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56"/>
  </p:notesMasterIdLst>
  <p:handoutMasterIdLst>
    <p:handoutMasterId r:id="rId57"/>
  </p:handoutMasterIdLst>
  <p:sldIdLst>
    <p:sldId id="533" r:id="rId4"/>
    <p:sldId id="535" r:id="rId5"/>
    <p:sldId id="534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78" r:id="rId20"/>
    <p:sldId id="549" r:id="rId21"/>
    <p:sldId id="550" r:id="rId22"/>
    <p:sldId id="551" r:id="rId23"/>
    <p:sldId id="579" r:id="rId24"/>
    <p:sldId id="553" r:id="rId25"/>
    <p:sldId id="554" r:id="rId26"/>
    <p:sldId id="555" r:id="rId27"/>
    <p:sldId id="580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81" r:id="rId41"/>
    <p:sldId id="570" r:id="rId42"/>
    <p:sldId id="571" r:id="rId43"/>
    <p:sldId id="586" r:id="rId44"/>
    <p:sldId id="582" r:id="rId45"/>
    <p:sldId id="583" r:id="rId46"/>
    <p:sldId id="584" r:id="rId47"/>
    <p:sldId id="575" r:id="rId48"/>
    <p:sldId id="587" r:id="rId49"/>
    <p:sldId id="585" r:id="rId50"/>
    <p:sldId id="588" r:id="rId51"/>
    <p:sldId id="589" r:id="rId52"/>
    <p:sldId id="576" r:id="rId53"/>
    <p:sldId id="590" r:id="rId54"/>
    <p:sldId id="264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08" d="100"/>
          <a:sy n="108" d="100"/>
        </p:scale>
        <p:origin x="9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27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4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6179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7630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70382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7/27/2022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76405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915130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21840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42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5" r:id="rId2"/>
    <p:sldLayoutId id="214748371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  <p:sldLayoutId id="2147483734" r:id="rId12"/>
    <p:sldLayoutId id="2147483735" r:id="rId13"/>
    <p:sldLayoutId id="2147483740" r:id="rId14"/>
    <p:sldLayoutId id="214748374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31" r:id="rId20"/>
    <p:sldLayoutId id="2147483737" r:id="rId21"/>
    <p:sldLayoutId id="2147483738" r:id="rId22"/>
    <p:sldLayoutId id="2147483743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oschina.net/regex" TargetMode="Externa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Web APIs</a:t>
            </a:r>
            <a:r>
              <a:rPr kumimoji="1" lang="zh-CN" altLang="en-US" sz="5400" dirty="0"/>
              <a:t> 第六天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r>
              <a:rPr lang="en-US" altLang="zh-CN" dirty="0"/>
              <a:t>&amp;</a:t>
            </a:r>
            <a:r>
              <a:rPr lang="zh-CN" altLang="en-US" dirty="0"/>
              <a:t>阶段案例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JavaScript </a:t>
            </a:r>
            <a:r>
              <a:rPr lang="zh-CN" altLang="en-US" dirty="0"/>
              <a:t>中定义正则表达式的语法有两种，我们先学习其中比较简单的方法：</a:t>
            </a:r>
            <a:endParaRPr lang="en-US" altLang="zh-CN" dirty="0"/>
          </a:p>
          <a:p>
            <a:r>
              <a:rPr lang="en-US" altLang="zh-CN" b="1" dirty="0"/>
              <a:t>1. </a:t>
            </a:r>
            <a:r>
              <a:rPr lang="zh-CN" altLang="en-US" b="1" dirty="0"/>
              <a:t>定义正则表达式语法：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其中 </a:t>
            </a:r>
            <a:r>
              <a:rPr lang="en-US" altLang="zh-CN" dirty="0"/>
              <a:t>/   / </a:t>
            </a:r>
            <a:r>
              <a:rPr lang="zh-CN" altLang="en-US" dirty="0"/>
              <a:t>是正则表达式字面量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9" y="2750113"/>
            <a:ext cx="3857143" cy="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09" y="4701151"/>
            <a:ext cx="3085714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60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判断是否有符合规则的字符串：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test() </a:t>
            </a:r>
            <a:r>
              <a:rPr lang="zh-CN" altLang="en-US" dirty="0"/>
              <a:t>方法   用来查看正则表达式与指定的字符串是否匹配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语法：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如果正则表达式与指定的字符串匹配 ，返回</a:t>
            </a:r>
            <a:r>
              <a:rPr lang="en-US" altLang="zh-CN" dirty="0"/>
              <a:t>true</a:t>
            </a:r>
            <a:r>
              <a:rPr lang="zh-CN" altLang="en-US" dirty="0"/>
              <a:t>，否则</a:t>
            </a:r>
            <a:r>
              <a:rPr lang="en-US" altLang="zh-CN" dirty="0"/>
              <a:t>false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01" y="3118121"/>
            <a:ext cx="3971429" cy="4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01" y="4430358"/>
            <a:ext cx="7240990" cy="152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168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0920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正则表达式使用分为几步？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定义正则表达式</a:t>
            </a:r>
            <a:endParaRPr lang="en-US" altLang="zh-CN" sz="1600" b="0" dirty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检测查找是否匹配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67" y="4117092"/>
            <a:ext cx="7240990" cy="1525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2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3.</a:t>
            </a:r>
            <a:r>
              <a:rPr lang="zh-CN" altLang="en-US" b="1" dirty="0"/>
              <a:t>检索（查找）符合规则的字符串：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exec() </a:t>
            </a:r>
            <a:r>
              <a:rPr lang="zh-CN" altLang="en-US" dirty="0"/>
              <a:t>方法 在一个指定字符串中执行一个搜索匹配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语法：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如果匹配成功，</a:t>
            </a:r>
            <a:r>
              <a:rPr lang="en-US" altLang="zh-CN" dirty="0"/>
              <a:t>exec() </a:t>
            </a:r>
            <a:r>
              <a:rPr lang="zh-CN" altLang="en-US" dirty="0"/>
              <a:t>方法返回一个数组，否则返回</a:t>
            </a:r>
            <a:r>
              <a:rPr lang="en-US" altLang="zh-CN" dirty="0"/>
              <a:t>null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" y="3043550"/>
            <a:ext cx="3685714" cy="4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7" y="5840245"/>
            <a:ext cx="10024854" cy="359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04" y="4170192"/>
            <a:ext cx="6307396" cy="1339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49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930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正则表达式检测查找  </a:t>
            </a:r>
            <a:r>
              <a:rPr lang="en-US" altLang="zh-CN" sz="1600" dirty="0"/>
              <a:t>test</a:t>
            </a:r>
            <a:r>
              <a:rPr lang="zh-CN" altLang="en-US" sz="1600" dirty="0"/>
              <a:t>方法和</a:t>
            </a:r>
            <a:r>
              <a:rPr lang="en-US" altLang="zh-CN" sz="1600" dirty="0"/>
              <a:t>exec</a:t>
            </a:r>
            <a:r>
              <a:rPr lang="zh-CN" altLang="en-US" sz="1600" dirty="0"/>
              <a:t>方法有什么区别？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 用于判断是否有符合规则的字符串，返回的是布尔值 找到返回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exec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方法用于检索（查找）符合规则的字符串，找到返回数组，否则为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38072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元字符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修饰符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96234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目标：能说出什么是元字符以及它的好处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普通字符</a:t>
            </a:r>
            <a:r>
              <a:rPr lang="en-US" altLang="zh-CN" b="1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大多数的字符仅能够描述它们本身，这些字符称作普通字符，例如所有的字母和数字。</a:t>
            </a:r>
            <a:br>
              <a:rPr lang="zh-CN" altLang="en-US" dirty="0"/>
            </a:br>
            <a:r>
              <a:rPr lang="zh-CN" altLang="en-US" dirty="0"/>
              <a:t>也就是说普通字符只能够匹配字符串中与它们相同的字符。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元字符</a:t>
            </a:r>
            <a:r>
              <a:rPr lang="en-US" altLang="zh-CN" b="1" dirty="0"/>
              <a:t>(</a:t>
            </a:r>
            <a:r>
              <a:rPr lang="zh-CN" altLang="en-US" b="1" dirty="0"/>
              <a:t>特殊字符）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是一些具有特殊含义的字符，可以极大提高了灵活性和强大的匹配功能。</a:t>
            </a:r>
            <a:endParaRPr lang="en-US" altLang="zh-CN" dirty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比如，规定用户只能输入英文</a:t>
            </a:r>
            <a:r>
              <a:rPr lang="en-US" altLang="zh-CN" sz="1600" dirty="0"/>
              <a:t>26</a:t>
            </a:r>
            <a:r>
              <a:rPr lang="zh-CN" altLang="en-US" sz="1600" dirty="0"/>
              <a:t>个英文字母，普通字符的话 </a:t>
            </a:r>
            <a:r>
              <a:rPr lang="en-US" altLang="zh-CN" sz="1600" dirty="0" err="1"/>
              <a:t>abcdefghijklm</a:t>
            </a:r>
            <a:r>
              <a:rPr lang="en-US" altLang="zh-CN" sz="1600" dirty="0"/>
              <a:t>…..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但是换成元字符写法： </a:t>
            </a:r>
            <a:r>
              <a:rPr lang="en-US" altLang="zh-CN" sz="1600" dirty="0"/>
              <a:t>[a-z]   </a:t>
            </a:r>
          </a:p>
          <a:p>
            <a:r>
              <a:rPr lang="zh-CN" altLang="en-US" b="1" dirty="0"/>
              <a:t>参考文档：</a:t>
            </a:r>
            <a:endParaRPr lang="en-US" altLang="zh-CN" b="1" dirty="0"/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MDN</a:t>
            </a:r>
            <a:r>
              <a:rPr lang="zh-CN" altLang="en-US" dirty="0">
                <a:sym typeface="+mn-ea"/>
              </a:rPr>
              <a:t>：https://developer.mozilla.org/zh-CN/docs/Web/JavaScript/Guide/Regular_Expressions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正则测试工具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dirty="0">
                <a:hlinkClick r:id="rId2"/>
              </a:rPr>
              <a:t>http://tool.oschina.net/regex</a:t>
            </a:r>
            <a:endParaRPr lang="zh-CN" altLang="en-US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00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930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dirty="0"/>
              <a:t>什么是元字符以及它的好处是什么？</a:t>
            </a:r>
            <a:endParaRPr lang="en-US" altLang="zh-CN" dirty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是一些具有特殊含义的字符，可以极大提高了灵活性和强大的匹配功能</a:t>
            </a:r>
            <a:endParaRPr lang="en-US" altLang="zh-CN" sz="1600" b="0" dirty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比如英文</a:t>
            </a:r>
            <a:r>
              <a:rPr lang="en-US" altLang="zh-CN" sz="1600" b="0" dirty="0"/>
              <a:t>26</a:t>
            </a:r>
            <a:r>
              <a:rPr lang="zh-CN" altLang="en-US" sz="1600" b="0" dirty="0"/>
              <a:t>个英文字母，我们使用元字符 </a:t>
            </a:r>
            <a:r>
              <a:rPr lang="en-US" altLang="zh-CN" sz="1600" b="0" dirty="0"/>
              <a:t>[a-z] </a:t>
            </a:r>
            <a:r>
              <a:rPr lang="zh-CN" altLang="en-US" sz="1600" b="0" dirty="0"/>
              <a:t>简介和灵活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15930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为了方便记忆和学习，我们对众多的元字符进行了分类：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边界符（表示位置，开头和结尾，必须用什么开头，用什么结尾）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量词  （表示重复次数）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字符类 （比如 </a:t>
            </a:r>
            <a:r>
              <a:rPr lang="en-US" altLang="zh-CN" dirty="0"/>
              <a:t>\d  </a:t>
            </a:r>
            <a:r>
              <a:rPr lang="zh-CN" altLang="en-US" dirty="0"/>
              <a:t>表示 </a:t>
            </a:r>
            <a:r>
              <a:rPr lang="en-US" altLang="zh-CN" dirty="0"/>
              <a:t>0~9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224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边界符</a:t>
            </a:r>
            <a:endParaRPr lang="en-US" altLang="zh-CN" sz="1800" b="1" dirty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 descr="SF]2QQFZ1]PO~X)]ZN8$~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2695269"/>
            <a:ext cx="9033445" cy="1419518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897146" y="4382129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如果 ^ 和 $ 在一起，表示必须是精确匹配。</a:t>
            </a: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3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594312"/>
          </a:xfrm>
        </p:spPr>
        <p:txBody>
          <a:bodyPr/>
          <a:lstStyle/>
          <a:p>
            <a:r>
              <a:rPr lang="zh-CN" altLang="en-US" dirty="0"/>
              <a:t>能够利用正则表达式校验输入信息的合法性</a:t>
            </a:r>
            <a:endParaRPr lang="en-US" altLang="zh-CN" dirty="0"/>
          </a:p>
          <a:p>
            <a:r>
              <a:rPr lang="zh-CN" altLang="en-US" dirty="0"/>
              <a:t>具备利用正则表达式验证小兔鲜注册页面表单的能力</a:t>
            </a:r>
          </a:p>
        </p:txBody>
      </p:sp>
    </p:spTree>
    <p:extLst>
      <p:ext uri="{BB962C8B-B14F-4D97-AF65-F5344CB8AC3E}">
        <p14:creationId xmlns:p14="http://schemas.microsoft.com/office/powerpoint/2010/main" val="101493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边界符</a:t>
            </a:r>
            <a:endParaRPr lang="en-US" altLang="zh-CN" sz="1800" b="1" dirty="0"/>
          </a:p>
          <a:p>
            <a:r>
              <a:rPr lang="zh-CN" altLang="en-US" dirty="0">
                <a:sym typeface="+mn-ea"/>
              </a:rPr>
              <a:t>正则表达式中的边界符（位置符）</a:t>
            </a:r>
            <a:r>
              <a:rPr lang="en-US" altLang="zh-CN" dirty="0" err="1">
                <a:sym typeface="+mn-ea"/>
              </a:rPr>
              <a:t>用来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提示字符所处的位置</a:t>
            </a:r>
            <a:r>
              <a:rPr lang="en-US" altLang="zh-CN" dirty="0" err="1">
                <a:sym typeface="+mn-ea"/>
              </a:rPr>
              <a:t>，主要有两个字符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94" y="2792074"/>
            <a:ext cx="5558218" cy="3006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633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为了方便记忆和学习，我们对众多的元字符进行了分类：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边界符（表示位置，开头和结尾，必须用什么开头，用什么结尾）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量词  （表示重复次数）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字符类 （比如 </a:t>
            </a:r>
            <a:r>
              <a:rPr lang="en-US" altLang="zh-CN" dirty="0"/>
              <a:t>\d  </a:t>
            </a:r>
            <a:r>
              <a:rPr lang="zh-CN" altLang="en-US" dirty="0"/>
              <a:t>表示 </a:t>
            </a:r>
            <a:r>
              <a:rPr lang="en-US" altLang="zh-CN" dirty="0"/>
              <a:t>0~9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408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量词</a:t>
            </a:r>
            <a:endParaRPr lang="en-US" altLang="zh-CN" sz="1800" b="1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量词用来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设定某个模式出现的次数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 descr="]@3AWSEU88IYYGKCVPYV]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98" y="2585998"/>
            <a:ext cx="8903677" cy="3059353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03031" y="5921131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注意： 逗号左右两侧千万不要出现空格</a:t>
            </a: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b="1" dirty="0"/>
              <a:t>量词</a:t>
            </a:r>
            <a:endParaRPr lang="en-US" altLang="zh-CN" sz="1800" b="1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量词用来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设定某个模式出现的次数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2846839"/>
            <a:ext cx="4714753" cy="311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90" y="1286746"/>
            <a:ext cx="5339805" cy="1197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89" y="2761404"/>
            <a:ext cx="5339805" cy="1489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989" y="4620122"/>
            <a:ext cx="5339805" cy="1491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600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4645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+ </a:t>
            </a:r>
            <a:r>
              <a:rPr lang="zh-CN" altLang="en-US" sz="1600" dirty="0"/>
              <a:t>表示重复至少 </a:t>
            </a:r>
            <a:r>
              <a:rPr lang="en-US" altLang="zh-CN" sz="1600" dirty="0"/>
              <a:t>1 </a:t>
            </a:r>
            <a:r>
              <a:rPr lang="zh-CN" altLang="en-US" sz="1600" dirty="0"/>
              <a:t>次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? </a:t>
            </a:r>
            <a:r>
              <a:rPr lang="zh-CN" altLang="en-US" sz="1600" dirty="0"/>
              <a:t>表示重复 </a:t>
            </a:r>
            <a:r>
              <a:rPr lang="en-US" altLang="zh-CN" sz="1600" dirty="0"/>
              <a:t>0 </a:t>
            </a:r>
            <a:r>
              <a:rPr lang="zh-CN" altLang="en-US" sz="1600" dirty="0"/>
              <a:t>次或</a:t>
            </a:r>
            <a:r>
              <a:rPr lang="en-US" altLang="zh-CN" sz="1600" dirty="0"/>
              <a:t>1</a:t>
            </a:r>
            <a:r>
              <a:rPr lang="zh-CN" altLang="en-US" sz="1600" dirty="0"/>
              <a:t>次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* 表示重复 </a:t>
            </a:r>
            <a:r>
              <a:rPr lang="en-US" altLang="zh-CN" sz="1600" dirty="0"/>
              <a:t>0 </a:t>
            </a:r>
            <a:r>
              <a:rPr lang="zh-CN" altLang="en-US" sz="1600" dirty="0"/>
              <a:t>次或多次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{</a:t>
            </a:r>
            <a:r>
              <a:rPr lang="en-US" altLang="zh-CN" sz="1600" dirty="0"/>
              <a:t>n</a:t>
            </a:r>
            <a:r>
              <a:rPr lang="en-US" altLang="zh-CN" sz="1600"/>
              <a:t>, </a:t>
            </a:r>
            <a:r>
              <a:rPr lang="en-US" altLang="zh-CN" sz="1600" dirty="0"/>
              <a:t>m</a:t>
            </a:r>
            <a:r>
              <a:rPr lang="en-US" altLang="zh-CN" sz="1600"/>
              <a:t>} </a:t>
            </a:r>
            <a:r>
              <a:rPr lang="zh-CN" altLang="en-US" sz="1600"/>
              <a:t>表示重复 </a:t>
            </a:r>
            <a:r>
              <a:rPr lang="en-US" altLang="zh-CN" sz="1600" dirty="0"/>
              <a:t>n</a:t>
            </a:r>
            <a:r>
              <a:rPr lang="en-US" altLang="zh-CN" sz="1600"/>
              <a:t> </a:t>
            </a:r>
            <a:r>
              <a:rPr lang="zh-CN" altLang="en-US" sz="1600"/>
              <a:t>到 </a:t>
            </a:r>
            <a:r>
              <a:rPr lang="en-US" altLang="zh-CN" sz="1600" dirty="0"/>
              <a:t>m</a:t>
            </a:r>
            <a:r>
              <a:rPr lang="en-US" altLang="zh-CN" sz="1600"/>
              <a:t> </a:t>
            </a:r>
            <a:r>
              <a:rPr lang="zh-CN" altLang="en-US" sz="1600" dirty="0"/>
              <a:t>次</a:t>
            </a:r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55472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为了方便记忆和学习，我们对众多的元字符进行了分类：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边界符（表示位置，开头和结尾，必须用什么开头，用什么结尾）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量词  （表示重复次数）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字符类 （比如 </a:t>
            </a:r>
            <a:r>
              <a:rPr lang="en-US" altLang="zh-CN" dirty="0">
                <a:solidFill>
                  <a:srgbClr val="C00000"/>
                </a:solidFill>
              </a:rPr>
              <a:t>\d  </a:t>
            </a:r>
            <a:r>
              <a:rPr lang="zh-CN" altLang="en-US" dirty="0">
                <a:solidFill>
                  <a:srgbClr val="C00000"/>
                </a:solidFill>
              </a:rPr>
              <a:t>表示 </a:t>
            </a:r>
            <a:r>
              <a:rPr lang="en-US" altLang="zh-CN" dirty="0">
                <a:solidFill>
                  <a:srgbClr val="C00000"/>
                </a:solidFill>
              </a:rPr>
              <a:t>0~9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160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字符类：</a:t>
            </a:r>
            <a:endParaRPr lang="en-US" altLang="zh-CN" sz="1800" dirty="0"/>
          </a:p>
          <a:p>
            <a:pPr marL="342900" indent="-342900">
              <a:buAutoNum type="arabicParenBoth"/>
            </a:pPr>
            <a:r>
              <a:rPr lang="en-US" altLang="zh-CN" dirty="0"/>
              <a:t>[ ]  </a:t>
            </a:r>
            <a:r>
              <a:rPr lang="zh-CN" altLang="en-US" dirty="0"/>
              <a:t>匹配字符集合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后面的字符串只要包含 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zh-CN" altLang="en-US" dirty="0"/>
              <a:t>中任意</a:t>
            </a:r>
            <a:r>
              <a:rPr lang="zh-CN" altLang="en-US" b="1" dirty="0">
                <a:solidFill>
                  <a:srgbClr val="C00000"/>
                </a:solidFill>
              </a:rPr>
              <a:t>一个字符</a:t>
            </a:r>
            <a:r>
              <a:rPr lang="zh-CN" altLang="en-US" dirty="0"/>
              <a:t>，都返回 </a:t>
            </a:r>
            <a:r>
              <a:rPr lang="en-US" altLang="zh-CN" dirty="0"/>
              <a:t>true 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20" y="3046222"/>
            <a:ext cx="6476190" cy="1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12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字符类：</a:t>
            </a:r>
            <a:endParaRPr lang="en-US" altLang="zh-CN" sz="1800" dirty="0"/>
          </a:p>
          <a:p>
            <a:pPr marL="342900" indent="-342900">
              <a:buAutoNum type="arabicParenBoth"/>
            </a:pPr>
            <a:r>
              <a:rPr lang="en-US" altLang="zh-CN" dirty="0"/>
              <a:t>[ ]  </a:t>
            </a:r>
            <a:r>
              <a:rPr lang="zh-CN" altLang="en-US" dirty="0"/>
              <a:t> 里面加上 </a:t>
            </a:r>
            <a:r>
              <a:rPr lang="en-US" altLang="zh-CN" dirty="0"/>
              <a:t>-  </a:t>
            </a:r>
            <a:r>
              <a:rPr lang="zh-CN" altLang="en-US" dirty="0"/>
              <a:t>连字符 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使用连字符 </a:t>
            </a:r>
            <a:r>
              <a:rPr lang="en-US" altLang="zh-CN" dirty="0"/>
              <a:t>- </a:t>
            </a:r>
            <a:r>
              <a:rPr lang="zh-CN" altLang="en-US" dirty="0"/>
              <a:t>表示一个范围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[a-z]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个英文字母都可以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   </a:t>
            </a:r>
            <a:r>
              <a:rPr lang="zh-CN" altLang="en-US" dirty="0"/>
              <a:t>表示大小写都可以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[0-9]  </a:t>
            </a:r>
            <a:r>
              <a:rPr lang="zh-CN" altLang="en-US" dirty="0"/>
              <a:t>表示 </a:t>
            </a:r>
            <a:r>
              <a:rPr lang="en-US" altLang="zh-CN" dirty="0"/>
              <a:t>0~9 </a:t>
            </a:r>
            <a:r>
              <a:rPr lang="zh-CN" altLang="en-US" dirty="0"/>
              <a:t>的数字都可以</a:t>
            </a:r>
            <a:endParaRPr lang="en-US" altLang="zh-CN" dirty="0"/>
          </a:p>
          <a:p>
            <a:r>
              <a:rPr lang="zh-CN" altLang="en-US" dirty="0"/>
              <a:t>认识下：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4" y="2964353"/>
            <a:ext cx="6228571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04" y="5908615"/>
            <a:ext cx="7038095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48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字符类：</a:t>
            </a:r>
            <a:endParaRPr lang="en-US" altLang="zh-CN" sz="1800" dirty="0"/>
          </a:p>
          <a:p>
            <a:pPr marL="342900" indent="-342900">
              <a:buAutoNum type="arabicParenBoth"/>
            </a:pPr>
            <a:r>
              <a:rPr lang="en-US" altLang="zh-CN" dirty="0"/>
              <a:t>[ ]  </a:t>
            </a:r>
            <a:r>
              <a:rPr lang="zh-CN" altLang="en-US" dirty="0"/>
              <a:t> 里面加上 </a:t>
            </a:r>
            <a:r>
              <a:rPr lang="en-US" altLang="zh-CN" dirty="0"/>
              <a:t>^  </a:t>
            </a:r>
            <a:r>
              <a:rPr lang="zh-CN" altLang="en-US" dirty="0"/>
              <a:t>取反符号 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[^a-z] </a:t>
            </a:r>
            <a:r>
              <a:rPr lang="zh-CN" altLang="en-US" dirty="0"/>
              <a:t>匹配除了小写字母以外的字符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注意要写到中括号里面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3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字符类：</a:t>
            </a:r>
            <a:endParaRPr lang="en-US" altLang="zh-CN" sz="1800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. </a:t>
            </a:r>
            <a:r>
              <a:rPr lang="zh-CN" altLang="en-US" dirty="0"/>
              <a:t>匹配除换行符之外的任何单个字符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8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正则表达式</a:t>
            </a:r>
            <a:endParaRPr lang="en-US" altLang="zh-CN" dirty="0"/>
          </a:p>
          <a:p>
            <a:r>
              <a:rPr lang="zh-CN" altLang="en-US" dirty="0"/>
              <a:t>综合案例</a:t>
            </a:r>
            <a:endParaRPr lang="en-US" altLang="zh-CN" dirty="0"/>
          </a:p>
          <a:p>
            <a:r>
              <a:rPr lang="zh-CN" altLang="en-US" dirty="0"/>
              <a:t>阶段案例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574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字符类 </a:t>
            </a:r>
            <a:r>
              <a:rPr lang="en-US" altLang="zh-CN" sz="1600" dirty="0"/>
              <a:t>. (</a:t>
            </a:r>
            <a:r>
              <a:rPr lang="zh-CN" altLang="en-US" sz="1600" dirty="0"/>
              <a:t>点</a:t>
            </a:r>
            <a:r>
              <a:rPr lang="en-US" altLang="zh-CN" sz="1600" dirty="0"/>
              <a:t>)</a:t>
            </a:r>
            <a:r>
              <a:rPr lang="zh-CN" altLang="en-US" sz="1600" dirty="0"/>
              <a:t>代表什么意思？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匹配除换行符之外的任何单个字符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字符类 </a:t>
            </a:r>
            <a:r>
              <a:rPr lang="en-US" altLang="zh-CN" sz="1600" dirty="0"/>
              <a:t>[]  </a:t>
            </a:r>
            <a:r>
              <a:rPr lang="zh-CN" altLang="en-US" sz="1600" dirty="0"/>
              <a:t>有若干代表什么意思？ 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其中的任何单个字符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[a-z] 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个小写英文字母其中的任何单个字符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[^a-z] 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匹配除了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26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个小写英文字母之外的其他任何单个字符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283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用户名验证案例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需求：用户名要求用户英文字母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数字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下划线或者短横线组成，并且用户名长度为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6~16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位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①：首先准备好这种正则表达式模式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/^[a-zA-Z0-9-_]{6,16}$/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②：当表单失去焦点就开始验证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0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昵称案例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需求：要求用户只能输入中文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①：首先准备好这种正则表达式模式 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/^[\u4e00-\u9fa5]{2,8}$/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②：当表单失去焦点就开始验证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③：如果符合正则规范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right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④：如果不符合正则规范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则让后面的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标签添加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wrong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187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元字符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字符类：</a:t>
            </a:r>
            <a:endParaRPr lang="en-US" altLang="zh-CN" sz="1800" b="1" dirty="0"/>
          </a:p>
          <a:p>
            <a:r>
              <a:rPr lang="en-US" altLang="zh-CN" dirty="0"/>
              <a:t>(3) </a:t>
            </a:r>
            <a:r>
              <a:rPr lang="zh-CN" altLang="en-US" dirty="0"/>
              <a:t>预定义：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某些常见模式的简写方式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5" name="图片 4" descr="X1{`S1_$DE1{}]@2(ZVZA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98" y="2540671"/>
            <a:ext cx="8826250" cy="3044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69" y="5714754"/>
            <a:ext cx="4771429" cy="6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3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元字符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修饰符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044992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修饰符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修饰符约束正则执行的某些细节行为，如是否区分大小写、是否支持多行匹配等</a:t>
            </a:r>
            <a:endParaRPr lang="en-US" altLang="zh-CN" dirty="0"/>
          </a:p>
          <a:p>
            <a:r>
              <a:rPr lang="zh-CN" altLang="en-US" dirty="0"/>
              <a:t>语法：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是单词 </a:t>
            </a:r>
            <a:r>
              <a:rPr lang="en-US" altLang="zh-CN" dirty="0"/>
              <a:t>ignore </a:t>
            </a:r>
            <a:r>
              <a:rPr lang="zh-CN" altLang="en-US" dirty="0"/>
              <a:t>的缩写，正则匹配时字母不区分大小写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 </a:t>
            </a:r>
            <a:r>
              <a:rPr lang="zh-CN" altLang="en-US" dirty="0"/>
              <a:t>是单词 </a:t>
            </a:r>
            <a:r>
              <a:rPr lang="en-US" altLang="zh-CN" dirty="0"/>
              <a:t>global </a:t>
            </a:r>
            <a:r>
              <a:rPr lang="zh-CN" altLang="en-US" dirty="0"/>
              <a:t>的缩写，匹配所有满足正则表达式的结果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2" y="2631138"/>
            <a:ext cx="3876190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62" y="4798250"/>
            <a:ext cx="5466667" cy="8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2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修饰符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替换 </a:t>
            </a:r>
            <a:r>
              <a:rPr lang="en-US" altLang="zh-CN" b="1"/>
              <a:t>replace </a:t>
            </a:r>
            <a:endParaRPr lang="en-US" altLang="zh-CN" b="1" dirty="0"/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5" y="2747274"/>
            <a:ext cx="5847619" cy="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60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</a:rPr>
              <a:t>过滤敏感字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需求：要求用户不能输入敏感字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比如，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pink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老师上课很有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**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①：用户输入内容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②：内容进行正则替换查找，找到敏感词，进行**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③：要全局替换使用修饰符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339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正则表达式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阶段案例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493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83" y="1730697"/>
            <a:ext cx="5055648" cy="46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介绍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语法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元字符</a:t>
            </a:r>
            <a:endParaRPr lang="en-US" altLang="zh-CN" dirty="0"/>
          </a:p>
          <a:p>
            <a:r>
              <a:rPr lang="zh-CN" altLang="en-US" dirty="0"/>
              <a:t>修饰符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746867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分析业务模块：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 发送验证码模块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 各个表单验证模块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 勾选已经阅读同意模块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 下一步验证全部模块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只要上面有一个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验证不通过就不同意提交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791A8-FBD8-7D30-5D60-CC0D40BB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734" y="1105200"/>
            <a:ext cx="3537132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66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49" y="1666799"/>
            <a:ext cx="9649417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需求①： 发送验证码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用户点击之后，显示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秒后重新获取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时间到了，自动改为 重新获取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需求②： 用户名验证（注意封装函数  </a:t>
            </a:r>
            <a:r>
              <a:rPr lang="en-US" altLang="zh-CN" dirty="0" err="1"/>
              <a:t>verifyxxx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失去焦点触发这个函数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 </a:t>
            </a:r>
            <a:r>
              <a:rPr lang="en-US" altLang="zh-CN" dirty="0"/>
              <a:t> /^[a-zA-Z0-9-_]{6,10}$/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如果不符合要求，则出现提示信息  并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false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中断程序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否则 则返回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return true  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之所以返回 布尔值，是为了 最后的提交按钮做准备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侦听使用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change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事件，当鼠标离开了表单，并且表单值发生了变化时触发（类似京东效果）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2093818"/>
            <a:ext cx="3609976" cy="6996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29" y="5400354"/>
            <a:ext cx="4575371" cy="11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需求③： 手机号验证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en-US" altLang="zh-CN" dirty="0"/>
              <a:t> </a:t>
            </a:r>
            <a:r>
              <a:rPr lang="zh-CN" altLang="en-US" dirty="0"/>
              <a:t>正则</a:t>
            </a:r>
            <a:r>
              <a:rPr lang="en-US" altLang="zh-CN" dirty="0"/>
              <a:t>: /^1(3\d|4[5-9]|5[0-35-9]|6[567]|7[0-8]|8\d|9[0-35-9])\d{8}$/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需求④： 验证码验证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 </a:t>
            </a:r>
            <a:r>
              <a:rPr lang="en-US" altLang="zh-CN" dirty="0"/>
              <a:t> /^\d{6}$/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需求⑤： 密码验证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正则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 /^[a-zA-Z0-9-_]{6,20}$/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853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小兔鲜页面注册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需求⑥： 再次密码验证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en-US" altLang="zh-CN" dirty="0"/>
              <a:t>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如果本次密码不等于上面输入的密码则返回错误信息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其余同上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需求⑦： 我同意模块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添加类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.icon-queren2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则是默认选中样式  可以使用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toggle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切换类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需求⑧： 表单提交模块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	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submit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提交事件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如果没有勾选同意协议，则提示  需要勾选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                   </a:t>
            </a:r>
            <a:r>
              <a:rPr lang="en-US" altLang="zh-CN" dirty="0" err="1">
                <a:solidFill>
                  <a:srgbClr val="C00000"/>
                </a:solidFill>
              </a:rPr>
              <a:t>classList.contains</a:t>
            </a:r>
            <a:r>
              <a:rPr lang="en-US" altLang="zh-CN" dirty="0">
                <a:solidFill>
                  <a:srgbClr val="C00000"/>
                </a:solidFill>
              </a:rPr>
              <a:t>() </a:t>
            </a:r>
            <a:r>
              <a:rPr lang="zh-CN" altLang="en-US" dirty="0">
                <a:solidFill>
                  <a:srgbClr val="C00000"/>
                </a:solidFill>
              </a:rPr>
              <a:t>看看有没有包含某个类，如果有则返回</a:t>
            </a:r>
            <a:r>
              <a:rPr lang="en-US" altLang="zh-CN" dirty="0">
                <a:solidFill>
                  <a:srgbClr val="C00000"/>
                </a:solidFill>
              </a:rPr>
              <a:t>true</a:t>
            </a:r>
            <a:r>
              <a:rPr lang="zh-CN" altLang="en-US" dirty="0">
                <a:solidFill>
                  <a:srgbClr val="C00000"/>
                </a:solidFill>
              </a:rPr>
              <a:t>，么有则返回</a:t>
            </a:r>
            <a:r>
              <a:rPr lang="en-US" altLang="zh-CN" dirty="0">
                <a:solidFill>
                  <a:srgbClr val="C00000"/>
                </a:solidFill>
              </a:rPr>
              <a:t>false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如果上面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表单 只要有模块，返回的是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false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则 阻止提交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76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525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正则表达式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阶段案例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08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tab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6" y="2030285"/>
            <a:ext cx="4067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4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小兔鲜登录页面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需求②： 点击登录可以跳转页面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先阻止默认行为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如果没有勾选同意，则提示要勾选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required </a:t>
            </a:r>
            <a:r>
              <a:rPr lang="zh-CN" altLang="en-US" dirty="0"/>
              <a:t>属性不能为空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假设登录成功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把用户名记录到本地存储中</a:t>
            </a:r>
            <a:endParaRPr lang="en-US" altLang="zh-CN" dirty="0"/>
          </a:p>
          <a:p>
            <a:r>
              <a:rPr lang="zh-CN" altLang="en-US" dirty="0"/>
              <a:t>       同时跳转到首页   </a:t>
            </a:r>
            <a:r>
              <a:rPr lang="en-US" altLang="zh-CN" dirty="0" err="1"/>
              <a:t>location.href</a:t>
            </a:r>
            <a:endParaRPr lang="en-US" altLang="zh-CN" dirty="0"/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27" y="1759933"/>
            <a:ext cx="4390476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8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从登录页面跳转过来之后，自动显示用户名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如果点击退出，则不显示用户名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70" y="3018828"/>
            <a:ext cx="8484567" cy="33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最好写个渲染函数，因为一会的退出还需要用到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①：如果本地存储有记录的用户名， 读取本地存储数据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需要把用户名写到 第一个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li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里面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格式：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&lt;a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href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="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:;"&gt;&lt;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class="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iconfont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icon-user"&gt; pink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老师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&lt;/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&gt;&lt;/a&gt;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因为登录了，所以第二个 里面的文字变为，退出登录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格式：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&lt;a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href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="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:;"&gt;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退出登录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&lt;/a&gt;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②：如果本地存储没有数据，则复原为默认的结构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77" y="1933562"/>
            <a:ext cx="4301067" cy="13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0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06916" y="1759933"/>
            <a:ext cx="921423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步骤：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 点击 退出登录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删除本地存储对应的用户名数据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重新调用渲染函数即可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01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正则表达式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Regular Expression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是用于匹配字符串中字符组合的模式。在 </a:t>
            </a:r>
            <a:r>
              <a:rPr lang="en-US" altLang="zh-CN" dirty="0"/>
              <a:t>JavaScript</a:t>
            </a:r>
            <a:r>
              <a:rPr lang="zh-CN" altLang="en-US" dirty="0"/>
              <a:t>中，正则表达式也是对象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通常用来查找、替换那些符合正则表达式的文本，许多语言都支持正则表达式。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请在上图中找出</a:t>
            </a:r>
            <a:r>
              <a:rPr lang="en-US" altLang="zh-CN" dirty="0"/>
              <a:t>【</a:t>
            </a:r>
            <a:r>
              <a:rPr lang="zh-CN" altLang="en-US" dirty="0"/>
              <a:t>戴帽子和眼镜的男人</a:t>
            </a:r>
            <a:r>
              <a:rPr lang="en-US" altLang="zh-CN" dirty="0"/>
              <a:t>】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戴帽子、戴眼镜、男人都是描述信息，通过这些信息能够在人群中查找到确定的某个人，那么这些用于查找的描述信息编写一个模式，对应到计算机中就是所谓的正则表达式。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87" y="2550166"/>
            <a:ext cx="5469034" cy="30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小兔鲜首页页面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如果是移动端打开，则跳转到移动端页面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如果本地存储有数据，则 显示 你好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xxxx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否则 显示 请跳转到注册页面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76" y="2135325"/>
            <a:ext cx="4390476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9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8717" y="1380067"/>
            <a:ext cx="7065416" cy="3115733"/>
          </a:xfrm>
        </p:spPr>
        <p:txBody>
          <a:bodyPr/>
          <a:lstStyle/>
          <a:p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整理今天笔记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直接复习综合案例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检测题：  </a:t>
            </a: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PC</a:t>
            </a: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端地址： </a:t>
            </a: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https://ks.wjx.top/vj/OCUF8u5.aspx</a:t>
            </a:r>
          </a:p>
          <a:p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作业</a:t>
            </a: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- </a:t>
            </a: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 今日案例和阶段案例，明天上午复习整个</a:t>
            </a:r>
            <a:r>
              <a:rPr lang="en-US" altLang="zh-CN" dirty="0" err="1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api</a:t>
            </a: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阶段，下午开始准备实战，可以开始先做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9390" y="5433628"/>
            <a:ext cx="48013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今天多一份拼搏，明日多一份欢笑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33" y="411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正则表达式在 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中的使用场景：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例如</a:t>
            </a:r>
            <a:r>
              <a:rPr lang="zh-CN" altLang="zh-CN" dirty="0">
                <a:sym typeface="+mn-ea"/>
              </a:rPr>
              <a:t>验证表单：用户名表单只能输入英文字母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dirty="0">
                <a:sym typeface="+mn-ea"/>
              </a:rPr>
              <a:t>数字或者下划线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zh-CN" dirty="0">
                <a:sym typeface="+mn-ea"/>
              </a:rPr>
              <a:t> 昵称</a:t>
            </a:r>
            <a:r>
              <a:rPr lang="zh-CN" altLang="en-US" dirty="0">
                <a:sym typeface="+mn-ea"/>
              </a:rPr>
              <a:t>输入框中可以</a:t>
            </a:r>
            <a:r>
              <a:rPr lang="zh-CN" altLang="zh-CN" dirty="0">
                <a:sym typeface="+mn-ea"/>
              </a:rPr>
              <a:t>输入中文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匹配</a:t>
            </a:r>
            <a:r>
              <a:rPr lang="en-US" altLang="zh-CN" dirty="0">
                <a:sym typeface="+mn-ea"/>
              </a:rPr>
              <a:t>)</a:t>
            </a: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比如用户名</a:t>
            </a:r>
            <a:r>
              <a:rPr lang="en-US" altLang="zh-CN" dirty="0">
                <a:sym typeface="+mn-ea"/>
              </a:rPr>
              <a:t>:    </a:t>
            </a:r>
            <a:r>
              <a:rPr lang="en-US" altLang="zh-CN" dirty="0"/>
              <a:t>/^[a-z0-9_-]{3,16}$/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sym typeface="+mn-ea"/>
              </a:rPr>
              <a:t>过滤掉页面内容</a:t>
            </a:r>
            <a:r>
              <a:rPr lang="zh-CN" altLang="en-US" dirty="0">
                <a:sym typeface="+mn-ea"/>
              </a:rPr>
              <a:t>中的</a:t>
            </a:r>
            <a:r>
              <a:rPr lang="zh-CN" altLang="zh-CN" dirty="0">
                <a:sym typeface="+mn-ea"/>
              </a:rPr>
              <a:t>一些敏感词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替换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，或从字符串中获取我们想要的特定部分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提取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等 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3474455"/>
            <a:ext cx="4514286" cy="30476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75" y="3462734"/>
            <a:ext cx="3697448" cy="30593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690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8116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正则表达式是什么？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是用于匹配字符串中字符组合的</a:t>
            </a:r>
            <a:r>
              <a:rPr lang="zh-CN" altLang="en-US" sz="1600" dirty="0">
                <a:solidFill>
                  <a:srgbClr val="C00000"/>
                </a:solidFill>
              </a:rPr>
              <a:t>模式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正则表达式有什么作用？</a:t>
            </a:r>
            <a:r>
              <a:rPr lang="en-US" altLang="zh-CN" sz="1600" dirty="0"/>
              <a:t>	</a:t>
            </a: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表单验证（</a:t>
            </a:r>
            <a:r>
              <a:rPr lang="zh-CN" altLang="en-US" sz="1600" dirty="0">
                <a:solidFill>
                  <a:srgbClr val="C00000"/>
                </a:solidFill>
              </a:rPr>
              <a:t>匹配</a:t>
            </a:r>
            <a:r>
              <a:rPr lang="zh-CN" altLang="en-US" sz="1600" b="0" dirty="0"/>
              <a:t>）</a:t>
            </a:r>
            <a:endParaRPr lang="en-US" altLang="zh-CN" sz="1600" b="0" dirty="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过滤敏感词（</a:t>
            </a:r>
            <a:r>
              <a:rPr lang="zh-CN" altLang="en-US" sz="1600" dirty="0">
                <a:solidFill>
                  <a:srgbClr val="C00000"/>
                </a:solidFill>
              </a:rPr>
              <a:t>替换</a:t>
            </a:r>
            <a:r>
              <a:rPr lang="zh-CN" altLang="en-US" sz="1600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）</a:t>
            </a: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字符串中提取我们想要的部分（</a:t>
            </a:r>
            <a:r>
              <a:rPr lang="zh-CN" altLang="en-US" sz="1600" dirty="0">
                <a:solidFill>
                  <a:srgbClr val="C00000"/>
                </a:solidFill>
              </a:rPr>
              <a:t>提取</a:t>
            </a:r>
            <a:r>
              <a:rPr lang="zh-CN" altLang="en-US" sz="1600" b="0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）</a:t>
            </a:r>
            <a:endParaRPr lang="en-US" altLang="zh-CN" sz="1600" b="0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4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正则表达式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语法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元字符</a:t>
            </a:r>
            <a:endParaRPr lang="en-US" altLang="zh-CN" dirty="0"/>
          </a:p>
          <a:p>
            <a:r>
              <a:rPr lang="zh-CN" altLang="en-US" dirty="0"/>
              <a:t>修饰符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2645384" y="5896581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目标：学习正则表达式概念及语法，编写简单的正则表达式实现字符的查找或检测。</a:t>
            </a:r>
          </a:p>
        </p:txBody>
      </p:sp>
    </p:spTree>
    <p:extLst>
      <p:ext uri="{BB962C8B-B14F-4D97-AF65-F5344CB8AC3E}">
        <p14:creationId xmlns:p14="http://schemas.microsoft.com/office/powerpoint/2010/main" val="297036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我们想要查找是否有戴眼镜的人</a:t>
            </a:r>
            <a:r>
              <a:rPr lang="en-US" altLang="zh-CN" dirty="0"/>
              <a:t>, </a:t>
            </a:r>
            <a:r>
              <a:rPr lang="zh-CN" altLang="en-US" dirty="0"/>
              <a:t>怎么做呢？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定义规则： 戴眼镜的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根据规则去查找：找到则返回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正则同样道理，我们分为两步：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定义规则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查找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比如：查找下面文本中是否包含字符串 </a:t>
            </a:r>
            <a:r>
              <a:rPr lang="en-US" altLang="zh-CN" dirty="0"/>
              <a:t>'</a:t>
            </a:r>
            <a:r>
              <a:rPr lang="zh-CN" altLang="en-US" dirty="0"/>
              <a:t>前端</a:t>
            </a:r>
            <a:r>
              <a:rPr lang="en-US" altLang="zh-CN" dirty="0"/>
              <a:t>'  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30" y="1864013"/>
            <a:ext cx="4841105" cy="2702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69" y="4839777"/>
            <a:ext cx="7869510" cy="598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67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30118</TotalTime>
  <Words>2267</Words>
  <Application>Microsoft Office PowerPoint</Application>
  <PresentationFormat>宽屏</PresentationFormat>
  <Paragraphs>337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 APIs 第六天</vt:lpstr>
      <vt:lpstr>PowerPoint 演示文稿</vt:lpstr>
      <vt:lpstr>PowerPoint 演示文稿</vt:lpstr>
      <vt:lpstr>正则表达式</vt:lpstr>
      <vt:lpstr>1.1 什么是正则表达式</vt:lpstr>
      <vt:lpstr>1.1 什么是正则表达式</vt:lpstr>
      <vt:lpstr>PowerPoint 演示文稿</vt:lpstr>
      <vt:lpstr>正则表达式</vt:lpstr>
      <vt:lpstr>1.2 语法</vt:lpstr>
      <vt:lpstr>1.2 语法</vt:lpstr>
      <vt:lpstr>1.2 语法</vt:lpstr>
      <vt:lpstr>PowerPoint 演示文稿</vt:lpstr>
      <vt:lpstr>1.2 语法</vt:lpstr>
      <vt:lpstr>PowerPoint 演示文稿</vt:lpstr>
      <vt:lpstr>正则表达式</vt:lpstr>
      <vt:lpstr>1.3 元字符</vt:lpstr>
      <vt:lpstr>PowerPoint 演示文稿</vt:lpstr>
      <vt:lpstr>1.3 元字符</vt:lpstr>
      <vt:lpstr>1.3 元字符</vt:lpstr>
      <vt:lpstr>1.3 元字符</vt:lpstr>
      <vt:lpstr>1.3 元字符</vt:lpstr>
      <vt:lpstr>1.3 元字符</vt:lpstr>
      <vt:lpstr>1.3 元字符</vt:lpstr>
      <vt:lpstr>PowerPoint 演示文稿</vt:lpstr>
      <vt:lpstr>1.3 元字符</vt:lpstr>
      <vt:lpstr>1.3 元字符</vt:lpstr>
      <vt:lpstr>1.3 元字符</vt:lpstr>
      <vt:lpstr>1.3 元字符</vt:lpstr>
      <vt:lpstr>1.3 元字符</vt:lpstr>
      <vt:lpstr>PowerPoint 演示文稿</vt:lpstr>
      <vt:lpstr>PowerPoint 演示文稿</vt:lpstr>
      <vt:lpstr>PowerPoint 演示文稿</vt:lpstr>
      <vt:lpstr>1.3 元字符</vt:lpstr>
      <vt:lpstr>正则表达式</vt:lpstr>
      <vt:lpstr>1.4 修饰符</vt:lpstr>
      <vt:lpstr>1.4 修饰符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 xd</cp:lastModifiedBy>
  <cp:revision>4467</cp:revision>
  <dcterms:created xsi:type="dcterms:W3CDTF">2020-03-31T02:23:27Z</dcterms:created>
  <dcterms:modified xsi:type="dcterms:W3CDTF">2022-07-27T16:18:48Z</dcterms:modified>
</cp:coreProperties>
</file>