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111"/>
  </p:notesMasterIdLst>
  <p:handoutMasterIdLst>
    <p:handoutMasterId r:id="rId112"/>
  </p:handoutMasterIdLst>
  <p:sldIdLst>
    <p:sldId id="533" r:id="rId4"/>
    <p:sldId id="534" r:id="rId5"/>
    <p:sldId id="535" r:id="rId6"/>
    <p:sldId id="536" r:id="rId7"/>
    <p:sldId id="538" r:id="rId8"/>
    <p:sldId id="594" r:id="rId9"/>
    <p:sldId id="595" r:id="rId10"/>
    <p:sldId id="596" r:id="rId11"/>
    <p:sldId id="599" r:id="rId12"/>
    <p:sldId id="593" r:id="rId13"/>
    <p:sldId id="598" r:id="rId14"/>
    <p:sldId id="600" r:id="rId15"/>
    <p:sldId id="601" r:id="rId16"/>
    <p:sldId id="602" r:id="rId17"/>
    <p:sldId id="539" r:id="rId18"/>
    <p:sldId id="603" r:id="rId19"/>
    <p:sldId id="675" r:id="rId20"/>
    <p:sldId id="676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74" r:id="rId30"/>
    <p:sldId id="604" r:id="rId31"/>
    <p:sldId id="606" r:id="rId32"/>
    <p:sldId id="685" r:id="rId33"/>
    <p:sldId id="607" r:id="rId34"/>
    <p:sldId id="608" r:id="rId35"/>
    <p:sldId id="541" r:id="rId36"/>
    <p:sldId id="686" r:id="rId37"/>
    <p:sldId id="609" r:id="rId38"/>
    <p:sldId id="610" r:id="rId39"/>
    <p:sldId id="611" r:id="rId40"/>
    <p:sldId id="542" r:id="rId41"/>
    <p:sldId id="612" r:id="rId42"/>
    <p:sldId id="543" r:id="rId43"/>
    <p:sldId id="613" r:id="rId44"/>
    <p:sldId id="614" r:id="rId45"/>
    <p:sldId id="544" r:id="rId46"/>
    <p:sldId id="615" r:id="rId47"/>
    <p:sldId id="616" r:id="rId48"/>
    <p:sldId id="617" r:id="rId49"/>
    <p:sldId id="618" r:id="rId50"/>
    <p:sldId id="619" r:id="rId51"/>
    <p:sldId id="687" r:id="rId52"/>
    <p:sldId id="672" r:id="rId53"/>
    <p:sldId id="673" r:id="rId54"/>
    <p:sldId id="688" r:id="rId55"/>
    <p:sldId id="620" r:id="rId56"/>
    <p:sldId id="621" r:id="rId57"/>
    <p:sldId id="626" r:id="rId58"/>
    <p:sldId id="622" r:id="rId59"/>
    <p:sldId id="623" r:id="rId60"/>
    <p:sldId id="624" r:id="rId61"/>
    <p:sldId id="625" r:id="rId62"/>
    <p:sldId id="627" r:id="rId63"/>
    <p:sldId id="628" r:id="rId64"/>
    <p:sldId id="629" r:id="rId65"/>
    <p:sldId id="630" r:id="rId66"/>
    <p:sldId id="631" r:id="rId67"/>
    <p:sldId id="632" r:id="rId68"/>
    <p:sldId id="633" r:id="rId69"/>
    <p:sldId id="634" r:id="rId70"/>
    <p:sldId id="635" r:id="rId71"/>
    <p:sldId id="636" r:id="rId72"/>
    <p:sldId id="637" r:id="rId73"/>
    <p:sldId id="638" r:id="rId74"/>
    <p:sldId id="639" r:id="rId75"/>
    <p:sldId id="640" r:id="rId76"/>
    <p:sldId id="654" r:id="rId77"/>
    <p:sldId id="655" r:id="rId78"/>
    <p:sldId id="656" r:id="rId79"/>
    <p:sldId id="650" r:id="rId80"/>
    <p:sldId id="641" r:id="rId81"/>
    <p:sldId id="643" r:id="rId82"/>
    <p:sldId id="644" r:id="rId83"/>
    <p:sldId id="645" r:id="rId84"/>
    <p:sldId id="646" r:id="rId85"/>
    <p:sldId id="648" r:id="rId86"/>
    <p:sldId id="649" r:id="rId87"/>
    <p:sldId id="651" r:id="rId88"/>
    <p:sldId id="652" r:id="rId89"/>
    <p:sldId id="653" r:id="rId90"/>
    <p:sldId id="689" r:id="rId91"/>
    <p:sldId id="658" r:id="rId92"/>
    <p:sldId id="659" r:id="rId93"/>
    <p:sldId id="657" r:id="rId94"/>
    <p:sldId id="660" r:id="rId95"/>
    <p:sldId id="661" r:id="rId96"/>
    <p:sldId id="545" r:id="rId97"/>
    <p:sldId id="662" r:id="rId98"/>
    <p:sldId id="668" r:id="rId99"/>
    <p:sldId id="663" r:id="rId100"/>
    <p:sldId id="664" r:id="rId101"/>
    <p:sldId id="665" r:id="rId102"/>
    <p:sldId id="667" r:id="rId103"/>
    <p:sldId id="669" r:id="rId104"/>
    <p:sldId id="666" r:id="rId105"/>
    <p:sldId id="690" r:id="rId106"/>
    <p:sldId id="691" r:id="rId107"/>
    <p:sldId id="692" r:id="rId108"/>
    <p:sldId id="693" r:id="rId109"/>
    <p:sldId id="264" r:id="rId1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4/7/2022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4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  <p:sldLayoutId id="2147483732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5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3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高级</a:t>
            </a:r>
            <a:r>
              <a:rPr kumimoji="1" lang="zh-CN" altLang="en-US" sz="5400" dirty="0" smtClean="0"/>
              <a:t>第一天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  <a:r>
              <a:rPr lang="en-US" altLang="zh-CN" dirty="0"/>
              <a:t>&amp;</a:t>
            </a:r>
            <a:r>
              <a:rPr lang="zh-CN" altLang="en-US" dirty="0"/>
              <a:t>解构</a:t>
            </a:r>
            <a:r>
              <a:rPr lang="en-US" altLang="zh-CN" dirty="0"/>
              <a:t>&amp;</a:t>
            </a:r>
            <a:r>
              <a:rPr lang="zh-CN" altLang="en-US" dirty="0"/>
              <a:t>箭头函数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&lt;script&gt; </a:t>
            </a:r>
            <a:r>
              <a:rPr lang="zh-CN" altLang="en-US" dirty="0" smtClean="0">
                <a:solidFill>
                  <a:srgbClr val="C00000"/>
                </a:solidFill>
              </a:rPr>
              <a:t>标签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文件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最外层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就是所谓的全局</a:t>
            </a:r>
            <a:r>
              <a:rPr lang="zh-CN" altLang="en-US" dirty="0"/>
              <a:t>作用域，在此声明的变量在函数内部也可以被访问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全局作用域中声明的变量，任何其它作用域都可以被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为 </a:t>
            </a:r>
            <a:r>
              <a:rPr lang="en-US" altLang="zh-CN" dirty="0"/>
              <a:t>window </a:t>
            </a:r>
            <a:r>
              <a:rPr lang="zh-CN" altLang="en-US" dirty="0"/>
              <a:t>对象动态添加的属性默认也是全局的，不推荐！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函数中未使用任何关键字声明的变量为全局变量，不推荐！！！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尽可能少的声明全局变量，防止全局变量被污染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0" y="2633877"/>
            <a:ext cx="4408076" cy="2290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8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</a:t>
            </a:r>
            <a:r>
              <a:rPr lang="zh-CN" altLang="en-US" dirty="0" smtClean="0"/>
              <a:t>数组 </a:t>
            </a:r>
            <a:r>
              <a:rPr lang="en-US" altLang="zh-CN" dirty="0"/>
              <a:t>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filter() </a:t>
            </a:r>
            <a:r>
              <a:rPr lang="zh-CN" altLang="en-US" dirty="0"/>
              <a:t>方法创建一个新的数组，新数组中的元素是通过检查指定数组中符合条件的所有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主要使用场景： </a:t>
            </a: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筛选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数组符合条件的元素</a:t>
            </a: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，并返回筛选之后元素的新数组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861477"/>
            <a:ext cx="5851068" cy="707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62" y="3151266"/>
            <a:ext cx="7390476" cy="12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06" y="4995184"/>
            <a:ext cx="4231531" cy="1573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</a:t>
            </a:r>
            <a:r>
              <a:rPr lang="zh-CN" altLang="en-US" dirty="0" smtClean="0"/>
              <a:t>数组 </a:t>
            </a:r>
            <a:r>
              <a:rPr lang="en-US" altLang="zh-CN" dirty="0"/>
              <a:t>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filter() </a:t>
            </a:r>
            <a:r>
              <a:rPr lang="en-US" altLang="zh-CN" dirty="0" smtClean="0"/>
              <a:t> </a:t>
            </a:r>
            <a:r>
              <a:rPr lang="zh-CN" altLang="en-US" dirty="0" smtClean="0"/>
              <a:t>筛选数组</a:t>
            </a:r>
            <a:endParaRPr lang="en-US" altLang="zh-CN" dirty="0" smtClean="0"/>
          </a:p>
          <a:p>
            <a:r>
              <a:rPr lang="zh-CN" altLang="en-US" b="1" dirty="0" smtClean="0"/>
              <a:t>返回</a:t>
            </a:r>
            <a:r>
              <a:rPr lang="zh-CN" altLang="en-US" b="1" dirty="0"/>
              <a:t>值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数组，包含了符合条件的所有元素。如果没有符合条件的元素则返回空数组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参数：</a:t>
            </a:r>
            <a:r>
              <a:rPr lang="en-US" altLang="zh-CN" dirty="0" err="1" smtClean="0"/>
              <a:t>currentValue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必须写，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可选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因为返回新数组，所以不会影响原数组</a:t>
            </a: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861477"/>
            <a:ext cx="5851068" cy="7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业务分析：</a:t>
            </a:r>
            <a:endParaRPr lang="en-US" altLang="zh-CN" dirty="0" smtClean="0"/>
          </a:p>
          <a:p>
            <a:r>
              <a:rPr lang="zh-CN" altLang="en-US" dirty="0" smtClean="0"/>
              <a:t>①： 页面初始渲染</a:t>
            </a:r>
            <a:endParaRPr lang="en-US" altLang="zh-CN" dirty="0" smtClean="0"/>
          </a:p>
          <a:p>
            <a:r>
              <a:rPr lang="zh-CN" altLang="en-US" dirty="0" smtClean="0"/>
              <a:t>②： 点击不同需求显示不同的数据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8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①：渲染页面 利用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遍历数据里面的 </a:t>
            </a:r>
            <a:r>
              <a:rPr lang="zh-CN" altLang="en-US" dirty="0"/>
              <a:t>数据，并渲染数据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dirty="0"/>
              <a:t>：</a:t>
            </a:r>
            <a:r>
              <a:rPr lang="zh-CN" altLang="en-US" dirty="0" smtClean="0"/>
              <a:t>根据 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选择</a:t>
            </a:r>
            <a:r>
              <a:rPr lang="zh-CN" altLang="en-US" dirty="0"/>
              <a:t>不同条件显示不同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①：渲染页面模块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(1) </a:t>
            </a:r>
            <a:r>
              <a:rPr lang="zh-CN" altLang="en-US" dirty="0" smtClean="0"/>
              <a:t>初始化需要渲染页面，同时，点击不同的需求，还会重新渲染页面，所以</a:t>
            </a:r>
            <a:r>
              <a:rPr lang="zh-CN" altLang="en-US" dirty="0" smtClean="0">
                <a:solidFill>
                  <a:srgbClr val="C00000"/>
                </a:solidFill>
              </a:rPr>
              <a:t>渲染做成一个函数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(2) </a:t>
            </a:r>
            <a:r>
              <a:rPr lang="zh-CN" altLang="en-US" dirty="0" smtClean="0">
                <a:solidFill>
                  <a:schemeClr val="tx1"/>
                </a:solidFill>
              </a:rPr>
              <a:t>做法基本跟前面案例雷同，就是封装到了一个函数里面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：点击不同需求，显示不同页面内容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(1) </a:t>
            </a:r>
            <a:r>
              <a:rPr lang="zh-CN" altLang="en-US" dirty="0" smtClean="0"/>
              <a:t>点击采取事件委托方式  </a:t>
            </a:r>
            <a:r>
              <a:rPr lang="en-US" altLang="zh-CN" dirty="0" smtClean="0"/>
              <a:t>.filter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(2) </a:t>
            </a:r>
            <a:r>
              <a:rPr lang="zh-CN" altLang="en-US" dirty="0" smtClean="0">
                <a:solidFill>
                  <a:schemeClr val="tx1"/>
                </a:solidFill>
              </a:rPr>
              <a:t>利用过滤函数 </a:t>
            </a:r>
            <a:r>
              <a:rPr lang="en-US" altLang="zh-CN" dirty="0" smtClean="0">
                <a:solidFill>
                  <a:schemeClr val="tx1"/>
                </a:solidFill>
              </a:rPr>
              <a:t>filter </a:t>
            </a:r>
            <a:r>
              <a:rPr lang="zh-CN" altLang="en-US" dirty="0" smtClean="0">
                <a:solidFill>
                  <a:schemeClr val="tx1"/>
                </a:solidFill>
              </a:rPr>
              <a:t>筛选出符合条件的数据，因为生成的是一个数组，传递给渲染函数即可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(3) </a:t>
            </a:r>
            <a:r>
              <a:rPr lang="zh-CN" altLang="en-US" dirty="0" smtClean="0">
                <a:solidFill>
                  <a:schemeClr val="tx1"/>
                </a:solidFill>
              </a:rPr>
              <a:t>筛选条件是根据点击的 </a:t>
            </a:r>
            <a:r>
              <a:rPr lang="en-US" altLang="zh-CN" dirty="0" smtClean="0">
                <a:solidFill>
                  <a:schemeClr val="tx1"/>
                </a:solidFill>
              </a:rPr>
              <a:t>data-index </a:t>
            </a:r>
            <a:r>
              <a:rPr lang="zh-CN" altLang="en-US" dirty="0" smtClean="0">
                <a:solidFill>
                  <a:schemeClr val="tx1"/>
                </a:solidFill>
              </a:rPr>
              <a:t>来判断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(4) </a:t>
            </a:r>
            <a:r>
              <a:rPr lang="zh-CN" altLang="en-US" dirty="0" smtClean="0">
                <a:solidFill>
                  <a:schemeClr val="tx1"/>
                </a:solidFill>
              </a:rPr>
              <a:t>可以使用对象解构，把 事件对象 解构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(5) </a:t>
            </a:r>
            <a:r>
              <a:rPr lang="zh-CN" altLang="en-US" dirty="0" smtClean="0">
                <a:solidFill>
                  <a:schemeClr val="tx1"/>
                </a:solidFill>
              </a:rPr>
              <a:t>因为 全部区间不需要筛选，直接 把</a:t>
            </a:r>
            <a:r>
              <a:rPr lang="en-US" altLang="zh-CN" dirty="0" err="1" smtClean="0">
                <a:solidFill>
                  <a:schemeClr val="tx1"/>
                </a:solidFill>
              </a:rPr>
              <a:t>goodList</a:t>
            </a:r>
            <a:r>
              <a:rPr lang="zh-CN" altLang="en-US" dirty="0" smtClean="0">
                <a:solidFill>
                  <a:schemeClr val="tx1"/>
                </a:solidFill>
              </a:rPr>
              <a:t>渲染即可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1650" y="1439333"/>
            <a:ext cx="7785083" cy="3352800"/>
          </a:xfrm>
        </p:spPr>
        <p:txBody>
          <a:bodyPr/>
          <a:lstStyle/>
          <a:p>
            <a:r>
              <a:rPr lang="zh-CN" altLang="en-US" dirty="0" smtClean="0"/>
              <a:t>整理笔记</a:t>
            </a:r>
            <a:endParaRPr lang="en-US" altLang="zh-CN" dirty="0" smtClean="0"/>
          </a:p>
          <a:p>
            <a:r>
              <a:rPr lang="zh-CN" altLang="en-US" dirty="0" smtClean="0"/>
              <a:t>综合案例至少写三遍</a:t>
            </a:r>
            <a:endParaRPr lang="en-US" altLang="zh-CN" dirty="0" smtClean="0"/>
          </a:p>
          <a:p>
            <a:r>
              <a:rPr lang="zh-CN" altLang="en-US" dirty="0" smtClean="0"/>
              <a:t>开始做测试题：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 </a:t>
            </a:r>
            <a:r>
              <a:rPr lang="en-US" altLang="zh-CN" dirty="0"/>
              <a:t>https://ks.wjx.top/vj/wOeHuEk.aspx</a:t>
            </a:r>
            <a:endParaRPr lang="en-US" altLang="zh-CN" dirty="0" smtClean="0"/>
          </a:p>
          <a:p>
            <a:r>
              <a:rPr lang="zh-CN" altLang="en-US" dirty="0" smtClean="0"/>
              <a:t>预习第二天内容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34" y="39539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17" y="1225973"/>
            <a:ext cx="7065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全局作用域有哪些？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标签内部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全局作用域声明的变量其他作用域能使用吗？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相当能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JavaScript </a:t>
            </a:r>
            <a:r>
              <a:rPr lang="zh-CN" altLang="en-US" dirty="0"/>
              <a:t>中的作用域是程序被执行时的底层机制，了解这一机制有助于规范代码书写习惯，避免因作用域导致的语法错误。</a:t>
            </a:r>
          </a:p>
        </p:txBody>
      </p:sp>
    </p:spTree>
    <p:extLst>
      <p:ext uri="{BB962C8B-B14F-4D97-AF65-F5344CB8AC3E}">
        <p14:creationId xmlns:p14="http://schemas.microsoft.com/office/powerpoint/2010/main" val="34087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作用域链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840274" y="962423"/>
            <a:ext cx="5760538" cy="993377"/>
          </a:xfrm>
        </p:spPr>
        <p:txBody>
          <a:bodyPr/>
          <a:lstStyle/>
          <a:p>
            <a:r>
              <a:rPr lang="zh-CN" altLang="en-US" dirty="0" smtClean="0"/>
              <a:t>代码有错误吗？如果没有错误结果是几？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74" y="1879600"/>
            <a:ext cx="3208115" cy="4486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78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作用域链本质上是底层的</a:t>
            </a:r>
            <a:r>
              <a:rPr lang="zh-CN" altLang="en-US" dirty="0">
                <a:solidFill>
                  <a:srgbClr val="C00000"/>
                </a:solidFill>
              </a:rPr>
              <a:t>变量查找</a:t>
            </a:r>
            <a:r>
              <a:rPr lang="zh-CN" altLang="en-US" dirty="0" smtClean="0">
                <a:solidFill>
                  <a:srgbClr val="C00000"/>
                </a:solidFill>
              </a:rPr>
              <a:t>机制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函数被执行时，会</a:t>
            </a:r>
            <a:r>
              <a:rPr lang="zh-CN" altLang="en-US" dirty="0">
                <a:solidFill>
                  <a:srgbClr val="C00000"/>
                </a:solidFill>
              </a:rPr>
              <a:t>优先查找当前</a:t>
            </a:r>
            <a:r>
              <a:rPr lang="zh-CN" altLang="en-US" dirty="0">
                <a:solidFill>
                  <a:schemeClr val="tx1"/>
                </a:solidFill>
              </a:rPr>
              <a:t>函数作用域中查找</a:t>
            </a:r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当前作用域查找不到则会依次</a:t>
            </a:r>
            <a:r>
              <a:rPr lang="zh-CN" altLang="en-US" dirty="0">
                <a:solidFill>
                  <a:srgbClr val="C00000"/>
                </a:solidFill>
              </a:rPr>
              <a:t>逐级查找父级作用域</a:t>
            </a:r>
            <a:r>
              <a:rPr lang="zh-CN" altLang="en-US" dirty="0">
                <a:solidFill>
                  <a:schemeClr val="tx1"/>
                </a:solidFill>
              </a:rPr>
              <a:t>直到全局</a:t>
            </a:r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嵌套关系的作用域串联起来形成了作用域链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相同作用域链中按着从小到大的规则查找变量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子作用域能够访问父作用域，父级作用域无法访问子级作用域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89" y="1930399"/>
            <a:ext cx="3208115" cy="4486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椭圆 6"/>
          <p:cNvSpPr/>
          <p:nvPr/>
        </p:nvSpPr>
        <p:spPr>
          <a:xfrm>
            <a:off x="6265333" y="5200705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5935134" y="4927600"/>
            <a:ext cx="570743" cy="3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715933" y="4176453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4385734" y="3903348"/>
            <a:ext cx="570743" cy="3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58067" y="3180415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8682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1850" y="1031240"/>
            <a:ext cx="6853749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作用域</a:t>
            </a:r>
            <a:r>
              <a:rPr lang="zh-CN" altLang="en-US" dirty="0" smtClean="0"/>
              <a:t>链本质是什么？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作用域链本质上是底层的变量查找机制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作用域</a:t>
            </a:r>
            <a:r>
              <a:rPr lang="zh-CN" altLang="en-US" dirty="0" smtClean="0"/>
              <a:t>链查找的规则是什么？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会优先查找当前函数作用域中查找变量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查找不到则会依次逐级查找父级作用域直到全局作用域</a:t>
            </a:r>
          </a:p>
        </p:txBody>
      </p:sp>
    </p:spTree>
    <p:extLst>
      <p:ext uri="{BB962C8B-B14F-4D97-AF65-F5344CB8AC3E}">
        <p14:creationId xmlns:p14="http://schemas.microsoft.com/office/powerpoint/2010/main" val="10574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垃圾回收</a:t>
            </a:r>
            <a:r>
              <a:rPr lang="zh-CN" altLang="en-US" dirty="0" smtClean="0">
                <a:solidFill>
                  <a:srgbClr val="C00000"/>
                </a:solidFill>
              </a:rPr>
              <a:t>机制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闭包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6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目标： </a:t>
            </a:r>
            <a:r>
              <a:rPr lang="zh-CN" altLang="en-US" dirty="0" smtClean="0">
                <a:solidFill>
                  <a:schemeClr val="tx1"/>
                </a:solidFill>
              </a:rPr>
              <a:t>了解</a:t>
            </a:r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垃圾回收机制的执行过程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学习目的： </a:t>
            </a:r>
            <a:r>
              <a:rPr lang="zh-CN" altLang="en-US" dirty="0" smtClean="0">
                <a:solidFill>
                  <a:schemeClr val="tx1"/>
                </a:solidFill>
              </a:rPr>
              <a:t>为了闭包做铺垫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学习路径：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什么是垃圾回收机制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内存的声明周期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垃圾回收的算法说明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什么是垃圾回收机制？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垃圾回收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(Garbage Collection)  </a:t>
            </a:r>
            <a:r>
              <a:rPr lang="zh-CN" altLang="en-US" dirty="0" smtClean="0"/>
              <a:t>简称 </a:t>
            </a:r>
            <a:r>
              <a:rPr lang="en-US" altLang="zh-CN" dirty="0" smtClean="0"/>
              <a:t>GC</a:t>
            </a:r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中内存的分配和回收都是自动完成的，内存在不使用的时候会被垃圾回收器自动回收。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正</a:t>
            </a:r>
            <a:r>
              <a:rPr lang="zh-CN" altLang="en-US" dirty="0"/>
              <a:t>因为垃圾回收器的存在，许多人认为</a:t>
            </a:r>
            <a:r>
              <a:rPr lang="en-US" altLang="zh-CN" dirty="0"/>
              <a:t>JS</a:t>
            </a:r>
            <a:r>
              <a:rPr lang="zh-CN" altLang="en-US" dirty="0"/>
              <a:t>不用太关心内存管理的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如果不了解</a:t>
            </a:r>
            <a:r>
              <a:rPr lang="en-US" altLang="zh-CN" dirty="0"/>
              <a:t>JS</a:t>
            </a:r>
            <a:r>
              <a:rPr lang="zh-CN" altLang="en-US" dirty="0"/>
              <a:t>的内存管理机制，我们同样非常容易成内存泄漏（内存无法被回收）的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不再用到的内存，没有及时释放，就叫做</a:t>
            </a:r>
            <a:r>
              <a:rPr lang="zh-CN" altLang="en-US" dirty="0">
                <a:solidFill>
                  <a:srgbClr val="C00000"/>
                </a:solidFill>
              </a:rPr>
              <a:t>内存</a:t>
            </a:r>
            <a:r>
              <a:rPr lang="zh-CN" altLang="en-US" dirty="0" smtClean="0">
                <a:solidFill>
                  <a:srgbClr val="C00000"/>
                </a:solidFill>
              </a:rPr>
              <a:t>泄漏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0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zh-CN" altLang="en-US" b="1" dirty="0">
                <a:solidFill>
                  <a:schemeClr val="tx1"/>
                </a:solidFill>
              </a:rPr>
              <a:t>内存</a:t>
            </a:r>
            <a:r>
              <a:rPr lang="zh-CN" altLang="en-US" b="1" dirty="0" smtClean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1"/>
                </a:solidFill>
              </a:rPr>
              <a:t>生命</a:t>
            </a:r>
            <a:r>
              <a:rPr lang="zh-CN" altLang="en-US" b="1" dirty="0" smtClean="0">
                <a:solidFill>
                  <a:schemeClr val="tx1"/>
                </a:solidFill>
              </a:rPr>
              <a:t>周期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环境中分配的内存</a:t>
            </a:r>
            <a:r>
              <a:rPr lang="en-US" altLang="zh-CN" dirty="0"/>
              <a:t>, </a:t>
            </a:r>
            <a:r>
              <a:rPr lang="zh-CN" altLang="en-US" dirty="0"/>
              <a:t>一般有如下生命周期：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分配：当我们声明变量、函数、对象的时候，系统会自动为他们分配内存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使用：即读写内存，也就是使用变量、函数等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回收：使用完毕，由垃圾回收自动回收不再使用的内存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全局变量</a:t>
            </a:r>
            <a:r>
              <a:rPr lang="zh-CN" altLang="en-US" dirty="0"/>
              <a:t>一般不会</a:t>
            </a:r>
            <a:r>
              <a:rPr lang="zh-CN" altLang="en-US" dirty="0" smtClean="0"/>
              <a:t>回收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关闭页面回收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一般情况下局部变量的值</a:t>
            </a:r>
            <a:r>
              <a:rPr lang="en-US" altLang="zh-CN" dirty="0"/>
              <a:t>, </a:t>
            </a:r>
            <a:r>
              <a:rPr lang="zh-CN" altLang="en-US" dirty="0"/>
              <a:t>不用了</a:t>
            </a:r>
            <a:r>
              <a:rPr lang="en-US" altLang="zh-CN" dirty="0"/>
              <a:t>, </a:t>
            </a:r>
            <a:r>
              <a:rPr lang="zh-CN" altLang="en-US" dirty="0"/>
              <a:t>会被自动回收掉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34" y="2695420"/>
            <a:ext cx="2789070" cy="3446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50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452042" cy="3399577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zh-CN" altLang="en-US" dirty="0" smtClean="0"/>
              <a:t>作用域</a:t>
            </a:r>
            <a:r>
              <a:rPr lang="zh-CN" altLang="en-US" dirty="0"/>
              <a:t>等</a:t>
            </a:r>
            <a:r>
              <a:rPr lang="zh-CN" altLang="en-US" dirty="0" smtClean="0"/>
              <a:t>概念</a:t>
            </a:r>
            <a:r>
              <a:rPr lang="zh-CN" altLang="en-US" dirty="0"/>
              <a:t>加深对</a:t>
            </a:r>
            <a:r>
              <a:rPr lang="en-US" altLang="zh-CN" dirty="0"/>
              <a:t>JS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/>
              <a:t>ES6</a:t>
            </a:r>
            <a:r>
              <a:rPr lang="zh-CN" altLang="en-US" dirty="0"/>
              <a:t>新特性让代码书写更加简洁</a:t>
            </a:r>
            <a:r>
              <a:rPr lang="zh-CN" altLang="en-US" dirty="0" smtClean="0"/>
              <a:t>便利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1868" y="2302932"/>
            <a:ext cx="7433732" cy="3437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什么是垃圾回收机制？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简称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GC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中内存的分配和回收都是自动完成的，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在不使用的时候会被垃圾回收器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自动回收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什么是内存泄漏？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不再用到的内存，没有及时释放，就叫做内存泄漏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内存</a:t>
            </a:r>
            <a:r>
              <a:rPr lang="zh-CN" altLang="en-US" dirty="0" smtClean="0"/>
              <a:t>的</a:t>
            </a:r>
            <a:r>
              <a:rPr lang="zh-CN" altLang="en-US" dirty="0"/>
              <a:t>生命</a:t>
            </a:r>
            <a:r>
              <a:rPr lang="zh-CN" altLang="en-US" dirty="0" smtClean="0"/>
              <a:t>周期</a:t>
            </a:r>
            <a:r>
              <a:rPr lang="zh-CN" altLang="en-US" dirty="0"/>
              <a:t>是什么样的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内存分配、内存使用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内存回收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全局变量一般不会回收；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一般情况下局部变量的值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会被自动回收掉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2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3.</a:t>
            </a:r>
            <a:r>
              <a:rPr lang="zh-CN" altLang="en-US" b="1" dirty="0"/>
              <a:t>垃圾回收算法</a:t>
            </a:r>
            <a:r>
              <a:rPr lang="zh-CN" altLang="en-US" b="1" dirty="0" smtClean="0"/>
              <a:t>说明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所谓垃圾回收</a:t>
            </a:r>
            <a:r>
              <a:rPr lang="en-US" altLang="zh-CN" dirty="0"/>
              <a:t>, </a:t>
            </a:r>
            <a:r>
              <a:rPr lang="zh-CN" altLang="en-US" dirty="0"/>
              <a:t>核心思想就是如何判断内存是否已经不再会被使用了</a:t>
            </a:r>
            <a:r>
              <a:rPr lang="en-US" altLang="zh-CN" dirty="0"/>
              <a:t>, </a:t>
            </a:r>
            <a:r>
              <a:rPr lang="zh-CN" altLang="en-US" dirty="0"/>
              <a:t>如果是</a:t>
            </a:r>
            <a:r>
              <a:rPr lang="en-US" altLang="zh-CN" dirty="0"/>
              <a:t>, </a:t>
            </a:r>
            <a:r>
              <a:rPr lang="zh-CN" altLang="en-US" dirty="0"/>
              <a:t>就视为垃圾</a:t>
            </a:r>
            <a:r>
              <a:rPr lang="en-US" altLang="zh-CN" dirty="0"/>
              <a:t>, </a:t>
            </a:r>
            <a:r>
              <a:rPr lang="zh-CN" altLang="en-US" dirty="0"/>
              <a:t>释放掉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</a:t>
            </a:r>
            <a:r>
              <a:rPr lang="zh-CN" altLang="en-US" dirty="0"/>
              <a:t>介绍两种常见的浏览器垃圾回收算法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 smtClean="0">
                <a:solidFill>
                  <a:srgbClr val="C00000"/>
                </a:solidFill>
              </a:rPr>
              <a:t>计数法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C00000"/>
                </a:solidFill>
              </a:rPr>
              <a:t>标记清除法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IE</a:t>
            </a:r>
            <a:r>
              <a:rPr lang="zh-CN" altLang="en-US" dirty="0"/>
              <a:t>采用的引用计数算法</a:t>
            </a:r>
            <a:r>
              <a:rPr lang="en-US" altLang="zh-CN" dirty="0"/>
              <a:t>, </a:t>
            </a:r>
            <a:r>
              <a:rPr lang="zh-CN" altLang="en-US" dirty="0"/>
              <a:t>定义“内存不再使用”的标准很简单，就是看一个对象是否有指向它的引用。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算法：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跟踪</a:t>
            </a:r>
            <a:r>
              <a:rPr lang="zh-CN" altLang="en-US" dirty="0"/>
              <a:t>记录每个值被引用的次数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如果这个</a:t>
            </a:r>
            <a:r>
              <a:rPr lang="zh-CN" altLang="en-US" dirty="0"/>
              <a:t>值</a:t>
            </a:r>
            <a:r>
              <a:rPr lang="zh-CN" altLang="en-US" dirty="0" smtClean="0"/>
              <a:t>的被引用了一次，那么就记录次数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多次引用会累加。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如果减少一个引用就减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如果引用次数是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，则释放内存。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由上面可以看出，引用计数算法是个简单有效的算法。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</a:t>
            </a:r>
            <a:r>
              <a:rPr lang="zh-CN" altLang="en-US" dirty="0"/>
              <a:t>它却存在一个致命的问题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C00000"/>
                </a:solidFill>
              </a:rPr>
              <a:t>嵌套引用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两个对象相互引用，尽管他们已不再使用，垃圾回收器不会进行回收，导致内存泄露。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04013" y="2289599"/>
            <a:ext cx="5770944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const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person =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age: 18,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name: 'pink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const</a:t>
            </a: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 = person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person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 null</a:t>
            </a:r>
          </a:p>
        </p:txBody>
      </p:sp>
    </p:spTree>
    <p:extLst>
      <p:ext uri="{BB962C8B-B14F-4D97-AF65-F5344CB8AC3E}">
        <p14:creationId xmlns:p14="http://schemas.microsoft.com/office/powerpoint/2010/main" val="26548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引用计数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zh-CN" altLang="en-US" dirty="0"/>
              <a:t>他们的引用次数永远不会是</a:t>
            </a:r>
            <a:r>
              <a:rPr lang="en-US" altLang="zh-CN" dirty="0"/>
              <a:t>0</a:t>
            </a:r>
            <a:r>
              <a:rPr lang="zh-CN" altLang="en-US" dirty="0"/>
              <a:t>。这样的相互引用如果说很大量的存在就会导致大量的内存泄露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04013" y="2289599"/>
            <a:ext cx="577094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function 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o1 =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o2 =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o1.a = o2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o2.a = o1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return '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引用计数无法回收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91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3.</a:t>
            </a:r>
            <a:r>
              <a:rPr lang="zh-CN" altLang="en-US" b="1" dirty="0"/>
              <a:t>垃圾回收算法</a:t>
            </a:r>
            <a:r>
              <a:rPr lang="zh-CN" altLang="en-US" b="1" dirty="0" smtClean="0"/>
              <a:t>说明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所谓垃圾回收</a:t>
            </a:r>
            <a:r>
              <a:rPr lang="en-US" altLang="zh-CN" dirty="0"/>
              <a:t>, </a:t>
            </a:r>
            <a:r>
              <a:rPr lang="zh-CN" altLang="en-US" dirty="0"/>
              <a:t>核心思想就是如何判断内存是否已经不再会被使用了</a:t>
            </a:r>
            <a:r>
              <a:rPr lang="en-US" altLang="zh-CN" dirty="0"/>
              <a:t>, </a:t>
            </a:r>
            <a:r>
              <a:rPr lang="zh-CN" altLang="en-US" dirty="0"/>
              <a:t>如果是</a:t>
            </a:r>
            <a:r>
              <a:rPr lang="en-US" altLang="zh-CN" dirty="0"/>
              <a:t>, </a:t>
            </a:r>
            <a:r>
              <a:rPr lang="zh-CN" altLang="en-US" dirty="0"/>
              <a:t>就视为垃圾</a:t>
            </a:r>
            <a:r>
              <a:rPr lang="en-US" altLang="zh-CN" dirty="0"/>
              <a:t>, </a:t>
            </a:r>
            <a:r>
              <a:rPr lang="zh-CN" altLang="en-US" dirty="0"/>
              <a:t>释放掉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</a:t>
            </a:r>
            <a:r>
              <a:rPr lang="zh-CN" altLang="en-US" dirty="0"/>
              <a:t>介绍两种常见的浏览器垃圾回收算法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 smtClean="0">
                <a:solidFill>
                  <a:srgbClr val="C00000"/>
                </a:solidFill>
              </a:rPr>
              <a:t>计数法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C00000"/>
                </a:solidFill>
              </a:rPr>
              <a:t>标记清除法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标记清除法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现代的浏览器已经不再使用引用计数算法了。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现代</a:t>
            </a:r>
            <a:r>
              <a:rPr lang="zh-CN" altLang="en-US" dirty="0"/>
              <a:t>浏览器通用的大多是基于标记清除算法的某些改进算法，总体思想都是一致的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核心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标记</a:t>
            </a:r>
            <a:r>
              <a:rPr lang="zh-CN" altLang="en-US" dirty="0"/>
              <a:t>清除算法将“不再使用的对象”定义为“无法达到的对象”。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就是</a:t>
            </a:r>
            <a:r>
              <a:rPr lang="zh-CN" altLang="en-US" dirty="0"/>
              <a:t>从根部（在</a:t>
            </a:r>
            <a:r>
              <a:rPr lang="en-US" altLang="zh-CN" dirty="0"/>
              <a:t>JS</a:t>
            </a:r>
            <a:r>
              <a:rPr lang="zh-CN" altLang="en-US" dirty="0"/>
              <a:t>中就是全局对象）出发定时扫描内存中的对象。 凡是能从根部到达的对象，都是还需要使用的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那些</a:t>
            </a:r>
            <a:r>
              <a:rPr lang="zh-CN" altLang="en-US" dirty="0"/>
              <a:t>无法由根部出发触及到的对象被标记为不再使用，稍后进 行回收。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8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标记清除法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标记所有的引用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2685642"/>
            <a:ext cx="5096533" cy="2593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2" y="2628302"/>
            <a:ext cx="5266428" cy="27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JS</a:t>
            </a:r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标记清除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根部已经访问不到，所以自动清除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04013" y="2289599"/>
            <a:ext cx="577094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function 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o1 =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let o2 =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o1.a = o2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o2.a = o1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     return '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引用计数无法回收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}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fn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65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垃圾回收</a:t>
            </a:r>
            <a:r>
              <a:rPr lang="zh-CN" altLang="en-US" dirty="0" smtClean="0"/>
              <a:t>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闭包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 能说出什么是闭包，闭包的作用以及注意事项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：一个函数对周围状态的引用捆绑在一起，内层函数中访问到其外层函数的作用域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简单理解：</a:t>
            </a:r>
            <a:r>
              <a:rPr lang="zh-CN" altLang="en-US" b="1" dirty="0"/>
              <a:t>闭包 </a:t>
            </a:r>
            <a:r>
              <a:rPr lang="en-US" altLang="zh-CN" b="1" dirty="0"/>
              <a:t>=  </a:t>
            </a:r>
            <a:r>
              <a:rPr lang="zh-CN" altLang="en-US" b="1" dirty="0" smtClean="0"/>
              <a:t>内层函数 </a:t>
            </a:r>
            <a:r>
              <a:rPr lang="en-US" altLang="zh-CN" b="1" dirty="0"/>
              <a:t>+ </a:t>
            </a:r>
            <a:r>
              <a:rPr lang="zh-CN" altLang="en-US" b="1" dirty="0" smtClean="0"/>
              <a:t>外层函数的变量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先看个简单的代码：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54" y="3673091"/>
            <a:ext cx="6390133" cy="22959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734486"/>
            <a:ext cx="3876842" cy="2234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11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闭包作用：</a:t>
            </a:r>
            <a:r>
              <a:rPr lang="zh-CN" altLang="en-US" dirty="0" smtClean="0"/>
              <a:t>封闭</a:t>
            </a:r>
            <a:r>
              <a:rPr lang="zh-CN" altLang="en-US" dirty="0"/>
              <a:t>数据，提供</a:t>
            </a:r>
            <a:r>
              <a:rPr lang="zh-CN" altLang="en-US" dirty="0" smtClean="0"/>
              <a:t>操作，外部也可以访问函数内部的变量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闭包的基本格式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右箭头 7"/>
          <p:cNvSpPr/>
          <p:nvPr/>
        </p:nvSpPr>
        <p:spPr>
          <a:xfrm>
            <a:off x="4987291" y="38664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32" y="2745999"/>
            <a:ext cx="3532707" cy="273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77" y="2745999"/>
            <a:ext cx="3590022" cy="273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75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/>
              <a:t>闭包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闭包应用：</a:t>
            </a:r>
            <a:r>
              <a:rPr lang="zh-CN" altLang="en-US" dirty="0" smtClean="0"/>
              <a:t>实现数据的私有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比如，我们要做个统计函数调用次数，函数调用一次，就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但是，这个</a:t>
            </a:r>
            <a:r>
              <a:rPr lang="en-US" altLang="zh-CN" dirty="0" smtClean="0">
                <a:solidFill>
                  <a:srgbClr val="C00000"/>
                </a:solidFill>
              </a:rPr>
              <a:t>count </a:t>
            </a:r>
            <a:r>
              <a:rPr lang="zh-CN" altLang="en-US" dirty="0" smtClean="0">
                <a:solidFill>
                  <a:srgbClr val="C00000"/>
                </a:solidFill>
              </a:rPr>
              <a:t>是个全局变量，很容易被修改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3" y="2784930"/>
            <a:ext cx="4391241" cy="204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右箭头 9"/>
          <p:cNvSpPr/>
          <p:nvPr/>
        </p:nvSpPr>
        <p:spPr>
          <a:xfrm>
            <a:off x="6071280" y="36632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59" y="2324925"/>
            <a:ext cx="4232354" cy="2842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7267059" y="1519423"/>
            <a:ext cx="4723658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这样实现了数据私有，无法直接修改</a:t>
            </a:r>
            <a:r>
              <a:rPr lang="en-US" altLang="zh-CN" dirty="0" smtClean="0">
                <a:solidFill>
                  <a:srgbClr val="C00000"/>
                </a:solidFill>
              </a:rPr>
              <a:t>count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1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049" y="1708573"/>
            <a:ext cx="7344817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怎么理解闭包？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内层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外层函数的变量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闭包的作用？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封闭数据，实现数据私有，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外部也可以访问函数内部的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闭包很有用，因为它允许将函数与其所操作的某些数据（环境）关联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502" indent="0">
              <a:lnSpc>
                <a:spcPct val="150000"/>
              </a:lnSpc>
              <a:buNone/>
            </a:pPr>
            <a:r>
              <a:rPr lang="en-US" altLang="zh-CN" sz="1600" dirty="0" smtClean="0"/>
              <a:t>3. </a:t>
            </a:r>
            <a:r>
              <a:rPr lang="zh-CN" altLang="en-US" sz="1600" dirty="0" smtClean="0"/>
              <a:t>闭包可能引起的问题？</a:t>
            </a:r>
            <a:endParaRPr lang="en-US" altLang="zh-CN" sz="1600" dirty="0" smtClean="0"/>
          </a:p>
          <a:p>
            <a:pPr marL="642937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内存泄漏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0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垃圾回收机制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闭包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变量提升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5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变量提升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6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：了解什么是变量提升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变量提升是 </a:t>
            </a:r>
            <a:r>
              <a:rPr lang="en-US" altLang="zh-CN" dirty="0"/>
              <a:t>JavaScript </a:t>
            </a:r>
            <a:r>
              <a:rPr lang="zh-CN" altLang="en-US" dirty="0"/>
              <a:t>中比较“奇怪”的现象，它允许在变量声明之前即被</a:t>
            </a:r>
            <a:r>
              <a:rPr lang="zh-CN" altLang="en-US" dirty="0" smtClean="0"/>
              <a:t>访问（仅存在于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声明变量）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变量在未声明即被访问时会报语法错误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</a:t>
            </a:r>
            <a:r>
              <a:rPr lang="zh-CN" altLang="en-US" dirty="0"/>
              <a:t>之前即被访问，变量的值为 </a:t>
            </a:r>
            <a:r>
              <a:rPr lang="en-US" altLang="zh-CN" dirty="0"/>
              <a:t>undefined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/>
              <a:t>声明的变量不存在变量</a:t>
            </a:r>
            <a:r>
              <a:rPr lang="zh-CN" altLang="en-US" dirty="0" smtClean="0"/>
              <a:t>提升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变量提升出现在相同作用域当中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>
                <a:solidFill>
                  <a:srgbClr val="C00000"/>
                </a:solidFill>
              </a:rPr>
              <a:t>实际开发中推荐先声明再访问</a:t>
            </a: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61" y="2833066"/>
            <a:ext cx="5190476" cy="20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32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变量提升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6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：了解什么是变量提升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说明：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初学者经常花很多时间才能习惯变量提升，还经常出现一些意想不到的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，正因为如此，</a:t>
            </a:r>
            <a:r>
              <a:rPr lang="en-US" altLang="zh-CN" dirty="0" smtClean="0"/>
              <a:t>ES6 </a:t>
            </a:r>
            <a:r>
              <a:rPr lang="zh-CN" altLang="en-US" dirty="0" smtClean="0"/>
              <a:t>引入了块级作用域，用</a:t>
            </a:r>
            <a:r>
              <a:rPr lang="en-US" altLang="zh-CN" dirty="0" smtClean="0"/>
              <a:t>let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声明变量，让代码写法更加规范和人性化。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72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用哪个关键字声明变量会有变量提升？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变量提升是什么流程？</a:t>
            </a: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先把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变量提升到当前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于最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只提升变量声明， 不提升变量赋值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然后依次执行代码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502" indent="0">
              <a:lnSpc>
                <a:spcPct val="150000"/>
              </a:lnSpc>
              <a:buNone/>
            </a:pPr>
            <a:r>
              <a:rPr lang="zh-CN" altLang="en-US" sz="1600" dirty="0" smtClean="0"/>
              <a:t>我们不建议使用</a:t>
            </a:r>
            <a:r>
              <a:rPr lang="en-US" altLang="zh-CN" sz="1600" dirty="0" err="1" smtClean="0"/>
              <a:t>var</a:t>
            </a:r>
            <a:r>
              <a:rPr lang="zh-CN" altLang="en-US" sz="1600" dirty="0" smtClean="0"/>
              <a:t>声明变量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92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函数进阶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函数提升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4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函数提升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目标：能说出函数提升的过程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zh-CN" altLang="en-US" dirty="0"/>
              <a:t>提升与变量提升比较类似，是指函数在声明之前即可被调用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函数提升能够使函数的声明调用更灵活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函数表达式不存在提升的现象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函数提升出现在相同作用域当中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2" y="2589847"/>
            <a:ext cx="4114286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52" y="2589847"/>
            <a:ext cx="492059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10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81506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局部作用</a:t>
            </a:r>
            <a:r>
              <a:rPr lang="zh-CN" altLang="en-US" dirty="0" smtClean="0">
                <a:solidFill>
                  <a:srgbClr val="C00000"/>
                </a:solidFill>
              </a:rPr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垃圾回收机制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动态参数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剩余参数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3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 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088091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69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动态参数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arguments</a:t>
            </a:r>
            <a:r>
              <a:rPr lang="en-US" altLang="zh-CN" dirty="0"/>
              <a:t> </a:t>
            </a:r>
            <a:r>
              <a:rPr lang="zh-CN" altLang="en-US" dirty="0"/>
              <a:t>是函数内部内置的伪数组变量，它包含了调用函数时传入的所有</a:t>
            </a:r>
            <a:r>
              <a:rPr lang="zh-CN" altLang="en-US" dirty="0" smtClean="0"/>
              <a:t>实参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7" y="2609000"/>
            <a:ext cx="4761905" cy="33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4"/>
          <p:cNvSpPr txBox="1">
            <a:spLocks/>
          </p:cNvSpPr>
          <p:nvPr/>
        </p:nvSpPr>
        <p:spPr>
          <a:xfrm>
            <a:off x="6311740" y="2609000"/>
            <a:ext cx="5224253" cy="22951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 dirty="0" smtClean="0"/>
              <a:t>arguments </a:t>
            </a:r>
            <a:r>
              <a:rPr lang="zh-CN" altLang="en-US" dirty="0"/>
              <a:t>是一个伪</a:t>
            </a:r>
            <a:r>
              <a:rPr lang="zh-CN" altLang="en-US" dirty="0" smtClean="0"/>
              <a:t>数组，只存在于函数</a:t>
            </a:r>
            <a:r>
              <a:rPr lang="zh-CN" altLang="en-US" dirty="0"/>
              <a:t>中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 dirty="0" smtClean="0"/>
              <a:t>arguments </a:t>
            </a:r>
            <a:r>
              <a:rPr lang="zh-CN" altLang="en-US" dirty="0"/>
              <a:t>的作用是动态获取函数的实参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通过</a:t>
            </a:r>
            <a:r>
              <a:rPr lang="en-US" altLang="zh-CN" dirty="0"/>
              <a:t>for</a:t>
            </a:r>
            <a:r>
              <a:rPr lang="zh-CN" altLang="en-US" dirty="0"/>
              <a:t>循环依次得到传递过来的实参</a:t>
            </a:r>
          </a:p>
        </p:txBody>
      </p:sp>
    </p:spTree>
    <p:extLst>
      <p:ext uri="{BB962C8B-B14F-4D97-AF65-F5344CB8AC3E}">
        <p14:creationId xmlns:p14="http://schemas.microsoft.com/office/powerpoint/2010/main" val="40773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当不确定传递多少个实参的时候，我们怎么办？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rguments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它只存在函数中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动态参数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剩余参数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 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105025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66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目标： 能够使用剩余参数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剩余参数允许</a:t>
            </a:r>
            <a:r>
              <a:rPr lang="zh-CN" altLang="en-US" dirty="0"/>
              <a:t>我们将一个不定数量的参数表示为一个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那和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有什么不同吗？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201920"/>
            <a:ext cx="4523809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 descr="https://gimg2.baidu.com/image_search/src=http%3A%2F%2Fx0.ifengimg.com%2Fres%2F2020%2F0B8865F34A5D561292C9B6B41ED1D806F7EAAF74_size236_w2048_h1365.jpeg&amp;refer=http%3A%2F%2Fx0.ifengimg.com&amp;app=2002&amp;size=f9999,10000&amp;q=a80&amp;n=0&amp;g=0n&amp;fmt=jpeg?sec=1649085273&amp;t=1e27bf577cbb43c3291a072713c368f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01" y="2290386"/>
            <a:ext cx="3717628" cy="2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2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1. ... </a:t>
            </a:r>
            <a:r>
              <a:rPr lang="zh-CN" altLang="en-US" dirty="0"/>
              <a:t>是语法符号，置于最末函数形参之前，用于获取</a:t>
            </a:r>
            <a:r>
              <a:rPr lang="zh-CN" altLang="en-US" dirty="0">
                <a:solidFill>
                  <a:srgbClr val="C00000"/>
                </a:solidFill>
              </a:rPr>
              <a:t>多余</a:t>
            </a:r>
            <a:r>
              <a:rPr lang="zh-CN" altLang="en-US" dirty="0"/>
              <a:t>的实参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借助 </a:t>
            </a:r>
            <a:r>
              <a:rPr lang="en-US" altLang="zh-CN" dirty="0"/>
              <a:t>... </a:t>
            </a:r>
            <a:r>
              <a:rPr lang="zh-CN" altLang="en-US" dirty="0"/>
              <a:t>获取的剩余实参，是个</a:t>
            </a:r>
            <a:r>
              <a:rPr lang="zh-CN" altLang="en-US" dirty="0">
                <a:solidFill>
                  <a:srgbClr val="C00000"/>
                </a:solidFill>
              </a:rPr>
              <a:t>真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开发中，还是提倡多使用 </a:t>
            </a:r>
            <a:r>
              <a:rPr lang="zh-CN" altLang="en-US" b="1" dirty="0" smtClean="0">
                <a:solidFill>
                  <a:srgbClr val="C00000"/>
                </a:solidFill>
              </a:rPr>
              <a:t>剩余参数。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101332"/>
            <a:ext cx="6143527" cy="188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25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剩余参数主要的使用场景是？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用于获取多余的实参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剩余参数和动态参数区别是什么？开发中提倡使用哪一个？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动态参数是伪数组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剩余参数是真数组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开发中使用剩余参数想必也是极好的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1010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(…),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不会修改原数组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87172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64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</a:t>
            </a:r>
            <a:r>
              <a:rPr lang="zh-CN" altLang="en-US" dirty="0"/>
              <a:t>作用域对程序执行的影响及作用域链的查找机制，使用闭包函数创建隔离作用域避免全局变量污染。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作用域（</a:t>
            </a:r>
            <a:r>
              <a:rPr lang="en-US" altLang="zh-CN" dirty="0"/>
              <a:t>scope</a:t>
            </a:r>
            <a:r>
              <a:rPr lang="zh-CN" altLang="en-US" dirty="0"/>
              <a:t>）规定了变量能够被访问的“范围”，离开了这个“范围”变量便不能被访问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作用域分为：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局部作用</a:t>
            </a:r>
            <a:r>
              <a:rPr lang="zh-CN" altLang="en-US" dirty="0" smtClean="0"/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(…),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典型运用场景： 求数组最大值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最小值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、合并数组等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8" y="3866400"/>
            <a:ext cx="5400000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34" y="3878729"/>
            <a:ext cx="3943561" cy="1501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34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剩余参数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剩余参数：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 smtClean="0">
                <a:solidFill>
                  <a:srgbClr val="C00000"/>
                </a:solidFill>
              </a:rPr>
              <a:t>使用，得到真数组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展开运算符：</a:t>
            </a:r>
            <a:r>
              <a:rPr lang="zh-CN" altLang="en-US" dirty="0" smtClean="0">
                <a:solidFill>
                  <a:srgbClr val="C00000"/>
                </a:solidFill>
              </a:rPr>
              <a:t>数组中使用，</a:t>
            </a:r>
            <a:r>
              <a:rPr lang="zh-CN" altLang="en-US" dirty="0" smtClean="0"/>
              <a:t>数组展开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235787"/>
            <a:ext cx="3597670" cy="153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29" y="3566457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45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展开运算符主要的</a:t>
            </a:r>
            <a:r>
              <a:rPr lang="zh-CN" altLang="en-US" dirty="0"/>
              <a:t>作用</a:t>
            </a:r>
            <a:r>
              <a:rPr lang="zh-CN" altLang="en-US" dirty="0" smtClean="0"/>
              <a:t>是？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可以把数组展开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可以利用求数组最大值以及合并数组等操作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展开运算符和剩余参数有什么区别？</a:t>
            </a:r>
            <a:endParaRPr lang="en-US" altLang="zh-CN" dirty="0" smtClean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展开运算符主要是 数组展开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 在函数内部使用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基本语法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箭头函数参数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</a:t>
            </a:r>
            <a:r>
              <a:rPr lang="en-US" altLang="zh-CN" dirty="0" smtClean="0"/>
              <a:t>this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88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：基本写法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74200"/>
            <a:ext cx="4285714" cy="17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08" y="2774200"/>
            <a:ext cx="4819048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24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：只有一个参数可以省略小括号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51" y="2475924"/>
            <a:ext cx="4571429" cy="1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7" y="2504495"/>
            <a:ext cx="4971429" cy="1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22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/>
              <a:t>3</a:t>
            </a:r>
            <a:r>
              <a:rPr lang="zh-CN" altLang="en-US" b="1" dirty="0" smtClean="0"/>
              <a:t>：如果函数体只有一行代码，可以写到一行上，并且无需写 </a:t>
            </a:r>
            <a:r>
              <a:rPr lang="en-US" altLang="zh-CN" b="1" dirty="0" smtClean="0"/>
              <a:t>return </a:t>
            </a:r>
            <a:r>
              <a:rPr lang="zh-CN" altLang="en-US" b="1" dirty="0" smtClean="0"/>
              <a:t>直接返回值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1" y="2632705"/>
            <a:ext cx="5134899" cy="1819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6" y="2632705"/>
            <a:ext cx="4392674" cy="1819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86" y="5362103"/>
            <a:ext cx="5857143" cy="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75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19942"/>
            <a:ext cx="61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4080" y="1688686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语法</a:t>
            </a:r>
            <a:r>
              <a:rPr lang="en-US" altLang="zh-CN" b="1" dirty="0" smtClean="0"/>
              <a:t>4</a:t>
            </a:r>
            <a:r>
              <a:rPr lang="zh-CN" altLang="en-US" b="1" dirty="0"/>
              <a:t>：加括号的函数体返回对象字面量表达式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3933" y="2497667"/>
            <a:ext cx="2836334" cy="440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05" y="2066503"/>
            <a:ext cx="4209524" cy="17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6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6983" y="1522305"/>
            <a:ext cx="7675017" cy="43450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箭头函数属于表达式函数，因此不存在函数提升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箭头函数只有一个参数时可以省略圆括号 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箭头函数函数体只有一行代码时可以省略花括号 </a:t>
            </a:r>
            <a:r>
              <a:rPr lang="en-US" altLang="zh-CN" dirty="0"/>
              <a:t>{}</a:t>
            </a:r>
            <a:r>
              <a:rPr lang="zh-CN" altLang="en-US" dirty="0"/>
              <a:t>，并自动做为返回值被返回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加括号的函数体返回对象字面量表达式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3" y="794172"/>
            <a:ext cx="3049397" cy="1257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03" y="3468957"/>
            <a:ext cx="3049397" cy="1080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83" y="4978702"/>
            <a:ext cx="61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65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</a:rPr>
              <a:t>函数作用域：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在函数内部声明的变量只能在函数内部被访问，外部无法直接访问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函数内部声明的变量，在函数外部无法被访问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函数的参数也是函数内部的局部变量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不同函数内部声明的变量无法互相访问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函数执行完毕后，函数内部的变量实际被清空了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12" y="3034956"/>
            <a:ext cx="5427453" cy="158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0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</a:t>
            </a:r>
            <a:r>
              <a:rPr lang="en-US" altLang="zh-CN" dirty="0" smtClean="0"/>
              <a:t>this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4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箭头函数参数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普通函数有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动态参数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arguments </a:t>
            </a:r>
            <a:r>
              <a:rPr lang="zh-CN" altLang="en-US" dirty="0" smtClean="0"/>
              <a:t>动态参数，但是</a:t>
            </a:r>
            <a:r>
              <a:rPr lang="zh-CN" altLang="en-US" dirty="0" smtClean="0">
                <a:solidFill>
                  <a:srgbClr val="C00000"/>
                </a:solidFill>
              </a:rPr>
              <a:t>有 剩余参数 </a:t>
            </a:r>
            <a:r>
              <a:rPr lang="en-US" altLang="zh-CN" dirty="0" smtClean="0"/>
              <a:t>..</a:t>
            </a:r>
            <a:r>
              <a:rPr lang="en-US" altLang="zh-CN" dirty="0" err="1" smtClean="0"/>
              <a:t>args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4" y="3162476"/>
            <a:ext cx="6178811" cy="2323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44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89985" y="921171"/>
            <a:ext cx="691301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箭头函数里面有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动态参数吗？可以使用什么参数？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arguments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可以使用剩余参数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97" y="3860371"/>
            <a:ext cx="5673925" cy="2134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63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箭头函数参数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9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 dirty="0"/>
              <a:t>在箭头函数出现之前，每一个新函数根据它是被</a:t>
            </a:r>
            <a:r>
              <a:rPr lang="zh-CN" altLang="en-US" dirty="0">
                <a:solidFill>
                  <a:srgbClr val="C00000"/>
                </a:solidFill>
              </a:rPr>
              <a:t>如何调用的</a:t>
            </a:r>
            <a:r>
              <a:rPr lang="zh-CN" altLang="en-US" dirty="0"/>
              <a:t>来定义这个函数的</a:t>
            </a:r>
            <a:r>
              <a:rPr lang="en-US" altLang="zh-CN" dirty="0"/>
              <a:t>this</a:t>
            </a:r>
            <a:r>
              <a:rPr lang="zh-CN" altLang="en-US" dirty="0" smtClean="0"/>
              <a:t>值， 非常令人讨厌。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箭头函数不会创建自己的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362" name="Picture 2" descr="https://gimg2.baidu.com/image_search/src=http%3A%2F%2Finews.gtimg.com%2Fnewsapp_bt%2F0%2F12089273010%2F641.jpg&amp;refer=http%3A%2F%2Finews.gtimg.com&amp;app=2002&amp;size=f9999,10000&amp;q=a80&amp;n=0&amp;g=0n&amp;fmt=jpeg?sec=1649125086&amp;t=72c4b63d6b9b8e09d5bf238fbad56b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96" y="2666220"/>
            <a:ext cx="2454971" cy="22176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4" y="3125002"/>
            <a:ext cx="5826123" cy="1902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60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箭头</a:t>
            </a:r>
            <a:r>
              <a:rPr lang="zh-CN" altLang="en-US" dirty="0">
                <a:solidFill>
                  <a:srgbClr val="C00000"/>
                </a:solidFill>
              </a:rPr>
              <a:t>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81" y="3007094"/>
            <a:ext cx="4838101" cy="186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4" y="3007094"/>
            <a:ext cx="4368799" cy="1870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36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箭头</a:t>
            </a:r>
            <a:r>
              <a:rPr lang="zh-CN" altLang="en-US" dirty="0">
                <a:solidFill>
                  <a:srgbClr val="C00000"/>
                </a:solidFill>
              </a:rPr>
              <a:t>函数不会创建自己的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en-US" altLang="zh-CN" dirty="0"/>
              <a:t>,</a:t>
            </a:r>
            <a:r>
              <a:rPr lang="zh-CN" altLang="en-US" dirty="0"/>
              <a:t>它只会从自己的作用域链的上一</a:t>
            </a:r>
            <a:r>
              <a:rPr lang="zh-CN" altLang="en-US" dirty="0" smtClean="0"/>
              <a:t>层</a:t>
            </a:r>
            <a:r>
              <a:rPr lang="zh-CN" altLang="en-US" dirty="0"/>
              <a:t>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7" y="2640701"/>
            <a:ext cx="7507432" cy="284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505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981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箭头函数 </a:t>
            </a:r>
            <a:r>
              <a:rPr lang="en-US" altLang="zh-CN" b="1" dirty="0" smtClean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在开发中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使用箭头函数前需要考虑函数中 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的值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，事件回调函数使用箭头函数时，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为全局的 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  <a:r>
              <a:rPr lang="zh-CN" altLang="en-US" dirty="0">
                <a:solidFill>
                  <a:schemeClr val="tx1"/>
                </a:solidFill>
              </a:rPr>
              <a:t>，因此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事件回调函</a:t>
            </a:r>
            <a:r>
              <a:rPr lang="zh-CN" altLang="en-US" dirty="0" smtClean="0">
                <a:solidFill>
                  <a:srgbClr val="C00000"/>
                </a:solidFill>
              </a:rPr>
              <a:t>数为了简便，还是不太推荐</a:t>
            </a:r>
            <a:r>
              <a:rPr lang="zh-CN" altLang="en-US" dirty="0">
                <a:solidFill>
                  <a:srgbClr val="C00000"/>
                </a:solidFill>
              </a:rPr>
              <a:t>使用箭头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箭头函数更多</a:t>
            </a:r>
            <a:r>
              <a:rPr lang="en-US" altLang="zh-CN" dirty="0" smtClean="0">
                <a:solidFill>
                  <a:schemeClr val="tx1"/>
                </a:solidFill>
              </a:rPr>
              <a:t>this</a:t>
            </a:r>
            <a:r>
              <a:rPr lang="zh-CN" altLang="en-US" dirty="0" smtClean="0">
                <a:solidFill>
                  <a:schemeClr val="tx1"/>
                </a:solidFill>
              </a:rPr>
              <a:t>问题，我们第四天再进行讲解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987390"/>
            <a:ext cx="5601342" cy="322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19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229117" y="1539238"/>
            <a:ext cx="7802015" cy="367622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箭头函数里面有</a:t>
            </a:r>
            <a:r>
              <a:rPr lang="en-US" altLang="zh-CN" dirty="0"/>
              <a:t>this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箭头函数不会创建自己的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它只会从自己的作用域链的上一层沿用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en-US" altLang="zh-CN" dirty="0"/>
              <a:t>DOM</a:t>
            </a:r>
            <a:r>
              <a:rPr lang="zh-CN" altLang="en-US" dirty="0"/>
              <a:t>事件回调函数推荐使用箭头函数吗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不太推荐，特别是需要用到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事件回调函数使用箭头函数时，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为全局的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2065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解构赋值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块作用域：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中使用 </a:t>
            </a:r>
            <a:r>
              <a:rPr lang="en-US" altLang="zh-CN" dirty="0" smtClean="0">
                <a:solidFill>
                  <a:schemeClr val="tx1"/>
                </a:solidFill>
              </a:rPr>
              <a:t>{ } </a:t>
            </a:r>
            <a:r>
              <a:rPr lang="zh-CN" altLang="en-US" dirty="0">
                <a:solidFill>
                  <a:schemeClr val="tx1"/>
                </a:solidFill>
              </a:rPr>
              <a:t>包裹的代码称为代码块，代码块内部声明的变量外部将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有可能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无法被访问。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let </a:t>
            </a:r>
            <a:r>
              <a:rPr lang="zh-CN" altLang="en-US" dirty="0">
                <a:solidFill>
                  <a:schemeClr val="tx1"/>
                </a:solidFill>
              </a:rPr>
              <a:t>声明的变量会产生块作用域，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不会产生块作用域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声明的常量也会产生块作用域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不同代码块之间的变量无法互相访问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14" y="3088504"/>
            <a:ext cx="4957923" cy="173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22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数组解构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对象解构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目标：知道解构的语法及分类，使用解构简洁语法快速为变量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以上要么不好记忆，要么书写麻烦，此时可以使用解构赋值的方法让代码更简洁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57" y="2345189"/>
            <a:ext cx="4714286" cy="1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33" y="2100973"/>
            <a:ext cx="3610337" cy="192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3" y="5077901"/>
            <a:ext cx="5857143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00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解</a:t>
            </a:r>
            <a:r>
              <a:rPr lang="zh-CN" altLang="en-US" dirty="0" smtClean="0"/>
              <a:t>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7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[] </a:t>
            </a:r>
            <a:r>
              <a:rPr lang="zh-CN" altLang="en-US" dirty="0"/>
              <a:t>用于批量声明变量，右侧数组的单元值将被赋值给左侧的变量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变量的顺序对应数组单元值的位置依次进行赋值操作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642094"/>
            <a:ext cx="4645212" cy="2138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42" y="3866400"/>
            <a:ext cx="5423061" cy="1690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直接箭头连接符 8"/>
          <p:cNvCxnSpPr/>
          <p:nvPr/>
        </p:nvCxnSpPr>
        <p:spPr>
          <a:xfrm flipH="1">
            <a:off x="8864600" y="3327400"/>
            <a:ext cx="474133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29133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单元值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2"/>
          </p:cNvCxnSpPr>
          <p:nvPr/>
        </p:nvCxnSpPr>
        <p:spPr>
          <a:xfrm flipH="1">
            <a:off x="7349067" y="3327400"/>
            <a:ext cx="2286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8067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4029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4" y="2870884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14" y="2870884"/>
            <a:ext cx="5441923" cy="304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12" y="2862417"/>
            <a:ext cx="5596990" cy="304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直接箭头连接符 16"/>
          <p:cNvCxnSpPr/>
          <p:nvPr/>
        </p:nvCxnSpPr>
        <p:spPr>
          <a:xfrm flipH="1" flipV="1">
            <a:off x="2336800" y="3598333"/>
            <a:ext cx="685800" cy="168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42067" y="5255200"/>
            <a:ext cx="1930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这里必须有分号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注意： 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前面必须加分号情况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立即执行函数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数组解构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642" y="3166123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14" y="3461361"/>
            <a:ext cx="3695238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4" y="5498129"/>
            <a:ext cx="640000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5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数组解构赋值的作用是什么？</a:t>
            </a:r>
            <a:endParaRPr lang="en-US" altLang="zh-CN" sz="1600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将数组的单元值快速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批量赋值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给一系列变量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的简洁语法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前面有两哪种情况需要加分号的？</a:t>
            </a:r>
            <a:endParaRPr lang="en-US" altLang="zh-CN" sz="1600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数组解构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3" y="3563410"/>
            <a:ext cx="2658072" cy="863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3" y="4942923"/>
            <a:ext cx="5113466" cy="76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52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独立完成数组解构赋值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需求①： 有个数组：</a:t>
            </a: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pc = ['</a:t>
            </a:r>
            <a:r>
              <a:rPr lang="zh-CN" altLang="en-US" dirty="0"/>
              <a:t>海尔</a:t>
            </a:r>
            <a:r>
              <a:rPr lang="en-US" altLang="zh-CN" dirty="0"/>
              <a:t>', '</a:t>
            </a:r>
            <a:r>
              <a:rPr lang="zh-CN" altLang="en-US" dirty="0"/>
              <a:t>联想</a:t>
            </a:r>
            <a:r>
              <a:rPr lang="en-US" altLang="zh-CN" dirty="0"/>
              <a:t>', '</a:t>
            </a:r>
            <a:r>
              <a:rPr lang="zh-CN" altLang="en-US" dirty="0"/>
              <a:t>小米</a:t>
            </a:r>
            <a:r>
              <a:rPr lang="en-US" altLang="zh-CN" dirty="0"/>
              <a:t>', '</a:t>
            </a:r>
            <a:r>
              <a:rPr lang="zh-CN" altLang="en-US" dirty="0"/>
              <a:t>方正</a:t>
            </a:r>
            <a:r>
              <a:rPr lang="en-US" altLang="zh-CN" dirty="0"/>
              <a:t>']</a:t>
            </a:r>
          </a:p>
          <a:p>
            <a:pPr marL="0" indent="0">
              <a:buNone/>
            </a:pPr>
            <a:r>
              <a:rPr lang="zh-CN" altLang="en-US" dirty="0"/>
              <a:t>解构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  lx  mi  </a:t>
            </a:r>
            <a:r>
              <a:rPr lang="en-US" altLang="zh-CN" dirty="0" err="1" smtClean="0"/>
              <a:t>fz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</a:t>
            </a:r>
            <a:r>
              <a:rPr lang="zh-CN" altLang="en-US" dirty="0"/>
              <a:t>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请</a:t>
            </a:r>
            <a:r>
              <a:rPr lang="zh-CN" altLang="en-US" dirty="0">
                <a:solidFill>
                  <a:schemeClr val="tx1"/>
                </a:solidFill>
              </a:rPr>
              <a:t>将最大值和最小值函数返回值解构 </a:t>
            </a:r>
            <a:r>
              <a:rPr lang="en-US" altLang="zh-CN" dirty="0">
                <a:solidFill>
                  <a:schemeClr val="tx1"/>
                </a:solidFill>
              </a:rPr>
              <a:t>max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min </a:t>
            </a:r>
            <a:r>
              <a:rPr lang="zh-CN" altLang="en-US" dirty="0" smtClean="0">
                <a:solidFill>
                  <a:schemeClr val="tx1"/>
                </a:solidFill>
              </a:rPr>
              <a:t>两个变量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3537599"/>
            <a:ext cx="6514286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0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变量多 单元</a:t>
            </a:r>
            <a:r>
              <a:rPr lang="zh-CN" altLang="en-US" b="1" dirty="0"/>
              <a:t>值</a:t>
            </a:r>
            <a:r>
              <a:rPr lang="zh-CN" altLang="en-US" b="1" dirty="0" smtClean="0"/>
              <a:t>少的情况：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变量的数量大于单元值数量时，多余的变量将被赋值为  </a:t>
            </a:r>
            <a:r>
              <a:rPr lang="en-US" altLang="zh-CN" dirty="0"/>
              <a:t>undefined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47" y="2707876"/>
            <a:ext cx="6361905" cy="2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12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01505"/>
            <a:ext cx="6933333" cy="17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2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局部作用域分为哪两种？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函数作用域 函数内部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级作用域 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局部作用域声明的变量外部能使用吗？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利用剩余参数解决变量少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剩余参数返回的还是一个数组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" y="2763952"/>
            <a:ext cx="8780952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90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防止有</a:t>
            </a:r>
            <a:r>
              <a:rPr lang="en-US" altLang="zh-CN" b="1" dirty="0" smtClean="0"/>
              <a:t>undefined</a:t>
            </a:r>
            <a:r>
              <a:rPr lang="zh-CN" altLang="en-US" b="1" dirty="0" smtClean="0"/>
              <a:t>传递单元值的情况，可以设置</a:t>
            </a:r>
            <a:r>
              <a:rPr lang="zh-CN" altLang="en-US" b="1" dirty="0"/>
              <a:t>默认值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允许初始化变量的默认值，且只有单元值为 </a:t>
            </a:r>
            <a:r>
              <a:rPr lang="en-US" altLang="zh-CN" dirty="0"/>
              <a:t>undefined </a:t>
            </a:r>
            <a:r>
              <a:rPr lang="zh-CN" altLang="en-US" dirty="0"/>
              <a:t>时默认值才会生效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58" y="2967223"/>
            <a:ext cx="5780952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35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按需导入，</a:t>
            </a:r>
            <a:r>
              <a:rPr lang="zh-CN" altLang="en-US" b="1" dirty="0"/>
              <a:t>忽略某些返回</a:t>
            </a:r>
            <a:r>
              <a:rPr lang="zh-CN" altLang="en-US" b="1" dirty="0" smtClean="0"/>
              <a:t>值：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08066"/>
            <a:ext cx="7600000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17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支持多维数组的结构：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7" y="2686655"/>
            <a:ext cx="5761905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7" y="4555850"/>
            <a:ext cx="6466667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55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的数量大于单元值数量时，多余的变量将被赋值</a:t>
            </a:r>
            <a:r>
              <a:rPr lang="zh-CN" altLang="en-US" sz="1600" dirty="0" smtClean="0"/>
              <a:t>为？</a:t>
            </a:r>
            <a:endParaRPr lang="en-US" altLang="zh-CN" sz="1600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的数量小于单元值数量时，可以</a:t>
            </a:r>
            <a:r>
              <a:rPr lang="zh-CN" altLang="en-US" sz="1600" dirty="0" smtClean="0"/>
              <a:t>通过什么</a:t>
            </a:r>
            <a:r>
              <a:rPr lang="zh-CN" altLang="en-US" sz="1600" dirty="0"/>
              <a:t>剩余</a:t>
            </a:r>
            <a:r>
              <a:rPr lang="zh-CN" altLang="en-US" sz="1600" dirty="0" smtClean="0"/>
              <a:t>获取所有的值？</a:t>
            </a:r>
            <a:endParaRPr lang="en-US" altLang="zh-CN" sz="1600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获取剩余单元值，但只能置于最末位</a:t>
            </a:r>
          </a:p>
        </p:txBody>
      </p:sp>
    </p:spTree>
    <p:extLst>
      <p:ext uri="{BB962C8B-B14F-4D97-AF65-F5344CB8AC3E}">
        <p14:creationId xmlns:p14="http://schemas.microsoft.com/office/powerpoint/2010/main" val="8004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解</a:t>
            </a:r>
            <a:r>
              <a:rPr lang="zh-CN" altLang="en-US" dirty="0" smtClean="0">
                <a:solidFill>
                  <a:schemeClr val="tx1"/>
                </a:solidFill>
              </a:rPr>
              <a:t>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8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{} </a:t>
            </a:r>
            <a:r>
              <a:rPr lang="zh-CN" altLang="en-US" dirty="0"/>
              <a:t>用于批量声明变量，右侧对象的属性值将被赋值给左侧的变量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对象属性的值将被赋值给与属性名</a:t>
            </a:r>
            <a:r>
              <a:rPr lang="zh-CN" altLang="en-US" dirty="0">
                <a:solidFill>
                  <a:srgbClr val="C00000"/>
                </a:solidFill>
              </a:rPr>
              <a:t>相同的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注意解构的变量名不要和外面的变量名冲突否则报错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/>
              <a:t>对象中找不到与变量名一致的属性时变量值为 </a:t>
            </a:r>
            <a:r>
              <a:rPr lang="en-US" altLang="zh-CN" dirty="0"/>
              <a:t>undefined</a:t>
            </a:r>
            <a:endParaRPr lang="zh-CN" altLang="en-US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45" y="3172844"/>
            <a:ext cx="5017200" cy="3133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4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/>
              <a:t>给新的变量名</a:t>
            </a:r>
            <a:r>
              <a:rPr lang="zh-CN" altLang="en-US" b="1" dirty="0" smtClean="0"/>
              <a:t>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可以从一个对象中提取变量</a:t>
            </a:r>
            <a:r>
              <a:rPr lang="zh-CN" altLang="en-US" dirty="0" smtClean="0"/>
              <a:t>并同时修改新的变量名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冒号表示“什么值：赋值给</a:t>
            </a:r>
            <a:r>
              <a:rPr lang="zh-CN" altLang="en-US" dirty="0" smtClean="0"/>
              <a:t>谁”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3057811"/>
            <a:ext cx="4626318" cy="245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1701800" y="4597400"/>
            <a:ext cx="1389973" cy="338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 数组对象解构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3" y="2670324"/>
            <a:ext cx="3114286" cy="2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25" y="3224595"/>
            <a:ext cx="5180952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99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独立完成对象解构赋值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需求①： 有个对象：</a:t>
            </a:r>
            <a:r>
              <a:rPr lang="en-US" altLang="zh-CN" dirty="0"/>
              <a:t>  </a:t>
            </a:r>
            <a:r>
              <a:rPr lang="en-US" altLang="zh-CN" dirty="0" err="1"/>
              <a:t>const</a:t>
            </a:r>
            <a:r>
              <a:rPr lang="en-US" altLang="zh-CN" dirty="0"/>
              <a:t> pig = </a:t>
            </a:r>
            <a:r>
              <a:rPr lang="en-US" altLang="zh-CN" dirty="0" smtClean="0"/>
              <a:t>{ name</a:t>
            </a:r>
            <a:r>
              <a:rPr lang="en-US" altLang="zh-CN" dirty="0"/>
              <a:t>: '</a:t>
            </a:r>
            <a:r>
              <a:rPr lang="zh-CN" altLang="en-US" dirty="0"/>
              <a:t>佩奇</a:t>
            </a:r>
            <a:r>
              <a:rPr lang="en-US" altLang="zh-CN" dirty="0"/>
              <a:t>',age: </a:t>
            </a:r>
            <a:r>
              <a:rPr lang="en-US" altLang="zh-CN" dirty="0" smtClean="0"/>
              <a:t>6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结构为变量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完成对象解构，并以此打印出值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需求</a:t>
            </a:r>
            <a:r>
              <a:rPr lang="zh-CN" altLang="en-US" dirty="0"/>
              <a:t>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请将</a:t>
            </a:r>
            <a:r>
              <a:rPr lang="en-US" altLang="zh-CN" dirty="0" smtClean="0">
                <a:solidFill>
                  <a:schemeClr val="tx1"/>
                </a:solidFill>
              </a:rPr>
              <a:t>pig</a:t>
            </a:r>
            <a:r>
              <a:rPr lang="zh-CN" altLang="en-US" dirty="0" smtClean="0">
                <a:solidFill>
                  <a:schemeClr val="tx1"/>
                </a:solidFill>
              </a:rPr>
              <a:t>对象中的</a:t>
            </a:r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</a:rPr>
              <a:t>，通过对象解构的形式改为 </a:t>
            </a:r>
            <a:r>
              <a:rPr lang="en-US" altLang="zh-CN" dirty="0" err="1" smtClean="0">
                <a:solidFill>
                  <a:schemeClr val="tx1"/>
                </a:solidFill>
              </a:rPr>
              <a:t>uname</a:t>
            </a:r>
            <a:r>
              <a:rPr lang="zh-CN" altLang="en-US" dirty="0" smtClean="0">
                <a:solidFill>
                  <a:schemeClr val="tx1"/>
                </a:solidFill>
              </a:rPr>
              <a:t>，并打印输出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需求③：请将 数组对象</a:t>
            </a:r>
            <a:r>
              <a:rPr lang="en-US" altLang="zh-CN" dirty="0" smtClean="0">
                <a:solidFill>
                  <a:schemeClr val="tx1"/>
                </a:solidFill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</a:rPr>
              <a:t>完成 商品名和价格的解构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60281" y="3521341"/>
            <a:ext cx="3928854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goods = [</a:t>
            </a:r>
          </a:p>
          <a:p>
            <a:r>
              <a:rPr lang="en-US" altLang="zh-CN" dirty="0"/>
              <a:t>      {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goodsName</a:t>
            </a:r>
            <a:r>
              <a:rPr lang="en-US" altLang="zh-CN" dirty="0"/>
              <a:t>: '</a:t>
            </a:r>
            <a:r>
              <a:rPr lang="zh-CN" altLang="en-US" dirty="0"/>
              <a:t>小米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        price: 1999</a:t>
            </a:r>
          </a:p>
          <a:p>
            <a:r>
              <a:rPr lang="en-US" altLang="zh-CN" dirty="0"/>
              <a:t>      }</a:t>
            </a:r>
          </a:p>
          <a:p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43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全局作用域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垃圾回收机制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变量提升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2632341"/>
            <a:ext cx="5245729" cy="214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08" y="5220606"/>
            <a:ext cx="5655795" cy="1205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7445403" y="5220606"/>
            <a:ext cx="3598334" cy="307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32341"/>
            <a:ext cx="3928854" cy="37888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pig =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name: '</a:t>
            </a:r>
            <a:r>
              <a:rPr lang="zh-CN" altLang="en-US" dirty="0"/>
              <a:t>佩奇</a:t>
            </a:r>
            <a:r>
              <a:rPr lang="en-US" altLang="zh-CN" dirty="0"/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family: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  mother: '</a:t>
            </a:r>
            <a:r>
              <a:rPr lang="zh-CN" altLang="en-US" dirty="0"/>
              <a:t>猪妈妈</a:t>
            </a:r>
            <a:r>
              <a:rPr lang="en-US" altLang="zh-CN" dirty="0"/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  father: '</a:t>
            </a:r>
            <a:r>
              <a:rPr lang="zh-CN" altLang="en-US" dirty="0"/>
              <a:t>猪爸爸</a:t>
            </a:r>
            <a:r>
              <a:rPr lang="en-US" altLang="zh-CN" dirty="0"/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  sister: '</a:t>
            </a:r>
            <a:r>
              <a:rPr lang="zh-CN" altLang="en-US" dirty="0"/>
              <a:t>乔治</a:t>
            </a:r>
            <a:r>
              <a:rPr lang="en-US" altLang="zh-CN" dirty="0"/>
              <a:t>'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      </a:t>
            </a:r>
            <a:r>
              <a:rPr lang="en-US" altLang="zh-CN" dirty="0"/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age: 6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99128"/>
            <a:ext cx="3958696" cy="2974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66" y="3422290"/>
            <a:ext cx="6682819" cy="1488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08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78462"/>
            <a:ext cx="4868653" cy="371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86" y="2678462"/>
            <a:ext cx="4523809" cy="7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35" y="3716867"/>
            <a:ext cx="4545460" cy="1251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31" y="5349181"/>
            <a:ext cx="5148764" cy="110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39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独立完成对象解构赋值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请将刚才数据完成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66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渲染商品列表案例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请根据数据渲染以下效果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4" y="2306647"/>
            <a:ext cx="6332546" cy="3843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07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forEach() </a:t>
            </a:r>
            <a:r>
              <a:rPr lang="zh-CN" altLang="en-US" dirty="0"/>
              <a:t>方法用于调用数组的每个元素，并将元素传递给回调函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主要使用场景： </a:t>
            </a: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遍历数组的每个元素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例如：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66" y="3173037"/>
            <a:ext cx="8333333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66" y="5259292"/>
            <a:ext cx="7328385" cy="1283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397" y="4307389"/>
            <a:ext cx="2568937" cy="20940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58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forEach() </a:t>
            </a:r>
            <a:r>
              <a:rPr lang="zh-CN" altLang="en-US" dirty="0"/>
              <a:t>方法用于调用数组的每个元素，并将元素传递给回调函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 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主要是遍历数组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参数当前数组元素是必须要写的，  索引号可选。</a:t>
            </a:r>
            <a:endParaRPr lang="en-US" altLang="zh-CN" dirty="0" smtClean="0"/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4" y="2385638"/>
            <a:ext cx="8333333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52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渲染商品列表案例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核心思路：有</a:t>
            </a:r>
            <a:r>
              <a:rPr lang="zh-CN" altLang="en-US" dirty="0"/>
              <a:t>多少</a:t>
            </a:r>
            <a:r>
              <a:rPr lang="zh-CN" altLang="en-US" dirty="0" smtClean="0"/>
              <a:t>条数据，就渲染多少</a:t>
            </a:r>
            <a:r>
              <a:rPr lang="zh-CN" altLang="en-US" dirty="0"/>
              <a:t>模块</a:t>
            </a:r>
            <a:r>
              <a:rPr lang="zh-CN" altLang="en-US" dirty="0" smtClean="0"/>
              <a:t>，然后 生成对应的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结构标签， 赋值给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标签即可</a:t>
            </a:r>
            <a:endParaRPr lang="en-US" altLang="zh-CN" dirty="0" smtClean="0"/>
          </a:p>
          <a:p>
            <a:r>
              <a:rPr lang="zh-CN" altLang="en-US" dirty="0"/>
              <a:t>①：利用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遍历数据里面的 数据</a:t>
            </a:r>
            <a:endParaRPr lang="en-US" altLang="zh-CN" dirty="0" smtClean="0"/>
          </a:p>
          <a:p>
            <a:r>
              <a:rPr lang="zh-CN" altLang="en-US" dirty="0" smtClean="0"/>
              <a:t>②：拿到数据，利用</a:t>
            </a:r>
            <a:r>
              <a:rPr lang="zh-CN" altLang="en-US" b="1" dirty="0" smtClean="0"/>
              <a:t>字符串拼接</a:t>
            </a:r>
            <a:r>
              <a:rPr lang="zh-CN" altLang="en-US" dirty="0" smtClean="0"/>
              <a:t>生成结构添加到页面中</a:t>
            </a:r>
            <a:endParaRPr lang="en-US" altLang="zh-CN" dirty="0" smtClean="0"/>
          </a:p>
          <a:p>
            <a:r>
              <a:rPr lang="zh-CN" altLang="en-US" dirty="0" smtClean="0"/>
              <a:t>③：注意：传递参数的时候，可以使用对象解构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解构赋值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①：渲染数据列表</a:t>
            </a:r>
            <a:endParaRPr lang="en-US" altLang="zh-CN" dirty="0" smtClean="0"/>
          </a:p>
          <a:p>
            <a:r>
              <a:rPr lang="zh-CN" altLang="en-US" dirty="0" smtClean="0"/>
              <a:t>②：根据选择不同条件显示不同商品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54" y="1362035"/>
            <a:ext cx="6018993" cy="46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31561</TotalTime>
  <Words>5037</Words>
  <Application>Microsoft Office PowerPoint</Application>
  <PresentationFormat>宽屏</PresentationFormat>
  <Paragraphs>1136</Paragraphs>
  <Slides>107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107</vt:i4>
      </vt:variant>
    </vt:vector>
  </HeadingPairs>
  <TitlesOfParts>
    <vt:vector size="127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JavaScript 高级第一天</vt:lpstr>
      <vt:lpstr>PowerPoint 演示文稿</vt:lpstr>
      <vt:lpstr>PowerPoint 演示文稿</vt:lpstr>
      <vt:lpstr>作用域</vt:lpstr>
      <vt:lpstr>1. 作用域</vt:lpstr>
      <vt:lpstr>1.1 局部作用域</vt:lpstr>
      <vt:lpstr>1.1 局部作用域</vt:lpstr>
      <vt:lpstr>PowerPoint 演示文稿</vt:lpstr>
      <vt:lpstr>作用域</vt:lpstr>
      <vt:lpstr>1.2 全局作用域</vt:lpstr>
      <vt:lpstr>PowerPoint 演示文稿</vt:lpstr>
      <vt:lpstr>作用域</vt:lpstr>
      <vt:lpstr>PowerPoint 演示文稿</vt:lpstr>
      <vt:lpstr>1.3 作用域链</vt:lpstr>
      <vt:lpstr>PowerPoint 演示文稿</vt:lpstr>
      <vt:lpstr>作用域</vt:lpstr>
      <vt:lpstr>1.4 JS垃圾回收机制</vt:lpstr>
      <vt:lpstr>1.4 JS垃圾回收机制</vt:lpstr>
      <vt:lpstr>1.4 JS垃圾回收机制</vt:lpstr>
      <vt:lpstr>PowerPoint 演示文稿</vt:lpstr>
      <vt:lpstr>1.4 JS垃圾回收机制</vt:lpstr>
      <vt:lpstr>1.4 JS垃圾回收机制</vt:lpstr>
      <vt:lpstr>1.4 JS垃圾回收机制</vt:lpstr>
      <vt:lpstr>1.4 JS垃圾回收机制</vt:lpstr>
      <vt:lpstr>1.4 JS垃圾回收机制</vt:lpstr>
      <vt:lpstr>1.4 JS垃圾回收机制</vt:lpstr>
      <vt:lpstr>作用域</vt:lpstr>
      <vt:lpstr>1.5 闭包</vt:lpstr>
      <vt:lpstr>1.5 闭包</vt:lpstr>
      <vt:lpstr>1.5 闭包</vt:lpstr>
      <vt:lpstr>PowerPoint 演示文稿</vt:lpstr>
      <vt:lpstr>作用域</vt:lpstr>
      <vt:lpstr>1.6 变量提升</vt:lpstr>
      <vt:lpstr>1.6 变量提升</vt:lpstr>
      <vt:lpstr>PowerPoint 演示文稿</vt:lpstr>
      <vt:lpstr>PowerPoint 演示文稿</vt:lpstr>
      <vt:lpstr>函数进阶</vt:lpstr>
      <vt:lpstr>2.1 函数提升</vt:lpstr>
      <vt:lpstr>函数进阶</vt:lpstr>
      <vt:lpstr>2.2 函数参数</vt:lpstr>
      <vt:lpstr>2.2 函数参数</vt:lpstr>
      <vt:lpstr>2.2 函数参数</vt:lpstr>
      <vt:lpstr>PowerPoint 演示文稿</vt:lpstr>
      <vt:lpstr>2.2 函数参数</vt:lpstr>
      <vt:lpstr>2.2 函数参数</vt:lpstr>
      <vt:lpstr>2.2 函数参数</vt:lpstr>
      <vt:lpstr>2.2 函数参数</vt:lpstr>
      <vt:lpstr>PowerPoint 演示文稿</vt:lpstr>
      <vt:lpstr>展开运算符</vt:lpstr>
      <vt:lpstr>展开运算符</vt:lpstr>
      <vt:lpstr>展开运算符 or 剩余参数</vt:lpstr>
      <vt:lpstr>PowerPoint 演示文稿</vt:lpstr>
      <vt:lpstr>函数进阶</vt:lpstr>
      <vt:lpstr>2.3 箭头函数（重要）</vt:lpstr>
      <vt:lpstr>2.3 箭头函数（重要）</vt:lpstr>
      <vt:lpstr>2.3 箭头函数（重要）</vt:lpstr>
      <vt:lpstr>2.3 箭头函数（重要）</vt:lpstr>
      <vt:lpstr>2.3 箭头函数（重要）</vt:lpstr>
      <vt:lpstr>PowerPoint 演示文稿</vt:lpstr>
      <vt:lpstr>2.3 箭头函数（重要）</vt:lpstr>
      <vt:lpstr>2.3 箭头函数（重要）</vt:lpstr>
      <vt:lpstr>PowerPoint 演示文稿</vt:lpstr>
      <vt:lpstr>2.3 箭头函数（重要）</vt:lpstr>
      <vt:lpstr>2.3 箭头函数（重要）</vt:lpstr>
      <vt:lpstr>2.3 箭头函数（重要）</vt:lpstr>
      <vt:lpstr>2.3 箭头函数（重要）</vt:lpstr>
      <vt:lpstr>2.3 箭头函数（重要）</vt:lpstr>
      <vt:lpstr>PowerPoint 演示文稿</vt:lpstr>
      <vt:lpstr>PowerPoint 演示文稿</vt:lpstr>
      <vt:lpstr>解构赋值</vt:lpstr>
      <vt:lpstr> 3. 解构赋值</vt:lpstr>
      <vt:lpstr> 3. 解构赋值</vt:lpstr>
      <vt:lpstr> 3.1 数组解构</vt:lpstr>
      <vt:lpstr> 3.1 数组解构</vt:lpstr>
      <vt:lpstr> 3.1 数组解构</vt:lpstr>
      <vt:lpstr>PowerPoint 演示文稿</vt:lpstr>
      <vt:lpstr>PowerPoint 演示文稿</vt:lpstr>
      <vt:lpstr> 3.1 数组解构</vt:lpstr>
      <vt:lpstr> 3.1 数组解构</vt:lpstr>
      <vt:lpstr> 3.1 数组解构</vt:lpstr>
      <vt:lpstr> 3.1 数组解构</vt:lpstr>
      <vt:lpstr> 3.1 数组解构</vt:lpstr>
      <vt:lpstr> 3.1 数组解构</vt:lpstr>
      <vt:lpstr>PowerPoint 演示文稿</vt:lpstr>
      <vt:lpstr> 3. 解构赋值</vt:lpstr>
      <vt:lpstr> 3.2 对象解构</vt:lpstr>
      <vt:lpstr> 3.2 对象解构</vt:lpstr>
      <vt:lpstr> 3.2 对象解构</vt:lpstr>
      <vt:lpstr>PowerPoint 演示文稿</vt:lpstr>
      <vt:lpstr> 3.2 对象解构</vt:lpstr>
      <vt:lpstr> 3.2 对象解构</vt:lpstr>
      <vt:lpstr> 3.2 对象解构</vt:lpstr>
      <vt:lpstr>PowerPoint 演示文稿</vt:lpstr>
      <vt:lpstr>PowerPoint 演示文稿</vt:lpstr>
      <vt:lpstr>遍历数组 forEach 方法（重点）</vt:lpstr>
      <vt:lpstr>遍历数组 forEach 方法（重点）</vt:lpstr>
      <vt:lpstr>PowerPoint 演示文稿</vt:lpstr>
      <vt:lpstr>PowerPoint 演示文稿</vt:lpstr>
      <vt:lpstr>PowerPoint 演示文稿</vt:lpstr>
      <vt:lpstr>筛选数组 filter 方法（重点）</vt:lpstr>
      <vt:lpstr>筛选数组 filter 方法（重点）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4786</cp:revision>
  <dcterms:created xsi:type="dcterms:W3CDTF">2020-03-31T02:23:27Z</dcterms:created>
  <dcterms:modified xsi:type="dcterms:W3CDTF">2022-04-07T10:28:28Z</dcterms:modified>
</cp:coreProperties>
</file>