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8" r:id="rId2"/>
    <p:sldMasterId id="2147483672" r:id="rId3"/>
  </p:sldMasterIdLst>
  <p:notesMasterIdLst>
    <p:notesMasterId r:id="rId68"/>
  </p:notesMasterIdLst>
  <p:handoutMasterIdLst>
    <p:handoutMasterId r:id="rId69"/>
  </p:handoutMasterIdLst>
  <p:sldIdLst>
    <p:sldId id="533" r:id="rId4"/>
    <p:sldId id="534" r:id="rId5"/>
    <p:sldId id="535" r:id="rId6"/>
    <p:sldId id="536" r:id="rId7"/>
    <p:sldId id="538" r:id="rId8"/>
    <p:sldId id="675" r:id="rId9"/>
    <p:sldId id="674" r:id="rId10"/>
    <p:sldId id="676" r:id="rId11"/>
    <p:sldId id="677" r:id="rId12"/>
    <p:sldId id="678" r:id="rId13"/>
    <p:sldId id="679" r:id="rId14"/>
    <p:sldId id="680" r:id="rId15"/>
    <p:sldId id="681" r:id="rId16"/>
    <p:sldId id="594" r:id="rId17"/>
    <p:sldId id="682" r:id="rId18"/>
    <p:sldId id="683" r:id="rId19"/>
    <p:sldId id="684" r:id="rId20"/>
    <p:sldId id="685" r:id="rId21"/>
    <p:sldId id="595" r:id="rId22"/>
    <p:sldId id="686" r:id="rId23"/>
    <p:sldId id="688" r:id="rId24"/>
    <p:sldId id="689" r:id="rId25"/>
    <p:sldId id="690" r:id="rId26"/>
    <p:sldId id="692" r:id="rId27"/>
    <p:sldId id="691" r:id="rId28"/>
    <p:sldId id="694" r:id="rId29"/>
    <p:sldId id="693" r:id="rId30"/>
    <p:sldId id="596" r:id="rId31"/>
    <p:sldId id="696" r:id="rId32"/>
    <p:sldId id="697" r:id="rId33"/>
    <p:sldId id="698" r:id="rId34"/>
    <p:sldId id="700" r:id="rId35"/>
    <p:sldId id="729" r:id="rId36"/>
    <p:sldId id="728" r:id="rId37"/>
    <p:sldId id="598" r:id="rId38"/>
    <p:sldId id="695" r:id="rId39"/>
    <p:sldId id="702" r:id="rId40"/>
    <p:sldId id="703" r:id="rId41"/>
    <p:sldId id="705" r:id="rId42"/>
    <p:sldId id="706" r:id="rId43"/>
    <p:sldId id="707" r:id="rId44"/>
    <p:sldId id="708" r:id="rId45"/>
    <p:sldId id="704" r:id="rId46"/>
    <p:sldId id="709" r:id="rId47"/>
    <p:sldId id="593" r:id="rId48"/>
    <p:sldId id="710" r:id="rId49"/>
    <p:sldId id="712" r:id="rId50"/>
    <p:sldId id="713" r:id="rId51"/>
    <p:sldId id="714" r:id="rId52"/>
    <p:sldId id="715" r:id="rId53"/>
    <p:sldId id="716" r:id="rId54"/>
    <p:sldId id="717" r:id="rId55"/>
    <p:sldId id="666" r:id="rId56"/>
    <p:sldId id="718" r:id="rId57"/>
    <p:sldId id="719" r:id="rId58"/>
    <p:sldId id="720" r:id="rId59"/>
    <p:sldId id="722" r:id="rId60"/>
    <p:sldId id="723" r:id="rId61"/>
    <p:sldId id="724" r:id="rId62"/>
    <p:sldId id="725" r:id="rId63"/>
    <p:sldId id="726" r:id="rId64"/>
    <p:sldId id="727" r:id="rId65"/>
    <p:sldId id="721" r:id="rId66"/>
    <p:sldId id="264" r:id="rId6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B70004"/>
    <a:srgbClr val="AD2A26"/>
    <a:srgbClr val="4C5252"/>
    <a:srgbClr val="FFFFE4"/>
    <a:srgbClr val="F9F9F9"/>
    <a:srgbClr val="8A8A8A"/>
    <a:srgbClr val="48504F"/>
    <a:srgbClr val="B60206"/>
    <a:srgbClr val="495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38" autoAdjust="0"/>
    <p:restoredTop sz="95852" autoAdjust="0"/>
  </p:normalViewPr>
  <p:slideViewPr>
    <p:cSldViewPr snapToGrid="0">
      <p:cViewPr varScale="1">
        <p:scale>
          <a:sx n="113" d="100"/>
          <a:sy n="113" d="100"/>
        </p:scale>
        <p:origin x="4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2022/4/8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235521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925208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23885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8983133" cy="1056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4/8/2022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31171" y="161956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1131171" y="2351311"/>
            <a:ext cx="8690163" cy="12192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131171" y="372897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1131171" y="4460721"/>
            <a:ext cx="8690163" cy="16449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24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E0CF0B1-7E75-B54E-8359-562E4E6644C7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5BC8A4-50BE-9447-B0D9-0A685998A9E4}"/>
              </a:ext>
            </a:extLst>
          </p:cNvPr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C11AFD-584A-6F48-BEBA-E1A36CCE1746}"/>
              </a:ext>
            </a:extLst>
          </p:cNvPr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>
            <a:extLst>
              <a:ext uri="{FF2B5EF4-FFF2-40B4-BE49-F238E27FC236}">
                <a16:creationId xmlns:a16="http://schemas.microsoft.com/office/drawing/2014/main" id="{1CD556B1-7AB9-B742-A72E-038A2408768E}"/>
              </a:ext>
            </a:extLst>
          </p:cNvPr>
          <p:cNvCxnSpPr>
            <a:cxnSpLocks/>
          </p:cNvCxnSpPr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>
            <a:extLst>
              <a:ext uri="{FF2B5EF4-FFF2-40B4-BE49-F238E27FC236}">
                <a16:creationId xmlns:a16="http://schemas.microsoft.com/office/drawing/2014/main" id="{2CEECEAF-BAB2-E14D-86C4-B8ECDB4D5F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25A22B-26E8-D04A-819D-CC74C31FFCF3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4" name="矩形 22">
            <a:extLst>
              <a:ext uri="{FF2B5EF4-FFF2-40B4-BE49-F238E27FC236}">
                <a16:creationId xmlns:a16="http://schemas.microsoft.com/office/drawing/2014/main" id="{8F31DED0-AD8A-7042-9053-A97E6832D1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65CCA9D-FB75-9B41-B37C-0D18AC324F38}"/>
              </a:ext>
            </a:extLst>
          </p:cNvPr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D83D978-B2C5-414E-890D-8CB7A7B2AE6A}"/>
                </a:ext>
              </a:extLst>
            </p:cNvPr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C3F7406-3DFB-D34E-B041-094BBE2B6623}"/>
                </a:ext>
              </a:extLst>
            </p:cNvPr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>
              <a:extLst>
                <a:ext uri="{FF2B5EF4-FFF2-40B4-BE49-F238E27FC236}">
                  <a16:creationId xmlns:a16="http://schemas.microsoft.com/office/drawing/2014/main" id="{D4FD31C8-36C2-404E-931B-C213DF1E4517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>
              <a:extLst>
                <a:ext uri="{FF2B5EF4-FFF2-40B4-BE49-F238E27FC236}">
                  <a16:creationId xmlns:a16="http://schemas.microsoft.com/office/drawing/2014/main" id="{3A3283D7-BC01-1E48-980E-6D10664F129E}"/>
                </a:ext>
              </a:extLst>
            </p:cNvPr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CFAB2163-27D6-E341-B8FD-53AD0A17FE01}"/>
                </a:ext>
              </a:extLst>
            </p:cNvPr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>
            <a:extLst>
              <a:ext uri="{FF2B5EF4-FFF2-40B4-BE49-F238E27FC236}">
                <a16:creationId xmlns:a16="http://schemas.microsoft.com/office/drawing/2014/main" id="{9D2EE3C4-1644-754F-AFBD-C2CAD065D382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FFB97071-E9EF-F540-836F-BCA09B1E61EF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>
            <a:extLst>
              <a:ext uri="{FF2B5EF4-FFF2-40B4-BE49-F238E27FC236}">
                <a16:creationId xmlns:a16="http://schemas.microsoft.com/office/drawing/2014/main" id="{03FB8210-AFA4-3245-80E3-01EA48AAFAB9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6100D428-EF14-894C-AEBB-5CB6F6697F5B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477653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15887069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28123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9885342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71108823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2505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20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15359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76883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09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17843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20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20" r:id="rId7"/>
    <p:sldLayoutId id="2147483721" r:id="rId8"/>
    <p:sldLayoutId id="2147483723" r:id="rId9"/>
    <p:sldLayoutId id="2147483724" r:id="rId10"/>
    <p:sldLayoutId id="2147483728" r:id="rId11"/>
    <p:sldLayoutId id="2147483729" r:id="rId12"/>
    <p:sldLayoutId id="214748373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67" r:id="rId2"/>
    <p:sldLayoutId id="2147483699" r:id="rId3"/>
    <p:sldLayoutId id="2147483701" r:id="rId4"/>
    <p:sldLayoutId id="2147483671" r:id="rId5"/>
    <p:sldLayoutId id="2147483670" r:id="rId6"/>
    <p:sldLayoutId id="2147483683" r:id="rId7"/>
    <p:sldLayoutId id="2147483678" r:id="rId8"/>
    <p:sldLayoutId id="2147483679" r:id="rId9"/>
    <p:sldLayoutId id="2147483680" r:id="rId10"/>
    <p:sldLayoutId id="2147483677" r:id="rId11"/>
    <p:sldLayoutId id="2147483702" r:id="rId12"/>
    <p:sldLayoutId id="2147483703" r:id="rId13"/>
    <p:sldLayoutId id="2147483709" r:id="rId14"/>
    <p:sldLayoutId id="2147483704" r:id="rId15"/>
    <p:sldLayoutId id="2147483681" r:id="rId16"/>
    <p:sldLayoutId id="2147483693" r:id="rId17"/>
    <p:sldLayoutId id="2147483710" r:id="rId18"/>
    <p:sldLayoutId id="2147483706" r:id="rId19"/>
    <p:sldLayoutId id="2147483726" r:id="rId20"/>
    <p:sldLayoutId id="2147483727" r:id="rId21"/>
    <p:sldLayoutId id="2147483731" r:id="rId22"/>
    <p:sldLayoutId id="2147483732" r:id="rId2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5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3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5400" dirty="0"/>
              <a:t>JavaScript</a:t>
            </a:r>
            <a:r>
              <a:rPr kumimoji="1" lang="zh-CN" altLang="en-US" sz="5400" dirty="0"/>
              <a:t> 进阶</a:t>
            </a:r>
            <a:r>
              <a:rPr kumimoji="1" lang="zh-CN" altLang="en-US" sz="5400" dirty="0" smtClean="0"/>
              <a:t>第二天</a:t>
            </a:r>
            <a:endParaRPr kumimoji="1" lang="zh-CN" altLang="en-US" sz="54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构造函数</a:t>
            </a:r>
            <a:r>
              <a:rPr lang="en-US" altLang="zh-CN" dirty="0"/>
              <a:t>&amp;</a:t>
            </a:r>
            <a:r>
              <a:rPr lang="zh-CN" altLang="en-US" dirty="0"/>
              <a:t>数据常用函数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25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18" y="1200573"/>
            <a:ext cx="5760000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构造函数的作用是什么？怎么写呢？</a:t>
            </a:r>
            <a:endParaRPr lang="en-US" altLang="zh-CN" dirty="0" smtClean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函数是来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创建多个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类似的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大写字母开头的函数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new </a:t>
            </a:r>
            <a:r>
              <a:rPr lang="zh-CN" altLang="en-US" dirty="0"/>
              <a:t>关键字调用函数的行为被</a:t>
            </a:r>
            <a:r>
              <a:rPr lang="zh-CN" altLang="en-US" dirty="0" smtClean="0"/>
              <a:t>称为？</a:t>
            </a:r>
            <a:endParaRPr lang="en-US" altLang="zh-CN" dirty="0" smtClean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实例化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构造函数内部需要写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吗，返回值是什么？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需要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构造函数自动返回创建的新的对象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82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利用构造函数创建多个对象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EC8E8B86-804A-934C-8FA6-20F16F726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需求：</a:t>
            </a:r>
            <a:endParaRPr lang="en-US" altLang="zh-CN" dirty="0" smtClean="0"/>
          </a:p>
          <a:p>
            <a:r>
              <a:rPr lang="zh-CN" altLang="en-US" dirty="0" smtClean="0"/>
              <a:t>①：写一个</a:t>
            </a:r>
            <a:r>
              <a:rPr lang="en-US" altLang="zh-CN" dirty="0" smtClean="0"/>
              <a:t>Goods</a:t>
            </a:r>
            <a:r>
              <a:rPr lang="zh-CN" altLang="en-US" dirty="0" smtClean="0"/>
              <a:t>构造函数</a:t>
            </a:r>
            <a:endParaRPr lang="en-US" altLang="zh-CN" dirty="0" smtClean="0"/>
          </a:p>
          <a:p>
            <a:r>
              <a:rPr lang="zh-CN" altLang="en-US" dirty="0" smtClean="0"/>
              <a:t>②：里面包含属性  </a:t>
            </a:r>
            <a:r>
              <a:rPr lang="en-US" altLang="zh-CN" dirty="0" smtClean="0"/>
              <a:t>name  </a:t>
            </a:r>
            <a:r>
              <a:rPr lang="zh-CN" altLang="en-US" dirty="0" smtClean="0"/>
              <a:t>商品名称 </a:t>
            </a:r>
            <a:r>
              <a:rPr lang="en-US" altLang="zh-CN" dirty="0" smtClean="0"/>
              <a:t>  price </a:t>
            </a:r>
            <a:r>
              <a:rPr lang="zh-CN" altLang="en-US" dirty="0" smtClean="0"/>
              <a:t>价格   </a:t>
            </a:r>
            <a:r>
              <a:rPr lang="en-US" altLang="zh-CN" dirty="0" smtClean="0"/>
              <a:t>count </a:t>
            </a:r>
            <a:r>
              <a:rPr lang="zh-CN" altLang="en-US" dirty="0" smtClean="0"/>
              <a:t>库存数量</a:t>
            </a:r>
            <a:endParaRPr lang="en-US" altLang="zh-CN" dirty="0" smtClean="0"/>
          </a:p>
          <a:p>
            <a:r>
              <a:rPr lang="zh-CN" altLang="en-US" dirty="0" smtClean="0"/>
              <a:t>③：实例化多个商品对象，并打印到控制台，例如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  小米   </a:t>
            </a:r>
            <a:r>
              <a:rPr lang="en-US" altLang="zh-CN" dirty="0" smtClean="0"/>
              <a:t>1999       20   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  </a:t>
            </a:r>
            <a:r>
              <a:rPr lang="zh-CN" altLang="en-US" dirty="0" smtClean="0"/>
              <a:t>华为   </a:t>
            </a:r>
            <a:r>
              <a:rPr lang="en-US" altLang="zh-CN" dirty="0" smtClean="0"/>
              <a:t>3999       59    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  vivo   1888      100</a:t>
            </a:r>
          </a:p>
        </p:txBody>
      </p:sp>
    </p:spTree>
    <p:extLst>
      <p:ext uri="{BB962C8B-B14F-4D97-AF65-F5344CB8AC3E}">
        <p14:creationId xmlns:p14="http://schemas.microsoft.com/office/powerpoint/2010/main" val="177869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构造函数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实例化执行过程</a:t>
            </a:r>
            <a:endParaRPr lang="en-US" altLang="zh-CN" b="1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296" y="2122037"/>
            <a:ext cx="5323809" cy="3076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 txBox="1">
            <a:spLocks/>
          </p:cNvSpPr>
          <p:nvPr/>
        </p:nvSpPr>
        <p:spPr>
          <a:xfrm>
            <a:off x="986770" y="2193814"/>
            <a:ext cx="5869951" cy="31714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zh-CN" altLang="en-US" dirty="0" smtClean="0"/>
              <a:t>说明：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1. </a:t>
            </a:r>
            <a:r>
              <a:rPr lang="zh-CN" altLang="en-US" dirty="0"/>
              <a:t>创建</a:t>
            </a:r>
            <a:r>
              <a:rPr lang="zh-CN" altLang="en-US" dirty="0" smtClean="0"/>
              <a:t>新</a:t>
            </a:r>
            <a:r>
              <a:rPr lang="zh-CN" altLang="en-US" dirty="0"/>
              <a:t>空</a:t>
            </a:r>
            <a:r>
              <a:rPr lang="zh-CN" altLang="en-US" dirty="0" smtClean="0"/>
              <a:t>对象</a:t>
            </a:r>
            <a:endParaRPr lang="zh-CN" altLang="en-US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dirty="0"/>
              <a:t>2. </a:t>
            </a:r>
            <a:r>
              <a:rPr lang="zh-CN" altLang="en-US" dirty="0"/>
              <a:t>构造函数</a:t>
            </a:r>
            <a:r>
              <a:rPr lang="en-US" altLang="zh-CN" dirty="0"/>
              <a:t>this</a:t>
            </a:r>
            <a:r>
              <a:rPr lang="zh-CN" altLang="en-US" dirty="0"/>
              <a:t>指向新对象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dirty="0"/>
              <a:t>3. </a:t>
            </a:r>
            <a:r>
              <a:rPr lang="zh-CN" altLang="en-US" dirty="0"/>
              <a:t>执行构造函数</a:t>
            </a:r>
            <a:r>
              <a:rPr lang="zh-CN" altLang="en-US" dirty="0" smtClean="0"/>
              <a:t>代码，修改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，添加新的属性</a:t>
            </a:r>
            <a:endParaRPr lang="zh-CN" altLang="en-US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dirty="0"/>
              <a:t>4. </a:t>
            </a:r>
            <a:r>
              <a:rPr lang="zh-CN" altLang="en-US" dirty="0"/>
              <a:t>返回新对象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220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深入对象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创建对象三种方式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构造</a:t>
            </a:r>
            <a:r>
              <a:rPr lang="zh-CN" altLang="en-US" dirty="0" smtClean="0">
                <a:solidFill>
                  <a:schemeClr val="tx1"/>
                </a:solidFill>
              </a:rPr>
              <a:t>函数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实例成员</a:t>
            </a:r>
            <a:r>
              <a:rPr lang="en-US" altLang="zh-CN" dirty="0">
                <a:solidFill>
                  <a:srgbClr val="C00000"/>
                </a:solidFill>
              </a:rPr>
              <a:t>&amp;</a:t>
            </a:r>
            <a:r>
              <a:rPr lang="zh-CN" altLang="en-US" dirty="0">
                <a:solidFill>
                  <a:srgbClr val="C00000"/>
                </a:solidFill>
              </a:rPr>
              <a:t>静态成员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149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</a:t>
            </a:r>
            <a:r>
              <a:rPr lang="zh-CN" altLang="en-US" dirty="0">
                <a:solidFill>
                  <a:srgbClr val="C00000"/>
                </a:solidFill>
              </a:rPr>
              <a:t>实例成员</a:t>
            </a:r>
            <a:r>
              <a:rPr lang="en-US" altLang="zh-CN" dirty="0">
                <a:solidFill>
                  <a:srgbClr val="C00000"/>
                </a:solidFill>
              </a:rPr>
              <a:t>&amp;</a:t>
            </a:r>
            <a:r>
              <a:rPr lang="zh-CN" altLang="en-US" dirty="0">
                <a:solidFill>
                  <a:srgbClr val="C00000"/>
                </a:solidFill>
              </a:rPr>
              <a:t>静态</a:t>
            </a:r>
            <a:r>
              <a:rPr lang="zh-CN" altLang="en-US" dirty="0" smtClean="0">
                <a:solidFill>
                  <a:srgbClr val="C00000"/>
                </a:solidFill>
              </a:rPr>
              <a:t>成员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591199"/>
            <a:ext cx="11286387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目标：能够说出什么是实例成员和静态成员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chemeClr val="tx1"/>
                </a:solidFill>
              </a:rPr>
              <a:t>实例成员：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通过构造函数创建的对象称为实例对象，实例对象中的属性和方法称为实例成员。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48" y="3093333"/>
            <a:ext cx="3894665" cy="3363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 txBox="1">
            <a:spLocks/>
          </p:cNvSpPr>
          <p:nvPr/>
        </p:nvSpPr>
        <p:spPr>
          <a:xfrm>
            <a:off x="5334000" y="3093333"/>
            <a:ext cx="6663267" cy="232533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说明：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en-US" altLang="zh-CN" dirty="0"/>
              <a:t>. </a:t>
            </a:r>
            <a:r>
              <a:rPr lang="zh-CN" altLang="en-US" dirty="0" smtClean="0">
                <a:solidFill>
                  <a:srgbClr val="C00000"/>
                </a:solidFill>
              </a:rPr>
              <a:t>实例对象的</a:t>
            </a:r>
            <a:r>
              <a:rPr lang="zh-CN" altLang="en-US" dirty="0">
                <a:solidFill>
                  <a:srgbClr val="C00000"/>
                </a:solidFill>
              </a:rPr>
              <a:t>属性和方法即为实例成员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2. </a:t>
            </a:r>
            <a:r>
              <a:rPr lang="zh-CN" altLang="en-US" dirty="0"/>
              <a:t>为构造函数传入参数，动态创建结构相同但值不同的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en-US" altLang="zh-CN" dirty="0"/>
              <a:t> </a:t>
            </a:r>
            <a:r>
              <a:rPr lang="zh-CN" altLang="en-US" dirty="0"/>
              <a:t>构造函数创建的实例对象彼此独立互不影响。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95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</a:t>
            </a:r>
            <a:r>
              <a:rPr lang="zh-CN" altLang="en-US" dirty="0">
                <a:solidFill>
                  <a:srgbClr val="C00000"/>
                </a:solidFill>
              </a:rPr>
              <a:t>实例成员</a:t>
            </a:r>
            <a:r>
              <a:rPr lang="en-US" altLang="zh-CN" dirty="0">
                <a:solidFill>
                  <a:srgbClr val="C00000"/>
                </a:solidFill>
              </a:rPr>
              <a:t>&amp;</a:t>
            </a:r>
            <a:r>
              <a:rPr lang="zh-CN" altLang="en-US" dirty="0">
                <a:solidFill>
                  <a:srgbClr val="C00000"/>
                </a:solidFill>
              </a:rPr>
              <a:t>静态</a:t>
            </a:r>
            <a:r>
              <a:rPr lang="zh-CN" altLang="en-US" dirty="0" smtClean="0">
                <a:solidFill>
                  <a:srgbClr val="C00000"/>
                </a:solidFill>
              </a:rPr>
              <a:t>成员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目标：能够说出什么是实例成员和静态成员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静态</a:t>
            </a:r>
            <a:r>
              <a:rPr lang="zh-CN" altLang="en-US" b="1" dirty="0" smtClean="0">
                <a:solidFill>
                  <a:schemeClr val="tx1"/>
                </a:solidFill>
              </a:rPr>
              <a:t>成员：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构造函数的属性和方法被称为静态成员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 txBox="1">
            <a:spLocks/>
          </p:cNvSpPr>
          <p:nvPr/>
        </p:nvSpPr>
        <p:spPr>
          <a:xfrm>
            <a:off x="5334000" y="3093333"/>
            <a:ext cx="6663267" cy="232533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说明：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en-US" altLang="zh-CN" dirty="0"/>
              <a:t>. </a:t>
            </a:r>
            <a:r>
              <a:rPr lang="zh-CN" altLang="en-US" dirty="0"/>
              <a:t>构造函数的属性和方法被称为静态成员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一般</a:t>
            </a:r>
            <a:r>
              <a:rPr lang="zh-CN" altLang="en-US" dirty="0"/>
              <a:t>公共特征的属性或方法静态成员设置为静态成员</a:t>
            </a:r>
          </a:p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静态</a:t>
            </a:r>
            <a:r>
              <a:rPr lang="zh-CN" altLang="en-US" dirty="0"/>
              <a:t>成员方法中的 </a:t>
            </a:r>
            <a:r>
              <a:rPr lang="en-US" altLang="zh-CN" dirty="0"/>
              <a:t>this </a:t>
            </a:r>
            <a:r>
              <a:rPr lang="zh-CN" altLang="en-US" dirty="0"/>
              <a:t>指向构造函数本身</a:t>
            </a:r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75" y="2928105"/>
            <a:ext cx="3752381" cy="3609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4154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18" y="1200573"/>
            <a:ext cx="5760000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什么是实例成员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实例对象的属性和方法即为实例成员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什么</a:t>
            </a:r>
            <a:r>
              <a:rPr lang="zh-CN" altLang="en-US" dirty="0" smtClean="0"/>
              <a:t>是</a:t>
            </a:r>
            <a:r>
              <a:rPr lang="zh-CN" altLang="en-US" dirty="0"/>
              <a:t>静态</a:t>
            </a:r>
            <a:r>
              <a:rPr lang="zh-CN" altLang="en-US" dirty="0" smtClean="0"/>
              <a:t>成员</a:t>
            </a:r>
            <a:r>
              <a:rPr lang="zh-CN" altLang="en-US" dirty="0"/>
              <a:t>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构造函数的属性和方法被称为静态成员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81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289133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深入</a:t>
            </a:r>
            <a:r>
              <a:rPr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内置构造</a:t>
            </a:r>
            <a:r>
              <a:rPr lang="zh-CN" altLang="en-US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</a:t>
            </a:r>
            <a:endParaRPr lang="en-US" altLang="zh-CN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综合案例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561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内置构造函数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Object</a:t>
            </a:r>
          </a:p>
          <a:p>
            <a:r>
              <a:rPr lang="en-US" altLang="zh-CN" dirty="0" smtClean="0"/>
              <a:t>Array</a:t>
            </a:r>
          </a:p>
          <a:p>
            <a:r>
              <a:rPr lang="en-US" altLang="zh-CN" dirty="0"/>
              <a:t>String</a:t>
            </a:r>
            <a:endParaRPr lang="en-US" altLang="zh-CN" dirty="0" smtClean="0"/>
          </a:p>
          <a:p>
            <a:r>
              <a:rPr lang="en-US" altLang="zh-CN" dirty="0"/>
              <a:t>Number</a:t>
            </a:r>
            <a:endParaRPr lang="en-US" altLang="zh-CN" dirty="0" smtClean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11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内置构造函数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zh-CN" altLang="en-US" dirty="0"/>
              <a:t> </a:t>
            </a:r>
            <a:r>
              <a:rPr lang="en-US" altLang="zh-CN" dirty="0"/>
              <a:t>JavaScript </a:t>
            </a:r>
            <a:r>
              <a:rPr lang="zh-CN" altLang="en-US" dirty="0"/>
              <a:t>中</a:t>
            </a:r>
            <a:r>
              <a:rPr lang="zh-CN" altLang="en-US" dirty="0">
                <a:solidFill>
                  <a:srgbClr val="C00000"/>
                </a:solidFill>
              </a:rPr>
              <a:t>最主要</a:t>
            </a:r>
            <a:r>
              <a:rPr lang="zh-CN" altLang="en-US" dirty="0"/>
              <a:t>的数据类型有 </a:t>
            </a:r>
            <a:r>
              <a:rPr lang="en-US" altLang="zh-CN" dirty="0"/>
              <a:t>6 </a:t>
            </a:r>
            <a:r>
              <a:rPr lang="zh-CN" altLang="en-US" dirty="0" smtClean="0"/>
              <a:t>种：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基本数据类型：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字符串</a:t>
            </a:r>
            <a:r>
              <a:rPr lang="zh-CN" altLang="en-US" dirty="0"/>
              <a:t>、数值、布尔、</a:t>
            </a:r>
            <a:r>
              <a:rPr lang="en-US" altLang="zh-CN" dirty="0"/>
              <a:t>undefined</a:t>
            </a:r>
            <a:r>
              <a:rPr lang="zh-CN" altLang="en-US" dirty="0"/>
              <a:t>、</a:t>
            </a:r>
            <a:r>
              <a:rPr lang="en-US" altLang="zh-CN" dirty="0"/>
              <a:t>null 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引用类型</a:t>
            </a:r>
            <a:r>
              <a:rPr lang="en-US" altLang="zh-CN" b="1" dirty="0" smtClean="0"/>
              <a:t>: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对象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但是，我们会发现有些特殊情况：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其实字符串、数值、布尔、等基本类型也都有专门的构造函数，这些我们称为包装类型。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JS</a:t>
            </a:r>
            <a:r>
              <a:rPr lang="zh-CN" altLang="en-US" dirty="0"/>
              <a:t>中几乎所有的数据都可以基于构成函数创建</a:t>
            </a:r>
            <a:r>
              <a:rPr lang="zh-CN" altLang="en-US" dirty="0" smtClean="0"/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43" y="4331294"/>
            <a:ext cx="4285714" cy="1057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1229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39958" y="1036956"/>
            <a:ext cx="7452042" cy="3399577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/>
              <a:t>掌握基于构造函数创建对象，理解实例化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zh-CN" altLang="en-US" dirty="0"/>
              <a:t>对象数组字符数字等类型的常见属性和方法，便捷完成</a:t>
            </a:r>
            <a:r>
              <a:rPr lang="zh-CN" altLang="en-US" dirty="0" smtClean="0"/>
              <a:t>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97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内置构造函数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引用类型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</a:rPr>
              <a:t>Object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Array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 err="1">
                <a:solidFill>
                  <a:schemeClr val="tx1"/>
                </a:solidFill>
              </a:rPr>
              <a:t>RegExp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Date </a:t>
            </a:r>
            <a:r>
              <a:rPr lang="zh-CN" altLang="en-US" dirty="0">
                <a:solidFill>
                  <a:schemeClr val="tx1"/>
                </a:solidFill>
              </a:rPr>
              <a:t>等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包装类型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</a:rPr>
              <a:t>String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Number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Boolean </a:t>
            </a:r>
            <a:r>
              <a:rPr lang="zh-CN" altLang="en-US" dirty="0">
                <a:solidFill>
                  <a:schemeClr val="tx1"/>
                </a:solidFill>
              </a:rPr>
              <a:t>等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26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内置构造函数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Object</a:t>
            </a:r>
          </a:p>
          <a:p>
            <a:r>
              <a:rPr lang="en-US" altLang="zh-CN" dirty="0" smtClean="0"/>
              <a:t>Array</a:t>
            </a:r>
          </a:p>
          <a:p>
            <a:r>
              <a:rPr lang="en-US" altLang="zh-CN" dirty="0"/>
              <a:t>String</a:t>
            </a:r>
            <a:endParaRPr lang="en-US" altLang="zh-CN" dirty="0" smtClean="0"/>
          </a:p>
          <a:p>
            <a:r>
              <a:rPr lang="en-US" altLang="zh-CN" dirty="0"/>
              <a:t>Number</a:t>
            </a:r>
            <a:endParaRPr lang="en-US" altLang="zh-CN" dirty="0" smtClean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685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Object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Object </a:t>
            </a:r>
            <a:r>
              <a:rPr lang="zh-CN" altLang="en-US" dirty="0">
                <a:solidFill>
                  <a:schemeClr val="tx1"/>
                </a:solidFill>
              </a:rPr>
              <a:t>是内置的构造函数，用于创建普通对象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推荐使用字面量方式声明对象，而不是 </a:t>
            </a:r>
            <a:r>
              <a:rPr lang="en-US" altLang="zh-CN" dirty="0">
                <a:solidFill>
                  <a:schemeClr val="tx1"/>
                </a:solidFill>
              </a:rPr>
              <a:t>Object </a:t>
            </a:r>
            <a:r>
              <a:rPr lang="zh-CN" altLang="en-US" dirty="0">
                <a:solidFill>
                  <a:schemeClr val="tx1"/>
                </a:solidFill>
              </a:rPr>
              <a:t>构造函数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2224657"/>
            <a:ext cx="4771429" cy="6476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5800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Object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学习三个常用静态方法（静态方法就是只有构造函数</a:t>
            </a:r>
            <a:r>
              <a:rPr lang="en-US" altLang="zh-CN" dirty="0" smtClean="0">
                <a:solidFill>
                  <a:schemeClr val="tx1"/>
                </a:solidFill>
              </a:rPr>
              <a:t>Object</a:t>
            </a:r>
            <a:r>
              <a:rPr lang="zh-CN" altLang="en-US" dirty="0" smtClean="0">
                <a:solidFill>
                  <a:schemeClr val="tx1"/>
                </a:solidFill>
              </a:rPr>
              <a:t>可以调用的）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现在有新的方法了</a:t>
            </a:r>
            <a:r>
              <a:rPr lang="en-US" altLang="zh-CN" dirty="0" smtClean="0">
                <a:solidFill>
                  <a:schemeClr val="tx1"/>
                </a:solidFill>
              </a:rPr>
              <a:t>~~~~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62" y="2234734"/>
            <a:ext cx="5523809" cy="10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41" y="3704790"/>
            <a:ext cx="5266667" cy="1514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0453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Object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学习三个常用静态方法（静态方法就是只有构造函数</a:t>
            </a:r>
            <a:r>
              <a:rPr lang="en-US" altLang="zh-CN" dirty="0" smtClean="0">
                <a:solidFill>
                  <a:schemeClr val="tx1"/>
                </a:solidFill>
              </a:rPr>
              <a:t>Object</a:t>
            </a:r>
            <a:r>
              <a:rPr lang="zh-CN" altLang="en-US" dirty="0" smtClean="0">
                <a:solidFill>
                  <a:schemeClr val="tx1"/>
                </a:solidFill>
              </a:rPr>
              <a:t>可以调用的）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b="1" dirty="0" smtClean="0"/>
              <a:t>作用：</a:t>
            </a:r>
            <a:r>
              <a:rPr lang="en-US" altLang="zh-CN" dirty="0" err="1" smtClean="0"/>
              <a:t>Object.keys</a:t>
            </a:r>
            <a:r>
              <a:rPr lang="en-US" altLang="zh-CN" dirty="0"/>
              <a:t> </a:t>
            </a:r>
            <a:r>
              <a:rPr lang="zh-CN" altLang="en-US" dirty="0"/>
              <a:t>静态方法获取对象中所有</a:t>
            </a:r>
            <a:r>
              <a:rPr lang="zh-CN" altLang="en-US" dirty="0" smtClean="0"/>
              <a:t>属性（键） </a:t>
            </a:r>
            <a:endParaRPr lang="en-US" altLang="zh-CN" dirty="0" smtClean="0"/>
          </a:p>
          <a:p>
            <a:r>
              <a:rPr lang="zh-CN" altLang="en-US" b="1" dirty="0" smtClean="0"/>
              <a:t>语法：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b="1" dirty="0" smtClean="0"/>
              <a:t>注意： </a:t>
            </a:r>
            <a:r>
              <a:rPr lang="zh-CN" altLang="en-US" dirty="0" smtClean="0"/>
              <a:t>返回的是一个数组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809" y="3016876"/>
            <a:ext cx="5552381" cy="1552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3105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Object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学习三个常用静态方法（静态方法就是只有构造函数</a:t>
            </a:r>
            <a:r>
              <a:rPr lang="en-US" altLang="zh-CN" dirty="0" smtClean="0">
                <a:solidFill>
                  <a:schemeClr val="tx1"/>
                </a:solidFill>
              </a:rPr>
              <a:t>Object</a:t>
            </a:r>
            <a:r>
              <a:rPr lang="zh-CN" altLang="en-US" dirty="0" smtClean="0">
                <a:solidFill>
                  <a:schemeClr val="tx1"/>
                </a:solidFill>
              </a:rPr>
              <a:t>可以调用的）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b="1" dirty="0" smtClean="0"/>
              <a:t>作用：</a:t>
            </a:r>
            <a:r>
              <a:rPr lang="en-US" altLang="zh-CN" dirty="0" err="1"/>
              <a:t>Object.values</a:t>
            </a:r>
            <a:r>
              <a:rPr lang="en-US" altLang="zh-CN" dirty="0"/>
              <a:t> </a:t>
            </a:r>
            <a:r>
              <a:rPr lang="zh-CN" altLang="en-US" dirty="0"/>
              <a:t>静态方法获取对象中所有</a:t>
            </a:r>
            <a:r>
              <a:rPr lang="zh-CN" altLang="en-US" dirty="0" smtClean="0"/>
              <a:t>属性值</a:t>
            </a:r>
            <a:endParaRPr lang="en-US" altLang="zh-CN" dirty="0" smtClean="0"/>
          </a:p>
          <a:p>
            <a:r>
              <a:rPr lang="zh-CN" altLang="en-US" b="1" dirty="0" smtClean="0"/>
              <a:t>语法：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b="1" dirty="0" smtClean="0"/>
              <a:t>注意： </a:t>
            </a:r>
            <a:r>
              <a:rPr lang="zh-CN" altLang="en-US" dirty="0" smtClean="0"/>
              <a:t>返回的是一个数组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867" y="2984066"/>
            <a:ext cx="5333333" cy="15333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2314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Object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学习三个常用静态方法（静态方法就是只有构造函数</a:t>
            </a:r>
            <a:r>
              <a:rPr lang="en-US" altLang="zh-CN" dirty="0" smtClean="0">
                <a:solidFill>
                  <a:schemeClr val="tx1"/>
                </a:solidFill>
              </a:rPr>
              <a:t>Object</a:t>
            </a:r>
            <a:r>
              <a:rPr lang="zh-CN" altLang="en-US" dirty="0" smtClean="0">
                <a:solidFill>
                  <a:schemeClr val="tx1"/>
                </a:solidFill>
              </a:rPr>
              <a:t>可以调用的）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b="1" dirty="0" smtClean="0"/>
              <a:t>作用：</a:t>
            </a:r>
            <a:r>
              <a:rPr lang="en-US" altLang="zh-CN" dirty="0"/>
              <a:t>Object. assign  </a:t>
            </a:r>
            <a:r>
              <a:rPr lang="zh-CN" altLang="en-US" dirty="0"/>
              <a:t>静态</a:t>
            </a:r>
            <a:r>
              <a:rPr lang="zh-CN" altLang="en-US" dirty="0" smtClean="0"/>
              <a:t>方法常用于对象拷贝</a:t>
            </a:r>
            <a:endParaRPr lang="en-US" altLang="zh-CN" dirty="0" smtClean="0"/>
          </a:p>
          <a:p>
            <a:r>
              <a:rPr lang="zh-CN" altLang="en-US" b="1" dirty="0" smtClean="0"/>
              <a:t>语法：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" y="3012133"/>
            <a:ext cx="6219048" cy="18666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8584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Object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学习三个常用静态方法（静态方法就是只有构造函数</a:t>
            </a:r>
            <a:r>
              <a:rPr lang="en-US" altLang="zh-CN" dirty="0" smtClean="0">
                <a:solidFill>
                  <a:schemeClr val="tx1"/>
                </a:solidFill>
              </a:rPr>
              <a:t>Object</a:t>
            </a:r>
            <a:r>
              <a:rPr lang="zh-CN" altLang="en-US" dirty="0" smtClean="0">
                <a:solidFill>
                  <a:schemeClr val="tx1"/>
                </a:solidFill>
              </a:rPr>
              <a:t>可以调用的）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b="1" dirty="0" smtClean="0"/>
              <a:t>作用：</a:t>
            </a:r>
            <a:r>
              <a:rPr lang="en-US" altLang="zh-CN" dirty="0"/>
              <a:t>Object. assign  </a:t>
            </a:r>
            <a:r>
              <a:rPr lang="zh-CN" altLang="en-US" dirty="0"/>
              <a:t>静态</a:t>
            </a:r>
            <a:r>
              <a:rPr lang="zh-CN" altLang="en-US" dirty="0" smtClean="0"/>
              <a:t>方法常用于对象拷贝</a:t>
            </a:r>
            <a:endParaRPr lang="en-US" altLang="zh-CN" b="1" dirty="0"/>
          </a:p>
          <a:p>
            <a:r>
              <a:rPr lang="zh-CN" altLang="en-US" b="1" dirty="0" smtClean="0"/>
              <a:t>使用：</a:t>
            </a:r>
            <a:r>
              <a:rPr lang="zh-CN" altLang="en-US" dirty="0" smtClean="0"/>
              <a:t>经常使用的场景给对象添加属性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46" y="3141134"/>
            <a:ext cx="7542857" cy="1590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792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18" y="1200573"/>
            <a:ext cx="5760000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什么是静态方法？</a:t>
            </a:r>
            <a:endParaRPr lang="en-US" altLang="zh-CN" dirty="0" smtClean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只能给构造函数使用的方法 比如 </a:t>
            </a:r>
            <a:r>
              <a:rPr lang="en-US" altLang="zh-CN" sz="1600" b="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Object.keys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Object.keys</a:t>
            </a:r>
            <a:r>
              <a:rPr lang="en-US" altLang="zh-CN" dirty="0"/>
              <a:t>()</a:t>
            </a:r>
            <a:r>
              <a:rPr lang="zh-CN" altLang="en-US" dirty="0"/>
              <a:t>方法的作用是什么</a:t>
            </a:r>
            <a:r>
              <a:rPr lang="en-US" altLang="zh-CN" dirty="0"/>
              <a:t> </a:t>
            </a:r>
            <a:r>
              <a:rPr lang="zh-CN" altLang="en-US" dirty="0"/>
              <a:t>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获取对象中所有属性（键）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Object.values</a:t>
            </a:r>
            <a:r>
              <a:rPr lang="en-US" altLang="zh-CN" dirty="0"/>
              <a:t>()</a:t>
            </a:r>
            <a:r>
              <a:rPr lang="zh-CN" altLang="en-US" dirty="0"/>
              <a:t>方法的作用是什么</a:t>
            </a:r>
            <a:r>
              <a:rPr lang="en-US" altLang="zh-CN" dirty="0"/>
              <a:t> </a:t>
            </a:r>
            <a:r>
              <a:rPr lang="zh-CN" altLang="en-US" dirty="0"/>
              <a:t>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获取对象中所有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属性值（值）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102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内置构造函数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Object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Array</a:t>
            </a:r>
          </a:p>
          <a:p>
            <a:r>
              <a:rPr lang="en-US" altLang="zh-CN" dirty="0"/>
              <a:t>String</a:t>
            </a:r>
            <a:endParaRPr lang="en-US" altLang="zh-CN" dirty="0" smtClean="0"/>
          </a:p>
          <a:p>
            <a:r>
              <a:rPr lang="en-US" altLang="zh-CN" dirty="0"/>
              <a:t>Number</a:t>
            </a:r>
            <a:endParaRPr lang="en-US" altLang="zh-CN" dirty="0" smtClean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089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1"/>
            <a:ext cx="6300000" cy="358640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深入</a:t>
            </a:r>
            <a:r>
              <a:rPr lang="zh-CN" altLang="en-US" dirty="0" smtClean="0">
                <a:solidFill>
                  <a:srgbClr val="C00000"/>
                </a:solidFill>
              </a:rPr>
              <a:t>对象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/>
              <a:t>内置构造</a:t>
            </a:r>
            <a:r>
              <a:rPr lang="zh-CN" altLang="en-US" dirty="0" smtClean="0"/>
              <a:t>函数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综合案例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4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Array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282840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Array </a:t>
            </a:r>
            <a:r>
              <a:rPr lang="zh-CN" altLang="en-US" dirty="0"/>
              <a:t>是内置的构造函数，用于创建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创建数组建议使用字面量创建，不用 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构造函数创建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66" y="2224447"/>
            <a:ext cx="4400000" cy="7809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6717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99" y="839953"/>
            <a:ext cx="5142527" cy="30393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Array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2828401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1. </a:t>
            </a:r>
            <a:r>
              <a:rPr lang="zh-CN" altLang="en-US" b="1" dirty="0" smtClean="0"/>
              <a:t>数组常见实例方法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核心方法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999DF7A-3233-EB4C-A84A-789423B2A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382596"/>
              </p:ext>
            </p:extLst>
          </p:nvPr>
        </p:nvGraphicFramePr>
        <p:xfrm>
          <a:off x="781873" y="4041598"/>
          <a:ext cx="9948653" cy="2489202"/>
        </p:xfrm>
        <a:graphic>
          <a:graphicData uri="http://schemas.openxmlformats.org/drawingml/2006/table">
            <a:tbl>
              <a:tblPr/>
              <a:tblGrid>
                <a:gridCol w="1690965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1703887">
                  <a:extLst>
                    <a:ext uri="{9D8B030D-6E8A-4147-A177-3AD203B41FA5}">
                      <a16:colId xmlns:a16="http://schemas.microsoft.com/office/drawing/2014/main" val="4070352941"/>
                    </a:ext>
                  </a:extLst>
                </a:gridCol>
                <a:gridCol w="6553801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469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作用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084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forEach</a:t>
                      </a: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 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遍历数组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不返回，用于不改变值，经常用于查找打印输出值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4084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filter 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过滤数组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筛选数组元素，并生成新数组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4084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map 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迭代数组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返回新数组，新数组里面的元素是处理之后的值，经常用于处理数据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4084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reduce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累计器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返回函数累计处理的结果，经常用于求和等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  <a:tr h="408443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AD2B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03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05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Array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r>
              <a:rPr lang="zh-CN" altLang="en-US" b="1" dirty="0" smtClean="0"/>
              <a:t>作用：</a:t>
            </a:r>
            <a:r>
              <a:rPr lang="en-US" altLang="zh-CN" dirty="0" smtClean="0">
                <a:solidFill>
                  <a:srgbClr val="262626"/>
                </a:solidFill>
              </a:rPr>
              <a:t>reduce  </a:t>
            </a:r>
            <a:r>
              <a:rPr lang="zh-CN" altLang="en-US" dirty="0" smtClean="0">
                <a:solidFill>
                  <a:srgbClr val="262626"/>
                </a:solidFill>
              </a:rPr>
              <a:t>返回</a:t>
            </a:r>
            <a:r>
              <a:rPr lang="zh-CN" altLang="en-US" dirty="0">
                <a:solidFill>
                  <a:srgbClr val="262626"/>
                </a:solidFill>
              </a:rPr>
              <a:t>函数累计处理的结果，经常用于求和</a:t>
            </a:r>
            <a:r>
              <a:rPr lang="zh-CN" altLang="en-US" dirty="0" smtClean="0">
                <a:solidFill>
                  <a:srgbClr val="262626"/>
                </a:solidFill>
              </a:rPr>
              <a:t>等</a:t>
            </a:r>
            <a:endParaRPr lang="en-US" altLang="zh-CN" dirty="0" smtClean="0"/>
          </a:p>
          <a:p>
            <a:r>
              <a:rPr lang="zh-CN" altLang="en-US" b="1" dirty="0"/>
              <a:t>基本</a:t>
            </a:r>
            <a:r>
              <a:rPr lang="zh-CN" altLang="en-US" b="1" dirty="0" smtClean="0"/>
              <a:t>语法：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/>
              <a:t>参数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起始值可以省略，如果写就作为第一次累计的起始值</a:t>
            </a:r>
            <a:endParaRPr lang="en-US" altLang="zh-CN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62" y="2814666"/>
            <a:ext cx="5123809" cy="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6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Array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r>
              <a:rPr lang="zh-CN" altLang="en-US" b="1" dirty="0" smtClean="0"/>
              <a:t>作用：</a:t>
            </a:r>
            <a:r>
              <a:rPr lang="en-US" altLang="zh-CN" dirty="0" smtClean="0">
                <a:solidFill>
                  <a:srgbClr val="262626"/>
                </a:solidFill>
              </a:rPr>
              <a:t>reduce  </a:t>
            </a:r>
            <a:r>
              <a:rPr lang="zh-CN" altLang="en-US" dirty="0" smtClean="0">
                <a:solidFill>
                  <a:srgbClr val="262626"/>
                </a:solidFill>
              </a:rPr>
              <a:t>返回</a:t>
            </a:r>
            <a:r>
              <a:rPr lang="zh-CN" altLang="en-US" dirty="0">
                <a:solidFill>
                  <a:srgbClr val="262626"/>
                </a:solidFill>
              </a:rPr>
              <a:t>函数累计处理的结果，经常用于求和</a:t>
            </a:r>
            <a:r>
              <a:rPr lang="zh-CN" altLang="en-US" dirty="0" smtClean="0">
                <a:solidFill>
                  <a:srgbClr val="262626"/>
                </a:solidFill>
              </a:rPr>
              <a:t>等</a:t>
            </a:r>
            <a:endParaRPr lang="en-US" altLang="zh-CN" dirty="0" smtClean="0"/>
          </a:p>
          <a:p>
            <a:r>
              <a:rPr lang="zh-CN" altLang="en-US" b="1" dirty="0" smtClean="0"/>
              <a:t>语法：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/>
              <a:t>累计值参数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  </a:t>
            </a:r>
            <a:r>
              <a:rPr lang="en-US" altLang="zh-CN" dirty="0" smtClean="0"/>
              <a:t>1. </a:t>
            </a:r>
            <a:r>
              <a:rPr lang="zh-CN" altLang="en-US" dirty="0" smtClean="0"/>
              <a:t>如果有起始值，则以起始值为准开始累计， 累计值  </a:t>
            </a:r>
            <a:r>
              <a:rPr lang="en-US" altLang="zh-CN" dirty="0" smtClean="0"/>
              <a:t>= </a:t>
            </a:r>
            <a:r>
              <a:rPr lang="zh-CN" altLang="en-US" dirty="0" smtClean="0"/>
              <a:t>起始值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2.  </a:t>
            </a:r>
            <a:r>
              <a:rPr lang="zh-CN" altLang="en-US" dirty="0" smtClean="0"/>
              <a:t>如果没有起始值， 则累计值以数组的第一个数组元素作为起始值开始累计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3.  </a:t>
            </a:r>
            <a:r>
              <a:rPr lang="zh-CN" altLang="en-US" dirty="0" smtClean="0"/>
              <a:t>后面每次遍历就会用后面的数组元素 累计到 </a:t>
            </a:r>
            <a:r>
              <a:rPr lang="zh-CN" altLang="en-US" dirty="0" smtClean="0">
                <a:solidFill>
                  <a:srgbClr val="C00000"/>
                </a:solidFill>
              </a:rPr>
              <a:t>累计值 </a:t>
            </a:r>
            <a:r>
              <a:rPr lang="zh-CN" altLang="en-US" dirty="0" smtClean="0"/>
              <a:t>里面 （类似求和里面的 </a:t>
            </a:r>
            <a:r>
              <a:rPr lang="en-US" altLang="zh-CN" dirty="0" smtClean="0"/>
              <a:t>sum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 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879" y="2703029"/>
            <a:ext cx="9866667" cy="7238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7617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Array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r>
              <a:rPr lang="zh-CN" altLang="en-US" b="1" dirty="0" smtClean="0"/>
              <a:t>作用：</a:t>
            </a:r>
            <a:r>
              <a:rPr lang="en-US" altLang="zh-CN" dirty="0" smtClean="0">
                <a:solidFill>
                  <a:srgbClr val="262626"/>
                </a:solidFill>
              </a:rPr>
              <a:t>reduce  </a:t>
            </a:r>
            <a:r>
              <a:rPr lang="zh-CN" altLang="en-US" dirty="0" smtClean="0">
                <a:solidFill>
                  <a:srgbClr val="262626"/>
                </a:solidFill>
              </a:rPr>
              <a:t>返回</a:t>
            </a:r>
            <a:r>
              <a:rPr lang="zh-CN" altLang="en-US" dirty="0">
                <a:solidFill>
                  <a:srgbClr val="262626"/>
                </a:solidFill>
              </a:rPr>
              <a:t>函数累计处理的结果，经常用于求和</a:t>
            </a:r>
            <a:r>
              <a:rPr lang="zh-CN" altLang="en-US" dirty="0" smtClean="0">
                <a:solidFill>
                  <a:srgbClr val="262626"/>
                </a:solidFill>
              </a:rPr>
              <a:t>等</a:t>
            </a:r>
            <a:endParaRPr lang="en-US" altLang="zh-CN" dirty="0" smtClean="0"/>
          </a:p>
          <a:p>
            <a:r>
              <a:rPr lang="zh-CN" altLang="en-US" b="1" dirty="0" smtClean="0"/>
              <a:t>使用场景：求和运算：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705" y="2710552"/>
            <a:ext cx="7647619" cy="12857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4508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1" y="1542687"/>
            <a:ext cx="4338192" cy="25639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999DF7A-3233-EB4C-A84A-789423B2A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503506"/>
              </p:ext>
            </p:extLst>
          </p:nvPr>
        </p:nvGraphicFramePr>
        <p:xfrm>
          <a:off x="2159000" y="4495799"/>
          <a:ext cx="9629859" cy="2280531"/>
        </p:xfrm>
        <a:graphic>
          <a:graphicData uri="http://schemas.openxmlformats.org/drawingml/2006/table">
            <a:tbl>
              <a:tblPr/>
              <a:tblGrid>
                <a:gridCol w="1636780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1649288">
                  <a:extLst>
                    <a:ext uri="{9D8B030D-6E8A-4147-A177-3AD203B41FA5}">
                      <a16:colId xmlns:a16="http://schemas.microsoft.com/office/drawing/2014/main" val="4070352941"/>
                    </a:ext>
                  </a:extLst>
                </a:gridCol>
                <a:gridCol w="6343791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095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作用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3742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forEach</a:t>
                      </a: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 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遍历数组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不返回，用于不改变值，经常用于查找打印输出值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3742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filter 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过滤数组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筛选数组元素，并生成新数组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3742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map 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迭代数组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返回新数组，新数组里面的元素是处理之后的值，经常用于处理数据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3742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reduce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累计器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返回函数累计处理的结果，经常用于求和等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  <a:tr h="374203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AD2B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03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73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员工涨薪计算成本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EC8E8B86-804A-934C-8FA6-20F16F726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66799"/>
            <a:ext cx="9216000" cy="5123468"/>
          </a:xfrm>
        </p:spPr>
        <p:txBody>
          <a:bodyPr/>
          <a:lstStyle/>
          <a:p>
            <a:r>
              <a:rPr lang="zh-CN" altLang="en-US" dirty="0" smtClean="0"/>
              <a:t>需求：</a:t>
            </a:r>
            <a:endParaRPr lang="en-US" altLang="zh-CN" dirty="0" smtClean="0"/>
          </a:p>
          <a:p>
            <a:r>
              <a:rPr lang="zh-CN" altLang="en-US" dirty="0" smtClean="0"/>
              <a:t>①：给员工每人涨薪 </a:t>
            </a:r>
            <a:r>
              <a:rPr lang="en-US" altLang="zh-CN" dirty="0"/>
              <a:t>3</a:t>
            </a:r>
            <a:r>
              <a:rPr lang="en-US" altLang="zh-CN" dirty="0" smtClean="0"/>
              <a:t>0%</a:t>
            </a:r>
          </a:p>
          <a:p>
            <a:r>
              <a:rPr lang="zh-CN" altLang="en-US" dirty="0" smtClean="0"/>
              <a:t>②：然后计算需要支出的费用</a:t>
            </a:r>
            <a:endParaRPr lang="en-US" altLang="zh-CN" dirty="0" smtClean="0"/>
          </a:p>
          <a:p>
            <a:r>
              <a:rPr lang="zh-CN" altLang="en-US" dirty="0" smtClean="0"/>
              <a:t>数据：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510" y="1904080"/>
            <a:ext cx="6095238" cy="1390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195450" y="3811305"/>
            <a:ext cx="5770944" cy="246221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/>
              <a:t>const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arr</a:t>
            </a:r>
            <a:r>
              <a:rPr lang="en-US" altLang="zh-CN" sz="1400" dirty="0"/>
              <a:t> = [{</a:t>
            </a:r>
          </a:p>
          <a:p>
            <a:r>
              <a:rPr lang="en-US" altLang="zh-CN" sz="1400" dirty="0"/>
              <a:t>      name: '</a:t>
            </a:r>
            <a:r>
              <a:rPr lang="zh-CN" altLang="en-US" sz="1400" dirty="0"/>
              <a:t>张三</a:t>
            </a:r>
            <a:r>
              <a:rPr lang="en-US" altLang="zh-CN" sz="1400" dirty="0"/>
              <a:t>',</a:t>
            </a:r>
          </a:p>
          <a:p>
            <a:r>
              <a:rPr lang="en-US" altLang="zh-CN" sz="1400" dirty="0"/>
              <a:t>      salary: 10000</a:t>
            </a:r>
          </a:p>
          <a:p>
            <a:r>
              <a:rPr lang="en-US" altLang="zh-CN" sz="1400" dirty="0"/>
              <a:t>    }, {</a:t>
            </a:r>
          </a:p>
          <a:p>
            <a:r>
              <a:rPr lang="en-US" altLang="zh-CN" sz="1400" dirty="0"/>
              <a:t>      name: '</a:t>
            </a:r>
            <a:r>
              <a:rPr lang="zh-CN" altLang="en-US" sz="1400" dirty="0"/>
              <a:t>李四</a:t>
            </a:r>
            <a:r>
              <a:rPr lang="en-US" altLang="zh-CN" sz="1400" dirty="0"/>
              <a:t>',</a:t>
            </a:r>
          </a:p>
          <a:p>
            <a:r>
              <a:rPr lang="en-US" altLang="zh-CN" sz="1400" dirty="0"/>
              <a:t>      salary: 10000</a:t>
            </a:r>
          </a:p>
          <a:p>
            <a:r>
              <a:rPr lang="en-US" altLang="zh-CN" sz="1400" dirty="0"/>
              <a:t>    }, {</a:t>
            </a:r>
          </a:p>
          <a:p>
            <a:r>
              <a:rPr lang="en-US" altLang="zh-CN" sz="1400" dirty="0"/>
              <a:t>      name: '</a:t>
            </a:r>
            <a:r>
              <a:rPr lang="zh-CN" altLang="en-US" sz="1400" dirty="0"/>
              <a:t>王五</a:t>
            </a:r>
            <a:r>
              <a:rPr lang="en-US" altLang="zh-CN" sz="1400" dirty="0"/>
              <a:t>',</a:t>
            </a:r>
          </a:p>
          <a:p>
            <a:r>
              <a:rPr lang="en-US" altLang="zh-CN" sz="1400" dirty="0"/>
              <a:t>      salary: 10000</a:t>
            </a:r>
          </a:p>
          <a:p>
            <a:r>
              <a:rPr lang="en-US" altLang="zh-CN" sz="1400" dirty="0"/>
              <a:t>    },</a:t>
            </a:r>
          </a:p>
          <a:p>
            <a:r>
              <a:rPr lang="en-US" altLang="zh-CN" sz="1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3086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员工涨薪计算成本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EC8E8B86-804A-934C-8FA6-20F16F726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66799"/>
            <a:ext cx="9216000" cy="5123468"/>
          </a:xfrm>
        </p:spPr>
        <p:txBody>
          <a:bodyPr/>
          <a:lstStyle/>
          <a:p>
            <a:r>
              <a:rPr lang="zh-CN" altLang="en-US" dirty="0"/>
              <a:t>答案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316" y="2827408"/>
            <a:ext cx="8629437" cy="9063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2289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Array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2828401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2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数组常见方法</a:t>
            </a:r>
            <a:r>
              <a:rPr lang="en-US" altLang="zh-CN" b="1" dirty="0" smtClean="0"/>
              <a:t>-</a:t>
            </a:r>
            <a:r>
              <a:rPr lang="zh-CN" altLang="en-US" b="1" dirty="0"/>
              <a:t>其他</a:t>
            </a:r>
            <a:r>
              <a:rPr lang="zh-CN" altLang="en-US" b="1" dirty="0" smtClean="0"/>
              <a:t>方法  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96" y="2263464"/>
            <a:ext cx="9129521" cy="411607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042" y="59267"/>
            <a:ext cx="3675894" cy="271114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0350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23" y="1795963"/>
            <a:ext cx="4531677" cy="466594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599" y="1895820"/>
            <a:ext cx="4818705" cy="12891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5875" y="3348095"/>
            <a:ext cx="4571429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8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深入对象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创建对象三种方式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/>
              <a:t>构造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/>
              <a:t>实例成员</a:t>
            </a:r>
            <a:r>
              <a:rPr lang="en-US" altLang="zh-CN" dirty="0"/>
              <a:t>&amp;</a:t>
            </a:r>
            <a:r>
              <a:rPr lang="zh-CN" altLang="en-US" dirty="0"/>
              <a:t>静态成员</a:t>
            </a:r>
            <a:endParaRPr lang="en-US" altLang="zh-CN" dirty="0" smtClean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303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31019"/>
            <a:ext cx="7153199" cy="458791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244600" y="4538134"/>
            <a:ext cx="3522133" cy="321733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64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请完成以下需求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2828401"/>
          </a:xfrm>
        </p:spPr>
        <p:txBody>
          <a:bodyPr/>
          <a:lstStyle/>
          <a:p>
            <a:r>
              <a:rPr lang="en-US" altLang="zh-CN" dirty="0" err="1"/>
              <a:t>c</a:t>
            </a:r>
            <a:r>
              <a:rPr lang="en-US" altLang="zh-CN" dirty="0" err="1" smtClean="0"/>
              <a:t>onst</a:t>
            </a:r>
            <a:r>
              <a:rPr lang="en-US" altLang="zh-CN" dirty="0" smtClean="0"/>
              <a:t> spec =  </a:t>
            </a:r>
            <a:r>
              <a:rPr lang="en-US" altLang="zh-CN" dirty="0"/>
              <a:t>{ size: '40cm*40cm' , color: '</a:t>
            </a:r>
            <a:r>
              <a:rPr lang="zh-CN" altLang="en-US" dirty="0"/>
              <a:t>黑色</a:t>
            </a:r>
            <a:r>
              <a:rPr lang="en-US" altLang="zh-CN" dirty="0" smtClean="0"/>
              <a:t>'}</a:t>
            </a:r>
          </a:p>
          <a:p>
            <a:r>
              <a:rPr lang="zh-CN" altLang="en-US" dirty="0"/>
              <a:t>请</a:t>
            </a:r>
            <a:r>
              <a:rPr lang="zh-CN" altLang="en-US" dirty="0" smtClean="0"/>
              <a:t>将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color</a:t>
            </a:r>
            <a:r>
              <a:rPr lang="zh-CN" altLang="en-US" dirty="0" smtClean="0"/>
              <a:t>里面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值拼接为字符串之后，写</a:t>
            </a:r>
            <a:r>
              <a:rPr lang="zh-CN" altLang="en-US" dirty="0" smtClean="0"/>
              <a:t>到</a:t>
            </a:r>
            <a:r>
              <a:rPr lang="en-US" altLang="zh-CN" dirty="0" smtClean="0"/>
              <a:t>div</a:t>
            </a:r>
            <a:r>
              <a:rPr lang="zh-CN" altLang="en-US" dirty="0" smtClean="0"/>
              <a:t>标签里面，展示内容如下：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46" y="2607466"/>
            <a:ext cx="2371429" cy="63809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3376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请完成以下需求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3610734"/>
          </a:xfrm>
        </p:spPr>
        <p:txBody>
          <a:bodyPr/>
          <a:lstStyle/>
          <a:p>
            <a:r>
              <a:rPr lang="en-US" altLang="zh-CN" dirty="0" err="1"/>
              <a:t>c</a:t>
            </a:r>
            <a:r>
              <a:rPr lang="en-US" altLang="zh-CN" dirty="0" err="1" smtClean="0"/>
              <a:t>onst</a:t>
            </a:r>
            <a:r>
              <a:rPr lang="en-US" altLang="zh-CN" dirty="0" smtClean="0"/>
              <a:t> spec =  </a:t>
            </a:r>
            <a:r>
              <a:rPr lang="en-US" altLang="zh-CN" dirty="0"/>
              <a:t>{ size: '40cm*40cm' , color: '</a:t>
            </a:r>
            <a:r>
              <a:rPr lang="zh-CN" altLang="en-US" dirty="0"/>
              <a:t>黑色</a:t>
            </a:r>
            <a:r>
              <a:rPr lang="en-US" altLang="zh-CN" dirty="0" smtClean="0"/>
              <a:t>'}</a:t>
            </a:r>
          </a:p>
          <a:p>
            <a:r>
              <a:rPr lang="zh-CN" altLang="en-US" dirty="0"/>
              <a:t>请将</a:t>
            </a:r>
            <a:r>
              <a:rPr lang="en-US" altLang="zh-CN" dirty="0"/>
              <a:t>size</a:t>
            </a:r>
            <a:r>
              <a:rPr lang="zh-CN" altLang="en-US" dirty="0"/>
              <a:t>和</a:t>
            </a:r>
            <a:r>
              <a:rPr lang="en-US" altLang="zh-CN" dirty="0"/>
              <a:t>color</a:t>
            </a:r>
            <a:r>
              <a:rPr lang="zh-CN" altLang="en-US" dirty="0"/>
              <a:t>里面的值拼接为字符串之后，写到</a:t>
            </a:r>
            <a:r>
              <a:rPr lang="en-US" altLang="zh-CN" dirty="0"/>
              <a:t>div</a:t>
            </a:r>
            <a:r>
              <a:rPr lang="zh-CN" altLang="en-US" dirty="0"/>
              <a:t>标签里面，展示内容如下：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思路： 获得所有的属性值，然后拼接字符串就可以了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①： 获得所有属性值是：  </a:t>
            </a:r>
            <a:r>
              <a:rPr lang="en-US" altLang="zh-CN" dirty="0" err="1" smtClean="0">
                <a:solidFill>
                  <a:schemeClr val="tx1"/>
                </a:solidFill>
              </a:rPr>
              <a:t>Object.values</a:t>
            </a:r>
            <a:r>
              <a:rPr lang="en-US" altLang="zh-CN" dirty="0" smtClean="0">
                <a:solidFill>
                  <a:schemeClr val="tx1"/>
                </a:solidFill>
              </a:rPr>
              <a:t>()   </a:t>
            </a:r>
            <a:r>
              <a:rPr lang="zh-CN" altLang="en-US" dirty="0" smtClean="0">
                <a:solidFill>
                  <a:schemeClr val="tx1"/>
                </a:solidFill>
              </a:rPr>
              <a:t>返回的是数组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②： 拼接数组是 </a:t>
            </a:r>
            <a:r>
              <a:rPr lang="en-US" altLang="zh-CN" dirty="0" smtClean="0">
                <a:solidFill>
                  <a:schemeClr val="tx1"/>
                </a:solidFill>
              </a:rPr>
              <a:t>join(‘’)  </a:t>
            </a:r>
            <a:r>
              <a:rPr lang="zh-CN" altLang="en-US" dirty="0" smtClean="0">
                <a:solidFill>
                  <a:schemeClr val="tx1"/>
                </a:solidFill>
              </a:rPr>
              <a:t>这样就可以转换为字符串了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46" y="2607466"/>
            <a:ext cx="2371429" cy="63809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5201933"/>
            <a:ext cx="7079708" cy="13764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629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Array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2828401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2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数组常见方法</a:t>
            </a:r>
            <a:r>
              <a:rPr lang="en-US" altLang="zh-CN" b="1" dirty="0" smtClean="0"/>
              <a:t>-</a:t>
            </a:r>
            <a:r>
              <a:rPr lang="zh-CN" altLang="en-US" b="1" dirty="0"/>
              <a:t> </a:t>
            </a:r>
            <a:r>
              <a:rPr lang="zh-CN" altLang="en-US" b="1" dirty="0" smtClean="0"/>
              <a:t>伪数组转换为真数组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 smtClean="0"/>
              <a:t>静态方法 </a:t>
            </a:r>
            <a:r>
              <a:rPr lang="en-US" altLang="zh-CN" dirty="0" err="1" smtClean="0"/>
              <a:t>Array.from</a:t>
            </a:r>
            <a:r>
              <a:rPr lang="en-US" altLang="zh-CN" dirty="0" smtClean="0"/>
              <a:t>()</a:t>
            </a:r>
            <a:r>
              <a:rPr lang="zh-CN" altLang="en-US" dirty="0" smtClean="0"/>
              <a:t> 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内置构造函数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Object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Array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String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/>
              <a:t>Number</a:t>
            </a:r>
            <a:endParaRPr lang="en-US" altLang="zh-CN" dirty="0" smtClean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715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String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 </a:t>
            </a:r>
            <a:r>
              <a:rPr lang="en-US" altLang="zh-CN" dirty="0"/>
              <a:t>JavaScript </a:t>
            </a:r>
            <a:r>
              <a:rPr lang="zh-CN" altLang="en-US" dirty="0"/>
              <a:t>中的字符串、数值、布尔具有对象的使用特征，如具有属性和方法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之所以具有对象特征的原因是字符串、数值、布尔类型数据是 </a:t>
            </a:r>
            <a:r>
              <a:rPr lang="en-US" altLang="zh-CN" dirty="0"/>
              <a:t>JavaScript </a:t>
            </a:r>
            <a:r>
              <a:rPr lang="zh-CN" altLang="en-US" dirty="0"/>
              <a:t>底层使用 </a:t>
            </a:r>
            <a:r>
              <a:rPr lang="en-US" altLang="zh-CN" dirty="0"/>
              <a:t>Object </a:t>
            </a:r>
            <a:r>
              <a:rPr lang="zh-CN" altLang="en-US" dirty="0"/>
              <a:t>构造函数“包装”来的，被称为</a:t>
            </a:r>
            <a:r>
              <a:rPr lang="zh-CN" altLang="en-US" b="1" dirty="0">
                <a:solidFill>
                  <a:srgbClr val="C00000"/>
                </a:solidFill>
              </a:rPr>
              <a:t>包装类型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38" y="2209426"/>
            <a:ext cx="3723809" cy="25238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9188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String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080737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1. </a:t>
            </a:r>
            <a:r>
              <a:rPr lang="zh-CN" altLang="en-US" b="1" dirty="0" smtClean="0"/>
              <a:t>常见实例方法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260" y="1260828"/>
            <a:ext cx="8687677" cy="521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0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请完成以下需求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2828401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38" y="1868614"/>
            <a:ext cx="9409524" cy="23047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38" y="4530358"/>
            <a:ext cx="7266667" cy="170476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673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显示赠品练习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2828401"/>
          </a:xfrm>
        </p:spPr>
        <p:txBody>
          <a:bodyPr/>
          <a:lstStyle/>
          <a:p>
            <a:r>
              <a:rPr lang="zh-CN" altLang="en-US" dirty="0" smtClean="0"/>
              <a:t>请将下面字符串渲染到准备好的 </a:t>
            </a:r>
            <a:r>
              <a:rPr lang="en-US" altLang="zh-CN" dirty="0"/>
              <a:t>p</a:t>
            </a:r>
            <a:r>
              <a:rPr lang="zh-CN" altLang="en-US" dirty="0" smtClean="0"/>
              <a:t>标签内部，结构必须如</a:t>
            </a:r>
            <a:r>
              <a:rPr lang="zh-CN" altLang="en-US" dirty="0"/>
              <a:t>左</a:t>
            </a:r>
            <a:r>
              <a:rPr lang="zh-CN" altLang="en-US" dirty="0" smtClean="0"/>
              <a:t>下图所示，展示效果如右图所示：</a:t>
            </a:r>
            <a:endParaRPr lang="en-US" altLang="zh-CN" dirty="0" smtClean="0"/>
          </a:p>
          <a:p>
            <a:r>
              <a:rPr lang="en-US" altLang="zh-CN" dirty="0" err="1"/>
              <a:t>const</a:t>
            </a:r>
            <a:r>
              <a:rPr lang="en-US" altLang="zh-CN" dirty="0"/>
              <a:t> gift = '50g</a:t>
            </a:r>
            <a:r>
              <a:rPr lang="zh-CN" altLang="en-US" dirty="0"/>
              <a:t>茶叶</a:t>
            </a:r>
            <a:r>
              <a:rPr lang="en-US" altLang="zh-CN" dirty="0"/>
              <a:t>,</a:t>
            </a:r>
            <a:r>
              <a:rPr lang="zh-CN" altLang="en-US" dirty="0"/>
              <a:t>清洗球</a:t>
            </a:r>
            <a:r>
              <a:rPr lang="en-US" altLang="zh-CN" dirty="0"/>
              <a:t>'</a:t>
            </a:r>
            <a:endParaRPr lang="zh-CN" altLang="en-US" dirty="0"/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思路：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①：把字符串拆分为数组，这样两个赠品就拆分开了  用那个方法？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②：利用</a:t>
            </a:r>
            <a:r>
              <a:rPr lang="en-US" altLang="zh-CN" dirty="0" smtClean="0">
                <a:solidFill>
                  <a:srgbClr val="C00000"/>
                </a:solidFill>
              </a:rPr>
              <a:t>map</a:t>
            </a:r>
            <a:r>
              <a:rPr lang="zh-CN" altLang="en-US" dirty="0" smtClean="0">
                <a:solidFill>
                  <a:schemeClr val="tx1"/>
                </a:solidFill>
              </a:rPr>
              <a:t>遍历数组，同时把数组元素生成到</a:t>
            </a:r>
            <a:r>
              <a:rPr lang="en-US" altLang="zh-CN" dirty="0" smtClean="0">
                <a:solidFill>
                  <a:schemeClr val="tx1"/>
                </a:solidFill>
              </a:rPr>
              <a:t>span</a:t>
            </a:r>
            <a:r>
              <a:rPr lang="zh-CN" altLang="en-US" dirty="0" smtClean="0">
                <a:solidFill>
                  <a:schemeClr val="tx1"/>
                </a:solidFill>
              </a:rPr>
              <a:t>里面，并且返回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③：因为返回的是数组，所以需要 转换为字符串</a:t>
            </a:r>
            <a:r>
              <a:rPr lang="en-US" altLang="zh-CN" dirty="0" smtClean="0">
                <a:solidFill>
                  <a:schemeClr val="tx1"/>
                </a:solidFill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</a:rPr>
              <a:t>用那个方法？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④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en-US" altLang="zh-CN" dirty="0" err="1" smtClean="0">
                <a:solidFill>
                  <a:schemeClr val="tx1"/>
                </a:solidFill>
              </a:rPr>
              <a:t>innerHTML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存放刚才的返回值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813" y="2796680"/>
            <a:ext cx="2104762" cy="83809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2662848"/>
            <a:ext cx="4961905" cy="129523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17600" y="3005667"/>
            <a:ext cx="4411133" cy="6291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950813" y="4969934"/>
            <a:ext cx="85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C00000"/>
                </a:solidFill>
              </a:rPr>
              <a:t>s</a:t>
            </a:r>
            <a:r>
              <a:rPr lang="en-US" altLang="zh-CN" dirty="0" smtClean="0">
                <a:solidFill>
                  <a:srgbClr val="C00000"/>
                </a:solidFill>
              </a:rPr>
              <a:t>plit(‘,’)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59747" y="579120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C00000"/>
                </a:solidFill>
              </a:rPr>
              <a:t>join</a:t>
            </a:r>
            <a:r>
              <a:rPr lang="en-US" altLang="zh-CN" dirty="0" smtClean="0">
                <a:solidFill>
                  <a:srgbClr val="C00000"/>
                </a:solidFill>
              </a:rPr>
              <a:t>(‘’)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54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显示赠品练习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2828401"/>
          </a:xfrm>
        </p:spPr>
        <p:txBody>
          <a:bodyPr/>
          <a:lstStyle/>
          <a:p>
            <a:r>
              <a:rPr lang="zh-CN" altLang="en-US" dirty="0" smtClean="0"/>
              <a:t>请将下面字符串渲染到准备好的 </a:t>
            </a:r>
            <a:r>
              <a:rPr lang="en-US" altLang="zh-CN" dirty="0"/>
              <a:t>p</a:t>
            </a:r>
            <a:r>
              <a:rPr lang="zh-CN" altLang="en-US" dirty="0" smtClean="0"/>
              <a:t>标签内部，结构必须如</a:t>
            </a:r>
            <a:r>
              <a:rPr lang="zh-CN" altLang="en-US" dirty="0"/>
              <a:t>左</a:t>
            </a:r>
            <a:r>
              <a:rPr lang="zh-CN" altLang="en-US" dirty="0" smtClean="0"/>
              <a:t>下图所示，展示效果如右图所示：</a:t>
            </a:r>
            <a:endParaRPr lang="en-US" altLang="zh-CN" dirty="0" smtClean="0"/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思路：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04" y="3618666"/>
            <a:ext cx="11205729" cy="12869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2294572"/>
            <a:ext cx="2104762" cy="83809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002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</a:t>
            </a:r>
            <a:r>
              <a:rPr lang="zh-CN" altLang="en-US" dirty="0"/>
              <a:t>创建对象三种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目标：了解创建对象有三种方式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利用对象字面量创建对象</a:t>
            </a: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利用 </a:t>
            </a:r>
            <a:r>
              <a:rPr lang="en-US" altLang="zh-CN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Object </a:t>
            </a:r>
            <a:r>
              <a:rPr lang="zh-CN" altLang="en-US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创建对象</a:t>
            </a: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利用构造函数创建对象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47" y="2694971"/>
            <a:ext cx="4142857" cy="11714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47" y="4737686"/>
            <a:ext cx="5628571" cy="904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5722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内置构造函数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Object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Array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String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Number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116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Number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Number </a:t>
            </a:r>
            <a:r>
              <a:rPr lang="zh-CN" altLang="en-US" dirty="0"/>
              <a:t>是内置的构造函数，用于创建数值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常用方法：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toFixed</a:t>
            </a:r>
            <a:r>
              <a:rPr lang="en-US" altLang="zh-CN" dirty="0"/>
              <a:t>() </a:t>
            </a:r>
            <a:r>
              <a:rPr lang="zh-CN" altLang="en-US" dirty="0"/>
              <a:t>设置保留小数位的长度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3075924"/>
            <a:ext cx="6095238" cy="15809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511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289133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深入</a:t>
            </a:r>
            <a:r>
              <a:rPr lang="zh-CN" altLang="en-US" dirty="0" smtClean="0">
                <a:solidFill>
                  <a:schemeClr val="tx1"/>
                </a:solidFill>
              </a:rPr>
              <a:t>对象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/>
              <a:t>内置构造</a:t>
            </a:r>
            <a:r>
              <a:rPr lang="zh-CN" altLang="en-US" dirty="0" smtClean="0"/>
              <a:t>函数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综合案例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52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购物车展示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需求：</a:t>
            </a:r>
            <a:endParaRPr lang="en-US" altLang="zh-CN" dirty="0" smtClean="0"/>
          </a:p>
          <a:p>
            <a:r>
              <a:rPr lang="zh-CN" altLang="en-US" dirty="0" smtClean="0"/>
              <a:t>根据后台提供的数据，渲染购物车页面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99" y="2692128"/>
            <a:ext cx="7483391" cy="37671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2688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购物车展示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97648" y="1726067"/>
            <a:ext cx="9214230" cy="4550400"/>
          </a:xfrm>
        </p:spPr>
        <p:txBody>
          <a:bodyPr/>
          <a:lstStyle/>
          <a:p>
            <a:r>
              <a:rPr lang="zh-CN" altLang="en-US" dirty="0" smtClean="0"/>
              <a:t>分析业务模块：</a:t>
            </a:r>
            <a:endParaRPr lang="en-US" altLang="zh-CN" dirty="0" smtClean="0"/>
          </a:p>
          <a:p>
            <a:r>
              <a:rPr lang="zh-CN" altLang="en-US" dirty="0" smtClean="0"/>
              <a:t>①：渲染图片、标题、颜色、价格、赠品等数据</a:t>
            </a:r>
            <a:endParaRPr lang="en-US" altLang="zh-CN" dirty="0" smtClean="0"/>
          </a:p>
          <a:p>
            <a:r>
              <a:rPr lang="zh-CN" altLang="en-US" dirty="0" smtClean="0"/>
              <a:t>②：单价和小计模块</a:t>
            </a:r>
            <a:endParaRPr lang="en-US" altLang="zh-CN" dirty="0" smtClean="0"/>
          </a:p>
          <a:p>
            <a:r>
              <a:rPr lang="zh-CN" altLang="en-US" dirty="0" smtClean="0"/>
              <a:t>③：总价模块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763" y="1105199"/>
            <a:ext cx="6197259" cy="311966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3028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购物车展示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96763" y="1810732"/>
            <a:ext cx="9216000" cy="4550400"/>
          </a:xfrm>
        </p:spPr>
        <p:txBody>
          <a:bodyPr/>
          <a:lstStyle/>
          <a:p>
            <a:r>
              <a:rPr lang="zh-CN" altLang="en-US" dirty="0" smtClean="0"/>
              <a:t>分析业务模块：</a:t>
            </a:r>
            <a:endParaRPr lang="en-US" altLang="zh-CN" dirty="0" smtClean="0"/>
          </a:p>
          <a:p>
            <a:r>
              <a:rPr lang="zh-CN" altLang="en-US" dirty="0" smtClean="0"/>
              <a:t>①：把整体的结构直接生成然后渲染到大盒子</a:t>
            </a:r>
            <a:r>
              <a:rPr lang="en-US" altLang="zh-CN" dirty="0" smtClean="0"/>
              <a:t>.list </a:t>
            </a:r>
            <a:r>
              <a:rPr lang="zh-CN" altLang="en-US" dirty="0" smtClean="0"/>
              <a:t>里面</a:t>
            </a:r>
            <a:endParaRPr lang="en-US" altLang="zh-CN" dirty="0" smtClean="0"/>
          </a:p>
          <a:p>
            <a:r>
              <a:rPr lang="zh-CN" altLang="en-US" dirty="0"/>
              <a:t>②</a:t>
            </a:r>
            <a:r>
              <a:rPr lang="zh-CN" altLang="en-US" dirty="0" smtClean="0"/>
              <a:t>：那个方法可以遍历的同时还有返回值  </a:t>
            </a:r>
            <a:endParaRPr lang="en-US" altLang="zh-CN" dirty="0" smtClean="0"/>
          </a:p>
          <a:p>
            <a:r>
              <a:rPr lang="zh-CN" altLang="en-US" dirty="0" smtClean="0"/>
              <a:t>③：最后计算总价模块，那个方法可以求和？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215" y="952799"/>
            <a:ext cx="5272207" cy="265400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文本框 1"/>
          <p:cNvSpPr txBox="1"/>
          <p:nvPr/>
        </p:nvSpPr>
        <p:spPr>
          <a:xfrm>
            <a:off x="4487765" y="2700866"/>
            <a:ext cx="1085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 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816756" y="3113969"/>
            <a:ext cx="1314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reduce</a:t>
            </a:r>
            <a:r>
              <a:rPr lang="en-US" altLang="zh-CN" sz="160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382439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购物车展示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96763" y="1810732"/>
            <a:ext cx="9216000" cy="4550400"/>
          </a:xfrm>
        </p:spPr>
        <p:txBody>
          <a:bodyPr/>
          <a:lstStyle/>
          <a:p>
            <a:r>
              <a:rPr lang="zh-CN" altLang="en-US" dirty="0" smtClean="0"/>
              <a:t>分析业务模块：</a:t>
            </a:r>
            <a:endParaRPr lang="en-US" altLang="zh-CN" dirty="0" smtClean="0"/>
          </a:p>
          <a:p>
            <a:r>
              <a:rPr lang="zh-CN" altLang="en-US" dirty="0" smtClean="0"/>
              <a:t>①：先利用</a:t>
            </a:r>
            <a:r>
              <a:rPr lang="en-US" altLang="zh-CN" dirty="0" smtClean="0"/>
              <a:t>map</a:t>
            </a:r>
            <a:r>
              <a:rPr lang="zh-CN" altLang="en-US" dirty="0" smtClean="0"/>
              <a:t>来遍历，有多少条数据，渲染多少相同商品</a:t>
            </a:r>
            <a:endParaRPr lang="en-US" altLang="zh-CN" dirty="0" smtClean="0"/>
          </a:p>
          <a:p>
            <a:r>
              <a:rPr lang="zh-CN" altLang="en-US" dirty="0" smtClean="0"/>
              <a:t>②：里面更换各种数据，注意使用对象解构赋值</a:t>
            </a:r>
            <a:endParaRPr lang="en-US" altLang="zh-CN" dirty="0" smtClean="0"/>
          </a:p>
          <a:p>
            <a:r>
              <a:rPr lang="zh-CN" altLang="en-US" dirty="0" smtClean="0"/>
              <a:t>③：利用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计算总价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167" y="1012065"/>
            <a:ext cx="5272207" cy="265400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1062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购物车展示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96763" y="1810732"/>
            <a:ext cx="9216000" cy="4550400"/>
          </a:xfrm>
        </p:spPr>
        <p:txBody>
          <a:bodyPr/>
          <a:lstStyle/>
          <a:p>
            <a:r>
              <a:rPr lang="zh-CN" altLang="en-US" dirty="0" smtClean="0"/>
              <a:t>分析业务模块：</a:t>
            </a:r>
            <a:endParaRPr lang="en-US" altLang="zh-CN" dirty="0" smtClean="0"/>
          </a:p>
          <a:p>
            <a:r>
              <a:rPr lang="zh-CN" altLang="en-US" dirty="0" smtClean="0"/>
              <a:t>①：先利用</a:t>
            </a:r>
            <a:r>
              <a:rPr lang="en-US" altLang="zh-CN" dirty="0" smtClean="0"/>
              <a:t>map</a:t>
            </a:r>
            <a:r>
              <a:rPr lang="zh-CN" altLang="en-US" dirty="0" smtClean="0"/>
              <a:t>来遍历，有多少条数据，渲染多少相同商品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-  </a:t>
            </a:r>
            <a:r>
              <a:rPr lang="zh-CN" altLang="en-US" dirty="0" smtClean="0"/>
              <a:t>可以先写死的数据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-  </a:t>
            </a:r>
            <a:r>
              <a:rPr lang="zh-CN" altLang="en-US" dirty="0" smtClean="0"/>
              <a:t>注意</a:t>
            </a:r>
            <a:r>
              <a:rPr lang="en-US" altLang="zh-CN" dirty="0" smtClean="0"/>
              <a:t>map</a:t>
            </a:r>
            <a:r>
              <a:rPr lang="zh-CN" altLang="en-US" dirty="0" smtClean="0"/>
              <a:t>返回值是 数组，我们需要用 </a:t>
            </a:r>
            <a:r>
              <a:rPr lang="en-US" altLang="zh-CN" dirty="0" smtClean="0"/>
              <a:t>join </a:t>
            </a:r>
            <a:r>
              <a:rPr lang="zh-CN" altLang="en-US" dirty="0" smtClean="0"/>
              <a:t>转换为字符串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-  </a:t>
            </a:r>
            <a:r>
              <a:rPr lang="zh-CN" altLang="en-US" dirty="0" smtClean="0"/>
              <a:t>把返回的字符串 赋值 给  </a:t>
            </a:r>
            <a:r>
              <a:rPr lang="en-US" altLang="zh-CN" dirty="0" smtClean="0"/>
              <a:t>list </a:t>
            </a:r>
            <a:r>
              <a:rPr lang="zh-CN" altLang="en-US" dirty="0" smtClean="0"/>
              <a:t>大盒子的 </a:t>
            </a:r>
            <a:r>
              <a:rPr lang="en-US" altLang="zh-CN" dirty="0" err="1" smtClean="0"/>
              <a:t>innerHTML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167" y="1012065"/>
            <a:ext cx="5272207" cy="265400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382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购物车展示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96763" y="1810732"/>
            <a:ext cx="9216000" cy="4550400"/>
          </a:xfrm>
        </p:spPr>
        <p:txBody>
          <a:bodyPr/>
          <a:lstStyle/>
          <a:p>
            <a:r>
              <a:rPr lang="zh-CN" altLang="en-US" dirty="0" smtClean="0"/>
              <a:t>分析业务模块：</a:t>
            </a:r>
            <a:endParaRPr lang="en-US" altLang="zh-CN" dirty="0" smtClean="0"/>
          </a:p>
          <a:p>
            <a:r>
              <a:rPr lang="zh-CN" altLang="en-US" dirty="0"/>
              <a:t>②</a:t>
            </a:r>
            <a:r>
              <a:rPr lang="zh-CN" altLang="en-US" dirty="0" smtClean="0"/>
              <a:t>：更换数据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-  </a:t>
            </a:r>
            <a:r>
              <a:rPr lang="zh-CN" altLang="en-US" dirty="0" smtClean="0"/>
              <a:t>先更换不需要处理的数据，图片，商品名称，单价，数量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-  </a:t>
            </a:r>
            <a:r>
              <a:rPr lang="zh-CN" altLang="en-US" dirty="0" smtClean="0"/>
              <a:t>采取对象解构的方式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-  </a:t>
            </a:r>
            <a:r>
              <a:rPr lang="zh-CN" altLang="en-US" dirty="0" smtClean="0"/>
              <a:t>注意 单价要保留</a:t>
            </a:r>
            <a:r>
              <a:rPr lang="en-US" altLang="zh-CN" dirty="0" smtClean="0"/>
              <a:t>2</a:t>
            </a:r>
            <a:r>
              <a:rPr lang="zh-CN" altLang="en-US" dirty="0" smtClean="0"/>
              <a:t>位小数， </a:t>
            </a:r>
            <a:r>
              <a:rPr lang="en-US" altLang="zh-CN" dirty="0" smtClean="0"/>
              <a:t>489.00     </a:t>
            </a:r>
            <a:r>
              <a:rPr lang="en-US" altLang="zh-CN" dirty="0" err="1" smtClean="0"/>
              <a:t>toFixed</a:t>
            </a:r>
            <a:r>
              <a:rPr lang="en-US" altLang="zh-CN" dirty="0" smtClean="0"/>
              <a:t>(2)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167" y="1012065"/>
            <a:ext cx="5272207" cy="265400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9419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购物车展示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96763" y="1810732"/>
            <a:ext cx="9216000" cy="4550400"/>
          </a:xfrm>
        </p:spPr>
        <p:txBody>
          <a:bodyPr/>
          <a:lstStyle/>
          <a:p>
            <a:r>
              <a:rPr lang="zh-CN" altLang="en-US" dirty="0" smtClean="0"/>
              <a:t>分析业务模块：</a:t>
            </a:r>
            <a:endParaRPr lang="en-US" altLang="zh-CN" dirty="0" smtClean="0"/>
          </a:p>
          <a:p>
            <a:r>
              <a:rPr lang="zh-CN" altLang="en-US" dirty="0"/>
              <a:t>②</a:t>
            </a:r>
            <a:r>
              <a:rPr lang="zh-CN" altLang="en-US" dirty="0" smtClean="0"/>
              <a:t>：更换数据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处理 规格文字 模块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-  </a:t>
            </a:r>
            <a:r>
              <a:rPr lang="zh-CN" altLang="en-US" dirty="0" smtClean="0"/>
              <a:t>获取 每个对象里面的 </a:t>
            </a:r>
            <a:r>
              <a:rPr lang="en-US" altLang="zh-CN" dirty="0" smtClean="0"/>
              <a:t>spec , </a:t>
            </a:r>
            <a:r>
              <a:rPr lang="zh-CN" altLang="en-US" dirty="0" smtClean="0"/>
              <a:t>上面对象解构添加 </a:t>
            </a:r>
            <a:r>
              <a:rPr lang="en-US" altLang="zh-CN" dirty="0" smtClean="0"/>
              <a:t>spec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- </a:t>
            </a:r>
            <a:r>
              <a:rPr lang="zh-CN" altLang="en-US" dirty="0" smtClean="0">
                <a:solidFill>
                  <a:schemeClr val="tx1"/>
                </a:solidFill>
              </a:rPr>
              <a:t>获得</a:t>
            </a:r>
            <a:r>
              <a:rPr lang="zh-CN" altLang="en-US" dirty="0">
                <a:solidFill>
                  <a:schemeClr val="tx1"/>
                </a:solidFill>
              </a:rPr>
              <a:t>所有属性值是：  </a:t>
            </a:r>
            <a:r>
              <a:rPr lang="en-US" altLang="zh-CN" dirty="0" err="1">
                <a:solidFill>
                  <a:schemeClr val="tx1"/>
                </a:solidFill>
              </a:rPr>
              <a:t>Object.values</a:t>
            </a:r>
            <a:r>
              <a:rPr lang="en-US" altLang="zh-CN" dirty="0">
                <a:solidFill>
                  <a:schemeClr val="tx1"/>
                </a:solidFill>
              </a:rPr>
              <a:t>()   </a:t>
            </a:r>
            <a:r>
              <a:rPr lang="zh-CN" altLang="en-US" dirty="0">
                <a:solidFill>
                  <a:schemeClr val="tx1"/>
                </a:solidFill>
              </a:rPr>
              <a:t>返回的是数组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    </a:t>
            </a:r>
            <a:r>
              <a:rPr lang="en-US" altLang="zh-CN" dirty="0" smtClean="0">
                <a:solidFill>
                  <a:schemeClr val="tx1"/>
                </a:solidFill>
              </a:rPr>
              <a:t>-  </a:t>
            </a:r>
            <a:r>
              <a:rPr lang="zh-CN" altLang="en-US" dirty="0" smtClean="0">
                <a:solidFill>
                  <a:schemeClr val="tx1"/>
                </a:solidFill>
              </a:rPr>
              <a:t>拼接</a:t>
            </a:r>
            <a:r>
              <a:rPr lang="zh-CN" altLang="en-US" dirty="0">
                <a:solidFill>
                  <a:schemeClr val="tx1"/>
                </a:solidFill>
              </a:rPr>
              <a:t>数组是 </a:t>
            </a:r>
            <a:r>
              <a:rPr lang="en-US" altLang="zh-CN" dirty="0">
                <a:solidFill>
                  <a:schemeClr val="tx1"/>
                </a:solidFill>
              </a:rPr>
              <a:t>join(‘’)  </a:t>
            </a:r>
            <a:r>
              <a:rPr lang="zh-CN" altLang="en-US" dirty="0">
                <a:solidFill>
                  <a:schemeClr val="tx1"/>
                </a:solidFill>
              </a:rPr>
              <a:t>这样就可以转换为字符串了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767" y="1003599"/>
            <a:ext cx="5272207" cy="265400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矩形 1"/>
          <p:cNvSpPr/>
          <p:nvPr/>
        </p:nvSpPr>
        <p:spPr>
          <a:xfrm>
            <a:off x="8483600" y="1544586"/>
            <a:ext cx="914400" cy="35881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767" y="3987799"/>
            <a:ext cx="5300003" cy="21635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0906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深入对象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创建对象三种方式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构造</a:t>
            </a:r>
            <a:r>
              <a:rPr lang="zh-CN" altLang="en-US" dirty="0" smtClean="0">
                <a:solidFill>
                  <a:srgbClr val="C00000"/>
                </a:solidFill>
              </a:rPr>
              <a:t>函数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/>
              <a:t>实例成员</a:t>
            </a:r>
            <a:r>
              <a:rPr lang="en-US" altLang="zh-CN" dirty="0"/>
              <a:t>&amp;</a:t>
            </a:r>
            <a:r>
              <a:rPr lang="zh-CN" altLang="en-US" dirty="0"/>
              <a:t>静态成员</a:t>
            </a:r>
            <a:endParaRPr lang="en-US" altLang="zh-CN" dirty="0" smtClean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385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94" y="3266501"/>
            <a:ext cx="5660273" cy="1380067"/>
          </a:xfrm>
          <a:prstGeom prst="rect">
            <a:avLst/>
          </a:prstGeom>
        </p:spPr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购物车展示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81517" y="1802266"/>
            <a:ext cx="9216000" cy="4550400"/>
          </a:xfrm>
        </p:spPr>
        <p:txBody>
          <a:bodyPr/>
          <a:lstStyle/>
          <a:p>
            <a:r>
              <a:rPr lang="zh-CN" altLang="en-US" dirty="0" smtClean="0"/>
              <a:t>分析业务模块：</a:t>
            </a:r>
            <a:endParaRPr lang="en-US" altLang="zh-CN" dirty="0" smtClean="0"/>
          </a:p>
          <a:p>
            <a:r>
              <a:rPr lang="zh-CN" altLang="en-US" dirty="0"/>
              <a:t>②</a:t>
            </a:r>
            <a:r>
              <a:rPr lang="zh-CN" altLang="en-US" dirty="0" smtClean="0"/>
              <a:t>：更换数据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处理 赠品 模块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-  </a:t>
            </a:r>
            <a:r>
              <a:rPr lang="zh-CN" altLang="en-US" dirty="0" smtClean="0"/>
              <a:t>获取 每个对象里面的 </a:t>
            </a:r>
            <a:r>
              <a:rPr lang="en-US" altLang="zh-CN" dirty="0" smtClean="0"/>
              <a:t>gift , </a:t>
            </a:r>
            <a:r>
              <a:rPr lang="zh-CN" altLang="en-US" dirty="0" smtClean="0"/>
              <a:t>上面对象解构添加 </a:t>
            </a:r>
            <a:r>
              <a:rPr lang="en-US" altLang="zh-CN" dirty="0" smtClean="0"/>
              <a:t>gift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注意要判断是否有</a:t>
            </a:r>
            <a:r>
              <a:rPr lang="en-US" altLang="zh-CN" dirty="0" smtClean="0">
                <a:solidFill>
                  <a:srgbClr val="C00000"/>
                </a:solidFill>
              </a:rPr>
              <a:t>gif</a:t>
            </a:r>
            <a:r>
              <a:rPr lang="zh-CN" altLang="en-US" dirty="0" smtClean="0">
                <a:solidFill>
                  <a:srgbClr val="C00000"/>
                </a:solidFill>
              </a:rPr>
              <a:t>属性，没有的话不需要渲染 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    利用变成的字符串然后</a:t>
            </a:r>
            <a:r>
              <a:rPr lang="zh-CN" altLang="en-US" dirty="0">
                <a:solidFill>
                  <a:schemeClr val="tx1"/>
                </a:solidFill>
              </a:rPr>
              <a:t>写到 </a:t>
            </a:r>
            <a:r>
              <a:rPr lang="en-US" altLang="zh-CN" dirty="0"/>
              <a:t>p.name</a:t>
            </a:r>
            <a:r>
              <a:rPr lang="zh-CN" altLang="en-US" dirty="0"/>
              <a:t>里面</a:t>
            </a:r>
            <a:endParaRPr lang="en-US" altLang="zh-CN" dirty="0"/>
          </a:p>
          <a:p>
            <a:endParaRPr lang="en-US" altLang="zh-CN" dirty="0" smtClean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767" y="1003599"/>
            <a:ext cx="5272207" cy="265400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矩形 1"/>
          <p:cNvSpPr/>
          <p:nvPr/>
        </p:nvSpPr>
        <p:spPr>
          <a:xfrm>
            <a:off x="7239000" y="2950053"/>
            <a:ext cx="914400" cy="35881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767" y="3956535"/>
            <a:ext cx="5272207" cy="225768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8296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购物车展示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89983" y="1894956"/>
            <a:ext cx="9216000" cy="4550400"/>
          </a:xfrm>
        </p:spPr>
        <p:txBody>
          <a:bodyPr/>
          <a:lstStyle/>
          <a:p>
            <a:r>
              <a:rPr lang="zh-CN" altLang="en-US" dirty="0" smtClean="0"/>
              <a:t>分析业务模块：</a:t>
            </a:r>
            <a:endParaRPr lang="en-US" altLang="zh-CN" dirty="0" smtClean="0"/>
          </a:p>
          <a:p>
            <a:r>
              <a:rPr lang="zh-CN" altLang="en-US" dirty="0"/>
              <a:t>②</a:t>
            </a:r>
            <a:r>
              <a:rPr lang="zh-CN" altLang="en-US" dirty="0" smtClean="0"/>
              <a:t>：更换数据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处理 </a:t>
            </a:r>
            <a:r>
              <a:rPr lang="zh-CN" altLang="en-US" dirty="0"/>
              <a:t>小计</a:t>
            </a:r>
            <a:r>
              <a:rPr lang="zh-CN" altLang="en-US" dirty="0" smtClean="0"/>
              <a:t> 模块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-  </a:t>
            </a:r>
            <a:r>
              <a:rPr lang="zh-CN" altLang="en-US" dirty="0" smtClean="0"/>
              <a:t>小计 </a:t>
            </a:r>
            <a:r>
              <a:rPr lang="en-US" altLang="zh-CN" dirty="0" smtClean="0"/>
              <a:t>=  </a:t>
            </a:r>
            <a:r>
              <a:rPr lang="zh-CN" altLang="en-US" dirty="0" smtClean="0"/>
              <a:t>单价 *  数量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-  </a:t>
            </a:r>
            <a:r>
              <a:rPr lang="zh-CN" altLang="en-US" dirty="0" smtClean="0"/>
              <a:t>小计名可以为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subTotal</a:t>
            </a:r>
            <a:r>
              <a:rPr lang="zh-CN" altLang="en-US" dirty="0" smtClean="0"/>
              <a:t>  </a:t>
            </a:r>
            <a:r>
              <a:rPr lang="en-US" altLang="zh-CN" dirty="0" smtClean="0"/>
              <a:t>=  price </a:t>
            </a:r>
            <a:r>
              <a:rPr lang="zh-CN" altLang="en-US" dirty="0" smtClean="0"/>
              <a:t>* </a:t>
            </a:r>
            <a:r>
              <a:rPr lang="en-US" altLang="zh-CN" dirty="0" smtClean="0"/>
              <a:t>count 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-  </a:t>
            </a:r>
            <a:r>
              <a:rPr lang="zh-CN" altLang="en-US" dirty="0" smtClean="0">
                <a:solidFill>
                  <a:schemeClr val="tx1"/>
                </a:solidFill>
              </a:rPr>
              <a:t>注意保留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位小数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关于小数的计算精度问题</a:t>
            </a:r>
            <a:r>
              <a:rPr lang="en-US" altLang="zh-CN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0.1 + 0.2 = ?  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解决方案： 我们经常转换为整数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</a:rPr>
              <a:t>0.1</a:t>
            </a:r>
            <a:r>
              <a:rPr lang="zh-CN" altLang="en-US" dirty="0" smtClean="0">
                <a:solidFill>
                  <a:schemeClr val="tx1"/>
                </a:solidFill>
              </a:rPr>
              <a:t>*</a:t>
            </a:r>
            <a:r>
              <a:rPr lang="en-US" altLang="zh-CN" dirty="0" smtClean="0">
                <a:solidFill>
                  <a:schemeClr val="tx1"/>
                </a:solidFill>
              </a:rPr>
              <a:t>100 + 0.2</a:t>
            </a:r>
            <a:r>
              <a:rPr lang="zh-CN" altLang="en-US" dirty="0" smtClean="0">
                <a:solidFill>
                  <a:schemeClr val="tx1"/>
                </a:solidFill>
              </a:rPr>
              <a:t>*</a:t>
            </a:r>
            <a:r>
              <a:rPr lang="en-US" altLang="zh-CN" dirty="0" smtClean="0">
                <a:solidFill>
                  <a:schemeClr val="tx1"/>
                </a:solidFill>
              </a:rPr>
              <a:t>100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r>
              <a:rPr lang="en-US" altLang="zh-CN" dirty="0" smtClean="0">
                <a:solidFill>
                  <a:schemeClr val="tx1"/>
                </a:solidFill>
              </a:rPr>
              <a:t>/ 100  === 0.3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这里是给大家拓展思路和处理方案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720" y="1464010"/>
            <a:ext cx="6567280" cy="330593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矩形 1"/>
          <p:cNvSpPr/>
          <p:nvPr/>
        </p:nvSpPr>
        <p:spPr>
          <a:xfrm>
            <a:off x="10952480" y="1502410"/>
            <a:ext cx="914400" cy="35881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23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购物车展示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89983" y="1894956"/>
            <a:ext cx="9216000" cy="4550400"/>
          </a:xfrm>
        </p:spPr>
        <p:txBody>
          <a:bodyPr/>
          <a:lstStyle/>
          <a:p>
            <a:r>
              <a:rPr lang="zh-CN" altLang="en-US" dirty="0" smtClean="0"/>
              <a:t>分析业务模块：</a:t>
            </a:r>
            <a:endParaRPr lang="en-US" altLang="zh-CN" dirty="0" smtClean="0"/>
          </a:p>
          <a:p>
            <a:r>
              <a:rPr lang="zh-CN" altLang="en-US" dirty="0"/>
              <a:t>③</a:t>
            </a:r>
            <a:r>
              <a:rPr lang="zh-CN" altLang="en-US" dirty="0" smtClean="0"/>
              <a:t>：计算 合计 模块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- </a:t>
            </a:r>
            <a:r>
              <a:rPr lang="zh-CN" altLang="en-US" dirty="0" smtClean="0"/>
              <a:t>求和用到数组 </a:t>
            </a:r>
            <a:r>
              <a:rPr lang="en-US" altLang="zh-CN" dirty="0" smtClean="0"/>
              <a:t>reduce </a:t>
            </a:r>
            <a:r>
              <a:rPr lang="zh-CN" altLang="en-US" dirty="0" smtClean="0"/>
              <a:t>方法  累计器</a:t>
            </a:r>
            <a:endParaRPr lang="en-US" altLang="zh-CN" dirty="0" smtClean="0"/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-  </a:t>
            </a:r>
            <a:r>
              <a:rPr lang="zh-CN" altLang="en-US" dirty="0" smtClean="0">
                <a:solidFill>
                  <a:schemeClr val="tx1"/>
                </a:solidFill>
              </a:rPr>
              <a:t>根据数据里面的数量和单价累加和即可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-  </a:t>
            </a:r>
            <a:r>
              <a:rPr lang="zh-CN" altLang="en-US" dirty="0" smtClean="0">
                <a:solidFill>
                  <a:schemeClr val="tx1"/>
                </a:solidFill>
              </a:rPr>
              <a:t>注意 </a:t>
            </a:r>
            <a:r>
              <a:rPr lang="en-US" altLang="zh-CN" dirty="0" smtClean="0">
                <a:solidFill>
                  <a:schemeClr val="tx1"/>
                </a:solidFill>
              </a:rPr>
              <a:t>reduce</a:t>
            </a:r>
            <a:r>
              <a:rPr lang="zh-CN" altLang="en-US" dirty="0" smtClean="0">
                <a:solidFill>
                  <a:schemeClr val="tx1"/>
                </a:solidFill>
              </a:rPr>
              <a:t>方法有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个参数，第一个是回调函数，第二个是 初始值，这里写 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733" y="871344"/>
            <a:ext cx="5105400" cy="257003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矩形 1"/>
          <p:cNvSpPr/>
          <p:nvPr/>
        </p:nvSpPr>
        <p:spPr>
          <a:xfrm>
            <a:off x="10588413" y="3101544"/>
            <a:ext cx="914400" cy="35881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62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EC2059-C43B-E74C-9676-118DAF47C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47184" y="1422400"/>
            <a:ext cx="7497216" cy="3352800"/>
          </a:xfrm>
        </p:spPr>
        <p:txBody>
          <a:bodyPr/>
          <a:lstStyle/>
          <a:p>
            <a:r>
              <a:rPr lang="zh-CN" altLang="en-US" dirty="0" smtClean="0"/>
              <a:t>整理笔记</a:t>
            </a:r>
            <a:endParaRPr lang="en-US" altLang="zh-CN" dirty="0" smtClean="0"/>
          </a:p>
          <a:p>
            <a:r>
              <a:rPr lang="zh-CN" altLang="en-US" dirty="0" smtClean="0"/>
              <a:t>综合案例至少写三遍</a:t>
            </a:r>
            <a:endParaRPr lang="en-US" altLang="zh-CN" dirty="0" smtClean="0"/>
          </a:p>
          <a:p>
            <a:r>
              <a:rPr lang="zh-CN" altLang="en-US" dirty="0" smtClean="0"/>
              <a:t>开始做测试题：  </a:t>
            </a:r>
            <a:r>
              <a:rPr lang="en-US" altLang="zh-CN" dirty="0" smtClean="0"/>
              <a:t>PC</a:t>
            </a:r>
            <a:r>
              <a:rPr lang="zh-CN" altLang="en-US" dirty="0" smtClean="0"/>
              <a:t>端地址： </a:t>
            </a:r>
            <a:r>
              <a:rPr lang="en-US" altLang="zh-CN" dirty="0"/>
              <a:t>https://ks.wjx.top/vj/QG54lSj.aspx</a:t>
            </a:r>
            <a:endParaRPr lang="en-US" altLang="zh-CN" dirty="0" smtClean="0"/>
          </a:p>
          <a:p>
            <a:r>
              <a:rPr lang="zh-CN" altLang="en-US" dirty="0" smtClean="0"/>
              <a:t>明天上午总结这</a:t>
            </a:r>
            <a:r>
              <a:rPr lang="en-US" altLang="zh-CN" dirty="0" smtClean="0"/>
              <a:t>2</a:t>
            </a:r>
            <a:r>
              <a:rPr lang="zh-CN" altLang="en-US" dirty="0" smtClean="0"/>
              <a:t>天内容（重点是笔记和综合案例）</a:t>
            </a:r>
            <a:endParaRPr lang="en-US" altLang="zh-CN" dirty="0" smtClean="0"/>
          </a:p>
          <a:p>
            <a:r>
              <a:rPr lang="zh-CN" altLang="en-US" dirty="0"/>
              <a:t>明天</a:t>
            </a:r>
            <a:r>
              <a:rPr lang="zh-CN" altLang="en-US" dirty="0" smtClean="0"/>
              <a:t>下午预习第三天内容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466" y="4394199"/>
            <a:ext cx="21844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7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构造函数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目标：能够利用构造函数创建对象</a:t>
            </a:r>
            <a:endParaRPr lang="en-US" altLang="zh-CN" dirty="0" smtClean="0"/>
          </a:p>
          <a:p>
            <a:r>
              <a:rPr lang="zh-CN" altLang="en-US" b="1" dirty="0">
                <a:solidFill>
                  <a:schemeClr val="tx1"/>
                </a:solidFill>
              </a:rPr>
              <a:t>构造函数 ：</a:t>
            </a:r>
            <a:r>
              <a:rPr lang="zh-CN" altLang="en-US" dirty="0"/>
              <a:t>是一种特殊的函数，主要用来初始化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zh-CN" altLang="en-US" b="1" dirty="0" smtClean="0"/>
              <a:t>使用场景：</a:t>
            </a:r>
            <a:r>
              <a:rPr lang="zh-CN" altLang="en-US" dirty="0"/>
              <a:t>常规的 </a:t>
            </a:r>
            <a:r>
              <a:rPr lang="en-US" altLang="zh-CN" dirty="0"/>
              <a:t>{...} </a:t>
            </a:r>
            <a:r>
              <a:rPr lang="zh-CN" altLang="en-US" dirty="0"/>
              <a:t>语法允许创建一个对象</a:t>
            </a:r>
            <a:r>
              <a:rPr lang="zh-CN" altLang="en-US" dirty="0" smtClean="0"/>
              <a:t>。比如我们创建了佩奇的对象，继续创建乔治的对象还需要重新写一遍，此时可以通过</a:t>
            </a:r>
            <a:r>
              <a:rPr lang="zh-CN" altLang="en-US" dirty="0" smtClean="0">
                <a:solidFill>
                  <a:srgbClr val="C00000"/>
                </a:solidFill>
              </a:rPr>
              <a:t>构造函数</a:t>
            </a:r>
            <a:r>
              <a:rPr lang="zh-CN" altLang="en-US" dirty="0" smtClean="0"/>
              <a:t>来</a:t>
            </a:r>
            <a:r>
              <a:rPr lang="zh-CN" altLang="en-US" dirty="0" smtClean="0">
                <a:solidFill>
                  <a:srgbClr val="C00000"/>
                </a:solidFill>
              </a:rPr>
              <a:t>快速创建多个类似</a:t>
            </a:r>
            <a:r>
              <a:rPr lang="zh-CN" altLang="en-US" dirty="0">
                <a:solidFill>
                  <a:srgbClr val="C00000"/>
                </a:solidFill>
              </a:rPr>
              <a:t>的对象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pPr marL="0" indent="0">
              <a:buNone/>
            </a:pPr>
            <a:endParaRPr lang="en-US" altLang="zh-CN" b="1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06" y="3530733"/>
            <a:ext cx="1827028" cy="13244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007" y="3526738"/>
            <a:ext cx="5419299" cy="29634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466" y="3526738"/>
            <a:ext cx="1806933" cy="13284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506" y="5258840"/>
            <a:ext cx="1827028" cy="13287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0466" y="5258841"/>
            <a:ext cx="1806933" cy="13287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2239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构造函数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构造函数在技术上是常规函数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不过</a:t>
            </a:r>
            <a:r>
              <a:rPr lang="zh-CN" altLang="en-US" dirty="0"/>
              <a:t>有两个约定： 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它们</a:t>
            </a:r>
            <a:r>
              <a:rPr lang="zh-CN" altLang="en-US" dirty="0"/>
              <a:t>的命名以大写字母开头。 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它们</a:t>
            </a:r>
            <a:r>
              <a:rPr lang="zh-CN" altLang="en-US" dirty="0"/>
              <a:t>只能由 </a:t>
            </a:r>
            <a:r>
              <a:rPr lang="en-US" altLang="zh-CN" dirty="0"/>
              <a:t>"new" </a:t>
            </a:r>
            <a:r>
              <a:rPr lang="zh-CN" altLang="en-US" dirty="0"/>
              <a:t>操作符来执行。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008" y="1591200"/>
            <a:ext cx="5419299" cy="29634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1243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构造函数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构造函数语法：</a:t>
            </a:r>
            <a:r>
              <a:rPr lang="zh-CN" altLang="en-US" dirty="0" smtClean="0"/>
              <a:t>大写字母</a:t>
            </a:r>
            <a:r>
              <a:rPr lang="zh-CN" altLang="en-US" dirty="0"/>
              <a:t>开头的函数</a:t>
            </a: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创建构造函数：</a:t>
            </a: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28" y="2627505"/>
            <a:ext cx="5323809" cy="3076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 txBox="1">
            <a:spLocks/>
          </p:cNvSpPr>
          <p:nvPr/>
        </p:nvSpPr>
        <p:spPr>
          <a:xfrm>
            <a:off x="6542182" y="2627505"/>
            <a:ext cx="5869951" cy="31714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zh-CN" altLang="en-US" dirty="0" smtClean="0"/>
              <a:t>说明：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1. </a:t>
            </a:r>
            <a:r>
              <a:rPr lang="zh-CN" altLang="en-US" dirty="0"/>
              <a:t>使用 </a:t>
            </a:r>
            <a:r>
              <a:rPr lang="en-US" altLang="zh-CN" dirty="0"/>
              <a:t>new </a:t>
            </a:r>
            <a:r>
              <a:rPr lang="zh-CN" altLang="en-US" dirty="0"/>
              <a:t>关键字调用函数的行为被称为</a:t>
            </a:r>
            <a:r>
              <a:rPr lang="zh-CN" altLang="en-US" dirty="0">
                <a:solidFill>
                  <a:srgbClr val="C00000"/>
                </a:solidFill>
              </a:rPr>
              <a:t>实例化</a:t>
            </a:r>
            <a:br>
              <a:rPr lang="zh-CN" altLang="en-US" dirty="0">
                <a:solidFill>
                  <a:srgbClr val="C00000"/>
                </a:solidFill>
              </a:rPr>
            </a:br>
            <a:r>
              <a:rPr lang="en-US" altLang="zh-CN" dirty="0"/>
              <a:t>2. </a:t>
            </a:r>
            <a:r>
              <a:rPr lang="zh-CN" altLang="en-US" dirty="0"/>
              <a:t>实例化构造函数时没有参数时可以省略 </a:t>
            </a:r>
            <a:r>
              <a:rPr lang="en-US" altLang="zh-CN" dirty="0" smtClean="0"/>
              <a:t>()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构造函数内部无需写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，</a:t>
            </a:r>
            <a:r>
              <a:rPr lang="zh-CN" altLang="en-US" dirty="0"/>
              <a:t>返回值即为新创建</a:t>
            </a:r>
            <a:r>
              <a:rPr lang="zh-CN" altLang="en-US" dirty="0" smtClean="0"/>
              <a:t>的</a:t>
            </a:r>
            <a:r>
              <a:rPr lang="zh-CN" altLang="en-US" dirty="0"/>
              <a:t>对象</a:t>
            </a:r>
            <a:br>
              <a:rPr lang="zh-CN" altLang="en-US" dirty="0"/>
            </a:br>
            <a:r>
              <a:rPr lang="en-US" altLang="zh-CN" dirty="0"/>
              <a:t>4. </a:t>
            </a:r>
            <a:r>
              <a:rPr lang="zh-CN" altLang="en-US" dirty="0"/>
              <a:t>构造函数内部的 </a:t>
            </a:r>
            <a:r>
              <a:rPr lang="en-US" altLang="zh-CN" dirty="0"/>
              <a:t>return </a:t>
            </a:r>
            <a:r>
              <a:rPr lang="zh-CN" altLang="en-US" dirty="0"/>
              <a:t>返回的值</a:t>
            </a:r>
            <a:r>
              <a:rPr lang="zh-CN" altLang="en-US" dirty="0" smtClean="0"/>
              <a:t>无效，所以不要写</a:t>
            </a:r>
            <a:r>
              <a:rPr lang="en-US" altLang="zh-CN" dirty="0" smtClean="0"/>
              <a:t>return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5. 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Object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（）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new Date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（） 也是实例化构造函数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412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31189</TotalTime>
  <Words>2480</Words>
  <Application>Microsoft Office PowerPoint</Application>
  <PresentationFormat>宽屏</PresentationFormat>
  <Paragraphs>471</Paragraphs>
  <Slides>64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64</vt:i4>
      </vt:variant>
    </vt:vector>
  </HeadingPairs>
  <TitlesOfParts>
    <vt:vector size="84" baseType="lpstr">
      <vt:lpstr>Alibaba PuHuiTi</vt:lpstr>
      <vt:lpstr>Alibaba PuHuiTi B</vt:lpstr>
      <vt:lpstr>Alibaba PuHuiTi M</vt:lpstr>
      <vt:lpstr>Alibaba PuHuiTi Medium</vt:lpstr>
      <vt:lpstr>Alibaba PuHuiTi R</vt:lpstr>
      <vt:lpstr>阿里巴巴普惠体</vt:lpstr>
      <vt:lpstr>等线</vt:lpstr>
      <vt:lpstr>黑体</vt:lpstr>
      <vt:lpstr>STKaiti</vt:lpstr>
      <vt:lpstr>STKaiti</vt:lpstr>
      <vt:lpstr>宋体</vt:lpstr>
      <vt:lpstr>微软雅黑</vt:lpstr>
      <vt:lpstr>Arial</vt:lpstr>
      <vt:lpstr>Calibri</vt:lpstr>
      <vt:lpstr>Segoe UI</vt:lpstr>
      <vt:lpstr>Verdana</vt:lpstr>
      <vt:lpstr>Wingdings</vt:lpstr>
      <vt:lpstr>封面</vt:lpstr>
      <vt:lpstr>正文设计方案</vt:lpstr>
      <vt:lpstr>5_结束页设计方案</vt:lpstr>
      <vt:lpstr>JavaScript 进阶第二天</vt:lpstr>
      <vt:lpstr>PowerPoint 演示文稿</vt:lpstr>
      <vt:lpstr>PowerPoint 演示文稿</vt:lpstr>
      <vt:lpstr>深入对象</vt:lpstr>
      <vt:lpstr>1.1创建对象三种方式</vt:lpstr>
      <vt:lpstr>深入对象</vt:lpstr>
      <vt:lpstr>1.2 构造函数</vt:lpstr>
      <vt:lpstr>1.2 构造函数</vt:lpstr>
      <vt:lpstr>1.2 构造函数</vt:lpstr>
      <vt:lpstr>PowerPoint 演示文稿</vt:lpstr>
      <vt:lpstr>PowerPoint 演示文稿</vt:lpstr>
      <vt:lpstr>1.2 构造函数</vt:lpstr>
      <vt:lpstr>深入对象</vt:lpstr>
      <vt:lpstr>1.3实例成员&amp;静态成员</vt:lpstr>
      <vt:lpstr>1.3实例成员&amp;静态成员</vt:lpstr>
      <vt:lpstr>PowerPoint 演示文稿</vt:lpstr>
      <vt:lpstr>PowerPoint 演示文稿</vt:lpstr>
      <vt:lpstr>内置构造函数</vt:lpstr>
      <vt:lpstr>2. 内置构造函数</vt:lpstr>
      <vt:lpstr>2. 内置构造函数</vt:lpstr>
      <vt:lpstr>内置构造函数</vt:lpstr>
      <vt:lpstr>2.1 Object</vt:lpstr>
      <vt:lpstr>2.1 Object</vt:lpstr>
      <vt:lpstr>2.1 Object</vt:lpstr>
      <vt:lpstr>2.1 Object</vt:lpstr>
      <vt:lpstr>2.1 Object</vt:lpstr>
      <vt:lpstr>2.1 Object</vt:lpstr>
      <vt:lpstr>PowerPoint 演示文稿</vt:lpstr>
      <vt:lpstr>内置构造函数</vt:lpstr>
      <vt:lpstr>2.2 Array</vt:lpstr>
      <vt:lpstr>2.2 Array</vt:lpstr>
      <vt:lpstr>2.2 Array</vt:lpstr>
      <vt:lpstr>2.2 Array</vt:lpstr>
      <vt:lpstr>2.2 Array</vt:lpstr>
      <vt:lpstr>PowerPoint 演示文稿</vt:lpstr>
      <vt:lpstr>PowerPoint 演示文稿</vt:lpstr>
      <vt:lpstr>PowerPoint 演示文稿</vt:lpstr>
      <vt:lpstr>2.2 Array</vt:lpstr>
      <vt:lpstr>PowerPoint 演示文稿</vt:lpstr>
      <vt:lpstr>PowerPoint 演示文稿</vt:lpstr>
      <vt:lpstr>PowerPoint 演示文稿</vt:lpstr>
      <vt:lpstr>PowerPoint 演示文稿</vt:lpstr>
      <vt:lpstr>2.2 Array</vt:lpstr>
      <vt:lpstr>内置构造函数</vt:lpstr>
      <vt:lpstr>2.3 String</vt:lpstr>
      <vt:lpstr>2.3 String</vt:lpstr>
      <vt:lpstr>PowerPoint 演示文稿</vt:lpstr>
      <vt:lpstr>PowerPoint 演示文稿</vt:lpstr>
      <vt:lpstr>PowerPoint 演示文稿</vt:lpstr>
      <vt:lpstr>内置构造函数</vt:lpstr>
      <vt:lpstr>2.4 Number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andy</cp:lastModifiedBy>
  <cp:revision>5006</cp:revision>
  <dcterms:created xsi:type="dcterms:W3CDTF">2020-03-31T02:23:27Z</dcterms:created>
  <dcterms:modified xsi:type="dcterms:W3CDTF">2022-04-08T03:08:10Z</dcterms:modified>
</cp:coreProperties>
</file>