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Apigee places certain restrictions on various operations, processes and protocols to be executed on Edge platform. These are mostly for security purposes.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There is a module already written for the functionality that you want to implement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async module (https://caolan.github.io/async/)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Understanding of Node.js runtime (Trireme) becomes very important when designing/architecting a Node.js project that will be running on Edge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Comparison of implementation between “standard” node.js and Trireme</a:t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Compare Apigee Node.js implementation (i.e. it being a target) to other platforms supported (i.e. as a step)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Briefly mention the differences between steps and targets in Apigee Edge</a:t>
            </a:r>
            <a:endParaRPr sz="1200">
              <a:solidFill>
                <a:srgbClr val="686868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You can define multiple routes within the proxy definition and conditionally route traffic to either routes (you can’t route traffic to more than 1 target for the same request)</a:t>
            </a:r>
            <a:endParaRPr sz="1200">
              <a:solidFill>
                <a:srgbClr val="686868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Shape 70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Shape 7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>
            <a:off x="71770" y="4617750"/>
            <a:ext cx="909793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Shape 8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63500" y="4617750"/>
            <a:ext cx="91062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Shape 87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Shape 10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Shape 1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Shape 1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Shape 1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Shape 1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Shape 16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Shape 1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Shape 18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Shape 1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Shape 1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Shape 2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Shape 20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Shape 20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Shape 20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Shape 21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Shape 213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Shape 2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Shape 21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Shape 2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Shape 22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Shape 22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Shape 223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Shape 22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Shape 2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Shape 22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Shape 23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Shape 23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Shape 232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Shape 2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23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Shape 237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Shape 239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Shape 24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Shape 24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Shape 242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Shape 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 flipH="1">
            <a:off x="-12535" y="4677825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Shape 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5826" y="4617750"/>
            <a:ext cx="9143874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flipH="1">
            <a:off x="-12535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Shape 5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19200" y="4617750"/>
            <a:ext cx="9188900" cy="548378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Shape 64"/>
          <p:cNvSpPr/>
          <p:nvPr/>
        </p:nvSpPr>
        <p:spPr>
          <a:xfrm flipH="1">
            <a:off x="-21543" y="4686833"/>
            <a:ext cx="4769786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Shape 6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help/how-to-ask" TargetMode="External"/><Relationship Id="rId4" Type="http://schemas.openxmlformats.org/officeDocument/2006/relationships/hyperlink" Target="http://apigee.com/docs/api-services/content/getting-started-nodejs-apigee-edg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NodeJS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NodeJS Integration with Edge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Apigee Access</a:t>
            </a:r>
            <a:endParaRPr sz="3000"/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176225" y="1305875"/>
            <a:ext cx="86256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apigee-access open source Node.js module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Provides Node.js applications running on the Edge platform a way to access </a:t>
            </a:r>
            <a:r>
              <a:rPr lang="en"/>
              <a:t>Edge </a:t>
            </a:r>
            <a:r>
              <a:rPr lang="en" sz="1400"/>
              <a:t>specific</a:t>
            </a:r>
            <a:r>
              <a:rPr lang="en" sz="1400"/>
              <a:t> functionality. You can use this module to: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Access and modify "flow variables" within the </a:t>
            </a:r>
            <a:r>
              <a:rPr lang="en"/>
              <a:t>Edge</a:t>
            </a:r>
            <a:r>
              <a:rPr lang="en" sz="1400"/>
              <a:t> message context.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Retrieve sensitive data from the the secure store.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built-in distributed cache.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built-in distributed quota service.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OAuth service.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http://apigee.com/docs/api-services/content/using-apigee-access</a:t>
            </a:r>
            <a:endParaRPr sz="1400"/>
          </a:p>
        </p:txBody>
      </p:sp>
      <p:sp>
        <p:nvSpPr>
          <p:cNvPr id="333" name="Shape 333"/>
          <p:cNvSpPr txBox="1"/>
          <p:nvPr/>
        </p:nvSpPr>
        <p:spPr>
          <a:xfrm>
            <a:off x="3713500" y="4437675"/>
            <a:ext cx="50883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https://github.com/apigee/apigee-access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39" name="Shape 339"/>
          <p:cNvSpPr txBox="1"/>
          <p:nvPr/>
        </p:nvSpPr>
        <p:spPr>
          <a:xfrm>
            <a:off x="4462450" y="1754375"/>
            <a:ext cx="4352100" cy="1599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&lt;Quota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"Quota.DailyPerApp"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&lt;Interval&gt;1&lt;/Interval&gt;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&lt;TimeUnit&gt;day&lt;/TimeUnit&gt;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&lt;Distributed&gt;true&lt;/Distributed&gt;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&lt;Synchronous&gt;true&lt;/Synchronous&gt;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&lt;Identifier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ref=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"request.queryparam.apikey"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&lt;Allow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count=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"100"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&lt;/Quota&gt;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A6E22E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Shape 340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Try out of the box policies first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Configuration over code, aka policy over code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Speed / Agility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Let’s implement a distributed </a:t>
            </a:r>
            <a:r>
              <a:rPr lang="en">
                <a:solidFill>
                  <a:srgbClr val="6D6E71"/>
                </a:solidFill>
              </a:rPr>
              <a:t>q</a:t>
            </a:r>
            <a:r>
              <a:rPr lang="en" sz="1400">
                <a:solidFill>
                  <a:srgbClr val="6D6E71"/>
                </a:solidFill>
              </a:rPr>
              <a:t>uota</a:t>
            </a:r>
            <a:endParaRPr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>
                <a:solidFill>
                  <a:srgbClr val="6D6E71"/>
                </a:solidFill>
              </a:rPr>
              <a:t>U</a:t>
            </a:r>
            <a:r>
              <a:rPr lang="en" sz="1400">
                <a:solidFill>
                  <a:srgbClr val="6D6E71"/>
                </a:solidFill>
              </a:rPr>
              <a:t>se an </a:t>
            </a:r>
            <a:r>
              <a:rPr lang="en">
                <a:solidFill>
                  <a:srgbClr val="6D6E71"/>
                </a:solidFill>
              </a:rPr>
              <a:t>Edge</a:t>
            </a:r>
            <a:r>
              <a:rPr lang="en" sz="1400">
                <a:solidFill>
                  <a:srgbClr val="6D6E71"/>
                </a:solidFill>
              </a:rPr>
              <a:t> policy</a:t>
            </a:r>
            <a:r>
              <a:rPr lang="en">
                <a:solidFill>
                  <a:srgbClr val="6D6E71"/>
                </a:solidFill>
              </a:rPr>
              <a:t> </a:t>
            </a:r>
            <a:r>
              <a:rPr lang="en" sz="1400">
                <a:solidFill>
                  <a:srgbClr val="6D6E71"/>
                </a:solidFill>
              </a:rPr>
              <a:t>implement from scratch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Quality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“Developed/Tested” once, “configured” everywhere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Maintained centrally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46" name="Shape 346"/>
          <p:cNvSpPr txBox="1"/>
          <p:nvPr/>
        </p:nvSpPr>
        <p:spPr>
          <a:xfrm>
            <a:off x="4170575" y="1517700"/>
            <a:ext cx="4806300" cy="21405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//offset parameter validation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context.getVariable(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'request.queryparam.offset');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 1)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'errorCode', '400.02.001');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'errorMessage', 'offset query parameter value is invalid');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A6E22E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Shape 347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Then consider callout policies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Simple functionality which can be visualized as a step?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Get/set variable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Make custom/simple modifications to request/response?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Request/response data validations?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Edge supports Java, JavaScript, Python as callout policies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53" name="Shape 353"/>
          <p:cNvSpPr txBox="1"/>
          <p:nvPr>
            <p:ph idx="4294967295" type="body"/>
          </p:nvPr>
        </p:nvSpPr>
        <p:spPr>
          <a:xfrm>
            <a:off x="76800" y="897075"/>
            <a:ext cx="35340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Consider</a:t>
            </a:r>
            <a:r>
              <a:rPr b="1" lang="en" sz="1400">
                <a:solidFill>
                  <a:srgbClr val="980000"/>
                </a:solidFill>
              </a:rPr>
              <a:t> Node.js if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80000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Edge</a:t>
            </a:r>
            <a:r>
              <a:rPr lang="en" sz="1400">
                <a:solidFill>
                  <a:srgbClr val="6D6E71"/>
                </a:solidFill>
              </a:rPr>
              <a:t> doesn’t have an existing policy to do the work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You need intelligent asynchronous processing logic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Implementation can be visualized as an API proxy target, rather than as a step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Legacy backend protocols (non HTTP)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354" name="Shape 354"/>
          <p:cNvSpPr txBox="1"/>
          <p:nvPr>
            <p:ph idx="4294967295" type="body"/>
          </p:nvPr>
        </p:nvSpPr>
        <p:spPr>
          <a:xfrm>
            <a:off x="5093775" y="788625"/>
            <a:ext cx="35340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Non-http backend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Async execution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Complex mashups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Job scheduling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Bulk operations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Retry logic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Mockups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User interface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Quick demonstrations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PoC development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76800" y="1104825"/>
            <a:ext cx="3534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Non-HTTP backend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 rot="5400000">
            <a:off x="5864570" y="2494045"/>
            <a:ext cx="901200" cy="5148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txBody>
          <a:bodyPr anchorCtr="0" anchor="ctr" bIns="41150" lIns="82300" spcFirstLastPara="1" rIns="82300" wrap="square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870" y="2544146"/>
            <a:ext cx="385500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4092749" y="2305600"/>
            <a:ext cx="1965000" cy="901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1150" lIns="82300" spcFirstLastPara="1" rIns="82300" wrap="square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7505700" y="1218916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7505700" y="1746294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USERGRID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7505700" y="2273671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ZOOKEEPER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7505700" y="2801048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RABBITMQ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7505700" y="3328425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Shape 369"/>
          <p:cNvCxnSpPr>
            <a:stCxn id="361" idx="0"/>
            <a:endCxn id="364" idx="1"/>
          </p:cNvCxnSpPr>
          <p:nvPr/>
        </p:nvCxnSpPr>
        <p:spPr>
          <a:xfrm flipH="1" rot="10800000">
            <a:off x="6572570" y="1414645"/>
            <a:ext cx="933000" cy="133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0" name="Shape 370"/>
          <p:cNvCxnSpPr>
            <a:stCxn id="361" idx="0"/>
            <a:endCxn id="365" idx="1"/>
          </p:cNvCxnSpPr>
          <p:nvPr/>
        </p:nvCxnSpPr>
        <p:spPr>
          <a:xfrm flipH="1" rot="10800000">
            <a:off x="6572570" y="1941745"/>
            <a:ext cx="933000" cy="80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1" name="Shape 371"/>
          <p:cNvCxnSpPr>
            <a:stCxn id="361" idx="0"/>
            <a:endCxn id="366" idx="1"/>
          </p:cNvCxnSpPr>
          <p:nvPr/>
        </p:nvCxnSpPr>
        <p:spPr>
          <a:xfrm flipH="1" rot="10800000">
            <a:off x="6572570" y="2469145"/>
            <a:ext cx="933000" cy="28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2" name="Shape 372"/>
          <p:cNvCxnSpPr>
            <a:stCxn id="361" idx="0"/>
            <a:endCxn id="367" idx="1"/>
          </p:cNvCxnSpPr>
          <p:nvPr/>
        </p:nvCxnSpPr>
        <p:spPr>
          <a:xfrm>
            <a:off x="6572570" y="2751445"/>
            <a:ext cx="933000" cy="24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3" name="Shape 373"/>
          <p:cNvCxnSpPr>
            <a:stCxn id="361" idx="0"/>
            <a:endCxn id="368" idx="1"/>
          </p:cNvCxnSpPr>
          <p:nvPr/>
        </p:nvCxnSpPr>
        <p:spPr>
          <a:xfrm>
            <a:off x="6572570" y="2751445"/>
            <a:ext cx="933000" cy="772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74" name="Shape 374"/>
          <p:cNvSpPr/>
          <p:nvPr/>
        </p:nvSpPr>
        <p:spPr>
          <a:xfrm>
            <a:off x="7493000" y="4319583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WORLD OF NPM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8089900" y="3719508"/>
            <a:ext cx="23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376" name="Shape 376"/>
          <p:cNvCxnSpPr>
            <a:stCxn id="361" idx="0"/>
            <a:endCxn id="374" idx="1"/>
          </p:cNvCxnSpPr>
          <p:nvPr/>
        </p:nvCxnSpPr>
        <p:spPr>
          <a:xfrm>
            <a:off x="6572570" y="2751445"/>
            <a:ext cx="920400" cy="1763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77" name="Shape 377"/>
          <p:cNvSpPr txBox="1"/>
          <p:nvPr/>
        </p:nvSpPr>
        <p:spPr>
          <a:xfrm>
            <a:off x="4507850" y="2523100"/>
            <a:ext cx="12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83" name="Shape 383"/>
          <p:cNvSpPr txBox="1"/>
          <p:nvPr>
            <p:ph idx="4294967295" type="body"/>
          </p:nvPr>
        </p:nvSpPr>
        <p:spPr>
          <a:xfrm>
            <a:off x="76800" y="1104825"/>
            <a:ext cx="3534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Async operations</a:t>
            </a:r>
            <a:endParaRPr sz="1400">
              <a:solidFill>
                <a:srgbClr val="6D6E71"/>
              </a:solidFill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183430" y="2148463"/>
            <a:ext cx="2236550" cy="905955"/>
            <a:chOff x="3940349" y="2300845"/>
            <a:chExt cx="2479820" cy="905955"/>
          </a:xfrm>
        </p:grpSpPr>
        <p:sp>
          <p:nvSpPr>
            <p:cNvPr id="385" name="Shape 385"/>
            <p:cNvSpPr/>
            <p:nvPr/>
          </p:nvSpPr>
          <p:spPr>
            <a:xfrm rot="5400000">
              <a:off x="5712170" y="2494045"/>
              <a:ext cx="901200" cy="5148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41150" lIns="82300" spcFirstLastPara="1" rIns="82300" wrap="square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Shape 3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9470" y="2544146"/>
              <a:ext cx="385500" cy="38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Shape 387"/>
            <p:cNvSpPr/>
            <p:nvPr/>
          </p:nvSpPr>
          <p:spPr>
            <a:xfrm>
              <a:off x="3940349" y="2305600"/>
              <a:ext cx="1965000" cy="901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1150" lIns="82300" spcFirstLastPara="1" rIns="82300" wrap="square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4355450" y="2523100"/>
              <a:ext cx="12453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Edge</a:t>
              </a:r>
              <a:endParaRPr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6251000" y="1350397"/>
            <a:ext cx="1285200" cy="3045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A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595250" y="1350397"/>
            <a:ext cx="1503000" cy="3054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B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798723" y="1676447"/>
            <a:ext cx="179100" cy="1722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248140" y="1670337"/>
            <a:ext cx="209400" cy="1728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Shape 393"/>
          <p:cNvCxnSpPr/>
          <p:nvPr/>
        </p:nvCxnSpPr>
        <p:spPr>
          <a:xfrm flipH="1" rot="10800000">
            <a:off x="6414775" y="2305625"/>
            <a:ext cx="384000" cy="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4" name="Shape 394"/>
          <p:cNvCxnSpPr/>
          <p:nvPr/>
        </p:nvCxnSpPr>
        <p:spPr>
          <a:xfrm flipH="1" rot="10800000">
            <a:off x="6440725" y="2399575"/>
            <a:ext cx="1816200" cy="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5" name="Shape 395"/>
          <p:cNvCxnSpPr/>
          <p:nvPr/>
        </p:nvCxnSpPr>
        <p:spPr>
          <a:xfrm rot="10800000">
            <a:off x="6427748" y="2879757"/>
            <a:ext cx="1820400" cy="1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6" name="Shape 396"/>
          <p:cNvCxnSpPr/>
          <p:nvPr/>
        </p:nvCxnSpPr>
        <p:spPr>
          <a:xfrm rot="10800000">
            <a:off x="6427798" y="2977271"/>
            <a:ext cx="3378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97" name="Shape 397"/>
          <p:cNvSpPr/>
          <p:nvPr/>
        </p:nvSpPr>
        <p:spPr>
          <a:xfrm>
            <a:off x="6489550" y="2467651"/>
            <a:ext cx="73200" cy="304500"/>
          </a:xfrm>
          <a:prstGeom prst="righ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Shape 398"/>
          <p:cNvCxnSpPr/>
          <p:nvPr/>
        </p:nvCxnSpPr>
        <p:spPr>
          <a:xfrm flipH="1" rot="10800000">
            <a:off x="4196525" y="2250750"/>
            <a:ext cx="1770600" cy="1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9" name="Shape 399"/>
          <p:cNvCxnSpPr/>
          <p:nvPr/>
        </p:nvCxnSpPr>
        <p:spPr>
          <a:xfrm flipH="1">
            <a:off x="4183450" y="2944700"/>
            <a:ext cx="1783800" cy="6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405" name="Shape 405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80000"/>
                </a:solidFill>
              </a:rPr>
              <a:t>Module reuse</a:t>
            </a:r>
            <a:endParaRPr sz="1400">
              <a:solidFill>
                <a:srgbClr val="6D6E71"/>
              </a:solidFill>
            </a:endParaRP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25" y="141375"/>
            <a:ext cx="2482925" cy="4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412" name="Shape 412"/>
          <p:cNvSpPr txBox="1"/>
          <p:nvPr/>
        </p:nvSpPr>
        <p:spPr>
          <a:xfrm>
            <a:off x="4651700" y="1308150"/>
            <a:ext cx="44160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async.parallel([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200);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'two');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100);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optional callback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function(err, results){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results array will equal ['one','two'] even though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second function had a shorter timeout.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i="1" sz="1200">
              <a:solidFill>
                <a:srgbClr val="4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4294967295" type="body"/>
          </p:nvPr>
        </p:nvSpPr>
        <p:spPr>
          <a:xfrm>
            <a:off x="76800" y="876225"/>
            <a:ext cx="4083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Module reuse</a:t>
            </a:r>
            <a:r>
              <a:rPr lang="en" sz="1400">
                <a:solidFill>
                  <a:srgbClr val="6D6E71"/>
                </a:solidFill>
              </a:rPr>
              <a:t> - </a:t>
            </a:r>
            <a:r>
              <a:rPr b="1" lang="en" sz="1400">
                <a:solidFill>
                  <a:srgbClr val="980000"/>
                </a:solidFill>
              </a:rPr>
              <a:t>async example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167100" y="1308225"/>
            <a:ext cx="43617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async.waterfall([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'one', 'two');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arg2, 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'one' and arg2 now equals 'two'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'three');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'three'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'done');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(err, result)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result now equals 'done'   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NOT to use NodeJS?</a:t>
            </a:r>
            <a:endParaRPr sz="3000"/>
          </a:p>
        </p:txBody>
      </p:sp>
      <p:sp>
        <p:nvSpPr>
          <p:cNvPr id="420" name="Shape 420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existing Edge policies that can do the job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Cannot be visualized as an API proxy “target”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Node.js is implemented as a target, so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cannot execute an </a:t>
            </a:r>
            <a:r>
              <a:rPr lang="en"/>
              <a:t>Edge</a:t>
            </a:r>
            <a:r>
              <a:rPr lang="en" sz="1400"/>
              <a:t> policy in the middle of your Node.js script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cannot execute full Node.js script multiple times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</a:t>
            </a:r>
            <a:r>
              <a:rPr lang="en" sz="3000"/>
              <a:t> NodeJS</a:t>
            </a:r>
            <a:endParaRPr sz="3000"/>
          </a:p>
        </p:txBody>
      </p:sp>
      <p:sp>
        <p:nvSpPr>
          <p:cNvPr id="426" name="Shape 426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Node.js applications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Grunt.js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Mocha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Chai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TDD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NodeJS?</a:t>
            </a:r>
            <a:endParaRPr sz="3000"/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source, cross platform runtime environment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server-side networking applications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Written in JavaScript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building fast, scalable network applications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Capable of handling a huge number of simultaneous connections with high throughput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Event-driven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Non-blocking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</a:t>
            </a:r>
            <a:r>
              <a:rPr lang="en" sz="3000"/>
              <a:t> NodeJS</a:t>
            </a:r>
            <a:endParaRPr sz="3000"/>
          </a:p>
        </p:txBody>
      </p:sp>
      <p:sp>
        <p:nvSpPr>
          <p:cNvPr id="432" name="Shape 432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Troubleshooting Node.js using the Edge Trace tool { hands on }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Inspecting requests, responses, and HTTP status codes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console.log()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screenshot_321.png"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8" y="1737156"/>
            <a:ext cx="6553199" cy="125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 NodeJS</a:t>
            </a:r>
            <a:endParaRPr sz="3000"/>
          </a:p>
        </p:txBody>
      </p:sp>
      <p:sp>
        <p:nvSpPr>
          <p:cNvPr id="439" name="Shape 439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  node-inspector tool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Browser-based Node.js debugger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Navigate in your source files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 breakpoints (and specify trigger conditions)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over, step in, step out, resume (continue)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Inspect scopes, variables, object properties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IntelliJ IDEA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feature-rich GUI builder for Node.js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 NodeJS</a:t>
            </a:r>
            <a:endParaRPr sz="3000"/>
          </a:p>
        </p:txBody>
      </p:sp>
      <p:sp>
        <p:nvSpPr>
          <p:cNvPr id="445" name="Shape 445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Getting help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StackOverflow has an incredible wealth of Node.js knowledge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ask: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http://stackoverflow.com/help/how-to-ask</a:t>
            </a:r>
            <a:r>
              <a:rPr lang="en"/>
              <a:t> 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docs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http://apigee.com/docs/api-services/content/getting-started-nodejs-apigee-edge</a:t>
            </a:r>
            <a:r>
              <a:rPr lang="en" sz="1400"/>
              <a:t>   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Node package management</a:t>
            </a:r>
            <a:endParaRPr sz="2600"/>
          </a:p>
        </p:txBody>
      </p:sp>
      <p:sp>
        <p:nvSpPr>
          <p:cNvPr id="264" name="Shape 264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NPM is the package manager for Node.js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It is bundled and installed automatically with Node.js 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Comes with a command line tool to manage packages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There are A LOT of packages for Node.js – community is very active.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Here is how to install postgres node.js driver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23300" y="3600475"/>
            <a:ext cx="2116800" cy="534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pg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–g pg 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875" y="259475"/>
            <a:ext cx="2255275" cy="4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Non-blocking JavaScript</a:t>
            </a:r>
            <a:endParaRPr sz="3000"/>
          </a:p>
        </p:txBody>
      </p:sp>
      <p:sp>
        <p:nvSpPr>
          <p:cNvPr id="272" name="Shape 272"/>
          <p:cNvSpPr txBox="1"/>
          <p:nvPr/>
        </p:nvSpPr>
        <p:spPr>
          <a:xfrm>
            <a:off x="679525" y="1492475"/>
            <a:ext cx="6150300" cy="790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result 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database.query(</a:t>
            </a:r>
            <a:r>
              <a:rPr b="1"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console.log(result);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  <a:endParaRPr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79525" y="2859375"/>
            <a:ext cx="6150300" cy="941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onsolas"/>
              <a:buNone/>
            </a:pP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database.query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function(result) {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console.log(result); 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  <a:endParaRPr b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3255606" y="2497684"/>
            <a:ext cx="43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NodeJS runtime</a:t>
            </a:r>
            <a:endParaRPr sz="2600"/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/>
              <a:t>NodeJS runtime on Edge is Trireme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780300" y="2608875"/>
            <a:ext cx="41706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http://github.com/apigee/trireme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Trireme</a:t>
            </a:r>
            <a:endParaRPr sz="3000"/>
          </a:p>
        </p:txBody>
      </p: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open-source project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of libraries for running node.js scripts inside JVM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Specifically designed to be embeddable within any Java program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“HTTP Adapter” lets it run inside existing containers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“Sandbox” restricts file and network I/O access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as a Target Endpoint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541000" y="1410150"/>
            <a:ext cx="38823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Endpoint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4507506" y="1837152"/>
            <a:ext cx="300" cy="217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4676825" y="1410150"/>
            <a:ext cx="3987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330800" y="1804600"/>
            <a:ext cx="4053900" cy="2424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&lt;HTTPTargetConnection&gt;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&lt;Properties&gt;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&lt;/Properties&gt;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&lt;LoadBalancer&gt;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&lt;Algorithm&gt;RoundRobin&lt;/Algorithm&gt;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"server1"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"server2"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&lt;/LoadBalancer&gt;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&lt;Path&gt;/resource&lt;/Path&gt;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&lt;/HTTPTargetConnection&gt;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676825" y="1837150"/>
            <a:ext cx="4053900" cy="1548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&lt;ScriptTarget&gt;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&lt;Properties&gt;</a:t>
            </a:r>
            <a:endParaRPr i="1" sz="1000">
              <a:solidFill>
                <a:srgbClr val="4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          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&lt;/Properties&gt;   </a:t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&lt;ResourceURL&gt;node://app.js&lt;/ResourceURL&gt;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&lt;/ScriptTarget&gt;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  <a:endParaRPr sz="3000"/>
          </a:p>
        </p:txBody>
      </p:sp>
      <p:sp>
        <p:nvSpPr>
          <p:cNvPr id="303" name="Shape 303"/>
          <p:cNvSpPr txBox="1"/>
          <p:nvPr>
            <p:ph idx="4294967295" type="body"/>
          </p:nvPr>
        </p:nvSpPr>
        <p:spPr>
          <a:xfrm>
            <a:off x="176225" y="1305875"/>
            <a:ext cx="8625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languages are extension policies and placed on the flow as a step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Node.js implemented as a target not as a policy</a:t>
            </a:r>
            <a:endParaRPr sz="1400"/>
          </a:p>
        </p:txBody>
      </p:sp>
      <p:grpSp>
        <p:nvGrpSpPr>
          <p:cNvPr id="304" name="Shape 304"/>
          <p:cNvGrpSpPr/>
          <p:nvPr/>
        </p:nvGrpSpPr>
        <p:grpSpPr>
          <a:xfrm>
            <a:off x="415071" y="3171825"/>
            <a:ext cx="8489040" cy="857250"/>
            <a:chOff x="546100" y="2857500"/>
            <a:chExt cx="8385894" cy="1143000"/>
          </a:xfrm>
        </p:grpSpPr>
        <p:sp>
          <p:nvSpPr>
            <p:cNvPr id="305" name="Shape 305"/>
            <p:cNvSpPr txBox="1"/>
            <p:nvPr/>
          </p:nvSpPr>
          <p:spPr>
            <a:xfrm>
              <a:off x="8138494" y="3196745"/>
              <a:ext cx="793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Shape 306"/>
            <p:cNvGrpSpPr/>
            <p:nvPr/>
          </p:nvGrpSpPr>
          <p:grpSpPr>
            <a:xfrm>
              <a:off x="546100" y="2857500"/>
              <a:ext cx="7566200" cy="1143000"/>
              <a:chOff x="546100" y="2857500"/>
              <a:chExt cx="7566200" cy="1143000"/>
            </a:xfrm>
          </p:grpSpPr>
          <p:grpSp>
            <p:nvGrpSpPr>
              <p:cNvPr id="307" name="Shape 307"/>
              <p:cNvGrpSpPr/>
              <p:nvPr/>
            </p:nvGrpSpPr>
            <p:grpSpPr>
              <a:xfrm>
                <a:off x="927100" y="2857500"/>
                <a:ext cx="6997800" cy="1143000"/>
                <a:chOff x="1066800" y="5130800"/>
                <a:chExt cx="6997800" cy="1143000"/>
              </a:xfrm>
            </p:grpSpPr>
            <p:pic>
              <p:nvPicPr>
                <p:cNvPr id="308" name="Shape 3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066800" y="5130800"/>
                  <a:ext cx="6997800" cy="113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9" name="Shape 3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6432500" y="5219650"/>
                  <a:ext cx="304800" cy="4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0" name="Shape 31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6400850" y="5899100"/>
                  <a:ext cx="304800" cy="4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11" name="Shape 3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6100" y="3196745"/>
                <a:ext cx="381000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Shape 3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19200" y="2965450"/>
                <a:ext cx="419100" cy="355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Shape 313"/>
              <p:cNvSpPr/>
              <p:nvPr/>
            </p:nvSpPr>
            <p:spPr>
              <a:xfrm>
                <a:off x="8039100" y="3016250"/>
                <a:ext cx="73200" cy="914400"/>
              </a:xfrm>
              <a:prstGeom prst="rightBracket">
                <a:avLst>
                  <a:gd fmla="val 8333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Shape 314"/>
              <p:cNvSpPr txBox="1"/>
              <p:nvPr/>
            </p:nvSpPr>
            <p:spPr>
              <a:xfrm>
                <a:off x="2525588" y="3424210"/>
                <a:ext cx="843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JavaScript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Shape 315"/>
              <p:cNvSpPr txBox="1"/>
              <p:nvPr/>
            </p:nvSpPr>
            <p:spPr>
              <a:xfrm>
                <a:off x="3239725" y="3424209"/>
                <a:ext cx="623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Python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Shape 316"/>
              <p:cNvSpPr txBox="1"/>
              <p:nvPr/>
            </p:nvSpPr>
            <p:spPr>
              <a:xfrm>
                <a:off x="3863564" y="3424208"/>
                <a:ext cx="482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Java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  <a:endParaRPr sz="3000"/>
          </a:p>
        </p:txBody>
      </p:sp>
      <p:sp>
        <p:nvSpPr>
          <p:cNvPr id="322" name="Shape 322"/>
          <p:cNvSpPr txBox="1"/>
          <p:nvPr/>
        </p:nvSpPr>
        <p:spPr>
          <a:xfrm>
            <a:off x="350275" y="1705850"/>
            <a:ext cx="4624500" cy="262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&lt;ProxyEndpoint&gt;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&lt;Condition&gt;proxy.pathsuffix MatchesPath “/queue”&lt;/Condition&gt;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&lt;TargetEndpoint&gt;node&lt;/TargetEndpoint&gt;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"directToBackend"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&lt;TargetEndpoint&gt;backend&lt;/TargetEndpoint&gt;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&lt;/ProxyEndpoint&gt;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636" y="2021671"/>
            <a:ext cx="528900" cy="52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Shape 324"/>
          <p:cNvCxnSpPr>
            <a:endCxn id="323" idx="1"/>
          </p:cNvCxnSpPr>
          <p:nvPr/>
        </p:nvCxnSpPr>
        <p:spPr>
          <a:xfrm>
            <a:off x="3689336" y="2286121"/>
            <a:ext cx="2991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200" y="3308261"/>
            <a:ext cx="558900" cy="40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Shape 326"/>
          <p:cNvCxnSpPr/>
          <p:nvPr/>
        </p:nvCxnSpPr>
        <p:spPr>
          <a:xfrm flipH="1" rot="10800000">
            <a:off x="3646125" y="3511061"/>
            <a:ext cx="30777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