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18" r:id="rId4"/>
    <p:sldMasterId id="2147483719" r:id="rId5"/>
    <p:sldMasterId id="214748372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Helvetica Neue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Rajesh Doda"/>
  <p:cmAuthor clrIdx="1" id="1" initials="" lastIdx="1" name="Hansel Mirand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Roboto-regular.fntdata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Roboto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4.xml"/><Relationship Id="rId33" Type="http://schemas.openxmlformats.org/officeDocument/2006/relationships/font" Target="fonts/HelveticaNeue-bold.fntdata"/><Relationship Id="rId10" Type="http://schemas.openxmlformats.org/officeDocument/2006/relationships/slide" Target="slides/slide3.xml"/><Relationship Id="rId32" Type="http://schemas.openxmlformats.org/officeDocument/2006/relationships/font" Target="fonts/HelveticaNeue-regular.fntdata"/><Relationship Id="rId13" Type="http://schemas.openxmlformats.org/officeDocument/2006/relationships/slide" Target="slides/slide6.xml"/><Relationship Id="rId35" Type="http://schemas.openxmlformats.org/officeDocument/2006/relationships/font" Target="fonts/HelveticaNeue-boldItalic.fntdata"/><Relationship Id="rId12" Type="http://schemas.openxmlformats.org/officeDocument/2006/relationships/slide" Target="slides/slide5.xml"/><Relationship Id="rId34" Type="http://schemas.openxmlformats.org/officeDocument/2006/relationships/font" Target="fonts/HelveticaNeue-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05-29T17:16:32.899">
    <p:pos x="232" y="483"/>
    <p:text>Links have moved.</p:text>
  </p:cm>
  <p:cm authorId="1" idx="1" dt="2018-05-29T17:16:32.899">
    <p:pos x="232" y="583"/>
    <p:text>links work for me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Shape 5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assumed the client has OpenSSL installed on their local machine. 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just shows how to check the expiry time of an existing certificate in case participants are curious of the current certificate expiration date.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as of EM 3.2.2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Shape 5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Shape 5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assumed the client has OpenSSL installed on their local machine. 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Shape 5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Shape 5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Shape 5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Shape 5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assumed the client has OpenSSL installed on their local machine. 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Shape 5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-d “public key” should include ALL the text in the publickey.pem file. 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-d “private key” should include ALL the text in the privatekey.pem file. 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Shape 5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Shape 6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Shape 5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Shape 5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Shape 11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Footer - Title &amp; Body">
  <p:cSld name="CUSTOM_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Shape 67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68" name="Shape 68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69" name="Shape 69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70" name="Shape 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3" name="Shape 7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d Footer - Title &amp; Body">
  <p:cSld name="CUSTOM_3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6" name="Shape 76"/>
          <p:cNvSpPr/>
          <p:nvPr/>
        </p:nvSpPr>
        <p:spPr>
          <a:xfrm flipH="1">
            <a:off x="25826" y="4617750"/>
            <a:ext cx="9143874" cy="548378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77" name="Shape 77"/>
          <p:cNvSpPr/>
          <p:nvPr/>
        </p:nvSpPr>
        <p:spPr>
          <a:xfrm flipH="1">
            <a:off x="-12535" y="4686833"/>
            <a:ext cx="4769786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descr="Google_Logo_2015_gr.png" id="78" name="Shape 7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0" name="Shape 8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ellow Footer - Title &amp; Body">
  <p:cSld name="CUSTOM_3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3" name="Shape 83"/>
          <p:cNvSpPr/>
          <p:nvPr/>
        </p:nvSpPr>
        <p:spPr>
          <a:xfrm flipH="1">
            <a:off x="25826" y="4617750"/>
            <a:ext cx="9143874" cy="548378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Shape 85"/>
          <p:cNvSpPr/>
          <p:nvPr/>
        </p:nvSpPr>
        <p:spPr>
          <a:xfrm flipH="1">
            <a:off x="-12535" y="4677825"/>
            <a:ext cx="4769786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86" name="Shape 8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een Footer - Title &amp; Body">
  <p:cSld name="CUSTOM_3_1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0" name="Shape 90"/>
          <p:cNvSpPr/>
          <p:nvPr/>
        </p:nvSpPr>
        <p:spPr>
          <a:xfrm>
            <a:off x="81075" y="4617750"/>
            <a:ext cx="9088625" cy="548375"/>
          </a:xfrm>
          <a:custGeom>
            <a:pathLst>
              <a:path extrusionOk="0" h="21935" w="363545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91" name="Shape 91"/>
          <p:cNvSpPr/>
          <p:nvPr/>
        </p:nvSpPr>
        <p:spPr>
          <a:xfrm flipH="1">
            <a:off x="-12535" y="4686833"/>
            <a:ext cx="4769786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descr="Google_Logo_2015_gr.png" id="92" name="Shape 9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4" name="Shape 9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y Footer - Title &amp; Body">
  <p:cSld name="CUSTOM_3_1_1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25826" y="4617750"/>
            <a:ext cx="9143874" cy="548378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12535" y="4686833"/>
            <a:ext cx="4769786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descr="Google_Logo_2015_gr.png" id="98" name="Shape 9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1" name="Shape 10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lue Footer">
  <p:cSld name="TITLE_2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Shape 10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5" name="Shape 10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6" name="Shape 106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07" name="Shape 107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108" name="Shape 108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109" name="Shape 10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">
  <p:cSld name="TITLE_2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 flipH="1">
            <a:off x="-19200" y="4617750"/>
            <a:ext cx="9188900" cy="548378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12" name="Shape 11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3" name="Shape 113"/>
          <p:cNvSpPr/>
          <p:nvPr/>
        </p:nvSpPr>
        <p:spPr>
          <a:xfrm flipH="1">
            <a:off x="-21543" y="4686833"/>
            <a:ext cx="4769786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14" name="Shape 1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15" name="Shape 1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 1">
  <p:cSld name="TITLE_2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 flipH="1">
            <a:off x="-19200" y="4617750"/>
            <a:ext cx="9188900" cy="548378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18" name="Shape 11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9" name="Shape 119"/>
          <p:cNvSpPr/>
          <p:nvPr/>
        </p:nvSpPr>
        <p:spPr>
          <a:xfrm flipH="1">
            <a:off x="-21543" y="4686833"/>
            <a:ext cx="4769786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20" name="Shape 12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Shape 1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300" y="4770675"/>
            <a:ext cx="1172600" cy="3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Yellow Footer">
  <p:cSld name="TITLE_2_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4" name="Shape 124"/>
          <p:cNvSpPr/>
          <p:nvPr/>
        </p:nvSpPr>
        <p:spPr>
          <a:xfrm flipH="1">
            <a:off x="25826" y="4617750"/>
            <a:ext cx="9143874" cy="548378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25" name="Shape 125"/>
          <p:cNvSpPr/>
          <p:nvPr/>
        </p:nvSpPr>
        <p:spPr>
          <a:xfrm flipH="1">
            <a:off x="-12535" y="4686833"/>
            <a:ext cx="4769786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126" name="Shape 12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27" name="Shape 1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 Footer">
  <p:cSld name="TITLE_2_3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0" name="Shape 130"/>
          <p:cNvSpPr/>
          <p:nvPr/>
        </p:nvSpPr>
        <p:spPr>
          <a:xfrm flipH="1">
            <a:off x="71770" y="4617750"/>
            <a:ext cx="9097930" cy="548378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31" name="Shape 131"/>
          <p:cNvSpPr/>
          <p:nvPr/>
        </p:nvSpPr>
        <p:spPr>
          <a:xfrm flipH="1">
            <a:off x="-12535" y="4686833"/>
            <a:ext cx="4769786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132" name="Shape 1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33" name="Shape 1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Shape 1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14" name="Shape 14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ay Footer">
  <p:cSld name="TITLE_2_3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 flipH="1">
            <a:off x="63500" y="4617750"/>
            <a:ext cx="9106200" cy="548378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136" name="Shape 136"/>
          <p:cNvSpPr/>
          <p:nvPr/>
        </p:nvSpPr>
        <p:spPr>
          <a:xfrm flipH="1">
            <a:off x="-12535" y="4686833"/>
            <a:ext cx="4769786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137" name="Shape 137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8" name="Shape 13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39" name="Shape 1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TITLE_3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">
  <p:cSld name="CUSTOM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4" name="Shape 14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Shape 1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1 Text">
  <p:cSld name="CUSTOM_5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0" name="Shape 15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Shape 1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3 Text">
  <p:cSld name="CUSTOM_4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8" name="Shape 15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Shape 15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">
  <p:cSld name="CUSTOM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3" name="Shape 16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Shape 1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1 Text">
  <p:cSld name="CUSTOM_1_2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9" name="Shape 16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0" name="Shape 1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3 Text">
  <p:cSld name="CUSTOM_1_2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7" name="Shape 17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8" name="Shape 17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">
  <p:cSld name="CUSTOM_1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2" name="Shape 18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3" name="Shape 18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1 Text">
  <p:cSld name="CUSTOM_1_1_2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8" name="Shape 18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9" name="Shape 18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hape 19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20" name="Shape 20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-1775" y="-600"/>
              <a:ext cx="4609375" cy="5144100"/>
            </a:xfrm>
            <a:custGeom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22" name="Shape 22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3" name="Shape 23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4" name="Shape 24"/>
            <p:cNvSpPr/>
            <p:nvPr/>
          </p:nvSpPr>
          <p:spPr>
            <a:xfrm>
              <a:off x="-3" y="4529830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5" name="Shape 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3 Text">
  <p:cSld name="CUSTOM_1_1_2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2" name="Shape 19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4" name="Shape 194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5" name="Shape 195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6" name="Shape 19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Shape 19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">
  <p:cSld name="CUSTOM_1_1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01" name="Shape 20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2" name="Shape 20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1 Text">
  <p:cSld name="CUSTOM_1_1_1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7" name="Shape 20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8" name="Shape 20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3 Text">
  <p:cSld name="CUSTOM_1_1_1_1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3" name="Shape 213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4" name="Shape 214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5" name="Shape 21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Shape 2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Blue">
  <p:cSld name="SECTION_HEADER_2">
    <p:bg>
      <p:bgPr>
        <a:solidFill>
          <a:srgbClr val="4285F4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Shape 220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222" name="Shape 2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Red">
  <p:cSld name="SECTION_HEADER_1_3">
    <p:bg>
      <p:bgPr>
        <a:solidFill>
          <a:srgbClr val="EA4335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Shape 228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232" name="Shape 2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Yellow">
  <p:cSld name="SECTION_HEADER_1_1_3">
    <p:bg>
      <p:bgPr>
        <a:solidFill>
          <a:srgbClr val="F4B400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238" name="Shape 2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een">
  <p:cSld name="CUSTOM_2">
    <p:bg>
      <p:bgPr>
        <a:solidFill>
          <a:srgbClr val="34A853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244" name="Shape 2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ay">
  <p:cSld name="SECTION_HEADER_1_1_1_1_2">
    <p:bg>
      <p:bgPr>
        <a:solidFill>
          <a:srgbClr val="999999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250" name="Shape 2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_6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Shape 25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54" name="Shape 254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255" name="Shape 255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256" name="Shape 256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Shape 29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0" name="Shape 30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-3" y="4529830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2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_3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" name="Shape 260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61" name="Shape 261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62" name="Shape 262"/>
            <p:cNvSpPr/>
            <p:nvPr/>
          </p:nvSpPr>
          <p:spPr>
            <a:xfrm>
              <a:off x="-3" y="4529830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63" name="Shape 2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Shape 266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67" name="Shape 267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268" name="Shape 268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69" name="Shape 269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Shape 271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72" name="Shape 272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273" name="Shape 273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274" name="Shape 27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_3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Shape 276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277" name="Shape 277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-1775" y="-600"/>
              <a:ext cx="4609375" cy="5144100"/>
            </a:xfrm>
            <a:custGeom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279" name="Shape 279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80" name="Shape 280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81" name="Shape 281"/>
            <p:cNvSpPr/>
            <p:nvPr/>
          </p:nvSpPr>
          <p:spPr>
            <a:xfrm>
              <a:off x="-3" y="4529830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82" name="Shape 28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Shape 283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_2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Shape 285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286" name="Shape 286"/>
            <p:cNvSpPr/>
            <p:nvPr/>
          </p:nvSpPr>
          <p:spPr>
            <a:xfrm>
              <a:off x="-1775" y="956675"/>
              <a:ext cx="4252300" cy="4189800"/>
            </a:xfrm>
            <a:custGeom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287" name="Shape 287"/>
            <p:cNvSpPr/>
            <p:nvPr/>
          </p:nvSpPr>
          <p:spPr>
            <a:xfrm>
              <a:off x="-2375" y="-2375"/>
              <a:ext cx="5194650" cy="1780750"/>
            </a:xfrm>
            <a:custGeom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288" name="Shape 288"/>
            <p:cNvSpPr/>
            <p:nvPr/>
          </p:nvSpPr>
          <p:spPr>
            <a:xfrm>
              <a:off x="3156475" y="-2975"/>
              <a:ext cx="5987525" cy="5147675"/>
            </a:xfrm>
            <a:custGeom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289" name="Shape 289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90" name="Shape 290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91" name="Shape 291"/>
            <p:cNvSpPr/>
            <p:nvPr/>
          </p:nvSpPr>
          <p:spPr>
            <a:xfrm>
              <a:off x="-3" y="4529830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92" name="Shape 29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TITLE_4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3" name="Shape 30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4" name="Shape 3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7" name="Shape 3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1" name="Shape 3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5" name="Shape 3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6" name="Shape 3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Shape 35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36" name="Shape 36"/>
            <p:cNvSpPr/>
            <p:nvPr/>
          </p:nvSpPr>
          <p:spPr>
            <a:xfrm>
              <a:off x="-1775" y="956675"/>
              <a:ext cx="4252300" cy="4189800"/>
            </a:xfrm>
            <a:custGeom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37" name="Shape 37"/>
            <p:cNvSpPr/>
            <p:nvPr/>
          </p:nvSpPr>
          <p:spPr>
            <a:xfrm>
              <a:off x="-2375" y="-2375"/>
              <a:ext cx="5194650" cy="1780750"/>
            </a:xfrm>
            <a:custGeom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38" name="Shape 38"/>
            <p:cNvSpPr/>
            <p:nvPr/>
          </p:nvSpPr>
          <p:spPr>
            <a:xfrm>
              <a:off x="3156475" y="-2975"/>
              <a:ext cx="5987525" cy="5147675"/>
            </a:xfrm>
            <a:custGeom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39" name="Shape 39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40" name="Shape 40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41" name="Shape 41"/>
            <p:cNvSpPr/>
            <p:nvPr/>
          </p:nvSpPr>
          <p:spPr>
            <a:xfrm>
              <a:off x="-3" y="4529830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42" name="Shape 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9" name="Shape 3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3" name="Shape 3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6" name="Shape 3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30" name="Shape 3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1" name="Shape 33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2" name="Shape 3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35" name="Shape 3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9" name="Shape 3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Shape 34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44" name="Shape 344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345" name="Shape 345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346" name="Shape 346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Shape 347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625" lIns="68625" spcFirstLastPara="1" rIns="68625" wrap="square" tIns="686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Helvetica Neue"/>
              <a:buNone/>
              <a:defRPr b="0" i="0" sz="27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358580" y="937919"/>
            <a:ext cx="77985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/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51" name="Shape 351"/>
          <p:cNvSpPr txBox="1"/>
          <p:nvPr>
            <p:ph idx="12" type="sldNum"/>
          </p:nvPr>
        </p:nvSpPr>
        <p:spPr>
          <a:xfrm>
            <a:off x="8532103" y="4842860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 sz="7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>
  <p:cSld name="Section Header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713931" y="1738626"/>
            <a:ext cx="6189600" cy="13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625" lIns="68625" spcFirstLastPara="1" rIns="68625" wrap="square" tIns="686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None/>
              <a:defRPr b="0" i="0" sz="3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grpSp>
        <p:nvGrpSpPr>
          <p:cNvPr id="355" name="Shape 355"/>
          <p:cNvGrpSpPr/>
          <p:nvPr/>
        </p:nvGrpSpPr>
        <p:grpSpPr>
          <a:xfrm>
            <a:off x="438746" y="4871992"/>
            <a:ext cx="447825" cy="151510"/>
            <a:chOff x="-6" y="-2"/>
            <a:chExt cx="1194200" cy="404027"/>
          </a:xfrm>
        </p:grpSpPr>
        <p:sp>
          <p:nvSpPr>
            <p:cNvPr id="356" name="Shape 356"/>
            <p:cNvSpPr/>
            <p:nvPr/>
          </p:nvSpPr>
          <p:spPr>
            <a:xfrm>
              <a:off x="531819" y="86925"/>
              <a:ext cx="213000" cy="317100"/>
            </a:xfrm>
            <a:custGeom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229698" y="86915"/>
              <a:ext cx="214200" cy="316800"/>
            </a:xfrm>
            <a:custGeom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-6" y="86923"/>
              <a:ext cx="213900" cy="232200"/>
            </a:xfrm>
            <a:custGeom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978794" y="86917"/>
              <a:ext cx="215400" cy="231600"/>
            </a:xfrm>
            <a:custGeom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753242" y="86923"/>
              <a:ext cx="214200" cy="231300"/>
            </a:xfrm>
            <a:custGeom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457329" y="88986"/>
              <a:ext cx="60000" cy="226500"/>
            </a:xfrm>
            <a:custGeom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452969" y="-2"/>
              <a:ext cx="67800" cy="67800"/>
            </a:xfrm>
            <a:custGeom>
              <a:pathLst>
                <a:path extrusionOk="0" h="120000" w="12000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363" name="Shape 363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 sz="7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4" name="Shape 364"/>
          <p:cNvSpPr txBox="1"/>
          <p:nvPr>
            <p:ph idx="12" type="sldNum"/>
          </p:nvPr>
        </p:nvSpPr>
        <p:spPr>
          <a:xfrm>
            <a:off x="8532103" y="4842860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Shape 45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46" name="Shape 46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47" name="Shape 4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48" name="Shape 4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ingle point slide">
  <p:cSld name="single point slide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649547" y="1674319"/>
            <a:ext cx="7373100" cy="17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625" lIns="68625" spcFirstLastPara="1" rIns="68625" wrap="square" tIns="686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Helvetica Neue"/>
              <a:buNone/>
              <a:defRPr b="0" i="0" sz="3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67" name="Shape 367"/>
          <p:cNvSpPr txBox="1"/>
          <p:nvPr>
            <p:ph idx="12" type="sldNum"/>
          </p:nvPr>
        </p:nvSpPr>
        <p:spPr>
          <a:xfrm>
            <a:off x="8532103" y="4842860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 sz="7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bg>
      <p:bgPr>
        <a:solidFill>
          <a:schemeClr val="lt1">
            <a:alpha val="54900"/>
          </a:schemeClr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666891" y="386367"/>
            <a:ext cx="2679900" cy="15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Helvetica Neue"/>
              <a:buNone/>
              <a:defRPr b="0" i="0" sz="2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65059" y="2590800"/>
            <a:ext cx="2679300" cy="17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68625" lIns="68625" spcFirstLastPara="1" rIns="68625" wrap="square" tIns="686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72" name="Shape 372"/>
          <p:cNvSpPr/>
          <p:nvPr>
            <p:ph idx="2" type="pic"/>
          </p:nvPr>
        </p:nvSpPr>
        <p:spPr>
          <a:xfrm>
            <a:off x="4243045" y="735806"/>
            <a:ext cx="41571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/>
          <a:lstStyle>
            <a:lvl1pPr indent="-247650" lvl="0" marL="254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15900" lvl="1" marL="55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77800" lvl="2" marL="863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77800" lvl="3" marL="12065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77800" lvl="4" marL="1549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71450" lvl="5" marL="18923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71450" lvl="6" marL="2235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71450" lvl="7" marL="2578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71450" lvl="8" marL="2921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73" name="Shape 373"/>
          <p:cNvSpPr txBox="1"/>
          <p:nvPr>
            <p:ph idx="12" type="sldNum"/>
          </p:nvPr>
        </p:nvSpPr>
        <p:spPr>
          <a:xfrm>
            <a:off x="8532103" y="4842860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 sz="7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2 Column">
  <p:cSld name="1_2 Column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idx="1" type="body"/>
          </p:nvPr>
        </p:nvSpPr>
        <p:spPr>
          <a:xfrm>
            <a:off x="649465" y="796104"/>
            <a:ext cx="3695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625" lIns="68625" spcFirstLastPara="1" rIns="68625" wrap="square" tIns="686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77" name="Shape 377"/>
          <p:cNvSpPr txBox="1"/>
          <p:nvPr>
            <p:ph idx="2" type="body"/>
          </p:nvPr>
        </p:nvSpPr>
        <p:spPr>
          <a:xfrm>
            <a:off x="400730" y="1275925"/>
            <a:ext cx="39438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/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048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048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048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048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78" name="Shape 378"/>
          <p:cNvSpPr txBox="1"/>
          <p:nvPr>
            <p:ph idx="3" type="body"/>
          </p:nvPr>
        </p:nvSpPr>
        <p:spPr>
          <a:xfrm>
            <a:off x="4844424" y="796104"/>
            <a:ext cx="38424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625" lIns="68625" spcFirstLastPara="1" rIns="68625" wrap="square" tIns="686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rgbClr val="FF4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79" name="Shape 379"/>
          <p:cNvSpPr txBox="1"/>
          <p:nvPr>
            <p:ph idx="4" type="body"/>
          </p:nvPr>
        </p:nvSpPr>
        <p:spPr>
          <a:xfrm>
            <a:off x="4583849" y="1275925"/>
            <a:ext cx="41031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/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048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048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048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048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80" name="Shape 380"/>
          <p:cNvSpPr txBox="1"/>
          <p:nvPr>
            <p:ph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625" lIns="68625" spcFirstLastPara="1" rIns="68625" wrap="square" tIns="686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Helvetica Neue"/>
              <a:buNone/>
              <a:defRPr b="0" i="0" sz="27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81" name="Shape 381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 sz="7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2" name="Shape 382"/>
          <p:cNvSpPr txBox="1"/>
          <p:nvPr>
            <p:ph idx="12" type="sldNum"/>
          </p:nvPr>
        </p:nvSpPr>
        <p:spPr>
          <a:xfrm>
            <a:off x="8532103" y="4842860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625" lIns="68625" spcFirstLastPara="1" rIns="68625" wrap="square" tIns="686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Helvetica Neue"/>
              <a:buNone/>
              <a:defRPr b="0" i="0" sz="27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85" name="Shape 385"/>
          <p:cNvSpPr txBox="1"/>
          <p:nvPr>
            <p:ph idx="12" type="sldNum"/>
          </p:nvPr>
        </p:nvSpPr>
        <p:spPr>
          <a:xfrm>
            <a:off x="8532103" y="4842860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 sz="7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TITLE_1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Shape 391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392" name="Shape 392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-1775" y="-600"/>
              <a:ext cx="4609375" cy="5144100"/>
            </a:xfrm>
            <a:custGeom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394" name="Shape 394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95" name="Shape 395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96" name="Shape 396"/>
            <p:cNvSpPr/>
            <p:nvPr/>
          </p:nvSpPr>
          <p:spPr>
            <a:xfrm>
              <a:off x="-3" y="4529830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97" name="Shape 39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Shape 39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Shape 400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401" name="Shape 401"/>
            <p:cNvSpPr/>
            <p:nvPr/>
          </p:nvSpPr>
          <p:spPr>
            <a:xfrm>
              <a:off x="-1775" y="956675"/>
              <a:ext cx="4252300" cy="4189800"/>
            </a:xfrm>
            <a:custGeom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402" name="Shape 402"/>
            <p:cNvSpPr/>
            <p:nvPr/>
          </p:nvSpPr>
          <p:spPr>
            <a:xfrm>
              <a:off x="-2375" y="-2375"/>
              <a:ext cx="5194650" cy="1780750"/>
            </a:xfrm>
            <a:custGeom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403" name="Shape 403"/>
            <p:cNvSpPr/>
            <p:nvPr/>
          </p:nvSpPr>
          <p:spPr>
            <a:xfrm>
              <a:off x="3156475" y="-2975"/>
              <a:ext cx="5987525" cy="5147675"/>
            </a:xfrm>
            <a:custGeom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404" name="Shape 404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405" name="Shape 405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406" name="Shape 406"/>
            <p:cNvSpPr/>
            <p:nvPr/>
          </p:nvSpPr>
          <p:spPr>
            <a:xfrm>
              <a:off x="-3" y="4529830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407" name="Shape 40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Shape 40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Shape 410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411" name="Shape 411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412" name="Shape 412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413" name="Shape 413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Shape 415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416" name="Shape 416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417" name="Shape 41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418" name="Shape 41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1" name="Shape 421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422" name="Shape 422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423" name="Shape 423"/>
            <p:cNvSpPr/>
            <p:nvPr/>
          </p:nvSpPr>
          <p:spPr>
            <a:xfrm>
              <a:off x="-3" y="4529830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424" name="Shape 4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Shape 42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51" name="Shape 51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52" name="Shape 52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53" name="Shape 53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Type">
  <p:cSld name="Basic Type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type="title"/>
          </p:nvPr>
        </p:nvSpPr>
        <p:spPr>
          <a:xfrm>
            <a:off x="364685" y="407793"/>
            <a:ext cx="62565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Roboto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373063" y="1330325"/>
            <a:ext cx="6256200" cy="32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800"/>
              <a:buFont typeface="Arial"/>
              <a:buNone/>
              <a:defRPr/>
            </a:lvl1pPr>
            <a:lvl2pPr indent="-317500" lvl="1" marL="91440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">
  <p:cSld name="TITLE_2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0" name="Shape 6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" name="Shape 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 1">
  <p:cSld name="TITLE_2_4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Shape 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957" y="4765295"/>
            <a:ext cx="1180224" cy="3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28.xml"/><Relationship Id="rId24" Type="http://schemas.openxmlformats.org/officeDocument/2006/relationships/slideLayout" Target="../slideLayouts/slideLayout31.xml"/><Relationship Id="rId23" Type="http://schemas.openxmlformats.org/officeDocument/2006/relationships/slideLayout" Target="../slideLayouts/slideLayout30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26" Type="http://schemas.openxmlformats.org/officeDocument/2006/relationships/slideLayout" Target="../slideLayouts/slideLayout33.xml"/><Relationship Id="rId25" Type="http://schemas.openxmlformats.org/officeDocument/2006/relationships/slideLayout" Target="../slideLayouts/slideLayout32.xml"/><Relationship Id="rId28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34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36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31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18.xml"/><Relationship Id="rId33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17.xml"/><Relationship Id="rId32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20.xml"/><Relationship Id="rId35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19.xml"/><Relationship Id="rId34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22.xml"/><Relationship Id="rId37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21.xml"/><Relationship Id="rId36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24.xml"/><Relationship Id="rId39" Type="http://schemas.openxmlformats.org/officeDocument/2006/relationships/theme" Target="../theme/theme4.xml"/><Relationship Id="rId16" Type="http://schemas.openxmlformats.org/officeDocument/2006/relationships/slideLayout" Target="../slideLayouts/slideLayout23.xml"/><Relationship Id="rId38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25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5.xml"/><Relationship Id="rId22" Type="http://schemas.openxmlformats.org/officeDocument/2006/relationships/slideLayout" Target="../slideLayouts/slideLayout67.xml"/><Relationship Id="rId21" Type="http://schemas.openxmlformats.org/officeDocument/2006/relationships/slideLayout" Target="../slideLayouts/slideLayout66.xml"/><Relationship Id="rId24" Type="http://schemas.openxmlformats.org/officeDocument/2006/relationships/slideLayout" Target="../slideLayouts/slideLayout69.xml"/><Relationship Id="rId23" Type="http://schemas.openxmlformats.org/officeDocument/2006/relationships/slideLayout" Target="../slideLayouts/slideLayout68.xml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70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  <a:def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  <p:sldLayoutId id="2147483678" r:id="rId24"/>
    <p:sldLayoutId id="2147483679" r:id="rId25"/>
    <p:sldLayoutId id="2147483680" r:id="rId26"/>
    <p:sldLayoutId id="2147483681" r:id="rId27"/>
    <p:sldLayoutId id="2147483682" r:id="rId28"/>
    <p:sldLayoutId id="2147483683" r:id="rId29"/>
    <p:sldLayoutId id="2147483684" r:id="rId30"/>
    <p:sldLayoutId id="2147483685" r:id="rId31"/>
    <p:sldLayoutId id="2147483686" r:id="rId32"/>
    <p:sldLayoutId id="2147483687" r:id="rId33"/>
    <p:sldLayoutId id="2147483688" r:id="rId34"/>
    <p:sldLayoutId id="2147483689" r:id="rId35"/>
    <p:sldLayoutId id="2147483690" r:id="rId36"/>
    <p:sldLayoutId id="2147483691" r:id="rId37"/>
    <p:sldLayoutId id="2147483692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0" name="Shape 3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  <p:sldLayoutId id="2147483717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api.enterprise.apigee.com/v1/organizations/org/environments/prod/vaults/microgateway/entries/public_key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api.enterprise.apigee.com/v1/organizations/org/environments/prod/vaults/microgateway/entries/public_key" TargetMode="External"/><Relationship Id="rId4" Type="http://schemas.openxmlformats.org/officeDocument/2006/relationships/hyperlink" Target="https://api.enterprise.apigee.com/v1/organizations/org/environments/prod/vaults/microgateway/entries/public_key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ubuntu.com/download/desktop" TargetMode="External"/><Relationship Id="rId4" Type="http://schemas.openxmlformats.org/officeDocument/2006/relationships/hyperlink" Target="https://www.virtualbox.org/" TargetMode="External"/><Relationship Id="rId5" Type="http://schemas.openxmlformats.org/officeDocument/2006/relationships/hyperlink" Target="https://www.cygwin.com/" TargetMode="External"/><Relationship Id="rId6" Type="http://schemas.openxmlformats.org/officeDocument/2006/relationships/hyperlink" Target="https://nodejs.org/en/" TargetMode="External"/><Relationship Id="rId7" Type="http://schemas.openxmlformats.org/officeDocument/2006/relationships/hyperlink" Target="http://docs.apigee.com/microgateway/latest/setting-and-configuring-edge-microgateway#part2createentitiesonapigeeedg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apigee.com/microgateway/latest/installing-edge-microgateway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hyperlink" Target="https://gist.github.com/swilliams11/81c5879496b1e1ee357f648675a829d3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ocs.apigee.com/microgateway/latest/setting-and-configuring-edge-microgateway#Operating%20Edge%20Microgateway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1.xml"/><Relationship Id="rId4" Type="http://schemas.openxmlformats.org/officeDocument/2006/relationships/hyperlink" Target="https://github.com/apigeecs/Edge-Dev-Training/tree/master/Lab%20Guides/Edge%20Microgateway%20Bootcamp#prerequisites" TargetMode="External"/><Relationship Id="rId5" Type="http://schemas.openxmlformats.org/officeDocument/2006/relationships/hyperlink" Target="https://github.com/apigeecs/Edge-Dev-Training/tree/master/Lab%20Guides/Edge%20Microgateway%20Bootcamp/01%20Installation%20and%20Setup#part-1----setup-edge-microgateway-aware-proxy" TargetMode="External"/><Relationship Id="rId6" Type="http://schemas.openxmlformats.org/officeDocument/2006/relationships/hyperlink" Target="https://github.com/apigeecs/Edge-Dev-Training/tree/master/Lab%20Guides/Edge%20Microgateway%20Bootcamp/01%20Installation%20and%20Setup#part-2----install-configure-and-start-edge-microgatewa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/>
        </p:nvSpPr>
        <p:spPr>
          <a:xfrm>
            <a:off x="541000" y="1660300"/>
            <a:ext cx="74340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Microgateway</a:t>
            </a:r>
            <a:endParaRPr sz="3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Installation and Setup</a:t>
            </a:r>
            <a:endParaRPr sz="26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/>
          <p:nvPr/>
        </p:nvSpPr>
        <p:spPr>
          <a:xfrm>
            <a:off x="541000" y="2017075"/>
            <a:ext cx="41262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Check the public certificate expiry time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/>
        </p:nvSpPr>
        <p:spPr>
          <a:xfrm>
            <a:off x="8532103" y="4842860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>
              <a:solidFill>
                <a:srgbClr val="BDBDB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2" name="Shape 542"/>
          <p:cNvSpPr txBox="1"/>
          <p:nvPr/>
        </p:nvSpPr>
        <p:spPr>
          <a:xfrm>
            <a:off x="368725" y="16215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Check the certificate expiry time</a:t>
            </a:r>
            <a:endParaRPr sz="2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3" name="Shape 543"/>
          <p:cNvSpPr txBox="1"/>
          <p:nvPr/>
        </p:nvSpPr>
        <p:spPr>
          <a:xfrm>
            <a:off x="368725" y="1046925"/>
            <a:ext cx="7589400" cy="25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44" name="Shape 544"/>
          <p:cNvSpPr txBox="1"/>
          <p:nvPr/>
        </p:nvSpPr>
        <p:spPr>
          <a:xfrm>
            <a:off x="997800" y="1720475"/>
            <a:ext cx="7223100" cy="786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curl http://192.168.56.101:9001/edgemicro-auth/publicKey &gt;&gt; publickey.pem</a:t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openssl x509 -enddate -noout -in publickey.pem</a:t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/>
          <p:nvPr/>
        </p:nvSpPr>
        <p:spPr>
          <a:xfrm>
            <a:off x="541000" y="2017075"/>
            <a:ext cx="41262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Update an existing self-signed public certificate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/>
          <p:nvPr/>
        </p:nvSpPr>
        <p:spPr>
          <a:xfrm>
            <a:off x="8532103" y="4842860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>
              <a:solidFill>
                <a:srgbClr val="BDBDB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5" name="Shape 555"/>
          <p:cNvSpPr txBox="1"/>
          <p:nvPr/>
        </p:nvSpPr>
        <p:spPr>
          <a:xfrm>
            <a:off x="368725" y="16215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Create a new certificate</a:t>
            </a:r>
            <a:endParaRPr sz="2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6" name="Shape 556"/>
          <p:cNvSpPr txBox="1"/>
          <p:nvPr/>
        </p:nvSpPr>
        <p:spPr>
          <a:xfrm>
            <a:off x="368725" y="1046925"/>
            <a:ext cx="7589400" cy="25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Create a new certificate from the same private key.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7" name="Shape 557"/>
          <p:cNvSpPr txBox="1"/>
          <p:nvPr/>
        </p:nvSpPr>
        <p:spPr>
          <a:xfrm>
            <a:off x="997800" y="1720475"/>
            <a:ext cx="6717300" cy="614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openssl req -new -x509 -key private.pem -out pubkey.pem -days 1095</a:t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/>
          <p:nvPr/>
        </p:nvSpPr>
        <p:spPr>
          <a:xfrm>
            <a:off x="8532103" y="4842860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>
              <a:solidFill>
                <a:srgbClr val="BDBDB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3" name="Shape 563"/>
          <p:cNvSpPr txBox="1"/>
          <p:nvPr/>
        </p:nvSpPr>
        <p:spPr>
          <a:xfrm>
            <a:off x="368725" y="16215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Upload it to Edge and Restart Microgateway</a:t>
            </a:r>
            <a:endParaRPr sz="2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4" name="Shape 564"/>
          <p:cNvSpPr txBox="1"/>
          <p:nvPr/>
        </p:nvSpPr>
        <p:spPr>
          <a:xfrm>
            <a:off x="368725" y="1111500"/>
            <a:ext cx="75894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Use the following curl commands to replace the current public key and private key.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5" name="Shape 565"/>
          <p:cNvSpPr txBox="1"/>
          <p:nvPr/>
        </p:nvSpPr>
        <p:spPr>
          <a:xfrm>
            <a:off x="997800" y="1957200"/>
            <a:ext cx="6717300" cy="1012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url -u "username:password"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https://api.enterprise.apigee.com/v1/organizations/org/environments/prod/vaults/microgateway/entries/public_key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-d "public key"</a:t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66" name="Shape 566"/>
          <p:cNvSpPr txBox="1"/>
          <p:nvPr/>
        </p:nvSpPr>
        <p:spPr>
          <a:xfrm>
            <a:off x="561750" y="3276100"/>
            <a:ext cx="75894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Restart Microgateway so that it picks up the new certificate.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/>
          <p:nvPr/>
        </p:nvSpPr>
        <p:spPr>
          <a:xfrm>
            <a:off x="541000" y="2017075"/>
            <a:ext cx="41262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Create a public and private key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/>
          <p:nvPr/>
        </p:nvSpPr>
        <p:spPr>
          <a:xfrm>
            <a:off x="8532103" y="4842860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>
              <a:solidFill>
                <a:srgbClr val="BDBDB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7" name="Shape 577"/>
          <p:cNvSpPr txBox="1"/>
          <p:nvPr/>
        </p:nvSpPr>
        <p:spPr>
          <a:xfrm>
            <a:off x="368725" y="16215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What if I want to use my own public and private key?</a:t>
            </a:r>
            <a:endParaRPr sz="2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8" name="Shape 578"/>
          <p:cNvSpPr txBox="1"/>
          <p:nvPr/>
        </p:nvSpPr>
        <p:spPr>
          <a:xfrm>
            <a:off x="368725" y="1320900"/>
            <a:ext cx="7589400" cy="25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you don’t want to use the default Edge Microgateway public and private key then, you can create your own and upload them to Edge.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/>
          <p:nvPr/>
        </p:nvSpPr>
        <p:spPr>
          <a:xfrm>
            <a:off x="8532103" y="4842860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>
              <a:solidFill>
                <a:srgbClr val="BDBDB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368725" y="16215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Create public/private key pair with OpenSSL</a:t>
            </a:r>
            <a:endParaRPr sz="2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5" name="Shape 585"/>
          <p:cNvSpPr txBox="1"/>
          <p:nvPr/>
        </p:nvSpPr>
        <p:spPr>
          <a:xfrm>
            <a:off x="368725" y="1111500"/>
            <a:ext cx="7589400" cy="25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86" name="Shape 586"/>
          <p:cNvSpPr txBox="1"/>
          <p:nvPr/>
        </p:nvSpPr>
        <p:spPr>
          <a:xfrm>
            <a:off x="997800" y="1720475"/>
            <a:ext cx="6717300" cy="1464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#generate the private key</a:t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openssl genrsa -out private.pem 2048</a:t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#generate the public certificate from the private key</a:t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openssl req -new -x509 -key private.pem -out pubkey.pem -days 1095</a:t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/>
          <p:nvPr/>
        </p:nvSpPr>
        <p:spPr>
          <a:xfrm>
            <a:off x="8532103" y="4842860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>
              <a:solidFill>
                <a:srgbClr val="BDBDB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2" name="Shape 592"/>
          <p:cNvSpPr txBox="1"/>
          <p:nvPr/>
        </p:nvSpPr>
        <p:spPr>
          <a:xfrm>
            <a:off x="368725" y="16215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Upload it to Edge</a:t>
            </a:r>
            <a:endParaRPr sz="2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3" name="Shape 593"/>
          <p:cNvSpPr txBox="1"/>
          <p:nvPr/>
        </p:nvSpPr>
        <p:spPr>
          <a:xfrm>
            <a:off x="368725" y="1111500"/>
            <a:ext cx="7589400" cy="25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Use the following curl commands to replace the current public key and private key.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4" name="Shape 594"/>
          <p:cNvSpPr txBox="1"/>
          <p:nvPr/>
        </p:nvSpPr>
        <p:spPr>
          <a:xfrm>
            <a:off x="997800" y="1957200"/>
            <a:ext cx="6717300" cy="2346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curl -u "username:password" </a:t>
            </a:r>
            <a:r>
              <a:rPr lang="en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https://api.enterprise.apigee.com/v1/organizations/org/environments/prod/vaults/microgateway/entries/public_key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-d "public key"</a:t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curl -u "username:password" </a:t>
            </a:r>
            <a:r>
              <a:rPr lang="en" sz="12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https://api.enterprise.apigee.com/v1/organizations/org/environments/prod/vaults/microgateway/entries/private_key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-d "private key"</a:t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/>
          <p:nvPr/>
        </p:nvSpPr>
        <p:spPr>
          <a:xfrm>
            <a:off x="8532103" y="4842860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>
              <a:solidFill>
                <a:srgbClr val="BDBDB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0" name="Shape 600"/>
          <p:cNvSpPr txBox="1"/>
          <p:nvPr/>
        </p:nvSpPr>
        <p:spPr>
          <a:xfrm>
            <a:off x="368725" y="16215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Restart Microgateway</a:t>
            </a:r>
            <a:endParaRPr sz="2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1" name="Shape 601"/>
          <p:cNvSpPr txBox="1"/>
          <p:nvPr/>
        </p:nvSpPr>
        <p:spPr>
          <a:xfrm>
            <a:off x="368725" y="1111500"/>
            <a:ext cx="7589400" cy="25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Restart Microgateway to pick up the new public and private keys.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/>
        </p:nvSpPr>
        <p:spPr>
          <a:xfrm>
            <a:off x="541000" y="645475"/>
            <a:ext cx="8116500" cy="3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Agenda</a:t>
            </a:r>
            <a:endParaRPr sz="2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Install Microgateway locally (v2.3.1)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Configure Microgateway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Start Microgateway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Labs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Replace default public/private keys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285F4"/>
        </a:solidFill>
      </p:bgPr>
    </p:bg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/>
          <p:nvPr/>
        </p:nvSpPr>
        <p:spPr>
          <a:xfrm>
            <a:off x="0" y="2020650"/>
            <a:ext cx="9144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6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60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/>
        </p:nvSpPr>
        <p:spPr>
          <a:xfrm>
            <a:off x="8532103" y="4842860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>
              <a:solidFill>
                <a:srgbClr val="BDBDB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4" name="Shape 444"/>
          <p:cNvSpPr txBox="1"/>
          <p:nvPr/>
        </p:nvSpPr>
        <p:spPr>
          <a:xfrm>
            <a:off x="368725" y="16215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Installation - Prerequisites</a:t>
            </a:r>
            <a:endParaRPr sz="2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Shape 445"/>
          <p:cNvSpPr txBox="1"/>
          <p:nvPr/>
        </p:nvSpPr>
        <p:spPr>
          <a:xfrm>
            <a:off x="515525" y="773300"/>
            <a:ext cx="6444000" cy="3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public or private account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Linux machine is recommended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macOS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Windows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■"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Ubuntu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installed in an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Oracle Virtual Box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VM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■"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Cygwin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Install most current version of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Node.js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LTS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Create a Microgateway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aware proxy in Edge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/>
        </p:nvSpPr>
        <p:spPr>
          <a:xfrm>
            <a:off x="8532103" y="4842860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>
              <a:solidFill>
                <a:srgbClr val="BDBDB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1" name="Shape 451"/>
          <p:cNvSpPr txBox="1"/>
          <p:nvPr/>
        </p:nvSpPr>
        <p:spPr>
          <a:xfrm>
            <a:off x="368725" y="16215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Microgateway </a:t>
            </a: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Installation</a:t>
            </a:r>
            <a:endParaRPr sz="2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2" name="Shape 452"/>
          <p:cNvSpPr txBox="1"/>
          <p:nvPr/>
        </p:nvSpPr>
        <p:spPr>
          <a:xfrm>
            <a:off x="368725" y="767175"/>
            <a:ext cx="75894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Install the latest version of Microgateway with Node.js’ NPM package manager. This is the only supported way to install it.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Installing Edge Microgateway Docs: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for step by steps from Apigee.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https://docs.apigee.com/microgateway/latest/installing-edge-microgateway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-g installs Microgateway globally so that it is available from any directory on the command line. 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Shape 453"/>
          <p:cNvSpPr txBox="1"/>
          <p:nvPr/>
        </p:nvSpPr>
        <p:spPr>
          <a:xfrm>
            <a:off x="433550" y="2121225"/>
            <a:ext cx="6546600" cy="438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npm install edgemicro -g</a:t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54" name="Shape 454"/>
          <p:cNvSpPr txBox="1"/>
          <p:nvPr/>
        </p:nvSpPr>
        <p:spPr>
          <a:xfrm>
            <a:off x="433550" y="2785900"/>
            <a:ext cx="75894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Install a specific version of Microgateway.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Shape 455"/>
          <p:cNvSpPr txBox="1"/>
          <p:nvPr/>
        </p:nvSpPr>
        <p:spPr>
          <a:xfrm>
            <a:off x="486650" y="3303975"/>
            <a:ext cx="6546600" cy="438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npm install edgemicro@2.3.1 -g</a:t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/>
        </p:nvSpPr>
        <p:spPr>
          <a:xfrm>
            <a:off x="8532103" y="4842860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>
              <a:solidFill>
                <a:srgbClr val="BDBDB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1" name="Shape 461"/>
          <p:cNvSpPr txBox="1"/>
          <p:nvPr/>
        </p:nvSpPr>
        <p:spPr>
          <a:xfrm>
            <a:off x="368725" y="16215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Microgateway Initialization</a:t>
            </a:r>
            <a:endParaRPr sz="2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" name="Shape 462"/>
          <p:cNvSpPr txBox="1"/>
          <p:nvPr/>
        </p:nvSpPr>
        <p:spPr>
          <a:xfrm>
            <a:off x="368725" y="860175"/>
            <a:ext cx="7589400" cy="12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Before Microgateway can be started it must be initialized.  The init command completes the following: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creates a new .edgemicro folder in within the current user’s home directory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creates a default.yaml file, which contains the default edgemicro configuration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3" name="Shape 463"/>
          <p:cNvSpPr txBox="1"/>
          <p:nvPr/>
        </p:nvSpPr>
        <p:spPr>
          <a:xfrm>
            <a:off x="368725" y="2958550"/>
            <a:ext cx="6546600" cy="438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edgemicro init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/>
        </p:nvSpPr>
        <p:spPr>
          <a:xfrm>
            <a:off x="8532103" y="4842860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>
              <a:solidFill>
                <a:srgbClr val="BDBDB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9" name="Shape 469"/>
          <p:cNvSpPr txBox="1"/>
          <p:nvPr/>
        </p:nvSpPr>
        <p:spPr>
          <a:xfrm>
            <a:off x="10268600" y="123200"/>
            <a:ext cx="6546600" cy="438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edgemicro configure -u org_admin -p org_admin_pass -o org -e test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0" name="Shape 470"/>
          <p:cNvGrpSpPr/>
          <p:nvPr/>
        </p:nvGrpSpPr>
        <p:grpSpPr>
          <a:xfrm>
            <a:off x="7" y="2"/>
            <a:ext cx="8701151" cy="5033656"/>
            <a:chOff x="1442363" y="855347"/>
            <a:chExt cx="9492855" cy="5792469"/>
          </a:xfrm>
        </p:grpSpPr>
        <p:grpSp>
          <p:nvGrpSpPr>
            <p:cNvPr id="471" name="Shape 471"/>
            <p:cNvGrpSpPr/>
            <p:nvPr/>
          </p:nvGrpSpPr>
          <p:grpSpPr>
            <a:xfrm>
              <a:off x="1442363" y="2228838"/>
              <a:ext cx="1976400" cy="2200500"/>
              <a:chOff x="1434588" y="2399888"/>
              <a:chExt cx="1976400" cy="2200500"/>
            </a:xfrm>
          </p:grpSpPr>
          <p:sp>
            <p:nvSpPr>
              <p:cNvPr id="472" name="Shape 472"/>
              <p:cNvSpPr/>
              <p:nvPr/>
            </p:nvSpPr>
            <p:spPr>
              <a:xfrm>
                <a:off x="1434588" y="2399888"/>
                <a:ext cx="1976400" cy="2200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73" name="Shape 473"/>
              <p:cNvSpPr/>
              <p:nvPr/>
            </p:nvSpPr>
            <p:spPr>
              <a:xfrm>
                <a:off x="2062242" y="3720159"/>
                <a:ext cx="608700" cy="608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Shape 474"/>
              <p:cNvSpPr txBox="1"/>
              <p:nvPr/>
            </p:nvSpPr>
            <p:spPr>
              <a:xfrm>
                <a:off x="1478700" y="2792000"/>
                <a:ext cx="1888200" cy="37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500">
                    <a:solidFill>
                      <a:srgbClr val="666666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Configure Microgateway</a:t>
                </a:r>
                <a:endParaRPr b="1" sz="15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475" name="Shape 475"/>
            <p:cNvGrpSpPr/>
            <p:nvPr/>
          </p:nvGrpSpPr>
          <p:grpSpPr>
            <a:xfrm>
              <a:off x="4551645" y="855347"/>
              <a:ext cx="3044400" cy="771034"/>
              <a:chOff x="4551645" y="855347"/>
              <a:chExt cx="3044400" cy="771034"/>
            </a:xfrm>
          </p:grpSpPr>
          <p:sp>
            <p:nvSpPr>
              <p:cNvPr id="476" name="Shape 476"/>
              <p:cNvSpPr/>
              <p:nvPr/>
            </p:nvSpPr>
            <p:spPr>
              <a:xfrm>
                <a:off x="4551645" y="956780"/>
                <a:ext cx="3044400" cy="669600"/>
              </a:xfrm>
              <a:prstGeom prst="roundRect">
                <a:avLst>
                  <a:gd fmla="val 1674" name="adj"/>
                </a:avLst>
              </a:prstGeom>
              <a:solidFill>
                <a:srgbClr val="FFFFFF"/>
              </a:solidFill>
              <a:ln>
                <a:noFill/>
              </a:ln>
              <a:effectLst>
                <a:outerShdw blurRad="19050" rotWithShape="0" algn="ctr" dir="5400000" dist="6350">
                  <a:srgbClr val="000000">
                    <a:alpha val="44710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21428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77" name="Shape 477"/>
              <p:cNvSpPr txBox="1"/>
              <p:nvPr/>
            </p:nvSpPr>
            <p:spPr>
              <a:xfrm>
                <a:off x="4551645" y="855347"/>
                <a:ext cx="2872800" cy="77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666666"/>
                    </a:solidFill>
                    <a:latin typeface="Roboto"/>
                    <a:ea typeface="Roboto"/>
                    <a:cs typeface="Roboto"/>
                    <a:sym typeface="Roboto"/>
                  </a:rPr>
                  <a:t>Creates an edgemicro-auth proxy to generate JWTs</a:t>
                </a:r>
                <a:endParaRPr sz="12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78" name="Shape 478"/>
            <p:cNvSpPr/>
            <p:nvPr/>
          </p:nvSpPr>
          <p:spPr>
            <a:xfrm>
              <a:off x="7717750" y="1436004"/>
              <a:ext cx="3044400" cy="115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Creates a public/private key and the    private key is stored in the Apigee Vault; private key is used to sign JWTs</a:t>
              </a:r>
              <a:endParaRPr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79" name="Shape 479"/>
            <p:cNvGrpSpPr/>
            <p:nvPr/>
          </p:nvGrpSpPr>
          <p:grpSpPr>
            <a:xfrm>
              <a:off x="7717750" y="4065425"/>
              <a:ext cx="3044400" cy="1193700"/>
              <a:chOff x="7717750" y="3789475"/>
              <a:chExt cx="3044400" cy="1193700"/>
            </a:xfrm>
          </p:grpSpPr>
          <p:sp>
            <p:nvSpPr>
              <p:cNvPr id="480" name="Shape 480"/>
              <p:cNvSpPr/>
              <p:nvPr/>
            </p:nvSpPr>
            <p:spPr>
              <a:xfrm>
                <a:off x="7717750" y="3789475"/>
                <a:ext cx="3044400" cy="1193700"/>
              </a:xfrm>
              <a:prstGeom prst="roundRect">
                <a:avLst>
                  <a:gd fmla="val 1674" name="adj"/>
                </a:avLst>
              </a:prstGeom>
              <a:solidFill>
                <a:srgbClr val="FFFFFF"/>
              </a:solidFill>
              <a:ln>
                <a:noFill/>
              </a:ln>
              <a:effectLst>
                <a:outerShdw blurRad="19050" rotWithShape="0" algn="ctr" dir="5400000" dist="6350">
                  <a:srgbClr val="000000">
                    <a:alpha val="44710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21428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81" name="Shape 481"/>
              <p:cNvSpPr txBox="1"/>
              <p:nvPr/>
            </p:nvSpPr>
            <p:spPr>
              <a:xfrm>
                <a:off x="7803550" y="3881875"/>
                <a:ext cx="2872800" cy="100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666666"/>
                    </a:solidFill>
                    <a:latin typeface="Roboto"/>
                    <a:ea typeface="Roboto"/>
                    <a:cs typeface="Roboto"/>
                    <a:sym typeface="Roboto"/>
                  </a:rPr>
                  <a:t>Downloads Edge configuration such as products, proxies, developers, quotas and stores this data in the org-env-cache-config.yaml file</a:t>
                </a:r>
                <a:endParaRPr sz="12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>
                  <a:spcBef>
                    <a:spcPts val="0"/>
                  </a:spcBef>
                  <a:spcAft>
                    <a:spcPts val="1100"/>
                  </a:spcAft>
                  <a:buNone/>
                </a:pPr>
                <a:r>
                  <a:t/>
                </a:r>
                <a:endParaRPr sz="12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482" name="Shape 482"/>
            <p:cNvGrpSpPr/>
            <p:nvPr/>
          </p:nvGrpSpPr>
          <p:grpSpPr>
            <a:xfrm>
              <a:off x="7890814" y="2750702"/>
              <a:ext cx="3044404" cy="1156800"/>
              <a:chOff x="7883039" y="2727502"/>
              <a:chExt cx="3044404" cy="1156800"/>
            </a:xfrm>
          </p:grpSpPr>
          <p:sp>
            <p:nvSpPr>
              <p:cNvPr id="483" name="Shape 483"/>
              <p:cNvSpPr/>
              <p:nvPr/>
            </p:nvSpPr>
            <p:spPr>
              <a:xfrm>
                <a:off x="7883042" y="2727502"/>
                <a:ext cx="3044400" cy="1156800"/>
              </a:xfrm>
              <a:prstGeom prst="roundRect">
                <a:avLst>
                  <a:gd fmla="val 1674" name="adj"/>
                </a:avLst>
              </a:prstGeom>
              <a:solidFill>
                <a:srgbClr val="FFFFFF"/>
              </a:solidFill>
              <a:ln>
                <a:noFill/>
              </a:ln>
              <a:effectLst>
                <a:outerShdw blurRad="19050" rotWithShape="0" algn="ctr" dir="5400000" dist="6350">
                  <a:srgbClr val="000000">
                    <a:alpha val="44710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21428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84" name="Shape 484"/>
              <p:cNvSpPr txBox="1"/>
              <p:nvPr/>
            </p:nvSpPr>
            <p:spPr>
              <a:xfrm>
                <a:off x="7883039" y="2801442"/>
                <a:ext cx="2943600" cy="100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666666"/>
                    </a:solidFill>
                    <a:latin typeface="Roboto"/>
                    <a:ea typeface="Roboto"/>
                    <a:cs typeface="Roboto"/>
                    <a:sym typeface="Roboto"/>
                  </a:rPr>
                  <a:t>Creates a new Microgateway configuration file named org-env-config.yaml</a:t>
                </a:r>
                <a:endParaRPr sz="12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485" name="Shape 485"/>
            <p:cNvGrpSpPr/>
            <p:nvPr/>
          </p:nvGrpSpPr>
          <p:grpSpPr>
            <a:xfrm>
              <a:off x="6369248" y="5490989"/>
              <a:ext cx="3044406" cy="1156827"/>
              <a:chOff x="6369248" y="5598339"/>
              <a:chExt cx="3044406" cy="1156827"/>
            </a:xfrm>
          </p:grpSpPr>
          <p:sp>
            <p:nvSpPr>
              <p:cNvPr id="486" name="Shape 486"/>
              <p:cNvSpPr/>
              <p:nvPr/>
            </p:nvSpPr>
            <p:spPr>
              <a:xfrm>
                <a:off x="6369255" y="5598366"/>
                <a:ext cx="3044400" cy="1156800"/>
              </a:xfrm>
              <a:prstGeom prst="roundRect">
                <a:avLst>
                  <a:gd fmla="val 1674" name="adj"/>
                </a:avLst>
              </a:prstGeom>
              <a:solidFill>
                <a:srgbClr val="FFFFFF"/>
              </a:solidFill>
              <a:ln>
                <a:noFill/>
              </a:ln>
              <a:effectLst>
                <a:outerShdw blurRad="19050" rotWithShape="0" algn="ctr" dir="5400000" dist="6350">
                  <a:srgbClr val="000000">
                    <a:alpha val="44710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21428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87" name="Shape 487"/>
              <p:cNvSpPr txBox="1"/>
              <p:nvPr/>
            </p:nvSpPr>
            <p:spPr>
              <a:xfrm>
                <a:off x="6369248" y="5598339"/>
                <a:ext cx="2872800" cy="100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666666"/>
                    </a:solidFill>
                    <a:latin typeface="Roboto"/>
                    <a:ea typeface="Roboto"/>
                    <a:cs typeface="Roboto"/>
                    <a:sym typeface="Roboto"/>
                  </a:rPr>
                  <a:t>Creates a key and secret that is required to start Microgateway and it’s used to asynchronously send analytics data to Edge</a:t>
                </a:r>
                <a:endParaRPr sz="12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>
                  <a:spcBef>
                    <a:spcPts val="0"/>
                  </a:spcBef>
                  <a:spcAft>
                    <a:spcPts val="1100"/>
                  </a:spcAft>
                  <a:buNone/>
                </a:pPr>
                <a:r>
                  <a:t/>
                </a:r>
                <a:endParaRPr sz="12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488" name="Shape 488"/>
            <p:cNvCxnSpPr>
              <a:stCxn id="472" idx="3"/>
              <a:endCxn id="483" idx="1"/>
            </p:cNvCxnSpPr>
            <p:nvPr/>
          </p:nvCxnSpPr>
          <p:spPr>
            <a:xfrm>
              <a:off x="3418763" y="3329088"/>
              <a:ext cx="4472100" cy="0"/>
            </a:xfrm>
            <a:prstGeom prst="straightConnector1">
              <a:avLst/>
            </a:prstGeom>
            <a:noFill/>
            <a:ln cap="flat" cmpd="sng" w="9525">
              <a:solidFill>
                <a:srgbClr val="4285F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89" name="Shape 489"/>
            <p:cNvCxnSpPr>
              <a:stCxn id="472" idx="3"/>
              <a:endCxn id="477" idx="1"/>
            </p:cNvCxnSpPr>
            <p:nvPr/>
          </p:nvCxnSpPr>
          <p:spPr>
            <a:xfrm flipH="1" rot="10800000">
              <a:off x="3418763" y="1240788"/>
              <a:ext cx="1132800" cy="2088300"/>
            </a:xfrm>
            <a:prstGeom prst="straightConnector1">
              <a:avLst/>
            </a:prstGeom>
            <a:noFill/>
            <a:ln cap="flat" cmpd="sng" w="9525">
              <a:solidFill>
                <a:srgbClr val="4285F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90" name="Shape 490"/>
            <p:cNvCxnSpPr>
              <a:stCxn id="472" idx="3"/>
              <a:endCxn id="480" idx="1"/>
            </p:cNvCxnSpPr>
            <p:nvPr/>
          </p:nvCxnSpPr>
          <p:spPr>
            <a:xfrm>
              <a:off x="3418763" y="3329088"/>
              <a:ext cx="4299000" cy="1333200"/>
            </a:xfrm>
            <a:prstGeom prst="straightConnector1">
              <a:avLst/>
            </a:prstGeom>
            <a:noFill/>
            <a:ln cap="flat" cmpd="sng" w="9525">
              <a:solidFill>
                <a:srgbClr val="4285F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91" name="Shape 491"/>
            <p:cNvCxnSpPr>
              <a:stCxn id="472" idx="3"/>
              <a:endCxn id="486" idx="1"/>
            </p:cNvCxnSpPr>
            <p:nvPr/>
          </p:nvCxnSpPr>
          <p:spPr>
            <a:xfrm>
              <a:off x="3418763" y="3329088"/>
              <a:ext cx="2950500" cy="2740500"/>
            </a:xfrm>
            <a:prstGeom prst="straightConnector1">
              <a:avLst/>
            </a:prstGeom>
            <a:noFill/>
            <a:ln cap="flat" cmpd="sng" w="9525">
              <a:solidFill>
                <a:srgbClr val="4285F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492" name="Shape 492"/>
          <p:cNvCxnSpPr>
            <a:stCxn id="472" idx="3"/>
            <a:endCxn id="478" idx="1"/>
          </p:cNvCxnSpPr>
          <p:nvPr/>
        </p:nvCxnSpPr>
        <p:spPr>
          <a:xfrm flipH="1" rot="10800000">
            <a:off x="1811575" y="1007283"/>
            <a:ext cx="3940500" cy="1142400"/>
          </a:xfrm>
          <a:prstGeom prst="straightConnector1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3" name="Shape 493"/>
          <p:cNvSpPr txBox="1"/>
          <p:nvPr/>
        </p:nvSpPr>
        <p:spPr>
          <a:xfrm>
            <a:off x="0" y="3277025"/>
            <a:ext cx="5434500" cy="485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edgemicro configure -u org_admin -p org_admin_pass -o org -e test</a:t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/>
        </p:nvSpPr>
        <p:spPr>
          <a:xfrm>
            <a:off x="8532103" y="4919060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>
              <a:solidFill>
                <a:srgbClr val="BDBDB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9" name="Shape 499"/>
          <p:cNvSpPr txBox="1"/>
          <p:nvPr/>
        </p:nvSpPr>
        <p:spPr>
          <a:xfrm>
            <a:off x="368725" y="8595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Microgateway Config file</a:t>
            </a:r>
            <a:endParaRPr sz="2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Cloud_LogoAssets-08.png" id="500" name="Shape 5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2304" y="1652822"/>
            <a:ext cx="1704300" cy="151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_LogoAssets-10.png" id="501" name="Shape 5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2325" y="3278797"/>
            <a:ext cx="1709700" cy="1521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_LogoAssets-09.png" id="502" name="Shape 50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4400" y="1652987"/>
            <a:ext cx="1704300" cy="151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_LogoAssets-07.png" id="503" name="Shape 50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13326" y="755522"/>
            <a:ext cx="1704300" cy="151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_LogoAssets-06.png" id="504" name="Shape 50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78972" y="3278799"/>
            <a:ext cx="1709700" cy="152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Shape 505"/>
          <p:cNvSpPr txBox="1"/>
          <p:nvPr/>
        </p:nvSpPr>
        <p:spPr>
          <a:xfrm>
            <a:off x="2503655" y="3855700"/>
            <a:ext cx="12603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Analytics Configuration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" name="Shape 506"/>
          <p:cNvSpPr txBox="1"/>
          <p:nvPr/>
        </p:nvSpPr>
        <p:spPr>
          <a:xfrm>
            <a:off x="2503655" y="2147375"/>
            <a:ext cx="1260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Logging Configuration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7" name="Shape 507"/>
          <p:cNvSpPr txBox="1"/>
          <p:nvPr/>
        </p:nvSpPr>
        <p:spPr>
          <a:xfrm>
            <a:off x="5367011" y="1925675"/>
            <a:ext cx="12603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Plugin Execution Order and Plugin Configuration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Shape 508"/>
          <p:cNvSpPr txBox="1"/>
          <p:nvPr/>
        </p:nvSpPr>
        <p:spPr>
          <a:xfrm>
            <a:off x="5367011" y="3796600"/>
            <a:ext cx="12603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SSL/TLS Configuration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4324570" y="3037675"/>
            <a:ext cx="481800" cy="4821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0" name="Shape 510"/>
          <p:cNvCxnSpPr>
            <a:stCxn id="509" idx="0"/>
            <a:endCxn id="503" idx="2"/>
          </p:cNvCxnSpPr>
          <p:nvPr/>
        </p:nvCxnSpPr>
        <p:spPr>
          <a:xfrm rot="10800000">
            <a:off x="4565470" y="2273275"/>
            <a:ext cx="0" cy="764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11" name="Shape 511"/>
          <p:cNvCxnSpPr>
            <a:stCxn id="509" idx="7"/>
          </p:cNvCxnSpPr>
          <p:nvPr/>
        </p:nvCxnSpPr>
        <p:spPr>
          <a:xfrm flipH="1" rot="10800000">
            <a:off x="4735812" y="2411977"/>
            <a:ext cx="406500" cy="696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12" name="Shape 512"/>
          <p:cNvCxnSpPr>
            <a:stCxn id="509" idx="1"/>
          </p:cNvCxnSpPr>
          <p:nvPr/>
        </p:nvCxnSpPr>
        <p:spPr>
          <a:xfrm rot="10800000">
            <a:off x="3988628" y="2411977"/>
            <a:ext cx="406500" cy="696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13" name="Shape 513"/>
          <p:cNvCxnSpPr>
            <a:stCxn id="509" idx="5"/>
          </p:cNvCxnSpPr>
          <p:nvPr/>
        </p:nvCxnSpPr>
        <p:spPr>
          <a:xfrm>
            <a:off x="4735812" y="3449173"/>
            <a:ext cx="406500" cy="590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14" name="Shape 514"/>
          <p:cNvCxnSpPr>
            <a:stCxn id="509" idx="3"/>
            <a:endCxn id="504" idx="3"/>
          </p:cNvCxnSpPr>
          <p:nvPr/>
        </p:nvCxnSpPr>
        <p:spPr>
          <a:xfrm flipH="1">
            <a:off x="3988628" y="3449173"/>
            <a:ext cx="406500" cy="590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15" name="Shape 515"/>
          <p:cNvSpPr txBox="1"/>
          <p:nvPr/>
        </p:nvSpPr>
        <p:spPr>
          <a:xfrm>
            <a:off x="3856200" y="1039425"/>
            <a:ext cx="14316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</a:rPr>
              <a:t> Edgemicro configuration and Auth proxy configuration</a:t>
            </a:r>
            <a:endParaRPr sz="12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</a:endParaRPr>
          </a:p>
        </p:txBody>
      </p:sp>
      <p:sp>
        <p:nvSpPr>
          <p:cNvPr id="516" name="Shape 516"/>
          <p:cNvSpPr txBox="1"/>
          <p:nvPr/>
        </p:nvSpPr>
        <p:spPr>
          <a:xfrm>
            <a:off x="3786800" y="4502525"/>
            <a:ext cx="1608000" cy="368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hlinkClick r:id="rId8"/>
              </a:rPr>
              <a:t>org-env-config.yaml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/>
          <p:nvPr/>
        </p:nvSpPr>
        <p:spPr>
          <a:xfrm>
            <a:off x="8532103" y="4842860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>
              <a:solidFill>
                <a:srgbClr val="BDBDB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2" name="Shape 522"/>
          <p:cNvSpPr txBox="1"/>
          <p:nvPr/>
        </p:nvSpPr>
        <p:spPr>
          <a:xfrm>
            <a:off x="368725" y="16215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Microgateway Start</a:t>
            </a:r>
            <a:endParaRPr sz="2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3" name="Shape 523"/>
          <p:cNvSpPr txBox="1"/>
          <p:nvPr/>
        </p:nvSpPr>
        <p:spPr>
          <a:xfrm>
            <a:off x="368725" y="767175"/>
            <a:ext cx="7589400" cy="9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Start the Microgateway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with the following command.  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Starting with version 2.1.x Microgateway starts in cluster mode by default.  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Change the cluster size with -p 5 which starts Microgateway with 5 child processes.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Starting with version 2.3.1 Microgateway will auto-reload configuration from Edge and the config file.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By default it listens on port 8000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Change the default port with the command line argument 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■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--port 8080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Shape 524"/>
          <p:cNvSpPr txBox="1"/>
          <p:nvPr/>
        </p:nvSpPr>
        <p:spPr>
          <a:xfrm>
            <a:off x="1234550" y="3937150"/>
            <a:ext cx="6546600" cy="438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edgemicro start -k key -s secret -o org -e test</a:t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/>
          <p:nvPr/>
        </p:nvSpPr>
        <p:spPr>
          <a:xfrm>
            <a:off x="8532103" y="4842860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>
              <a:solidFill>
                <a:srgbClr val="BDBDB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0" name="Shape 530"/>
          <p:cNvSpPr txBox="1"/>
          <p:nvPr/>
        </p:nvSpPr>
        <p:spPr>
          <a:xfrm>
            <a:off x="368725" y="16215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Microgateway Labs</a:t>
            </a:r>
            <a:endParaRPr sz="2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1" name="Shape 531"/>
          <p:cNvSpPr txBox="1"/>
          <p:nvPr/>
        </p:nvSpPr>
        <p:spPr>
          <a:xfrm>
            <a:off x="368725" y="767175"/>
            <a:ext cx="7589400" cy="25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Complete the following Edge Microgateway Labs.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Review the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prerequisites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Lab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- Setup Edge Microgateway aware proxy and start Node.js target server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Lab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- Install, configure and start Microgateway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