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09" r:id="rId2"/>
    <p:sldId id="313" r:id="rId3"/>
    <p:sldId id="314" r:id="rId4"/>
    <p:sldId id="315" r:id="rId5"/>
    <p:sldId id="349" r:id="rId6"/>
    <p:sldId id="350" r:id="rId7"/>
    <p:sldId id="359" r:id="rId8"/>
    <p:sldId id="351" r:id="rId9"/>
    <p:sldId id="352" r:id="rId10"/>
    <p:sldId id="321" r:id="rId11"/>
    <p:sldId id="353" r:id="rId12"/>
    <p:sldId id="354" r:id="rId13"/>
    <p:sldId id="355" r:id="rId14"/>
    <p:sldId id="356" r:id="rId15"/>
    <p:sldId id="357" r:id="rId16"/>
    <p:sldId id="358" r:id="rId17"/>
    <p:sldId id="330" r:id="rId18"/>
    <p:sldId id="331" r:id="rId19"/>
    <p:sldId id="332" r:id="rId20"/>
    <p:sldId id="335" r:id="rId21"/>
    <p:sldId id="336" r:id="rId22"/>
    <p:sldId id="346" r:id="rId23"/>
    <p:sldId id="338" r:id="rId24"/>
    <p:sldId id="339" r:id="rId25"/>
    <p:sldId id="340" r:id="rId26"/>
    <p:sldId id="341" r:id="rId27"/>
    <p:sldId id="347" r:id="rId28"/>
    <p:sldId id="348" r:id="rId29"/>
    <p:sldId id="343" r:id="rId30"/>
    <p:sldId id="345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341"/>
    <a:srgbClr val="6600CC"/>
    <a:srgbClr val="3333CC"/>
    <a:srgbClr val="2D2D8A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999" autoAdjust="0"/>
    <p:restoredTop sz="95250" autoAdjust="0"/>
  </p:normalViewPr>
  <p:slideViewPr>
    <p:cSldViewPr>
      <p:cViewPr varScale="1">
        <p:scale>
          <a:sx n="116" d="100"/>
          <a:sy n="116" d="100"/>
        </p:scale>
        <p:origin x="-114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68FF4-A610-4CCF-A92A-54B8EBE33021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48513-AA6D-4F8A-B41C-3BE1F5014A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961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48513-AA6D-4F8A-B41C-3BE1F5014A0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71435-BB09-4FEA-A0D7-4B025D00C044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538AA-AF52-406F-8114-20BB403998DD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6FF83-E4A1-4F67-BE45-0582652B2107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77B40-654A-41C1-AE43-8F497D273940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77B40-654A-41C1-AE43-8F497D273940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6EF61-0431-4B48-BF8D-AD7F4B173EF7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6EF61-0431-4B48-BF8D-AD7F4B173EF7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5222A-8E9A-4035-A34C-CE1AF4125AAB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E5F32BA-079D-492C-A71C-25B1AC211EF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4B0AB86-F7AE-4867-ADFF-354DE647AB0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3CEB1D2-F23D-4EFF-A6C7-152E930DD57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07513-19AE-47F0-ABD9-53914FA69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01730A-013B-4CB4-BA74-6B5A2DA383A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D708CB0-180E-480A-B5E9-304EDB71A67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F519ABF-577E-4AA5-A198-446EB778942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35A92FF-C25D-44F5-BA10-134AA412F22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C5F3488-9DEE-45BA-87B6-C85FA6C76AB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5ABF99-AFDD-4392-BE13-BE42827BA07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7E1D088-313E-48D8-BECE-41A274E0B5D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76318" y="514404"/>
            <a:ext cx="8950418" cy="67865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6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76318" y="4933888"/>
            <a:ext cx="8950418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" name="图片 7" descr="校标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215019" y="0"/>
            <a:ext cx="2545745" cy="4776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21"/>
          <p:cNvSpPr/>
          <p:nvPr/>
        </p:nvSpPr>
        <p:spPr>
          <a:xfrm>
            <a:off x="609704" y="1233568"/>
            <a:ext cx="7924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Rectangle 59"/>
          <p:cNvSpPr>
            <a:spLocks noChangeArrowheads="1"/>
          </p:cNvSpPr>
          <p:nvPr/>
        </p:nvSpPr>
        <p:spPr bwMode="auto">
          <a:xfrm>
            <a:off x="1524000" y="2571750"/>
            <a:ext cx="6477692" cy="152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67055" indent="-567055" algn="ctr" defTabSz="827405">
              <a:spcBef>
                <a:spcPct val="200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  <a:ea typeface="+mn-ea"/>
              </a:rPr>
              <a:t>刘 军</a:t>
            </a:r>
            <a:endParaRPr lang="en-US" altLang="zh-CN" sz="2800" b="1" dirty="0">
              <a:latin typeface="+mn-ea"/>
              <a:ea typeface="+mn-ea"/>
            </a:endParaRPr>
          </a:p>
          <a:p>
            <a:pPr marL="567055" indent="-567055" algn="ctr" defTabSz="827405">
              <a:spcBef>
                <a:spcPct val="200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  <a:ea typeface="+mn-ea"/>
              </a:rPr>
              <a:t>合肥工业大学计算机与信息学院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7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卡诺图化简原理：</a:t>
            </a:r>
            <a:endParaRPr lang="en-US" altLang="zh-CN" sz="1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" y="1123950"/>
            <a:ext cx="8561387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b="1" dirty="0">
                <a:latin typeface="CG Times" pitchFamily="18" charset="0"/>
                <a:ea typeface="黑体" pitchFamily="49" charset="-122"/>
              </a:rPr>
              <a:t>逻辑相邻的最小项可以通过</a:t>
            </a:r>
            <a:r>
              <a:rPr lang="zh-CN" altLang="en-US" b="1" dirty="0">
                <a:solidFill>
                  <a:srgbClr val="FF0000"/>
                </a:solidFill>
                <a:latin typeface="CG Times" pitchFamily="18" charset="0"/>
                <a:ea typeface="黑体" pitchFamily="49" charset="-122"/>
              </a:rPr>
              <a:t>并项法</a:t>
            </a:r>
            <a:r>
              <a:rPr lang="zh-CN" altLang="en-US" b="1" dirty="0">
                <a:latin typeface="CG Times" pitchFamily="18" charset="0"/>
                <a:ea typeface="黑体" pitchFamily="49" charset="-122"/>
              </a:rPr>
              <a:t>合并，并消去不同的因子。</a:t>
            </a:r>
            <a:endParaRPr lang="zh-CN" altLang="en-US" b="1" dirty="0">
              <a:latin typeface="Century" pitchFamily="18" charset="0"/>
              <a:ea typeface="黑体" pitchFamily="49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4800" y="1733550"/>
            <a:ext cx="4035425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卡诺图化简步骤：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5" name="Picture 6" descr="BD2129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754313"/>
            <a:ext cx="3810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BD2129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54313"/>
            <a:ext cx="3810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 descr="BD2129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54313"/>
            <a:ext cx="3810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906462" y="2590800"/>
            <a:ext cx="730250" cy="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CG Times" pitchFamily="18" charset="0"/>
                <a:ea typeface="华文中宋" pitchFamily="2" charset="-122"/>
              </a:rPr>
              <a:t>变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130425" y="2584450"/>
            <a:ext cx="1025525" cy="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CG Times" pitchFamily="18" charset="0"/>
                <a:ea typeface="华文中宋" pitchFamily="2" charset="-122"/>
              </a:rPr>
              <a:t>填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436937" y="2571750"/>
            <a:ext cx="812800" cy="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CG Times" pitchFamily="18" charset="0"/>
                <a:ea typeface="华文中宋" pitchFamily="2" charset="-122"/>
              </a:rPr>
              <a:t>圈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694237" y="2560638"/>
            <a:ext cx="822325" cy="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CG Times" pitchFamily="18" charset="0"/>
                <a:ea typeface="华文中宋" pitchFamily="2" charset="-122"/>
              </a:rPr>
              <a:t>简</a:t>
            </a:r>
          </a:p>
        </p:txBody>
      </p: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949325" y="3186117"/>
            <a:ext cx="2876550" cy="641350"/>
            <a:chOff x="795" y="2943"/>
            <a:chExt cx="1812" cy="404"/>
          </a:xfrm>
        </p:grpSpPr>
        <p:sp>
          <p:nvSpPr>
            <p:cNvPr id="23" name="AutoShape 14"/>
            <p:cNvSpPr>
              <a:spLocks/>
            </p:cNvSpPr>
            <p:nvPr/>
          </p:nvSpPr>
          <p:spPr bwMode="auto">
            <a:xfrm rot="5400000">
              <a:off x="1263" y="2475"/>
              <a:ext cx="146" cy="1081"/>
            </a:xfrm>
            <a:prstGeom prst="rightBrace">
              <a:avLst>
                <a:gd name="adj1" fmla="val 72432"/>
                <a:gd name="adj2" fmla="val 50000"/>
              </a:avLst>
            </a:prstGeom>
            <a:noFill/>
            <a:ln w="28575" cap="sq">
              <a:solidFill>
                <a:schemeClr val="accent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869" y="3132"/>
              <a:ext cx="1738" cy="21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zh-CN" altLang="en-US" b="1">
                  <a:solidFill>
                    <a:schemeClr val="accent6"/>
                  </a:solidFill>
                  <a:latin typeface="CG Times" pitchFamily="18" charset="0"/>
                  <a:ea typeface="华文中宋" pitchFamily="2" charset="-122"/>
                </a:rPr>
                <a:t>表示逻辑函数</a:t>
              </a:r>
            </a:p>
          </p:txBody>
        </p: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3438524" y="3189292"/>
            <a:ext cx="2825750" cy="561976"/>
            <a:chOff x="796" y="2942"/>
            <a:chExt cx="1780" cy="354"/>
          </a:xfrm>
        </p:grpSpPr>
        <p:sp>
          <p:nvSpPr>
            <p:cNvPr id="26" name="AutoShape 17"/>
            <p:cNvSpPr>
              <a:spLocks/>
            </p:cNvSpPr>
            <p:nvPr/>
          </p:nvSpPr>
          <p:spPr bwMode="auto">
            <a:xfrm rot="5400000">
              <a:off x="1272" y="2466"/>
              <a:ext cx="146" cy="1098"/>
            </a:xfrm>
            <a:prstGeom prst="rightBrace">
              <a:avLst>
                <a:gd name="adj1" fmla="val 72432"/>
                <a:gd name="adj2" fmla="val 50000"/>
              </a:avLst>
            </a:prstGeom>
            <a:noFill/>
            <a:ln w="28575" cap="sq">
              <a:solidFill>
                <a:schemeClr val="accent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838" y="3081"/>
              <a:ext cx="1738" cy="21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zh-CN" altLang="en-US" b="1" dirty="0">
                  <a:solidFill>
                    <a:schemeClr val="accent6"/>
                  </a:solidFill>
                  <a:latin typeface="CG Times" pitchFamily="18" charset="0"/>
                  <a:ea typeface="华文中宋" pitchFamily="2" charset="-122"/>
                </a:rPr>
                <a:t>化简逻辑函数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76550"/>
            <a:ext cx="2784008" cy="19812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2400" y="5143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卡诺图化简的例子：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971550"/>
            <a:ext cx="629920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：将逻辑函数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为最小项表达式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295400" y="1276350"/>
          <a:ext cx="4267200" cy="303785"/>
        </p:xfrm>
        <a:graphic>
          <a:graphicData uri="http://schemas.openxmlformats.org/presentationml/2006/ole">
            <p:oleObj spid="_x0000_s5122" name="公式" r:id="rId4" imgW="2806560" imgH="215640" progId="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00200" y="1719325"/>
          <a:ext cx="5957887" cy="319025"/>
        </p:xfrm>
        <a:graphic>
          <a:graphicData uri="http://schemas.openxmlformats.org/presentationml/2006/ole">
            <p:oleObj spid="_x0000_s5123" name="公式" r:id="rId5" imgW="4508280" imgH="241200" progId="">
              <p:embed/>
            </p:oleObj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93851" y="2098675"/>
            <a:ext cx="328295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CG Times" pitchFamily="18" charset="0"/>
                <a:ea typeface="楷体_GB2312" pitchFamily="49" charset="-122"/>
              </a:rPr>
              <a:t>= ∑m(0,1,3,5,6,9,11,13)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2495550"/>
            <a:ext cx="8810625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填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：把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填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入到卡诺图中与这些最小项对应的方格内</a:t>
            </a:r>
          </a:p>
        </p:txBody>
      </p:sp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subSp spid="_x0000_s512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subSp spid="_x0000_s5122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subSp spid="_x0000_s512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subSp spid="_x0000_s5123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2400" y="5143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卡诺图化简的例子：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971550"/>
            <a:ext cx="629920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：将逻辑函数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为最小项表达式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295400" y="1276350"/>
          <a:ext cx="4267200" cy="303785"/>
        </p:xfrm>
        <a:graphic>
          <a:graphicData uri="http://schemas.openxmlformats.org/presentationml/2006/ole">
            <p:oleObj spid="_x0000_s6146" name="公式" r:id="rId3" imgW="2806560" imgH="215640" progId="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00200" y="1719325"/>
          <a:ext cx="5957887" cy="319025"/>
        </p:xfrm>
        <a:graphic>
          <a:graphicData uri="http://schemas.openxmlformats.org/presentationml/2006/ole">
            <p:oleObj spid="_x0000_s6147" name="公式" r:id="rId4" imgW="4508280" imgH="241200" progId="">
              <p:embed/>
            </p:oleObj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93851" y="2098675"/>
            <a:ext cx="328295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CG Times" pitchFamily="18" charset="0"/>
                <a:ea typeface="楷体_GB2312" pitchFamily="49" charset="-122"/>
              </a:rPr>
              <a:t>= ∑m(0,1,3,5,6,9,11,13)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2495550"/>
            <a:ext cx="8810625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填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：把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填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入到卡诺图中与这些最小项对应的方格内</a:t>
            </a:r>
          </a:p>
        </p:txBody>
      </p:sp>
      <p:pic>
        <p:nvPicPr>
          <p:cNvPr id="26628" name="Picture 4" descr="C:\Users\hfutliujun\AppData\Roaming\Tencent\Users\350654676\QQ\WinTemp\RichOle\JUA@8KHB0MA$W[~AQS`DO1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800350"/>
            <a:ext cx="2858602" cy="203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76213" y="1047750"/>
            <a:ext cx="8967787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将各圈内最小项化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求和，即为简化的逻辑函数</a:t>
            </a: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76200" y="1331850"/>
            <a:ext cx="8701087" cy="91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Century" pitchFamily="18" charset="0"/>
                <a:ea typeface="黑体" pitchFamily="49" charset="-122"/>
              </a:rPr>
              <a:t>①</a:t>
            </a:r>
            <a:r>
              <a:rPr lang="zh-CN" altLang="en-US" b="1" dirty="0">
                <a:latin typeface="楷体_GB2312" pitchFamily="49" charset="-122"/>
                <a:ea typeface="黑体" pitchFamily="49" charset="-122"/>
              </a:rPr>
              <a:t>相邻二方格组合：任何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黑体" pitchFamily="49" charset="-122"/>
              </a:rPr>
              <a:t>两个逻辑相邻的最小项</a:t>
            </a:r>
            <a:r>
              <a:rPr lang="zh-CN" altLang="en-US" b="1" dirty="0">
                <a:latin typeface="楷体_GB2312" pitchFamily="49" charset="-122"/>
                <a:ea typeface="黑体" pitchFamily="49" charset="-122"/>
              </a:rPr>
              <a:t>组合可以消去一个取值不同的变量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黑体" pitchFamily="49" charset="-122"/>
              </a:rPr>
              <a:t>合并为一项</a:t>
            </a:r>
            <a:r>
              <a:rPr lang="zh-CN" altLang="en-US" b="1" dirty="0" smtClean="0">
                <a:latin typeface="楷体_GB2312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206375" y="617537"/>
            <a:ext cx="8694738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圈：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将有逻辑相邻关系的最小项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起来</a:t>
            </a:r>
            <a:r>
              <a:rPr lang="en-US" altLang="zh-CN" b="1" dirty="0">
                <a:latin typeface="Century" pitchFamily="18" charset="0"/>
                <a:ea typeface="楷体_GB2312" pitchFamily="49" charset="-122"/>
              </a:rPr>
              <a:t>(</a:t>
            </a:r>
            <a:r>
              <a:rPr lang="en-US" altLang="zh-CN" b="1" dirty="0">
                <a:latin typeface="CG Times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Arial" pitchFamily="34" charset="0"/>
                <a:ea typeface="黑体" pitchFamily="49" charset="-122"/>
              </a:rPr>
              <a:t>2</a:t>
            </a:r>
            <a:r>
              <a:rPr lang="en-US" altLang="zh-CN" b="1" baseline="30000" dirty="0" smtClean="0">
                <a:latin typeface="Arial" pitchFamily="34" charset="0"/>
                <a:ea typeface="黑体" pitchFamily="49" charset="-122"/>
              </a:rPr>
              <a:t>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方格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组合</a:t>
            </a:r>
            <a:r>
              <a:rPr lang="en-US" altLang="zh-CN" b="1" dirty="0">
                <a:latin typeface="Century" pitchFamily="18" charset="0"/>
                <a:ea typeface="楷体_GB2312" pitchFamily="49" charset="-122"/>
              </a:rPr>
              <a:t>)</a:t>
            </a:r>
          </a:p>
        </p:txBody>
      </p:sp>
      <p:pic>
        <p:nvPicPr>
          <p:cNvPr id="10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66950"/>
            <a:ext cx="2784008" cy="1981200"/>
          </a:xfrm>
          <a:prstGeom prst="rect">
            <a:avLst/>
          </a:prstGeom>
          <a:noFill/>
        </p:spPr>
      </p:pic>
      <p:sp>
        <p:nvSpPr>
          <p:cNvPr id="110" name="Text Box 60"/>
          <p:cNvSpPr txBox="1">
            <a:spLocks noChangeArrowheads="1"/>
          </p:cNvSpPr>
          <p:nvPr/>
        </p:nvSpPr>
        <p:spPr bwMode="auto">
          <a:xfrm>
            <a:off x="2621694" y="2624739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1" name="Text Box 60"/>
          <p:cNvSpPr txBox="1">
            <a:spLocks noChangeArrowheads="1"/>
          </p:cNvSpPr>
          <p:nvPr/>
        </p:nvSpPr>
        <p:spPr bwMode="auto">
          <a:xfrm>
            <a:off x="3140676" y="2629416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3" name="椭圆 112"/>
          <p:cNvSpPr/>
          <p:nvPr/>
        </p:nvSpPr>
        <p:spPr>
          <a:xfrm>
            <a:off x="2590800" y="2621178"/>
            <a:ext cx="914400" cy="304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3140676" y="383214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grpSp>
        <p:nvGrpSpPr>
          <p:cNvPr id="2" name="组合 123"/>
          <p:cNvGrpSpPr/>
          <p:nvPr/>
        </p:nvGrpSpPr>
        <p:grpSpPr>
          <a:xfrm>
            <a:off x="3200400" y="3867150"/>
            <a:ext cx="306817" cy="304800"/>
            <a:chOff x="5868353" y="2733732"/>
            <a:chExt cx="303847" cy="447618"/>
          </a:xfrm>
        </p:grpSpPr>
        <p:sp>
          <p:nvSpPr>
            <p:cNvPr id="114" name="Arc 13"/>
            <p:cNvSpPr>
              <a:spLocks/>
            </p:cNvSpPr>
            <p:nvPr/>
          </p:nvSpPr>
          <p:spPr bwMode="auto">
            <a:xfrm rot="16104053">
              <a:off x="5912887" y="2691197"/>
              <a:ext cx="215744" cy="300814"/>
            </a:xfrm>
            <a:custGeom>
              <a:avLst/>
              <a:gdLst>
                <a:gd name="T0" fmla="*/ 0 w 21600"/>
                <a:gd name="T1" fmla="*/ 0 h 42204"/>
                <a:gd name="T2" fmla="*/ 0 w 21600"/>
                <a:gd name="T3" fmla="*/ 0 h 42204"/>
                <a:gd name="T4" fmla="*/ 0 w 21600"/>
                <a:gd name="T5" fmla="*/ 0 h 422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04"/>
                <a:gd name="T11" fmla="*/ 21600 w 21600"/>
                <a:gd name="T12" fmla="*/ 42204 h 42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0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</a:path>
                <a:path w="21600" h="4220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0" name="直接连接符 119"/>
            <p:cNvCxnSpPr/>
            <p:nvPr/>
          </p:nvCxnSpPr>
          <p:spPr>
            <a:xfrm>
              <a:off x="5868353" y="2944512"/>
              <a:ext cx="0" cy="228600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172200" y="2866254"/>
              <a:ext cx="0" cy="315096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25"/>
          <p:cNvGrpSpPr/>
          <p:nvPr/>
        </p:nvGrpSpPr>
        <p:grpSpPr>
          <a:xfrm rot="10800000">
            <a:off x="3173669" y="2598522"/>
            <a:ext cx="306817" cy="304800"/>
            <a:chOff x="5868353" y="2733732"/>
            <a:chExt cx="303847" cy="447618"/>
          </a:xfrm>
        </p:grpSpPr>
        <p:sp>
          <p:nvSpPr>
            <p:cNvPr id="127" name="Arc 13"/>
            <p:cNvSpPr>
              <a:spLocks/>
            </p:cNvSpPr>
            <p:nvPr/>
          </p:nvSpPr>
          <p:spPr bwMode="auto">
            <a:xfrm rot="16104053">
              <a:off x="5912887" y="2691197"/>
              <a:ext cx="215744" cy="300814"/>
            </a:xfrm>
            <a:custGeom>
              <a:avLst/>
              <a:gdLst>
                <a:gd name="T0" fmla="*/ 0 w 21600"/>
                <a:gd name="T1" fmla="*/ 0 h 42204"/>
                <a:gd name="T2" fmla="*/ 0 w 21600"/>
                <a:gd name="T3" fmla="*/ 0 h 42204"/>
                <a:gd name="T4" fmla="*/ 0 w 21600"/>
                <a:gd name="T5" fmla="*/ 0 h 422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04"/>
                <a:gd name="T11" fmla="*/ 21600 w 21600"/>
                <a:gd name="T12" fmla="*/ 42204 h 42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0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</a:path>
                <a:path w="21600" h="4220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5868353" y="2944512"/>
              <a:ext cx="0" cy="228600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6172200" y="2866254"/>
              <a:ext cx="0" cy="315096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Box 5"/>
          <p:cNvSpPr txBox="1">
            <a:spLocks noChangeArrowheads="1"/>
          </p:cNvSpPr>
          <p:nvPr/>
        </p:nvSpPr>
        <p:spPr bwMode="auto">
          <a:xfrm>
            <a:off x="2209800" y="1832406"/>
            <a:ext cx="4808838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例如：化简函数 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F</a:t>
            </a:r>
            <a:r>
              <a:rPr lang="zh-CN" altLang="en-US" b="1" dirty="0" smtClean="0">
                <a:latin typeface="CG Times" pitchFamily="18" charset="0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CG Times" pitchFamily="18" charset="0"/>
                <a:ea typeface="楷体_GB2312" pitchFamily="49" charset="-122"/>
              </a:rPr>
              <a:t>A,B,C,D</a:t>
            </a:r>
            <a:r>
              <a:rPr lang="zh-CN" altLang="en-US" b="1" dirty="0" smtClean="0">
                <a:latin typeface="CG Times" pitchFamily="18" charset="0"/>
                <a:ea typeface="楷体_GB2312" pitchFamily="49" charset="-122"/>
              </a:rPr>
              <a:t>）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= </a:t>
            </a:r>
            <a:r>
              <a:rPr lang="en-US" altLang="zh-CN" b="1" i="1" dirty="0">
                <a:latin typeface="CG Times" pitchFamily="18" charset="0"/>
                <a:ea typeface="楷体_GB2312" pitchFamily="49" charset="-122"/>
              </a:rPr>
              <a:t>∑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m(1,2,3)</a:t>
            </a:r>
            <a:endParaRPr lang="en-US" altLang="zh-CN" b="1" i="1" dirty="0">
              <a:latin typeface="CG Times" pitchFamily="18" charset="0"/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435475" y="2495550"/>
          <a:ext cx="3337560" cy="381000"/>
        </p:xfrm>
        <a:graphic>
          <a:graphicData uri="http://schemas.openxmlformats.org/presentationml/2006/ole">
            <p:oleObj spid="_x0000_s7170" name="Equation" r:id="rId4" imgW="2781000" imgH="317160" progId="Equation.DSMT4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435475" y="3105150"/>
          <a:ext cx="3459163" cy="381000"/>
        </p:xfrm>
        <a:graphic>
          <a:graphicData uri="http://schemas.openxmlformats.org/presentationml/2006/ole">
            <p:oleObj spid="_x0000_s7171" name="Equation" r:id="rId5" imgW="2882880" imgH="317160" progId="Equation.DSMT4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372100" y="3700463"/>
          <a:ext cx="1706563" cy="319087"/>
        </p:xfrm>
        <a:graphic>
          <a:graphicData uri="http://schemas.openxmlformats.org/presentationml/2006/ole">
            <p:oleObj spid="_x0000_s7172" name="Equation" r:id="rId6" imgW="1422360" imgH="266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110" grpId="0"/>
      <p:bldP spid="111" grpId="0"/>
      <p:bldP spid="113" grpId="0" animBg="1"/>
      <p:bldP spid="112" grpId="0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76213" y="1047750"/>
            <a:ext cx="8967787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将各圈内最小项化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求和，即为简化的逻辑函数</a:t>
            </a: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76200" y="1331850"/>
            <a:ext cx="8701087" cy="8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Century" pitchFamily="18" charset="0"/>
                <a:ea typeface="黑体" pitchFamily="49" charset="-122"/>
              </a:rPr>
              <a:t>①</a:t>
            </a:r>
            <a:r>
              <a:rPr lang="zh-CN" altLang="en-US" b="1" dirty="0">
                <a:latin typeface="楷体_GB2312" pitchFamily="49" charset="-122"/>
                <a:ea typeface="黑体" pitchFamily="49" charset="-122"/>
              </a:rPr>
              <a:t>相邻二方格组合：任何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黑体" pitchFamily="49" charset="-122"/>
              </a:rPr>
              <a:t>两个逻辑相邻的最小项</a:t>
            </a:r>
            <a:r>
              <a:rPr lang="zh-CN" altLang="en-US" b="1" dirty="0">
                <a:latin typeface="楷体_GB2312" pitchFamily="49" charset="-122"/>
                <a:ea typeface="黑体" pitchFamily="49" charset="-122"/>
              </a:rPr>
              <a:t>组合可以消去一个取值不同的变量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黑体" pitchFamily="49" charset="-122"/>
              </a:rPr>
              <a:t>合并为一项</a:t>
            </a:r>
            <a:r>
              <a:rPr lang="zh-CN" altLang="en-US" b="1" dirty="0" smtClean="0">
                <a:latin typeface="楷体_GB2312" pitchFamily="49" charset="-122"/>
                <a:ea typeface="黑体" pitchFamily="49" charset="-122"/>
              </a:rPr>
              <a:t>。例如：</a:t>
            </a: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206375" y="617537"/>
            <a:ext cx="8694738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圈：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将有逻辑相邻关系的最小项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起来</a:t>
            </a:r>
            <a:r>
              <a:rPr lang="en-US" altLang="zh-CN" b="1" dirty="0">
                <a:latin typeface="Century" pitchFamily="18" charset="0"/>
                <a:ea typeface="楷体_GB2312" pitchFamily="49" charset="-122"/>
              </a:rPr>
              <a:t>(</a:t>
            </a:r>
            <a:r>
              <a:rPr lang="en-US" altLang="zh-CN" b="1" dirty="0">
                <a:latin typeface="CG Times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Arial" pitchFamily="34" charset="0"/>
                <a:ea typeface="黑体" pitchFamily="49" charset="-122"/>
              </a:rPr>
              <a:t>2</a:t>
            </a:r>
            <a:r>
              <a:rPr lang="en-US" altLang="zh-CN" b="1" baseline="30000" dirty="0" smtClean="0">
                <a:latin typeface="Arial" pitchFamily="34" charset="0"/>
                <a:ea typeface="黑体" pitchFamily="49" charset="-122"/>
              </a:rPr>
              <a:t>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方格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组合</a:t>
            </a:r>
            <a:r>
              <a:rPr lang="en-US" altLang="zh-CN" b="1" dirty="0">
                <a:latin typeface="Century" pitchFamily="18" charset="0"/>
                <a:ea typeface="楷体_GB2312" pitchFamily="49" charset="-122"/>
              </a:rPr>
              <a:t>)</a:t>
            </a:r>
          </a:p>
        </p:txBody>
      </p:sp>
      <p:pic>
        <p:nvPicPr>
          <p:cNvPr id="10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66950"/>
            <a:ext cx="2784008" cy="1981200"/>
          </a:xfrm>
          <a:prstGeom prst="rect">
            <a:avLst/>
          </a:prstGeom>
          <a:noFill/>
        </p:spPr>
      </p:pic>
      <p:sp>
        <p:nvSpPr>
          <p:cNvPr id="110" name="Text Box 60"/>
          <p:cNvSpPr txBox="1">
            <a:spLocks noChangeArrowheads="1"/>
          </p:cNvSpPr>
          <p:nvPr/>
        </p:nvSpPr>
        <p:spPr bwMode="auto">
          <a:xfrm>
            <a:off x="2621694" y="2624739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1" name="Text Box 60"/>
          <p:cNvSpPr txBox="1">
            <a:spLocks noChangeArrowheads="1"/>
          </p:cNvSpPr>
          <p:nvPr/>
        </p:nvSpPr>
        <p:spPr bwMode="auto">
          <a:xfrm>
            <a:off x="3140676" y="2629416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3" name="椭圆 112"/>
          <p:cNvSpPr/>
          <p:nvPr/>
        </p:nvSpPr>
        <p:spPr>
          <a:xfrm>
            <a:off x="2590800" y="2621178"/>
            <a:ext cx="914400" cy="304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3140676" y="383214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grpSp>
        <p:nvGrpSpPr>
          <p:cNvPr id="2" name="组合 123"/>
          <p:cNvGrpSpPr/>
          <p:nvPr/>
        </p:nvGrpSpPr>
        <p:grpSpPr>
          <a:xfrm>
            <a:off x="3200400" y="3867150"/>
            <a:ext cx="306817" cy="304800"/>
            <a:chOff x="5868353" y="2733732"/>
            <a:chExt cx="303847" cy="447618"/>
          </a:xfrm>
        </p:grpSpPr>
        <p:sp>
          <p:nvSpPr>
            <p:cNvPr id="114" name="Arc 13"/>
            <p:cNvSpPr>
              <a:spLocks/>
            </p:cNvSpPr>
            <p:nvPr/>
          </p:nvSpPr>
          <p:spPr bwMode="auto">
            <a:xfrm rot="16104053">
              <a:off x="5912887" y="2691197"/>
              <a:ext cx="215744" cy="300814"/>
            </a:xfrm>
            <a:custGeom>
              <a:avLst/>
              <a:gdLst>
                <a:gd name="T0" fmla="*/ 0 w 21600"/>
                <a:gd name="T1" fmla="*/ 0 h 42204"/>
                <a:gd name="T2" fmla="*/ 0 w 21600"/>
                <a:gd name="T3" fmla="*/ 0 h 42204"/>
                <a:gd name="T4" fmla="*/ 0 w 21600"/>
                <a:gd name="T5" fmla="*/ 0 h 422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04"/>
                <a:gd name="T11" fmla="*/ 21600 w 21600"/>
                <a:gd name="T12" fmla="*/ 42204 h 42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0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</a:path>
                <a:path w="21600" h="4220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0" name="直接连接符 119"/>
            <p:cNvCxnSpPr/>
            <p:nvPr/>
          </p:nvCxnSpPr>
          <p:spPr>
            <a:xfrm>
              <a:off x="5868353" y="2944512"/>
              <a:ext cx="0" cy="228600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172200" y="2866254"/>
              <a:ext cx="0" cy="315096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25"/>
          <p:cNvGrpSpPr/>
          <p:nvPr/>
        </p:nvGrpSpPr>
        <p:grpSpPr>
          <a:xfrm rot="10800000">
            <a:off x="3173669" y="2598522"/>
            <a:ext cx="306817" cy="304800"/>
            <a:chOff x="5868353" y="2733732"/>
            <a:chExt cx="303847" cy="447618"/>
          </a:xfrm>
        </p:grpSpPr>
        <p:sp>
          <p:nvSpPr>
            <p:cNvPr id="127" name="Arc 13"/>
            <p:cNvSpPr>
              <a:spLocks/>
            </p:cNvSpPr>
            <p:nvPr/>
          </p:nvSpPr>
          <p:spPr bwMode="auto">
            <a:xfrm rot="16104053">
              <a:off x="5912887" y="2691197"/>
              <a:ext cx="215744" cy="300814"/>
            </a:xfrm>
            <a:custGeom>
              <a:avLst/>
              <a:gdLst>
                <a:gd name="T0" fmla="*/ 0 w 21600"/>
                <a:gd name="T1" fmla="*/ 0 h 42204"/>
                <a:gd name="T2" fmla="*/ 0 w 21600"/>
                <a:gd name="T3" fmla="*/ 0 h 42204"/>
                <a:gd name="T4" fmla="*/ 0 w 21600"/>
                <a:gd name="T5" fmla="*/ 0 h 422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04"/>
                <a:gd name="T11" fmla="*/ 21600 w 21600"/>
                <a:gd name="T12" fmla="*/ 42204 h 42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0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</a:path>
                <a:path w="21600" h="4220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5868353" y="2944512"/>
              <a:ext cx="0" cy="228600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6172200" y="2866254"/>
              <a:ext cx="0" cy="315096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Box 5"/>
          <p:cNvSpPr txBox="1">
            <a:spLocks noChangeArrowheads="1"/>
          </p:cNvSpPr>
          <p:nvPr/>
        </p:nvSpPr>
        <p:spPr bwMode="auto">
          <a:xfrm>
            <a:off x="2887362" y="1842702"/>
            <a:ext cx="441960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化简函数 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F</a:t>
            </a:r>
            <a:r>
              <a:rPr lang="zh-CN" altLang="en-US" b="1" dirty="0" smtClean="0">
                <a:latin typeface="CG Times" pitchFamily="18" charset="0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CG Times" pitchFamily="18" charset="0"/>
                <a:ea typeface="楷体_GB2312" pitchFamily="49" charset="-122"/>
              </a:rPr>
              <a:t>A,B,C,D</a:t>
            </a:r>
            <a:r>
              <a:rPr lang="zh-CN" altLang="en-US" b="1" dirty="0" smtClean="0">
                <a:latin typeface="CG Times" pitchFamily="18" charset="0"/>
                <a:ea typeface="楷体_GB2312" pitchFamily="49" charset="-122"/>
              </a:rPr>
              <a:t>）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= </a:t>
            </a:r>
            <a:r>
              <a:rPr lang="en-US" altLang="zh-CN" b="1" i="1" dirty="0">
                <a:latin typeface="CG Times" pitchFamily="18" charset="0"/>
                <a:ea typeface="楷体_GB2312" pitchFamily="49" charset="-122"/>
              </a:rPr>
              <a:t>∑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m(1,2,3)</a:t>
            </a:r>
            <a:endParaRPr lang="en-US" altLang="zh-CN" b="1" i="1" dirty="0">
              <a:latin typeface="CG Times" pitchFamily="18" charset="0"/>
              <a:ea typeface="楷体_GB2312" pitchFamily="49" charset="-122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191000" y="2495550"/>
            <a:ext cx="3733800" cy="60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为什么化简时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这个最小项可以被包含在两个圈中，而不改变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的值？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038600" y="3257550"/>
          <a:ext cx="4114800" cy="363274"/>
        </p:xfrm>
        <a:graphic>
          <a:graphicData uri="http://schemas.openxmlformats.org/presentationml/2006/ole">
            <p:oleObj spid="_x0000_s8194" name="Equation" r:id="rId4" imgW="3162240" imgH="2793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相邻四方格组合：任何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四个相邻的最小项组合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可以消去两个取值不同的变量合并为一项。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pic>
        <p:nvPicPr>
          <p:cNvPr id="10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57350"/>
            <a:ext cx="2784008" cy="1981200"/>
          </a:xfrm>
          <a:prstGeom prst="rect">
            <a:avLst/>
          </a:prstGeom>
          <a:noFill/>
        </p:spPr>
      </p:pic>
      <p:sp>
        <p:nvSpPr>
          <p:cNvPr id="110" name="Text Box 60"/>
          <p:cNvSpPr txBox="1">
            <a:spLocks noChangeArrowheads="1"/>
          </p:cNvSpPr>
          <p:nvPr/>
        </p:nvSpPr>
        <p:spPr bwMode="auto">
          <a:xfrm>
            <a:off x="2895600" y="24193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1" name="Text Box 60"/>
          <p:cNvSpPr txBox="1">
            <a:spLocks noChangeArrowheads="1"/>
          </p:cNvSpPr>
          <p:nvPr/>
        </p:nvSpPr>
        <p:spPr bwMode="auto">
          <a:xfrm>
            <a:off x="3429000" y="24193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3" name="椭圆 112"/>
          <p:cNvSpPr/>
          <p:nvPr/>
        </p:nvSpPr>
        <p:spPr>
          <a:xfrm>
            <a:off x="2870886" y="2392578"/>
            <a:ext cx="990600" cy="762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2895600" y="28003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3418704" y="2820387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2819400" y="1200150"/>
            <a:ext cx="29400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F=∑m(4,5,12,13)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27" name="Object 43"/>
          <p:cNvGraphicFramePr>
            <a:graphicFrameLocks noChangeAspect="1"/>
          </p:cNvGraphicFramePr>
          <p:nvPr/>
        </p:nvGraphicFramePr>
        <p:xfrm>
          <a:off x="5638800" y="2011609"/>
          <a:ext cx="3095625" cy="254397"/>
        </p:xfrm>
        <a:graphic>
          <a:graphicData uri="http://schemas.openxmlformats.org/presentationml/2006/ole">
            <p:oleObj spid="_x0000_s9218" name="公式" r:id="rId4" imgW="2501640" imgH="215640" progId="">
              <p:embed/>
            </p:oleObj>
          </a:graphicData>
        </a:graphic>
      </p:graphicFrame>
      <p:graphicFrame>
        <p:nvGraphicFramePr>
          <p:cNvPr id="28" name="Object 44"/>
          <p:cNvGraphicFramePr>
            <a:graphicFrameLocks noChangeAspect="1"/>
          </p:cNvGraphicFramePr>
          <p:nvPr/>
        </p:nvGraphicFramePr>
        <p:xfrm>
          <a:off x="5638800" y="2392609"/>
          <a:ext cx="1250104" cy="255309"/>
        </p:xfrm>
        <a:graphic>
          <a:graphicData uri="http://schemas.openxmlformats.org/presentationml/2006/ole">
            <p:oleObj spid="_x0000_s9219" name="公式" r:id="rId5" imgW="1015920" imgH="215640" progId="">
              <p:embed/>
            </p:oleObj>
          </a:graphicData>
        </a:graphic>
      </p:graphicFrame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5673810" y="2781847"/>
          <a:ext cx="450438" cy="247103"/>
        </p:xfrm>
        <a:graphic>
          <a:graphicData uri="http://schemas.openxmlformats.org/presentationml/2006/ole">
            <p:oleObj spid="_x0000_s9220" name="公式" r:id="rId6" imgW="393480" imgH="215640" progId="">
              <p:embed/>
            </p:oleObj>
          </a:graphicData>
        </a:graphic>
      </p:graphicFrame>
      <p:sp>
        <p:nvSpPr>
          <p:cNvPr id="30" name="Line 80"/>
          <p:cNvSpPr>
            <a:spLocks noChangeShapeType="1"/>
          </p:cNvSpPr>
          <p:nvPr/>
        </p:nvSpPr>
        <p:spPr bwMode="auto">
          <a:xfrm>
            <a:off x="5791200" y="2316409"/>
            <a:ext cx="1371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80"/>
          <p:cNvSpPr>
            <a:spLocks noChangeShapeType="1"/>
          </p:cNvSpPr>
          <p:nvPr/>
        </p:nvSpPr>
        <p:spPr bwMode="auto">
          <a:xfrm>
            <a:off x="7315200" y="2316409"/>
            <a:ext cx="1371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2582562" y="2435826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2574324" y="2843598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2895600" y="171707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3410466" y="171707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3" grpId="0" animBg="1"/>
      <p:bldP spid="112" grpId="0"/>
      <p:bldP spid="25" grpId="0"/>
      <p:bldP spid="26" grpId="0"/>
      <p:bldP spid="30" grpId="0" animBg="1"/>
      <p:bldP spid="32" grpId="0" animBg="1"/>
      <p:bldP spid="33" grpId="0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2895600" y="3714750"/>
            <a:ext cx="2962275" cy="369093"/>
            <a:chOff x="3426" y="2666"/>
            <a:chExt cx="1866" cy="310"/>
          </a:xfrm>
        </p:grpSpPr>
        <p:sp>
          <p:nvSpPr>
            <p:cNvPr id="106502" name="Text Box 66"/>
            <p:cNvSpPr txBox="1">
              <a:spLocks noChangeArrowheads="1"/>
            </p:cNvSpPr>
            <p:nvPr/>
          </p:nvSpPr>
          <p:spPr bwMode="auto">
            <a:xfrm>
              <a:off x="3426" y="2666"/>
              <a:ext cx="186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spcBef>
                  <a:spcPct val="50000"/>
                </a:spcBef>
              </a:pPr>
              <a:r>
                <a:rPr lang="en-US" altLang="zh-CN" b="1" i="1" dirty="0">
                  <a:latin typeface="Arial" pitchFamily="34" charset="0"/>
                  <a:ea typeface="楷体_GB2312" pitchFamily="49" charset="-122"/>
                </a:rPr>
                <a:t>F=∑m(4,5,6,7)=</a:t>
              </a:r>
              <a:endParaRPr lang="en-US" altLang="zh-CN" i="1" dirty="0">
                <a:latin typeface="Arial" pitchFamily="34" charset="0"/>
                <a:ea typeface="楷体_GB2312" pitchFamily="49" charset="-122"/>
              </a:endParaRPr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4546" y="2700"/>
              <a:ext cx="485" cy="276"/>
              <a:chOff x="4440" y="4001"/>
              <a:chExt cx="485" cy="377"/>
            </a:xfrm>
          </p:grpSpPr>
          <p:sp>
            <p:nvSpPr>
              <p:cNvPr id="106504" name="Text Box 68"/>
              <p:cNvSpPr txBox="1">
                <a:spLocks noChangeArrowheads="1"/>
              </p:cNvSpPr>
              <p:nvPr/>
            </p:nvSpPr>
            <p:spPr bwMode="auto">
              <a:xfrm>
                <a:off x="4440" y="4001"/>
                <a:ext cx="485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 i="1" dirty="0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06505" name="Line 69"/>
              <p:cNvSpPr>
                <a:spLocks noChangeShapeType="1"/>
              </p:cNvSpPr>
              <p:nvPr/>
            </p:nvSpPr>
            <p:spPr bwMode="auto">
              <a:xfrm>
                <a:off x="4611" y="4005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2971800" y="22669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3505200" y="22669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2" name="椭圆 41"/>
          <p:cNvSpPr/>
          <p:nvPr/>
        </p:nvSpPr>
        <p:spPr>
          <a:xfrm>
            <a:off x="2947086" y="2244294"/>
            <a:ext cx="2057400" cy="36864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4038600" y="22669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相邻四方格组合：任何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四个相邻的最小项组合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可以消去两个取值不同的变量合并为一项。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648200" y="22669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667000" y="2283426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2555790" y="2283426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6"/>
          <p:cNvSpPr txBox="1">
            <a:spLocks noChangeArrowheads="1"/>
          </p:cNvSpPr>
          <p:nvPr/>
        </p:nvSpPr>
        <p:spPr bwMode="auto">
          <a:xfrm>
            <a:off x="2895600" y="3714750"/>
            <a:ext cx="29622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F=∑m(1,3,9,11)=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3505200" y="18097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4114800" y="18097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3505200" y="31051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相邻四方格组合：任何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四个相邻的最小项组合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可以消去两个取值不同的变量合并为一项。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038600" y="31051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4125096" y="156467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2667000" y="1885950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4775886" y="3741522"/>
            <a:ext cx="754063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BD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4868562" y="3782712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6200000">
            <a:off x="3848100" y="1508041"/>
            <a:ext cx="228600" cy="9144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 rot="5400000">
            <a:off x="3848100" y="2803440"/>
            <a:ext cx="228600" cy="9144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2667000" y="3148398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3583458" y="1556436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55" grpId="0"/>
      <p:bldP spid="56" grpId="0"/>
      <p:bldP spid="17" grpId="0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6"/>
          <p:cNvSpPr txBox="1">
            <a:spLocks noChangeArrowheads="1"/>
          </p:cNvSpPr>
          <p:nvPr/>
        </p:nvSpPr>
        <p:spPr bwMode="auto">
          <a:xfrm>
            <a:off x="2895600" y="3714750"/>
            <a:ext cx="29622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F=∑m(1,2,8,10)=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2971800" y="1849118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4648200" y="1849118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2968625" y="3065463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相邻四方格组合：任何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四个相邻的最小项组合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可以消去两个取值不同的变量合并为一项。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648200" y="31051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4633782" y="156467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2667000" y="1885950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4775886" y="3741522"/>
            <a:ext cx="754063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B D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4868562" y="3764178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3234341">
            <a:off x="2991957" y="1855691"/>
            <a:ext cx="228600" cy="3048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 rot="9004159">
            <a:off x="3070308" y="3055187"/>
            <a:ext cx="228600" cy="30737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2667000" y="3148398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3089190" y="1572912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3" name="左中括号 22"/>
          <p:cNvSpPr/>
          <p:nvPr/>
        </p:nvSpPr>
        <p:spPr>
          <a:xfrm rot="19999717">
            <a:off x="4636484" y="1869554"/>
            <a:ext cx="228600" cy="3048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/>
          <p:cNvSpPr/>
          <p:nvPr/>
        </p:nvSpPr>
        <p:spPr>
          <a:xfrm rot="2846847">
            <a:off x="4648213" y="3063396"/>
            <a:ext cx="228600" cy="30737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5097462" y="3764178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55" grpId="0"/>
      <p:bldP spid="5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6"/>
          <p:cNvSpPr txBox="1">
            <a:spLocks noChangeArrowheads="1"/>
          </p:cNvSpPr>
          <p:nvPr/>
        </p:nvSpPr>
        <p:spPr bwMode="auto">
          <a:xfrm>
            <a:off x="2590800" y="3714750"/>
            <a:ext cx="29622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F=∑m(0,1,4,5,8,9,12,13)=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2971800" y="1849118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2971800" y="2266950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2968625" y="3065463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6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相邻八方格组合：任何八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个相邻的最小项组合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可以消去三个取值不同的变量合并为一项。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2971800" y="2724150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3480486" y="1572912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5274276" y="3500568"/>
            <a:ext cx="533400" cy="5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     C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5377248" y="3782712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2971800" y="157085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6" name="Text Box 60"/>
          <p:cNvSpPr txBox="1">
            <a:spLocks noChangeArrowheads="1"/>
          </p:cNvSpPr>
          <p:nvPr/>
        </p:nvSpPr>
        <p:spPr bwMode="auto">
          <a:xfrm>
            <a:off x="3478434" y="1869710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3478434" y="2287542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8" name="Text Box 60"/>
          <p:cNvSpPr txBox="1">
            <a:spLocks noChangeArrowheads="1"/>
          </p:cNvSpPr>
          <p:nvPr/>
        </p:nvSpPr>
        <p:spPr bwMode="auto">
          <a:xfrm>
            <a:off x="3475259" y="3086055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3478434" y="2744742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2971799" y="1861236"/>
            <a:ext cx="838201" cy="1528763"/>
          </a:xfrm>
          <a:prstGeom prst="flowChartTerminator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55" grpId="0"/>
      <p:bldP spid="17" grpId="0"/>
      <p:bldP spid="18" grpId="0" animBg="1"/>
      <p:bldP spid="22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最小项的概念：</a:t>
            </a:r>
            <a:endParaRPr lang="en-US" altLang="zh-CN" sz="1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62000" y="1200150"/>
            <a:ext cx="6954837" cy="146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11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n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变量逻辑函数中，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m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为包含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n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个因子的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乘积项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，且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n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个变量均以原变量或反变量的形式在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m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仅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出现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次，则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m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为该组变量的最小项。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algn="l" defTabSz="790575">
              <a:lnSpc>
                <a:spcPct val="11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最小项的个数为</a:t>
            </a:r>
            <a:r>
              <a:rPr lang="en-US" altLang="zh-CN" b="1" dirty="0">
                <a:latin typeface="Arial" pitchFamily="34" charset="0"/>
              </a:rPr>
              <a:t>2</a:t>
            </a:r>
            <a:r>
              <a:rPr lang="en-US" altLang="zh-CN" b="1" baseline="30000" dirty="0">
                <a:latin typeface="Arial" pitchFamily="34" charset="0"/>
              </a:rPr>
              <a:t>n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。最小项可以编号，记作</a:t>
            </a:r>
            <a:r>
              <a:rPr lang="en-US" altLang="zh-CN" b="1" dirty="0">
                <a:latin typeface="Arial" pitchFamily="34" charset="0"/>
              </a:rPr>
              <a:t>m</a:t>
            </a:r>
            <a:r>
              <a:rPr lang="en-US" altLang="zh-CN" b="1" baseline="-8000" dirty="0">
                <a:latin typeface="Arial" pitchFamily="34" charset="0"/>
              </a:rPr>
              <a:t>i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548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6"/>
          <p:cNvSpPr txBox="1">
            <a:spLocks noChangeArrowheads="1"/>
          </p:cNvSpPr>
          <p:nvPr/>
        </p:nvSpPr>
        <p:spPr bwMode="auto">
          <a:xfrm>
            <a:off x="2590800" y="3714750"/>
            <a:ext cx="29622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F=∑m(0,1,2,3,8,9,10,11)=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2971800" y="1849118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4038600" y="1885950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2968625" y="3065463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6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相邻八方格组合：任何八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个相邻的最小项组合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可以消去三个取值不同的变量合并为一项。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631724" y="3086616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658762" y="3148398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5274276" y="3500568"/>
            <a:ext cx="533400" cy="5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     B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5377248" y="3782712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2667000" y="1885950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6" name="Text Box 60"/>
          <p:cNvSpPr txBox="1">
            <a:spLocks noChangeArrowheads="1"/>
          </p:cNvSpPr>
          <p:nvPr/>
        </p:nvSpPr>
        <p:spPr bwMode="auto">
          <a:xfrm>
            <a:off x="3478434" y="1869710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4648200" y="1885950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8" name="Text Box 60"/>
          <p:cNvSpPr txBox="1">
            <a:spLocks noChangeArrowheads="1"/>
          </p:cNvSpPr>
          <p:nvPr/>
        </p:nvSpPr>
        <p:spPr bwMode="auto">
          <a:xfrm>
            <a:off x="3475259" y="3086055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4038600" y="3086616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9" name="左中括号 18"/>
          <p:cNvSpPr/>
          <p:nvPr/>
        </p:nvSpPr>
        <p:spPr>
          <a:xfrm rot="16200000">
            <a:off x="3830594" y="1033335"/>
            <a:ext cx="263611" cy="19812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 rot="5400000">
            <a:off x="3830594" y="2246356"/>
            <a:ext cx="263611" cy="19812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55" grpId="0"/>
      <p:bldP spid="17" grpId="0"/>
      <p:bldP spid="18" grpId="0" animBg="1"/>
      <p:bldP spid="22" grpId="0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590550"/>
            <a:ext cx="8701087" cy="104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卡诺图化简总结：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64524" y="1142484"/>
            <a:ext cx="8161337" cy="1880333"/>
            <a:chOff x="432787" y="1294884"/>
            <a:chExt cx="8161337" cy="1880333"/>
          </a:xfrm>
        </p:grpSpPr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432787" y="1294884"/>
              <a:ext cx="8161337" cy="188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9068" tIns="39534" rIns="79068" bIns="39534">
              <a:spAutoFit/>
            </a:bodyPr>
            <a:lstStyle/>
            <a:p>
              <a:pPr marL="342900" indent="-342900"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en-US" altLang="zh-CN" b="1" dirty="0">
                  <a:latin typeface="华文中宋" pitchFamily="2" charset="-122"/>
                  <a:ea typeface="华文中宋" pitchFamily="2" charset="-122"/>
                </a:rPr>
                <a:t>  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圈内方格数为</a:t>
              </a:r>
              <a:r>
                <a:rPr lang="en-US" altLang="zh-CN" b="1" dirty="0">
                  <a:latin typeface="Arial" pitchFamily="34" charset="0"/>
                  <a:ea typeface="黑体" pitchFamily="49" charset="-122"/>
                </a:rPr>
                <a:t>2</a:t>
              </a:r>
              <a:r>
                <a:rPr lang="en-US" altLang="zh-CN" b="1" baseline="30000" dirty="0">
                  <a:latin typeface="Arial" pitchFamily="34" charset="0"/>
                  <a:ea typeface="黑体" pitchFamily="49" charset="-122"/>
                </a:rPr>
                <a:t>n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个</a:t>
              </a:r>
              <a:endParaRPr lang="en-US" altLang="zh-CN" b="1" dirty="0">
                <a:latin typeface="华文中宋" pitchFamily="2" charset="-122"/>
                <a:ea typeface="华文中宋" pitchFamily="2" charset="-122"/>
              </a:endParaRPr>
            </a:p>
            <a:p>
              <a:pPr marL="342900" indent="-342900"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AutoNum type="arabicPeriod"/>
              </a:pP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圈内方格数越多，化简结果越简单。</a:t>
              </a:r>
              <a:endParaRPr lang="en-US" altLang="zh-CN" b="1" dirty="0">
                <a:latin typeface="华文中宋" pitchFamily="2" charset="-122"/>
                <a:ea typeface="华文中宋" pitchFamily="2" charset="-122"/>
              </a:endParaRPr>
            </a:p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化简时：八方格组合     四方格组合     二方格组合     单独组合</a:t>
              </a:r>
              <a:r>
                <a:rPr lang="zh-CN" altLang="en-US" dirty="0">
                  <a:latin typeface="华文中宋" pitchFamily="2" charset="-122"/>
                  <a:ea typeface="华文中宋" pitchFamily="2" charset="-122"/>
                </a:rPr>
                <a:t>   </a:t>
              </a:r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>
              <a:off x="2996514" y="3014550"/>
              <a:ext cx="228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4520514" y="3006312"/>
              <a:ext cx="228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57"/>
            <p:cNvSpPr>
              <a:spLocks noChangeShapeType="1"/>
            </p:cNvSpPr>
            <p:nvPr/>
          </p:nvSpPr>
          <p:spPr bwMode="auto">
            <a:xfrm>
              <a:off x="6019800" y="3014550"/>
              <a:ext cx="228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590550"/>
            <a:ext cx="8701087" cy="10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卡诺图化简注意事项：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47800" y="1352550"/>
            <a:ext cx="3646487" cy="22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不可漏圈； 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不怕重复；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能大勿小；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无多余圈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圈数最少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762000" y="895350"/>
            <a:ext cx="2165350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 可 漏 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2650" name="Text Box 6"/>
            <p:cNvSpPr txBox="1">
              <a:spLocks noChangeArrowheads="1"/>
            </p:cNvSpPr>
            <p:nvPr/>
          </p:nvSpPr>
          <p:spPr bwMode="auto">
            <a:xfrm>
              <a:off x="1324" y="1395"/>
              <a:ext cx="202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    00       01       11       10</a:t>
              </a:r>
              <a:r>
                <a:rPr lang="en-US" altLang="zh-CN" sz="1600" b="1">
                  <a:latin typeface="Arial" pitchFamily="34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12651" name="Rectangle 7"/>
            <p:cNvSpPr>
              <a:spLocks noChangeArrowheads="1"/>
            </p:cNvSpPr>
            <p:nvPr/>
          </p:nvSpPr>
          <p:spPr bwMode="auto">
            <a:xfrm>
              <a:off x="1378" y="1579"/>
              <a:ext cx="1969" cy="16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2" name="Line 8"/>
            <p:cNvSpPr>
              <a:spLocks noChangeShapeType="1"/>
            </p:cNvSpPr>
            <p:nvPr/>
          </p:nvSpPr>
          <p:spPr bwMode="auto">
            <a:xfrm>
              <a:off x="1378" y="1998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Line 9"/>
            <p:cNvSpPr>
              <a:spLocks noChangeShapeType="1"/>
            </p:cNvSpPr>
            <p:nvPr/>
          </p:nvSpPr>
          <p:spPr bwMode="auto">
            <a:xfrm>
              <a:off x="1378" y="2413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4" name="Line 10"/>
            <p:cNvSpPr>
              <a:spLocks noChangeShapeType="1"/>
            </p:cNvSpPr>
            <p:nvPr/>
          </p:nvSpPr>
          <p:spPr bwMode="auto">
            <a:xfrm>
              <a:off x="1378" y="2857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5" name="Line 11"/>
            <p:cNvSpPr>
              <a:spLocks noChangeShapeType="1"/>
            </p:cNvSpPr>
            <p:nvPr/>
          </p:nvSpPr>
          <p:spPr bwMode="auto">
            <a:xfrm>
              <a:off x="1871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6" name="Line 12"/>
            <p:cNvSpPr>
              <a:spLocks noChangeShapeType="1"/>
            </p:cNvSpPr>
            <p:nvPr/>
          </p:nvSpPr>
          <p:spPr bwMode="auto">
            <a:xfrm>
              <a:off x="2363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7" name="Line 13"/>
            <p:cNvSpPr>
              <a:spLocks noChangeShapeType="1"/>
            </p:cNvSpPr>
            <p:nvPr/>
          </p:nvSpPr>
          <p:spPr bwMode="auto">
            <a:xfrm>
              <a:off x="2855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8" name="Line 14"/>
            <p:cNvSpPr>
              <a:spLocks noChangeShapeType="1"/>
            </p:cNvSpPr>
            <p:nvPr/>
          </p:nvSpPr>
          <p:spPr bwMode="auto">
            <a:xfrm flipH="1" flipV="1">
              <a:off x="1160" y="1362"/>
              <a:ext cx="218" cy="2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9" name="Text Box 15"/>
            <p:cNvSpPr txBox="1">
              <a:spLocks noChangeArrowheads="1"/>
            </p:cNvSpPr>
            <p:nvPr/>
          </p:nvSpPr>
          <p:spPr bwMode="auto">
            <a:xfrm>
              <a:off x="1105" y="298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12660" name="Text Box 16"/>
            <p:cNvSpPr txBox="1">
              <a:spLocks noChangeArrowheads="1"/>
            </p:cNvSpPr>
            <p:nvPr/>
          </p:nvSpPr>
          <p:spPr bwMode="auto">
            <a:xfrm>
              <a:off x="1105" y="2551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12661" name="Text Box 17"/>
            <p:cNvSpPr txBox="1">
              <a:spLocks noChangeArrowheads="1"/>
            </p:cNvSpPr>
            <p:nvPr/>
          </p:nvSpPr>
          <p:spPr bwMode="auto">
            <a:xfrm>
              <a:off x="1105" y="206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12662" name="Text Box 18"/>
            <p:cNvSpPr txBox="1">
              <a:spLocks noChangeArrowheads="1"/>
            </p:cNvSpPr>
            <p:nvPr/>
          </p:nvSpPr>
          <p:spPr bwMode="auto">
            <a:xfrm>
              <a:off x="1105" y="168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12663" name="Text Box 19"/>
            <p:cNvSpPr txBox="1">
              <a:spLocks noChangeArrowheads="1"/>
            </p:cNvSpPr>
            <p:nvPr/>
          </p:nvSpPr>
          <p:spPr bwMode="auto">
            <a:xfrm>
              <a:off x="1214" y="1283"/>
              <a:ext cx="493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>
                  <a:latin typeface="Arial" pitchFamily="34" charset="0"/>
                  <a:ea typeface="楷体_GB2312" pitchFamily="49" charset="-122"/>
                </a:rPr>
                <a:t>CD</a:t>
              </a:r>
            </a:p>
          </p:txBody>
        </p:sp>
        <p:sp>
          <p:nvSpPr>
            <p:cNvPr id="112664" name="Text Box 20"/>
            <p:cNvSpPr txBox="1">
              <a:spLocks noChangeArrowheads="1"/>
            </p:cNvSpPr>
            <p:nvPr/>
          </p:nvSpPr>
          <p:spPr bwMode="auto">
            <a:xfrm>
              <a:off x="941" y="1416"/>
              <a:ext cx="49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>
                  <a:latin typeface="Arial" pitchFamily="34" charset="0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12665" name="Text Box 21"/>
            <p:cNvSpPr txBox="1">
              <a:spLocks noChangeArrowheads="1"/>
            </p:cNvSpPr>
            <p:nvPr/>
          </p:nvSpPr>
          <p:spPr bwMode="auto">
            <a:xfrm>
              <a:off x="1697" y="1829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0             1               3              2</a:t>
              </a:r>
            </a:p>
          </p:txBody>
        </p:sp>
        <p:sp>
          <p:nvSpPr>
            <p:cNvPr id="112666" name="Text Box 22"/>
            <p:cNvSpPr txBox="1">
              <a:spLocks noChangeArrowheads="1"/>
            </p:cNvSpPr>
            <p:nvPr/>
          </p:nvSpPr>
          <p:spPr bwMode="auto">
            <a:xfrm>
              <a:off x="1688" y="2239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4             5               7              6</a:t>
              </a:r>
            </a:p>
          </p:txBody>
        </p:sp>
        <p:sp>
          <p:nvSpPr>
            <p:cNvPr id="112667" name="Text Box 23"/>
            <p:cNvSpPr txBox="1">
              <a:spLocks noChangeArrowheads="1"/>
            </p:cNvSpPr>
            <p:nvPr/>
          </p:nvSpPr>
          <p:spPr bwMode="auto">
            <a:xfrm>
              <a:off x="1648" y="2690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12           13             15           14</a:t>
              </a:r>
            </a:p>
          </p:txBody>
        </p:sp>
        <p:sp>
          <p:nvSpPr>
            <p:cNvPr id="112668" name="Text Box 24"/>
            <p:cNvSpPr txBox="1">
              <a:spLocks noChangeArrowheads="1"/>
            </p:cNvSpPr>
            <p:nvPr/>
          </p:nvSpPr>
          <p:spPr bwMode="auto">
            <a:xfrm>
              <a:off x="1679" y="3090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8             9              11           10</a:t>
              </a:r>
            </a:p>
          </p:txBody>
        </p:sp>
        <p:sp>
          <p:nvSpPr>
            <p:cNvPr id="112669" name="Text Box 25"/>
            <p:cNvSpPr txBox="1">
              <a:spLocks noChangeArrowheads="1"/>
            </p:cNvSpPr>
            <p:nvPr/>
          </p:nvSpPr>
          <p:spPr bwMode="auto">
            <a:xfrm>
              <a:off x="1514" y="1668"/>
              <a:ext cx="1749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1       1       1        1 </a:t>
              </a:r>
            </a:p>
          </p:txBody>
        </p:sp>
        <p:sp>
          <p:nvSpPr>
            <p:cNvPr id="112670" name="Text Box 26"/>
            <p:cNvSpPr txBox="1">
              <a:spLocks noChangeArrowheads="1"/>
            </p:cNvSpPr>
            <p:nvPr/>
          </p:nvSpPr>
          <p:spPr bwMode="auto">
            <a:xfrm>
              <a:off x="2955" y="2938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2671" name="Text Box 27"/>
            <p:cNvSpPr txBox="1">
              <a:spLocks noChangeArrowheads="1"/>
            </p:cNvSpPr>
            <p:nvPr/>
          </p:nvSpPr>
          <p:spPr bwMode="auto">
            <a:xfrm>
              <a:off x="2958" y="2505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2672" name="Text Box 28"/>
            <p:cNvSpPr txBox="1">
              <a:spLocks noChangeArrowheads="1"/>
            </p:cNvSpPr>
            <p:nvPr/>
          </p:nvSpPr>
          <p:spPr bwMode="auto">
            <a:xfrm>
              <a:off x="1946" y="2515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37597" name="Oval 29"/>
          <p:cNvSpPr>
            <a:spLocks noChangeArrowheads="1"/>
          </p:cNvSpPr>
          <p:nvPr/>
        </p:nvSpPr>
        <p:spPr bwMode="auto">
          <a:xfrm>
            <a:off x="3017837" y="2994423"/>
            <a:ext cx="639763" cy="301228"/>
          </a:xfrm>
          <a:prstGeom prst="ellips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8" name="AutoShape 30"/>
          <p:cNvSpPr>
            <a:spLocks noChangeArrowheads="1"/>
          </p:cNvSpPr>
          <p:nvPr/>
        </p:nvSpPr>
        <p:spPr bwMode="auto">
          <a:xfrm>
            <a:off x="2284414" y="1945482"/>
            <a:ext cx="2905125" cy="365522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9" name="AutoShape 31"/>
          <p:cNvSpPr>
            <a:spLocks noChangeArrowheads="1"/>
          </p:cNvSpPr>
          <p:nvPr/>
        </p:nvSpPr>
        <p:spPr bwMode="auto">
          <a:xfrm rot="5400000">
            <a:off x="4437035" y="3150989"/>
            <a:ext cx="822722" cy="447675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2648" name="Rectangle 33"/>
          <p:cNvSpPr>
            <a:spLocks noChangeArrowheads="1"/>
          </p:cNvSpPr>
          <p:nvPr/>
        </p:nvSpPr>
        <p:spPr bwMode="auto">
          <a:xfrm>
            <a:off x="1033464" y="4093369"/>
            <a:ext cx="6423553" cy="4247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必须使每个含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的方格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最小项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至少被组合一次</a:t>
            </a:r>
          </a:p>
        </p:txBody>
      </p:sp>
      <p:sp>
        <p:nvSpPr>
          <p:cNvPr id="33" name="矩形 32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97" grpId="0" animBg="1"/>
      <p:bldP spid="237598" grpId="0" animBg="1"/>
      <p:bldP spid="2375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762000" y="819150"/>
            <a:ext cx="1816100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 怕 重 复</a:t>
            </a:r>
          </a:p>
        </p:txBody>
      </p:sp>
      <p:sp>
        <p:nvSpPr>
          <p:cNvPr id="239621" name="AutoShape 5"/>
          <p:cNvSpPr>
            <a:spLocks noChangeArrowheads="1"/>
          </p:cNvSpPr>
          <p:nvPr/>
        </p:nvSpPr>
        <p:spPr bwMode="auto">
          <a:xfrm>
            <a:off x="5640388" y="1527573"/>
            <a:ext cx="1181100" cy="478631"/>
          </a:xfrm>
          <a:prstGeom prst="cloudCallout">
            <a:avLst>
              <a:gd name="adj1" fmla="val -98926"/>
              <a:gd name="adj2" fmla="val 6691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sp>
        <p:nvSpPr>
          <p:cNvPr id="239622" name="AutoShape 6"/>
          <p:cNvSpPr>
            <a:spLocks noChangeArrowheads="1"/>
          </p:cNvSpPr>
          <p:nvPr/>
        </p:nvSpPr>
        <p:spPr bwMode="auto">
          <a:xfrm>
            <a:off x="2995613" y="2006203"/>
            <a:ext cx="1511300" cy="279797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3" name="AutoShape 7"/>
          <p:cNvSpPr>
            <a:spLocks noChangeArrowheads="1"/>
          </p:cNvSpPr>
          <p:nvPr/>
        </p:nvSpPr>
        <p:spPr bwMode="auto">
          <a:xfrm>
            <a:off x="5599114" y="2595563"/>
            <a:ext cx="1222375" cy="546497"/>
          </a:xfrm>
          <a:prstGeom prst="cloudCallout">
            <a:avLst>
              <a:gd name="adj1" fmla="val -148699"/>
              <a:gd name="adj2" fmla="val -340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3671" name="Text Box 9"/>
            <p:cNvSpPr txBox="1">
              <a:spLocks noChangeArrowheads="1"/>
            </p:cNvSpPr>
            <p:nvPr/>
          </p:nvSpPr>
          <p:spPr bwMode="auto">
            <a:xfrm>
              <a:off x="2067" y="1685"/>
              <a:ext cx="1383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1        1        1</a:t>
              </a:r>
            </a:p>
          </p:txBody>
        </p:sp>
        <p:sp>
          <p:nvSpPr>
            <p:cNvPr id="113672" name="Text Box 10"/>
            <p:cNvSpPr txBox="1">
              <a:spLocks noChangeArrowheads="1"/>
            </p:cNvSpPr>
            <p:nvPr/>
          </p:nvSpPr>
          <p:spPr bwMode="auto">
            <a:xfrm>
              <a:off x="2447" y="2110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41" y="1283"/>
              <a:ext cx="2630" cy="2037"/>
              <a:chOff x="941" y="1283"/>
              <a:chExt cx="2630" cy="2037"/>
            </a:xfrm>
          </p:grpSpPr>
          <p:sp>
            <p:nvSpPr>
              <p:cNvPr id="113674" name="Text Box 12"/>
              <p:cNvSpPr txBox="1">
                <a:spLocks noChangeArrowheads="1"/>
              </p:cNvSpPr>
              <p:nvPr/>
            </p:nvSpPr>
            <p:spPr bwMode="auto">
              <a:xfrm>
                <a:off x="1324" y="1340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3675" name="Rectangle 13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6" name="Line 14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7" name="Line 15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8" name="Line 16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9" name="Line 17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0" name="Line 18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1" name="Line 19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2" name="Line 20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3" name="Text Box 21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3684" name="Text Box 22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3685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3686" name="Text Box 24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3687" name="Text Box 25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3688" name="Text Box 26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3689" name="Text Box 27"/>
              <p:cNvSpPr txBox="1">
                <a:spLocks noChangeArrowheads="1"/>
              </p:cNvSpPr>
              <p:nvPr/>
            </p:nvSpPr>
            <p:spPr bwMode="auto">
              <a:xfrm>
                <a:off x="1697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3690" name="Text Box 28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3691" name="Text Box 29"/>
              <p:cNvSpPr txBox="1">
                <a:spLocks noChangeArrowheads="1"/>
              </p:cNvSpPr>
              <p:nvPr/>
            </p:nvSpPr>
            <p:spPr bwMode="auto">
              <a:xfrm>
                <a:off x="1648" y="26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3692" name="Text Box 30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nimBg="1"/>
      <p:bldP spid="239622" grpId="0" animBg="1"/>
      <p:bldP spid="2396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AutoShape 2"/>
          <p:cNvSpPr>
            <a:spLocks noChangeArrowheads="1"/>
          </p:cNvSpPr>
          <p:nvPr/>
        </p:nvSpPr>
        <p:spPr bwMode="auto">
          <a:xfrm>
            <a:off x="3742038" y="2008392"/>
            <a:ext cx="1414462" cy="275034"/>
          </a:xfrm>
          <a:prstGeom prst="flowChartTerminator">
            <a:avLst/>
          </a:prstGeom>
          <a:noFill/>
          <a:ln w="38100" cap="sq">
            <a:solidFill>
              <a:srgbClr val="33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 rot="-5400000">
            <a:off x="3790157" y="2165747"/>
            <a:ext cx="804863" cy="447675"/>
          </a:xfrm>
          <a:prstGeom prst="flowChartTerminator">
            <a:avLst/>
          </a:prstGeom>
          <a:noFill/>
          <a:ln w="3810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0" name="Text Box 5"/>
          <p:cNvSpPr txBox="1">
            <a:spLocks noChangeArrowheads="1"/>
          </p:cNvSpPr>
          <p:nvPr/>
        </p:nvSpPr>
        <p:spPr bwMode="auto">
          <a:xfrm>
            <a:off x="2362200" y="4095750"/>
            <a:ext cx="3382963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方格可以多次组合</a:t>
            </a:r>
          </a:p>
        </p:txBody>
      </p:sp>
      <p:sp>
        <p:nvSpPr>
          <p:cNvPr id="241674" name="AutoShape 10"/>
          <p:cNvSpPr>
            <a:spLocks noChangeArrowheads="1"/>
          </p:cNvSpPr>
          <p:nvPr/>
        </p:nvSpPr>
        <p:spPr bwMode="auto">
          <a:xfrm>
            <a:off x="2995613" y="1987153"/>
            <a:ext cx="1511300" cy="279797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4696" name="Text Box 12"/>
            <p:cNvSpPr txBox="1">
              <a:spLocks noChangeArrowheads="1"/>
            </p:cNvSpPr>
            <p:nvPr/>
          </p:nvSpPr>
          <p:spPr bwMode="auto">
            <a:xfrm>
              <a:off x="2099" y="1685"/>
              <a:ext cx="1383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1        1        1</a:t>
              </a:r>
            </a:p>
          </p:txBody>
        </p:sp>
        <p:sp>
          <p:nvSpPr>
            <p:cNvPr id="114697" name="Text Box 13"/>
            <p:cNvSpPr txBox="1">
              <a:spLocks noChangeArrowheads="1"/>
            </p:cNvSpPr>
            <p:nvPr/>
          </p:nvSpPr>
          <p:spPr bwMode="auto">
            <a:xfrm>
              <a:off x="2520" y="2096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941" y="1283"/>
              <a:ext cx="2630" cy="2037"/>
              <a:chOff x="941" y="1283"/>
              <a:chExt cx="2630" cy="2037"/>
            </a:xfrm>
          </p:grpSpPr>
          <p:sp>
            <p:nvSpPr>
              <p:cNvPr id="114699" name="Text Box 15"/>
              <p:cNvSpPr txBox="1">
                <a:spLocks noChangeArrowheads="1"/>
              </p:cNvSpPr>
              <p:nvPr/>
            </p:nvSpPr>
            <p:spPr bwMode="auto">
              <a:xfrm>
                <a:off x="1324" y="1395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4700" name="Rectangle 16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1" name="Line 17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2" name="Line 18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3" name="Line 19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4" name="Line 20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5" name="Line 21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6" name="Line 22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7" name="Line 23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8" name="Text Box 24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4709" name="Text Box 25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4710" name="Text Box 26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4711" name="Text Box 27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4712" name="Text Box 28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4713" name="Text Box 29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4714" name="Text Box 30"/>
              <p:cNvSpPr txBox="1">
                <a:spLocks noChangeArrowheads="1"/>
              </p:cNvSpPr>
              <p:nvPr/>
            </p:nvSpPr>
            <p:spPr bwMode="auto">
              <a:xfrm>
                <a:off x="1697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4715" name="Text Box 31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4716" name="Text Box 32"/>
              <p:cNvSpPr txBox="1">
                <a:spLocks noChangeArrowheads="1"/>
              </p:cNvSpPr>
              <p:nvPr/>
            </p:nvSpPr>
            <p:spPr bwMode="auto">
              <a:xfrm>
                <a:off x="1648" y="26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4717" name="Text Box 33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685800" y="895350"/>
            <a:ext cx="1816100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 怕 重 复</a:t>
            </a:r>
          </a:p>
        </p:txBody>
      </p:sp>
      <p:sp>
        <p:nvSpPr>
          <p:cNvPr id="35" name="矩形 34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animBg="1"/>
      <p:bldP spid="241667" grpId="0" animBg="1"/>
      <p:bldP spid="2416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200" y="895350"/>
            <a:ext cx="1664901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能 大 勿 小</a:t>
            </a:r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>
            <a:off x="2341563" y="1962150"/>
            <a:ext cx="2817812" cy="291124"/>
          </a:xfrm>
          <a:prstGeom prst="flowChartTerminator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>
            <a:off x="3867151" y="2510643"/>
            <a:ext cx="1292225" cy="260747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19" name="AutoShape 7"/>
          <p:cNvSpPr>
            <a:spLocks noChangeArrowheads="1"/>
          </p:cNvSpPr>
          <p:nvPr/>
        </p:nvSpPr>
        <p:spPr bwMode="auto">
          <a:xfrm>
            <a:off x="5510214" y="1949054"/>
            <a:ext cx="1209675" cy="659606"/>
          </a:xfrm>
          <a:prstGeom prst="cloudCallout">
            <a:avLst>
              <a:gd name="adj1" fmla="val -76509"/>
              <a:gd name="adj2" fmla="val 3700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5719" name="Text Box 9"/>
            <p:cNvSpPr txBox="1">
              <a:spLocks noChangeArrowheads="1"/>
            </p:cNvSpPr>
            <p:nvPr/>
          </p:nvSpPr>
          <p:spPr bwMode="auto">
            <a:xfrm>
              <a:off x="1387" y="1637"/>
              <a:ext cx="1965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1           1           1        1 </a:t>
              </a:r>
            </a:p>
          </p:txBody>
        </p:sp>
        <p:sp>
          <p:nvSpPr>
            <p:cNvPr id="115720" name="Text Box 10"/>
            <p:cNvSpPr txBox="1">
              <a:spLocks noChangeArrowheads="1"/>
            </p:cNvSpPr>
            <p:nvPr/>
          </p:nvSpPr>
          <p:spPr bwMode="auto">
            <a:xfrm>
              <a:off x="2544" y="2096"/>
              <a:ext cx="984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1        1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41" y="1283"/>
              <a:ext cx="2630" cy="2037"/>
              <a:chOff x="941" y="1283"/>
              <a:chExt cx="2630" cy="2037"/>
            </a:xfrm>
          </p:grpSpPr>
          <p:sp>
            <p:nvSpPr>
              <p:cNvPr id="115722" name="Text Box 12"/>
              <p:cNvSpPr txBox="1">
                <a:spLocks noChangeArrowheads="1"/>
              </p:cNvSpPr>
              <p:nvPr/>
            </p:nvSpPr>
            <p:spPr bwMode="auto">
              <a:xfrm>
                <a:off x="1324" y="1328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5723" name="Rectangle 13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4" name="Line 14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5" name="Line 15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6" name="Line 16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7" name="Line 17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8" name="Line 18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9" name="Line 19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30" name="Line 20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31" name="Text Box 21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5732" name="Text Box 22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5733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5734" name="Text Box 24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5735" name="Text Box 25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5736" name="Text Box 26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5737" name="Text Box 27"/>
              <p:cNvSpPr txBox="1">
                <a:spLocks noChangeArrowheads="1"/>
              </p:cNvSpPr>
              <p:nvPr/>
            </p:nvSpPr>
            <p:spPr bwMode="auto">
              <a:xfrm>
                <a:off x="1697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5738" name="Text Box 28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5739" name="Text Box 29"/>
              <p:cNvSpPr txBox="1">
                <a:spLocks noChangeArrowheads="1"/>
              </p:cNvSpPr>
              <p:nvPr/>
            </p:nvSpPr>
            <p:spPr bwMode="auto">
              <a:xfrm>
                <a:off x="1643" y="2683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5740" name="Text Box 30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nimBg="1"/>
      <p:bldP spid="243718" grpId="0" animBg="1"/>
      <p:bldP spid="2437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762000" y="895350"/>
            <a:ext cx="1664901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能 大 勿 小</a:t>
            </a:r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>
            <a:off x="2341563" y="1962150"/>
            <a:ext cx="2817812" cy="291124"/>
          </a:xfrm>
          <a:prstGeom prst="flowChartTerminator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5719" name="Text Box 9"/>
            <p:cNvSpPr txBox="1">
              <a:spLocks noChangeArrowheads="1"/>
            </p:cNvSpPr>
            <p:nvPr/>
          </p:nvSpPr>
          <p:spPr bwMode="auto">
            <a:xfrm>
              <a:off x="1387" y="1637"/>
              <a:ext cx="1965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1           1           1        1 </a:t>
              </a:r>
            </a:p>
          </p:txBody>
        </p:sp>
        <p:sp>
          <p:nvSpPr>
            <p:cNvPr id="115720" name="Text Box 10"/>
            <p:cNvSpPr txBox="1">
              <a:spLocks noChangeArrowheads="1"/>
            </p:cNvSpPr>
            <p:nvPr/>
          </p:nvSpPr>
          <p:spPr bwMode="auto">
            <a:xfrm>
              <a:off x="2544" y="2096"/>
              <a:ext cx="984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1        1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41" y="1283"/>
              <a:ext cx="2630" cy="2037"/>
              <a:chOff x="941" y="1283"/>
              <a:chExt cx="2630" cy="2037"/>
            </a:xfrm>
          </p:grpSpPr>
          <p:sp>
            <p:nvSpPr>
              <p:cNvPr id="115722" name="Text Box 12"/>
              <p:cNvSpPr txBox="1">
                <a:spLocks noChangeArrowheads="1"/>
              </p:cNvSpPr>
              <p:nvPr/>
            </p:nvSpPr>
            <p:spPr bwMode="auto">
              <a:xfrm>
                <a:off x="1324" y="1328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5723" name="Rectangle 13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4" name="Line 14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5" name="Line 15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6" name="Line 16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7" name="Line 17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8" name="Line 18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9" name="Line 19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30" name="Line 20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31" name="Text Box 21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5732" name="Text Box 22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5733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5734" name="Text Box 24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5735" name="Text Box 25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5736" name="Text Box 26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5737" name="Text Box 27"/>
              <p:cNvSpPr txBox="1">
                <a:spLocks noChangeArrowheads="1"/>
              </p:cNvSpPr>
              <p:nvPr/>
            </p:nvSpPr>
            <p:spPr bwMode="auto">
              <a:xfrm>
                <a:off x="1697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5738" name="Text Box 28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5739" name="Text Box 29"/>
              <p:cNvSpPr txBox="1">
                <a:spLocks noChangeArrowheads="1"/>
              </p:cNvSpPr>
              <p:nvPr/>
            </p:nvSpPr>
            <p:spPr bwMode="auto">
              <a:xfrm>
                <a:off x="1643" y="2683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5740" name="Text Box 30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3867151" y="1920960"/>
            <a:ext cx="1292225" cy="879390"/>
          </a:xfrm>
          <a:prstGeom prst="flowChartTerminator">
            <a:avLst/>
          </a:prstGeom>
          <a:noFill/>
          <a:ln w="38100" cap="sq">
            <a:solidFill>
              <a:srgbClr val="33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zh-CN" altLang="zh-CN" sz="2100" b="1">
              <a:latin typeface="CG Times" pitchFamily="18" charset="0"/>
              <a:ea typeface="楷体_GB2312" pitchFamily="49" charset="-122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838200" y="4128702"/>
            <a:ext cx="7939087" cy="7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每个组合包含尽可能多的方格，可消除尽可能多的变量，则逻辑门电路输入端子数少。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314451" y="897732"/>
            <a:ext cx="4659313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无 多 余 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圈数最少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47813" name="AutoShape 5"/>
          <p:cNvSpPr>
            <a:spLocks noChangeArrowheads="1"/>
          </p:cNvSpPr>
          <p:nvPr/>
        </p:nvSpPr>
        <p:spPr bwMode="auto">
          <a:xfrm>
            <a:off x="2314575" y="2449116"/>
            <a:ext cx="1309688" cy="844153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4" name="AutoShape 6"/>
          <p:cNvSpPr>
            <a:spLocks noChangeArrowheads="1"/>
          </p:cNvSpPr>
          <p:nvPr/>
        </p:nvSpPr>
        <p:spPr bwMode="auto">
          <a:xfrm>
            <a:off x="3800475" y="2060973"/>
            <a:ext cx="706438" cy="734615"/>
          </a:xfrm>
          <a:prstGeom prst="flowChartTerminator">
            <a:avLst/>
          </a:prstGeom>
          <a:noFill/>
          <a:ln w="28575" cap="sq">
            <a:solidFill>
              <a:schemeClr val="accent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5" name="AutoShape 7"/>
          <p:cNvSpPr>
            <a:spLocks noChangeArrowheads="1"/>
          </p:cNvSpPr>
          <p:nvPr/>
        </p:nvSpPr>
        <p:spPr bwMode="auto">
          <a:xfrm>
            <a:off x="3068638" y="2481262"/>
            <a:ext cx="1370012" cy="242888"/>
          </a:xfrm>
          <a:prstGeom prst="flowChartTerminator">
            <a:avLst/>
          </a:prstGeom>
          <a:noFill/>
          <a:ln w="38100" cap="sq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6" name="AutoShape 8"/>
          <p:cNvSpPr>
            <a:spLocks noChangeArrowheads="1"/>
          </p:cNvSpPr>
          <p:nvPr/>
        </p:nvSpPr>
        <p:spPr bwMode="auto">
          <a:xfrm>
            <a:off x="5638801" y="1799035"/>
            <a:ext cx="1209675" cy="659606"/>
          </a:xfrm>
          <a:prstGeom prst="cloudCallout">
            <a:avLst>
              <a:gd name="adj1" fmla="val -147245"/>
              <a:gd name="adj2" fmla="val 5361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93839" y="1527573"/>
            <a:ext cx="4160838" cy="2425303"/>
            <a:chOff x="941" y="1283"/>
            <a:chExt cx="2621" cy="2037"/>
          </a:xfrm>
        </p:grpSpPr>
        <p:sp>
          <p:nvSpPr>
            <p:cNvPr id="117768" name="Text Box 10"/>
            <p:cNvSpPr txBox="1">
              <a:spLocks noChangeArrowheads="1"/>
            </p:cNvSpPr>
            <p:nvPr/>
          </p:nvSpPr>
          <p:spPr bwMode="auto">
            <a:xfrm>
              <a:off x="1394" y="2057"/>
              <a:ext cx="963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</a:t>
              </a:r>
            </a:p>
          </p:txBody>
        </p:sp>
        <p:sp>
          <p:nvSpPr>
            <p:cNvPr id="117769" name="Text Box 11"/>
            <p:cNvSpPr txBox="1">
              <a:spLocks noChangeArrowheads="1"/>
            </p:cNvSpPr>
            <p:nvPr/>
          </p:nvSpPr>
          <p:spPr bwMode="auto">
            <a:xfrm>
              <a:off x="2469" y="1741"/>
              <a:ext cx="768" cy="6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ea typeface="楷体_GB2312" pitchFamily="49" charset="-122"/>
                </a:rPr>
                <a:t>   </a:t>
              </a:r>
            </a:p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7770" name="Text Box 12"/>
            <p:cNvSpPr txBox="1">
              <a:spLocks noChangeArrowheads="1"/>
            </p:cNvSpPr>
            <p:nvPr/>
          </p:nvSpPr>
          <p:spPr bwMode="auto">
            <a:xfrm>
              <a:off x="1402" y="2483"/>
              <a:ext cx="963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941" y="1283"/>
              <a:ext cx="2621" cy="2037"/>
              <a:chOff x="941" y="1283"/>
              <a:chExt cx="2621" cy="2037"/>
            </a:xfrm>
          </p:grpSpPr>
          <p:sp>
            <p:nvSpPr>
              <p:cNvPr id="117772" name="Text Box 14"/>
              <p:cNvSpPr txBox="1">
                <a:spLocks noChangeArrowheads="1"/>
              </p:cNvSpPr>
              <p:nvPr/>
            </p:nvSpPr>
            <p:spPr bwMode="auto">
              <a:xfrm>
                <a:off x="1324" y="1347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7773" name="Rectangle 15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4" name="Line 16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5" name="Line 17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6" name="Line 18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7" name="Line 19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8" name="Line 20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9" name="Line 21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0" name="Line 22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1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7782" name="Text Box 24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7783" name="Text Box 25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7784" name="Text Box 26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7785" name="Text Box 27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7786" name="Text Box 28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7787" name="Text Box 29"/>
              <p:cNvSpPr txBox="1">
                <a:spLocks noChangeArrowheads="1"/>
              </p:cNvSpPr>
              <p:nvPr/>
            </p:nvSpPr>
            <p:spPr bwMode="auto">
              <a:xfrm>
                <a:off x="1655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7788" name="Text Box 30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7789" name="Text Box 31"/>
              <p:cNvSpPr txBox="1">
                <a:spLocks noChangeArrowheads="1"/>
              </p:cNvSpPr>
              <p:nvPr/>
            </p:nvSpPr>
            <p:spPr bwMode="auto">
              <a:xfrm>
                <a:off x="1648" y="26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7790" name="Text Box 32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animBg="1"/>
      <p:bldP spid="247814" grpId="0" animBg="1"/>
      <p:bldP spid="247815" grpId="0" animBg="1"/>
      <p:bldP spid="2478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314451" y="658830"/>
            <a:ext cx="4659313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无 多 余 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圈数最少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47813" name="AutoShape 5"/>
          <p:cNvSpPr>
            <a:spLocks noChangeArrowheads="1"/>
          </p:cNvSpPr>
          <p:nvPr/>
        </p:nvSpPr>
        <p:spPr bwMode="auto">
          <a:xfrm>
            <a:off x="2314575" y="2276118"/>
            <a:ext cx="1309688" cy="844153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4" name="AutoShape 6"/>
          <p:cNvSpPr>
            <a:spLocks noChangeArrowheads="1"/>
          </p:cNvSpPr>
          <p:nvPr/>
        </p:nvSpPr>
        <p:spPr bwMode="auto">
          <a:xfrm>
            <a:off x="3800475" y="1887975"/>
            <a:ext cx="706438" cy="734615"/>
          </a:xfrm>
          <a:prstGeom prst="flowChartTerminator">
            <a:avLst/>
          </a:prstGeom>
          <a:noFill/>
          <a:ln w="28575" cap="sq">
            <a:solidFill>
              <a:schemeClr val="accent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93839" y="1354575"/>
            <a:ext cx="4160838" cy="2425303"/>
            <a:chOff x="941" y="1283"/>
            <a:chExt cx="2621" cy="2037"/>
          </a:xfrm>
        </p:grpSpPr>
        <p:sp>
          <p:nvSpPr>
            <p:cNvPr id="117768" name="Text Box 10"/>
            <p:cNvSpPr txBox="1">
              <a:spLocks noChangeArrowheads="1"/>
            </p:cNvSpPr>
            <p:nvPr/>
          </p:nvSpPr>
          <p:spPr bwMode="auto">
            <a:xfrm>
              <a:off x="1394" y="2057"/>
              <a:ext cx="963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</a:t>
              </a:r>
            </a:p>
          </p:txBody>
        </p:sp>
        <p:sp>
          <p:nvSpPr>
            <p:cNvPr id="117769" name="Text Box 11"/>
            <p:cNvSpPr txBox="1">
              <a:spLocks noChangeArrowheads="1"/>
            </p:cNvSpPr>
            <p:nvPr/>
          </p:nvSpPr>
          <p:spPr bwMode="auto">
            <a:xfrm>
              <a:off x="2469" y="1741"/>
              <a:ext cx="768" cy="6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ea typeface="楷体_GB2312" pitchFamily="49" charset="-122"/>
                </a:rPr>
                <a:t>   </a:t>
              </a:r>
            </a:p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7770" name="Text Box 12"/>
            <p:cNvSpPr txBox="1">
              <a:spLocks noChangeArrowheads="1"/>
            </p:cNvSpPr>
            <p:nvPr/>
          </p:nvSpPr>
          <p:spPr bwMode="auto">
            <a:xfrm>
              <a:off x="1402" y="2483"/>
              <a:ext cx="963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941" y="1283"/>
              <a:ext cx="2621" cy="2037"/>
              <a:chOff x="941" y="1283"/>
              <a:chExt cx="2621" cy="2037"/>
            </a:xfrm>
          </p:grpSpPr>
          <p:sp>
            <p:nvSpPr>
              <p:cNvPr id="117772" name="Text Box 14"/>
              <p:cNvSpPr txBox="1">
                <a:spLocks noChangeArrowheads="1"/>
              </p:cNvSpPr>
              <p:nvPr/>
            </p:nvSpPr>
            <p:spPr bwMode="auto">
              <a:xfrm>
                <a:off x="1324" y="1347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7773" name="Rectangle 15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4" name="Line 16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5" name="Line 17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6" name="Line 18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7" name="Line 19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8" name="Line 20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9" name="Line 21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0" name="Line 22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1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7782" name="Text Box 24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7783" name="Text Box 25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7784" name="Text Box 26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7785" name="Text Box 27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7786" name="Text Box 28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7787" name="Text Box 29"/>
              <p:cNvSpPr txBox="1">
                <a:spLocks noChangeArrowheads="1"/>
              </p:cNvSpPr>
              <p:nvPr/>
            </p:nvSpPr>
            <p:spPr bwMode="auto">
              <a:xfrm>
                <a:off x="1655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7788" name="Text Box 30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7789" name="Text Box 31"/>
              <p:cNvSpPr txBox="1">
                <a:spLocks noChangeArrowheads="1"/>
              </p:cNvSpPr>
              <p:nvPr/>
            </p:nvSpPr>
            <p:spPr bwMode="auto">
              <a:xfrm>
                <a:off x="1648" y="26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7790" name="Text Box 32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020764" y="3996769"/>
            <a:ext cx="7699375" cy="92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所有的方格包含在尽可能少的不同组合中。</a:t>
            </a:r>
          </a:p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圈数越少，乘积项越少，逻辑门电路数越少。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三个变量</a:t>
            </a: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及其最小项：</a:t>
            </a:r>
            <a:endParaRPr lang="en-US" altLang="zh-CN" sz="1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90113" name="Picture 1" descr="C:\Users\hfutliujun\AppData\Roaming\Tencent\Users\350654676\QQ\WinTemp\RichOle\[$5[AN0QRU)O$820PKNM3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47750"/>
            <a:ext cx="1085850" cy="3371850"/>
          </a:xfrm>
          <a:prstGeom prst="rect">
            <a:avLst/>
          </a:prstGeom>
          <a:noFill/>
        </p:spPr>
      </p:pic>
      <p:pic>
        <p:nvPicPr>
          <p:cNvPr id="90114" name="Picture 2" descr="C:\Users\hfutliujun\AppData\Roaming\Tencent\Users\350654676\QQ\WinTemp\RichOle\N6EQPP`Q(ZK`FOCV_B9%T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026550"/>
            <a:ext cx="2667000" cy="3381375"/>
          </a:xfrm>
          <a:prstGeom prst="rect">
            <a:avLst/>
          </a:prstGeom>
          <a:noFill/>
        </p:spPr>
      </p:pic>
      <p:pic>
        <p:nvPicPr>
          <p:cNvPr id="90115" name="Picture 3" descr="C:\Users\hfutliujun\AppData\Roaming\Tencent\Users\350654676\QQ\WinTemp\RichOle\S$T77K10$`CUJ4[RLI48CC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005925"/>
            <a:ext cx="2552700" cy="3409950"/>
          </a:xfrm>
          <a:prstGeom prst="rect">
            <a:avLst/>
          </a:prstGeom>
          <a:noFill/>
        </p:spPr>
      </p:pic>
      <p:cxnSp>
        <p:nvCxnSpPr>
          <p:cNvPr id="9" name="直接连接符 8"/>
          <p:cNvCxnSpPr/>
          <p:nvPr/>
        </p:nvCxnSpPr>
        <p:spPr>
          <a:xfrm>
            <a:off x="1295400" y="1885950"/>
            <a:ext cx="58674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95400" y="3638550"/>
            <a:ext cx="5791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95400" y="2952750"/>
            <a:ext cx="5791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95400" y="4324350"/>
            <a:ext cx="5791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990600" y="590550"/>
            <a:ext cx="5006975" cy="4122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化简结果非唯一</a:t>
            </a:r>
          </a:p>
        </p:txBody>
      </p:sp>
      <p:sp>
        <p:nvSpPr>
          <p:cNvPr id="251907" name="AutoShape 3"/>
          <p:cNvSpPr>
            <a:spLocks noChangeArrowheads="1"/>
          </p:cNvSpPr>
          <p:nvPr/>
        </p:nvSpPr>
        <p:spPr bwMode="auto">
          <a:xfrm>
            <a:off x="3806825" y="1515667"/>
            <a:ext cx="1428750" cy="345281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8" name="AutoShape 4"/>
          <p:cNvSpPr>
            <a:spLocks noChangeArrowheads="1"/>
          </p:cNvSpPr>
          <p:nvPr/>
        </p:nvSpPr>
        <p:spPr bwMode="auto">
          <a:xfrm rot="5400000">
            <a:off x="2202856" y="2772371"/>
            <a:ext cx="782241" cy="447675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084389" y="3742135"/>
            <a:ext cx="1722437" cy="10708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b="1" i="1" baseline="-15000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+m</a:t>
            </a:r>
            <a:r>
              <a:rPr lang="en-US" altLang="zh-CN" sz="2800" b="1" i="1" baseline="-15000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b="1" i="1" baseline="-15000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8</a:t>
            </a: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+m</a:t>
            </a:r>
            <a:r>
              <a:rPr lang="en-US" altLang="zh-CN" sz="2800" b="1" i="1" baseline="-15000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763963" y="1559719"/>
            <a:ext cx="1528762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 1       1  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565651" y="3006329"/>
            <a:ext cx="669925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225676" y="2647951"/>
            <a:ext cx="1528763" cy="7294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 1     </a:t>
            </a:r>
          </a:p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 1  </a:t>
            </a:r>
          </a:p>
        </p:txBody>
      </p:sp>
      <p:sp>
        <p:nvSpPr>
          <p:cNvPr id="251913" name="AutoShape 9"/>
          <p:cNvSpPr>
            <a:spLocks noChangeArrowheads="1"/>
          </p:cNvSpPr>
          <p:nvPr/>
        </p:nvSpPr>
        <p:spPr bwMode="auto">
          <a:xfrm>
            <a:off x="5842001" y="2596753"/>
            <a:ext cx="1222375" cy="546497"/>
          </a:xfrm>
          <a:prstGeom prst="cloudCallout">
            <a:avLst>
              <a:gd name="adj1" fmla="val -112856"/>
              <a:gd name="adj2" fmla="val 54574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65600" y="3774285"/>
            <a:ext cx="3468688" cy="479823"/>
            <a:chOff x="2624" y="3458"/>
            <a:chExt cx="2185" cy="403"/>
          </a:xfrm>
        </p:grpSpPr>
        <p:sp>
          <p:nvSpPr>
            <p:cNvPr id="119849" name="Text Box 11"/>
            <p:cNvSpPr txBox="1">
              <a:spLocks noChangeArrowheads="1"/>
            </p:cNvSpPr>
            <p:nvPr/>
          </p:nvSpPr>
          <p:spPr bwMode="auto">
            <a:xfrm>
              <a:off x="2624" y="3458"/>
              <a:ext cx="2185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800" b="1" i="1" dirty="0">
                  <a:latin typeface="Arial" pitchFamily="34" charset="0"/>
                  <a:ea typeface="楷体_GB2312" pitchFamily="49" charset="-122"/>
                </a:rPr>
                <a:t>F=ACD+ABC+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BCD</a:t>
              </a:r>
            </a:p>
          </p:txBody>
        </p:sp>
        <p:sp>
          <p:nvSpPr>
            <p:cNvPr id="119850" name="Line 12"/>
            <p:cNvSpPr>
              <a:spLocks noChangeShapeType="1"/>
            </p:cNvSpPr>
            <p:nvPr/>
          </p:nvSpPr>
          <p:spPr bwMode="auto">
            <a:xfrm>
              <a:off x="3157" y="3485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1" name="Line 13"/>
            <p:cNvSpPr>
              <a:spLocks noChangeShapeType="1"/>
            </p:cNvSpPr>
            <p:nvPr/>
          </p:nvSpPr>
          <p:spPr bwMode="auto">
            <a:xfrm>
              <a:off x="3324" y="3481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2" name="Line 14"/>
            <p:cNvSpPr>
              <a:spLocks noChangeShapeType="1"/>
            </p:cNvSpPr>
            <p:nvPr/>
          </p:nvSpPr>
          <p:spPr bwMode="auto">
            <a:xfrm>
              <a:off x="3614" y="3481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3" name="Line 15"/>
            <p:cNvSpPr>
              <a:spLocks noChangeShapeType="1"/>
            </p:cNvSpPr>
            <p:nvPr/>
          </p:nvSpPr>
          <p:spPr bwMode="auto">
            <a:xfrm>
              <a:off x="3785" y="3481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4" name="Line 16"/>
            <p:cNvSpPr>
              <a:spLocks noChangeShapeType="1"/>
            </p:cNvSpPr>
            <p:nvPr/>
          </p:nvSpPr>
          <p:spPr bwMode="auto">
            <a:xfrm>
              <a:off x="4206" y="3485"/>
              <a:ext cx="12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5" name="Line 17"/>
            <p:cNvSpPr>
              <a:spLocks noChangeShapeType="1"/>
            </p:cNvSpPr>
            <p:nvPr/>
          </p:nvSpPr>
          <p:spPr bwMode="auto">
            <a:xfrm>
              <a:off x="4520" y="3476"/>
              <a:ext cx="12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159250" y="4217198"/>
            <a:ext cx="3468688" cy="479823"/>
            <a:chOff x="2629" y="3821"/>
            <a:chExt cx="2185" cy="403"/>
          </a:xfrm>
        </p:grpSpPr>
        <p:sp>
          <p:nvSpPr>
            <p:cNvPr id="119842" name="Text Box 19"/>
            <p:cNvSpPr txBox="1">
              <a:spLocks noChangeArrowheads="1"/>
            </p:cNvSpPr>
            <p:nvPr/>
          </p:nvSpPr>
          <p:spPr bwMode="auto">
            <a:xfrm>
              <a:off x="2629" y="3821"/>
              <a:ext cx="2185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800" b="1" i="1" dirty="0">
                  <a:latin typeface="Arial" pitchFamily="34" charset="0"/>
                  <a:ea typeface="楷体_GB2312" pitchFamily="49" charset="-122"/>
                </a:rPr>
                <a:t>F=ACD+ABC+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ABD</a:t>
              </a:r>
            </a:p>
          </p:txBody>
        </p:sp>
        <p:sp>
          <p:nvSpPr>
            <p:cNvPr id="119843" name="Line 20"/>
            <p:cNvSpPr>
              <a:spLocks noChangeShapeType="1"/>
            </p:cNvSpPr>
            <p:nvPr/>
          </p:nvSpPr>
          <p:spPr bwMode="auto">
            <a:xfrm>
              <a:off x="3162" y="3848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4" name="Line 21"/>
            <p:cNvSpPr>
              <a:spLocks noChangeShapeType="1"/>
            </p:cNvSpPr>
            <p:nvPr/>
          </p:nvSpPr>
          <p:spPr bwMode="auto">
            <a:xfrm>
              <a:off x="3329" y="3844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5" name="Line 22"/>
            <p:cNvSpPr>
              <a:spLocks noChangeShapeType="1"/>
            </p:cNvSpPr>
            <p:nvPr/>
          </p:nvSpPr>
          <p:spPr bwMode="auto">
            <a:xfrm>
              <a:off x="3619" y="3844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6" name="Line 23"/>
            <p:cNvSpPr>
              <a:spLocks noChangeShapeType="1"/>
            </p:cNvSpPr>
            <p:nvPr/>
          </p:nvSpPr>
          <p:spPr bwMode="auto">
            <a:xfrm>
              <a:off x="3790" y="3844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7" name="Line 24"/>
            <p:cNvSpPr>
              <a:spLocks noChangeShapeType="1"/>
            </p:cNvSpPr>
            <p:nvPr/>
          </p:nvSpPr>
          <p:spPr bwMode="auto">
            <a:xfrm>
              <a:off x="4377" y="3848"/>
              <a:ext cx="12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8" name="Line 25"/>
            <p:cNvSpPr>
              <a:spLocks noChangeShapeType="1"/>
            </p:cNvSpPr>
            <p:nvPr/>
          </p:nvSpPr>
          <p:spPr bwMode="auto">
            <a:xfrm>
              <a:off x="4538" y="3848"/>
              <a:ext cx="12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3541714" y="3946922"/>
            <a:ext cx="623887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3551239" y="4386263"/>
            <a:ext cx="623887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493839" y="1098948"/>
            <a:ext cx="4175125" cy="2425303"/>
            <a:chOff x="941" y="1283"/>
            <a:chExt cx="2630" cy="2037"/>
          </a:xfrm>
        </p:grpSpPr>
        <p:sp>
          <p:nvSpPr>
            <p:cNvPr id="119823" name="Text Box 29"/>
            <p:cNvSpPr txBox="1">
              <a:spLocks noChangeArrowheads="1"/>
            </p:cNvSpPr>
            <p:nvPr/>
          </p:nvSpPr>
          <p:spPr bwMode="auto">
            <a:xfrm>
              <a:off x="1324" y="1304"/>
              <a:ext cx="202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 dirty="0">
                  <a:latin typeface="Arial" pitchFamily="34" charset="0"/>
                  <a:ea typeface="楷体_GB2312" pitchFamily="49" charset="-122"/>
                </a:rPr>
                <a:t>    00       01       11       10</a:t>
              </a:r>
              <a:r>
                <a:rPr lang="en-US" altLang="zh-CN" sz="1600" b="1" dirty="0">
                  <a:latin typeface="Arial" pitchFamily="34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19824" name="Rectangle 30"/>
            <p:cNvSpPr>
              <a:spLocks noChangeArrowheads="1"/>
            </p:cNvSpPr>
            <p:nvPr/>
          </p:nvSpPr>
          <p:spPr bwMode="auto">
            <a:xfrm>
              <a:off x="1378" y="1579"/>
              <a:ext cx="1969" cy="16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Line 31"/>
            <p:cNvSpPr>
              <a:spLocks noChangeShapeType="1"/>
            </p:cNvSpPr>
            <p:nvPr/>
          </p:nvSpPr>
          <p:spPr bwMode="auto">
            <a:xfrm>
              <a:off x="1378" y="1998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6" name="Line 32"/>
            <p:cNvSpPr>
              <a:spLocks noChangeShapeType="1"/>
            </p:cNvSpPr>
            <p:nvPr/>
          </p:nvSpPr>
          <p:spPr bwMode="auto">
            <a:xfrm>
              <a:off x="1378" y="2413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Line 33"/>
            <p:cNvSpPr>
              <a:spLocks noChangeShapeType="1"/>
            </p:cNvSpPr>
            <p:nvPr/>
          </p:nvSpPr>
          <p:spPr bwMode="auto">
            <a:xfrm>
              <a:off x="1378" y="2857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8" name="Line 34"/>
            <p:cNvSpPr>
              <a:spLocks noChangeShapeType="1"/>
            </p:cNvSpPr>
            <p:nvPr/>
          </p:nvSpPr>
          <p:spPr bwMode="auto">
            <a:xfrm>
              <a:off x="1871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9" name="Line 35"/>
            <p:cNvSpPr>
              <a:spLocks noChangeShapeType="1"/>
            </p:cNvSpPr>
            <p:nvPr/>
          </p:nvSpPr>
          <p:spPr bwMode="auto">
            <a:xfrm>
              <a:off x="2363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0" name="Line 36"/>
            <p:cNvSpPr>
              <a:spLocks noChangeShapeType="1"/>
            </p:cNvSpPr>
            <p:nvPr/>
          </p:nvSpPr>
          <p:spPr bwMode="auto">
            <a:xfrm>
              <a:off x="2855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1" name="Line 37"/>
            <p:cNvSpPr>
              <a:spLocks noChangeShapeType="1"/>
            </p:cNvSpPr>
            <p:nvPr/>
          </p:nvSpPr>
          <p:spPr bwMode="auto">
            <a:xfrm flipH="1" flipV="1">
              <a:off x="1160" y="1362"/>
              <a:ext cx="218" cy="2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2" name="Text Box 38"/>
            <p:cNvSpPr txBox="1">
              <a:spLocks noChangeArrowheads="1"/>
            </p:cNvSpPr>
            <p:nvPr/>
          </p:nvSpPr>
          <p:spPr bwMode="auto">
            <a:xfrm>
              <a:off x="1105" y="298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19833" name="Text Box 39"/>
            <p:cNvSpPr txBox="1">
              <a:spLocks noChangeArrowheads="1"/>
            </p:cNvSpPr>
            <p:nvPr/>
          </p:nvSpPr>
          <p:spPr bwMode="auto">
            <a:xfrm>
              <a:off x="1105" y="2551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19834" name="Text Box 40"/>
            <p:cNvSpPr txBox="1">
              <a:spLocks noChangeArrowheads="1"/>
            </p:cNvSpPr>
            <p:nvPr/>
          </p:nvSpPr>
          <p:spPr bwMode="auto">
            <a:xfrm>
              <a:off x="1105" y="206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19835" name="Text Box 41"/>
            <p:cNvSpPr txBox="1">
              <a:spLocks noChangeArrowheads="1"/>
            </p:cNvSpPr>
            <p:nvPr/>
          </p:nvSpPr>
          <p:spPr bwMode="auto">
            <a:xfrm>
              <a:off x="1105" y="168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19836" name="Text Box 42"/>
            <p:cNvSpPr txBox="1">
              <a:spLocks noChangeArrowheads="1"/>
            </p:cNvSpPr>
            <p:nvPr/>
          </p:nvSpPr>
          <p:spPr bwMode="auto">
            <a:xfrm>
              <a:off x="1214" y="1283"/>
              <a:ext cx="493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>
                  <a:latin typeface="Arial" pitchFamily="34" charset="0"/>
                  <a:ea typeface="楷体_GB2312" pitchFamily="49" charset="-122"/>
                </a:rPr>
                <a:t>CD</a:t>
              </a:r>
            </a:p>
          </p:txBody>
        </p:sp>
        <p:sp>
          <p:nvSpPr>
            <p:cNvPr id="119837" name="Text Box 43"/>
            <p:cNvSpPr txBox="1">
              <a:spLocks noChangeArrowheads="1"/>
            </p:cNvSpPr>
            <p:nvPr/>
          </p:nvSpPr>
          <p:spPr bwMode="auto">
            <a:xfrm>
              <a:off x="941" y="1416"/>
              <a:ext cx="49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>
                  <a:latin typeface="Arial" pitchFamily="34" charset="0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19838" name="Text Box 44"/>
            <p:cNvSpPr txBox="1">
              <a:spLocks noChangeArrowheads="1"/>
            </p:cNvSpPr>
            <p:nvPr/>
          </p:nvSpPr>
          <p:spPr bwMode="auto">
            <a:xfrm>
              <a:off x="1697" y="1829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0             1               3              2</a:t>
              </a:r>
            </a:p>
          </p:txBody>
        </p:sp>
        <p:sp>
          <p:nvSpPr>
            <p:cNvPr id="119839" name="Text Box 45"/>
            <p:cNvSpPr txBox="1">
              <a:spLocks noChangeArrowheads="1"/>
            </p:cNvSpPr>
            <p:nvPr/>
          </p:nvSpPr>
          <p:spPr bwMode="auto">
            <a:xfrm>
              <a:off x="1688" y="2239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4             5               7              6</a:t>
              </a:r>
            </a:p>
          </p:txBody>
        </p:sp>
        <p:sp>
          <p:nvSpPr>
            <p:cNvPr id="119840" name="Text Box 46"/>
            <p:cNvSpPr txBox="1">
              <a:spLocks noChangeArrowheads="1"/>
            </p:cNvSpPr>
            <p:nvPr/>
          </p:nvSpPr>
          <p:spPr bwMode="auto">
            <a:xfrm>
              <a:off x="1648" y="2690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12           13             15           14</a:t>
              </a:r>
            </a:p>
          </p:txBody>
        </p:sp>
        <p:sp>
          <p:nvSpPr>
            <p:cNvPr id="119841" name="Text Box 47"/>
            <p:cNvSpPr txBox="1">
              <a:spLocks noChangeArrowheads="1"/>
            </p:cNvSpPr>
            <p:nvPr/>
          </p:nvSpPr>
          <p:spPr bwMode="auto">
            <a:xfrm>
              <a:off x="1679" y="3090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8             9              11           10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/>
      <p:bldP spid="251908" grpId="0" animBg="1"/>
      <p:bldP spid="251909" grpId="0"/>
      <p:bldP spid="251913" grpId="0" animBg="1"/>
      <p:bldP spid="251930" grpId="0" animBg="1"/>
      <p:bldP spid="251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最小项的性质：</a:t>
            </a:r>
            <a:endParaRPr lang="en-US" altLang="zh-CN" sz="1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91137" name="Picture 1" descr="C:\Users\hfutliujun\AppData\Roaming\Tencent\Users\350654676\QQ\WinTemp\RichOle\MDJS]04BQZ(Z{P55SS)X5T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76350"/>
            <a:ext cx="5981700" cy="2171700"/>
          </a:xfrm>
          <a:prstGeom prst="rect">
            <a:avLst/>
          </a:prstGeom>
          <a:noFill/>
        </p:spPr>
      </p:pic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609600" y="3638550"/>
            <a:ext cx="8875712" cy="12109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9068" tIns="39534" rIns="79068" bIns="39534">
            <a:spAutoFit/>
          </a:bodyPr>
          <a:lstStyle/>
          <a:p>
            <a:pPr marL="296863" indent="-296863" algn="l" defTabSz="790575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1400" b="1" dirty="0">
                <a:latin typeface="+mn-lt"/>
                <a:ea typeface="华文中宋" pitchFamily="2" charset="-122"/>
              </a:rPr>
              <a:t>1.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对于变量的任一组取值，有且仅有一个最小项的值为</a:t>
            </a:r>
            <a:r>
              <a:rPr lang="en-US" altLang="zh-CN" sz="1400" b="1" dirty="0">
                <a:latin typeface="+mn-lt"/>
                <a:ea typeface="华文中宋" pitchFamily="2" charset="-122"/>
              </a:rPr>
              <a:t>1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，其余的为</a:t>
            </a:r>
            <a:r>
              <a:rPr lang="en-US" altLang="zh-CN" sz="1400" b="1" dirty="0">
                <a:latin typeface="+mn-lt"/>
                <a:ea typeface="华文中宋" pitchFamily="2" charset="-122"/>
              </a:rPr>
              <a:t>0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；</a:t>
            </a:r>
          </a:p>
          <a:p>
            <a:pPr marL="296863" indent="-296863"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1400" b="1" dirty="0">
                <a:latin typeface="+mn-lt"/>
                <a:ea typeface="华文中宋" pitchFamily="2" charset="-122"/>
              </a:rPr>
              <a:t>2. 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不同的最小项使它值为</a:t>
            </a:r>
            <a:r>
              <a:rPr lang="en-US" altLang="zh-CN" sz="1400" b="1" dirty="0">
                <a:latin typeface="+mn-lt"/>
                <a:ea typeface="华文中宋" pitchFamily="2" charset="-122"/>
              </a:rPr>
              <a:t>1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的那一组变量取值也不同；</a:t>
            </a:r>
          </a:p>
          <a:p>
            <a:pPr marL="296863" indent="-296863"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1400" b="1" dirty="0">
                <a:latin typeface="+mn-lt"/>
                <a:ea typeface="华文中宋" pitchFamily="2" charset="-122"/>
              </a:rPr>
              <a:t>3. 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对于变量的任一组取值，任意两个最小项相与为</a:t>
            </a:r>
            <a:r>
              <a:rPr lang="en-US" altLang="zh-CN" sz="1400" b="1" dirty="0">
                <a:latin typeface="+mn-lt"/>
                <a:ea typeface="华文中宋" pitchFamily="2" charset="-122"/>
              </a:rPr>
              <a:t>0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；</a:t>
            </a:r>
          </a:p>
          <a:p>
            <a:pPr marL="296863" indent="-296863"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1400" b="1" dirty="0">
                <a:latin typeface="+mn-lt"/>
                <a:ea typeface="华文中宋" pitchFamily="2" charset="-122"/>
              </a:rPr>
              <a:t>4. 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对于变量的任一组取值，全体最小项相或为</a:t>
            </a:r>
            <a:r>
              <a:rPr lang="en-US" altLang="zh-CN" sz="1400" b="1" dirty="0">
                <a:latin typeface="+mn-lt"/>
                <a:ea typeface="华文中宋" pitchFamily="2" charset="-122"/>
              </a:rPr>
              <a:t>1</a:t>
            </a:r>
            <a:r>
              <a:rPr lang="zh-CN" altLang="en-US" sz="1400" b="1" dirty="0">
                <a:latin typeface="+mn-lt"/>
                <a:ea typeface="华文中宋" pitchFamily="2" charset="-122"/>
              </a:rPr>
              <a:t>；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362200" y="895350"/>
            <a:ext cx="8610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最小项真值表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最小项逻辑相邻的概念：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123950"/>
            <a:ext cx="8145463" cy="2521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相邻：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两个最小项之间只有一个因子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不同。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8600" y="3105150"/>
            <a:ext cx="8145463" cy="3706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100" b="1" dirty="0">
                <a:latin typeface="CG Times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具有</a:t>
            </a:r>
            <a:r>
              <a:rPr lang="zh-CN" altLang="en-US" b="1" dirty="0">
                <a:solidFill>
                  <a:schemeClr val="accent6"/>
                </a:solidFill>
                <a:latin typeface="华文中宋" pitchFamily="2" charset="-122"/>
                <a:ea typeface="华文中宋" pitchFamily="2" charset="-122"/>
              </a:rPr>
              <a:t>逻辑相邻性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的两个最小项可以通过并项法合并成一项并消去一对互异因子</a:t>
            </a: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0" y="971550"/>
          <a:ext cx="381000" cy="228600"/>
        </p:xfrm>
        <a:graphic>
          <a:graphicData uri="http://schemas.openxmlformats.org/presentationml/2006/ole">
            <p:oleObj spid="_x0000_s1026" name="Equation" r:id="rId3" imgW="444240" imgH="2664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572000" y="1352550"/>
          <a:ext cx="381000" cy="228600"/>
        </p:xfrm>
        <a:graphic>
          <a:graphicData uri="http://schemas.openxmlformats.org/presentationml/2006/ole">
            <p:oleObj spid="_x0000_s1027" name="Equation" r:id="rId4" imgW="444240" imgH="2664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253038" y="998538"/>
          <a:ext cx="390525" cy="174625"/>
        </p:xfrm>
        <a:graphic>
          <a:graphicData uri="http://schemas.openxmlformats.org/presentationml/2006/ole">
            <p:oleObj spid="_x0000_s1028" name="Equation" r:id="rId5" imgW="457200" imgH="20304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257800" y="1352550"/>
          <a:ext cx="381000" cy="228600"/>
        </p:xfrm>
        <a:graphic>
          <a:graphicData uri="http://schemas.openxmlformats.org/presentationml/2006/ole">
            <p:oleObj spid="_x0000_s1029" name="Equation" r:id="rId6" imgW="444240" imgH="266400" progId="Equation.DSMT4">
              <p:embed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81000" y="1885950"/>
            <a:ext cx="8145463" cy="2521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任一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个变量的最小项，有多少个逻辑相邻的最小项？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133600" y="2419350"/>
          <a:ext cx="381000" cy="228600"/>
        </p:xfrm>
        <a:graphic>
          <a:graphicData uri="http://schemas.openxmlformats.org/presentationml/2006/ole">
            <p:oleObj spid="_x0000_s1030" name="Equation" r:id="rId7" imgW="444240" imgH="26640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738438" y="2473325"/>
          <a:ext cx="390525" cy="174625"/>
        </p:xfrm>
        <a:graphic>
          <a:graphicData uri="http://schemas.openxmlformats.org/presentationml/2006/ole">
            <p:oleObj spid="_x0000_s1031" name="Equation" r:id="rId8" imgW="457200" imgH="203040" progId="Equation.DSMT4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276600" y="2419350"/>
          <a:ext cx="381000" cy="228600"/>
        </p:xfrm>
        <a:graphic>
          <a:graphicData uri="http://schemas.openxmlformats.org/presentationml/2006/ole">
            <p:oleObj spid="_x0000_s1032" name="Equation" r:id="rId9" imgW="444240" imgH="266400" progId="Equation.DSMT4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886200" y="2419350"/>
          <a:ext cx="381000" cy="228600"/>
        </p:xfrm>
        <a:graphic>
          <a:graphicData uri="http://schemas.openxmlformats.org/presentationml/2006/ole">
            <p:oleObj spid="_x0000_s1033" name="Equation" r:id="rId10" imgW="444240" imgH="26640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568575" y="3714750"/>
          <a:ext cx="1241425" cy="228600"/>
        </p:xfrm>
        <a:graphic>
          <a:graphicData uri="http://schemas.openxmlformats.org/presentationml/2006/ole">
            <p:oleObj spid="_x0000_s1034" name="Equation" r:id="rId11" imgW="1447560" imgH="266400" progId="Equation.DSMT4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568575" y="4171950"/>
          <a:ext cx="1241425" cy="228600"/>
        </p:xfrm>
        <a:graphic>
          <a:graphicData uri="http://schemas.openxmlformats.org/presentationml/2006/ole">
            <p:oleObj spid="_x0000_s1035" name="Equation" r:id="rId12" imgW="1447560" imgH="266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将逻辑函数化成最小项的与</a:t>
            </a:r>
            <a:r>
              <a:rPr lang="en-US" altLang="zh-CN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或表达式的形式</a:t>
            </a:r>
            <a:r>
              <a:rPr lang="en-US" altLang="zh-CN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990600" y="1276350"/>
          <a:ext cx="2895600" cy="368951"/>
        </p:xfrm>
        <a:graphic>
          <a:graphicData uri="http://schemas.openxmlformats.org/presentationml/2006/ole">
            <p:oleObj spid="_x0000_s2050" name="公式" r:id="rId3" imgW="1384200" imgH="241200" progId="">
              <p:embed/>
            </p:oleObj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011237" y="1743075"/>
          <a:ext cx="2113890" cy="349380"/>
        </p:xfrm>
        <a:graphic>
          <a:graphicData uri="http://schemas.openxmlformats.org/presentationml/2006/ole">
            <p:oleObj spid="_x0000_s2051" name="公式" r:id="rId4" imgW="1600200" imgH="253800" progId="">
              <p:embed/>
            </p:oleObj>
          </a:graphicData>
        </a:graphic>
      </p:graphicFrame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143000" y="3638550"/>
            <a:ext cx="7315200" cy="35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CG Times" pitchFamily="18" charset="0"/>
                <a:ea typeface="黑体" pitchFamily="49" charset="-122"/>
              </a:rPr>
              <a:t>任一逻辑函数都可化成唯一的最小项表达式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85800" y="1276350"/>
            <a:ext cx="6669087" cy="35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                  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化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成最小项表达式</a:t>
            </a:r>
          </a:p>
        </p:txBody>
      </p:sp>
      <p:graphicFrame>
        <p:nvGraphicFramePr>
          <p:cNvPr id="2053" name="Object 10"/>
          <p:cNvGraphicFramePr>
            <a:graphicFrameLocks noChangeAspect="1"/>
          </p:cNvGraphicFramePr>
          <p:nvPr/>
        </p:nvGraphicFramePr>
        <p:xfrm>
          <a:off x="1981200" y="2571750"/>
          <a:ext cx="2962275" cy="396875"/>
        </p:xfrm>
        <a:graphic>
          <a:graphicData uri="http://schemas.openxmlformats.org/presentationml/2006/ole">
            <p:oleObj spid="_x0000_s2053" name="Equation" r:id="rId5" imgW="2234880" imgH="291960" progId="Equation.DSMT4">
              <p:embed/>
            </p:oleObj>
          </a:graphicData>
        </a:graphic>
      </p:graphicFrame>
      <p:graphicFrame>
        <p:nvGraphicFramePr>
          <p:cNvPr id="2054" name="Object 10"/>
          <p:cNvGraphicFramePr>
            <a:graphicFrameLocks noChangeAspect="1"/>
          </p:cNvGraphicFramePr>
          <p:nvPr/>
        </p:nvGraphicFramePr>
        <p:xfrm>
          <a:off x="1981200" y="3105150"/>
          <a:ext cx="3889375" cy="482600"/>
        </p:xfrm>
        <a:graphic>
          <a:graphicData uri="http://schemas.openxmlformats.org/presentationml/2006/ole">
            <p:oleObj spid="_x0000_s2054" name="Equation" r:id="rId6" imgW="2933640" imgH="355320" progId="Equation.DSMT4">
              <p:embed/>
            </p:oleObj>
          </a:graphicData>
        </a:graphic>
      </p:graphicFrame>
      <p:graphicFrame>
        <p:nvGraphicFramePr>
          <p:cNvPr id="2055" name="Object 10"/>
          <p:cNvGraphicFramePr>
            <a:graphicFrameLocks noChangeAspect="1"/>
          </p:cNvGraphicFramePr>
          <p:nvPr/>
        </p:nvGraphicFramePr>
        <p:xfrm>
          <a:off x="1981200" y="2054826"/>
          <a:ext cx="2692400" cy="447675"/>
        </p:xfrm>
        <a:graphic>
          <a:graphicData uri="http://schemas.openxmlformats.org/presentationml/2006/ole">
            <p:oleObj spid="_x0000_s2055" name="Equation" r:id="rId7" imgW="2031840" imgH="3301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卡诺图：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23988" y="2114549"/>
          <a:ext cx="1852612" cy="2527761"/>
        </p:xfrm>
        <a:graphic>
          <a:graphicData uri="http://schemas.openxmlformats.org/presentationml/2006/ole">
            <p:oleObj spid="_x0000_s10242" name="Visio" r:id="rId4" imgW="1214047" imgH="1543706" progId="Visio.Drawing.11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14927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将最小项中的变量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分成两组分别排列在行和列的方格中，就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构成卡诺图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，它是由卡诺（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Karnaugh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）和范奇（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Veich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）提出的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8097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两个变量卡诺图的列子：</a:t>
            </a:r>
            <a:endParaRPr lang="zh-CN" altLang="en-US" sz="1400" dirty="0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799013" y="2000250"/>
          <a:ext cx="2371725" cy="2516188"/>
        </p:xfrm>
        <a:graphic>
          <a:graphicData uri="http://schemas.openxmlformats.org/presentationml/2006/ole">
            <p:oleObj spid="_x0000_s10244" name="Visio" r:id="rId5" imgW="1421560" imgH="1524785" progId="Visio.Drawing.11">
              <p:embed/>
            </p:oleObj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772666" y="3105150"/>
            <a:ext cx="1066800" cy="1055132"/>
            <a:chOff x="5715000" y="3257550"/>
            <a:chExt cx="1066800" cy="1055132"/>
          </a:xfrm>
        </p:grpSpPr>
        <p:sp>
          <p:nvSpPr>
            <p:cNvPr id="16" name="TextBox 15"/>
            <p:cNvSpPr txBox="1"/>
            <p:nvPr/>
          </p:nvSpPr>
          <p:spPr>
            <a:xfrm>
              <a:off x="5715000" y="325755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/>
                  </a:solidFill>
                </a:rPr>
                <a:t>0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7000" y="325755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/>
                  </a:solidFill>
                </a:rPr>
                <a:t>1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394335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/>
                  </a:solidFill>
                </a:rPr>
                <a:t>2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7000" y="394335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/>
                  </a:solidFill>
                </a:rPr>
                <a:t>3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卡诺图：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23988" y="2114549"/>
          <a:ext cx="1852612" cy="2527761"/>
        </p:xfrm>
        <a:graphic>
          <a:graphicData uri="http://schemas.openxmlformats.org/presentationml/2006/ole">
            <p:oleObj spid="_x0000_s3074" name="Visio" r:id="rId3" imgW="1214047" imgH="1543706" progId="Visio.Drawing.11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14927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将最小项中的变量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分成两组分别排列在行和列的方格中，就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构成卡诺图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，它是由卡诺（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Karnaugh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）和范奇（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Veich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）提出的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95400" y="4512558"/>
            <a:ext cx="5834063" cy="6309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逻辑相邻的最小项的最小项在卡诺图中以几何相邻的形式呈现出来。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8097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两个变量卡诺图的列子：</a:t>
            </a:r>
            <a:endParaRPr lang="zh-CN" altLang="en-US" sz="1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181600" y="1733550"/>
            <a:ext cx="2371725" cy="2625725"/>
            <a:chOff x="5181600" y="1733550"/>
            <a:chExt cx="2371725" cy="2625725"/>
          </a:xfrm>
        </p:grpSpPr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5181600" y="1733550"/>
            <a:ext cx="2371725" cy="2625725"/>
          </p:xfrm>
          <a:graphic>
            <a:graphicData uri="http://schemas.openxmlformats.org/presentationml/2006/ole">
              <p:oleObj spid="_x0000_s3075" name="Visio" r:id="rId4" imgW="1421560" imgH="1543706" progId="Visio.Drawing.11">
                <p:embed/>
              </p:oleObj>
            </a:graphicData>
          </a:graphic>
        </p:graphicFrame>
        <p:grpSp>
          <p:nvGrpSpPr>
            <p:cNvPr id="17" name="组合 16"/>
            <p:cNvGrpSpPr/>
            <p:nvPr/>
          </p:nvGrpSpPr>
          <p:grpSpPr>
            <a:xfrm>
              <a:off x="6172200" y="2952750"/>
              <a:ext cx="1066800" cy="1131332"/>
              <a:chOff x="6096000" y="3409950"/>
              <a:chExt cx="1066800" cy="1131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96000" y="340995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6"/>
                    </a:solidFill>
                  </a:rPr>
                  <a:t>0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58000" y="340995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6"/>
                    </a:solidFill>
                  </a:rPr>
                  <a:t>1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96000" y="417195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6"/>
                    </a:solidFill>
                  </a:rPr>
                  <a:t>2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81800" y="417195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6"/>
                    </a:solidFill>
                  </a:rPr>
                  <a:t>3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卡诺图：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2001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三个变量卡诺图的列子：</a:t>
            </a:r>
            <a:endParaRPr lang="zh-CN" altLang="en-US" sz="1400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8600" y="1504950"/>
          <a:ext cx="3203575" cy="2640012"/>
        </p:xfrm>
        <a:graphic>
          <a:graphicData uri="http://schemas.openxmlformats.org/presentationml/2006/ole">
            <p:oleObj spid="_x0000_s4098" name="Visio" r:id="rId3" imgW="1357337" imgH="1114464" progId="Visio.Drawing.11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00600" y="12001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四个变量卡诺图的列子：</a:t>
            </a:r>
            <a:endParaRPr lang="zh-CN" altLang="en-US" sz="1400" dirty="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76800" y="1352550"/>
          <a:ext cx="2590800" cy="3217863"/>
        </p:xfrm>
        <a:graphic>
          <a:graphicData uri="http://schemas.openxmlformats.org/presentationml/2006/ole">
            <p:oleObj spid="_x0000_s4099" name="Visio" r:id="rId4" imgW="1357337" imgH="1658045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2D2D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1714</Words>
  <Application>Microsoft Office PowerPoint</Application>
  <PresentationFormat>全屏显示(16:9)</PresentationFormat>
  <Paragraphs>368</Paragraphs>
  <Slides>30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默认设计模板</vt:lpstr>
      <vt:lpstr>Equation</vt:lpstr>
      <vt:lpstr>公式</vt:lpstr>
      <vt:lpstr>Visio</vt:lpstr>
      <vt:lpstr>Microsoft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zhaole</dc:creator>
  <cp:lastModifiedBy>NTKO</cp:lastModifiedBy>
  <cp:revision>386</cp:revision>
  <cp:lastPrinted>2113-01-01T00:00:00Z</cp:lastPrinted>
  <dcterms:created xsi:type="dcterms:W3CDTF">2113-01-01T00:00:00Z</dcterms:created>
  <dcterms:modified xsi:type="dcterms:W3CDTF">2020-12-24T01:57:19Z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2052-11.1.0.8696</vt:lpwstr>
  </property>
</Properties>
</file>