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21" r:id="rId2"/>
    <p:sldMasterId id="2147483725" r:id="rId3"/>
    <p:sldMasterId id="2147483742" r:id="rId4"/>
  </p:sldMasterIdLst>
  <p:notesMasterIdLst>
    <p:notesMasterId r:id="rId44"/>
  </p:notesMasterIdLst>
  <p:sldIdLst>
    <p:sldId id="609" r:id="rId5"/>
    <p:sldId id="674" r:id="rId6"/>
    <p:sldId id="568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682" r:id="rId16"/>
    <p:sldId id="683" r:id="rId17"/>
    <p:sldId id="580" r:id="rId18"/>
    <p:sldId id="581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69" r:id="rId39"/>
    <p:sldId id="670" r:id="rId40"/>
    <p:sldId id="671" r:id="rId41"/>
    <p:sldId id="672" r:id="rId42"/>
    <p:sldId id="675" r:id="rId4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00FF"/>
    <a:srgbClr val="FF0000"/>
    <a:srgbClr val="B7ECFF"/>
    <a:srgbClr val="66CCFF"/>
    <a:srgbClr val="8FE2FF"/>
    <a:srgbClr val="006600"/>
    <a:srgbClr val="0000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31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00603405-0B2E-4B73-ADBA-B935EE863D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956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91475F-97A1-497C-9073-107DB3C5CF15}" type="slidenum">
              <a:rPr kumimoji="1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095" tIns="44769" rIns="86095" bIns="44769" anchor="b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89450" algn="l"/>
                <a:tab pos="4940300" algn="l"/>
                <a:tab pos="5387975" algn="l"/>
                <a:tab pos="5838825" algn="l"/>
                <a:tab pos="6288088" algn="l"/>
                <a:tab pos="6735763" algn="l"/>
                <a:tab pos="7186613" algn="l"/>
                <a:tab pos="7634288" algn="l"/>
                <a:tab pos="8085138" algn="l"/>
                <a:tab pos="8532813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89450" algn="l"/>
                <a:tab pos="4940300" algn="l"/>
                <a:tab pos="5387975" algn="l"/>
                <a:tab pos="5838825" algn="l"/>
                <a:tab pos="6288088" algn="l"/>
                <a:tab pos="6735763" algn="l"/>
                <a:tab pos="7186613" algn="l"/>
                <a:tab pos="7634288" algn="l"/>
                <a:tab pos="8085138" algn="l"/>
                <a:tab pos="8532813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89450" algn="l"/>
                <a:tab pos="4940300" algn="l"/>
                <a:tab pos="5387975" algn="l"/>
                <a:tab pos="5838825" algn="l"/>
                <a:tab pos="6288088" algn="l"/>
                <a:tab pos="6735763" algn="l"/>
                <a:tab pos="7186613" algn="l"/>
                <a:tab pos="7634288" algn="l"/>
                <a:tab pos="8085138" algn="l"/>
                <a:tab pos="8532813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89450" algn="l"/>
                <a:tab pos="4940300" algn="l"/>
                <a:tab pos="5387975" algn="l"/>
                <a:tab pos="5838825" algn="l"/>
                <a:tab pos="6288088" algn="l"/>
                <a:tab pos="6735763" algn="l"/>
                <a:tab pos="7186613" algn="l"/>
                <a:tab pos="7634288" algn="l"/>
                <a:tab pos="8085138" algn="l"/>
                <a:tab pos="8532813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89450" algn="l"/>
                <a:tab pos="4940300" algn="l"/>
                <a:tab pos="5387975" algn="l"/>
                <a:tab pos="5838825" algn="l"/>
                <a:tab pos="6288088" algn="l"/>
                <a:tab pos="6735763" algn="l"/>
                <a:tab pos="7186613" algn="l"/>
                <a:tab pos="7634288" algn="l"/>
                <a:tab pos="8085138" algn="l"/>
                <a:tab pos="8532813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89450" algn="l"/>
                <a:tab pos="4940300" algn="l"/>
                <a:tab pos="5387975" algn="l"/>
                <a:tab pos="5838825" algn="l"/>
                <a:tab pos="6288088" algn="l"/>
                <a:tab pos="6735763" algn="l"/>
                <a:tab pos="7186613" algn="l"/>
                <a:tab pos="7634288" algn="l"/>
                <a:tab pos="8085138" algn="l"/>
                <a:tab pos="8532813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89450" algn="l"/>
                <a:tab pos="4940300" algn="l"/>
                <a:tab pos="5387975" algn="l"/>
                <a:tab pos="5838825" algn="l"/>
                <a:tab pos="6288088" algn="l"/>
                <a:tab pos="6735763" algn="l"/>
                <a:tab pos="7186613" algn="l"/>
                <a:tab pos="7634288" algn="l"/>
                <a:tab pos="8085138" algn="l"/>
                <a:tab pos="8532813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89450" algn="l"/>
                <a:tab pos="4940300" algn="l"/>
                <a:tab pos="5387975" algn="l"/>
                <a:tab pos="5838825" algn="l"/>
                <a:tab pos="6288088" algn="l"/>
                <a:tab pos="6735763" algn="l"/>
                <a:tab pos="7186613" algn="l"/>
                <a:tab pos="7634288" algn="l"/>
                <a:tab pos="8085138" algn="l"/>
                <a:tab pos="8532813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89450" algn="l"/>
                <a:tab pos="4940300" algn="l"/>
                <a:tab pos="5387975" algn="l"/>
                <a:tab pos="5838825" algn="l"/>
                <a:tab pos="6288088" algn="l"/>
                <a:tab pos="6735763" algn="l"/>
                <a:tab pos="7186613" algn="l"/>
                <a:tab pos="7634288" algn="l"/>
                <a:tab pos="8085138" algn="l"/>
                <a:tab pos="8532813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89450" algn="l"/>
                <a:tab pos="4940300" algn="l"/>
                <a:tab pos="5387975" algn="l"/>
                <a:tab pos="5838825" algn="l"/>
                <a:tab pos="6288088" algn="l"/>
                <a:tab pos="6735763" algn="l"/>
                <a:tab pos="7186613" algn="l"/>
                <a:tab pos="7634288" algn="l"/>
                <a:tab pos="8085138" algn="l"/>
                <a:tab pos="8532813" algn="l"/>
                <a:tab pos="8983663" algn="l"/>
              </a:tabLst>
              <a:defRPr/>
            </a:pPr>
            <a:fld id="{59633EEC-C2B1-4DCC-AE92-54AA642066F5}" type="slidenum">
              <a:rPr kumimoji="1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89450" algn="l"/>
                  <a:tab pos="4940300" algn="l"/>
                  <a:tab pos="5387975" algn="l"/>
                  <a:tab pos="5838825" algn="l"/>
                  <a:tab pos="6288088" algn="l"/>
                  <a:tab pos="6735763" algn="l"/>
                  <a:tab pos="7186613" algn="l"/>
                  <a:tab pos="7634288" algn="l"/>
                  <a:tab pos="8085138" algn="l"/>
                  <a:tab pos="8532813" algn="l"/>
                  <a:tab pos="8983663" algn="l"/>
                </a:tabLst>
                <a:defRPr/>
              </a:pPr>
              <a:t>1</a:t>
            </a:fld>
            <a:endParaRPr kumimoji="1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09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809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472" tIns="43736" rIns="87472" bIns="43736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1470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95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38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595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656085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Jin. UESTC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511B2D6-574C-4D03-9D17-BFC2ADF8187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91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B684A5F-DACE-43AB-AF81-16656D543B23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82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32EA7A6D-DEF0-4491-81F0-369A4F5D4424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87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D631D432-6C9C-4702-B535-422D11C4281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14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738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608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06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37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21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844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536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808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105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620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45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596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158476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Jin. UESTC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511B2D6-574C-4D03-9D17-BFC2ADF8187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36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328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14754-28A2-4073-B2F9-9AC66B5E600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5420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74675" y="260350"/>
            <a:ext cx="8037513" cy="5635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97DDF3-0F30-4131-958F-20FB6623715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855954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2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3153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3293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117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7421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16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27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30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6133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3857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183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3888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76750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Jin. UESTC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511B2D6-574C-4D03-9D17-BFC2ADF8187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3434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539CD5-D098-45B3-8680-BCAFDC07403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4550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60350"/>
            <a:ext cx="8001000" cy="7556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57338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54A204-3E2A-43C5-91AB-89DFFDA2E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75966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87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54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93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0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8" r:id="rId13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6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64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6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D3B83CC-9643-42B8-A97D-5E19728A55A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17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8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  <p:sldLayoutId id="2147483740" r:id="rId14"/>
    <p:sldLayoutId id="2147483741" r:id="rId15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21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0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0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8.png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png"/><Relationship Id="rId4" Type="http://schemas.openxmlformats.org/officeDocument/2006/relationships/image" Target="../media/image12.wmf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195513" y="4005263"/>
            <a:ext cx="439261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1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丁  贤  庆</a:t>
            </a:r>
            <a:br>
              <a:rPr kumimoji="1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</a:br>
            <a:endParaRPr kumimoji="1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ahhfdxq@163.com</a:t>
            </a:r>
          </a:p>
        </p:txBody>
      </p:sp>
      <p:sp>
        <p:nvSpPr>
          <p:cNvPr id="461827" name="Text Box 3">
            <a:extLst/>
          </p:cNvPr>
          <p:cNvSpPr txBox="1">
            <a:spLocks noChangeArrowheads="1"/>
          </p:cNvSpPr>
          <p:nvPr/>
        </p:nvSpPr>
        <p:spPr bwMode="auto">
          <a:xfrm>
            <a:off x="1691680" y="749232"/>
            <a:ext cx="6191250" cy="1639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>
            <a:lvl1pPr defTabSz="4492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 defTabSz="4492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 defTabSz="4492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 defTabSz="4492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 defTabSz="4492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1" lang="zh-CN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rPr>
              <a:t>数  字  逻  辑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807666" y="972371"/>
            <a:ext cx="65087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</a:rPr>
              <a:t>Digital Logic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7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 bwMode="auto">
          <a:xfrm>
            <a:off x="0" y="1000108"/>
            <a:ext cx="9144000" cy="5857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313709" y="71414"/>
            <a:ext cx="4115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超前进位产生设计思路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61838" name="Rectangle 1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551" y="1161369"/>
            <a:ext cx="3636404" cy="48965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83698" y="5373837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83698" y="4437733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83698" y="3328071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490416" y="1836374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36980" y="4897275"/>
            <a:ext cx="992505" cy="509228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336980" y="4155422"/>
            <a:ext cx="1002632" cy="629953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176809" y="2966417"/>
            <a:ext cx="1416216" cy="1076068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182838" y="1654131"/>
            <a:ext cx="1416216" cy="1066310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593025" y="2048839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>
            <a:off x="2593025" y="251689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/>
          <p:nvPr/>
        </p:nvCxnSpPr>
        <p:spPr bwMode="auto">
          <a:xfrm>
            <a:off x="2612032" y="3360737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2593025" y="3921047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>
            <a:off x="2339612" y="4353095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2339612" y="4605123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2329485" y="4965163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2339612" y="5289199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>
            <a:off x="553231" y="1869040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>
            <a:off x="553231" y="251689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/>
          <p:nvPr/>
        </p:nvCxnSpPr>
        <p:spPr bwMode="auto">
          <a:xfrm>
            <a:off x="553231" y="323697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553231" y="377703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/>
          <p:nvPr/>
        </p:nvCxnSpPr>
        <p:spPr bwMode="auto">
          <a:xfrm>
            <a:off x="713402" y="4353095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713402" y="462079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>
            <a:off x="713402" y="503717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>
            <a:off x="713402" y="5289199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244187" y="52394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A0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52264" y="48573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B0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70846" y="44667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44187" y="414787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07504" y="356789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47296" y="288646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497" y="22182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23497" y="16169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2401051" y="52845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2421354" y="498026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P0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442776" y="45574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474232" y="404416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612032" y="35867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G2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641712" y="301565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631978" y="21729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G3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655615" y="170062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71232" y="106995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并行计算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478686" y="4980266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434866" y="4282087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478686" y="3339344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499570" y="2002620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929190" y="7141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并行计算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6966800" y="2587623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444574"/>
              </p:ext>
            </p:extLst>
          </p:nvPr>
        </p:nvGraphicFramePr>
        <p:xfrm>
          <a:off x="6983113" y="3104261"/>
          <a:ext cx="22240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06" name="Equation" r:id="rId4" imgW="888840" imgH="228600" progId="Equation.DSMT4">
                  <p:embed/>
                </p:oleObj>
              </mc:Choice>
              <mc:Fallback>
                <p:oleObj name="Equation" r:id="rId4" imgW="8888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113" y="3104261"/>
                        <a:ext cx="222408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850238" y="381406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342157"/>
              </p:ext>
            </p:extLst>
          </p:nvPr>
        </p:nvGraphicFramePr>
        <p:xfrm>
          <a:off x="6818013" y="4329811"/>
          <a:ext cx="23193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07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013" y="4329811"/>
                        <a:ext cx="231933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857107" y="4942824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834593"/>
              </p:ext>
            </p:extLst>
          </p:nvPr>
        </p:nvGraphicFramePr>
        <p:xfrm>
          <a:off x="6833888" y="5549011"/>
          <a:ext cx="22875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08" name="Equation" r:id="rId8" imgW="914400" imgH="228600" progId="Equation.DSMT4">
                  <p:embed/>
                </p:oleObj>
              </mc:Choice>
              <mc:Fallback>
                <p:oleObj name="Equation" r:id="rId8" imgW="9144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888" y="5549011"/>
                        <a:ext cx="228758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976316" y="1127666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457094"/>
              </p:ext>
            </p:extLst>
          </p:nvPr>
        </p:nvGraphicFramePr>
        <p:xfrm>
          <a:off x="6843315" y="1848332"/>
          <a:ext cx="23193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09" name="Equation" r:id="rId10" imgW="927000" imgH="228600" progId="Equation.DSMT4">
                  <p:embed/>
                </p:oleObj>
              </mc:Choice>
              <mc:Fallback>
                <p:oleObj name="Equation" r:id="rId10" imgW="9270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315" y="1848332"/>
                        <a:ext cx="231933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-39938" y="5827840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模块</a:t>
            </a:r>
            <a:r>
              <a:rPr lang="en-US" altLang="zh-CN" dirty="0" smtClean="0">
                <a:solidFill>
                  <a:srgbClr val="FF0000"/>
                </a:solidFill>
              </a:rPr>
              <a:t>1…</a:t>
            </a:r>
            <a:r>
              <a:rPr lang="zh-CN" altLang="en-US" dirty="0" smtClean="0">
                <a:solidFill>
                  <a:srgbClr val="FF0000"/>
                </a:solidFill>
              </a:rPr>
              <a:t>模块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可以并行进行计算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04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0" grpId="0"/>
      <p:bldP spid="4" grpId="0"/>
      <p:bldP spid="17" grpId="0"/>
      <p:bldP spid="18" grpId="0"/>
      <p:bldP spid="19" grpId="0"/>
      <p:bldP spid="5" grpId="0" animBg="1"/>
      <p:bldP spid="21" grpId="0" animBg="1"/>
      <p:bldP spid="22" grpId="0" animBg="1"/>
      <p:bldP spid="23" grpId="0" animBg="1"/>
      <p:bldP spid="1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15" grpId="0"/>
      <p:bldP spid="61" grpId="0"/>
      <p:bldP spid="62" grpId="0"/>
      <p:bldP spid="63" grpId="0"/>
      <p:bldP spid="64" grpId="0"/>
      <p:bldP spid="65" grpId="0"/>
      <p:bldP spid="66" grpId="0" autoUpdateAnimBg="0"/>
      <p:bldP spid="68" grpId="0" autoUpdateAnimBg="0"/>
      <p:bldP spid="70" grpId="0" autoUpdateAnimBg="0"/>
      <p:bldP spid="72" grpId="0" autoUpdateAnimBg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2376488" cy="476250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0806" name="Text Box 6"/>
          <p:cNvSpPr txBox="1">
            <a:spLocks noChangeArrowheads="1"/>
          </p:cNvSpPr>
          <p:nvPr/>
        </p:nvSpPr>
        <p:spPr bwMode="auto">
          <a:xfrm>
            <a:off x="812800" y="2133600"/>
            <a:ext cx="74676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460807" name="Text Box 7"/>
          <p:cNvSpPr txBox="1">
            <a:spLocks noChangeArrowheads="1"/>
          </p:cNvSpPr>
          <p:nvPr/>
        </p:nvSpPr>
        <p:spPr bwMode="auto">
          <a:xfrm>
            <a:off x="684213" y="3070225"/>
            <a:ext cx="6700837" cy="877888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0808" name="Text Box 8"/>
          <p:cNvSpPr txBox="1">
            <a:spLocks noChangeArrowheads="1"/>
          </p:cNvSpPr>
          <p:nvPr/>
        </p:nvSpPr>
        <p:spPr bwMode="auto">
          <a:xfrm>
            <a:off x="395288" y="4113213"/>
            <a:ext cx="8856662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460809" name="Text Box 9"/>
          <p:cNvSpPr txBox="1">
            <a:spLocks noChangeArrowheads="1"/>
          </p:cNvSpPr>
          <p:nvPr/>
        </p:nvSpPr>
        <p:spPr bwMode="auto">
          <a:xfrm>
            <a:off x="3565525" y="11112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1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10" name="Rectangle 10"/>
          <p:cNvSpPr>
            <a:spLocks noChangeArrowheads="1"/>
          </p:cNvSpPr>
          <p:nvPr/>
        </p:nvSpPr>
        <p:spPr bwMode="auto">
          <a:xfrm>
            <a:off x="539750" y="1141413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i-1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460811" name="Object 11"/>
          <p:cNvGraphicFramePr>
            <a:graphicFrameLocks noChangeAspect="1"/>
          </p:cNvGraphicFramePr>
          <p:nvPr>
            <p:extLst/>
          </p:nvPr>
        </p:nvGraphicFramePr>
        <p:xfrm>
          <a:off x="4989513" y="1135063"/>
          <a:ext cx="20478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28" name="Equation" r:id="rId3" imgW="1015920" imgH="253800" progId="Equation.DSMT4">
                  <p:embed/>
                </p:oleObj>
              </mc:Choice>
              <mc:Fallback>
                <p:oleObj name="Equation" r:id="rId3" imgW="101592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1135063"/>
                        <a:ext cx="204787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2" name="Rectangle 12"/>
          <p:cNvSpPr>
            <a:spLocks noChangeArrowheads="1"/>
          </p:cNvSpPr>
          <p:nvPr/>
        </p:nvSpPr>
        <p:spPr bwMode="auto">
          <a:xfrm>
            <a:off x="755650" y="1630363"/>
            <a:ext cx="2303463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13" name="Rectangle 13"/>
          <p:cNvSpPr>
            <a:spLocks noChangeArrowheads="1"/>
          </p:cNvSpPr>
          <p:nvPr/>
        </p:nvSpPr>
        <p:spPr bwMode="auto">
          <a:xfrm>
            <a:off x="755650" y="2528888"/>
            <a:ext cx="3455988" cy="5762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14" name="Rectangle 14"/>
          <p:cNvSpPr>
            <a:spLocks noChangeArrowheads="1"/>
          </p:cNvSpPr>
          <p:nvPr/>
        </p:nvSpPr>
        <p:spPr bwMode="auto">
          <a:xfrm>
            <a:off x="719138" y="3500438"/>
            <a:ext cx="5219700" cy="5762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15" name="Rectangle 15"/>
          <p:cNvSpPr>
            <a:spLocks noChangeArrowheads="1"/>
          </p:cNvSpPr>
          <p:nvPr/>
        </p:nvSpPr>
        <p:spPr bwMode="auto">
          <a:xfrm>
            <a:off x="682625" y="4943475"/>
            <a:ext cx="5834063" cy="5762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16" name="Rectangle 16"/>
          <p:cNvSpPr>
            <a:spLocks noChangeArrowheads="1"/>
          </p:cNvSpPr>
          <p:nvPr/>
        </p:nvSpPr>
        <p:spPr bwMode="auto">
          <a:xfrm>
            <a:off x="443346" y="5611813"/>
            <a:ext cx="845978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进位信号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只由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被加数、加数和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C-1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决定，而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与其它低位的进位无关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。提高了速度，但位数增加时，进位电路复杂度增加。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16" name="矩形 15"/>
          <p:cNvSpPr/>
          <p:nvPr/>
        </p:nvSpPr>
        <p:spPr>
          <a:xfrm>
            <a:off x="273603" y="71414"/>
            <a:ext cx="7298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上页图中的模块</a:t>
            </a:r>
            <a:r>
              <a:rPr lang="en-US" altLang="zh-CN" sz="2800" dirty="0" smtClean="0">
                <a:solidFill>
                  <a:srgbClr val="0000FF"/>
                </a:solidFill>
              </a:rPr>
              <a:t>5…</a:t>
            </a:r>
            <a:r>
              <a:rPr lang="zh-CN" altLang="en-US" sz="2800" dirty="0" smtClean="0">
                <a:solidFill>
                  <a:srgbClr val="0000FF"/>
                </a:solidFill>
              </a:rPr>
              <a:t>模块</a:t>
            </a:r>
            <a:r>
              <a:rPr lang="en-US" altLang="zh-CN" sz="2800" dirty="0" smtClean="0">
                <a:solidFill>
                  <a:srgbClr val="0000FF"/>
                </a:solidFill>
              </a:rPr>
              <a:t>8</a:t>
            </a:r>
            <a:r>
              <a:rPr lang="zh-CN" altLang="en-US" sz="2800" dirty="0" smtClean="0">
                <a:solidFill>
                  <a:srgbClr val="0000FF"/>
                </a:solidFill>
              </a:rPr>
              <a:t>是否可以并行计算？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9295" y="1692831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</a:rPr>
              <a:t>（</a:t>
            </a:r>
            <a:r>
              <a:rPr lang="en-US" altLang="zh-CN" dirty="0" smtClean="0">
                <a:solidFill>
                  <a:srgbClr val="FF00FF"/>
                </a:solidFill>
              </a:rPr>
              <a:t>1</a:t>
            </a:r>
            <a:r>
              <a:rPr lang="zh-CN" altLang="en-US" dirty="0" smtClean="0">
                <a:solidFill>
                  <a:srgbClr val="FF00FF"/>
                </a:solidFill>
              </a:rPr>
              <a:t>）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11845" y="2682637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</a:rPr>
              <a:t>（</a:t>
            </a:r>
            <a:r>
              <a:rPr lang="en-US" altLang="zh-CN" dirty="0" smtClean="0">
                <a:solidFill>
                  <a:srgbClr val="FF00FF"/>
                </a:solidFill>
              </a:rPr>
              <a:t>2</a:t>
            </a:r>
            <a:r>
              <a:rPr lang="zh-CN" altLang="en-US" dirty="0" smtClean="0">
                <a:solidFill>
                  <a:srgbClr val="FF00FF"/>
                </a:solidFill>
              </a:rPr>
              <a:t>）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99598" y="3674670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</a:rPr>
              <a:t>（</a:t>
            </a:r>
            <a:r>
              <a:rPr lang="en-US" altLang="zh-CN" dirty="0" smtClean="0">
                <a:solidFill>
                  <a:srgbClr val="FF00FF"/>
                </a:solidFill>
              </a:rPr>
              <a:t>3</a:t>
            </a:r>
            <a:r>
              <a:rPr lang="zh-CN" altLang="en-US" dirty="0" smtClean="0">
                <a:solidFill>
                  <a:srgbClr val="FF00FF"/>
                </a:solidFill>
              </a:rPr>
              <a:t>）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96352" y="5046940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</a:rPr>
              <a:t>（</a:t>
            </a:r>
            <a:r>
              <a:rPr lang="en-US" altLang="zh-CN" dirty="0" smtClean="0">
                <a:solidFill>
                  <a:srgbClr val="FF00FF"/>
                </a:solidFill>
              </a:rPr>
              <a:t>4</a:t>
            </a:r>
            <a:r>
              <a:rPr lang="zh-CN" altLang="en-US" dirty="0" smtClean="0">
                <a:solidFill>
                  <a:srgbClr val="FF00FF"/>
                </a:solidFill>
              </a:rPr>
              <a:t>）</a:t>
            </a:r>
            <a:endParaRPr lang="zh-CN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1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20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20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5" grpId="0" animBg="1" autoUpdateAnimBg="0"/>
      <p:bldP spid="460806" grpId="0" autoUpdateAnimBg="0"/>
      <p:bldP spid="460807" grpId="0" animBg="1" autoUpdateAnimBg="0"/>
      <p:bldP spid="460808" grpId="0" autoUpdateAnimBg="0"/>
      <p:bldP spid="460809" grpId="0"/>
      <p:bldP spid="460810" grpId="0"/>
      <p:bldP spid="460816" grpId="0"/>
      <p:bldP spid="16" grpId="0"/>
      <p:bldP spid="2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7652652" y="1210121"/>
            <a:ext cx="1117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endParaRPr lang="en-US" altLang="zh-CN" baseline="-25000" dirty="0"/>
          </a:p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7370989" y="1856452"/>
            <a:ext cx="1594477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文本框 43"/>
          <p:cNvSpPr txBox="1"/>
          <p:nvPr/>
        </p:nvSpPr>
        <p:spPr>
          <a:xfrm>
            <a:off x="7691125" y="186635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290020" y="188217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448850" y="148712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367636" y="2204864"/>
            <a:ext cx="2376488" cy="476250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10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27" y="937058"/>
            <a:ext cx="20859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76" y="1000174"/>
            <a:ext cx="19145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06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20288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06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32498"/>
            <a:ext cx="19145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4758110" y="2780928"/>
            <a:ext cx="438589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3998783" y="3284984"/>
            <a:ext cx="5145218" cy="387798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059832" y="3789040"/>
            <a:ext cx="6084168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0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  <p:bldP spid="46" grpId="0"/>
      <p:bldP spid="47" grpId="0" animBg="1"/>
      <p:bldP spid="52" grpId="0"/>
      <p:bldP spid="53" grpId="0" animBg="1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 bwMode="auto">
          <a:xfrm>
            <a:off x="0" y="1000108"/>
            <a:ext cx="9144000" cy="5857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313709" y="71414"/>
            <a:ext cx="4115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超前进位产生设计思路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61838" name="Rectangle 1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551" y="1161369"/>
            <a:ext cx="3636404" cy="48965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83698" y="5373837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83698" y="4437733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83698" y="3328071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490416" y="1836374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36980" y="4897275"/>
            <a:ext cx="992505" cy="509228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336980" y="4155422"/>
            <a:ext cx="1002632" cy="629953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176809" y="2966417"/>
            <a:ext cx="1416216" cy="1076068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182838" y="1654131"/>
            <a:ext cx="1416216" cy="1066310"/>
          </a:xfrm>
          <a:prstGeom prst="rect">
            <a:avLst/>
          </a:prstGeom>
          <a:solidFill>
            <a:srgbClr val="ACAC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593025" y="2048839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>
            <a:off x="2593025" y="251689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/>
          <p:nvPr/>
        </p:nvCxnSpPr>
        <p:spPr bwMode="auto">
          <a:xfrm>
            <a:off x="2612032" y="3360737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2593025" y="3921047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>
            <a:off x="2339612" y="4353095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2339612" y="4605123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2329485" y="4965163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2339612" y="5289199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>
            <a:off x="553231" y="1869040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>
            <a:off x="553231" y="251689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/>
          <p:nvPr/>
        </p:nvCxnSpPr>
        <p:spPr bwMode="auto">
          <a:xfrm>
            <a:off x="553231" y="323697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553231" y="377703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/>
          <p:nvPr/>
        </p:nvCxnSpPr>
        <p:spPr bwMode="auto">
          <a:xfrm>
            <a:off x="713402" y="4353095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713402" y="462079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>
            <a:off x="713402" y="5037171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>
            <a:off x="713402" y="5289199"/>
            <a:ext cx="62357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244187" y="523948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A0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52264" y="48573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B0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70846" y="44667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44187" y="414787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07504" y="356789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47296" y="288646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497" y="22182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23497" y="16169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2401051" y="52845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2421354" y="498026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P0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442776" y="45574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474232" y="404416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612032" y="35867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G2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641712" y="301565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631978" y="21729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G3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655615" y="170062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71232" y="106995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并行计算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478686" y="4980266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434866" y="4282087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478686" y="3339344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499570" y="2002620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929190" y="7141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并行计算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6966800" y="2587623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98510"/>
              </p:ext>
            </p:extLst>
          </p:nvPr>
        </p:nvGraphicFramePr>
        <p:xfrm>
          <a:off x="6983113" y="3104261"/>
          <a:ext cx="22240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690" name="Equation" r:id="rId4" imgW="888840" imgH="228600" progId="Equation.DSMT4">
                  <p:embed/>
                </p:oleObj>
              </mc:Choice>
              <mc:Fallback>
                <p:oleObj name="Equation" r:id="rId4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113" y="3104261"/>
                        <a:ext cx="222408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850238" y="381406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334405"/>
              </p:ext>
            </p:extLst>
          </p:nvPr>
        </p:nvGraphicFramePr>
        <p:xfrm>
          <a:off x="6818013" y="4329811"/>
          <a:ext cx="23193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691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013" y="4329811"/>
                        <a:ext cx="231933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857107" y="4942824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519388"/>
              </p:ext>
            </p:extLst>
          </p:nvPr>
        </p:nvGraphicFramePr>
        <p:xfrm>
          <a:off x="6833888" y="5549011"/>
          <a:ext cx="22875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692" name="Equation" r:id="rId8" imgW="914400" imgH="228600" progId="Equation.DSMT4">
                  <p:embed/>
                </p:oleObj>
              </mc:Choice>
              <mc:Fallback>
                <p:oleObj name="Equation" r:id="rId8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888" y="5549011"/>
                        <a:ext cx="228758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976316" y="1127666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1923"/>
              </p:ext>
            </p:extLst>
          </p:nvPr>
        </p:nvGraphicFramePr>
        <p:xfrm>
          <a:off x="6843315" y="1848332"/>
          <a:ext cx="23193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693" name="Equation" r:id="rId10" imgW="927000" imgH="228600" progId="Equation.DSMT4">
                  <p:embed/>
                </p:oleObj>
              </mc:Choice>
              <mc:Fallback>
                <p:oleObj name="Equation" r:id="rId10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315" y="1848332"/>
                        <a:ext cx="231933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-39938" y="5827840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模块</a:t>
            </a:r>
            <a:r>
              <a:rPr lang="en-US" altLang="zh-CN" dirty="0" smtClean="0">
                <a:solidFill>
                  <a:srgbClr val="FF0000"/>
                </a:solidFill>
              </a:rPr>
              <a:t>1…</a:t>
            </a:r>
            <a:r>
              <a:rPr lang="zh-CN" altLang="en-US" dirty="0" smtClean="0">
                <a:solidFill>
                  <a:srgbClr val="FF0000"/>
                </a:solidFill>
              </a:rPr>
              <a:t>模块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可以并行进行计算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0" grpId="0"/>
      <p:bldP spid="4" grpId="0"/>
      <p:bldP spid="17" grpId="0"/>
      <p:bldP spid="18" grpId="0"/>
      <p:bldP spid="19" grpId="0"/>
      <p:bldP spid="5" grpId="0" animBg="1"/>
      <p:bldP spid="21" grpId="0" animBg="1"/>
      <p:bldP spid="22" grpId="0" animBg="1"/>
      <p:bldP spid="23" grpId="0" animBg="1"/>
      <p:bldP spid="1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15" grpId="0"/>
      <p:bldP spid="61" grpId="0"/>
      <p:bldP spid="62" grpId="0"/>
      <p:bldP spid="63" grpId="0"/>
      <p:bldP spid="64" grpId="0"/>
      <p:bldP spid="65" grpId="0"/>
      <p:bldP spid="66" grpId="0" autoUpdateAnimBg="0"/>
      <p:bldP spid="68" grpId="0" autoUpdateAnimBg="0"/>
      <p:bldP spid="70" grpId="0" autoUpdateAnimBg="0"/>
      <p:bldP spid="72" grpId="0" autoUpdateAnimBg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420581" y="80169"/>
            <a:ext cx="304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超前进位产生电路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61838" name="Rectangle 1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1837" name="Object 13"/>
          <p:cNvGraphicFramePr>
            <a:graphicFrameLocks noChangeAspect="1"/>
          </p:cNvGraphicFramePr>
          <p:nvPr>
            <p:extLst/>
          </p:nvPr>
        </p:nvGraphicFramePr>
        <p:xfrm>
          <a:off x="251400" y="599282"/>
          <a:ext cx="4197350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86" name="图片" r:id="rId3" imgW="2986430" imgH="3960205" progId="Word.Picture.8">
                  <p:embed/>
                </p:oleObj>
              </mc:Choice>
              <mc:Fallback>
                <p:oleObj name="图片" r:id="rId3" imgW="2986430" imgH="3960205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64"/>
                      <a:stretch>
                        <a:fillRect/>
                      </a:stretch>
                    </p:blipFill>
                    <p:spPr bwMode="auto">
                      <a:xfrm>
                        <a:off x="251400" y="599282"/>
                        <a:ext cx="4197350" cy="5616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9" name="Rectangle 15"/>
          <p:cNvSpPr>
            <a:spLocks noChangeArrowheads="1"/>
          </p:cNvSpPr>
          <p:nvPr/>
        </p:nvSpPr>
        <p:spPr bwMode="auto">
          <a:xfrm>
            <a:off x="4391025" y="1196975"/>
            <a:ext cx="47529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集成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位超前进位加法器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74HC283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45100" y="2070100"/>
            <a:ext cx="2971800" cy="3552825"/>
            <a:chOff x="447" y="1236"/>
            <a:chExt cx="1872" cy="2238"/>
          </a:xfrm>
        </p:grpSpPr>
        <p:graphicFrame>
          <p:nvGraphicFramePr>
            <p:cNvPr id="4618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808454"/>
                </p:ext>
              </p:extLst>
            </p:nvPr>
          </p:nvGraphicFramePr>
          <p:xfrm>
            <a:off x="474" y="1652"/>
            <a:ext cx="1747" cy="1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87" name="图片" r:id="rId5" imgW="1318260" imgH="1606296" progId="Word.Picture.8">
                    <p:embed/>
                  </p:oleObj>
                </mc:Choice>
                <mc:Fallback>
                  <p:oleObj name="图片" r:id="rId5" imgW="1318260" imgH="1606296" progId="Word.Picture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-1878"/>
                        <a:stretch>
                          <a:fillRect/>
                        </a:stretch>
                      </p:blipFill>
                      <p:spPr bwMode="auto">
                        <a:xfrm>
                          <a:off x="474" y="1652"/>
                          <a:ext cx="1747" cy="18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842" name="Rectangle 18"/>
            <p:cNvSpPr>
              <a:spLocks noChangeArrowheads="1"/>
            </p:cNvSpPr>
            <p:nvPr/>
          </p:nvSpPr>
          <p:spPr bwMode="auto">
            <a:xfrm>
              <a:off x="447" y="1236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74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HC28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3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逻辑框图</a:t>
              </a: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1259632" y="5337212"/>
            <a:ext cx="1972540" cy="1110420"/>
          </a:xfrm>
          <a:prstGeom prst="rect">
            <a:avLst/>
          </a:prstGeom>
          <a:solidFill>
            <a:srgbClr val="CCF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259632" y="4227550"/>
            <a:ext cx="1972541" cy="1058052"/>
          </a:xfrm>
          <a:prstGeom prst="rect">
            <a:avLst/>
          </a:prstGeom>
          <a:solidFill>
            <a:srgbClr val="CCF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35597" y="2613024"/>
            <a:ext cx="2296576" cy="1562915"/>
          </a:xfrm>
          <a:prstGeom prst="rect">
            <a:avLst/>
          </a:prstGeom>
          <a:solidFill>
            <a:srgbClr val="CCF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63588" y="619577"/>
            <a:ext cx="2368584" cy="1941836"/>
          </a:xfrm>
          <a:prstGeom prst="rect">
            <a:avLst/>
          </a:prstGeom>
          <a:solidFill>
            <a:srgbClr val="CCF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4823" y="5702731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68234" y="4587737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706217" y="3206215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94739" y="1405829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318641" y="113952"/>
            <a:ext cx="48253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00FF"/>
                </a:solidFill>
              </a:rPr>
              <a:t>模块</a:t>
            </a:r>
            <a:r>
              <a:rPr lang="en-US" altLang="zh-CN" sz="2400" dirty="0" smtClean="0">
                <a:solidFill>
                  <a:srgbClr val="0000FF"/>
                </a:solidFill>
              </a:rPr>
              <a:t>5…</a:t>
            </a:r>
            <a:r>
              <a:rPr lang="zh-CN" altLang="en-US" sz="2400" dirty="0" smtClean="0">
                <a:solidFill>
                  <a:srgbClr val="0000FF"/>
                </a:solidFill>
              </a:rPr>
              <a:t>模块</a:t>
            </a:r>
            <a:r>
              <a:rPr lang="en-US" altLang="zh-CN" sz="2400" dirty="0" smtClean="0">
                <a:solidFill>
                  <a:srgbClr val="0000FF"/>
                </a:solidFill>
              </a:rPr>
              <a:t>8</a:t>
            </a:r>
            <a:r>
              <a:rPr lang="zh-CN" altLang="en-US" sz="2400" dirty="0" smtClean="0">
                <a:solidFill>
                  <a:srgbClr val="0000FF"/>
                </a:solidFill>
              </a:rPr>
              <a:t>可以并行计算。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algn="l"/>
            <a:r>
              <a:rPr lang="zh-CN" altLang="en-US" sz="2400" dirty="0" smtClean="0">
                <a:solidFill>
                  <a:srgbClr val="0000FF"/>
                </a:solidFill>
              </a:rPr>
              <a:t>根据上页中的四个公式画出电路图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34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0" grpId="0"/>
      <p:bldP spid="461839" grpId="0"/>
      <p:bldP spid="2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19" name="Rectangle 23"/>
          <p:cNvSpPr>
            <a:spLocks noChangeArrowheads="1"/>
          </p:cNvSpPr>
          <p:nvPr/>
        </p:nvSpPr>
        <p:spPr bwMode="auto">
          <a:xfrm>
            <a:off x="714348" y="0"/>
            <a:ext cx="7010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超前进位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加法器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74LS283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的应用</a:t>
            </a:r>
          </a:p>
        </p:txBody>
      </p:sp>
      <p:sp>
        <p:nvSpPr>
          <p:cNvPr id="464920" name="Rectangle 24"/>
          <p:cNvSpPr>
            <a:spLocks noChangeArrowheads="1"/>
          </p:cNvSpPr>
          <p:nvPr/>
        </p:nvSpPr>
        <p:spPr bwMode="auto">
          <a:xfrm>
            <a:off x="756635" y="1386212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两片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74LS283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构成一个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位二进制数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加法器。</a:t>
            </a:r>
          </a:p>
        </p:txBody>
      </p:sp>
      <p:sp>
        <p:nvSpPr>
          <p:cNvPr id="464900" name="AutoShape 4"/>
          <p:cNvSpPr>
            <a:spLocks noChangeArrowheads="1"/>
          </p:cNvSpPr>
          <p:nvPr/>
        </p:nvSpPr>
        <p:spPr bwMode="auto">
          <a:xfrm>
            <a:off x="1044117" y="2096852"/>
            <a:ext cx="6481763" cy="2881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23504" y="2355614"/>
            <a:ext cx="6213475" cy="2486025"/>
            <a:chOff x="1223504" y="2355614"/>
            <a:chExt cx="6213475" cy="2486025"/>
          </a:xfrm>
        </p:grpSpPr>
        <p:grpSp>
          <p:nvGrpSpPr>
            <p:cNvPr id="4" name="组合 3"/>
            <p:cNvGrpSpPr/>
            <p:nvPr/>
          </p:nvGrpSpPr>
          <p:grpSpPr>
            <a:xfrm>
              <a:off x="1494967" y="2355614"/>
              <a:ext cx="5310187" cy="2486025"/>
              <a:chOff x="1494967" y="2355614"/>
              <a:chExt cx="5310187" cy="2486025"/>
            </a:xfrm>
          </p:grpSpPr>
          <p:sp>
            <p:nvSpPr>
              <p:cNvPr id="464901" name="AutoShape 5"/>
              <p:cNvSpPr>
                <a:spLocks noChangeArrowheads="1"/>
              </p:cNvSpPr>
              <p:nvPr/>
            </p:nvSpPr>
            <p:spPr bwMode="auto">
              <a:xfrm>
                <a:off x="1988679" y="4527314"/>
                <a:ext cx="1485900" cy="314325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02" name="AutoShape 6"/>
              <p:cNvSpPr>
                <a:spLocks noChangeArrowheads="1"/>
              </p:cNvSpPr>
              <p:nvPr/>
            </p:nvSpPr>
            <p:spPr bwMode="auto">
              <a:xfrm>
                <a:off x="4823954" y="4482864"/>
                <a:ext cx="1485900" cy="314325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03" name="Rectangle 7"/>
              <p:cNvSpPr>
                <a:spLocks noChangeArrowheads="1"/>
              </p:cNvSpPr>
              <p:nvPr/>
            </p:nvSpPr>
            <p:spPr bwMode="auto">
              <a:xfrm>
                <a:off x="1764842" y="2355614"/>
                <a:ext cx="269875" cy="360362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3025317" y="2355614"/>
                <a:ext cx="269875" cy="360362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05" name="Rectangle 9"/>
              <p:cNvSpPr>
                <a:spLocks noChangeArrowheads="1"/>
              </p:cNvSpPr>
              <p:nvPr/>
            </p:nvSpPr>
            <p:spPr bwMode="auto">
              <a:xfrm>
                <a:off x="1494967" y="2355614"/>
                <a:ext cx="269875" cy="36036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06" name="Rectangle 10"/>
              <p:cNvSpPr>
                <a:spLocks noChangeArrowheads="1"/>
              </p:cNvSpPr>
              <p:nvPr/>
            </p:nvSpPr>
            <p:spPr bwMode="auto">
              <a:xfrm>
                <a:off x="2079167" y="2355614"/>
                <a:ext cx="269875" cy="36036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07" name="Rectangle 11"/>
              <p:cNvSpPr>
                <a:spLocks noChangeArrowheads="1"/>
              </p:cNvSpPr>
              <p:nvPr/>
            </p:nvSpPr>
            <p:spPr bwMode="auto">
              <a:xfrm>
                <a:off x="2664954" y="2355614"/>
                <a:ext cx="269875" cy="36036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08" name="Rectangle 12"/>
              <p:cNvSpPr>
                <a:spLocks noChangeArrowheads="1"/>
              </p:cNvSpPr>
              <p:nvPr/>
            </p:nvSpPr>
            <p:spPr bwMode="auto">
              <a:xfrm>
                <a:off x="3339642" y="2355614"/>
                <a:ext cx="269875" cy="36036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09" name="Rectangle 13"/>
              <p:cNvSpPr>
                <a:spLocks noChangeArrowheads="1"/>
              </p:cNvSpPr>
              <p:nvPr/>
            </p:nvSpPr>
            <p:spPr bwMode="auto">
              <a:xfrm>
                <a:off x="4465179" y="2355614"/>
                <a:ext cx="269875" cy="36036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10" name="Rectangle 14"/>
              <p:cNvSpPr>
                <a:spLocks noChangeArrowheads="1"/>
              </p:cNvSpPr>
              <p:nvPr/>
            </p:nvSpPr>
            <p:spPr bwMode="auto">
              <a:xfrm>
                <a:off x="5049379" y="2355614"/>
                <a:ext cx="269875" cy="36036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11" name="Rectangle 15"/>
              <p:cNvSpPr>
                <a:spLocks noChangeArrowheads="1"/>
              </p:cNvSpPr>
              <p:nvPr/>
            </p:nvSpPr>
            <p:spPr bwMode="auto">
              <a:xfrm>
                <a:off x="5679617" y="2355614"/>
                <a:ext cx="269875" cy="36036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12" name="Rectangle 16"/>
              <p:cNvSpPr>
                <a:spLocks noChangeArrowheads="1"/>
              </p:cNvSpPr>
              <p:nvPr/>
            </p:nvSpPr>
            <p:spPr bwMode="auto">
              <a:xfrm>
                <a:off x="6265404" y="2355614"/>
                <a:ext cx="269875" cy="36036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13" name="Rectangle 17"/>
              <p:cNvSpPr>
                <a:spLocks noChangeArrowheads="1"/>
              </p:cNvSpPr>
              <p:nvPr/>
            </p:nvSpPr>
            <p:spPr bwMode="auto">
              <a:xfrm>
                <a:off x="4735054" y="2355614"/>
                <a:ext cx="269875" cy="360362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14" name="Rectangle 18"/>
              <p:cNvSpPr>
                <a:spLocks noChangeArrowheads="1"/>
              </p:cNvSpPr>
              <p:nvPr/>
            </p:nvSpPr>
            <p:spPr bwMode="auto">
              <a:xfrm>
                <a:off x="5949492" y="2355614"/>
                <a:ext cx="269875" cy="360362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15" name="Rectangle 19"/>
              <p:cNvSpPr>
                <a:spLocks noChangeArrowheads="1"/>
              </p:cNvSpPr>
              <p:nvPr/>
            </p:nvSpPr>
            <p:spPr bwMode="auto">
              <a:xfrm>
                <a:off x="5365292" y="2355614"/>
                <a:ext cx="269875" cy="360362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16" name="Rectangle 20"/>
              <p:cNvSpPr>
                <a:spLocks noChangeArrowheads="1"/>
              </p:cNvSpPr>
              <p:nvPr/>
            </p:nvSpPr>
            <p:spPr bwMode="auto">
              <a:xfrm>
                <a:off x="2349042" y="2355614"/>
                <a:ext cx="269875" cy="360362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17" name="Rectangle 21"/>
              <p:cNvSpPr>
                <a:spLocks noChangeArrowheads="1"/>
              </p:cNvSpPr>
              <p:nvPr/>
            </p:nvSpPr>
            <p:spPr bwMode="auto">
              <a:xfrm>
                <a:off x="3609517" y="2355614"/>
                <a:ext cx="269875" cy="360362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18" name="Rectangle 22"/>
              <p:cNvSpPr>
                <a:spLocks noChangeArrowheads="1"/>
              </p:cNvSpPr>
              <p:nvPr/>
            </p:nvSpPr>
            <p:spPr bwMode="auto">
              <a:xfrm>
                <a:off x="6535279" y="2355614"/>
                <a:ext cx="269875" cy="360362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4922" name="Oval 26"/>
            <p:cNvSpPr>
              <a:spLocks noChangeArrowheads="1"/>
            </p:cNvSpPr>
            <p:nvPr/>
          </p:nvSpPr>
          <p:spPr bwMode="auto">
            <a:xfrm>
              <a:off x="7030579" y="3446227"/>
              <a:ext cx="406400" cy="4508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923" name="Line 27"/>
            <p:cNvSpPr>
              <a:spLocks noChangeShapeType="1"/>
            </p:cNvSpPr>
            <p:nvPr/>
          </p:nvSpPr>
          <p:spPr bwMode="auto">
            <a:xfrm flipH="1">
              <a:off x="3995279" y="3627202"/>
              <a:ext cx="40481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1223504" y="3627202"/>
              <a:ext cx="180975" cy="809625"/>
              <a:chOff x="130" y="3152"/>
              <a:chExt cx="114" cy="510"/>
            </a:xfrm>
          </p:grpSpPr>
          <p:sp>
            <p:nvSpPr>
              <p:cNvPr id="464925" name="Line 29"/>
              <p:cNvSpPr>
                <a:spLocks noChangeShapeType="1"/>
              </p:cNvSpPr>
              <p:nvPr/>
            </p:nvSpPr>
            <p:spPr bwMode="auto">
              <a:xfrm flipH="1">
                <a:off x="130" y="3152"/>
                <a:ext cx="11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926" name="Line 30"/>
              <p:cNvSpPr>
                <a:spLocks noChangeShapeType="1"/>
              </p:cNvSpPr>
              <p:nvPr/>
            </p:nvSpPr>
            <p:spPr bwMode="auto">
              <a:xfrm>
                <a:off x="130" y="3152"/>
                <a:ext cx="0" cy="51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4927" name="Rectangle 31"/>
          <p:cNvSpPr>
            <a:spLocks noChangeArrowheads="1"/>
          </p:cNvSpPr>
          <p:nvPr/>
        </p:nvSpPr>
        <p:spPr bwMode="auto">
          <a:xfrm>
            <a:off x="1080629" y="5270264"/>
            <a:ext cx="6637337" cy="4762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在片内是超前进位，而片与片之间是串行进位。</a:t>
            </a:r>
          </a:p>
        </p:txBody>
      </p:sp>
      <p:graphicFrame>
        <p:nvGraphicFramePr>
          <p:cNvPr id="4649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71502"/>
              </p:ext>
            </p:extLst>
          </p:nvPr>
        </p:nvGraphicFramePr>
        <p:xfrm>
          <a:off x="1002047" y="2296877"/>
          <a:ext cx="6391275" cy="254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76" name="图片" r:id="rId3" imgW="3124200" imgH="1251204" progId="Word.Picture.8">
                  <p:embed/>
                </p:oleObj>
              </mc:Choice>
              <mc:Fallback>
                <p:oleObj name="图片" r:id="rId3" imgW="3124200" imgH="1251204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047" y="2296877"/>
                        <a:ext cx="6391275" cy="2544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1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20" grpId="0"/>
      <p:bldP spid="4649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611188" y="1557338"/>
            <a:ext cx="89296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4.6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VerilogHDL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描述组合逻辑电路</a:t>
            </a:r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684213" y="2781300"/>
            <a:ext cx="74469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4.6.1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组合逻辑电路的行为级建模</a:t>
            </a:r>
          </a:p>
        </p:txBody>
      </p:sp>
      <p:sp>
        <p:nvSpPr>
          <p:cNvPr id="427018" name="Rectangle 10"/>
          <p:cNvSpPr>
            <a:spLocks noChangeArrowheads="1"/>
          </p:cNvSpPr>
          <p:nvPr/>
        </p:nvSpPr>
        <p:spPr bwMode="auto">
          <a:xfrm>
            <a:off x="684213" y="3841750"/>
            <a:ext cx="74469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4.6.2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分模块、分层次的电路设计</a:t>
            </a:r>
          </a:p>
        </p:txBody>
      </p:sp>
    </p:spTree>
    <p:extLst>
      <p:ext uri="{BB962C8B-B14F-4D97-AF65-F5344CB8AC3E}">
        <p14:creationId xmlns:p14="http://schemas.microsoft.com/office/powerpoint/2010/main" val="38392899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80728"/>
            <a:ext cx="820891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Verilog HDL 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模型中，所有时延都用单位时间表述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lvl="0" algn="l"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使用   </a:t>
            </a:r>
            <a:r>
              <a:rPr lang="en-US" altLang="zh-CN" sz="2800" dirty="0" smtClean="0">
                <a:solidFill>
                  <a:srgbClr val="FF0000"/>
                </a:solidFill>
              </a:rPr>
              <a:t>′ timescale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编译器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指令将时间单位与实际时间相关联。该指令用于定义时延的单位和时延精度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lvl="0" algn="l"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′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timescale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编译器指令格式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为：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lvl="0" algn="l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′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timescale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 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time_unit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 / 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time_precision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time_unit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time_precision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由值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10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、和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100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以及单位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ms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us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ns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ps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fs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组成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lvl="0" algn="l"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例如：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</a:p>
          <a:p>
            <a:pPr lvl="0" algn="l"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表示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时延单位为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1ns, 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时延精度为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100ps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lvl="0" algn="l"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`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timescale 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编译器指令在模块说明外部出现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, 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并且影响后面所有的时延值。例如： </a:t>
            </a:r>
            <a:r>
              <a:rPr lang="en-US" altLang="zh-CN" sz="2800" dirty="0">
                <a:solidFill>
                  <a:srgbClr val="FF0000"/>
                </a:solidFill>
              </a:rPr>
              <a:t>′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timescale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 10ns/1ns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--------------------------------------------------------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5856" y="188640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定义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时间单位和精度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4098" y="219417"/>
            <a:ext cx="1468672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′ </a:t>
            </a:r>
            <a:r>
              <a:rPr lang="en-US" altLang="zh-CN" sz="2400" dirty="0" smtClean="0">
                <a:solidFill>
                  <a:srgbClr val="FF0000"/>
                </a:solidFill>
              </a:rPr>
              <a:t>timescale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965461" y="4509120"/>
            <a:ext cx="3142207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′ </a:t>
            </a:r>
            <a:r>
              <a:rPr lang="en-US" altLang="zh-CN" sz="2400" dirty="0" smtClean="0">
                <a:solidFill>
                  <a:srgbClr val="FF0000"/>
                </a:solidFill>
              </a:rPr>
              <a:t>timescale  </a:t>
            </a:r>
            <a:r>
              <a:rPr lang="en-US" altLang="zh-CN" sz="2400" dirty="0">
                <a:solidFill>
                  <a:srgbClr val="FF0000"/>
                </a:solidFill>
              </a:rPr>
              <a:t> 1ns/100ps </a:t>
            </a:r>
          </a:p>
        </p:txBody>
      </p:sp>
    </p:spTree>
    <p:extLst>
      <p:ext uri="{BB962C8B-B14F-4D97-AF65-F5344CB8AC3E}">
        <p14:creationId xmlns:p14="http://schemas.microsoft.com/office/powerpoint/2010/main" val="11381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889935"/>
            <a:ext cx="8229600" cy="3168253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initial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结构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的主要功能就是进行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初始化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，是设计者进行信号和变量初始化的时候常用的形式。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initial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结构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仅在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仿真开始的时候被激活一次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，然后该结构中的所有语句被执行一次，执行结束后就不再执行。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楷体_GB231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09343" y="116632"/>
            <a:ext cx="3873770" cy="792163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9pPr>
          </a:lstStyle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Black"/>
                <a:ea typeface="黑体"/>
                <a:cs typeface="+mj-cs"/>
              </a:rPr>
              <a:t>initial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Black"/>
                <a:ea typeface="黑体"/>
                <a:cs typeface="+mj-cs"/>
              </a:rPr>
              <a:t>结构 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Black"/>
              <a:ea typeface="黑体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119192"/>
            <a:ext cx="313165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仅含一条语句时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initial   a=1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；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6136" y="4108181"/>
            <a:ext cx="30765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包含多条语句时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initial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 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    a=1;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    b=0;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18101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43608" y="1412776"/>
            <a:ext cx="8229600" cy="467995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initial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生成信号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initial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    begin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      a=0;b=0;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 #15  a=0;b=1;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 #15  a=1;b=0;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 #15  a=1;b=1;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 #15  a=0;b=0;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    end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Verdana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7854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340474" y="3116450"/>
            <a:ext cx="568863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今天的作业（不用抄题目）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endParaRPr lang="en-US" altLang="zh-CN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4.6.2 ,</a:t>
            </a:r>
          </a:p>
          <a:p>
            <a:pPr lvl="2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4.6.3(3) ,</a:t>
            </a:r>
          </a:p>
          <a:p>
            <a:pPr lvl="2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4.6.6,</a:t>
            </a:r>
          </a:p>
          <a:p>
            <a:pPr lvl="2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4.6.9</a:t>
            </a:r>
          </a:p>
          <a:p>
            <a:pPr lvl="2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endParaRPr lang="en-US" altLang="zh-CN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endParaRPr lang="en-US" altLang="zh-CN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14500" y="73025"/>
            <a:ext cx="5689600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Home work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P218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124744"/>
            <a:ext cx="8643966" cy="199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、周三晚上</a:t>
            </a: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7:00-8:00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在新安学堂</a:t>
            </a: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105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房间，答疑。回答作业或者课本中疑难问题。</a:t>
            </a:r>
            <a:endParaRPr lang="en-US" altLang="zh-CN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、今天有</a:t>
            </a: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分钟的随堂测验。</a:t>
            </a:r>
            <a:endParaRPr lang="en-US" altLang="zh-CN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、下周一开始有实验。地点：</a:t>
            </a: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号综合实验楼</a:t>
            </a:r>
            <a:r>
              <a:rPr lang="en-US" altLang="zh-CN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306</a:t>
            </a:r>
            <a:r>
              <a:rPr lang="zh-CN" altLang="en-US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房间</a:t>
            </a:r>
            <a:endParaRPr lang="en-US" altLang="zh-CN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1661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44450"/>
            <a:ext cx="8229600" cy="792163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9pPr>
          </a:lstStyle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Black"/>
                <a:ea typeface="黑体"/>
                <a:cs typeface="+mj-cs"/>
              </a:rPr>
              <a:t>always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Black"/>
                <a:ea typeface="黑体"/>
                <a:cs typeface="+mj-cs"/>
              </a:rPr>
              <a:t>结构 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Black"/>
              <a:ea typeface="黑体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1033796"/>
            <a:ext cx="8229600" cy="3475324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always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结构在仿真过程中是时刻活动的，它的语句结构如下：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always  &lt;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时序控制方式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&gt;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执行语句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如果没有控制方式的参与，此结构中的语句可能会一直执行并发生死锁，或者变成类似数据流级的语句  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楷体_GB2312"/>
            </a:endParaRP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楷体_GB231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736" y="4494384"/>
            <a:ext cx="7571184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    在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if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语句、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case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语句和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for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语句的前面，一般都需要添加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always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语句。在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always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过程语句中，输出一般都是寄存器</a:t>
            </a:r>
            <a:r>
              <a:rPr lang="en-US" altLang="zh-CN" sz="2800" dirty="0" err="1" smtClean="0">
                <a:solidFill>
                  <a:srgbClr val="FF0000"/>
                </a:solidFill>
                <a:latin typeface="+mj-ea"/>
                <a:ea typeface="+mj-ea"/>
              </a:rPr>
              <a:t>reg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变量。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67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116632"/>
            <a:ext cx="4347204" cy="720775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9pPr>
          </a:lstStyle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Black"/>
                <a:ea typeface="黑体"/>
                <a:cs typeface="+mj-cs"/>
              </a:rPr>
              <a:t>时序控制方式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Black"/>
              <a:ea typeface="黑体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1340768"/>
            <a:ext cx="8229600" cy="252028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基于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延迟的控制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always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#5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a=~a;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initial clock=0;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always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#10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clock=~clock;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8263" y="1821587"/>
            <a:ext cx="36385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9D9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initial clock=0;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always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begin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#15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clock=1;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#5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clock=0;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end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17" y="4056733"/>
            <a:ext cx="3671887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1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75031" y="44624"/>
            <a:ext cx="4168977" cy="792163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9pPr>
          </a:lstStyle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 Black"/>
                <a:ea typeface="黑体"/>
                <a:cs typeface="+mj-cs"/>
              </a:rPr>
              <a:t>基于事件的控制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666699"/>
              </a:solidFill>
              <a:effectLst/>
              <a:uLnTx/>
              <a:uFillTx/>
              <a:latin typeface="Arial Black"/>
              <a:ea typeface="黑体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412875"/>
            <a:ext cx="8229600" cy="467995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pPr marL="342900" marR="0" lvl="0" indent="-342900" algn="l" defTabSz="449263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“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@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”引导的事件列表 </a:t>
            </a:r>
          </a:p>
          <a:p>
            <a:pPr marL="342900" marR="0" lvl="0" indent="-342900" algn="l" defTabSz="449263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always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@  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敏感事件列表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) </a:t>
            </a:r>
          </a:p>
          <a:p>
            <a:pPr marL="342900" marR="0" lvl="0" indent="-342900" algn="l" defTabSz="449263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可以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使用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or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或者“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,”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来隔开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多个事件</a:t>
            </a:r>
          </a:p>
          <a:p>
            <a:pPr marL="342900" marR="0" lvl="0" indent="-342900" algn="l" defTabSz="449263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always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@ (a or b)</a:t>
            </a:r>
          </a:p>
          <a:p>
            <a:pPr marL="342900" marR="0" lvl="0" indent="-342900" algn="l" defTabSz="449263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    sum =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a+b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；</a:t>
            </a:r>
          </a:p>
          <a:p>
            <a:pPr marL="342900" marR="0" lvl="0" indent="-342900" algn="l" defTabSz="449263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只要事件发生就执行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always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中的语句</a:t>
            </a:r>
          </a:p>
          <a:p>
            <a:pPr marL="342900" marR="0" lvl="0" indent="-342900" algn="l" defTabSz="449263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always @( A or B or C or D or S1 or S0 or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En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_)</a:t>
            </a:r>
          </a:p>
          <a:p>
            <a:pPr marL="342900" marR="0" lvl="0" indent="-342900" algn="l" defTabSz="449263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事件过多可用*号</a:t>
            </a:r>
          </a:p>
          <a:p>
            <a:pPr marL="342900" marR="0" lvl="0" indent="-342900" algn="l" defTabSz="449263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always @(*)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Verdana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1574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8313" y="1412875"/>
            <a:ext cx="8229600" cy="467995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以某一个信号的名称作为敏感事件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，表示的是对信号的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电平值敏感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，即信号只要发生了变化，就要执行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always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结构，所有的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组合逻辑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Verdana"/>
                <a:ea typeface="楷体_GB2312"/>
              </a:rPr>
              <a:t>电路采用的都是这种控制方式 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时序电路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采用的敏感列表一般是边沿敏感的，信号的边沿用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posedge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（上升沿）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negedge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（下降沿）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来表示 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always @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posedge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clock )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   always @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posedge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clock  or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楷体_GB2312"/>
              </a:rPr>
              <a:t>negedge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 reset) 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02364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135957"/>
            <a:ext cx="8229600" cy="792163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9pPr>
          </a:lstStyle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Black"/>
                <a:ea typeface="黑体"/>
                <a:cs typeface="+mj-cs"/>
              </a:rPr>
              <a:t>顺序块 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Black"/>
              <a:ea typeface="黑体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412875"/>
            <a:ext cx="8229600" cy="467995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以关键字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begin…end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将多条语句封装成块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楷体_GB2312"/>
              </a:rPr>
              <a:t>按顺序执行 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楷体_GB231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63352" y="3645024"/>
            <a:ext cx="15795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9D9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initial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begin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a=0;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b=1;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c={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a,b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};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</a:t>
            </a:r>
            <a:r>
              <a:rPr kumimoji="0" lang="pt-BR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d={b,a};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1920" y="3645024"/>
            <a:ext cx="22574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9D9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initial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begin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a=0;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#5   b=1;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#10  c={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a,b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};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   #15  d={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b,a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};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end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60377"/>
            <a:ext cx="73437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2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17" name="Rectangle 21"/>
          <p:cNvSpPr>
            <a:spLocks noChangeArrowheads="1"/>
          </p:cNvSpPr>
          <p:nvPr/>
        </p:nvSpPr>
        <p:spPr bwMode="auto">
          <a:xfrm>
            <a:off x="857224" y="142852"/>
            <a:ext cx="74469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4.6.1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组合逻辑电路的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行为级建模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（真值表）</a:t>
            </a:r>
          </a:p>
        </p:txBody>
      </p:sp>
      <p:sp>
        <p:nvSpPr>
          <p:cNvPr id="388118" name="Rectangle 22"/>
          <p:cNvSpPr>
            <a:spLocks noChangeArrowheads="1"/>
          </p:cNvSpPr>
          <p:nvPr/>
        </p:nvSpPr>
        <p:spPr bwMode="auto">
          <a:xfrm>
            <a:off x="857224" y="1359259"/>
            <a:ext cx="7632700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组合逻辑电路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行为级描述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一般使用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assign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和过程赋值语句、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条件语句（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if-else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多路分支语句（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case-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endcase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循环语句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5113" y="3429000"/>
            <a:ext cx="7571184" cy="28623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    在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if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语句、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case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语句和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for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语句的前面，一般都需要</a:t>
            </a:r>
            <a:r>
              <a:rPr lang="zh-CN" altLang="en-US" sz="2400" dirty="0" smtClean="0">
                <a:solidFill>
                  <a:srgbClr val="0000FF"/>
                </a:solidFill>
                <a:latin typeface="+mj-ea"/>
                <a:ea typeface="+mj-ea"/>
              </a:rPr>
              <a:t>添加</a:t>
            </a:r>
            <a:r>
              <a:rPr lang="en-US" altLang="zh-CN" sz="2400" dirty="0" smtClean="0">
                <a:solidFill>
                  <a:srgbClr val="0000FF"/>
                </a:solidFill>
                <a:latin typeface="+mj-ea"/>
                <a:ea typeface="+mj-ea"/>
              </a:rPr>
              <a:t>always</a:t>
            </a:r>
            <a:r>
              <a:rPr lang="zh-CN" altLang="en-US" sz="2400" dirty="0" smtClean="0">
                <a:solidFill>
                  <a:srgbClr val="0000FF"/>
                </a:solidFill>
                <a:latin typeface="+mj-ea"/>
                <a:ea typeface="+mj-ea"/>
              </a:rPr>
              <a:t>语句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。在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always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过程语句中，输出一般都是寄存器</a:t>
            </a:r>
            <a:r>
              <a:rPr lang="en-US" altLang="zh-CN" sz="2400" dirty="0" err="1" smtClean="0">
                <a:solidFill>
                  <a:srgbClr val="FF0000"/>
                </a:solidFill>
                <a:latin typeface="+mj-ea"/>
                <a:ea typeface="+mj-ea"/>
              </a:rPr>
              <a:t>reg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变量。行为级描述中，</a:t>
            </a:r>
            <a:r>
              <a:rPr lang="zh-CN" altLang="en-US" sz="2400" dirty="0" smtClean="0">
                <a:solidFill>
                  <a:srgbClr val="0000FF"/>
                </a:solidFill>
                <a:latin typeface="+mj-ea"/>
                <a:ea typeface="+mj-ea"/>
              </a:rPr>
              <a:t>除了</a:t>
            </a:r>
            <a:r>
              <a:rPr lang="en-US" altLang="zh-CN" sz="2400" dirty="0" smtClean="0">
                <a:solidFill>
                  <a:srgbClr val="0000FF"/>
                </a:solidFill>
                <a:latin typeface="+mj-ea"/>
                <a:ea typeface="+mj-ea"/>
              </a:rPr>
              <a:t>assign</a:t>
            </a:r>
            <a:r>
              <a:rPr lang="zh-CN" altLang="en-US" sz="2400" dirty="0" smtClean="0">
                <a:solidFill>
                  <a:srgbClr val="0000FF"/>
                </a:solidFill>
                <a:latin typeface="+mj-ea"/>
                <a:ea typeface="+mj-ea"/>
              </a:rPr>
              <a:t>语句前不需要添加</a:t>
            </a:r>
            <a:r>
              <a:rPr lang="en-US" altLang="zh-CN" sz="2400" dirty="0" smtClean="0">
                <a:solidFill>
                  <a:srgbClr val="0000FF"/>
                </a:solidFill>
                <a:latin typeface="+mj-ea"/>
                <a:ea typeface="+mj-ea"/>
              </a:rPr>
              <a:t>always</a:t>
            </a:r>
            <a:r>
              <a:rPr lang="zh-CN" altLang="en-US" sz="2400" dirty="0" smtClean="0">
                <a:solidFill>
                  <a:srgbClr val="0000FF"/>
                </a:solidFill>
                <a:latin typeface="+mj-ea"/>
                <a:ea typeface="+mj-ea"/>
              </a:rPr>
              <a:t>语句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，其它的</a:t>
            </a:r>
            <a:r>
              <a:rPr lang="en-US" altLang="zh-CN" sz="2400" dirty="0">
                <a:solidFill>
                  <a:srgbClr val="0000FF"/>
                </a:solidFill>
                <a:latin typeface="+mj-ea"/>
              </a:rPr>
              <a:t>if</a:t>
            </a:r>
            <a:r>
              <a:rPr lang="zh-CN" altLang="en-US" sz="2400" dirty="0">
                <a:solidFill>
                  <a:srgbClr val="0000FF"/>
                </a:solidFill>
                <a:latin typeface="+mj-ea"/>
              </a:rPr>
              <a:t>语句、</a:t>
            </a:r>
            <a:r>
              <a:rPr lang="en-US" altLang="zh-CN" sz="2400" dirty="0">
                <a:solidFill>
                  <a:srgbClr val="0000FF"/>
                </a:solidFill>
                <a:latin typeface="+mj-ea"/>
              </a:rPr>
              <a:t>case</a:t>
            </a:r>
            <a:r>
              <a:rPr lang="zh-CN" altLang="en-US" sz="2400" dirty="0">
                <a:solidFill>
                  <a:srgbClr val="0000FF"/>
                </a:solidFill>
                <a:latin typeface="+mj-ea"/>
              </a:rPr>
              <a:t>语句和</a:t>
            </a:r>
            <a:r>
              <a:rPr lang="en-US" altLang="zh-CN" sz="2400" dirty="0">
                <a:solidFill>
                  <a:srgbClr val="0000FF"/>
                </a:solidFill>
                <a:latin typeface="+mj-ea"/>
              </a:rPr>
              <a:t>for</a:t>
            </a:r>
            <a:r>
              <a:rPr lang="zh-CN" altLang="en-US" sz="2400" dirty="0">
                <a:solidFill>
                  <a:srgbClr val="0000FF"/>
                </a:solidFill>
                <a:latin typeface="+mj-ea"/>
              </a:rPr>
              <a:t>语句的前面</a:t>
            </a:r>
            <a:r>
              <a:rPr lang="zh-CN" altLang="en-US" sz="2400" dirty="0">
                <a:solidFill>
                  <a:srgbClr val="FF0000"/>
                </a:solidFill>
                <a:latin typeface="+mj-ea"/>
              </a:rPr>
              <a:t>，一般都需要添加</a:t>
            </a:r>
            <a:r>
              <a:rPr lang="en-US" altLang="zh-CN" sz="2400" dirty="0">
                <a:solidFill>
                  <a:srgbClr val="FF0000"/>
                </a:solidFill>
                <a:latin typeface="+mj-ea"/>
              </a:rPr>
              <a:t>always</a:t>
            </a:r>
            <a:r>
              <a:rPr lang="zh-CN" altLang="en-US" sz="2400" dirty="0">
                <a:solidFill>
                  <a:srgbClr val="FF0000"/>
                </a:solidFill>
                <a:latin typeface="+mj-ea"/>
              </a:rPr>
              <a:t>语句。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5804648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-108650" y="3273956"/>
            <a:ext cx="9001825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 indent="5334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(condition_expr1) true_statement1;</a:t>
            </a:r>
          </a:p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 if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(condition_expr2) true_statement2;</a:t>
            </a:r>
          </a:p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 if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(condition_expr3) true_statement3;</a:t>
            </a:r>
          </a:p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……</a:t>
            </a:r>
          </a:p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default_statement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//if……else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if……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else ……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语句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642910" y="214290"/>
            <a:ext cx="8318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、条件语句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语句）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条件语句就是根据判断条件是否成立，确定下一步的运算。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396175" y="2060575"/>
            <a:ext cx="785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 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condition_expr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true_statement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//if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语句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396175" y="2492375"/>
            <a:ext cx="80643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condition_expr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true_statement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else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false_ statement;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//if……else ……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语句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358075" y="1603375"/>
            <a:ext cx="485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语言中有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种形式的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语句：</a:t>
            </a:r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11188" y="5229225"/>
            <a:ext cx="82819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后面的条件表达式一般为逻辑表达式或关系表达式。执行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语句时，首先计算表达式的值，若结果为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或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z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，按“假”处理；若结果为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，按“真”处理，并执行相应的语句。 </a:t>
            </a:r>
          </a:p>
        </p:txBody>
      </p:sp>
    </p:spTree>
    <p:extLst>
      <p:ext uri="{BB962C8B-B14F-4D97-AF65-F5344CB8AC3E}">
        <p14:creationId xmlns:p14="http://schemas.microsoft.com/office/powerpoint/2010/main" val="169931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189400" y="2422120"/>
            <a:ext cx="5199129" cy="1650447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51" name="Rectangle 31"/>
          <p:cNvSpPr>
            <a:spLocks noChangeArrowheads="1"/>
          </p:cNvSpPr>
          <p:nvPr/>
        </p:nvSpPr>
        <p:spPr bwMode="auto">
          <a:xfrm>
            <a:off x="357158" y="142852"/>
            <a:ext cx="79930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例：使用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if-else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的行为进行描述</a:t>
            </a:r>
          </a:p>
        </p:txBody>
      </p:sp>
      <p:sp>
        <p:nvSpPr>
          <p:cNvPr id="389152" name="Rectangle 32"/>
          <p:cNvSpPr>
            <a:spLocks noChangeArrowheads="1"/>
          </p:cNvSpPr>
          <p:nvPr/>
        </p:nvSpPr>
        <p:spPr bwMode="auto">
          <a:xfrm>
            <a:off x="238889" y="4899206"/>
            <a:ext cx="8229600" cy="8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过程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赋值语句只能给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寄存器型变量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赋值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，因此，输出变量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的数据类型定义为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graphicFrame>
        <p:nvGraphicFramePr>
          <p:cNvPr id="389155" name="Object 35"/>
          <p:cNvGraphicFramePr>
            <a:graphicFrameLocks noChangeAspect="1"/>
          </p:cNvGraphicFramePr>
          <p:nvPr/>
        </p:nvGraphicFramePr>
        <p:xfrm>
          <a:off x="179388" y="1700213"/>
          <a:ext cx="2814637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87" name="图片" r:id="rId4" imgW="1623060" imgH="1805940" progId="Word.Picture.8">
                  <p:embed/>
                </p:oleObj>
              </mc:Choice>
              <mc:Fallback>
                <p:oleObj name="图片" r:id="rId4" imgW="1623060" imgH="1805940" progId="Word.Picture.8">
                  <p:embed/>
                  <p:pic>
                    <p:nvPicPr>
                      <p:cNvPr id="3891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93"/>
                      <a:stretch>
                        <a:fillRect/>
                      </a:stretch>
                    </p:blipFill>
                    <p:spPr bwMode="auto">
                      <a:xfrm>
                        <a:off x="179388" y="1700213"/>
                        <a:ext cx="2814637" cy="3179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6" name="Rectangle 36"/>
          <p:cNvSpPr>
            <a:spLocks noChangeArrowheads="1"/>
          </p:cNvSpPr>
          <p:nvPr/>
        </p:nvSpPr>
        <p:spPr bwMode="auto">
          <a:xfrm>
            <a:off x="2872682" y="870804"/>
            <a:ext cx="625344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mux4to1_bh(D, S, Y); 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[3:0]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//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输入端口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input [1:0]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//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输入端口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output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Y;  //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输出端口及变量数据类型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024965" y="2441351"/>
            <a:ext cx="5297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always @(D, S)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电路功能描述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过程语句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(S == 2’b00)     Y = D[0]; 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else if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(S== 2’b01)  Y = D[1];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else if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(S== 2’b10)  Y = D[2];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else 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Y = D[3];</a:t>
            </a:r>
          </a:p>
        </p:txBody>
      </p:sp>
      <p:graphicFrame>
        <p:nvGraphicFramePr>
          <p:cNvPr id="8" name="Group 184"/>
          <p:cNvGraphicFramePr>
            <a:graphicFrameLocks noGrp="1"/>
          </p:cNvGraphicFramePr>
          <p:nvPr>
            <p:extLst/>
          </p:nvPr>
        </p:nvGraphicFramePr>
        <p:xfrm>
          <a:off x="6304900" y="1749534"/>
          <a:ext cx="2839100" cy="3194685"/>
        </p:xfrm>
        <a:graphic>
          <a:graphicData uri="http://schemas.openxmlformats.org/drawingml/2006/table">
            <a:tbl>
              <a:tblPr/>
              <a:tblGrid>
                <a:gridCol w="728986">
                  <a:extLst>
                    <a:ext uri="{9D8B030D-6E8A-4147-A177-3AD203B41FA5}">
                      <a16:colId xmlns:a16="http://schemas.microsoft.com/office/drawing/2014/main" val="378376805"/>
                    </a:ext>
                  </a:extLst>
                </a:gridCol>
                <a:gridCol w="672910">
                  <a:extLst>
                    <a:ext uri="{9D8B030D-6E8A-4147-A177-3AD203B41FA5}">
                      <a16:colId xmlns:a16="http://schemas.microsoft.com/office/drawing/2014/main" val="3767429040"/>
                    </a:ext>
                  </a:extLst>
                </a:gridCol>
                <a:gridCol w="1437204">
                  <a:extLst>
                    <a:ext uri="{9D8B030D-6E8A-4147-A177-3AD203B41FA5}">
                      <a16:colId xmlns:a16="http://schemas.microsoft.com/office/drawing/2014/main" val="555967922"/>
                    </a:ext>
                  </a:extLst>
                </a:gridCol>
              </a:tblGrid>
              <a:tr h="5413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选择输入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出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99956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62678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53061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23531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7294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55651"/>
                  </a:ext>
                </a:extLst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 bwMode="auto">
          <a:xfrm>
            <a:off x="7182683" y="1308499"/>
            <a:ext cx="1944216" cy="349942"/>
          </a:xfrm>
          <a:prstGeom prst="wedgeRoundRectCallout">
            <a:avLst>
              <a:gd name="adj1" fmla="val -45544"/>
              <a:gd name="adj2" fmla="val 34432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S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24327" y="5494374"/>
            <a:ext cx="503609" cy="13190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49536" y="5494373"/>
            <a:ext cx="576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设计的电路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6803801" y="5795972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6090463" y="568115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8039521" y="6093296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8055380" y="564311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输出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6804248" y="6597352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6445964" y="620632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357158" y="764084"/>
            <a:ext cx="1944216" cy="349942"/>
          </a:xfrm>
          <a:prstGeom prst="wedgeRoundRectCallout">
            <a:avLst>
              <a:gd name="adj1" fmla="val -45544"/>
              <a:gd name="adj2" fmla="val 34432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S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614598" y="6200747"/>
            <a:ext cx="1944216" cy="349942"/>
          </a:xfrm>
          <a:prstGeom prst="wedgeRoundRectCallout">
            <a:avLst>
              <a:gd name="adj1" fmla="val -60746"/>
              <a:gd name="adj2" fmla="val -56890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D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394867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9152" grpId="0"/>
      <p:bldP spid="389156" grpId="0"/>
      <p:bldP spid="2" grpId="0"/>
      <p:bldP spid="9" grpId="0" animBg="1"/>
      <p:bldP spid="9" grpId="1" animBg="1"/>
      <p:bldP spid="10" grpId="0" animBg="1"/>
      <p:bldP spid="11" grpId="0"/>
      <p:bldP spid="13" grpId="0"/>
      <p:bldP spid="15" grpId="0"/>
      <p:bldP spid="17" grpId="0"/>
      <p:bldP spid="18" grpId="0" animBg="1"/>
      <p:bldP spid="18" grpId="1" animBg="1"/>
      <p:bldP spid="19" grpId="0" animBg="1"/>
      <p:bldP spid="1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539552" y="1124744"/>
            <a:ext cx="8137525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是一种多分支条件选择语句，一般形式如下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 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case_expr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item_expr1: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statement1;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item_expr2: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statement2;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……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default: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default_statement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//default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语句可以省略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endcase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29059" name="Rectangle 3"/>
          <p:cNvSpPr>
            <a:spLocks noChangeArrowheads="1"/>
          </p:cNvSpPr>
          <p:nvPr/>
        </p:nvSpPr>
        <p:spPr bwMode="auto">
          <a:xfrm>
            <a:off x="714348" y="214290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、多路分支语句（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125565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algn="l"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注意：当分支项中的语句是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多条语句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，必须在</a:t>
            </a:r>
            <a:r>
              <a:rPr kumimoji="1"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最前面写上关键词</a:t>
            </a:r>
            <a:r>
              <a:rPr kumimoji="1"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begin</a:t>
            </a:r>
            <a:r>
              <a:rPr kumimoji="1"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，在最后写上关键词</a:t>
            </a:r>
            <a:r>
              <a:rPr kumimoji="1"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end</a:t>
            </a:r>
            <a:r>
              <a:rPr kumimoji="1"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，成为顺序语句块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0" indent="266700" algn="l">
              <a:defRPr/>
            </a:pPr>
            <a:endParaRPr kumimoji="1" lang="zh-CN" altLang="en-US" sz="240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266700" algn="l"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另外，用关键词</a:t>
            </a:r>
            <a:r>
              <a:rPr kumimoji="1" lang="fr-FR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casex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fr-FR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casez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表示含有</a:t>
            </a:r>
            <a:r>
              <a:rPr kumimoji="1"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无关项</a:t>
            </a:r>
            <a:r>
              <a:rPr kumimoji="1" lang="fr-FR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高阻</a:t>
            </a:r>
            <a:r>
              <a:rPr kumimoji="1" lang="fr-FR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情况。  </a:t>
            </a:r>
          </a:p>
        </p:txBody>
      </p:sp>
    </p:spTree>
    <p:extLst>
      <p:ext uri="{BB962C8B-B14F-4D97-AF65-F5344CB8AC3E}">
        <p14:creationId xmlns:p14="http://schemas.microsoft.com/office/powerpoint/2010/main" val="368599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0" y="0"/>
            <a:ext cx="9144000" cy="1214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3461" y="3861060"/>
            <a:ext cx="3240468" cy="2082577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71438" y="260350"/>
            <a:ext cx="9072562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例：对具有使能端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数据选择器的行为进行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描述。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En=0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时，数据选择器工作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时，禁止工作，输出为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611450" y="1125538"/>
            <a:ext cx="712890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mux4to1_bh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(D, S, Y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);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input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[3:0]   D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[1:0]    S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input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En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output 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Y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always @(D, S,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     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//2005 syntax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过程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语句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Begin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if (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==1)   Y = 0;    //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时，输出为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else               //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时，选择器工作</a:t>
            </a:r>
            <a:endParaRPr kumimoji="0" lang="zh-CN" altLang="fr-FR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31108" name="Line 4"/>
          <p:cNvSpPr>
            <a:spLocks noChangeShapeType="1"/>
          </p:cNvSpPr>
          <p:nvPr/>
        </p:nvSpPr>
        <p:spPr bwMode="auto">
          <a:xfrm>
            <a:off x="1043510" y="4149100"/>
            <a:ext cx="783513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Object 35"/>
          <p:cNvGraphicFramePr>
            <a:graphicFrameLocks noChangeAspect="1"/>
          </p:cNvGraphicFramePr>
          <p:nvPr>
            <p:extLst/>
          </p:nvPr>
        </p:nvGraphicFramePr>
        <p:xfrm>
          <a:off x="6257309" y="2033353"/>
          <a:ext cx="2814637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12" name="图片" r:id="rId4" imgW="1623060" imgH="1805940" progId="Word.Picture.8">
                  <p:embed/>
                </p:oleObj>
              </mc:Choice>
              <mc:Fallback>
                <p:oleObj name="图片" r:id="rId4" imgW="1623060" imgH="1805940" progId="Word.Picture.8">
                  <p:embed/>
                  <p:pic>
                    <p:nvPicPr>
                      <p:cNvPr id="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93"/>
                      <a:stretch>
                        <a:fillRect/>
                      </a:stretch>
                    </p:blipFill>
                    <p:spPr bwMode="auto">
                      <a:xfrm>
                        <a:off x="6257309" y="2033353"/>
                        <a:ext cx="2814637" cy="3179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27480" y="3779065"/>
            <a:ext cx="3318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case (S)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       2’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d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0: Y = 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D[0];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       2’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d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1: Y = D[1];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       2’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d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2: Y = D[2];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 Narrow" panose="020B0606020202030204" pitchFamily="34" charset="0"/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       2’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3: Y 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D[3];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endcase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楷体_GB2312" pitchFamily="49" charset="-122"/>
            </a:endParaRPr>
          </a:p>
        </p:txBody>
      </p:sp>
      <p:graphicFrame>
        <p:nvGraphicFramePr>
          <p:cNvPr id="8" name="Group 184"/>
          <p:cNvGraphicFramePr>
            <a:graphicFrameLocks noGrp="1"/>
          </p:cNvGraphicFramePr>
          <p:nvPr>
            <p:extLst/>
          </p:nvPr>
        </p:nvGraphicFramePr>
        <p:xfrm>
          <a:off x="971600" y="2142412"/>
          <a:ext cx="2839100" cy="2913063"/>
        </p:xfrm>
        <a:graphic>
          <a:graphicData uri="http://schemas.openxmlformats.org/drawingml/2006/table">
            <a:tbl>
              <a:tblPr/>
              <a:tblGrid>
                <a:gridCol w="728986">
                  <a:extLst>
                    <a:ext uri="{9D8B030D-6E8A-4147-A177-3AD203B41FA5}">
                      <a16:colId xmlns:a16="http://schemas.microsoft.com/office/drawing/2014/main" val="378376805"/>
                    </a:ext>
                  </a:extLst>
                </a:gridCol>
                <a:gridCol w="672910">
                  <a:extLst>
                    <a:ext uri="{9D8B030D-6E8A-4147-A177-3AD203B41FA5}">
                      <a16:colId xmlns:a16="http://schemas.microsoft.com/office/drawing/2014/main" val="3767429040"/>
                    </a:ext>
                  </a:extLst>
                </a:gridCol>
                <a:gridCol w="1437204">
                  <a:extLst>
                    <a:ext uri="{9D8B030D-6E8A-4147-A177-3AD203B41FA5}">
                      <a16:colId xmlns:a16="http://schemas.microsoft.com/office/drawing/2014/main" val="555967922"/>
                    </a:ext>
                  </a:extLst>
                </a:gridCol>
              </a:tblGrid>
              <a:tr h="5413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选择输入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出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99956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62678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53061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23531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7294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55651"/>
                  </a:ext>
                </a:extLst>
              </a:tr>
            </a:tbl>
          </a:graphicData>
        </a:graphic>
      </p:graphicFrame>
      <p:sp>
        <p:nvSpPr>
          <p:cNvPr id="10" name="圆角矩形标注 9"/>
          <p:cNvSpPr/>
          <p:nvPr/>
        </p:nvSpPr>
        <p:spPr bwMode="auto">
          <a:xfrm>
            <a:off x="1979713" y="1313221"/>
            <a:ext cx="1944216" cy="426368"/>
          </a:xfrm>
          <a:prstGeom prst="wedgeRoundRectCallout">
            <a:avLst>
              <a:gd name="adj1" fmla="val -41743"/>
              <a:gd name="adj2" fmla="val 32050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S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1862526" y="5522912"/>
            <a:ext cx="1944216" cy="426368"/>
          </a:xfrm>
          <a:prstGeom prst="wedgeRoundRectCallout">
            <a:avLst>
              <a:gd name="adj1" fmla="val 7189"/>
              <a:gd name="adj2" fmla="val -18207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D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208542" y="5157192"/>
            <a:ext cx="648072" cy="15841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55695" y="5157192"/>
            <a:ext cx="576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设计的电路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4488462" y="557994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4275430" y="590536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5868198" y="602128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5884057" y="557110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输出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488909" y="638132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4297810" y="505468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5561992" y="4902348"/>
            <a:ext cx="16786" cy="28290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>
            <a:off x="4895655" y="490234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文本框 31"/>
          <p:cNvSpPr txBox="1"/>
          <p:nvPr/>
        </p:nvSpPr>
        <p:spPr>
          <a:xfrm>
            <a:off x="4471991" y="4533126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使能线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469807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1107" grpId="0"/>
      <p:bldP spid="2" grpId="0"/>
      <p:bldP spid="10" grpId="0" animBg="1"/>
      <p:bldP spid="10" grpId="1" animBg="1"/>
      <p:bldP spid="11" grpId="0" animBg="1"/>
      <p:bldP spid="11" grpId="1" animBg="1"/>
      <p:bldP spid="20" grpId="0" animBg="1"/>
      <p:bldP spid="21" grpId="0"/>
      <p:bldP spid="23" grpId="0"/>
      <p:bldP spid="25" grpId="0"/>
      <p:bldP spid="27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53330" y="2060848"/>
            <a:ext cx="4972437" cy="2918389"/>
            <a:chOff x="-182" y="1327"/>
            <a:chExt cx="3014" cy="2177"/>
          </a:xfrm>
        </p:grpSpPr>
        <p:sp>
          <p:nvSpPr>
            <p:cNvPr id="445446" name="AutoShape 6"/>
            <p:cNvSpPr>
              <a:spLocks noChangeArrowheads="1"/>
            </p:cNvSpPr>
            <p:nvPr/>
          </p:nvSpPr>
          <p:spPr bwMode="auto">
            <a:xfrm>
              <a:off x="385" y="1480"/>
              <a:ext cx="2447" cy="202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-182" y="1327"/>
              <a:ext cx="2170" cy="2160"/>
              <a:chOff x="-175" y="1409"/>
              <a:chExt cx="2146" cy="1799"/>
            </a:xfrm>
          </p:grpSpPr>
          <p:graphicFrame>
            <p:nvGraphicFramePr>
              <p:cNvPr id="445448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727073"/>
                  </p:ext>
                </p:extLst>
              </p:nvPr>
            </p:nvGraphicFramePr>
            <p:xfrm>
              <a:off x="-175" y="1409"/>
              <a:ext cx="2146" cy="17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826" name="图片" r:id="rId3" imgW="2367398" imgH="1991597" progId="Word.Picture.8">
                      <p:embed/>
                    </p:oleObj>
                  </mc:Choice>
                  <mc:Fallback>
                    <p:oleObj name="图片" r:id="rId3" imgW="2367398" imgH="1991597" progId="Word.Picture.8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75" y="1409"/>
                            <a:ext cx="2146" cy="17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449" name="Text Box 9"/>
              <p:cNvSpPr txBox="1">
                <a:spLocks noChangeArrowheads="1"/>
              </p:cNvSpPr>
              <p:nvPr/>
            </p:nvSpPr>
            <p:spPr bwMode="auto">
              <a:xfrm>
                <a:off x="1094" y="2273"/>
                <a:ext cx="76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74HC85</a:t>
                </a:r>
              </a:p>
            </p:txBody>
          </p:sp>
        </p:grpSp>
      </p:grpSp>
      <p:sp>
        <p:nvSpPr>
          <p:cNvPr id="445453" name="Rectangle 13"/>
          <p:cNvSpPr>
            <a:spLocks noChangeArrowheads="1"/>
          </p:cNvSpPr>
          <p:nvPr/>
        </p:nvSpPr>
        <p:spPr bwMode="auto">
          <a:xfrm>
            <a:off x="644617" y="1204386"/>
            <a:ext cx="4509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、集成数值比较器</a:t>
            </a:r>
            <a:r>
              <a:rPr kumimoji="1"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芯片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74HC85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45455" name="Rectangle 15"/>
          <p:cNvSpPr>
            <a:spLocks noChangeArrowheads="1"/>
          </p:cNvSpPr>
          <p:nvPr/>
        </p:nvSpPr>
        <p:spPr bwMode="auto">
          <a:xfrm>
            <a:off x="2195736" y="1539246"/>
            <a:ext cx="426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74HC85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四位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数值比较器</a:t>
            </a:r>
          </a:p>
        </p:txBody>
      </p:sp>
      <p:sp>
        <p:nvSpPr>
          <p:cNvPr id="445456" name="Rectangle 16"/>
          <p:cNvSpPr>
            <a:spLocks noChangeArrowheads="1"/>
          </p:cNvSpPr>
          <p:nvPr/>
        </p:nvSpPr>
        <p:spPr bwMode="auto">
          <a:xfrm>
            <a:off x="777436" y="6035615"/>
            <a:ext cx="278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74HC85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的示意框图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857224" y="142852"/>
            <a:ext cx="3621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4.4.4  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数值比较器</a:t>
            </a:r>
          </a:p>
        </p:txBody>
      </p:sp>
      <p:sp>
        <p:nvSpPr>
          <p:cNvPr id="12" name="矩形 11"/>
          <p:cNvSpPr/>
          <p:nvPr/>
        </p:nvSpPr>
        <p:spPr>
          <a:xfrm>
            <a:off x="5197276" y="214290"/>
            <a:ext cx="906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ea typeface="宋体" charset="-122"/>
              </a:rPr>
              <a:t>了解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968504" y="2219867"/>
            <a:ext cx="5043378" cy="2892919"/>
            <a:chOff x="-225" y="1346"/>
            <a:chExt cx="3057" cy="2158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385" y="1480"/>
              <a:ext cx="2447" cy="202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-225" y="1346"/>
              <a:ext cx="2174" cy="2158"/>
              <a:chOff x="-218" y="1424"/>
              <a:chExt cx="2150" cy="1797"/>
            </a:xfrm>
          </p:grpSpPr>
          <p:graphicFrame>
            <p:nvGraphicFramePr>
              <p:cNvPr id="16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0919880"/>
                  </p:ext>
                </p:extLst>
              </p:nvPr>
            </p:nvGraphicFramePr>
            <p:xfrm>
              <a:off x="-218" y="1424"/>
              <a:ext cx="2150" cy="17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827" name="Picture" r:id="rId5" imgW="2371680" imgH="1990800" progId="Word.Picture.8">
                      <p:embed/>
                    </p:oleObj>
                  </mc:Choice>
                  <mc:Fallback>
                    <p:oleObj name="Picture" r:id="rId5" imgW="2371680" imgH="1990800" progId="Word.Picture.8">
                      <p:embed/>
                      <p:pic>
                        <p:nvPicPr>
                          <p:cNvPr id="44544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18" y="1424"/>
                            <a:ext cx="2150" cy="17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1094" y="2273"/>
                <a:ext cx="76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74HC85</a:t>
                </a:r>
              </a:p>
            </p:txBody>
          </p:sp>
        </p:grpSp>
      </p:grpSp>
      <p:sp>
        <p:nvSpPr>
          <p:cNvPr id="21" name="任意多边形 20"/>
          <p:cNvSpPr/>
          <p:nvPr/>
        </p:nvSpPr>
        <p:spPr bwMode="auto">
          <a:xfrm>
            <a:off x="3630171" y="3427602"/>
            <a:ext cx="1444408" cy="1771211"/>
          </a:xfrm>
          <a:custGeom>
            <a:avLst/>
            <a:gdLst>
              <a:gd name="connsiteX0" fmla="*/ 7291 w 1444408"/>
              <a:gd name="connsiteY0" fmla="*/ 1487793 h 1771211"/>
              <a:gd name="connsiteX1" fmla="*/ 136600 w 1444408"/>
              <a:gd name="connsiteY1" fmla="*/ 1737175 h 1771211"/>
              <a:gd name="connsiteX2" fmla="*/ 940163 w 1444408"/>
              <a:gd name="connsiteY2" fmla="*/ 822775 h 1771211"/>
              <a:gd name="connsiteX3" fmla="*/ 921691 w 1444408"/>
              <a:gd name="connsiteY3" fmla="*/ 231648 h 1771211"/>
              <a:gd name="connsiteX4" fmla="*/ 1401981 w 1444408"/>
              <a:gd name="connsiteY4" fmla="*/ 19211 h 1771211"/>
              <a:gd name="connsiteX5" fmla="*/ 1420454 w 1444408"/>
              <a:gd name="connsiteY5" fmla="*/ 9975 h 1771211"/>
              <a:gd name="connsiteX6" fmla="*/ 1420454 w 1444408"/>
              <a:gd name="connsiteY6" fmla="*/ 9975 h 177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4408" h="1771211">
                <a:moveTo>
                  <a:pt x="7291" y="1487793"/>
                </a:moveTo>
                <a:cubicBezTo>
                  <a:pt x="-5794" y="1667902"/>
                  <a:pt x="-18879" y="1848011"/>
                  <a:pt x="136600" y="1737175"/>
                </a:cubicBezTo>
                <a:cubicBezTo>
                  <a:pt x="292079" y="1626339"/>
                  <a:pt x="809315" y="1073696"/>
                  <a:pt x="940163" y="822775"/>
                </a:cubicBezTo>
                <a:cubicBezTo>
                  <a:pt x="1071011" y="571854"/>
                  <a:pt x="844721" y="365575"/>
                  <a:pt x="921691" y="231648"/>
                </a:cubicBezTo>
                <a:cubicBezTo>
                  <a:pt x="998661" y="97721"/>
                  <a:pt x="1401981" y="19211"/>
                  <a:pt x="1401981" y="19211"/>
                </a:cubicBezTo>
                <a:cubicBezTo>
                  <a:pt x="1485108" y="-17735"/>
                  <a:pt x="1420454" y="9975"/>
                  <a:pt x="1420454" y="9975"/>
                </a:cubicBezTo>
                <a:lnTo>
                  <a:pt x="1420454" y="9975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824405" y="3771453"/>
            <a:ext cx="2337057" cy="2032922"/>
          </a:xfrm>
          <a:custGeom>
            <a:avLst/>
            <a:gdLst>
              <a:gd name="connsiteX0" fmla="*/ 111093 w 2337057"/>
              <a:gd name="connsiteY0" fmla="*/ 1042342 h 2032922"/>
              <a:gd name="connsiteX1" fmla="*/ 157275 w 2337057"/>
              <a:gd name="connsiteY1" fmla="*/ 2030633 h 2032922"/>
              <a:gd name="connsiteX2" fmla="*/ 1625857 w 2337057"/>
              <a:gd name="connsiteY2" fmla="*/ 1282488 h 2032922"/>
              <a:gd name="connsiteX3" fmla="*/ 1958366 w 2337057"/>
              <a:gd name="connsiteY3" fmla="*/ 266488 h 2032922"/>
              <a:gd name="connsiteX4" fmla="*/ 2226220 w 2337057"/>
              <a:gd name="connsiteY4" fmla="*/ 26342 h 2032922"/>
              <a:gd name="connsiteX5" fmla="*/ 2337057 w 2337057"/>
              <a:gd name="connsiteY5" fmla="*/ 17106 h 203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7057" h="2032922">
                <a:moveTo>
                  <a:pt x="111093" y="1042342"/>
                </a:moveTo>
                <a:cubicBezTo>
                  <a:pt x="7953" y="1516475"/>
                  <a:pt x="-95186" y="1990609"/>
                  <a:pt x="157275" y="2030633"/>
                </a:cubicBezTo>
                <a:cubicBezTo>
                  <a:pt x="409736" y="2070657"/>
                  <a:pt x="1325675" y="1576512"/>
                  <a:pt x="1625857" y="1282488"/>
                </a:cubicBezTo>
                <a:cubicBezTo>
                  <a:pt x="1926039" y="988464"/>
                  <a:pt x="1858306" y="475845"/>
                  <a:pt x="1958366" y="266488"/>
                </a:cubicBezTo>
                <a:cubicBezTo>
                  <a:pt x="2058426" y="57131"/>
                  <a:pt x="2163105" y="67906"/>
                  <a:pt x="2226220" y="26342"/>
                </a:cubicBezTo>
                <a:cubicBezTo>
                  <a:pt x="2289335" y="-15222"/>
                  <a:pt x="2313196" y="942"/>
                  <a:pt x="2337057" y="1710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2168880" y="4184322"/>
            <a:ext cx="3103418" cy="1863859"/>
          </a:xfrm>
          <a:custGeom>
            <a:avLst/>
            <a:gdLst>
              <a:gd name="connsiteX0" fmla="*/ 0 w 3103418"/>
              <a:gd name="connsiteY0" fmla="*/ 657182 h 1863859"/>
              <a:gd name="connsiteX1" fmla="*/ 212436 w 3103418"/>
              <a:gd name="connsiteY1" fmla="*/ 1700891 h 1863859"/>
              <a:gd name="connsiteX2" fmla="*/ 858982 w 3103418"/>
              <a:gd name="connsiteY2" fmla="*/ 1793255 h 1863859"/>
              <a:gd name="connsiteX3" fmla="*/ 2530763 w 3103418"/>
              <a:gd name="connsiteY3" fmla="*/ 1026637 h 1863859"/>
              <a:gd name="connsiteX4" fmla="*/ 2660072 w 3103418"/>
              <a:gd name="connsiteY4" fmla="*/ 444746 h 1863859"/>
              <a:gd name="connsiteX5" fmla="*/ 2724727 w 3103418"/>
              <a:gd name="connsiteY5" fmla="*/ 149182 h 1863859"/>
              <a:gd name="connsiteX6" fmla="*/ 2918691 w 3103418"/>
              <a:gd name="connsiteY6" fmla="*/ 10637 h 1863859"/>
              <a:gd name="connsiteX7" fmla="*/ 3103418 w 3103418"/>
              <a:gd name="connsiteY7" fmla="*/ 19873 h 186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418" h="1863859">
                <a:moveTo>
                  <a:pt x="0" y="657182"/>
                </a:moveTo>
                <a:cubicBezTo>
                  <a:pt x="34636" y="1084364"/>
                  <a:pt x="69272" y="1511546"/>
                  <a:pt x="212436" y="1700891"/>
                </a:cubicBezTo>
                <a:cubicBezTo>
                  <a:pt x="355600" y="1890236"/>
                  <a:pt x="472594" y="1905631"/>
                  <a:pt x="858982" y="1793255"/>
                </a:cubicBezTo>
                <a:cubicBezTo>
                  <a:pt x="1245370" y="1680879"/>
                  <a:pt x="2230581" y="1251389"/>
                  <a:pt x="2530763" y="1026637"/>
                </a:cubicBezTo>
                <a:cubicBezTo>
                  <a:pt x="2830945" y="801885"/>
                  <a:pt x="2627745" y="590988"/>
                  <a:pt x="2660072" y="444746"/>
                </a:cubicBezTo>
                <a:cubicBezTo>
                  <a:pt x="2692399" y="298503"/>
                  <a:pt x="2681624" y="221533"/>
                  <a:pt x="2724727" y="149182"/>
                </a:cubicBezTo>
                <a:cubicBezTo>
                  <a:pt x="2767830" y="76831"/>
                  <a:pt x="2855576" y="32188"/>
                  <a:pt x="2918691" y="10637"/>
                </a:cubicBezTo>
                <a:cubicBezTo>
                  <a:pt x="2981806" y="-10914"/>
                  <a:pt x="3042612" y="4479"/>
                  <a:pt x="3103418" y="1987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8098" y="297618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0254" y="39802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1068" y="348348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06238" y="518272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两块芯片的级联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372652" y="5678775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:    A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 A</a:t>
            </a:r>
            <a:r>
              <a:rPr lang="en-US" altLang="zh-CN" baseline="-25000" dirty="0"/>
              <a:t>6</a:t>
            </a:r>
            <a:r>
              <a:rPr lang="en-US" altLang="zh-CN" dirty="0" smtClean="0"/>
              <a:t> A</a:t>
            </a:r>
            <a:r>
              <a:rPr lang="en-US" altLang="zh-CN" baseline="-25000" dirty="0"/>
              <a:t>5</a:t>
            </a:r>
            <a:r>
              <a:rPr lang="en-US" altLang="zh-CN" dirty="0" smtClean="0"/>
              <a:t> A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    A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 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 A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 A</a:t>
            </a:r>
            <a:r>
              <a:rPr lang="en-US" altLang="zh-CN" baseline="-25000" dirty="0"/>
              <a:t>0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:    B</a:t>
            </a:r>
            <a:r>
              <a:rPr lang="en-US" altLang="zh-CN" baseline="-25000" dirty="0"/>
              <a:t>7</a:t>
            </a:r>
            <a:r>
              <a:rPr lang="en-US" altLang="zh-CN" dirty="0" smtClean="0"/>
              <a:t> B</a:t>
            </a:r>
            <a:r>
              <a:rPr lang="en-US" altLang="zh-CN" baseline="-25000" dirty="0"/>
              <a:t>6</a:t>
            </a:r>
            <a:r>
              <a:rPr lang="en-US" altLang="zh-CN" dirty="0" smtClean="0"/>
              <a:t> B</a:t>
            </a:r>
            <a:r>
              <a:rPr lang="en-US" altLang="zh-CN" baseline="-25000" dirty="0"/>
              <a:t>5</a:t>
            </a:r>
            <a:r>
              <a:rPr lang="en-US" altLang="zh-CN" dirty="0" smtClean="0"/>
              <a:t> B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    B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 B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 B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 B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74838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4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53" grpId="0"/>
      <p:bldP spid="445455" grpId="0"/>
      <p:bldP spid="445456" grpId="0"/>
      <p:bldP spid="21" grpId="0" animBg="1"/>
      <p:bldP spid="21" grpId="1" animBg="1"/>
      <p:bldP spid="22" grpId="0" animBg="1"/>
      <p:bldP spid="23" grpId="0" animBg="1"/>
      <p:bldP spid="24" grpId="0"/>
      <p:bldP spid="32" grpId="0"/>
      <p:bldP spid="33" grpId="0"/>
      <p:bldP spid="25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395536" y="2492834"/>
            <a:ext cx="5419004" cy="223231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234156" y="1084034"/>
            <a:ext cx="8712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priority(W, Y)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[3:0]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output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[1:0]  Y;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default:  </a:t>
            </a:r>
            <a:r>
              <a:rPr kumimoji="0" lang="fr-F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Y=1’</a:t>
            </a:r>
            <a:r>
              <a:rPr kumimoji="0" lang="fr-F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z</a:t>
            </a:r>
            <a:r>
              <a:rPr kumimoji="0" lang="zh-CN" alt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0" lang="fr-FR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fr-FR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</a:t>
            </a:r>
            <a:r>
              <a:rPr kumimoji="0" lang="zh-CN" alt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无效时</a:t>
            </a:r>
            <a:r>
              <a:rPr kumimoji="0" lang="fr-FR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Y</a:t>
            </a:r>
            <a:r>
              <a:rPr kumimoji="0" lang="zh-CN" alt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为高阻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endcase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357158" y="-6369"/>
            <a:ext cx="85328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例：对基本的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线优先编码器的行为进行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描述。 </a:t>
            </a:r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>
            <a:off x="395536" y="3284984"/>
            <a:ext cx="1079500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131264" y="1266125"/>
            <a:ext cx="1224170" cy="14047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580140" y="1467695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5580140" y="177277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>
            <a:off x="5580140" y="206081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5580140" y="242086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7355434" y="177277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7355434" y="213282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矩形 2"/>
          <p:cNvSpPr/>
          <p:nvPr/>
        </p:nvSpPr>
        <p:spPr>
          <a:xfrm>
            <a:off x="-324544" y="2488828"/>
            <a:ext cx="5994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always @(W)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</a:rPr>
              <a:t>过程语句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(W)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有无关项时用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casex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（）语句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4’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xxx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:  Y = 3;  </a:t>
            </a:r>
            <a:endParaRPr kumimoji="0" lang="zh-CN" altLang="fr-FR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4’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01xx:  Y = 2;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4’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001x:  Y = 1;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4’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0001:  Y =0</a:t>
            </a:r>
            <a:r>
              <a:rPr kumimoji="0" lang="fr-F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Group 22"/>
          <p:cNvGraphicFramePr>
            <a:graphicFrameLocks noGrp="1"/>
          </p:cNvGraphicFramePr>
          <p:nvPr>
            <p:extLst/>
          </p:nvPr>
        </p:nvGraphicFramePr>
        <p:xfrm>
          <a:off x="5508131" y="0"/>
          <a:ext cx="3548295" cy="3024189"/>
        </p:xfrm>
        <a:graphic>
          <a:graphicData uri="http://schemas.openxmlformats.org/drawingml/2006/table">
            <a:tbl>
              <a:tblPr/>
              <a:tblGrid>
                <a:gridCol w="576037">
                  <a:extLst>
                    <a:ext uri="{9D8B030D-6E8A-4147-A177-3AD203B41FA5}">
                      <a16:colId xmlns:a16="http://schemas.microsoft.com/office/drawing/2014/main" val="365457936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4792347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694543316"/>
                    </a:ext>
                  </a:extLst>
                </a:gridCol>
                <a:gridCol w="536859">
                  <a:extLst>
                    <a:ext uri="{9D8B030D-6E8A-4147-A177-3AD203B41FA5}">
                      <a16:colId xmlns:a16="http://schemas.microsoft.com/office/drawing/2014/main" val="60428282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688892387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300365818"/>
                    </a:ext>
                  </a:extLst>
                </a:gridCol>
              </a:tblGrid>
              <a:tr h="481013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867809"/>
                  </a:ext>
                </a:extLst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480757"/>
                  </a:ext>
                </a:extLst>
              </a:tr>
              <a:tr h="492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085777"/>
                  </a:ext>
                </a:extLst>
              </a:tr>
              <a:tr h="490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88521"/>
                  </a:ext>
                </a:extLst>
              </a:tr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6277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06962"/>
                  </a:ext>
                </a:extLst>
              </a:tr>
            </a:tbl>
          </a:graphicData>
        </a:graphic>
      </p:graphicFrame>
      <p:sp>
        <p:nvSpPr>
          <p:cNvPr id="16" name="圆角矩形标注 15"/>
          <p:cNvSpPr/>
          <p:nvPr/>
        </p:nvSpPr>
        <p:spPr bwMode="auto">
          <a:xfrm>
            <a:off x="7200063" y="3573864"/>
            <a:ext cx="1944216" cy="426368"/>
          </a:xfrm>
          <a:prstGeom prst="wedgeRoundRectCallout">
            <a:avLst>
              <a:gd name="adj1" fmla="val 10514"/>
              <a:gd name="adj2" fmla="val -66516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Y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4769931" y="3754410"/>
            <a:ext cx="1944216" cy="426368"/>
          </a:xfrm>
          <a:prstGeom prst="wedgeRoundRectCallout">
            <a:avLst>
              <a:gd name="adj1" fmla="val 64672"/>
              <a:gd name="adj2" fmla="val -69765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W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542703" y="4437112"/>
            <a:ext cx="648072" cy="15841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89856" y="4437112"/>
            <a:ext cx="576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设计的电路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5822623" y="530120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590750" y="48598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W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7202359" y="530120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7252209" y="48598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69931" y="16401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W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67039" y="177277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169031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30085" grpId="0"/>
      <p:bldP spid="3" grpId="0"/>
      <p:bldP spid="16" grpId="0" animBg="1"/>
      <p:bldP spid="17" grpId="0" animBg="1"/>
      <p:bldP spid="18" grpId="0" animBg="1"/>
      <p:bldP spid="19" grpId="0"/>
      <p:bldP spid="21" grpId="0"/>
      <p:bldP spid="25" grpId="0"/>
      <p:bldP spid="26" grpId="0"/>
      <p:bldP spid="26" grpId="1"/>
      <p:bldP spid="27" grpId="0"/>
      <p:bldP spid="2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319059" y="910818"/>
            <a:ext cx="8824941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一般形式如下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 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initial_assignment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condition;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step_assignment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begin</a:t>
            </a: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statement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857224" y="142852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循环语句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3356992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algn="l">
              <a:lnSpc>
                <a:spcPct val="150000"/>
              </a:lnSpc>
              <a:defRPr/>
            </a:pPr>
            <a:r>
              <a:rPr kumimoji="1" lang="en-US" altLang="zh-CN" sz="2400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initial_assignment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为循环变量的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初始值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0" indent="266700" algn="l">
              <a:lnSpc>
                <a:spcPct val="150000"/>
              </a:lnSpc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Condition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循环的条件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，若为真，执行过程赋值语句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statement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，若不成立，循环结束，执行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for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后面的语句。</a:t>
            </a:r>
          </a:p>
          <a:p>
            <a:pPr lvl="0" indent="266700" algn="l">
              <a:lnSpc>
                <a:spcPct val="150000"/>
              </a:lnSpc>
              <a:defRPr/>
            </a:pPr>
            <a:r>
              <a:rPr kumimoji="1" lang="en-US" altLang="zh-CN" sz="2400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step_assignment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循环变量的步长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，每次迭代后，循环变量将增加或减少一个步长。</a:t>
            </a:r>
          </a:p>
        </p:txBody>
      </p:sp>
    </p:spTree>
    <p:extLst>
      <p:ext uri="{BB962C8B-B14F-4D97-AF65-F5344CB8AC3E}">
        <p14:creationId xmlns:p14="http://schemas.microsoft.com/office/powerpoint/2010/main" val="2659226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-62743" y="907014"/>
            <a:ext cx="8748712" cy="5940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ecoder3to8_bh(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A,En,Y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input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[2:0]   A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</a:t>
            </a:r>
          </a:p>
          <a:p>
            <a:pPr lvl="0">
              <a:defRPr/>
            </a:pP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        input </a:t>
            </a:r>
            <a:r>
              <a:rPr lang="en-US" altLang="zh-CN" dirty="0" smtClean="0">
                <a:solidFill>
                  <a:srgbClr val="FF00FF"/>
                </a:solidFill>
                <a:ea typeface="楷体_GB2312" pitchFamily="49" charset="-122"/>
              </a:rPr>
              <a:t>En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;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output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[7:0]   Y;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integer k;      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声明一个整型变量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always @(A,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声明过程的语句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begin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Y = 8’b1111_1111;  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设译码器输出的默认值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for(k = 0; k &lt;= 7; k = k+1)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下面的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if-else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语句循环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次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 ((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==1) &amp;&amp; (A== k) )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Y[k] = 0;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时，根据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进行译码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Y[k] = 1;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处理使能无效或输入无效的情况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59062" y="3033836"/>
            <a:ext cx="8713060" cy="2955072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483418" y="3059458"/>
            <a:ext cx="8748712" cy="3262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begin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Y = 8’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1111_1111;  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设译码器输出的默认值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for(k = 0; k &lt;= 7; k = k+1)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下面的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if-else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语句循环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次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==1) &amp;&amp; (A== k) )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Y[k] = 0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时，根据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进行译码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Y[k] = 1;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处理使能无效或输入无效的情况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endParaRPr kumimoji="1" lang="en-US" altLang="zh-CN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357158" y="0"/>
            <a:ext cx="7993063" cy="66479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试用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描述具有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高电平使能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线译码器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 </a:t>
            </a:r>
          </a:p>
        </p:txBody>
      </p:sp>
      <p:sp>
        <p:nvSpPr>
          <p:cNvPr id="399377" name="Line 17"/>
          <p:cNvSpPr>
            <a:spLocks noChangeShapeType="1"/>
          </p:cNvSpPr>
          <p:nvPr/>
        </p:nvSpPr>
        <p:spPr bwMode="auto">
          <a:xfrm>
            <a:off x="1691990" y="4149100"/>
            <a:ext cx="3600110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83460" y="4293004"/>
            <a:ext cx="1571625" cy="1152107"/>
            <a:chOff x="431" y="2659"/>
            <a:chExt cx="990" cy="499"/>
          </a:xfrm>
        </p:grpSpPr>
        <p:sp>
          <p:nvSpPr>
            <p:cNvPr id="399379" name="AutoShape 19"/>
            <p:cNvSpPr>
              <a:spLocks/>
            </p:cNvSpPr>
            <p:nvPr/>
          </p:nvSpPr>
          <p:spPr bwMode="auto">
            <a:xfrm flipV="1">
              <a:off x="1202" y="2659"/>
              <a:ext cx="219" cy="499"/>
            </a:xfrm>
            <a:prstGeom prst="leftBrace">
              <a:avLst>
                <a:gd name="adj1" fmla="val 18988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380" name="Rectangle 20"/>
            <p:cNvSpPr>
              <a:spLocks noChangeArrowheads="1"/>
            </p:cNvSpPr>
            <p:nvPr/>
          </p:nvSpPr>
          <p:spPr bwMode="auto">
            <a:xfrm>
              <a:off x="431" y="2795"/>
              <a:ext cx="7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循环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8</a:t>
              </a: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次</a:t>
              </a:r>
            </a:p>
          </p:txBody>
        </p:sp>
      </p:grp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-71878" y="27746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139964" y="3644971"/>
            <a:ext cx="864120" cy="187226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707904" y="407703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3707904" y="450909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3707904" y="494115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5004084" y="443708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5004084" y="422105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5004084" y="515718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5004084" y="4869141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5004084" y="465311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>
            <a:off x="5004084" y="537321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5004084" y="400502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5004084" y="3788944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>
            <a:endCxn id="9" idx="0"/>
          </p:cNvCxnSpPr>
          <p:nvPr/>
        </p:nvCxnSpPr>
        <p:spPr bwMode="auto">
          <a:xfrm>
            <a:off x="4572024" y="3326625"/>
            <a:ext cx="0" cy="318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/>
          <p:nvPr/>
        </p:nvCxnSpPr>
        <p:spPr bwMode="auto">
          <a:xfrm>
            <a:off x="4186559" y="3348030"/>
            <a:ext cx="3854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>
          <a:xfrm>
            <a:off x="3729988" y="322143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98" y="80258"/>
            <a:ext cx="4896102" cy="287796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5652150" y="116540"/>
            <a:ext cx="0" cy="28083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7440790" y="3717032"/>
            <a:ext cx="648072" cy="15841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87943" y="3717032"/>
            <a:ext cx="576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设计的电路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6720710" y="413978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6549199" y="370774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使能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8100446" y="458112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8116305" y="413094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6721157" y="494116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文本框 38"/>
          <p:cNvSpPr txBox="1"/>
          <p:nvPr/>
        </p:nvSpPr>
        <p:spPr>
          <a:xfrm>
            <a:off x="6358064" y="455014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36096" y="428380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15816" y="422108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068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9365" grpId="0"/>
      <p:bldP spid="399365" grpId="1"/>
      <p:bldP spid="9" grpId="0" animBg="1"/>
      <p:bldP spid="9" grpId="1" animBg="1"/>
      <p:bldP spid="32" grpId="0"/>
      <p:bldP spid="32" grpId="1"/>
      <p:bldP spid="31" grpId="0" animBg="1"/>
      <p:bldP spid="31" grpId="1" animBg="1"/>
      <p:bldP spid="33" grpId="0"/>
      <p:bldP spid="33" grpId="1"/>
      <p:bldP spid="35" grpId="0"/>
      <p:bldP spid="35" grpId="1"/>
      <p:bldP spid="37" grpId="0"/>
      <p:bldP spid="37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1116013" y="4930776"/>
            <a:ext cx="7777162" cy="802544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59540" y="2428826"/>
            <a:ext cx="3888540" cy="46104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1042988" y="1257767"/>
            <a:ext cx="48077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mux2x1_df (A,B,SEL,L);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 A, B, SEL;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output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i="0" u="none" strike="sng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i="0" u="none" strike="sng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wire</a:t>
            </a:r>
            <a:r>
              <a:rPr kumimoji="1" lang="zh-CN" altLang="en-US" sz="2400" b="1" i="0" u="none" strike="sng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assign L = SEL ?  B:A;</a:t>
            </a:r>
            <a:endParaRPr kumimoji="1" lang="en-US" altLang="zh-CN" sz="2400" b="1" i="0" u="sng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</a:t>
            </a:r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571472" y="142852"/>
            <a:ext cx="711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例：用条件运算符描述了一个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的数据选择器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13702" name="Rectangle 6"/>
          <p:cNvSpPr>
            <a:spLocks noChangeArrowheads="1"/>
          </p:cNvSpPr>
          <p:nvPr/>
        </p:nvSpPr>
        <p:spPr bwMode="auto">
          <a:xfrm>
            <a:off x="660400" y="3213100"/>
            <a:ext cx="848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在连续赋值语句中，如果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SEL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，则输出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；否则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611188" y="3776614"/>
            <a:ext cx="82819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mux2x1_df (A,B,SEL,L);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 A,B,SEL;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output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L;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always  @( B,A,SEL )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always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语句和条件运算符建模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SEL ? B : A;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</a:t>
            </a:r>
          </a:p>
        </p:txBody>
      </p:sp>
      <p:sp>
        <p:nvSpPr>
          <p:cNvPr id="413705" name="Line 9"/>
          <p:cNvSpPr>
            <a:spLocks noChangeShapeType="1"/>
          </p:cNvSpPr>
          <p:nvPr/>
        </p:nvSpPr>
        <p:spPr bwMode="auto">
          <a:xfrm>
            <a:off x="1619250" y="2781300"/>
            <a:ext cx="3024188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3706" name="Line 10"/>
          <p:cNvSpPr>
            <a:spLocks noChangeShapeType="1"/>
          </p:cNvSpPr>
          <p:nvPr/>
        </p:nvSpPr>
        <p:spPr bwMode="auto">
          <a:xfrm>
            <a:off x="1116013" y="5300663"/>
            <a:ext cx="3024187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80" y="1484730"/>
            <a:ext cx="1793800" cy="15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7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3700" grpId="0"/>
      <p:bldP spid="413702" grpId="0"/>
      <p:bldP spid="4137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39440" y="3933070"/>
            <a:ext cx="5544770" cy="158422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197758" y="2780910"/>
            <a:ext cx="69384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decoder_df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(A1,A0,E,Y);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 A1,A0,E;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output [3:0]   Y;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assign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Y[0] = ~(~A1 &amp; ~A0 &amp; ~E);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assign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Y[1] = ~(~A1 &amp; A0 &amp; ~E);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assign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Y[2] = ~(A1 &amp; ~A0 &amp; ~E);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assign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Y[3] = ~(A1 &amp; A0 &amp; ~E);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                                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51400" y="1340710"/>
            <a:ext cx="4105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例：用数据流建模方法对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线译码器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的行为进行描述。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70" y="0"/>
            <a:ext cx="4153927" cy="2852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5951109"/>
            <a:ext cx="8436488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行为级描述中，</a:t>
            </a:r>
            <a:r>
              <a:rPr lang="en-US" altLang="zh-CN" sz="2400" dirty="0" smtClean="0">
                <a:solidFill>
                  <a:srgbClr val="0000FF"/>
                </a:solidFill>
                <a:latin typeface="+mj-ea"/>
                <a:ea typeface="+mj-ea"/>
              </a:rPr>
              <a:t>assign</a:t>
            </a:r>
            <a:r>
              <a:rPr lang="zh-CN" altLang="en-US" sz="2400" dirty="0" smtClean="0">
                <a:solidFill>
                  <a:srgbClr val="0000FF"/>
                </a:solidFill>
                <a:latin typeface="+mj-ea"/>
                <a:ea typeface="+mj-ea"/>
              </a:rPr>
              <a:t>语句前不需要添加</a:t>
            </a:r>
            <a:r>
              <a:rPr lang="en-US" altLang="zh-CN" sz="2400" dirty="0" smtClean="0">
                <a:solidFill>
                  <a:srgbClr val="0000FF"/>
                </a:solidFill>
                <a:latin typeface="+mj-ea"/>
                <a:ea typeface="+mj-ea"/>
              </a:rPr>
              <a:t>always</a:t>
            </a:r>
            <a:r>
              <a:rPr lang="zh-CN" altLang="en-US" sz="2400" dirty="0" smtClean="0">
                <a:solidFill>
                  <a:srgbClr val="0000FF"/>
                </a:solidFill>
                <a:latin typeface="+mj-ea"/>
                <a:ea typeface="+mj-ea"/>
              </a:rPr>
              <a:t>语句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972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2676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642910" y="214290"/>
            <a:ext cx="532068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4.6.2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分模块、分层次的电路设计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1418" name="Rectangle 10"/>
          <p:cNvSpPr>
            <a:spLocks noChangeArrowheads="1"/>
          </p:cNvSpPr>
          <p:nvPr/>
        </p:nvSpPr>
        <p:spPr bwMode="auto">
          <a:xfrm>
            <a:off x="2484438" y="2996940"/>
            <a:ext cx="3783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位全加器的层次结构框图</a:t>
            </a:r>
          </a:p>
        </p:txBody>
      </p:sp>
      <p:sp>
        <p:nvSpPr>
          <p:cNvPr id="401419" name="Rectangle 11"/>
          <p:cNvSpPr>
            <a:spLocks noChangeArrowheads="1"/>
          </p:cNvSpPr>
          <p:nvPr/>
        </p:nvSpPr>
        <p:spPr bwMode="auto">
          <a:xfrm>
            <a:off x="658123" y="1110958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分层次的电路设计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在电路设计中，将两个或多个模块组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合起来描述电路逻辑功能的设计方法。</a:t>
            </a:r>
          </a:p>
        </p:txBody>
      </p:sp>
      <p:sp>
        <p:nvSpPr>
          <p:cNvPr id="401420" name="Rectangle 12"/>
          <p:cNvSpPr>
            <a:spLocks noChangeArrowheads="1"/>
          </p:cNvSpPr>
          <p:nvPr/>
        </p:nvSpPr>
        <p:spPr bwMode="auto">
          <a:xfrm>
            <a:off x="738995" y="2089497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设计方法：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自顶向下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自底向上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两种常用的设计方法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1422" name="Rectangle 14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1421" name="Object 13"/>
          <p:cNvGraphicFramePr>
            <a:graphicFrameLocks noChangeAspect="1"/>
          </p:cNvGraphicFramePr>
          <p:nvPr>
            <p:extLst/>
          </p:nvPr>
        </p:nvGraphicFramePr>
        <p:xfrm>
          <a:off x="1259632" y="2956731"/>
          <a:ext cx="7024150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535" name="图片" r:id="rId3" imgW="4227576" imgH="1953768" progId="Word.Picture.8">
                  <p:embed/>
                </p:oleObj>
              </mc:Choice>
              <mc:Fallback>
                <p:oleObj name="图片" r:id="rId3" imgW="4227576" imgH="1953768" progId="Word.Picture.8">
                  <p:embed/>
                  <p:pic>
                    <p:nvPicPr>
                      <p:cNvPr id="4014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56731"/>
                        <a:ext cx="7024150" cy="3355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 bwMode="auto">
          <a:xfrm>
            <a:off x="6588224" y="3012356"/>
            <a:ext cx="1944216" cy="426368"/>
          </a:xfrm>
          <a:prstGeom prst="wedgeRoundRectCallout">
            <a:avLst>
              <a:gd name="adj1" fmla="val -102077"/>
              <a:gd name="adj2" fmla="val 12553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顶层模块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1835696" y="6178091"/>
            <a:ext cx="1944216" cy="426368"/>
          </a:xfrm>
          <a:prstGeom prst="wedgeRoundRectCallout">
            <a:avLst>
              <a:gd name="adj1" fmla="val -46019"/>
              <a:gd name="adj2" fmla="val -1474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底层模块</a:t>
            </a:r>
          </a:p>
        </p:txBody>
      </p:sp>
      <p:sp>
        <p:nvSpPr>
          <p:cNvPr id="10" name="圆角矩形标注 9"/>
          <p:cNvSpPr/>
          <p:nvPr/>
        </p:nvSpPr>
        <p:spPr bwMode="auto">
          <a:xfrm>
            <a:off x="4139952" y="6178091"/>
            <a:ext cx="1944216" cy="426368"/>
          </a:xfrm>
          <a:prstGeom prst="wedgeRoundRectCallout">
            <a:avLst>
              <a:gd name="adj1" fmla="val -108728"/>
              <a:gd name="adj2" fmla="val -16691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底层模块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7204084" y="3773273"/>
            <a:ext cx="1616066" cy="426368"/>
          </a:xfrm>
          <a:prstGeom prst="wedgeRoundRectCallout">
            <a:avLst>
              <a:gd name="adj1" fmla="val -21315"/>
              <a:gd name="adj2" fmla="val 11903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中层模块</a:t>
            </a:r>
          </a:p>
        </p:txBody>
      </p:sp>
    </p:spTree>
    <p:extLst>
      <p:ext uri="{BB962C8B-B14F-4D97-AF65-F5344CB8AC3E}">
        <p14:creationId xmlns:p14="http://schemas.microsoft.com/office/powerpoint/2010/main" val="2448266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8" grpId="0"/>
      <p:bldP spid="401419" grpId="0"/>
      <p:bldP spid="401420" grpId="0"/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453230" y="3962772"/>
            <a:ext cx="5491416" cy="897692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1116013" y="2839989"/>
            <a:ext cx="42221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82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halfadder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(S,C,A,B);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input A,B;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output S,C;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xor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,A,B);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and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,A,B);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02441" name="Object 9"/>
          <p:cNvGraphicFramePr>
            <a:graphicFrameLocks noChangeAspect="1"/>
          </p:cNvGraphicFramePr>
          <p:nvPr>
            <p:extLst/>
          </p:nvPr>
        </p:nvGraphicFramePr>
        <p:xfrm>
          <a:off x="3553515" y="332570"/>
          <a:ext cx="5590486" cy="234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80" name="图片" r:id="rId3" imgW="1669046" imgH="702916" progId="Word.Picture.8">
                  <p:embed/>
                </p:oleObj>
              </mc:Choice>
              <mc:Fallback>
                <p:oleObj name="图片" r:id="rId3" imgW="1669046" imgH="702916" progId="Word.Picture.8">
                  <p:embed/>
                  <p:pic>
                    <p:nvPicPr>
                      <p:cNvPr id="402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532"/>
                      <a:stretch>
                        <a:fillRect/>
                      </a:stretch>
                    </p:blipFill>
                    <p:spPr bwMode="auto">
                      <a:xfrm>
                        <a:off x="3553515" y="332570"/>
                        <a:ext cx="5590486" cy="2342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851275" y="4038600"/>
            <a:ext cx="3457575" cy="792163"/>
            <a:chOff x="2154" y="2704"/>
            <a:chExt cx="2178" cy="499"/>
          </a:xfrm>
        </p:grpSpPr>
        <p:sp>
          <p:nvSpPr>
            <p:cNvPr id="402444" name="AutoShape 12"/>
            <p:cNvSpPr>
              <a:spLocks/>
            </p:cNvSpPr>
            <p:nvPr/>
          </p:nvSpPr>
          <p:spPr bwMode="auto">
            <a:xfrm flipH="1" flipV="1">
              <a:off x="2154" y="2704"/>
              <a:ext cx="219" cy="499"/>
            </a:xfrm>
            <a:prstGeom prst="leftBrace">
              <a:avLst>
                <a:gd name="adj1" fmla="val 18988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45" name="Rectangle 13"/>
            <p:cNvSpPr>
              <a:spLocks noChangeArrowheads="1"/>
            </p:cNvSpPr>
            <p:nvPr/>
          </p:nvSpPr>
          <p:spPr bwMode="auto">
            <a:xfrm>
              <a:off x="2472" y="2840"/>
              <a:ext cx="18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半加器的门级描述</a:t>
              </a:r>
            </a:p>
          </p:txBody>
        </p:sp>
      </p:grpSp>
      <p:graphicFrame>
        <p:nvGraphicFramePr>
          <p:cNvPr id="8" name="Object 22"/>
          <p:cNvGraphicFramePr>
            <a:graphicFrameLocks noChangeAspect="1"/>
          </p:cNvGraphicFramePr>
          <p:nvPr>
            <p:extLst/>
          </p:nvPr>
        </p:nvGraphicFramePr>
        <p:xfrm>
          <a:off x="5148080" y="4955153"/>
          <a:ext cx="3388214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581" name="图片" r:id="rId5" imgW="2621483" imgH="873320" progId="Word.Picture.8">
                  <p:embed/>
                </p:oleObj>
              </mc:Choice>
              <mc:Fallback>
                <p:oleObj name="图片" r:id="rId5" imgW="2621483" imgH="873320" progId="Word.Picture.8">
                  <p:embed/>
                  <p:pic>
                    <p:nvPicPr>
                      <p:cNvPr id="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80" y="4955153"/>
                        <a:ext cx="3388214" cy="121602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 bwMode="auto">
          <a:xfrm>
            <a:off x="1187624" y="1639046"/>
            <a:ext cx="1944216" cy="426368"/>
          </a:xfrm>
          <a:prstGeom prst="wedgeRoundRectCallout">
            <a:avLst>
              <a:gd name="adj1" fmla="val 49945"/>
              <a:gd name="adj2" fmla="val 25117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底层模块</a:t>
            </a:r>
          </a:p>
        </p:txBody>
      </p:sp>
    </p:spTree>
    <p:extLst>
      <p:ext uri="{BB962C8B-B14F-4D97-AF65-F5344CB8AC3E}">
        <p14:creationId xmlns:p14="http://schemas.microsoft.com/office/powerpoint/2010/main" val="295332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2437" grpId="0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55470" y="2564880"/>
            <a:ext cx="4246743" cy="108002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395420" y="970498"/>
            <a:ext cx="49287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fulladder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(S,CO,A,B,CI);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input A,B,CI;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output S,CO;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wire S1,D1,D2;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内部节点信号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halfadder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HA1 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,D1,A,B);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halfadder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HA2 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,D2,S1,CI);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or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g1(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,D2,D1);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03475" name="Line 19"/>
          <p:cNvSpPr>
            <a:spLocks noChangeShapeType="1"/>
          </p:cNvSpPr>
          <p:nvPr/>
        </p:nvSpPr>
        <p:spPr bwMode="auto">
          <a:xfrm>
            <a:off x="1330325" y="2924175"/>
            <a:ext cx="1223963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76" name="Line 20"/>
          <p:cNvSpPr>
            <a:spLocks noChangeShapeType="1"/>
          </p:cNvSpPr>
          <p:nvPr/>
        </p:nvSpPr>
        <p:spPr bwMode="auto">
          <a:xfrm>
            <a:off x="1835150" y="1484313"/>
            <a:ext cx="1223963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77" name="Line 21"/>
          <p:cNvSpPr>
            <a:spLocks noChangeShapeType="1"/>
          </p:cNvSpPr>
          <p:nvPr/>
        </p:nvSpPr>
        <p:spPr bwMode="auto">
          <a:xfrm>
            <a:off x="1258888" y="3282950"/>
            <a:ext cx="1223962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78" name="Line 22"/>
          <p:cNvSpPr>
            <a:spLocks noChangeShapeType="1"/>
          </p:cNvSpPr>
          <p:nvPr/>
        </p:nvSpPr>
        <p:spPr bwMode="auto">
          <a:xfrm>
            <a:off x="3490913" y="2924175"/>
            <a:ext cx="1223962" cy="0"/>
          </a:xfrm>
          <a:prstGeom prst="line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79" name="Line 23"/>
          <p:cNvSpPr>
            <a:spLocks noChangeShapeType="1"/>
          </p:cNvSpPr>
          <p:nvPr/>
        </p:nvSpPr>
        <p:spPr bwMode="auto">
          <a:xfrm>
            <a:off x="3419475" y="3282950"/>
            <a:ext cx="1223963" cy="0"/>
          </a:xfrm>
          <a:prstGeom prst="line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80" name="Line 24"/>
          <p:cNvSpPr>
            <a:spLocks noChangeShapeType="1"/>
          </p:cNvSpPr>
          <p:nvPr/>
        </p:nvSpPr>
        <p:spPr bwMode="auto">
          <a:xfrm>
            <a:off x="3346450" y="1489075"/>
            <a:ext cx="1655763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932363" y="2636838"/>
            <a:ext cx="4032250" cy="1008062"/>
            <a:chOff x="3107" y="1661"/>
            <a:chExt cx="2540" cy="635"/>
          </a:xfrm>
        </p:grpSpPr>
        <p:sp>
          <p:nvSpPr>
            <p:cNvPr id="403482" name="AutoShape 26"/>
            <p:cNvSpPr>
              <a:spLocks/>
            </p:cNvSpPr>
            <p:nvPr/>
          </p:nvSpPr>
          <p:spPr bwMode="auto">
            <a:xfrm flipH="1" flipV="1">
              <a:off x="3107" y="1661"/>
              <a:ext cx="279" cy="635"/>
            </a:xfrm>
            <a:prstGeom prst="leftBrace">
              <a:avLst>
                <a:gd name="adj1" fmla="val 18967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83" name="Rectangle 27"/>
            <p:cNvSpPr>
              <a:spLocks noChangeArrowheads="1"/>
            </p:cNvSpPr>
            <p:nvPr/>
          </p:nvSpPr>
          <p:spPr bwMode="auto">
            <a:xfrm>
              <a:off x="3560" y="1888"/>
              <a:ext cx="20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全加器的描述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-</a:t>
              </a: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调用半加器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0" y="4721167"/>
            <a:ext cx="6380695" cy="1890235"/>
          </a:xfrm>
          <a:prstGeom prst="rect">
            <a:avLst/>
          </a:prstGeom>
        </p:spPr>
      </p:pic>
      <p:graphicFrame>
        <p:nvGraphicFramePr>
          <p:cNvPr id="14" name="Object 22"/>
          <p:cNvGraphicFramePr>
            <a:graphicFrameLocks noChangeAspect="1"/>
          </p:cNvGraphicFramePr>
          <p:nvPr>
            <p:extLst/>
          </p:nvPr>
        </p:nvGraphicFramePr>
        <p:xfrm>
          <a:off x="5487711" y="1043078"/>
          <a:ext cx="3388214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3" name="图片" r:id="rId4" imgW="2621483" imgH="873320" progId="Word.Picture.8">
                  <p:embed/>
                </p:oleObj>
              </mc:Choice>
              <mc:Fallback>
                <p:oleObj name="图片" r:id="rId4" imgW="2621483" imgH="873320" progId="Word.Picture.8">
                  <p:embed/>
                  <p:pic>
                    <p:nvPicPr>
                      <p:cNvPr id="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711" y="1043078"/>
                        <a:ext cx="3388214" cy="121602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804" y="5085230"/>
            <a:ext cx="2101958" cy="11621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68180" y="2309326"/>
            <a:ext cx="249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halfadder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(S,C,A,B);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2252710" y="117612"/>
            <a:ext cx="1944216" cy="426368"/>
          </a:xfrm>
          <a:prstGeom prst="wedgeRoundRectCallout">
            <a:avLst>
              <a:gd name="adj1" fmla="val -22265"/>
              <a:gd name="adj2" fmla="val 19485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中层模块</a:t>
            </a:r>
          </a:p>
        </p:txBody>
      </p:sp>
      <p:sp>
        <p:nvSpPr>
          <p:cNvPr id="18" name="圆角矩形标注 17"/>
          <p:cNvSpPr/>
          <p:nvPr/>
        </p:nvSpPr>
        <p:spPr bwMode="auto">
          <a:xfrm>
            <a:off x="3442500" y="3573016"/>
            <a:ext cx="1944216" cy="426368"/>
          </a:xfrm>
          <a:prstGeom prst="wedgeRoundRectCallout">
            <a:avLst>
              <a:gd name="adj1" fmla="val -71668"/>
              <a:gd name="adj2" fmla="val -17142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底层模块</a:t>
            </a:r>
          </a:p>
        </p:txBody>
      </p:sp>
      <p:sp>
        <p:nvSpPr>
          <p:cNvPr id="7" name="矩形 6"/>
          <p:cNvSpPr/>
          <p:nvPr/>
        </p:nvSpPr>
        <p:spPr>
          <a:xfrm>
            <a:off x="3683620" y="4005064"/>
            <a:ext cx="500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halfadder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HA1 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(.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S1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r>
              <a:rPr kumimoji="1"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C(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D1), .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(A), .B(B));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715648" y="4365104"/>
            <a:ext cx="4944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halfadder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HA2 (.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), .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C(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D2), .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(S1), .B(CI));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154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3460" grpId="0"/>
      <p:bldP spid="17" grpId="0" animBg="1"/>
      <p:bldP spid="18" grpId="0" animBg="1"/>
      <p:bldP spid="7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683722" y="293025"/>
            <a:ext cx="7561050" cy="211135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3722" y="4673734"/>
            <a:ext cx="7489040" cy="1224872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323410" y="2348850"/>
            <a:ext cx="536640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_4bit_adder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(S,C3,A,B,C_1);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[3:0] A,B;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 C_1;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output [3:0]   S;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output   C3;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wire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C0,C1,C2;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内部进位信号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fulladder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FA0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S[0],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C0,A[0],B[0],C_1),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FA1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S[1],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C1,A[1],B[1],C0),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FA2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S[2],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C2,A[2],B[2],C1),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FA3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S[3],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C3,A[3],B[3],C2);</a:t>
            </a:r>
            <a:endParaRPr kumimoji="1" lang="en-US" altLang="zh-CN" sz="2000" b="1" i="0" u="sng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</a:p>
        </p:txBody>
      </p:sp>
      <p:sp>
        <p:nvSpPr>
          <p:cNvPr id="404486" name="Line 6"/>
          <p:cNvSpPr>
            <a:spLocks noChangeShapeType="1"/>
          </p:cNvSpPr>
          <p:nvPr/>
        </p:nvSpPr>
        <p:spPr bwMode="auto">
          <a:xfrm>
            <a:off x="945710" y="5007109"/>
            <a:ext cx="11525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4487" name="Line 7"/>
          <p:cNvSpPr>
            <a:spLocks noChangeShapeType="1"/>
          </p:cNvSpPr>
          <p:nvPr/>
        </p:nvSpPr>
        <p:spPr bwMode="auto">
          <a:xfrm>
            <a:off x="2818960" y="5007109"/>
            <a:ext cx="2447925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584489" y="4782139"/>
            <a:ext cx="3170238" cy="1008062"/>
            <a:chOff x="3606" y="2341"/>
            <a:chExt cx="1997" cy="635"/>
          </a:xfrm>
        </p:grpSpPr>
        <p:sp>
          <p:nvSpPr>
            <p:cNvPr id="404489" name="AutoShape 9"/>
            <p:cNvSpPr>
              <a:spLocks/>
            </p:cNvSpPr>
            <p:nvPr/>
          </p:nvSpPr>
          <p:spPr bwMode="auto">
            <a:xfrm flipH="1" flipV="1">
              <a:off x="3606" y="2341"/>
              <a:ext cx="279" cy="635"/>
            </a:xfrm>
            <a:prstGeom prst="leftBrace">
              <a:avLst>
                <a:gd name="adj1" fmla="val 18967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969" y="2432"/>
              <a:ext cx="16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位全加器的描述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--</a:t>
              </a: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调用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位全加器</a:t>
              </a:r>
            </a:p>
          </p:txBody>
        </p:sp>
      </p:grpSp>
      <p:graphicFrame>
        <p:nvGraphicFramePr>
          <p:cNvPr id="9" name="Object 17"/>
          <p:cNvGraphicFramePr>
            <a:graphicFrameLocks noChangeAspect="1"/>
          </p:cNvGraphicFramePr>
          <p:nvPr>
            <p:extLst/>
          </p:nvPr>
        </p:nvGraphicFramePr>
        <p:xfrm>
          <a:off x="1963401" y="381353"/>
          <a:ext cx="54943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07" name="图片" r:id="rId3" imgW="4392467" imgH="1585366" progId="Word.Picture.8">
                  <p:embed/>
                </p:oleObj>
              </mc:Choice>
              <mc:Fallback>
                <p:oleObj name="图片" r:id="rId3" imgW="4392467" imgH="1585366" progId="Word.Picture.8">
                  <p:embed/>
                  <p:pic>
                    <p:nvPicPr>
                      <p:cNvPr id="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401" y="381353"/>
                        <a:ext cx="5494338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20"/>
          <p:cNvSpPr>
            <a:spLocks noChangeShapeType="1"/>
          </p:cNvSpPr>
          <p:nvPr/>
        </p:nvSpPr>
        <p:spPr bwMode="auto">
          <a:xfrm rot="10800000" flipH="1" flipV="1">
            <a:off x="2915770" y="1340710"/>
            <a:ext cx="5040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rot="10800000" flipH="1" flipV="1">
            <a:off x="4283960" y="1356002"/>
            <a:ext cx="5040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rot="10800000" flipH="1" flipV="1">
            <a:off x="5724160" y="1356002"/>
            <a:ext cx="5040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rot="10800000" flipH="1" flipV="1">
            <a:off x="7164360" y="1356001"/>
            <a:ext cx="5040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196" y="2420888"/>
            <a:ext cx="2804427" cy="15504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12160" y="3921871"/>
            <a:ext cx="2931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fulladder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(S,CO,A,B,CI);</a:t>
            </a:r>
          </a:p>
        </p:txBody>
      </p:sp>
      <p:sp>
        <p:nvSpPr>
          <p:cNvPr id="17" name="圆角矩形标注 16"/>
          <p:cNvSpPr/>
          <p:nvPr/>
        </p:nvSpPr>
        <p:spPr bwMode="auto">
          <a:xfrm>
            <a:off x="204260" y="1642074"/>
            <a:ext cx="1944216" cy="426368"/>
          </a:xfrm>
          <a:prstGeom prst="wedgeRoundRectCallout">
            <a:avLst>
              <a:gd name="adj1" fmla="val 58021"/>
              <a:gd name="adj2" fmla="val 14719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6" charset="0"/>
                <a:ea typeface="宋体" charset="-122"/>
              </a:rPr>
              <a:t>顶层模块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1958575" y="6319168"/>
            <a:ext cx="661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fulladder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FA0</a:t>
            </a:r>
            <a:r>
              <a:rPr kumimoji="1"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(.</a:t>
            </a:r>
            <a:r>
              <a:rPr kumimoji="1"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S(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S[0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,.CO(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C0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.A(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A[0]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.B(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B[0]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)</a:t>
            </a:r>
            <a:r>
              <a:rPr kumimoji="1"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.CI(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C_1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431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4485" grpId="0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719" y="2204864"/>
            <a:ext cx="142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>
                <a:latin typeface="黑体" pitchFamily="49" charset="-122"/>
                <a:ea typeface="黑体" pitchFamily="49" charset="-122"/>
              </a:rPr>
              <a:t>完</a:t>
            </a:r>
            <a:endParaRPr lang="zh-CN" altLang="en-US" sz="9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8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642910" y="142852"/>
            <a:ext cx="397192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4.4.5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算术运算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98347" y="4222437"/>
            <a:ext cx="3456677" cy="1620838"/>
            <a:chOff x="422" y="2387"/>
            <a:chExt cx="2373" cy="1021"/>
          </a:xfrm>
        </p:grpSpPr>
        <p:sp>
          <p:nvSpPr>
            <p:cNvPr id="451605" name="AutoShape 21"/>
            <p:cNvSpPr>
              <a:spLocks noChangeArrowheads="1"/>
            </p:cNvSpPr>
            <p:nvPr/>
          </p:nvSpPr>
          <p:spPr bwMode="auto">
            <a:xfrm>
              <a:off x="442" y="2387"/>
              <a:ext cx="2353" cy="1021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51606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422" y="2599"/>
            <a:ext cx="2326" cy="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092" name="图片" r:id="rId3" imgW="2621483" imgH="873320" progId="Word.Picture.8">
                    <p:embed/>
                  </p:oleObj>
                </mc:Choice>
                <mc:Fallback>
                  <p:oleObj name="图片" r:id="rId3" imgW="2621483" imgH="873320" progId="Word.Picture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" y="2599"/>
                          <a:ext cx="2326" cy="766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436120" y="4510920"/>
            <a:ext cx="3429000" cy="1574800"/>
            <a:chOff x="3050" y="2387"/>
            <a:chExt cx="2212" cy="992"/>
          </a:xfrm>
        </p:grpSpPr>
        <p:sp>
          <p:nvSpPr>
            <p:cNvPr id="451608" name="AutoShape 24"/>
            <p:cNvSpPr>
              <a:spLocks noChangeArrowheads="1"/>
            </p:cNvSpPr>
            <p:nvPr/>
          </p:nvSpPr>
          <p:spPr bwMode="auto">
            <a:xfrm>
              <a:off x="3050" y="2387"/>
              <a:ext cx="2212" cy="99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51609" name="Object 25"/>
            <p:cNvGraphicFramePr>
              <a:graphicFrameLocks noChangeAspect="1"/>
            </p:cNvGraphicFramePr>
            <p:nvPr>
              <p:extLst/>
            </p:nvPr>
          </p:nvGraphicFramePr>
          <p:xfrm>
            <a:off x="3076" y="2509"/>
            <a:ext cx="2102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093" name="Picture" r:id="rId5" imgW="2438280" imgH="857160" progId="Word.Picture.8">
                    <p:embed/>
                  </p:oleObj>
                </mc:Choice>
                <mc:Fallback>
                  <p:oleObj name="Picture" r:id="rId5" imgW="2438280" imgH="857160" progId="Word.Picture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6" y="2509"/>
                          <a:ext cx="2102" cy="7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1610" name="Rectangle 26"/>
          <p:cNvSpPr>
            <a:spLocks noChangeArrowheads="1"/>
          </p:cNvSpPr>
          <p:nvPr/>
        </p:nvSpPr>
        <p:spPr bwMode="auto">
          <a:xfrm>
            <a:off x="285720" y="1643050"/>
            <a:ext cx="84703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两个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位二进制数相加时，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不考虑低位来的进位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的加法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-----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半加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在两个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位二进制数相加时，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考虑低位进位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的加法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-----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全加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加法器分为半加器和全加器两种。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714348" y="3714752"/>
            <a:ext cx="2970213" cy="47625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noFill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半加器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5957443" y="3933070"/>
            <a:ext cx="2430462" cy="47625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noFill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全加器</a:t>
            </a:r>
          </a:p>
        </p:txBody>
      </p:sp>
      <p:sp>
        <p:nvSpPr>
          <p:cNvPr id="451613" name="Rectangle 29"/>
          <p:cNvSpPr>
            <a:spLocks noChangeArrowheads="1"/>
          </p:cNvSpPr>
          <p:nvPr/>
        </p:nvSpPr>
        <p:spPr bwMode="auto">
          <a:xfrm>
            <a:off x="1285852" y="1071546"/>
            <a:ext cx="278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半加器和全加器</a:t>
            </a:r>
          </a:p>
        </p:txBody>
      </p:sp>
    </p:spTree>
    <p:extLst>
      <p:ext uri="{BB962C8B-B14F-4D97-AF65-F5344CB8AC3E}">
        <p14:creationId xmlns:p14="http://schemas.microsoft.com/office/powerpoint/2010/main" val="2326844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5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5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10" grpId="0" autoUpdateAnimBg="0"/>
      <p:bldP spid="451611" grpId="0" animBg="1" autoUpdateAnimBg="0"/>
      <p:bldP spid="451612" grpId="0" animBg="1" autoUpdateAnimBg="0"/>
      <p:bldP spid="4516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57800" y="2552700"/>
            <a:ext cx="3281363" cy="2857500"/>
            <a:chOff x="3357" y="1416"/>
            <a:chExt cx="2067" cy="180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357" y="1728"/>
              <a:ext cx="2067" cy="1488"/>
              <a:chOff x="3256" y="1728"/>
              <a:chExt cx="1640" cy="1441"/>
            </a:xfrm>
          </p:grpSpPr>
          <p:sp>
            <p:nvSpPr>
              <p:cNvPr id="452618" name="Rectangle 10" descr="羊皮纸"/>
              <p:cNvSpPr>
                <a:spLocks noChangeArrowheads="1"/>
              </p:cNvSpPr>
              <p:nvPr/>
            </p:nvSpPr>
            <p:spPr bwMode="auto">
              <a:xfrm>
                <a:off x="4512" y="2877"/>
                <a:ext cx="384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19" name="Rectangle 11" descr="羊皮纸"/>
              <p:cNvSpPr>
                <a:spLocks noChangeArrowheads="1"/>
              </p:cNvSpPr>
              <p:nvPr/>
            </p:nvSpPr>
            <p:spPr bwMode="auto">
              <a:xfrm>
                <a:off x="4512" y="2590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20" name="Rectangle 12" descr="羊皮纸"/>
              <p:cNvSpPr>
                <a:spLocks noChangeArrowheads="1"/>
              </p:cNvSpPr>
              <p:nvPr/>
            </p:nvSpPr>
            <p:spPr bwMode="auto">
              <a:xfrm>
                <a:off x="4512" y="2303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21" name="Rectangle 13" descr="羊皮纸"/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22" name="Rectangle 14" descr="羊皮纸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384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452623" name="Rectangle 15" descr="羊皮纸"/>
              <p:cNvSpPr>
                <a:spLocks noChangeArrowheads="1"/>
              </p:cNvSpPr>
              <p:nvPr/>
            </p:nvSpPr>
            <p:spPr bwMode="auto">
              <a:xfrm>
                <a:off x="4080" y="2877"/>
                <a:ext cx="432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24" name="Rectangle 16" descr="羊皮纸"/>
              <p:cNvSpPr>
                <a:spLocks noChangeArrowheads="1"/>
              </p:cNvSpPr>
              <p:nvPr/>
            </p:nvSpPr>
            <p:spPr bwMode="auto">
              <a:xfrm>
                <a:off x="3696" y="2877"/>
                <a:ext cx="384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25" name="Rectangle 17" descr="羊皮纸"/>
              <p:cNvSpPr>
                <a:spLocks noChangeArrowheads="1"/>
              </p:cNvSpPr>
              <p:nvPr/>
            </p:nvSpPr>
            <p:spPr bwMode="auto">
              <a:xfrm>
                <a:off x="3256" y="2877"/>
                <a:ext cx="440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26" name="Rectangle 18" descr="羊皮纸"/>
              <p:cNvSpPr>
                <a:spLocks noChangeArrowheads="1"/>
              </p:cNvSpPr>
              <p:nvPr/>
            </p:nvSpPr>
            <p:spPr bwMode="auto">
              <a:xfrm>
                <a:off x="4080" y="2590"/>
                <a:ext cx="432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27" name="Rectangle 19" descr="羊皮纸"/>
              <p:cNvSpPr>
                <a:spLocks noChangeArrowheads="1"/>
              </p:cNvSpPr>
              <p:nvPr/>
            </p:nvSpPr>
            <p:spPr bwMode="auto">
              <a:xfrm>
                <a:off x="3696" y="2590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28" name="Rectangle 20" descr="羊皮纸"/>
              <p:cNvSpPr>
                <a:spLocks noChangeArrowheads="1"/>
              </p:cNvSpPr>
              <p:nvPr/>
            </p:nvSpPr>
            <p:spPr bwMode="auto">
              <a:xfrm>
                <a:off x="3256" y="2590"/>
                <a:ext cx="440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29" name="Rectangle 21" descr="羊皮纸"/>
              <p:cNvSpPr>
                <a:spLocks noChangeArrowheads="1"/>
              </p:cNvSpPr>
              <p:nvPr/>
            </p:nvSpPr>
            <p:spPr bwMode="auto">
              <a:xfrm>
                <a:off x="4080" y="2303"/>
                <a:ext cx="432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30" name="Rectangle 22" descr="羊皮纸"/>
              <p:cNvSpPr>
                <a:spLocks noChangeArrowheads="1"/>
              </p:cNvSpPr>
              <p:nvPr/>
            </p:nvSpPr>
            <p:spPr bwMode="auto">
              <a:xfrm>
                <a:off x="3696" y="2303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2631" name="Rectangle 23" descr="羊皮纸"/>
              <p:cNvSpPr>
                <a:spLocks noChangeArrowheads="1"/>
              </p:cNvSpPr>
              <p:nvPr/>
            </p:nvSpPr>
            <p:spPr bwMode="auto">
              <a:xfrm>
                <a:off x="3256" y="2303"/>
                <a:ext cx="440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32" name="Rectangle 24" descr="羊皮纸"/>
              <p:cNvSpPr>
                <a:spLocks noChangeArrowheads="1"/>
              </p:cNvSpPr>
              <p:nvPr/>
            </p:nvSpPr>
            <p:spPr bwMode="auto">
              <a:xfrm>
                <a:off x="4080" y="2016"/>
                <a:ext cx="432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33" name="Rectangle 25" descr="羊皮纸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34" name="Rectangle 26" descr="羊皮纸"/>
              <p:cNvSpPr>
                <a:spLocks noChangeArrowheads="1"/>
              </p:cNvSpPr>
              <p:nvPr/>
            </p:nvSpPr>
            <p:spPr bwMode="auto">
              <a:xfrm>
                <a:off x="3256" y="2016"/>
                <a:ext cx="440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2635" name="Rectangle 27" descr="羊皮纸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432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452636" name="Rectangle 28" descr="羊皮纸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384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452637" name="Rectangle 29" descr="羊皮纸"/>
              <p:cNvSpPr>
                <a:spLocks noChangeArrowheads="1"/>
              </p:cNvSpPr>
              <p:nvPr/>
            </p:nvSpPr>
            <p:spPr bwMode="auto">
              <a:xfrm>
                <a:off x="3256" y="1728"/>
                <a:ext cx="440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452638" name="Line 30" descr="羊皮纸"/>
              <p:cNvSpPr>
                <a:spLocks noChangeShapeType="1"/>
              </p:cNvSpPr>
              <p:nvPr/>
            </p:nvSpPr>
            <p:spPr bwMode="auto">
              <a:xfrm>
                <a:off x="3256" y="1728"/>
                <a:ext cx="16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39" name="Line 31" descr="羊皮纸"/>
              <p:cNvSpPr>
                <a:spLocks noChangeShapeType="1"/>
              </p:cNvSpPr>
              <p:nvPr/>
            </p:nvSpPr>
            <p:spPr bwMode="auto">
              <a:xfrm>
                <a:off x="3256" y="2016"/>
                <a:ext cx="16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0" name="Line 32" descr="羊皮纸"/>
              <p:cNvSpPr>
                <a:spLocks noChangeShapeType="1"/>
              </p:cNvSpPr>
              <p:nvPr/>
            </p:nvSpPr>
            <p:spPr bwMode="auto">
              <a:xfrm>
                <a:off x="3256" y="2303"/>
                <a:ext cx="16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1" name="Line 33" descr="羊皮纸"/>
              <p:cNvSpPr>
                <a:spLocks noChangeShapeType="1"/>
              </p:cNvSpPr>
              <p:nvPr/>
            </p:nvSpPr>
            <p:spPr bwMode="auto">
              <a:xfrm>
                <a:off x="3256" y="2590"/>
                <a:ext cx="16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2" name="Line 34" descr="羊皮纸"/>
              <p:cNvSpPr>
                <a:spLocks noChangeShapeType="1"/>
              </p:cNvSpPr>
              <p:nvPr/>
            </p:nvSpPr>
            <p:spPr bwMode="auto">
              <a:xfrm>
                <a:off x="3256" y="2877"/>
                <a:ext cx="16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3" name="Line 35" descr="羊皮纸"/>
              <p:cNvSpPr>
                <a:spLocks noChangeShapeType="1"/>
              </p:cNvSpPr>
              <p:nvPr/>
            </p:nvSpPr>
            <p:spPr bwMode="auto">
              <a:xfrm>
                <a:off x="3256" y="3169"/>
                <a:ext cx="16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4" name="Line 36" descr="羊皮纸"/>
              <p:cNvSpPr>
                <a:spLocks noChangeShapeType="1"/>
              </p:cNvSpPr>
              <p:nvPr/>
            </p:nvSpPr>
            <p:spPr bwMode="auto">
              <a:xfrm>
                <a:off x="3256" y="1728"/>
                <a:ext cx="0" cy="144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5" name="Line 37" descr="羊皮纸"/>
              <p:cNvSpPr>
                <a:spLocks noChangeShapeType="1"/>
              </p:cNvSpPr>
              <p:nvPr/>
            </p:nvSpPr>
            <p:spPr bwMode="auto">
              <a:xfrm>
                <a:off x="3696" y="1728"/>
                <a:ext cx="0" cy="14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6" name="Line 38" descr="羊皮纸"/>
              <p:cNvSpPr>
                <a:spLocks noChangeShapeType="1"/>
              </p:cNvSpPr>
              <p:nvPr/>
            </p:nvSpPr>
            <p:spPr bwMode="auto">
              <a:xfrm>
                <a:off x="4080" y="1728"/>
                <a:ext cx="0" cy="14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7" name="Line 39" descr="羊皮纸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144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648" name="Line 40"/>
              <p:cNvSpPr>
                <a:spLocks noChangeShapeType="1"/>
              </p:cNvSpPr>
              <p:nvPr/>
            </p:nvSpPr>
            <p:spPr bwMode="auto">
              <a:xfrm>
                <a:off x="4512" y="1728"/>
                <a:ext cx="0" cy="1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2649" name="Rectangle 41"/>
            <p:cNvSpPr>
              <a:spLocks noChangeArrowheads="1"/>
            </p:cNvSpPr>
            <p:nvPr/>
          </p:nvSpPr>
          <p:spPr bwMode="auto">
            <a:xfrm>
              <a:off x="3508" y="1416"/>
              <a:ext cx="17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     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半加器的真值表</a:t>
              </a:r>
            </a:p>
          </p:txBody>
        </p:sp>
      </p:grpSp>
      <p:sp>
        <p:nvSpPr>
          <p:cNvPr id="59" name="矩形 58"/>
          <p:cNvSpPr/>
          <p:nvPr/>
        </p:nvSpPr>
        <p:spPr bwMode="auto">
          <a:xfrm>
            <a:off x="6991121" y="3507246"/>
            <a:ext cx="1468637" cy="1866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642910" y="123806"/>
            <a:ext cx="6846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位半加器（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Half Adder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428596" y="1000108"/>
            <a:ext cx="803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不考虑低位进位，将两个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位二进制数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相加的器件。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285720" y="3000372"/>
            <a:ext cx="2589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半加器的真值表</a:t>
            </a:r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54436" y="3618975"/>
            <a:ext cx="197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逻辑表达式</a:t>
            </a:r>
          </a:p>
        </p:txBody>
      </p:sp>
      <p:grpSp>
        <p:nvGrpSpPr>
          <p:cNvPr id="4" name="Group 48"/>
          <p:cNvGrpSpPr>
            <a:grpSpLocks noChangeAspect="1"/>
          </p:cNvGrpSpPr>
          <p:nvPr/>
        </p:nvGrpSpPr>
        <p:grpSpPr bwMode="auto">
          <a:xfrm>
            <a:off x="465709" y="4161020"/>
            <a:ext cx="1946274" cy="600075"/>
            <a:chOff x="537" y="2448"/>
            <a:chExt cx="1226" cy="378"/>
          </a:xfrm>
        </p:grpSpPr>
        <p:sp>
          <p:nvSpPr>
            <p:cNvPr id="452657" name="AutoShape 49"/>
            <p:cNvSpPr>
              <a:spLocks noChangeAspect="1" noChangeArrowheads="1" noTextEdit="1"/>
            </p:cNvSpPr>
            <p:nvPr/>
          </p:nvSpPr>
          <p:spPr bwMode="auto">
            <a:xfrm>
              <a:off x="537" y="2448"/>
              <a:ext cx="1191" cy="364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8" name="Line 50"/>
            <p:cNvSpPr>
              <a:spLocks noChangeShapeType="1"/>
            </p:cNvSpPr>
            <p:nvPr/>
          </p:nvSpPr>
          <p:spPr bwMode="auto">
            <a:xfrm>
              <a:off x="990" y="2530"/>
              <a:ext cx="13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59" name="Line 51"/>
            <p:cNvSpPr>
              <a:spLocks noChangeShapeType="1"/>
            </p:cNvSpPr>
            <p:nvPr/>
          </p:nvSpPr>
          <p:spPr bwMode="auto">
            <a:xfrm>
              <a:off x="1628" y="2538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0" name="Rectangle 52"/>
            <p:cNvSpPr>
              <a:spLocks noChangeArrowheads="1"/>
            </p:cNvSpPr>
            <p:nvPr/>
          </p:nvSpPr>
          <p:spPr bwMode="auto">
            <a:xfrm>
              <a:off x="1592" y="2519"/>
              <a:ext cx="1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1" name="Rectangle 53"/>
            <p:cNvSpPr>
              <a:spLocks noChangeArrowheads="1"/>
            </p:cNvSpPr>
            <p:nvPr/>
          </p:nvSpPr>
          <p:spPr bwMode="auto">
            <a:xfrm>
              <a:off x="1406" y="2519"/>
              <a:ext cx="1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2" name="Rectangle 54"/>
            <p:cNvSpPr>
              <a:spLocks noChangeArrowheads="1"/>
            </p:cNvSpPr>
            <p:nvPr/>
          </p:nvSpPr>
          <p:spPr bwMode="auto">
            <a:xfrm>
              <a:off x="1093" y="2519"/>
              <a:ext cx="1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3" name="Rectangle 55"/>
            <p:cNvSpPr>
              <a:spLocks noChangeArrowheads="1"/>
            </p:cNvSpPr>
            <p:nvPr/>
          </p:nvSpPr>
          <p:spPr bwMode="auto">
            <a:xfrm>
              <a:off x="928" y="2519"/>
              <a:ext cx="17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4" name="Rectangle 56"/>
            <p:cNvSpPr>
              <a:spLocks noChangeArrowheads="1"/>
            </p:cNvSpPr>
            <p:nvPr/>
          </p:nvSpPr>
          <p:spPr bwMode="auto">
            <a:xfrm>
              <a:off x="574" y="2519"/>
              <a:ext cx="1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5" name="Rectangle 57"/>
            <p:cNvSpPr>
              <a:spLocks noChangeArrowheads="1"/>
            </p:cNvSpPr>
            <p:nvPr/>
          </p:nvSpPr>
          <p:spPr bwMode="auto">
            <a:xfrm>
              <a:off x="1264" y="2490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666" name="Rectangle 58"/>
            <p:cNvSpPr>
              <a:spLocks noChangeArrowheads="1"/>
            </p:cNvSpPr>
            <p:nvPr/>
          </p:nvSpPr>
          <p:spPr bwMode="auto">
            <a:xfrm>
              <a:off x="747" y="2490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2673" name="Rectangle 65"/>
          <p:cNvSpPr>
            <a:spLocks noChangeArrowheads="1"/>
          </p:cNvSpPr>
          <p:nvPr/>
        </p:nvSpPr>
        <p:spPr bwMode="auto">
          <a:xfrm>
            <a:off x="431859" y="4862881"/>
            <a:ext cx="1765812" cy="579437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 = A B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52674" name="Rectangle 66"/>
          <p:cNvSpPr>
            <a:spLocks noChangeArrowheads="1"/>
          </p:cNvSpPr>
          <p:nvPr/>
        </p:nvSpPr>
        <p:spPr bwMode="auto">
          <a:xfrm>
            <a:off x="4786314" y="5786454"/>
            <a:ext cx="1620837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逻辑图</a:t>
            </a:r>
          </a:p>
        </p:txBody>
      </p:sp>
      <p:pic>
        <p:nvPicPr>
          <p:cNvPr id="64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428736"/>
            <a:ext cx="4450699" cy="136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矩形 59"/>
          <p:cNvSpPr/>
          <p:nvPr/>
        </p:nvSpPr>
        <p:spPr>
          <a:xfrm>
            <a:off x="7500958" y="2214554"/>
            <a:ext cx="1205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Truth table 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357950" y="5857892"/>
            <a:ext cx="261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logic diagram of half-adder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 bwMode="auto">
          <a:xfrm rot="5400000">
            <a:off x="5715802" y="4214024"/>
            <a:ext cx="2286016" cy="1588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5267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012359"/>
              </p:ext>
            </p:extLst>
          </p:nvPr>
        </p:nvGraphicFramePr>
        <p:xfrm>
          <a:off x="4867046" y="2593992"/>
          <a:ext cx="4248150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85" name="图片" r:id="rId5" imgW="1669046" imgH="1215650" progId="Word.Picture.8">
                  <p:embed/>
                </p:oleObj>
              </mc:Choice>
              <mc:Fallback>
                <p:oleObj name="图片" r:id="rId5" imgW="1669046" imgH="121565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532"/>
                      <a:stretch>
                        <a:fillRect/>
                      </a:stretch>
                    </p:blipFill>
                    <p:spPr bwMode="auto">
                      <a:xfrm>
                        <a:off x="4867046" y="2593992"/>
                        <a:ext cx="4248150" cy="3074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45431" y="3009900"/>
            <a:ext cx="32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</a:p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347864" y="3656231"/>
            <a:ext cx="729403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3744346" y="37073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451273" y="370731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25725" y="32868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18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5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5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452614" grpId="0"/>
      <p:bldP spid="452615" grpId="0" autoUpdateAnimBg="0"/>
      <p:bldP spid="452673" grpId="0" animBg="1"/>
      <p:bldP spid="452674" grpId="0" animBg="1" autoUpdateAnimBg="0"/>
      <p:bldP spid="60" grpId="0"/>
      <p:bldP spid="61" grpId="0"/>
      <p:bldP spid="5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928662" y="142852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全加器（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Full Adder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35015" y="6178102"/>
            <a:ext cx="1304925" cy="374650"/>
            <a:chOff x="1939" y="3605"/>
            <a:chExt cx="822" cy="236"/>
          </a:xfrm>
        </p:grpSpPr>
        <p:sp>
          <p:nvSpPr>
            <p:cNvPr id="453638" name="Rectangle 6"/>
            <p:cNvSpPr>
              <a:spLocks noChangeArrowheads="1"/>
            </p:cNvSpPr>
            <p:nvPr/>
          </p:nvSpPr>
          <p:spPr bwMode="auto">
            <a:xfrm>
              <a:off x="2339" y="3605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3639" name="Rectangle 7"/>
            <p:cNvSpPr>
              <a:spLocks noChangeArrowheads="1"/>
            </p:cNvSpPr>
            <p:nvPr/>
          </p:nvSpPr>
          <p:spPr bwMode="auto">
            <a:xfrm>
              <a:off x="1939" y="3605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35015" y="5817739"/>
            <a:ext cx="1304925" cy="374650"/>
            <a:chOff x="1939" y="3369"/>
            <a:chExt cx="822" cy="236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2339" y="3369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3642" name="Rectangle 10"/>
            <p:cNvSpPr>
              <a:spLocks noChangeArrowheads="1"/>
            </p:cNvSpPr>
            <p:nvPr/>
          </p:nvSpPr>
          <p:spPr bwMode="auto">
            <a:xfrm>
              <a:off x="1939" y="3369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835015" y="5457377"/>
            <a:ext cx="1304925" cy="374650"/>
            <a:chOff x="1939" y="3133"/>
            <a:chExt cx="822" cy="236"/>
          </a:xfrm>
        </p:grpSpPr>
        <p:sp>
          <p:nvSpPr>
            <p:cNvPr id="453644" name="Rectangle 12"/>
            <p:cNvSpPr>
              <a:spLocks noChangeArrowheads="1"/>
            </p:cNvSpPr>
            <p:nvPr/>
          </p:nvSpPr>
          <p:spPr bwMode="auto">
            <a:xfrm>
              <a:off x="2339" y="3133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3645" name="Rectangle 13"/>
            <p:cNvSpPr>
              <a:spLocks noChangeArrowheads="1"/>
            </p:cNvSpPr>
            <p:nvPr/>
          </p:nvSpPr>
          <p:spPr bwMode="auto">
            <a:xfrm>
              <a:off x="1939" y="3133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835015" y="5062089"/>
            <a:ext cx="1304925" cy="374650"/>
            <a:chOff x="1939" y="2897"/>
            <a:chExt cx="822" cy="236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2339" y="2897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53648" name="Rectangle 16"/>
            <p:cNvSpPr>
              <a:spLocks noChangeArrowheads="1"/>
            </p:cNvSpPr>
            <p:nvPr/>
          </p:nvSpPr>
          <p:spPr bwMode="auto">
            <a:xfrm>
              <a:off x="1939" y="2897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835015" y="4701727"/>
            <a:ext cx="1277937" cy="390525"/>
            <a:chOff x="1939" y="2661"/>
            <a:chExt cx="805" cy="246"/>
          </a:xfrm>
        </p:grpSpPr>
        <p:sp>
          <p:nvSpPr>
            <p:cNvPr id="453650" name="Rectangle 18"/>
            <p:cNvSpPr>
              <a:spLocks noChangeArrowheads="1"/>
            </p:cNvSpPr>
            <p:nvPr/>
          </p:nvSpPr>
          <p:spPr bwMode="auto">
            <a:xfrm>
              <a:off x="2321" y="2671"/>
              <a:ext cx="423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3651" name="Rectangle 19"/>
            <p:cNvSpPr>
              <a:spLocks noChangeArrowheads="1"/>
            </p:cNvSpPr>
            <p:nvPr/>
          </p:nvSpPr>
          <p:spPr bwMode="auto">
            <a:xfrm>
              <a:off x="1939" y="2661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835015" y="4304852"/>
            <a:ext cx="1304925" cy="374650"/>
            <a:chOff x="1939" y="2425"/>
            <a:chExt cx="822" cy="236"/>
          </a:xfrm>
        </p:grpSpPr>
        <p:sp>
          <p:nvSpPr>
            <p:cNvPr id="453653" name="Rectangle 21"/>
            <p:cNvSpPr>
              <a:spLocks noChangeArrowheads="1"/>
            </p:cNvSpPr>
            <p:nvPr/>
          </p:nvSpPr>
          <p:spPr bwMode="auto">
            <a:xfrm>
              <a:off x="2339" y="2425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53654" name="Rectangle 22"/>
            <p:cNvSpPr>
              <a:spLocks noChangeArrowheads="1"/>
            </p:cNvSpPr>
            <p:nvPr/>
          </p:nvSpPr>
          <p:spPr bwMode="auto">
            <a:xfrm>
              <a:off x="1939" y="2425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835015" y="3946077"/>
            <a:ext cx="1304925" cy="374650"/>
            <a:chOff x="1939" y="2189"/>
            <a:chExt cx="822" cy="236"/>
          </a:xfrm>
        </p:grpSpPr>
        <p:sp>
          <p:nvSpPr>
            <p:cNvPr id="453656" name="Rectangle 24"/>
            <p:cNvSpPr>
              <a:spLocks noChangeArrowheads="1"/>
            </p:cNvSpPr>
            <p:nvPr/>
          </p:nvSpPr>
          <p:spPr bwMode="auto">
            <a:xfrm>
              <a:off x="2339" y="2189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53657" name="Rectangle 25"/>
            <p:cNvSpPr>
              <a:spLocks noChangeArrowheads="1"/>
            </p:cNvSpPr>
            <p:nvPr/>
          </p:nvSpPr>
          <p:spPr bwMode="auto">
            <a:xfrm>
              <a:off x="1939" y="2189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835015" y="3585714"/>
            <a:ext cx="1304925" cy="374650"/>
            <a:chOff x="1939" y="1953"/>
            <a:chExt cx="822" cy="236"/>
          </a:xfrm>
        </p:grpSpPr>
        <p:sp>
          <p:nvSpPr>
            <p:cNvPr id="453659" name="Rectangle 27"/>
            <p:cNvSpPr>
              <a:spLocks noChangeArrowheads="1"/>
            </p:cNvSpPr>
            <p:nvPr/>
          </p:nvSpPr>
          <p:spPr bwMode="auto">
            <a:xfrm>
              <a:off x="2339" y="1953"/>
              <a:ext cx="422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53660" name="Rectangle 28"/>
            <p:cNvSpPr>
              <a:spLocks noChangeArrowheads="1"/>
            </p:cNvSpPr>
            <p:nvPr/>
          </p:nvSpPr>
          <p:spPr bwMode="auto">
            <a:xfrm>
              <a:off x="1939" y="1953"/>
              <a:ext cx="400" cy="23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453661" name="Rectangle 29"/>
          <p:cNvSpPr>
            <a:spLocks noChangeArrowheads="1"/>
          </p:cNvSpPr>
          <p:nvPr/>
        </p:nvSpPr>
        <p:spPr bwMode="auto">
          <a:xfrm>
            <a:off x="1246188" y="2636861"/>
            <a:ext cx="217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全加器真值表 </a:t>
            </a:r>
          </a:p>
        </p:txBody>
      </p:sp>
      <p:sp>
        <p:nvSpPr>
          <p:cNvPr id="453662" name="Rectangle 30"/>
          <p:cNvSpPr>
            <a:spLocks noChangeArrowheads="1"/>
          </p:cNvSpPr>
          <p:nvPr/>
        </p:nvSpPr>
        <p:spPr bwMode="auto">
          <a:xfrm>
            <a:off x="214282" y="857232"/>
            <a:ext cx="57150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全加器能进行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加数、被加数和低位来的进位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信号相加，并根据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求和结果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给出该位的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进位信号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graphicFrame>
        <p:nvGraphicFramePr>
          <p:cNvPr id="4536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63398"/>
              </p:ext>
            </p:extLst>
          </p:nvPr>
        </p:nvGraphicFramePr>
        <p:xfrm>
          <a:off x="6107112" y="857232"/>
          <a:ext cx="3036888" cy="3810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09" name="Picture" r:id="rId3" imgW="1895400" imgH="2581200" progId="Word.Picture.8">
                  <p:embed/>
                </p:oleObj>
              </mc:Choice>
              <mc:Fallback>
                <p:oleObj name="Picture" r:id="rId3" imgW="1895400" imgH="258120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2" y="857232"/>
                        <a:ext cx="3036888" cy="3810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827480" y="3143272"/>
            <a:ext cx="3352800" cy="3429000"/>
            <a:chOff x="649" y="1681"/>
            <a:chExt cx="2112" cy="216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649" y="1681"/>
              <a:ext cx="2112" cy="2160"/>
              <a:chOff x="649" y="1681"/>
              <a:chExt cx="2112" cy="2160"/>
            </a:xfrm>
          </p:grpSpPr>
          <p:sp>
            <p:nvSpPr>
              <p:cNvPr id="453668" name="Rectangle 36"/>
              <p:cNvSpPr>
                <a:spLocks noChangeArrowheads="1"/>
              </p:cNvSpPr>
              <p:nvPr/>
            </p:nvSpPr>
            <p:spPr bwMode="auto">
              <a:xfrm>
                <a:off x="1493" y="3605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69" name="Rectangle 37"/>
              <p:cNvSpPr>
                <a:spLocks noChangeArrowheads="1"/>
              </p:cNvSpPr>
              <p:nvPr/>
            </p:nvSpPr>
            <p:spPr bwMode="auto">
              <a:xfrm>
                <a:off x="1072" y="3605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0" name="Rectangle 38"/>
              <p:cNvSpPr>
                <a:spLocks noChangeArrowheads="1"/>
              </p:cNvSpPr>
              <p:nvPr/>
            </p:nvSpPr>
            <p:spPr bwMode="auto">
              <a:xfrm>
                <a:off x="649" y="3605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1" name="Rectangle 39"/>
              <p:cNvSpPr>
                <a:spLocks noChangeArrowheads="1"/>
              </p:cNvSpPr>
              <p:nvPr/>
            </p:nvSpPr>
            <p:spPr bwMode="auto">
              <a:xfrm>
                <a:off x="1493" y="3369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72" name="Rectangle 40"/>
              <p:cNvSpPr>
                <a:spLocks noChangeArrowheads="1"/>
              </p:cNvSpPr>
              <p:nvPr/>
            </p:nvSpPr>
            <p:spPr bwMode="auto">
              <a:xfrm>
                <a:off x="1072" y="3369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3" name="Rectangle 41"/>
              <p:cNvSpPr>
                <a:spLocks noChangeArrowheads="1"/>
              </p:cNvSpPr>
              <p:nvPr/>
            </p:nvSpPr>
            <p:spPr bwMode="auto">
              <a:xfrm>
                <a:off x="649" y="3369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4" name="Rectangle 42"/>
              <p:cNvSpPr>
                <a:spLocks noChangeArrowheads="1"/>
              </p:cNvSpPr>
              <p:nvPr/>
            </p:nvSpPr>
            <p:spPr bwMode="auto">
              <a:xfrm>
                <a:off x="1493" y="3133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5" name="Rectangle 43"/>
              <p:cNvSpPr>
                <a:spLocks noChangeArrowheads="1"/>
              </p:cNvSpPr>
              <p:nvPr/>
            </p:nvSpPr>
            <p:spPr bwMode="auto">
              <a:xfrm>
                <a:off x="1072" y="3133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76" name="Rectangle 44"/>
              <p:cNvSpPr>
                <a:spLocks noChangeArrowheads="1"/>
              </p:cNvSpPr>
              <p:nvPr/>
            </p:nvSpPr>
            <p:spPr bwMode="auto">
              <a:xfrm>
                <a:off x="649" y="3133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77" name="Rectangle 45"/>
              <p:cNvSpPr>
                <a:spLocks noChangeArrowheads="1"/>
              </p:cNvSpPr>
              <p:nvPr/>
            </p:nvSpPr>
            <p:spPr bwMode="auto">
              <a:xfrm>
                <a:off x="1493" y="2897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78" name="Rectangle 46"/>
              <p:cNvSpPr>
                <a:spLocks noChangeArrowheads="1"/>
              </p:cNvSpPr>
              <p:nvPr/>
            </p:nvSpPr>
            <p:spPr bwMode="auto">
              <a:xfrm>
                <a:off x="1072" y="2897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79" name="Rectangle 47"/>
              <p:cNvSpPr>
                <a:spLocks noChangeArrowheads="1"/>
              </p:cNvSpPr>
              <p:nvPr/>
            </p:nvSpPr>
            <p:spPr bwMode="auto">
              <a:xfrm>
                <a:off x="649" y="2897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80" name="Rectangle 48"/>
              <p:cNvSpPr>
                <a:spLocks noChangeArrowheads="1"/>
              </p:cNvSpPr>
              <p:nvPr/>
            </p:nvSpPr>
            <p:spPr bwMode="auto">
              <a:xfrm>
                <a:off x="1493" y="2661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81" name="Rectangle 49"/>
              <p:cNvSpPr>
                <a:spLocks noChangeArrowheads="1"/>
              </p:cNvSpPr>
              <p:nvPr/>
            </p:nvSpPr>
            <p:spPr bwMode="auto">
              <a:xfrm>
                <a:off x="1072" y="2661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82" name="Rectangle 50"/>
              <p:cNvSpPr>
                <a:spLocks noChangeArrowheads="1"/>
              </p:cNvSpPr>
              <p:nvPr/>
            </p:nvSpPr>
            <p:spPr bwMode="auto">
              <a:xfrm>
                <a:off x="649" y="2661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83" name="Rectangle 51"/>
              <p:cNvSpPr>
                <a:spLocks noChangeArrowheads="1"/>
              </p:cNvSpPr>
              <p:nvPr/>
            </p:nvSpPr>
            <p:spPr bwMode="auto">
              <a:xfrm>
                <a:off x="1493" y="2425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84" name="Rectangle 52"/>
              <p:cNvSpPr>
                <a:spLocks noChangeArrowheads="1"/>
              </p:cNvSpPr>
              <p:nvPr/>
            </p:nvSpPr>
            <p:spPr bwMode="auto">
              <a:xfrm>
                <a:off x="1072" y="2425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85" name="Rectangle 53"/>
              <p:cNvSpPr>
                <a:spLocks noChangeArrowheads="1"/>
              </p:cNvSpPr>
              <p:nvPr/>
            </p:nvSpPr>
            <p:spPr bwMode="auto">
              <a:xfrm>
                <a:off x="649" y="2425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86" name="Rectangle 54"/>
              <p:cNvSpPr>
                <a:spLocks noChangeArrowheads="1"/>
              </p:cNvSpPr>
              <p:nvPr/>
            </p:nvSpPr>
            <p:spPr bwMode="auto">
              <a:xfrm>
                <a:off x="1493" y="2189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53687" name="Rectangle 55"/>
              <p:cNvSpPr>
                <a:spLocks noChangeArrowheads="1"/>
              </p:cNvSpPr>
              <p:nvPr/>
            </p:nvSpPr>
            <p:spPr bwMode="auto">
              <a:xfrm>
                <a:off x="1072" y="2189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88" name="Rectangle 56"/>
              <p:cNvSpPr>
                <a:spLocks noChangeArrowheads="1"/>
              </p:cNvSpPr>
              <p:nvPr/>
            </p:nvSpPr>
            <p:spPr bwMode="auto">
              <a:xfrm>
                <a:off x="649" y="2189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89" name="Rectangle 57"/>
              <p:cNvSpPr>
                <a:spLocks noChangeArrowheads="1"/>
              </p:cNvSpPr>
              <p:nvPr/>
            </p:nvSpPr>
            <p:spPr bwMode="auto">
              <a:xfrm>
                <a:off x="1493" y="1953"/>
                <a:ext cx="446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90" name="Rectangle 58"/>
              <p:cNvSpPr>
                <a:spLocks noChangeArrowheads="1"/>
              </p:cNvSpPr>
              <p:nvPr/>
            </p:nvSpPr>
            <p:spPr bwMode="auto">
              <a:xfrm>
                <a:off x="1072" y="1953"/>
                <a:ext cx="421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91" name="Rectangle 59"/>
              <p:cNvSpPr>
                <a:spLocks noChangeArrowheads="1"/>
              </p:cNvSpPr>
              <p:nvPr/>
            </p:nvSpPr>
            <p:spPr bwMode="auto">
              <a:xfrm>
                <a:off x="649" y="1953"/>
                <a:ext cx="423" cy="23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53692" name="Rectangle 60"/>
              <p:cNvSpPr>
                <a:spLocks noChangeArrowheads="1"/>
              </p:cNvSpPr>
              <p:nvPr/>
            </p:nvSpPr>
            <p:spPr bwMode="auto">
              <a:xfrm>
                <a:off x="2338" y="1681"/>
                <a:ext cx="423" cy="272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r>
                  <a:rPr kumimoji="0" lang="en-US" altLang="zh-CN" sz="22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453693" name="Rectangle 61"/>
              <p:cNvSpPr>
                <a:spLocks noChangeArrowheads="1"/>
              </p:cNvSpPr>
              <p:nvPr/>
            </p:nvSpPr>
            <p:spPr bwMode="auto">
              <a:xfrm>
                <a:off x="1939" y="1681"/>
                <a:ext cx="399" cy="272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endParaRPr kumimoji="0" lang="en-US" altLang="zh-CN" sz="22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694" name="Rectangle 62"/>
              <p:cNvSpPr>
                <a:spLocks noChangeArrowheads="1"/>
              </p:cNvSpPr>
              <p:nvPr/>
            </p:nvSpPr>
            <p:spPr bwMode="auto">
              <a:xfrm>
                <a:off x="1493" y="1681"/>
                <a:ext cx="446" cy="272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r>
                  <a:rPr kumimoji="0" lang="en-US" altLang="zh-CN" sz="22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453695" name="Rectangle 63"/>
              <p:cNvSpPr>
                <a:spLocks noChangeArrowheads="1"/>
              </p:cNvSpPr>
              <p:nvPr/>
            </p:nvSpPr>
            <p:spPr bwMode="auto">
              <a:xfrm>
                <a:off x="1072" y="1681"/>
                <a:ext cx="421" cy="272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2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696" name="Rectangle 64"/>
              <p:cNvSpPr>
                <a:spLocks noChangeArrowheads="1"/>
              </p:cNvSpPr>
              <p:nvPr/>
            </p:nvSpPr>
            <p:spPr bwMode="auto">
              <a:xfrm>
                <a:off x="649" y="1681"/>
                <a:ext cx="423" cy="272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sz="22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697" name="Line 65"/>
              <p:cNvSpPr>
                <a:spLocks noChangeShapeType="1"/>
              </p:cNvSpPr>
              <p:nvPr/>
            </p:nvSpPr>
            <p:spPr bwMode="auto">
              <a:xfrm>
                <a:off x="649" y="1681"/>
                <a:ext cx="21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698" name="Line 66"/>
              <p:cNvSpPr>
                <a:spLocks noChangeShapeType="1"/>
              </p:cNvSpPr>
              <p:nvPr/>
            </p:nvSpPr>
            <p:spPr bwMode="auto">
              <a:xfrm>
                <a:off x="649" y="1953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699" name="Line 67"/>
              <p:cNvSpPr>
                <a:spLocks noChangeShapeType="1"/>
              </p:cNvSpPr>
              <p:nvPr/>
            </p:nvSpPr>
            <p:spPr bwMode="auto">
              <a:xfrm>
                <a:off x="649" y="2189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0" name="Line 68"/>
              <p:cNvSpPr>
                <a:spLocks noChangeShapeType="1"/>
              </p:cNvSpPr>
              <p:nvPr/>
            </p:nvSpPr>
            <p:spPr bwMode="auto">
              <a:xfrm>
                <a:off x="649" y="2425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1" name="Line 69"/>
              <p:cNvSpPr>
                <a:spLocks noChangeShapeType="1"/>
              </p:cNvSpPr>
              <p:nvPr/>
            </p:nvSpPr>
            <p:spPr bwMode="auto">
              <a:xfrm>
                <a:off x="649" y="2661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2" name="Line 70"/>
              <p:cNvSpPr>
                <a:spLocks noChangeShapeType="1"/>
              </p:cNvSpPr>
              <p:nvPr/>
            </p:nvSpPr>
            <p:spPr bwMode="auto">
              <a:xfrm>
                <a:off x="649" y="2897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3" name="Line 71"/>
              <p:cNvSpPr>
                <a:spLocks noChangeShapeType="1"/>
              </p:cNvSpPr>
              <p:nvPr/>
            </p:nvSpPr>
            <p:spPr bwMode="auto">
              <a:xfrm>
                <a:off x="649" y="3133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4" name="Line 72"/>
              <p:cNvSpPr>
                <a:spLocks noChangeShapeType="1"/>
              </p:cNvSpPr>
              <p:nvPr/>
            </p:nvSpPr>
            <p:spPr bwMode="auto">
              <a:xfrm>
                <a:off x="649" y="3369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5" name="Line 73"/>
              <p:cNvSpPr>
                <a:spLocks noChangeShapeType="1"/>
              </p:cNvSpPr>
              <p:nvPr/>
            </p:nvSpPr>
            <p:spPr bwMode="auto">
              <a:xfrm>
                <a:off x="649" y="3605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6" name="Line 74"/>
              <p:cNvSpPr>
                <a:spLocks noChangeShapeType="1"/>
              </p:cNvSpPr>
              <p:nvPr/>
            </p:nvSpPr>
            <p:spPr bwMode="auto">
              <a:xfrm>
                <a:off x="649" y="3841"/>
                <a:ext cx="21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7" name="Line 75"/>
              <p:cNvSpPr>
                <a:spLocks noChangeShapeType="1"/>
              </p:cNvSpPr>
              <p:nvPr/>
            </p:nvSpPr>
            <p:spPr bwMode="auto">
              <a:xfrm>
                <a:off x="649" y="1681"/>
                <a:ext cx="0" cy="216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8" name="Line 76"/>
              <p:cNvSpPr>
                <a:spLocks noChangeShapeType="1"/>
              </p:cNvSpPr>
              <p:nvPr/>
            </p:nvSpPr>
            <p:spPr bwMode="auto">
              <a:xfrm>
                <a:off x="1072" y="1681"/>
                <a:ext cx="0" cy="2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09" name="Line 77"/>
              <p:cNvSpPr>
                <a:spLocks noChangeShapeType="1"/>
              </p:cNvSpPr>
              <p:nvPr/>
            </p:nvSpPr>
            <p:spPr bwMode="auto">
              <a:xfrm>
                <a:off x="1493" y="1681"/>
                <a:ext cx="0" cy="2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10" name="Line 78"/>
              <p:cNvSpPr>
                <a:spLocks noChangeShapeType="1"/>
              </p:cNvSpPr>
              <p:nvPr/>
            </p:nvSpPr>
            <p:spPr bwMode="auto">
              <a:xfrm>
                <a:off x="1939" y="1681"/>
                <a:ext cx="0" cy="21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711" name="Line 79"/>
              <p:cNvSpPr>
                <a:spLocks noChangeShapeType="1"/>
              </p:cNvSpPr>
              <p:nvPr/>
            </p:nvSpPr>
            <p:spPr bwMode="auto">
              <a:xfrm>
                <a:off x="2338" y="1681"/>
                <a:ext cx="0" cy="2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3712" name="Line 80"/>
            <p:cNvSpPr>
              <a:spLocks noChangeShapeType="1"/>
            </p:cNvSpPr>
            <p:nvPr/>
          </p:nvSpPr>
          <p:spPr bwMode="auto">
            <a:xfrm>
              <a:off x="2744" y="1684"/>
              <a:ext cx="0" cy="2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4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84320" y="4929198"/>
            <a:ext cx="4659680" cy="15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文本框 77"/>
          <p:cNvSpPr txBox="1"/>
          <p:nvPr/>
        </p:nvSpPr>
        <p:spPr>
          <a:xfrm>
            <a:off x="5095950" y="2218233"/>
            <a:ext cx="356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</a:p>
          <a:p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endParaRPr lang="zh-CN" altLang="en-US" baseline="-25000" dirty="0"/>
          </a:p>
        </p:txBody>
      </p:sp>
      <p:cxnSp>
        <p:nvCxnSpPr>
          <p:cNvPr id="79" name="直接连接符 78"/>
          <p:cNvCxnSpPr/>
          <p:nvPr/>
        </p:nvCxnSpPr>
        <p:spPr bwMode="auto">
          <a:xfrm>
            <a:off x="4716016" y="3224604"/>
            <a:ext cx="729403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文本框 79"/>
          <p:cNvSpPr txBox="1"/>
          <p:nvPr/>
        </p:nvSpPr>
        <p:spPr>
          <a:xfrm>
            <a:off x="5112498" y="3275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4761717" y="327569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793877" y="24952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1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5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61" grpId="0"/>
      <p:bldP spid="453662" grpId="0" autoUpdateAnimBg="0"/>
      <p:bldP spid="78" grpId="0"/>
      <p:bldP spid="80" grpId="0"/>
      <p:bldP spid="81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5072066" y="0"/>
            <a:ext cx="4071934" cy="1643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454684" name="Object 28"/>
          <p:cNvGraphicFramePr>
            <a:graphicFrameLocks noChangeAspect="1"/>
          </p:cNvGraphicFramePr>
          <p:nvPr/>
        </p:nvGraphicFramePr>
        <p:xfrm>
          <a:off x="357158" y="928670"/>
          <a:ext cx="40640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01" name="公式" r:id="rId3" imgW="1841400" imgH="469800" progId="Equation.3">
                  <p:embed/>
                </p:oleObj>
              </mc:Choice>
              <mc:Fallback>
                <p:oleObj name="公式" r:id="rId3" imgW="184140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928670"/>
                        <a:ext cx="4064000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83" name="Object 27"/>
          <p:cNvGraphicFramePr>
            <a:graphicFrameLocks noChangeAspect="1"/>
          </p:cNvGraphicFramePr>
          <p:nvPr/>
        </p:nvGraphicFramePr>
        <p:xfrm>
          <a:off x="428596" y="2357430"/>
          <a:ext cx="3786214" cy="108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02" name="公式" r:id="rId5" imgW="1587500" imgH="457200" progId="Equation.3">
                  <p:embed/>
                </p:oleObj>
              </mc:Choice>
              <mc:Fallback>
                <p:oleObj name="公式" r:id="rId5" imgW="15875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357430"/>
                        <a:ext cx="3786214" cy="10874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85" name="Rectangle 29"/>
          <p:cNvSpPr>
            <a:spLocks noChangeArrowheads="1"/>
          </p:cNvSpPr>
          <p:nvPr/>
        </p:nvSpPr>
        <p:spPr bwMode="auto">
          <a:xfrm>
            <a:off x="608870" y="1802679"/>
            <a:ext cx="438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    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sp>
        <p:nvSpPr>
          <p:cNvPr id="454687" name="Rectangle 31"/>
          <p:cNvSpPr>
            <a:spLocks noChangeArrowheads="1"/>
          </p:cNvSpPr>
          <p:nvPr/>
        </p:nvSpPr>
        <p:spPr bwMode="auto">
          <a:xfrm>
            <a:off x="3481388" y="4076700"/>
            <a:ext cx="3111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华康简宋" charset="-122"/>
                <a:cs typeface="Times New Roman" panose="02020603050405020304" pitchFamily="18" charset="0"/>
              </a:rPr>
              <a:t> 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sp>
        <p:nvSpPr>
          <p:cNvPr id="454690" name="Rectangle 34"/>
          <p:cNvSpPr>
            <a:spLocks noChangeArrowheads="1"/>
          </p:cNvSpPr>
          <p:nvPr/>
        </p:nvSpPr>
        <p:spPr bwMode="auto">
          <a:xfrm>
            <a:off x="0" y="2625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4692" name="Rectangle 36"/>
          <p:cNvSpPr>
            <a:spLocks noChangeArrowheads="1"/>
          </p:cNvSpPr>
          <p:nvPr/>
        </p:nvSpPr>
        <p:spPr bwMode="auto">
          <a:xfrm>
            <a:off x="285720" y="214290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于是可得全加器的逻辑表达式为</a:t>
            </a:r>
          </a:p>
        </p:txBody>
      </p:sp>
      <p:graphicFrame>
        <p:nvGraphicFramePr>
          <p:cNvPr id="12" name="Object 25"/>
          <p:cNvGraphicFramePr>
            <a:graphicFrameLocks noChangeAspect="1"/>
          </p:cNvGraphicFramePr>
          <p:nvPr>
            <p:extLst/>
          </p:nvPr>
        </p:nvGraphicFramePr>
        <p:xfrm>
          <a:off x="5132737" y="285728"/>
          <a:ext cx="3629993" cy="155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03" name="Picture" r:id="rId7" imgW="2438280" imgH="857160" progId="Word.Picture.8">
                  <p:embed/>
                </p:oleObj>
              </mc:Choice>
              <mc:Fallback>
                <p:oleObj name="Picture" r:id="rId7" imgW="2438280" imgH="857160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737" y="285728"/>
                        <a:ext cx="3629993" cy="1558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850" y="357166"/>
            <a:ext cx="344502" cy="11616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6808" y="433319"/>
            <a:ext cx="330217" cy="1066855"/>
          </a:xfrm>
          <a:prstGeom prst="rect">
            <a:avLst/>
          </a:prstGeom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91050" y="1714488"/>
            <a:ext cx="4552950" cy="217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5429288" y="3857628"/>
            <a:ext cx="354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Complete logic circuit for a full-adder</a:t>
            </a:r>
            <a:endParaRPr lang="zh-CN" altLang="en-US" dirty="0"/>
          </a:p>
        </p:txBody>
      </p:sp>
      <p:pic>
        <p:nvPicPr>
          <p:cNvPr id="644105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467100" y="4357694"/>
            <a:ext cx="5676900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4106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20" y="3500438"/>
            <a:ext cx="3357586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4107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20" y="5357826"/>
            <a:ext cx="1643074" cy="134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1857356" y="5857892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/>
              <a:t>The Half-Adder</a:t>
            </a:r>
          </a:p>
        </p:txBody>
      </p:sp>
      <p:sp>
        <p:nvSpPr>
          <p:cNvPr id="23" name="矩形 22"/>
          <p:cNvSpPr/>
          <p:nvPr/>
        </p:nvSpPr>
        <p:spPr>
          <a:xfrm>
            <a:off x="6357950" y="0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Full-adder logic symbol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4858327" y="1782618"/>
            <a:ext cx="2247058" cy="2161309"/>
          </a:xfrm>
          <a:custGeom>
            <a:avLst/>
            <a:gdLst>
              <a:gd name="connsiteX0" fmla="*/ 64655 w 2247058"/>
              <a:gd name="connsiteY0" fmla="*/ 73891 h 2161309"/>
              <a:gd name="connsiteX1" fmla="*/ 64655 w 2247058"/>
              <a:gd name="connsiteY1" fmla="*/ 73891 h 2161309"/>
              <a:gd name="connsiteX2" fmla="*/ 83128 w 2247058"/>
              <a:gd name="connsiteY2" fmla="*/ 157018 h 2161309"/>
              <a:gd name="connsiteX3" fmla="*/ 101600 w 2247058"/>
              <a:gd name="connsiteY3" fmla="*/ 397164 h 2161309"/>
              <a:gd name="connsiteX4" fmla="*/ 110837 w 2247058"/>
              <a:gd name="connsiteY4" fmla="*/ 544946 h 2161309"/>
              <a:gd name="connsiteX5" fmla="*/ 92364 w 2247058"/>
              <a:gd name="connsiteY5" fmla="*/ 1126837 h 2161309"/>
              <a:gd name="connsiteX6" fmla="*/ 83128 w 2247058"/>
              <a:gd name="connsiteY6" fmla="*/ 1320800 h 2161309"/>
              <a:gd name="connsiteX7" fmla="*/ 64655 w 2247058"/>
              <a:gd name="connsiteY7" fmla="*/ 1385455 h 2161309"/>
              <a:gd name="connsiteX8" fmla="*/ 55418 w 2247058"/>
              <a:gd name="connsiteY8" fmla="*/ 1422400 h 2161309"/>
              <a:gd name="connsiteX9" fmla="*/ 46182 w 2247058"/>
              <a:gd name="connsiteY9" fmla="*/ 1551709 h 2161309"/>
              <a:gd name="connsiteX10" fmla="*/ 27709 w 2247058"/>
              <a:gd name="connsiteY10" fmla="*/ 1634837 h 2161309"/>
              <a:gd name="connsiteX11" fmla="*/ 18473 w 2247058"/>
              <a:gd name="connsiteY11" fmla="*/ 1699491 h 2161309"/>
              <a:gd name="connsiteX12" fmla="*/ 0 w 2247058"/>
              <a:gd name="connsiteY12" fmla="*/ 1884218 h 2161309"/>
              <a:gd name="connsiteX13" fmla="*/ 55418 w 2247058"/>
              <a:gd name="connsiteY13" fmla="*/ 1995055 h 2161309"/>
              <a:gd name="connsiteX14" fmla="*/ 83128 w 2247058"/>
              <a:gd name="connsiteY14" fmla="*/ 2022764 h 2161309"/>
              <a:gd name="connsiteX15" fmla="*/ 110837 w 2247058"/>
              <a:gd name="connsiteY15" fmla="*/ 2032000 h 2161309"/>
              <a:gd name="connsiteX16" fmla="*/ 147782 w 2247058"/>
              <a:gd name="connsiteY16" fmla="*/ 2050473 h 2161309"/>
              <a:gd name="connsiteX17" fmla="*/ 175491 w 2247058"/>
              <a:gd name="connsiteY17" fmla="*/ 2068946 h 2161309"/>
              <a:gd name="connsiteX18" fmla="*/ 295564 w 2247058"/>
              <a:gd name="connsiteY18" fmla="*/ 2096655 h 2161309"/>
              <a:gd name="connsiteX19" fmla="*/ 341746 w 2247058"/>
              <a:gd name="connsiteY19" fmla="*/ 2105891 h 2161309"/>
              <a:gd name="connsiteX20" fmla="*/ 1173018 w 2247058"/>
              <a:gd name="connsiteY20" fmla="*/ 2124364 h 2161309"/>
              <a:gd name="connsiteX21" fmla="*/ 1348509 w 2247058"/>
              <a:gd name="connsiteY21" fmla="*/ 2133600 h 2161309"/>
              <a:gd name="connsiteX22" fmla="*/ 1376218 w 2247058"/>
              <a:gd name="connsiteY22" fmla="*/ 2142837 h 2161309"/>
              <a:gd name="connsiteX23" fmla="*/ 1588655 w 2247058"/>
              <a:gd name="connsiteY23" fmla="*/ 2161309 h 2161309"/>
              <a:gd name="connsiteX24" fmla="*/ 2041237 w 2247058"/>
              <a:gd name="connsiteY24" fmla="*/ 2152073 h 2161309"/>
              <a:gd name="connsiteX25" fmla="*/ 2124364 w 2247058"/>
              <a:gd name="connsiteY25" fmla="*/ 2142837 h 2161309"/>
              <a:gd name="connsiteX26" fmla="*/ 2152073 w 2247058"/>
              <a:gd name="connsiteY26" fmla="*/ 2124364 h 2161309"/>
              <a:gd name="connsiteX27" fmla="*/ 2179782 w 2247058"/>
              <a:gd name="connsiteY27" fmla="*/ 2115127 h 2161309"/>
              <a:gd name="connsiteX28" fmla="*/ 2216728 w 2247058"/>
              <a:gd name="connsiteY28" fmla="*/ 2087418 h 2161309"/>
              <a:gd name="connsiteX29" fmla="*/ 2216728 w 2247058"/>
              <a:gd name="connsiteY29" fmla="*/ 1828800 h 2161309"/>
              <a:gd name="connsiteX30" fmla="*/ 2161309 w 2247058"/>
              <a:gd name="connsiteY30" fmla="*/ 1801091 h 2161309"/>
              <a:gd name="connsiteX31" fmla="*/ 2133600 w 2247058"/>
              <a:gd name="connsiteY31" fmla="*/ 1791855 h 2161309"/>
              <a:gd name="connsiteX32" fmla="*/ 2022764 w 2247058"/>
              <a:gd name="connsiteY32" fmla="*/ 1773382 h 2161309"/>
              <a:gd name="connsiteX33" fmla="*/ 1958109 w 2247058"/>
              <a:gd name="connsiteY33" fmla="*/ 1764146 h 2161309"/>
              <a:gd name="connsiteX34" fmla="*/ 1902691 w 2247058"/>
              <a:gd name="connsiteY34" fmla="*/ 1754909 h 2161309"/>
              <a:gd name="connsiteX35" fmla="*/ 1847273 w 2247058"/>
              <a:gd name="connsiteY35" fmla="*/ 1736437 h 2161309"/>
              <a:gd name="connsiteX36" fmla="*/ 1819564 w 2247058"/>
              <a:gd name="connsiteY36" fmla="*/ 1708727 h 2161309"/>
              <a:gd name="connsiteX37" fmla="*/ 1764146 w 2247058"/>
              <a:gd name="connsiteY37" fmla="*/ 1690255 h 2161309"/>
              <a:gd name="connsiteX38" fmla="*/ 1717964 w 2247058"/>
              <a:gd name="connsiteY38" fmla="*/ 1671782 h 2161309"/>
              <a:gd name="connsiteX39" fmla="*/ 1533237 w 2247058"/>
              <a:gd name="connsiteY39" fmla="*/ 1653309 h 2161309"/>
              <a:gd name="connsiteX40" fmla="*/ 1450109 w 2247058"/>
              <a:gd name="connsiteY40" fmla="*/ 1634837 h 2161309"/>
              <a:gd name="connsiteX41" fmla="*/ 1422400 w 2247058"/>
              <a:gd name="connsiteY41" fmla="*/ 1616364 h 2161309"/>
              <a:gd name="connsiteX42" fmla="*/ 1339273 w 2247058"/>
              <a:gd name="connsiteY42" fmla="*/ 1597891 h 2161309"/>
              <a:gd name="connsiteX43" fmla="*/ 1016000 w 2247058"/>
              <a:gd name="connsiteY43" fmla="*/ 1588655 h 2161309"/>
              <a:gd name="connsiteX44" fmla="*/ 960582 w 2247058"/>
              <a:gd name="connsiteY44" fmla="*/ 1570182 h 2161309"/>
              <a:gd name="connsiteX45" fmla="*/ 923637 w 2247058"/>
              <a:gd name="connsiteY45" fmla="*/ 1551709 h 2161309"/>
              <a:gd name="connsiteX46" fmla="*/ 886691 w 2247058"/>
              <a:gd name="connsiteY46" fmla="*/ 1542473 h 2161309"/>
              <a:gd name="connsiteX47" fmla="*/ 858982 w 2247058"/>
              <a:gd name="connsiteY47" fmla="*/ 1533237 h 2161309"/>
              <a:gd name="connsiteX48" fmla="*/ 831273 w 2247058"/>
              <a:gd name="connsiteY48" fmla="*/ 1505527 h 2161309"/>
              <a:gd name="connsiteX49" fmla="*/ 766618 w 2247058"/>
              <a:gd name="connsiteY49" fmla="*/ 1487055 h 2161309"/>
              <a:gd name="connsiteX50" fmla="*/ 729673 w 2247058"/>
              <a:gd name="connsiteY50" fmla="*/ 1468582 h 2161309"/>
              <a:gd name="connsiteX51" fmla="*/ 628073 w 2247058"/>
              <a:gd name="connsiteY51" fmla="*/ 1394691 h 2161309"/>
              <a:gd name="connsiteX52" fmla="*/ 581891 w 2247058"/>
              <a:gd name="connsiteY52" fmla="*/ 1311564 h 2161309"/>
              <a:gd name="connsiteX53" fmla="*/ 572655 w 2247058"/>
              <a:gd name="connsiteY53" fmla="*/ 1274618 h 2161309"/>
              <a:gd name="connsiteX54" fmla="*/ 563418 w 2247058"/>
              <a:gd name="connsiteY54" fmla="*/ 1173018 h 2161309"/>
              <a:gd name="connsiteX55" fmla="*/ 544946 w 2247058"/>
              <a:gd name="connsiteY55" fmla="*/ 1136073 h 2161309"/>
              <a:gd name="connsiteX56" fmla="*/ 554182 w 2247058"/>
              <a:gd name="connsiteY56" fmla="*/ 877455 h 2161309"/>
              <a:gd name="connsiteX57" fmla="*/ 563418 w 2247058"/>
              <a:gd name="connsiteY57" fmla="*/ 831273 h 2161309"/>
              <a:gd name="connsiteX58" fmla="*/ 581891 w 2247058"/>
              <a:gd name="connsiteY58" fmla="*/ 794327 h 2161309"/>
              <a:gd name="connsiteX59" fmla="*/ 618837 w 2247058"/>
              <a:gd name="connsiteY59" fmla="*/ 692727 h 2161309"/>
              <a:gd name="connsiteX60" fmla="*/ 655782 w 2247058"/>
              <a:gd name="connsiteY60" fmla="*/ 637309 h 2161309"/>
              <a:gd name="connsiteX61" fmla="*/ 692728 w 2247058"/>
              <a:gd name="connsiteY61" fmla="*/ 581891 h 2161309"/>
              <a:gd name="connsiteX62" fmla="*/ 701964 w 2247058"/>
              <a:gd name="connsiteY62" fmla="*/ 554182 h 2161309"/>
              <a:gd name="connsiteX63" fmla="*/ 794328 w 2247058"/>
              <a:gd name="connsiteY63" fmla="*/ 471055 h 2161309"/>
              <a:gd name="connsiteX64" fmla="*/ 831273 w 2247058"/>
              <a:gd name="connsiteY64" fmla="*/ 406400 h 2161309"/>
              <a:gd name="connsiteX65" fmla="*/ 849746 w 2247058"/>
              <a:gd name="connsiteY65" fmla="*/ 350982 h 2161309"/>
              <a:gd name="connsiteX66" fmla="*/ 877455 w 2247058"/>
              <a:gd name="connsiteY66" fmla="*/ 267855 h 2161309"/>
              <a:gd name="connsiteX67" fmla="*/ 895928 w 2247058"/>
              <a:gd name="connsiteY67" fmla="*/ 203200 h 2161309"/>
              <a:gd name="connsiteX68" fmla="*/ 914400 w 2247058"/>
              <a:gd name="connsiteY68" fmla="*/ 147782 h 2161309"/>
              <a:gd name="connsiteX69" fmla="*/ 905164 w 2247058"/>
              <a:gd name="connsiteY69" fmla="*/ 101600 h 2161309"/>
              <a:gd name="connsiteX70" fmla="*/ 877455 w 2247058"/>
              <a:gd name="connsiteY70" fmla="*/ 83127 h 2161309"/>
              <a:gd name="connsiteX71" fmla="*/ 812800 w 2247058"/>
              <a:gd name="connsiteY71" fmla="*/ 64655 h 2161309"/>
              <a:gd name="connsiteX72" fmla="*/ 775855 w 2247058"/>
              <a:gd name="connsiteY72" fmla="*/ 46182 h 2161309"/>
              <a:gd name="connsiteX73" fmla="*/ 738909 w 2247058"/>
              <a:gd name="connsiteY73" fmla="*/ 36946 h 2161309"/>
              <a:gd name="connsiteX74" fmla="*/ 711200 w 2247058"/>
              <a:gd name="connsiteY74" fmla="*/ 18473 h 2161309"/>
              <a:gd name="connsiteX75" fmla="*/ 655782 w 2247058"/>
              <a:gd name="connsiteY75" fmla="*/ 9237 h 2161309"/>
              <a:gd name="connsiteX76" fmla="*/ 609600 w 2247058"/>
              <a:gd name="connsiteY76" fmla="*/ 0 h 2161309"/>
              <a:gd name="connsiteX77" fmla="*/ 64655 w 2247058"/>
              <a:gd name="connsiteY77" fmla="*/ 9237 h 2161309"/>
              <a:gd name="connsiteX78" fmla="*/ 64655 w 2247058"/>
              <a:gd name="connsiteY78" fmla="*/ 73891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247058" h="2161309">
                <a:moveTo>
                  <a:pt x="64655" y="73891"/>
                </a:moveTo>
                <a:lnTo>
                  <a:pt x="64655" y="73891"/>
                </a:lnTo>
                <a:cubicBezTo>
                  <a:pt x="70813" y="101600"/>
                  <a:pt x="80304" y="128774"/>
                  <a:pt x="83128" y="157018"/>
                </a:cubicBezTo>
                <a:cubicBezTo>
                  <a:pt x="115075" y="476490"/>
                  <a:pt x="74343" y="260874"/>
                  <a:pt x="101600" y="397164"/>
                </a:cubicBezTo>
                <a:cubicBezTo>
                  <a:pt x="104679" y="446425"/>
                  <a:pt x="110837" y="495589"/>
                  <a:pt x="110837" y="544946"/>
                </a:cubicBezTo>
                <a:cubicBezTo>
                  <a:pt x="110837" y="983801"/>
                  <a:pt x="118327" y="893161"/>
                  <a:pt x="92364" y="1126837"/>
                </a:cubicBezTo>
                <a:cubicBezTo>
                  <a:pt x="89285" y="1191491"/>
                  <a:pt x="90024" y="1256441"/>
                  <a:pt x="83128" y="1320800"/>
                </a:cubicBezTo>
                <a:cubicBezTo>
                  <a:pt x="80740" y="1343087"/>
                  <a:pt x="70553" y="1363831"/>
                  <a:pt x="64655" y="1385455"/>
                </a:cubicBezTo>
                <a:cubicBezTo>
                  <a:pt x="61315" y="1397702"/>
                  <a:pt x="58497" y="1410085"/>
                  <a:pt x="55418" y="1422400"/>
                </a:cubicBezTo>
                <a:cubicBezTo>
                  <a:pt x="52339" y="1465503"/>
                  <a:pt x="50706" y="1508734"/>
                  <a:pt x="46182" y="1551709"/>
                </a:cubicBezTo>
                <a:cubicBezTo>
                  <a:pt x="41597" y="1595266"/>
                  <a:pt x="34980" y="1594849"/>
                  <a:pt x="27709" y="1634837"/>
                </a:cubicBezTo>
                <a:cubicBezTo>
                  <a:pt x="23815" y="1656256"/>
                  <a:pt x="20877" y="1677854"/>
                  <a:pt x="18473" y="1699491"/>
                </a:cubicBezTo>
                <a:cubicBezTo>
                  <a:pt x="11639" y="1760995"/>
                  <a:pt x="6158" y="1822642"/>
                  <a:pt x="0" y="1884218"/>
                </a:cubicBezTo>
                <a:cubicBezTo>
                  <a:pt x="15024" y="1929289"/>
                  <a:pt x="19609" y="1959248"/>
                  <a:pt x="55418" y="1995055"/>
                </a:cubicBezTo>
                <a:cubicBezTo>
                  <a:pt x="64655" y="2004291"/>
                  <a:pt x="72259" y="2015518"/>
                  <a:pt x="83128" y="2022764"/>
                </a:cubicBezTo>
                <a:cubicBezTo>
                  <a:pt x="91229" y="2028164"/>
                  <a:pt x="101888" y="2028165"/>
                  <a:pt x="110837" y="2032000"/>
                </a:cubicBezTo>
                <a:cubicBezTo>
                  <a:pt x="123492" y="2037424"/>
                  <a:pt x="135828" y="2043642"/>
                  <a:pt x="147782" y="2050473"/>
                </a:cubicBezTo>
                <a:cubicBezTo>
                  <a:pt x="157420" y="2055981"/>
                  <a:pt x="165347" y="2064438"/>
                  <a:pt x="175491" y="2068946"/>
                </a:cubicBezTo>
                <a:cubicBezTo>
                  <a:pt x="227564" y="2092089"/>
                  <a:pt x="238465" y="2087138"/>
                  <a:pt x="295564" y="2096655"/>
                </a:cubicBezTo>
                <a:cubicBezTo>
                  <a:pt x="311049" y="2099236"/>
                  <a:pt x="326055" y="2105395"/>
                  <a:pt x="341746" y="2105891"/>
                </a:cubicBezTo>
                <a:lnTo>
                  <a:pt x="1173018" y="2124364"/>
                </a:lnTo>
                <a:cubicBezTo>
                  <a:pt x="1231515" y="2127443"/>
                  <a:pt x="1290172" y="2128297"/>
                  <a:pt x="1348509" y="2133600"/>
                </a:cubicBezTo>
                <a:cubicBezTo>
                  <a:pt x="1358205" y="2134481"/>
                  <a:pt x="1366614" y="2141236"/>
                  <a:pt x="1376218" y="2142837"/>
                </a:cubicBezTo>
                <a:cubicBezTo>
                  <a:pt x="1428744" y="2151591"/>
                  <a:pt x="1545538" y="2158229"/>
                  <a:pt x="1588655" y="2161309"/>
                </a:cubicBezTo>
                <a:lnTo>
                  <a:pt x="2041237" y="2152073"/>
                </a:lnTo>
                <a:cubicBezTo>
                  <a:pt x="2069100" y="2151112"/>
                  <a:pt x="2097317" y="2149599"/>
                  <a:pt x="2124364" y="2142837"/>
                </a:cubicBezTo>
                <a:cubicBezTo>
                  <a:pt x="2135133" y="2140145"/>
                  <a:pt x="2142144" y="2129329"/>
                  <a:pt x="2152073" y="2124364"/>
                </a:cubicBezTo>
                <a:cubicBezTo>
                  <a:pt x="2160781" y="2120010"/>
                  <a:pt x="2170546" y="2118206"/>
                  <a:pt x="2179782" y="2115127"/>
                </a:cubicBezTo>
                <a:cubicBezTo>
                  <a:pt x="2192097" y="2105891"/>
                  <a:pt x="2205843" y="2098303"/>
                  <a:pt x="2216728" y="2087418"/>
                </a:cubicBezTo>
                <a:cubicBezTo>
                  <a:pt x="2279277" y="2024869"/>
                  <a:pt x="2227417" y="1866210"/>
                  <a:pt x="2216728" y="1828800"/>
                </a:cubicBezTo>
                <a:cubicBezTo>
                  <a:pt x="2211054" y="1808941"/>
                  <a:pt x="2180182" y="1809479"/>
                  <a:pt x="2161309" y="1801091"/>
                </a:cubicBezTo>
                <a:cubicBezTo>
                  <a:pt x="2152412" y="1797137"/>
                  <a:pt x="2142961" y="1794530"/>
                  <a:pt x="2133600" y="1791855"/>
                </a:cubicBezTo>
                <a:cubicBezTo>
                  <a:pt x="2084452" y="1777812"/>
                  <a:pt x="2086025" y="1781816"/>
                  <a:pt x="2022764" y="1773382"/>
                </a:cubicBezTo>
                <a:lnTo>
                  <a:pt x="1958109" y="1764146"/>
                </a:lnTo>
                <a:cubicBezTo>
                  <a:pt x="1939599" y="1761298"/>
                  <a:pt x="1920859" y="1759451"/>
                  <a:pt x="1902691" y="1754909"/>
                </a:cubicBezTo>
                <a:cubicBezTo>
                  <a:pt x="1883801" y="1750186"/>
                  <a:pt x="1847273" y="1736437"/>
                  <a:pt x="1847273" y="1736437"/>
                </a:cubicBezTo>
                <a:cubicBezTo>
                  <a:pt x="1838037" y="1727200"/>
                  <a:pt x="1830983" y="1715071"/>
                  <a:pt x="1819564" y="1708727"/>
                </a:cubicBezTo>
                <a:cubicBezTo>
                  <a:pt x="1802543" y="1699271"/>
                  <a:pt x="1782225" y="1697487"/>
                  <a:pt x="1764146" y="1690255"/>
                </a:cubicBezTo>
                <a:cubicBezTo>
                  <a:pt x="1748752" y="1684097"/>
                  <a:pt x="1733960" y="1676144"/>
                  <a:pt x="1717964" y="1671782"/>
                </a:cubicBezTo>
                <a:cubicBezTo>
                  <a:pt x="1671582" y="1659132"/>
                  <a:pt x="1562020" y="1655365"/>
                  <a:pt x="1533237" y="1653309"/>
                </a:cubicBezTo>
                <a:cubicBezTo>
                  <a:pt x="1525019" y="1651666"/>
                  <a:pt x="1461521" y="1639728"/>
                  <a:pt x="1450109" y="1634837"/>
                </a:cubicBezTo>
                <a:cubicBezTo>
                  <a:pt x="1439906" y="1630464"/>
                  <a:pt x="1432603" y="1620737"/>
                  <a:pt x="1422400" y="1616364"/>
                </a:cubicBezTo>
                <a:cubicBezTo>
                  <a:pt x="1413617" y="1612600"/>
                  <a:pt x="1344240" y="1598139"/>
                  <a:pt x="1339273" y="1597891"/>
                </a:cubicBezTo>
                <a:cubicBezTo>
                  <a:pt x="1231606" y="1592508"/>
                  <a:pt x="1123758" y="1591734"/>
                  <a:pt x="1016000" y="1588655"/>
                </a:cubicBezTo>
                <a:cubicBezTo>
                  <a:pt x="997527" y="1582497"/>
                  <a:pt x="977998" y="1578890"/>
                  <a:pt x="960582" y="1570182"/>
                </a:cubicBezTo>
                <a:cubicBezTo>
                  <a:pt x="948267" y="1564024"/>
                  <a:pt x="936529" y="1556543"/>
                  <a:pt x="923637" y="1551709"/>
                </a:cubicBezTo>
                <a:cubicBezTo>
                  <a:pt x="911751" y="1547252"/>
                  <a:pt x="898897" y="1545960"/>
                  <a:pt x="886691" y="1542473"/>
                </a:cubicBezTo>
                <a:cubicBezTo>
                  <a:pt x="877330" y="1539798"/>
                  <a:pt x="868218" y="1536316"/>
                  <a:pt x="858982" y="1533237"/>
                </a:cubicBezTo>
                <a:cubicBezTo>
                  <a:pt x="849746" y="1524000"/>
                  <a:pt x="842141" y="1512773"/>
                  <a:pt x="831273" y="1505527"/>
                </a:cubicBezTo>
                <a:cubicBezTo>
                  <a:pt x="823323" y="1500227"/>
                  <a:pt x="771544" y="1488286"/>
                  <a:pt x="766618" y="1487055"/>
                </a:cubicBezTo>
                <a:cubicBezTo>
                  <a:pt x="754303" y="1480897"/>
                  <a:pt x="741480" y="1475666"/>
                  <a:pt x="729673" y="1468582"/>
                </a:cubicBezTo>
                <a:cubicBezTo>
                  <a:pt x="681789" y="1439851"/>
                  <a:pt x="670336" y="1428502"/>
                  <a:pt x="628073" y="1394691"/>
                </a:cubicBezTo>
                <a:cubicBezTo>
                  <a:pt x="605469" y="1326881"/>
                  <a:pt x="623369" y="1353042"/>
                  <a:pt x="581891" y="1311564"/>
                </a:cubicBezTo>
                <a:cubicBezTo>
                  <a:pt x="578812" y="1299249"/>
                  <a:pt x="574333" y="1287201"/>
                  <a:pt x="572655" y="1274618"/>
                </a:cubicBezTo>
                <a:cubicBezTo>
                  <a:pt x="568161" y="1240910"/>
                  <a:pt x="570087" y="1206364"/>
                  <a:pt x="563418" y="1173018"/>
                </a:cubicBezTo>
                <a:cubicBezTo>
                  <a:pt x="560718" y="1159517"/>
                  <a:pt x="551103" y="1148388"/>
                  <a:pt x="544946" y="1136073"/>
                </a:cubicBezTo>
                <a:cubicBezTo>
                  <a:pt x="548025" y="1049867"/>
                  <a:pt x="548964" y="963558"/>
                  <a:pt x="554182" y="877455"/>
                </a:cubicBezTo>
                <a:cubicBezTo>
                  <a:pt x="555132" y="861785"/>
                  <a:pt x="558454" y="846166"/>
                  <a:pt x="563418" y="831273"/>
                </a:cubicBezTo>
                <a:cubicBezTo>
                  <a:pt x="567772" y="818211"/>
                  <a:pt x="577537" y="807389"/>
                  <a:pt x="581891" y="794327"/>
                </a:cubicBezTo>
                <a:cubicBezTo>
                  <a:pt x="617167" y="688502"/>
                  <a:pt x="580112" y="750816"/>
                  <a:pt x="618837" y="692727"/>
                </a:cubicBezTo>
                <a:cubicBezTo>
                  <a:pt x="640798" y="626842"/>
                  <a:pt x="609658" y="706496"/>
                  <a:pt x="655782" y="637309"/>
                </a:cubicBezTo>
                <a:cubicBezTo>
                  <a:pt x="709247" y="557111"/>
                  <a:pt x="604335" y="670281"/>
                  <a:pt x="692728" y="581891"/>
                </a:cubicBezTo>
                <a:cubicBezTo>
                  <a:pt x="695807" y="572655"/>
                  <a:pt x="695987" y="561867"/>
                  <a:pt x="701964" y="554182"/>
                </a:cubicBezTo>
                <a:cubicBezTo>
                  <a:pt x="732906" y="514399"/>
                  <a:pt x="757319" y="498811"/>
                  <a:pt x="794328" y="471055"/>
                </a:cubicBezTo>
                <a:cubicBezTo>
                  <a:pt x="822576" y="386309"/>
                  <a:pt x="775359" y="518228"/>
                  <a:pt x="831273" y="406400"/>
                </a:cubicBezTo>
                <a:cubicBezTo>
                  <a:pt x="839981" y="388984"/>
                  <a:pt x="843588" y="369455"/>
                  <a:pt x="849746" y="350982"/>
                </a:cubicBezTo>
                <a:lnTo>
                  <a:pt x="877455" y="267855"/>
                </a:lnTo>
                <a:cubicBezTo>
                  <a:pt x="908479" y="174785"/>
                  <a:pt x="861155" y="319111"/>
                  <a:pt x="895928" y="203200"/>
                </a:cubicBezTo>
                <a:cubicBezTo>
                  <a:pt x="901523" y="184549"/>
                  <a:pt x="914400" y="147782"/>
                  <a:pt x="914400" y="147782"/>
                </a:cubicBezTo>
                <a:cubicBezTo>
                  <a:pt x="911321" y="132388"/>
                  <a:pt x="912953" y="115230"/>
                  <a:pt x="905164" y="101600"/>
                </a:cubicBezTo>
                <a:cubicBezTo>
                  <a:pt x="899657" y="91962"/>
                  <a:pt x="887384" y="88091"/>
                  <a:pt x="877455" y="83127"/>
                </a:cubicBezTo>
                <a:cubicBezTo>
                  <a:pt x="864205" y="76502"/>
                  <a:pt x="824637" y="67614"/>
                  <a:pt x="812800" y="64655"/>
                </a:cubicBezTo>
                <a:cubicBezTo>
                  <a:pt x="800485" y="58497"/>
                  <a:pt x="788747" y="51016"/>
                  <a:pt x="775855" y="46182"/>
                </a:cubicBezTo>
                <a:cubicBezTo>
                  <a:pt x="763969" y="41725"/>
                  <a:pt x="750577" y="41946"/>
                  <a:pt x="738909" y="36946"/>
                </a:cubicBezTo>
                <a:cubicBezTo>
                  <a:pt x="728706" y="32573"/>
                  <a:pt x="721731" y="21983"/>
                  <a:pt x="711200" y="18473"/>
                </a:cubicBezTo>
                <a:cubicBezTo>
                  <a:pt x="693434" y="12551"/>
                  <a:pt x="674207" y="12587"/>
                  <a:pt x="655782" y="9237"/>
                </a:cubicBezTo>
                <a:cubicBezTo>
                  <a:pt x="640336" y="6429"/>
                  <a:pt x="624994" y="3079"/>
                  <a:pt x="609600" y="0"/>
                </a:cubicBezTo>
                <a:lnTo>
                  <a:pt x="64655" y="9237"/>
                </a:lnTo>
                <a:cubicBezTo>
                  <a:pt x="44805" y="10864"/>
                  <a:pt x="64655" y="63115"/>
                  <a:pt x="64655" y="73891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5624945" y="1865506"/>
            <a:ext cx="1200931" cy="1507411"/>
          </a:xfrm>
          <a:custGeom>
            <a:avLst/>
            <a:gdLst>
              <a:gd name="connsiteX0" fmla="*/ 461819 w 1200931"/>
              <a:gd name="connsiteY0" fmla="*/ 18712 h 1507411"/>
              <a:gd name="connsiteX1" fmla="*/ 461819 w 1200931"/>
              <a:gd name="connsiteY1" fmla="*/ 18712 h 1507411"/>
              <a:gd name="connsiteX2" fmla="*/ 406400 w 1200931"/>
              <a:gd name="connsiteY2" fmla="*/ 92603 h 1507411"/>
              <a:gd name="connsiteX3" fmla="*/ 378691 w 1200931"/>
              <a:gd name="connsiteY3" fmla="*/ 157258 h 1507411"/>
              <a:gd name="connsiteX4" fmla="*/ 350982 w 1200931"/>
              <a:gd name="connsiteY4" fmla="*/ 184967 h 1507411"/>
              <a:gd name="connsiteX5" fmla="*/ 304800 w 1200931"/>
              <a:gd name="connsiteY5" fmla="*/ 240385 h 1507411"/>
              <a:gd name="connsiteX6" fmla="*/ 286328 w 1200931"/>
              <a:gd name="connsiteY6" fmla="*/ 268094 h 1507411"/>
              <a:gd name="connsiteX7" fmla="*/ 249382 w 1200931"/>
              <a:gd name="connsiteY7" fmla="*/ 305039 h 1507411"/>
              <a:gd name="connsiteX8" fmla="*/ 240146 w 1200931"/>
              <a:gd name="connsiteY8" fmla="*/ 332749 h 1507411"/>
              <a:gd name="connsiteX9" fmla="*/ 184728 w 1200931"/>
              <a:gd name="connsiteY9" fmla="*/ 351221 h 1507411"/>
              <a:gd name="connsiteX10" fmla="*/ 147782 w 1200931"/>
              <a:gd name="connsiteY10" fmla="*/ 369694 h 1507411"/>
              <a:gd name="connsiteX11" fmla="*/ 83128 w 1200931"/>
              <a:gd name="connsiteY11" fmla="*/ 397403 h 1507411"/>
              <a:gd name="connsiteX12" fmla="*/ 27710 w 1200931"/>
              <a:gd name="connsiteY12" fmla="*/ 462058 h 1507411"/>
              <a:gd name="connsiteX13" fmla="*/ 9237 w 1200931"/>
              <a:gd name="connsiteY13" fmla="*/ 535949 h 1507411"/>
              <a:gd name="connsiteX14" fmla="*/ 0 w 1200931"/>
              <a:gd name="connsiteY14" fmla="*/ 563658 h 1507411"/>
              <a:gd name="connsiteX15" fmla="*/ 18473 w 1200931"/>
              <a:gd name="connsiteY15" fmla="*/ 1145549 h 1507411"/>
              <a:gd name="connsiteX16" fmla="*/ 46182 w 1200931"/>
              <a:gd name="connsiteY16" fmla="*/ 1200967 h 1507411"/>
              <a:gd name="connsiteX17" fmla="*/ 101600 w 1200931"/>
              <a:gd name="connsiteY17" fmla="*/ 1219439 h 1507411"/>
              <a:gd name="connsiteX18" fmla="*/ 129310 w 1200931"/>
              <a:gd name="connsiteY18" fmla="*/ 1247149 h 1507411"/>
              <a:gd name="connsiteX19" fmla="*/ 203200 w 1200931"/>
              <a:gd name="connsiteY19" fmla="*/ 1274858 h 1507411"/>
              <a:gd name="connsiteX20" fmla="*/ 249382 w 1200931"/>
              <a:gd name="connsiteY20" fmla="*/ 1321039 h 1507411"/>
              <a:gd name="connsiteX21" fmla="*/ 267855 w 1200931"/>
              <a:gd name="connsiteY21" fmla="*/ 1348749 h 1507411"/>
              <a:gd name="connsiteX22" fmla="*/ 323273 w 1200931"/>
              <a:gd name="connsiteY22" fmla="*/ 1367221 h 1507411"/>
              <a:gd name="connsiteX23" fmla="*/ 350982 w 1200931"/>
              <a:gd name="connsiteY23" fmla="*/ 1385694 h 1507411"/>
              <a:gd name="connsiteX24" fmla="*/ 415637 w 1200931"/>
              <a:gd name="connsiteY24" fmla="*/ 1404167 h 1507411"/>
              <a:gd name="connsiteX25" fmla="*/ 443346 w 1200931"/>
              <a:gd name="connsiteY25" fmla="*/ 1413403 h 1507411"/>
              <a:gd name="connsiteX26" fmla="*/ 526473 w 1200931"/>
              <a:gd name="connsiteY26" fmla="*/ 1431876 h 1507411"/>
              <a:gd name="connsiteX27" fmla="*/ 563419 w 1200931"/>
              <a:gd name="connsiteY27" fmla="*/ 1450349 h 1507411"/>
              <a:gd name="connsiteX28" fmla="*/ 701964 w 1200931"/>
              <a:gd name="connsiteY28" fmla="*/ 1468821 h 1507411"/>
              <a:gd name="connsiteX29" fmla="*/ 729673 w 1200931"/>
              <a:gd name="connsiteY29" fmla="*/ 1478058 h 1507411"/>
              <a:gd name="connsiteX30" fmla="*/ 738910 w 1200931"/>
              <a:gd name="connsiteY30" fmla="*/ 1505767 h 1507411"/>
              <a:gd name="connsiteX31" fmla="*/ 1126837 w 1200931"/>
              <a:gd name="connsiteY31" fmla="*/ 1496530 h 1507411"/>
              <a:gd name="connsiteX32" fmla="*/ 1145310 w 1200931"/>
              <a:gd name="connsiteY32" fmla="*/ 1274858 h 1507411"/>
              <a:gd name="connsiteX33" fmla="*/ 1163782 w 1200931"/>
              <a:gd name="connsiteY33" fmla="*/ 1200967 h 1507411"/>
              <a:gd name="connsiteX34" fmla="*/ 1182255 w 1200931"/>
              <a:gd name="connsiteY34" fmla="*/ 1127076 h 1507411"/>
              <a:gd name="connsiteX35" fmla="*/ 1182255 w 1200931"/>
              <a:gd name="connsiteY35" fmla="*/ 221912 h 1507411"/>
              <a:gd name="connsiteX36" fmla="*/ 1136073 w 1200931"/>
              <a:gd name="connsiteY36" fmla="*/ 166494 h 1507411"/>
              <a:gd name="connsiteX37" fmla="*/ 1080655 w 1200931"/>
              <a:gd name="connsiteY37" fmla="*/ 148021 h 1507411"/>
              <a:gd name="connsiteX38" fmla="*/ 1006764 w 1200931"/>
              <a:gd name="connsiteY38" fmla="*/ 101839 h 1507411"/>
              <a:gd name="connsiteX39" fmla="*/ 979055 w 1200931"/>
              <a:gd name="connsiteY39" fmla="*/ 83367 h 1507411"/>
              <a:gd name="connsiteX40" fmla="*/ 886691 w 1200931"/>
              <a:gd name="connsiteY40" fmla="*/ 64894 h 1507411"/>
              <a:gd name="connsiteX41" fmla="*/ 849746 w 1200931"/>
              <a:gd name="connsiteY41" fmla="*/ 55658 h 1507411"/>
              <a:gd name="connsiteX42" fmla="*/ 822037 w 1200931"/>
              <a:gd name="connsiteY42" fmla="*/ 46421 h 1507411"/>
              <a:gd name="connsiteX43" fmla="*/ 766619 w 1200931"/>
              <a:gd name="connsiteY43" fmla="*/ 18712 h 1507411"/>
              <a:gd name="connsiteX44" fmla="*/ 711200 w 1200931"/>
              <a:gd name="connsiteY44" fmla="*/ 9476 h 1507411"/>
              <a:gd name="connsiteX45" fmla="*/ 665019 w 1200931"/>
              <a:gd name="connsiteY45" fmla="*/ 239 h 1507411"/>
              <a:gd name="connsiteX46" fmla="*/ 461819 w 1200931"/>
              <a:gd name="connsiteY46" fmla="*/ 18712 h 150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00931" h="1507411">
                <a:moveTo>
                  <a:pt x="461819" y="18712"/>
                </a:moveTo>
                <a:lnTo>
                  <a:pt x="461819" y="18712"/>
                </a:lnTo>
                <a:cubicBezTo>
                  <a:pt x="443346" y="43342"/>
                  <a:pt x="422929" y="66628"/>
                  <a:pt x="406400" y="92603"/>
                </a:cubicBezTo>
                <a:cubicBezTo>
                  <a:pt x="336038" y="203171"/>
                  <a:pt x="481808" y="12894"/>
                  <a:pt x="378691" y="157258"/>
                </a:cubicBezTo>
                <a:cubicBezTo>
                  <a:pt x="371099" y="167887"/>
                  <a:pt x="360218" y="175731"/>
                  <a:pt x="350982" y="184967"/>
                </a:cubicBezTo>
                <a:cubicBezTo>
                  <a:pt x="311353" y="264226"/>
                  <a:pt x="357021" y="188164"/>
                  <a:pt x="304800" y="240385"/>
                </a:cubicBezTo>
                <a:cubicBezTo>
                  <a:pt x="296951" y="248234"/>
                  <a:pt x="293552" y="259666"/>
                  <a:pt x="286328" y="268094"/>
                </a:cubicBezTo>
                <a:cubicBezTo>
                  <a:pt x="274994" y="281317"/>
                  <a:pt x="261697" y="292724"/>
                  <a:pt x="249382" y="305039"/>
                </a:cubicBezTo>
                <a:cubicBezTo>
                  <a:pt x="246303" y="314276"/>
                  <a:pt x="248069" y="327090"/>
                  <a:pt x="240146" y="332749"/>
                </a:cubicBezTo>
                <a:cubicBezTo>
                  <a:pt x="224301" y="344067"/>
                  <a:pt x="202144" y="342513"/>
                  <a:pt x="184728" y="351221"/>
                </a:cubicBezTo>
                <a:cubicBezTo>
                  <a:pt x="172413" y="357379"/>
                  <a:pt x="160438" y="364270"/>
                  <a:pt x="147782" y="369694"/>
                </a:cubicBezTo>
                <a:cubicBezTo>
                  <a:pt x="120036" y="381585"/>
                  <a:pt x="110360" y="376979"/>
                  <a:pt x="83128" y="397403"/>
                </a:cubicBezTo>
                <a:cubicBezTo>
                  <a:pt x="64946" y="411040"/>
                  <a:pt x="38881" y="439716"/>
                  <a:pt x="27710" y="462058"/>
                </a:cubicBezTo>
                <a:cubicBezTo>
                  <a:pt x="17151" y="483177"/>
                  <a:pt x="14509" y="514861"/>
                  <a:pt x="9237" y="535949"/>
                </a:cubicBezTo>
                <a:cubicBezTo>
                  <a:pt x="6876" y="545394"/>
                  <a:pt x="3079" y="554422"/>
                  <a:pt x="0" y="563658"/>
                </a:cubicBezTo>
                <a:cubicBezTo>
                  <a:pt x="6158" y="757622"/>
                  <a:pt x="9661" y="951688"/>
                  <a:pt x="18473" y="1145549"/>
                </a:cubicBezTo>
                <a:cubicBezTo>
                  <a:pt x="19032" y="1157849"/>
                  <a:pt x="36206" y="1194732"/>
                  <a:pt x="46182" y="1200967"/>
                </a:cubicBezTo>
                <a:cubicBezTo>
                  <a:pt x="62694" y="1211287"/>
                  <a:pt x="101600" y="1219439"/>
                  <a:pt x="101600" y="1219439"/>
                </a:cubicBezTo>
                <a:cubicBezTo>
                  <a:pt x="110837" y="1228676"/>
                  <a:pt x="118680" y="1239557"/>
                  <a:pt x="129310" y="1247149"/>
                </a:cubicBezTo>
                <a:cubicBezTo>
                  <a:pt x="155315" y="1265724"/>
                  <a:pt x="173452" y="1267420"/>
                  <a:pt x="203200" y="1274858"/>
                </a:cubicBezTo>
                <a:cubicBezTo>
                  <a:pt x="252464" y="1348753"/>
                  <a:pt x="187803" y="1259460"/>
                  <a:pt x="249382" y="1321039"/>
                </a:cubicBezTo>
                <a:cubicBezTo>
                  <a:pt x="257232" y="1328889"/>
                  <a:pt x="258441" y="1342865"/>
                  <a:pt x="267855" y="1348749"/>
                </a:cubicBezTo>
                <a:cubicBezTo>
                  <a:pt x="284367" y="1359069"/>
                  <a:pt x="323273" y="1367221"/>
                  <a:pt x="323273" y="1367221"/>
                </a:cubicBezTo>
                <a:cubicBezTo>
                  <a:pt x="332509" y="1373379"/>
                  <a:pt x="341053" y="1380730"/>
                  <a:pt x="350982" y="1385694"/>
                </a:cubicBezTo>
                <a:cubicBezTo>
                  <a:pt x="365741" y="1393074"/>
                  <a:pt x="401833" y="1400223"/>
                  <a:pt x="415637" y="1404167"/>
                </a:cubicBezTo>
                <a:cubicBezTo>
                  <a:pt x="424998" y="1406842"/>
                  <a:pt x="433985" y="1410728"/>
                  <a:pt x="443346" y="1413403"/>
                </a:cubicBezTo>
                <a:cubicBezTo>
                  <a:pt x="473777" y="1422097"/>
                  <a:pt x="494735" y="1425528"/>
                  <a:pt x="526473" y="1431876"/>
                </a:cubicBezTo>
                <a:cubicBezTo>
                  <a:pt x="538788" y="1438034"/>
                  <a:pt x="550357" y="1445995"/>
                  <a:pt x="563419" y="1450349"/>
                </a:cubicBezTo>
                <a:cubicBezTo>
                  <a:pt x="596213" y="1461280"/>
                  <a:pt x="680165" y="1466641"/>
                  <a:pt x="701964" y="1468821"/>
                </a:cubicBezTo>
                <a:cubicBezTo>
                  <a:pt x="711200" y="1471900"/>
                  <a:pt x="722789" y="1471174"/>
                  <a:pt x="729673" y="1478058"/>
                </a:cubicBezTo>
                <a:cubicBezTo>
                  <a:pt x="736557" y="1484942"/>
                  <a:pt x="729184" y="1505315"/>
                  <a:pt x="738910" y="1505767"/>
                </a:cubicBezTo>
                <a:cubicBezTo>
                  <a:pt x="868116" y="1511776"/>
                  <a:pt x="997528" y="1499609"/>
                  <a:pt x="1126837" y="1496530"/>
                </a:cubicBezTo>
                <a:cubicBezTo>
                  <a:pt x="1157708" y="1403913"/>
                  <a:pt x="1127851" y="1501824"/>
                  <a:pt x="1145310" y="1274858"/>
                </a:cubicBezTo>
                <a:cubicBezTo>
                  <a:pt x="1148538" y="1232897"/>
                  <a:pt x="1154492" y="1235031"/>
                  <a:pt x="1163782" y="1200967"/>
                </a:cubicBezTo>
                <a:cubicBezTo>
                  <a:pt x="1170462" y="1176473"/>
                  <a:pt x="1182255" y="1127076"/>
                  <a:pt x="1182255" y="1127076"/>
                </a:cubicBezTo>
                <a:cubicBezTo>
                  <a:pt x="1209632" y="771166"/>
                  <a:pt x="1204554" y="883454"/>
                  <a:pt x="1182255" y="221912"/>
                </a:cubicBezTo>
                <a:cubicBezTo>
                  <a:pt x="1181377" y="195860"/>
                  <a:pt x="1157050" y="175817"/>
                  <a:pt x="1136073" y="166494"/>
                </a:cubicBezTo>
                <a:cubicBezTo>
                  <a:pt x="1118279" y="158586"/>
                  <a:pt x="1080655" y="148021"/>
                  <a:pt x="1080655" y="148021"/>
                </a:cubicBezTo>
                <a:cubicBezTo>
                  <a:pt x="1010021" y="95045"/>
                  <a:pt x="1077759" y="142407"/>
                  <a:pt x="1006764" y="101839"/>
                </a:cubicBezTo>
                <a:cubicBezTo>
                  <a:pt x="997126" y="96332"/>
                  <a:pt x="989665" y="86631"/>
                  <a:pt x="979055" y="83367"/>
                </a:cubicBezTo>
                <a:cubicBezTo>
                  <a:pt x="949046" y="74133"/>
                  <a:pt x="917392" y="71473"/>
                  <a:pt x="886691" y="64894"/>
                </a:cubicBezTo>
                <a:cubicBezTo>
                  <a:pt x="874279" y="62234"/>
                  <a:pt x="861952" y="59145"/>
                  <a:pt x="849746" y="55658"/>
                </a:cubicBezTo>
                <a:cubicBezTo>
                  <a:pt x="840385" y="52983"/>
                  <a:pt x="830745" y="50775"/>
                  <a:pt x="822037" y="46421"/>
                </a:cubicBezTo>
                <a:cubicBezTo>
                  <a:pt x="782187" y="26496"/>
                  <a:pt x="808402" y="27997"/>
                  <a:pt x="766619" y="18712"/>
                </a:cubicBezTo>
                <a:cubicBezTo>
                  <a:pt x="748337" y="14649"/>
                  <a:pt x="729626" y="12826"/>
                  <a:pt x="711200" y="9476"/>
                </a:cubicBezTo>
                <a:cubicBezTo>
                  <a:pt x="695755" y="6668"/>
                  <a:pt x="680707" y="820"/>
                  <a:pt x="665019" y="239"/>
                </a:cubicBezTo>
                <a:cubicBezTo>
                  <a:pt x="597332" y="-2268"/>
                  <a:pt x="495686" y="15633"/>
                  <a:pt x="461819" y="18712"/>
                </a:cubicBezTo>
                <a:close/>
              </a:path>
            </a:pathLst>
          </a:cu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331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54692" grpId="0"/>
      <p:bldP spid="15" grpId="0"/>
      <p:bldP spid="22" grpId="0"/>
      <p:bldP spid="23" grpId="0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68" name="Rectangle 16"/>
          <p:cNvSpPr>
            <a:spLocks noChangeArrowheads="1"/>
          </p:cNvSpPr>
          <p:nvPr/>
        </p:nvSpPr>
        <p:spPr bwMode="auto">
          <a:xfrm>
            <a:off x="684213" y="2205038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）串行进位加法器</a:t>
            </a:r>
          </a:p>
        </p:txBody>
      </p:sp>
      <p:sp>
        <p:nvSpPr>
          <p:cNvPr id="458782" name="Rectangle 30"/>
          <p:cNvSpPr>
            <a:spLocks noChangeArrowheads="1"/>
          </p:cNvSpPr>
          <p:nvPr/>
        </p:nvSpPr>
        <p:spPr bwMode="auto">
          <a:xfrm>
            <a:off x="512763" y="1084675"/>
            <a:ext cx="7543800" cy="83099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如何用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位全加器实现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两个四位二进制数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相加？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=?</a:t>
            </a:r>
          </a:p>
        </p:txBody>
      </p:sp>
      <p:sp>
        <p:nvSpPr>
          <p:cNvPr id="458783" name="Rectangle 31"/>
          <p:cNvSpPr>
            <a:spLocks noChangeArrowheads="1"/>
          </p:cNvSpPr>
          <p:nvPr/>
        </p:nvSpPr>
        <p:spPr bwMode="auto">
          <a:xfrm>
            <a:off x="357158" y="5143512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低位的进位信号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送给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邻近高位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作为输入信号，采用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串行进位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加法器运算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速度不高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58784" name="Rectangle 32"/>
          <p:cNvSpPr>
            <a:spLocks noChangeArrowheads="1"/>
          </p:cNvSpPr>
          <p:nvPr/>
        </p:nvSpPr>
        <p:spPr bwMode="auto">
          <a:xfrm>
            <a:off x="714348" y="123805"/>
            <a:ext cx="2863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多位数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加法器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571625" y="2936875"/>
            <a:ext cx="6003925" cy="2024063"/>
            <a:chOff x="990" y="2106"/>
            <a:chExt cx="3782" cy="1275"/>
          </a:xfrm>
        </p:grpSpPr>
        <p:sp>
          <p:nvSpPr>
            <p:cNvPr id="458756" name="Oval 4"/>
            <p:cNvSpPr>
              <a:spLocks noChangeArrowheads="1"/>
            </p:cNvSpPr>
            <p:nvPr/>
          </p:nvSpPr>
          <p:spPr bwMode="auto">
            <a:xfrm>
              <a:off x="1367" y="3211"/>
              <a:ext cx="227" cy="17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57" name="Oval 5"/>
            <p:cNvSpPr>
              <a:spLocks noChangeArrowheads="1"/>
            </p:cNvSpPr>
            <p:nvPr/>
          </p:nvSpPr>
          <p:spPr bwMode="auto">
            <a:xfrm>
              <a:off x="2302" y="3211"/>
              <a:ext cx="227" cy="17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58" name="Oval 6"/>
            <p:cNvSpPr>
              <a:spLocks noChangeArrowheads="1"/>
            </p:cNvSpPr>
            <p:nvPr/>
          </p:nvSpPr>
          <p:spPr bwMode="auto">
            <a:xfrm>
              <a:off x="3210" y="3211"/>
              <a:ext cx="227" cy="17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59" name="Oval 7"/>
            <p:cNvSpPr>
              <a:spLocks noChangeArrowheads="1"/>
            </p:cNvSpPr>
            <p:nvPr/>
          </p:nvSpPr>
          <p:spPr bwMode="auto">
            <a:xfrm>
              <a:off x="4088" y="3211"/>
              <a:ext cx="227" cy="17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0" name="Rectangle 8"/>
            <p:cNvSpPr>
              <a:spLocks noChangeArrowheads="1"/>
            </p:cNvSpPr>
            <p:nvPr/>
          </p:nvSpPr>
          <p:spPr bwMode="auto">
            <a:xfrm>
              <a:off x="4230" y="2120"/>
              <a:ext cx="170" cy="172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1" name="Rectangle 9"/>
            <p:cNvSpPr>
              <a:spLocks noChangeArrowheads="1"/>
            </p:cNvSpPr>
            <p:nvPr/>
          </p:nvSpPr>
          <p:spPr bwMode="auto">
            <a:xfrm>
              <a:off x="3323" y="2106"/>
              <a:ext cx="199" cy="198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2" name="Rectangle 10"/>
            <p:cNvSpPr>
              <a:spLocks noChangeArrowheads="1"/>
            </p:cNvSpPr>
            <p:nvPr/>
          </p:nvSpPr>
          <p:spPr bwMode="auto">
            <a:xfrm>
              <a:off x="2416" y="2106"/>
              <a:ext cx="199" cy="198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3" name="Rectangle 11"/>
            <p:cNvSpPr>
              <a:spLocks noChangeArrowheads="1"/>
            </p:cNvSpPr>
            <p:nvPr/>
          </p:nvSpPr>
          <p:spPr bwMode="auto">
            <a:xfrm>
              <a:off x="1565" y="2106"/>
              <a:ext cx="199" cy="198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4" name="Rectangle 12"/>
            <p:cNvSpPr>
              <a:spLocks noChangeArrowheads="1"/>
            </p:cNvSpPr>
            <p:nvPr/>
          </p:nvSpPr>
          <p:spPr bwMode="auto">
            <a:xfrm>
              <a:off x="3975" y="2148"/>
              <a:ext cx="170" cy="17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5" name="Rectangle 13"/>
            <p:cNvSpPr>
              <a:spLocks noChangeArrowheads="1"/>
            </p:cNvSpPr>
            <p:nvPr/>
          </p:nvSpPr>
          <p:spPr bwMode="auto">
            <a:xfrm>
              <a:off x="3068" y="2106"/>
              <a:ext cx="199" cy="19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6" name="Rectangle 14"/>
            <p:cNvSpPr>
              <a:spLocks noChangeArrowheads="1"/>
            </p:cNvSpPr>
            <p:nvPr/>
          </p:nvSpPr>
          <p:spPr bwMode="auto">
            <a:xfrm>
              <a:off x="2161" y="2106"/>
              <a:ext cx="199" cy="19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767" name="Rectangle 15"/>
            <p:cNvSpPr>
              <a:spLocks noChangeArrowheads="1"/>
            </p:cNvSpPr>
            <p:nvPr/>
          </p:nvSpPr>
          <p:spPr bwMode="auto">
            <a:xfrm>
              <a:off x="1282" y="2106"/>
              <a:ext cx="199" cy="19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58769" name="Object 17"/>
            <p:cNvGraphicFramePr>
              <a:graphicFrameLocks noChangeAspect="1"/>
            </p:cNvGraphicFramePr>
            <p:nvPr/>
          </p:nvGraphicFramePr>
          <p:xfrm>
            <a:off x="1233" y="2115"/>
            <a:ext cx="3461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57" name="图片" r:id="rId3" imgW="4392467" imgH="1585366" progId="Word.Picture.8">
                    <p:embed/>
                  </p:oleObj>
                </mc:Choice>
                <mc:Fallback>
                  <p:oleObj name="图片" r:id="rId3" imgW="4392467" imgH="1585366" progId="Word.Picture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2115"/>
                          <a:ext cx="3461" cy="1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10800000" flipH="1" flipV="1">
              <a:off x="1837" y="2750"/>
              <a:ext cx="259" cy="27"/>
              <a:chOff x="8475" y="10188"/>
              <a:chExt cx="540" cy="57"/>
            </a:xfrm>
          </p:grpSpPr>
          <p:sp>
            <p:nvSpPr>
              <p:cNvPr id="458771" name="AutoShape 19"/>
              <p:cNvSpPr>
                <a:spLocks noChangeArrowheads="1"/>
              </p:cNvSpPr>
              <p:nvPr/>
            </p:nvSpPr>
            <p:spPr bwMode="auto">
              <a:xfrm rot="-5400000">
                <a:off x="8873" y="10103"/>
                <a:ext cx="57" cy="227"/>
              </a:xfrm>
              <a:prstGeom prst="flowChartMerg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772" name="Line 20"/>
              <p:cNvSpPr>
                <a:spLocks noChangeShapeType="1"/>
              </p:cNvSpPr>
              <p:nvPr/>
            </p:nvSpPr>
            <p:spPr bwMode="auto">
              <a:xfrm flipH="1">
                <a:off x="8475" y="10215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 rot="10800000" flipH="1" flipV="1">
              <a:off x="2717" y="2707"/>
              <a:ext cx="281" cy="27"/>
              <a:chOff x="8423" y="10100"/>
              <a:chExt cx="586" cy="57"/>
            </a:xfrm>
          </p:grpSpPr>
          <p:sp>
            <p:nvSpPr>
              <p:cNvPr id="458774" name="AutoShape 22"/>
              <p:cNvSpPr>
                <a:spLocks noChangeArrowheads="1"/>
              </p:cNvSpPr>
              <p:nvPr/>
            </p:nvSpPr>
            <p:spPr bwMode="auto">
              <a:xfrm rot="16200000">
                <a:off x="8867" y="10015"/>
                <a:ext cx="57" cy="227"/>
              </a:xfrm>
              <a:prstGeom prst="flowChartMerg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775" name="Line 23"/>
              <p:cNvSpPr>
                <a:spLocks noChangeShapeType="1"/>
              </p:cNvSpPr>
              <p:nvPr/>
            </p:nvSpPr>
            <p:spPr bwMode="auto">
              <a:xfrm flipH="1" flipV="1">
                <a:off x="8423" y="10120"/>
                <a:ext cx="392" cy="1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 rot="10800000" flipH="1" flipV="1">
              <a:off x="3606" y="2750"/>
              <a:ext cx="259" cy="27"/>
              <a:chOff x="8475" y="10188"/>
              <a:chExt cx="540" cy="57"/>
            </a:xfrm>
          </p:grpSpPr>
          <p:sp>
            <p:nvSpPr>
              <p:cNvPr id="458777" name="AutoShape 25"/>
              <p:cNvSpPr>
                <a:spLocks noChangeArrowheads="1"/>
              </p:cNvSpPr>
              <p:nvPr/>
            </p:nvSpPr>
            <p:spPr bwMode="auto">
              <a:xfrm rot="-5400000">
                <a:off x="8873" y="10103"/>
                <a:ext cx="57" cy="227"/>
              </a:xfrm>
              <a:prstGeom prst="flowChartMerg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778" name="Line 26"/>
              <p:cNvSpPr>
                <a:spLocks noChangeShapeType="1"/>
              </p:cNvSpPr>
              <p:nvPr/>
            </p:nvSpPr>
            <p:spPr bwMode="auto">
              <a:xfrm flipH="1">
                <a:off x="8475" y="10215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 rot="10800000" flipH="1" flipV="1">
              <a:off x="4513" y="2723"/>
              <a:ext cx="259" cy="27"/>
              <a:chOff x="8475" y="10188"/>
              <a:chExt cx="540" cy="57"/>
            </a:xfrm>
          </p:grpSpPr>
          <p:sp>
            <p:nvSpPr>
              <p:cNvPr id="458780" name="AutoShape 28"/>
              <p:cNvSpPr>
                <a:spLocks noChangeArrowheads="1"/>
              </p:cNvSpPr>
              <p:nvPr/>
            </p:nvSpPr>
            <p:spPr bwMode="auto">
              <a:xfrm rot="-5400000">
                <a:off x="8873" y="10103"/>
                <a:ext cx="57" cy="227"/>
              </a:xfrm>
              <a:prstGeom prst="flowChartMerg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781" name="Line 29"/>
              <p:cNvSpPr>
                <a:spLocks noChangeShapeType="1"/>
              </p:cNvSpPr>
              <p:nvPr/>
            </p:nvSpPr>
            <p:spPr bwMode="auto">
              <a:xfrm flipH="1">
                <a:off x="8475" y="10215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990" y="2416"/>
              <a:ext cx="257" cy="334"/>
              <a:chOff x="990" y="2416"/>
              <a:chExt cx="257" cy="334"/>
            </a:xfrm>
          </p:grpSpPr>
          <p:sp>
            <p:nvSpPr>
              <p:cNvPr id="458786" name="Line 34"/>
              <p:cNvSpPr>
                <a:spLocks noChangeShapeType="1"/>
              </p:cNvSpPr>
              <p:nvPr/>
            </p:nvSpPr>
            <p:spPr bwMode="auto">
              <a:xfrm>
                <a:off x="1156" y="275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990" y="2416"/>
                <a:ext cx="213" cy="288"/>
                <a:chOff x="825" y="2416"/>
                <a:chExt cx="213" cy="288"/>
              </a:xfrm>
            </p:grpSpPr>
            <p:sp>
              <p:nvSpPr>
                <p:cNvPr id="458788" name="Oval 36"/>
                <p:cNvSpPr>
                  <a:spLocks noChangeArrowheads="1"/>
                </p:cNvSpPr>
                <p:nvPr/>
              </p:nvSpPr>
              <p:spPr bwMode="auto">
                <a:xfrm>
                  <a:off x="825" y="2461"/>
                  <a:ext cx="198" cy="227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663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8789" name="Rectangle 37"/>
                <p:cNvSpPr>
                  <a:spLocks noChangeArrowheads="1"/>
                </p:cNvSpPr>
                <p:nvPr/>
              </p:nvSpPr>
              <p:spPr bwMode="auto">
                <a:xfrm>
                  <a:off x="825" y="2416"/>
                  <a:ext cx="21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0</a:t>
                  </a:r>
                </a:p>
              </p:txBody>
            </p:sp>
          </p:grpSp>
        </p:grpSp>
      </p:grpSp>
      <p:sp>
        <p:nvSpPr>
          <p:cNvPr id="2" name="任意多边形 1"/>
          <p:cNvSpPr/>
          <p:nvPr/>
        </p:nvSpPr>
        <p:spPr bwMode="auto">
          <a:xfrm>
            <a:off x="2097322" y="3873794"/>
            <a:ext cx="5754254" cy="127333"/>
          </a:xfrm>
          <a:custGeom>
            <a:avLst/>
            <a:gdLst>
              <a:gd name="connsiteX0" fmla="*/ 0 w 5754254"/>
              <a:gd name="connsiteY0" fmla="*/ 120073 h 249382"/>
              <a:gd name="connsiteX1" fmla="*/ 147781 w 5754254"/>
              <a:gd name="connsiteY1" fmla="*/ 101600 h 249382"/>
              <a:gd name="connsiteX2" fmla="*/ 249381 w 5754254"/>
              <a:gd name="connsiteY2" fmla="*/ 92364 h 249382"/>
              <a:gd name="connsiteX3" fmla="*/ 277090 w 5754254"/>
              <a:gd name="connsiteY3" fmla="*/ 83127 h 249382"/>
              <a:gd name="connsiteX4" fmla="*/ 323272 w 5754254"/>
              <a:gd name="connsiteY4" fmla="*/ 73891 h 249382"/>
              <a:gd name="connsiteX5" fmla="*/ 397163 w 5754254"/>
              <a:gd name="connsiteY5" fmla="*/ 55418 h 249382"/>
              <a:gd name="connsiteX6" fmla="*/ 544945 w 5754254"/>
              <a:gd name="connsiteY6" fmla="*/ 36946 h 249382"/>
              <a:gd name="connsiteX7" fmla="*/ 895927 w 5754254"/>
              <a:gd name="connsiteY7" fmla="*/ 46182 h 249382"/>
              <a:gd name="connsiteX8" fmla="*/ 979054 w 5754254"/>
              <a:gd name="connsiteY8" fmla="*/ 55418 h 249382"/>
              <a:gd name="connsiteX9" fmla="*/ 1099127 w 5754254"/>
              <a:gd name="connsiteY9" fmla="*/ 73891 h 249382"/>
              <a:gd name="connsiteX10" fmla="*/ 1163781 w 5754254"/>
              <a:gd name="connsiteY10" fmla="*/ 92364 h 249382"/>
              <a:gd name="connsiteX11" fmla="*/ 1256145 w 5754254"/>
              <a:gd name="connsiteY11" fmla="*/ 101600 h 249382"/>
              <a:gd name="connsiteX12" fmla="*/ 1339272 w 5754254"/>
              <a:gd name="connsiteY12" fmla="*/ 120073 h 249382"/>
              <a:gd name="connsiteX13" fmla="*/ 1366981 w 5754254"/>
              <a:gd name="connsiteY13" fmla="*/ 129309 h 249382"/>
              <a:gd name="connsiteX14" fmla="*/ 1431636 w 5754254"/>
              <a:gd name="connsiteY14" fmla="*/ 138546 h 249382"/>
              <a:gd name="connsiteX15" fmla="*/ 1477818 w 5754254"/>
              <a:gd name="connsiteY15" fmla="*/ 147782 h 249382"/>
              <a:gd name="connsiteX16" fmla="*/ 1542472 w 5754254"/>
              <a:gd name="connsiteY16" fmla="*/ 157018 h 249382"/>
              <a:gd name="connsiteX17" fmla="*/ 1634836 w 5754254"/>
              <a:gd name="connsiteY17" fmla="*/ 175491 h 249382"/>
              <a:gd name="connsiteX18" fmla="*/ 1773381 w 5754254"/>
              <a:gd name="connsiteY18" fmla="*/ 193964 h 249382"/>
              <a:gd name="connsiteX19" fmla="*/ 1865745 w 5754254"/>
              <a:gd name="connsiteY19" fmla="*/ 203200 h 249382"/>
              <a:gd name="connsiteX20" fmla="*/ 2272145 w 5754254"/>
              <a:gd name="connsiteY20" fmla="*/ 193964 h 249382"/>
              <a:gd name="connsiteX21" fmla="*/ 2299854 w 5754254"/>
              <a:gd name="connsiteY21" fmla="*/ 184727 h 249382"/>
              <a:gd name="connsiteX22" fmla="*/ 2364509 w 5754254"/>
              <a:gd name="connsiteY22" fmla="*/ 175491 h 249382"/>
              <a:gd name="connsiteX23" fmla="*/ 2466109 w 5754254"/>
              <a:gd name="connsiteY23" fmla="*/ 157018 h 249382"/>
              <a:gd name="connsiteX24" fmla="*/ 2752436 w 5754254"/>
              <a:gd name="connsiteY24" fmla="*/ 138546 h 249382"/>
              <a:gd name="connsiteX25" fmla="*/ 2937163 w 5754254"/>
              <a:gd name="connsiteY25" fmla="*/ 110837 h 249382"/>
              <a:gd name="connsiteX26" fmla="*/ 3011054 w 5754254"/>
              <a:gd name="connsiteY26" fmla="*/ 92364 h 249382"/>
              <a:gd name="connsiteX27" fmla="*/ 3066472 w 5754254"/>
              <a:gd name="connsiteY27" fmla="*/ 83127 h 249382"/>
              <a:gd name="connsiteX28" fmla="*/ 3094181 w 5754254"/>
              <a:gd name="connsiteY28" fmla="*/ 73891 h 249382"/>
              <a:gd name="connsiteX29" fmla="*/ 3140363 w 5754254"/>
              <a:gd name="connsiteY29" fmla="*/ 64655 h 249382"/>
              <a:gd name="connsiteX30" fmla="*/ 3168072 w 5754254"/>
              <a:gd name="connsiteY30" fmla="*/ 55418 h 249382"/>
              <a:gd name="connsiteX31" fmla="*/ 3214254 w 5754254"/>
              <a:gd name="connsiteY31" fmla="*/ 46182 h 249382"/>
              <a:gd name="connsiteX32" fmla="*/ 3269672 w 5754254"/>
              <a:gd name="connsiteY32" fmla="*/ 27709 h 249382"/>
              <a:gd name="connsiteX33" fmla="*/ 3306618 w 5754254"/>
              <a:gd name="connsiteY33" fmla="*/ 18473 h 249382"/>
              <a:gd name="connsiteX34" fmla="*/ 3362036 w 5754254"/>
              <a:gd name="connsiteY34" fmla="*/ 0 h 249382"/>
              <a:gd name="connsiteX35" fmla="*/ 3685309 w 5754254"/>
              <a:gd name="connsiteY35" fmla="*/ 9237 h 249382"/>
              <a:gd name="connsiteX36" fmla="*/ 3713018 w 5754254"/>
              <a:gd name="connsiteY36" fmla="*/ 18473 h 249382"/>
              <a:gd name="connsiteX37" fmla="*/ 3768436 w 5754254"/>
              <a:gd name="connsiteY37" fmla="*/ 27709 h 249382"/>
              <a:gd name="connsiteX38" fmla="*/ 3805381 w 5754254"/>
              <a:gd name="connsiteY38" fmla="*/ 36946 h 249382"/>
              <a:gd name="connsiteX39" fmla="*/ 3897745 w 5754254"/>
              <a:gd name="connsiteY39" fmla="*/ 55418 h 249382"/>
              <a:gd name="connsiteX40" fmla="*/ 4008581 w 5754254"/>
              <a:gd name="connsiteY40" fmla="*/ 73891 h 249382"/>
              <a:gd name="connsiteX41" fmla="*/ 4045527 w 5754254"/>
              <a:gd name="connsiteY41" fmla="*/ 92364 h 249382"/>
              <a:gd name="connsiteX42" fmla="*/ 4100945 w 5754254"/>
              <a:gd name="connsiteY42" fmla="*/ 101600 h 249382"/>
              <a:gd name="connsiteX43" fmla="*/ 4128654 w 5754254"/>
              <a:gd name="connsiteY43" fmla="*/ 110837 h 249382"/>
              <a:gd name="connsiteX44" fmla="*/ 4221018 w 5754254"/>
              <a:gd name="connsiteY44" fmla="*/ 129309 h 249382"/>
              <a:gd name="connsiteX45" fmla="*/ 4285672 w 5754254"/>
              <a:gd name="connsiteY45" fmla="*/ 147782 h 249382"/>
              <a:gd name="connsiteX46" fmla="*/ 4341090 w 5754254"/>
              <a:gd name="connsiteY46" fmla="*/ 166255 h 249382"/>
              <a:gd name="connsiteX47" fmla="*/ 4387272 w 5754254"/>
              <a:gd name="connsiteY47" fmla="*/ 175491 h 249382"/>
              <a:gd name="connsiteX48" fmla="*/ 4461163 w 5754254"/>
              <a:gd name="connsiteY48" fmla="*/ 203200 h 249382"/>
              <a:gd name="connsiteX49" fmla="*/ 4488872 w 5754254"/>
              <a:gd name="connsiteY49" fmla="*/ 212437 h 249382"/>
              <a:gd name="connsiteX50" fmla="*/ 4544290 w 5754254"/>
              <a:gd name="connsiteY50" fmla="*/ 221673 h 249382"/>
              <a:gd name="connsiteX51" fmla="*/ 4618181 w 5754254"/>
              <a:gd name="connsiteY51" fmla="*/ 240146 h 249382"/>
              <a:gd name="connsiteX52" fmla="*/ 4765963 w 5754254"/>
              <a:gd name="connsiteY52" fmla="*/ 249382 h 249382"/>
              <a:gd name="connsiteX53" fmla="*/ 5227781 w 5754254"/>
              <a:gd name="connsiteY53" fmla="*/ 230909 h 249382"/>
              <a:gd name="connsiteX54" fmla="*/ 5292436 w 5754254"/>
              <a:gd name="connsiteY54" fmla="*/ 221673 h 249382"/>
              <a:gd name="connsiteX55" fmla="*/ 5412509 w 5754254"/>
              <a:gd name="connsiteY55" fmla="*/ 212437 h 249382"/>
              <a:gd name="connsiteX56" fmla="*/ 5504872 w 5754254"/>
              <a:gd name="connsiteY56" fmla="*/ 203200 h 249382"/>
              <a:gd name="connsiteX57" fmla="*/ 5532581 w 5754254"/>
              <a:gd name="connsiteY57" fmla="*/ 193964 h 249382"/>
              <a:gd name="connsiteX58" fmla="*/ 5578763 w 5754254"/>
              <a:gd name="connsiteY58" fmla="*/ 184727 h 249382"/>
              <a:gd name="connsiteX59" fmla="*/ 5615709 w 5754254"/>
              <a:gd name="connsiteY59" fmla="*/ 175491 h 249382"/>
              <a:gd name="connsiteX60" fmla="*/ 5643418 w 5754254"/>
              <a:gd name="connsiteY60" fmla="*/ 147782 h 249382"/>
              <a:gd name="connsiteX61" fmla="*/ 5671127 w 5754254"/>
              <a:gd name="connsiteY61" fmla="*/ 138546 h 249382"/>
              <a:gd name="connsiteX62" fmla="*/ 5754254 w 5754254"/>
              <a:gd name="connsiteY62" fmla="*/ 129309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754254" h="249382">
                <a:moveTo>
                  <a:pt x="0" y="120073"/>
                </a:moveTo>
                <a:lnTo>
                  <a:pt x="147781" y="101600"/>
                </a:lnTo>
                <a:cubicBezTo>
                  <a:pt x="181579" y="97845"/>
                  <a:pt x="215716" y="97173"/>
                  <a:pt x="249381" y="92364"/>
                </a:cubicBezTo>
                <a:cubicBezTo>
                  <a:pt x="259019" y="90987"/>
                  <a:pt x="267645" y="85488"/>
                  <a:pt x="277090" y="83127"/>
                </a:cubicBezTo>
                <a:cubicBezTo>
                  <a:pt x="292320" y="79319"/>
                  <a:pt x="307975" y="77421"/>
                  <a:pt x="323272" y="73891"/>
                </a:cubicBezTo>
                <a:cubicBezTo>
                  <a:pt x="348010" y="68182"/>
                  <a:pt x="372120" y="59592"/>
                  <a:pt x="397163" y="55418"/>
                </a:cubicBezTo>
                <a:cubicBezTo>
                  <a:pt x="483102" y="41095"/>
                  <a:pt x="433946" y="48045"/>
                  <a:pt x="544945" y="36946"/>
                </a:cubicBezTo>
                <a:lnTo>
                  <a:pt x="895927" y="46182"/>
                </a:lnTo>
                <a:cubicBezTo>
                  <a:pt x="923781" y="47367"/>
                  <a:pt x="951390" y="51960"/>
                  <a:pt x="979054" y="55418"/>
                </a:cubicBezTo>
                <a:cubicBezTo>
                  <a:pt x="995879" y="57521"/>
                  <a:pt x="1079327" y="69491"/>
                  <a:pt x="1099127" y="73891"/>
                </a:cubicBezTo>
                <a:cubicBezTo>
                  <a:pt x="1146489" y="84416"/>
                  <a:pt x="1107468" y="84319"/>
                  <a:pt x="1163781" y="92364"/>
                </a:cubicBezTo>
                <a:cubicBezTo>
                  <a:pt x="1194412" y="96740"/>
                  <a:pt x="1225357" y="98521"/>
                  <a:pt x="1256145" y="101600"/>
                </a:cubicBezTo>
                <a:cubicBezTo>
                  <a:pt x="1287883" y="107948"/>
                  <a:pt x="1308841" y="111379"/>
                  <a:pt x="1339272" y="120073"/>
                </a:cubicBezTo>
                <a:cubicBezTo>
                  <a:pt x="1348633" y="122748"/>
                  <a:pt x="1357434" y="127400"/>
                  <a:pt x="1366981" y="129309"/>
                </a:cubicBezTo>
                <a:cubicBezTo>
                  <a:pt x="1388329" y="133579"/>
                  <a:pt x="1410162" y="134967"/>
                  <a:pt x="1431636" y="138546"/>
                </a:cubicBezTo>
                <a:cubicBezTo>
                  <a:pt x="1447121" y="141127"/>
                  <a:pt x="1462333" y="145201"/>
                  <a:pt x="1477818" y="147782"/>
                </a:cubicBezTo>
                <a:cubicBezTo>
                  <a:pt x="1499292" y="151361"/>
                  <a:pt x="1521033" y="153235"/>
                  <a:pt x="1542472" y="157018"/>
                </a:cubicBezTo>
                <a:cubicBezTo>
                  <a:pt x="1573392" y="162474"/>
                  <a:pt x="1603754" y="171051"/>
                  <a:pt x="1634836" y="175491"/>
                </a:cubicBezTo>
                <a:cubicBezTo>
                  <a:pt x="1687396" y="182999"/>
                  <a:pt x="1719695" y="187999"/>
                  <a:pt x="1773381" y="193964"/>
                </a:cubicBezTo>
                <a:cubicBezTo>
                  <a:pt x="1804133" y="197381"/>
                  <a:pt x="1834957" y="200121"/>
                  <a:pt x="1865745" y="203200"/>
                </a:cubicBezTo>
                <a:lnTo>
                  <a:pt x="2272145" y="193964"/>
                </a:lnTo>
                <a:cubicBezTo>
                  <a:pt x="2281872" y="193550"/>
                  <a:pt x="2290307" y="186636"/>
                  <a:pt x="2299854" y="184727"/>
                </a:cubicBezTo>
                <a:cubicBezTo>
                  <a:pt x="2321202" y="180457"/>
                  <a:pt x="2343090" y="179385"/>
                  <a:pt x="2364509" y="175491"/>
                </a:cubicBezTo>
                <a:cubicBezTo>
                  <a:pt x="2466582" y="156933"/>
                  <a:pt x="2313414" y="174982"/>
                  <a:pt x="2466109" y="157018"/>
                </a:cubicBezTo>
                <a:cubicBezTo>
                  <a:pt x="2583363" y="143223"/>
                  <a:pt x="2610230" y="145317"/>
                  <a:pt x="2752436" y="138546"/>
                </a:cubicBezTo>
                <a:cubicBezTo>
                  <a:pt x="2887756" y="115992"/>
                  <a:pt x="2826106" y="124719"/>
                  <a:pt x="2937163" y="110837"/>
                </a:cubicBezTo>
                <a:cubicBezTo>
                  <a:pt x="2961793" y="104679"/>
                  <a:pt x="2986011" y="96538"/>
                  <a:pt x="3011054" y="92364"/>
                </a:cubicBezTo>
                <a:cubicBezTo>
                  <a:pt x="3029527" y="89285"/>
                  <a:pt x="3048190" y="87190"/>
                  <a:pt x="3066472" y="83127"/>
                </a:cubicBezTo>
                <a:cubicBezTo>
                  <a:pt x="3075976" y="81015"/>
                  <a:pt x="3084736" y="76252"/>
                  <a:pt x="3094181" y="73891"/>
                </a:cubicBezTo>
                <a:cubicBezTo>
                  <a:pt x="3109411" y="70084"/>
                  <a:pt x="3125133" y="68463"/>
                  <a:pt x="3140363" y="64655"/>
                </a:cubicBezTo>
                <a:cubicBezTo>
                  <a:pt x="3149808" y="62294"/>
                  <a:pt x="3158627" y="57779"/>
                  <a:pt x="3168072" y="55418"/>
                </a:cubicBezTo>
                <a:cubicBezTo>
                  <a:pt x="3183302" y="51610"/>
                  <a:pt x="3199108" y="50313"/>
                  <a:pt x="3214254" y="46182"/>
                </a:cubicBezTo>
                <a:cubicBezTo>
                  <a:pt x="3233040" y="41059"/>
                  <a:pt x="3250781" y="32431"/>
                  <a:pt x="3269672" y="27709"/>
                </a:cubicBezTo>
                <a:cubicBezTo>
                  <a:pt x="3281987" y="24630"/>
                  <a:pt x="3294459" y="22121"/>
                  <a:pt x="3306618" y="18473"/>
                </a:cubicBezTo>
                <a:cubicBezTo>
                  <a:pt x="3325269" y="12878"/>
                  <a:pt x="3362036" y="0"/>
                  <a:pt x="3362036" y="0"/>
                </a:cubicBezTo>
                <a:cubicBezTo>
                  <a:pt x="3469794" y="3079"/>
                  <a:pt x="3577656" y="3571"/>
                  <a:pt x="3685309" y="9237"/>
                </a:cubicBezTo>
                <a:cubicBezTo>
                  <a:pt x="3695031" y="9749"/>
                  <a:pt x="3703514" y="16361"/>
                  <a:pt x="3713018" y="18473"/>
                </a:cubicBezTo>
                <a:cubicBezTo>
                  <a:pt x="3731300" y="22535"/>
                  <a:pt x="3750072" y="24036"/>
                  <a:pt x="3768436" y="27709"/>
                </a:cubicBezTo>
                <a:cubicBezTo>
                  <a:pt x="3780884" y="30199"/>
                  <a:pt x="3792969" y="34286"/>
                  <a:pt x="3805381" y="36946"/>
                </a:cubicBezTo>
                <a:cubicBezTo>
                  <a:pt x="3836082" y="43525"/>
                  <a:pt x="3866663" y="50977"/>
                  <a:pt x="3897745" y="55418"/>
                </a:cubicBezTo>
                <a:cubicBezTo>
                  <a:pt x="3977941" y="66875"/>
                  <a:pt x="3941052" y="60386"/>
                  <a:pt x="4008581" y="73891"/>
                </a:cubicBezTo>
                <a:cubicBezTo>
                  <a:pt x="4020896" y="80049"/>
                  <a:pt x="4032339" y="88408"/>
                  <a:pt x="4045527" y="92364"/>
                </a:cubicBezTo>
                <a:cubicBezTo>
                  <a:pt x="4063465" y="97745"/>
                  <a:pt x="4082664" y="97537"/>
                  <a:pt x="4100945" y="101600"/>
                </a:cubicBezTo>
                <a:cubicBezTo>
                  <a:pt x="4110449" y="103712"/>
                  <a:pt x="4119167" y="108648"/>
                  <a:pt x="4128654" y="110837"/>
                </a:cubicBezTo>
                <a:cubicBezTo>
                  <a:pt x="4159248" y="117897"/>
                  <a:pt x="4191232" y="119380"/>
                  <a:pt x="4221018" y="129309"/>
                </a:cubicBezTo>
                <a:cubicBezTo>
                  <a:pt x="4314112" y="160342"/>
                  <a:pt x="4169733" y="113000"/>
                  <a:pt x="4285672" y="147782"/>
                </a:cubicBezTo>
                <a:cubicBezTo>
                  <a:pt x="4304323" y="153377"/>
                  <a:pt x="4321996" y="162436"/>
                  <a:pt x="4341090" y="166255"/>
                </a:cubicBezTo>
                <a:cubicBezTo>
                  <a:pt x="4356484" y="169334"/>
                  <a:pt x="4372042" y="171684"/>
                  <a:pt x="4387272" y="175491"/>
                </a:cubicBezTo>
                <a:cubicBezTo>
                  <a:pt x="4408239" y="180733"/>
                  <a:pt x="4444208" y="196842"/>
                  <a:pt x="4461163" y="203200"/>
                </a:cubicBezTo>
                <a:cubicBezTo>
                  <a:pt x="4470279" y="206619"/>
                  <a:pt x="4479368" y="210325"/>
                  <a:pt x="4488872" y="212437"/>
                </a:cubicBezTo>
                <a:cubicBezTo>
                  <a:pt x="4507153" y="216500"/>
                  <a:pt x="4525978" y="217749"/>
                  <a:pt x="4544290" y="221673"/>
                </a:cubicBezTo>
                <a:cubicBezTo>
                  <a:pt x="4569115" y="226993"/>
                  <a:pt x="4592842" y="238562"/>
                  <a:pt x="4618181" y="240146"/>
                </a:cubicBezTo>
                <a:lnTo>
                  <a:pt x="4765963" y="249382"/>
                </a:lnTo>
                <a:cubicBezTo>
                  <a:pt x="4901860" y="245385"/>
                  <a:pt x="5082689" y="243526"/>
                  <a:pt x="5227781" y="230909"/>
                </a:cubicBezTo>
                <a:cubicBezTo>
                  <a:pt x="5249470" y="229023"/>
                  <a:pt x="5270774" y="223839"/>
                  <a:pt x="5292436" y="221673"/>
                </a:cubicBezTo>
                <a:cubicBezTo>
                  <a:pt x="5332379" y="217679"/>
                  <a:pt x="5372517" y="215915"/>
                  <a:pt x="5412509" y="212437"/>
                </a:cubicBezTo>
                <a:cubicBezTo>
                  <a:pt x="5443334" y="209757"/>
                  <a:pt x="5474084" y="206279"/>
                  <a:pt x="5504872" y="203200"/>
                </a:cubicBezTo>
                <a:cubicBezTo>
                  <a:pt x="5514108" y="200121"/>
                  <a:pt x="5523136" y="196325"/>
                  <a:pt x="5532581" y="193964"/>
                </a:cubicBezTo>
                <a:cubicBezTo>
                  <a:pt x="5547811" y="190156"/>
                  <a:pt x="5563438" y="188133"/>
                  <a:pt x="5578763" y="184727"/>
                </a:cubicBezTo>
                <a:cubicBezTo>
                  <a:pt x="5591155" y="181973"/>
                  <a:pt x="5603394" y="178570"/>
                  <a:pt x="5615709" y="175491"/>
                </a:cubicBezTo>
                <a:cubicBezTo>
                  <a:pt x="5624945" y="166255"/>
                  <a:pt x="5632550" y="155028"/>
                  <a:pt x="5643418" y="147782"/>
                </a:cubicBezTo>
                <a:cubicBezTo>
                  <a:pt x="5651519" y="142382"/>
                  <a:pt x="5661682" y="140907"/>
                  <a:pt x="5671127" y="138546"/>
                </a:cubicBezTo>
                <a:cubicBezTo>
                  <a:pt x="5717736" y="126894"/>
                  <a:pt x="5710748" y="129309"/>
                  <a:pt x="5754254" y="129309"/>
                </a:cubicBezTo>
              </a:path>
            </a:pathLst>
          </a:custGeom>
          <a:noFill/>
          <a:ln w="38100" cap="flat" cmpd="sng" algn="ctr">
            <a:solidFill>
              <a:srgbClr val="FF00FF"/>
            </a:solidFill>
            <a:prstDash val="sys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64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3835406"/>
            <a:ext cx="700090" cy="59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矩形 40"/>
          <p:cNvSpPr/>
          <p:nvPr/>
        </p:nvSpPr>
        <p:spPr>
          <a:xfrm>
            <a:off x="4007033" y="2214554"/>
            <a:ext cx="2208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Ripple Carry Adders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652652" y="1210121"/>
            <a:ext cx="1117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endParaRPr lang="en-US" altLang="zh-CN" baseline="-25000" dirty="0"/>
          </a:p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7370989" y="1856452"/>
            <a:ext cx="1594477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文本框 43"/>
          <p:cNvSpPr txBox="1"/>
          <p:nvPr/>
        </p:nvSpPr>
        <p:spPr>
          <a:xfrm>
            <a:off x="7682095" y="186443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290020" y="188217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448850" y="148712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27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5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5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8" grpId="0"/>
      <p:bldP spid="458782" grpId="0" animBg="1"/>
      <p:bldP spid="458783" grpId="0"/>
      <p:bldP spid="2" grpId="0" animBg="1"/>
      <p:bldP spid="41" grpId="0"/>
      <p:bldP spid="42" grpId="0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479425" y="4423783"/>
            <a:ext cx="41148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两个中间变量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 </a:t>
            </a:r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4670425" y="442595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kumimoji="0" lang="en-US" altLang="zh-CN" sz="28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428596" y="98405"/>
            <a:ext cx="48609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超前进位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加法器</a:t>
            </a:r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428596" y="928670"/>
            <a:ext cx="8715404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提高运算速度的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基本思想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：设计进位信号产生电路，在输入每位的加数和被加数时，同时获得该位全加的进位信号，而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无需等待最低位的进位信号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59784" name="Rectangle 8"/>
          <p:cNvSpPr>
            <a:spLocks noChangeArrowheads="1"/>
          </p:cNvSpPr>
          <p:nvPr/>
        </p:nvSpPr>
        <p:spPr bwMode="auto">
          <a:xfrm>
            <a:off x="466725" y="3066470"/>
            <a:ext cx="5791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位的进位信号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）：</a:t>
            </a:r>
          </a:p>
        </p:txBody>
      </p:sp>
      <p:sp>
        <p:nvSpPr>
          <p:cNvPr id="459785" name="Rectangle 9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59786" name="Object 10"/>
          <p:cNvGraphicFramePr>
            <a:graphicFrameLocks noChangeAspect="1"/>
          </p:cNvGraphicFramePr>
          <p:nvPr/>
        </p:nvGraphicFramePr>
        <p:xfrm>
          <a:off x="2359025" y="3763963"/>
          <a:ext cx="37798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5" name="公式" r:id="rId3" imgW="1511300" imgH="190500" progId="Equation.3">
                  <p:embed/>
                </p:oleObj>
              </mc:Choice>
              <mc:Fallback>
                <p:oleObj name="公式" r:id="rId3" imgW="1511300" imgH="190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763963"/>
                        <a:ext cx="3779838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7" name="Rectangle 11"/>
          <p:cNvSpPr>
            <a:spLocks noChangeArrowheads="1"/>
          </p:cNvSpPr>
          <p:nvPr/>
        </p:nvSpPr>
        <p:spPr bwMode="auto">
          <a:xfrm>
            <a:off x="1079612" y="5591176"/>
            <a:ext cx="2370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i-1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459788" name="Rectangle 12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597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9161"/>
              </p:ext>
            </p:extLst>
          </p:nvPr>
        </p:nvGraphicFramePr>
        <p:xfrm>
          <a:off x="3879850" y="5692774"/>
          <a:ext cx="292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6" name="公式" r:id="rId5" imgW="1168400" imgH="190500" progId="Equation.3">
                  <p:embed/>
                </p:oleObj>
              </mc:Choice>
              <mc:Fallback>
                <p:oleObj name="公式" r:id="rId5" imgW="1168400" imgH="1905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5692774"/>
                        <a:ext cx="29241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90" name="Object 14"/>
          <p:cNvGraphicFramePr>
            <a:graphicFrameLocks noChangeAspect="1"/>
          </p:cNvGraphicFramePr>
          <p:nvPr>
            <p:extLst/>
          </p:nvPr>
        </p:nvGraphicFramePr>
        <p:xfrm>
          <a:off x="4702175" y="4941888"/>
          <a:ext cx="21923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7" name="Equation" r:id="rId7" imgW="876240" imgH="228600" progId="Equation.DSMT4">
                  <p:embed/>
                </p:oleObj>
              </mc:Choice>
              <mc:Fallback>
                <p:oleObj name="Equation" r:id="rId7" imgW="8762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4941888"/>
                        <a:ext cx="219233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357686" y="109815"/>
            <a:ext cx="330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Look-Ahead Carry Adders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778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1" grpId="0" autoUpdateAnimBg="0"/>
      <p:bldP spid="459783" grpId="0" autoUpdateAnimBg="0"/>
      <p:bldP spid="459784" grpId="0" autoUpdateAnimBg="0"/>
      <p:bldP spid="459787" grpId="0"/>
    </p:bldLst>
  </p:timing>
</p:sld>
</file>

<file path=ppt/theme/theme1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17103</TotalTime>
  <Words>3147</Words>
  <Application>Microsoft Office PowerPoint</Application>
  <PresentationFormat>全屏显示(4:3)</PresentationFormat>
  <Paragraphs>632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63" baseType="lpstr">
      <vt:lpstr>Dotum</vt:lpstr>
      <vt:lpstr>黑体</vt:lpstr>
      <vt:lpstr>华康简宋</vt:lpstr>
      <vt:lpstr>楷体_GB2312</vt:lpstr>
      <vt:lpstr>隶书</vt:lpstr>
      <vt:lpstr>宋体</vt:lpstr>
      <vt:lpstr>微软雅黑</vt:lpstr>
      <vt:lpstr>Arial</vt:lpstr>
      <vt:lpstr>Arial Black</vt:lpstr>
      <vt:lpstr>Arial Narrow</vt:lpstr>
      <vt:lpstr>Century Gothic</vt:lpstr>
      <vt:lpstr>Symbol</vt:lpstr>
      <vt:lpstr>Tahoma</vt:lpstr>
      <vt:lpstr>Times New Roman</vt:lpstr>
      <vt:lpstr>Verdana</vt:lpstr>
      <vt:lpstr>Wingdings</vt:lpstr>
      <vt:lpstr>2_Office 主题</vt:lpstr>
      <vt:lpstr>3_Office 主题</vt:lpstr>
      <vt:lpstr>4_Office 主题</vt:lpstr>
      <vt:lpstr>5_Office 主题</vt:lpstr>
      <vt:lpstr>图片</vt:lpstr>
      <vt:lpstr>Picture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Windows User</cp:lastModifiedBy>
  <cp:revision>1812</cp:revision>
  <dcterms:created xsi:type="dcterms:W3CDTF">2004-08-29T02:51:05Z</dcterms:created>
  <dcterms:modified xsi:type="dcterms:W3CDTF">2022-10-08T04:54:34Z</dcterms:modified>
</cp:coreProperties>
</file>