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415" r:id="rId3"/>
    <p:sldId id="304" r:id="rId5"/>
    <p:sldId id="513" r:id="rId6"/>
    <p:sldId id="514" r:id="rId7"/>
    <p:sldId id="515" r:id="rId8"/>
    <p:sldId id="516" r:id="rId9"/>
    <p:sldId id="517" r:id="rId10"/>
    <p:sldId id="520" r:id="rId11"/>
    <p:sldId id="521" r:id="rId12"/>
    <p:sldId id="518" r:id="rId13"/>
    <p:sldId id="519" r:id="rId14"/>
    <p:sldId id="524" r:id="rId15"/>
    <p:sldId id="525" r:id="rId16"/>
    <p:sldId id="526" r:id="rId17"/>
    <p:sldId id="527" r:id="rId18"/>
    <p:sldId id="528" r:id="rId19"/>
  </p:sldIdLst>
  <p:sldSz cx="9144000" cy="6858000" type="screen4x3"/>
  <p:notesSz cx="6797675" cy="9928225"/>
  <p:custDataLst>
    <p:tags r:id="rId24"/>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a:srgbClr val="6878CD"/>
    <a:srgbClr val="D798F7"/>
    <a:srgbClr val="685F5B"/>
    <a:srgbClr val="A5A5A5"/>
    <a:srgbClr val="677B87"/>
    <a:srgbClr val="150359"/>
    <a:srgbClr val="000066"/>
    <a:srgbClr val="FF9900"/>
    <a:srgbClr val="5B9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87"/>
    <p:restoredTop sz="96048"/>
  </p:normalViewPr>
  <p:slideViewPr>
    <p:cSldViewPr showGuides="1">
      <p:cViewPr varScale="1">
        <p:scale>
          <a:sx n="84" d="100"/>
          <a:sy n="84" d="100"/>
        </p:scale>
        <p:origin x="948" y="39"/>
      </p:cViewPr>
      <p:guideLst>
        <p:guide orient="horz" pos="2114"/>
        <p:guide pos="2880"/>
      </p:guideLst>
    </p:cSldViewPr>
  </p:slideViewPr>
  <p:notesTextViewPr>
    <p:cViewPr>
      <p:scale>
        <a:sx n="100" d="100"/>
        <a:sy n="100" d="100"/>
      </p:scale>
      <p:origin x="0" y="0"/>
    </p:cViewPr>
  </p:notesTextViewPr>
  <p:sorterViewPr showFormatting="0">
    <p:cViewPr>
      <p:scale>
        <a:sx n="100" d="100"/>
        <a:sy n="100" d="100"/>
      </p:scale>
      <p:origin x="0" y="106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6.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46400" cy="496888"/>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49688" y="0"/>
            <a:ext cx="2946400" cy="496888"/>
          </a:xfrm>
          <a:prstGeom prst="rect">
            <a:avLst/>
          </a:prstGeom>
        </p:spPr>
        <p:txBody>
          <a:bodyPr vert="horz" lIns="93177" tIns="46589" rIns="93177" bIns="46589"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06D24FC-C2C1-4689-89A5-65D7BBA5FB93}"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9429750"/>
            <a:ext cx="2946400" cy="49688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wrap="square" lIns="93177" tIns="46589" rIns="93177" bIns="46589"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DA5CD80-899B-4760-BE77-8AC01229A336}" type="slidenum">
              <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46400" cy="496888"/>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49688" y="0"/>
            <a:ext cx="2946400" cy="496888"/>
          </a:xfrm>
          <a:prstGeom prst="rect">
            <a:avLst/>
          </a:prstGeom>
        </p:spPr>
        <p:txBody>
          <a:bodyPr vert="horz" lIns="93177" tIns="46589" rIns="93177" bIns="46589"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500516A-3370-4B1C-A2AF-75B23A69EC0A}"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917575" y="744538"/>
            <a:ext cx="4962525" cy="3722688"/>
          </a:xfrm>
          <a:prstGeom prst="rect">
            <a:avLst/>
          </a:prstGeom>
          <a:noFill/>
          <a:ln w="12700">
            <a:solidFill>
              <a:prstClr val="black"/>
            </a:solidFill>
          </a:ln>
        </p:spPr>
        <p:txBody>
          <a:bodyPr vert="horz" lIns="93177" tIns="46589" rIns="93177" bIns="46589"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1038" y="4716463"/>
            <a:ext cx="5435600" cy="4467225"/>
          </a:xfrm>
          <a:prstGeom prst="rect">
            <a:avLst/>
          </a:prstGeom>
        </p:spPr>
        <p:txBody>
          <a:bodyPr vert="horz" lIns="93177" tIns="46589" rIns="93177" bIns="46589"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429750"/>
            <a:ext cx="2946400" cy="49688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49688" y="9429750"/>
            <a:ext cx="2946400" cy="496888"/>
          </a:xfrm>
          <a:prstGeom prst="rect">
            <a:avLst/>
          </a:prstGeom>
        </p:spPr>
        <p:txBody>
          <a:bodyPr vert="horz" wrap="square" lIns="93177" tIns="46589" rIns="93177" bIns="46589"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43594D4-7971-4F87-AE65-E63888D46D55}"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noChangeAspect="1"/>
          </p:cNvSpPr>
          <p:nvPr>
            <p:ph type="sldImg"/>
          </p:nvPr>
        </p:nvSpPr>
        <p:spPr/>
      </p:sp>
      <p:sp>
        <p:nvSpPr>
          <p:cNvPr id="13314" name="备注占位符 2"/>
          <p:cNvSpPr>
            <a:spLocks noGrp="1"/>
          </p:cNvSpPr>
          <p:nvPr>
            <p:ph type="body"/>
          </p:nvPr>
        </p:nvSpPr>
        <p:spPr/>
        <p:txBody>
          <a:bodyPr lIns="91440" tIns="45720" rIns="91440" bIns="45720" anchor="t" anchorCtr="0"/>
          <a:p>
            <a:pPr lvl="0"/>
            <a:endParaRPr lang="zh-CN" altLang="en-US" dirty="0"/>
          </a:p>
        </p:txBody>
      </p:sp>
      <p:sp>
        <p:nvSpPr>
          <p:cNvPr id="1331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
        <p:nvSpPr>
          <p:cNvPr id="13316" name="页脚占位符 5"/>
          <p:cNvSpPr>
            <a:spLocks noGrp="1"/>
          </p:cNvSpPr>
          <p:nvPr>
            <p:ph type="ftr" sz="quarter"/>
          </p:nvPr>
        </p:nvSpPr>
        <p:spPr>
          <a:xfrm>
            <a:off x="0" y="8685213"/>
            <a:ext cx="2971800" cy="457200"/>
          </a:xfrm>
          <a:prstGeom prst="rect">
            <a:avLst/>
          </a:prstGeom>
          <a:noFill/>
          <a:ln w="9525">
            <a:noFill/>
          </a:ln>
        </p:spPr>
        <p:txBody>
          <a:bodyPr vert="horz" lIns="91440" tIns="45720" rIns="91440" bIns="45720" anchor="b" anchorCtr="0"/>
          <a:p>
            <a:pPr lvl="0"/>
            <a:r>
              <a:rPr lang="zh-CN" altLang="en-US" sz="1200">
                <a:latin typeface="Calibri" panose="020F0502020204030204" pitchFamily="34" charset="0"/>
                <a:ea typeface="宋体" panose="02010600030101010101" pitchFamily="2" charset="-122"/>
              </a:rPr>
              <a:t>（宣城校区）计算机与信息系</a:t>
            </a:r>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TextEdit="1"/>
          </p:cNvSpPr>
          <p:nvPr>
            <p:ph type="sldImg"/>
          </p:nvPr>
        </p:nvSpPr>
        <p:spPr>
          <a:xfrm>
            <a:off x="917575" y="744538"/>
            <a:ext cx="4962525" cy="3722687"/>
          </a:xfrm>
          <a:ln>
            <a:solidFill>
              <a:srgbClr val="000000"/>
            </a:solidFill>
            <a:miter/>
          </a:ln>
        </p:spPr>
      </p:sp>
      <p:sp>
        <p:nvSpPr>
          <p:cNvPr id="405507"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8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7"/>
          <p:cNvSpPr/>
          <p:nvPr/>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6" name="Picture 3"/>
          <p:cNvPicPr>
            <a:picLocks noChangeAspect="1"/>
          </p:cNvPicPr>
          <p:nvPr userDrawn="1"/>
        </p:nvPicPr>
        <p:blipFill>
          <a:blip r:embed="rId2"/>
          <a:stretch>
            <a:fillRect/>
          </a:stretch>
        </p:blipFill>
        <p:spPr>
          <a:xfrm>
            <a:off x="0" y="-12700"/>
            <a:ext cx="9144000" cy="685800"/>
          </a:xfrm>
          <a:prstGeom prst="rect">
            <a:avLst/>
          </a:prstGeom>
          <a:noFill/>
          <a:ln w="9525">
            <a:noFill/>
          </a:ln>
        </p:spPr>
      </p:pic>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dirty="0" smtClean="0"/>
              <a:t>单击此处编辑母版副标题样式</a:t>
            </a:r>
            <a:endParaRPr lang="zh-CN" altLang="en-US" strike="noStrike" noProof="1" dirty="0"/>
          </a:p>
        </p:txBody>
      </p:sp>
      <p:sp>
        <p:nvSpPr>
          <p:cNvPr id="15"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6"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7"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A4A8250-123B-42FF-BD3F-D0DC1201583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r>
              <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/8</a:t>
            </a: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DC7E2A6-4880-4CB5-8CC5-C0A14F52F13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428EB86-0665-4570-A847-BCE3331C57F8}"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anose="02010609060101010101" pitchFamily="49" charset="-122"/>
                <a:ea typeface="黑体" panose="02010609060101010101" pitchFamily="49" charset="-122"/>
              </a:defRPr>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457200" y="1414845"/>
            <a:ext cx="8229600" cy="4678451"/>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13" name="日期占位符 3"/>
          <p:cNvSpPr>
            <a:spLocks noGrp="1"/>
          </p:cNvSpPr>
          <p:nvPr>
            <p:ph type="dt" sz="half" idx="2"/>
          </p:nvPr>
        </p:nvSpPr>
        <p:spPr>
          <a:xfrm>
            <a:off x="457200" y="6270625"/>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81738"/>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81738"/>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CCCE4FD-AD3B-4AD6-BECC-84EF1316409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r>
              <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/8</a:t>
            </a: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13"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5229B93-C664-466E-8EB4-82F6F087FB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日期占位符 3"/>
          <p:cNvSpPr>
            <a:spLocks noGrp="1"/>
          </p:cNvSpPr>
          <p:nvPr>
            <p:ph type="dt" sz="half" idx="1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BB9388A-3B9B-42AB-9DF1-4D930013BCD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日期占位符 3"/>
          <p:cNvSpPr>
            <a:spLocks noGrp="1"/>
          </p:cNvSpPr>
          <p:nvPr>
            <p:ph type="dt" sz="half" idx="1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1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1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78DCC5C-D9D9-400C-8A8C-A24A445AA66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13"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3E2696A-BC8A-402D-9AF8-5FBE0E66CD7B}"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3"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67F1A6-1447-4F59-913D-D32A2BAD5BD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3" name="日期占位符 3"/>
          <p:cNvSpPr>
            <a:spLocks noGrp="1"/>
          </p:cNvSpPr>
          <p:nvPr>
            <p:ph type="dt" sz="half" idx="1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CF2212-94C1-40EA-BB8F-6173D118AB0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3" name="日期占位符 3"/>
          <p:cNvSpPr>
            <a:spLocks noGrp="1"/>
          </p:cNvSpPr>
          <p:nvPr>
            <p:ph type="dt" sz="half" idx="12"/>
          </p:nvPr>
        </p:nvSpPr>
        <p:spPr>
          <a:xfrm>
            <a:off x="457200" y="6240463"/>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4AAA4A4-70EC-4ABD-8E12-1313C558161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 name="矩形 7"/>
          <p:cNvSpPr/>
          <p:nvPr/>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7" name="文本占位符 2"/>
          <p:cNvSpPr>
            <a:spLocks noGrp="1"/>
          </p:cNvSpPr>
          <p:nvPr>
            <p:ph type="body"/>
          </p:nvPr>
        </p:nvSpPr>
        <p:spPr>
          <a:xfrm>
            <a:off x="468313" y="1125538"/>
            <a:ext cx="8229600" cy="489585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2012/11/22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240463"/>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计算机与信息学院</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240463"/>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559CF58-BD95-4EA2-B9C6-EBB774C299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r>
              <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/8</a:t>
            </a: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1" name="图片 2"/>
          <p:cNvPicPr>
            <a:picLocks noChangeAspect="1"/>
          </p:cNvPicPr>
          <p:nvPr userDrawn="1"/>
        </p:nvPicPr>
        <p:blipFill>
          <a:blip r:embed="rId12"/>
          <a:stretch>
            <a:fillRect/>
          </a:stretch>
        </p:blipFill>
        <p:spPr>
          <a:xfrm>
            <a:off x="0" y="6580188"/>
            <a:ext cx="9144000" cy="300037"/>
          </a:xfrm>
          <a:prstGeom prst="rect">
            <a:avLst/>
          </a:prstGeom>
          <a:noFill/>
          <a:ln w="9525">
            <a:noFill/>
          </a:ln>
        </p:spPr>
      </p:pic>
      <p:sp>
        <p:nvSpPr>
          <p:cNvPr id="11" name="矩形 10"/>
          <p:cNvSpPr/>
          <p:nvPr/>
        </p:nvSpPr>
        <p:spPr>
          <a:xfrm>
            <a:off x="468313" y="0"/>
            <a:ext cx="8675688"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pic>
        <p:nvPicPr>
          <p:cNvPr id="1033" name="Picture 8" descr="D:\GQ-临时\合肥工业大学标识.jpg"/>
          <p:cNvPicPr>
            <a:picLocks noChangeAspect="1"/>
          </p:cNvPicPr>
          <p:nvPr userDrawn="1"/>
        </p:nvPicPr>
        <p:blipFill>
          <a:blip r:embed="rId13"/>
          <a:stretch>
            <a:fillRect/>
          </a:stretch>
        </p:blipFill>
        <p:spPr>
          <a:xfrm>
            <a:off x="6745288" y="265113"/>
            <a:ext cx="2232025" cy="534987"/>
          </a:xfrm>
          <a:prstGeom prst="rect">
            <a:avLst/>
          </a:prstGeom>
          <a:noFill/>
          <a:ln w="9525">
            <a:noFill/>
          </a:ln>
        </p:spPr>
      </p:pic>
      <p:sp>
        <p:nvSpPr>
          <p:cNvPr id="1034" name="标题占位符 1"/>
          <p:cNvSpPr>
            <a:spLocks noGrp="1"/>
          </p:cNvSpPr>
          <p:nvPr>
            <p:ph type="title"/>
          </p:nvPr>
        </p:nvSpPr>
        <p:spPr>
          <a:xfrm>
            <a:off x="457200" y="146050"/>
            <a:ext cx="8229600" cy="77787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2" name="矩形 11"/>
          <p:cNvSpPr/>
          <p:nvPr/>
        </p:nvSpPr>
        <p:spPr>
          <a:xfrm>
            <a:off x="6745288" y="252413"/>
            <a:ext cx="2398713" cy="53498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sldNum="0" hdr="0" ftr="0"/>
  <p:txStyles>
    <p:titleStyle>
      <a:lvl1pPr algn="l" rtl="0" eaLnBrk="0" fontAlgn="base" hangingPunct="0">
        <a:spcBef>
          <a:spcPct val="0"/>
        </a:spcBef>
        <a:spcAft>
          <a:spcPct val="0"/>
        </a:spcAft>
        <a:defRPr sz="3600" b="1" kern="1200">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tags" Target="../tags/tag5.xml"/><Relationship Id="rId4" Type="http://schemas.openxmlformats.org/officeDocument/2006/relationships/image" Target="../media/image13.png"/><Relationship Id="rId3" Type="http://schemas.openxmlformats.org/officeDocument/2006/relationships/tags" Target="../tags/tag4.xml"/><Relationship Id="rId2" Type="http://schemas.openxmlformats.org/officeDocument/2006/relationships/image" Target="../media/image9.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E4444"/>
            </a:gs>
            <a:gs pos="100000">
              <a:srgbClr val="832B2B"/>
            </a:gs>
          </a:gsLst>
          <a:lin ang="5400000" scaled="0"/>
        </a:gradFill>
        <a:effectLst/>
      </p:bgPr>
    </p:bg>
    <p:spTree>
      <p:nvGrpSpPr>
        <p:cNvPr id="1" name=""/>
        <p:cNvGrpSpPr/>
        <p:nvPr/>
      </p:nvGrpSpPr>
      <p:grpSpPr/>
      <p:pic>
        <p:nvPicPr>
          <p:cNvPr id="12289" name="图片 3"/>
          <p:cNvPicPr preferRelativeResize="0">
            <a:picLocks noChangeAspect="1"/>
          </p:cNvPicPr>
          <p:nvPr/>
        </p:nvPicPr>
        <p:blipFill>
          <a:blip r:embed="rId1"/>
          <a:stretch>
            <a:fillRect/>
          </a:stretch>
        </p:blipFill>
        <p:spPr>
          <a:xfrm>
            <a:off x="317" y="0"/>
            <a:ext cx="9466808" cy="6857683"/>
          </a:xfrm>
          <a:prstGeom prst="rect">
            <a:avLst/>
          </a:prstGeom>
          <a:pattFill prst="pct80">
            <a:fgClr>
              <a:srgbClr val="FF0000"/>
            </a:fgClr>
            <a:bgClr>
              <a:schemeClr val="bg1"/>
            </a:bgClr>
          </a:pattFill>
          <a:ln w="9525">
            <a:noFill/>
          </a:ln>
        </p:spPr>
      </p:pic>
      <p:sp>
        <p:nvSpPr>
          <p:cNvPr id="12290" name="TextBox 37"/>
          <p:cNvSpPr txBox="1"/>
          <p:nvPr/>
        </p:nvSpPr>
        <p:spPr>
          <a:xfrm>
            <a:off x="3419475" y="836295"/>
            <a:ext cx="3202940" cy="3261360"/>
          </a:xfrm>
          <a:prstGeom prst="rect">
            <a:avLst/>
          </a:prstGeom>
          <a:noFill/>
          <a:ln w="9525">
            <a:noFill/>
          </a:ln>
        </p:spPr>
        <p:txBody>
          <a:bodyPr wrap="square" anchor="t" anchorCtr="0">
            <a:spAutoFit/>
          </a:bodyPr>
          <a:p>
            <a:pPr algn="ctr"/>
            <a:r>
              <a:rPr lang="zh-CN" altLang="en-US" sz="66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rPr>
              <a:t>决策树</a:t>
            </a:r>
            <a:endParaRPr lang="zh-CN" altLang="en-US" sz="66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endParaRPr>
          </a:p>
          <a:p>
            <a:pPr algn="ctr"/>
            <a:r>
              <a:rPr lang="zh-CN" altLang="en-US" sz="28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rPr>
              <a:t>（</a:t>
            </a:r>
            <a:r>
              <a:rPr lang="en-US" altLang="zh-CN" sz="28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rPr>
              <a:t>2022</a:t>
            </a:r>
            <a:r>
              <a:rPr lang="zh-CN" altLang="en-US" sz="28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rPr>
              <a:t>扩展）</a:t>
            </a:r>
            <a:endParaRPr lang="zh-CN" altLang="en-US" sz="28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endParaRPr>
          </a:p>
          <a:p>
            <a:pPr algn="ctr"/>
            <a:endParaRPr lang="zh-CN" altLang="en-US" sz="28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endParaRPr>
          </a:p>
          <a:p>
            <a:pPr algn="ctr"/>
            <a:endParaRPr lang="zh-CN" altLang="en-US" sz="28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endParaRPr>
          </a:p>
          <a:p>
            <a:pPr algn="ctr"/>
            <a:r>
              <a:rPr lang="zh-CN" altLang="en-US" sz="28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rPr>
              <a:t>刘建</a:t>
            </a:r>
            <a:endParaRPr lang="zh-CN" altLang="en-US" sz="28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endParaRPr>
          </a:p>
          <a:p>
            <a:pPr algn="ctr"/>
            <a:endParaRPr lang="zh-CN" altLang="en-US" sz="2800" b="1" noProof="0" dirty="0" smtClean="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cs typeface="+mj-cs"/>
              <a:sym typeface="+mn-e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理解决策树</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79705" y="1052830"/>
            <a:ext cx="8796655" cy="768350"/>
          </a:xfrm>
          <a:prstGeom prst="rect">
            <a:avLst/>
          </a:prstGeom>
          <a:noFill/>
        </p:spPr>
        <p:txBody>
          <a:bodyPr wrap="square" rtlCol="0">
            <a:spAutoFit/>
          </a:bodyPr>
          <a:p>
            <a:r>
              <a:rPr lang="en-US" sz="2200">
                <a:latin typeface="仿宋" panose="02010609060101010101" charset="-122"/>
                <a:ea typeface="仿宋" panose="02010609060101010101" charset="-122"/>
                <a:cs typeface="仿宋" panose="02010609060101010101" charset="-122"/>
              </a:rPr>
              <a:t>    </a:t>
            </a:r>
            <a:r>
              <a:rPr sz="2200">
                <a:latin typeface="仿宋" panose="02010609060101010101" charset="-122"/>
                <a:ea typeface="仿宋" panose="02010609060101010101" charset="-122"/>
                <a:cs typeface="仿宋" panose="02010609060101010101" charset="-122"/>
              </a:rPr>
              <a:t>决策树算法本身是</a:t>
            </a:r>
            <a:r>
              <a:rPr sz="2200">
                <a:solidFill>
                  <a:srgbClr val="FF0000"/>
                </a:solidFill>
                <a:latin typeface="仿宋" panose="02010609060101010101" charset="-122"/>
                <a:ea typeface="仿宋" panose="02010609060101010101" charset="-122"/>
                <a:cs typeface="仿宋" panose="02010609060101010101" charset="-122"/>
              </a:rPr>
              <a:t>贪心算法</a:t>
            </a:r>
            <a:r>
              <a:rPr sz="2200">
                <a:latin typeface="仿宋" panose="02010609060101010101" charset="-122"/>
                <a:ea typeface="仿宋" panose="02010609060101010101" charset="-122"/>
                <a:cs typeface="仿宋" panose="02010609060101010101" charset="-122"/>
              </a:rPr>
              <a:t>。所以在决策树的训练上，每一步的最优选择局限在局部，相信大家马上就会对这个过程有所体会。</a:t>
            </a:r>
            <a:endParaRPr sz="2200">
              <a:latin typeface="仿宋" panose="02010609060101010101" charset="-122"/>
              <a:ea typeface="仿宋" panose="02010609060101010101" charset="-122"/>
              <a:cs typeface="仿宋" panose="02010609060101010101" charset="-122"/>
            </a:endParaRPr>
          </a:p>
        </p:txBody>
      </p:sp>
      <p:pic>
        <p:nvPicPr>
          <p:cNvPr id="4" name="图片 3" descr="@CITG@OX9CX`R{_6QP@}~KJ"/>
          <p:cNvPicPr>
            <a:picLocks noChangeAspect="1"/>
          </p:cNvPicPr>
          <p:nvPr/>
        </p:nvPicPr>
        <p:blipFill>
          <a:blip r:embed="rId1"/>
          <a:stretch>
            <a:fillRect/>
          </a:stretch>
        </p:blipFill>
        <p:spPr>
          <a:xfrm>
            <a:off x="2339975" y="1916430"/>
            <a:ext cx="4053840" cy="2152015"/>
          </a:xfrm>
          <a:prstGeom prst="rect">
            <a:avLst/>
          </a:prstGeom>
        </p:spPr>
      </p:pic>
      <p:sp>
        <p:nvSpPr>
          <p:cNvPr id="5" name="文本框 4"/>
          <p:cNvSpPr txBox="1"/>
          <p:nvPr/>
        </p:nvSpPr>
        <p:spPr>
          <a:xfrm>
            <a:off x="282575" y="4149090"/>
            <a:ext cx="8590915" cy="2122805"/>
          </a:xfrm>
          <a:prstGeom prst="rect">
            <a:avLst/>
          </a:prstGeom>
          <a:noFill/>
        </p:spPr>
        <p:txBody>
          <a:bodyPr wrap="square" rtlCol="0">
            <a:spAutoFit/>
          </a:bodyPr>
          <a:p>
            <a:r>
              <a:rPr lang="en-US" sz="2200">
                <a:latin typeface="仿宋" panose="02010609060101010101" charset="-122"/>
                <a:ea typeface="仿宋" panose="02010609060101010101" charset="-122"/>
                <a:cs typeface="仿宋" panose="02010609060101010101" charset="-122"/>
              </a:rPr>
              <a:t>    </a:t>
            </a:r>
            <a:r>
              <a:rPr sz="2200">
                <a:latin typeface="仿宋" panose="02010609060101010101" charset="-122"/>
                <a:ea typeface="仿宋" panose="02010609060101010101" charset="-122"/>
                <a:cs typeface="仿宋" panose="02010609060101010101" charset="-122"/>
              </a:rPr>
              <a:t>对于上面的数据,我们接下来需要构建一棵决策树,而且应该能猜到决策树构建的第一步就是要选择一个根节点(root)。这里有两种选择:一种是“是否发烧”放在根节点上;另外一种是“是否疼痛”放在根节点上。问题:那具体哪一个方法更好呢?</a:t>
            </a:r>
            <a:endParaRPr sz="2200">
              <a:latin typeface="仿宋" panose="02010609060101010101" charset="-122"/>
              <a:ea typeface="仿宋" panose="02010609060101010101" charset="-122"/>
              <a:cs typeface="仿宋" panose="02010609060101010101" charset="-122"/>
            </a:endParaRPr>
          </a:p>
          <a:p>
            <a:r>
              <a:rPr sz="2200">
                <a:latin typeface="仿宋" panose="02010609060101010101" charset="-122"/>
                <a:ea typeface="仿宋" panose="02010609060101010101" charset="-122"/>
                <a:cs typeface="仿宋" panose="02010609060101010101" charset="-122"/>
              </a:rPr>
              <a:t>A. 是否发烧作为根节点</a:t>
            </a:r>
            <a:endParaRPr sz="2200">
              <a:latin typeface="仿宋" panose="02010609060101010101" charset="-122"/>
              <a:ea typeface="仿宋" panose="02010609060101010101" charset="-122"/>
              <a:cs typeface="仿宋" panose="02010609060101010101" charset="-122"/>
            </a:endParaRPr>
          </a:p>
          <a:p>
            <a:r>
              <a:rPr sz="2200">
                <a:latin typeface="仿宋" panose="02010609060101010101" charset="-122"/>
                <a:ea typeface="仿宋" panose="02010609060101010101" charset="-122"/>
                <a:cs typeface="仿宋" panose="02010609060101010101" charset="-122"/>
              </a:rPr>
              <a:t>B. 是否疼痛作为根节点</a:t>
            </a:r>
            <a:endParaRPr sz="2200">
              <a:latin typeface="仿宋" panose="02010609060101010101" charset="-122"/>
              <a:ea typeface="仿宋" panose="02010609060101010101" charset="-122"/>
              <a:cs typeface="仿宋"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理解决策树</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07950" y="1412240"/>
            <a:ext cx="3011805" cy="398780"/>
          </a:xfrm>
          <a:prstGeom prst="rect">
            <a:avLst/>
          </a:prstGeom>
          <a:noFill/>
        </p:spPr>
        <p:txBody>
          <a:bodyPr wrap="square" rtlCol="0">
            <a:spAutoFit/>
          </a:bodyPr>
          <a:p>
            <a:r>
              <a:rPr lang="zh-CN" sz="2000">
                <a:latin typeface="仿宋" panose="02010609060101010101" charset="-122"/>
                <a:ea typeface="仿宋" panose="02010609060101010101" charset="-122"/>
                <a:cs typeface="黑体" panose="02010609060101010101" pitchFamily="49" charset="-122"/>
              </a:rPr>
              <a:t>只使用一个特征作根节点</a:t>
            </a:r>
            <a:endParaRPr lang="en-US" sz="2000">
              <a:latin typeface="仿宋" panose="02010609060101010101" charset="-122"/>
              <a:ea typeface="仿宋" panose="02010609060101010101" charset="-122"/>
              <a:cs typeface="仿宋" panose="02010609060101010101" charset="-122"/>
            </a:endParaRPr>
          </a:p>
        </p:txBody>
      </p:sp>
      <p:pic>
        <p:nvPicPr>
          <p:cNvPr id="2" name="图片 1" descr="P_USS_OZR]MW21AI1IH77T9"/>
          <p:cNvPicPr>
            <a:picLocks noChangeAspect="1"/>
          </p:cNvPicPr>
          <p:nvPr/>
        </p:nvPicPr>
        <p:blipFill>
          <a:blip r:embed="rId1"/>
          <a:stretch>
            <a:fillRect/>
          </a:stretch>
        </p:blipFill>
        <p:spPr>
          <a:xfrm>
            <a:off x="3454400" y="44450"/>
            <a:ext cx="5581650" cy="3498215"/>
          </a:xfrm>
          <a:prstGeom prst="rect">
            <a:avLst/>
          </a:prstGeom>
        </p:spPr>
      </p:pic>
      <p:sp>
        <p:nvSpPr>
          <p:cNvPr id="5" name="文本框 4"/>
          <p:cNvSpPr txBox="1"/>
          <p:nvPr/>
        </p:nvSpPr>
        <p:spPr>
          <a:xfrm>
            <a:off x="215265" y="4940935"/>
            <a:ext cx="8712835" cy="706755"/>
          </a:xfrm>
          <a:prstGeom prst="rect">
            <a:avLst/>
          </a:prstGeom>
          <a:noFill/>
        </p:spPr>
        <p:txBody>
          <a:bodyPr wrap="square" rtlCol="0">
            <a:spAutoFit/>
          </a:bodyPr>
          <a:p>
            <a:r>
              <a:rPr lang="zh-CN" sz="2000">
                <a:latin typeface="仿宋" panose="02010609060101010101" charset="-122"/>
                <a:ea typeface="仿宋" panose="02010609060101010101" charset="-122"/>
                <a:cs typeface="黑体" panose="02010609060101010101" pitchFamily="49" charset="-122"/>
              </a:rPr>
              <a:t>从上图也可以看出第二个特征更加有效，因为一下子可以把所有的样本分类得正确。</a:t>
            </a:r>
            <a:endParaRPr lang="zh-CN" sz="2000">
              <a:latin typeface="仿宋" panose="02010609060101010101" charset="-122"/>
              <a:ea typeface="仿宋" panose="02010609060101010101" charset="-122"/>
              <a:cs typeface="黑体" panose="02010609060101010101" pitchFamily="49" charset="-122"/>
            </a:endParaRPr>
          </a:p>
        </p:txBody>
      </p:sp>
      <p:sp>
        <p:nvSpPr>
          <p:cNvPr id="6" name="文本框 5"/>
          <p:cNvSpPr txBox="1"/>
          <p:nvPr/>
        </p:nvSpPr>
        <p:spPr>
          <a:xfrm>
            <a:off x="215265" y="5732780"/>
            <a:ext cx="8712835" cy="829945"/>
          </a:xfrm>
          <a:prstGeom prst="rect">
            <a:avLst/>
          </a:prstGeom>
          <a:noFill/>
        </p:spPr>
        <p:txBody>
          <a:bodyPr wrap="square" rtlCol="0">
            <a:spAutoFit/>
          </a:bodyPr>
          <a:p>
            <a:r>
              <a:rPr lang="zh-CN" sz="2800">
                <a:latin typeface="黑体" panose="02010609060101010101" pitchFamily="49" charset="-122"/>
                <a:ea typeface="黑体" panose="02010609060101010101" pitchFamily="49" charset="-122"/>
                <a:cs typeface="黑体" panose="02010609060101010101" pitchFamily="49" charset="-122"/>
              </a:rPr>
              <a:t>问题:</a:t>
            </a:r>
            <a:r>
              <a:rPr lang="zh-CN" sz="2000" u="sng">
                <a:latin typeface="仿宋" panose="02010609060101010101" charset="-122"/>
                <a:ea typeface="仿宋" panose="02010609060101010101" charset="-122"/>
                <a:cs typeface="黑体" panose="02010609060101010101" pitchFamily="49" charset="-122"/>
              </a:rPr>
              <a:t>有什么方式来决定哪一个特征更好呢? 或者说这些好的特征具备什么样的特点呢?</a:t>
            </a:r>
            <a:endParaRPr lang="zh-CN" sz="2000" u="sng">
              <a:latin typeface="仿宋" panose="02010609060101010101" charset="-122"/>
              <a:ea typeface="仿宋" panose="02010609060101010101" charset="-122"/>
              <a:cs typeface="黑体" panose="02010609060101010101" pitchFamily="49" charset="-122"/>
            </a:endParaRPr>
          </a:p>
        </p:txBody>
      </p:sp>
      <p:sp>
        <p:nvSpPr>
          <p:cNvPr id="7" name="文本框 6"/>
          <p:cNvSpPr txBox="1"/>
          <p:nvPr/>
        </p:nvSpPr>
        <p:spPr>
          <a:xfrm>
            <a:off x="6948170" y="3644900"/>
            <a:ext cx="1931035" cy="368300"/>
          </a:xfrm>
          <a:prstGeom prst="rect">
            <a:avLst/>
          </a:prstGeom>
          <a:noFill/>
        </p:spPr>
        <p:txBody>
          <a:bodyPr wrap="square" rtlCol="0">
            <a:spAutoFit/>
          </a:bodyPr>
          <a:p>
            <a:r>
              <a:rPr lang="zh-CN" altLang="en-US" b="1">
                <a:solidFill>
                  <a:srgbClr val="FF0000"/>
                </a:solidFill>
                <a:latin typeface="仿宋" panose="02010609060101010101" charset="-122"/>
                <a:ea typeface="仿宋" panose="02010609060101010101" charset="-122"/>
              </a:rPr>
              <a:t>不确定性变小</a:t>
            </a:r>
            <a:endParaRPr lang="zh-CN" altLang="en-US" b="1">
              <a:solidFill>
                <a:srgbClr val="FF0000"/>
              </a:solidFill>
              <a:latin typeface="仿宋" panose="02010609060101010101" charset="-122"/>
              <a:ea typeface="仿宋" panose="02010609060101010101" charset="-122"/>
            </a:endParaRPr>
          </a:p>
        </p:txBody>
      </p:sp>
      <p:sp>
        <p:nvSpPr>
          <p:cNvPr id="8" name="文本框 7"/>
          <p:cNvSpPr txBox="1"/>
          <p:nvPr/>
        </p:nvSpPr>
        <p:spPr>
          <a:xfrm>
            <a:off x="6083935" y="4115435"/>
            <a:ext cx="3002280" cy="460375"/>
          </a:xfrm>
          <a:prstGeom prst="rect">
            <a:avLst/>
          </a:prstGeom>
          <a:noFill/>
        </p:spPr>
        <p:txBody>
          <a:bodyPr wrap="square" rtlCol="0">
            <a:spAutoFit/>
          </a:bodyPr>
          <a:p>
            <a:r>
              <a:rPr lang="zh-CN" altLang="en-US" sz="1200" b="1">
                <a:latin typeface="仿宋" panose="02010609060101010101" charset="-122"/>
                <a:ea typeface="仿宋" panose="02010609060101010101" charset="-122"/>
                <a:cs typeface="仿宋" panose="02010609060101010101" charset="-122"/>
              </a:rPr>
              <a:t>根据某一个特征做分割之后﹐不确定性变小了，但这个怎么用</a:t>
            </a:r>
            <a:r>
              <a:rPr lang="zh-CN" altLang="en-US" sz="1200" b="1">
                <a:solidFill>
                  <a:srgbClr val="FF0000"/>
                </a:solidFill>
                <a:latin typeface="仿宋" panose="02010609060101010101" charset="-122"/>
                <a:ea typeface="仿宋" panose="02010609060101010101" charset="-122"/>
                <a:cs typeface="仿宋" panose="02010609060101010101" charset="-122"/>
              </a:rPr>
              <a:t>数学语言</a:t>
            </a:r>
            <a:r>
              <a:rPr lang="zh-CN" altLang="en-US" sz="1200" b="1">
                <a:latin typeface="仿宋" panose="02010609060101010101" charset="-122"/>
                <a:ea typeface="仿宋" panose="02010609060101010101" charset="-122"/>
                <a:cs typeface="仿宋" panose="02010609060101010101" charset="-122"/>
              </a:rPr>
              <a:t>来表达?</a:t>
            </a:r>
            <a:endParaRPr lang="zh-CN" altLang="en-US" sz="1200" b="1">
              <a:latin typeface="仿宋" panose="02010609060101010101" charset="-122"/>
              <a:ea typeface="仿宋" panose="02010609060101010101" charset="-122"/>
              <a:cs typeface="仿宋" panose="02010609060101010101" charset="-122"/>
            </a:endParaRPr>
          </a:p>
        </p:txBody>
      </p:sp>
      <p:sp>
        <p:nvSpPr>
          <p:cNvPr id="9" name="文本框 8"/>
          <p:cNvSpPr txBox="1"/>
          <p:nvPr/>
        </p:nvSpPr>
        <p:spPr>
          <a:xfrm>
            <a:off x="4787900" y="1844675"/>
            <a:ext cx="932180" cy="275590"/>
          </a:xfrm>
          <a:prstGeom prst="rect">
            <a:avLst/>
          </a:prstGeom>
          <a:noFill/>
        </p:spPr>
        <p:txBody>
          <a:bodyPr wrap="square" rtlCol="0">
            <a:spAutoFit/>
          </a:bodyPr>
          <a:p>
            <a:r>
              <a:rPr lang="zh-CN" sz="1200" b="1">
                <a:solidFill>
                  <a:srgbClr val="0070C0"/>
                </a:solidFill>
                <a:latin typeface="方正舒体" panose="02010601030101010101" charset="-122"/>
                <a:ea typeface="方正舒体" panose="02010601030101010101" charset="-122"/>
                <a:cs typeface="方正舒体" panose="02010601030101010101" charset="-122"/>
              </a:rPr>
              <a:t>（</a:t>
            </a:r>
            <a:r>
              <a:rPr lang="en-US" altLang="zh-CN" sz="1200" b="1">
                <a:solidFill>
                  <a:srgbClr val="0070C0"/>
                </a:solidFill>
                <a:latin typeface="方正舒体" panose="02010601030101010101" charset="-122"/>
                <a:ea typeface="方正舒体" panose="02010601030101010101" charset="-122"/>
                <a:cs typeface="方正舒体" panose="02010601030101010101" charset="-122"/>
              </a:rPr>
              <a:t>1,0,1,0</a:t>
            </a:r>
            <a:r>
              <a:rPr lang="zh-CN" altLang="en-US" sz="1200" b="1">
                <a:solidFill>
                  <a:srgbClr val="0070C0"/>
                </a:solidFill>
                <a:latin typeface="方正舒体" panose="02010601030101010101" charset="-122"/>
                <a:ea typeface="方正舒体" panose="02010601030101010101" charset="-122"/>
                <a:cs typeface="方正舒体" panose="02010601030101010101" charset="-122"/>
              </a:rPr>
              <a:t>）</a:t>
            </a:r>
            <a:endParaRPr lang="zh-CN" altLang="en-US" sz="1200" b="1">
              <a:solidFill>
                <a:srgbClr val="0070C0"/>
              </a:solidFill>
              <a:latin typeface="方正舒体" panose="02010601030101010101" charset="-122"/>
              <a:ea typeface="方正舒体" panose="02010601030101010101" charset="-122"/>
              <a:cs typeface="方正舒体" panose="02010601030101010101" charset="-122"/>
            </a:endParaRPr>
          </a:p>
        </p:txBody>
      </p:sp>
      <p:sp>
        <p:nvSpPr>
          <p:cNvPr id="10" name="文本框 9"/>
          <p:cNvSpPr txBox="1"/>
          <p:nvPr/>
        </p:nvSpPr>
        <p:spPr>
          <a:xfrm>
            <a:off x="7236460" y="1844675"/>
            <a:ext cx="932180" cy="275590"/>
          </a:xfrm>
          <a:prstGeom prst="rect">
            <a:avLst/>
          </a:prstGeom>
          <a:noFill/>
        </p:spPr>
        <p:txBody>
          <a:bodyPr wrap="square" rtlCol="0">
            <a:spAutoFit/>
          </a:bodyPr>
          <a:p>
            <a:r>
              <a:rPr lang="zh-CN" sz="1200" b="1">
                <a:solidFill>
                  <a:srgbClr val="0070C0"/>
                </a:solidFill>
                <a:latin typeface="方正舒体" panose="02010601030101010101" charset="-122"/>
                <a:ea typeface="方正舒体" panose="02010601030101010101" charset="-122"/>
                <a:cs typeface="方正舒体" panose="02010601030101010101" charset="-122"/>
              </a:rPr>
              <a:t>（</a:t>
            </a:r>
            <a:r>
              <a:rPr lang="en-US" altLang="zh-CN" sz="1200" b="1">
                <a:solidFill>
                  <a:srgbClr val="0070C0"/>
                </a:solidFill>
                <a:latin typeface="方正舒体" panose="02010601030101010101" charset="-122"/>
                <a:ea typeface="方正舒体" panose="02010601030101010101" charset="-122"/>
                <a:cs typeface="方正舒体" panose="02010601030101010101" charset="-122"/>
              </a:rPr>
              <a:t>1,0,1,0</a:t>
            </a:r>
            <a:r>
              <a:rPr lang="zh-CN" altLang="en-US" sz="1200" b="1">
                <a:solidFill>
                  <a:srgbClr val="0070C0"/>
                </a:solidFill>
                <a:latin typeface="方正舒体" panose="02010601030101010101" charset="-122"/>
                <a:ea typeface="方正舒体" panose="02010601030101010101" charset="-122"/>
                <a:cs typeface="方正舒体" panose="02010601030101010101" charset="-122"/>
              </a:rPr>
              <a:t>）</a:t>
            </a:r>
            <a:endParaRPr lang="zh-CN" altLang="en-US" sz="1200" b="1">
              <a:solidFill>
                <a:srgbClr val="0070C0"/>
              </a:solidFill>
              <a:latin typeface="方正舒体" panose="02010601030101010101" charset="-122"/>
              <a:ea typeface="方正舒体" panose="02010601030101010101" charset="-122"/>
              <a:cs typeface="方正舒体" panose="02010601030101010101" charset="-122"/>
            </a:endParaRPr>
          </a:p>
        </p:txBody>
      </p:sp>
      <p:sp>
        <p:nvSpPr>
          <p:cNvPr id="11" name="文本框 10"/>
          <p:cNvSpPr txBox="1"/>
          <p:nvPr/>
        </p:nvSpPr>
        <p:spPr>
          <a:xfrm>
            <a:off x="5868035" y="4580890"/>
            <a:ext cx="3150870" cy="337185"/>
          </a:xfrm>
          <a:prstGeom prst="rect">
            <a:avLst/>
          </a:prstGeom>
          <a:noFill/>
        </p:spPr>
        <p:txBody>
          <a:bodyPr wrap="square" rtlCol="0">
            <a:spAutoFit/>
          </a:bodyPr>
          <a:p>
            <a:r>
              <a:rPr lang="zh-CN" altLang="en-US" sz="1200" b="1">
                <a:latin typeface="仿宋" panose="02010609060101010101" charset="-122"/>
                <a:ea typeface="仿宋" panose="02010609060101010101" charset="-122"/>
              </a:rPr>
              <a:t>信息论中计算机不确定性的方法：</a:t>
            </a:r>
            <a:r>
              <a:rPr lang="zh-CN" altLang="en-US" sz="1600" b="1">
                <a:solidFill>
                  <a:srgbClr val="FF0000"/>
                </a:solidFill>
                <a:latin typeface="仿宋" panose="02010609060101010101" charset="-122"/>
                <a:ea typeface="仿宋" panose="02010609060101010101" charset="-122"/>
              </a:rPr>
              <a:t>信息熵</a:t>
            </a:r>
            <a:endParaRPr lang="zh-CN" altLang="en-US" sz="1600" b="1">
              <a:solidFill>
                <a:srgbClr val="FF0000"/>
              </a:solidFill>
              <a:latin typeface="仿宋" panose="02010609060101010101" charset="-122"/>
              <a:ea typeface="仿宋" panose="02010609060101010101" charset="-122"/>
            </a:endParaRPr>
          </a:p>
        </p:txBody>
      </p:sp>
      <p:cxnSp>
        <p:nvCxnSpPr>
          <p:cNvPr id="4" name="直接连接符 3"/>
          <p:cNvCxnSpPr/>
          <p:nvPr/>
        </p:nvCxnSpPr>
        <p:spPr>
          <a:xfrm>
            <a:off x="6516370" y="1916430"/>
            <a:ext cx="0" cy="16567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57200" y="2420620"/>
            <a:ext cx="2435225" cy="645160"/>
          </a:xfrm>
          <a:prstGeom prst="rect">
            <a:avLst/>
          </a:prstGeom>
          <a:noFill/>
        </p:spPr>
        <p:txBody>
          <a:bodyPr wrap="square" rtlCol="0">
            <a:spAutoFit/>
          </a:bodyPr>
          <a:p>
            <a:r>
              <a:rPr lang="zh-CN" altLang="en-US">
                <a:solidFill>
                  <a:srgbClr val="FF0000"/>
                </a:solidFill>
                <a:latin typeface="楷体" panose="02010609060101010101" charset="-122"/>
                <a:ea typeface="楷体" panose="02010609060101010101" charset="-122"/>
              </a:rPr>
              <a:t>思考：是否发烧和是否头痛哪个特征好？</a:t>
            </a:r>
            <a:endParaRPr lang="zh-CN" altLang="en-US">
              <a:solidFill>
                <a:srgbClr val="FF0000"/>
              </a:solidFill>
              <a:latin typeface="楷体" panose="02010609060101010101" charset="-122"/>
              <a:ea typeface="楷体" panose="02010609060101010101" charset="-122"/>
            </a:endParaRPr>
          </a:p>
        </p:txBody>
      </p:sp>
      <p:pic>
        <p:nvPicPr>
          <p:cNvPr id="100" name="图片 99"/>
          <p:cNvPicPr/>
          <p:nvPr/>
        </p:nvPicPr>
        <p:blipFill>
          <a:blip r:embed="rId2"/>
          <a:stretch>
            <a:fillRect/>
          </a:stretch>
        </p:blipFill>
        <p:spPr>
          <a:xfrm>
            <a:off x="107315" y="488950"/>
            <a:ext cx="4241800" cy="6073775"/>
          </a:xfrm>
          <a:prstGeom prst="rect">
            <a:avLst/>
          </a:prstGeom>
          <a:noFill/>
          <a:ln w="38100">
            <a:solidFill>
              <a:srgbClr val="00B050"/>
            </a:solid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0"/>
                                        </p:tgtEl>
                                        <p:attrNameLst>
                                          <p:attrName>style.visibility</p:attrName>
                                        </p:attrNameLst>
                                      </p:cBhvr>
                                      <p:to>
                                        <p:strVal val="visible"/>
                                      </p:to>
                                    </p:set>
                                    <p:anim calcmode="lin" valueType="num">
                                      <p:cBhvr additive="base">
                                        <p:cTn id="37" dur="500" fill="hold"/>
                                        <p:tgtEl>
                                          <p:spTgt spid="100"/>
                                        </p:tgtEl>
                                        <p:attrNameLst>
                                          <p:attrName>ppt_x</p:attrName>
                                        </p:attrNameLst>
                                      </p:cBhvr>
                                      <p:tavLst>
                                        <p:tav tm="0">
                                          <p:val>
                                            <p:strVal val="#ppt_x"/>
                                          </p:val>
                                        </p:tav>
                                        <p:tav tm="100000">
                                          <p:val>
                                            <p:strVal val="#ppt_x"/>
                                          </p:val>
                                        </p:tav>
                                      </p:tavLst>
                                    </p:anim>
                                    <p:anim calcmode="lin" valueType="num">
                                      <p:cBhvr additive="base">
                                        <p:cTn id="3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11" grpId="0"/>
      <p:bldP spid="1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5979160" cy="662305"/>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二</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不确定性以及信息增益</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79705" y="1052830"/>
            <a:ext cx="8796655" cy="768350"/>
          </a:xfrm>
          <a:prstGeom prst="rect">
            <a:avLst/>
          </a:prstGeom>
          <a:noFill/>
        </p:spPr>
        <p:txBody>
          <a:bodyPr wrap="square" rtlCol="0">
            <a:spAutoFit/>
          </a:bodyPr>
          <a:p>
            <a:r>
              <a:rPr lang="zh-CN" sz="2200">
                <a:latin typeface="黑体" panose="02010609060101010101" pitchFamily="49" charset="-122"/>
                <a:ea typeface="黑体" panose="02010609060101010101" pitchFamily="49" charset="-122"/>
                <a:cs typeface="黑体" panose="02010609060101010101" pitchFamily="49" charset="-122"/>
              </a:rPr>
              <a:t>不确定性：信息熵</a:t>
            </a:r>
            <a:endParaRPr lang="zh-CN" sz="2200">
              <a:latin typeface="黑体" panose="02010609060101010101" pitchFamily="49" charset="-122"/>
              <a:ea typeface="黑体" panose="02010609060101010101" pitchFamily="49" charset="-122"/>
              <a:cs typeface="黑体" panose="02010609060101010101" pitchFamily="49" charset="-122"/>
            </a:endParaRPr>
          </a:p>
          <a:p>
            <a:r>
              <a:rPr lang="zh-CN" sz="2200">
                <a:latin typeface="仿宋" panose="02010609060101010101" charset="-122"/>
                <a:ea typeface="仿宋" panose="02010609060101010101" charset="-122"/>
                <a:cs typeface="仿宋" panose="02010609060101010101" charset="-122"/>
              </a:rPr>
              <a:t>信息熵的定义：</a:t>
            </a:r>
            <a:endParaRPr lang="zh-CN" altLang="en-US" sz="2200">
              <a:latin typeface="仿宋" panose="02010609060101010101" charset="-122"/>
              <a:ea typeface="仿宋" panose="02010609060101010101" charset="-122"/>
              <a:cs typeface="仿宋" panose="02010609060101010101" charset="-122"/>
            </a:endParaRPr>
          </a:p>
        </p:txBody>
      </p:sp>
      <p:pic>
        <p:nvPicPr>
          <p:cNvPr id="4" name="图片 3" descr="S9MW3SC9_NBCC}2TV1)]FIQ"/>
          <p:cNvPicPr>
            <a:picLocks noChangeAspect="1"/>
          </p:cNvPicPr>
          <p:nvPr/>
        </p:nvPicPr>
        <p:blipFill>
          <a:blip r:embed="rId1"/>
          <a:stretch>
            <a:fillRect/>
          </a:stretch>
        </p:blipFill>
        <p:spPr>
          <a:xfrm>
            <a:off x="3131820" y="980440"/>
            <a:ext cx="2647950" cy="857250"/>
          </a:xfrm>
          <a:prstGeom prst="rect">
            <a:avLst/>
          </a:prstGeom>
        </p:spPr>
      </p:pic>
      <p:sp>
        <p:nvSpPr>
          <p:cNvPr id="5" name="文本框 4"/>
          <p:cNvSpPr txBox="1"/>
          <p:nvPr/>
        </p:nvSpPr>
        <p:spPr>
          <a:xfrm>
            <a:off x="179705" y="2636520"/>
            <a:ext cx="8796655" cy="429895"/>
          </a:xfrm>
          <a:prstGeom prst="rect">
            <a:avLst/>
          </a:prstGeom>
          <a:noFill/>
        </p:spPr>
        <p:txBody>
          <a:bodyPr wrap="square" rtlCol="0">
            <a:spAutoFit/>
          </a:bodyPr>
          <a:p>
            <a:r>
              <a:rPr sz="2200">
                <a:ea typeface="仿宋" panose="02010609060101010101" charset="-122"/>
              </a:rPr>
              <a:t>例子1:给定一组数{</a:t>
            </a:r>
            <a:r>
              <a:rPr lang="en-US" sz="2200">
                <a:ea typeface="仿宋" panose="02010609060101010101" charset="-122"/>
              </a:rPr>
              <a:t>0,0</a:t>
            </a:r>
            <a:r>
              <a:rPr lang="zh-CN" altLang="en-US" sz="2200">
                <a:ea typeface="仿宋" panose="02010609060101010101" charset="-122"/>
              </a:rPr>
              <a:t>，</a:t>
            </a:r>
            <a:r>
              <a:rPr lang="en-US" sz="2200">
                <a:ea typeface="仿宋" panose="02010609060101010101" charset="-122"/>
              </a:rPr>
              <a:t>1</a:t>
            </a:r>
            <a:r>
              <a:rPr lang="zh-CN" altLang="en-US" sz="2200">
                <a:ea typeface="仿宋" panose="02010609060101010101" charset="-122"/>
              </a:rPr>
              <a:t>，</a:t>
            </a:r>
            <a:r>
              <a:rPr lang="en-US" sz="2200">
                <a:ea typeface="仿宋" panose="02010609060101010101" charset="-122"/>
              </a:rPr>
              <a:t>1</a:t>
            </a:r>
            <a:r>
              <a:rPr lang="zh-CN" altLang="en-US" sz="2200">
                <a:ea typeface="仿宋" panose="02010609060101010101" charset="-122"/>
              </a:rPr>
              <a:t>，</a:t>
            </a:r>
            <a:r>
              <a:rPr lang="en-US" altLang="zh-CN" sz="2200">
                <a:ea typeface="仿宋" panose="02010609060101010101" charset="-122"/>
              </a:rPr>
              <a:t>0,1,1,1</a:t>
            </a:r>
            <a:r>
              <a:rPr sz="2200">
                <a:ea typeface="仿宋" panose="02010609060101010101" charset="-122"/>
              </a:rPr>
              <a:t>]，它的信息</a:t>
            </a:r>
            <a:r>
              <a:rPr lang="zh-CN" sz="2200">
                <a:ea typeface="仿宋" panose="02010609060101010101" charset="-122"/>
              </a:rPr>
              <a:t>熵</a:t>
            </a:r>
            <a:r>
              <a:rPr sz="2200">
                <a:ea typeface="仿宋" panose="02010609060101010101" charset="-122"/>
              </a:rPr>
              <a:t>是多少?</a:t>
            </a:r>
            <a:endParaRPr sz="2200">
              <a:ea typeface="仿宋" panose="02010609060101010101" charset="-122"/>
            </a:endParaRPr>
          </a:p>
        </p:txBody>
      </p:sp>
      <p:pic>
        <p:nvPicPr>
          <p:cNvPr id="6" name="图片 5" descr="4L7T883OLBVA{7ZA0YBEFTP"/>
          <p:cNvPicPr>
            <a:picLocks noChangeAspect="1"/>
          </p:cNvPicPr>
          <p:nvPr/>
        </p:nvPicPr>
        <p:blipFill>
          <a:blip r:embed="rId2"/>
          <a:stretch>
            <a:fillRect/>
          </a:stretch>
        </p:blipFill>
        <p:spPr>
          <a:xfrm>
            <a:off x="251460" y="1821180"/>
            <a:ext cx="4974590" cy="386080"/>
          </a:xfrm>
          <a:prstGeom prst="rect">
            <a:avLst/>
          </a:prstGeom>
        </p:spPr>
      </p:pic>
      <p:sp>
        <p:nvSpPr>
          <p:cNvPr id="7" name="文本框 6"/>
          <p:cNvSpPr txBox="1"/>
          <p:nvPr/>
        </p:nvSpPr>
        <p:spPr>
          <a:xfrm>
            <a:off x="323215" y="4076700"/>
            <a:ext cx="8796655" cy="429895"/>
          </a:xfrm>
          <a:prstGeom prst="rect">
            <a:avLst/>
          </a:prstGeom>
          <a:noFill/>
        </p:spPr>
        <p:txBody>
          <a:bodyPr wrap="square" rtlCol="0">
            <a:spAutoFit/>
          </a:bodyPr>
          <a:p>
            <a:r>
              <a:rPr sz="2200">
                <a:ea typeface="仿宋" panose="02010609060101010101" charset="-122"/>
              </a:rPr>
              <a:t>例子1:给定一组数{</a:t>
            </a:r>
            <a:r>
              <a:rPr lang="en-US" sz="2200">
                <a:ea typeface="仿宋" panose="02010609060101010101" charset="-122"/>
              </a:rPr>
              <a:t>0,0</a:t>
            </a:r>
            <a:r>
              <a:rPr lang="zh-CN" altLang="en-US" sz="2200">
                <a:ea typeface="仿宋" panose="02010609060101010101" charset="-122"/>
              </a:rPr>
              <a:t>，</a:t>
            </a:r>
            <a:r>
              <a:rPr lang="en-US" sz="2200">
                <a:ea typeface="仿宋" panose="02010609060101010101" charset="-122"/>
              </a:rPr>
              <a:t>0</a:t>
            </a:r>
            <a:r>
              <a:rPr lang="zh-CN" altLang="en-US" sz="2200">
                <a:ea typeface="仿宋" panose="02010609060101010101" charset="-122"/>
              </a:rPr>
              <a:t>，</a:t>
            </a:r>
            <a:r>
              <a:rPr lang="en-US" sz="2200">
                <a:ea typeface="仿宋" panose="02010609060101010101" charset="-122"/>
              </a:rPr>
              <a:t>1</a:t>
            </a:r>
            <a:r>
              <a:rPr lang="zh-CN" altLang="en-US" sz="2200">
                <a:ea typeface="仿宋" panose="02010609060101010101" charset="-122"/>
              </a:rPr>
              <a:t>，</a:t>
            </a:r>
            <a:r>
              <a:rPr lang="en-US" altLang="zh-CN" sz="2200">
                <a:ea typeface="仿宋" panose="02010609060101010101" charset="-122"/>
              </a:rPr>
              <a:t>0,0,0,0</a:t>
            </a:r>
            <a:r>
              <a:rPr sz="2200">
                <a:ea typeface="仿宋" panose="02010609060101010101" charset="-122"/>
              </a:rPr>
              <a:t>]，它的信息</a:t>
            </a:r>
            <a:r>
              <a:rPr lang="zh-CN" sz="2200">
                <a:ea typeface="仿宋" panose="02010609060101010101" charset="-122"/>
              </a:rPr>
              <a:t>熵</a:t>
            </a:r>
            <a:r>
              <a:rPr sz="2200">
                <a:ea typeface="仿宋" panose="02010609060101010101" charset="-122"/>
              </a:rPr>
              <a:t>是多少?</a:t>
            </a:r>
            <a:endParaRPr sz="2200">
              <a:ea typeface="仿宋" panose="02010609060101010101" charset="-122"/>
            </a:endParaRPr>
          </a:p>
        </p:txBody>
      </p:sp>
      <p:pic>
        <p:nvPicPr>
          <p:cNvPr id="10" name="图片 9" descr="XNL[3J$1V7}LAILW[]8E8UV"/>
          <p:cNvPicPr>
            <a:picLocks noChangeAspect="1"/>
          </p:cNvPicPr>
          <p:nvPr/>
        </p:nvPicPr>
        <p:blipFill>
          <a:blip r:embed="rId3"/>
          <a:stretch>
            <a:fillRect/>
          </a:stretch>
        </p:blipFill>
        <p:spPr>
          <a:xfrm>
            <a:off x="467995" y="3321685"/>
            <a:ext cx="6962775" cy="419100"/>
          </a:xfrm>
          <a:prstGeom prst="rect">
            <a:avLst/>
          </a:prstGeom>
          <a:ln w="28575">
            <a:solidFill>
              <a:srgbClr val="FF0000"/>
            </a:solidFill>
          </a:ln>
        </p:spPr>
      </p:pic>
      <p:pic>
        <p:nvPicPr>
          <p:cNvPr id="11" name="图片 10" descr="9PJGZ6TU{9698A9`~YIP4`C"/>
          <p:cNvPicPr>
            <a:picLocks noChangeAspect="1"/>
          </p:cNvPicPr>
          <p:nvPr/>
        </p:nvPicPr>
        <p:blipFill>
          <a:blip r:embed="rId4"/>
          <a:stretch>
            <a:fillRect/>
          </a:stretch>
        </p:blipFill>
        <p:spPr>
          <a:xfrm>
            <a:off x="530225" y="4725035"/>
            <a:ext cx="6981825" cy="438150"/>
          </a:xfrm>
          <a:prstGeom prst="rect">
            <a:avLst/>
          </a:prstGeom>
          <a:ln w="28575">
            <a:solidFill>
              <a:srgbClr val="FF0000"/>
            </a:solidFill>
          </a:ln>
        </p:spPr>
      </p:pic>
      <p:sp>
        <p:nvSpPr>
          <p:cNvPr id="12" name="文本框 11"/>
          <p:cNvSpPr txBox="1"/>
          <p:nvPr/>
        </p:nvSpPr>
        <p:spPr>
          <a:xfrm>
            <a:off x="7740015" y="4744720"/>
            <a:ext cx="1497330" cy="398780"/>
          </a:xfrm>
          <a:prstGeom prst="rect">
            <a:avLst/>
          </a:prstGeom>
          <a:noFill/>
        </p:spPr>
        <p:txBody>
          <a:bodyPr wrap="square" rtlCol="0">
            <a:spAutoFit/>
          </a:bodyPr>
          <a:p>
            <a:r>
              <a:rPr lang="zh-CN" altLang="en-US" sz="2000" b="1">
                <a:solidFill>
                  <a:srgbClr val="FF0000"/>
                </a:solidFill>
                <a:latin typeface="仿宋" panose="02010609060101010101" charset="-122"/>
                <a:ea typeface="仿宋" panose="02010609060101010101" charset="-122"/>
                <a:cs typeface="黑体" panose="02010609060101010101" pitchFamily="49" charset="-122"/>
              </a:rPr>
              <a:t>信息熵更小</a:t>
            </a:r>
            <a:endParaRPr lang="zh-CN" altLang="en-US" sz="2000" b="1">
              <a:solidFill>
                <a:srgbClr val="FF0000"/>
              </a:solidFill>
              <a:latin typeface="仿宋" panose="02010609060101010101" charset="-122"/>
              <a:ea typeface="仿宋" panose="02010609060101010101" charset="-122"/>
              <a:cs typeface="黑体" panose="02010609060101010101" pitchFamily="49" charset="-122"/>
            </a:endParaRPr>
          </a:p>
        </p:txBody>
      </p:sp>
      <p:sp>
        <p:nvSpPr>
          <p:cNvPr id="13" name="文本框 12"/>
          <p:cNvSpPr txBox="1"/>
          <p:nvPr/>
        </p:nvSpPr>
        <p:spPr>
          <a:xfrm>
            <a:off x="611505" y="5733415"/>
            <a:ext cx="8532495" cy="368300"/>
          </a:xfrm>
          <a:prstGeom prst="rect">
            <a:avLst/>
          </a:prstGeom>
          <a:noFill/>
        </p:spPr>
        <p:txBody>
          <a:bodyPr wrap="square" rtlCol="0" anchor="t">
            <a:spAutoFit/>
          </a:bodyPr>
          <a:p>
            <a:r>
              <a:rPr>
                <a:ea typeface="仿宋" panose="02010609060101010101" charset="-122"/>
                <a:sym typeface="+mn-ea"/>
              </a:rPr>
              <a:t>{</a:t>
            </a:r>
            <a:r>
              <a:rPr lang="en-US">
                <a:ea typeface="仿宋" panose="02010609060101010101" charset="-122"/>
                <a:sym typeface="+mn-ea"/>
              </a:rPr>
              <a:t>0,0</a:t>
            </a:r>
            <a:r>
              <a:rPr lang="zh-CN" altLang="en-US">
                <a:ea typeface="仿宋" panose="02010609060101010101" charset="-122"/>
                <a:sym typeface="+mn-ea"/>
              </a:rPr>
              <a:t>，</a:t>
            </a:r>
            <a:r>
              <a:rPr lang="en-US">
                <a:ea typeface="仿宋" panose="02010609060101010101" charset="-122"/>
                <a:sym typeface="+mn-ea"/>
              </a:rPr>
              <a:t>0</a:t>
            </a:r>
            <a:r>
              <a:rPr lang="zh-CN" altLang="en-US">
                <a:ea typeface="仿宋" panose="02010609060101010101" charset="-122"/>
                <a:sym typeface="+mn-ea"/>
              </a:rPr>
              <a:t>，</a:t>
            </a:r>
            <a:r>
              <a:rPr lang="en-US">
                <a:ea typeface="仿宋" panose="02010609060101010101" charset="-122"/>
                <a:sym typeface="+mn-ea"/>
              </a:rPr>
              <a:t>0</a:t>
            </a:r>
            <a:r>
              <a:rPr lang="zh-CN" altLang="en-US">
                <a:ea typeface="仿宋" panose="02010609060101010101" charset="-122"/>
                <a:sym typeface="+mn-ea"/>
              </a:rPr>
              <a:t>，</a:t>
            </a:r>
            <a:r>
              <a:rPr lang="en-US" altLang="zh-CN">
                <a:ea typeface="仿宋" panose="02010609060101010101" charset="-122"/>
                <a:sym typeface="+mn-ea"/>
              </a:rPr>
              <a:t>0,0,0,0</a:t>
            </a:r>
            <a:r>
              <a:rPr>
                <a:ea typeface="仿宋" panose="02010609060101010101" charset="-122"/>
                <a:sym typeface="+mn-ea"/>
              </a:rPr>
              <a:t>]</a:t>
            </a:r>
            <a:r>
              <a:rPr lang="en-US">
                <a:ea typeface="仿宋" panose="02010609060101010101" charset="-122"/>
                <a:sym typeface="+mn-ea"/>
              </a:rPr>
              <a:t>  H=1*log1+0*log0=0 (</a:t>
            </a:r>
            <a:r>
              <a:rPr lang="zh-CN" altLang="en-US">
                <a:solidFill>
                  <a:srgbClr val="FF0000"/>
                </a:solidFill>
                <a:ea typeface="仿宋" panose="02010609060101010101" charset="-122"/>
                <a:sym typeface="+mn-ea"/>
              </a:rPr>
              <a:t>最理想情况下</a:t>
            </a:r>
            <a:r>
              <a:rPr lang="en-US">
                <a:ea typeface="仿宋" panose="02010609060101010101" charset="-122"/>
                <a:sym typeface="+mn-ea"/>
              </a:rPr>
              <a:t>)</a:t>
            </a:r>
            <a:endParaRPr lang="en-US">
              <a:ea typeface="仿宋"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additive="base">
                                        <p:cTn id="3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12" grpId="0"/>
      <p:bldP spid="1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dirty="0">
                <a:solidFill>
                  <a:srgbClr val="150359"/>
                </a:solidFill>
                <a:latin typeface="微软雅黑" panose="020B0503020204020204" pitchFamily="34" charset="-122"/>
                <a:ea typeface="微软雅黑" panose="020B0503020204020204" pitchFamily="34" charset="-122"/>
                <a:sym typeface="+mn-ea"/>
              </a:rPr>
              <a:t> </a:t>
            </a:r>
            <a:r>
              <a:rPr lang="zh-CN" altLang="en-US" sz="3200" dirty="0">
                <a:solidFill>
                  <a:srgbClr val="150359"/>
                </a:solidFill>
                <a:latin typeface="微软雅黑" panose="020B0503020204020204" pitchFamily="34" charset="-122"/>
                <a:ea typeface="微软雅黑" panose="020B0503020204020204" pitchFamily="34" charset="-122"/>
                <a:sym typeface="+mn-ea"/>
              </a:rPr>
              <a:t>二</a:t>
            </a:r>
            <a:r>
              <a:rPr lang="en-US" altLang="zh-CN" sz="3200" dirty="0">
                <a:solidFill>
                  <a:srgbClr val="150359"/>
                </a:solidFill>
                <a:latin typeface="微软雅黑" panose="020B0503020204020204" pitchFamily="34" charset="-122"/>
                <a:ea typeface="微软雅黑" panose="020B0503020204020204" pitchFamily="34" charset="-122"/>
                <a:sym typeface="+mn-ea"/>
              </a:rPr>
              <a:t>. </a:t>
            </a:r>
            <a:r>
              <a:rPr lang="zh-CN" altLang="en-US" sz="3200" dirty="0">
                <a:solidFill>
                  <a:srgbClr val="150359"/>
                </a:solidFill>
                <a:latin typeface="微软雅黑" panose="020B0503020204020204" pitchFamily="34" charset="-122"/>
                <a:ea typeface="微软雅黑" panose="020B0503020204020204" pitchFamily="34" charset="-122"/>
                <a:sym typeface="+mn-ea"/>
              </a:rPr>
              <a:t>不确定性以及信息增益</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07315" y="1052830"/>
            <a:ext cx="8796655" cy="1445260"/>
          </a:xfrm>
          <a:prstGeom prst="rect">
            <a:avLst/>
          </a:prstGeom>
          <a:noFill/>
        </p:spPr>
        <p:txBody>
          <a:bodyPr wrap="square" rtlCol="0">
            <a:spAutoFit/>
          </a:bodyPr>
          <a:p>
            <a:r>
              <a:rPr lang="zh-CN" sz="2200">
                <a:latin typeface="黑体" panose="02010609060101010101" pitchFamily="49" charset="-122"/>
                <a:ea typeface="黑体" panose="02010609060101010101" pitchFamily="49" charset="-122"/>
                <a:cs typeface="黑体" panose="02010609060101010101" pitchFamily="49" charset="-122"/>
              </a:rPr>
              <a:t>不确定性的减少：</a:t>
            </a:r>
            <a:endParaRPr lang="zh-CN" sz="2200">
              <a:latin typeface="黑体" panose="02010609060101010101" pitchFamily="49" charset="-122"/>
              <a:ea typeface="黑体" panose="02010609060101010101" pitchFamily="49" charset="-122"/>
              <a:cs typeface="黑体" panose="02010609060101010101" pitchFamily="49" charset="-122"/>
            </a:endParaRPr>
          </a:p>
          <a:p>
            <a:r>
              <a:rPr sz="2200">
                <a:latin typeface="仿宋" panose="02010609060101010101" charset="-122"/>
                <a:ea typeface="仿宋" panose="02010609060101010101" charset="-122"/>
                <a:cs typeface="仿宋" panose="02010609060101010101" charset="-122"/>
              </a:rPr>
              <a:t>我们再回到决策树的问题上。那又如何表示</a:t>
            </a:r>
            <a:r>
              <a:rPr sz="2200" b="1" u="sng">
                <a:solidFill>
                  <a:srgbClr val="FF0000"/>
                </a:solidFill>
                <a:latin typeface="仿宋" panose="02010609060101010101" charset="-122"/>
                <a:ea typeface="仿宋" panose="02010609060101010101" charset="-122"/>
                <a:cs typeface="仿宋" panose="02010609060101010101" charset="-122"/>
              </a:rPr>
              <a:t>不确定性的减少</a:t>
            </a:r>
            <a:r>
              <a:rPr sz="2200">
                <a:latin typeface="仿宋" panose="02010609060101010101" charset="-122"/>
                <a:ea typeface="仿宋" panose="02010609060101010101" charset="-122"/>
                <a:cs typeface="仿宋" panose="02010609060101010101" charset="-122"/>
              </a:rPr>
              <a:t>呢? 原来的不确定性减去现在的不确定性!下面我们试图分别对”是否发烧“和“是否疼痛”两个特征，分别计算一下</a:t>
            </a:r>
            <a:r>
              <a:rPr sz="2200" u="sng">
                <a:solidFill>
                  <a:srgbClr val="FF0000"/>
                </a:solidFill>
                <a:latin typeface="仿宋" panose="02010609060101010101" charset="-122"/>
                <a:ea typeface="仿宋" panose="02010609060101010101" charset="-122"/>
                <a:cs typeface="仿宋" panose="02010609060101010101" charset="-122"/>
              </a:rPr>
              <a:t>不确定性的减少</a:t>
            </a:r>
            <a:r>
              <a:rPr sz="2200">
                <a:latin typeface="仿宋" panose="02010609060101010101" charset="-122"/>
                <a:ea typeface="仿宋" panose="02010609060101010101" charset="-122"/>
                <a:cs typeface="仿宋" panose="02010609060101010101" charset="-122"/>
              </a:rPr>
              <a:t>。</a:t>
            </a:r>
            <a:endParaRPr sz="2200">
              <a:latin typeface="仿宋" panose="02010609060101010101" charset="-122"/>
              <a:ea typeface="仿宋" panose="02010609060101010101" charset="-122"/>
              <a:cs typeface="仿宋" panose="02010609060101010101" charset="-122"/>
            </a:endParaRPr>
          </a:p>
        </p:txBody>
      </p:sp>
      <p:pic>
        <p:nvPicPr>
          <p:cNvPr id="2" name="图片 1" descr="F]Q]M7I4SBLSCZQC@P2OAWC"/>
          <p:cNvPicPr>
            <a:picLocks noChangeAspect="1"/>
          </p:cNvPicPr>
          <p:nvPr/>
        </p:nvPicPr>
        <p:blipFill>
          <a:blip r:embed="rId1"/>
          <a:stretch>
            <a:fillRect/>
          </a:stretch>
        </p:blipFill>
        <p:spPr>
          <a:xfrm>
            <a:off x="971550" y="2498090"/>
            <a:ext cx="7200900" cy="2305050"/>
          </a:xfrm>
          <a:prstGeom prst="rect">
            <a:avLst/>
          </a:prstGeom>
        </p:spPr>
      </p:pic>
      <p:sp>
        <p:nvSpPr>
          <p:cNvPr id="6" name="文本框 5"/>
          <p:cNvSpPr txBox="1"/>
          <p:nvPr/>
        </p:nvSpPr>
        <p:spPr>
          <a:xfrm>
            <a:off x="6516370" y="5372735"/>
            <a:ext cx="2388235" cy="645160"/>
          </a:xfrm>
          <a:prstGeom prst="rect">
            <a:avLst/>
          </a:prstGeom>
          <a:noFill/>
        </p:spPr>
        <p:txBody>
          <a:bodyPr wrap="square" rtlCol="0">
            <a:spAutoFit/>
          </a:bodyPr>
          <a:p>
            <a:r>
              <a:rPr lang="zh-CN" altLang="en-US" b="1" u="sng">
                <a:latin typeface="仿宋" panose="02010609060101010101" charset="-122"/>
                <a:ea typeface="仿宋" panose="02010609060101010101" charset="-122"/>
              </a:rPr>
              <a:t>不确定性的减少</a:t>
            </a:r>
            <a:r>
              <a:rPr lang="zh-CN" altLang="en-US" b="1">
                <a:solidFill>
                  <a:srgbClr val="FF0000"/>
                </a:solidFill>
                <a:latin typeface="仿宋" panose="02010609060101010101" charset="-122"/>
                <a:ea typeface="仿宋" panose="02010609060101010101" charset="-122"/>
              </a:rPr>
              <a:t>更大</a:t>
            </a:r>
            <a:r>
              <a:rPr lang="zh-CN" altLang="en-US" b="1">
                <a:latin typeface="仿宋" panose="02010609060101010101" charset="-122"/>
                <a:ea typeface="仿宋" panose="02010609060101010101" charset="-122"/>
              </a:rPr>
              <a:t>，作为根节点更好</a:t>
            </a:r>
            <a:endParaRPr lang="zh-CN" altLang="en-US" b="1">
              <a:latin typeface="仿宋" panose="02010609060101010101" charset="-122"/>
              <a:ea typeface="仿宋" panose="02010609060101010101" charset="-122"/>
            </a:endParaRPr>
          </a:p>
        </p:txBody>
      </p:sp>
      <p:pic>
        <p:nvPicPr>
          <p:cNvPr id="7" name="图片 6" descr="[[B]$T0RP4H4HB1R@Q@_ZRN"/>
          <p:cNvPicPr>
            <a:picLocks noChangeAspect="1"/>
          </p:cNvPicPr>
          <p:nvPr/>
        </p:nvPicPr>
        <p:blipFill>
          <a:blip r:embed="rId2"/>
          <a:stretch>
            <a:fillRect/>
          </a:stretch>
        </p:blipFill>
        <p:spPr>
          <a:xfrm>
            <a:off x="456565" y="4869815"/>
            <a:ext cx="5707380" cy="523240"/>
          </a:xfrm>
          <a:prstGeom prst="rect">
            <a:avLst/>
          </a:prstGeom>
          <a:ln>
            <a:solidFill>
              <a:srgbClr val="FF0000"/>
            </a:solidFill>
          </a:ln>
        </p:spPr>
      </p:pic>
      <p:pic>
        <p:nvPicPr>
          <p:cNvPr id="8" name="图片 7" descr="}1OPT]6D7X[{[GV$0~B_)H0"/>
          <p:cNvPicPr>
            <a:picLocks noChangeAspect="1"/>
          </p:cNvPicPr>
          <p:nvPr/>
        </p:nvPicPr>
        <p:blipFill>
          <a:blip r:embed="rId3"/>
          <a:stretch>
            <a:fillRect/>
          </a:stretch>
        </p:blipFill>
        <p:spPr>
          <a:xfrm>
            <a:off x="446405" y="5446395"/>
            <a:ext cx="5717540" cy="421005"/>
          </a:xfrm>
          <a:prstGeom prst="rect">
            <a:avLst/>
          </a:prstGeom>
          <a:ln>
            <a:solidFill>
              <a:srgbClr val="FF0000"/>
            </a:solidFill>
          </a:ln>
        </p:spPr>
      </p:pic>
      <p:pic>
        <p:nvPicPr>
          <p:cNvPr id="11" name="图片 10"/>
          <p:cNvPicPr>
            <a:picLocks noChangeAspect="1"/>
          </p:cNvPicPr>
          <p:nvPr/>
        </p:nvPicPr>
        <p:blipFill>
          <a:blip r:embed="rId4"/>
          <a:stretch>
            <a:fillRect/>
          </a:stretch>
        </p:blipFill>
        <p:spPr>
          <a:xfrm>
            <a:off x="1619250" y="2780665"/>
            <a:ext cx="5356225" cy="392430"/>
          </a:xfrm>
          <a:prstGeom prst="rect">
            <a:avLst/>
          </a:prstGeom>
          <a:ln w="38100">
            <a:solidFill>
              <a:schemeClr val="tx1"/>
            </a:solidFill>
          </a:ln>
        </p:spPr>
      </p:pic>
      <p:sp>
        <p:nvSpPr>
          <p:cNvPr id="12" name="文本框 11"/>
          <p:cNvSpPr txBox="1"/>
          <p:nvPr/>
        </p:nvSpPr>
        <p:spPr>
          <a:xfrm>
            <a:off x="332740" y="5949315"/>
            <a:ext cx="8354695" cy="645160"/>
          </a:xfrm>
          <a:prstGeom prst="rect">
            <a:avLst/>
          </a:prstGeom>
          <a:noFill/>
        </p:spPr>
        <p:txBody>
          <a:bodyPr wrap="square" rtlCol="0">
            <a:spAutoFit/>
          </a:bodyPr>
          <a:p>
            <a:pPr algn="just"/>
            <a:r>
              <a:rPr>
                <a:solidFill>
                  <a:schemeClr val="tx1"/>
                </a:solidFill>
                <a:latin typeface="黑体" panose="02010609060101010101" pitchFamily="49" charset="-122"/>
                <a:ea typeface="黑体" panose="02010609060101010101" pitchFamily="49" charset="-122"/>
              </a:rPr>
              <a:t>构建决策树的过程无非是每一步通过</a:t>
            </a:r>
            <a:r>
              <a:rPr>
                <a:solidFill>
                  <a:srgbClr val="FF0000"/>
                </a:solidFill>
                <a:latin typeface="黑体" panose="02010609060101010101" pitchFamily="49" charset="-122"/>
                <a:ea typeface="黑体" panose="02010609060101010101" pitchFamily="49" charset="-122"/>
              </a:rPr>
              <a:t>信息增益</a:t>
            </a:r>
            <a:r>
              <a:rPr>
                <a:solidFill>
                  <a:schemeClr val="tx1"/>
                </a:solidFill>
                <a:latin typeface="黑体" panose="02010609060101010101" pitchFamily="49" charset="-122"/>
                <a:ea typeface="黑体" panose="02010609060101010101" pitchFamily="49" charset="-122"/>
              </a:rPr>
              <a:t>来选择最好的特征作为当前的根节点，以此类推，持续把树构造起来。</a:t>
            </a:r>
            <a:endParaRPr>
              <a:solidFill>
                <a:schemeClr val="tx1"/>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sz="3200" dirty="0">
                <a:solidFill>
                  <a:srgbClr val="150359"/>
                </a:solidFill>
                <a:latin typeface="微软雅黑" panose="020B0503020204020204" pitchFamily="34" charset="-122"/>
                <a:ea typeface="微软雅黑" panose="020B0503020204020204" pitchFamily="34" charset="-122"/>
                <a:sym typeface="+mn-ea"/>
              </a:rPr>
              <a:t>三</a:t>
            </a:r>
            <a:r>
              <a:rPr lang="en-US" altLang="zh-CN" sz="3200" dirty="0">
                <a:solidFill>
                  <a:srgbClr val="150359"/>
                </a:solidFill>
                <a:latin typeface="微软雅黑" panose="020B0503020204020204" pitchFamily="34" charset="-122"/>
                <a:ea typeface="微软雅黑" panose="020B0503020204020204" pitchFamily="34" charset="-122"/>
                <a:sym typeface="+mn-ea"/>
              </a:rPr>
              <a:t>. </a:t>
            </a:r>
            <a:r>
              <a:rPr lang="zh-CN" altLang="en-US" sz="3200" dirty="0">
                <a:ea typeface="微软雅黑" panose="020B0503020204020204" pitchFamily="34" charset="-122"/>
              </a:rPr>
              <a:t>决策树的过拟合</a:t>
            </a:r>
            <a:endParaRPr lang="zh-CN" altLang="en-US" sz="3200" dirty="0">
              <a:ea typeface="微软雅黑" panose="020B0503020204020204" pitchFamily="34" charset="-122"/>
            </a:endParaRPr>
          </a:p>
        </p:txBody>
      </p:sp>
      <p:sp>
        <p:nvSpPr>
          <p:cNvPr id="3" name="文本框 2"/>
          <p:cNvSpPr txBox="1"/>
          <p:nvPr/>
        </p:nvSpPr>
        <p:spPr>
          <a:xfrm>
            <a:off x="179705" y="1052830"/>
            <a:ext cx="8796655" cy="429895"/>
          </a:xfrm>
          <a:prstGeom prst="rect">
            <a:avLst/>
          </a:prstGeom>
          <a:noFill/>
        </p:spPr>
        <p:txBody>
          <a:bodyPr wrap="square" rtlCol="0">
            <a:spAutoFit/>
          </a:bodyPr>
          <a:p>
            <a:r>
              <a:rPr lang="zh-CN" altLang="en-US" sz="2200">
                <a:latin typeface="仿宋" panose="02010609060101010101" charset="-122"/>
                <a:ea typeface="仿宋" panose="02010609060101010101" charset="-122"/>
                <a:cs typeface="仿宋" panose="02010609060101010101" charset="-122"/>
              </a:rPr>
              <a:t>知道了怎么构建树，什么时候停止分裂？</a:t>
            </a:r>
            <a:endParaRPr lang="zh-CN" altLang="en-US" sz="2200">
              <a:latin typeface="仿宋" panose="02010609060101010101" charset="-122"/>
              <a:ea typeface="仿宋" panose="02010609060101010101" charset="-122"/>
              <a:cs typeface="仿宋" panose="02010609060101010101" charset="-122"/>
            </a:endParaRPr>
          </a:p>
        </p:txBody>
      </p:sp>
      <p:sp>
        <p:nvSpPr>
          <p:cNvPr id="2" name="文本框 1"/>
          <p:cNvSpPr txBox="1"/>
          <p:nvPr/>
        </p:nvSpPr>
        <p:spPr>
          <a:xfrm>
            <a:off x="251460" y="1484630"/>
            <a:ext cx="8796655" cy="768350"/>
          </a:xfrm>
          <a:prstGeom prst="rect">
            <a:avLst/>
          </a:prstGeom>
          <a:noFill/>
        </p:spPr>
        <p:txBody>
          <a:bodyPr wrap="square" rtlCol="0">
            <a:spAutoFit/>
          </a:bodyPr>
          <a:p>
            <a:r>
              <a:rPr lang="en-US" altLang="zh-CN" sz="2200">
                <a:latin typeface="仿宋" panose="02010609060101010101" charset="-122"/>
                <a:ea typeface="仿宋" panose="02010609060101010101" charset="-122"/>
                <a:cs typeface="仿宋" panose="02010609060101010101" charset="-122"/>
              </a:rPr>
              <a:t>1</a:t>
            </a:r>
            <a:r>
              <a:rPr lang="zh-CN" altLang="en-US" sz="2200">
                <a:latin typeface="仿宋" panose="02010609060101010101" charset="-122"/>
                <a:ea typeface="仿宋" panose="02010609060101010101" charset="-122"/>
                <a:cs typeface="仿宋" panose="02010609060101010101" charset="-122"/>
              </a:rPr>
              <a:t>当一个叶节点(leaf node)里包含的所有的样本都属于同一个类别时可以停止分裂</a:t>
            </a:r>
            <a:r>
              <a:rPr lang="en-US" altLang="zh-CN" sz="2200">
                <a:latin typeface="仿宋" panose="02010609060101010101" charset="-122"/>
                <a:ea typeface="仿宋" panose="02010609060101010101" charset="-122"/>
                <a:cs typeface="仿宋" panose="02010609060101010101" charset="-122"/>
              </a:rPr>
              <a:t>                                </a:t>
            </a:r>
            <a:r>
              <a:rPr lang="zh-CN" altLang="en-US" sz="2200">
                <a:solidFill>
                  <a:srgbClr val="FF0000"/>
                </a:solidFill>
                <a:latin typeface="仿宋" panose="02010609060101010101" charset="-122"/>
                <a:ea typeface="仿宋" panose="02010609060101010101" charset="-122"/>
                <a:cs typeface="仿宋" panose="02010609060101010101" charset="-122"/>
              </a:rPr>
              <a:t>（最终目的达到）</a:t>
            </a:r>
            <a:endParaRPr lang="zh-CN" altLang="en-US" sz="2200">
              <a:latin typeface="仿宋" panose="02010609060101010101" charset="-122"/>
              <a:ea typeface="仿宋" panose="02010609060101010101" charset="-122"/>
              <a:cs typeface="仿宋" panose="02010609060101010101" charset="-122"/>
            </a:endParaRPr>
          </a:p>
        </p:txBody>
      </p:sp>
      <p:sp>
        <p:nvSpPr>
          <p:cNvPr id="5" name="文本框 4"/>
          <p:cNvSpPr txBox="1"/>
          <p:nvPr/>
        </p:nvSpPr>
        <p:spPr>
          <a:xfrm>
            <a:off x="251460" y="2348865"/>
            <a:ext cx="8796655" cy="768350"/>
          </a:xfrm>
          <a:prstGeom prst="rect">
            <a:avLst/>
          </a:prstGeom>
          <a:noFill/>
        </p:spPr>
        <p:txBody>
          <a:bodyPr wrap="square" rtlCol="0">
            <a:spAutoFit/>
          </a:bodyPr>
          <a:p>
            <a:r>
              <a:rPr lang="en-US" altLang="zh-CN" sz="2200">
                <a:latin typeface="仿宋" panose="02010609060101010101" charset="-122"/>
                <a:ea typeface="仿宋" panose="02010609060101010101" charset="-122"/>
                <a:cs typeface="仿宋" panose="02010609060101010101" charset="-122"/>
              </a:rPr>
              <a:t>2</a:t>
            </a:r>
            <a:r>
              <a:rPr lang="zh-CN" altLang="en-US" sz="2200">
                <a:latin typeface="仿宋" panose="02010609060101010101" charset="-122"/>
                <a:ea typeface="仿宋" panose="02010609060101010101" charset="-122"/>
                <a:cs typeface="仿宋" panose="02010609060101010101" charset="-122"/>
              </a:rPr>
              <a:t>当一个叶节点(leaf node)里包含的所有样本的特征都一样时可以停止分裂</a:t>
            </a:r>
            <a:r>
              <a:rPr lang="en-US" altLang="zh-CN" sz="2200">
                <a:latin typeface="仿宋" panose="02010609060101010101" charset="-122"/>
                <a:ea typeface="仿宋" panose="02010609060101010101" charset="-122"/>
                <a:cs typeface="仿宋" panose="02010609060101010101" charset="-122"/>
              </a:rPr>
              <a:t>                                      </a:t>
            </a:r>
            <a:r>
              <a:rPr lang="zh-CN" altLang="en-US" sz="2200">
                <a:solidFill>
                  <a:srgbClr val="FF0000"/>
                </a:solidFill>
                <a:latin typeface="仿宋" panose="02010609060101010101" charset="-122"/>
                <a:ea typeface="仿宋" panose="02010609060101010101" charset="-122"/>
                <a:cs typeface="仿宋" panose="02010609060101010101" charset="-122"/>
                <a:sym typeface="+mn-ea"/>
              </a:rPr>
              <a:t>（无法继续分裂）</a:t>
            </a:r>
            <a:r>
              <a:rPr lang="en-US" altLang="zh-CN" sz="2200">
                <a:latin typeface="仿宋" panose="02010609060101010101" charset="-122"/>
                <a:ea typeface="仿宋" panose="02010609060101010101" charset="-122"/>
                <a:cs typeface="仿宋" panose="02010609060101010101" charset="-122"/>
              </a:rPr>
              <a:t>         </a:t>
            </a:r>
            <a:endParaRPr lang="en-US" altLang="zh-CN" sz="2200">
              <a:latin typeface="仿宋" panose="02010609060101010101" charset="-122"/>
              <a:ea typeface="仿宋" panose="02010609060101010101" charset="-122"/>
              <a:cs typeface="仿宋" panose="02010609060101010101" charset="-122"/>
            </a:endParaRPr>
          </a:p>
        </p:txBody>
      </p:sp>
      <p:sp>
        <p:nvSpPr>
          <p:cNvPr id="6" name="文本框 5"/>
          <p:cNvSpPr txBox="1"/>
          <p:nvPr/>
        </p:nvSpPr>
        <p:spPr>
          <a:xfrm>
            <a:off x="251460" y="3500755"/>
            <a:ext cx="8796655" cy="429895"/>
          </a:xfrm>
          <a:prstGeom prst="rect">
            <a:avLst/>
          </a:prstGeom>
          <a:noFill/>
        </p:spPr>
        <p:txBody>
          <a:bodyPr wrap="square" rtlCol="0">
            <a:spAutoFit/>
          </a:bodyPr>
          <a:p>
            <a:r>
              <a:rPr sz="2200">
                <a:latin typeface="仿宋" panose="02010609060101010101" charset="-122"/>
                <a:ea typeface="仿宋" panose="02010609060101010101" charset="-122"/>
                <a:cs typeface="仿宋" panose="02010609060101010101" charset="-122"/>
              </a:rPr>
              <a:t>那什么叫过拟合呢? </a:t>
            </a:r>
            <a:r>
              <a:rPr sz="2200">
                <a:latin typeface="仿宋" panose="02010609060101010101" charset="-122"/>
                <a:ea typeface="仿宋" panose="02010609060101010101" charset="-122"/>
                <a:cs typeface="仿宋" panose="02010609060101010101" charset="-122"/>
                <a:sym typeface="+mn-ea"/>
              </a:rPr>
              <a:t>对于决策树我们如何减少过拟合现象? </a:t>
            </a:r>
            <a:endParaRPr sz="2200">
              <a:latin typeface="仿宋" panose="02010609060101010101" charset="-122"/>
              <a:ea typeface="仿宋" panose="02010609060101010101" charset="-122"/>
              <a:cs typeface="仿宋" panose="02010609060101010101" charset="-122"/>
            </a:endParaRPr>
          </a:p>
        </p:txBody>
      </p:sp>
      <p:sp>
        <p:nvSpPr>
          <p:cNvPr id="7" name="文本框 6"/>
          <p:cNvSpPr txBox="1"/>
          <p:nvPr/>
        </p:nvSpPr>
        <p:spPr>
          <a:xfrm>
            <a:off x="107315" y="3930650"/>
            <a:ext cx="9036685" cy="2461260"/>
          </a:xfrm>
          <a:prstGeom prst="rect">
            <a:avLst/>
          </a:prstGeom>
          <a:noFill/>
        </p:spPr>
        <p:txBody>
          <a:bodyPr wrap="square" rtlCol="0">
            <a:spAutoFit/>
          </a:bodyPr>
          <a:p>
            <a:r>
              <a:rPr lang="zh-CN" sz="2200">
                <a:latin typeface="仿宋" panose="02010609060101010101" charset="-122"/>
                <a:ea typeface="仿宋" panose="02010609060101010101" charset="-122"/>
                <a:cs typeface="仿宋" panose="02010609060101010101" charset="-122"/>
              </a:rPr>
              <a:t>之前：</a:t>
            </a:r>
            <a:r>
              <a:rPr sz="2200">
                <a:latin typeface="仿宋" panose="02010609060101010101" charset="-122"/>
                <a:ea typeface="仿宋" panose="02010609060101010101" charset="-122"/>
                <a:cs typeface="仿宋" panose="02010609060101010101" charset="-122"/>
              </a:rPr>
              <a:t>就是在训练数据上表现特别好，但放到测试数据就表现很糟糕。之前学习逻辑回归时也接触过过拟合现象。在逻辑回归里，我们可以使用加入正则的方式来减少过拟合现象。加入正则相当于限制了参数的大小，小的参数会有效防止过拟合现象。</a:t>
            </a:r>
            <a:endParaRPr sz="2200">
              <a:latin typeface="仿宋" panose="02010609060101010101" charset="-122"/>
              <a:ea typeface="仿宋" panose="02010609060101010101" charset="-122"/>
              <a:cs typeface="仿宋" panose="02010609060101010101" charset="-122"/>
            </a:endParaRPr>
          </a:p>
          <a:p>
            <a:endParaRPr sz="2200">
              <a:latin typeface="仿宋" panose="02010609060101010101" charset="-122"/>
              <a:ea typeface="仿宋" panose="02010609060101010101" charset="-122"/>
              <a:cs typeface="仿宋" panose="02010609060101010101" charset="-122"/>
            </a:endParaRPr>
          </a:p>
          <a:p>
            <a:r>
              <a:rPr lang="zh-CN" sz="2200">
                <a:latin typeface="仿宋" panose="02010609060101010101" charset="-122"/>
                <a:ea typeface="仿宋" panose="02010609060101010101" charset="-122"/>
                <a:cs typeface="仿宋" panose="02010609060101010101" charset="-122"/>
              </a:rPr>
              <a:t>现在</a:t>
            </a:r>
            <a:r>
              <a:rPr sz="2200">
                <a:latin typeface="仿宋" panose="02010609060101010101" charset="-122"/>
                <a:ea typeface="仿宋" panose="02010609060101010101" charset="-122"/>
                <a:cs typeface="仿宋" panose="02010609060101010101" charset="-122"/>
              </a:rPr>
              <a:t>:决策树越简单越好!那什么叫更简单的决策树呢?一个重要标准是来判断决策树中节点的个数，节点个数越少说明这棵决策树就越简单。</a:t>
            </a:r>
            <a:endParaRPr sz="2200">
              <a:latin typeface="仿宋" panose="02010609060101010101" charset="-122"/>
              <a:ea typeface="仿宋" panose="02010609060101010101" charset="-122"/>
              <a:cs typeface="仿宋" panose="02010609060101010101" charset="-122"/>
            </a:endParaRPr>
          </a:p>
        </p:txBody>
      </p:sp>
      <p:pic>
        <p:nvPicPr>
          <p:cNvPr id="8" name="图片 7" descr="8XF$MZG@0@MQJ6}}Z%)K@CJ"/>
          <p:cNvPicPr>
            <a:picLocks noChangeAspect="1"/>
          </p:cNvPicPr>
          <p:nvPr/>
        </p:nvPicPr>
        <p:blipFill>
          <a:blip r:embed="rId1"/>
          <a:stretch>
            <a:fillRect/>
          </a:stretch>
        </p:blipFill>
        <p:spPr>
          <a:xfrm>
            <a:off x="1046480" y="980440"/>
            <a:ext cx="7929880" cy="455422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6" grpId="0"/>
      <p:bldP spid="6" grpId="1"/>
      <p:bldP spid="7" grpId="0"/>
      <p:bldP spid="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sz="3200" kern="1200" baseline="0" dirty="0">
                <a:solidFill>
                  <a:srgbClr val="150359"/>
                </a:solidFill>
                <a:latin typeface="微软雅黑" panose="020B0503020204020204" pitchFamily="34" charset="-122"/>
                <a:ea typeface="微软雅黑" panose="020B0503020204020204" pitchFamily="34" charset="-122"/>
                <a:cs typeface="+mj-cs"/>
              </a:rPr>
              <a:t>三</a:t>
            </a:r>
            <a:r>
              <a:rPr lang="en-US" altLang="zh-CN" sz="3200" dirty="0">
                <a:solidFill>
                  <a:srgbClr val="150359"/>
                </a:solidFill>
                <a:latin typeface="微软雅黑" panose="020B0503020204020204" pitchFamily="34" charset="-122"/>
                <a:ea typeface="微软雅黑" panose="020B0503020204020204" pitchFamily="34" charset="-122"/>
                <a:sym typeface="+mn-ea"/>
              </a:rPr>
              <a:t>. </a:t>
            </a:r>
            <a:r>
              <a:rPr lang="zh-CN" altLang="en-US" sz="3200" dirty="0">
                <a:solidFill>
                  <a:srgbClr val="150359"/>
                </a:solidFill>
                <a:latin typeface="微软雅黑" panose="020B0503020204020204" pitchFamily="34" charset="-122"/>
                <a:ea typeface="微软雅黑" panose="020B0503020204020204" pitchFamily="34" charset="-122"/>
                <a:sym typeface="+mn-ea"/>
              </a:rPr>
              <a:t>决策树的过拟合</a:t>
            </a:r>
            <a:endParaRPr lang="zh-CN" altLang="en-US" sz="3200" dirty="0">
              <a:solidFill>
                <a:srgbClr val="150359"/>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79705" y="1052830"/>
            <a:ext cx="8796655" cy="2122805"/>
          </a:xfrm>
          <a:prstGeom prst="rect">
            <a:avLst/>
          </a:prstGeom>
          <a:noFill/>
        </p:spPr>
        <p:txBody>
          <a:bodyPr wrap="square" rtlCol="0">
            <a:spAutoFit/>
          </a:bodyPr>
          <a:p>
            <a:r>
              <a:rPr lang="zh-CN" sz="2200">
                <a:latin typeface="黑体" panose="02010609060101010101" pitchFamily="49" charset="-122"/>
                <a:ea typeface="黑体" panose="02010609060101010101" pitchFamily="49" charset="-122"/>
                <a:cs typeface="黑体" panose="02010609060101010101" pitchFamily="49" charset="-122"/>
              </a:rPr>
              <a:t>防止过拟合的方案：</a:t>
            </a:r>
            <a:endParaRPr lang="zh-CN" sz="2200">
              <a:latin typeface="黑体" panose="02010609060101010101" pitchFamily="49" charset="-122"/>
              <a:ea typeface="黑体" panose="02010609060101010101" pitchFamily="49" charset="-122"/>
              <a:cs typeface="黑体" panose="02010609060101010101" pitchFamily="49" charset="-122"/>
            </a:endParaRPr>
          </a:p>
          <a:p>
            <a:r>
              <a:rPr sz="2200">
                <a:latin typeface="仿宋" panose="02010609060101010101" charset="-122"/>
                <a:ea typeface="仿宋" panose="02010609060101010101" charset="-122"/>
                <a:cs typeface="仿宋" panose="02010609060101010101" charset="-122"/>
              </a:rPr>
              <a:t>直接减少节点个数在实际操作中不太容易实现，因为决策树的构建过程其实是递归的过程。实际上，我们也可以通过限制其他的方式来调节节点个数比如树的深度。树的深度越深，一般来讲节点个数也会越多，所以都是有一定的关系的。所以，只要是跟节点个数相关的变量，其实都可以用来控制决策树的复杂度。</a:t>
            </a:r>
            <a:endParaRPr sz="2200">
              <a:latin typeface="仿宋" panose="02010609060101010101" charset="-122"/>
              <a:ea typeface="仿宋" panose="02010609060101010101" charset="-122"/>
              <a:cs typeface="仿宋" panose="02010609060101010101" charset="-122"/>
            </a:endParaRPr>
          </a:p>
        </p:txBody>
      </p:sp>
      <p:pic>
        <p:nvPicPr>
          <p:cNvPr id="2" name="图片 1" descr="{]}R}}CBT(SP2X0Q_E7ZB2D"/>
          <p:cNvPicPr>
            <a:picLocks noChangeAspect="1"/>
          </p:cNvPicPr>
          <p:nvPr/>
        </p:nvPicPr>
        <p:blipFill>
          <a:blip r:embed="rId1"/>
          <a:stretch>
            <a:fillRect/>
          </a:stretch>
        </p:blipFill>
        <p:spPr>
          <a:xfrm>
            <a:off x="1653540" y="3356610"/>
            <a:ext cx="5849620" cy="275780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zh-CN" sz="3200" kern="1200" baseline="0" dirty="0">
                <a:solidFill>
                  <a:srgbClr val="150359"/>
                </a:solidFill>
                <a:latin typeface="微软雅黑" panose="020B0503020204020204" pitchFamily="34" charset="-122"/>
                <a:ea typeface="微软雅黑" panose="020B0503020204020204" pitchFamily="34" charset="-122"/>
                <a:cs typeface="+mj-cs"/>
              </a:rPr>
              <a:t>四</a:t>
            </a:r>
            <a:r>
              <a:rPr lang="en-US" altLang="zh-CN" sz="3200" dirty="0">
                <a:solidFill>
                  <a:srgbClr val="150359"/>
                </a:solidFill>
                <a:latin typeface="微软雅黑" panose="020B0503020204020204" pitchFamily="34" charset="-122"/>
                <a:ea typeface="微软雅黑" panose="020B0503020204020204" pitchFamily="34" charset="-122"/>
                <a:sym typeface="+mn-ea"/>
              </a:rPr>
              <a:t>. </a:t>
            </a:r>
            <a:r>
              <a:rPr lang="zh-CN" altLang="en-US" sz="3200" dirty="0">
                <a:solidFill>
                  <a:srgbClr val="150359"/>
                </a:solidFill>
                <a:latin typeface="微软雅黑" panose="020B0503020204020204" pitchFamily="34" charset="-122"/>
                <a:ea typeface="微软雅黑" panose="020B0503020204020204" pitchFamily="34" charset="-122"/>
                <a:sym typeface="+mn-ea"/>
              </a:rPr>
              <a:t>决策树的</a:t>
            </a:r>
            <a:r>
              <a:rPr lang="zh-CN" altLang="en-US" sz="3200" dirty="0">
                <a:solidFill>
                  <a:srgbClr val="150359"/>
                </a:solidFill>
                <a:latin typeface="微软雅黑" panose="020B0503020204020204" pitchFamily="34" charset="-122"/>
                <a:ea typeface="微软雅黑" panose="020B0503020204020204" pitchFamily="34" charset="-122"/>
                <a:sym typeface="+mn-ea"/>
              </a:rPr>
              <a:t>算法</a:t>
            </a:r>
            <a:endParaRPr lang="zh-CN" altLang="en-US" sz="3200" dirty="0">
              <a:solidFill>
                <a:srgbClr val="150359"/>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79705" y="1052830"/>
            <a:ext cx="8796655" cy="1106805"/>
          </a:xfrm>
          <a:prstGeom prst="rect">
            <a:avLst/>
          </a:prstGeom>
          <a:noFill/>
        </p:spPr>
        <p:txBody>
          <a:bodyPr wrap="square" rtlCol="0">
            <a:spAutoFit/>
          </a:bodyPr>
          <a:p>
            <a:r>
              <a:rPr lang="zh-CN" sz="2200">
                <a:latin typeface="黑体" panose="02010609060101010101" pitchFamily="49" charset="-122"/>
                <a:ea typeface="黑体" panose="02010609060101010101" pitchFamily="49" charset="-122"/>
                <a:cs typeface="黑体" panose="02010609060101010101" pitchFamily="49" charset="-122"/>
              </a:rPr>
              <a:t> 决策树是在众多的特征中选择特征进行展开，主要是根据</a:t>
            </a:r>
            <a:r>
              <a:rPr sz="2200" b="1" u="sng">
                <a:solidFill>
                  <a:srgbClr val="FF0000"/>
                </a:solidFill>
                <a:latin typeface="仿宋" panose="02010609060101010101" charset="-122"/>
                <a:ea typeface="仿宋" panose="02010609060101010101" charset="-122"/>
                <a:cs typeface="仿宋" panose="02010609060101010101" charset="-122"/>
                <a:sym typeface="+mn-ea"/>
              </a:rPr>
              <a:t>不确定性的减少</a:t>
            </a:r>
            <a:r>
              <a:rPr lang="zh-CN" sz="2200" b="1" u="sng">
                <a:solidFill>
                  <a:srgbClr val="FF0000"/>
                </a:solidFill>
                <a:latin typeface="仿宋" panose="02010609060101010101" charset="-122"/>
                <a:ea typeface="仿宋" panose="02010609060101010101" charset="-122"/>
                <a:cs typeface="仿宋" panose="02010609060101010101" charset="-122"/>
                <a:sym typeface="+mn-ea"/>
              </a:rPr>
              <a:t>程度</a:t>
            </a:r>
            <a:r>
              <a:rPr lang="zh-CN" sz="2200">
                <a:latin typeface="黑体" panose="02010609060101010101" pitchFamily="49" charset="-122"/>
                <a:ea typeface="黑体" panose="02010609060101010101" pitchFamily="49" charset="-122"/>
                <a:cs typeface="黑体" panose="02010609060101010101" pitchFamily="49" charset="-122"/>
              </a:rPr>
              <a:t>（即</a:t>
            </a:r>
            <a:r>
              <a:rPr lang="zh-CN" sz="2200" b="1" u="sng">
                <a:solidFill>
                  <a:srgbClr val="FF0000"/>
                </a:solidFill>
                <a:latin typeface="黑体" panose="02010609060101010101" pitchFamily="49" charset="-122"/>
                <a:ea typeface="黑体" panose="02010609060101010101" pitchFamily="49" charset="-122"/>
                <a:cs typeface="黑体" panose="02010609060101010101" pitchFamily="49" charset="-122"/>
              </a:rPr>
              <a:t>信息增益</a:t>
            </a:r>
            <a:r>
              <a:rPr lang="zh-CN" sz="2200">
                <a:latin typeface="黑体" panose="02010609060101010101" pitchFamily="49" charset="-122"/>
                <a:ea typeface="黑体" panose="02010609060101010101" pitchFamily="49" charset="-122"/>
                <a:cs typeface="黑体" panose="02010609060101010101" pitchFamily="49" charset="-122"/>
              </a:rPr>
              <a:t>）来决定，这里涉及到决策树的算法，主要有三种，分别是ID3、C4.5和CART算法。</a:t>
            </a:r>
            <a:endParaRPr lang="zh-CN" sz="2200">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p:cNvSpPr txBox="1"/>
          <p:nvPr/>
        </p:nvSpPr>
        <p:spPr>
          <a:xfrm>
            <a:off x="367030" y="2420620"/>
            <a:ext cx="8319770" cy="3415030"/>
          </a:xfrm>
          <a:prstGeom prst="rect">
            <a:avLst/>
          </a:prstGeom>
          <a:noFill/>
        </p:spPr>
        <p:txBody>
          <a:bodyPr wrap="square" rtlCol="0">
            <a:spAutoFit/>
          </a:bodyPr>
          <a:p>
            <a:r>
              <a:rPr lang="zh-CN" altLang="en-US" sz="2400" b="1">
                <a:solidFill>
                  <a:srgbClr val="00B050"/>
                </a:solidFill>
                <a:latin typeface="仿宋" panose="02010609060101010101" charset="-122"/>
                <a:ea typeface="仿宋" panose="02010609060101010101" charset="-122"/>
                <a:cs typeface="仿宋" panose="02010609060101010101" charset="-122"/>
              </a:rPr>
              <a:t>ID3算法</a:t>
            </a:r>
            <a:r>
              <a:rPr lang="zh-CN" altLang="en-US" sz="2400">
                <a:latin typeface="仿宋" panose="02010609060101010101" charset="-122"/>
                <a:ea typeface="仿宋" panose="02010609060101010101" charset="-122"/>
                <a:cs typeface="仿宋" panose="02010609060101010101" charset="-122"/>
              </a:rPr>
              <a:t>：是根据前面提到的信息增益来进行特征选择；</a:t>
            </a:r>
            <a:endParaRPr lang="zh-CN" altLang="en-US" sz="2400">
              <a:latin typeface="仿宋" panose="02010609060101010101" charset="-122"/>
              <a:ea typeface="仿宋" panose="02010609060101010101" charset="-122"/>
              <a:cs typeface="仿宋" panose="02010609060101010101" charset="-122"/>
            </a:endParaRPr>
          </a:p>
          <a:p>
            <a:endParaRPr lang="zh-CN" altLang="en-US" sz="2400">
              <a:latin typeface="仿宋" panose="02010609060101010101" charset="-122"/>
              <a:ea typeface="仿宋" panose="02010609060101010101" charset="-122"/>
              <a:cs typeface="仿宋" panose="02010609060101010101" charset="-122"/>
            </a:endParaRPr>
          </a:p>
          <a:p>
            <a:r>
              <a:rPr lang="zh-CN" altLang="en-US" sz="2400" b="1">
                <a:solidFill>
                  <a:srgbClr val="00B050"/>
                </a:solidFill>
                <a:latin typeface="仿宋" panose="02010609060101010101" charset="-122"/>
                <a:ea typeface="仿宋" panose="02010609060101010101" charset="-122"/>
                <a:cs typeface="仿宋" panose="02010609060101010101" charset="-122"/>
              </a:rPr>
              <a:t>C4.5算法</a:t>
            </a:r>
            <a:r>
              <a:rPr lang="zh-CN" altLang="en-US" sz="2400">
                <a:latin typeface="仿宋" panose="02010609060101010101" charset="-122"/>
                <a:ea typeface="仿宋" panose="02010609060101010101" charset="-122"/>
                <a:cs typeface="仿宋" panose="02010609060101010101" charset="-122"/>
              </a:rPr>
              <a:t>：不是直接选择信息增益最大特征进行划分，而是从特征中找出信息增益高于平均水平的特征，再从中选择增益率最高的进行划分；</a:t>
            </a:r>
            <a:endParaRPr lang="zh-CN" altLang="en-US" sz="2400">
              <a:latin typeface="仿宋" panose="02010609060101010101" charset="-122"/>
              <a:ea typeface="仿宋" panose="02010609060101010101" charset="-122"/>
              <a:cs typeface="仿宋" panose="02010609060101010101" charset="-122"/>
            </a:endParaRPr>
          </a:p>
          <a:p>
            <a:endParaRPr lang="zh-CN" altLang="en-US" sz="2400">
              <a:latin typeface="仿宋" panose="02010609060101010101" charset="-122"/>
              <a:ea typeface="仿宋" panose="02010609060101010101" charset="-122"/>
              <a:cs typeface="仿宋" panose="02010609060101010101" charset="-122"/>
            </a:endParaRPr>
          </a:p>
          <a:p>
            <a:r>
              <a:rPr lang="zh-CN" altLang="en-US" sz="2400" b="1">
                <a:solidFill>
                  <a:srgbClr val="00B050"/>
                </a:solidFill>
                <a:latin typeface="仿宋" panose="02010609060101010101" charset="-122"/>
                <a:ea typeface="仿宋" panose="02010609060101010101" charset="-122"/>
                <a:cs typeface="仿宋" panose="02010609060101010101" charset="-122"/>
              </a:rPr>
              <a:t>CART算法</a:t>
            </a:r>
            <a:r>
              <a:rPr lang="zh-CN" altLang="en-US" sz="2400">
                <a:latin typeface="仿宋" panose="02010609060101010101" charset="-122"/>
                <a:ea typeface="仿宋" panose="02010609060101010101" charset="-122"/>
                <a:cs typeface="仿宋" panose="02010609060101010101" charset="-122"/>
              </a:rPr>
              <a:t>：使用“基尼指数”来选择划分特征，它反应了从样本中随机抽取两个样本，其类别标记不一致的概率。Gini越小，纯度越高。</a:t>
            </a:r>
            <a:endParaRPr lang="zh-CN" altLang="en-US" sz="2400">
              <a:latin typeface="仿宋" panose="02010609060101010101" charset="-122"/>
              <a:ea typeface="仿宋" panose="02010609060101010101" charset="-122"/>
              <a:cs typeface="仿宋" panose="02010609060101010101" charset="-122"/>
            </a:endParaRPr>
          </a:p>
        </p:txBody>
      </p:sp>
      <p:pic>
        <p:nvPicPr>
          <p:cNvPr id="101" name="图片 100"/>
          <p:cNvPicPr/>
          <p:nvPr/>
        </p:nvPicPr>
        <p:blipFill>
          <a:blip r:embed="rId1"/>
          <a:stretch>
            <a:fillRect/>
          </a:stretch>
        </p:blipFill>
        <p:spPr>
          <a:xfrm>
            <a:off x="5363845" y="2780665"/>
            <a:ext cx="3686175" cy="1762125"/>
          </a:xfrm>
          <a:prstGeom prst="rect">
            <a:avLst/>
          </a:prstGeom>
          <a:noFill/>
          <a:ln w="38100">
            <a:solidFill>
              <a:schemeClr val="tx1"/>
            </a:solidFill>
          </a:ln>
        </p:spPr>
      </p:pic>
      <p:pic>
        <p:nvPicPr>
          <p:cNvPr id="5" name="图片 4"/>
          <p:cNvPicPr>
            <a:picLocks noChangeAspect="1"/>
          </p:cNvPicPr>
          <p:nvPr/>
        </p:nvPicPr>
        <p:blipFill>
          <a:blip r:embed="rId2"/>
          <a:stretch>
            <a:fillRect/>
          </a:stretch>
        </p:blipFill>
        <p:spPr>
          <a:xfrm>
            <a:off x="827405" y="5732780"/>
            <a:ext cx="2400300" cy="857250"/>
          </a:xfrm>
          <a:prstGeom prst="rect">
            <a:avLst/>
          </a:prstGeom>
          <a:ln w="38100">
            <a:solidFill>
              <a:schemeClr val="tx1"/>
            </a:solidFill>
          </a:ln>
        </p:spPr>
      </p:pic>
      <p:pic>
        <p:nvPicPr>
          <p:cNvPr id="6" name="图片 5"/>
          <p:cNvPicPr>
            <a:picLocks noChangeAspect="1"/>
          </p:cNvPicPr>
          <p:nvPr/>
        </p:nvPicPr>
        <p:blipFill>
          <a:blip r:embed="rId3"/>
          <a:stretch>
            <a:fillRect/>
          </a:stretch>
        </p:blipFill>
        <p:spPr>
          <a:xfrm>
            <a:off x="4139565" y="5835650"/>
            <a:ext cx="4286250" cy="647700"/>
          </a:xfrm>
          <a:prstGeom prst="rect">
            <a:avLst/>
          </a:prstGeom>
          <a:ln w="38100">
            <a:solidFill>
              <a:schemeClr val="tx1"/>
            </a:solid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
                                        </p:tgtEl>
                                        <p:attrNameLst>
                                          <p:attrName>style.visibility</p:attrName>
                                        </p:attrNameLst>
                                      </p:cBhvr>
                                      <p:to>
                                        <p:strVal val="visible"/>
                                      </p:to>
                                    </p:set>
                                    <p:anim calcmode="lin" valueType="num">
                                      <p:cBhvr additive="base">
                                        <p:cTn id="13" dur="500" fill="hold"/>
                                        <p:tgtEl>
                                          <p:spTgt spid="101"/>
                                        </p:tgtEl>
                                        <p:attrNameLst>
                                          <p:attrName>ppt_x</p:attrName>
                                        </p:attrNameLst>
                                      </p:cBhvr>
                                      <p:tavLst>
                                        <p:tav tm="0">
                                          <p:val>
                                            <p:strVal val="#ppt_x"/>
                                          </p:val>
                                        </p:tav>
                                        <p:tav tm="100000">
                                          <p:val>
                                            <p:strVal val="#ppt_x"/>
                                          </p:val>
                                        </p:tav>
                                      </p:tavLst>
                                    </p:anim>
                                    <p:anim calcmode="lin" valueType="num">
                                      <p:cBhvr additive="base">
                                        <p:cTn id="14"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理解决策树</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79705" y="1052830"/>
            <a:ext cx="8710930" cy="2799715"/>
          </a:xfrm>
          <a:prstGeom prst="rect">
            <a:avLst/>
          </a:prstGeom>
          <a:noFill/>
        </p:spPr>
        <p:txBody>
          <a:bodyPr wrap="square" rtlCol="0">
            <a:spAutoFit/>
          </a:bodyPr>
          <a:p>
            <a:r>
              <a:rPr lang="en-US" sz="2200">
                <a:latin typeface="黑体" panose="02010609060101010101" pitchFamily="49" charset="-122"/>
                <a:ea typeface="黑体" panose="02010609060101010101" pitchFamily="49" charset="-122"/>
                <a:cs typeface="黑体" panose="02010609060101010101" pitchFamily="49" charset="-122"/>
              </a:rPr>
              <a:t>1.</a:t>
            </a:r>
            <a:r>
              <a:rPr sz="2200">
                <a:latin typeface="黑体" panose="02010609060101010101" pitchFamily="49" charset="-122"/>
                <a:ea typeface="黑体" panose="02010609060101010101" pitchFamily="49" charset="-122"/>
                <a:cs typeface="黑体" panose="02010609060101010101" pitchFamily="49" charset="-122"/>
              </a:rPr>
              <a:t>决策树的应用</a:t>
            </a:r>
            <a:endParaRPr sz="2200">
              <a:latin typeface="黑体" panose="02010609060101010101" pitchFamily="49" charset="-122"/>
              <a:ea typeface="黑体" panose="02010609060101010101" pitchFamily="49" charset="-122"/>
              <a:cs typeface="黑体" panose="02010609060101010101" pitchFamily="49" charset="-122"/>
            </a:endParaRPr>
          </a:p>
          <a:p>
            <a:r>
              <a:rPr lang="en-US" sz="2200">
                <a:latin typeface="仿宋" panose="02010609060101010101" charset="-122"/>
                <a:ea typeface="仿宋" panose="02010609060101010101" charset="-122"/>
                <a:cs typeface="仿宋" panose="02010609060101010101" charset="-122"/>
              </a:rPr>
              <a:t>     </a:t>
            </a:r>
            <a:r>
              <a:rPr sz="2200">
                <a:latin typeface="仿宋" panose="02010609060101010101" charset="-122"/>
                <a:ea typeface="仿宋" panose="02010609060101010101" charset="-122"/>
                <a:cs typeface="仿宋" panose="02010609060101010101" charset="-122"/>
              </a:rPr>
              <a:t>决策树在机器学习领域的地位很高，而且又是几个经典集成模型(</a:t>
            </a:r>
            <a:r>
              <a:rPr sz="2200">
                <a:solidFill>
                  <a:srgbClr val="FF0000"/>
                </a:solidFill>
                <a:latin typeface="仿宋" panose="02010609060101010101" charset="-122"/>
                <a:ea typeface="仿宋" panose="02010609060101010101" charset="-122"/>
                <a:cs typeface="仿宋" panose="02010609060101010101" charset="-122"/>
              </a:rPr>
              <a:t>随机森林</a:t>
            </a:r>
            <a:r>
              <a:rPr sz="2200">
                <a:latin typeface="仿宋" panose="02010609060101010101" charset="-122"/>
                <a:ea typeface="仿宋" panose="02010609060101010101" charset="-122"/>
                <a:cs typeface="仿宋" panose="02010609060101010101" charset="-122"/>
              </a:rPr>
              <a:t>，</a:t>
            </a:r>
            <a:r>
              <a:rPr sz="2200">
                <a:solidFill>
                  <a:srgbClr val="FF0000"/>
                </a:solidFill>
                <a:latin typeface="仿宋" panose="02010609060101010101" charset="-122"/>
                <a:ea typeface="仿宋" panose="02010609060101010101" charset="-122"/>
                <a:cs typeface="仿宋" panose="02010609060101010101" charset="-122"/>
              </a:rPr>
              <a:t>提升树</a:t>
            </a:r>
            <a:r>
              <a:rPr sz="2200">
                <a:latin typeface="仿宋" panose="02010609060101010101" charset="-122"/>
                <a:ea typeface="仿宋" panose="02010609060101010101" charset="-122"/>
                <a:cs typeface="仿宋" panose="02010609060101010101" charset="-122"/>
              </a:rPr>
              <a:t>)的基础。什么叫决策树?其实我们每天都在使用决策树，这是我们做日常决策的工具。</a:t>
            </a:r>
            <a:endParaRPr sz="2200">
              <a:latin typeface="仿宋" panose="02010609060101010101" charset="-122"/>
              <a:ea typeface="仿宋" panose="02010609060101010101" charset="-122"/>
              <a:cs typeface="仿宋" panose="02010609060101010101" charset="-122"/>
            </a:endParaRPr>
          </a:p>
          <a:p>
            <a:endParaRPr sz="2200">
              <a:latin typeface="仿宋" panose="02010609060101010101" charset="-122"/>
              <a:ea typeface="仿宋" panose="02010609060101010101" charset="-122"/>
              <a:cs typeface="仿宋" panose="02010609060101010101" charset="-122"/>
            </a:endParaRPr>
          </a:p>
          <a:p>
            <a:r>
              <a:rPr lang="zh-CN" sz="2200" b="1">
                <a:latin typeface="黑体" panose="02010609060101010101" pitchFamily="49" charset="-122"/>
                <a:ea typeface="黑体" panose="02010609060101010101" pitchFamily="49" charset="-122"/>
                <a:cs typeface="仿宋" panose="02010609060101010101" charset="-122"/>
              </a:rPr>
              <a:t>举例1</a:t>
            </a:r>
            <a:r>
              <a:rPr lang="en-US" altLang="zh-CN" sz="2200" b="1">
                <a:latin typeface="黑体" panose="02010609060101010101" pitchFamily="49" charset="-122"/>
                <a:ea typeface="黑体" panose="02010609060101010101" pitchFamily="49" charset="-122"/>
                <a:cs typeface="仿宋" panose="02010609060101010101" charset="-122"/>
              </a:rPr>
              <a:t>:</a:t>
            </a:r>
            <a:r>
              <a:rPr sz="2200">
                <a:latin typeface="仿宋" panose="02010609060101010101" charset="-122"/>
                <a:ea typeface="仿宋" panose="02010609060101010101" charset="-122"/>
                <a:cs typeface="仿宋" panose="02010609060101010101" charset="-122"/>
              </a:rPr>
              <a:t>“明天如果下雨我就不出门了。” 在这里我们用了一个决策条件:是否下雨，然后基于这个条件会有不同的结果:出门和不出门。 这就是一个经典的决策树!</a:t>
            </a:r>
            <a:endParaRPr lang="zh-CN" sz="2200">
              <a:latin typeface="仿宋" panose="02010609060101010101" charset="-122"/>
              <a:ea typeface="仿宋" panose="02010609060101010101" charset="-122"/>
              <a:cs typeface="仿宋" panose="02010609060101010101" charset="-122"/>
            </a:endParaRPr>
          </a:p>
        </p:txBody>
      </p:sp>
      <p:sp>
        <p:nvSpPr>
          <p:cNvPr id="2" name="文本框 1"/>
          <p:cNvSpPr txBox="1"/>
          <p:nvPr/>
        </p:nvSpPr>
        <p:spPr>
          <a:xfrm>
            <a:off x="0" y="5156835"/>
            <a:ext cx="8710930" cy="1445260"/>
          </a:xfrm>
          <a:prstGeom prst="rect">
            <a:avLst/>
          </a:prstGeom>
          <a:noFill/>
        </p:spPr>
        <p:txBody>
          <a:bodyPr wrap="square" rtlCol="0">
            <a:spAutoFit/>
          </a:bodyPr>
          <a:p>
            <a:r>
              <a:rPr lang="zh-CN" sz="2200" b="1">
                <a:latin typeface="黑体" panose="02010609060101010101" pitchFamily="49" charset="-122"/>
                <a:ea typeface="黑体" panose="02010609060101010101" pitchFamily="49" charset="-122"/>
                <a:cs typeface="仿宋" panose="02010609060101010101" charset="-122"/>
                <a:sym typeface="+mn-ea"/>
              </a:rPr>
              <a:t>举例</a:t>
            </a:r>
            <a:r>
              <a:rPr lang="en-US" altLang="zh-CN" sz="2200" b="1">
                <a:latin typeface="黑体" panose="02010609060101010101" pitchFamily="49" charset="-122"/>
                <a:ea typeface="黑体" panose="02010609060101010101" pitchFamily="49" charset="-122"/>
                <a:cs typeface="仿宋" panose="02010609060101010101" charset="-122"/>
                <a:sym typeface="+mn-ea"/>
              </a:rPr>
              <a:t>2</a:t>
            </a:r>
            <a:r>
              <a:rPr lang="zh-CN" sz="2200">
                <a:latin typeface="仿宋" panose="02010609060101010101" charset="-122"/>
                <a:ea typeface="仿宋" panose="02010609060101010101" charset="-122"/>
                <a:cs typeface="仿宋" panose="02010609060101010101" charset="-122"/>
                <a:sym typeface="+mn-ea"/>
              </a:rPr>
              <a:t>：</a:t>
            </a:r>
            <a:r>
              <a:rPr lang="en-US" altLang="zh-CN" sz="2200">
                <a:latin typeface="仿宋" panose="02010609060101010101" charset="-122"/>
                <a:ea typeface="仿宋" panose="02010609060101010101" charset="-122"/>
                <a:cs typeface="仿宋" panose="02010609060101010101" charset="-122"/>
                <a:sym typeface="+mn-ea"/>
              </a:rPr>
              <a:t> </a:t>
            </a:r>
            <a:r>
              <a:rPr sz="2200">
                <a:latin typeface="仿宋" panose="02010609060101010101" charset="-122"/>
                <a:ea typeface="仿宋" panose="02010609060101010101" charset="-122"/>
                <a:cs typeface="仿宋" panose="02010609060101010101" charset="-122"/>
              </a:rPr>
              <a:t>张三和李四都是医生，曾经都被评为国家级专家，但他们的诊断逻辑还是不太一样的。虽然都去关注“肌肉疼痛”和“发烧”两个症状，张医生首先判断患者是否有发烧症状，李医生则先看患者是否有肌肉疼痛感。</a:t>
            </a:r>
            <a:endParaRPr sz="2200">
              <a:latin typeface="仿宋" panose="02010609060101010101" charset="-122"/>
              <a:ea typeface="仿宋" panose="02010609060101010101" charset="-122"/>
              <a:cs typeface="仿宋" panose="02010609060101010101" charset="-122"/>
            </a:endParaRPr>
          </a:p>
        </p:txBody>
      </p:sp>
      <p:pic>
        <p:nvPicPr>
          <p:cNvPr id="6" name="图片 5" descr="@_1AJ`4~0BTV{C}1R902KK1"/>
          <p:cNvPicPr>
            <a:picLocks noChangeAspect="1"/>
          </p:cNvPicPr>
          <p:nvPr>
            <p:custDataLst>
              <p:tags r:id="rId1"/>
            </p:custDataLst>
          </p:nvPr>
        </p:nvPicPr>
        <p:blipFill>
          <a:blip r:embed="rId2"/>
          <a:stretch>
            <a:fillRect/>
          </a:stretch>
        </p:blipFill>
        <p:spPr>
          <a:xfrm>
            <a:off x="2771775" y="980440"/>
            <a:ext cx="6269990" cy="372808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理解决策树</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79705" y="1052830"/>
            <a:ext cx="5150485" cy="4154170"/>
          </a:xfrm>
          <a:prstGeom prst="rect">
            <a:avLst/>
          </a:prstGeom>
          <a:noFill/>
        </p:spPr>
        <p:txBody>
          <a:bodyPr wrap="square" rtlCol="0">
            <a:spAutoFit/>
          </a:bodyPr>
          <a:p>
            <a:r>
              <a:rPr lang="zh-CN" sz="2200">
                <a:latin typeface="黑体" panose="02010609060101010101" pitchFamily="49" charset="-122"/>
                <a:ea typeface="黑体" panose="02010609060101010101" pitchFamily="49" charset="-122"/>
                <a:cs typeface="黑体" panose="02010609060101010101" pitchFamily="49" charset="-122"/>
              </a:rPr>
              <a:t>涉及核心点：</a:t>
            </a:r>
            <a:endParaRPr lang="zh-CN" sz="2200">
              <a:latin typeface="黑体" panose="02010609060101010101" pitchFamily="49" charset="-122"/>
              <a:ea typeface="黑体" panose="02010609060101010101" pitchFamily="49" charset="-122"/>
              <a:cs typeface="黑体" panose="02010609060101010101" pitchFamily="49" charset="-122"/>
            </a:endParaRPr>
          </a:p>
          <a:p>
            <a:r>
              <a:rPr lang="zh-CN" sz="2200">
                <a:latin typeface="仿宋" panose="02010609060101010101" charset="-122"/>
                <a:ea typeface="仿宋" panose="02010609060101010101" charset="-122"/>
                <a:cs typeface="仿宋" panose="02010609060101010101" charset="-122"/>
              </a:rPr>
              <a:t>（</a:t>
            </a:r>
            <a:r>
              <a:rPr lang="en-US" altLang="zh-CN" sz="2200">
                <a:latin typeface="仿宋" panose="02010609060101010101" charset="-122"/>
                <a:ea typeface="仿宋" panose="02010609060101010101" charset="-122"/>
                <a:cs typeface="仿宋" panose="02010609060101010101" charset="-122"/>
              </a:rPr>
              <a:t>1</a:t>
            </a:r>
            <a:r>
              <a:rPr lang="zh-CN" altLang="en-US" sz="2200">
                <a:latin typeface="仿宋" panose="02010609060101010101" charset="-122"/>
                <a:ea typeface="仿宋" panose="02010609060101010101" charset="-122"/>
                <a:cs typeface="仿宋" panose="02010609060101010101" charset="-122"/>
              </a:rPr>
              <a:t>）</a:t>
            </a:r>
            <a:r>
              <a:rPr sz="2200">
                <a:latin typeface="仿宋" panose="02010609060101010101" charset="-122"/>
                <a:ea typeface="仿宋" panose="02010609060101010101" charset="-122"/>
                <a:cs typeface="仿宋" panose="02010609060101010101" charset="-122"/>
              </a:rPr>
              <a:t>两位医生都有自己的决策树，而且他们在诊断过程中都会按照自己的决策树逻辑来诊断。</a:t>
            </a:r>
            <a:endParaRPr sz="2200">
              <a:latin typeface="仿宋" panose="02010609060101010101" charset="-122"/>
              <a:ea typeface="仿宋" panose="02010609060101010101" charset="-122"/>
              <a:cs typeface="仿宋" panose="02010609060101010101" charset="-122"/>
            </a:endParaRPr>
          </a:p>
          <a:p>
            <a:r>
              <a:rPr lang="zh-CN" sz="2200">
                <a:latin typeface="仿宋" panose="02010609060101010101" charset="-122"/>
                <a:ea typeface="仿宋" panose="02010609060101010101" charset="-122"/>
                <a:cs typeface="仿宋" panose="02010609060101010101" charset="-122"/>
              </a:rPr>
              <a:t>（</a:t>
            </a:r>
            <a:r>
              <a:rPr lang="en-US" altLang="zh-CN" sz="2200">
                <a:latin typeface="仿宋" panose="02010609060101010101" charset="-122"/>
                <a:ea typeface="仿宋" panose="02010609060101010101" charset="-122"/>
                <a:cs typeface="仿宋" panose="02010609060101010101" charset="-122"/>
              </a:rPr>
              <a:t>2</a:t>
            </a:r>
            <a:r>
              <a:rPr lang="zh-CN" altLang="en-US" sz="2200">
                <a:latin typeface="仿宋" panose="02010609060101010101" charset="-122"/>
                <a:ea typeface="仿宋" panose="02010609060101010101" charset="-122"/>
                <a:cs typeface="仿宋" panose="02010609060101010101" charset="-122"/>
              </a:rPr>
              <a:t>）</a:t>
            </a:r>
            <a:r>
              <a:rPr sz="2200">
                <a:latin typeface="仿宋" panose="02010609060101010101" charset="-122"/>
                <a:ea typeface="仿宋" panose="02010609060101010101" charset="-122"/>
                <a:cs typeface="仿宋" panose="02010609060101010101" charset="-122"/>
              </a:rPr>
              <a:t>医生的能力也有好坏之分，在这里我们可以把这两个决策树看作是两位医生的能力，而且这种能力是由大量的临床经验获得的。我们把临床经验可以看作是历史样本数据。</a:t>
            </a:r>
            <a:endParaRPr sz="2200">
              <a:latin typeface="仿宋" panose="02010609060101010101" charset="-122"/>
              <a:ea typeface="仿宋" panose="02010609060101010101" charset="-122"/>
              <a:cs typeface="仿宋" panose="02010609060101010101" charset="-122"/>
            </a:endParaRPr>
          </a:p>
          <a:p>
            <a:r>
              <a:rPr lang="zh-CN" sz="2200">
                <a:latin typeface="仿宋" panose="02010609060101010101" charset="-122"/>
                <a:ea typeface="仿宋" panose="02010609060101010101" charset="-122"/>
                <a:cs typeface="仿宋" panose="02010609060101010101" charset="-122"/>
              </a:rPr>
              <a:t>（</a:t>
            </a:r>
            <a:r>
              <a:rPr lang="en-US" altLang="zh-CN" sz="2200">
                <a:latin typeface="仿宋" panose="02010609060101010101" charset="-122"/>
                <a:ea typeface="仿宋" panose="02010609060101010101" charset="-122"/>
                <a:cs typeface="仿宋" panose="02010609060101010101" charset="-122"/>
              </a:rPr>
              <a:t>3</a:t>
            </a:r>
            <a:r>
              <a:rPr lang="zh-CN" altLang="en-US" sz="2200">
                <a:latin typeface="仿宋" panose="02010609060101010101" charset="-122"/>
                <a:ea typeface="仿宋" panose="02010609060101010101" charset="-122"/>
                <a:cs typeface="仿宋" panose="02010609060101010101" charset="-122"/>
              </a:rPr>
              <a:t>）</a:t>
            </a:r>
            <a:r>
              <a:rPr sz="2200">
                <a:latin typeface="仿宋" panose="02010609060101010101" charset="-122"/>
                <a:ea typeface="仿宋" panose="02010609060101010101" charset="-122"/>
                <a:cs typeface="仿宋" panose="02010609060101010101" charset="-122"/>
              </a:rPr>
              <a:t>为了判断哪位医生的医术更高明，需要知道哪一个决策树更好，这就要求我们定义出一种</a:t>
            </a:r>
            <a:r>
              <a:rPr sz="2200">
                <a:solidFill>
                  <a:srgbClr val="FF0000"/>
                </a:solidFill>
                <a:latin typeface="仿宋" panose="02010609060101010101" charset="-122"/>
                <a:ea typeface="仿宋" panose="02010609060101010101" charset="-122"/>
                <a:cs typeface="仿宋" panose="02010609060101010101" charset="-122"/>
              </a:rPr>
              <a:t>评估</a:t>
            </a:r>
            <a:r>
              <a:rPr sz="2200">
                <a:latin typeface="仿宋" panose="02010609060101010101" charset="-122"/>
                <a:ea typeface="仿宋" panose="02010609060101010101" charset="-122"/>
                <a:cs typeface="仿宋" panose="02010609060101010101" charset="-122"/>
              </a:rPr>
              <a:t>决策树好坏的</a:t>
            </a:r>
            <a:r>
              <a:rPr sz="2200">
                <a:solidFill>
                  <a:srgbClr val="FF0000"/>
                </a:solidFill>
                <a:latin typeface="仿宋" panose="02010609060101010101" charset="-122"/>
                <a:ea typeface="仿宋" panose="02010609060101010101" charset="-122"/>
                <a:cs typeface="仿宋" panose="02010609060101010101" charset="-122"/>
              </a:rPr>
              <a:t>标准</a:t>
            </a:r>
            <a:r>
              <a:rPr sz="2200">
                <a:latin typeface="仿宋" panose="02010609060101010101" charset="-122"/>
                <a:ea typeface="仿宋" panose="02010609060101010101" charset="-122"/>
                <a:cs typeface="仿宋" panose="02010609060101010101" charset="-122"/>
              </a:rPr>
              <a:t>。</a:t>
            </a:r>
            <a:endParaRPr sz="2200">
              <a:latin typeface="仿宋" panose="02010609060101010101" charset="-122"/>
              <a:ea typeface="仿宋" panose="02010609060101010101" charset="-122"/>
              <a:cs typeface="仿宋" panose="02010609060101010101" charset="-122"/>
            </a:endParaRPr>
          </a:p>
        </p:txBody>
      </p:sp>
      <p:sp>
        <p:nvSpPr>
          <p:cNvPr id="2" name="文本框 1"/>
          <p:cNvSpPr txBox="1"/>
          <p:nvPr/>
        </p:nvSpPr>
        <p:spPr>
          <a:xfrm>
            <a:off x="0" y="5229225"/>
            <a:ext cx="8710930" cy="1445260"/>
          </a:xfrm>
          <a:prstGeom prst="rect">
            <a:avLst/>
          </a:prstGeom>
          <a:noFill/>
        </p:spPr>
        <p:txBody>
          <a:bodyPr wrap="square" rtlCol="0">
            <a:spAutoFit/>
          </a:bodyPr>
          <a:p>
            <a:r>
              <a:rPr lang="en-US" sz="2200">
                <a:latin typeface="仿宋" panose="02010609060101010101" charset="-122"/>
                <a:ea typeface="仿宋" panose="02010609060101010101" charset="-122"/>
                <a:cs typeface="仿宋" panose="02010609060101010101" charset="-122"/>
              </a:rPr>
              <a:t>   </a:t>
            </a:r>
            <a:r>
              <a:rPr sz="2200" b="1">
                <a:latin typeface="黑体" panose="02010609060101010101" pitchFamily="49" charset="-122"/>
                <a:ea typeface="黑体" panose="02010609060101010101" pitchFamily="49" charset="-122"/>
                <a:cs typeface="仿宋" panose="02010609060101010101" charset="-122"/>
              </a:rPr>
              <a:t>机器学习语言描述</a:t>
            </a:r>
            <a:r>
              <a:rPr sz="2200">
                <a:latin typeface="仿宋" panose="02010609060101010101" charset="-122"/>
                <a:ea typeface="仿宋" panose="02010609060101010101" charset="-122"/>
                <a:cs typeface="仿宋" panose="02010609060101010101" charset="-122"/>
              </a:rPr>
              <a:t>上述</a:t>
            </a:r>
            <a:r>
              <a:rPr lang="zh-CN" sz="2200">
                <a:latin typeface="仿宋" panose="02010609060101010101" charset="-122"/>
                <a:ea typeface="仿宋" panose="02010609060101010101" charset="-122"/>
                <a:cs typeface="仿宋" panose="02010609060101010101" charset="-122"/>
              </a:rPr>
              <a:t>问题</a:t>
            </a:r>
            <a:r>
              <a:rPr sz="2200">
                <a:latin typeface="仿宋" panose="02010609060101010101" charset="-122"/>
                <a:ea typeface="仿宋" panose="02010609060101010101" charset="-122"/>
                <a:cs typeface="仿宋" panose="02010609060101010101" charset="-122"/>
              </a:rPr>
              <a:t>：基于历史的诊断样本或者经验，我们可以构造出不同的决策树(也就是的不同医生)，但只要我们定义出了一种评估方式则可以选出其中最好的那棵决策树，这其实就是决策树的训练过程。</a:t>
            </a:r>
            <a:endParaRPr sz="2200">
              <a:latin typeface="仿宋" panose="02010609060101010101" charset="-122"/>
              <a:ea typeface="仿宋" panose="02010609060101010101" charset="-122"/>
              <a:cs typeface="仿宋" panose="02010609060101010101" charset="-122"/>
            </a:endParaRPr>
          </a:p>
        </p:txBody>
      </p:sp>
      <p:pic>
        <p:nvPicPr>
          <p:cNvPr id="6" name="图片 5" descr="@_1AJ`4~0BTV{C}1R902KK1"/>
          <p:cNvPicPr>
            <a:picLocks noChangeAspect="1"/>
          </p:cNvPicPr>
          <p:nvPr>
            <p:custDataLst>
              <p:tags r:id="rId1"/>
            </p:custDataLst>
          </p:nvPr>
        </p:nvPicPr>
        <p:blipFill>
          <a:blip r:embed="rId2"/>
          <a:stretch>
            <a:fillRect/>
          </a:stretch>
        </p:blipFill>
        <p:spPr>
          <a:xfrm>
            <a:off x="5292090" y="1196340"/>
            <a:ext cx="4015105" cy="23876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理解决策树</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73355" y="1052830"/>
            <a:ext cx="8796655" cy="429895"/>
          </a:xfrm>
          <a:prstGeom prst="rect">
            <a:avLst/>
          </a:prstGeom>
          <a:noFill/>
        </p:spPr>
        <p:txBody>
          <a:bodyPr wrap="square" rtlCol="0">
            <a:spAutoFit/>
          </a:bodyPr>
          <a:p>
            <a:r>
              <a:rPr lang="zh-CN" sz="2200">
                <a:latin typeface="黑体" panose="02010609060101010101" pitchFamily="49" charset="-122"/>
                <a:ea typeface="黑体" panose="02010609060101010101" pitchFamily="49" charset="-122"/>
                <a:cs typeface="黑体" panose="02010609060101010101" pitchFamily="49" charset="-122"/>
              </a:rPr>
              <a:t>决策树由</a:t>
            </a:r>
            <a:r>
              <a:rPr lang="zh-CN" sz="2200" u="sng">
                <a:solidFill>
                  <a:schemeClr val="tx1"/>
                </a:solidFill>
                <a:latin typeface="黑体" panose="02010609060101010101" pitchFamily="49" charset="-122"/>
                <a:ea typeface="黑体" panose="02010609060101010101" pitchFamily="49" charset="-122"/>
                <a:cs typeface="黑体" panose="02010609060101010101" pitchFamily="49" charset="-122"/>
              </a:rPr>
              <a:t>节点</a:t>
            </a:r>
            <a:r>
              <a:rPr lang="zh-CN" sz="2200">
                <a:latin typeface="黑体" panose="02010609060101010101" pitchFamily="49" charset="-122"/>
                <a:ea typeface="黑体" panose="02010609060101010101" pitchFamily="49" charset="-122"/>
                <a:cs typeface="黑体" panose="02010609060101010101" pitchFamily="49" charset="-122"/>
              </a:rPr>
              <a:t>和</a:t>
            </a:r>
            <a:r>
              <a:rPr lang="zh-CN" sz="2200" u="sng">
                <a:solidFill>
                  <a:srgbClr val="D798F7"/>
                </a:solidFill>
                <a:latin typeface="黑体" panose="02010609060101010101" pitchFamily="49" charset="-122"/>
                <a:ea typeface="黑体" panose="02010609060101010101" pitchFamily="49" charset="-122"/>
                <a:cs typeface="黑体" panose="02010609060101010101" pitchFamily="49" charset="-122"/>
              </a:rPr>
              <a:t>边</a:t>
            </a:r>
            <a:r>
              <a:rPr lang="zh-CN" sz="2200">
                <a:latin typeface="黑体" panose="02010609060101010101" pitchFamily="49" charset="-122"/>
                <a:ea typeface="黑体" panose="02010609060101010101" pitchFamily="49" charset="-122"/>
                <a:cs typeface="黑体" panose="02010609060101010101" pitchFamily="49" charset="-122"/>
              </a:rPr>
              <a:t>来组成</a:t>
            </a:r>
            <a:endParaRPr sz="2200">
              <a:latin typeface="仿宋" panose="02010609060101010101" charset="-122"/>
              <a:ea typeface="仿宋" panose="02010609060101010101" charset="-122"/>
              <a:cs typeface="仿宋" panose="02010609060101010101" charset="-122"/>
            </a:endParaRPr>
          </a:p>
        </p:txBody>
      </p:sp>
      <p:pic>
        <p:nvPicPr>
          <p:cNvPr id="5" name="图片 4" descr="%@5KE6W1K3NF@]FLFRYQKUK"/>
          <p:cNvPicPr>
            <a:picLocks noChangeAspect="1"/>
          </p:cNvPicPr>
          <p:nvPr/>
        </p:nvPicPr>
        <p:blipFill>
          <a:blip r:embed="rId1"/>
          <a:stretch>
            <a:fillRect/>
          </a:stretch>
        </p:blipFill>
        <p:spPr>
          <a:xfrm>
            <a:off x="4356100" y="1412875"/>
            <a:ext cx="2886075" cy="3390900"/>
          </a:xfrm>
          <a:prstGeom prst="rect">
            <a:avLst/>
          </a:prstGeom>
        </p:spPr>
      </p:pic>
      <p:sp>
        <p:nvSpPr>
          <p:cNvPr id="4" name="椭圆 3"/>
          <p:cNvSpPr/>
          <p:nvPr/>
        </p:nvSpPr>
        <p:spPr>
          <a:xfrm>
            <a:off x="5147945" y="2132965"/>
            <a:ext cx="296545" cy="31877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796280" y="3068955"/>
            <a:ext cx="296545" cy="31877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5076190" y="1340485"/>
            <a:ext cx="296545" cy="31877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4500245" y="3140710"/>
            <a:ext cx="296545" cy="31877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5292090" y="4149090"/>
            <a:ext cx="296545" cy="31877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6516370" y="4220845"/>
            <a:ext cx="296545" cy="31877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7741285" y="1263015"/>
            <a:ext cx="1367155" cy="368300"/>
          </a:xfrm>
          <a:prstGeom prst="rect">
            <a:avLst/>
          </a:prstGeom>
          <a:noFill/>
        </p:spPr>
        <p:txBody>
          <a:bodyPr wrap="square" rtlCol="0">
            <a:spAutoFit/>
          </a:bodyPr>
          <a:p>
            <a:r>
              <a:rPr lang="zh-CN" altLang="en-US">
                <a:latin typeface="黑体" panose="02010609060101010101" pitchFamily="49" charset="-122"/>
                <a:ea typeface="黑体" panose="02010609060101010101" pitchFamily="49" charset="-122"/>
              </a:rPr>
              <a:t>根节点</a:t>
            </a:r>
            <a:endParaRPr lang="zh-CN" altLang="en-US">
              <a:latin typeface="黑体" panose="02010609060101010101" pitchFamily="49" charset="-122"/>
              <a:ea typeface="黑体" panose="02010609060101010101" pitchFamily="49" charset="-122"/>
            </a:endParaRPr>
          </a:p>
        </p:txBody>
      </p:sp>
      <p:sp>
        <p:nvSpPr>
          <p:cNvPr id="13" name="文本框 12"/>
          <p:cNvSpPr txBox="1"/>
          <p:nvPr/>
        </p:nvSpPr>
        <p:spPr>
          <a:xfrm>
            <a:off x="7786370" y="4293235"/>
            <a:ext cx="1157605" cy="368300"/>
          </a:xfrm>
          <a:prstGeom prst="rect">
            <a:avLst/>
          </a:prstGeom>
          <a:noFill/>
        </p:spPr>
        <p:txBody>
          <a:bodyPr wrap="square" rtlCol="0">
            <a:spAutoFit/>
          </a:bodyPr>
          <a:p>
            <a:r>
              <a:rPr lang="zh-CN" altLang="en-US">
                <a:latin typeface="黑体" panose="02010609060101010101" pitchFamily="49" charset="-122"/>
                <a:ea typeface="黑体" panose="02010609060101010101" pitchFamily="49" charset="-122"/>
              </a:rPr>
              <a:t>叶</a:t>
            </a:r>
            <a:r>
              <a:rPr lang="zh-CN" altLang="en-US">
                <a:latin typeface="黑体" panose="02010609060101010101" pitchFamily="49" charset="-122"/>
                <a:ea typeface="黑体" panose="02010609060101010101" pitchFamily="49" charset="-122"/>
              </a:rPr>
              <a:t>节点</a:t>
            </a:r>
            <a:endParaRPr lang="zh-CN" altLang="en-US">
              <a:latin typeface="黑体" panose="02010609060101010101" pitchFamily="49" charset="-122"/>
              <a:ea typeface="黑体" panose="02010609060101010101" pitchFamily="49" charset="-122"/>
            </a:endParaRPr>
          </a:p>
        </p:txBody>
      </p:sp>
      <p:cxnSp>
        <p:nvCxnSpPr>
          <p:cNvPr id="14" name="直接箭头连接符 13"/>
          <p:cNvCxnSpPr/>
          <p:nvPr/>
        </p:nvCxnSpPr>
        <p:spPr>
          <a:xfrm flipH="1" flipV="1">
            <a:off x="7020560" y="4436745"/>
            <a:ext cx="643890" cy="4889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5868035" y="1482725"/>
            <a:ext cx="1918335" cy="7366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7950" y="2204720"/>
            <a:ext cx="4110355" cy="768350"/>
          </a:xfrm>
          <a:prstGeom prst="rect">
            <a:avLst/>
          </a:prstGeom>
          <a:noFill/>
        </p:spPr>
        <p:txBody>
          <a:bodyPr wrap="square" rtlCol="0">
            <a:spAutoFit/>
          </a:bodyPr>
          <a:p>
            <a:r>
              <a:rPr lang="zh-CN" sz="2200">
                <a:latin typeface="仿宋" panose="02010609060101010101" charset="-122"/>
                <a:ea typeface="仿宋" panose="02010609060101010101" charset="-122"/>
                <a:cs typeface="仿宋" panose="02010609060101010101" charset="-122"/>
              </a:rPr>
              <a:t>节点包含的是每个决策边界，</a:t>
            </a:r>
            <a:endParaRPr lang="zh-CN" sz="2200">
              <a:latin typeface="仿宋" panose="02010609060101010101" charset="-122"/>
              <a:ea typeface="仿宋" panose="02010609060101010101" charset="-122"/>
              <a:cs typeface="仿宋" panose="02010609060101010101" charset="-122"/>
            </a:endParaRPr>
          </a:p>
          <a:p>
            <a:r>
              <a:rPr lang="zh-CN" sz="2200">
                <a:latin typeface="仿宋" panose="02010609060101010101" charset="-122"/>
                <a:ea typeface="仿宋" panose="02010609060101010101" charset="-122"/>
                <a:cs typeface="仿宋" panose="02010609060101010101" charset="-122"/>
              </a:rPr>
              <a:t>边上面的就</a:t>
            </a:r>
            <a:r>
              <a:rPr lang="zh-CN" sz="2200">
                <a:latin typeface="仿宋" panose="02010609060101010101" charset="-122"/>
                <a:ea typeface="仿宋" panose="02010609060101010101" charset="-122"/>
                <a:cs typeface="仿宋" panose="02010609060101010101" charset="-122"/>
              </a:rPr>
              <a:t>是对应的</a:t>
            </a:r>
            <a:r>
              <a:rPr lang="zh-CN" sz="2200">
                <a:latin typeface="仿宋" panose="02010609060101010101" charset="-122"/>
                <a:ea typeface="仿宋" panose="02010609060101010101" charset="-122"/>
                <a:cs typeface="仿宋" panose="02010609060101010101" charset="-122"/>
              </a:rPr>
              <a:t>条件。</a:t>
            </a:r>
            <a:endParaRPr lang="zh-CN" sz="2200">
              <a:latin typeface="仿宋" panose="02010609060101010101" charset="-122"/>
              <a:ea typeface="仿宋" panose="02010609060101010101" charset="-122"/>
              <a:cs typeface="仿宋"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9" grpId="0" animBg="1"/>
      <p:bldP spid="7" grpId="0" animBg="1"/>
      <p:bldP spid="10" grpId="0" animBg="1"/>
      <p:bldP spid="11" grpId="0" animBg="1"/>
      <p:bldP spid="8" grpId="1" animBg="1"/>
      <p:bldP spid="4" grpId="1" animBg="1"/>
      <p:bldP spid="9" grpId="1" animBg="1"/>
      <p:bldP spid="7" grpId="1" animBg="1"/>
      <p:bldP spid="10" grpId="1" animBg="1"/>
      <p:bldP spid="11" grpId="1" animBg="1"/>
      <p:bldP spid="12" grpId="0"/>
      <p:bldP spid="12" grpId="1"/>
      <p:bldP spid="13" grpId="0"/>
      <p:bldP spid="1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理解决策树</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79705" y="1052830"/>
            <a:ext cx="8796655" cy="429895"/>
          </a:xfrm>
          <a:prstGeom prst="rect">
            <a:avLst/>
          </a:prstGeom>
          <a:noFill/>
        </p:spPr>
        <p:txBody>
          <a:bodyPr wrap="square" rtlCol="0">
            <a:spAutoFit/>
          </a:bodyPr>
          <a:p>
            <a:r>
              <a:rPr lang="zh-CN" sz="2200">
                <a:latin typeface="黑体" panose="02010609060101010101" pitchFamily="49" charset="-122"/>
                <a:ea typeface="黑体" panose="02010609060101010101" pitchFamily="49" charset="-122"/>
                <a:cs typeface="黑体" panose="02010609060101010101" pitchFamily="49" charset="-122"/>
              </a:rPr>
              <a:t>一棵决策树</a:t>
            </a:r>
            <a:r>
              <a:rPr lang="zh-CN" sz="2200">
                <a:latin typeface="黑体" panose="02010609060101010101" pitchFamily="49" charset="-122"/>
                <a:ea typeface="黑体" panose="02010609060101010101" pitchFamily="49" charset="-122"/>
                <a:cs typeface="黑体" panose="02010609060101010101" pitchFamily="49" charset="-122"/>
              </a:rPr>
              <a:t>与对应的决策</a:t>
            </a:r>
            <a:r>
              <a:rPr lang="zh-CN" sz="2200">
                <a:latin typeface="黑体" panose="02010609060101010101" pitchFamily="49" charset="-122"/>
                <a:ea typeface="黑体" panose="02010609060101010101" pitchFamily="49" charset="-122"/>
                <a:cs typeface="黑体" panose="02010609060101010101" pitchFamily="49" charset="-122"/>
              </a:rPr>
              <a:t>边界：</a:t>
            </a:r>
            <a:endParaRPr sz="2200">
              <a:latin typeface="仿宋" panose="02010609060101010101" charset="-122"/>
              <a:ea typeface="仿宋" panose="02010609060101010101" charset="-122"/>
              <a:cs typeface="仿宋" panose="02010609060101010101" charset="-122"/>
            </a:endParaRPr>
          </a:p>
        </p:txBody>
      </p:sp>
      <p:pic>
        <p:nvPicPr>
          <p:cNvPr id="2" name="图片 1" descr="~36R5YMG%IP]GT4B5SY_KZC"/>
          <p:cNvPicPr>
            <a:picLocks noChangeAspect="1"/>
          </p:cNvPicPr>
          <p:nvPr/>
        </p:nvPicPr>
        <p:blipFill>
          <a:blip r:embed="rId1"/>
          <a:stretch>
            <a:fillRect/>
          </a:stretch>
        </p:blipFill>
        <p:spPr>
          <a:xfrm>
            <a:off x="255905" y="1821180"/>
            <a:ext cx="8644890" cy="3620135"/>
          </a:xfrm>
          <a:prstGeom prst="rect">
            <a:avLst/>
          </a:prstGeom>
        </p:spPr>
      </p:pic>
      <p:sp>
        <p:nvSpPr>
          <p:cNvPr id="4" name="文本框 3"/>
          <p:cNvSpPr txBox="1"/>
          <p:nvPr/>
        </p:nvSpPr>
        <p:spPr>
          <a:xfrm>
            <a:off x="1547495" y="5661025"/>
            <a:ext cx="1966595" cy="368300"/>
          </a:xfrm>
          <a:prstGeom prst="rect">
            <a:avLst/>
          </a:prstGeom>
          <a:noFill/>
        </p:spPr>
        <p:txBody>
          <a:bodyPr wrap="square" rtlCol="0">
            <a:spAutoFit/>
          </a:bodyPr>
          <a:p>
            <a:r>
              <a:rPr lang="zh-CN" altLang="en-US" b="1">
                <a:latin typeface="仿宋" panose="02010609060101010101" charset="-122"/>
                <a:ea typeface="仿宋" panose="02010609060101010101" charset="-122"/>
              </a:rPr>
              <a:t>特征空间划分</a:t>
            </a:r>
            <a:endParaRPr lang="zh-CN" altLang="en-US" b="1">
              <a:latin typeface="仿宋" panose="02010609060101010101" charset="-122"/>
              <a:ea typeface="仿宋" panose="02010609060101010101"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理解决策树</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07950" y="1196340"/>
            <a:ext cx="4841240" cy="1783715"/>
          </a:xfrm>
          <a:prstGeom prst="rect">
            <a:avLst/>
          </a:prstGeom>
          <a:noFill/>
        </p:spPr>
        <p:txBody>
          <a:bodyPr wrap="square" rtlCol="0">
            <a:spAutoFit/>
          </a:bodyPr>
          <a:p>
            <a:r>
              <a:rPr lang="zh-CN" sz="2200">
                <a:latin typeface="黑体" panose="02010609060101010101" pitchFamily="49" charset="-122"/>
                <a:ea typeface="黑体" panose="02010609060101010101" pitchFamily="49" charset="-122"/>
                <a:cs typeface="黑体" panose="02010609060101010101" pitchFamily="49" charset="-122"/>
              </a:rPr>
              <a:t>从</a:t>
            </a:r>
            <a:r>
              <a:rPr lang="zh-CN" sz="2200">
                <a:latin typeface="黑体" panose="02010609060101010101" pitchFamily="49" charset="-122"/>
                <a:ea typeface="黑体" panose="02010609060101010101" pitchFamily="49" charset="-122"/>
                <a:cs typeface="黑体" panose="02010609060101010101" pitchFamily="49" charset="-122"/>
              </a:rPr>
              <a:t>数据中学习决策</a:t>
            </a:r>
            <a:r>
              <a:rPr lang="zh-CN" sz="2200">
                <a:latin typeface="黑体" panose="02010609060101010101" pitchFamily="49" charset="-122"/>
                <a:ea typeface="黑体" panose="02010609060101010101" pitchFamily="49" charset="-122"/>
                <a:cs typeface="黑体" panose="02010609060101010101" pitchFamily="49" charset="-122"/>
              </a:rPr>
              <a:t>树：</a:t>
            </a:r>
            <a:endParaRPr lang="zh-CN" sz="2200">
              <a:latin typeface="黑体" panose="02010609060101010101" pitchFamily="49" charset="-122"/>
              <a:ea typeface="黑体" panose="02010609060101010101" pitchFamily="49" charset="-122"/>
              <a:cs typeface="黑体" panose="02010609060101010101" pitchFamily="49" charset="-122"/>
            </a:endParaRPr>
          </a:p>
          <a:p>
            <a:r>
              <a:rPr lang="zh-CN" sz="2200">
                <a:latin typeface="仿宋" panose="02010609060101010101" charset="-122"/>
                <a:ea typeface="仿宋" panose="02010609060101010101" charset="-122"/>
                <a:cs typeface="仿宋" panose="02010609060101010101" charset="-122"/>
              </a:rPr>
              <a:t>需要学习三样</a:t>
            </a:r>
            <a:r>
              <a:rPr lang="zh-CN" sz="2200">
                <a:latin typeface="仿宋" panose="02010609060101010101" charset="-122"/>
                <a:ea typeface="仿宋" panose="02010609060101010101" charset="-122"/>
                <a:cs typeface="仿宋" panose="02010609060101010101" charset="-122"/>
              </a:rPr>
              <a:t>东西：</a:t>
            </a:r>
            <a:endParaRPr lang="zh-CN" sz="2200">
              <a:latin typeface="仿宋" panose="02010609060101010101" charset="-122"/>
              <a:ea typeface="仿宋" panose="02010609060101010101" charset="-122"/>
              <a:cs typeface="仿宋" panose="02010609060101010101" charset="-122"/>
            </a:endParaRPr>
          </a:p>
          <a:p>
            <a:r>
              <a:rPr lang="zh-CN" sz="2200">
                <a:latin typeface="仿宋" panose="02010609060101010101" charset="-122"/>
                <a:ea typeface="仿宋" panose="02010609060101010101" charset="-122"/>
                <a:cs typeface="仿宋" panose="02010609060101010101" charset="-122"/>
              </a:rPr>
              <a:t>（</a:t>
            </a:r>
            <a:r>
              <a:rPr lang="en-US" altLang="zh-CN" sz="2200">
                <a:latin typeface="仿宋" panose="02010609060101010101" charset="-122"/>
                <a:ea typeface="仿宋" panose="02010609060101010101" charset="-122"/>
                <a:cs typeface="仿宋" panose="02010609060101010101" charset="-122"/>
              </a:rPr>
              <a:t>1</a:t>
            </a:r>
            <a:r>
              <a:rPr lang="zh-CN" altLang="en-US" sz="2200">
                <a:latin typeface="仿宋" panose="02010609060101010101" charset="-122"/>
                <a:ea typeface="仿宋" panose="02010609060101010101" charset="-122"/>
                <a:cs typeface="仿宋" panose="02010609060101010101" charset="-122"/>
              </a:rPr>
              <a:t>）</a:t>
            </a:r>
            <a:r>
              <a:rPr lang="zh-CN" altLang="en-US" sz="2200">
                <a:latin typeface="仿宋" panose="02010609060101010101" charset="-122"/>
                <a:ea typeface="仿宋" panose="02010609060101010101" charset="-122"/>
                <a:cs typeface="仿宋" panose="02010609060101010101" charset="-122"/>
              </a:rPr>
              <a:t>树的形状</a:t>
            </a:r>
            <a:endParaRPr lang="zh-CN" altLang="en-US" sz="2200">
              <a:latin typeface="仿宋" panose="02010609060101010101" charset="-122"/>
              <a:ea typeface="仿宋" panose="02010609060101010101" charset="-122"/>
              <a:cs typeface="仿宋" panose="02010609060101010101" charset="-122"/>
            </a:endParaRPr>
          </a:p>
          <a:p>
            <a:r>
              <a:rPr lang="zh-CN" altLang="en-US" sz="2200">
                <a:latin typeface="仿宋" panose="02010609060101010101" charset="-122"/>
                <a:ea typeface="仿宋" panose="02010609060101010101" charset="-122"/>
                <a:cs typeface="仿宋" panose="02010609060101010101" charset="-122"/>
              </a:rPr>
              <a:t>（</a:t>
            </a:r>
            <a:r>
              <a:rPr lang="en-US" altLang="zh-CN" sz="2200">
                <a:latin typeface="仿宋" panose="02010609060101010101" charset="-122"/>
                <a:ea typeface="仿宋" panose="02010609060101010101" charset="-122"/>
                <a:cs typeface="仿宋" panose="02010609060101010101" charset="-122"/>
              </a:rPr>
              <a:t>2</a:t>
            </a:r>
            <a:r>
              <a:rPr lang="zh-CN" altLang="en-US" sz="2200">
                <a:latin typeface="仿宋" panose="02010609060101010101" charset="-122"/>
                <a:ea typeface="仿宋" panose="02010609060101010101" charset="-122"/>
                <a:cs typeface="仿宋" panose="02010609060101010101" charset="-122"/>
              </a:rPr>
              <a:t>）每一个决策的</a:t>
            </a:r>
            <a:r>
              <a:rPr lang="zh-CN" altLang="en-US" sz="2200">
                <a:latin typeface="仿宋" panose="02010609060101010101" charset="-122"/>
                <a:ea typeface="仿宋" panose="02010609060101010101" charset="-122"/>
                <a:cs typeface="仿宋" panose="02010609060101010101" charset="-122"/>
              </a:rPr>
              <a:t>阈值</a:t>
            </a:r>
            <a:endParaRPr lang="zh-CN" altLang="en-US" sz="2200">
              <a:latin typeface="仿宋" panose="02010609060101010101" charset="-122"/>
              <a:ea typeface="仿宋" panose="02010609060101010101" charset="-122"/>
              <a:cs typeface="仿宋" panose="02010609060101010101" charset="-122"/>
            </a:endParaRPr>
          </a:p>
          <a:p>
            <a:r>
              <a:rPr lang="zh-CN" altLang="en-US" sz="2200">
                <a:latin typeface="仿宋" panose="02010609060101010101" charset="-122"/>
                <a:ea typeface="仿宋" panose="02010609060101010101" charset="-122"/>
                <a:cs typeface="仿宋" panose="02010609060101010101" charset="-122"/>
              </a:rPr>
              <a:t>（</a:t>
            </a:r>
            <a:r>
              <a:rPr lang="en-US" altLang="zh-CN" sz="2200">
                <a:latin typeface="仿宋" panose="02010609060101010101" charset="-122"/>
                <a:ea typeface="仿宋" panose="02010609060101010101" charset="-122"/>
                <a:cs typeface="仿宋" panose="02010609060101010101" charset="-122"/>
              </a:rPr>
              <a:t>3</a:t>
            </a:r>
            <a:r>
              <a:rPr lang="zh-CN" altLang="en-US" sz="2200">
                <a:latin typeface="仿宋" panose="02010609060101010101" charset="-122"/>
                <a:ea typeface="仿宋" panose="02010609060101010101" charset="-122"/>
                <a:cs typeface="仿宋" panose="02010609060101010101" charset="-122"/>
              </a:rPr>
              <a:t>）叶节点的</a:t>
            </a:r>
            <a:r>
              <a:rPr lang="zh-CN" altLang="en-US" sz="2200">
                <a:latin typeface="仿宋" panose="02010609060101010101" charset="-122"/>
                <a:ea typeface="仿宋" panose="02010609060101010101" charset="-122"/>
                <a:cs typeface="仿宋" panose="02010609060101010101" charset="-122"/>
              </a:rPr>
              <a:t>值</a:t>
            </a:r>
            <a:endParaRPr lang="zh-CN" altLang="en-US" sz="2200">
              <a:latin typeface="仿宋" panose="02010609060101010101" charset="-122"/>
              <a:ea typeface="仿宋" panose="02010609060101010101" charset="-122"/>
              <a:cs typeface="仿宋" panose="02010609060101010101" charset="-122"/>
            </a:endParaRPr>
          </a:p>
        </p:txBody>
      </p:sp>
      <p:pic>
        <p:nvPicPr>
          <p:cNvPr id="2" name="图片 1" descr="5{N8IZW5CI%{)S5CE}J4C%P"/>
          <p:cNvPicPr>
            <a:picLocks noChangeAspect="1"/>
          </p:cNvPicPr>
          <p:nvPr/>
        </p:nvPicPr>
        <p:blipFill>
          <a:blip r:embed="rId1"/>
          <a:stretch>
            <a:fillRect/>
          </a:stretch>
        </p:blipFill>
        <p:spPr>
          <a:xfrm>
            <a:off x="5220335" y="1124585"/>
            <a:ext cx="2703195" cy="1762125"/>
          </a:xfrm>
          <a:prstGeom prst="rect">
            <a:avLst/>
          </a:prstGeom>
        </p:spPr>
      </p:pic>
      <p:sp>
        <p:nvSpPr>
          <p:cNvPr id="4" name="文本框 3"/>
          <p:cNvSpPr txBox="1"/>
          <p:nvPr/>
        </p:nvSpPr>
        <p:spPr>
          <a:xfrm>
            <a:off x="2484120" y="1903730"/>
            <a:ext cx="1099820" cy="368300"/>
          </a:xfrm>
          <a:prstGeom prst="rect">
            <a:avLst/>
          </a:prstGeom>
          <a:noFill/>
        </p:spPr>
        <p:txBody>
          <a:bodyPr wrap="square" rtlCol="0">
            <a:spAutoFit/>
          </a:bodyPr>
          <a:p>
            <a:r>
              <a:rPr lang="zh-CN" altLang="en-US">
                <a:solidFill>
                  <a:srgbClr val="FF0000"/>
                </a:solidFill>
                <a:latin typeface="黑体" panose="02010609060101010101" pitchFamily="49" charset="-122"/>
                <a:ea typeface="黑体" panose="02010609060101010101" pitchFamily="49" charset="-122"/>
              </a:rPr>
              <a:t>最难学</a:t>
            </a:r>
            <a:endParaRPr lang="zh-CN" altLang="en-US">
              <a:solidFill>
                <a:srgbClr val="FF0000"/>
              </a:solidFill>
              <a:latin typeface="黑体" panose="02010609060101010101" pitchFamily="49" charset="-122"/>
              <a:ea typeface="黑体" panose="02010609060101010101" pitchFamily="49" charset="-122"/>
            </a:endParaRPr>
          </a:p>
        </p:txBody>
      </p:sp>
      <p:sp>
        <p:nvSpPr>
          <p:cNvPr id="5" name="文本框 4"/>
          <p:cNvSpPr txBox="1"/>
          <p:nvPr/>
        </p:nvSpPr>
        <p:spPr>
          <a:xfrm>
            <a:off x="133985" y="3140710"/>
            <a:ext cx="8710930" cy="1476375"/>
          </a:xfrm>
          <a:prstGeom prst="rect">
            <a:avLst/>
          </a:prstGeom>
          <a:noFill/>
        </p:spPr>
        <p:txBody>
          <a:bodyPr wrap="square" rtlCol="0">
            <a:spAutoFit/>
          </a:bodyPr>
          <a:p>
            <a:r>
              <a:rPr lang="en-US" sz="1800">
                <a:latin typeface="仿宋" panose="02010609060101010101" charset="-122"/>
                <a:ea typeface="仿宋" panose="02010609060101010101" charset="-122"/>
                <a:cs typeface="仿宋" panose="02010609060101010101" charset="-122"/>
              </a:rPr>
              <a:t>    </a:t>
            </a:r>
            <a:r>
              <a:rPr sz="1800">
                <a:latin typeface="仿宋" panose="02010609060101010101" charset="-122"/>
                <a:ea typeface="仿宋" panose="02010609060101010101" charset="-122"/>
                <a:cs typeface="仿宋" panose="02010609060101010101" charset="-122"/>
              </a:rPr>
              <a:t>一棵决策树拥有大量的参数，但树本身是具有一定结构的。结构的学习也叫作Structured Prediction，因为这种问题不像之前讨论的比如回归问题只需要预测一个值就可以了，而是同时也要学出树的结构。结构的学习一般来说都很难，很多都是</a:t>
            </a:r>
            <a:r>
              <a:rPr sz="1800">
                <a:solidFill>
                  <a:srgbClr val="FF0000"/>
                </a:solidFill>
                <a:latin typeface="仿宋" panose="02010609060101010101" charset="-122"/>
                <a:ea typeface="仿宋" panose="02010609060101010101" charset="-122"/>
                <a:cs typeface="仿宋" panose="02010609060101010101" charset="-122"/>
              </a:rPr>
              <a:t>NP-hard问题</a:t>
            </a:r>
            <a:r>
              <a:rPr sz="1800">
                <a:latin typeface="仿宋" panose="02010609060101010101" charset="-122"/>
                <a:ea typeface="仿宋" panose="02010609060101010101" charset="-122"/>
                <a:cs typeface="仿宋" panose="02010609060101010101" charset="-122"/>
              </a:rPr>
              <a:t>。</a:t>
            </a:r>
            <a:r>
              <a:rPr lang="zh-CN" sz="1800">
                <a:latin typeface="仿宋" panose="02010609060101010101" charset="-122"/>
                <a:ea typeface="仿宋" panose="02010609060101010101" charset="-122"/>
                <a:cs typeface="仿宋" panose="02010609060101010101" charset="-122"/>
              </a:rPr>
              <a:t>（</a:t>
            </a:r>
            <a:r>
              <a:rPr sz="1800">
                <a:latin typeface="仿宋" panose="02010609060101010101" charset="-122"/>
                <a:ea typeface="仿宋" panose="02010609060101010101" charset="-122"/>
                <a:cs typeface="仿宋" panose="02010609060101010101" charset="-122"/>
              </a:rPr>
              <a:t>数据结构与算法</a:t>
            </a:r>
            <a:r>
              <a:rPr lang="zh-CN" sz="1800">
                <a:latin typeface="仿宋" panose="02010609060101010101" charset="-122"/>
                <a:ea typeface="仿宋" panose="02010609060101010101" charset="-122"/>
                <a:cs typeface="仿宋" panose="02010609060101010101" charset="-122"/>
              </a:rPr>
              <a:t>中了解到：</a:t>
            </a:r>
            <a:r>
              <a:rPr sz="1800">
                <a:latin typeface="仿宋" panose="02010609060101010101" charset="-122"/>
                <a:ea typeface="仿宋" panose="02010609060101010101" charset="-122"/>
                <a:cs typeface="仿宋" panose="02010609060101010101" charset="-122"/>
              </a:rPr>
              <a:t>NP-hard问题就是那些多项式时间复杂度内基本上解不出来的问题，一般需要指数级复杂度</a:t>
            </a:r>
            <a:r>
              <a:rPr lang="zh-CN" sz="1800">
                <a:latin typeface="仿宋" panose="02010609060101010101" charset="-122"/>
                <a:ea typeface="仿宋" panose="02010609060101010101" charset="-122"/>
                <a:cs typeface="仿宋" panose="02010609060101010101" charset="-122"/>
              </a:rPr>
              <a:t>）</a:t>
            </a:r>
            <a:endParaRPr sz="1800">
              <a:latin typeface="仿宋" panose="02010609060101010101" charset="-122"/>
              <a:ea typeface="仿宋" panose="02010609060101010101" charset="-122"/>
              <a:cs typeface="仿宋" panose="02010609060101010101" charset="-122"/>
              <a:sym typeface="+mn-ea"/>
            </a:endParaRPr>
          </a:p>
        </p:txBody>
      </p:sp>
      <p:sp>
        <p:nvSpPr>
          <p:cNvPr id="6" name="文本框 5"/>
          <p:cNvSpPr txBox="1"/>
          <p:nvPr/>
        </p:nvSpPr>
        <p:spPr>
          <a:xfrm>
            <a:off x="85725" y="4722495"/>
            <a:ext cx="8806815" cy="2030095"/>
          </a:xfrm>
          <a:prstGeom prst="rect">
            <a:avLst/>
          </a:prstGeom>
          <a:noFill/>
        </p:spPr>
        <p:txBody>
          <a:bodyPr wrap="square" rtlCol="0">
            <a:spAutoFit/>
          </a:bodyPr>
          <a:p>
            <a:r>
              <a:rPr lang="en-US">
                <a:latin typeface="仿宋" panose="02010609060101010101" charset="-122"/>
                <a:ea typeface="仿宋" panose="02010609060101010101" charset="-122"/>
                <a:cs typeface="仿宋" panose="02010609060101010101" charset="-122"/>
                <a:sym typeface="+mn-ea"/>
              </a:rPr>
              <a:t>     </a:t>
            </a:r>
            <a:r>
              <a:rPr>
                <a:latin typeface="仿宋" panose="02010609060101010101" charset="-122"/>
                <a:ea typeface="仿宋" panose="02010609060101010101" charset="-122"/>
                <a:cs typeface="仿宋" panose="02010609060101010101" charset="-122"/>
                <a:sym typeface="+mn-ea"/>
              </a:rPr>
              <a:t>在计算机世界里存在大量的NP-hard问题。一般对于这类的问题是没有一个很好的方式来求出全局最优解的。通常会使用近似算法来找到</a:t>
            </a:r>
            <a:r>
              <a:rPr>
                <a:solidFill>
                  <a:srgbClr val="FF0000"/>
                </a:solidFill>
                <a:latin typeface="仿宋" panose="02010609060101010101" charset="-122"/>
                <a:ea typeface="仿宋" panose="02010609060101010101" charset="-122"/>
                <a:cs typeface="仿宋" panose="02010609060101010101" charset="-122"/>
                <a:sym typeface="+mn-ea"/>
              </a:rPr>
              <a:t>“相对”最好的解</a:t>
            </a:r>
            <a:r>
              <a:rPr>
                <a:latin typeface="仿宋" panose="02010609060101010101" charset="-122"/>
                <a:ea typeface="仿宋" panose="02010609060101010101" charset="-122"/>
                <a:cs typeface="仿宋" panose="02010609060101010101" charset="-122"/>
                <a:sym typeface="+mn-ea"/>
              </a:rPr>
              <a:t>。</a:t>
            </a:r>
            <a:r>
              <a:rPr lang="zh-CN">
                <a:latin typeface="仿宋" panose="02010609060101010101" charset="-122"/>
                <a:ea typeface="仿宋" panose="02010609060101010101" charset="-122"/>
                <a:cs typeface="仿宋" panose="02010609060101010101" charset="-122"/>
                <a:sym typeface="+mn-ea"/>
              </a:rPr>
              <a:t>如</a:t>
            </a:r>
            <a:r>
              <a:rPr>
                <a:latin typeface="仿宋" panose="02010609060101010101" charset="-122"/>
                <a:ea typeface="仿宋" panose="02010609060101010101" charset="-122"/>
                <a:cs typeface="仿宋" panose="02010609060101010101" charset="-122"/>
                <a:sym typeface="+mn-ea"/>
              </a:rPr>
              <a:t>经典的近似算法“</a:t>
            </a:r>
            <a:r>
              <a:rPr b="1">
                <a:solidFill>
                  <a:srgbClr val="FF0000"/>
                </a:solidFill>
                <a:latin typeface="仿宋" panose="02010609060101010101" charset="-122"/>
                <a:ea typeface="仿宋" panose="02010609060101010101" charset="-122"/>
                <a:cs typeface="仿宋" panose="02010609060101010101" charset="-122"/>
                <a:sym typeface="+mn-ea"/>
              </a:rPr>
              <a:t>贪心算法</a:t>
            </a:r>
            <a:r>
              <a:rPr>
                <a:latin typeface="仿宋" panose="02010609060101010101" charset="-122"/>
                <a:ea typeface="仿宋" panose="02010609060101010101" charset="-122"/>
                <a:cs typeface="仿宋" panose="02010609060101010101" charset="-122"/>
                <a:sym typeface="+mn-ea"/>
              </a:rPr>
              <a:t>”。这类的算法每次只考虑局部最好的情况，所以一般带来的是相对最好的解决方案。但在某些特定的情况下，也可以给出全局最优解。给定数据并学出最好的决策树本身也是很难的问题。在这个问题上，我们也通常使用贪心算法来做每一步的决策，比如使用</a:t>
            </a:r>
            <a:r>
              <a:rPr b="1">
                <a:solidFill>
                  <a:srgbClr val="FF0000"/>
                </a:solidFill>
                <a:latin typeface="仿宋" panose="02010609060101010101" charset="-122"/>
                <a:ea typeface="仿宋" panose="02010609060101010101" charset="-122"/>
                <a:cs typeface="仿宋" panose="02010609060101010101" charset="-122"/>
                <a:sym typeface="+mn-ea"/>
              </a:rPr>
              <a:t>信息增益</a:t>
            </a:r>
            <a:r>
              <a:rPr>
                <a:latin typeface="仿宋" panose="02010609060101010101" charset="-122"/>
                <a:ea typeface="仿宋" panose="02010609060101010101" charset="-122"/>
                <a:cs typeface="仿宋" panose="02010609060101010101" charset="-122"/>
                <a:sym typeface="+mn-ea"/>
              </a:rPr>
              <a:t>来判断下一个节点上需要放哪一个特征。</a:t>
            </a:r>
            <a:endParaRPr>
              <a:latin typeface="仿宋" panose="02010609060101010101" charset="-122"/>
              <a:ea typeface="仿宋" panose="02010609060101010101" charset="-122"/>
              <a:cs typeface="仿宋" panose="02010609060101010101" charset="-122"/>
              <a:sym typeface="+mn-ea"/>
            </a:endParaRPr>
          </a:p>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理解决策树</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79705" y="1052830"/>
            <a:ext cx="8796655" cy="429895"/>
          </a:xfrm>
          <a:prstGeom prst="rect">
            <a:avLst/>
          </a:prstGeom>
          <a:noFill/>
        </p:spPr>
        <p:txBody>
          <a:bodyPr wrap="square" rtlCol="0">
            <a:spAutoFit/>
          </a:bodyPr>
          <a:p>
            <a:r>
              <a:rPr lang="zh-CN" sz="2200">
                <a:latin typeface="黑体" panose="02010609060101010101" pitchFamily="49" charset="-122"/>
                <a:ea typeface="黑体" panose="02010609060101010101" pitchFamily="49" charset="-122"/>
                <a:cs typeface="黑体" panose="02010609060101010101" pitchFamily="49" charset="-122"/>
              </a:rPr>
              <a:t>基于给定数据构造</a:t>
            </a:r>
            <a:r>
              <a:rPr lang="zh-CN" sz="2200">
                <a:latin typeface="黑体" panose="02010609060101010101" pitchFamily="49" charset="-122"/>
                <a:ea typeface="黑体" panose="02010609060101010101" pitchFamily="49" charset="-122"/>
                <a:cs typeface="黑体" panose="02010609060101010101" pitchFamily="49" charset="-122"/>
              </a:rPr>
              <a:t>决策树</a:t>
            </a:r>
            <a:endParaRPr sz="2200">
              <a:latin typeface="仿宋" panose="02010609060101010101" charset="-122"/>
              <a:ea typeface="仿宋" panose="02010609060101010101" charset="-122"/>
              <a:cs typeface="仿宋" panose="02010609060101010101" charset="-122"/>
            </a:endParaRPr>
          </a:p>
        </p:txBody>
      </p:sp>
      <p:pic>
        <p:nvPicPr>
          <p:cNvPr id="2" name="图片 1" descr="}OAEEE8B]J8{W45MG`U_FBQ"/>
          <p:cNvPicPr>
            <a:picLocks noChangeAspect="1"/>
          </p:cNvPicPr>
          <p:nvPr/>
        </p:nvPicPr>
        <p:blipFill>
          <a:blip r:embed="rId1"/>
          <a:stretch>
            <a:fillRect/>
          </a:stretch>
        </p:blipFill>
        <p:spPr>
          <a:xfrm>
            <a:off x="-36195" y="1471295"/>
            <a:ext cx="6269990" cy="2590165"/>
          </a:xfrm>
          <a:prstGeom prst="rect">
            <a:avLst/>
          </a:prstGeom>
        </p:spPr>
      </p:pic>
      <p:sp>
        <p:nvSpPr>
          <p:cNvPr id="16" name="文本框 15"/>
          <p:cNvSpPr txBox="1"/>
          <p:nvPr/>
        </p:nvSpPr>
        <p:spPr>
          <a:xfrm>
            <a:off x="395605" y="4364990"/>
            <a:ext cx="8409305" cy="1445260"/>
          </a:xfrm>
          <a:prstGeom prst="rect">
            <a:avLst/>
          </a:prstGeom>
          <a:noFill/>
        </p:spPr>
        <p:txBody>
          <a:bodyPr wrap="square" rtlCol="0">
            <a:spAutoFit/>
          </a:bodyPr>
          <a:p>
            <a:r>
              <a:rPr lang="zh-CN" sz="2200">
                <a:latin typeface="仿宋" panose="02010609060101010101" charset="-122"/>
                <a:ea typeface="仿宋" panose="02010609060101010101" charset="-122"/>
                <a:cs typeface="仿宋" panose="02010609060101010101" charset="-122"/>
              </a:rPr>
              <a:t>假如我们用上面的这批样本数据来构造一棵决策树,而且它具有</a:t>
            </a:r>
            <a:r>
              <a:rPr lang="zh-CN" sz="2200">
                <a:solidFill>
                  <a:srgbClr val="FF0000"/>
                </a:solidFill>
                <a:latin typeface="仿宋" panose="02010609060101010101" charset="-122"/>
                <a:ea typeface="仿宋" panose="02010609060101010101" charset="-122"/>
                <a:cs typeface="仿宋" panose="02010609060101010101" charset="-122"/>
              </a:rPr>
              <a:t>两层的结构</a:t>
            </a:r>
            <a:r>
              <a:rPr lang="zh-CN" sz="2200">
                <a:latin typeface="仿宋" panose="02010609060101010101" charset="-122"/>
                <a:ea typeface="仿宋" panose="02010609060101010101" charset="-122"/>
                <a:cs typeface="仿宋" panose="02010609060101010101" charset="-122"/>
              </a:rPr>
              <a:t>(如图所示)。那么,总共可以构造出多少不同类型的决策树?</a:t>
            </a:r>
            <a:endParaRPr lang="zh-CN" sz="2200">
              <a:latin typeface="仿宋" panose="02010609060101010101" charset="-122"/>
              <a:ea typeface="仿宋" panose="02010609060101010101" charset="-122"/>
              <a:cs typeface="仿宋" panose="02010609060101010101" charset="-122"/>
            </a:endParaRPr>
          </a:p>
          <a:p>
            <a:r>
              <a:rPr lang="en-US" altLang="zh-CN" sz="2200">
                <a:latin typeface="仿宋" panose="02010609060101010101" charset="-122"/>
                <a:ea typeface="仿宋" panose="02010609060101010101" charset="-122"/>
                <a:cs typeface="仿宋" panose="02010609060101010101" charset="-122"/>
              </a:rPr>
              <a:t>A 1     B. 2    C.3    D.4</a:t>
            </a:r>
            <a:endParaRPr lang="en-US" altLang="zh-CN" sz="2200">
              <a:latin typeface="仿宋" panose="02010609060101010101" charset="-122"/>
              <a:ea typeface="仿宋" panose="02010609060101010101" charset="-122"/>
              <a:cs typeface="仿宋" panose="02010609060101010101" charset="-122"/>
            </a:endParaRPr>
          </a:p>
        </p:txBody>
      </p:sp>
      <p:pic>
        <p:nvPicPr>
          <p:cNvPr id="7" name="图片 6"/>
          <p:cNvPicPr>
            <a:picLocks noChangeAspect="1"/>
          </p:cNvPicPr>
          <p:nvPr/>
        </p:nvPicPr>
        <p:blipFill>
          <a:blip r:embed="rId2"/>
          <a:stretch>
            <a:fillRect/>
          </a:stretch>
        </p:blipFill>
        <p:spPr>
          <a:xfrm>
            <a:off x="3419475" y="1484630"/>
            <a:ext cx="5897245" cy="260096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理解决策树</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79705" y="1052830"/>
            <a:ext cx="8796655" cy="429895"/>
          </a:xfrm>
          <a:prstGeom prst="rect">
            <a:avLst/>
          </a:prstGeom>
          <a:noFill/>
        </p:spPr>
        <p:txBody>
          <a:bodyPr wrap="square" rtlCol="0">
            <a:spAutoFit/>
          </a:bodyPr>
          <a:p>
            <a:r>
              <a:rPr lang="zh-CN" sz="2200">
                <a:latin typeface="黑体" panose="02010609060101010101" pitchFamily="49" charset="-122"/>
                <a:ea typeface="黑体" panose="02010609060101010101" pitchFamily="49" charset="-122"/>
                <a:cs typeface="黑体" panose="02010609060101010101" pitchFamily="49" charset="-122"/>
              </a:rPr>
              <a:t>基于给定数据构造</a:t>
            </a:r>
            <a:r>
              <a:rPr lang="zh-CN" sz="2200">
                <a:latin typeface="黑体" panose="02010609060101010101" pitchFamily="49" charset="-122"/>
                <a:ea typeface="黑体" panose="02010609060101010101" pitchFamily="49" charset="-122"/>
                <a:cs typeface="黑体" panose="02010609060101010101" pitchFamily="49" charset="-122"/>
              </a:rPr>
              <a:t>决策树</a:t>
            </a:r>
            <a:endParaRPr sz="2200">
              <a:latin typeface="仿宋" panose="02010609060101010101" charset="-122"/>
              <a:ea typeface="仿宋" panose="02010609060101010101" charset="-122"/>
              <a:cs typeface="仿宋" panose="02010609060101010101" charset="-122"/>
            </a:endParaRPr>
          </a:p>
        </p:txBody>
      </p:sp>
      <p:pic>
        <p:nvPicPr>
          <p:cNvPr id="2" name="图片 1" descr="}OAEEE8B]J8{W45MG`U_FBQ"/>
          <p:cNvPicPr>
            <a:picLocks noChangeAspect="1"/>
          </p:cNvPicPr>
          <p:nvPr/>
        </p:nvPicPr>
        <p:blipFill>
          <a:blip r:embed="rId1"/>
          <a:stretch>
            <a:fillRect/>
          </a:stretch>
        </p:blipFill>
        <p:spPr>
          <a:xfrm>
            <a:off x="1043940" y="1482725"/>
            <a:ext cx="6269990" cy="2590165"/>
          </a:xfrm>
          <a:prstGeom prst="rect">
            <a:avLst/>
          </a:prstGeom>
        </p:spPr>
      </p:pic>
      <p:pic>
        <p:nvPicPr>
          <p:cNvPr id="5" name="图片 4"/>
          <p:cNvPicPr>
            <a:picLocks noChangeAspect="1"/>
          </p:cNvPicPr>
          <p:nvPr/>
        </p:nvPicPr>
        <p:blipFill>
          <a:blip r:embed="rId2"/>
          <a:stretch>
            <a:fillRect/>
          </a:stretch>
        </p:blipFill>
        <p:spPr>
          <a:xfrm>
            <a:off x="4140200" y="1700530"/>
            <a:ext cx="3109595" cy="2611120"/>
          </a:xfrm>
          <a:prstGeom prst="rect">
            <a:avLst/>
          </a:prstGeom>
        </p:spPr>
      </p:pic>
      <p:pic>
        <p:nvPicPr>
          <p:cNvPr id="6" name="图片 5"/>
          <p:cNvPicPr>
            <a:picLocks noChangeAspect="1"/>
          </p:cNvPicPr>
          <p:nvPr/>
        </p:nvPicPr>
        <p:blipFill>
          <a:blip r:embed="rId3"/>
          <a:stretch>
            <a:fillRect/>
          </a:stretch>
        </p:blipFill>
        <p:spPr>
          <a:xfrm>
            <a:off x="4572000" y="1133475"/>
            <a:ext cx="4302760" cy="339217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57200" y="44450"/>
            <a:ext cx="8229600" cy="661988"/>
          </a:xfrm>
        </p:spPr>
        <p:txBody>
          <a:bodyPr vert="horz" wrap="square" lIns="91440" tIns="45720" rIns="91440" bIns="46800" anchor="b" anchorCtr="0">
            <a:normAutofit/>
          </a:bodyPr>
          <a:p>
            <a:pPr eaLnBrk="1" hangingPunct="1"/>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一</a:t>
            </a:r>
            <a:r>
              <a:rPr lang="en-US" altLang="zh-CN" sz="3200" kern="1200" baseline="0" dirty="0">
                <a:solidFill>
                  <a:srgbClr val="150359"/>
                </a:solidFill>
                <a:latin typeface="微软雅黑" panose="020B0503020204020204" pitchFamily="34" charset="-122"/>
                <a:ea typeface="微软雅黑" panose="020B0503020204020204" pitchFamily="34" charset="-122"/>
                <a:cs typeface="+mj-cs"/>
              </a:rPr>
              <a:t>. </a:t>
            </a:r>
            <a:r>
              <a:rPr lang="zh-CN" altLang="en-US" sz="3200" kern="1200" baseline="0" dirty="0">
                <a:solidFill>
                  <a:srgbClr val="150359"/>
                </a:solidFill>
                <a:latin typeface="微软雅黑" panose="020B0503020204020204" pitchFamily="34" charset="-122"/>
                <a:ea typeface="微软雅黑" panose="020B0503020204020204" pitchFamily="34" charset="-122"/>
                <a:cs typeface="+mj-cs"/>
              </a:rPr>
              <a:t>理解决策树</a:t>
            </a:r>
            <a:r>
              <a:rPr lang="zh-CN" altLang="en-US" sz="3200" noProof="0" dirty="0" smtClean="0">
                <a:ln>
                  <a:noFill/>
                </a:ln>
                <a:solidFill>
                  <a:srgbClr val="000066"/>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3200" kern="1200" baseline="0" dirty="0">
              <a:solidFill>
                <a:srgbClr val="150359"/>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79705" y="1052830"/>
            <a:ext cx="8796655" cy="429895"/>
          </a:xfrm>
          <a:prstGeom prst="rect">
            <a:avLst/>
          </a:prstGeom>
          <a:noFill/>
        </p:spPr>
        <p:txBody>
          <a:bodyPr wrap="square" rtlCol="0">
            <a:spAutoFit/>
          </a:bodyPr>
          <a:p>
            <a:r>
              <a:rPr lang="zh-CN" sz="2200">
                <a:latin typeface="黑体" panose="02010609060101010101" pitchFamily="49" charset="-122"/>
                <a:ea typeface="黑体" panose="02010609060101010101" pitchFamily="49" charset="-122"/>
                <a:cs typeface="黑体" panose="02010609060101010101" pitchFamily="49" charset="-122"/>
              </a:rPr>
              <a:t>基于给定数据构造</a:t>
            </a:r>
            <a:r>
              <a:rPr lang="zh-CN" sz="2200">
                <a:latin typeface="黑体" panose="02010609060101010101" pitchFamily="49" charset="-122"/>
                <a:ea typeface="黑体" panose="02010609060101010101" pitchFamily="49" charset="-122"/>
                <a:cs typeface="黑体" panose="02010609060101010101" pitchFamily="49" charset="-122"/>
              </a:rPr>
              <a:t>决策树</a:t>
            </a:r>
            <a:endParaRPr sz="2200">
              <a:latin typeface="仿宋" panose="02010609060101010101" charset="-122"/>
              <a:ea typeface="仿宋" panose="02010609060101010101" charset="-122"/>
              <a:cs typeface="仿宋" panose="02010609060101010101" charset="-122"/>
            </a:endParaRPr>
          </a:p>
        </p:txBody>
      </p:sp>
      <p:pic>
        <p:nvPicPr>
          <p:cNvPr id="2" name="图片 1" descr="}OAEEE8B]J8{W45MG`U_FBQ"/>
          <p:cNvPicPr>
            <a:picLocks noChangeAspect="1"/>
          </p:cNvPicPr>
          <p:nvPr>
            <p:custDataLst>
              <p:tags r:id="rId1"/>
            </p:custDataLst>
          </p:nvPr>
        </p:nvPicPr>
        <p:blipFill>
          <a:blip r:embed="rId2"/>
          <a:stretch>
            <a:fillRect/>
          </a:stretch>
        </p:blipFill>
        <p:spPr>
          <a:xfrm>
            <a:off x="179070" y="1485265"/>
            <a:ext cx="6269990" cy="2590165"/>
          </a:xfrm>
          <a:prstGeom prst="rect">
            <a:avLst/>
          </a:prstGeom>
        </p:spPr>
      </p:pic>
      <p:sp>
        <p:nvSpPr>
          <p:cNvPr id="16" name="文本框 15"/>
          <p:cNvSpPr txBox="1"/>
          <p:nvPr/>
        </p:nvSpPr>
        <p:spPr>
          <a:xfrm>
            <a:off x="395605" y="4364990"/>
            <a:ext cx="8409305" cy="1445260"/>
          </a:xfrm>
          <a:prstGeom prst="rect">
            <a:avLst/>
          </a:prstGeom>
          <a:noFill/>
        </p:spPr>
        <p:txBody>
          <a:bodyPr wrap="square" rtlCol="0">
            <a:spAutoFit/>
          </a:bodyPr>
          <a:p>
            <a:r>
              <a:rPr lang="zh-CN" sz="2200">
                <a:latin typeface="仿宋" panose="02010609060101010101" charset="-122"/>
                <a:ea typeface="仿宋" panose="02010609060101010101" charset="-122"/>
                <a:cs typeface="仿宋" panose="02010609060101010101" charset="-122"/>
              </a:rPr>
              <a:t>最后的结论就是第一个决策树要优于第二个决策树，因为它的准确率更高。由于这个问题本身及其简单，所以我们甚至都可以罗列出所有可能的决策树。但实际上，稍微复杂点的问题就不太可能这么做了，因为所有可能的决策树数量太多，不可能一一罗列。</a:t>
            </a:r>
            <a:endParaRPr lang="zh-CN" sz="2200">
              <a:latin typeface="仿宋" panose="02010609060101010101" charset="-122"/>
              <a:ea typeface="仿宋" panose="02010609060101010101" charset="-122"/>
              <a:cs typeface="仿宋" panose="02010609060101010101" charset="-122"/>
            </a:endParaRPr>
          </a:p>
        </p:txBody>
      </p:sp>
      <p:pic>
        <p:nvPicPr>
          <p:cNvPr id="4" name="图片 3" descr="356})F%V}O]TXJQ~FVB{1AC"/>
          <p:cNvPicPr>
            <a:picLocks noChangeAspect="1"/>
          </p:cNvPicPr>
          <p:nvPr>
            <p:custDataLst>
              <p:tags r:id="rId3"/>
            </p:custDataLst>
          </p:nvPr>
        </p:nvPicPr>
        <p:blipFill>
          <a:blip r:embed="rId4"/>
          <a:stretch>
            <a:fillRect/>
          </a:stretch>
        </p:blipFill>
        <p:spPr>
          <a:xfrm>
            <a:off x="3204210" y="1485265"/>
            <a:ext cx="5691505" cy="2374900"/>
          </a:xfrm>
          <a:prstGeom prst="rect">
            <a:avLst/>
          </a:prstGeom>
        </p:spPr>
      </p:pic>
      <p:pic>
        <p:nvPicPr>
          <p:cNvPr id="5" name="图片 4" descr="0`XJ{[~T[T7RD`H~O~AUH%3"/>
          <p:cNvPicPr>
            <a:picLocks noChangeAspect="1"/>
          </p:cNvPicPr>
          <p:nvPr>
            <p:custDataLst>
              <p:tags r:id="rId5"/>
            </p:custDataLst>
          </p:nvPr>
        </p:nvPicPr>
        <p:blipFill>
          <a:blip r:embed="rId6"/>
          <a:stretch>
            <a:fillRect/>
          </a:stretch>
        </p:blipFill>
        <p:spPr>
          <a:xfrm>
            <a:off x="395605" y="1485265"/>
            <a:ext cx="8141335" cy="44475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tags/tag1.xml><?xml version="1.0" encoding="utf-8"?>
<p:tagLst xmlns:p="http://schemas.openxmlformats.org/presentationml/2006/main">
  <p:tag name="KSO_WM_UNIT_PLACING_PICTURE_USER_VIEWPORT" val="{&quot;height&quot;:5985,&quot;width&quot;:10065}"/>
</p:tagLst>
</file>

<file path=ppt/tags/tag2.xml><?xml version="1.0" encoding="utf-8"?>
<p:tagLst xmlns:p="http://schemas.openxmlformats.org/presentationml/2006/main">
  <p:tag name="KSO_WM_UNIT_PLACING_PICTURE_USER_VIEWPORT" val="{&quot;height&quot;:5985,&quot;width&quot;:10065}"/>
</p:tagLst>
</file>

<file path=ppt/tags/tag3.xml><?xml version="1.0" encoding="utf-8"?>
<p:tagLst xmlns:p="http://schemas.openxmlformats.org/presentationml/2006/main">
  <p:tag name="KSO_WM_UNIT_PLACING_PICTURE_USER_VIEWPORT" val="{&quot;height&quot;:4079,&quot;width&quot;:9874}"/>
</p:tagLst>
</file>

<file path=ppt/tags/tag4.xml><?xml version="1.0" encoding="utf-8"?>
<p:tagLst xmlns:p="http://schemas.openxmlformats.org/presentationml/2006/main">
  <p:tag name="KSO_WM_UNIT_PLACING_PICTURE_USER_VIEWPORT" val="{&quot;height&quot;:3740,&quot;width&quot;:8963}"/>
</p:tagLst>
</file>

<file path=ppt/tags/tag5.xml><?xml version="1.0" encoding="utf-8"?>
<p:tagLst xmlns:p="http://schemas.openxmlformats.org/presentationml/2006/main">
  <p:tag name="KSO_WM_UNIT_PLACING_PICTURE_USER_VIEWPORT" val="{&quot;height&quot;:6120,&quot;width&quot;:11205}"/>
</p:tagLst>
</file>

<file path=ppt/tags/tag6.xml><?xml version="1.0" encoding="utf-8"?>
<p:tagLst xmlns:p="http://schemas.openxmlformats.org/presentationml/2006/main">
  <p:tag name="COMMONDATA" val="eyJoZGlkIjoiOTg4MjlkMGYwNzA1NWVjOTEyZGM2YzM0MDhhMjg5NDIifQ=="/>
  <p:tag name="KSO_WPP_MARK_KEY" val="e76bcf7f-6b14-422a-a413-594059dcea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2934</Words>
  <Application>WPS 演示</Application>
  <PresentationFormat>全屏显示(4:3)</PresentationFormat>
  <Paragraphs>153</Paragraphs>
  <Slides>16</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Calibri</vt:lpstr>
      <vt:lpstr>黑体</vt:lpstr>
      <vt:lpstr>微软雅黑</vt:lpstr>
      <vt:lpstr>Times New Roman</vt:lpstr>
      <vt:lpstr>仿宋</vt:lpstr>
      <vt:lpstr>方正舒体</vt:lpstr>
      <vt:lpstr>Arial Unicode MS</vt:lpstr>
      <vt:lpstr>楷体</vt:lpstr>
      <vt:lpstr>Office 主题</vt:lpstr>
      <vt:lpstr>PowerPoint 演示文稿</vt:lpstr>
      <vt:lpstr> 一. 理解决策树 </vt:lpstr>
      <vt:lpstr> 一. 理解决策树 </vt:lpstr>
      <vt:lpstr> 一. 理解决策树 </vt:lpstr>
      <vt:lpstr> 一. 理解决策树 </vt:lpstr>
      <vt:lpstr> 一. 理解决策树 </vt:lpstr>
      <vt:lpstr> 一. 理解决策树 </vt:lpstr>
      <vt:lpstr> 一. 理解决策树 </vt:lpstr>
      <vt:lpstr> 一. 理解决策树 </vt:lpstr>
      <vt:lpstr> 一. 理解决策树 </vt:lpstr>
      <vt:lpstr> 一. 理解决策树 </vt:lpstr>
      <vt:lpstr> 二. 不确定性以及信息增益 </vt:lpstr>
      <vt:lpstr> 二. 不确定性以及信息增益 </vt:lpstr>
      <vt:lpstr>三. 决策树的过拟合</vt:lpstr>
      <vt:lpstr>三. 决策树的过拟合</vt:lpstr>
      <vt:lpstr>三. 决策树的过拟合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GQ</dc:creator>
  <cp:lastModifiedBy>刘建</cp:lastModifiedBy>
  <cp:revision>862</cp:revision>
  <cp:lastPrinted>2019-06-24T23:58:00Z</cp:lastPrinted>
  <dcterms:created xsi:type="dcterms:W3CDTF">2012-10-13T08:41:00Z</dcterms:created>
  <dcterms:modified xsi:type="dcterms:W3CDTF">2023-04-13T02:59:50Z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8CC8A64965C54A35848AF29F64D9B1DD</vt:lpwstr>
  </property>
</Properties>
</file>