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3"/>
    <p:sldId id="261" r:id="rId4"/>
    <p:sldId id="262" r:id="rId5"/>
    <p:sldId id="263" r:id="rId6"/>
    <p:sldId id="272" r:id="rId7"/>
    <p:sldId id="273" r:id="rId8"/>
    <p:sldId id="264" r:id="rId9"/>
    <p:sldId id="266" r:id="rId10"/>
    <p:sldId id="267" r:id="rId11"/>
    <p:sldId id="280" r:id="rId12"/>
    <p:sldId id="270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38"/>
      </p:cViewPr>
      <p:guideLst>
        <p:guide orient="horz" pos="212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emf"/><Relationship Id="rId3" Type="http://schemas.openxmlformats.org/officeDocument/2006/relationships/oleObject" Target="../embeddings/Document22.doc"/><Relationship Id="rId2" Type="http://schemas.openxmlformats.org/officeDocument/2006/relationships/image" Target="../media/image35.emf"/><Relationship Id="rId1" Type="http://schemas.openxmlformats.org/officeDocument/2006/relationships/oleObject" Target="../embeddings/Document21.doc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7.doc"/><Relationship Id="rId8" Type="http://schemas.openxmlformats.org/officeDocument/2006/relationships/image" Target="../media/image40.emf"/><Relationship Id="rId7" Type="http://schemas.openxmlformats.org/officeDocument/2006/relationships/oleObject" Target="../embeddings/Document26.doc"/><Relationship Id="rId6" Type="http://schemas.openxmlformats.org/officeDocument/2006/relationships/image" Target="../media/image39.emf"/><Relationship Id="rId5" Type="http://schemas.openxmlformats.org/officeDocument/2006/relationships/oleObject" Target="../embeddings/Document25.doc"/><Relationship Id="rId4" Type="http://schemas.openxmlformats.org/officeDocument/2006/relationships/image" Target="../media/image38.emf"/><Relationship Id="rId3" Type="http://schemas.openxmlformats.org/officeDocument/2006/relationships/oleObject" Target="../embeddings/Document24.doc"/><Relationship Id="rId2" Type="http://schemas.openxmlformats.org/officeDocument/2006/relationships/image" Target="../media/image37.e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2.emf"/><Relationship Id="rId11" Type="http://schemas.openxmlformats.org/officeDocument/2006/relationships/oleObject" Target="../embeddings/Document28.doc"/><Relationship Id="rId10" Type="http://schemas.openxmlformats.org/officeDocument/2006/relationships/image" Target="../media/image41.emf"/><Relationship Id="rId1" Type="http://schemas.openxmlformats.org/officeDocument/2006/relationships/oleObject" Target="../embeddings/Document23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Document2.doc"/><Relationship Id="rId4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emf"/><Relationship Id="rId1" Type="http://schemas.openxmlformats.org/officeDocument/2006/relationships/oleObject" Target="../embeddings/Document1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Document5.doc"/><Relationship Id="rId4" Type="http://schemas.openxmlformats.org/officeDocument/2006/relationships/image" Target="../media/image7.emf"/><Relationship Id="rId3" Type="http://schemas.openxmlformats.org/officeDocument/2006/relationships/oleObject" Target="../embeddings/Document4.doc"/><Relationship Id="rId2" Type="http://schemas.openxmlformats.org/officeDocument/2006/relationships/image" Target="../media/image6.emf"/><Relationship Id="rId1" Type="http://schemas.openxmlformats.org/officeDocument/2006/relationships/oleObject" Target="../embeddings/Document3.doc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emf"/><Relationship Id="rId7" Type="http://schemas.openxmlformats.org/officeDocument/2006/relationships/oleObject" Target="../embeddings/Document9.doc"/><Relationship Id="rId6" Type="http://schemas.openxmlformats.org/officeDocument/2006/relationships/image" Target="../media/image11.emf"/><Relationship Id="rId5" Type="http://schemas.openxmlformats.org/officeDocument/2006/relationships/oleObject" Target="../embeddings/Document8.doc"/><Relationship Id="rId4" Type="http://schemas.openxmlformats.org/officeDocument/2006/relationships/image" Target="../media/image10.emf"/><Relationship Id="rId3" Type="http://schemas.openxmlformats.org/officeDocument/2006/relationships/oleObject" Target="../embeddings/Document7.doc"/><Relationship Id="rId2" Type="http://schemas.openxmlformats.org/officeDocument/2006/relationships/image" Target="../media/image9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Document6.doc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wmf"/><Relationship Id="rId6" Type="http://schemas.openxmlformats.org/officeDocument/2006/relationships/oleObject" Target="../embeddings/oleObject2.bin"/><Relationship Id="rId5" Type="http://schemas.openxmlformats.org/officeDocument/2006/relationships/slide" Target="slide1.xml"/><Relationship Id="rId4" Type="http://schemas.openxmlformats.org/officeDocument/2006/relationships/image" Target="../media/image14.emf"/><Relationship Id="rId3" Type="http://schemas.openxmlformats.org/officeDocument/2006/relationships/oleObject" Target="../embeddings/Document11.doc"/><Relationship Id="rId2" Type="http://schemas.openxmlformats.org/officeDocument/2006/relationships/image" Target="../media/image13.emf"/><Relationship Id="rId1" Type="http://schemas.openxmlformats.org/officeDocument/2006/relationships/oleObject" Target="../embeddings/Document10.doc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emf"/><Relationship Id="rId7" Type="http://schemas.openxmlformats.org/officeDocument/2006/relationships/oleObject" Target="../embeddings/Document15.doc"/><Relationship Id="rId6" Type="http://schemas.openxmlformats.org/officeDocument/2006/relationships/image" Target="../media/image19.emf"/><Relationship Id="rId5" Type="http://schemas.openxmlformats.org/officeDocument/2006/relationships/oleObject" Target="../embeddings/Document14.doc"/><Relationship Id="rId4" Type="http://schemas.openxmlformats.org/officeDocument/2006/relationships/image" Target="../media/image18.emf"/><Relationship Id="rId3" Type="http://schemas.openxmlformats.org/officeDocument/2006/relationships/oleObject" Target="../embeddings/Document13.doc"/><Relationship Id="rId2" Type="http://schemas.openxmlformats.org/officeDocument/2006/relationships/image" Target="../media/image17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Document12.doc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6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2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13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0.doc"/><Relationship Id="rId8" Type="http://schemas.openxmlformats.org/officeDocument/2006/relationships/image" Target="../media/image33.emf"/><Relationship Id="rId7" Type="http://schemas.openxmlformats.org/officeDocument/2006/relationships/oleObject" Target="../embeddings/Document19.doc"/><Relationship Id="rId6" Type="http://schemas.openxmlformats.org/officeDocument/2006/relationships/image" Target="../media/image32.emf"/><Relationship Id="rId5" Type="http://schemas.openxmlformats.org/officeDocument/2006/relationships/oleObject" Target="../embeddings/Document18.doc"/><Relationship Id="rId4" Type="http://schemas.openxmlformats.org/officeDocument/2006/relationships/image" Target="../media/image31.emf"/><Relationship Id="rId3" Type="http://schemas.openxmlformats.org/officeDocument/2006/relationships/oleObject" Target="../embeddings/Document17.doc"/><Relationship Id="rId2" Type="http://schemas.openxmlformats.org/officeDocument/2006/relationships/image" Target="../media/image30.e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4.emf"/><Relationship Id="rId1" Type="http://schemas.openxmlformats.org/officeDocument/2006/relationships/oleObject" Target="../embeddings/Document16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1252072" y="2289736"/>
            <a:ext cx="9702799" cy="1066800"/>
          </a:xfrm>
          <a:noFill/>
        </p:spPr>
        <p:txBody>
          <a:bodyPr anchor="ctr"/>
          <a:lstStyle/>
          <a:p>
            <a:pPr algn="ctr" eaLnBrk="1" hangingPunct="1"/>
            <a:r>
              <a:rPr lang="zh-CN" altLang="en-US" sz="3200" dirty="0">
                <a:solidFill>
                  <a:srgbClr val="FF0000"/>
                </a:solidFill>
              </a:rPr>
              <a:t>第二章   一维随机变量及其分布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03568" y="3174030"/>
          <a:ext cx="10984230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Document" r:id="rId1" imgW="4663440" imgH="217805" progId="Word.Document.8">
                  <p:embed/>
                </p:oleObj>
              </mc:Choice>
              <mc:Fallback>
                <p:oleObj name="Document" r:id="rId1" imgW="4663440" imgH="217805" progId="Word.Document.8">
                  <p:embed/>
                  <p:pic>
                    <p:nvPicPr>
                      <p:cNvPr id="0" name="图片 3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8" y="3174030"/>
                        <a:ext cx="10984230" cy="509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95497" y="822326"/>
          <a:ext cx="11206480" cy="263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Document" r:id="rId3" imgW="4702810" imgH="1116965" progId="Word.Document.8">
                  <p:embed/>
                </p:oleObj>
              </mc:Choice>
              <mc:Fallback>
                <p:oleObj name="Document" r:id="rId3" imgW="4702810" imgH="1116965" progId="Word.Document.8">
                  <p:embed/>
                  <p:pic>
                    <p:nvPicPr>
                      <p:cNvPr id="0" name="图片 4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497" y="822326"/>
                        <a:ext cx="11206480" cy="2633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26390" y="800547"/>
          <a:ext cx="11528425" cy="132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Document" r:id="rId1" imgW="4841240" imgH="558165" progId="Word.Document.8">
                  <p:embed/>
                </p:oleObj>
              </mc:Choice>
              <mc:Fallback>
                <p:oleObj name="Document" r:id="rId1" imgW="4841240" imgH="558165" progId="Word.Document.8">
                  <p:embed/>
                  <p:pic>
                    <p:nvPicPr>
                      <p:cNvPr id="0" name="图片 10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90" y="800547"/>
                        <a:ext cx="11528425" cy="132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52463" y="2022475"/>
          <a:ext cx="104552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Document" r:id="rId3" imgW="4342765" imgH="464820" progId="Word.Document.8">
                  <p:embed/>
                </p:oleObj>
              </mc:Choice>
              <mc:Fallback>
                <p:oleObj name="Document" r:id="rId3" imgW="4342765" imgH="464820" progId="Word.Document.8">
                  <p:embed/>
                  <p:pic>
                    <p:nvPicPr>
                      <p:cNvPr id="0" name="图片 10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022475"/>
                        <a:ext cx="1045527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553433" y="2982118"/>
          <a:ext cx="698182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Document" r:id="rId5" imgW="2899410" imgH="486410" progId="Word.Document.8">
                  <p:embed/>
                </p:oleObj>
              </mc:Choice>
              <mc:Fallback>
                <p:oleObj name="Document" r:id="rId5" imgW="2899410" imgH="486410" progId="Word.Document.8">
                  <p:embed/>
                  <p:pic>
                    <p:nvPicPr>
                      <p:cNvPr id="0" name="图片 10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433" y="2982118"/>
                        <a:ext cx="698182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240635" y="4970509"/>
          <a:ext cx="8629133" cy="122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Document" r:id="rId7" imgW="3698875" imgH="525780" progId="Word.Document.8">
                  <p:embed/>
                </p:oleObj>
              </mc:Choice>
              <mc:Fallback>
                <p:oleObj name="Document" r:id="rId7" imgW="3698875" imgH="525780" progId="Word.Document.8">
                  <p:embed/>
                  <p:pic>
                    <p:nvPicPr>
                      <p:cNvPr id="0" name="图片 10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635" y="4970509"/>
                        <a:ext cx="8629133" cy="122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652136" y="2940141"/>
          <a:ext cx="333851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Document" r:id="rId9" imgW="1391285" imgH="449580" progId="Word.Document.8">
                  <p:embed/>
                </p:oleObj>
              </mc:Choice>
              <mc:Fallback>
                <p:oleObj name="Document" r:id="rId9" imgW="1391285" imgH="449580" progId="Word.Document.8">
                  <p:embed/>
                  <p:pic>
                    <p:nvPicPr>
                      <p:cNvPr id="0" name="图片 10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36" y="2940141"/>
                        <a:ext cx="333851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267596" y="3956891"/>
          <a:ext cx="88884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Document" r:id="rId11" imgW="3691255" imgH="455930" progId="Word.Document.8">
                  <p:embed/>
                </p:oleObj>
              </mc:Choice>
              <mc:Fallback>
                <p:oleObj name="Document" r:id="rId11" imgW="3691255" imgH="455930" progId="Word.Document.8">
                  <p:embed/>
                  <p:pic>
                    <p:nvPicPr>
                      <p:cNvPr id="0" name="图片 10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596" y="3956891"/>
                        <a:ext cx="888841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885205" y="1713846"/>
          <a:ext cx="67405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1" imgW="2904490" imgH="417830" progId="Word.Document.8">
                  <p:embed/>
                </p:oleObj>
              </mc:Choice>
              <mc:Fallback>
                <p:oleObj name="Document" r:id="rId1" imgW="2904490" imgH="417830" progId="Word.Document.8">
                  <p:embed/>
                  <p:pic>
                    <p:nvPicPr>
                      <p:cNvPr id="0" name="图片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205" y="1713846"/>
                        <a:ext cx="67405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773052" y="705644"/>
          <a:ext cx="84994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3" imgW="4927600" imgH="736600" progId="Word.Document.8">
                  <p:embed/>
                </p:oleObj>
              </mc:Choice>
              <mc:Fallback>
                <p:oleObj name="Document" r:id="rId3" imgW="4927600" imgH="736600" progId="Word.Document.8">
                  <p:embed/>
                  <p:pic>
                    <p:nvPicPr>
                      <p:cNvPr id="0" name="图片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052" y="705644"/>
                        <a:ext cx="8499475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092191" y="3006333"/>
          <a:ext cx="10407015" cy="202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r:id="rId5" imgW="4688840" imgH="914400" progId="Word.Document.8">
                  <p:embed/>
                </p:oleObj>
              </mc:Choice>
              <mc:Fallback>
                <p:oleObj name="Document" r:id="rId5" imgW="4688840" imgH="914400" progId="Word.Document.8">
                  <p:embed/>
                  <p:pic>
                    <p:nvPicPr>
                      <p:cNvPr id="0" name="图片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191" y="3006333"/>
                        <a:ext cx="10407015" cy="2021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662272" y="1053942"/>
          <a:ext cx="8234045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Document" r:id="rId1" imgW="3079750" imgH="298450" progId="Word.Document.8">
                  <p:embed/>
                </p:oleObj>
              </mc:Choice>
              <mc:Fallback>
                <p:oleObj name="Document" r:id="rId1" imgW="3079750" imgH="298450" progId="Word.Document.8">
                  <p:embed/>
                  <p:pic>
                    <p:nvPicPr>
                      <p:cNvPr id="0" name="图片 2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272" y="1053942"/>
                        <a:ext cx="8234045" cy="789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973138" y="1611313"/>
          <a:ext cx="96266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Document" r:id="rId3" imgW="3688080" imgH="1005840" progId="Word.Document.8">
                  <p:embed/>
                </p:oleObj>
              </mc:Choice>
              <mc:Fallback>
                <p:oleObj name="Document" r:id="rId3" imgW="3688080" imgH="1005840" progId="Word.Document.8">
                  <p:embed/>
                  <p:pic>
                    <p:nvPicPr>
                      <p:cNvPr id="0" name="图片 2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611313"/>
                        <a:ext cx="9626600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973138" y="4354513"/>
          <a:ext cx="1023143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Document" r:id="rId5" imgW="3920490" imgH="437515" progId="Word.Document.8">
                  <p:embed/>
                </p:oleObj>
              </mc:Choice>
              <mc:Fallback>
                <p:oleObj name="Document" r:id="rId5" imgW="3920490" imgH="437515" progId="Word.Document.8">
                  <p:embed/>
                  <p:pic>
                    <p:nvPicPr>
                      <p:cNvPr id="0" name="图片 2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354513"/>
                        <a:ext cx="10231437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923925" y="623888"/>
          <a:ext cx="109093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Document" r:id="rId1" imgW="4553585" imgH="767715" progId="Word.Document.8">
                  <p:embed/>
                </p:oleObj>
              </mc:Choice>
              <mc:Fallback>
                <p:oleObj name="Document" r:id="rId1" imgW="4553585" imgH="767715" progId="Word.Document.8">
                  <p:embed/>
                  <p:pic>
                    <p:nvPicPr>
                      <p:cNvPr id="0" name="图片 3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623888"/>
                        <a:ext cx="109093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65175" y="4208463"/>
          <a:ext cx="10996613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Document" r:id="rId3" imgW="5180330" imgH="1049020" progId="Word.Document.8">
                  <p:embed/>
                </p:oleObj>
              </mc:Choice>
              <mc:Fallback>
                <p:oleObj name="Document" r:id="rId3" imgW="5180330" imgH="1049020" progId="Word.Document.8">
                  <p:embed/>
                  <p:pic>
                    <p:nvPicPr>
                      <p:cNvPr id="0" name="图片 3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208463"/>
                        <a:ext cx="10996613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803275" y="2424113"/>
          <a:ext cx="10793413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Document" r:id="rId5" imgW="4531995" imgH="734060" progId="Word.Document.8">
                  <p:embed/>
                </p:oleObj>
              </mc:Choice>
              <mc:Fallback>
                <p:oleObj name="Document" r:id="rId5" imgW="4531995" imgH="734060" progId="Word.Document.8">
                  <p:embed/>
                  <p:pic>
                    <p:nvPicPr>
                      <p:cNvPr id="0" name="图片 3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424113"/>
                        <a:ext cx="10793413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04004" y="3404901"/>
          <a:ext cx="5686122" cy="95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Document" r:id="rId7" imgW="2364105" imgH="403860" progId="Word.Document.8">
                  <p:embed/>
                </p:oleObj>
              </mc:Choice>
              <mc:Fallback>
                <p:oleObj name="Document" r:id="rId7" imgW="2364105" imgH="403860" progId="Word.Document.8">
                  <p:embed/>
                  <p:pic>
                    <p:nvPicPr>
                      <p:cNvPr id="0" name="图片 3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004" y="3404901"/>
                        <a:ext cx="5686122" cy="95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88636" y="864160"/>
          <a:ext cx="1040701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r:id="rId1" imgW="4688840" imgH="610235" progId="Word.Document.8">
                  <p:embed/>
                </p:oleObj>
              </mc:Choice>
              <mc:Fallback>
                <p:oleObj name="Document" r:id="rId1" imgW="4688840" imgH="610235" progId="Word.Document.8">
                  <p:embed/>
                  <p:pic>
                    <p:nvPicPr>
                      <p:cNvPr id="0" name="图片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36" y="864160"/>
                        <a:ext cx="10407015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588328" y="2483486"/>
          <a:ext cx="10956925" cy="183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Document" r:id="rId3" imgW="4550410" imgH="762000" progId="Word.Document.8">
                  <p:embed/>
                </p:oleObj>
              </mc:Choice>
              <mc:Fallback>
                <p:oleObj name="Document" r:id="rId3" imgW="4550410" imgH="762000" progId="Word.Document.8">
                  <p:embed/>
                  <p:pic>
                    <p:nvPicPr>
                      <p:cNvPr id="0" name="图片 3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8" y="2483486"/>
                        <a:ext cx="10956925" cy="1830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1" name="文本框 279560">
            <a:hlinkClick r:id="rId5" action="ppaction://hlinksldjump"/>
          </p:cNvPr>
          <p:cNvSpPr txBox="1"/>
          <p:nvPr/>
        </p:nvSpPr>
        <p:spPr>
          <a:xfrm>
            <a:off x="1266190" y="5710555"/>
            <a:ext cx="6464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为事件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的示性变量或示性函数（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Indicator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9565" name="组合 279564"/>
          <p:cNvGrpSpPr/>
          <p:nvPr/>
        </p:nvGrpSpPr>
        <p:grpSpPr>
          <a:xfrm rot="0">
            <a:off x="1557655" y="4313445"/>
            <a:ext cx="4162425" cy="1198880"/>
            <a:chOff x="384" y="1975"/>
            <a:chExt cx="2622" cy="755"/>
          </a:xfrm>
        </p:grpSpPr>
        <p:sp>
          <p:nvSpPr>
            <p:cNvPr id="279566" name="文本框 279565"/>
            <p:cNvSpPr txBox="1"/>
            <p:nvPr/>
          </p:nvSpPr>
          <p:spPr>
            <a:xfrm>
              <a:off x="384" y="1975"/>
              <a:ext cx="2622" cy="7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>
                <a:buFont typeface="Wingdings" panose="05000000000000000000" pitchFamily="2" charset="2"/>
              </a:pPr>
              <a:r>
                <a:rPr lang="en-US" altLang="zh-CN" sz="3600" dirty="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可根据随机事件定义 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r.v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400">
                <a:latin typeface="楷体_GB2312" pitchFamily="49" charset="-122"/>
                <a:ea typeface="楷体_GB2312" pitchFamily="49" charset="-122"/>
              </a:endParaRPr>
            </a:p>
            <a:p>
              <a:pPr algn="l">
                <a:buFont typeface="Wingdings" panose="05000000000000000000" pitchFamily="2" charset="2"/>
              </a:pPr>
              <a:r>
                <a:rPr lang="en-US" altLang="zh-CN" sz="360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设</a:t>
              </a:r>
              <a:r>
                <a:rPr lang="zh-CN" altLang="en-US" sz="2400" b="1" i="1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400" b="1" i="1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为随机事件，则称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9567" name="流程图: 决策 279566"/>
            <p:cNvSpPr/>
            <p:nvPr/>
          </p:nvSpPr>
          <p:spPr>
            <a:xfrm>
              <a:off x="483" y="2143"/>
              <a:ext cx="192" cy="144"/>
            </a:xfrm>
            <a:prstGeom prst="flowChartDecision">
              <a:avLst/>
            </a:prstGeom>
            <a:solidFill>
              <a:srgbClr val="66FF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6" name="对象 5"/>
          <p:cNvGraphicFramePr/>
          <p:nvPr/>
        </p:nvGraphicFramePr>
        <p:xfrm>
          <a:off x="5908040" y="4610735"/>
          <a:ext cx="3368675" cy="108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2534285" imgH="767080" progId="Equation.KSEE3">
                  <p:embed/>
                </p:oleObj>
              </mc:Choice>
              <mc:Fallback>
                <p:oleObj name="" r:id="rId6" imgW="2534285" imgH="76708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8040" y="4610735"/>
                        <a:ext cx="3368675" cy="1084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62" name="标题 296961"/>
          <p:cNvSpPr>
            <a:spLocks noGrp="1"/>
          </p:cNvSpPr>
          <p:nvPr>
            <p:ph type="title"/>
          </p:nvPr>
        </p:nvSpPr>
        <p:spPr>
          <a:xfrm>
            <a:off x="1014095" y="826135"/>
            <a:ext cx="2514600" cy="685800"/>
          </a:xfrm>
        </p:spPr>
        <p:txBody>
          <a:bodyPr anchor="ctr" anchorCtr="0"/>
          <a:p>
            <a:r>
              <a:rPr lang="zh-CN" altLang="en-US" dirty="0">
                <a:ea typeface="楷体_GB2312" pitchFamily="49" charset="-122"/>
              </a:rPr>
              <a:t>总结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96964" name="矩形 296963"/>
          <p:cNvSpPr/>
          <p:nvPr/>
        </p:nvSpPr>
        <p:spPr>
          <a:xfrm>
            <a:off x="1318895" y="1664335"/>
            <a:ext cx="30400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楷体_GB2312" pitchFamily="49" charset="-122"/>
              </a:rPr>
              <a:t>随机变量的定义</a:t>
            </a:r>
            <a:endParaRPr lang="zh-CN" altLang="en-US" sz="3200" b="1" dirty="0"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296965" name="矩形 296964"/>
          <p:cNvSpPr/>
          <p:nvPr/>
        </p:nvSpPr>
        <p:spPr>
          <a:xfrm>
            <a:off x="1242695" y="3416935"/>
            <a:ext cx="304006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dirty="0">
                <a:latin typeface="宋体" panose="02010600030101010101" pitchFamily="2" charset="-122"/>
                <a:ea typeface="楷体_GB2312" pitchFamily="49" charset="-122"/>
              </a:rPr>
              <a:t>随机变量的分类</a:t>
            </a:r>
            <a:endParaRPr lang="zh-CN" altLang="en-US" sz="3200" b="1" dirty="0"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296974" name="矩形 296973"/>
          <p:cNvSpPr/>
          <p:nvPr/>
        </p:nvSpPr>
        <p:spPr>
          <a:xfrm>
            <a:off x="1166495" y="2578735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引入随机变量的意义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96985" name="组合 296984"/>
          <p:cNvGrpSpPr/>
          <p:nvPr/>
        </p:nvGrpSpPr>
        <p:grpSpPr>
          <a:xfrm>
            <a:off x="1236345" y="4221798"/>
            <a:ext cx="5384800" cy="2362200"/>
            <a:chOff x="140" y="2523"/>
            <a:chExt cx="3392" cy="1488"/>
          </a:xfrm>
        </p:grpSpPr>
        <p:sp>
          <p:nvSpPr>
            <p:cNvPr id="296976" name="矩形 296975"/>
            <p:cNvSpPr/>
            <p:nvPr/>
          </p:nvSpPr>
          <p:spPr>
            <a:xfrm>
              <a:off x="1484" y="3531"/>
              <a:ext cx="204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32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非离散型随机变量</a:t>
              </a:r>
              <a:endParaRPr lang="zh-CN" altLang="en-US" sz="3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6977" name="矩形 296976"/>
            <p:cNvSpPr/>
            <p:nvPr/>
          </p:nvSpPr>
          <p:spPr>
            <a:xfrm>
              <a:off x="1436" y="2619"/>
              <a:ext cx="1824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32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离散型随机变量</a:t>
              </a:r>
              <a:endParaRPr lang="zh-CN" altLang="en-US" sz="32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6978" name="矩形 296977"/>
            <p:cNvSpPr/>
            <p:nvPr/>
          </p:nvSpPr>
          <p:spPr>
            <a:xfrm>
              <a:off x="140" y="3051"/>
              <a:ext cx="11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zh-CN" sz="3200" b="1" dirty="0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随机变量</a:t>
              </a:r>
              <a:endParaRPr lang="zh-CN" altLang="en-US" sz="32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96979" name="对象 296978"/>
            <p:cNvGraphicFramePr/>
            <p:nvPr/>
          </p:nvGraphicFramePr>
          <p:xfrm>
            <a:off x="1292" y="2523"/>
            <a:ext cx="288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" imgW="177800" imgH="253365" progId="Equation.DSMT4">
                    <p:embed/>
                  </p:oleObj>
                </mc:Choice>
                <mc:Fallback>
                  <p:oleObj name="" r:id="rId1" imgW="177800" imgH="253365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92" y="2523"/>
                          <a:ext cx="288" cy="1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6986" name="组合 296985"/>
          <p:cNvGrpSpPr/>
          <p:nvPr/>
        </p:nvGrpSpPr>
        <p:grpSpPr>
          <a:xfrm>
            <a:off x="7098983" y="4861561"/>
            <a:ext cx="2622550" cy="1647824"/>
            <a:chOff x="3833" y="2926"/>
            <a:chExt cx="1652" cy="1038"/>
          </a:xfrm>
        </p:grpSpPr>
        <p:sp>
          <p:nvSpPr>
            <p:cNvPr id="296975" name="矩形 296974"/>
            <p:cNvSpPr/>
            <p:nvPr/>
          </p:nvSpPr>
          <p:spPr>
            <a:xfrm>
              <a:off x="3833" y="3657"/>
              <a:ext cx="96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zh-CN" altLang="en-US" sz="3200" dirty="0">
                  <a:solidFill>
                    <a:srgbClr val="000000"/>
                  </a:solidFill>
                  <a:latin typeface="宋体" panose="02010600030101010101" pitchFamily="2" charset="-122"/>
                  <a:ea typeface="楷体_GB2312" pitchFamily="49" charset="-122"/>
                </a:rPr>
                <a:t>奇异型</a:t>
              </a:r>
              <a:endParaRPr lang="zh-CN" altLang="en-US" sz="32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981" name="矩形 296980"/>
            <p:cNvSpPr/>
            <p:nvPr/>
          </p:nvSpPr>
          <p:spPr>
            <a:xfrm>
              <a:off x="3833" y="2926"/>
              <a:ext cx="16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>
                  <a:solidFill>
                    <a:srgbClr val="000000"/>
                  </a:solidFill>
                  <a:latin typeface="宋体" panose="02010600030101010101" pitchFamily="2" charset="-122"/>
                  <a:ea typeface="楷体_GB2312" pitchFamily="49" charset="-122"/>
                </a:rPr>
                <a:t>(</a:t>
              </a:r>
              <a:r>
                <a:rPr lang="zh-CN" altLang="en-US" sz="3200" dirty="0">
                  <a:solidFill>
                    <a:srgbClr val="000000"/>
                  </a:solidFill>
                  <a:latin typeface="宋体" panose="02010600030101010101" pitchFamily="2" charset="-122"/>
                  <a:ea typeface="楷体_GB2312" pitchFamily="49" charset="-122"/>
                </a:rPr>
                <a:t>绝对</a:t>
              </a:r>
              <a:r>
                <a:rPr lang="en-US" altLang="zh-CN" sz="3200">
                  <a:solidFill>
                    <a:srgbClr val="000000"/>
                  </a:solidFill>
                  <a:latin typeface="宋体" panose="02010600030101010101" pitchFamily="2" charset="-122"/>
                  <a:ea typeface="楷体_GB2312" pitchFamily="49" charset="-122"/>
                </a:rPr>
                <a:t>)</a:t>
              </a:r>
              <a:r>
                <a:rPr lang="zh-CN" altLang="en-US" sz="3200" dirty="0">
                  <a:solidFill>
                    <a:srgbClr val="000000"/>
                  </a:solidFill>
                  <a:latin typeface="宋体" panose="02010600030101010101" pitchFamily="2" charset="-122"/>
                  <a:ea typeface="楷体_GB2312" pitchFamily="49" charset="-122"/>
                </a:rPr>
                <a:t>连续型</a:t>
              </a:r>
              <a:endPara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endParaRPr>
            </a:p>
          </p:txBody>
        </p:sp>
      </p:grpSp>
      <p:grpSp>
        <p:nvGrpSpPr>
          <p:cNvPr id="296984" name="组合 296983"/>
          <p:cNvGrpSpPr/>
          <p:nvPr/>
        </p:nvGrpSpPr>
        <p:grpSpPr>
          <a:xfrm>
            <a:off x="5205095" y="1740535"/>
            <a:ext cx="4191000" cy="2286000"/>
            <a:chOff x="2640" y="960"/>
            <a:chExt cx="2640" cy="1440"/>
          </a:xfrm>
        </p:grpSpPr>
        <p:sp>
          <p:nvSpPr>
            <p:cNvPr id="296982" name="文本框 296981"/>
            <p:cNvSpPr txBox="1"/>
            <p:nvPr/>
          </p:nvSpPr>
          <p:spPr>
            <a:xfrm>
              <a:off x="2640" y="960"/>
              <a:ext cx="2592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3200" b="1">
                  <a:latin typeface="Times New Roman" panose="02020603050405020304" pitchFamily="18" charset="0"/>
                  <a:ea typeface="楷体_GB2312" pitchFamily="49" charset="-122"/>
                </a:rPr>
                <a:t>◇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任何随机现象可被 </a:t>
              </a:r>
              <a:r>
                <a:rPr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r.v.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描述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  <a:endParaRPr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983" name="文本框 296982"/>
            <p:cNvSpPr txBox="1"/>
            <p:nvPr/>
          </p:nvSpPr>
          <p:spPr>
            <a:xfrm>
              <a:off x="2688" y="1728"/>
              <a:ext cx="2592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3200" b="1">
                  <a:latin typeface="Times New Roman" panose="02020603050405020304" pitchFamily="18" charset="0"/>
                  <a:ea typeface="楷体_GB2312" pitchFamily="49" charset="-122"/>
                </a:rPr>
                <a:t>◇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借助微积分方法将讨论进行到底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96980" name="对象 296979"/>
          <p:cNvGraphicFramePr/>
          <p:nvPr/>
        </p:nvGraphicFramePr>
        <p:xfrm>
          <a:off x="6718300" y="4672648"/>
          <a:ext cx="381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77800" imgH="253365" progId="Equation.DSMT4">
                  <p:embed/>
                </p:oleObj>
              </mc:Choice>
              <mc:Fallback>
                <p:oleObj name="" r:id="rId3" imgW="177800" imgH="253365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18300" y="4672648"/>
                        <a:ext cx="38100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/>
      <p:bldP spid="296974" grpId="0"/>
      <p:bldP spid="2969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311648" y="895997"/>
          <a:ext cx="2744882" cy="736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Document" r:id="rId1" imgW="1049020" imgH="284480" progId="Word.Document.8">
                  <p:embed/>
                </p:oleObj>
              </mc:Choice>
              <mc:Fallback>
                <p:oleObj name="Document" r:id="rId1" imgW="1049020" imgH="284480" progId="Word.Document.8">
                  <p:embed/>
                  <p:pic>
                    <p:nvPicPr>
                      <p:cNvPr id="0" name="图片 4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648" y="895997"/>
                        <a:ext cx="2744882" cy="736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54236" y="1377010"/>
          <a:ext cx="10968038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Document" r:id="rId3" imgW="4489450" imgH="923290" progId="Word.Document.8">
                  <p:embed/>
                </p:oleObj>
              </mc:Choice>
              <mc:Fallback>
                <p:oleObj name="Document" r:id="rId3" imgW="4489450" imgH="923290" progId="Word.Document.8">
                  <p:embed/>
                  <p:pic>
                    <p:nvPicPr>
                      <p:cNvPr id="0" name="图片 4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36" y="1377010"/>
                        <a:ext cx="10968038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52463" y="3551238"/>
          <a:ext cx="11152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Document" r:id="rId5" imgW="4703445" imgH="354965" progId="Word.Document.8">
                  <p:embed/>
                </p:oleObj>
              </mc:Choice>
              <mc:Fallback>
                <p:oleObj name="Document" r:id="rId5" imgW="4703445" imgH="354965" progId="Word.Document.8">
                  <p:embed/>
                  <p:pic>
                    <p:nvPicPr>
                      <p:cNvPr id="0" name="图片 4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551238"/>
                        <a:ext cx="11152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311647" y="4283629"/>
          <a:ext cx="10533881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Document" r:id="rId7" imgW="4263390" imgH="333375" progId="Word.Document.8">
                  <p:embed/>
                </p:oleObj>
              </mc:Choice>
              <mc:Fallback>
                <p:oleObj name="Document" r:id="rId7" imgW="4263390" imgH="333375" progId="Word.Document.8">
                  <p:embed/>
                  <p:pic>
                    <p:nvPicPr>
                      <p:cNvPr id="0" name="图片 4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647" y="4283629"/>
                        <a:ext cx="10533881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43635" y="845820"/>
            <a:ext cx="34004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用分布函数表示概率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2536825" y="1450975"/>
          <a:ext cx="2625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727200" imgH="203200" progId="Equation.KSEE3">
                  <p:embed/>
                </p:oleObj>
              </mc:Choice>
              <mc:Fallback>
                <p:oleObj name="" r:id="rId1" imgW="1727200" imgH="2032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6825" y="1450975"/>
                        <a:ext cx="262572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536825" y="2088515"/>
          <a:ext cx="319659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2159000" imgH="203200" progId="Equation.KSEE3">
                  <p:embed/>
                </p:oleObj>
              </mc:Choice>
              <mc:Fallback>
                <p:oleObj name="" r:id="rId3" imgW="2159000" imgH="2032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6825" y="2088515"/>
                        <a:ext cx="3196590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2536825" y="2687320"/>
          <a:ext cx="236093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714500" imgH="203200" progId="Equation.KSEE3">
                  <p:embed/>
                </p:oleObj>
              </mc:Choice>
              <mc:Fallback>
                <p:oleObj name="" r:id="rId5" imgW="1714500" imgH="2032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6825" y="2687320"/>
                        <a:ext cx="236093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53" name="左大括号 291852"/>
          <p:cNvSpPr/>
          <p:nvPr/>
        </p:nvSpPr>
        <p:spPr>
          <a:xfrm>
            <a:off x="1084174" y="3831087"/>
            <a:ext cx="163779" cy="1717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1864" name="文本框 291863"/>
          <p:cNvSpPr txBox="1"/>
          <p:nvPr/>
        </p:nvSpPr>
        <p:spPr>
          <a:xfrm>
            <a:off x="902335" y="3134995"/>
            <a:ext cx="27127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请填空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/>
          <p:nvPr/>
        </p:nvGraphicFramePr>
        <p:xfrm>
          <a:off x="1265555" y="3786505"/>
          <a:ext cx="1613535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965200" imgH="203200" progId="Equation.KSEE3">
                  <p:embed/>
                </p:oleObj>
              </mc:Choice>
              <mc:Fallback>
                <p:oleObj name="" r:id="rId7" imgW="965200" imgH="2032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5555" y="3786505"/>
                        <a:ext cx="1613535" cy="41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1265555" y="4507230"/>
          <a:ext cx="1529080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965200" imgH="203200" progId="Equation.KSEE3">
                  <p:embed/>
                </p:oleObj>
              </mc:Choice>
              <mc:Fallback>
                <p:oleObj name="" r:id="rId9" imgW="965200" imgH="203200" progId="Equation.KSEE3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65555" y="4507230"/>
                        <a:ext cx="1529080" cy="39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1310005" y="5208905"/>
          <a:ext cx="144018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965200" imgH="203200" progId="Equation.KSEE3">
                  <p:embed/>
                </p:oleObj>
              </mc:Choice>
              <mc:Fallback>
                <p:oleObj name="" r:id="rId11" imgW="965200" imgH="203200" progId="Equation.KSEE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0005" y="5208905"/>
                        <a:ext cx="1440180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57" name="直接连接符 291856"/>
          <p:cNvSpPr/>
          <p:nvPr/>
        </p:nvSpPr>
        <p:spPr>
          <a:xfrm>
            <a:off x="2903677" y="4138186"/>
            <a:ext cx="352125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" name="直接连接符 18"/>
          <p:cNvSpPr/>
          <p:nvPr/>
        </p:nvSpPr>
        <p:spPr>
          <a:xfrm>
            <a:off x="2997022" y="4906536"/>
            <a:ext cx="352125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" name="直接连接符 19"/>
          <p:cNvSpPr/>
          <p:nvPr/>
        </p:nvSpPr>
        <p:spPr>
          <a:xfrm>
            <a:off x="2997022" y="5548521"/>
            <a:ext cx="352125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aphicFrame>
        <p:nvGraphicFramePr>
          <p:cNvPr id="21" name="对象 20"/>
          <p:cNvGraphicFramePr/>
          <p:nvPr/>
        </p:nvGraphicFramePr>
        <p:xfrm>
          <a:off x="3325495" y="3717925"/>
          <a:ext cx="144208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3" imgW="990600" imgH="203200" progId="Equation.KSEE3">
                  <p:embed/>
                </p:oleObj>
              </mc:Choice>
              <mc:Fallback>
                <p:oleObj name="" r:id="rId13" imgW="990600" imgH="2032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25495" y="3717925"/>
                        <a:ext cx="144208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/>
          <p:nvPr/>
        </p:nvGraphicFramePr>
        <p:xfrm>
          <a:off x="3228975" y="4498340"/>
          <a:ext cx="1481455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5" imgW="990600" imgH="203200" progId="Equation.KSEE3">
                  <p:embed/>
                </p:oleObj>
              </mc:Choice>
              <mc:Fallback>
                <p:oleObj name="" r:id="rId15" imgW="990600" imgH="203200" progId="Equation.KSEE3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28975" y="4498340"/>
                        <a:ext cx="1481455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3228975" y="5179695"/>
          <a:ext cx="1668780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7" imgW="1193800" imgH="203200" progId="Equation.KSEE3">
                  <p:embed/>
                </p:oleObj>
              </mc:Choice>
              <mc:Fallback>
                <p:oleObj name="" r:id="rId17" imgW="1193800" imgH="203200" progId="Equation.KSEE3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28975" y="5179695"/>
                        <a:ext cx="1668780" cy="36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1864" grpId="0"/>
      <p:bldP spid="2918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505667" y="551377"/>
          <a:ext cx="9808262" cy="250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Document" r:id="rId1" imgW="3688080" imgH="941705" progId="Word.Document.8">
                  <p:embed/>
                </p:oleObj>
              </mc:Choice>
              <mc:Fallback>
                <p:oleObj name="Document" r:id="rId1" imgW="3688080" imgH="941705" progId="Word.Document.8">
                  <p:embed/>
                  <p:pic>
                    <p:nvPicPr>
                      <p:cNvPr id="0" name="图片 7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67" y="551377"/>
                        <a:ext cx="9808262" cy="2507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38250" y="1190719"/>
          <a:ext cx="87725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Document" r:id="rId3" imgW="3568700" imgH="400685" progId="Word.Document.8">
                  <p:embed/>
                </p:oleObj>
              </mc:Choice>
              <mc:Fallback>
                <p:oleObj name="Document" r:id="rId3" imgW="3568700" imgH="400685" progId="Word.Document.8">
                  <p:embed/>
                  <p:pic>
                    <p:nvPicPr>
                      <p:cNvPr id="0" name="图片 7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190719"/>
                        <a:ext cx="877252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55374" y="1865220"/>
          <a:ext cx="11291887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Document" r:id="rId5" imgW="4568825" imgH="617855" progId="Word.Document.8">
                  <p:embed/>
                </p:oleObj>
              </mc:Choice>
              <mc:Fallback>
                <p:oleObj name="Document" r:id="rId5" imgW="4568825" imgH="617855" progId="Word.Document.8">
                  <p:embed/>
                  <p:pic>
                    <p:nvPicPr>
                      <p:cNvPr id="0" name="图片 7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74" y="1865220"/>
                        <a:ext cx="11291887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69212" y="3384458"/>
          <a:ext cx="11080563" cy="136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Document" r:id="rId7" imgW="4513580" imgH="559435" progId="Word.Document.8">
                  <p:embed/>
                </p:oleObj>
              </mc:Choice>
              <mc:Fallback>
                <p:oleObj name="Document" r:id="rId7" imgW="4513580" imgH="559435" progId="Word.Document.8">
                  <p:embed/>
                  <p:pic>
                    <p:nvPicPr>
                      <p:cNvPr id="0" name="图片 7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12" y="3384458"/>
                        <a:ext cx="11080563" cy="1365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69212" y="4698301"/>
          <a:ext cx="1110773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Document" r:id="rId9" imgW="4544695" imgH="550545" progId="Word.Document.8">
                  <p:embed/>
                </p:oleObj>
              </mc:Choice>
              <mc:Fallback>
                <p:oleObj name="Document" r:id="rId9" imgW="4544695" imgH="550545" progId="Word.Document.8">
                  <p:embed/>
                  <p:pic>
                    <p:nvPicPr>
                      <p:cNvPr id="0" name="图片 7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12" y="4698301"/>
                        <a:ext cx="11107738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COMMONDATA" val="eyJoZGlkIjoiYzlhNDBhMmFlMjI3Y2E3ODJkMmNkNjUyYmE3ZmU4Nj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宽屏</PresentationFormat>
  <Paragraphs>33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11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楷体_GB2312</vt:lpstr>
      <vt:lpstr>新宋体</vt:lpstr>
      <vt:lpstr>Symbol</vt:lpstr>
      <vt:lpstr>Times New Roman</vt:lpstr>
      <vt:lpstr>Arial Unicode MS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第二章   一维随机变量及其分布 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肉肉</cp:lastModifiedBy>
  <cp:revision>57</cp:revision>
  <dcterms:created xsi:type="dcterms:W3CDTF">2019-06-19T02:08:00Z</dcterms:created>
  <dcterms:modified xsi:type="dcterms:W3CDTF">2022-09-14T09:07:24Z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2283C127DF0F457E92E2A342FE28DA9C</vt:lpwstr>
  </property>
</Properties>
</file>