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</p:sldIdLst>
  <p:sldSz cx="12192000" cy="6858000"/>
  <p:notesSz cx="6857365" cy="9143365"/>
  <p:custDataLst>
    <p:tags r:id="rId28"/>
  </p:custDataLst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7" autoAdjust="0"/>
    <p:restoredTop sz="99500"/>
  </p:normalViewPr>
  <p:slideViewPr>
    <p:cSldViewPr snapToGrid="0">
      <p:cViewPr varScale="1">
        <p:scale>
          <a:sx n="72" d="100"/>
          <a:sy n="72" d="100"/>
        </p:scale>
        <p:origin x="0" y="0"/>
      </p:cViewPr>
      <p:guideLst>
        <p:guide orient="horz" pos="2113"/>
        <p:guide pos="3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8" Type="http://schemas.openxmlformats.org/officeDocument/2006/relationships/image" Target="../media/image74.emf"/><Relationship Id="rId7" Type="http://schemas.openxmlformats.org/officeDocument/2006/relationships/image" Target="../media/image73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3" Type="http://schemas.openxmlformats.org/officeDocument/2006/relationships/image" Target="../media/image79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e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1" name="文本占位符 60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l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等线" panose="02010600030101010101" charset="-122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marL="0" indent="0" algn="r" defTabSz="914400" fontAlgn="base" hangingPunct="0">
              <a:defRPr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rPr>
            </a:fld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>
            <a:off x="669882" y="2588281"/>
            <a:ext cx="10852237" cy="89916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25400" bIns="38100" anchor="t" anchorCtr="0"/>
          <a:lstStyle>
            <a:lvl1pPr marL="0" indent="0" algn="ctr" defTabSz="914400" fontAlgn="auto" hangingPunct="1">
              <a:defRPr sz="5400" b="0" spc="60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>
            <a:off x="669882" y="3566160"/>
            <a:ext cx="10852237" cy="95098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>
            <a:off x="669930" y="952508"/>
            <a:ext cx="10852237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25400" bIns="38100" anchor="t" anchorCtr="0"/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单击此处编辑标题</a:t>
            </a:r>
            <a:endParaRPr lang="zh-CN" altLang="en-US">
              <a:sym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>
            <a:off x="669930" y="3808730"/>
            <a:ext cx="10852237" cy="6248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63500" bIns="38100" anchor="t" anchorCtr="0"/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>
            <a:off x="669930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>
            <a:off x="6238877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-228600"/>
            <a:r>
              <a:rPr lang="zh-CN" altLang="en-US"/>
              <a:t>第二级</a:t>
            </a:r>
            <a:endParaRPr lang="en-US" altLang="zh-CN"/>
          </a:p>
          <a:p>
            <a:pPr marL="1143000" lvl="2" indent="-228600"/>
            <a:r>
              <a:rPr lang="zh-CN" altLang="en-US"/>
              <a:t>第三级</a:t>
            </a:r>
            <a:endParaRPr lang="en-US" altLang="zh-CN"/>
          </a:p>
          <a:p>
            <a:pPr marL="1600200" lvl="3" indent="-228600"/>
            <a:r>
              <a:rPr lang="zh-CN" altLang="en-US"/>
              <a:t>第四级</a:t>
            </a:r>
            <a:endParaRPr lang="en-US" altLang="zh-CN"/>
          </a:p>
          <a:p>
            <a:pPr marL="2057400"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1" cy="3810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>
            <a:off x="669925" y="1789043"/>
            <a:ext cx="5283200" cy="45522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>
            <a:off x="6235750" y="1296000"/>
            <a:ext cx="5283241" cy="3810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t" anchorCtr="0"/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单击此处编辑文本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>
            <a:off x="6235750" y="1789043"/>
            <a:ext cx="5283241" cy="45522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marL="11430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marL="16002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marL="20574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en-US" altLang="zh-CN">
              <a:sym typeface="微软雅黑" panose="020B0503020204020204" charset="-122"/>
            </a:endParaRPr>
          </a:p>
          <a:p>
            <a:pPr marL="685800" lvl="1" indent="-228600"/>
            <a:r>
              <a:rPr lang="zh-CN" altLang="en-US">
                <a:sym typeface="微软雅黑" panose="020B0503020204020204" charset="-122"/>
              </a:rPr>
              <a:t>第二级</a:t>
            </a:r>
            <a:endParaRPr lang="en-US" altLang="zh-CN">
              <a:sym typeface="微软雅黑" panose="020B0503020204020204" charset="-122"/>
            </a:endParaRPr>
          </a:p>
          <a:p>
            <a:pPr marL="1143000" lvl="2" indent="-228600"/>
            <a:r>
              <a:rPr lang="zh-CN" altLang="en-US">
                <a:sym typeface="微软雅黑" panose="020B0503020204020204" charset="-122"/>
              </a:rPr>
              <a:t>第三级</a:t>
            </a:r>
            <a:endParaRPr lang="en-US" altLang="zh-CN">
              <a:sym typeface="微软雅黑" panose="020B0503020204020204" charset="-122"/>
            </a:endParaRPr>
          </a:p>
          <a:p>
            <a:pPr marL="1600200" lvl="3" indent="-228600"/>
            <a:r>
              <a:rPr lang="zh-CN" altLang="en-US">
                <a:sym typeface="微软雅黑" panose="020B0503020204020204" charset="-122"/>
              </a:rPr>
              <a:t>第四级</a:t>
            </a:r>
            <a:endParaRPr lang="en-US" altLang="zh-CN">
              <a:sym typeface="微软雅黑" panose="020B0503020204020204" charset="-122"/>
            </a:endParaRPr>
          </a:p>
          <a:p>
            <a:pPr marL="2057400" lvl="4" indent="-228600"/>
            <a:r>
              <a:rPr lang="zh-CN" altLang="en-US">
                <a:sym typeface="微软雅黑" panose="020B0503020204020204" charset="-122"/>
              </a:rPr>
              <a:t>第五级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1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>
            <a:off x="6238925" y="1296000"/>
            <a:ext cx="5283242" cy="5039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101600" tIns="0" rIns="82550" bIns="0" anchor="t" anchorCtr="0"/>
          <a:lstStyle>
            <a:lvl1pPr marL="228600" indent="-22860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anose="020B0503020204020204" charset="-122"/>
              </a:rPr>
              <a:t>单击此处编辑母版文本样式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>
            <a:off x="669882" y="431999"/>
            <a:ext cx="10852237" cy="64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eaVert" wrap="square" lIns="101600" tIns="38100" rIns="76200" bIns="38100" anchor="ctr" anchorCtr="0"/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sym typeface="微软雅黑" panose="020B0503020204020204" charset="-122"/>
              </a:rPr>
              <a:t>单击此处编辑母版标题样式</a:t>
            </a: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0" cy="53889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eaVert" wrap="square" lIns="91440" tIns="45720" rIns="91440" bIns="45720" anchor="t" anchorCtr="0"/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685800" lvl="1" indent="0"/>
            <a:r>
              <a:rPr lang="zh-CN" altLang="en-US"/>
              <a:t>第二级</a:t>
            </a:r>
            <a:endParaRPr lang="en-US" altLang="zh-CN"/>
          </a:p>
          <a:p>
            <a:pPr marL="1143000" lvl="2" indent="0"/>
            <a:r>
              <a:rPr lang="zh-CN" altLang="en-US"/>
              <a:t>第三级</a:t>
            </a:r>
            <a:endParaRPr lang="en-US" altLang="zh-CN"/>
          </a:p>
          <a:p>
            <a:pPr marL="1600200" lvl="3" indent="0"/>
            <a:r>
              <a:rPr lang="zh-CN" altLang="en-US"/>
              <a:t>第四级</a:t>
            </a:r>
            <a:endParaRPr lang="en-US" altLang="zh-CN"/>
          </a:p>
          <a:p>
            <a:pPr marL="20574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marL="0" indent="0" defTabSz="914400" fontAlgn="base" hangingPunct="0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/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600216" y="243967"/>
              <a:ext cx="2821020" cy="43794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</p:pic>
        <p:sp>
          <p:nvSpPr>
            <p:cNvPr id="4" name="矩形"/>
            <p:cNvSpPr/>
            <p:nvPr userDrawn="1"/>
          </p:nvSpPr>
          <p:spPr>
            <a:xfrm>
              <a:off x="9401781" y="234834"/>
              <a:ext cx="2689696" cy="453390"/>
            </a:xfrm>
            <a:prstGeom prst="rect">
              <a:avLst/>
            </a:prstGeom>
            <a:solidFill>
              <a:schemeClr val="bg1"/>
            </a:solidFill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2286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1pPr>
      <a:lvl2pPr marL="6858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2pPr>
      <a:lvl3pPr marL="11430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3pPr>
      <a:lvl4pPr marL="16002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4pPr>
      <a:lvl5pPr marL="2057400" indent="-228600" algn="l" defTabSz="91440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0.wmf"/><Relationship Id="rId11" Type="http://schemas.openxmlformats.org/officeDocument/2006/relationships/notesSlide" Target="../notesSlides/notesSlide13.xml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46.bin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43.bin"/><Relationship Id="rId18" Type="http://schemas.openxmlformats.org/officeDocument/2006/relationships/notesSlide" Target="../notesSlides/notesSlide15.xml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49.bin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48.bin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47.bin"/><Relationship Id="rId1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7.wmf"/><Relationship Id="rId13" Type="http://schemas.openxmlformats.org/officeDocument/2006/relationships/notesSlide" Target="../notesSlides/notesSlide17.xml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2.wmf"/><Relationship Id="rId13" Type="http://schemas.openxmlformats.org/officeDocument/2006/relationships/notesSlide" Target="../notesSlides/notesSlide18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29" Type="http://schemas.openxmlformats.org/officeDocument/2006/relationships/notesSlide" Target="../notesSlides/notesSlide19.xml"/><Relationship Id="rId28" Type="http://schemas.openxmlformats.org/officeDocument/2006/relationships/vmlDrawing" Target="../drawings/vmlDrawing1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9.wmf"/><Relationship Id="rId25" Type="http://schemas.openxmlformats.org/officeDocument/2006/relationships/oleObject" Target="../embeddings/oleObject74.bin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76.emf"/><Relationship Id="rId2" Type="http://schemas.openxmlformats.org/officeDocument/2006/relationships/image" Target="../media/image67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5.e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4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3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1.e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6" Type="http://schemas.openxmlformats.org/officeDocument/2006/relationships/notesSlide" Target="../notesSlides/notesSlide5.xml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7" Type="http://schemas.openxmlformats.org/officeDocument/2006/relationships/notesSlide" Target="../notesSlides/notesSlide9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1905206" y="2776052"/>
          <a:ext cx="8381999" cy="42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ackage" r:id="rId1" imgW="3841750" imgH="199390" progId="package">
                  <p:embed/>
                </p:oleObj>
              </mc:Choice>
              <mc:Fallback>
                <p:oleObj name="package" r:id="rId1" imgW="3841750" imgH="199390" progId="package">
                  <p:embed/>
                  <p:pic>
                    <p:nvPicPr>
                      <p:cNvPr id="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1905206" y="2776052"/>
                        <a:ext cx="8381999" cy="428484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2"/>
          <p:cNvGrpSpPr/>
          <p:nvPr/>
        </p:nvGrpSpPr>
        <p:grpSpPr>
          <a:xfrm>
            <a:off x="1824567" y="2029884"/>
            <a:ext cx="8879417" cy="730886"/>
            <a:chOff x="431800" y="1573213"/>
            <a:chExt cx="6660592" cy="549109"/>
          </a:xfrm>
        </p:grpSpPr>
        <p:sp>
          <p:nvSpPr>
            <p:cNvPr id="24578" name="矩形 11"/>
            <p:cNvSpPr/>
            <p:nvPr/>
          </p:nvSpPr>
          <p:spPr>
            <a:xfrm>
              <a:off x="431800" y="1573213"/>
              <a:ext cx="6660592" cy="5491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第四讲曾提到过几何概型：设             为一区域， 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4579" name="对象 2"/>
            <p:cNvGraphicFramePr>
              <a:graphicFrameLocks noChangeAspect="1"/>
            </p:cNvGraphicFramePr>
            <p:nvPr/>
          </p:nvGraphicFramePr>
          <p:xfrm>
            <a:off x="4507297" y="1635648"/>
            <a:ext cx="928884" cy="406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405765" imgH="177800" progId="Equation.DSMT4">
                    <p:embed/>
                  </p:oleObj>
                </mc:Choice>
                <mc:Fallback>
                  <p:oleObj name="" r:id="rId1" imgW="405765" imgH="1778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07297" y="1635648"/>
                          <a:ext cx="928884" cy="4067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WordArt 117"/>
          <p:cNvSpPr>
            <a:spLocks noTextEdit="1"/>
          </p:cNvSpPr>
          <p:nvPr/>
        </p:nvSpPr>
        <p:spPr>
          <a:xfrm>
            <a:off x="1824567" y="1441451"/>
            <a:ext cx="4250267" cy="44873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2. 区域上的均匀分布</a:t>
            </a:r>
            <a:endParaRPr lang="zh-CN" altLang="en-US" sz="32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1"/>
          <p:cNvSpPr/>
          <p:nvPr/>
        </p:nvSpPr>
        <p:spPr>
          <a:xfrm>
            <a:off x="1824567" y="2755900"/>
            <a:ext cx="107526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认为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S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中每个结果的出现都是等可能的，此时，</a:t>
            </a:r>
            <a:endParaRPr lang="en-US" altLang="zh-CN" sz="3200" b="0" i="1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9" name="矩形 11"/>
          <p:cNvSpPr/>
          <p:nvPr/>
        </p:nvSpPr>
        <p:spPr>
          <a:xfrm>
            <a:off x="1824567" y="3572933"/>
            <a:ext cx="6432551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对于事件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A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，其概率为</a:t>
            </a:r>
            <a:endParaRPr lang="en-US" altLang="zh-CN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3953933" y="4533900"/>
            <a:ext cx="3869267" cy="1281471"/>
            <a:chOff x="2447925" y="2124075"/>
            <a:chExt cx="3651250" cy="1058115"/>
          </a:xfrm>
        </p:grpSpPr>
        <p:graphicFrame>
          <p:nvGraphicFramePr>
            <p:cNvPr id="24584" name="对象 9"/>
            <p:cNvGraphicFramePr>
              <a:graphicFrameLocks noChangeAspect="1"/>
            </p:cNvGraphicFramePr>
            <p:nvPr/>
          </p:nvGraphicFramePr>
          <p:xfrm>
            <a:off x="2447925" y="2447925"/>
            <a:ext cx="1311275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" imgW="431165" imgH="177800" progId="Equation.DSMT4">
                    <p:embed/>
                  </p:oleObj>
                </mc:Choice>
                <mc:Fallback>
                  <p:oleObj name="" r:id="rId3" imgW="431165" imgH="177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7925" y="2447925"/>
                          <a:ext cx="1311275" cy="539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585" name="直接连接符 11"/>
            <p:cNvCxnSpPr/>
            <p:nvPr/>
          </p:nvCxnSpPr>
          <p:spPr>
            <a:xfrm>
              <a:off x="3867150" y="2700338"/>
              <a:ext cx="22320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586" name="TextBox 13"/>
            <p:cNvSpPr txBox="1"/>
            <p:nvPr/>
          </p:nvSpPr>
          <p:spPr>
            <a:xfrm>
              <a:off x="4156075" y="2124075"/>
              <a:ext cx="1557374" cy="4818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 dirty="0">
                  <a:latin typeface="Times New Roman" panose="02020603050405020304" charset="0"/>
                  <a:ea typeface="微软雅黑" panose="020B0503020204020204" charset="-122"/>
                </a:rPr>
                <a:t>A</a:t>
              </a: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的面积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24587" name="TextBox 15"/>
            <p:cNvSpPr txBox="1"/>
            <p:nvPr/>
          </p:nvSpPr>
          <p:spPr>
            <a:xfrm>
              <a:off x="4151313" y="2700338"/>
              <a:ext cx="1514829" cy="4818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 dirty="0">
                  <a:latin typeface="Times New Roman" panose="02020603050405020304" charset="0"/>
                  <a:ea typeface="微软雅黑" panose="020B0503020204020204" charset="-122"/>
                </a:rPr>
                <a:t>S</a:t>
              </a: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的面积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1"/>
          <p:cNvSpPr/>
          <p:nvPr/>
        </p:nvSpPr>
        <p:spPr>
          <a:xfrm>
            <a:off x="1678517" y="1123951"/>
            <a:ext cx="107526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用随机变量的语言重新叙述此问题：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3071284" y="1752600"/>
            <a:ext cx="8976783" cy="1370965"/>
            <a:chOff x="1691680" y="1708177"/>
            <a:chExt cx="6732651" cy="1028984"/>
          </a:xfrm>
        </p:grpSpPr>
        <p:sp>
          <p:nvSpPr>
            <p:cNvPr id="26627" name="矩形 11"/>
            <p:cNvSpPr/>
            <p:nvPr/>
          </p:nvSpPr>
          <p:spPr>
            <a:xfrm>
              <a:off x="1691680" y="1708177"/>
              <a:ext cx="6732651" cy="10289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设</a:t>
              </a:r>
              <a:r>
                <a:rPr lang="en-US" altLang="zh-CN" sz="3200" b="0" dirty="0">
                  <a:latin typeface="Times New Roman" panose="02020603050405020304" charset="0"/>
                  <a:ea typeface="微软雅黑" panose="020B0503020204020204" charset="-122"/>
                </a:rPr>
                <a:t>(</a:t>
              </a:r>
              <a:r>
                <a:rPr lang="en-US" altLang="zh-CN" sz="3200" b="0" i="1" dirty="0">
                  <a:latin typeface="Times New Roman" panose="02020603050405020304" charset="0"/>
                  <a:ea typeface="微软雅黑" panose="020B0503020204020204" charset="-122"/>
                </a:rPr>
                <a:t>X</a:t>
              </a:r>
              <a:r>
                <a:rPr lang="en-US" altLang="zh-CN" sz="3200" b="0" dirty="0">
                  <a:latin typeface="Times New Roman" panose="02020603050405020304" charset="0"/>
                  <a:ea typeface="微软雅黑" panose="020B0503020204020204" charset="-122"/>
                </a:rPr>
                <a:t>, </a:t>
              </a:r>
              <a:r>
                <a:rPr lang="en-US" altLang="zh-CN" sz="3200" b="0" i="1" dirty="0">
                  <a:latin typeface="Times New Roman" panose="02020603050405020304" charset="0"/>
                  <a:ea typeface="微软雅黑" panose="020B0503020204020204" charset="-122"/>
                </a:rPr>
                <a:t>Y</a:t>
              </a:r>
              <a:r>
                <a:rPr lang="en-US" altLang="zh-CN" sz="3200" b="0" dirty="0">
                  <a:latin typeface="Times New Roman" panose="02020603050405020304" charset="0"/>
                  <a:ea typeface="微软雅黑" panose="020B0503020204020204" charset="-122"/>
                </a:rPr>
                <a:t>)</a:t>
              </a: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为连续随机变量，取值于区</a:t>
              </a:r>
              <a:endParaRPr lang="en-US" altLang="zh-CN" sz="3200" b="0" dirty="0">
                <a:latin typeface="Times New Roman" panose="0202060305040502030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域              中，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6628" name="对象 21"/>
            <p:cNvGraphicFramePr>
              <a:graphicFrameLocks noChangeAspect="1"/>
            </p:cNvGraphicFramePr>
            <p:nvPr/>
          </p:nvGraphicFramePr>
          <p:xfrm>
            <a:off x="2195745" y="2259129"/>
            <a:ext cx="928884" cy="406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" imgW="405765" imgH="177800" progId="Equation.DSMT4">
                    <p:embed/>
                  </p:oleObj>
                </mc:Choice>
                <mc:Fallback>
                  <p:oleObj name="" r:id="rId1" imgW="405765" imgH="1778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95745" y="2259129"/>
                          <a:ext cx="928884" cy="4067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矩形 11"/>
          <p:cNvSpPr/>
          <p:nvPr/>
        </p:nvSpPr>
        <p:spPr>
          <a:xfrm>
            <a:off x="1655233" y="2901951"/>
            <a:ext cx="3816351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其密度函数为：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127500" y="2967567"/>
          <a:ext cx="371263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638300" imgH="711200" progId="Equation.DSMT4">
                  <p:embed/>
                </p:oleObj>
              </mc:Choice>
              <mc:Fallback>
                <p:oleObj name="" r:id="rId3" imgW="1638300" imgH="711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0" y="2967567"/>
                        <a:ext cx="3712633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11"/>
          <p:cNvSpPr/>
          <p:nvPr/>
        </p:nvSpPr>
        <p:spPr>
          <a:xfrm>
            <a:off x="1655233" y="4389967"/>
            <a:ext cx="50630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其中 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|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S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|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表示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S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的面积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4" name="矩形 11"/>
          <p:cNvSpPr/>
          <p:nvPr/>
        </p:nvSpPr>
        <p:spPr>
          <a:xfrm>
            <a:off x="5759451" y="4389967"/>
            <a:ext cx="4849283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称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为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S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上的均匀分布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8" name="矩形 11"/>
          <p:cNvSpPr/>
          <p:nvPr/>
        </p:nvSpPr>
        <p:spPr>
          <a:xfrm>
            <a:off x="3071284" y="5060951"/>
            <a:ext cx="7537449" cy="13709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“等可能”即在取值空间的每一点密度函数都是相等的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35667" y="1926167"/>
            <a:ext cx="1289051" cy="425451"/>
            <a:chOff x="182341" y="1838973"/>
            <a:chExt cx="965853" cy="319363"/>
          </a:xfrm>
        </p:grpSpPr>
        <p:sp>
          <p:nvSpPr>
            <p:cNvPr id="26635" name="WordArt 121"/>
            <p:cNvSpPr>
              <a:spLocks noTextEdit="1"/>
            </p:cNvSpPr>
            <p:nvPr/>
          </p:nvSpPr>
          <p:spPr>
            <a:xfrm>
              <a:off x="503548" y="1838973"/>
              <a:ext cx="644646" cy="319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60000"/>
            </a:bodyPr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定义</a:t>
              </a:r>
              <a:endPara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6636" name="Picture 27" descr="G:\ppt\资源共享课\MB\圆球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341" y="1853276"/>
              <a:ext cx="281499" cy="30506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1"/>
          <p:cNvGrpSpPr/>
          <p:nvPr/>
        </p:nvGrpSpPr>
        <p:grpSpPr>
          <a:xfrm>
            <a:off x="1750484" y="5151967"/>
            <a:ext cx="1066800" cy="583564"/>
            <a:chOff x="412308" y="5345116"/>
            <a:chExt cx="800542" cy="437391"/>
          </a:xfrm>
        </p:grpSpPr>
        <p:sp>
          <p:nvSpPr>
            <p:cNvPr id="26638" name="Text Box 13"/>
            <p:cNvSpPr txBox="1"/>
            <p:nvPr/>
          </p:nvSpPr>
          <p:spPr>
            <a:xfrm>
              <a:off x="652163" y="5345116"/>
              <a:ext cx="560687" cy="437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charset="-122"/>
                </a:rPr>
                <a:t>注</a:t>
              </a:r>
              <a:endParaRPr lang="zh-CN" altLang="en-US" sz="32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pic>
          <p:nvPicPr>
            <p:cNvPr id="26639" name="Picture 27" descr="G:\ppt\资源共享课\MB\圆球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308" y="5423418"/>
              <a:ext cx="281499" cy="30506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3" grpId="0"/>
      <p:bldP spid="34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534584" y="2760133"/>
            <a:ext cx="9218083" cy="3046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                            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某人乘甲客车到某站换乘乙客车。已知两车到达该车站的时间均为等可能地取 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8:00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到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8:20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之间，又客车在此站停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5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分钟，问该乘客能成功换乘的概率为多少？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9" name="Text Box 15"/>
          <p:cNvSpPr txBox="1"/>
          <p:nvPr/>
        </p:nvSpPr>
        <p:spPr>
          <a:xfrm>
            <a:off x="1543051" y="2823633"/>
            <a:ext cx="3833283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例</a:t>
            </a:r>
            <a:r>
              <a:rPr lang="zh-CN" altLang="en-US" sz="3200" dirty="0">
                <a:latin typeface="Times New Roman" panose="02020603050405020304" charset="0"/>
                <a:ea typeface="微软雅黑" panose="020B0503020204020204" charset="-122"/>
              </a:rPr>
              <a:t> （换乘问题）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34584" y="1155700"/>
            <a:ext cx="9429749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区域上的均匀分布常用来解决许多看似不像几何问题的实际问题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TextBox 85"/>
          <p:cNvSpPr txBox="1"/>
          <p:nvPr/>
        </p:nvSpPr>
        <p:spPr>
          <a:xfrm>
            <a:off x="1369484" y="1221317"/>
            <a:ext cx="1104900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解：</a:t>
            </a:r>
            <a:endParaRPr lang="zh-CN" altLang="en-US" sz="2935" b="0" dirty="0">
              <a:solidFill>
                <a:srgbClr val="0000CC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68500" y="1206500"/>
            <a:ext cx="8900584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设乘客到达车站的时间为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 (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分钟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).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742267" y="3333751"/>
          <a:ext cx="3649133" cy="137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752600" imgH="660400" progId="Equation.DSMT4">
                  <p:embed/>
                </p:oleObj>
              </mc:Choice>
              <mc:Fallback>
                <p:oleObj name="" r:id="rId1" imgW="1752600" imgH="660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2267" y="3333751"/>
                        <a:ext cx="3649133" cy="1373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1968500" y="1701800"/>
            <a:ext cx="8900584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所要转乘的客车到达车站时间为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 (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分钟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).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68500" y="2180167"/>
            <a:ext cx="8303684" cy="9950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则可知 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Y 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服从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D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上的均匀分布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其中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D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为正方形 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[0,20]</a:t>
            </a:r>
            <a:r>
              <a:rPr lang="en-US" altLang="zh-CN" sz="2935" b="0" baseline="30000" dirty="0">
                <a:latin typeface="Times New Roman" panose="02020603050405020304" charset="0"/>
                <a:ea typeface="微软雅黑" panose="020B0503020204020204" charset="-122"/>
              </a:rPr>
              <a:t>2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，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8500" y="3189817"/>
            <a:ext cx="5135033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即密度函数为</a:t>
            </a:r>
            <a:endParaRPr lang="zh-CN" altLang="en-US" sz="2935" b="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5" name="直角三角形 44"/>
          <p:cNvSpPr/>
          <p:nvPr/>
        </p:nvSpPr>
        <p:spPr>
          <a:xfrm flipH="1">
            <a:off x="8362951" y="4296834"/>
            <a:ext cx="1750483" cy="92075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68500" y="4582584"/>
            <a:ext cx="7008284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而事件“能成功转乘”为</a:t>
            </a:r>
            <a:endParaRPr lang="zh-CN" altLang="en-US" sz="2935" b="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3613151" y="5075767"/>
          <a:ext cx="3111500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358265" imgH="203200" progId="Equation.DSMT4">
                  <p:embed/>
                </p:oleObj>
              </mc:Choice>
              <mc:Fallback>
                <p:oleObj name="" r:id="rId3" imgW="135826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51" y="5075767"/>
                        <a:ext cx="3111500" cy="465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1968500" y="5731933"/>
            <a:ext cx="3790951" cy="54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故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P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{</a:t>
            </a:r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能成功转乘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}=</a:t>
            </a:r>
            <a:endParaRPr lang="zh-CN" altLang="en-US" sz="2935" b="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5505451" y="5526617"/>
          <a:ext cx="182456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875665" imgH="444500" progId="Equation.DSMT4">
                  <p:embed/>
                </p:oleObj>
              </mc:Choice>
              <mc:Fallback>
                <p:oleObj name="" r:id="rId5" imgW="875665" imgH="444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451" y="5526617"/>
                        <a:ext cx="1824567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614410" y="3248025"/>
            <a:ext cx="2612390" cy="2451100"/>
            <a:chOff x="8715" y="3423"/>
            <a:chExt cx="4114" cy="3860"/>
          </a:xfrm>
        </p:grpSpPr>
        <p:sp>
          <p:nvSpPr>
            <p:cNvPr id="4" name="直角三角形 3"/>
            <p:cNvSpPr/>
            <p:nvPr/>
          </p:nvSpPr>
          <p:spPr>
            <a:xfrm flipH="1">
              <a:off x="9878" y="4585"/>
              <a:ext cx="2067" cy="2068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TextBox 45"/>
            <p:cNvSpPr txBox="1"/>
            <p:nvPr/>
          </p:nvSpPr>
          <p:spPr>
            <a:xfrm>
              <a:off x="9695" y="6653"/>
              <a:ext cx="49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dirty="0">
                  <a:latin typeface="Times New Roman" panose="02020603050405020304" charset="0"/>
                </a:rPr>
                <a:t>5</a:t>
              </a:r>
              <a:endParaRPr lang="zh-CN" altLang="en-US" sz="2000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" name="TextBox 46"/>
            <p:cNvSpPr txBox="1"/>
            <p:nvPr/>
          </p:nvSpPr>
          <p:spPr>
            <a:xfrm>
              <a:off x="12135" y="4058"/>
              <a:ext cx="695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dirty="0">
                  <a:latin typeface="Times New Roman" panose="02020603050405020304" charset="0"/>
                </a:rPr>
                <a:t>15</a:t>
              </a:r>
              <a:endParaRPr lang="zh-CN" altLang="en-US" sz="2000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068" y="4225"/>
              <a:ext cx="700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0" i="1" dirty="0">
                  <a:latin typeface="Times New Roman" panose="02020603050405020304" charset="0"/>
                </a:rPr>
                <a:t>G</a:t>
              </a:r>
              <a:endParaRPr lang="zh-CN" altLang="en-US" b="0" i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grpSp>
          <p:nvGrpSpPr>
            <p:cNvPr id="8" name="组合 50"/>
            <p:cNvGrpSpPr/>
            <p:nvPr/>
          </p:nvGrpSpPr>
          <p:grpSpPr>
            <a:xfrm>
              <a:off x="9583" y="4585"/>
              <a:ext cx="2362" cy="2075"/>
              <a:chOff x="6440539" y="3320990"/>
              <a:chExt cx="1586622" cy="1878639"/>
            </a:xfrm>
          </p:grpSpPr>
          <p:cxnSp>
            <p:nvCxnSpPr>
              <p:cNvPr id="9" name="直接连接符 34"/>
              <p:cNvCxnSpPr>
                <a:stCxn id="4" idx="0"/>
              </p:cNvCxnSpPr>
              <p:nvPr/>
            </p:nvCxnSpPr>
            <p:spPr>
              <a:xfrm flipH="1">
                <a:off x="6639398" y="3320990"/>
                <a:ext cx="1387763" cy="1878639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0" name="对象 32"/>
              <p:cNvGraphicFramePr>
                <a:graphicFrameLocks noChangeAspect="1"/>
              </p:cNvGraphicFramePr>
              <p:nvPr/>
            </p:nvGraphicFramePr>
            <p:xfrm>
              <a:off x="6440539" y="3760065"/>
              <a:ext cx="1081075" cy="384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7" imgW="571500" imgH="203200" progId="Equation.DSMT4">
                      <p:embed/>
                    </p:oleObj>
                  </mc:Choice>
                  <mc:Fallback>
                    <p:oleObj name="" r:id="rId7" imgW="571500" imgH="203200" progId="Equation.DSMT4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440539" y="3760065"/>
                            <a:ext cx="1081075" cy="3844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组合 24"/>
            <p:cNvGrpSpPr/>
            <p:nvPr/>
          </p:nvGrpSpPr>
          <p:grpSpPr>
            <a:xfrm>
              <a:off x="8715" y="3423"/>
              <a:ext cx="3865" cy="3855"/>
              <a:chOff x="5580112" y="2271099"/>
              <a:chExt cx="3502322" cy="3492750"/>
            </a:xfrm>
          </p:grpSpPr>
          <p:sp>
            <p:nvSpPr>
              <p:cNvPr id="14" name="矩形 3"/>
              <p:cNvSpPr/>
              <p:nvPr/>
            </p:nvSpPr>
            <p:spPr>
              <a:xfrm>
                <a:off x="6097840" y="2780928"/>
                <a:ext cx="2412268" cy="2412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TextBox 16"/>
              <p:cNvSpPr txBox="1"/>
              <p:nvPr/>
            </p:nvSpPr>
            <p:spPr>
              <a:xfrm>
                <a:off x="5922819" y="5193000"/>
                <a:ext cx="446599" cy="5708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dirty="0">
                    <a:latin typeface="Times New Roman" panose="02020603050405020304" charset="0"/>
                  </a:rPr>
                  <a:t>0</a:t>
                </a:r>
                <a:endParaRPr lang="zh-CN" altLang="en-US" sz="2000" dirty="0"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  <p:sp>
            <p:nvSpPr>
              <p:cNvPr id="16" name="TextBox 24"/>
              <p:cNvSpPr txBox="1"/>
              <p:nvPr/>
            </p:nvSpPr>
            <p:spPr>
              <a:xfrm>
                <a:off x="8172400" y="5192999"/>
                <a:ext cx="629631" cy="5708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dirty="0">
                    <a:latin typeface="Times New Roman" panose="02020603050405020304" charset="0"/>
                  </a:rPr>
                  <a:t>20</a:t>
                </a:r>
                <a:endParaRPr lang="zh-CN" altLang="en-US" sz="2000" dirty="0"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  <p:sp>
            <p:nvSpPr>
              <p:cNvPr id="17" name="TextBox 25"/>
              <p:cNvSpPr txBox="1"/>
              <p:nvPr/>
            </p:nvSpPr>
            <p:spPr>
              <a:xfrm>
                <a:off x="5580112" y="2271099"/>
                <a:ext cx="629631" cy="5708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dirty="0">
                    <a:latin typeface="Times New Roman" panose="02020603050405020304" charset="0"/>
                  </a:rPr>
                  <a:t>20</a:t>
                </a:r>
                <a:endParaRPr lang="zh-CN" altLang="en-US" sz="2000" dirty="0"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  <p:sp>
            <p:nvSpPr>
              <p:cNvPr id="18" name="矩形 18"/>
              <p:cNvSpPr/>
              <p:nvPr/>
            </p:nvSpPr>
            <p:spPr>
              <a:xfrm>
                <a:off x="8528302" y="3986928"/>
                <a:ext cx="554132" cy="614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200" b="0" i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D</a:t>
                </a:r>
                <a:endParaRPr lang="zh-CN" altLang="en-US" sz="2200" i="1" dirty="0">
                  <a:latin typeface="楷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9" name="直角三角形 18"/>
            <p:cNvSpPr/>
            <p:nvPr/>
          </p:nvSpPr>
          <p:spPr>
            <a:xfrm flipH="1">
              <a:off x="9863" y="4580"/>
              <a:ext cx="2067" cy="2068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12120" y="4053"/>
              <a:ext cx="695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dirty="0">
                  <a:latin typeface="Times New Roman" panose="02020603050405020304" charset="0"/>
                </a:rPr>
                <a:t>15</a:t>
              </a:r>
              <a:endParaRPr lang="zh-CN" altLang="en-US" sz="2000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5" grpId="0" bldLvl="0" animBg="1"/>
      <p:bldP spid="48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Text Box 15"/>
          <p:cNvSpPr txBox="1"/>
          <p:nvPr/>
        </p:nvSpPr>
        <p:spPr>
          <a:xfrm>
            <a:off x="1775884" y="1191684"/>
            <a:ext cx="3835400" cy="625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665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例</a:t>
            </a:r>
            <a:r>
              <a:rPr lang="zh-CN" altLang="en-US" sz="2665" dirty="0">
                <a:latin typeface="Times New Roman" panose="02020603050405020304" charset="0"/>
                <a:ea typeface="微软雅黑" panose="020B0503020204020204" charset="-122"/>
              </a:rPr>
              <a:t> （蒲丰投针）</a:t>
            </a:r>
            <a:endParaRPr lang="en-US" altLang="zh-CN" sz="2665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75317" y="1293284"/>
            <a:ext cx="9182100" cy="13220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65" b="0" dirty="0">
                <a:latin typeface="Times New Roman" panose="02020603050405020304" charset="0"/>
                <a:ea typeface="微软雅黑" panose="020B0503020204020204" charset="-122"/>
              </a:rPr>
              <a:t>                                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蒲丰曾用一个抛针试验近似计算</a:t>
            </a:r>
            <a:r>
              <a:rPr lang="el-GR" altLang="zh-CN" sz="2665" b="0" dirty="0">
                <a:latin typeface="Times New Roman" panose="02020603050405020304" charset="0"/>
                <a:ea typeface="微软雅黑" panose="020B0503020204020204" charset="-122"/>
              </a:rPr>
              <a:t>π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：在一组间距为 </a:t>
            </a:r>
            <a:r>
              <a:rPr lang="en-US" altLang="zh-CN" sz="2665" i="1" dirty="0">
                <a:latin typeface="Times New Roman" panose="02020603050405020304" charset="0"/>
                <a:ea typeface="微软雅黑" panose="020B0503020204020204" charset="-122"/>
              </a:rPr>
              <a:t>l</a:t>
            </a:r>
            <a:r>
              <a:rPr lang="en-US" altLang="zh-CN" sz="2665" b="0" i="1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的平行线上，投出大量长为 </a:t>
            </a:r>
            <a:r>
              <a:rPr lang="en-US" altLang="zh-CN" sz="2665" i="1" dirty="0">
                <a:latin typeface="Times New Roman" panose="02020603050405020304" charset="0"/>
                <a:ea typeface="微软雅黑" panose="020B0503020204020204" charset="-122"/>
              </a:rPr>
              <a:t>l </a:t>
            </a:r>
            <a:r>
              <a:rPr lang="en-US" altLang="zh-CN" sz="2665" b="0" dirty="0">
                <a:latin typeface="Times New Roman" panose="02020603050405020304" charset="0"/>
                <a:ea typeface="微软雅黑" panose="020B0503020204020204" charset="-122"/>
              </a:rPr>
              <a:t>/2 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的针，求针与平行线相交的概率</a:t>
            </a:r>
            <a:r>
              <a:rPr lang="en-US" altLang="zh-CN" sz="2665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266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271" name="WordArt 121"/>
          <p:cNvSpPr>
            <a:spLocks noTextEdit="1"/>
          </p:cNvSpPr>
          <p:nvPr/>
        </p:nvSpPr>
        <p:spPr>
          <a:xfrm>
            <a:off x="1998133" y="5319184"/>
            <a:ext cx="641351" cy="317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50000"/>
          </a:bodyPr>
          <a:p>
            <a:pPr algn="ctr"/>
            <a:r>
              <a:rPr lang="zh-CN" altLang="en-US" sz="266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66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24000" y="5204884"/>
            <a:ext cx="8940800" cy="9118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65" b="0" dirty="0">
                <a:latin typeface="Times New Roman" panose="02020603050405020304" charset="0"/>
                <a:ea typeface="微软雅黑" panose="020B0503020204020204" charset="-122"/>
              </a:rPr>
              <a:t>                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针与平行线相交，取决于两个因素：针的中心距最近平行线的距离 </a:t>
            </a:r>
            <a:r>
              <a:rPr lang="en-US" altLang="zh-CN" sz="2665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zh-CN" altLang="en-US" sz="2665" b="0" dirty="0">
                <a:latin typeface="Times New Roman" panose="02020603050405020304" charset="0"/>
                <a:ea typeface="微软雅黑" panose="020B0503020204020204" charset="-122"/>
              </a:rPr>
              <a:t> 及与平行线的夹角 </a:t>
            </a:r>
            <a:r>
              <a:rPr lang="el-GR" altLang="zh-CN" sz="2665" b="0" i="1" dirty="0">
                <a:latin typeface="Times New Roman" panose="02020603050405020304" charset="0"/>
                <a:ea typeface="微软雅黑" panose="020B0503020204020204" charset="-122"/>
              </a:rPr>
              <a:t>θ</a:t>
            </a:r>
            <a:r>
              <a:rPr lang="en-US" altLang="zh-CN" sz="2665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266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2569633" y="2901951"/>
            <a:ext cx="712681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>
            <a:off x="2569633" y="3867151"/>
            <a:ext cx="712681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85"/>
          <p:cNvSpPr>
            <a:spLocks noChangeShapeType="1"/>
          </p:cNvSpPr>
          <p:nvPr/>
        </p:nvSpPr>
        <p:spPr bwMode="auto">
          <a:xfrm>
            <a:off x="2569633" y="4997451"/>
            <a:ext cx="712681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 flipV="1">
            <a:off x="4191000" y="3020484"/>
            <a:ext cx="283633" cy="42333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87"/>
          <p:cNvSpPr>
            <a:spLocks noChangeShapeType="1"/>
          </p:cNvSpPr>
          <p:nvPr/>
        </p:nvSpPr>
        <p:spPr bwMode="auto">
          <a:xfrm flipV="1">
            <a:off x="4756151" y="3513667"/>
            <a:ext cx="71967" cy="4953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 flipV="1">
            <a:off x="4262967" y="4078817"/>
            <a:ext cx="283633" cy="42333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89"/>
          <p:cNvSpPr>
            <a:spLocks noChangeShapeType="1"/>
          </p:cNvSpPr>
          <p:nvPr/>
        </p:nvSpPr>
        <p:spPr bwMode="auto">
          <a:xfrm flipH="1" flipV="1">
            <a:off x="5753100" y="4074584"/>
            <a:ext cx="281517" cy="4953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Line 90"/>
          <p:cNvSpPr>
            <a:spLocks noChangeShapeType="1"/>
          </p:cNvSpPr>
          <p:nvPr/>
        </p:nvSpPr>
        <p:spPr bwMode="auto">
          <a:xfrm flipV="1">
            <a:off x="5463117" y="2669117"/>
            <a:ext cx="71967" cy="49318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 flipH="1" flipV="1">
            <a:off x="6521451" y="2950633"/>
            <a:ext cx="423333" cy="42333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92"/>
          <p:cNvSpPr>
            <a:spLocks noChangeShapeType="1"/>
          </p:cNvSpPr>
          <p:nvPr/>
        </p:nvSpPr>
        <p:spPr bwMode="auto">
          <a:xfrm flipV="1">
            <a:off x="7262284" y="3187700"/>
            <a:ext cx="10584" cy="56091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95"/>
          <p:cNvSpPr>
            <a:spLocks noChangeShapeType="1"/>
          </p:cNvSpPr>
          <p:nvPr/>
        </p:nvSpPr>
        <p:spPr bwMode="auto">
          <a:xfrm flipH="1">
            <a:off x="5793317" y="3263900"/>
            <a:ext cx="649817" cy="635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96"/>
          <p:cNvSpPr>
            <a:spLocks noChangeShapeType="1"/>
          </p:cNvSpPr>
          <p:nvPr/>
        </p:nvSpPr>
        <p:spPr bwMode="auto">
          <a:xfrm flipH="1" flipV="1">
            <a:off x="4959351" y="4436533"/>
            <a:ext cx="315384" cy="39793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97"/>
          <p:cNvSpPr>
            <a:spLocks noChangeShapeType="1"/>
          </p:cNvSpPr>
          <p:nvPr/>
        </p:nvSpPr>
        <p:spPr bwMode="auto">
          <a:xfrm flipV="1">
            <a:off x="6271684" y="4548717"/>
            <a:ext cx="383117" cy="56091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98"/>
          <p:cNvSpPr>
            <a:spLocks noChangeShapeType="1"/>
          </p:cNvSpPr>
          <p:nvPr/>
        </p:nvSpPr>
        <p:spPr bwMode="auto">
          <a:xfrm>
            <a:off x="6970184" y="4500033"/>
            <a:ext cx="732367" cy="16298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oval" w="sm" len="sm"/>
          </a:ln>
          <a:effectLst/>
        </p:spPr>
        <p:txBody>
          <a:bodyPr lIns="89610" tIns="44805" rIns="89610" bIns="4480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735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99"/>
          <p:cNvGrpSpPr/>
          <p:nvPr/>
        </p:nvGrpSpPr>
        <p:grpSpPr>
          <a:xfrm>
            <a:off x="2719917" y="2901951"/>
            <a:ext cx="359833" cy="2381274"/>
            <a:chOff x="741" y="896"/>
            <a:chExt cx="231" cy="1637"/>
          </a:xfrm>
        </p:grpSpPr>
        <p:sp>
          <p:nvSpPr>
            <p:cNvPr id="83" name="Line 100"/>
            <p:cNvSpPr>
              <a:spLocks noChangeShapeType="1"/>
            </p:cNvSpPr>
            <p:nvPr/>
          </p:nvSpPr>
          <p:spPr bwMode="auto">
            <a:xfrm>
              <a:off x="840" y="896"/>
              <a:ext cx="0" cy="45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101"/>
            <p:cNvSpPr>
              <a:spLocks noChangeShapeType="1"/>
            </p:cNvSpPr>
            <p:nvPr/>
          </p:nvSpPr>
          <p:spPr bwMode="auto">
            <a:xfrm>
              <a:off x="842" y="1353"/>
              <a:ext cx="0" cy="45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790" name="Object 102"/>
            <p:cNvGraphicFramePr>
              <a:graphicFrameLocks noChangeAspect="1"/>
            </p:cNvGraphicFramePr>
            <p:nvPr/>
          </p:nvGraphicFramePr>
          <p:xfrm>
            <a:off x="741" y="1112"/>
            <a:ext cx="23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76200" imgH="190500" progId="Equation.DSMT4">
                    <p:embed/>
                  </p:oleObj>
                </mc:Choice>
                <mc:Fallback>
                  <p:oleObj name="" r:id="rId1" imgW="76200" imgH="1905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41" y="1112"/>
                          <a:ext cx="23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Line 103"/>
            <p:cNvSpPr>
              <a:spLocks noChangeShapeType="1"/>
            </p:cNvSpPr>
            <p:nvPr/>
          </p:nvSpPr>
          <p:spPr bwMode="auto">
            <a:xfrm>
              <a:off x="842" y="1618"/>
              <a:ext cx="0" cy="45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04"/>
            <p:cNvSpPr>
              <a:spLocks noChangeShapeType="1"/>
            </p:cNvSpPr>
            <p:nvPr/>
          </p:nvSpPr>
          <p:spPr bwMode="auto">
            <a:xfrm>
              <a:off x="842" y="2075"/>
              <a:ext cx="0" cy="45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793" name="Object 105"/>
            <p:cNvGraphicFramePr>
              <a:graphicFrameLocks noChangeAspect="1"/>
            </p:cNvGraphicFramePr>
            <p:nvPr/>
          </p:nvGraphicFramePr>
          <p:xfrm>
            <a:off x="742" y="1834"/>
            <a:ext cx="23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76200" imgH="190500" progId="Equation.DSMT4">
                    <p:embed/>
                  </p:oleObj>
                </mc:Choice>
                <mc:Fallback>
                  <p:oleObj name="" r:id="rId3" imgW="76200" imgH="1905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" y="1834"/>
                          <a:ext cx="23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6"/>
          <p:cNvGrpSpPr/>
          <p:nvPr/>
        </p:nvGrpSpPr>
        <p:grpSpPr>
          <a:xfrm>
            <a:off x="6957484" y="3869267"/>
            <a:ext cx="827616" cy="1220757"/>
            <a:chOff x="3464" y="1627"/>
            <a:chExt cx="533" cy="784"/>
          </a:xfrm>
        </p:grpSpPr>
        <p:sp>
          <p:nvSpPr>
            <p:cNvPr id="90" name="Line 107"/>
            <p:cNvSpPr>
              <a:spLocks noChangeShapeType="1"/>
            </p:cNvSpPr>
            <p:nvPr/>
          </p:nvSpPr>
          <p:spPr bwMode="auto">
            <a:xfrm flipH="1">
              <a:off x="3464" y="1874"/>
              <a:ext cx="41" cy="4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108"/>
            <p:cNvSpPr>
              <a:spLocks noChangeShapeType="1"/>
            </p:cNvSpPr>
            <p:nvPr/>
          </p:nvSpPr>
          <p:spPr bwMode="auto">
            <a:xfrm>
              <a:off x="3501" y="1917"/>
              <a:ext cx="483" cy="4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797" name="Object 109"/>
            <p:cNvGraphicFramePr>
              <a:graphicFrameLocks noChangeAspect="1"/>
            </p:cNvGraphicFramePr>
            <p:nvPr/>
          </p:nvGraphicFramePr>
          <p:xfrm>
            <a:off x="3617" y="1627"/>
            <a:ext cx="26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39700" imgH="444500" progId="Equation.DSMT4">
                    <p:embed/>
                  </p:oleObj>
                </mc:Choice>
                <mc:Fallback>
                  <p:oleObj name="" r:id="rId5" imgW="139700" imgH="4445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17" y="1627"/>
                          <a:ext cx="26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110"/>
            <p:cNvSpPr>
              <a:spLocks noChangeShapeType="1"/>
            </p:cNvSpPr>
            <p:nvPr/>
          </p:nvSpPr>
          <p:spPr bwMode="auto">
            <a:xfrm flipH="1">
              <a:off x="3957" y="1983"/>
              <a:ext cx="40" cy="4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med" len="lg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000"/>
                            </p:stCondLst>
                            <p:childTnLst>
                              <p:par>
                                <p:cTn id="18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6117" y="5137151"/>
            <a:ext cx="2254249" cy="599016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36"/>
          <p:cNvGrpSpPr/>
          <p:nvPr/>
        </p:nvGrpSpPr>
        <p:grpSpPr>
          <a:xfrm>
            <a:off x="2201333" y="1123951"/>
            <a:ext cx="2118784" cy="1489286"/>
            <a:chOff x="287127" y="1617914"/>
            <a:chExt cx="2160637" cy="1518899"/>
          </a:xfrm>
        </p:grpSpPr>
        <p:cxnSp>
          <p:nvCxnSpPr>
            <p:cNvPr id="34819" name="直接连接符 4"/>
            <p:cNvCxnSpPr/>
            <p:nvPr/>
          </p:nvCxnSpPr>
          <p:spPr>
            <a:xfrm>
              <a:off x="287127" y="2739400"/>
              <a:ext cx="21606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Line 95"/>
            <p:cNvSpPr>
              <a:spLocks noChangeShapeType="1"/>
            </p:cNvSpPr>
            <p:nvPr/>
          </p:nvSpPr>
          <p:spPr bwMode="auto">
            <a:xfrm flipH="1">
              <a:off x="895818" y="1617914"/>
              <a:ext cx="1551946" cy="124776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oval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21" name="椭圆 6"/>
            <p:cNvSpPr/>
            <p:nvPr/>
          </p:nvSpPr>
          <p:spPr>
            <a:xfrm>
              <a:off x="1625869" y="1983847"/>
              <a:ext cx="97896" cy="49822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4822" name="直接连接符 9"/>
            <p:cNvCxnSpPr/>
            <p:nvPr/>
          </p:nvCxnSpPr>
          <p:spPr>
            <a:xfrm>
              <a:off x="1673678" y="2204864"/>
              <a:ext cx="0" cy="519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823" name="矩形 17"/>
            <p:cNvSpPr/>
            <p:nvPr/>
          </p:nvSpPr>
          <p:spPr>
            <a:xfrm>
              <a:off x="1650153" y="2187412"/>
              <a:ext cx="324419" cy="46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0" i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x</a:t>
              </a:r>
              <a:endParaRPr lang="zh-CN" altLang="en-US" sz="2400" dirty="0">
                <a:latin typeface="楷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弧形 49"/>
            <p:cNvSpPr/>
            <p:nvPr/>
          </p:nvSpPr>
          <p:spPr bwMode="auto">
            <a:xfrm>
              <a:off x="1273552" y="2259927"/>
              <a:ext cx="176995" cy="876886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4825" name="矩形 20"/>
            <p:cNvSpPr/>
            <p:nvPr/>
          </p:nvSpPr>
          <p:spPr>
            <a:xfrm>
              <a:off x="1093896" y="2604247"/>
              <a:ext cx="339313" cy="469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l-GR" altLang="zh-CN" sz="2400" b="0" i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pitchFamily="49" charset="-122"/>
                </a:rPr>
                <a:t>θ</a:t>
              </a:r>
              <a:endParaRPr lang="zh-CN" altLang="en-US" sz="2400" dirty="0">
                <a:latin typeface="楷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4527551" y="1308100"/>
            <a:ext cx="2241549" cy="540385"/>
          </a:xfrm>
          <a:prstGeom prst="rect">
            <a:avLst/>
          </a:prstGeom>
          <a:noFill/>
          <a:ln w="9525">
            <a:noFill/>
          </a:ln>
        </p:spPr>
        <p:txBody>
          <a:bodyPr lIns="89606" tIns="44804" rIns="89606" bIns="44804" anchor="t" anchorCtr="0">
            <a:spAutoFit/>
          </a:bodyPr>
          <a:p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相交时有</a:t>
            </a:r>
            <a:endParaRPr lang="zh-CN" altLang="en-US" sz="2935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6354233" y="1113367"/>
          <a:ext cx="1566333" cy="88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" imgW="698500" imgH="393700" progId="Equation.DSMT4">
                  <p:embed/>
                </p:oleObj>
              </mc:Choice>
              <mc:Fallback>
                <p:oleObj name="" r:id="rId2" imgW="698500" imgH="393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4233" y="1113367"/>
                        <a:ext cx="1566333" cy="8826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4565651" y="1949451"/>
            <a:ext cx="4074583" cy="540385"/>
          </a:xfrm>
          <a:prstGeom prst="rect">
            <a:avLst/>
          </a:prstGeom>
          <a:noFill/>
          <a:ln w="9525">
            <a:noFill/>
          </a:ln>
        </p:spPr>
        <p:txBody>
          <a:bodyPr lIns="89606" tIns="44804" rIns="89606" bIns="44804" anchor="t" anchorCtr="0">
            <a:spAutoFit/>
          </a:bodyPr>
          <a:p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又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l-GR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θ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可能的取值范围：</a:t>
            </a:r>
            <a:endParaRPr lang="zh-CN" altLang="en-US" sz="2935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8771467" y="1498600"/>
          <a:ext cx="1452033" cy="88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4" imgW="647700" imgH="393700" progId="Equation.DSMT4">
                  <p:embed/>
                </p:oleObj>
              </mc:Choice>
              <mc:Fallback>
                <p:oleObj name="" r:id="rId4" imgW="647700" imgH="393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1467" y="1498600"/>
                        <a:ext cx="1452033" cy="880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8779933" y="2332567"/>
          <a:ext cx="1394884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6" imgW="621665" imgH="177800" progId="Equation.DSMT4">
                  <p:embed/>
                </p:oleObj>
              </mc:Choice>
              <mc:Fallback>
                <p:oleObj name="" r:id="rId6" imgW="621665" imgH="177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79933" y="2332567"/>
                        <a:ext cx="1394884" cy="4000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58"/>
          <p:cNvGrpSpPr/>
          <p:nvPr/>
        </p:nvGrpSpPr>
        <p:grpSpPr>
          <a:xfrm>
            <a:off x="2048933" y="2806700"/>
            <a:ext cx="8310033" cy="542925"/>
            <a:chOff x="485298" y="3825044"/>
            <a:chExt cx="8479259" cy="555227"/>
          </a:xfrm>
        </p:grpSpPr>
        <p:sp>
          <p:nvSpPr>
            <p:cNvPr id="34832" name="矩形 45"/>
            <p:cNvSpPr/>
            <p:nvPr/>
          </p:nvSpPr>
          <p:spPr>
            <a:xfrm>
              <a:off x="485298" y="3825044"/>
              <a:ext cx="8479259" cy="555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935" b="0" dirty="0">
                  <a:latin typeface="微软雅黑" panose="020B0503020204020204" charset="-122"/>
                  <a:ea typeface="微软雅黑" panose="020B0503020204020204" charset="-122"/>
                </a:rPr>
                <a:t>令随机变量          为上述矩形上的均匀分布，即</a:t>
              </a:r>
              <a:endParaRPr lang="zh-CN" altLang="en-US" sz="2935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34833" name="对象 46"/>
            <p:cNvGraphicFramePr>
              <a:graphicFrameLocks noChangeAspect="1"/>
            </p:cNvGraphicFramePr>
            <p:nvPr/>
          </p:nvGraphicFramePr>
          <p:xfrm>
            <a:off x="2619030" y="3899967"/>
            <a:ext cx="1015999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8" imgW="444500" imgH="203200" progId="Equation.DSMT4">
                    <p:embed/>
                  </p:oleObj>
                </mc:Choice>
                <mc:Fallback>
                  <p:oleObj name="" r:id="rId8" imgW="444500" imgH="2032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19030" y="3899967"/>
                          <a:ext cx="1015999" cy="465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207684" y="3312584"/>
          <a:ext cx="522393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0" imgW="2565400" imgH="660400" progId="Equation.DSMT4">
                  <p:embed/>
                </p:oleObj>
              </mc:Choice>
              <mc:Fallback>
                <p:oleObj name="" r:id="rId10" imgW="2565400" imgH="660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7684" y="3312584"/>
                        <a:ext cx="5223933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/>
          <p:nvPr/>
        </p:nvSpPr>
        <p:spPr>
          <a:xfrm>
            <a:off x="2127251" y="4682067"/>
            <a:ext cx="5361516" cy="540385"/>
          </a:xfrm>
          <a:prstGeom prst="rect">
            <a:avLst/>
          </a:prstGeom>
          <a:noFill/>
          <a:ln w="9525">
            <a:noFill/>
          </a:ln>
        </p:spPr>
        <p:txBody>
          <a:bodyPr lIns="89606" tIns="44804" rIns="89606" bIns="44804" anchor="t" anchorCtr="0">
            <a:spAutoFit/>
          </a:bodyPr>
          <a:p>
            <a:r>
              <a:rPr lang="zh-CN" altLang="en-US" sz="2935" b="0" dirty="0">
                <a:latin typeface="微软雅黑" panose="020B0503020204020204" charset="-122"/>
                <a:ea typeface="微软雅黑" panose="020B0503020204020204" charset="-122"/>
              </a:rPr>
              <a:t>故针与直线相交的概率为</a:t>
            </a:r>
            <a:endParaRPr lang="zh-CN" altLang="en-US" sz="2935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2233084" y="5173133"/>
          <a:ext cx="5063067" cy="128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2" imgW="2260600" imgH="571500" progId="Equation.DSMT4">
                  <p:embed/>
                </p:oleObj>
              </mc:Choice>
              <mc:Fallback>
                <p:oleObj name="" r:id="rId12" imgW="2260600" imgH="5715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3084" y="5173133"/>
                        <a:ext cx="5063067" cy="12805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64"/>
          <p:cNvGrpSpPr/>
          <p:nvPr/>
        </p:nvGrpSpPr>
        <p:grpSpPr>
          <a:xfrm>
            <a:off x="7632700" y="3636433"/>
            <a:ext cx="3091736" cy="2374514"/>
            <a:chOff x="6070684" y="4139724"/>
            <a:chExt cx="3154832" cy="2423433"/>
          </a:xfrm>
        </p:grpSpPr>
        <p:grpSp>
          <p:nvGrpSpPr>
            <p:cNvPr id="34838" name="组合 43011"/>
            <p:cNvGrpSpPr/>
            <p:nvPr/>
          </p:nvGrpSpPr>
          <p:grpSpPr>
            <a:xfrm>
              <a:off x="6070684" y="4139724"/>
              <a:ext cx="3154832" cy="2423433"/>
              <a:chOff x="6070684" y="4139724"/>
              <a:chExt cx="3154832" cy="2423433"/>
            </a:xfrm>
          </p:grpSpPr>
          <p:sp>
            <p:nvSpPr>
              <p:cNvPr id="34839" name="TextBox 63"/>
              <p:cNvSpPr txBox="1"/>
              <p:nvPr/>
            </p:nvSpPr>
            <p:spPr>
              <a:xfrm>
                <a:off x="8380124" y="6093297"/>
                <a:ext cx="343418" cy="469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l-GR" altLang="zh-CN" sz="2400" b="0" dirty="0">
                    <a:latin typeface="Times New Roman" panose="02020603050405020304" charset="0"/>
                    <a:ea typeface="黑体" panose="02010609060101010101" pitchFamily="49" charset="-122"/>
                  </a:rPr>
                  <a:t>π</a:t>
                </a:r>
                <a:endParaRPr lang="zh-CN" altLang="en-US" sz="2400" b="0" dirty="0">
                  <a:latin typeface="Times New Roman" panose="0202060305040502030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34840" name="组合 43010"/>
              <p:cNvGrpSpPr/>
              <p:nvPr/>
            </p:nvGrpSpPr>
            <p:grpSpPr>
              <a:xfrm>
                <a:off x="6070684" y="4139724"/>
                <a:ext cx="3154832" cy="2423433"/>
                <a:chOff x="6070684" y="4139724"/>
                <a:chExt cx="3154832" cy="2423433"/>
              </a:xfrm>
            </p:grpSpPr>
            <p:grpSp>
              <p:nvGrpSpPr>
                <p:cNvPr id="34841" name="组合 43009"/>
                <p:cNvGrpSpPr/>
                <p:nvPr/>
              </p:nvGrpSpPr>
              <p:grpSpPr>
                <a:xfrm>
                  <a:off x="6153642" y="4139724"/>
                  <a:ext cx="3071874" cy="2423433"/>
                  <a:chOff x="6153642" y="4139724"/>
                  <a:chExt cx="3071874" cy="2423433"/>
                </a:xfrm>
              </p:grpSpPr>
              <p:cxnSp>
                <p:nvCxnSpPr>
                  <p:cNvPr id="34842" name="直接箭头连接符 54"/>
                  <p:cNvCxnSpPr/>
                  <p:nvPr/>
                </p:nvCxnSpPr>
                <p:spPr>
                  <a:xfrm>
                    <a:off x="6333661" y="6196216"/>
                    <a:ext cx="2648115" cy="2034"/>
                  </a:xfrm>
                  <a:prstGeom prst="straightConnector1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34843" name="直接箭头连接符 57"/>
                  <p:cNvCxnSpPr/>
                  <p:nvPr/>
                </p:nvCxnSpPr>
                <p:spPr>
                  <a:xfrm flipV="1">
                    <a:off x="6333661" y="4396016"/>
                    <a:ext cx="0" cy="1800200"/>
                  </a:xfrm>
                  <a:prstGeom prst="straightConnector1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34844" name="TextBox 60"/>
                  <p:cNvSpPr txBox="1"/>
                  <p:nvPr/>
                </p:nvSpPr>
                <p:spPr>
                  <a:xfrm>
                    <a:off x="6153642" y="6093297"/>
                    <a:ext cx="342122" cy="46986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0" dirty="0">
                        <a:latin typeface="Times New Roman" panose="02020603050405020304" charset="0"/>
                      </a:rPr>
                      <a:t>0</a:t>
                    </a:r>
                    <a:endParaRPr lang="zh-CN" altLang="en-US" sz="2400" b="0" dirty="0">
                      <a:latin typeface="Times New Roman" panose="02020603050405020304" charset="0"/>
                      <a:ea typeface="Times New Roman" panose="02020603050405020304" charset="0"/>
                    </a:endParaRPr>
                  </a:p>
                </p:txBody>
              </p:sp>
              <p:sp>
                <p:nvSpPr>
                  <p:cNvPr id="34845" name="矩形 61"/>
                  <p:cNvSpPr/>
                  <p:nvPr/>
                </p:nvSpPr>
                <p:spPr>
                  <a:xfrm>
                    <a:off x="8756394" y="5675030"/>
                    <a:ext cx="469122" cy="5541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l-GR" altLang="zh-CN" sz="2935" b="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θ</a:t>
                    </a:r>
                    <a:r>
                      <a:rPr lang="en-US" altLang="zh-CN" sz="2935" b="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 </a:t>
                    </a:r>
                    <a:endParaRPr lang="zh-CN" altLang="en-US" sz="2935" dirty="0">
                      <a:latin typeface="楷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4846" name="矩形 65"/>
                  <p:cNvSpPr/>
                  <p:nvPr/>
                </p:nvSpPr>
                <p:spPr>
                  <a:xfrm>
                    <a:off x="6407120" y="4139724"/>
                    <a:ext cx="402383" cy="46986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400" b="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x </a:t>
                    </a:r>
                    <a:endParaRPr lang="zh-CN" altLang="en-US" sz="2400" dirty="0">
                      <a:latin typeface="楷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34847" name="直接箭头连接符 66"/>
                  <p:cNvCxnSpPr/>
                  <p:nvPr/>
                </p:nvCxnSpPr>
                <p:spPr>
                  <a:xfrm>
                    <a:off x="6333661" y="5147652"/>
                    <a:ext cx="2229366" cy="0"/>
                  </a:xfrm>
                  <a:prstGeom prst="straightConnector1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848" name="直接箭头连接符 67"/>
                  <p:cNvCxnSpPr/>
                  <p:nvPr/>
                </p:nvCxnSpPr>
                <p:spPr>
                  <a:xfrm flipV="1">
                    <a:off x="8563027" y="5147652"/>
                    <a:ext cx="0" cy="1048564"/>
                  </a:xfrm>
                  <a:prstGeom prst="straightConnector1">
                    <a:avLst/>
                  </a:prstGeom>
                  <a:ln w="95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</p:grpSp>
            <p:graphicFrame>
              <p:nvGraphicFramePr>
                <p:cNvPr id="34849" name="对象 70"/>
                <p:cNvGraphicFramePr>
                  <a:graphicFrameLocks noChangeAspect="1"/>
                </p:cNvGraphicFramePr>
                <p:nvPr/>
              </p:nvGraphicFramePr>
              <p:xfrm>
                <a:off x="6070684" y="4802580"/>
                <a:ext cx="281805" cy="5987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14" imgW="152400" imgH="393700" progId="Equation.DSMT4">
                        <p:embed/>
                      </p:oleObj>
                    </mc:Choice>
                    <mc:Fallback>
                      <p:oleObj name="" r:id="rId14" imgW="152400" imgH="393700" progId="Equation.DSMT4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70684" y="4802580"/>
                              <a:ext cx="281805" cy="59870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4850" name="TextBox 75"/>
            <p:cNvSpPr txBox="1"/>
            <p:nvPr/>
          </p:nvSpPr>
          <p:spPr>
            <a:xfrm>
              <a:off x="8176382" y="5151149"/>
              <a:ext cx="411454" cy="4698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0" i="1" dirty="0">
                  <a:latin typeface="Times New Roman" panose="02020603050405020304" charset="0"/>
                </a:rPr>
                <a:t>D</a:t>
              </a:r>
              <a:endParaRPr lang="zh-CN" altLang="en-US" sz="2400" b="0" i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1775884" y="1028700"/>
            <a:ext cx="724746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均匀分布也可以推广到三维或更高维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Text Box 15"/>
          <p:cNvSpPr txBox="1"/>
          <p:nvPr/>
        </p:nvSpPr>
        <p:spPr>
          <a:xfrm>
            <a:off x="1790700" y="1636184"/>
            <a:ext cx="41740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例</a:t>
            </a:r>
            <a:r>
              <a:rPr lang="zh-CN" altLang="en-US" sz="3200" dirty="0">
                <a:latin typeface="Times New Roman" panose="02020603050405020304" charset="0"/>
                <a:ea typeface="微软雅黑" panose="020B0503020204020204" charset="-122"/>
              </a:rPr>
              <a:t> （构成三角形）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884" y="1722967"/>
            <a:ext cx="9036049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                                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从三根长度为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的木棍上各随机截取一段，问能构成三角形的概率为多大？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TextBox 85"/>
          <p:cNvSpPr txBox="1"/>
          <p:nvPr/>
        </p:nvSpPr>
        <p:spPr>
          <a:xfrm>
            <a:off x="1775884" y="2755900"/>
            <a:ext cx="11049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解：</a:t>
            </a:r>
            <a:endParaRPr lang="zh-CN" altLang="en-US" sz="3200" b="0" dirty="0">
              <a:solidFill>
                <a:srgbClr val="0000CC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75884" y="2800351"/>
            <a:ext cx="8784167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         令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分别为所截取的长度，则它显然服从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V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=[0,1]</a:t>
            </a:r>
            <a:r>
              <a:rPr lang="en-US" altLang="zh-CN" sz="3200" b="0" baseline="30000" dirty="0">
                <a:latin typeface="Times New Roman" panose="02020603050405020304" charset="0"/>
                <a:ea typeface="微软雅黑" panose="020B0503020204020204" charset="-122"/>
              </a:rPr>
              <a:t>3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上的均匀分布，即有密度函数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47433" y="3812117"/>
          <a:ext cx="4891617" cy="126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816100" imgH="457200" progId="Equation.DSMT4">
                  <p:embed/>
                </p:oleObj>
              </mc:Choice>
              <mc:Fallback>
                <p:oleObj name="" r:id="rId1" imgW="1816100" imgH="457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7433" y="3812117"/>
                        <a:ext cx="4891617" cy="12657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75884" y="4819651"/>
            <a:ext cx="11089216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又构成三角形当且仅当下式成立：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075084" y="4533900"/>
          <a:ext cx="139276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660400" imgH="711200" progId="Equation.DSMT4">
                  <p:embed/>
                </p:oleObj>
              </mc:Choice>
              <mc:Fallback>
                <p:oleObj name="" r:id="rId3" imgW="660400" imgH="711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5084" y="4533900"/>
                        <a:ext cx="1392767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75884" y="5541433"/>
            <a:ext cx="484716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记满足上式的点集为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T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3" grpId="0"/>
      <p:bldP spid="14" grpId="0"/>
      <p:bldP spid="16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1839384" y="1318684"/>
            <a:ext cx="4074583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则  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P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{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能构成三角形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}=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833533" y="1242484"/>
          <a:ext cx="1682751" cy="88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698500" imgH="368300" progId="Equation.DSMT4">
                  <p:embed/>
                </p:oleObj>
              </mc:Choice>
              <mc:Fallback>
                <p:oleObj name="" r:id="rId1" imgW="698500" imgH="368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3533" y="1242484"/>
                        <a:ext cx="1682751" cy="8868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1839384" y="1898651"/>
            <a:ext cx="7916333" cy="121983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为了计算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T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的体积，考虑</a:t>
            </a:r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平面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x 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+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y 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=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分别与平面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=0,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=0, </a:t>
            </a:r>
            <a:r>
              <a:rPr lang="en-US" altLang="zh-CN" sz="2935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=1</a:t>
            </a:r>
            <a:r>
              <a:rPr lang="zh-CN" altLang="en-US" sz="2935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的交线（如图）</a:t>
            </a:r>
            <a:endParaRPr lang="zh-CN" altLang="en-US" sz="2935" b="0" i="1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35151" y="3064933"/>
            <a:ext cx="4428067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可知截得一四面体，满足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6127751" y="3094567"/>
          <a:ext cx="1468967" cy="45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609600" imgH="190500" progId="Equation.DSMT4">
                  <p:embed/>
                </p:oleObj>
              </mc:Choice>
              <mc:Fallback>
                <p:oleObj name="" r:id="rId3" imgW="609600" imgH="190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7751" y="3094567"/>
                        <a:ext cx="1468967" cy="4593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1835151" y="3638551"/>
            <a:ext cx="4745567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其体积为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3433233" y="3517900"/>
          <a:ext cx="1348317" cy="819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647700" imgH="393700" progId="Equation.DSMT4">
                  <p:embed/>
                </p:oleObj>
              </mc:Choice>
              <mc:Fallback>
                <p:oleObj name="" r:id="rId5" imgW="647700" imgH="3937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3233" y="3517900"/>
                        <a:ext cx="1348317" cy="8191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824567" y="4389967"/>
            <a:ext cx="5037667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另外两个约束条件可类似处理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39384" y="4986867"/>
            <a:ext cx="4423833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故共截掉体积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01067" y="4842933"/>
          <a:ext cx="1295400" cy="82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622300" imgH="393700" progId="Equation.DSMT4">
                  <p:embed/>
                </p:oleObj>
              </mc:Choice>
              <mc:Fallback>
                <p:oleObj name="" r:id="rId7" imgW="6223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1067" y="4842933"/>
                        <a:ext cx="1295400" cy="821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1824567" y="5643033"/>
            <a:ext cx="4756151" cy="540385"/>
          </a:xfrm>
          <a:prstGeom prst="rect">
            <a:avLst/>
          </a:prstGeom>
          <a:noFill/>
          <a:ln w="9525">
            <a:noFill/>
          </a:ln>
        </p:spPr>
        <p:txBody>
          <a:bodyPr lIns="89604" tIns="44802" rIns="89604" bIns="44802" anchor="t" anchorCtr="0">
            <a:spAutoFit/>
          </a:bodyPr>
          <a:p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所以  </a:t>
            </a:r>
            <a:r>
              <a:rPr lang="en-US" altLang="zh-CN" sz="2935" b="0" i="1" dirty="0">
                <a:latin typeface="Times New Roman" panose="02020603050405020304" charset="0"/>
                <a:ea typeface="微软雅黑" panose="020B0503020204020204" charset="-122"/>
              </a:rPr>
              <a:t>P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{</a:t>
            </a:r>
            <a:r>
              <a:rPr lang="zh-CN" altLang="en-US" sz="2935" b="0" dirty="0">
                <a:latin typeface="Times New Roman" panose="02020603050405020304" charset="0"/>
                <a:ea typeface="微软雅黑" panose="020B0503020204020204" charset="-122"/>
              </a:rPr>
              <a:t>能构成三角形</a:t>
            </a:r>
            <a:r>
              <a:rPr lang="en-US" altLang="zh-CN" sz="2935" b="0" dirty="0">
                <a:latin typeface="Times New Roman" panose="02020603050405020304" charset="0"/>
                <a:ea typeface="微软雅黑" panose="020B0503020204020204" charset="-122"/>
              </a:rPr>
              <a:t>}=</a:t>
            </a:r>
            <a:endParaRPr lang="zh-CN" altLang="en-US" sz="29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064251" y="5488517"/>
          <a:ext cx="395816" cy="82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90500" imgH="393700" progId="Equation.DSMT4">
                  <p:embed/>
                </p:oleObj>
              </mc:Choice>
              <mc:Fallback>
                <p:oleObj name="" r:id="rId9" imgW="190500" imgH="3937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4251" y="5488517"/>
                        <a:ext cx="395816" cy="821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7800975" y="3191510"/>
            <a:ext cx="2670810" cy="2539520"/>
            <a:chOff x="8958" y="3143"/>
            <a:chExt cx="3350" cy="3826"/>
          </a:xfrm>
        </p:grpSpPr>
        <p:grpSp>
          <p:nvGrpSpPr>
            <p:cNvPr id="35" name="组合 109"/>
            <p:cNvGrpSpPr/>
            <p:nvPr/>
          </p:nvGrpSpPr>
          <p:grpSpPr>
            <a:xfrm>
              <a:off x="9468" y="3845"/>
              <a:ext cx="2155" cy="1758"/>
              <a:chOff x="6048375" y="3248028"/>
              <a:chExt cx="2152648" cy="1752602"/>
            </a:xfrm>
          </p:grpSpPr>
          <p:sp>
            <p:nvSpPr>
              <p:cNvPr id="36" name="任意多边形 16406"/>
              <p:cNvSpPr/>
              <p:nvPr/>
            </p:nvSpPr>
            <p:spPr>
              <a:xfrm>
                <a:off x="6048375" y="3257553"/>
                <a:ext cx="2124075" cy="1724026"/>
              </a:xfrm>
              <a:custGeom>
                <a:avLst/>
                <a:gdLst/>
                <a:ahLst/>
                <a:cxnLst>
                  <a:cxn ang="0">
                    <a:pos x="0" y="676275"/>
                  </a:cxn>
                  <a:cxn ang="0">
                    <a:pos x="409575" y="1724025"/>
                  </a:cxn>
                  <a:cxn ang="0">
                    <a:pos x="2124075" y="0"/>
                  </a:cxn>
                  <a:cxn ang="0">
                    <a:pos x="0" y="676275"/>
                  </a:cxn>
                </a:cxnLst>
                <a:pathLst>
                  <a:path w="2124075" h="1724025">
                    <a:moveTo>
                      <a:pt x="0" y="676275"/>
                    </a:moveTo>
                    <a:lnTo>
                      <a:pt x="409575" y="1724025"/>
                    </a:lnTo>
                    <a:lnTo>
                      <a:pt x="2124075" y="0"/>
                    </a:lnTo>
                    <a:lnTo>
                      <a:pt x="0" y="676275"/>
                    </a:lnTo>
                    <a:close/>
                  </a:path>
                </a:pathLst>
              </a:custGeom>
              <a:solidFill>
                <a:srgbClr val="0000CC">
                  <a:alpha val="5294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" name="任意多边形 16407"/>
              <p:cNvSpPr/>
              <p:nvPr/>
            </p:nvSpPr>
            <p:spPr>
              <a:xfrm>
                <a:off x="6057900" y="3248028"/>
                <a:ext cx="400050" cy="1752602"/>
              </a:xfrm>
              <a:custGeom>
                <a:avLst/>
                <a:gdLst/>
                <a:ahLst/>
                <a:cxnLst>
                  <a:cxn ang="0">
                    <a:pos x="390525" y="0"/>
                  </a:cxn>
                  <a:cxn ang="0">
                    <a:pos x="0" y="685800"/>
                  </a:cxn>
                  <a:cxn ang="0">
                    <a:pos x="400050" y="1752600"/>
                  </a:cxn>
                  <a:cxn ang="0">
                    <a:pos x="390525" y="0"/>
                  </a:cxn>
                </a:cxnLst>
                <a:pathLst>
                  <a:path w="400050" h="1752600">
                    <a:moveTo>
                      <a:pt x="390525" y="0"/>
                    </a:moveTo>
                    <a:lnTo>
                      <a:pt x="0" y="685800"/>
                    </a:lnTo>
                    <a:lnTo>
                      <a:pt x="400050" y="1752600"/>
                    </a:lnTo>
                    <a:lnTo>
                      <a:pt x="390525" y="0"/>
                    </a:lnTo>
                    <a:close/>
                  </a:path>
                </a:pathLst>
              </a:custGeom>
              <a:solidFill>
                <a:srgbClr val="A8C28E">
                  <a:alpha val="65097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" name="任意多边形 16408"/>
              <p:cNvSpPr/>
              <p:nvPr/>
            </p:nvSpPr>
            <p:spPr>
              <a:xfrm>
                <a:off x="6442944" y="3258000"/>
                <a:ext cx="1733106" cy="1722686"/>
              </a:xfrm>
              <a:custGeom>
                <a:avLst/>
                <a:gdLst>
                  <a:gd name="connsiteX0" fmla="*/ 0 w 1733550"/>
                  <a:gd name="connsiteY0" fmla="*/ 0 h 1724025"/>
                  <a:gd name="connsiteX1" fmla="*/ 9525 w 1733550"/>
                  <a:gd name="connsiteY1" fmla="*/ 1724025 h 1724025"/>
                  <a:gd name="connsiteX2" fmla="*/ 1733550 w 1733550"/>
                  <a:gd name="connsiteY2" fmla="*/ 19050 h 1724025"/>
                  <a:gd name="connsiteX3" fmla="*/ 0 w 1733550"/>
                  <a:gd name="connsiteY3" fmla="*/ 0 h 172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724025">
                    <a:moveTo>
                      <a:pt x="0" y="0"/>
                    </a:moveTo>
                    <a:lnTo>
                      <a:pt x="9525" y="1724025"/>
                    </a:lnTo>
                    <a:lnTo>
                      <a:pt x="173355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5000"/>
                  <a:alpha val="81176"/>
                </a:schemeClr>
              </a:solidFill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39" name="任意多边形 16405"/>
              <p:cNvSpPr/>
              <p:nvPr/>
            </p:nvSpPr>
            <p:spPr>
              <a:xfrm>
                <a:off x="6067423" y="3257550"/>
                <a:ext cx="2133600" cy="676275"/>
              </a:xfrm>
              <a:custGeom>
                <a:avLst/>
                <a:gdLst/>
                <a:ahLst/>
                <a:cxnLst>
                  <a:cxn ang="0">
                    <a:pos x="400050" y="0"/>
                  </a:cxn>
                  <a:cxn ang="0">
                    <a:pos x="2133600" y="9525"/>
                  </a:cxn>
                  <a:cxn ang="0">
                    <a:pos x="0" y="676275"/>
                  </a:cxn>
                  <a:cxn ang="0">
                    <a:pos x="400050" y="0"/>
                  </a:cxn>
                </a:cxnLst>
                <a:pathLst>
                  <a:path w="2133600" h="676275">
                    <a:moveTo>
                      <a:pt x="400050" y="0"/>
                    </a:moveTo>
                    <a:lnTo>
                      <a:pt x="2133600" y="9525"/>
                    </a:lnTo>
                    <a:lnTo>
                      <a:pt x="0" y="676275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A8C28E">
                  <a:alpha val="61176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0" name="组合 114"/>
            <p:cNvGrpSpPr/>
            <p:nvPr/>
          </p:nvGrpSpPr>
          <p:grpSpPr>
            <a:xfrm>
              <a:off x="8985" y="3858"/>
              <a:ext cx="2608" cy="1707"/>
              <a:chOff x="5544108" y="3248980"/>
              <a:chExt cx="2636710" cy="1728192"/>
            </a:xfrm>
          </p:grpSpPr>
          <p:cxnSp>
            <p:nvCxnSpPr>
              <p:cNvPr id="41" name="直接连接符 16387"/>
              <p:cNvCxnSpPr/>
              <p:nvPr/>
            </p:nvCxnSpPr>
            <p:spPr>
              <a:xfrm>
                <a:off x="6044943" y="3932342"/>
                <a:ext cx="399220" cy="1044830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直接连接符 42"/>
              <p:cNvCxnSpPr/>
              <p:nvPr/>
            </p:nvCxnSpPr>
            <p:spPr>
              <a:xfrm flipH="1">
                <a:off x="6453689" y="3249056"/>
                <a:ext cx="1727129" cy="1728116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矩形 57"/>
              <p:cNvSpPr/>
              <p:nvPr/>
            </p:nvSpPr>
            <p:spPr>
              <a:xfrm>
                <a:off x="5544108" y="4293096"/>
                <a:ext cx="664043" cy="420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CN" sz="1200" i="1" dirty="0">
                    <a:solidFill>
                      <a:srgbClr val="0000CC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x=z</a:t>
                </a:r>
                <a:endParaRPr lang="zh-CN" altLang="en-US" sz="1200" dirty="0">
                  <a:solidFill>
                    <a:srgbClr val="0000CC"/>
                  </a:solidFill>
                  <a:latin typeface="楷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矩形 58"/>
              <p:cNvSpPr/>
              <p:nvPr/>
            </p:nvSpPr>
            <p:spPr>
              <a:xfrm>
                <a:off x="7016593" y="4185083"/>
                <a:ext cx="664043" cy="420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CN" sz="1200" i="1" dirty="0">
                    <a:solidFill>
                      <a:srgbClr val="0000CC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y=z</a:t>
                </a:r>
                <a:endParaRPr lang="zh-CN" altLang="en-US" sz="1200" dirty="0">
                  <a:solidFill>
                    <a:srgbClr val="0000CC"/>
                  </a:solidFill>
                  <a:latin typeface="楷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矩形 59"/>
              <p:cNvSpPr/>
              <p:nvPr/>
            </p:nvSpPr>
            <p:spPr>
              <a:xfrm>
                <a:off x="6461597" y="3248980"/>
                <a:ext cx="967735" cy="420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CN" sz="1200" i="1" dirty="0">
                    <a:solidFill>
                      <a:srgbClr val="0000CC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x+y=</a:t>
                </a:r>
                <a:r>
                  <a:rPr lang="en-US" altLang="zh-CN" sz="1200" dirty="0">
                    <a:solidFill>
                      <a:srgbClr val="0000CC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rgbClr val="0000CC"/>
                  </a:solidFill>
                  <a:latin typeface="楷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58" name="直接连接符 16400"/>
              <p:cNvCxnSpPr/>
              <p:nvPr/>
            </p:nvCxnSpPr>
            <p:spPr>
              <a:xfrm flipV="1">
                <a:off x="6044943" y="3249056"/>
                <a:ext cx="2127461" cy="683286"/>
              </a:xfrm>
              <a:prstGeom prst="line">
                <a:avLst/>
              </a:prstGeom>
              <a:ln w="952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" name="组合 121"/>
            <p:cNvGrpSpPr/>
            <p:nvPr/>
          </p:nvGrpSpPr>
          <p:grpSpPr>
            <a:xfrm>
              <a:off x="8958" y="3143"/>
              <a:ext cx="3350" cy="3826"/>
              <a:chOff x="5495941" y="2535303"/>
              <a:chExt cx="3384101" cy="3864991"/>
            </a:xfrm>
          </p:grpSpPr>
          <p:grpSp>
            <p:nvGrpSpPr>
              <p:cNvPr id="60" name="组合 16412"/>
              <p:cNvGrpSpPr/>
              <p:nvPr/>
            </p:nvGrpSpPr>
            <p:grpSpPr>
              <a:xfrm>
                <a:off x="5495941" y="2535303"/>
                <a:ext cx="3384101" cy="3864991"/>
                <a:chOff x="5508104" y="2528027"/>
                <a:chExt cx="3384101" cy="3864991"/>
              </a:xfrm>
            </p:grpSpPr>
            <p:sp>
              <p:nvSpPr>
                <p:cNvPr id="61" name="矩形 39"/>
                <p:cNvSpPr/>
                <p:nvPr/>
              </p:nvSpPr>
              <p:spPr>
                <a:xfrm>
                  <a:off x="6548413" y="4904535"/>
                  <a:ext cx="469841" cy="419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 anchorCtr="0">
                  <a:spAutoFit/>
                </a:bodyPr>
                <a:p>
                  <a:r>
                    <a:rPr lang="en-US" altLang="zh-CN" sz="1200" i="1" dirty="0">
                      <a:solidFill>
                        <a:srgbClr val="000000"/>
                      </a:solidFill>
                      <a:latin typeface="Times New Roman" panose="02020603050405020304" charset="0"/>
                      <a:ea typeface="黑体" panose="02010609060101010101" pitchFamily="49" charset="-122"/>
                    </a:rPr>
                    <a:t>O</a:t>
                  </a:r>
                  <a:endParaRPr lang="zh-CN" altLang="en-US" sz="1200" dirty="0">
                    <a:latin typeface="楷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62" name="组合 16411"/>
                <p:cNvGrpSpPr/>
                <p:nvPr/>
              </p:nvGrpSpPr>
              <p:grpSpPr>
                <a:xfrm>
                  <a:off x="5508104" y="2528027"/>
                  <a:ext cx="3384101" cy="3864991"/>
                  <a:chOff x="5508104" y="2528027"/>
                  <a:chExt cx="3384101" cy="3864991"/>
                </a:xfrm>
              </p:grpSpPr>
              <p:sp>
                <p:nvSpPr>
                  <p:cNvPr id="63" name="平行四边形 26"/>
                  <p:cNvSpPr/>
                  <p:nvPr/>
                </p:nvSpPr>
                <p:spPr>
                  <a:xfrm rot="-5400000" flipH="1">
                    <a:off x="6772239" y="4250882"/>
                    <a:ext cx="2404328" cy="396000"/>
                  </a:xfrm>
                  <a:prstGeom prst="parallelogram">
                    <a:avLst>
                      <a:gd name="adj" fmla="val 171915"/>
                    </a:avLst>
                  </a:pr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 anchorCtr="0">
                    <a:spAutoFit/>
                  </a:bodyPr>
                  <a:p>
                    <a:endPara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cxnSp>
                <p:nvCxnSpPr>
                  <p:cNvPr id="64" name="直接连接符 12"/>
                  <p:cNvCxnSpPr/>
                  <p:nvPr/>
                </p:nvCxnSpPr>
                <p:spPr>
                  <a:xfrm flipV="1">
                    <a:off x="6444163" y="4977172"/>
                    <a:ext cx="1728241" cy="5008"/>
                  </a:xfrm>
                  <a:prstGeom prst="line">
                    <a:avLst/>
                  </a:prstGeom>
                  <a:ln w="9525" cap="flat" cmpd="sng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5" name="平行四边形 15"/>
                  <p:cNvSpPr/>
                  <p:nvPr/>
                </p:nvSpPr>
                <p:spPr>
                  <a:xfrm>
                    <a:off x="6047293" y="3249056"/>
                    <a:ext cx="2124001" cy="684001"/>
                  </a:xfrm>
                  <a:prstGeom prst="parallelogram">
                    <a:avLst>
                      <a:gd name="adj" fmla="val 59186"/>
                    </a:avLst>
                  </a:pr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 anchorCtr="0">
                    <a:spAutoFit/>
                  </a:bodyPr>
                  <a:p>
                    <a:endPara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cxnSp>
                <p:nvCxnSpPr>
                  <p:cNvPr id="66" name="直接箭头连接符 19"/>
                  <p:cNvCxnSpPr/>
                  <p:nvPr/>
                </p:nvCxnSpPr>
                <p:spPr>
                  <a:xfrm>
                    <a:off x="8181925" y="4979268"/>
                    <a:ext cx="496502" cy="0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67" name="直接箭头连接符 29"/>
                  <p:cNvCxnSpPr/>
                  <p:nvPr/>
                </p:nvCxnSpPr>
                <p:spPr>
                  <a:xfrm flipH="1">
                    <a:off x="5817726" y="5619401"/>
                    <a:ext cx="246268" cy="359505"/>
                  </a:xfrm>
                  <a:prstGeom prst="straightConnector1">
                    <a:avLst/>
                  </a:prstGeom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68" name="直接箭头连接符 16384"/>
                  <p:cNvCxnSpPr/>
                  <p:nvPr/>
                </p:nvCxnSpPr>
                <p:spPr>
                  <a:xfrm flipV="1">
                    <a:off x="6444208" y="2852936"/>
                    <a:ext cx="0" cy="397185"/>
                  </a:xfrm>
                  <a:prstGeom prst="straightConnector1">
                    <a:avLst/>
                  </a:prstGeom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sp>
                <p:nvSpPr>
                  <p:cNvPr id="69" name="矩形 16385"/>
                  <p:cNvSpPr/>
                  <p:nvPr/>
                </p:nvSpPr>
                <p:spPr>
                  <a:xfrm>
                    <a:off x="5508104" y="5786100"/>
                    <a:ext cx="497897" cy="6069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zh-CN" sz="200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x</a:t>
                    </a:r>
                    <a:endParaRPr lang="zh-CN" altLang="en-US" sz="2000" dirty="0">
                      <a:latin typeface="楷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0" name="矩形 37"/>
                  <p:cNvSpPr/>
                  <p:nvPr/>
                </p:nvSpPr>
                <p:spPr>
                  <a:xfrm>
                    <a:off x="8417263" y="4929511"/>
                    <a:ext cx="474942" cy="6069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zh-CN" sz="200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y</a:t>
                    </a:r>
                    <a:endParaRPr lang="zh-CN" altLang="en-US" sz="2000" dirty="0">
                      <a:latin typeface="楷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1" name="矩形 38"/>
                  <p:cNvSpPr/>
                  <p:nvPr/>
                </p:nvSpPr>
                <p:spPr>
                  <a:xfrm>
                    <a:off x="6444208" y="2528027"/>
                    <a:ext cx="451984" cy="6069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r>
                      <a:rPr lang="en-US" altLang="zh-CN" sz="2000" i="1" dirty="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</a:rPr>
                      <a:t>z</a:t>
                    </a:r>
                    <a:endParaRPr lang="zh-CN" altLang="en-US" sz="2000" dirty="0">
                      <a:latin typeface="楷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2" name="平行四边形 46"/>
                  <p:cNvSpPr/>
                  <p:nvPr/>
                </p:nvSpPr>
                <p:spPr>
                  <a:xfrm rot="-5400000" flipH="1">
                    <a:off x="5043999" y="4271452"/>
                    <a:ext cx="2404328" cy="396000"/>
                  </a:xfrm>
                  <a:prstGeom prst="parallelogram">
                    <a:avLst>
                      <a:gd name="adj" fmla="val 171915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 anchorCtr="0">
                    <a:spAutoFit/>
                  </a:bodyPr>
                  <a:p>
                    <a:endPara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73" name="矩形 6"/>
                  <p:cNvSpPr/>
                  <p:nvPr/>
                </p:nvSpPr>
                <p:spPr>
                  <a:xfrm>
                    <a:off x="6048163" y="3932343"/>
                    <a:ext cx="1728905" cy="1728904"/>
                  </a:xfrm>
                  <a:prstGeom prst="rect">
                    <a:avLst/>
                  </a:pr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 anchorCtr="0">
                    <a:spAutoFit/>
                  </a:bodyPr>
                  <a:p>
                    <a:endPara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74" name="矩形 71"/>
              <p:cNvSpPr/>
              <p:nvPr/>
            </p:nvSpPr>
            <p:spPr>
              <a:xfrm flipH="1">
                <a:off x="8106875" y="4006502"/>
                <a:ext cx="559387" cy="6069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0" i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pitchFamily="49" charset="-122"/>
                  </a:rPr>
                  <a:t>V</a:t>
                </a:r>
                <a:endParaRPr lang="zh-CN" altLang="en-US" sz="2000" b="0" i="1" dirty="0">
                  <a:latin typeface="楷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7" grpId="0"/>
      <p:bldP spid="49" grpId="0"/>
      <p:bldP spid="50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5"/>
          <p:cNvSpPr txBox="1"/>
          <p:nvPr/>
        </p:nvSpPr>
        <p:spPr>
          <a:xfrm>
            <a:off x="728980" y="871855"/>
            <a:ext cx="10903585" cy="970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Times New Roman" panose="02020603050405020304" charset="0"/>
                <a:ea typeface="微软雅黑" panose="020B0503020204020204" charset="-122"/>
              </a:rPr>
              <a:t>例</a:t>
            </a:r>
            <a:r>
              <a:rPr lang="zh-CN" altLang="en-US" sz="2200" dirty="0">
                <a:latin typeface="Times New Roman" panose="02020603050405020304" charset="0"/>
                <a:ea typeface="微软雅黑" panose="020B0503020204020204" charset="-122"/>
              </a:rPr>
              <a:t> （构成三角形）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设有长为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的木棍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随机截取一段长为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再在剩下的一段中随机截取一段长为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问三段能构成三角形的概率为多少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?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2" name="组合 28689"/>
          <p:cNvGrpSpPr/>
          <p:nvPr/>
        </p:nvGrpSpPr>
        <p:grpSpPr>
          <a:xfrm>
            <a:off x="3317875" y="2114868"/>
            <a:ext cx="3744913" cy="1295400"/>
            <a:chOff x="2555776" y="5229200"/>
            <a:chExt cx="3744416" cy="971575"/>
          </a:xfrm>
        </p:grpSpPr>
        <p:cxnSp>
          <p:nvCxnSpPr>
            <p:cNvPr id="1034" name="直接连接符 4"/>
            <p:cNvCxnSpPr/>
            <p:nvPr/>
          </p:nvCxnSpPr>
          <p:spPr>
            <a:xfrm>
              <a:off x="2555776" y="5697252"/>
              <a:ext cx="3744416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5" name="直接连接符 10"/>
            <p:cNvCxnSpPr/>
            <p:nvPr/>
          </p:nvCxnSpPr>
          <p:spPr>
            <a:xfrm flipV="1">
              <a:off x="2555776" y="5589240"/>
              <a:ext cx="0" cy="252028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1027" name="对象 17"/>
            <p:cNvGraphicFramePr>
              <a:graphicFrameLocks noChangeAspect="1"/>
            </p:cNvGraphicFramePr>
            <p:nvPr/>
          </p:nvGraphicFramePr>
          <p:xfrm>
            <a:off x="2783161" y="5229200"/>
            <a:ext cx="42068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152400" imgH="139700" progId="Equation.DSMT4">
                    <p:embed/>
                  </p:oleObj>
                </mc:Choice>
                <mc:Fallback>
                  <p:oleObj name="" r:id="rId1" imgW="152400" imgH="1397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83161" y="5229200"/>
                          <a:ext cx="420687" cy="385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对象 18"/>
            <p:cNvGraphicFramePr>
              <a:graphicFrameLocks noChangeAspect="1"/>
            </p:cNvGraphicFramePr>
            <p:nvPr/>
          </p:nvGraphicFramePr>
          <p:xfrm>
            <a:off x="4738737" y="5239481"/>
            <a:ext cx="8413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" imgW="304800" imgH="139700" progId="Equation.DSMT4">
                    <p:embed/>
                  </p:oleObj>
                </mc:Choice>
                <mc:Fallback>
                  <p:oleObj name="" r:id="rId3" imgW="304800" imgH="1397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38737" y="5239481"/>
                          <a:ext cx="841375" cy="3857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6" name="直接连接符 29"/>
            <p:cNvCxnSpPr/>
            <p:nvPr/>
          </p:nvCxnSpPr>
          <p:spPr>
            <a:xfrm flipV="1">
              <a:off x="6300192" y="5589240"/>
              <a:ext cx="0" cy="252028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7" name="直接连接符 30"/>
            <p:cNvCxnSpPr/>
            <p:nvPr/>
          </p:nvCxnSpPr>
          <p:spPr>
            <a:xfrm flipV="1">
              <a:off x="4391980" y="5625244"/>
              <a:ext cx="0" cy="14401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8" name="直接连接符 48"/>
            <p:cNvCxnSpPr/>
            <p:nvPr/>
          </p:nvCxnSpPr>
          <p:spPr>
            <a:xfrm flipV="1">
              <a:off x="3635896" y="5589240"/>
              <a:ext cx="0" cy="252028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39" name="直接连接符 51"/>
            <p:cNvCxnSpPr/>
            <p:nvPr/>
          </p:nvCxnSpPr>
          <p:spPr>
            <a:xfrm flipV="1">
              <a:off x="6300192" y="5625244"/>
              <a:ext cx="0" cy="144016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graphicFrame>
          <p:nvGraphicFramePr>
            <p:cNvPr id="1029" name="对象 28687"/>
            <p:cNvGraphicFramePr>
              <a:graphicFrameLocks noChangeAspect="1"/>
            </p:cNvGraphicFramePr>
            <p:nvPr/>
          </p:nvGraphicFramePr>
          <p:xfrm>
            <a:off x="5135563" y="5815013"/>
            <a:ext cx="35083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5" imgW="127000" imgH="139700" progId="Equation.DSMT4">
                    <p:embed/>
                  </p:oleObj>
                </mc:Choice>
                <mc:Fallback>
                  <p:oleObj name="" r:id="rId5" imgW="127000" imgH="1397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35563" y="5815013"/>
                          <a:ext cx="350837" cy="385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 Box 15"/>
          <p:cNvSpPr txBox="1"/>
          <p:nvPr/>
        </p:nvSpPr>
        <p:spPr>
          <a:xfrm>
            <a:off x="1641475" y="3364230"/>
            <a:ext cx="10098405" cy="1038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随机截取意味着均匀分布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由题意知 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~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U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(0, 1],</a:t>
            </a:r>
            <a:r>
              <a:rPr lang="zh-CN" altLang="en-US" sz="2200" dirty="0">
                <a:ea typeface="微软雅黑" panose="020B0503020204020204" charset="-122"/>
                <a:sym typeface="+mn-ea"/>
              </a:rPr>
              <a:t>在 </a:t>
            </a:r>
            <a:r>
              <a:rPr lang="en-US" altLang="zh-CN" sz="2200" i="1" dirty="0">
                <a:ea typeface="微软雅黑" panose="020B0503020204020204" charset="-122"/>
                <a:sym typeface="+mn-ea"/>
              </a:rPr>
              <a:t>X</a:t>
            </a:r>
            <a:r>
              <a:rPr lang="en-US" altLang="zh-CN" sz="2200" dirty="0"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200" i="1" dirty="0">
                <a:ea typeface="微软雅黑" panose="020B0503020204020204" charset="-122"/>
                <a:sym typeface="+mn-ea"/>
              </a:rPr>
              <a:t>x </a:t>
            </a:r>
            <a:r>
              <a:rPr lang="zh-CN" altLang="en-US" sz="2200" dirty="0">
                <a:ea typeface="微软雅黑" panose="020B0503020204020204" charset="-122"/>
                <a:sym typeface="+mn-ea"/>
              </a:rPr>
              <a:t>的条件下</a:t>
            </a:r>
            <a:r>
              <a:rPr lang="en-US" altLang="zh-CN" sz="2200" dirty="0">
                <a:ea typeface="微软雅黑" panose="020B0503020204020204" charset="-122"/>
                <a:sym typeface="+mn-ea"/>
              </a:rPr>
              <a:t>, </a:t>
            </a:r>
            <a:r>
              <a:rPr lang="en-US" altLang="zh-CN" sz="2200" i="1" dirty="0">
                <a:ea typeface="微软雅黑" panose="020B0503020204020204" charset="-122"/>
                <a:sym typeface="+mn-ea"/>
              </a:rPr>
              <a:t>Y </a:t>
            </a:r>
            <a:r>
              <a:rPr lang="zh-CN" altLang="en-US" sz="2200" dirty="0">
                <a:ea typeface="微软雅黑" panose="020B0503020204020204" charset="-122"/>
                <a:sym typeface="+mn-ea"/>
              </a:rPr>
              <a:t>的条件分布为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1520508" y="4217988"/>
          <a:ext cx="1101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583565" imgH="177800" progId="Equation.DSMT4">
                  <p:embed/>
                </p:oleObj>
              </mc:Choice>
              <mc:Fallback>
                <p:oleObj name="" r:id="rId7" imgW="583565" imgH="177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0508" y="4217988"/>
                        <a:ext cx="1101725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5"/>
          <p:cNvSpPr txBox="1"/>
          <p:nvPr/>
        </p:nvSpPr>
        <p:spPr>
          <a:xfrm>
            <a:off x="2750820" y="4090670"/>
            <a:ext cx="4309110" cy="1038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因此 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2200" dirty="0">
                <a:ea typeface="微软雅黑" panose="020B0503020204020204" charset="-122"/>
                <a:sym typeface="+mn-ea"/>
              </a:rPr>
              <a:t>的联合密度函数为</a:t>
            </a:r>
            <a:endParaRPr lang="en-US" altLang="zh-CN" sz="2200" b="0" dirty="0"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3185160" y="4835525"/>
          <a:ext cx="49117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730500" imgH="520700" progId="Equation.DSMT4">
                  <p:embed/>
                </p:oleObj>
              </mc:Choice>
              <mc:Fallback>
                <p:oleObj name="" r:id="rId9" imgW="2730500" imgH="520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5160" y="4835525"/>
                        <a:ext cx="49117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WordArt 131"/>
          <p:cNvSpPr>
            <a:spLocks noTextEdit="1"/>
          </p:cNvSpPr>
          <p:nvPr/>
        </p:nvSpPr>
        <p:spPr>
          <a:xfrm>
            <a:off x="574040" y="3496310"/>
            <a:ext cx="732155" cy="3295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2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2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Text Box 15"/>
          <p:cNvSpPr txBox="1"/>
          <p:nvPr/>
        </p:nvSpPr>
        <p:spPr>
          <a:xfrm>
            <a:off x="1320800" y="1100138"/>
            <a:ext cx="8424863" cy="530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解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：事件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A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“可以构成三角形”描述为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2200" b="0" i="1" dirty="0">
                <a:latin typeface="Times New Roman" panose="02020603050405020304" charset="0"/>
                <a:ea typeface="微软雅黑" panose="020B0503020204020204" charset="-122"/>
              </a:rPr>
              <a:t>y</a:t>
            </a:r>
            <a:r>
              <a:rPr lang="en-US" altLang="zh-CN" sz="2200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的点集</a:t>
            </a:r>
            <a:r>
              <a:rPr lang="el-GR" altLang="zh-CN" sz="2200" b="0" dirty="0">
                <a:latin typeface="Times New Roman" panose="02020603050405020304" charset="0"/>
                <a:ea typeface="微软雅黑" panose="020B0503020204020204" charset="-122"/>
              </a:rPr>
              <a:t>Δ</a:t>
            </a: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满足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1246188" y="1832610"/>
          <a:ext cx="2259012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989965" imgH="520700" progId="Equation.DSMT4">
                  <p:embed/>
                </p:oleObj>
              </mc:Choice>
              <mc:Fallback>
                <p:oleObj name="" r:id="rId1" imgW="989965" imgH="520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6188" y="1832610"/>
                        <a:ext cx="2259012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727893" y="1573530"/>
          <a:ext cx="933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533400" imgH="977265" progId="Equation.DSMT4">
                  <p:embed/>
                </p:oleObj>
              </mc:Choice>
              <mc:Fallback>
                <p:oleObj name="" r:id="rId3" imgW="533400" imgH="9772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7893" y="1573530"/>
                        <a:ext cx="93345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右箭头 80"/>
          <p:cNvSpPr/>
          <p:nvPr/>
        </p:nvSpPr>
        <p:spPr>
          <a:xfrm>
            <a:off x="3926205" y="2366805"/>
            <a:ext cx="590550" cy="2441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FF"/>
          </a:solidFill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20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082675" y="3747135"/>
            <a:ext cx="462280" cy="530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0" dirty="0">
                <a:latin typeface="Times New Roman" panose="02020603050405020304" charset="0"/>
                <a:ea typeface="微软雅黑" panose="020B0503020204020204" charset="-122"/>
              </a:rPr>
              <a:t>即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1769745" y="3859530"/>
          <a:ext cx="349758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205865" imgH="292100" progId="Equation.DSMT4">
                  <p:embed/>
                </p:oleObj>
              </mc:Choice>
              <mc:Fallback>
                <p:oleObj name="" r:id="rId5" imgW="1205865" imgH="292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9745" y="3859530"/>
                        <a:ext cx="349758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713345" y="1823085"/>
            <a:ext cx="2275840" cy="2553970"/>
            <a:chOff x="9413" y="5988"/>
            <a:chExt cx="3134" cy="4022"/>
          </a:xfrm>
        </p:grpSpPr>
        <p:grpSp>
          <p:nvGrpSpPr>
            <p:cNvPr id="4" name="组合 37"/>
            <p:cNvGrpSpPr/>
            <p:nvPr/>
          </p:nvGrpSpPr>
          <p:grpSpPr>
            <a:xfrm>
              <a:off x="9413" y="5988"/>
              <a:ext cx="3135" cy="4022"/>
              <a:chOff x="5907088" y="4186238"/>
              <a:chExt cx="2768601" cy="2663825"/>
            </a:xfrm>
          </p:grpSpPr>
          <p:sp>
            <p:nvSpPr>
              <p:cNvPr id="6" name="直角三角形 35"/>
              <p:cNvSpPr/>
              <p:nvPr/>
            </p:nvSpPr>
            <p:spPr>
              <a:xfrm>
                <a:off x="6448675" y="4757822"/>
                <a:ext cx="1685632" cy="1693997"/>
              </a:xfrm>
              <a:prstGeom prst="rtTriangl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ctr" anchorCtr="0">
                <a:spAutoFit/>
              </a:bodyPr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7" name="组合 9"/>
              <p:cNvGrpSpPr/>
              <p:nvPr/>
            </p:nvGrpSpPr>
            <p:grpSpPr>
              <a:xfrm>
                <a:off x="6011393" y="4186238"/>
                <a:ext cx="2664296" cy="2663825"/>
                <a:chOff x="10427510" y="2349301"/>
                <a:chExt cx="2664093" cy="2663825"/>
              </a:xfrm>
            </p:grpSpPr>
            <p:grpSp>
              <p:nvGrpSpPr>
                <p:cNvPr id="8" name="Group 28"/>
                <p:cNvGrpSpPr/>
                <p:nvPr/>
              </p:nvGrpSpPr>
              <p:grpSpPr>
                <a:xfrm>
                  <a:off x="10499213" y="2349301"/>
                  <a:ext cx="2592390" cy="2663825"/>
                  <a:chOff x="570" y="2189"/>
                  <a:chExt cx="1633" cy="1678"/>
                </a:xfrm>
              </p:grpSpPr>
              <p:sp>
                <p:nvSpPr>
                  <p:cNvPr id="9" name="Line 29"/>
                  <p:cNvSpPr/>
                  <p:nvPr/>
                </p:nvSpPr>
                <p:spPr>
                  <a:xfrm>
                    <a:off x="790" y="3609"/>
                    <a:ext cx="1304" cy="0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stealth" w="med" len="lg"/>
                  </a:ln>
                </p:spPr>
              </p:sp>
              <p:sp>
                <p:nvSpPr>
                  <p:cNvPr id="10" name="Line 30"/>
                  <p:cNvSpPr/>
                  <p:nvPr/>
                </p:nvSpPr>
                <p:spPr>
                  <a:xfrm flipV="1">
                    <a:off x="785" y="2189"/>
                    <a:ext cx="5" cy="1678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stealth" w="med" len="lg"/>
                  </a:ln>
                </p:spPr>
              </p:sp>
              <p:sp>
                <p:nvSpPr>
                  <p:cNvPr id="11" name="Line 31"/>
                  <p:cNvSpPr/>
                  <p:nvPr/>
                </p:nvSpPr>
                <p:spPr>
                  <a:xfrm>
                    <a:off x="1862" y="2522"/>
                    <a:ext cx="0" cy="1087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" name="Line 32"/>
                  <p:cNvSpPr/>
                  <p:nvPr/>
                </p:nvSpPr>
                <p:spPr>
                  <a:xfrm flipV="1">
                    <a:off x="789" y="2522"/>
                    <a:ext cx="1073" cy="0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" name="Line 33"/>
                  <p:cNvSpPr/>
                  <p:nvPr/>
                </p:nvSpPr>
                <p:spPr>
                  <a:xfrm>
                    <a:off x="1326" y="2522"/>
                    <a:ext cx="7" cy="1095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" name="Line 35"/>
                  <p:cNvSpPr/>
                  <p:nvPr/>
                </p:nvSpPr>
                <p:spPr>
                  <a:xfrm flipH="1">
                    <a:off x="789" y="3050"/>
                    <a:ext cx="1073" cy="7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15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570" y="3527"/>
                  <a:ext cx="209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" name="" r:id="rId7" imgW="177800" imgH="190500" progId="Equation.DSMT4">
                          <p:embed/>
                        </p:oleObj>
                      </mc:Choice>
                      <mc:Fallback>
                        <p:oleObj name="" r:id="rId7" imgW="177800" imgH="190500" progId="Equation.DSMT4">
                          <p:embed/>
                          <p:pic>
                            <p:nvPicPr>
                              <p:cNvPr id="0" name="图片 3113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70" y="3527"/>
                                <a:ext cx="209" cy="183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1984" y="3453"/>
                  <a:ext cx="219" cy="1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" name="" r:id="rId9" imgW="165100" imgH="165100" progId="Equation.DSMT4">
                          <p:embed/>
                        </p:oleObj>
                      </mc:Choice>
                      <mc:Fallback>
                        <p:oleObj name="" r:id="rId9" imgW="165100" imgH="165100" progId="Equation.DSMT4">
                          <p:embed/>
                          <p:pic>
                            <p:nvPicPr>
                              <p:cNvPr id="0" name="图片 3115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84" y="3453"/>
                                <a:ext cx="219" cy="17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782" y="2211"/>
                  <a:ext cx="199" cy="2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" name="" r:id="rId11" imgW="127000" imgH="190500" progId="Equation.DSMT4">
                          <p:embed/>
                        </p:oleObj>
                      </mc:Choice>
                      <mc:Fallback>
                        <p:oleObj name="" r:id="rId11" imgW="127000" imgH="190500" progId="Equation.DSMT4">
                          <p:embed/>
                          <p:pic>
                            <p:nvPicPr>
                              <p:cNvPr id="0" name="图片 3116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82" y="2211"/>
                                <a:ext cx="199" cy="20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1772" y="3624"/>
                  <a:ext cx="141" cy="1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" name="" r:id="rId13" imgW="101600" imgH="177800" progId="Equation.DSMT4">
                          <p:embed/>
                        </p:oleObj>
                      </mc:Choice>
                      <mc:Fallback>
                        <p:oleObj name="" r:id="rId13" imgW="101600" imgH="177800" progId="Equation.DSMT4">
                          <p:embed/>
                          <p:pic>
                            <p:nvPicPr>
                              <p:cNvPr id="0" name="图片 3117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72" y="3624"/>
                                <a:ext cx="141" cy="17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1195" y="3628"/>
                  <a:ext cx="247" cy="1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4" name="" r:id="rId15" imgW="254000" imgH="177800" progId="Equation.DSMT4">
                          <p:embed/>
                        </p:oleObj>
                      </mc:Choice>
                      <mc:Fallback>
                        <p:oleObj name="" r:id="rId15" imgW="254000" imgH="177800" progId="Equation.DSMT4">
                          <p:embed/>
                          <p:pic>
                            <p:nvPicPr>
                              <p:cNvPr id="0" name="图片 3118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95" y="3628"/>
                                <a:ext cx="247" cy="17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5" name="Object 43"/>
                <p:cNvGraphicFramePr>
                  <a:graphicFrameLocks noChangeAspect="1"/>
                </p:cNvGraphicFramePr>
                <p:nvPr/>
              </p:nvGraphicFramePr>
              <p:xfrm>
                <a:off x="10427510" y="2781621"/>
                <a:ext cx="251814" cy="3203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" name="" r:id="rId17" imgW="101600" imgH="165100" progId="Equation.DSMT4">
                        <p:embed/>
                      </p:oleObj>
                    </mc:Choice>
                    <mc:Fallback>
                      <p:oleObj name="" r:id="rId17" imgW="101600" imgH="165100" progId="Equation.DSMT4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427510" y="2781621"/>
                              <a:ext cx="251814" cy="32035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" name="Object 45"/>
              <p:cNvGraphicFramePr>
                <a:graphicFrameLocks noChangeAspect="1"/>
              </p:cNvGraphicFramePr>
              <p:nvPr/>
            </p:nvGraphicFramePr>
            <p:xfrm>
              <a:off x="5907088" y="5412296"/>
              <a:ext cx="392144" cy="27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" name="" r:id="rId19" imgW="254000" imgH="177800" progId="Equation.DSMT4">
                      <p:embed/>
                    </p:oleObj>
                  </mc:Choice>
                  <mc:Fallback>
                    <p:oleObj name="" r:id="rId19" imgW="254000" imgH="177800" progId="Equation.DSMT4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907088" y="5412296"/>
                            <a:ext cx="392144" cy="2714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Freeform 36"/>
            <p:cNvSpPr/>
            <p:nvPr/>
          </p:nvSpPr>
          <p:spPr>
            <a:xfrm rot="5400000">
              <a:off x="9833" y="8233"/>
              <a:ext cx="1290" cy="980"/>
            </a:xfrm>
            <a:custGeom>
              <a:avLst/>
              <a:gdLst>
                <a:gd name="txL" fmla="*/ 0 w 536"/>
                <a:gd name="txT" fmla="*/ 0 h 544"/>
                <a:gd name="txR" fmla="*/ 536 w 536"/>
                <a:gd name="txB" fmla="*/ 544 h 544"/>
              </a:gdLst>
              <a:ahLst/>
              <a:cxnLst>
                <a:cxn ang="0">
                  <a:pos x="0" y="0"/>
                </a:cxn>
                <a:cxn ang="0">
                  <a:pos x="536" y="0"/>
                </a:cxn>
                <a:cxn ang="0">
                  <a:pos x="0" y="544"/>
                </a:cxn>
                <a:cxn ang="0">
                  <a:pos x="0" y="0"/>
                </a:cxn>
              </a:cxnLst>
              <a:rect l="txL" t="txT" r="txR" b="txB"/>
              <a:pathLst>
                <a:path w="536" h="544">
                  <a:moveTo>
                    <a:pt x="0" y="0"/>
                  </a:moveTo>
                  <a:lnTo>
                    <a:pt x="536" y="0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>
                <a:alpha val="87057"/>
              </a:srgbClr>
            </a:solidFill>
            <a:ln w="254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" name="Text Box 15"/>
          <p:cNvSpPr txBox="1"/>
          <p:nvPr/>
        </p:nvSpPr>
        <p:spPr>
          <a:xfrm>
            <a:off x="1246188" y="4598988"/>
            <a:ext cx="1296987" cy="570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所以</a:t>
            </a:r>
            <a:endParaRPr lang="en-US" altLang="zh-CN" sz="24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319530" y="5205730"/>
          <a:ext cx="236728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1" imgW="1016000" imgH="368300" progId="Equation.DSMT4">
                  <p:embed/>
                </p:oleObj>
              </mc:Choice>
              <mc:Fallback>
                <p:oleObj name="" r:id="rId21" imgW="1016000" imgH="368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19530" y="5205730"/>
                        <a:ext cx="236728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686810" y="5170170"/>
          <a:ext cx="2251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965200" imgH="368300" progId="Equation.DSMT4">
                  <p:embed/>
                </p:oleObj>
              </mc:Choice>
              <mc:Fallback>
                <p:oleObj name="" r:id="rId23" imgW="965200" imgH="368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6810" y="5170170"/>
                        <a:ext cx="22510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937885" y="5248275"/>
          <a:ext cx="231013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5" imgW="989965" imgH="342900" progId="Equation.DSMT4">
                  <p:embed/>
                </p:oleObj>
              </mc:Choice>
              <mc:Fallback>
                <p:oleObj name="" r:id="rId25" imgW="989965" imgH="342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37885" y="5248275"/>
                        <a:ext cx="231013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WordArt 117"/>
          <p:cNvSpPr>
            <a:spLocks noTextEdit="1"/>
          </p:cNvSpPr>
          <p:nvPr/>
        </p:nvSpPr>
        <p:spPr>
          <a:xfrm>
            <a:off x="2084917" y="1322917"/>
            <a:ext cx="3240616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335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1. 二维正态分布</a:t>
            </a:r>
            <a:endParaRPr lang="zh-CN" altLang="en-US" sz="3335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2084917" y="1701800"/>
            <a:ext cx="9169400" cy="14274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设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2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为独立同分布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N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(0,1)</a:t>
            </a: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的随机变量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则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2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的联合密度函数为</a:t>
            </a:r>
            <a:endParaRPr lang="zh-CN" altLang="en-US" sz="33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62400" y="2901951"/>
          <a:ext cx="3464984" cy="117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07465" imgH="444500" progId="Equation.DSMT4">
                  <p:embed/>
                </p:oleObj>
              </mc:Choice>
              <mc:Fallback>
                <p:oleObj name="" r:id="rId1" imgW="1307465" imgH="444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901951"/>
                        <a:ext cx="3464984" cy="1174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6"/>
          <p:cNvSpPr/>
          <p:nvPr/>
        </p:nvSpPr>
        <p:spPr>
          <a:xfrm>
            <a:off x="2084917" y="3833284"/>
            <a:ext cx="6362700" cy="8616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>
              <a:lnSpc>
                <a:spcPct val="150000"/>
              </a:lnSpc>
            </a:pP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将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f 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335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2</a:t>
            </a:r>
            <a:r>
              <a:rPr lang="en-US" altLang="zh-CN" sz="3335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en-US" altLang="zh-CN" sz="3335" b="0" baseline="-25000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altLang="en-US" sz="3335" b="0" dirty="0">
                <a:latin typeface="Times New Roman" panose="02020603050405020304" charset="0"/>
                <a:ea typeface="微软雅黑" panose="020B0503020204020204" charset="-122"/>
              </a:rPr>
              <a:t>指数用二次型表示：</a:t>
            </a:r>
            <a:endParaRPr lang="zh-CN" altLang="en-US" sz="3335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888317" y="4629151"/>
          <a:ext cx="4834467" cy="141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209800" imgH="647700" progId="Equation.DSMT4">
                  <p:embed/>
                </p:oleObj>
              </mc:Choice>
              <mc:Fallback>
                <p:oleObj name="" r:id="rId3" imgW="2209800" imgH="647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317" y="4629151"/>
                        <a:ext cx="4834467" cy="1416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6"/>
          <p:cNvGrpSpPr/>
          <p:nvPr/>
        </p:nvGrpSpPr>
        <p:grpSpPr>
          <a:xfrm>
            <a:off x="2433320" y="605790"/>
            <a:ext cx="6372225" cy="889000"/>
            <a:chOff x="1655638" y="2477784"/>
            <a:chExt cx="6372746" cy="665533"/>
          </a:xfrm>
        </p:grpSpPr>
        <p:sp>
          <p:nvSpPr>
            <p:cNvPr id="3086" name="Text Box 15"/>
            <p:cNvSpPr txBox="1"/>
            <p:nvPr/>
          </p:nvSpPr>
          <p:spPr>
            <a:xfrm>
              <a:off x="1655638" y="2596494"/>
              <a:ext cx="6372746" cy="4273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2400" b="0" dirty="0">
                  <a:latin typeface="Times New Roman" panose="02020603050405020304" charset="0"/>
                  <a:ea typeface="微软雅黑" panose="020B0503020204020204" charset="-122"/>
                </a:rPr>
                <a:t>为什么在第三讲中</a:t>
              </a:r>
              <a:r>
                <a:rPr lang="en-US" altLang="zh-CN" sz="2400" b="0" dirty="0">
                  <a:latin typeface="Times New Roman" panose="02020603050405020304" charset="0"/>
                  <a:ea typeface="微软雅黑" panose="020B0503020204020204" charset="-122"/>
                </a:rPr>
                <a:t>, </a:t>
              </a:r>
              <a:r>
                <a:rPr lang="zh-CN" altLang="en-US" sz="2400" b="0" dirty="0">
                  <a:latin typeface="Times New Roman" panose="02020603050405020304" charset="0"/>
                  <a:ea typeface="微软雅黑" panose="020B0503020204020204" charset="-122"/>
                </a:rPr>
                <a:t>同样的问题答案是</a:t>
              </a:r>
              <a:r>
                <a:rPr lang="en-US" altLang="zh-CN" sz="2400" b="0" dirty="0">
                  <a:latin typeface="Times New Roman" panose="02020603050405020304" charset="0"/>
                  <a:ea typeface="微软雅黑" panose="020B0503020204020204" charset="-122"/>
                </a:rPr>
                <a:t>      </a:t>
              </a:r>
              <a:r>
                <a:rPr lang="zh-CN" altLang="en-US" sz="2400" b="0" dirty="0">
                  <a:latin typeface="Times New Roman" panose="02020603050405020304" charset="0"/>
                  <a:ea typeface="微软雅黑" panose="020B0503020204020204" charset="-122"/>
                </a:rPr>
                <a:t>？</a:t>
              </a:r>
              <a:endParaRPr lang="zh-CN" altLang="en-US" sz="2400" b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3077" name="对象 5"/>
            <p:cNvGraphicFramePr>
              <a:graphicFrameLocks noChangeAspect="1"/>
            </p:cNvGraphicFramePr>
            <p:nvPr/>
          </p:nvGraphicFramePr>
          <p:xfrm>
            <a:off x="6851748" y="2477784"/>
            <a:ext cx="245698" cy="665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27000" imgH="342900" progId="Equation.DSMT4">
                    <p:embed/>
                  </p:oleObj>
                </mc:Choice>
                <mc:Fallback>
                  <p:oleObj name="" r:id="rId1" imgW="127000" imgH="3429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851748" y="2477784"/>
                          <a:ext cx="245698" cy="665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15"/>
          <p:cNvSpPr txBox="1"/>
          <p:nvPr/>
        </p:nvSpPr>
        <p:spPr>
          <a:xfrm>
            <a:off x="1460183" y="1479868"/>
            <a:ext cx="8461375" cy="570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  <a:buSzPct val="69000"/>
            </a:pP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事实上，这与对“随机”的理解不同</a:t>
            </a:r>
            <a:r>
              <a:rPr lang="en-US" altLang="zh-CN" sz="24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假设的概率空间有关</a:t>
            </a:r>
            <a:r>
              <a:rPr lang="en-US" altLang="zh-CN" sz="2400" b="0" dirty="0">
                <a:latin typeface="Times New Roman" panose="02020603050405020304" charset="0"/>
                <a:ea typeface="微软雅黑" panose="020B0503020204020204" charset="-122"/>
              </a:rPr>
              <a:t>. </a:t>
            </a:r>
            <a:endParaRPr lang="en-US" altLang="zh-CN" sz="24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0" name="Text Box 15"/>
          <p:cNvSpPr txBox="1"/>
          <p:nvPr/>
        </p:nvSpPr>
        <p:spPr>
          <a:xfrm>
            <a:off x="1460183" y="2302193"/>
            <a:ext cx="6084887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  <a:buSzPct val="68000"/>
            </a:pP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概率论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charset="-122"/>
              </a:rPr>
              <a:t>悖论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charset="-122"/>
              </a:rPr>
              <a:t>(</a:t>
            </a: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奇论</a:t>
            </a:r>
            <a:r>
              <a:rPr lang="en-US" altLang="zh-CN" sz="2400" b="0" dirty="0">
                <a:latin typeface="Times New Roman" panose="02020603050405020304" charset="0"/>
                <a:ea typeface="微软雅黑" panose="020B0503020204020204" charset="-122"/>
              </a:rPr>
              <a:t>)</a:t>
            </a: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：</a:t>
            </a:r>
            <a:r>
              <a:rPr lang="en-US" altLang="zh-CN" sz="2400" dirty="0">
                <a:ea typeface="微软雅黑" panose="020B0503020204020204" charset="-122"/>
                <a:sym typeface="+mn-ea"/>
              </a:rPr>
              <a:t>Bertrand</a:t>
            </a:r>
            <a:r>
              <a:rPr lang="zh-CN" altLang="en-US" sz="2400" dirty="0">
                <a:ea typeface="微软雅黑" panose="020B0503020204020204" charset="-122"/>
                <a:sym typeface="+mn-ea"/>
              </a:rPr>
              <a:t>悖论</a:t>
            </a:r>
            <a:endParaRPr lang="zh-CN" altLang="en-US" sz="2400" dirty="0"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68000"/>
            </a:pPr>
            <a:r>
              <a:rPr lang="en-US" altLang="zh-CN" sz="2400" b="0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084" name="Text Box 13"/>
          <p:cNvSpPr txBox="1"/>
          <p:nvPr/>
        </p:nvSpPr>
        <p:spPr>
          <a:xfrm>
            <a:off x="1688465" y="854710"/>
            <a:ext cx="80073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</a:rPr>
              <a:t>问题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114" name="Rectangle 3"/>
          <p:cNvSpPr/>
          <p:nvPr/>
        </p:nvSpPr>
        <p:spPr>
          <a:xfrm>
            <a:off x="1460500" y="3062605"/>
            <a:ext cx="9483725" cy="7956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在单位圆内任作一弦，问其长度大于的</a:t>
            </a:r>
            <a:r>
              <a:rPr lang="zh-CN" altLang="en-US" sz="2400" b="0" dirty="0">
                <a:solidFill>
                  <a:srgbClr val="CC0000"/>
                </a:solidFill>
                <a:latin typeface="Times New Roman" panose="02020603050405020304" charset="0"/>
                <a:ea typeface="微软雅黑" panose="020B0503020204020204" charset="-122"/>
              </a:rPr>
              <a:t>概率</a:t>
            </a: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为多少（</a:t>
            </a:r>
            <a:r>
              <a:rPr lang="en-US" altLang="zh-CN" sz="2400" b="0" dirty="0">
                <a:latin typeface="Times New Roman" panose="02020603050405020304" charset="0"/>
                <a:ea typeface="微软雅黑" panose="020B0503020204020204" charset="-122"/>
              </a:rPr>
              <a:t>1899</a:t>
            </a:r>
            <a:r>
              <a:rPr lang="zh-CN" altLang="en-US" sz="2400" b="0" dirty="0">
                <a:latin typeface="Times New Roman" panose="02020603050405020304" charset="0"/>
                <a:ea typeface="微软雅黑" panose="020B0503020204020204" charset="-122"/>
              </a:rPr>
              <a:t>）</a:t>
            </a:r>
            <a:endParaRPr lang="zh-CN" altLang="en-US" sz="24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11" name="Group 23"/>
          <p:cNvGrpSpPr/>
          <p:nvPr/>
        </p:nvGrpSpPr>
        <p:grpSpPr>
          <a:xfrm>
            <a:off x="3611563" y="4141788"/>
            <a:ext cx="4911725" cy="1627187"/>
            <a:chOff x="255" y="1890"/>
            <a:chExt cx="5217" cy="1633"/>
          </a:xfrm>
        </p:grpSpPr>
        <p:grpSp>
          <p:nvGrpSpPr>
            <p:cNvPr id="4102" name="Group 22"/>
            <p:cNvGrpSpPr/>
            <p:nvPr/>
          </p:nvGrpSpPr>
          <p:grpSpPr>
            <a:xfrm>
              <a:off x="255" y="1890"/>
              <a:ext cx="5217" cy="1633"/>
              <a:chOff x="255" y="1890"/>
              <a:chExt cx="5217" cy="1633"/>
            </a:xfrm>
          </p:grpSpPr>
          <p:sp>
            <p:nvSpPr>
              <p:cNvPr id="4111" name="Oval 6"/>
              <p:cNvSpPr/>
              <p:nvPr/>
            </p:nvSpPr>
            <p:spPr>
              <a:xfrm>
                <a:off x="255" y="1890"/>
                <a:ext cx="1588" cy="1587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dirty="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4112" name="Oval 7"/>
              <p:cNvSpPr/>
              <p:nvPr/>
            </p:nvSpPr>
            <p:spPr>
              <a:xfrm>
                <a:off x="2070" y="1936"/>
                <a:ext cx="1588" cy="1587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dirty="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4113" name="Oval 8"/>
              <p:cNvSpPr/>
              <p:nvPr/>
            </p:nvSpPr>
            <p:spPr>
              <a:xfrm>
                <a:off x="3884" y="1890"/>
                <a:ext cx="1588" cy="1587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dirty="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4103" name="Oval 9"/>
            <p:cNvSpPr/>
            <p:nvPr/>
          </p:nvSpPr>
          <p:spPr>
            <a:xfrm>
              <a:off x="663" y="2298"/>
              <a:ext cx="817" cy="77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4104" name="Line 10"/>
            <p:cNvSpPr/>
            <p:nvPr/>
          </p:nvSpPr>
          <p:spPr>
            <a:xfrm>
              <a:off x="2886" y="1935"/>
              <a:ext cx="0" cy="15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5" name="Line 11"/>
            <p:cNvSpPr/>
            <p:nvPr/>
          </p:nvSpPr>
          <p:spPr>
            <a:xfrm flipH="1">
              <a:off x="2251" y="1935"/>
              <a:ext cx="635" cy="12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" name="Line 12"/>
            <p:cNvSpPr/>
            <p:nvPr/>
          </p:nvSpPr>
          <p:spPr>
            <a:xfrm>
              <a:off x="2886" y="1935"/>
              <a:ext cx="635" cy="12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07" name="Line 13"/>
            <p:cNvSpPr/>
            <p:nvPr/>
          </p:nvSpPr>
          <p:spPr>
            <a:xfrm>
              <a:off x="4655" y="1890"/>
              <a:ext cx="0" cy="15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Line 14"/>
            <p:cNvSpPr/>
            <p:nvPr/>
          </p:nvSpPr>
          <p:spPr>
            <a:xfrm>
              <a:off x="3884" y="2706"/>
              <a:ext cx="15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Line 15"/>
            <p:cNvSpPr/>
            <p:nvPr/>
          </p:nvSpPr>
          <p:spPr>
            <a:xfrm>
              <a:off x="3975" y="2343"/>
              <a:ext cx="140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Line 16"/>
            <p:cNvSpPr/>
            <p:nvPr/>
          </p:nvSpPr>
          <p:spPr>
            <a:xfrm>
              <a:off x="3975" y="3069"/>
              <a:ext cx="140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" name="Text Box 15"/>
          <p:cNvSpPr txBox="1"/>
          <p:nvPr/>
        </p:nvSpPr>
        <p:spPr>
          <a:xfrm>
            <a:off x="1871133" y="1170517"/>
            <a:ext cx="8930217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将图形作仿射变换（平移、线性变换），得到的一类图形所表示的密度函数，就称为是二维正态分布的密度函数</a:t>
            </a:r>
            <a:endParaRPr lang="en-US" altLang="zh-CN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2" name="Group 214"/>
          <p:cNvGrpSpPr/>
          <p:nvPr/>
        </p:nvGrpSpPr>
        <p:grpSpPr>
          <a:xfrm>
            <a:off x="5583767" y="3407833"/>
            <a:ext cx="895351" cy="1860551"/>
            <a:chOff x="2091" y="1937"/>
            <a:chExt cx="681" cy="1118"/>
          </a:xfrm>
        </p:grpSpPr>
        <p:sp>
          <p:nvSpPr>
            <p:cNvPr id="10243" name="Line 215"/>
            <p:cNvSpPr/>
            <p:nvPr/>
          </p:nvSpPr>
          <p:spPr>
            <a:xfrm flipV="1">
              <a:off x="2091" y="2261"/>
              <a:ext cx="5" cy="794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244" name="Object 216"/>
            <p:cNvGraphicFramePr>
              <a:graphicFrameLocks noChangeAspect="1"/>
            </p:cNvGraphicFramePr>
            <p:nvPr/>
          </p:nvGraphicFramePr>
          <p:xfrm>
            <a:off x="2134" y="1937"/>
            <a:ext cx="63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495300" imgH="190500" progId="Equation.DSMT4">
                    <p:embed/>
                  </p:oleObj>
                </mc:Choice>
                <mc:Fallback>
                  <p:oleObj name="" r:id="rId1" imgW="495300" imgH="1905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4" y="1937"/>
                          <a:ext cx="63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614"/>
          <p:cNvGrpSpPr/>
          <p:nvPr/>
        </p:nvGrpSpPr>
        <p:grpSpPr>
          <a:xfrm>
            <a:off x="3598333" y="3594100"/>
            <a:ext cx="5090584" cy="2810933"/>
            <a:chOff x="2504380" y="3747375"/>
            <a:chExt cx="5438777" cy="3005681"/>
          </a:xfrm>
        </p:grpSpPr>
        <p:grpSp>
          <p:nvGrpSpPr>
            <p:cNvPr id="10246" name="Group 223"/>
            <p:cNvGrpSpPr/>
            <p:nvPr/>
          </p:nvGrpSpPr>
          <p:grpSpPr>
            <a:xfrm>
              <a:off x="2504380" y="5579893"/>
              <a:ext cx="5438777" cy="1173163"/>
              <a:chOff x="872" y="3368"/>
              <a:chExt cx="3426" cy="739"/>
            </a:xfrm>
          </p:grpSpPr>
          <p:sp>
            <p:nvSpPr>
              <p:cNvPr id="10247" name="Line 156"/>
              <p:cNvSpPr/>
              <p:nvPr/>
            </p:nvSpPr>
            <p:spPr>
              <a:xfrm>
                <a:off x="3705" y="3499"/>
                <a:ext cx="275" cy="2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  <p:sp>
            <p:nvSpPr>
              <p:cNvPr id="10248" name="Line 157"/>
              <p:cNvSpPr/>
              <p:nvPr/>
            </p:nvSpPr>
            <p:spPr>
              <a:xfrm flipH="1">
                <a:off x="1072" y="3807"/>
                <a:ext cx="276" cy="13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sp>
          <p:graphicFrame>
            <p:nvGraphicFramePr>
              <p:cNvPr id="10249" name="Object 158"/>
              <p:cNvGraphicFramePr>
                <a:graphicFrameLocks noChangeAspect="1"/>
              </p:cNvGraphicFramePr>
              <p:nvPr/>
            </p:nvGraphicFramePr>
            <p:xfrm>
              <a:off x="872" y="3850"/>
              <a:ext cx="21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3" imgW="139700" imgH="177800" progId="Equation.DSMT4">
                      <p:embed/>
                    </p:oleObj>
                  </mc:Choice>
                  <mc:Fallback>
                    <p:oleObj name="" r:id="rId3" imgW="139700" imgH="177800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72" y="3850"/>
                            <a:ext cx="214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159"/>
              <p:cNvGraphicFramePr>
                <a:graphicFrameLocks noChangeAspect="1"/>
              </p:cNvGraphicFramePr>
              <p:nvPr/>
            </p:nvGraphicFramePr>
            <p:xfrm>
              <a:off x="4084" y="3559"/>
              <a:ext cx="21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139700" imgH="177800" progId="Equation.DSMT4">
                      <p:embed/>
                    </p:oleObj>
                  </mc:Choice>
                  <mc:Fallback>
                    <p:oleObj name="" r:id="rId5" imgW="139700" imgH="177800" progId="Equation.DSMT4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84" y="3559"/>
                            <a:ext cx="214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1" name="Line 220"/>
              <p:cNvSpPr/>
              <p:nvPr/>
            </p:nvSpPr>
            <p:spPr>
              <a:xfrm>
                <a:off x="2208" y="3384"/>
                <a:ext cx="1528" cy="12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2" name="Line 221"/>
              <p:cNvSpPr/>
              <p:nvPr/>
            </p:nvSpPr>
            <p:spPr>
              <a:xfrm flipH="1">
                <a:off x="1214" y="3384"/>
                <a:ext cx="995" cy="489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3" name="Line 222"/>
              <p:cNvSpPr/>
              <p:nvPr/>
            </p:nvSpPr>
            <p:spPr>
              <a:xfrm flipV="1">
                <a:off x="2211" y="3368"/>
                <a:ext cx="0" cy="1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54" name="Line 215"/>
            <p:cNvSpPr/>
            <p:nvPr/>
          </p:nvSpPr>
          <p:spPr>
            <a:xfrm flipV="1">
              <a:off x="4633663" y="3747375"/>
              <a:ext cx="0" cy="396001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</p:spPr>
        </p:sp>
      </p:grpSp>
      <p:graphicFrame>
        <p:nvGraphicFramePr>
          <p:cNvPr id="625" name="对象 624"/>
          <p:cNvGraphicFramePr>
            <a:graphicFrameLocks noChangeAspect="1"/>
          </p:cNvGraphicFramePr>
          <p:nvPr/>
        </p:nvGraphicFramePr>
        <p:xfrm>
          <a:off x="5363633" y="5427133"/>
          <a:ext cx="423333" cy="44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14300" imgH="127000" progId="Equation.DSMT4">
                  <p:embed/>
                </p:oleObj>
              </mc:Choice>
              <mc:Fallback>
                <p:oleObj name="" r:id="rId7" imgW="114300" imgH="127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3633" y="5427133"/>
                        <a:ext cx="423333" cy="448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625"/>
          <p:cNvGrpSpPr/>
          <p:nvPr/>
        </p:nvGrpSpPr>
        <p:grpSpPr>
          <a:xfrm>
            <a:off x="575733" y="4523317"/>
            <a:ext cx="8544984" cy="3641727"/>
            <a:chOff x="7255736" y="2609813"/>
            <a:chExt cx="6088062" cy="6046750"/>
          </a:xfrm>
        </p:grpSpPr>
        <p:grpSp>
          <p:nvGrpSpPr>
            <p:cNvPr id="10257" name="Group 237"/>
            <p:cNvGrpSpPr/>
            <p:nvPr/>
          </p:nvGrpSpPr>
          <p:grpSpPr>
            <a:xfrm>
              <a:off x="7255736" y="2625650"/>
              <a:ext cx="6075362" cy="6030913"/>
              <a:chOff x="2808" y="896"/>
              <a:chExt cx="3827" cy="3799"/>
            </a:xfrm>
          </p:grpSpPr>
          <p:sp>
            <p:nvSpPr>
              <p:cNvPr id="10258" name="Freeform 238"/>
              <p:cNvSpPr/>
              <p:nvPr/>
            </p:nvSpPr>
            <p:spPr>
              <a:xfrm>
                <a:off x="3293" y="896"/>
                <a:ext cx="3342" cy="1480"/>
              </a:xfrm>
              <a:custGeom>
                <a:avLst/>
                <a:gdLst/>
                <a:ahLst/>
                <a:cxnLst>
                  <a:cxn ang="0">
                    <a:pos x="0" y="1578"/>
                  </a:cxn>
                  <a:cxn ang="0">
                    <a:pos x="1332" y="933"/>
                  </a:cxn>
                  <a:cxn ang="0">
                    <a:pos x="1458" y="939"/>
                  </a:cxn>
                  <a:cxn ang="0">
                    <a:pos x="1510" y="880"/>
                  </a:cxn>
                  <a:cxn ang="0">
                    <a:pos x="1548" y="832"/>
                  </a:cxn>
                  <a:cxn ang="0">
                    <a:pos x="1603" y="753"/>
                  </a:cxn>
                  <a:cxn ang="0">
                    <a:pos x="1662" y="664"/>
                  </a:cxn>
                  <a:cxn ang="0">
                    <a:pos x="1726" y="559"/>
                  </a:cxn>
                  <a:cxn ang="0">
                    <a:pos x="1788" y="448"/>
                  </a:cxn>
                  <a:cxn ang="0">
                    <a:pos x="1858" y="331"/>
                  </a:cxn>
                  <a:cxn ang="0">
                    <a:pos x="1911" y="250"/>
                  </a:cxn>
                  <a:cxn ang="0">
                    <a:pos x="1981" y="147"/>
                  </a:cxn>
                  <a:cxn ang="0">
                    <a:pos x="2056" y="64"/>
                  </a:cxn>
                  <a:cxn ang="0">
                    <a:pos x="2101" y="31"/>
                  </a:cxn>
                  <a:cxn ang="0">
                    <a:pos x="2158" y="6"/>
                  </a:cxn>
                  <a:cxn ang="0">
                    <a:pos x="2205" y="0"/>
                  </a:cxn>
                  <a:cxn ang="0">
                    <a:pos x="2239" y="1"/>
                  </a:cxn>
                  <a:cxn ang="0">
                    <a:pos x="2275" y="7"/>
                  </a:cxn>
                  <a:cxn ang="0">
                    <a:pos x="2314" y="21"/>
                  </a:cxn>
                  <a:cxn ang="0">
                    <a:pos x="2365" y="63"/>
                  </a:cxn>
                  <a:cxn ang="0">
                    <a:pos x="2400" y="105"/>
                  </a:cxn>
                  <a:cxn ang="0">
                    <a:pos x="2451" y="178"/>
                  </a:cxn>
                  <a:cxn ang="0">
                    <a:pos x="2574" y="384"/>
                  </a:cxn>
                  <a:cxn ang="0">
                    <a:pos x="2686" y="592"/>
                  </a:cxn>
                  <a:cxn ang="0">
                    <a:pos x="2782" y="760"/>
                  </a:cxn>
                  <a:cxn ang="0">
                    <a:pos x="2950" y="1049"/>
                  </a:cxn>
                  <a:cxn ang="0">
                    <a:pos x="4323" y="1155"/>
                  </a:cxn>
                  <a:cxn ang="0">
                    <a:pos x="3232" y="1846"/>
                  </a:cxn>
                  <a:cxn ang="0">
                    <a:pos x="0" y="1578"/>
                  </a:cxn>
                </a:cxnLst>
                <a:pathLst>
                  <a:path w="4323" h="1846">
                    <a:moveTo>
                      <a:pt x="0" y="1578"/>
                    </a:moveTo>
                    <a:lnTo>
                      <a:pt x="1332" y="933"/>
                    </a:lnTo>
                    <a:lnTo>
                      <a:pt x="1458" y="939"/>
                    </a:lnTo>
                    <a:lnTo>
                      <a:pt x="1510" y="880"/>
                    </a:lnTo>
                    <a:lnTo>
                      <a:pt x="1548" y="832"/>
                    </a:lnTo>
                    <a:lnTo>
                      <a:pt x="1603" y="753"/>
                    </a:lnTo>
                    <a:lnTo>
                      <a:pt x="1662" y="664"/>
                    </a:lnTo>
                    <a:lnTo>
                      <a:pt x="1726" y="559"/>
                    </a:lnTo>
                    <a:lnTo>
                      <a:pt x="1788" y="448"/>
                    </a:lnTo>
                    <a:lnTo>
                      <a:pt x="1858" y="331"/>
                    </a:lnTo>
                    <a:lnTo>
                      <a:pt x="1911" y="250"/>
                    </a:lnTo>
                    <a:lnTo>
                      <a:pt x="1981" y="147"/>
                    </a:lnTo>
                    <a:lnTo>
                      <a:pt x="2056" y="64"/>
                    </a:lnTo>
                    <a:lnTo>
                      <a:pt x="2101" y="31"/>
                    </a:lnTo>
                    <a:lnTo>
                      <a:pt x="2158" y="6"/>
                    </a:lnTo>
                    <a:lnTo>
                      <a:pt x="2205" y="0"/>
                    </a:lnTo>
                    <a:lnTo>
                      <a:pt x="2239" y="1"/>
                    </a:lnTo>
                    <a:lnTo>
                      <a:pt x="2275" y="7"/>
                    </a:lnTo>
                    <a:lnTo>
                      <a:pt x="2314" y="21"/>
                    </a:lnTo>
                    <a:lnTo>
                      <a:pt x="2365" y="63"/>
                    </a:lnTo>
                    <a:lnTo>
                      <a:pt x="2400" y="105"/>
                    </a:lnTo>
                    <a:lnTo>
                      <a:pt x="2451" y="178"/>
                    </a:lnTo>
                    <a:lnTo>
                      <a:pt x="2574" y="384"/>
                    </a:lnTo>
                    <a:lnTo>
                      <a:pt x="2686" y="592"/>
                    </a:lnTo>
                    <a:lnTo>
                      <a:pt x="2782" y="760"/>
                    </a:lnTo>
                    <a:lnTo>
                      <a:pt x="2950" y="1049"/>
                    </a:lnTo>
                    <a:lnTo>
                      <a:pt x="4323" y="1155"/>
                    </a:lnTo>
                    <a:lnTo>
                      <a:pt x="3232" y="1846"/>
                    </a:lnTo>
                    <a:lnTo>
                      <a:pt x="0" y="157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59" name="Oval 239"/>
              <p:cNvSpPr/>
              <p:nvPr/>
            </p:nvSpPr>
            <p:spPr>
              <a:xfrm>
                <a:off x="2808" y="4185"/>
                <a:ext cx="214" cy="510"/>
              </a:xfrm>
              <a:prstGeom prst="ellipse">
                <a:avLst/>
              </a:prstGeom>
              <a:noFill/>
              <a:ln w="6350">
                <a:noFill/>
              </a:ln>
            </p:spPr>
            <p:txBody>
              <a:bodyPr wrap="none" anchor="ctr" anchorCtr="0">
                <a:spAutoFit/>
              </a:bodyPr>
              <a:p>
                <a:endParaRPr lang="zh-CN" altLang="en-US" sz="2400" dirty="0">
                  <a:latin typeface="楷体" panose="02010609060101010101" pitchFamily="49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60" name="Group 162"/>
            <p:cNvGrpSpPr/>
            <p:nvPr/>
          </p:nvGrpSpPr>
          <p:grpSpPr>
            <a:xfrm>
              <a:off x="8025673" y="2609813"/>
              <a:ext cx="5318125" cy="2359025"/>
              <a:chOff x="973" y="1442"/>
              <a:chExt cx="3725" cy="1742"/>
            </a:xfrm>
          </p:grpSpPr>
          <p:sp>
            <p:nvSpPr>
              <p:cNvPr id="10261" name="Freeform 163"/>
              <p:cNvSpPr/>
              <p:nvPr/>
            </p:nvSpPr>
            <p:spPr>
              <a:xfrm>
                <a:off x="3600" y="2520"/>
                <a:ext cx="968" cy="650"/>
              </a:xfrm>
              <a:custGeom>
                <a:avLst/>
                <a:gdLst/>
                <a:ahLst/>
                <a:cxnLst>
                  <a:cxn ang="0">
                    <a:pos x="0" y="650"/>
                  </a:cxn>
                  <a:cxn ang="0">
                    <a:pos x="120" y="552"/>
                  </a:cxn>
                  <a:cxn ang="0">
                    <a:pos x="255" y="443"/>
                  </a:cxn>
                  <a:cxn ang="0">
                    <a:pos x="370" y="371"/>
                  </a:cxn>
                  <a:cxn ang="0">
                    <a:pos x="456" y="329"/>
                  </a:cxn>
                  <a:cxn ang="0">
                    <a:pos x="576" y="268"/>
                  </a:cxn>
                  <a:cxn ang="0">
                    <a:pos x="968" y="0"/>
                  </a:cxn>
                </a:cxnLst>
                <a:pathLst>
                  <a:path w="968" h="650">
                    <a:moveTo>
                      <a:pt x="0" y="650"/>
                    </a:moveTo>
                    <a:cubicBezTo>
                      <a:pt x="38" y="618"/>
                      <a:pt x="77" y="587"/>
                      <a:pt x="120" y="552"/>
                    </a:cubicBezTo>
                    <a:cubicBezTo>
                      <a:pt x="162" y="518"/>
                      <a:pt x="213" y="473"/>
                      <a:pt x="255" y="443"/>
                    </a:cubicBezTo>
                    <a:cubicBezTo>
                      <a:pt x="297" y="413"/>
                      <a:pt x="337" y="390"/>
                      <a:pt x="370" y="371"/>
                    </a:cubicBezTo>
                    <a:cubicBezTo>
                      <a:pt x="404" y="352"/>
                      <a:pt x="422" y="346"/>
                      <a:pt x="456" y="329"/>
                    </a:cubicBezTo>
                    <a:cubicBezTo>
                      <a:pt x="490" y="313"/>
                      <a:pt x="491" y="323"/>
                      <a:pt x="576" y="268"/>
                    </a:cubicBezTo>
                    <a:cubicBezTo>
                      <a:pt x="661" y="213"/>
                      <a:pt x="886" y="56"/>
                      <a:pt x="96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2" name="Freeform 164"/>
              <p:cNvSpPr/>
              <p:nvPr/>
            </p:nvSpPr>
            <p:spPr>
              <a:xfrm>
                <a:off x="3452" y="2510"/>
                <a:ext cx="986" cy="644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116" y="546"/>
                  </a:cxn>
                  <a:cxn ang="0">
                    <a:pos x="217" y="447"/>
                  </a:cxn>
                  <a:cxn ang="0">
                    <a:pos x="317" y="367"/>
                  </a:cxn>
                  <a:cxn ang="0">
                    <a:pos x="436" y="312"/>
                  </a:cxn>
                  <a:cxn ang="0">
                    <a:pos x="578" y="254"/>
                  </a:cxn>
                  <a:cxn ang="0">
                    <a:pos x="701" y="190"/>
                  </a:cxn>
                  <a:cxn ang="0">
                    <a:pos x="833" y="107"/>
                  </a:cxn>
                  <a:cxn ang="0">
                    <a:pos x="986" y="0"/>
                  </a:cxn>
                </a:cxnLst>
                <a:pathLst>
                  <a:path w="986" h="644">
                    <a:moveTo>
                      <a:pt x="0" y="644"/>
                    </a:moveTo>
                    <a:cubicBezTo>
                      <a:pt x="20" y="628"/>
                      <a:pt x="80" y="579"/>
                      <a:pt x="116" y="546"/>
                    </a:cubicBezTo>
                    <a:cubicBezTo>
                      <a:pt x="151" y="514"/>
                      <a:pt x="183" y="477"/>
                      <a:pt x="217" y="447"/>
                    </a:cubicBezTo>
                    <a:cubicBezTo>
                      <a:pt x="251" y="417"/>
                      <a:pt x="280" y="390"/>
                      <a:pt x="317" y="367"/>
                    </a:cubicBezTo>
                    <a:cubicBezTo>
                      <a:pt x="354" y="344"/>
                      <a:pt x="392" y="330"/>
                      <a:pt x="436" y="312"/>
                    </a:cubicBezTo>
                    <a:cubicBezTo>
                      <a:pt x="480" y="293"/>
                      <a:pt x="534" y="274"/>
                      <a:pt x="578" y="254"/>
                    </a:cubicBezTo>
                    <a:cubicBezTo>
                      <a:pt x="621" y="234"/>
                      <a:pt x="658" y="215"/>
                      <a:pt x="701" y="190"/>
                    </a:cubicBezTo>
                    <a:cubicBezTo>
                      <a:pt x="744" y="165"/>
                      <a:pt x="786" y="139"/>
                      <a:pt x="833" y="107"/>
                    </a:cubicBezTo>
                    <a:cubicBezTo>
                      <a:pt x="880" y="75"/>
                      <a:pt x="954" y="22"/>
                      <a:pt x="986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3" name="Freeform 165"/>
              <p:cNvSpPr/>
              <p:nvPr/>
            </p:nvSpPr>
            <p:spPr>
              <a:xfrm>
                <a:off x="3312" y="2498"/>
                <a:ext cx="994" cy="644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111" y="531"/>
                  </a:cxn>
                  <a:cxn ang="0">
                    <a:pos x="216" y="411"/>
                  </a:cxn>
                  <a:cxn ang="0">
                    <a:pos x="294" y="326"/>
                  </a:cxn>
                  <a:cxn ang="0">
                    <a:pos x="381" y="266"/>
                  </a:cxn>
                  <a:cxn ang="0">
                    <a:pos x="491" y="248"/>
                  </a:cxn>
                  <a:cxn ang="0">
                    <a:pos x="613" y="226"/>
                  </a:cxn>
                  <a:cxn ang="0">
                    <a:pos x="705" y="183"/>
                  </a:cxn>
                  <a:cxn ang="0">
                    <a:pos x="842" y="107"/>
                  </a:cxn>
                  <a:cxn ang="0">
                    <a:pos x="994" y="0"/>
                  </a:cxn>
                </a:cxnLst>
                <a:pathLst>
                  <a:path w="994" h="644">
                    <a:moveTo>
                      <a:pt x="0" y="644"/>
                    </a:moveTo>
                    <a:cubicBezTo>
                      <a:pt x="18" y="625"/>
                      <a:pt x="75" y="569"/>
                      <a:pt x="111" y="531"/>
                    </a:cubicBezTo>
                    <a:cubicBezTo>
                      <a:pt x="146" y="492"/>
                      <a:pt x="185" y="445"/>
                      <a:pt x="216" y="411"/>
                    </a:cubicBezTo>
                    <a:cubicBezTo>
                      <a:pt x="247" y="377"/>
                      <a:pt x="266" y="349"/>
                      <a:pt x="294" y="326"/>
                    </a:cubicBezTo>
                    <a:cubicBezTo>
                      <a:pt x="322" y="302"/>
                      <a:pt x="349" y="279"/>
                      <a:pt x="381" y="266"/>
                    </a:cubicBezTo>
                    <a:cubicBezTo>
                      <a:pt x="414" y="253"/>
                      <a:pt x="452" y="255"/>
                      <a:pt x="491" y="248"/>
                    </a:cubicBezTo>
                    <a:cubicBezTo>
                      <a:pt x="530" y="241"/>
                      <a:pt x="577" y="237"/>
                      <a:pt x="613" y="226"/>
                    </a:cubicBezTo>
                    <a:cubicBezTo>
                      <a:pt x="648" y="215"/>
                      <a:pt x="667" y="203"/>
                      <a:pt x="705" y="183"/>
                    </a:cubicBezTo>
                    <a:cubicBezTo>
                      <a:pt x="743" y="163"/>
                      <a:pt x="794" y="137"/>
                      <a:pt x="842" y="107"/>
                    </a:cubicBezTo>
                    <a:cubicBezTo>
                      <a:pt x="890" y="77"/>
                      <a:pt x="962" y="22"/>
                      <a:pt x="99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4" name="Freeform 166"/>
              <p:cNvSpPr/>
              <p:nvPr/>
            </p:nvSpPr>
            <p:spPr>
              <a:xfrm>
                <a:off x="3171" y="2488"/>
                <a:ext cx="1003" cy="641"/>
              </a:xfrm>
              <a:custGeom>
                <a:avLst/>
                <a:gdLst/>
                <a:ahLst/>
                <a:cxnLst>
                  <a:cxn ang="0">
                    <a:pos x="0" y="641"/>
                  </a:cxn>
                  <a:cxn ang="0">
                    <a:pos x="112" y="515"/>
                  </a:cxn>
                  <a:cxn ang="0">
                    <a:pos x="220" y="359"/>
                  </a:cxn>
                  <a:cxn ang="0">
                    <a:pos x="272" y="264"/>
                  </a:cxn>
                  <a:cxn ang="0">
                    <a:pos x="321" y="192"/>
                  </a:cxn>
                  <a:cxn ang="0">
                    <a:pos x="389" y="142"/>
                  </a:cxn>
                  <a:cxn ang="0">
                    <a:pos x="481" y="140"/>
                  </a:cxn>
                  <a:cxn ang="0">
                    <a:pos x="606" y="184"/>
                  </a:cxn>
                  <a:cxn ang="0">
                    <a:pos x="705" y="178"/>
                  </a:cxn>
                  <a:cxn ang="0">
                    <a:pos x="836" y="108"/>
                  </a:cxn>
                  <a:cxn ang="0">
                    <a:pos x="1003" y="0"/>
                  </a:cxn>
                </a:cxnLst>
                <a:pathLst>
                  <a:path w="1003" h="641">
                    <a:moveTo>
                      <a:pt x="0" y="641"/>
                    </a:moveTo>
                    <a:cubicBezTo>
                      <a:pt x="19" y="620"/>
                      <a:pt x="76" y="561"/>
                      <a:pt x="112" y="515"/>
                    </a:cubicBezTo>
                    <a:cubicBezTo>
                      <a:pt x="149" y="468"/>
                      <a:pt x="193" y="401"/>
                      <a:pt x="220" y="359"/>
                    </a:cubicBezTo>
                    <a:cubicBezTo>
                      <a:pt x="247" y="318"/>
                      <a:pt x="255" y="292"/>
                      <a:pt x="272" y="264"/>
                    </a:cubicBezTo>
                    <a:cubicBezTo>
                      <a:pt x="289" y="236"/>
                      <a:pt x="301" y="212"/>
                      <a:pt x="321" y="192"/>
                    </a:cubicBezTo>
                    <a:cubicBezTo>
                      <a:pt x="341" y="172"/>
                      <a:pt x="362" y="151"/>
                      <a:pt x="389" y="142"/>
                    </a:cubicBezTo>
                    <a:cubicBezTo>
                      <a:pt x="416" y="133"/>
                      <a:pt x="445" y="133"/>
                      <a:pt x="481" y="140"/>
                    </a:cubicBezTo>
                    <a:cubicBezTo>
                      <a:pt x="516" y="147"/>
                      <a:pt x="568" y="178"/>
                      <a:pt x="606" y="184"/>
                    </a:cubicBezTo>
                    <a:cubicBezTo>
                      <a:pt x="644" y="190"/>
                      <a:pt x="668" y="191"/>
                      <a:pt x="705" y="178"/>
                    </a:cubicBezTo>
                    <a:cubicBezTo>
                      <a:pt x="743" y="165"/>
                      <a:pt x="786" y="138"/>
                      <a:pt x="836" y="108"/>
                    </a:cubicBezTo>
                    <a:cubicBezTo>
                      <a:pt x="886" y="78"/>
                      <a:pt x="968" y="23"/>
                      <a:pt x="1003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5" name="Freeform 167"/>
              <p:cNvSpPr/>
              <p:nvPr/>
            </p:nvSpPr>
            <p:spPr>
              <a:xfrm>
                <a:off x="3021" y="2422"/>
                <a:ext cx="1025" cy="693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119" y="559"/>
                  </a:cxn>
                  <a:cxn ang="0">
                    <a:pos x="192" y="423"/>
                  </a:cxn>
                  <a:cxn ang="0">
                    <a:pos x="252" y="296"/>
                  </a:cxn>
                  <a:cxn ang="0">
                    <a:pos x="316" y="144"/>
                  </a:cxn>
                  <a:cxn ang="0">
                    <a:pos x="429" y="9"/>
                  </a:cxn>
                  <a:cxn ang="0">
                    <a:pos x="561" y="93"/>
                  </a:cxn>
                  <a:cxn ang="0">
                    <a:pos x="621" y="152"/>
                  </a:cxn>
                  <a:cxn ang="0">
                    <a:pos x="718" y="208"/>
                  </a:cxn>
                  <a:cxn ang="0">
                    <a:pos x="850" y="160"/>
                  </a:cxn>
                  <a:cxn ang="0">
                    <a:pos x="1025" y="54"/>
                  </a:cxn>
                </a:cxnLst>
                <a:pathLst>
                  <a:path w="1025" h="693">
                    <a:moveTo>
                      <a:pt x="0" y="693"/>
                    </a:moveTo>
                    <a:cubicBezTo>
                      <a:pt x="20" y="671"/>
                      <a:pt x="87" y="603"/>
                      <a:pt x="119" y="559"/>
                    </a:cubicBezTo>
                    <a:cubicBezTo>
                      <a:pt x="150" y="514"/>
                      <a:pt x="170" y="467"/>
                      <a:pt x="192" y="423"/>
                    </a:cubicBezTo>
                    <a:cubicBezTo>
                      <a:pt x="214" y="379"/>
                      <a:pt x="231" y="343"/>
                      <a:pt x="252" y="296"/>
                    </a:cubicBezTo>
                    <a:cubicBezTo>
                      <a:pt x="273" y="249"/>
                      <a:pt x="286" y="192"/>
                      <a:pt x="316" y="144"/>
                    </a:cubicBezTo>
                    <a:cubicBezTo>
                      <a:pt x="346" y="97"/>
                      <a:pt x="388" y="18"/>
                      <a:pt x="429" y="9"/>
                    </a:cubicBezTo>
                    <a:cubicBezTo>
                      <a:pt x="470" y="0"/>
                      <a:pt x="529" y="69"/>
                      <a:pt x="561" y="93"/>
                    </a:cubicBezTo>
                    <a:cubicBezTo>
                      <a:pt x="593" y="116"/>
                      <a:pt x="595" y="133"/>
                      <a:pt x="621" y="152"/>
                    </a:cubicBezTo>
                    <a:cubicBezTo>
                      <a:pt x="646" y="171"/>
                      <a:pt x="680" y="207"/>
                      <a:pt x="718" y="208"/>
                    </a:cubicBezTo>
                    <a:cubicBezTo>
                      <a:pt x="756" y="209"/>
                      <a:pt x="799" y="186"/>
                      <a:pt x="850" y="160"/>
                    </a:cubicBezTo>
                    <a:cubicBezTo>
                      <a:pt x="901" y="134"/>
                      <a:pt x="989" y="76"/>
                      <a:pt x="1025" y="5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6" name="Freeform 168"/>
              <p:cNvSpPr/>
              <p:nvPr/>
            </p:nvSpPr>
            <p:spPr>
              <a:xfrm>
                <a:off x="2894" y="2186"/>
                <a:ext cx="1022" cy="917"/>
              </a:xfrm>
              <a:custGeom>
                <a:avLst/>
                <a:gdLst/>
                <a:ahLst/>
                <a:cxnLst>
                  <a:cxn ang="0">
                    <a:pos x="0" y="917"/>
                  </a:cxn>
                  <a:cxn ang="0">
                    <a:pos x="108" y="777"/>
                  </a:cxn>
                  <a:cxn ang="0">
                    <a:pos x="216" y="532"/>
                  </a:cxn>
                  <a:cxn ang="0">
                    <a:pos x="321" y="206"/>
                  </a:cxn>
                  <a:cxn ang="0">
                    <a:pos x="373" y="79"/>
                  </a:cxn>
                  <a:cxn ang="0">
                    <a:pos x="435" y="11"/>
                  </a:cxn>
                  <a:cxn ang="0">
                    <a:pos x="505" y="45"/>
                  </a:cxn>
                  <a:cxn ang="0">
                    <a:pos x="648" y="281"/>
                  </a:cxn>
                  <a:cxn ang="0">
                    <a:pos x="719" y="359"/>
                  </a:cxn>
                  <a:cxn ang="0">
                    <a:pos x="767" y="399"/>
                  </a:cxn>
                  <a:cxn ang="0">
                    <a:pos x="875" y="363"/>
                  </a:cxn>
                  <a:cxn ang="0">
                    <a:pos x="1022" y="280"/>
                  </a:cxn>
                </a:cxnLst>
                <a:pathLst>
                  <a:path w="1022" h="917">
                    <a:moveTo>
                      <a:pt x="0" y="917"/>
                    </a:moveTo>
                    <a:cubicBezTo>
                      <a:pt x="18" y="894"/>
                      <a:pt x="73" y="840"/>
                      <a:pt x="108" y="777"/>
                    </a:cubicBezTo>
                    <a:cubicBezTo>
                      <a:pt x="144" y="713"/>
                      <a:pt x="180" y="628"/>
                      <a:pt x="216" y="532"/>
                    </a:cubicBezTo>
                    <a:cubicBezTo>
                      <a:pt x="252" y="437"/>
                      <a:pt x="296" y="281"/>
                      <a:pt x="321" y="206"/>
                    </a:cubicBezTo>
                    <a:cubicBezTo>
                      <a:pt x="347" y="130"/>
                      <a:pt x="354" y="111"/>
                      <a:pt x="373" y="79"/>
                    </a:cubicBezTo>
                    <a:cubicBezTo>
                      <a:pt x="392" y="46"/>
                      <a:pt x="413" y="17"/>
                      <a:pt x="435" y="11"/>
                    </a:cubicBezTo>
                    <a:cubicBezTo>
                      <a:pt x="457" y="5"/>
                      <a:pt x="469" y="0"/>
                      <a:pt x="505" y="45"/>
                    </a:cubicBezTo>
                    <a:cubicBezTo>
                      <a:pt x="540" y="90"/>
                      <a:pt x="612" y="229"/>
                      <a:pt x="648" y="281"/>
                    </a:cubicBezTo>
                    <a:cubicBezTo>
                      <a:pt x="684" y="334"/>
                      <a:pt x="700" y="339"/>
                      <a:pt x="719" y="359"/>
                    </a:cubicBezTo>
                    <a:cubicBezTo>
                      <a:pt x="739" y="379"/>
                      <a:pt x="741" y="398"/>
                      <a:pt x="767" y="399"/>
                    </a:cubicBezTo>
                    <a:cubicBezTo>
                      <a:pt x="793" y="400"/>
                      <a:pt x="832" y="383"/>
                      <a:pt x="875" y="363"/>
                    </a:cubicBezTo>
                    <a:cubicBezTo>
                      <a:pt x="918" y="343"/>
                      <a:pt x="992" y="297"/>
                      <a:pt x="1022" y="28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7" name="Freeform 169"/>
              <p:cNvSpPr/>
              <p:nvPr/>
            </p:nvSpPr>
            <p:spPr>
              <a:xfrm>
                <a:off x="2746" y="1930"/>
                <a:ext cx="533" cy="1160"/>
              </a:xfrm>
              <a:custGeom>
                <a:avLst/>
                <a:gdLst/>
                <a:ahLst/>
                <a:cxnLst>
                  <a:cxn ang="0">
                    <a:pos x="0" y="1166"/>
                  </a:cxn>
                  <a:cxn ang="0">
                    <a:pos x="64" y="1101"/>
                  </a:cxn>
                  <a:cxn ang="0">
                    <a:pos x="121" y="1020"/>
                  </a:cxn>
                  <a:cxn ang="0">
                    <a:pos x="178" y="912"/>
                  </a:cxn>
                  <a:cxn ang="0">
                    <a:pos x="226" y="765"/>
                  </a:cxn>
                  <a:cxn ang="0">
                    <a:pos x="283" y="564"/>
                  </a:cxn>
                  <a:cxn ang="0">
                    <a:pos x="337" y="345"/>
                  </a:cxn>
                  <a:cxn ang="0">
                    <a:pos x="388" y="156"/>
                  </a:cxn>
                  <a:cxn ang="0">
                    <a:pos x="445" y="24"/>
                  </a:cxn>
                  <a:cxn ang="0">
                    <a:pos x="490" y="12"/>
                  </a:cxn>
                  <a:cxn ang="0">
                    <a:pos x="535" y="50"/>
                  </a:cxn>
                </a:cxnLst>
                <a:pathLst>
                  <a:path w="535" h="1166">
                    <a:moveTo>
                      <a:pt x="0" y="1166"/>
                    </a:moveTo>
                    <a:cubicBezTo>
                      <a:pt x="11" y="1155"/>
                      <a:pt x="44" y="1125"/>
                      <a:pt x="64" y="1101"/>
                    </a:cubicBezTo>
                    <a:cubicBezTo>
                      <a:pt x="84" y="1077"/>
                      <a:pt x="102" y="1051"/>
                      <a:pt x="121" y="1020"/>
                    </a:cubicBezTo>
                    <a:cubicBezTo>
                      <a:pt x="140" y="989"/>
                      <a:pt x="161" y="954"/>
                      <a:pt x="178" y="912"/>
                    </a:cubicBezTo>
                    <a:cubicBezTo>
                      <a:pt x="195" y="870"/>
                      <a:pt x="209" y="823"/>
                      <a:pt x="226" y="765"/>
                    </a:cubicBezTo>
                    <a:cubicBezTo>
                      <a:pt x="243" y="707"/>
                      <a:pt x="265" y="634"/>
                      <a:pt x="283" y="564"/>
                    </a:cubicBezTo>
                    <a:cubicBezTo>
                      <a:pt x="301" y="494"/>
                      <a:pt x="320" y="413"/>
                      <a:pt x="337" y="345"/>
                    </a:cubicBezTo>
                    <a:cubicBezTo>
                      <a:pt x="354" y="277"/>
                      <a:pt x="370" y="209"/>
                      <a:pt x="388" y="156"/>
                    </a:cubicBezTo>
                    <a:cubicBezTo>
                      <a:pt x="406" y="103"/>
                      <a:pt x="428" y="48"/>
                      <a:pt x="445" y="24"/>
                    </a:cubicBezTo>
                    <a:cubicBezTo>
                      <a:pt x="462" y="0"/>
                      <a:pt x="475" y="8"/>
                      <a:pt x="490" y="12"/>
                    </a:cubicBezTo>
                    <a:cubicBezTo>
                      <a:pt x="505" y="16"/>
                      <a:pt x="526" y="42"/>
                      <a:pt x="535" y="5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8" name="Freeform 170"/>
              <p:cNvSpPr/>
              <p:nvPr/>
            </p:nvSpPr>
            <p:spPr>
              <a:xfrm>
                <a:off x="2610" y="1691"/>
                <a:ext cx="535" cy="1388"/>
              </a:xfrm>
              <a:custGeom>
                <a:avLst/>
                <a:gdLst/>
                <a:ahLst/>
                <a:cxnLst>
                  <a:cxn ang="0">
                    <a:pos x="0" y="1395"/>
                  </a:cxn>
                  <a:cxn ang="0">
                    <a:pos x="77" y="1322"/>
                  </a:cxn>
                  <a:cxn ang="0">
                    <a:pos x="134" y="1241"/>
                  </a:cxn>
                  <a:cxn ang="0">
                    <a:pos x="186" y="1137"/>
                  </a:cxn>
                  <a:cxn ang="0">
                    <a:pos x="237" y="987"/>
                  </a:cxn>
                  <a:cxn ang="0">
                    <a:pos x="282" y="789"/>
                  </a:cxn>
                  <a:cxn ang="0">
                    <a:pos x="333" y="546"/>
                  </a:cxn>
                  <a:cxn ang="0">
                    <a:pos x="384" y="303"/>
                  </a:cxn>
                  <a:cxn ang="0">
                    <a:pos x="441" y="87"/>
                  </a:cxn>
                  <a:cxn ang="0">
                    <a:pos x="498" y="9"/>
                  </a:cxn>
                  <a:cxn ang="0">
                    <a:pos x="537" y="30"/>
                  </a:cxn>
                </a:cxnLst>
                <a:pathLst>
                  <a:path w="537" h="1395">
                    <a:moveTo>
                      <a:pt x="0" y="1395"/>
                    </a:moveTo>
                    <a:cubicBezTo>
                      <a:pt x="13" y="1383"/>
                      <a:pt x="55" y="1348"/>
                      <a:pt x="77" y="1322"/>
                    </a:cubicBezTo>
                    <a:cubicBezTo>
                      <a:pt x="99" y="1296"/>
                      <a:pt x="116" y="1272"/>
                      <a:pt x="134" y="1241"/>
                    </a:cubicBezTo>
                    <a:cubicBezTo>
                      <a:pt x="152" y="1210"/>
                      <a:pt x="169" y="1179"/>
                      <a:pt x="186" y="1137"/>
                    </a:cubicBezTo>
                    <a:cubicBezTo>
                      <a:pt x="203" y="1095"/>
                      <a:pt x="221" y="1045"/>
                      <a:pt x="237" y="987"/>
                    </a:cubicBezTo>
                    <a:cubicBezTo>
                      <a:pt x="253" y="929"/>
                      <a:pt x="266" y="862"/>
                      <a:pt x="282" y="789"/>
                    </a:cubicBezTo>
                    <a:cubicBezTo>
                      <a:pt x="298" y="716"/>
                      <a:pt x="316" y="627"/>
                      <a:pt x="333" y="546"/>
                    </a:cubicBezTo>
                    <a:cubicBezTo>
                      <a:pt x="350" y="465"/>
                      <a:pt x="366" y="379"/>
                      <a:pt x="384" y="303"/>
                    </a:cubicBezTo>
                    <a:cubicBezTo>
                      <a:pt x="402" y="227"/>
                      <a:pt x="422" y="136"/>
                      <a:pt x="441" y="87"/>
                    </a:cubicBezTo>
                    <a:cubicBezTo>
                      <a:pt x="460" y="38"/>
                      <a:pt x="482" y="18"/>
                      <a:pt x="498" y="9"/>
                    </a:cubicBezTo>
                    <a:cubicBezTo>
                      <a:pt x="514" y="0"/>
                      <a:pt x="529" y="26"/>
                      <a:pt x="537" y="3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69" name="Freeform 171"/>
              <p:cNvSpPr/>
              <p:nvPr/>
            </p:nvSpPr>
            <p:spPr>
              <a:xfrm>
                <a:off x="2480" y="1508"/>
                <a:ext cx="538" cy="1558"/>
              </a:xfrm>
              <a:custGeom>
                <a:avLst/>
                <a:gdLst/>
                <a:ahLst/>
                <a:cxnLst>
                  <a:cxn ang="0">
                    <a:pos x="0" y="1565"/>
                  </a:cxn>
                  <a:cxn ang="0">
                    <a:pos x="68" y="1495"/>
                  </a:cxn>
                  <a:cxn ang="0">
                    <a:pos x="137" y="1399"/>
                  </a:cxn>
                  <a:cxn ang="0">
                    <a:pos x="188" y="1288"/>
                  </a:cxn>
                  <a:cxn ang="0">
                    <a:pos x="254" y="1090"/>
                  </a:cxn>
                  <a:cxn ang="0">
                    <a:pos x="302" y="880"/>
                  </a:cxn>
                  <a:cxn ang="0">
                    <a:pos x="356" y="604"/>
                  </a:cxn>
                  <a:cxn ang="0">
                    <a:pos x="410" y="325"/>
                  </a:cxn>
                  <a:cxn ang="0">
                    <a:pos x="440" y="190"/>
                  </a:cxn>
                  <a:cxn ang="0">
                    <a:pos x="488" y="31"/>
                  </a:cxn>
                  <a:cxn ang="0">
                    <a:pos x="541" y="4"/>
                  </a:cxn>
                </a:cxnLst>
                <a:pathLst>
                  <a:path w="541" h="1565">
                    <a:moveTo>
                      <a:pt x="0" y="1565"/>
                    </a:moveTo>
                    <a:cubicBezTo>
                      <a:pt x="11" y="1553"/>
                      <a:pt x="45" y="1523"/>
                      <a:pt x="68" y="1495"/>
                    </a:cubicBezTo>
                    <a:cubicBezTo>
                      <a:pt x="91" y="1467"/>
                      <a:pt x="117" y="1434"/>
                      <a:pt x="137" y="1399"/>
                    </a:cubicBezTo>
                    <a:cubicBezTo>
                      <a:pt x="157" y="1364"/>
                      <a:pt x="169" y="1339"/>
                      <a:pt x="188" y="1288"/>
                    </a:cubicBezTo>
                    <a:cubicBezTo>
                      <a:pt x="207" y="1237"/>
                      <a:pt x="235" y="1158"/>
                      <a:pt x="254" y="1090"/>
                    </a:cubicBezTo>
                    <a:cubicBezTo>
                      <a:pt x="273" y="1022"/>
                      <a:pt x="285" y="961"/>
                      <a:pt x="302" y="880"/>
                    </a:cubicBezTo>
                    <a:cubicBezTo>
                      <a:pt x="319" y="799"/>
                      <a:pt x="338" y="696"/>
                      <a:pt x="356" y="604"/>
                    </a:cubicBezTo>
                    <a:cubicBezTo>
                      <a:pt x="374" y="512"/>
                      <a:pt x="396" y="394"/>
                      <a:pt x="410" y="325"/>
                    </a:cubicBezTo>
                    <a:cubicBezTo>
                      <a:pt x="424" y="256"/>
                      <a:pt x="427" y="239"/>
                      <a:pt x="440" y="190"/>
                    </a:cubicBezTo>
                    <a:cubicBezTo>
                      <a:pt x="453" y="141"/>
                      <a:pt x="471" y="62"/>
                      <a:pt x="488" y="31"/>
                    </a:cubicBezTo>
                    <a:cubicBezTo>
                      <a:pt x="505" y="0"/>
                      <a:pt x="530" y="10"/>
                      <a:pt x="541" y="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0" name="Freeform 172"/>
              <p:cNvSpPr/>
              <p:nvPr/>
            </p:nvSpPr>
            <p:spPr>
              <a:xfrm>
                <a:off x="2342" y="1446"/>
                <a:ext cx="533" cy="1606"/>
              </a:xfrm>
              <a:custGeom>
                <a:avLst/>
                <a:gdLst/>
                <a:ahLst/>
                <a:cxnLst>
                  <a:cxn ang="0">
                    <a:pos x="0" y="1606"/>
                  </a:cxn>
                  <a:cxn ang="0">
                    <a:pos x="76" y="1540"/>
                  </a:cxn>
                  <a:cxn ang="0">
                    <a:pos x="157" y="1446"/>
                  </a:cxn>
                  <a:cxn ang="0">
                    <a:pos x="217" y="1320"/>
                  </a:cxn>
                  <a:cxn ang="0">
                    <a:pos x="274" y="1135"/>
                  </a:cxn>
                  <a:cxn ang="0">
                    <a:pos x="328" y="905"/>
                  </a:cxn>
                  <a:cxn ang="0">
                    <a:pos x="382" y="621"/>
                  </a:cxn>
                  <a:cxn ang="0">
                    <a:pos x="423" y="370"/>
                  </a:cxn>
                  <a:cxn ang="0">
                    <a:pos x="447" y="242"/>
                  </a:cxn>
                  <a:cxn ang="0">
                    <a:pos x="494" y="83"/>
                  </a:cxn>
                  <a:cxn ang="0">
                    <a:pos x="533" y="0"/>
                  </a:cxn>
                </a:cxnLst>
                <a:pathLst>
                  <a:path w="533" h="1606">
                    <a:moveTo>
                      <a:pt x="0" y="1606"/>
                    </a:moveTo>
                    <a:cubicBezTo>
                      <a:pt x="13" y="1595"/>
                      <a:pt x="50" y="1567"/>
                      <a:pt x="76" y="1540"/>
                    </a:cubicBezTo>
                    <a:cubicBezTo>
                      <a:pt x="102" y="1513"/>
                      <a:pt x="133" y="1483"/>
                      <a:pt x="157" y="1446"/>
                    </a:cubicBezTo>
                    <a:cubicBezTo>
                      <a:pt x="181" y="1409"/>
                      <a:pt x="198" y="1372"/>
                      <a:pt x="217" y="1320"/>
                    </a:cubicBezTo>
                    <a:cubicBezTo>
                      <a:pt x="236" y="1268"/>
                      <a:pt x="256" y="1204"/>
                      <a:pt x="274" y="1135"/>
                    </a:cubicBezTo>
                    <a:cubicBezTo>
                      <a:pt x="292" y="1066"/>
                      <a:pt x="310" y="991"/>
                      <a:pt x="328" y="905"/>
                    </a:cubicBezTo>
                    <a:cubicBezTo>
                      <a:pt x="346" y="819"/>
                      <a:pt x="366" y="710"/>
                      <a:pt x="382" y="621"/>
                    </a:cubicBezTo>
                    <a:cubicBezTo>
                      <a:pt x="398" y="533"/>
                      <a:pt x="412" y="433"/>
                      <a:pt x="423" y="370"/>
                    </a:cubicBezTo>
                    <a:cubicBezTo>
                      <a:pt x="434" y="308"/>
                      <a:pt x="435" y="290"/>
                      <a:pt x="447" y="242"/>
                    </a:cubicBezTo>
                    <a:cubicBezTo>
                      <a:pt x="459" y="194"/>
                      <a:pt x="480" y="122"/>
                      <a:pt x="494" y="83"/>
                    </a:cubicBezTo>
                    <a:cubicBezTo>
                      <a:pt x="508" y="43"/>
                      <a:pt x="525" y="17"/>
                      <a:pt x="533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1" name="Freeform 173"/>
              <p:cNvSpPr/>
              <p:nvPr/>
            </p:nvSpPr>
            <p:spPr>
              <a:xfrm>
                <a:off x="2197" y="1510"/>
                <a:ext cx="544" cy="1530"/>
              </a:xfrm>
              <a:custGeom>
                <a:avLst/>
                <a:gdLst/>
                <a:ahLst/>
                <a:cxnLst>
                  <a:cxn ang="0">
                    <a:pos x="0" y="1537"/>
                  </a:cxn>
                  <a:cxn ang="0">
                    <a:pos x="97" y="1469"/>
                  </a:cxn>
                  <a:cxn ang="0">
                    <a:pos x="181" y="1373"/>
                  </a:cxn>
                  <a:cxn ang="0">
                    <a:pos x="250" y="1247"/>
                  </a:cxn>
                  <a:cxn ang="0">
                    <a:pos x="316" y="1058"/>
                  </a:cxn>
                  <a:cxn ang="0">
                    <a:pos x="364" y="827"/>
                  </a:cxn>
                  <a:cxn ang="0">
                    <a:pos x="427" y="533"/>
                  </a:cxn>
                  <a:cxn ang="0">
                    <a:pos x="469" y="290"/>
                  </a:cxn>
                  <a:cxn ang="0">
                    <a:pos x="505" y="143"/>
                  </a:cxn>
                  <a:cxn ang="0">
                    <a:pos x="547" y="0"/>
                  </a:cxn>
                </a:cxnLst>
                <a:pathLst>
                  <a:path w="547" h="1537">
                    <a:moveTo>
                      <a:pt x="0" y="1537"/>
                    </a:moveTo>
                    <a:cubicBezTo>
                      <a:pt x="16" y="1526"/>
                      <a:pt x="67" y="1496"/>
                      <a:pt x="97" y="1469"/>
                    </a:cubicBezTo>
                    <a:cubicBezTo>
                      <a:pt x="127" y="1442"/>
                      <a:pt x="155" y="1410"/>
                      <a:pt x="181" y="1373"/>
                    </a:cubicBezTo>
                    <a:cubicBezTo>
                      <a:pt x="207" y="1336"/>
                      <a:pt x="228" y="1299"/>
                      <a:pt x="250" y="1247"/>
                    </a:cubicBezTo>
                    <a:cubicBezTo>
                      <a:pt x="272" y="1195"/>
                      <a:pt x="297" y="1128"/>
                      <a:pt x="316" y="1058"/>
                    </a:cubicBezTo>
                    <a:cubicBezTo>
                      <a:pt x="335" y="988"/>
                      <a:pt x="346" y="914"/>
                      <a:pt x="364" y="827"/>
                    </a:cubicBezTo>
                    <a:cubicBezTo>
                      <a:pt x="382" y="740"/>
                      <a:pt x="410" y="622"/>
                      <a:pt x="427" y="533"/>
                    </a:cubicBezTo>
                    <a:cubicBezTo>
                      <a:pt x="444" y="444"/>
                      <a:pt x="456" y="355"/>
                      <a:pt x="469" y="290"/>
                    </a:cubicBezTo>
                    <a:cubicBezTo>
                      <a:pt x="482" y="225"/>
                      <a:pt x="492" y="191"/>
                      <a:pt x="505" y="143"/>
                    </a:cubicBezTo>
                    <a:cubicBezTo>
                      <a:pt x="518" y="95"/>
                      <a:pt x="538" y="30"/>
                      <a:pt x="547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2" name="Freeform 174"/>
              <p:cNvSpPr/>
              <p:nvPr/>
            </p:nvSpPr>
            <p:spPr>
              <a:xfrm>
                <a:off x="2066" y="1702"/>
                <a:ext cx="542" cy="1329"/>
              </a:xfrm>
              <a:custGeom>
                <a:avLst/>
                <a:gdLst/>
                <a:ahLst/>
                <a:cxnLst>
                  <a:cxn ang="0">
                    <a:pos x="0" y="1329"/>
                  </a:cxn>
                  <a:cxn ang="0">
                    <a:pos x="92" y="1266"/>
                  </a:cxn>
                  <a:cxn ang="0">
                    <a:pos x="191" y="1178"/>
                  </a:cxn>
                  <a:cxn ang="0">
                    <a:pos x="263" y="1055"/>
                  </a:cxn>
                  <a:cxn ang="0">
                    <a:pos x="335" y="870"/>
                  </a:cxn>
                  <a:cxn ang="0">
                    <a:pos x="395" y="655"/>
                  </a:cxn>
                  <a:cxn ang="0">
                    <a:pos x="457" y="383"/>
                  </a:cxn>
                  <a:cxn ang="0">
                    <a:pos x="502" y="153"/>
                  </a:cxn>
                  <a:cxn ang="0">
                    <a:pos x="542" y="0"/>
                  </a:cxn>
                </a:cxnLst>
                <a:pathLst>
                  <a:path w="542" h="1329">
                    <a:moveTo>
                      <a:pt x="0" y="1329"/>
                    </a:moveTo>
                    <a:cubicBezTo>
                      <a:pt x="15" y="1319"/>
                      <a:pt x="60" y="1291"/>
                      <a:pt x="92" y="1266"/>
                    </a:cubicBezTo>
                    <a:cubicBezTo>
                      <a:pt x="124" y="1241"/>
                      <a:pt x="162" y="1213"/>
                      <a:pt x="191" y="1178"/>
                    </a:cubicBezTo>
                    <a:cubicBezTo>
                      <a:pt x="220" y="1143"/>
                      <a:pt x="239" y="1106"/>
                      <a:pt x="263" y="1055"/>
                    </a:cubicBezTo>
                    <a:cubicBezTo>
                      <a:pt x="287" y="1004"/>
                      <a:pt x="313" y="937"/>
                      <a:pt x="335" y="870"/>
                    </a:cubicBezTo>
                    <a:cubicBezTo>
                      <a:pt x="357" y="803"/>
                      <a:pt x="375" y="736"/>
                      <a:pt x="395" y="655"/>
                    </a:cubicBezTo>
                    <a:cubicBezTo>
                      <a:pt x="414" y="574"/>
                      <a:pt x="439" y="467"/>
                      <a:pt x="457" y="383"/>
                    </a:cubicBezTo>
                    <a:cubicBezTo>
                      <a:pt x="475" y="300"/>
                      <a:pt x="488" y="217"/>
                      <a:pt x="502" y="153"/>
                    </a:cubicBezTo>
                    <a:cubicBezTo>
                      <a:pt x="516" y="89"/>
                      <a:pt x="534" y="32"/>
                      <a:pt x="54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3" name="Freeform 175"/>
              <p:cNvSpPr/>
              <p:nvPr/>
            </p:nvSpPr>
            <p:spPr>
              <a:xfrm>
                <a:off x="1932" y="1772"/>
                <a:ext cx="634" cy="1245"/>
              </a:xfrm>
              <a:custGeom>
                <a:avLst/>
                <a:gdLst/>
                <a:ahLst/>
                <a:cxnLst>
                  <a:cxn ang="0">
                    <a:pos x="0" y="1245"/>
                  </a:cxn>
                  <a:cxn ang="0">
                    <a:pos x="97" y="1177"/>
                  </a:cxn>
                  <a:cxn ang="0">
                    <a:pos x="203" y="1096"/>
                  </a:cxn>
                  <a:cxn ang="0">
                    <a:pos x="296" y="982"/>
                  </a:cxn>
                  <a:cxn ang="0">
                    <a:pos x="379" y="788"/>
                  </a:cxn>
                  <a:cxn ang="0">
                    <a:pos x="442" y="582"/>
                  </a:cxn>
                  <a:cxn ang="0">
                    <a:pos x="511" y="337"/>
                  </a:cxn>
                  <a:cxn ang="0">
                    <a:pos x="548" y="212"/>
                  </a:cxn>
                  <a:cxn ang="0">
                    <a:pos x="586" y="108"/>
                  </a:cxn>
                  <a:cxn ang="0">
                    <a:pos x="634" y="0"/>
                  </a:cxn>
                </a:cxnLst>
                <a:pathLst>
                  <a:path w="634" h="1245">
                    <a:moveTo>
                      <a:pt x="0" y="1245"/>
                    </a:moveTo>
                    <a:cubicBezTo>
                      <a:pt x="16" y="1234"/>
                      <a:pt x="63" y="1202"/>
                      <a:pt x="97" y="1177"/>
                    </a:cubicBezTo>
                    <a:cubicBezTo>
                      <a:pt x="130" y="1152"/>
                      <a:pt x="170" y="1128"/>
                      <a:pt x="203" y="1096"/>
                    </a:cubicBezTo>
                    <a:cubicBezTo>
                      <a:pt x="236" y="1063"/>
                      <a:pt x="266" y="1034"/>
                      <a:pt x="296" y="982"/>
                    </a:cubicBezTo>
                    <a:cubicBezTo>
                      <a:pt x="325" y="930"/>
                      <a:pt x="355" y="855"/>
                      <a:pt x="379" y="788"/>
                    </a:cubicBezTo>
                    <a:cubicBezTo>
                      <a:pt x="403" y="721"/>
                      <a:pt x="420" y="656"/>
                      <a:pt x="442" y="582"/>
                    </a:cubicBezTo>
                    <a:cubicBezTo>
                      <a:pt x="464" y="507"/>
                      <a:pt x="493" y="399"/>
                      <a:pt x="511" y="337"/>
                    </a:cubicBezTo>
                    <a:cubicBezTo>
                      <a:pt x="529" y="275"/>
                      <a:pt x="536" y="250"/>
                      <a:pt x="548" y="212"/>
                    </a:cubicBezTo>
                    <a:cubicBezTo>
                      <a:pt x="560" y="174"/>
                      <a:pt x="572" y="143"/>
                      <a:pt x="586" y="108"/>
                    </a:cubicBezTo>
                    <a:cubicBezTo>
                      <a:pt x="600" y="73"/>
                      <a:pt x="624" y="22"/>
                      <a:pt x="63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4" name="Freeform 176"/>
              <p:cNvSpPr/>
              <p:nvPr/>
            </p:nvSpPr>
            <p:spPr>
              <a:xfrm>
                <a:off x="1794" y="2076"/>
                <a:ext cx="607" cy="929"/>
              </a:xfrm>
              <a:custGeom>
                <a:avLst/>
                <a:gdLst/>
                <a:ahLst/>
                <a:cxnLst>
                  <a:cxn ang="0">
                    <a:pos x="0" y="933"/>
                  </a:cxn>
                  <a:cxn ang="0">
                    <a:pos x="105" y="869"/>
                  </a:cxn>
                  <a:cxn ang="0">
                    <a:pos x="222" y="792"/>
                  </a:cxn>
                  <a:cxn ang="0">
                    <a:pos x="336" y="663"/>
                  </a:cxn>
                  <a:cxn ang="0">
                    <a:pos x="423" y="489"/>
                  </a:cxn>
                  <a:cxn ang="0">
                    <a:pos x="507" y="282"/>
                  </a:cxn>
                  <a:cxn ang="0">
                    <a:pos x="567" y="120"/>
                  </a:cxn>
                  <a:cxn ang="0">
                    <a:pos x="609" y="0"/>
                  </a:cxn>
                </a:cxnLst>
                <a:pathLst>
                  <a:path w="609" h="933">
                    <a:moveTo>
                      <a:pt x="0" y="933"/>
                    </a:moveTo>
                    <a:cubicBezTo>
                      <a:pt x="17" y="922"/>
                      <a:pt x="68" y="892"/>
                      <a:pt x="105" y="869"/>
                    </a:cubicBezTo>
                    <a:cubicBezTo>
                      <a:pt x="142" y="846"/>
                      <a:pt x="183" y="826"/>
                      <a:pt x="222" y="792"/>
                    </a:cubicBezTo>
                    <a:cubicBezTo>
                      <a:pt x="261" y="758"/>
                      <a:pt x="303" y="713"/>
                      <a:pt x="336" y="663"/>
                    </a:cubicBezTo>
                    <a:cubicBezTo>
                      <a:pt x="369" y="613"/>
                      <a:pt x="395" y="552"/>
                      <a:pt x="423" y="489"/>
                    </a:cubicBezTo>
                    <a:cubicBezTo>
                      <a:pt x="451" y="426"/>
                      <a:pt x="483" y="343"/>
                      <a:pt x="507" y="282"/>
                    </a:cubicBezTo>
                    <a:cubicBezTo>
                      <a:pt x="531" y="221"/>
                      <a:pt x="550" y="167"/>
                      <a:pt x="567" y="120"/>
                    </a:cubicBezTo>
                    <a:cubicBezTo>
                      <a:pt x="584" y="73"/>
                      <a:pt x="600" y="25"/>
                      <a:pt x="609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5" name="Freeform 177"/>
              <p:cNvSpPr/>
              <p:nvPr/>
            </p:nvSpPr>
            <p:spPr>
              <a:xfrm>
                <a:off x="1651" y="2243"/>
                <a:ext cx="645" cy="749"/>
              </a:xfrm>
              <a:custGeom>
                <a:avLst/>
                <a:gdLst/>
                <a:ahLst/>
                <a:cxnLst>
                  <a:cxn ang="0">
                    <a:pos x="0" y="752"/>
                  </a:cxn>
                  <a:cxn ang="0">
                    <a:pos x="102" y="696"/>
                  </a:cxn>
                  <a:cxn ang="0">
                    <a:pos x="237" y="615"/>
                  </a:cxn>
                  <a:cxn ang="0">
                    <a:pos x="378" y="489"/>
                  </a:cxn>
                  <a:cxn ang="0">
                    <a:pos x="483" y="318"/>
                  </a:cxn>
                  <a:cxn ang="0">
                    <a:pos x="582" y="135"/>
                  </a:cxn>
                  <a:cxn ang="0">
                    <a:pos x="648" y="0"/>
                  </a:cxn>
                </a:cxnLst>
                <a:pathLst>
                  <a:path w="648" h="752">
                    <a:moveTo>
                      <a:pt x="0" y="752"/>
                    </a:moveTo>
                    <a:cubicBezTo>
                      <a:pt x="17" y="743"/>
                      <a:pt x="63" y="719"/>
                      <a:pt x="102" y="696"/>
                    </a:cubicBezTo>
                    <a:cubicBezTo>
                      <a:pt x="141" y="673"/>
                      <a:pt x="191" y="649"/>
                      <a:pt x="237" y="615"/>
                    </a:cubicBezTo>
                    <a:cubicBezTo>
                      <a:pt x="283" y="581"/>
                      <a:pt x="337" y="539"/>
                      <a:pt x="378" y="489"/>
                    </a:cubicBezTo>
                    <a:cubicBezTo>
                      <a:pt x="419" y="439"/>
                      <a:pt x="449" y="377"/>
                      <a:pt x="483" y="318"/>
                    </a:cubicBezTo>
                    <a:cubicBezTo>
                      <a:pt x="517" y="259"/>
                      <a:pt x="555" y="188"/>
                      <a:pt x="582" y="135"/>
                    </a:cubicBezTo>
                    <a:cubicBezTo>
                      <a:pt x="609" y="82"/>
                      <a:pt x="634" y="28"/>
                      <a:pt x="64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6" name="Freeform 178"/>
              <p:cNvSpPr/>
              <p:nvPr/>
            </p:nvSpPr>
            <p:spPr>
              <a:xfrm>
                <a:off x="1517" y="1442"/>
                <a:ext cx="1959" cy="1538"/>
              </a:xfrm>
              <a:custGeom>
                <a:avLst/>
                <a:gdLst/>
                <a:ahLst/>
                <a:cxnLst>
                  <a:cxn ang="0">
                    <a:pos x="0" y="1545"/>
                  </a:cxn>
                  <a:cxn ang="0">
                    <a:pos x="101" y="1491"/>
                  </a:cxn>
                  <a:cxn ang="0">
                    <a:pos x="236" y="1410"/>
                  </a:cxn>
                  <a:cxn ang="0">
                    <a:pos x="399" y="1291"/>
                  </a:cxn>
                  <a:cxn ang="0">
                    <a:pos x="540" y="1126"/>
                  </a:cxn>
                  <a:cxn ang="0">
                    <a:pos x="645" y="973"/>
                  </a:cxn>
                  <a:cxn ang="0">
                    <a:pos x="702" y="904"/>
                  </a:cxn>
                  <a:cxn ang="0">
                    <a:pos x="772" y="818"/>
                  </a:cxn>
                  <a:cxn ang="0">
                    <a:pos x="850" y="698"/>
                  </a:cxn>
                  <a:cxn ang="0">
                    <a:pos x="954" y="516"/>
                  </a:cxn>
                  <a:cxn ang="0">
                    <a:pos x="1026" y="376"/>
                  </a:cxn>
                  <a:cxn ang="0">
                    <a:pos x="1148" y="170"/>
                  </a:cxn>
                  <a:cxn ang="0">
                    <a:pos x="1244" y="54"/>
                  </a:cxn>
                  <a:cxn ang="0">
                    <a:pos x="1324" y="10"/>
                  </a:cxn>
                  <a:cxn ang="0">
                    <a:pos x="1428" y="12"/>
                  </a:cxn>
                  <a:cxn ang="0">
                    <a:pos x="1516" y="82"/>
                  </a:cxn>
                  <a:cxn ang="0">
                    <a:pos x="1658" y="320"/>
                  </a:cxn>
                  <a:cxn ang="0">
                    <a:pos x="1792" y="588"/>
                  </a:cxn>
                  <a:cxn ang="0">
                    <a:pos x="1854" y="706"/>
                  </a:cxn>
                  <a:cxn ang="0">
                    <a:pos x="1968" y="918"/>
                  </a:cxn>
                </a:cxnLst>
                <a:pathLst>
                  <a:path w="1968" h="1545">
                    <a:moveTo>
                      <a:pt x="0" y="1545"/>
                    </a:moveTo>
                    <a:cubicBezTo>
                      <a:pt x="17" y="1536"/>
                      <a:pt x="62" y="1513"/>
                      <a:pt x="101" y="1491"/>
                    </a:cubicBezTo>
                    <a:cubicBezTo>
                      <a:pt x="140" y="1469"/>
                      <a:pt x="186" y="1443"/>
                      <a:pt x="236" y="1410"/>
                    </a:cubicBezTo>
                    <a:cubicBezTo>
                      <a:pt x="286" y="1377"/>
                      <a:pt x="348" y="1338"/>
                      <a:pt x="399" y="1291"/>
                    </a:cubicBezTo>
                    <a:cubicBezTo>
                      <a:pt x="450" y="1244"/>
                      <a:pt x="499" y="1179"/>
                      <a:pt x="540" y="1126"/>
                    </a:cubicBezTo>
                    <a:cubicBezTo>
                      <a:pt x="581" y="1073"/>
                      <a:pt x="618" y="1010"/>
                      <a:pt x="645" y="973"/>
                    </a:cubicBezTo>
                    <a:cubicBezTo>
                      <a:pt x="672" y="936"/>
                      <a:pt x="681" y="930"/>
                      <a:pt x="702" y="904"/>
                    </a:cubicBezTo>
                    <a:cubicBezTo>
                      <a:pt x="723" y="878"/>
                      <a:pt x="747" y="852"/>
                      <a:pt x="772" y="818"/>
                    </a:cubicBezTo>
                    <a:cubicBezTo>
                      <a:pt x="797" y="784"/>
                      <a:pt x="820" y="748"/>
                      <a:pt x="850" y="698"/>
                    </a:cubicBezTo>
                    <a:cubicBezTo>
                      <a:pt x="880" y="648"/>
                      <a:pt x="925" y="570"/>
                      <a:pt x="954" y="516"/>
                    </a:cubicBezTo>
                    <a:cubicBezTo>
                      <a:pt x="983" y="462"/>
                      <a:pt x="994" y="434"/>
                      <a:pt x="1026" y="376"/>
                    </a:cubicBezTo>
                    <a:cubicBezTo>
                      <a:pt x="1058" y="318"/>
                      <a:pt x="1112" y="224"/>
                      <a:pt x="1148" y="170"/>
                    </a:cubicBezTo>
                    <a:cubicBezTo>
                      <a:pt x="1184" y="116"/>
                      <a:pt x="1215" y="81"/>
                      <a:pt x="1244" y="54"/>
                    </a:cubicBezTo>
                    <a:cubicBezTo>
                      <a:pt x="1273" y="27"/>
                      <a:pt x="1293" y="17"/>
                      <a:pt x="1324" y="10"/>
                    </a:cubicBezTo>
                    <a:cubicBezTo>
                      <a:pt x="1355" y="3"/>
                      <a:pt x="1396" y="0"/>
                      <a:pt x="1428" y="12"/>
                    </a:cubicBezTo>
                    <a:cubicBezTo>
                      <a:pt x="1460" y="24"/>
                      <a:pt x="1478" y="31"/>
                      <a:pt x="1516" y="82"/>
                    </a:cubicBezTo>
                    <a:cubicBezTo>
                      <a:pt x="1554" y="133"/>
                      <a:pt x="1612" y="236"/>
                      <a:pt x="1658" y="320"/>
                    </a:cubicBezTo>
                    <a:cubicBezTo>
                      <a:pt x="1704" y="404"/>
                      <a:pt x="1759" y="524"/>
                      <a:pt x="1792" y="588"/>
                    </a:cubicBezTo>
                    <a:cubicBezTo>
                      <a:pt x="1825" y="652"/>
                      <a:pt x="1825" y="651"/>
                      <a:pt x="1854" y="706"/>
                    </a:cubicBezTo>
                    <a:cubicBezTo>
                      <a:pt x="1883" y="761"/>
                      <a:pt x="1944" y="874"/>
                      <a:pt x="1968" y="91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7" name="Freeform 179"/>
              <p:cNvSpPr/>
              <p:nvPr/>
            </p:nvSpPr>
            <p:spPr>
              <a:xfrm>
                <a:off x="1381" y="2393"/>
                <a:ext cx="793" cy="573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98" y="526"/>
                  </a:cxn>
                  <a:cxn ang="0">
                    <a:pos x="233" y="445"/>
                  </a:cxn>
                  <a:cxn ang="0">
                    <a:pos x="424" y="333"/>
                  </a:cxn>
                  <a:cxn ang="0">
                    <a:pos x="583" y="192"/>
                  </a:cxn>
                  <a:cxn ang="0">
                    <a:pos x="697" y="69"/>
                  </a:cxn>
                  <a:cxn ang="0">
                    <a:pos x="796" y="0"/>
                  </a:cxn>
                </a:cxnLst>
                <a:pathLst>
                  <a:path w="796" h="576">
                    <a:moveTo>
                      <a:pt x="0" y="576"/>
                    </a:moveTo>
                    <a:cubicBezTo>
                      <a:pt x="17" y="567"/>
                      <a:pt x="59" y="548"/>
                      <a:pt x="98" y="526"/>
                    </a:cubicBezTo>
                    <a:cubicBezTo>
                      <a:pt x="137" y="504"/>
                      <a:pt x="179" y="477"/>
                      <a:pt x="233" y="445"/>
                    </a:cubicBezTo>
                    <a:cubicBezTo>
                      <a:pt x="287" y="413"/>
                      <a:pt x="366" y="375"/>
                      <a:pt x="424" y="333"/>
                    </a:cubicBezTo>
                    <a:cubicBezTo>
                      <a:pt x="482" y="291"/>
                      <a:pt x="538" y="236"/>
                      <a:pt x="583" y="192"/>
                    </a:cubicBezTo>
                    <a:cubicBezTo>
                      <a:pt x="628" y="148"/>
                      <a:pt x="661" y="101"/>
                      <a:pt x="697" y="69"/>
                    </a:cubicBezTo>
                    <a:cubicBezTo>
                      <a:pt x="733" y="37"/>
                      <a:pt x="776" y="14"/>
                      <a:pt x="796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8" name="Freeform 180"/>
              <p:cNvSpPr/>
              <p:nvPr/>
            </p:nvSpPr>
            <p:spPr>
              <a:xfrm>
                <a:off x="1254" y="2425"/>
                <a:ext cx="872" cy="529"/>
              </a:xfrm>
              <a:custGeom>
                <a:avLst/>
                <a:gdLst/>
                <a:ahLst/>
                <a:cxnLst>
                  <a:cxn ang="0">
                    <a:pos x="0" y="531"/>
                  </a:cxn>
                  <a:cxn ang="0">
                    <a:pos x="105" y="474"/>
                  </a:cxn>
                  <a:cxn ang="0">
                    <a:pos x="258" y="387"/>
                  </a:cxn>
                  <a:cxn ang="0">
                    <a:pos x="459" y="270"/>
                  </a:cxn>
                  <a:cxn ang="0">
                    <a:pos x="597" y="174"/>
                  </a:cxn>
                  <a:cxn ang="0">
                    <a:pos x="753" y="48"/>
                  </a:cxn>
                  <a:cxn ang="0">
                    <a:pos x="876" y="0"/>
                  </a:cxn>
                </a:cxnLst>
                <a:pathLst>
                  <a:path w="876" h="531">
                    <a:moveTo>
                      <a:pt x="0" y="531"/>
                    </a:moveTo>
                    <a:cubicBezTo>
                      <a:pt x="17" y="521"/>
                      <a:pt x="62" y="498"/>
                      <a:pt x="105" y="474"/>
                    </a:cubicBezTo>
                    <a:cubicBezTo>
                      <a:pt x="148" y="450"/>
                      <a:pt x="199" y="421"/>
                      <a:pt x="258" y="387"/>
                    </a:cubicBezTo>
                    <a:cubicBezTo>
                      <a:pt x="317" y="353"/>
                      <a:pt x="402" y="306"/>
                      <a:pt x="459" y="270"/>
                    </a:cubicBezTo>
                    <a:cubicBezTo>
                      <a:pt x="516" y="234"/>
                      <a:pt x="548" y="211"/>
                      <a:pt x="597" y="174"/>
                    </a:cubicBezTo>
                    <a:cubicBezTo>
                      <a:pt x="646" y="137"/>
                      <a:pt x="707" y="77"/>
                      <a:pt x="753" y="48"/>
                    </a:cubicBezTo>
                    <a:cubicBezTo>
                      <a:pt x="799" y="19"/>
                      <a:pt x="850" y="10"/>
                      <a:pt x="876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79" name="Freeform 181"/>
              <p:cNvSpPr/>
              <p:nvPr/>
            </p:nvSpPr>
            <p:spPr>
              <a:xfrm>
                <a:off x="1109" y="2354"/>
                <a:ext cx="1095" cy="587"/>
              </a:xfrm>
              <a:custGeom>
                <a:avLst/>
                <a:gdLst/>
                <a:ahLst/>
                <a:cxnLst>
                  <a:cxn ang="0">
                    <a:pos x="0" y="590"/>
                  </a:cxn>
                  <a:cxn ang="0">
                    <a:pos x="105" y="536"/>
                  </a:cxn>
                  <a:cxn ang="0">
                    <a:pos x="258" y="449"/>
                  </a:cxn>
                  <a:cxn ang="0">
                    <a:pos x="496" y="324"/>
                  </a:cxn>
                  <a:cxn ang="0">
                    <a:pos x="673" y="213"/>
                  </a:cxn>
                  <a:cxn ang="0">
                    <a:pos x="817" y="123"/>
                  </a:cxn>
                  <a:cxn ang="0">
                    <a:pos x="1018" y="27"/>
                  </a:cxn>
                  <a:cxn ang="0">
                    <a:pos x="1099" y="0"/>
                  </a:cxn>
                </a:cxnLst>
                <a:pathLst>
                  <a:path w="1099" h="590">
                    <a:moveTo>
                      <a:pt x="0" y="590"/>
                    </a:moveTo>
                    <a:cubicBezTo>
                      <a:pt x="17" y="581"/>
                      <a:pt x="62" y="559"/>
                      <a:pt x="105" y="536"/>
                    </a:cubicBezTo>
                    <a:cubicBezTo>
                      <a:pt x="148" y="513"/>
                      <a:pt x="193" y="484"/>
                      <a:pt x="258" y="449"/>
                    </a:cubicBezTo>
                    <a:cubicBezTo>
                      <a:pt x="323" y="414"/>
                      <a:pt x="427" y="363"/>
                      <a:pt x="496" y="324"/>
                    </a:cubicBezTo>
                    <a:cubicBezTo>
                      <a:pt x="565" y="285"/>
                      <a:pt x="620" y="246"/>
                      <a:pt x="673" y="213"/>
                    </a:cubicBezTo>
                    <a:cubicBezTo>
                      <a:pt x="726" y="180"/>
                      <a:pt x="759" y="154"/>
                      <a:pt x="817" y="123"/>
                    </a:cubicBezTo>
                    <a:cubicBezTo>
                      <a:pt x="875" y="92"/>
                      <a:pt x="971" y="47"/>
                      <a:pt x="1018" y="27"/>
                    </a:cubicBezTo>
                    <a:cubicBezTo>
                      <a:pt x="1065" y="7"/>
                      <a:pt x="1082" y="6"/>
                      <a:pt x="1099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0" name="Freeform 182"/>
              <p:cNvSpPr/>
              <p:nvPr/>
            </p:nvSpPr>
            <p:spPr>
              <a:xfrm>
                <a:off x="973" y="2320"/>
                <a:ext cx="3725" cy="864"/>
              </a:xfrm>
              <a:custGeom>
                <a:avLst/>
                <a:gdLst/>
                <a:ahLst/>
                <a:cxnLst>
                  <a:cxn ang="0">
                    <a:pos x="1254" y="7"/>
                  </a:cxn>
                  <a:cxn ang="0">
                    <a:pos x="1157" y="0"/>
                  </a:cxn>
                  <a:cxn ang="0">
                    <a:pos x="0" y="613"/>
                  </a:cxn>
                  <a:cxn ang="0">
                    <a:pos x="2796" y="868"/>
                  </a:cxn>
                  <a:cxn ang="0">
                    <a:pos x="3741" y="211"/>
                  </a:cxn>
                  <a:cxn ang="0">
                    <a:pos x="2556" y="112"/>
                  </a:cxn>
                </a:cxnLst>
                <a:pathLst>
                  <a:path w="3741" h="868">
                    <a:moveTo>
                      <a:pt x="1254" y="7"/>
                    </a:moveTo>
                    <a:lnTo>
                      <a:pt x="1157" y="0"/>
                    </a:lnTo>
                    <a:lnTo>
                      <a:pt x="0" y="613"/>
                    </a:lnTo>
                    <a:lnTo>
                      <a:pt x="2796" y="868"/>
                    </a:lnTo>
                    <a:lnTo>
                      <a:pt x="3741" y="211"/>
                    </a:lnTo>
                    <a:lnTo>
                      <a:pt x="2556" y="11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1" name="Freeform 183"/>
              <p:cNvSpPr/>
              <p:nvPr/>
            </p:nvSpPr>
            <p:spPr>
              <a:xfrm>
                <a:off x="1041" y="2895"/>
                <a:ext cx="2770" cy="2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0" y="116"/>
                  </a:cxn>
                  <a:cxn ang="0">
                    <a:pos x="1688" y="136"/>
                  </a:cxn>
                  <a:cxn ang="0">
                    <a:pos x="2072" y="156"/>
                  </a:cxn>
                  <a:cxn ang="0">
                    <a:pos x="2488" y="216"/>
                  </a:cxn>
                  <a:cxn ang="0">
                    <a:pos x="2782" y="253"/>
                  </a:cxn>
                </a:cxnLst>
                <a:pathLst>
                  <a:path w="2782" h="253">
                    <a:moveTo>
                      <a:pt x="0" y="0"/>
                    </a:moveTo>
                    <a:cubicBezTo>
                      <a:pt x="489" y="46"/>
                      <a:pt x="979" y="93"/>
                      <a:pt x="1260" y="116"/>
                    </a:cubicBezTo>
                    <a:cubicBezTo>
                      <a:pt x="1541" y="139"/>
                      <a:pt x="1553" y="129"/>
                      <a:pt x="1688" y="136"/>
                    </a:cubicBezTo>
                    <a:cubicBezTo>
                      <a:pt x="1823" y="143"/>
                      <a:pt x="1939" y="143"/>
                      <a:pt x="2072" y="156"/>
                    </a:cubicBezTo>
                    <a:cubicBezTo>
                      <a:pt x="2205" y="169"/>
                      <a:pt x="2370" y="200"/>
                      <a:pt x="2488" y="216"/>
                    </a:cubicBezTo>
                    <a:cubicBezTo>
                      <a:pt x="2606" y="232"/>
                      <a:pt x="2721" y="245"/>
                      <a:pt x="2782" y="253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2" name="Freeform 184"/>
              <p:cNvSpPr/>
              <p:nvPr/>
            </p:nvSpPr>
            <p:spPr>
              <a:xfrm>
                <a:off x="1098" y="2868"/>
                <a:ext cx="2768" cy="2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4" y="87"/>
                  </a:cxn>
                  <a:cxn ang="0">
                    <a:pos x="1297" y="95"/>
                  </a:cxn>
                  <a:cxn ang="0">
                    <a:pos x="1707" y="83"/>
                  </a:cxn>
                  <a:cxn ang="0">
                    <a:pos x="2038" y="111"/>
                  </a:cxn>
                  <a:cxn ang="0">
                    <a:pos x="2329" y="166"/>
                  </a:cxn>
                  <a:cxn ang="0">
                    <a:pos x="2768" y="242"/>
                  </a:cxn>
                </a:cxnLst>
                <a:pathLst>
                  <a:path w="2768" h="242">
                    <a:moveTo>
                      <a:pt x="0" y="0"/>
                    </a:moveTo>
                    <a:cubicBezTo>
                      <a:pt x="166" y="15"/>
                      <a:pt x="778" y="71"/>
                      <a:pt x="994" y="87"/>
                    </a:cubicBezTo>
                    <a:cubicBezTo>
                      <a:pt x="1210" y="103"/>
                      <a:pt x="1178" y="96"/>
                      <a:pt x="1297" y="95"/>
                    </a:cubicBezTo>
                    <a:cubicBezTo>
                      <a:pt x="1415" y="94"/>
                      <a:pt x="1584" y="80"/>
                      <a:pt x="1707" y="83"/>
                    </a:cubicBezTo>
                    <a:cubicBezTo>
                      <a:pt x="1831" y="86"/>
                      <a:pt x="1934" y="97"/>
                      <a:pt x="2038" y="111"/>
                    </a:cubicBezTo>
                    <a:cubicBezTo>
                      <a:pt x="2141" y="124"/>
                      <a:pt x="2207" y="144"/>
                      <a:pt x="2329" y="166"/>
                    </a:cubicBezTo>
                    <a:cubicBezTo>
                      <a:pt x="2451" y="188"/>
                      <a:pt x="2677" y="226"/>
                      <a:pt x="2768" y="24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3" name="Freeform 185"/>
              <p:cNvSpPr/>
              <p:nvPr/>
            </p:nvSpPr>
            <p:spPr>
              <a:xfrm>
                <a:off x="1148" y="2840"/>
                <a:ext cx="2768" cy="2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8" y="64"/>
                  </a:cxn>
                  <a:cxn ang="0">
                    <a:pos x="1004" y="72"/>
                  </a:cxn>
                  <a:cxn ang="0">
                    <a:pos x="1336" y="56"/>
                  </a:cxn>
                  <a:cxn ang="0">
                    <a:pos x="1608" y="12"/>
                  </a:cxn>
                  <a:cxn ang="0">
                    <a:pos x="1792" y="4"/>
                  </a:cxn>
                  <a:cxn ang="0">
                    <a:pos x="2000" y="32"/>
                  </a:cxn>
                  <a:cxn ang="0">
                    <a:pos x="2288" y="116"/>
                  </a:cxn>
                  <a:cxn ang="0">
                    <a:pos x="2544" y="196"/>
                  </a:cxn>
                  <a:cxn ang="0">
                    <a:pos x="2780" y="236"/>
                  </a:cxn>
                </a:cxnLst>
                <a:pathLst>
                  <a:path w="2780" h="236">
                    <a:moveTo>
                      <a:pt x="0" y="0"/>
                    </a:moveTo>
                    <a:cubicBezTo>
                      <a:pt x="280" y="26"/>
                      <a:pt x="561" y="52"/>
                      <a:pt x="728" y="64"/>
                    </a:cubicBezTo>
                    <a:cubicBezTo>
                      <a:pt x="895" y="76"/>
                      <a:pt x="903" y="73"/>
                      <a:pt x="1004" y="72"/>
                    </a:cubicBezTo>
                    <a:cubicBezTo>
                      <a:pt x="1105" y="71"/>
                      <a:pt x="1235" y="66"/>
                      <a:pt x="1336" y="56"/>
                    </a:cubicBezTo>
                    <a:cubicBezTo>
                      <a:pt x="1437" y="46"/>
                      <a:pt x="1532" y="21"/>
                      <a:pt x="1608" y="12"/>
                    </a:cubicBezTo>
                    <a:cubicBezTo>
                      <a:pt x="1684" y="3"/>
                      <a:pt x="1727" y="1"/>
                      <a:pt x="1792" y="4"/>
                    </a:cubicBezTo>
                    <a:cubicBezTo>
                      <a:pt x="1857" y="7"/>
                      <a:pt x="1917" y="13"/>
                      <a:pt x="2000" y="32"/>
                    </a:cubicBezTo>
                    <a:cubicBezTo>
                      <a:pt x="2083" y="51"/>
                      <a:pt x="2197" y="89"/>
                      <a:pt x="2288" y="116"/>
                    </a:cubicBezTo>
                    <a:cubicBezTo>
                      <a:pt x="2379" y="143"/>
                      <a:pt x="2462" y="176"/>
                      <a:pt x="2544" y="196"/>
                    </a:cubicBezTo>
                    <a:cubicBezTo>
                      <a:pt x="2626" y="216"/>
                      <a:pt x="2703" y="226"/>
                      <a:pt x="2780" y="23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4" name="Freeform 186"/>
              <p:cNvSpPr/>
              <p:nvPr/>
            </p:nvSpPr>
            <p:spPr>
              <a:xfrm>
                <a:off x="1212" y="2689"/>
                <a:ext cx="2763" cy="340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572" y="167"/>
                  </a:cxn>
                  <a:cxn ang="0">
                    <a:pos x="904" y="175"/>
                  </a:cxn>
                  <a:cxn ang="0">
                    <a:pos x="1160" y="135"/>
                  </a:cxn>
                  <a:cxn ang="0">
                    <a:pos x="1496" y="43"/>
                  </a:cxn>
                  <a:cxn ang="0">
                    <a:pos x="1676" y="7"/>
                  </a:cxn>
                  <a:cxn ang="0">
                    <a:pos x="1836" y="19"/>
                  </a:cxn>
                  <a:cxn ang="0">
                    <a:pos x="2124" y="119"/>
                  </a:cxn>
                  <a:cxn ang="0">
                    <a:pos x="2344" y="223"/>
                  </a:cxn>
                  <a:cxn ang="0">
                    <a:pos x="2532" y="291"/>
                  </a:cxn>
                  <a:cxn ang="0">
                    <a:pos x="2775" y="341"/>
                  </a:cxn>
                </a:cxnLst>
                <a:pathLst>
                  <a:path w="2775" h="341">
                    <a:moveTo>
                      <a:pt x="0" y="115"/>
                    </a:moveTo>
                    <a:cubicBezTo>
                      <a:pt x="210" y="136"/>
                      <a:pt x="421" y="157"/>
                      <a:pt x="572" y="167"/>
                    </a:cubicBezTo>
                    <a:cubicBezTo>
                      <a:pt x="723" y="177"/>
                      <a:pt x="806" y="180"/>
                      <a:pt x="904" y="175"/>
                    </a:cubicBezTo>
                    <a:cubicBezTo>
                      <a:pt x="1002" y="170"/>
                      <a:pt x="1061" y="157"/>
                      <a:pt x="1160" y="135"/>
                    </a:cubicBezTo>
                    <a:cubicBezTo>
                      <a:pt x="1259" y="113"/>
                      <a:pt x="1410" y="64"/>
                      <a:pt x="1496" y="43"/>
                    </a:cubicBezTo>
                    <a:cubicBezTo>
                      <a:pt x="1582" y="22"/>
                      <a:pt x="1619" y="11"/>
                      <a:pt x="1676" y="7"/>
                    </a:cubicBezTo>
                    <a:cubicBezTo>
                      <a:pt x="1733" y="3"/>
                      <a:pt x="1761" y="0"/>
                      <a:pt x="1836" y="19"/>
                    </a:cubicBezTo>
                    <a:cubicBezTo>
                      <a:pt x="1911" y="38"/>
                      <a:pt x="2039" y="85"/>
                      <a:pt x="2124" y="119"/>
                    </a:cubicBezTo>
                    <a:cubicBezTo>
                      <a:pt x="2209" y="153"/>
                      <a:pt x="2276" y="194"/>
                      <a:pt x="2344" y="223"/>
                    </a:cubicBezTo>
                    <a:cubicBezTo>
                      <a:pt x="2412" y="252"/>
                      <a:pt x="2460" y="271"/>
                      <a:pt x="2532" y="291"/>
                    </a:cubicBezTo>
                    <a:cubicBezTo>
                      <a:pt x="2604" y="311"/>
                      <a:pt x="2725" y="331"/>
                      <a:pt x="2775" y="341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5" name="Freeform 187"/>
              <p:cNvSpPr/>
              <p:nvPr/>
            </p:nvSpPr>
            <p:spPr>
              <a:xfrm>
                <a:off x="1265" y="2478"/>
                <a:ext cx="2757" cy="523"/>
              </a:xfrm>
              <a:custGeom>
                <a:avLst/>
                <a:gdLst/>
                <a:ahLst/>
                <a:cxnLst>
                  <a:cxn ang="0">
                    <a:pos x="0" y="298"/>
                  </a:cxn>
                  <a:cxn ang="0">
                    <a:pos x="535" y="339"/>
                  </a:cxn>
                  <a:cxn ang="0">
                    <a:pos x="887" y="323"/>
                  </a:cxn>
                  <a:cxn ang="0">
                    <a:pos x="1155" y="231"/>
                  </a:cxn>
                  <a:cxn ang="0">
                    <a:pos x="1355" y="123"/>
                  </a:cxn>
                  <a:cxn ang="0">
                    <a:pos x="1547" y="31"/>
                  </a:cxn>
                  <a:cxn ang="0">
                    <a:pos x="1779" y="23"/>
                  </a:cxn>
                  <a:cxn ang="0">
                    <a:pos x="2039" y="167"/>
                  </a:cxn>
                  <a:cxn ang="0">
                    <a:pos x="2191" y="279"/>
                  </a:cxn>
                  <a:cxn ang="0">
                    <a:pos x="2339" y="371"/>
                  </a:cxn>
                  <a:cxn ang="0">
                    <a:pos x="2519" y="459"/>
                  </a:cxn>
                  <a:cxn ang="0">
                    <a:pos x="2769" y="525"/>
                  </a:cxn>
                </a:cxnLst>
                <a:pathLst>
                  <a:path w="2769" h="525">
                    <a:moveTo>
                      <a:pt x="0" y="298"/>
                    </a:moveTo>
                    <a:cubicBezTo>
                      <a:pt x="89" y="305"/>
                      <a:pt x="387" y="335"/>
                      <a:pt x="535" y="339"/>
                    </a:cubicBezTo>
                    <a:cubicBezTo>
                      <a:pt x="683" y="343"/>
                      <a:pt x="784" y="341"/>
                      <a:pt x="887" y="323"/>
                    </a:cubicBezTo>
                    <a:cubicBezTo>
                      <a:pt x="990" y="305"/>
                      <a:pt x="1077" y="264"/>
                      <a:pt x="1155" y="231"/>
                    </a:cubicBezTo>
                    <a:cubicBezTo>
                      <a:pt x="1233" y="198"/>
                      <a:pt x="1290" y="156"/>
                      <a:pt x="1355" y="123"/>
                    </a:cubicBezTo>
                    <a:cubicBezTo>
                      <a:pt x="1420" y="90"/>
                      <a:pt x="1476" y="48"/>
                      <a:pt x="1547" y="31"/>
                    </a:cubicBezTo>
                    <a:cubicBezTo>
                      <a:pt x="1618" y="14"/>
                      <a:pt x="1697" y="0"/>
                      <a:pt x="1779" y="23"/>
                    </a:cubicBezTo>
                    <a:cubicBezTo>
                      <a:pt x="1861" y="46"/>
                      <a:pt x="1970" y="124"/>
                      <a:pt x="2039" y="167"/>
                    </a:cubicBezTo>
                    <a:cubicBezTo>
                      <a:pt x="2108" y="210"/>
                      <a:pt x="2141" y="245"/>
                      <a:pt x="2191" y="279"/>
                    </a:cubicBezTo>
                    <a:cubicBezTo>
                      <a:pt x="2241" y="313"/>
                      <a:pt x="2284" y="341"/>
                      <a:pt x="2339" y="371"/>
                    </a:cubicBezTo>
                    <a:cubicBezTo>
                      <a:pt x="2394" y="401"/>
                      <a:pt x="2447" y="433"/>
                      <a:pt x="2519" y="459"/>
                    </a:cubicBezTo>
                    <a:cubicBezTo>
                      <a:pt x="2591" y="485"/>
                      <a:pt x="2717" y="511"/>
                      <a:pt x="2769" y="525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6" name="Freeform 188"/>
              <p:cNvSpPr/>
              <p:nvPr/>
            </p:nvSpPr>
            <p:spPr>
              <a:xfrm>
                <a:off x="1334" y="2223"/>
                <a:ext cx="2726" cy="748"/>
              </a:xfrm>
              <a:custGeom>
                <a:avLst/>
                <a:gdLst/>
                <a:ahLst/>
                <a:cxnLst>
                  <a:cxn ang="0">
                    <a:pos x="0" y="520"/>
                  </a:cxn>
                  <a:cxn ang="0">
                    <a:pos x="453" y="551"/>
                  </a:cxn>
                  <a:cxn ang="0">
                    <a:pos x="697" y="547"/>
                  </a:cxn>
                  <a:cxn ang="0">
                    <a:pos x="961" y="443"/>
                  </a:cxn>
                  <a:cxn ang="0">
                    <a:pos x="1253" y="211"/>
                  </a:cxn>
                  <a:cxn ang="0">
                    <a:pos x="1465" y="55"/>
                  </a:cxn>
                  <a:cxn ang="0">
                    <a:pos x="1657" y="19"/>
                  </a:cxn>
                  <a:cxn ang="0">
                    <a:pos x="1889" y="171"/>
                  </a:cxn>
                  <a:cxn ang="0">
                    <a:pos x="2161" y="451"/>
                  </a:cxn>
                  <a:cxn ang="0">
                    <a:pos x="2293" y="567"/>
                  </a:cxn>
                  <a:cxn ang="0">
                    <a:pos x="2445" y="655"/>
                  </a:cxn>
                  <a:cxn ang="0">
                    <a:pos x="2737" y="751"/>
                  </a:cxn>
                </a:cxnLst>
                <a:pathLst>
                  <a:path w="2737" h="751">
                    <a:moveTo>
                      <a:pt x="0" y="520"/>
                    </a:moveTo>
                    <a:cubicBezTo>
                      <a:pt x="75" y="525"/>
                      <a:pt x="337" y="547"/>
                      <a:pt x="453" y="551"/>
                    </a:cubicBezTo>
                    <a:cubicBezTo>
                      <a:pt x="569" y="555"/>
                      <a:pt x="612" y="565"/>
                      <a:pt x="697" y="547"/>
                    </a:cubicBezTo>
                    <a:cubicBezTo>
                      <a:pt x="782" y="529"/>
                      <a:pt x="868" y="499"/>
                      <a:pt x="961" y="443"/>
                    </a:cubicBezTo>
                    <a:cubicBezTo>
                      <a:pt x="1054" y="387"/>
                      <a:pt x="1169" y="276"/>
                      <a:pt x="1253" y="211"/>
                    </a:cubicBezTo>
                    <a:cubicBezTo>
                      <a:pt x="1337" y="146"/>
                      <a:pt x="1398" y="87"/>
                      <a:pt x="1465" y="55"/>
                    </a:cubicBezTo>
                    <a:cubicBezTo>
                      <a:pt x="1532" y="23"/>
                      <a:pt x="1586" y="0"/>
                      <a:pt x="1657" y="19"/>
                    </a:cubicBezTo>
                    <a:cubicBezTo>
                      <a:pt x="1728" y="38"/>
                      <a:pt x="1805" y="99"/>
                      <a:pt x="1889" y="171"/>
                    </a:cubicBezTo>
                    <a:cubicBezTo>
                      <a:pt x="1973" y="243"/>
                      <a:pt x="2094" y="385"/>
                      <a:pt x="2161" y="451"/>
                    </a:cubicBezTo>
                    <a:cubicBezTo>
                      <a:pt x="2228" y="517"/>
                      <a:pt x="2246" y="533"/>
                      <a:pt x="2293" y="567"/>
                    </a:cubicBezTo>
                    <a:cubicBezTo>
                      <a:pt x="2340" y="601"/>
                      <a:pt x="2371" y="624"/>
                      <a:pt x="2445" y="655"/>
                    </a:cubicBezTo>
                    <a:cubicBezTo>
                      <a:pt x="2519" y="686"/>
                      <a:pt x="2639" y="728"/>
                      <a:pt x="2737" y="751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7" name="Freeform 189"/>
              <p:cNvSpPr/>
              <p:nvPr/>
            </p:nvSpPr>
            <p:spPr>
              <a:xfrm>
                <a:off x="1397" y="1962"/>
                <a:ext cx="2707" cy="981"/>
              </a:xfrm>
              <a:custGeom>
                <a:avLst/>
                <a:gdLst/>
                <a:ahLst/>
                <a:cxnLst>
                  <a:cxn ang="0">
                    <a:pos x="0" y="748"/>
                  </a:cxn>
                  <a:cxn ang="0">
                    <a:pos x="490" y="774"/>
                  </a:cxn>
                  <a:cxn ang="0">
                    <a:pos x="806" y="662"/>
                  </a:cxn>
                  <a:cxn ang="0">
                    <a:pos x="1078" y="406"/>
                  </a:cxn>
                  <a:cxn ang="0">
                    <a:pos x="1198" y="250"/>
                  </a:cxn>
                  <a:cxn ang="0">
                    <a:pos x="1322" y="118"/>
                  </a:cxn>
                  <a:cxn ang="0">
                    <a:pos x="1482" y="10"/>
                  </a:cxn>
                  <a:cxn ang="0">
                    <a:pos x="1662" y="58"/>
                  </a:cxn>
                  <a:cxn ang="0">
                    <a:pos x="1886" y="318"/>
                  </a:cxn>
                  <a:cxn ang="0">
                    <a:pos x="2166" y="690"/>
                  </a:cxn>
                  <a:cxn ang="0">
                    <a:pos x="2438" y="898"/>
                  </a:cxn>
                  <a:cxn ang="0">
                    <a:pos x="2718" y="986"/>
                  </a:cxn>
                </a:cxnLst>
                <a:pathLst>
                  <a:path w="2718" h="986">
                    <a:moveTo>
                      <a:pt x="0" y="748"/>
                    </a:moveTo>
                    <a:cubicBezTo>
                      <a:pt x="81" y="752"/>
                      <a:pt x="356" y="788"/>
                      <a:pt x="490" y="774"/>
                    </a:cubicBezTo>
                    <a:cubicBezTo>
                      <a:pt x="624" y="760"/>
                      <a:pt x="708" y="723"/>
                      <a:pt x="806" y="662"/>
                    </a:cubicBezTo>
                    <a:cubicBezTo>
                      <a:pt x="904" y="601"/>
                      <a:pt x="1013" y="475"/>
                      <a:pt x="1078" y="406"/>
                    </a:cubicBezTo>
                    <a:cubicBezTo>
                      <a:pt x="1143" y="337"/>
                      <a:pt x="1157" y="298"/>
                      <a:pt x="1198" y="250"/>
                    </a:cubicBezTo>
                    <a:cubicBezTo>
                      <a:pt x="1239" y="202"/>
                      <a:pt x="1275" y="158"/>
                      <a:pt x="1322" y="118"/>
                    </a:cubicBezTo>
                    <a:cubicBezTo>
                      <a:pt x="1369" y="78"/>
                      <a:pt x="1425" y="20"/>
                      <a:pt x="1482" y="10"/>
                    </a:cubicBezTo>
                    <a:cubicBezTo>
                      <a:pt x="1539" y="0"/>
                      <a:pt x="1595" y="7"/>
                      <a:pt x="1662" y="58"/>
                    </a:cubicBezTo>
                    <a:cubicBezTo>
                      <a:pt x="1729" y="109"/>
                      <a:pt x="1802" y="213"/>
                      <a:pt x="1886" y="318"/>
                    </a:cubicBezTo>
                    <a:cubicBezTo>
                      <a:pt x="1970" y="423"/>
                      <a:pt x="2074" y="593"/>
                      <a:pt x="2166" y="690"/>
                    </a:cubicBezTo>
                    <a:cubicBezTo>
                      <a:pt x="2258" y="787"/>
                      <a:pt x="2346" y="849"/>
                      <a:pt x="2438" y="898"/>
                    </a:cubicBezTo>
                    <a:cubicBezTo>
                      <a:pt x="2530" y="947"/>
                      <a:pt x="2624" y="966"/>
                      <a:pt x="2718" y="9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8" name="Freeform 190"/>
              <p:cNvSpPr/>
              <p:nvPr/>
            </p:nvSpPr>
            <p:spPr>
              <a:xfrm>
                <a:off x="1451" y="1717"/>
                <a:ext cx="2700" cy="1190"/>
              </a:xfrm>
              <a:custGeom>
                <a:avLst/>
                <a:gdLst/>
                <a:ahLst/>
                <a:cxnLst>
                  <a:cxn ang="0">
                    <a:pos x="0" y="966"/>
                  </a:cxn>
                  <a:cxn ang="0">
                    <a:pos x="408" y="976"/>
                  </a:cxn>
                  <a:cxn ang="0">
                    <a:pos x="668" y="892"/>
                  </a:cxn>
                  <a:cxn ang="0">
                    <a:pos x="956" y="596"/>
                  </a:cxn>
                  <a:cxn ang="0">
                    <a:pos x="1196" y="212"/>
                  </a:cxn>
                  <a:cxn ang="0">
                    <a:pos x="1344" y="44"/>
                  </a:cxn>
                  <a:cxn ang="0">
                    <a:pos x="1464" y="4"/>
                  </a:cxn>
                  <a:cxn ang="0">
                    <a:pos x="1608" y="68"/>
                  </a:cxn>
                  <a:cxn ang="0">
                    <a:pos x="1744" y="252"/>
                  </a:cxn>
                  <a:cxn ang="0">
                    <a:pos x="1872" y="484"/>
                  </a:cxn>
                  <a:cxn ang="0">
                    <a:pos x="2148" y="908"/>
                  </a:cxn>
                  <a:cxn ang="0">
                    <a:pos x="2436" y="1120"/>
                  </a:cxn>
                  <a:cxn ang="0">
                    <a:pos x="2712" y="1196"/>
                  </a:cxn>
                </a:cxnLst>
                <a:pathLst>
                  <a:path w="2712" h="1196">
                    <a:moveTo>
                      <a:pt x="0" y="966"/>
                    </a:moveTo>
                    <a:cubicBezTo>
                      <a:pt x="68" y="967"/>
                      <a:pt x="297" y="988"/>
                      <a:pt x="408" y="976"/>
                    </a:cubicBezTo>
                    <a:cubicBezTo>
                      <a:pt x="519" y="964"/>
                      <a:pt x="577" y="955"/>
                      <a:pt x="668" y="892"/>
                    </a:cubicBezTo>
                    <a:cubicBezTo>
                      <a:pt x="759" y="829"/>
                      <a:pt x="868" y="709"/>
                      <a:pt x="956" y="596"/>
                    </a:cubicBezTo>
                    <a:cubicBezTo>
                      <a:pt x="1044" y="483"/>
                      <a:pt x="1131" y="304"/>
                      <a:pt x="1196" y="212"/>
                    </a:cubicBezTo>
                    <a:cubicBezTo>
                      <a:pt x="1261" y="120"/>
                      <a:pt x="1299" y="79"/>
                      <a:pt x="1344" y="44"/>
                    </a:cubicBezTo>
                    <a:cubicBezTo>
                      <a:pt x="1389" y="9"/>
                      <a:pt x="1420" y="0"/>
                      <a:pt x="1464" y="4"/>
                    </a:cubicBezTo>
                    <a:cubicBezTo>
                      <a:pt x="1508" y="8"/>
                      <a:pt x="1561" y="27"/>
                      <a:pt x="1608" y="68"/>
                    </a:cubicBezTo>
                    <a:cubicBezTo>
                      <a:pt x="1655" y="109"/>
                      <a:pt x="1700" y="183"/>
                      <a:pt x="1744" y="252"/>
                    </a:cubicBezTo>
                    <a:cubicBezTo>
                      <a:pt x="1788" y="321"/>
                      <a:pt x="1805" y="375"/>
                      <a:pt x="1872" y="484"/>
                    </a:cubicBezTo>
                    <a:cubicBezTo>
                      <a:pt x="1939" y="593"/>
                      <a:pt x="2054" y="802"/>
                      <a:pt x="2148" y="908"/>
                    </a:cubicBezTo>
                    <a:cubicBezTo>
                      <a:pt x="2242" y="1014"/>
                      <a:pt x="2342" y="1072"/>
                      <a:pt x="2436" y="1120"/>
                    </a:cubicBezTo>
                    <a:cubicBezTo>
                      <a:pt x="2530" y="1168"/>
                      <a:pt x="2666" y="1184"/>
                      <a:pt x="2712" y="119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89" name="Freeform 191"/>
              <p:cNvSpPr/>
              <p:nvPr/>
            </p:nvSpPr>
            <p:spPr>
              <a:xfrm>
                <a:off x="1515" y="1517"/>
                <a:ext cx="2682" cy="1362"/>
              </a:xfrm>
              <a:custGeom>
                <a:avLst/>
                <a:gdLst/>
                <a:ahLst/>
                <a:cxnLst>
                  <a:cxn ang="0">
                    <a:pos x="0" y="1133"/>
                  </a:cxn>
                  <a:cxn ang="0">
                    <a:pos x="296" y="1137"/>
                  </a:cxn>
                  <a:cxn ang="0">
                    <a:pos x="520" y="1085"/>
                  </a:cxn>
                  <a:cxn ang="0">
                    <a:pos x="784" y="837"/>
                  </a:cxn>
                  <a:cxn ang="0">
                    <a:pos x="1100" y="277"/>
                  </a:cxn>
                  <a:cxn ang="0">
                    <a:pos x="1292" y="41"/>
                  </a:cxn>
                  <a:cxn ang="0">
                    <a:pos x="1440" y="29"/>
                  </a:cxn>
                  <a:cxn ang="0">
                    <a:pos x="1600" y="189"/>
                  </a:cxn>
                  <a:cxn ang="0">
                    <a:pos x="1860" y="681"/>
                  </a:cxn>
                  <a:cxn ang="0">
                    <a:pos x="2008" y="941"/>
                  </a:cxn>
                  <a:cxn ang="0">
                    <a:pos x="2276" y="1229"/>
                  </a:cxn>
                  <a:cxn ang="0">
                    <a:pos x="2488" y="1321"/>
                  </a:cxn>
                  <a:cxn ang="0">
                    <a:pos x="2694" y="1369"/>
                  </a:cxn>
                </a:cxnLst>
                <a:pathLst>
                  <a:path w="2694" h="1369">
                    <a:moveTo>
                      <a:pt x="0" y="1133"/>
                    </a:moveTo>
                    <a:cubicBezTo>
                      <a:pt x="104" y="1139"/>
                      <a:pt x="209" y="1145"/>
                      <a:pt x="296" y="1137"/>
                    </a:cubicBezTo>
                    <a:cubicBezTo>
                      <a:pt x="383" y="1129"/>
                      <a:pt x="439" y="1135"/>
                      <a:pt x="520" y="1085"/>
                    </a:cubicBezTo>
                    <a:cubicBezTo>
                      <a:pt x="601" y="1035"/>
                      <a:pt x="687" y="972"/>
                      <a:pt x="784" y="837"/>
                    </a:cubicBezTo>
                    <a:cubicBezTo>
                      <a:pt x="881" y="702"/>
                      <a:pt x="1015" y="410"/>
                      <a:pt x="1100" y="277"/>
                    </a:cubicBezTo>
                    <a:cubicBezTo>
                      <a:pt x="1185" y="144"/>
                      <a:pt x="1235" y="82"/>
                      <a:pt x="1292" y="41"/>
                    </a:cubicBezTo>
                    <a:cubicBezTo>
                      <a:pt x="1349" y="0"/>
                      <a:pt x="1389" y="4"/>
                      <a:pt x="1440" y="29"/>
                    </a:cubicBezTo>
                    <a:cubicBezTo>
                      <a:pt x="1491" y="54"/>
                      <a:pt x="1530" y="80"/>
                      <a:pt x="1600" y="189"/>
                    </a:cubicBezTo>
                    <a:cubicBezTo>
                      <a:pt x="1670" y="298"/>
                      <a:pt x="1792" y="556"/>
                      <a:pt x="1860" y="681"/>
                    </a:cubicBezTo>
                    <a:cubicBezTo>
                      <a:pt x="1928" y="806"/>
                      <a:pt x="1939" y="850"/>
                      <a:pt x="2008" y="941"/>
                    </a:cubicBezTo>
                    <a:cubicBezTo>
                      <a:pt x="2077" y="1032"/>
                      <a:pt x="2196" y="1166"/>
                      <a:pt x="2276" y="1229"/>
                    </a:cubicBezTo>
                    <a:cubicBezTo>
                      <a:pt x="2356" y="1292"/>
                      <a:pt x="2418" y="1298"/>
                      <a:pt x="2488" y="1321"/>
                    </a:cubicBezTo>
                    <a:cubicBezTo>
                      <a:pt x="2558" y="1344"/>
                      <a:pt x="2651" y="1359"/>
                      <a:pt x="2694" y="1369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0" name="Freeform 192"/>
              <p:cNvSpPr/>
              <p:nvPr/>
            </p:nvSpPr>
            <p:spPr>
              <a:xfrm>
                <a:off x="1570" y="2194"/>
                <a:ext cx="788" cy="435"/>
              </a:xfrm>
              <a:custGeom>
                <a:avLst/>
                <a:gdLst/>
                <a:ahLst/>
                <a:cxnLst>
                  <a:cxn ang="0">
                    <a:pos x="0" y="422"/>
                  </a:cxn>
                  <a:cxn ang="0">
                    <a:pos x="267" y="419"/>
                  </a:cxn>
                  <a:cxn ang="0">
                    <a:pos x="510" y="327"/>
                  </a:cxn>
                  <a:cxn ang="0">
                    <a:pos x="657" y="180"/>
                  </a:cxn>
                  <a:cxn ang="0">
                    <a:pos x="788" y="0"/>
                  </a:cxn>
                </a:cxnLst>
                <a:pathLst>
                  <a:path w="788" h="435">
                    <a:moveTo>
                      <a:pt x="0" y="422"/>
                    </a:moveTo>
                    <a:cubicBezTo>
                      <a:pt x="44" y="421"/>
                      <a:pt x="182" y="435"/>
                      <a:pt x="267" y="419"/>
                    </a:cubicBezTo>
                    <a:cubicBezTo>
                      <a:pt x="352" y="403"/>
                      <a:pt x="445" y="367"/>
                      <a:pt x="510" y="327"/>
                    </a:cubicBezTo>
                    <a:cubicBezTo>
                      <a:pt x="575" y="287"/>
                      <a:pt x="611" y="234"/>
                      <a:pt x="657" y="180"/>
                    </a:cubicBezTo>
                    <a:cubicBezTo>
                      <a:pt x="703" y="126"/>
                      <a:pt x="761" y="37"/>
                      <a:pt x="78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1" name="Freeform 193"/>
              <p:cNvSpPr/>
              <p:nvPr/>
            </p:nvSpPr>
            <p:spPr>
              <a:xfrm>
                <a:off x="1630" y="2433"/>
                <a:ext cx="514" cy="148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256" y="136"/>
                  </a:cxn>
                  <a:cxn ang="0">
                    <a:pos x="404" y="76"/>
                  </a:cxn>
                  <a:cxn ang="0">
                    <a:pos x="516" y="0"/>
                  </a:cxn>
                </a:cxnLst>
                <a:pathLst>
                  <a:path w="516" h="148">
                    <a:moveTo>
                      <a:pt x="0" y="148"/>
                    </a:moveTo>
                    <a:cubicBezTo>
                      <a:pt x="95" y="148"/>
                      <a:pt x="189" y="148"/>
                      <a:pt x="256" y="136"/>
                    </a:cubicBezTo>
                    <a:cubicBezTo>
                      <a:pt x="323" y="124"/>
                      <a:pt x="361" y="99"/>
                      <a:pt x="404" y="76"/>
                    </a:cubicBezTo>
                    <a:cubicBezTo>
                      <a:pt x="447" y="53"/>
                      <a:pt x="493" y="16"/>
                      <a:pt x="516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2" name="Freeform 194"/>
              <p:cNvSpPr/>
              <p:nvPr/>
            </p:nvSpPr>
            <p:spPr>
              <a:xfrm>
                <a:off x="1705" y="2437"/>
                <a:ext cx="439" cy="113"/>
              </a:xfrm>
              <a:custGeom>
                <a:avLst/>
                <a:gdLst/>
                <a:ahLst/>
                <a:cxnLst>
                  <a:cxn ang="0">
                    <a:pos x="0" y="107"/>
                  </a:cxn>
                  <a:cxn ang="0">
                    <a:pos x="125" y="108"/>
                  </a:cxn>
                  <a:cxn ang="0">
                    <a:pos x="269" y="76"/>
                  </a:cxn>
                  <a:cxn ang="0">
                    <a:pos x="441" y="0"/>
                  </a:cxn>
                </a:cxnLst>
                <a:pathLst>
                  <a:path w="441" h="113">
                    <a:moveTo>
                      <a:pt x="0" y="107"/>
                    </a:moveTo>
                    <a:cubicBezTo>
                      <a:pt x="21" y="107"/>
                      <a:pt x="80" y="113"/>
                      <a:pt x="125" y="108"/>
                    </a:cubicBezTo>
                    <a:cubicBezTo>
                      <a:pt x="170" y="103"/>
                      <a:pt x="216" y="94"/>
                      <a:pt x="269" y="76"/>
                    </a:cubicBezTo>
                    <a:cubicBezTo>
                      <a:pt x="322" y="58"/>
                      <a:pt x="413" y="13"/>
                      <a:pt x="441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3" name="Freeform 195"/>
              <p:cNvSpPr/>
              <p:nvPr/>
            </p:nvSpPr>
            <p:spPr>
              <a:xfrm>
                <a:off x="1768" y="2431"/>
                <a:ext cx="342" cy="82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08" y="76"/>
                  </a:cxn>
                  <a:cxn ang="0">
                    <a:pos x="256" y="42"/>
                  </a:cxn>
                  <a:cxn ang="0">
                    <a:pos x="344" y="0"/>
                  </a:cxn>
                </a:cxnLst>
                <a:pathLst>
                  <a:path w="344" h="82">
                    <a:moveTo>
                      <a:pt x="0" y="80"/>
                    </a:moveTo>
                    <a:cubicBezTo>
                      <a:pt x="18" y="79"/>
                      <a:pt x="65" y="82"/>
                      <a:pt x="108" y="76"/>
                    </a:cubicBezTo>
                    <a:cubicBezTo>
                      <a:pt x="151" y="70"/>
                      <a:pt x="217" y="55"/>
                      <a:pt x="256" y="42"/>
                    </a:cubicBezTo>
                    <a:cubicBezTo>
                      <a:pt x="295" y="29"/>
                      <a:pt x="319" y="14"/>
                      <a:pt x="34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4" name="Freeform 196"/>
              <p:cNvSpPr/>
              <p:nvPr/>
            </p:nvSpPr>
            <p:spPr>
              <a:xfrm>
                <a:off x="1823" y="2455"/>
                <a:ext cx="21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10" y="18"/>
                  </a:cxn>
                  <a:cxn ang="0">
                    <a:pos x="214" y="0"/>
                  </a:cxn>
                </a:cxnLst>
                <a:pathLst>
                  <a:path w="214" h="24">
                    <a:moveTo>
                      <a:pt x="0" y="24"/>
                    </a:moveTo>
                    <a:cubicBezTo>
                      <a:pt x="19" y="23"/>
                      <a:pt x="74" y="22"/>
                      <a:pt x="110" y="18"/>
                    </a:cubicBezTo>
                    <a:cubicBezTo>
                      <a:pt x="146" y="14"/>
                      <a:pt x="180" y="7"/>
                      <a:pt x="21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5" name="Freeform 197"/>
              <p:cNvSpPr/>
              <p:nvPr/>
            </p:nvSpPr>
            <p:spPr>
              <a:xfrm>
                <a:off x="1879" y="2412"/>
                <a:ext cx="267" cy="39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14" y="32"/>
                  </a:cxn>
                  <a:cxn ang="0">
                    <a:pos x="268" y="0"/>
                  </a:cxn>
                </a:cxnLst>
                <a:pathLst>
                  <a:path w="268" h="40">
                    <a:moveTo>
                      <a:pt x="0" y="40"/>
                    </a:moveTo>
                    <a:cubicBezTo>
                      <a:pt x="34" y="39"/>
                      <a:pt x="69" y="39"/>
                      <a:pt x="114" y="32"/>
                    </a:cubicBezTo>
                    <a:cubicBezTo>
                      <a:pt x="159" y="25"/>
                      <a:pt x="213" y="12"/>
                      <a:pt x="26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6" name="Freeform 198"/>
              <p:cNvSpPr/>
              <p:nvPr/>
            </p:nvSpPr>
            <p:spPr>
              <a:xfrm>
                <a:off x="1929" y="2406"/>
                <a:ext cx="227" cy="1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22" y="16"/>
                  </a:cxn>
                  <a:cxn ang="0">
                    <a:pos x="228" y="0"/>
                  </a:cxn>
                </a:cxnLst>
                <a:pathLst>
                  <a:path w="228" h="20">
                    <a:moveTo>
                      <a:pt x="0" y="20"/>
                    </a:moveTo>
                    <a:cubicBezTo>
                      <a:pt x="20" y="19"/>
                      <a:pt x="84" y="19"/>
                      <a:pt x="122" y="16"/>
                    </a:cubicBezTo>
                    <a:cubicBezTo>
                      <a:pt x="160" y="13"/>
                      <a:pt x="206" y="3"/>
                      <a:pt x="22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7" name="Freeform 199"/>
              <p:cNvSpPr/>
              <p:nvPr/>
            </p:nvSpPr>
            <p:spPr>
              <a:xfrm>
                <a:off x="1981" y="2388"/>
                <a:ext cx="195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0" y="10"/>
                  </a:cxn>
                  <a:cxn ang="0">
                    <a:pos x="196" y="0"/>
                  </a:cxn>
                </a:cxnLst>
                <a:pathLst>
                  <a:path w="196" h="12">
                    <a:moveTo>
                      <a:pt x="0" y="10"/>
                    </a:moveTo>
                    <a:cubicBezTo>
                      <a:pt x="38" y="11"/>
                      <a:pt x="77" y="12"/>
                      <a:pt x="110" y="10"/>
                    </a:cubicBezTo>
                    <a:cubicBezTo>
                      <a:pt x="143" y="8"/>
                      <a:pt x="169" y="4"/>
                      <a:pt x="196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8" name="Freeform 200"/>
              <p:cNvSpPr/>
              <p:nvPr/>
            </p:nvSpPr>
            <p:spPr>
              <a:xfrm>
                <a:off x="2030" y="2370"/>
                <a:ext cx="15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4" y="10"/>
                  </a:cxn>
                  <a:cxn ang="0">
                    <a:pos x="152" y="6"/>
                  </a:cxn>
                </a:cxnLst>
                <a:pathLst>
                  <a:path w="152" h="11">
                    <a:moveTo>
                      <a:pt x="0" y="0"/>
                    </a:moveTo>
                    <a:cubicBezTo>
                      <a:pt x="16" y="2"/>
                      <a:pt x="69" y="9"/>
                      <a:pt x="94" y="10"/>
                    </a:cubicBezTo>
                    <a:cubicBezTo>
                      <a:pt x="119" y="11"/>
                      <a:pt x="140" y="7"/>
                      <a:pt x="152" y="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299" name="Freeform 201"/>
              <p:cNvSpPr/>
              <p:nvPr/>
            </p:nvSpPr>
            <p:spPr>
              <a:xfrm>
                <a:off x="2077" y="2347"/>
                <a:ext cx="125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" y="5"/>
                  </a:cxn>
                  <a:cxn ang="0">
                    <a:pos x="125" y="7"/>
                  </a:cxn>
                </a:cxnLst>
                <a:pathLst>
                  <a:path w="125" h="7">
                    <a:moveTo>
                      <a:pt x="0" y="0"/>
                    </a:moveTo>
                    <a:cubicBezTo>
                      <a:pt x="11" y="1"/>
                      <a:pt x="48" y="4"/>
                      <a:pt x="69" y="5"/>
                    </a:cubicBezTo>
                    <a:cubicBezTo>
                      <a:pt x="90" y="6"/>
                      <a:pt x="107" y="7"/>
                      <a:pt x="125" y="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0" name="Freeform 202"/>
              <p:cNvSpPr/>
              <p:nvPr/>
            </p:nvSpPr>
            <p:spPr>
              <a:xfrm>
                <a:off x="3580" y="2513"/>
                <a:ext cx="667" cy="329"/>
              </a:xfrm>
              <a:custGeom>
                <a:avLst/>
                <a:gdLst/>
                <a:ahLst/>
                <a:cxnLst>
                  <a:cxn ang="0">
                    <a:pos x="670" y="330"/>
                  </a:cxn>
                  <a:cxn ang="0">
                    <a:pos x="394" y="286"/>
                  </a:cxn>
                  <a:cxn ang="0">
                    <a:pos x="240" y="218"/>
                  </a:cxn>
                  <a:cxn ang="0">
                    <a:pos x="100" y="122"/>
                  </a:cxn>
                  <a:cxn ang="0">
                    <a:pos x="0" y="0"/>
                  </a:cxn>
                </a:cxnLst>
                <a:pathLst>
                  <a:path w="670" h="330">
                    <a:moveTo>
                      <a:pt x="670" y="330"/>
                    </a:moveTo>
                    <a:cubicBezTo>
                      <a:pt x="624" y="323"/>
                      <a:pt x="466" y="305"/>
                      <a:pt x="394" y="286"/>
                    </a:cubicBezTo>
                    <a:cubicBezTo>
                      <a:pt x="322" y="267"/>
                      <a:pt x="289" y="245"/>
                      <a:pt x="240" y="218"/>
                    </a:cubicBezTo>
                    <a:cubicBezTo>
                      <a:pt x="191" y="191"/>
                      <a:pt x="140" y="158"/>
                      <a:pt x="100" y="122"/>
                    </a:cubicBezTo>
                    <a:cubicBezTo>
                      <a:pt x="60" y="86"/>
                      <a:pt x="32" y="44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1" name="Freeform 203"/>
              <p:cNvSpPr/>
              <p:nvPr/>
            </p:nvSpPr>
            <p:spPr>
              <a:xfrm>
                <a:off x="3650" y="2581"/>
                <a:ext cx="639" cy="231"/>
              </a:xfrm>
              <a:custGeom>
                <a:avLst/>
                <a:gdLst/>
                <a:ahLst/>
                <a:cxnLst>
                  <a:cxn ang="0">
                    <a:pos x="642" y="232"/>
                  </a:cxn>
                  <a:cxn ang="0">
                    <a:pos x="356" y="192"/>
                  </a:cxn>
                  <a:cxn ang="0">
                    <a:pos x="232" y="154"/>
                  </a:cxn>
                  <a:cxn ang="0">
                    <a:pos x="78" y="74"/>
                  </a:cxn>
                  <a:cxn ang="0">
                    <a:pos x="0" y="0"/>
                  </a:cxn>
                </a:cxnLst>
                <a:pathLst>
                  <a:path w="642" h="232">
                    <a:moveTo>
                      <a:pt x="642" y="232"/>
                    </a:moveTo>
                    <a:cubicBezTo>
                      <a:pt x="533" y="218"/>
                      <a:pt x="424" y="205"/>
                      <a:pt x="356" y="192"/>
                    </a:cubicBezTo>
                    <a:cubicBezTo>
                      <a:pt x="288" y="179"/>
                      <a:pt x="278" y="174"/>
                      <a:pt x="232" y="154"/>
                    </a:cubicBezTo>
                    <a:cubicBezTo>
                      <a:pt x="186" y="134"/>
                      <a:pt x="117" y="100"/>
                      <a:pt x="78" y="74"/>
                    </a:cubicBezTo>
                    <a:cubicBezTo>
                      <a:pt x="39" y="48"/>
                      <a:pt x="19" y="24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2" name="Freeform 204"/>
              <p:cNvSpPr/>
              <p:nvPr/>
            </p:nvSpPr>
            <p:spPr>
              <a:xfrm>
                <a:off x="3671" y="2599"/>
                <a:ext cx="661" cy="185"/>
              </a:xfrm>
              <a:custGeom>
                <a:avLst/>
                <a:gdLst/>
                <a:ahLst/>
                <a:cxnLst>
                  <a:cxn ang="0">
                    <a:pos x="661" y="185"/>
                  </a:cxn>
                  <a:cxn ang="0">
                    <a:pos x="389" y="151"/>
                  </a:cxn>
                  <a:cxn ang="0">
                    <a:pos x="255" y="127"/>
                  </a:cxn>
                  <a:cxn ang="0">
                    <a:pos x="104" y="74"/>
                  </a:cxn>
                  <a:cxn ang="0">
                    <a:pos x="0" y="0"/>
                  </a:cxn>
                </a:cxnLst>
                <a:pathLst>
                  <a:path w="661" h="185">
                    <a:moveTo>
                      <a:pt x="661" y="185"/>
                    </a:moveTo>
                    <a:cubicBezTo>
                      <a:pt x="615" y="179"/>
                      <a:pt x="457" y="161"/>
                      <a:pt x="389" y="151"/>
                    </a:cubicBezTo>
                    <a:cubicBezTo>
                      <a:pt x="321" y="141"/>
                      <a:pt x="303" y="140"/>
                      <a:pt x="255" y="127"/>
                    </a:cubicBezTo>
                    <a:cubicBezTo>
                      <a:pt x="207" y="114"/>
                      <a:pt x="147" y="94"/>
                      <a:pt x="104" y="74"/>
                    </a:cubicBezTo>
                    <a:cubicBezTo>
                      <a:pt x="61" y="53"/>
                      <a:pt x="30" y="26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3" name="Freeform 205"/>
              <p:cNvSpPr/>
              <p:nvPr/>
            </p:nvSpPr>
            <p:spPr>
              <a:xfrm>
                <a:off x="3653" y="2585"/>
                <a:ext cx="725" cy="169"/>
              </a:xfrm>
              <a:custGeom>
                <a:avLst/>
                <a:gdLst/>
                <a:ahLst/>
                <a:cxnLst>
                  <a:cxn ang="0">
                    <a:pos x="725" y="169"/>
                  </a:cxn>
                  <a:cxn ang="0">
                    <a:pos x="446" y="139"/>
                  </a:cxn>
                  <a:cxn ang="0">
                    <a:pos x="195" y="93"/>
                  </a:cxn>
                  <a:cxn ang="0">
                    <a:pos x="0" y="0"/>
                  </a:cxn>
                </a:cxnLst>
                <a:pathLst>
                  <a:path w="725" h="169">
                    <a:moveTo>
                      <a:pt x="725" y="169"/>
                    </a:moveTo>
                    <a:cubicBezTo>
                      <a:pt x="678" y="164"/>
                      <a:pt x="534" y="152"/>
                      <a:pt x="446" y="139"/>
                    </a:cubicBezTo>
                    <a:cubicBezTo>
                      <a:pt x="358" y="126"/>
                      <a:pt x="270" y="116"/>
                      <a:pt x="195" y="93"/>
                    </a:cubicBezTo>
                    <a:cubicBezTo>
                      <a:pt x="121" y="71"/>
                      <a:pt x="60" y="35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4" name="Freeform 206"/>
              <p:cNvSpPr/>
              <p:nvPr/>
            </p:nvSpPr>
            <p:spPr>
              <a:xfrm>
                <a:off x="3693" y="2611"/>
                <a:ext cx="729" cy="109"/>
              </a:xfrm>
              <a:custGeom>
                <a:avLst/>
                <a:gdLst/>
                <a:ahLst/>
                <a:cxnLst>
                  <a:cxn ang="0">
                    <a:pos x="732" y="110"/>
                  </a:cxn>
                  <a:cxn ang="0">
                    <a:pos x="460" y="88"/>
                  </a:cxn>
                  <a:cxn ang="0">
                    <a:pos x="194" y="52"/>
                  </a:cxn>
                  <a:cxn ang="0">
                    <a:pos x="0" y="0"/>
                  </a:cxn>
                </a:cxnLst>
                <a:pathLst>
                  <a:path w="732" h="110">
                    <a:moveTo>
                      <a:pt x="732" y="110"/>
                    </a:moveTo>
                    <a:cubicBezTo>
                      <a:pt x="641" y="104"/>
                      <a:pt x="550" y="98"/>
                      <a:pt x="460" y="88"/>
                    </a:cubicBezTo>
                    <a:cubicBezTo>
                      <a:pt x="370" y="78"/>
                      <a:pt x="271" y="67"/>
                      <a:pt x="194" y="52"/>
                    </a:cubicBezTo>
                    <a:cubicBezTo>
                      <a:pt x="117" y="37"/>
                      <a:pt x="58" y="18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5" name="Freeform 207"/>
              <p:cNvSpPr/>
              <p:nvPr/>
            </p:nvSpPr>
            <p:spPr>
              <a:xfrm>
                <a:off x="3659" y="2585"/>
                <a:ext cx="814" cy="103"/>
              </a:xfrm>
              <a:custGeom>
                <a:avLst/>
                <a:gdLst/>
                <a:ahLst/>
                <a:cxnLst>
                  <a:cxn ang="0">
                    <a:pos x="817" y="104"/>
                  </a:cxn>
                  <a:cxn ang="0">
                    <a:pos x="406" y="68"/>
                  </a:cxn>
                  <a:cxn ang="0">
                    <a:pos x="136" y="34"/>
                  </a:cxn>
                  <a:cxn ang="0">
                    <a:pos x="0" y="0"/>
                  </a:cxn>
                </a:cxnLst>
                <a:pathLst>
                  <a:path w="817" h="104">
                    <a:moveTo>
                      <a:pt x="817" y="104"/>
                    </a:moveTo>
                    <a:cubicBezTo>
                      <a:pt x="748" y="98"/>
                      <a:pt x="519" y="80"/>
                      <a:pt x="406" y="68"/>
                    </a:cubicBezTo>
                    <a:cubicBezTo>
                      <a:pt x="293" y="56"/>
                      <a:pt x="204" y="45"/>
                      <a:pt x="136" y="34"/>
                    </a:cubicBezTo>
                    <a:cubicBezTo>
                      <a:pt x="68" y="23"/>
                      <a:pt x="34" y="11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6" name="Freeform 208"/>
              <p:cNvSpPr/>
              <p:nvPr/>
            </p:nvSpPr>
            <p:spPr>
              <a:xfrm>
                <a:off x="3626" y="2555"/>
                <a:ext cx="894" cy="99"/>
              </a:xfrm>
              <a:custGeom>
                <a:avLst/>
                <a:gdLst/>
                <a:ahLst/>
                <a:cxnLst>
                  <a:cxn ang="0">
                    <a:pos x="898" y="100"/>
                  </a:cxn>
                  <a:cxn ang="0">
                    <a:pos x="494" y="70"/>
                  </a:cxn>
                  <a:cxn ang="0">
                    <a:pos x="220" y="42"/>
                  </a:cxn>
                  <a:cxn ang="0">
                    <a:pos x="68" y="20"/>
                  </a:cxn>
                  <a:cxn ang="0">
                    <a:pos x="0" y="0"/>
                  </a:cxn>
                </a:cxnLst>
                <a:pathLst>
                  <a:path w="898" h="100">
                    <a:moveTo>
                      <a:pt x="898" y="100"/>
                    </a:moveTo>
                    <a:cubicBezTo>
                      <a:pt x="752" y="90"/>
                      <a:pt x="607" y="80"/>
                      <a:pt x="494" y="70"/>
                    </a:cubicBezTo>
                    <a:cubicBezTo>
                      <a:pt x="381" y="60"/>
                      <a:pt x="291" y="50"/>
                      <a:pt x="220" y="42"/>
                    </a:cubicBezTo>
                    <a:cubicBezTo>
                      <a:pt x="149" y="34"/>
                      <a:pt x="105" y="27"/>
                      <a:pt x="68" y="20"/>
                    </a:cubicBezTo>
                    <a:cubicBezTo>
                      <a:pt x="31" y="13"/>
                      <a:pt x="15" y="6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7" name="Freeform 209"/>
              <p:cNvSpPr/>
              <p:nvPr/>
            </p:nvSpPr>
            <p:spPr>
              <a:xfrm>
                <a:off x="3600" y="2529"/>
                <a:ext cx="958" cy="95"/>
              </a:xfrm>
              <a:custGeom>
                <a:avLst/>
                <a:gdLst/>
                <a:ahLst/>
                <a:cxnLst>
                  <a:cxn ang="0">
                    <a:pos x="958" y="95"/>
                  </a:cxn>
                  <a:cxn ang="0">
                    <a:pos x="430" y="54"/>
                  </a:cxn>
                  <a:cxn ang="0">
                    <a:pos x="145" y="24"/>
                  </a:cxn>
                  <a:cxn ang="0">
                    <a:pos x="28" y="10"/>
                  </a:cxn>
                  <a:cxn ang="0">
                    <a:pos x="0" y="0"/>
                  </a:cxn>
                </a:cxnLst>
                <a:pathLst>
                  <a:path w="958" h="95">
                    <a:moveTo>
                      <a:pt x="958" y="95"/>
                    </a:moveTo>
                    <a:cubicBezTo>
                      <a:pt x="870" y="89"/>
                      <a:pt x="565" y="66"/>
                      <a:pt x="430" y="54"/>
                    </a:cubicBezTo>
                    <a:cubicBezTo>
                      <a:pt x="295" y="42"/>
                      <a:pt x="212" y="31"/>
                      <a:pt x="145" y="24"/>
                    </a:cubicBezTo>
                    <a:cubicBezTo>
                      <a:pt x="79" y="17"/>
                      <a:pt x="52" y="14"/>
                      <a:pt x="28" y="10"/>
                    </a:cubicBezTo>
                    <a:cubicBezTo>
                      <a:pt x="4" y="6"/>
                      <a:pt x="2" y="3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8" name="Freeform 210"/>
              <p:cNvSpPr/>
              <p:nvPr/>
            </p:nvSpPr>
            <p:spPr>
              <a:xfrm>
                <a:off x="3562" y="2495"/>
                <a:ext cx="1044" cy="97"/>
              </a:xfrm>
              <a:custGeom>
                <a:avLst/>
                <a:gdLst/>
                <a:ahLst/>
                <a:cxnLst>
                  <a:cxn ang="0">
                    <a:pos x="1044" y="97"/>
                  </a:cxn>
                  <a:cxn ang="0">
                    <a:pos x="508" y="58"/>
                  </a:cxn>
                  <a:cxn ang="0">
                    <a:pos x="115" y="22"/>
                  </a:cxn>
                  <a:cxn ang="0">
                    <a:pos x="0" y="0"/>
                  </a:cxn>
                </a:cxnLst>
                <a:pathLst>
                  <a:path w="1044" h="97">
                    <a:moveTo>
                      <a:pt x="1044" y="97"/>
                    </a:moveTo>
                    <a:cubicBezTo>
                      <a:pt x="954" y="91"/>
                      <a:pt x="663" y="70"/>
                      <a:pt x="508" y="58"/>
                    </a:cubicBezTo>
                    <a:cubicBezTo>
                      <a:pt x="353" y="46"/>
                      <a:pt x="200" y="32"/>
                      <a:pt x="115" y="22"/>
                    </a:cubicBezTo>
                    <a:cubicBezTo>
                      <a:pt x="31" y="12"/>
                      <a:pt x="15" y="6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09" name="Freeform 211"/>
              <p:cNvSpPr/>
              <p:nvPr/>
            </p:nvSpPr>
            <p:spPr>
              <a:xfrm>
                <a:off x="3505" y="2464"/>
                <a:ext cx="1146" cy="99"/>
              </a:xfrm>
              <a:custGeom>
                <a:avLst/>
                <a:gdLst/>
                <a:ahLst/>
                <a:cxnLst>
                  <a:cxn ang="0">
                    <a:pos x="1151" y="99"/>
                  </a:cxn>
                  <a:cxn ang="0">
                    <a:pos x="609" y="57"/>
                  </a:cxn>
                  <a:cxn ang="0">
                    <a:pos x="95" y="9"/>
                  </a:cxn>
                  <a:cxn ang="0">
                    <a:pos x="39" y="1"/>
                  </a:cxn>
                </a:cxnLst>
                <a:pathLst>
                  <a:path w="1151" h="99">
                    <a:moveTo>
                      <a:pt x="1151" y="99"/>
                    </a:moveTo>
                    <a:cubicBezTo>
                      <a:pt x="968" y="85"/>
                      <a:pt x="785" y="72"/>
                      <a:pt x="609" y="57"/>
                    </a:cubicBezTo>
                    <a:cubicBezTo>
                      <a:pt x="433" y="42"/>
                      <a:pt x="190" y="18"/>
                      <a:pt x="95" y="9"/>
                    </a:cubicBezTo>
                    <a:cubicBezTo>
                      <a:pt x="0" y="0"/>
                      <a:pt x="19" y="0"/>
                      <a:pt x="39" y="1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10" name="Freeform 212"/>
              <p:cNvSpPr/>
              <p:nvPr/>
            </p:nvSpPr>
            <p:spPr>
              <a:xfrm>
                <a:off x="3627" y="2454"/>
                <a:ext cx="150" cy="84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69" y="48"/>
                  </a:cxn>
                  <a:cxn ang="0">
                    <a:pos x="0" y="84"/>
                  </a:cxn>
                </a:cxnLst>
                <a:pathLst>
                  <a:path w="150" h="84">
                    <a:moveTo>
                      <a:pt x="150" y="0"/>
                    </a:moveTo>
                    <a:cubicBezTo>
                      <a:pt x="137" y="8"/>
                      <a:pt x="94" y="34"/>
                      <a:pt x="69" y="48"/>
                    </a:cubicBezTo>
                    <a:cubicBezTo>
                      <a:pt x="44" y="62"/>
                      <a:pt x="14" y="77"/>
                      <a:pt x="0" y="8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  <p:sp>
            <p:nvSpPr>
              <p:cNvPr id="10311" name="Freeform 213"/>
              <p:cNvSpPr/>
              <p:nvPr/>
            </p:nvSpPr>
            <p:spPr>
              <a:xfrm>
                <a:off x="3570" y="2442"/>
                <a:ext cx="81" cy="48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0" y="48"/>
                  </a:cxn>
                </a:cxnLst>
                <a:pathLst>
                  <a:path w="81" h="48">
                    <a:moveTo>
                      <a:pt x="81" y="0"/>
                    </a:moveTo>
                    <a:cubicBezTo>
                      <a:pt x="81" y="0"/>
                      <a:pt x="40" y="24"/>
                      <a:pt x="0" y="4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400"/>
              </a:p>
            </p:txBody>
          </p:sp>
        </p:grpSp>
      </p:grpSp>
      <p:graphicFrame>
        <p:nvGraphicFramePr>
          <p:cNvPr id="738" name="对象 737"/>
          <p:cNvGraphicFramePr>
            <a:graphicFrameLocks noChangeAspect="1"/>
          </p:cNvGraphicFramePr>
          <p:nvPr/>
        </p:nvGraphicFramePr>
        <p:xfrm>
          <a:off x="4874684" y="3378200"/>
          <a:ext cx="645583" cy="80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65100" imgH="215900" progId="Equation.DSMT4">
                  <p:embed/>
                </p:oleObj>
              </mc:Choice>
              <mc:Fallback>
                <p:oleObj name="" r:id="rId9" imgW="16510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4684" y="3378200"/>
                        <a:ext cx="645583" cy="802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775884" y="4821767"/>
            <a:ext cx="8881533" cy="13709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为了更好地用有意义的参数描述这个分布，我们给出以下正式定义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en-US" altLang="zh-CN" sz="3200" b="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402417" y="1316567"/>
            <a:ext cx="6862233" cy="3409951"/>
            <a:chOff x="719572" y="2369604"/>
            <a:chExt cx="7156484" cy="3501920"/>
          </a:xfrm>
        </p:grpSpPr>
        <p:pic>
          <p:nvPicPr>
            <p:cNvPr id="12291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1580" y="2369604"/>
              <a:ext cx="7084476" cy="35019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 bwMode="auto">
            <a:xfrm>
              <a:off x="719572" y="2611218"/>
              <a:ext cx="323168" cy="684081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3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4800600" y="5117359"/>
            <a:ext cx="2400300" cy="58356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20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3" name="Text Box 15"/>
          <p:cNvSpPr txBox="1"/>
          <p:nvPr/>
        </p:nvSpPr>
        <p:spPr>
          <a:xfrm>
            <a:off x="2908300" y="1172633"/>
            <a:ext cx="7442200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设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200" b="0" baseline="-25000" dirty="0">
                <a:latin typeface="Times New Roman" panose="02020603050405020304" charset="0"/>
                <a:ea typeface="微软雅黑" panose="020B0503020204020204" charset="-122"/>
              </a:rPr>
              <a:t>1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Z</a:t>
            </a:r>
            <a:r>
              <a:rPr lang="en-US" altLang="zh-CN" sz="3200" b="0" baseline="-25000" dirty="0">
                <a:latin typeface="Times New Roman" panose="02020603050405020304" charset="0"/>
                <a:ea typeface="微软雅黑" panose="020B0503020204020204" charset="-122"/>
              </a:rPr>
              <a:t>2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为独立同分布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N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(0,1)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的随机变量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5" name="Text Box 15"/>
          <p:cNvSpPr txBox="1"/>
          <p:nvPr/>
        </p:nvSpPr>
        <p:spPr>
          <a:xfrm>
            <a:off x="1627717" y="1845733"/>
            <a:ext cx="33612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作变换，令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894667" y="1957917"/>
          <a:ext cx="6906684" cy="105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479800" imgH="533400" progId="Equation.DSMT4">
                  <p:embed/>
                </p:oleObj>
              </mc:Choice>
              <mc:Fallback>
                <p:oleObj name="" r:id="rId1" imgW="3479800" imgH="533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4667" y="1957917"/>
                        <a:ext cx="6906684" cy="1058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>
          <a:xfrm>
            <a:off x="1627717" y="2997200"/>
            <a:ext cx="9105900" cy="586317"/>
            <a:chOff x="-24" y="1422"/>
            <a:chExt cx="4302" cy="277"/>
          </a:xfrm>
        </p:grpSpPr>
        <p:sp>
          <p:nvSpPr>
            <p:cNvPr id="14342" name="Rectangle 25"/>
            <p:cNvSpPr/>
            <p:nvPr/>
          </p:nvSpPr>
          <p:spPr>
            <a:xfrm>
              <a:off x="-24" y="1422"/>
              <a:ext cx="2744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则称          服从参数为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14343" name="Object 26"/>
            <p:cNvGraphicFramePr>
              <a:graphicFrameLocks noChangeAspect="1"/>
            </p:cNvGraphicFramePr>
            <p:nvPr/>
          </p:nvGraphicFramePr>
          <p:xfrm>
            <a:off x="400" y="1465"/>
            <a:ext cx="4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368300" imgH="190500" progId="Equation.DSMT4">
                    <p:embed/>
                  </p:oleObj>
                </mc:Choice>
                <mc:Fallback>
                  <p:oleObj name="" r:id="rId3" imgW="368300" imgH="1905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0" y="1465"/>
                          <a:ext cx="46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Rectangle 27"/>
            <p:cNvSpPr/>
            <p:nvPr/>
          </p:nvSpPr>
          <p:spPr>
            <a:xfrm>
              <a:off x="2758" y="1423"/>
              <a:ext cx="1520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fontAlgn="ctr"/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的二维正态分布</a:t>
              </a:r>
              <a:r>
                <a:rPr lang="en-US" altLang="zh-CN" sz="3200" b="0" dirty="0">
                  <a:latin typeface="Times New Roman" panose="02020603050405020304" charset="0"/>
                  <a:ea typeface="微软雅黑" panose="020B0503020204020204" charset="-122"/>
                </a:rPr>
                <a:t>,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14345" name="Object 28"/>
            <p:cNvGraphicFramePr>
              <a:graphicFrameLocks noChangeAspect="1"/>
            </p:cNvGraphicFramePr>
            <p:nvPr/>
          </p:nvGraphicFramePr>
          <p:xfrm>
            <a:off x="1847" y="1465"/>
            <a:ext cx="97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104900" imgH="241300" progId="Equation.DSMT4">
                    <p:embed/>
                  </p:oleObj>
                </mc:Choice>
                <mc:Fallback>
                  <p:oleObj name="" r:id="rId5" imgW="1104900" imgH="2413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47" y="1465"/>
                          <a:ext cx="979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2908300" y="3685117"/>
          <a:ext cx="3907367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803400" imgH="241300" progId="Equation.DSMT4">
                  <p:embed/>
                </p:oleObj>
              </mc:Choice>
              <mc:Fallback>
                <p:oleObj name="" r:id="rId7" imgW="1803400" imgH="2413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300" y="3685117"/>
                        <a:ext cx="3907367" cy="499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1627717" y="3568700"/>
            <a:ext cx="155998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/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记为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7717" y="4148667"/>
            <a:ext cx="58822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/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变换可写成矩阵式：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966633" y="4836584"/>
          <a:ext cx="4857751" cy="105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451100" imgH="533400" progId="Equation.DSMT4">
                  <p:embed/>
                </p:oleObj>
              </mc:Choice>
              <mc:Fallback>
                <p:oleObj name="" r:id="rId9" imgW="2451100" imgH="533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6633" y="4836584"/>
                        <a:ext cx="4857751" cy="1058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7234767" y="5877984"/>
          <a:ext cx="493184" cy="49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65100" imgH="165100" progId="Equation.DSMT4">
                  <p:embed/>
                </p:oleObj>
              </mc:Choice>
              <mc:Fallback>
                <p:oleObj name="" r:id="rId11" imgW="165100" imgH="165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4767" y="5877984"/>
                        <a:ext cx="493184" cy="493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646767" y="1261533"/>
            <a:ext cx="1839384" cy="583564"/>
            <a:chOff x="384395" y="1012828"/>
            <a:chExt cx="1379318" cy="437391"/>
          </a:xfrm>
        </p:grpSpPr>
        <p:sp>
          <p:nvSpPr>
            <p:cNvPr id="14352" name="Text Box 13"/>
            <p:cNvSpPr txBox="1"/>
            <p:nvPr/>
          </p:nvSpPr>
          <p:spPr>
            <a:xfrm>
              <a:off x="676018" y="1012828"/>
              <a:ext cx="1087695" cy="437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charset="-122"/>
                </a:rPr>
                <a:t>定义</a:t>
              </a:r>
              <a:endParaRPr lang="zh-CN" altLang="en-US" sz="32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pic>
          <p:nvPicPr>
            <p:cNvPr id="14353" name="Picture 31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4395" y="1120354"/>
              <a:ext cx="271206" cy="2939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/>
      <p:bldP spid="25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44284" y="2565400"/>
          <a:ext cx="2912533" cy="105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333500" imgH="482600" progId="Equation.DSMT4">
                  <p:embed/>
                </p:oleObj>
              </mc:Choice>
              <mc:Fallback>
                <p:oleObj name="" r:id="rId1" imgW="1333500" imgH="482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4284" y="2565400"/>
                        <a:ext cx="2912533" cy="1056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2688167" y="1221317"/>
            <a:ext cx="9433984" cy="1102783"/>
            <a:chOff x="376238" y="776262"/>
            <a:chExt cx="7076082" cy="827593"/>
          </a:xfrm>
        </p:grpSpPr>
        <p:sp>
          <p:nvSpPr>
            <p:cNvPr id="16387" name="矩形 26"/>
            <p:cNvSpPr/>
            <p:nvPr/>
          </p:nvSpPr>
          <p:spPr>
            <a:xfrm>
              <a:off x="376238" y="961564"/>
              <a:ext cx="7076082" cy="4379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fontAlgn="ctr"/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记                                    ，于是：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16388" name="对象 2"/>
            <p:cNvGraphicFramePr>
              <a:graphicFrameLocks noChangeAspect="1"/>
            </p:cNvGraphicFramePr>
            <p:nvPr/>
          </p:nvGraphicFramePr>
          <p:xfrm>
            <a:off x="837781" y="776262"/>
            <a:ext cx="2650932" cy="827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1473200" imgH="533400" progId="Equation.DSMT4">
                    <p:embed/>
                  </p:oleObj>
                </mc:Choice>
                <mc:Fallback>
                  <p:oleObj name="" r:id="rId3" imgW="1473200" imgH="5334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7781" y="776262"/>
                          <a:ext cx="2650932" cy="8275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2015067" y="3380317"/>
            <a:ext cx="8881533" cy="2641600"/>
            <a:chOff x="415521" y="2096852"/>
            <a:chExt cx="6659851" cy="1980794"/>
          </a:xfrm>
        </p:grpSpPr>
        <p:sp>
          <p:nvSpPr>
            <p:cNvPr id="16390" name="矩形 16"/>
            <p:cNvSpPr/>
            <p:nvPr/>
          </p:nvSpPr>
          <p:spPr>
            <a:xfrm>
              <a:off x="415521" y="2096852"/>
              <a:ext cx="6659851" cy="11760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fontAlgn="ctr">
                <a:lnSpc>
                  <a:spcPct val="150000"/>
                </a:lnSpc>
              </a:pP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将此式代入 </a:t>
              </a:r>
              <a:r>
                <a:rPr lang="en-US" altLang="zh-CN" sz="3200" b="0" i="1" dirty="0">
                  <a:latin typeface="Times New Roman" panose="02020603050405020304" charset="0"/>
                  <a:ea typeface="微软雅黑" panose="020B0503020204020204" charset="-122"/>
                </a:rPr>
                <a:t>Z</a:t>
              </a:r>
              <a:r>
                <a:rPr lang="en-US" altLang="zh-CN" sz="3200" b="0" baseline="-25000" dirty="0">
                  <a:latin typeface="Times New Roman" panose="02020603050405020304" charset="0"/>
                  <a:ea typeface="微软雅黑" panose="020B0503020204020204" charset="-122"/>
                </a:rPr>
                <a:t>1</a:t>
              </a:r>
              <a:r>
                <a:rPr lang="en-US" altLang="zh-CN" sz="3200" b="0" dirty="0">
                  <a:latin typeface="Times New Roman" panose="02020603050405020304" charset="0"/>
                  <a:ea typeface="微软雅黑" panose="020B0503020204020204" charset="-122"/>
                </a:rPr>
                <a:t>, </a:t>
              </a:r>
              <a:r>
                <a:rPr lang="en-US" altLang="zh-CN" sz="3200" b="0" i="1" dirty="0">
                  <a:latin typeface="Times New Roman" panose="02020603050405020304" charset="0"/>
                  <a:ea typeface="微软雅黑" panose="020B0503020204020204" charset="-122"/>
                </a:rPr>
                <a:t>Z</a:t>
              </a:r>
              <a:r>
                <a:rPr lang="en-US" altLang="zh-CN" sz="3200" b="0" baseline="-25000" dirty="0">
                  <a:latin typeface="Times New Roman" panose="02020603050405020304" charset="0"/>
                  <a:ea typeface="微软雅黑" panose="020B0503020204020204" charset="-122"/>
                </a:rPr>
                <a:t>2 </a:t>
              </a:r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的联合密度式，并注意到此变换中雅可比行列式为                         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16391" name="对象 19"/>
            <p:cNvGraphicFramePr>
              <a:graphicFrameLocks noChangeAspect="1"/>
            </p:cNvGraphicFramePr>
            <p:nvPr/>
          </p:nvGraphicFramePr>
          <p:xfrm>
            <a:off x="2107482" y="3274351"/>
            <a:ext cx="3147029" cy="803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5" imgW="1841500" imgH="469900" progId="Equation.DSMT4">
                    <p:embed/>
                  </p:oleObj>
                </mc:Choice>
                <mc:Fallback>
                  <p:oleObj name="" r:id="rId5" imgW="1841500" imgH="4699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07482" y="3274351"/>
                          <a:ext cx="3147029" cy="803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27200" y="2755900"/>
          <a:ext cx="8161867" cy="158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746500" imgH="762000" progId="Equation.DSMT4">
                  <p:embed/>
                </p:oleObj>
              </mc:Choice>
              <mc:Fallback>
                <p:oleObj name="" r:id="rId1" imgW="3746500" imgH="762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2755900"/>
                        <a:ext cx="8161867" cy="15853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0"/>
          <p:cNvGrpSpPr/>
          <p:nvPr/>
        </p:nvGrpSpPr>
        <p:grpSpPr>
          <a:xfrm>
            <a:off x="1765300" y="4436533"/>
            <a:ext cx="8699500" cy="624417"/>
            <a:chOff x="376239" y="5726098"/>
            <a:chExt cx="6523463" cy="467962"/>
          </a:xfrm>
        </p:grpSpPr>
        <p:sp>
          <p:nvSpPr>
            <p:cNvPr id="18435" name="矩形 2"/>
            <p:cNvSpPr/>
            <p:nvPr/>
          </p:nvSpPr>
          <p:spPr>
            <a:xfrm>
              <a:off x="376239" y="5726098"/>
              <a:ext cx="6523463" cy="437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由定义知若            则</a:t>
              </a:r>
              <a:endParaRPr lang="zh-CN" altLang="en-US" sz="320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18436" name="对象 8"/>
            <p:cNvGraphicFramePr>
              <a:graphicFrameLocks noChangeAspect="1"/>
            </p:cNvGraphicFramePr>
            <p:nvPr/>
          </p:nvGraphicFramePr>
          <p:xfrm>
            <a:off x="1983169" y="5823105"/>
            <a:ext cx="740577" cy="370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405765" imgH="203200" progId="Equation.DSMT4">
                    <p:embed/>
                  </p:oleObj>
                </mc:Choice>
                <mc:Fallback>
                  <p:oleObj name="" r:id="rId3" imgW="405765" imgH="2032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3169" y="5823105"/>
                          <a:ext cx="740577" cy="3709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对象 4"/>
            <p:cNvGraphicFramePr>
              <a:graphicFrameLocks noChangeAspect="1"/>
            </p:cNvGraphicFramePr>
            <p:nvPr/>
          </p:nvGraphicFramePr>
          <p:xfrm>
            <a:off x="3230194" y="5790253"/>
            <a:ext cx="3489494" cy="387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1930400" imgH="228600" progId="Equation.DSMT4">
                    <p:embed/>
                  </p:oleObj>
                </mc:Choice>
                <mc:Fallback>
                  <p:oleObj name="" r:id="rId5" imgW="1930400" imgH="2286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30194" y="5790253"/>
                          <a:ext cx="3489494" cy="3876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5"/>
          <p:cNvSpPr txBox="1"/>
          <p:nvPr/>
        </p:nvSpPr>
        <p:spPr>
          <a:xfrm>
            <a:off x="1765300" y="5075767"/>
            <a:ext cx="3257551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即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X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与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en-US" altLang="zh-CN" sz="3200" b="0" i="1" dirty="0">
                <a:latin typeface="Times New Roman" panose="02020603050405020304" charset="0"/>
                <a:ea typeface="微软雅黑" panose="020B0503020204020204" charset="-122"/>
              </a:rPr>
              <a:t>Y </a:t>
            </a:r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独立</a:t>
            </a:r>
            <a:r>
              <a:rPr lang="en-US" altLang="zh-CN" sz="32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439" name="矩形 16"/>
          <p:cNvSpPr/>
          <p:nvPr/>
        </p:nvSpPr>
        <p:spPr>
          <a:xfrm>
            <a:off x="1765300" y="1316567"/>
            <a:ext cx="65151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即得 </a:t>
            </a:r>
            <a:r>
              <a:rPr lang="en-US" altLang="zh-CN" sz="3200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X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Y </a:t>
            </a: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</a:rPr>
              <a:t>的联合密度为</a:t>
            </a:r>
            <a:endParaRPr lang="zh-CN" altLang="en-US" sz="320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>
            <a:spLocks noRot="1" noChangeAspect="1" noEditPoints="1" noTextEdit="1"/>
          </p:cNvSpPr>
          <p:nvPr/>
        </p:nvSpPr>
        <p:spPr>
          <a:xfrm>
            <a:off x="1102784" y="1845733"/>
            <a:ext cx="10824633" cy="10160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sz="240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bldLvl="0" animBg="1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631951" y="1172633"/>
            <a:ext cx="9215967" cy="267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>
              <a:lnSpc>
                <a:spcPct val="150000"/>
              </a:lnSpc>
            </a:pPr>
            <a:r>
              <a:rPr lang="zh-CN" altLang="en-US" sz="2800" b="0" dirty="0">
                <a:latin typeface="Times New Roman" panose="02020603050405020304" charset="0"/>
                <a:ea typeface="微软雅黑" panose="020B0503020204020204" charset="-122"/>
              </a:rPr>
              <a:t>从密度函数看，</a:t>
            </a:r>
            <a:r>
              <a:rPr lang="en-US" altLang="zh-CN" sz="2800" b="0" i="1" dirty="0">
                <a:latin typeface="Times New Roman" panose="02020603050405020304" charset="0"/>
                <a:ea typeface="微软雅黑" panose="020B0503020204020204" charset="-122"/>
              </a:rPr>
              <a:t>X </a:t>
            </a:r>
            <a:r>
              <a:rPr lang="zh-CN" altLang="en-US" sz="2800" b="0" dirty="0">
                <a:latin typeface="Times New Roman" panose="02020603050405020304" charset="0"/>
                <a:ea typeface="微软雅黑" panose="020B0503020204020204" charset="-122"/>
              </a:rPr>
              <a:t>与</a:t>
            </a:r>
            <a:r>
              <a:rPr lang="en-US" altLang="zh-CN" sz="2800" b="0" i="1" dirty="0">
                <a:latin typeface="Times New Roman" panose="02020603050405020304" charset="0"/>
                <a:ea typeface="微软雅黑" panose="020B0503020204020204" charset="-122"/>
              </a:rPr>
              <a:t>Y </a:t>
            </a:r>
            <a:r>
              <a:rPr lang="zh-CN" altLang="en-US" sz="2800" b="0" dirty="0">
                <a:latin typeface="Times New Roman" panose="02020603050405020304" charset="0"/>
                <a:ea typeface="微软雅黑" panose="020B0503020204020204" charset="-122"/>
              </a:rPr>
              <a:t>地位是对称的，决定了它们的分布特点是一致的</a:t>
            </a:r>
            <a:r>
              <a:rPr lang="en-US" altLang="zh-CN" sz="28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en-US" altLang="zh-CN" sz="2800" b="0" dirty="0">
              <a:latin typeface="Times New Roman" panose="02020603050405020304" charset="0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800" b="0" dirty="0">
                <a:latin typeface="Times New Roman" panose="02020603050405020304" charset="0"/>
                <a:ea typeface="微软雅黑" panose="020B0503020204020204" charset="-122"/>
              </a:rPr>
              <a:t>二元正态的定义的特点使得许多分布规律的计算十分简单</a:t>
            </a:r>
            <a:r>
              <a:rPr lang="en-US" altLang="zh-CN" sz="2800" b="0" dirty="0">
                <a:latin typeface="Times New Roman" panose="02020603050405020304" charset="0"/>
                <a:ea typeface="微软雅黑" panose="020B0503020204020204" charset="-122"/>
              </a:rPr>
              <a:t>.</a:t>
            </a:r>
            <a:endParaRPr lang="en-US" altLang="zh-CN" sz="2800" b="0" dirty="0">
              <a:latin typeface="Times New Roman" panose="02020603050405020304" charset="0"/>
              <a:ea typeface="微软雅黑" panose="020B0503020204020204" charset="-122"/>
            </a:endParaRPr>
          </a:p>
          <a:p>
            <a:pPr fontAlgn="ctr">
              <a:lnSpc>
                <a:spcPct val="150000"/>
              </a:lnSpc>
            </a:pPr>
            <a:endParaRPr lang="zh-CN" altLang="en-US" sz="28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WordArt 117"/>
          <p:cNvSpPr>
            <a:spLocks noTextEdit="1"/>
          </p:cNvSpPr>
          <p:nvPr/>
        </p:nvSpPr>
        <p:spPr>
          <a:xfrm>
            <a:off x="1824567" y="3403600"/>
            <a:ext cx="2015067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a. 边缘分布</a:t>
            </a:r>
            <a:endParaRPr lang="zh-CN" altLang="en-US" sz="28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678517" y="4004733"/>
            <a:ext cx="6817783" cy="635000"/>
            <a:chOff x="971600" y="4489956"/>
            <a:chExt cx="5112568" cy="477401"/>
          </a:xfrm>
        </p:grpSpPr>
        <p:graphicFrame>
          <p:nvGraphicFramePr>
            <p:cNvPr id="20484" name="对象 14"/>
            <p:cNvGraphicFramePr>
              <a:graphicFrameLocks noChangeAspect="1"/>
            </p:cNvGraphicFramePr>
            <p:nvPr/>
          </p:nvGraphicFramePr>
          <p:xfrm>
            <a:off x="1367621" y="4492902"/>
            <a:ext cx="2023365" cy="474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914400" imgH="228600" progId="Equation.DSMT4">
                    <p:embed/>
                  </p:oleObj>
                </mc:Choice>
                <mc:Fallback>
                  <p:oleObj name="" r:id="rId1" imgW="914400" imgH="2286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67621" y="4492902"/>
                          <a:ext cx="2023365" cy="474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矩形 3"/>
            <p:cNvSpPr/>
            <p:nvPr/>
          </p:nvSpPr>
          <p:spPr>
            <a:xfrm>
              <a:off x="971600" y="4489956"/>
              <a:ext cx="5112568" cy="3924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0" dirty="0">
                  <a:latin typeface="Times New Roman" panose="02020603050405020304" charset="0"/>
                  <a:ea typeface="微软雅黑" panose="020B0503020204020204" charset="-122"/>
                </a:rPr>
                <a:t>因                                故</a:t>
              </a:r>
              <a:endParaRPr lang="zh-CN" altLang="en-US" sz="280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0486" name="对象 5"/>
            <p:cNvGraphicFramePr>
              <a:graphicFrameLocks noChangeAspect="1"/>
            </p:cNvGraphicFramePr>
            <p:nvPr/>
          </p:nvGraphicFramePr>
          <p:xfrm>
            <a:off x="3959761" y="4489956"/>
            <a:ext cx="1872558" cy="453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951865" imgH="241300" progId="Equation.DSMT4">
                    <p:embed/>
                  </p:oleObj>
                </mc:Choice>
                <mc:Fallback>
                  <p:oleObj name="" r:id="rId3" imgW="951865" imgH="2413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59761" y="4489956"/>
                          <a:ext cx="1872558" cy="453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0"/>
          <p:cNvGrpSpPr/>
          <p:nvPr/>
        </p:nvGrpSpPr>
        <p:grpSpPr>
          <a:xfrm>
            <a:off x="1678517" y="4773084"/>
            <a:ext cx="6817783" cy="605367"/>
            <a:chOff x="971600" y="4489956"/>
            <a:chExt cx="5112568" cy="453231"/>
          </a:xfrm>
        </p:grpSpPr>
        <p:sp>
          <p:nvSpPr>
            <p:cNvPr id="20488" name="矩形 19"/>
            <p:cNvSpPr/>
            <p:nvPr/>
          </p:nvSpPr>
          <p:spPr>
            <a:xfrm>
              <a:off x="971600" y="4489956"/>
              <a:ext cx="5112568" cy="3907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0" dirty="0">
                  <a:latin typeface="Times New Roman" panose="02020603050405020304" charset="0"/>
                  <a:ea typeface="微软雅黑" panose="020B0503020204020204" charset="-122"/>
                </a:rPr>
                <a:t>又由对称性知，</a:t>
              </a:r>
              <a:endParaRPr lang="zh-CN" altLang="en-US" sz="280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0489" name="对象 20"/>
            <p:cNvGraphicFramePr>
              <a:graphicFrameLocks noChangeAspect="1"/>
            </p:cNvGraphicFramePr>
            <p:nvPr/>
          </p:nvGraphicFramePr>
          <p:xfrm>
            <a:off x="3959907" y="4489956"/>
            <a:ext cx="1848704" cy="453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939165" imgH="241300" progId="Equation.DSMT4">
                    <p:embed/>
                  </p:oleObj>
                </mc:Choice>
                <mc:Fallback>
                  <p:oleObj name="" r:id="rId5" imgW="939165" imgH="2413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59907" y="4489956"/>
                          <a:ext cx="1848704" cy="453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3"/>
          <p:cNvGrpSpPr/>
          <p:nvPr/>
        </p:nvGrpSpPr>
        <p:grpSpPr>
          <a:xfrm>
            <a:off x="1678517" y="5507567"/>
            <a:ext cx="6817783" cy="531043"/>
            <a:chOff x="971600" y="5913276"/>
            <a:chExt cx="5112568" cy="399619"/>
          </a:xfrm>
        </p:grpSpPr>
        <p:sp>
          <p:nvSpPr>
            <p:cNvPr id="20491" name="矩形 22"/>
            <p:cNvSpPr/>
            <p:nvPr/>
          </p:nvSpPr>
          <p:spPr>
            <a:xfrm>
              <a:off x="971600" y="5913276"/>
              <a:ext cx="5112568" cy="3927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0" dirty="0">
                  <a:latin typeface="Times New Roman" panose="02020603050405020304" charset="0"/>
                  <a:ea typeface="微软雅黑" panose="020B0503020204020204" charset="-122"/>
                </a:rPr>
                <a:t>注意两个边缘分布均与    无关</a:t>
              </a:r>
              <a:r>
                <a:rPr lang="en-US" altLang="zh-CN" sz="2800" b="0" dirty="0">
                  <a:latin typeface="Times New Roman" panose="02020603050405020304" charset="0"/>
                  <a:ea typeface="微软雅黑" panose="020B0503020204020204" charset="-122"/>
                </a:rPr>
                <a:t>.</a:t>
              </a:r>
              <a:endParaRPr lang="zh-CN" altLang="en-US" sz="28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0492" name="对象 24"/>
            <p:cNvGraphicFramePr>
              <a:graphicFrameLocks noChangeAspect="1"/>
            </p:cNvGraphicFramePr>
            <p:nvPr/>
          </p:nvGraphicFramePr>
          <p:xfrm>
            <a:off x="3707492" y="5971780"/>
            <a:ext cx="330619" cy="341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52400" imgH="165100" progId="Equation.DSMT4">
                    <p:embed/>
                  </p:oleObj>
                </mc:Choice>
                <mc:Fallback>
                  <p:oleObj name="" r:id="rId7" imgW="152400" imgH="1651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7492" y="5971780"/>
                          <a:ext cx="330619" cy="341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WordArt 117"/>
          <p:cNvSpPr>
            <a:spLocks noTextEdit="1"/>
          </p:cNvSpPr>
          <p:nvPr/>
        </p:nvSpPr>
        <p:spPr>
          <a:xfrm>
            <a:off x="2266951" y="1301751"/>
            <a:ext cx="2241549" cy="42544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b. 条件分布</a:t>
            </a:r>
            <a:endParaRPr lang="zh-CN" altLang="en-US" sz="32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2112433" y="2438400"/>
            <a:ext cx="6631517" cy="1147233"/>
            <a:chOff x="971600" y="4302257"/>
            <a:chExt cx="5112568" cy="867427"/>
          </a:xfrm>
        </p:grpSpPr>
        <p:sp>
          <p:nvSpPr>
            <p:cNvPr id="22531" name="矩形 19"/>
            <p:cNvSpPr/>
            <p:nvPr/>
          </p:nvSpPr>
          <p:spPr>
            <a:xfrm>
              <a:off x="971600" y="4489956"/>
              <a:ext cx="5112568" cy="441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Times New Roman" panose="02020603050405020304" charset="0"/>
                  <a:ea typeface="微软雅黑" panose="020B0503020204020204" charset="-122"/>
                </a:rPr>
                <a:t>故</a:t>
              </a:r>
              <a:endParaRPr lang="zh-CN" altLang="en-US" sz="3200" b="0" dirty="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aphicFrame>
          <p:nvGraphicFramePr>
            <p:cNvPr id="22532" name="对象 20"/>
            <p:cNvGraphicFramePr>
              <a:graphicFrameLocks noChangeAspect="1"/>
            </p:cNvGraphicFramePr>
            <p:nvPr/>
          </p:nvGraphicFramePr>
          <p:xfrm>
            <a:off x="1441109" y="4302257"/>
            <a:ext cx="4452068" cy="867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2489200" imgH="508000" progId="Equation.DSMT4">
                    <p:embed/>
                  </p:oleObj>
                </mc:Choice>
                <mc:Fallback>
                  <p:oleObj name="" r:id="rId1" imgW="2489200" imgH="5080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1109" y="4302257"/>
                          <a:ext cx="4452068" cy="867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矩形 24"/>
          <p:cNvSpPr/>
          <p:nvPr/>
        </p:nvSpPr>
        <p:spPr>
          <a:xfrm>
            <a:off x="2112433" y="4673600"/>
            <a:ext cx="6817784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由对称性可知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112433" y="1701800"/>
            <a:ext cx="8413751" cy="965200"/>
            <a:chOff x="970856" y="1672042"/>
            <a:chExt cx="6311686" cy="724447"/>
          </a:xfrm>
        </p:grpSpPr>
        <p:grpSp>
          <p:nvGrpSpPr>
            <p:cNvPr id="22535" name="组合 7"/>
            <p:cNvGrpSpPr/>
            <p:nvPr/>
          </p:nvGrpSpPr>
          <p:grpSpPr>
            <a:xfrm>
              <a:off x="970856" y="1753652"/>
              <a:ext cx="6229436" cy="438004"/>
              <a:chOff x="971600" y="4489956"/>
              <a:chExt cx="6229436" cy="438004"/>
            </a:xfrm>
          </p:grpSpPr>
          <p:graphicFrame>
            <p:nvGraphicFramePr>
              <p:cNvPr id="22536" name="对象 14"/>
              <p:cNvGraphicFramePr>
                <a:graphicFrameLocks noChangeAspect="1"/>
              </p:cNvGraphicFramePr>
              <p:nvPr/>
            </p:nvGraphicFramePr>
            <p:xfrm>
              <a:off x="2080121" y="4572485"/>
              <a:ext cx="742735" cy="304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3" imgW="405765" imgH="177800" progId="Equation.DSMT4">
                      <p:embed/>
                    </p:oleObj>
                  </mc:Choice>
                  <mc:Fallback>
                    <p:oleObj name="" r:id="rId3" imgW="405765" imgH="177800" progId="Equation.DSMT4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80121" y="4572485"/>
                            <a:ext cx="742735" cy="3046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7" name="矩形 3"/>
              <p:cNvSpPr/>
              <p:nvPr/>
            </p:nvSpPr>
            <p:spPr>
              <a:xfrm>
                <a:off x="971600" y="4489956"/>
                <a:ext cx="6229436" cy="4380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sz="3200" b="0" dirty="0">
                    <a:latin typeface="Times New Roman" panose="02020603050405020304" charset="0"/>
                    <a:ea typeface="微软雅黑" panose="020B0503020204020204" charset="-122"/>
                  </a:rPr>
                  <a:t>考虑在            条件下    的分布</a:t>
                </a:r>
                <a:r>
                  <a:rPr lang="en-US" altLang="zh-CN" sz="3200" b="0" dirty="0">
                    <a:latin typeface="Times New Roman" panose="02020603050405020304" charset="0"/>
                    <a:ea typeface="微软雅黑" panose="020B0503020204020204" charset="-122"/>
                  </a:rPr>
                  <a:t>. </a:t>
                </a:r>
                <a:r>
                  <a:rPr lang="zh-CN" altLang="en-US" sz="3200" b="0" dirty="0">
                    <a:latin typeface="Times New Roman" panose="02020603050405020304" charset="0"/>
                    <a:ea typeface="微软雅黑" panose="020B0503020204020204" charset="-122"/>
                  </a:rPr>
                  <a:t>由于</a:t>
                </a:r>
                <a:endParaRPr lang="zh-CN" altLang="en-US" sz="3200" dirty="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22538" name="对象 5"/>
              <p:cNvGraphicFramePr>
                <a:graphicFrameLocks noChangeAspect="1"/>
              </p:cNvGraphicFramePr>
              <p:nvPr/>
            </p:nvGraphicFramePr>
            <p:xfrm>
              <a:off x="3811692" y="4534818"/>
              <a:ext cx="301756" cy="341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5" imgW="139700" imgH="165100" progId="Equation.DSMT4">
                      <p:embed/>
                    </p:oleObj>
                  </mc:Choice>
                  <mc:Fallback>
                    <p:oleObj name="" r:id="rId5" imgW="139700" imgH="165100" progId="Equation.DSMT4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11692" y="4534818"/>
                            <a:ext cx="301756" cy="341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9" name="对象 13"/>
            <p:cNvGraphicFramePr>
              <a:graphicFrameLocks noChangeAspect="1"/>
            </p:cNvGraphicFramePr>
            <p:nvPr/>
          </p:nvGraphicFramePr>
          <p:xfrm>
            <a:off x="5831516" y="1672042"/>
            <a:ext cx="1451026" cy="724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825500" imgH="431800" progId="Equation.DSMT4">
                    <p:embed/>
                  </p:oleObj>
                </mc:Choice>
                <mc:Fallback>
                  <p:oleObj name="" r:id="rId7" imgW="825500" imgH="4318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31516" y="1672042"/>
                          <a:ext cx="1451026" cy="724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0" name="矩形 18"/>
          <p:cNvSpPr/>
          <p:nvPr/>
        </p:nvSpPr>
        <p:spPr>
          <a:xfrm>
            <a:off x="2112433" y="3816351"/>
            <a:ext cx="667596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0" dirty="0">
                <a:latin typeface="Times New Roman" panose="02020603050405020304" charset="0"/>
                <a:ea typeface="微软雅黑" panose="020B0503020204020204" charset="-122"/>
              </a:rPr>
              <a:t>因此</a:t>
            </a:r>
            <a:endParaRPr lang="zh-CN" altLang="en-US" sz="3200" b="0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graphicFrame>
        <p:nvGraphicFramePr>
          <p:cNvPr id="2254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6400" y="3285067"/>
          <a:ext cx="1219200" cy="28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3285067"/>
                        <a:ext cx="1219200" cy="287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5"/>
          <p:cNvGraphicFramePr/>
          <p:nvPr/>
        </p:nvGraphicFramePr>
        <p:xfrm>
          <a:off x="3318933" y="3572933"/>
          <a:ext cx="6299200" cy="130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2590800" imgH="482600" progId="Equation.KSEE3">
                  <p:embed/>
                </p:oleObj>
              </mc:Choice>
              <mc:Fallback>
                <p:oleObj name="" r:id="rId11" imgW="2590800" imgH="4826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8933" y="3572933"/>
                        <a:ext cx="6299200" cy="13059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对象 7"/>
          <p:cNvGraphicFramePr/>
          <p:nvPr/>
        </p:nvGraphicFramePr>
        <p:xfrm>
          <a:off x="3319357" y="5257166"/>
          <a:ext cx="6040967" cy="129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2565400" imgH="482600" progId="Equation.KSEE3">
                  <p:embed/>
                </p:oleObj>
              </mc:Choice>
              <mc:Fallback>
                <p:oleObj name="" r:id="rId13" imgW="2565400" imgH="4826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19357" y="5257166"/>
                        <a:ext cx="6040967" cy="1291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540" grpId="0"/>
    </p:bldLst>
  </p:timing>
</p:sld>
</file>

<file path=ppt/tags/tag1.xml><?xml version="1.0" encoding="utf-8"?>
<p:tagLst xmlns:p="http://schemas.openxmlformats.org/presentationml/2006/main">
  <p:tag name="COMMONDATA" val="eyJoZGlkIjoiYzlhNDBhMmFlMjI3Y2E3ODJkMmNkNjUyYmE3ZmU4Nj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1808</Words>
  <Application>WPS 演示</Application>
  <PresentationFormat/>
  <Paragraphs>222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75</vt:i4>
      </vt:variant>
      <vt:variant>
        <vt:lpstr>幻灯片标题</vt:lpstr>
      </vt:variant>
      <vt:variant>
        <vt:i4>20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微软雅黑</vt:lpstr>
      <vt:lpstr>等线</vt:lpstr>
      <vt:lpstr>Calibri</vt:lpstr>
      <vt:lpstr>Gulim</vt:lpstr>
      <vt:lpstr>楷体</vt:lpstr>
      <vt:lpstr>黑体</vt:lpstr>
      <vt:lpstr>Arial Unicode MS</vt:lpstr>
      <vt:lpstr>Office 主题​​</vt:lpstr>
      <vt:lpstr>package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45</cp:revision>
  <dcterms:created xsi:type="dcterms:W3CDTF">2019-06-19T02:08:00Z</dcterms:created>
  <dcterms:modified xsi:type="dcterms:W3CDTF">2022-09-21T09:47:45Z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C41E64F3387B47DCB79D426B93340517</vt:lpwstr>
  </property>
</Properties>
</file>