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70" r:id="rId3"/>
    <p:sldId id="271" r:id="rId5"/>
    <p:sldId id="272" r:id="rId6"/>
    <p:sldId id="260" r:id="rId7"/>
    <p:sldId id="273" r:id="rId8"/>
    <p:sldId id="274" r:id="rId9"/>
    <p:sldId id="275" r:id="rId10"/>
    <p:sldId id="277" r:id="rId11"/>
    <p:sldId id="278" r:id="rId12"/>
    <p:sldId id="279" r:id="rId13"/>
    <p:sldId id="284" r:id="rId14"/>
    <p:sldId id="285" r:id="rId15"/>
    <p:sldId id="289" r:id="rId16"/>
    <p:sldId id="291" r:id="rId17"/>
    <p:sldId id="280" r:id="rId18"/>
    <p:sldId id="281" r:id="rId19"/>
    <p:sldId id="292" r:id="rId20"/>
    <p:sldId id="293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60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5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.e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e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emf"/><Relationship Id="rId8" Type="http://schemas.openxmlformats.org/officeDocument/2006/relationships/image" Target="../media/image84.emf"/><Relationship Id="rId7" Type="http://schemas.openxmlformats.org/officeDocument/2006/relationships/image" Target="../media/image83.emf"/><Relationship Id="rId6" Type="http://schemas.openxmlformats.org/officeDocument/2006/relationships/image" Target="../media/image82.e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2" Type="http://schemas.openxmlformats.org/officeDocument/2006/relationships/image" Target="../media/image93.wmf"/><Relationship Id="rId11" Type="http://schemas.openxmlformats.org/officeDocument/2006/relationships/image" Target="../media/image92.wmf"/><Relationship Id="rId10" Type="http://schemas.openxmlformats.org/officeDocument/2006/relationships/image" Target="../media/image91.wmf"/><Relationship Id="rId1" Type="http://schemas.openxmlformats.org/officeDocument/2006/relationships/image" Target="../media/image8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7" Type="http://schemas.openxmlformats.org/officeDocument/2006/relationships/image" Target="../media/image88.w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94.e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emf"/><Relationship Id="rId8" Type="http://schemas.openxmlformats.org/officeDocument/2006/relationships/image" Target="../media/image88.wmf"/><Relationship Id="rId7" Type="http://schemas.openxmlformats.org/officeDocument/2006/relationships/image" Target="../media/image94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6" Type="http://schemas.openxmlformats.org/officeDocument/2006/relationships/image" Target="../media/image123.emf"/><Relationship Id="rId15" Type="http://schemas.openxmlformats.org/officeDocument/2006/relationships/image" Target="../media/image122.wmf"/><Relationship Id="rId14" Type="http://schemas.openxmlformats.org/officeDocument/2006/relationships/image" Target="../media/image121.wmf"/><Relationship Id="rId13" Type="http://schemas.openxmlformats.org/officeDocument/2006/relationships/image" Target="../media/image120.wmf"/><Relationship Id="rId12" Type="http://schemas.openxmlformats.org/officeDocument/2006/relationships/image" Target="../media/image119.wmf"/><Relationship Id="rId11" Type="http://schemas.openxmlformats.org/officeDocument/2006/relationships/image" Target="../media/image118.wmf"/><Relationship Id="rId10" Type="http://schemas.openxmlformats.org/officeDocument/2006/relationships/image" Target="../media/image117.wmf"/><Relationship Id="rId1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image" Target="../media/image131.wmf"/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1" Type="http://schemas.openxmlformats.org/officeDocument/2006/relationships/image" Target="../media/image38.emf"/><Relationship Id="rId10" Type="http://schemas.openxmlformats.org/officeDocument/2006/relationships/image" Target="../media/image37.wmf"/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1.wmf"/><Relationship Id="rId10" Type="http://schemas.openxmlformats.org/officeDocument/2006/relationships/image" Target="../media/image47.e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0" Type="http://schemas.openxmlformats.org/officeDocument/2006/relationships/image" Target="../media/image57.e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50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1" Type="http://schemas.openxmlformats.org/officeDocument/2006/relationships/image" Target="../media/image67.emf"/><Relationship Id="rId10" Type="http://schemas.openxmlformats.org/officeDocument/2006/relationships/image" Target="../media/image66.wmf"/><Relationship Id="rId1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sz="4000" dirty="0">
                <a:ea typeface="幼圆" panose="02010509060101010101" pitchFamily="49" charset="-122"/>
              </a:rPr>
              <a:t>      版书：</a:t>
            </a:r>
            <a:r>
              <a:rPr lang="en-US" altLang="zh-CN" sz="4000" dirty="0">
                <a:ea typeface="幼圆" panose="02010509060101010101" pitchFamily="49" charset="-122"/>
              </a:rPr>
              <a:t>X</a:t>
            </a:r>
            <a:r>
              <a:rPr lang="zh-CN" altLang="en-US" sz="4000" dirty="0">
                <a:ea typeface="幼圆" panose="02010509060101010101" pitchFamily="49" charset="-122"/>
              </a:rPr>
              <a:t>的密度函数，计算</a:t>
            </a:r>
            <a:r>
              <a:rPr lang="en-US" altLang="zh-CN" sz="4000" dirty="0">
                <a:ea typeface="幼圆" panose="02010509060101010101" pitchFamily="49" charset="-122"/>
              </a:rPr>
              <a:t>Y</a:t>
            </a:r>
            <a:r>
              <a:rPr lang="zh-CN" altLang="en-US" sz="4000" dirty="0">
                <a:ea typeface="幼圆" panose="02010509060101010101" pitchFamily="49" charset="-122"/>
              </a:rPr>
              <a:t>的分布律</a:t>
            </a:r>
            <a:r>
              <a:rPr lang="en-US" altLang="zh-CN" sz="4000" dirty="0">
                <a:ea typeface="幼圆" panose="02010509060101010101" pitchFamily="49" charset="-122"/>
              </a:rPr>
              <a:t>,</a:t>
            </a:r>
            <a:r>
              <a:rPr lang="zh-CN" altLang="en-US" sz="4000" dirty="0">
                <a:ea typeface="幼圆" panose="02010509060101010101" pitchFamily="49" charset="-122"/>
              </a:rPr>
              <a:t>计算</a:t>
            </a:r>
            <a:r>
              <a:rPr lang="en-US" altLang="zh-CN" sz="4000" dirty="0">
                <a:ea typeface="幼圆" panose="02010509060101010101" pitchFamily="49" charset="-122"/>
              </a:rPr>
              <a:t>Y</a:t>
            </a:r>
            <a:r>
              <a:rPr lang="zh-CN" altLang="en-US" sz="4000" dirty="0">
                <a:ea typeface="幼圆" panose="02010509060101010101" pitchFamily="49" charset="-122"/>
              </a:rPr>
              <a:t>的数学期望</a:t>
            </a:r>
            <a:endParaRPr lang="zh-CN" altLang="en-US" sz="40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endParaRPr lang="zh-CN" altLang="en-US" sz="40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sz="4000" dirty="0">
                <a:ea typeface="幼圆" panose="02010509060101010101" pitchFamily="49" charset="-122"/>
              </a:rPr>
              <a:t>      版书：</a:t>
            </a:r>
            <a:r>
              <a:rPr lang="en-US" altLang="zh-CN" sz="4000" dirty="0">
                <a:ea typeface="幼圆" panose="02010509060101010101" pitchFamily="49" charset="-122"/>
              </a:rPr>
              <a:t>X</a:t>
            </a:r>
            <a:r>
              <a:rPr lang="zh-CN" altLang="en-US" sz="4000" dirty="0">
                <a:ea typeface="幼圆" panose="02010509060101010101" pitchFamily="49" charset="-122"/>
              </a:rPr>
              <a:t>的密度函数，计算</a:t>
            </a:r>
            <a:r>
              <a:rPr lang="en-US" altLang="zh-CN" sz="4000" dirty="0">
                <a:ea typeface="幼圆" panose="02010509060101010101" pitchFamily="49" charset="-122"/>
              </a:rPr>
              <a:t>Y</a:t>
            </a:r>
            <a:r>
              <a:rPr lang="zh-CN" altLang="en-US" sz="4000" dirty="0">
                <a:ea typeface="幼圆" panose="02010509060101010101" pitchFamily="49" charset="-122"/>
              </a:rPr>
              <a:t>的分布律</a:t>
            </a:r>
            <a:r>
              <a:rPr lang="en-US" altLang="zh-CN" sz="4000" dirty="0">
                <a:ea typeface="幼圆" panose="02010509060101010101" pitchFamily="49" charset="-122"/>
              </a:rPr>
              <a:t>,</a:t>
            </a:r>
            <a:r>
              <a:rPr lang="zh-CN" altLang="en-US" sz="4000" dirty="0">
                <a:ea typeface="幼圆" panose="02010509060101010101" pitchFamily="49" charset="-122"/>
              </a:rPr>
              <a:t>计算</a:t>
            </a:r>
            <a:r>
              <a:rPr lang="en-US" altLang="zh-CN" sz="4000" dirty="0">
                <a:ea typeface="幼圆" panose="02010509060101010101" pitchFamily="49" charset="-122"/>
              </a:rPr>
              <a:t>Y</a:t>
            </a:r>
            <a:r>
              <a:rPr lang="zh-CN" altLang="en-US" sz="4000" dirty="0">
                <a:ea typeface="幼圆" panose="02010509060101010101" pitchFamily="49" charset="-122"/>
              </a:rPr>
              <a:t>的数学期望</a:t>
            </a:r>
            <a:endParaRPr lang="zh-CN" altLang="en-US" sz="40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endParaRPr lang="zh-CN" altLang="en-US" sz="40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sz="4000" dirty="0">
                <a:ea typeface="幼圆" panose="02010509060101010101" pitchFamily="49" charset="-122"/>
              </a:rPr>
              <a:t>      版书：</a:t>
            </a:r>
            <a:r>
              <a:rPr lang="en-US" altLang="zh-CN" sz="4000" dirty="0">
                <a:ea typeface="幼圆" panose="02010509060101010101" pitchFamily="49" charset="-122"/>
              </a:rPr>
              <a:t>X</a:t>
            </a:r>
            <a:r>
              <a:rPr lang="zh-CN" altLang="en-US" sz="4000" dirty="0">
                <a:ea typeface="幼圆" panose="02010509060101010101" pitchFamily="49" charset="-122"/>
              </a:rPr>
              <a:t>的密度函数，计算</a:t>
            </a:r>
            <a:r>
              <a:rPr lang="en-US" altLang="zh-CN" sz="4000" dirty="0">
                <a:ea typeface="幼圆" panose="02010509060101010101" pitchFamily="49" charset="-122"/>
              </a:rPr>
              <a:t>Y</a:t>
            </a:r>
            <a:r>
              <a:rPr lang="zh-CN" altLang="en-US" sz="4000" dirty="0">
                <a:ea typeface="幼圆" panose="02010509060101010101" pitchFamily="49" charset="-122"/>
              </a:rPr>
              <a:t>的分布律</a:t>
            </a:r>
            <a:r>
              <a:rPr lang="en-US" altLang="zh-CN" sz="4000" dirty="0">
                <a:ea typeface="幼圆" panose="02010509060101010101" pitchFamily="49" charset="-122"/>
              </a:rPr>
              <a:t>,</a:t>
            </a:r>
            <a:r>
              <a:rPr lang="zh-CN" altLang="en-US" sz="4000" dirty="0">
                <a:ea typeface="幼圆" panose="02010509060101010101" pitchFamily="49" charset="-122"/>
              </a:rPr>
              <a:t>计算</a:t>
            </a:r>
            <a:r>
              <a:rPr lang="en-US" altLang="zh-CN" sz="4000" dirty="0">
                <a:ea typeface="幼圆" panose="02010509060101010101" pitchFamily="49" charset="-122"/>
              </a:rPr>
              <a:t>Y</a:t>
            </a:r>
            <a:r>
              <a:rPr lang="zh-CN" altLang="en-US" sz="4000" dirty="0">
                <a:ea typeface="幼圆" panose="02010509060101010101" pitchFamily="49" charset="-122"/>
              </a:rPr>
              <a:t>的数学期望</a:t>
            </a:r>
            <a:endParaRPr lang="zh-CN" altLang="en-US" sz="40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8" Type="http://schemas.openxmlformats.org/officeDocument/2006/relationships/notesSlide" Target="../notesSlides/notesSlide1.xml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.e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9.png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4.bin"/><Relationship Id="rId21" Type="http://schemas.openxmlformats.org/officeDocument/2006/relationships/notesSlide" Target="../notesSlides/notesSlide8.xml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6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6.emf"/><Relationship Id="rId17" Type="http://schemas.openxmlformats.org/officeDocument/2006/relationships/oleObject" Target="../embeddings/Document9.doc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2.bin"/><Relationship Id="rId21" Type="http://schemas.openxmlformats.org/officeDocument/2006/relationships/notesSlide" Target="../notesSlides/notesSlide9.xml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7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5.e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84.emf"/><Relationship Id="rId15" Type="http://schemas.openxmlformats.org/officeDocument/2006/relationships/oleObject" Target="../embeddings/Document10.doc"/><Relationship Id="rId14" Type="http://schemas.openxmlformats.org/officeDocument/2006/relationships/image" Target="../media/image83.e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82.e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5.doc"/><Relationship Id="rId8" Type="http://schemas.openxmlformats.org/officeDocument/2006/relationships/image" Target="../media/image85.emf"/><Relationship Id="rId7" Type="http://schemas.openxmlformats.org/officeDocument/2006/relationships/oleObject" Target="../embeddings/Document14.doc"/><Relationship Id="rId6" Type="http://schemas.openxmlformats.org/officeDocument/2006/relationships/image" Target="../media/image84.emf"/><Relationship Id="rId5" Type="http://schemas.openxmlformats.org/officeDocument/2006/relationships/oleObject" Target="../embeddings/Document13.doc"/><Relationship Id="rId4" Type="http://schemas.openxmlformats.org/officeDocument/2006/relationships/image" Target="../media/image83.emf"/><Relationship Id="rId3" Type="http://schemas.openxmlformats.org/officeDocument/2006/relationships/oleObject" Target="../embeddings/Document12.doc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93.wmf"/><Relationship Id="rId23" Type="http://schemas.openxmlformats.org/officeDocument/2006/relationships/oleObject" Target="../embeddings/oleObject84.bin"/><Relationship Id="rId22" Type="http://schemas.openxmlformats.org/officeDocument/2006/relationships/image" Target="../media/image92.wmf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91.wmf"/><Relationship Id="rId2" Type="http://schemas.openxmlformats.org/officeDocument/2006/relationships/image" Target="../media/image82.e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90.w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87.emf"/><Relationship Id="rId11" Type="http://schemas.openxmlformats.org/officeDocument/2006/relationships/oleObject" Target="../embeddings/Document16.doc"/><Relationship Id="rId10" Type="http://schemas.openxmlformats.org/officeDocument/2006/relationships/image" Target="../media/image86.emf"/><Relationship Id="rId1" Type="http://schemas.openxmlformats.org/officeDocument/2006/relationships/oleObject" Target="../embeddings/Document11.doc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8.doc"/><Relationship Id="rId8" Type="http://schemas.openxmlformats.org/officeDocument/2006/relationships/image" Target="../media/image85.e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4.emf"/><Relationship Id="rId5" Type="http://schemas.openxmlformats.org/officeDocument/2006/relationships/oleObject" Target="../embeddings/Document17.doc"/><Relationship Id="rId4" Type="http://schemas.openxmlformats.org/officeDocument/2006/relationships/image" Target="../media/image83.e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2.e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4.emf"/><Relationship Id="rId15" Type="http://schemas.openxmlformats.org/officeDocument/2006/relationships/oleObject" Target="../embeddings/Document19.doc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7.e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6.emf"/><Relationship Id="rId1" Type="http://schemas.openxmlformats.org/officeDocument/2006/relationships/oleObject" Target="../embeddings/oleObject8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5.wmf"/><Relationship Id="rId15" Type="http://schemas.openxmlformats.org/officeDocument/2006/relationships/notesSlide" Target="../notesSlides/notesSlide10.xml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4.emf"/><Relationship Id="rId11" Type="http://schemas.openxmlformats.org/officeDocument/2006/relationships/oleObject" Target="../embeddings/Document20.doc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9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2.doc"/><Relationship Id="rId8" Type="http://schemas.openxmlformats.org/officeDocument/2006/relationships/image" Target="../media/image85.e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4.emf"/><Relationship Id="rId5" Type="http://schemas.openxmlformats.org/officeDocument/2006/relationships/oleObject" Target="../embeddings/Document21.doc"/><Relationship Id="rId4" Type="http://schemas.openxmlformats.org/officeDocument/2006/relationships/image" Target="../media/image83.emf"/><Relationship Id="rId3" Type="http://schemas.openxmlformats.org/officeDocument/2006/relationships/oleObject" Target="../embeddings/oleObject96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82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0.emf"/><Relationship Id="rId17" Type="http://schemas.openxmlformats.org/officeDocument/2006/relationships/oleObject" Target="../embeddings/Document24.doc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94.emf"/><Relationship Id="rId13" Type="http://schemas.openxmlformats.org/officeDocument/2006/relationships/oleObject" Target="../embeddings/Document23.doc"/><Relationship Id="rId12" Type="http://schemas.openxmlformats.org/officeDocument/2006/relationships/image" Target="../media/image87.e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86.emf"/><Relationship Id="rId1" Type="http://schemas.openxmlformats.org/officeDocument/2006/relationships/oleObject" Target="../embeddings/oleObject9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104.e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103.emf"/><Relationship Id="rId5" Type="http://schemas.openxmlformats.org/officeDocument/2006/relationships/oleObject" Target="../embeddings/Document27.doc"/><Relationship Id="rId4" Type="http://schemas.openxmlformats.org/officeDocument/2006/relationships/image" Target="../media/image102.emf"/><Relationship Id="rId3" Type="http://schemas.openxmlformats.org/officeDocument/2006/relationships/oleObject" Target="../embeddings/Document26.doc"/><Relationship Id="rId2" Type="http://schemas.openxmlformats.org/officeDocument/2006/relationships/image" Target="../media/image101.e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7.emf"/><Relationship Id="rId13" Type="http://schemas.openxmlformats.org/officeDocument/2006/relationships/oleObject" Target="../embeddings/Document29.doc"/><Relationship Id="rId12" Type="http://schemas.openxmlformats.org/officeDocument/2006/relationships/image" Target="../media/image106.emf"/><Relationship Id="rId11" Type="http://schemas.openxmlformats.org/officeDocument/2006/relationships/oleObject" Target="../embeddings/Document28.doc"/><Relationship Id="rId10" Type="http://schemas.openxmlformats.org/officeDocument/2006/relationships/image" Target="../media/image105.emf"/><Relationship Id="rId1" Type="http://schemas.openxmlformats.org/officeDocument/2006/relationships/oleObject" Target="../embeddings/Document25.doc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9.wmf"/><Relationship Id="rId37" Type="http://schemas.openxmlformats.org/officeDocument/2006/relationships/notesSlide" Target="../notesSlides/notesSlide11.xml"/><Relationship Id="rId36" Type="http://schemas.openxmlformats.org/officeDocument/2006/relationships/vmlDrawing" Target="../drawings/vmlDrawing17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23.emf"/><Relationship Id="rId33" Type="http://schemas.openxmlformats.org/officeDocument/2006/relationships/oleObject" Target="../embeddings/Document30.doc"/><Relationship Id="rId32" Type="http://schemas.openxmlformats.org/officeDocument/2006/relationships/image" Target="../media/image122.wmf"/><Relationship Id="rId31" Type="http://schemas.openxmlformats.org/officeDocument/2006/relationships/oleObject" Target="../embeddings/oleObject118.bin"/><Relationship Id="rId30" Type="http://schemas.openxmlformats.org/officeDocument/2006/relationships/image" Target="../media/image121.wmf"/><Relationship Id="rId3" Type="http://schemas.openxmlformats.org/officeDocument/2006/relationships/oleObject" Target="../embeddings/oleObject103.bin"/><Relationship Id="rId29" Type="http://schemas.openxmlformats.org/officeDocument/2006/relationships/oleObject" Target="../embeddings/oleObject117.bin"/><Relationship Id="rId28" Type="http://schemas.openxmlformats.org/officeDocument/2006/relationships/image" Target="../media/image120.wmf"/><Relationship Id="rId27" Type="http://schemas.openxmlformats.org/officeDocument/2006/relationships/oleObject" Target="../embeddings/oleObject116.bin"/><Relationship Id="rId26" Type="http://schemas.openxmlformats.org/officeDocument/2006/relationships/image" Target="../media/image119.wmf"/><Relationship Id="rId25" Type="http://schemas.openxmlformats.org/officeDocument/2006/relationships/oleObject" Target="../embeddings/oleObject115.bin"/><Relationship Id="rId24" Type="http://schemas.openxmlformats.org/officeDocument/2006/relationships/image" Target="../media/image118.wmf"/><Relationship Id="rId23" Type="http://schemas.openxmlformats.org/officeDocument/2006/relationships/oleObject" Target="../embeddings/oleObject114.bin"/><Relationship Id="rId22" Type="http://schemas.openxmlformats.org/officeDocument/2006/relationships/image" Target="../media/image117.wmf"/><Relationship Id="rId21" Type="http://schemas.openxmlformats.org/officeDocument/2006/relationships/oleObject" Target="../embeddings/oleObject113.bin"/><Relationship Id="rId20" Type="http://schemas.openxmlformats.org/officeDocument/2006/relationships/image" Target="../media/image116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112.bin"/><Relationship Id="rId18" Type="http://schemas.openxmlformats.org/officeDocument/2006/relationships/image" Target="../media/image115.wmf"/><Relationship Id="rId17" Type="http://schemas.openxmlformats.org/officeDocument/2006/relationships/oleObject" Target="../embeddings/oleObject111.bin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09.bin"/><Relationship Id="rId12" Type="http://schemas.openxmlformats.org/officeDocument/2006/relationships/oleObject" Target="../embeddings/oleObject108.bin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0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0.bin"/><Relationship Id="rId21" Type="http://schemas.openxmlformats.org/officeDocument/2006/relationships/notesSlide" Target="../notesSlides/notesSlide12.xml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12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32.wmf"/><Relationship Id="rId17" Type="http://schemas.openxmlformats.org/officeDocument/2006/relationships/oleObject" Target="../embeddings/oleObject127.bin"/><Relationship Id="rId16" Type="http://schemas.openxmlformats.org/officeDocument/2006/relationships/image" Target="../media/image131.wmf"/><Relationship Id="rId15" Type="http://schemas.openxmlformats.org/officeDocument/2006/relationships/oleObject" Target="../embeddings/oleObject126.bin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6" Type="http://schemas.openxmlformats.org/officeDocument/2006/relationships/notesSlide" Target="../notesSlides/notesSlide2.xml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9.png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.doc"/><Relationship Id="rId8" Type="http://schemas.openxmlformats.org/officeDocument/2006/relationships/image" Target="../media/image26.emf"/><Relationship Id="rId7" Type="http://schemas.openxmlformats.org/officeDocument/2006/relationships/oleObject" Target="../embeddings/Document3.doc"/><Relationship Id="rId6" Type="http://schemas.openxmlformats.org/officeDocument/2006/relationships/image" Target="../media/image25.emf"/><Relationship Id="rId5" Type="http://schemas.openxmlformats.org/officeDocument/2006/relationships/oleObject" Target="../embeddings/Document2.doc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.emf"/><Relationship Id="rId1" Type="http://schemas.openxmlformats.org/officeDocument/2006/relationships/oleObject" Target="../embeddings/Document1.doc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8.wmf"/><Relationship Id="rId12" Type="http://schemas.openxmlformats.org/officeDocument/2006/relationships/notesSlide" Target="../notesSlides/notesSlide3.xml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6.bin"/><Relationship Id="rId25" Type="http://schemas.openxmlformats.org/officeDocument/2006/relationships/notesSlide" Target="../notesSlides/notesSlide4.xml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8.emf"/><Relationship Id="rId21" Type="http://schemas.openxmlformats.org/officeDocument/2006/relationships/oleObject" Target="../embeddings/Document5.doc"/><Relationship Id="rId20" Type="http://schemas.openxmlformats.org/officeDocument/2006/relationships/image" Target="../media/image37.wmf"/><Relationship Id="rId2" Type="http://schemas.openxmlformats.org/officeDocument/2006/relationships/image" Target="../media/image3.e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6.bin"/><Relationship Id="rId23" Type="http://schemas.openxmlformats.org/officeDocument/2006/relationships/notesSlide" Target="../notesSlides/notesSlide5.xml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7.emf"/><Relationship Id="rId2" Type="http://schemas.openxmlformats.org/officeDocument/2006/relationships/image" Target="../media/image39.wmf"/><Relationship Id="rId19" Type="http://schemas.openxmlformats.org/officeDocument/2006/relationships/oleObject" Target="../embeddings/Document6.doc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23" Type="http://schemas.openxmlformats.org/officeDocument/2006/relationships/notesSlide" Target="../notesSlides/notesSlide6.xml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7.emf"/><Relationship Id="rId2" Type="http://schemas.openxmlformats.org/officeDocument/2006/relationships/image" Target="../media/image48.wmf"/><Relationship Id="rId19" Type="http://schemas.openxmlformats.org/officeDocument/2006/relationships/oleObject" Target="../embeddings/Document7.doc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25" Type="http://schemas.openxmlformats.org/officeDocument/2006/relationships/notesSlide" Target="../notesSlides/notesSlide7.xml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7.emf"/><Relationship Id="rId21" Type="http://schemas.openxmlformats.org/officeDocument/2006/relationships/oleObject" Target="../embeddings/Document8.doc"/><Relationship Id="rId20" Type="http://schemas.openxmlformats.org/officeDocument/2006/relationships/image" Target="../media/image66.wmf"/><Relationship Id="rId2" Type="http://schemas.openxmlformats.org/officeDocument/2006/relationships/image" Target="../media/image58.w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65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75" name="Rectangle 110"/>
          <p:cNvSpPr/>
          <p:nvPr/>
        </p:nvSpPr>
        <p:spPr>
          <a:xfrm>
            <a:off x="1208617" y="2478617"/>
            <a:ext cx="5427133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问怎样评估两人的射击水平？</a:t>
            </a:r>
            <a:endParaRPr lang="zh-CN" altLang="en-US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2" name="Group 74"/>
          <p:cNvGrpSpPr/>
          <p:nvPr/>
        </p:nvGrpSpPr>
        <p:grpSpPr>
          <a:xfrm>
            <a:off x="2082800" y="1655233"/>
            <a:ext cx="3848100" cy="785284"/>
            <a:chOff x="465" y="821"/>
            <a:chExt cx="2340" cy="510"/>
          </a:xfrm>
        </p:grpSpPr>
        <p:sp>
          <p:nvSpPr>
            <p:cNvPr id="12291" name="Rectangle 6"/>
            <p:cNvSpPr/>
            <p:nvPr/>
          </p:nvSpPr>
          <p:spPr>
            <a:xfrm>
              <a:off x="483" y="82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r>
                <a:rPr lang="zh-CN" altLang="en-US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292" name="Rectangle 7"/>
            <p:cNvSpPr/>
            <p:nvPr/>
          </p:nvSpPr>
          <p:spPr>
            <a:xfrm>
              <a:off x="951" y="82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7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293" name="Rectangle 8"/>
            <p:cNvSpPr/>
            <p:nvPr/>
          </p:nvSpPr>
          <p:spPr>
            <a:xfrm>
              <a:off x="1419" y="82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8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294" name="Rectangle 9"/>
            <p:cNvSpPr/>
            <p:nvPr/>
          </p:nvSpPr>
          <p:spPr>
            <a:xfrm>
              <a:off x="1887" y="82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9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295" name="Rectangle 10"/>
            <p:cNvSpPr/>
            <p:nvPr/>
          </p:nvSpPr>
          <p:spPr>
            <a:xfrm>
              <a:off x="2355" y="82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10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296" name="Rectangle 11"/>
            <p:cNvSpPr/>
            <p:nvPr/>
          </p:nvSpPr>
          <p:spPr>
            <a:xfrm>
              <a:off x="483" y="107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endParaRPr lang="zh-CN" altLang="en-US" sz="1865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297" name="Rectangle 12"/>
            <p:cNvSpPr/>
            <p:nvPr/>
          </p:nvSpPr>
          <p:spPr>
            <a:xfrm>
              <a:off x="951" y="107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0.17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298" name="Rectangle 13"/>
            <p:cNvSpPr/>
            <p:nvPr/>
          </p:nvSpPr>
          <p:spPr>
            <a:xfrm>
              <a:off x="1419" y="107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0.28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299" name="Rectangle 14"/>
            <p:cNvSpPr/>
            <p:nvPr/>
          </p:nvSpPr>
          <p:spPr>
            <a:xfrm>
              <a:off x="1887" y="107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0.45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00" name="Rectangle 15"/>
            <p:cNvSpPr/>
            <p:nvPr/>
          </p:nvSpPr>
          <p:spPr>
            <a:xfrm>
              <a:off x="2355" y="107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0.10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01" name="Line 16"/>
            <p:cNvSpPr/>
            <p:nvPr/>
          </p:nvSpPr>
          <p:spPr>
            <a:xfrm>
              <a:off x="951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2" name="Line 17"/>
            <p:cNvSpPr/>
            <p:nvPr/>
          </p:nvSpPr>
          <p:spPr>
            <a:xfrm>
              <a:off x="1419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3" name="Line 18"/>
            <p:cNvSpPr/>
            <p:nvPr/>
          </p:nvSpPr>
          <p:spPr>
            <a:xfrm>
              <a:off x="1887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4" name="Line 19"/>
            <p:cNvSpPr/>
            <p:nvPr/>
          </p:nvSpPr>
          <p:spPr>
            <a:xfrm>
              <a:off x="2355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5" name="Line 20"/>
            <p:cNvSpPr/>
            <p:nvPr/>
          </p:nvSpPr>
          <p:spPr>
            <a:xfrm flipV="1">
              <a:off x="465" y="1059"/>
              <a:ext cx="2340" cy="5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6" name="Line 21"/>
            <p:cNvSpPr/>
            <p:nvPr/>
          </p:nvSpPr>
          <p:spPr>
            <a:xfrm>
              <a:off x="483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7" name="Line 23"/>
            <p:cNvSpPr/>
            <p:nvPr/>
          </p:nvSpPr>
          <p:spPr>
            <a:xfrm>
              <a:off x="483" y="821"/>
              <a:ext cx="1650" cy="1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8" name="Line 24"/>
            <p:cNvSpPr/>
            <p:nvPr/>
          </p:nvSpPr>
          <p:spPr>
            <a:xfrm>
              <a:off x="483" y="1319"/>
              <a:ext cx="1650" cy="1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2309" name="Object 210"/>
            <p:cNvGraphicFramePr/>
            <p:nvPr/>
          </p:nvGraphicFramePr>
          <p:xfrm>
            <a:off x="587" y="842"/>
            <a:ext cx="19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292100" imgH="254000" progId="Equation.3">
                    <p:embed/>
                  </p:oleObj>
                </mc:Choice>
                <mc:Fallback>
                  <p:oleObj name="" r:id="rId1" imgW="292100" imgH="2540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87" y="842"/>
                          <a:ext cx="199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211"/>
            <p:cNvGraphicFramePr/>
            <p:nvPr/>
          </p:nvGraphicFramePr>
          <p:xfrm>
            <a:off x="576" y="1049"/>
            <a:ext cx="24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355600" imgH="342900" progId="Equation.3">
                    <p:embed/>
                  </p:oleObj>
                </mc:Choice>
                <mc:Fallback>
                  <p:oleObj name="" r:id="rId3" imgW="355600" imgH="3429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6" y="1049"/>
                          <a:ext cx="243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3"/>
          <p:cNvGrpSpPr/>
          <p:nvPr/>
        </p:nvGrpSpPr>
        <p:grpSpPr>
          <a:xfrm>
            <a:off x="6341533" y="1617133"/>
            <a:ext cx="3848100" cy="846667"/>
            <a:chOff x="3114" y="821"/>
            <a:chExt cx="2340" cy="549"/>
          </a:xfrm>
        </p:grpSpPr>
        <p:sp>
          <p:nvSpPr>
            <p:cNvPr id="12312" name="Line 22"/>
            <p:cNvSpPr/>
            <p:nvPr/>
          </p:nvSpPr>
          <p:spPr>
            <a:xfrm>
              <a:off x="3129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3" name="Rectangle 26"/>
            <p:cNvSpPr/>
            <p:nvPr/>
          </p:nvSpPr>
          <p:spPr>
            <a:xfrm>
              <a:off x="3114" y="85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14" name="Rectangle 27"/>
            <p:cNvSpPr/>
            <p:nvPr/>
          </p:nvSpPr>
          <p:spPr>
            <a:xfrm>
              <a:off x="3582" y="85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7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15" name="Rectangle 28"/>
            <p:cNvSpPr/>
            <p:nvPr/>
          </p:nvSpPr>
          <p:spPr>
            <a:xfrm>
              <a:off x="4050" y="85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8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16" name="Rectangle 29"/>
            <p:cNvSpPr/>
            <p:nvPr/>
          </p:nvSpPr>
          <p:spPr>
            <a:xfrm>
              <a:off x="4518" y="85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9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17" name="Rectangle 30"/>
            <p:cNvSpPr/>
            <p:nvPr/>
          </p:nvSpPr>
          <p:spPr>
            <a:xfrm>
              <a:off x="4986" y="85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10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18" name="Rectangle 31"/>
            <p:cNvSpPr/>
            <p:nvPr/>
          </p:nvSpPr>
          <p:spPr>
            <a:xfrm>
              <a:off x="3114" y="110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endParaRPr lang="zh-CN" altLang="en-US" sz="1865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19" name="Rectangle 32"/>
            <p:cNvSpPr/>
            <p:nvPr/>
          </p:nvSpPr>
          <p:spPr>
            <a:xfrm>
              <a:off x="3582" y="110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0.32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20" name="Rectangle 33"/>
            <p:cNvSpPr/>
            <p:nvPr/>
          </p:nvSpPr>
          <p:spPr>
            <a:xfrm>
              <a:off x="4050" y="110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0.28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21" name="Rectangle 34"/>
            <p:cNvSpPr/>
            <p:nvPr/>
          </p:nvSpPr>
          <p:spPr>
            <a:xfrm>
              <a:off x="4518" y="110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0.22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22" name="Rectangle 35"/>
            <p:cNvSpPr/>
            <p:nvPr/>
          </p:nvSpPr>
          <p:spPr>
            <a:xfrm>
              <a:off x="4986" y="110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0.18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2323" name="Line 36"/>
            <p:cNvSpPr/>
            <p:nvPr/>
          </p:nvSpPr>
          <p:spPr>
            <a:xfrm>
              <a:off x="3582" y="85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4" name="Line 37"/>
            <p:cNvSpPr/>
            <p:nvPr/>
          </p:nvSpPr>
          <p:spPr>
            <a:xfrm>
              <a:off x="4050" y="85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5" name="Line 38"/>
            <p:cNvSpPr/>
            <p:nvPr/>
          </p:nvSpPr>
          <p:spPr>
            <a:xfrm>
              <a:off x="4518" y="85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6" name="Line 39"/>
            <p:cNvSpPr/>
            <p:nvPr/>
          </p:nvSpPr>
          <p:spPr>
            <a:xfrm>
              <a:off x="4986" y="85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7" name="Line 40"/>
            <p:cNvSpPr/>
            <p:nvPr/>
          </p:nvSpPr>
          <p:spPr>
            <a:xfrm>
              <a:off x="3126" y="1088"/>
              <a:ext cx="2328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8" name="Line 41"/>
            <p:cNvSpPr/>
            <p:nvPr/>
          </p:nvSpPr>
          <p:spPr>
            <a:xfrm>
              <a:off x="3114" y="85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9" name="Line 44"/>
            <p:cNvSpPr/>
            <p:nvPr/>
          </p:nvSpPr>
          <p:spPr>
            <a:xfrm>
              <a:off x="3114" y="1349"/>
              <a:ext cx="1650" cy="1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2330" name="Object 212"/>
            <p:cNvGraphicFramePr/>
            <p:nvPr/>
          </p:nvGraphicFramePr>
          <p:xfrm>
            <a:off x="3263" y="872"/>
            <a:ext cx="1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254000" imgH="254000" progId="Equation.3">
                    <p:embed/>
                  </p:oleObj>
                </mc:Choice>
                <mc:Fallback>
                  <p:oleObj name="" r:id="rId5" imgW="254000" imgH="2540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63" y="872"/>
                          <a:ext cx="170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213"/>
            <p:cNvGraphicFramePr/>
            <p:nvPr/>
          </p:nvGraphicFramePr>
          <p:xfrm>
            <a:off x="3223" y="1088"/>
            <a:ext cx="22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342900" imgH="342900" progId="Equation.3">
                    <p:embed/>
                  </p:oleObj>
                </mc:Choice>
                <mc:Fallback>
                  <p:oleObj name="" r:id="rId7" imgW="342900" imgH="342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23" y="1088"/>
                          <a:ext cx="228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6"/>
          <p:cNvGrpSpPr/>
          <p:nvPr/>
        </p:nvGrpSpPr>
        <p:grpSpPr>
          <a:xfrm>
            <a:off x="2002367" y="1047751"/>
            <a:ext cx="8669867" cy="542334"/>
            <a:chOff x="543" y="415"/>
            <a:chExt cx="4096" cy="341"/>
          </a:xfrm>
        </p:grpSpPr>
        <p:sp>
          <p:nvSpPr>
            <p:cNvPr id="12333" name="Rectangle 110"/>
            <p:cNvSpPr/>
            <p:nvPr/>
          </p:nvSpPr>
          <p:spPr>
            <a:xfrm>
              <a:off x="543" y="415"/>
              <a:ext cx="4096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例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 甲、乙两射手击中环数分别为            其分布律为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12334" name="Object 214"/>
            <p:cNvGraphicFramePr/>
            <p:nvPr/>
          </p:nvGraphicFramePr>
          <p:xfrm>
            <a:off x="3052" y="461"/>
            <a:ext cx="60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9" imgW="368300" imgH="177800" progId="Equation.3">
                    <p:embed/>
                  </p:oleObj>
                </mc:Choice>
                <mc:Fallback>
                  <p:oleObj name="" r:id="rId9" imgW="368300" imgH="1778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52" y="461"/>
                          <a:ext cx="60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Object 219"/>
          <p:cNvGraphicFramePr/>
          <p:nvPr/>
        </p:nvGraphicFramePr>
        <p:xfrm>
          <a:off x="2899833" y="3539067"/>
          <a:ext cx="6851651" cy="87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2614930" imgH="381000" progId="Equation.3">
                  <p:embed/>
                </p:oleObj>
              </mc:Choice>
              <mc:Fallback>
                <p:oleObj name="" r:id="rId11" imgW="2614930" imgH="381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9833" y="3539067"/>
                        <a:ext cx="6851651" cy="8741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110"/>
          <p:cNvSpPr/>
          <p:nvPr/>
        </p:nvSpPr>
        <p:spPr>
          <a:xfrm>
            <a:off x="1970617" y="3009900"/>
            <a:ext cx="8403167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分析</a:t>
            </a:r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  甲、乙两射手击中环数的数学期望分别为</a:t>
            </a:r>
            <a:endParaRPr lang="zh-CN" altLang="en-US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" name="Rectangle 110"/>
          <p:cNvSpPr/>
          <p:nvPr/>
        </p:nvSpPr>
        <p:spPr>
          <a:xfrm>
            <a:off x="1270000" y="4358217"/>
            <a:ext cx="7452784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所以</a:t>
            </a:r>
            <a:r>
              <a:rPr lang="en-US" altLang="zh-CN" sz="2935" b="0" dirty="0">
                <a:latin typeface="Times New Roman" panose="02020603050405020304" pitchFamily="18" charset="0"/>
                <a:ea typeface="微软雅黑" panose="020B0503020204020204" charset="-122"/>
              </a:rPr>
              <a:t>, </a:t>
            </a:r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从平均水平来说甲的射击水平略高</a:t>
            </a:r>
            <a:r>
              <a:rPr lang="en-US" altLang="zh-CN" sz="2935" b="0" dirty="0">
                <a:latin typeface="Times New Roman" panose="02020603050405020304" pitchFamily="18" charset="0"/>
                <a:ea typeface="微软雅黑" panose="020B0503020204020204" charset="-122"/>
              </a:rPr>
              <a:t>.</a:t>
            </a:r>
            <a:endParaRPr lang="zh-CN" altLang="en-US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5" name="组合 60"/>
          <p:cNvGrpSpPr/>
          <p:nvPr/>
        </p:nvGrpSpPr>
        <p:grpSpPr>
          <a:xfrm>
            <a:off x="2110317" y="5003800"/>
            <a:ext cx="5755216" cy="542925"/>
            <a:chOff x="1703964" y="2843931"/>
            <a:chExt cx="4315836" cy="407832"/>
          </a:xfrm>
        </p:grpSpPr>
        <p:sp>
          <p:nvSpPr>
            <p:cNvPr id="12339" name="Rectangle 110"/>
            <p:cNvSpPr/>
            <p:nvPr/>
          </p:nvSpPr>
          <p:spPr>
            <a:xfrm>
              <a:off x="2000250" y="2843931"/>
              <a:ext cx="4019550" cy="4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问题</a:t>
              </a:r>
              <a:r>
                <a:rPr lang="zh-CN" altLang="en-US" sz="293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哪位射手的稳定性好？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pic>
          <p:nvPicPr>
            <p:cNvPr id="12340" name="Picture 89" descr="G:\ppt\资源共享课\MB\圆球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03964" y="2948099"/>
              <a:ext cx="252000" cy="2520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" name="组合 63"/>
          <p:cNvGrpSpPr/>
          <p:nvPr/>
        </p:nvGrpSpPr>
        <p:grpSpPr>
          <a:xfrm>
            <a:off x="2110317" y="5577417"/>
            <a:ext cx="6877049" cy="542925"/>
            <a:chOff x="1703749" y="3291608"/>
            <a:chExt cx="5157427" cy="407833"/>
          </a:xfrm>
        </p:grpSpPr>
        <p:sp>
          <p:nvSpPr>
            <p:cNvPr id="12342" name="Rectangle 110"/>
            <p:cNvSpPr/>
            <p:nvPr/>
          </p:nvSpPr>
          <p:spPr>
            <a:xfrm>
              <a:off x="1992313" y="3291608"/>
              <a:ext cx="4868863" cy="4078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问题</a:t>
              </a:r>
              <a:r>
                <a:rPr lang="zh-CN" altLang="en-US" sz="293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怎样用数字特征描述稳定性？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pic>
          <p:nvPicPr>
            <p:cNvPr id="12343" name="Picture 89" descr="G:\ppt\资源共享课\MB\圆球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03749" y="3404784"/>
              <a:ext cx="252000" cy="25200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558766" y="122837"/>
          <a:ext cx="83645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Document" r:id="rId14" imgW="4876800" imgH="596900" progId="Word.Document.8">
                  <p:embed/>
                </p:oleObj>
              </mc:Choice>
              <mc:Fallback>
                <p:oleObj name="Document" r:id="rId14" imgW="4876800" imgH="596900" progId="Word.Document.8">
                  <p:embed/>
                  <p:pic>
                    <p:nvPicPr>
                      <p:cNvPr id="0" name="图片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766" y="122837"/>
                        <a:ext cx="836453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5" grpId="0"/>
      <p:bldP spid="59" grpId="0"/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Object 291"/>
          <p:cNvGraphicFramePr/>
          <p:nvPr/>
        </p:nvGraphicFramePr>
        <p:xfrm>
          <a:off x="2264833" y="2167467"/>
          <a:ext cx="5141384" cy="84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2082800" imgH="381000" progId="Equation.3">
                  <p:embed/>
                </p:oleObj>
              </mc:Choice>
              <mc:Fallback>
                <p:oleObj name="" r:id="rId1" imgW="2082800" imgH="3810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4833" y="2167467"/>
                        <a:ext cx="5141384" cy="844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1"/>
          <p:cNvGrpSpPr/>
          <p:nvPr/>
        </p:nvGrpSpPr>
        <p:grpSpPr>
          <a:xfrm>
            <a:off x="2201333" y="1621367"/>
            <a:ext cx="5431367" cy="601822"/>
            <a:chOff x="1651022" y="1215640"/>
            <a:chExt cx="4073525" cy="451039"/>
          </a:xfrm>
        </p:grpSpPr>
        <p:sp>
          <p:nvSpPr>
            <p:cNvPr id="30729" name="Rectangle 110"/>
            <p:cNvSpPr/>
            <p:nvPr/>
          </p:nvSpPr>
          <p:spPr>
            <a:xfrm>
              <a:off x="1651022" y="1215640"/>
              <a:ext cx="4073525" cy="4068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解</a:t>
              </a:r>
              <a:r>
                <a:rPr lang="zh-CN" altLang="en-US" sz="2935" b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2935" b="0" dirty="0">
                  <a:latin typeface="微软雅黑" panose="020B0503020204020204" charset="-122"/>
                  <a:ea typeface="微软雅黑" panose="020B0503020204020204" charset="-122"/>
                </a:rPr>
                <a:t>因为</a:t>
              </a:r>
              <a:endParaRPr lang="zh-CN" altLang="en-US" sz="2935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0730" name="Object 292"/>
            <p:cNvGraphicFramePr/>
            <p:nvPr/>
          </p:nvGraphicFramePr>
          <p:xfrm>
            <a:off x="2697978" y="1270201"/>
            <a:ext cx="1306755" cy="396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3" imgW="609600" imgH="203200" progId="Equation.3">
                    <p:embed/>
                  </p:oleObj>
                </mc:Choice>
                <mc:Fallback>
                  <p:oleObj name="" r:id="rId3" imgW="609600" imgH="2032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97978" y="1270201"/>
                          <a:ext cx="1306755" cy="3964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Rectangle 16"/>
            <p:cNvSpPr/>
            <p:nvPr/>
          </p:nvSpPr>
          <p:spPr>
            <a:xfrm>
              <a:off x="3923515" y="1237337"/>
              <a:ext cx="750094" cy="4068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935" b="0" dirty="0">
                  <a:latin typeface="宋体" panose="02010600030101010101" pitchFamily="2" charset="-122"/>
                </a:rPr>
                <a:t>,</a:t>
              </a:r>
              <a:r>
                <a:rPr lang="en-US" altLang="zh-CN" sz="2935" b="0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2935" b="0" dirty="0">
                  <a:latin typeface="微软雅黑" panose="020B0503020204020204" charset="-122"/>
                  <a:ea typeface="微软雅黑" panose="020B0503020204020204" charset="-122"/>
                </a:rPr>
                <a:t>故</a:t>
              </a:r>
              <a:endParaRPr lang="zh-CN" altLang="en-US" sz="2935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5" name="Object 293"/>
          <p:cNvGraphicFramePr/>
          <p:nvPr/>
        </p:nvGraphicFramePr>
        <p:xfrm>
          <a:off x="3206751" y="3071284"/>
          <a:ext cx="225848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1015365" imgH="355600" progId="Equation.3">
                  <p:embed/>
                </p:oleObj>
              </mc:Choice>
              <mc:Fallback>
                <p:oleObj name="" r:id="rId5" imgW="1015365" imgH="355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6751" y="3071284"/>
                        <a:ext cx="2258483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94"/>
          <p:cNvGraphicFramePr/>
          <p:nvPr/>
        </p:nvGraphicFramePr>
        <p:xfrm>
          <a:off x="5492751" y="3075517"/>
          <a:ext cx="2510367" cy="70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1129665" imgH="355600" progId="Equation.3">
                  <p:embed/>
                </p:oleObj>
              </mc:Choice>
              <mc:Fallback>
                <p:oleObj name="" r:id="rId7" imgW="1129665" imgH="3556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92751" y="3075517"/>
                        <a:ext cx="2510367" cy="7090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95"/>
          <p:cNvGraphicFramePr/>
          <p:nvPr/>
        </p:nvGraphicFramePr>
        <p:xfrm>
          <a:off x="3232151" y="3793067"/>
          <a:ext cx="3725333" cy="91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1676400" imgH="457200" progId="Equation.3">
                  <p:embed/>
                </p:oleObj>
              </mc:Choice>
              <mc:Fallback>
                <p:oleObj name="" r:id="rId9" imgW="1676400" imgH="457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2151" y="3793067"/>
                        <a:ext cx="3725333" cy="9122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96"/>
          <p:cNvGraphicFramePr/>
          <p:nvPr/>
        </p:nvGraphicFramePr>
        <p:xfrm>
          <a:off x="3234267" y="4760384"/>
          <a:ext cx="2427817" cy="70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1091565" imgH="355600" progId="Equation.3">
                  <p:embed/>
                </p:oleObj>
              </mc:Choice>
              <mc:Fallback>
                <p:oleObj name="" r:id="rId11" imgW="1091565" imgH="3556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4267" y="4760384"/>
                        <a:ext cx="2427817" cy="7090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97"/>
          <p:cNvGraphicFramePr/>
          <p:nvPr/>
        </p:nvGraphicFramePr>
        <p:xfrm>
          <a:off x="3217333" y="5509684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3" imgW="342900" imgH="190500" progId="Equation.3">
                  <p:embed/>
                </p:oleObj>
              </mc:Choice>
              <mc:Fallback>
                <p:oleObj name="" r:id="rId13" imgW="342900" imgH="1905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7333" y="5509684"/>
                        <a:ext cx="762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6" name="AutoShape 34"/>
          <p:cNvSpPr>
            <a:spLocks noChangeAspect="1"/>
          </p:cNvSpPr>
          <p:nvPr/>
        </p:nvSpPr>
        <p:spPr>
          <a:xfrm>
            <a:off x="3790951" y="2268871"/>
            <a:ext cx="3168649" cy="62269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endParaRPr lang="zh-CN" altLang="en-US" sz="293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38"/>
          <p:cNvGrpSpPr/>
          <p:nvPr/>
        </p:nvGrpSpPr>
        <p:grpSpPr>
          <a:xfrm>
            <a:off x="5803900" y="3160184"/>
            <a:ext cx="2209800" cy="749300"/>
            <a:chOff x="3828" y="1727"/>
            <a:chExt cx="1272" cy="577"/>
          </a:xfrm>
        </p:grpSpPr>
        <p:sp>
          <p:nvSpPr>
            <p:cNvPr id="30739" name="AutoShape 35"/>
            <p:cNvSpPr/>
            <p:nvPr/>
          </p:nvSpPr>
          <p:spPr>
            <a:xfrm>
              <a:off x="3828" y="1746"/>
              <a:ext cx="1272" cy="558"/>
            </a:xfrm>
            <a:prstGeom prst="wedgeRectCallout">
              <a:avLst>
                <a:gd name="adj1" fmla="val -20912"/>
                <a:gd name="adj2" fmla="val -71148"/>
              </a:avLst>
            </a:prstGeom>
            <a:solidFill>
              <a:srgbClr val="FFFF00"/>
            </a:soli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r>
                <a:rPr lang="zh-CN" altLang="en-US" sz="2935" dirty="0">
                  <a:latin typeface="微软雅黑" panose="020B0503020204020204" charset="-122"/>
                  <a:ea typeface="微软雅黑" panose="020B0503020204020204" charset="-122"/>
                </a:rPr>
                <a:t>令</a:t>
              </a:r>
              <a:endParaRPr lang="zh-CN" altLang="en-US" sz="2935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0740" name="Object 298"/>
            <p:cNvGraphicFramePr/>
            <p:nvPr/>
          </p:nvGraphicFramePr>
          <p:xfrm>
            <a:off x="4182" y="1727"/>
            <a:ext cx="870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5" imgW="533400" imgH="304800" progId="Equation.3">
                    <p:embed/>
                  </p:oleObj>
                </mc:Choice>
                <mc:Fallback>
                  <p:oleObj name="" r:id="rId15" imgW="533400" imgH="3048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82" y="1727"/>
                          <a:ext cx="870" cy="5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76263" y="984885"/>
          <a:ext cx="11359515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Document" r:id="rId17" imgW="5133975" imgH="400050" progId="Word.Document.8">
                  <p:embed/>
                </p:oleObj>
              </mc:Choice>
              <mc:Fallback>
                <p:oleObj name="Document" r:id="rId17" imgW="5133975" imgH="400050" progId="Word.Document.8">
                  <p:embed/>
                  <p:pic>
                    <p:nvPicPr>
                      <p:cNvPr id="0" name="图片 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984885"/>
                        <a:ext cx="11359515" cy="875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6" grpId="0" bldLvl="0" animBg="1"/>
      <p:bldP spid="74786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Object 144"/>
          <p:cNvGraphicFramePr/>
          <p:nvPr/>
        </p:nvGraphicFramePr>
        <p:xfrm>
          <a:off x="3220297" y="3146637"/>
          <a:ext cx="4783667" cy="56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651000" imgH="215900" progId="Equation.3">
                  <p:embed/>
                </p:oleObj>
              </mc:Choice>
              <mc:Fallback>
                <p:oleObj name="" r:id="rId1" imgW="1651000" imgH="215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0297" y="3146637"/>
                        <a:ext cx="4783667" cy="5651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5" name="Rectangle 110"/>
          <p:cNvSpPr>
            <a:spLocks noChangeArrowheads="1"/>
          </p:cNvSpPr>
          <p:nvPr/>
        </p:nvSpPr>
        <p:spPr bwMode="auto">
          <a:xfrm>
            <a:off x="1354879" y="3043555"/>
            <a:ext cx="1864784" cy="5835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(2.3)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7" name="Object 148"/>
          <p:cNvGraphicFramePr/>
          <p:nvPr/>
        </p:nvGraphicFramePr>
        <p:xfrm>
          <a:off x="4471247" y="3680037"/>
          <a:ext cx="3431117" cy="56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231265" imgH="215900" progId="Equation.3">
                  <p:embed/>
                </p:oleObj>
              </mc:Choice>
              <mc:Fallback>
                <p:oleObj name="" r:id="rId3" imgW="1231265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1247" y="3680037"/>
                        <a:ext cx="3431117" cy="5630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9"/>
          <p:cNvGraphicFramePr/>
          <p:nvPr/>
        </p:nvGraphicFramePr>
        <p:xfrm>
          <a:off x="4471247" y="4228253"/>
          <a:ext cx="3418417" cy="56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243965" imgH="215900" progId="Equation.3">
                  <p:embed/>
                </p:oleObj>
              </mc:Choice>
              <mc:Fallback>
                <p:oleObj name="" r:id="rId5" imgW="1243965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1247" y="4228253"/>
                        <a:ext cx="3418417" cy="5630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0"/>
          <p:cNvGraphicFramePr/>
          <p:nvPr/>
        </p:nvGraphicFramePr>
        <p:xfrm>
          <a:off x="4481831" y="4725671"/>
          <a:ext cx="3227916" cy="56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129665" imgH="215900" progId="Equation.3">
                  <p:embed/>
                </p:oleObj>
              </mc:Choice>
              <mc:Fallback>
                <p:oleObj name="" r:id="rId7" imgW="1129665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1831" y="4725671"/>
                        <a:ext cx="3227916" cy="5651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1"/>
          <p:cNvGraphicFramePr/>
          <p:nvPr/>
        </p:nvGraphicFramePr>
        <p:xfrm>
          <a:off x="4515697" y="5218853"/>
          <a:ext cx="1511300" cy="56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634365" imgH="215900" progId="Equation.3">
                  <p:embed/>
                </p:oleObj>
              </mc:Choice>
              <mc:Fallback>
                <p:oleObj name="" r:id="rId9" imgW="634365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5697" y="5218853"/>
                        <a:ext cx="1511300" cy="5651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154113" y="871958"/>
          <a:ext cx="6064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Document" r:id="rId11" imgW="3683000" imgH="342900" progId="Word.Document.8">
                  <p:embed/>
                </p:oleObj>
              </mc:Choice>
              <mc:Fallback>
                <p:oleObj name="Document" r:id="rId11" imgW="3683000" imgH="342900" progId="Word.Document.8">
                  <p:embed/>
                  <p:pic>
                    <p:nvPicPr>
                      <p:cNvPr id="0" name="图片 6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871958"/>
                        <a:ext cx="6064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54113" y="1347883"/>
          <a:ext cx="6051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文档" r:id="rId13" imgW="2761615" imgH="252095" progId="Word.Document.8">
                  <p:embed/>
                </p:oleObj>
              </mc:Choice>
              <mc:Fallback>
                <p:oleObj name="文档" r:id="rId13" imgW="2761615" imgH="252095" progId="Word.Document.8">
                  <p:embed/>
                  <p:pic>
                    <p:nvPicPr>
                      <p:cNvPr id="0" name="图片 6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347883"/>
                        <a:ext cx="6051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54860" y="1916206"/>
          <a:ext cx="10537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Document" r:id="rId15" imgW="4807585" imgH="287655" progId="Word.Document.8">
                  <p:embed/>
                </p:oleObj>
              </mc:Choice>
              <mc:Fallback>
                <p:oleObj name="Document" r:id="rId15" imgW="4807585" imgH="287655" progId="Word.Document.8">
                  <p:embed/>
                  <p:pic>
                    <p:nvPicPr>
                      <p:cNvPr id="0" name="图片 6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1916206"/>
                        <a:ext cx="10537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154113" y="2440084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文档" r:id="rId17" imgW="2752090" imgH="250825" progId="Word.Document.8">
                  <p:embed/>
                </p:oleObj>
              </mc:Choice>
              <mc:Fallback>
                <p:oleObj name="文档" r:id="rId17" imgW="2752090" imgH="250825" progId="Word.Document.8">
                  <p:embed/>
                  <p:pic>
                    <p:nvPicPr>
                      <p:cNvPr id="0" name="图片 6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440084"/>
                        <a:ext cx="60626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154113" y="871958"/>
          <a:ext cx="6064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Document" r:id="rId1" imgW="3683000" imgH="342900" progId="Word.Document.8">
                  <p:embed/>
                </p:oleObj>
              </mc:Choice>
              <mc:Fallback>
                <p:oleObj name="Document" r:id="rId1" imgW="3683000" imgH="342900" progId="Word.Document.8">
                  <p:embed/>
                  <p:pic>
                    <p:nvPicPr>
                      <p:cNvPr id="0" name="图片 6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871958"/>
                        <a:ext cx="6064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54113" y="1347883"/>
          <a:ext cx="6051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文档" r:id="rId3" imgW="2761615" imgH="252095" progId="Word.Document.8">
                  <p:embed/>
                </p:oleObj>
              </mc:Choice>
              <mc:Fallback>
                <p:oleObj name="文档" r:id="rId3" imgW="2761615" imgH="252095" progId="Word.Document.8">
                  <p:embed/>
                  <p:pic>
                    <p:nvPicPr>
                      <p:cNvPr id="0" name="图片 6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347883"/>
                        <a:ext cx="6051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54860" y="1916206"/>
          <a:ext cx="10537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Document" r:id="rId5" imgW="4807585" imgH="287655" progId="Word.Document.8">
                  <p:embed/>
                </p:oleObj>
              </mc:Choice>
              <mc:Fallback>
                <p:oleObj name="Document" r:id="rId5" imgW="4807585" imgH="287655" progId="Word.Document.8">
                  <p:embed/>
                  <p:pic>
                    <p:nvPicPr>
                      <p:cNvPr id="0" name="图片 6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1916206"/>
                        <a:ext cx="10537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154113" y="2440084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文档" r:id="rId7" imgW="2752090" imgH="250825" progId="Word.Document.8">
                  <p:embed/>
                </p:oleObj>
              </mc:Choice>
              <mc:Fallback>
                <p:oleObj name="文档" r:id="rId7" imgW="2752090" imgH="250825" progId="Word.Document.8">
                  <p:embed/>
                  <p:pic>
                    <p:nvPicPr>
                      <p:cNvPr id="0" name="图片 6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440084"/>
                        <a:ext cx="60626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154860" y="2986181"/>
          <a:ext cx="457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Document" r:id="rId9" imgW="2088515" imgH="272415" progId="Word.Document.8">
                  <p:embed/>
                </p:oleObj>
              </mc:Choice>
              <mc:Fallback>
                <p:oleObj name="Document" r:id="rId9" imgW="2088515" imgH="272415" progId="Word.Document.8">
                  <p:embed/>
                  <p:pic>
                    <p:nvPicPr>
                      <p:cNvPr id="0" name="图片 6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2986181"/>
                        <a:ext cx="457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154113" y="3656583"/>
          <a:ext cx="841375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Document" r:id="rId11" imgW="3810000" imgH="219075" progId="Word.Document.8">
                  <p:embed/>
                </p:oleObj>
              </mc:Choice>
              <mc:Fallback>
                <p:oleObj name="Document" r:id="rId11" imgW="3810000" imgH="219075" progId="Word.Document.8">
                  <p:embed/>
                  <p:pic>
                    <p:nvPicPr>
                      <p:cNvPr id="0" name="图片 6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656583"/>
                        <a:ext cx="8413750" cy="46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056313" y="3636328"/>
          <a:ext cx="412686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3878580" imgH="455930" progId="Equation.KSEE3">
                  <p:embed/>
                </p:oleObj>
              </mc:Choice>
              <mc:Fallback>
                <p:oleObj name="" r:id="rId13" imgW="3878580" imgH="45593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56313" y="3636328"/>
                        <a:ext cx="412686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0"/>
          <p:cNvSpPr>
            <a:spLocks noChangeArrowheads="1"/>
          </p:cNvSpPr>
          <p:nvPr/>
        </p:nvSpPr>
        <p:spPr bwMode="auto">
          <a:xfrm>
            <a:off x="1154748" y="4203065"/>
            <a:ext cx="3630613" cy="4619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分析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按方差的定义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4" name="Object 12"/>
          <p:cNvGraphicFramePr/>
          <p:nvPr/>
        </p:nvGraphicFramePr>
        <p:xfrm>
          <a:off x="4240848" y="4274820"/>
          <a:ext cx="46275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2222500" imgH="215900" progId="Equation.3">
                  <p:embed/>
                </p:oleObj>
              </mc:Choice>
              <mc:Fallback>
                <p:oleObj name="" r:id="rId15" imgW="2222500" imgH="215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40848" y="4274820"/>
                        <a:ext cx="4627562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/>
          <p:nvPr/>
        </p:nvGraphicFramePr>
        <p:xfrm>
          <a:off x="3773805" y="4877118"/>
          <a:ext cx="40274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7" imgW="1955165" imgH="215900" progId="Equation.3">
                  <p:embed/>
                </p:oleObj>
              </mc:Choice>
              <mc:Fallback>
                <p:oleObj name="" r:id="rId17" imgW="1955165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3805" y="4877118"/>
                        <a:ext cx="4027488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/>
          <p:nvPr/>
        </p:nvGraphicFramePr>
        <p:xfrm>
          <a:off x="7801610" y="4892040"/>
          <a:ext cx="40274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1930400" imgH="215900" progId="Equation.3">
                  <p:embed/>
                </p:oleObj>
              </mc:Choice>
              <mc:Fallback>
                <p:oleObj name="" r:id="rId19" imgW="1930400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01610" y="4892040"/>
                        <a:ext cx="4027488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/>
          <p:nvPr/>
        </p:nvGraphicFramePr>
        <p:xfrm>
          <a:off x="8114983" y="5380990"/>
          <a:ext cx="3400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1" imgW="1752600" imgH="203200" progId="Equation.3">
                  <p:embed/>
                </p:oleObj>
              </mc:Choice>
              <mc:Fallback>
                <p:oleObj name="" r:id="rId21" imgW="17526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14983" y="5380990"/>
                        <a:ext cx="340042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6"/>
          <p:cNvGraphicFramePr/>
          <p:nvPr/>
        </p:nvGraphicFramePr>
        <p:xfrm>
          <a:off x="3665855" y="5789295"/>
          <a:ext cx="52022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3" imgW="2489200" imgH="203200" progId="Equation.3">
                  <p:embed/>
                </p:oleObj>
              </mc:Choice>
              <mc:Fallback>
                <p:oleObj name="" r:id="rId23" imgW="2489200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65855" y="5789295"/>
                        <a:ext cx="5202238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154113" y="871958"/>
          <a:ext cx="6064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Document" r:id="rId1" imgW="3683000" imgH="342900" progId="Word.Document.8">
                  <p:embed/>
                </p:oleObj>
              </mc:Choice>
              <mc:Fallback>
                <p:oleObj name="Document" r:id="rId1" imgW="3683000" imgH="342900" progId="Word.Document.8">
                  <p:embed/>
                  <p:pic>
                    <p:nvPicPr>
                      <p:cNvPr id="0" name="图片 6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871958"/>
                        <a:ext cx="6064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54113" y="1347883"/>
          <a:ext cx="6051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文档" r:id="rId3" imgW="2761615" imgH="252095" progId="Word.Document.8">
                  <p:embed/>
                </p:oleObj>
              </mc:Choice>
              <mc:Fallback>
                <p:oleObj name="文档" r:id="rId3" imgW="2761615" imgH="252095" progId="Word.Document.8">
                  <p:embed/>
                  <p:pic>
                    <p:nvPicPr>
                      <p:cNvPr id="0" name="图片 6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347883"/>
                        <a:ext cx="6051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54860" y="1916206"/>
          <a:ext cx="10537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Document" r:id="rId5" imgW="4807585" imgH="287655" progId="Word.Document.8">
                  <p:embed/>
                </p:oleObj>
              </mc:Choice>
              <mc:Fallback>
                <p:oleObj name="Document" r:id="rId5" imgW="4807585" imgH="287655" progId="Word.Document.8">
                  <p:embed/>
                  <p:pic>
                    <p:nvPicPr>
                      <p:cNvPr id="0" name="图片 6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1916206"/>
                        <a:ext cx="10537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154113" y="2440084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文档" r:id="rId7" imgW="2752090" imgH="250825" progId="Word.Document.8">
                  <p:embed/>
                </p:oleObj>
              </mc:Choice>
              <mc:Fallback>
                <p:oleObj name="文档" r:id="rId7" imgW="2752090" imgH="250825" progId="Word.Document.8">
                  <p:embed/>
                  <p:pic>
                    <p:nvPicPr>
                      <p:cNvPr id="0" name="图片 6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440084"/>
                        <a:ext cx="60626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154860" y="2986181"/>
          <a:ext cx="457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Document" r:id="rId9" imgW="2088515" imgH="272415" progId="Word.Document.8">
                  <p:embed/>
                </p:oleObj>
              </mc:Choice>
              <mc:Fallback>
                <p:oleObj name="Document" r:id="rId9" imgW="2088515" imgH="272415" progId="Word.Document.8">
                  <p:embed/>
                  <p:pic>
                    <p:nvPicPr>
                      <p:cNvPr id="0" name="图片 6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2986181"/>
                        <a:ext cx="457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154113" y="3656583"/>
          <a:ext cx="841375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Document" r:id="rId11" imgW="3810000" imgH="219075" progId="Word.Document.8">
                  <p:embed/>
                </p:oleObj>
              </mc:Choice>
              <mc:Fallback>
                <p:oleObj name="Document" r:id="rId11" imgW="3810000" imgH="219075" progId="Word.Document.8">
                  <p:embed/>
                  <p:pic>
                    <p:nvPicPr>
                      <p:cNvPr id="0" name="图片 6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656583"/>
                        <a:ext cx="8413750" cy="46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056313" y="3636328"/>
          <a:ext cx="412686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3878580" imgH="455930" progId="Equation.KSEE3">
                  <p:embed/>
                </p:oleObj>
              </mc:Choice>
              <mc:Fallback>
                <p:oleObj name="" r:id="rId13" imgW="3878580" imgH="45593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56313" y="3636328"/>
                        <a:ext cx="412686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154123" y="4378417"/>
          <a:ext cx="1090803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Document" r:id="rId15" imgW="5105400" imgH="219075" progId="Word.Document.8">
                  <p:embed/>
                </p:oleObj>
              </mc:Choice>
              <mc:Fallback>
                <p:oleObj name="Document" r:id="rId15" imgW="5105400" imgH="219075" progId="Word.Document.8">
                  <p:embed/>
                  <p:pic>
                    <p:nvPicPr>
                      <p:cNvPr id="0" name="图片 6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23" y="4378417"/>
                        <a:ext cx="10908030" cy="47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43"/>
          <p:cNvGrpSpPr/>
          <p:nvPr/>
        </p:nvGrpSpPr>
        <p:grpSpPr>
          <a:xfrm>
            <a:off x="1390651" y="2678640"/>
            <a:ext cx="8775700" cy="584201"/>
            <a:chOff x="-71" y="1741"/>
            <a:chExt cx="4146" cy="368"/>
          </a:xfrm>
        </p:grpSpPr>
        <p:sp>
          <p:nvSpPr>
            <p:cNvPr id="37" name="Rectangle 110"/>
            <p:cNvSpPr>
              <a:spLocks noChangeArrowheads="1"/>
            </p:cNvSpPr>
            <p:nvPr/>
          </p:nvSpPr>
          <p:spPr bwMode="auto">
            <a:xfrm>
              <a:off x="-71" y="1741"/>
              <a:ext cx="4146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证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当      独立时                            也独立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20502" name="Object 16"/>
            <p:cNvGraphicFramePr/>
            <p:nvPr/>
          </p:nvGraphicFramePr>
          <p:xfrm>
            <a:off x="441" y="1779"/>
            <a:ext cx="41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" imgW="316865" imgH="177800" progId="Equation.3">
                    <p:embed/>
                  </p:oleObj>
                </mc:Choice>
                <mc:Fallback>
                  <p:oleObj name="" r:id="rId1" imgW="316865" imgH="1778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1" y="1779"/>
                          <a:ext cx="418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17"/>
            <p:cNvGraphicFramePr/>
            <p:nvPr/>
          </p:nvGraphicFramePr>
          <p:xfrm>
            <a:off x="1405" y="1791"/>
            <a:ext cx="156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" imgW="1206500" imgH="203200" progId="Equation.3">
                    <p:embed/>
                  </p:oleObj>
                </mc:Choice>
                <mc:Fallback>
                  <p:oleObj name="" r:id="rId3" imgW="1206500" imgH="203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05" y="1791"/>
                          <a:ext cx="156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18"/>
          <p:cNvGraphicFramePr/>
          <p:nvPr/>
        </p:nvGraphicFramePr>
        <p:xfrm>
          <a:off x="2103544" y="3667972"/>
          <a:ext cx="4610100" cy="51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1726565" imgH="203200" progId="Equation.3">
                  <p:embed/>
                </p:oleObj>
              </mc:Choice>
              <mc:Fallback>
                <p:oleObj name="" r:id="rId5" imgW="1726565" imgH="203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3544" y="3667972"/>
                        <a:ext cx="4610100" cy="5164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9"/>
          <p:cNvGraphicFramePr/>
          <p:nvPr/>
        </p:nvGraphicFramePr>
        <p:xfrm>
          <a:off x="2368762" y="5044017"/>
          <a:ext cx="768349" cy="40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253365" imgH="177800" progId="Equation.3">
                  <p:embed/>
                </p:oleObj>
              </mc:Choice>
              <mc:Fallback>
                <p:oleObj name="" r:id="rId7" imgW="253365" imgH="177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8762" y="5044017"/>
                        <a:ext cx="768349" cy="4085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0"/>
          <p:cNvGraphicFramePr/>
          <p:nvPr/>
        </p:nvGraphicFramePr>
        <p:xfrm>
          <a:off x="2243244" y="4319906"/>
          <a:ext cx="4330700" cy="50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1714500" imgH="203200" progId="Equation.3">
                  <p:embed/>
                </p:oleObj>
              </mc:Choice>
              <mc:Fallback>
                <p:oleObj name="" r:id="rId9" imgW="1714500" imgH="203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3244" y="4319906"/>
                        <a:ext cx="4330700" cy="5058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529408" y="1569177"/>
          <a:ext cx="1090803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11" imgW="5105400" imgH="219075" progId="Word.Document.8">
                  <p:embed/>
                </p:oleObj>
              </mc:Choice>
              <mc:Fallback>
                <p:oleObj name="Document" r:id="rId11" imgW="5105400" imgH="219075" progId="Word.Document.8">
                  <p:embed/>
                  <p:pic>
                    <p:nvPicPr>
                      <p:cNvPr id="0" name="图片 6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408" y="1569177"/>
                        <a:ext cx="10908030" cy="47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154113" y="871958"/>
          <a:ext cx="6064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Document" r:id="rId1" imgW="3683000" imgH="342900" progId="Word.Document.8">
                  <p:embed/>
                </p:oleObj>
              </mc:Choice>
              <mc:Fallback>
                <p:oleObj name="Document" r:id="rId1" imgW="3683000" imgH="342900" progId="Word.Document.8">
                  <p:embed/>
                  <p:pic>
                    <p:nvPicPr>
                      <p:cNvPr id="0" name="图片 6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871958"/>
                        <a:ext cx="6064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54113" y="1347883"/>
          <a:ext cx="6051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文档" r:id="rId3" imgW="2761615" imgH="252095" progId="Word.Document.8">
                  <p:embed/>
                </p:oleObj>
              </mc:Choice>
              <mc:Fallback>
                <p:oleObj name="文档" r:id="rId3" imgW="2761615" imgH="252095" progId="Word.Document.8">
                  <p:embed/>
                  <p:pic>
                    <p:nvPicPr>
                      <p:cNvPr id="0" name="图片 6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347883"/>
                        <a:ext cx="6051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54860" y="1916206"/>
          <a:ext cx="10537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Document" r:id="rId5" imgW="4807585" imgH="287655" progId="Word.Document.8">
                  <p:embed/>
                </p:oleObj>
              </mc:Choice>
              <mc:Fallback>
                <p:oleObj name="Document" r:id="rId5" imgW="4807585" imgH="287655" progId="Word.Document.8">
                  <p:embed/>
                  <p:pic>
                    <p:nvPicPr>
                      <p:cNvPr id="0" name="图片 6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1916206"/>
                        <a:ext cx="10537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154113" y="2440084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文档" r:id="rId7" imgW="2752090" imgH="250825" progId="Word.Document.8">
                  <p:embed/>
                </p:oleObj>
              </mc:Choice>
              <mc:Fallback>
                <p:oleObj name="文档" r:id="rId7" imgW="2752090" imgH="250825" progId="Word.Document.8">
                  <p:embed/>
                  <p:pic>
                    <p:nvPicPr>
                      <p:cNvPr id="0" name="图片 6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440084"/>
                        <a:ext cx="60626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154860" y="2986181"/>
          <a:ext cx="457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Document" r:id="rId9" imgW="2088515" imgH="272415" progId="Word.Document.8">
                  <p:embed/>
                </p:oleObj>
              </mc:Choice>
              <mc:Fallback>
                <p:oleObj name="Document" r:id="rId9" imgW="2088515" imgH="272415" progId="Word.Document.8">
                  <p:embed/>
                  <p:pic>
                    <p:nvPicPr>
                      <p:cNvPr id="0" name="图片 6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2986181"/>
                        <a:ext cx="457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154113" y="3656583"/>
          <a:ext cx="841375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Document" r:id="rId11" imgW="3810000" imgH="219075" progId="Word.Document.8">
                  <p:embed/>
                </p:oleObj>
              </mc:Choice>
              <mc:Fallback>
                <p:oleObj name="Document" r:id="rId11" imgW="3810000" imgH="219075" progId="Word.Document.8">
                  <p:embed/>
                  <p:pic>
                    <p:nvPicPr>
                      <p:cNvPr id="0" name="图片 6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656583"/>
                        <a:ext cx="8413750" cy="46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049348" y="4422232"/>
          <a:ext cx="1090803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Document" r:id="rId13" imgW="5105400" imgH="219075" progId="Word.Document.8">
                  <p:embed/>
                </p:oleObj>
              </mc:Choice>
              <mc:Fallback>
                <p:oleObj name="Document" r:id="rId13" imgW="5105400" imgH="219075" progId="Word.Document.8">
                  <p:embed/>
                  <p:pic>
                    <p:nvPicPr>
                      <p:cNvPr id="0" name="图片 6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48" y="4422232"/>
                        <a:ext cx="10908030" cy="47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056313" y="3636328"/>
          <a:ext cx="412686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3878580" imgH="455930" progId="Equation.KSEE3">
                  <p:embed/>
                </p:oleObj>
              </mc:Choice>
              <mc:Fallback>
                <p:oleObj name="" r:id="rId15" imgW="3878580" imgH="45593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6313" y="3636328"/>
                        <a:ext cx="412686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049348" y="5077869"/>
          <a:ext cx="10908030" cy="55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Document" r:id="rId17" imgW="5105400" imgH="257175" progId="Word.Document.8">
                  <p:embed/>
                </p:oleObj>
              </mc:Choice>
              <mc:Fallback>
                <p:oleObj name="Document" r:id="rId17" imgW="5105400" imgH="257175" progId="Word.Document.8">
                  <p:embed/>
                  <p:pic>
                    <p:nvPicPr>
                      <p:cNvPr id="0" name="图片 6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48" y="5077869"/>
                        <a:ext cx="10908030" cy="557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7208" y="951071"/>
          <a:ext cx="10948035" cy="13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Document" r:id="rId1" imgW="4867275" imgH="609600" progId="Word.Document.8">
                  <p:embed/>
                </p:oleObj>
              </mc:Choice>
              <mc:Fallback>
                <p:oleObj name="Document" r:id="rId1" imgW="4867275" imgH="609600" progId="Word.Document.8">
                  <p:embed/>
                  <p:pic>
                    <p:nvPicPr>
                      <p:cNvPr id="0" name="图片 7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8" y="951071"/>
                        <a:ext cx="10948035" cy="1363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78672" y="2127343"/>
          <a:ext cx="89677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Document" r:id="rId3" imgW="4462145" imgH="443230" progId="Word.Document.8">
                  <p:embed/>
                </p:oleObj>
              </mc:Choice>
              <mc:Fallback>
                <p:oleObj name="Document" r:id="rId3" imgW="4462145" imgH="443230" progId="Word.Document.8">
                  <p:embed/>
                  <p:pic>
                    <p:nvPicPr>
                      <p:cNvPr id="0" name="图片 7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672" y="2127343"/>
                        <a:ext cx="89677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17843" y="3802698"/>
          <a:ext cx="1135951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Document" r:id="rId5" imgW="5133975" imgH="247650" progId="Word.Document.8">
                  <p:embed/>
                </p:oleObj>
              </mc:Choice>
              <mc:Fallback>
                <p:oleObj name="Document" r:id="rId5" imgW="5133975" imgH="247650" progId="Word.Document.8">
                  <p:embed/>
                  <p:pic>
                    <p:nvPicPr>
                      <p:cNvPr id="0" name="图片 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3" y="3802698"/>
                        <a:ext cx="11359515" cy="54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124884" y="4416425"/>
          <a:ext cx="8481780" cy="47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Document" r:id="rId7" imgW="5168900" imgH="304800" progId="Word.Document.8">
                  <p:embed/>
                </p:oleObj>
              </mc:Choice>
              <mc:Fallback>
                <p:oleObj name="Document" r:id="rId7" imgW="5168900" imgH="304800" progId="Word.Document.8">
                  <p:embed/>
                  <p:pic>
                    <p:nvPicPr>
                      <p:cNvPr id="0" name="图片 7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884" y="4416425"/>
                        <a:ext cx="8481780" cy="471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78672" y="2948829"/>
          <a:ext cx="7595767" cy="84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Document" r:id="rId9" imgW="5130800" imgH="584200" progId="Word.Document.8">
                  <p:embed/>
                </p:oleObj>
              </mc:Choice>
              <mc:Fallback>
                <p:oleObj name="Document" r:id="rId9" imgW="5130800" imgH="584200" progId="Word.Document.8">
                  <p:embed/>
                  <p:pic>
                    <p:nvPicPr>
                      <p:cNvPr id="0" name="图片 7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672" y="2948829"/>
                        <a:ext cx="7595767" cy="844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584698" y="4962574"/>
          <a:ext cx="81930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Document" r:id="rId11" imgW="3844925" imgH="458470" progId="Word.Document.8">
                  <p:embed/>
                </p:oleObj>
              </mc:Choice>
              <mc:Fallback>
                <p:oleObj name="Document" r:id="rId11" imgW="3844925" imgH="458470" progId="Word.Document.8">
                  <p:embed/>
                  <p:pic>
                    <p:nvPicPr>
                      <p:cNvPr id="0" name="图片 7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698" y="4962574"/>
                        <a:ext cx="81930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35032" y="5529781"/>
          <a:ext cx="68532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Document" r:id="rId13" imgW="3216910" imgH="260350" progId="Word.Document.8">
                  <p:embed/>
                </p:oleObj>
              </mc:Choice>
              <mc:Fallback>
                <p:oleObj name="Document" r:id="rId13" imgW="3216910" imgH="260350" progId="Word.Document.8">
                  <p:embed/>
                  <p:pic>
                    <p:nvPicPr>
                      <p:cNvPr id="0" name="图片 7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032" y="5529781"/>
                        <a:ext cx="68532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" name="Object 280"/>
          <p:cNvGraphicFramePr/>
          <p:nvPr/>
        </p:nvGraphicFramePr>
        <p:xfrm>
          <a:off x="4485217" y="2133600"/>
          <a:ext cx="3725333" cy="55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1269365" imgH="203200" progId="Equation.3">
                  <p:embed/>
                </p:oleObj>
              </mc:Choice>
              <mc:Fallback>
                <p:oleObj name="" r:id="rId1" imgW="1269365" imgH="203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5217" y="2133600"/>
                        <a:ext cx="3725333" cy="5566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/>
          <p:nvPr/>
        </p:nvGrpSpPr>
        <p:grpSpPr>
          <a:xfrm>
            <a:off x="2106084" y="1540933"/>
            <a:ext cx="7975600" cy="563563"/>
            <a:chOff x="520" y="791"/>
            <a:chExt cx="3768" cy="355"/>
          </a:xfrm>
        </p:grpSpPr>
        <p:sp>
          <p:nvSpPr>
            <p:cNvPr id="20" name="Rectangle 110"/>
            <p:cNvSpPr>
              <a:spLocks noChangeArrowheads="1"/>
            </p:cNvSpPr>
            <p:nvPr/>
          </p:nvSpPr>
          <p:spPr bwMode="auto">
            <a:xfrm>
              <a:off x="520" y="791"/>
              <a:ext cx="3768" cy="35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解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 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因为二项分布来自    重贝努利试验</a:t>
              </a:r>
              <a:r>
                <a:rPr kumimoji="0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故有</a:t>
              </a:r>
              <a:endPara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24584" name="Object 283"/>
            <p:cNvGraphicFramePr/>
            <p:nvPr/>
          </p:nvGraphicFramePr>
          <p:xfrm>
            <a:off x="2376" y="895"/>
            <a:ext cx="20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" imgW="127000" imgH="139700" progId="Equation.3">
                    <p:embed/>
                  </p:oleObj>
                </mc:Choice>
                <mc:Fallback>
                  <p:oleObj name="" r:id="rId3" imgW="127000" imgH="1397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76" y="895"/>
                          <a:ext cx="207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2"/>
          <p:cNvGrpSpPr/>
          <p:nvPr/>
        </p:nvGrpSpPr>
        <p:grpSpPr>
          <a:xfrm>
            <a:off x="2362200" y="3202517"/>
            <a:ext cx="7859184" cy="1109133"/>
            <a:chOff x="662" y="1636"/>
            <a:chExt cx="3713" cy="699"/>
          </a:xfrm>
        </p:grpSpPr>
        <p:sp>
          <p:nvSpPr>
            <p:cNvPr id="89101" name="Rectangle 110"/>
            <p:cNvSpPr>
              <a:spLocks noChangeArrowheads="1"/>
            </p:cNvSpPr>
            <p:nvPr/>
          </p:nvSpPr>
          <p:spPr bwMode="auto">
            <a:xfrm>
              <a:off x="1410" y="1636"/>
              <a:ext cx="2965" cy="35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第  次试验事件    不发生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9111" name="Rectangle 110"/>
            <p:cNvSpPr>
              <a:spLocks noChangeArrowheads="1"/>
            </p:cNvSpPr>
            <p:nvPr/>
          </p:nvSpPr>
          <p:spPr bwMode="auto">
            <a:xfrm>
              <a:off x="1403" y="1924"/>
              <a:ext cx="2762" cy="35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第  次试验事件    发生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24588" name="Object 284"/>
            <p:cNvGraphicFramePr/>
            <p:nvPr/>
          </p:nvGraphicFramePr>
          <p:xfrm>
            <a:off x="662" y="1645"/>
            <a:ext cx="792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5" imgW="520700" imgH="431800" progId="Equation.3">
                    <p:embed/>
                  </p:oleObj>
                </mc:Choice>
                <mc:Fallback>
                  <p:oleObj name="" r:id="rId5" imgW="520700" imgH="4318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2" y="1645"/>
                          <a:ext cx="792" cy="6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285"/>
            <p:cNvGraphicFramePr/>
            <p:nvPr/>
          </p:nvGraphicFramePr>
          <p:xfrm>
            <a:off x="1658" y="1699"/>
            <a:ext cx="1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7" imgW="88900" imgH="164465" progId="Equation.3">
                    <p:embed/>
                  </p:oleObj>
                </mc:Choice>
                <mc:Fallback>
                  <p:oleObj name="" r:id="rId7" imgW="88900" imgH="164465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58" y="1699"/>
                          <a:ext cx="145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286"/>
            <p:cNvGraphicFramePr/>
            <p:nvPr/>
          </p:nvGraphicFramePr>
          <p:xfrm>
            <a:off x="2657" y="1969"/>
            <a:ext cx="24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9" imgW="152400" imgH="165100" progId="Equation.3">
                    <p:embed/>
                  </p:oleObj>
                </mc:Choice>
                <mc:Fallback>
                  <p:oleObj name="" r:id="rId9" imgW="152400" imgH="1651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57" y="1969"/>
                          <a:ext cx="24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287"/>
            <p:cNvGraphicFramePr/>
            <p:nvPr/>
          </p:nvGraphicFramePr>
          <p:xfrm>
            <a:off x="2668" y="1675"/>
            <a:ext cx="24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1" imgW="152400" imgH="165100" progId="Equation.3">
                    <p:embed/>
                  </p:oleObj>
                </mc:Choice>
                <mc:Fallback>
                  <p:oleObj name="" r:id="rId11" imgW="152400" imgH="1651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68" y="1675"/>
                          <a:ext cx="24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288"/>
            <p:cNvGraphicFramePr/>
            <p:nvPr/>
          </p:nvGraphicFramePr>
          <p:xfrm>
            <a:off x="1653" y="1995"/>
            <a:ext cx="1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2" imgW="88900" imgH="164465" progId="Equation.3">
                    <p:embed/>
                  </p:oleObj>
                </mc:Choice>
                <mc:Fallback>
                  <p:oleObj name="" r:id="rId12" imgW="88900" imgH="164465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53" y="1995"/>
                          <a:ext cx="145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289"/>
          <p:cNvGraphicFramePr/>
          <p:nvPr/>
        </p:nvGraphicFramePr>
        <p:xfrm>
          <a:off x="8534400" y="3458633"/>
          <a:ext cx="2161117" cy="49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3" imgW="761365" imgH="203200" progId="Equation.3">
                  <p:embed/>
                </p:oleObj>
              </mc:Choice>
              <mc:Fallback>
                <p:oleObj name="" r:id="rId13" imgW="761365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34400" y="3458633"/>
                        <a:ext cx="2161117" cy="4974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8"/>
          <p:cNvGrpSpPr/>
          <p:nvPr/>
        </p:nvGrpSpPr>
        <p:grpSpPr>
          <a:xfrm>
            <a:off x="1200151" y="2628900"/>
            <a:ext cx="6350000" cy="584201"/>
            <a:chOff x="0" y="1371"/>
            <a:chExt cx="3000" cy="368"/>
          </a:xfrm>
        </p:grpSpPr>
        <p:sp>
          <p:nvSpPr>
            <p:cNvPr id="89100" name="Rectangle 110"/>
            <p:cNvSpPr>
              <a:spLocks noChangeArrowheads="1"/>
            </p:cNvSpPr>
            <p:nvPr/>
          </p:nvSpPr>
          <p:spPr bwMode="auto">
            <a:xfrm>
              <a:off x="0" y="1371"/>
              <a:ext cx="3000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其中                    独立同分布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且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24596" name="Object 290"/>
            <p:cNvGraphicFramePr/>
            <p:nvPr/>
          </p:nvGraphicFramePr>
          <p:xfrm>
            <a:off x="441" y="1415"/>
            <a:ext cx="113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5" imgW="812165" imgH="203200" progId="Equation.3">
                    <p:embed/>
                  </p:oleObj>
                </mc:Choice>
                <mc:Fallback>
                  <p:oleObj name="" r:id="rId15" imgW="812165" imgH="2032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1" y="1415"/>
                          <a:ext cx="1134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291"/>
          <p:cNvGraphicFramePr/>
          <p:nvPr/>
        </p:nvGraphicFramePr>
        <p:xfrm>
          <a:off x="7833784" y="5181600"/>
          <a:ext cx="1775883" cy="61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7" imgW="609600" imgH="215900" progId="Equation.3">
                  <p:embed/>
                </p:oleObj>
              </mc:Choice>
              <mc:Fallback>
                <p:oleObj name="" r:id="rId17" imgW="609600" imgH="2159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33784" y="5181600"/>
                        <a:ext cx="1775883" cy="618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2"/>
          <p:cNvGraphicFramePr/>
          <p:nvPr/>
        </p:nvGraphicFramePr>
        <p:xfrm>
          <a:off x="9520767" y="5327651"/>
          <a:ext cx="863600" cy="463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9" imgW="304800" imgH="165100" progId="Equation.3">
                  <p:embed/>
                </p:oleObj>
              </mc:Choice>
              <mc:Fallback>
                <p:oleObj name="" r:id="rId19" imgW="304800" imgH="1651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520767" y="5327651"/>
                        <a:ext cx="863600" cy="463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93"/>
          <p:cNvGraphicFramePr/>
          <p:nvPr/>
        </p:nvGraphicFramePr>
        <p:xfrm>
          <a:off x="2099733" y="5814484"/>
          <a:ext cx="5192184" cy="5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21" imgW="2209800" imgH="215900" progId="Equation.3">
                  <p:embed/>
                </p:oleObj>
              </mc:Choice>
              <mc:Fallback>
                <p:oleObj name="" r:id="rId21" imgW="2209800" imgH="2159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99733" y="5814484"/>
                        <a:ext cx="5192184" cy="529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94"/>
          <p:cNvGraphicFramePr/>
          <p:nvPr/>
        </p:nvGraphicFramePr>
        <p:xfrm>
          <a:off x="7198784" y="5780617"/>
          <a:ext cx="1606549" cy="5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3" imgW="622300" imgH="215900" progId="Equation.3">
                  <p:embed/>
                </p:oleObj>
              </mc:Choice>
              <mc:Fallback>
                <p:oleObj name="" r:id="rId23" imgW="622300" imgH="215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98784" y="5780617"/>
                        <a:ext cx="1606549" cy="5863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95"/>
          <p:cNvGraphicFramePr/>
          <p:nvPr/>
        </p:nvGraphicFramePr>
        <p:xfrm>
          <a:off x="8688917" y="5793317"/>
          <a:ext cx="1919816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25" imgW="673100" imgH="203200" progId="Equation.3">
                  <p:embed/>
                </p:oleObj>
              </mc:Choice>
              <mc:Fallback>
                <p:oleObj name="" r:id="rId25" imgW="673100" imgH="203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688917" y="5793317"/>
                        <a:ext cx="1919816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6"/>
          <p:cNvGraphicFramePr/>
          <p:nvPr/>
        </p:nvGraphicFramePr>
        <p:xfrm>
          <a:off x="2101851" y="5204884"/>
          <a:ext cx="5778500" cy="5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7" imgW="2159000" imgH="215900" progId="Equation.3">
                  <p:embed/>
                </p:oleObj>
              </mc:Choice>
              <mc:Fallback>
                <p:oleObj name="" r:id="rId27" imgW="2159000" imgH="215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01851" y="5204884"/>
                        <a:ext cx="5778500" cy="5863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1217084" y="4593167"/>
            <a:ext cx="1136651" cy="6578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从而</a:t>
            </a:r>
            <a:endParaRPr kumimoji="1" lang="zh-CN" altLang="en-US" sz="30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7" name="组合 21"/>
          <p:cNvGrpSpPr/>
          <p:nvPr/>
        </p:nvGrpSpPr>
        <p:grpSpPr>
          <a:xfrm>
            <a:off x="2506133" y="4188884"/>
            <a:ext cx="6762751" cy="596900"/>
            <a:chOff x="1655434" y="2985020"/>
            <a:chExt cx="5633891" cy="393536"/>
          </a:xfrm>
        </p:grpSpPr>
        <p:graphicFrame>
          <p:nvGraphicFramePr>
            <p:cNvPr id="24605" name="Object 297"/>
            <p:cNvGraphicFramePr/>
            <p:nvPr/>
          </p:nvGraphicFramePr>
          <p:xfrm>
            <a:off x="1655434" y="2985020"/>
            <a:ext cx="3933579" cy="392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29" imgW="1790700" imgH="215900" progId="Equation.3">
                    <p:embed/>
                  </p:oleObj>
                </mc:Choice>
                <mc:Fallback>
                  <p:oleObj name="" r:id="rId29" imgW="1790700" imgH="2159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655434" y="2985020"/>
                          <a:ext cx="3933579" cy="3923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6" name="Object 298"/>
            <p:cNvGraphicFramePr/>
            <p:nvPr/>
          </p:nvGraphicFramePr>
          <p:xfrm>
            <a:off x="5814233" y="3017751"/>
            <a:ext cx="1475092" cy="360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31" imgW="685800" imgH="203200" progId="Equation.3">
                    <p:embed/>
                  </p:oleObj>
                </mc:Choice>
                <mc:Fallback>
                  <p:oleObj name="" r:id="rId31" imgW="685800" imgH="2032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814233" y="3017751"/>
                          <a:ext cx="1475092" cy="3608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006158" y="939483"/>
          <a:ext cx="1135951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Document" r:id="rId33" imgW="5133975" imgH="219075" progId="Word.Document.8">
                  <p:embed/>
                </p:oleObj>
              </mc:Choice>
              <mc:Fallback>
                <p:oleObj name="Document" r:id="rId33" imgW="5133975" imgH="219075" progId="Word.Document.8">
                  <p:embed/>
                  <p:pic>
                    <p:nvPicPr>
                      <p:cNvPr id="0" name="图片 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58" y="939483"/>
                        <a:ext cx="1135951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3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3"/>
          <p:cNvGrpSpPr/>
          <p:nvPr/>
        </p:nvGrpSpPr>
        <p:grpSpPr>
          <a:xfrm>
            <a:off x="2078567" y="1051984"/>
            <a:ext cx="8667751" cy="573087"/>
            <a:chOff x="720" y="412"/>
            <a:chExt cx="4095" cy="361"/>
          </a:xfrm>
        </p:grpSpPr>
        <p:sp>
          <p:nvSpPr>
            <p:cNvPr id="99330" name="Rectangle 110"/>
            <p:cNvSpPr>
              <a:spLocks noChangeArrowheads="1"/>
            </p:cNvSpPr>
            <p:nvPr/>
          </p:nvSpPr>
          <p:spPr bwMode="auto">
            <a:xfrm>
              <a:off x="720" y="412"/>
              <a:ext cx="1545" cy="35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定理  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函数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3658" y="412"/>
              <a:ext cx="1157" cy="35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时取最小</a:t>
              </a:r>
              <a:r>
                <a:rPr kumimoji="1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即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2782" y="412"/>
              <a:ext cx="321" cy="35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当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26629" name="Object 164"/>
            <p:cNvGraphicFramePr/>
            <p:nvPr/>
          </p:nvGraphicFramePr>
          <p:xfrm>
            <a:off x="1616" y="440"/>
            <a:ext cx="120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" imgW="1143000" imgH="215900" progId="Equation.3">
                    <p:embed/>
                  </p:oleObj>
                </mc:Choice>
                <mc:Fallback>
                  <p:oleObj name="" r:id="rId1" imgW="1143000" imgH="2159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16" y="440"/>
                          <a:ext cx="1209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165"/>
            <p:cNvGraphicFramePr/>
            <p:nvPr/>
          </p:nvGraphicFramePr>
          <p:xfrm>
            <a:off x="3002" y="469"/>
            <a:ext cx="7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" imgW="596900" imgH="203200" progId="Equation.3">
                    <p:embed/>
                  </p:oleObj>
                </mc:Choice>
                <mc:Fallback>
                  <p:oleObj name="" r:id="rId3" imgW="596900" imgH="2032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02" y="469"/>
                          <a:ext cx="708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0" name="Object 166"/>
          <p:cNvGraphicFramePr/>
          <p:nvPr/>
        </p:nvGraphicFramePr>
        <p:xfrm>
          <a:off x="4125384" y="1572684"/>
          <a:ext cx="3551767" cy="59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269365" imgH="215900" progId="Equation.3">
                  <p:embed/>
                </p:oleObj>
              </mc:Choice>
              <mc:Fallback>
                <p:oleObj name="" r:id="rId5" imgW="1269365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5384" y="1572684"/>
                        <a:ext cx="3551767" cy="5947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9"/>
          <p:cNvGrpSpPr/>
          <p:nvPr/>
        </p:nvGrpSpPr>
        <p:grpSpPr>
          <a:xfrm>
            <a:off x="2057400" y="2059517"/>
            <a:ext cx="6239933" cy="615949"/>
            <a:chOff x="1186665" y="1696862"/>
            <a:chExt cx="4680714" cy="461982"/>
          </a:xfrm>
        </p:grpSpPr>
        <p:sp>
          <p:nvSpPr>
            <p:cNvPr id="99364" name="Rectangle 110"/>
            <p:cNvSpPr>
              <a:spLocks noChangeArrowheads="1"/>
            </p:cNvSpPr>
            <p:nvPr/>
          </p:nvSpPr>
          <p:spPr bwMode="auto">
            <a:xfrm>
              <a:off x="1186665" y="1696862"/>
              <a:ext cx="1575057" cy="43769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证  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因为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26634" name="Object 167"/>
            <p:cNvGraphicFramePr/>
            <p:nvPr/>
          </p:nvGraphicFramePr>
          <p:xfrm>
            <a:off x="2429131" y="1735512"/>
            <a:ext cx="3438248" cy="423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7" imgW="1726565" imgH="215900" progId="Equation.3">
                    <p:embed/>
                  </p:oleObj>
                </mc:Choice>
                <mc:Fallback>
                  <p:oleObj name="" r:id="rId7" imgW="1726565" imgH="2159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29131" y="1735512"/>
                          <a:ext cx="3438248" cy="423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8140700" y="2072217"/>
            <a:ext cx="1917700" cy="5835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故令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5" name="Object 168"/>
          <p:cNvGraphicFramePr/>
          <p:nvPr/>
        </p:nvGraphicFramePr>
        <p:xfrm>
          <a:off x="4167717" y="2635251"/>
          <a:ext cx="3841749" cy="92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1447165" imgH="355600" progId="Equation.3">
                  <p:embed/>
                </p:oleObj>
              </mc:Choice>
              <mc:Fallback>
                <p:oleObj name="" r:id="rId9" imgW="1447165" imgH="355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7717" y="2635251"/>
                        <a:ext cx="3841749" cy="9207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/>
          <p:cNvGrpSpPr/>
          <p:nvPr/>
        </p:nvGrpSpPr>
        <p:grpSpPr>
          <a:xfrm>
            <a:off x="1221317" y="3479800"/>
            <a:ext cx="8830733" cy="618067"/>
            <a:chOff x="0" y="2229"/>
            <a:chExt cx="4172" cy="389"/>
          </a:xfrm>
        </p:grpSpPr>
        <p:sp>
          <p:nvSpPr>
            <p:cNvPr id="99366" name="Rectangle 38"/>
            <p:cNvSpPr>
              <a:spLocks noChangeArrowheads="1"/>
            </p:cNvSpPr>
            <p:nvPr/>
          </p:nvSpPr>
          <p:spPr bwMode="auto">
            <a:xfrm>
              <a:off x="0" y="2229"/>
              <a:ext cx="4172" cy="36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求得二次函数       的唯一最小值点为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26639" name="Object 169"/>
            <p:cNvGraphicFramePr/>
            <p:nvPr/>
          </p:nvGraphicFramePr>
          <p:xfrm>
            <a:off x="3128" y="2291"/>
            <a:ext cx="73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1" imgW="635000" imgH="203200" progId="Equation.3">
                    <p:embed/>
                  </p:oleObj>
                </mc:Choice>
                <mc:Fallback>
                  <p:oleObj name="" r:id="rId11" imgW="635000" imgH="203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28" y="2291"/>
                          <a:ext cx="734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0" name="Object 170"/>
            <p:cNvGraphicFramePr/>
            <p:nvPr/>
          </p:nvGraphicFramePr>
          <p:xfrm>
            <a:off x="1211" y="2269"/>
            <a:ext cx="38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3" imgW="330200" imgH="203200" progId="Equation.3">
                    <p:embed/>
                  </p:oleObj>
                </mc:Choice>
                <mc:Fallback>
                  <p:oleObj name="" r:id="rId13" imgW="330200" imgH="203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11" y="2269"/>
                          <a:ext cx="383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71"/>
          <p:cNvGraphicFramePr/>
          <p:nvPr/>
        </p:nvGraphicFramePr>
        <p:xfrm>
          <a:off x="2404533" y="4087284"/>
          <a:ext cx="1325033" cy="5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5" imgW="520700" imgH="203200" progId="Equation.3">
                  <p:embed/>
                </p:oleObj>
              </mc:Choice>
              <mc:Fallback>
                <p:oleObj name="" r:id="rId15" imgW="5207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04533" y="4087284"/>
                        <a:ext cx="1325033" cy="5863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9340851" y="3503084"/>
            <a:ext cx="1246717" cy="5632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即有</a:t>
            </a:r>
            <a:endParaRPr kumimoji="1" lang="en-US" altLang="zh-CN" sz="30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Object 172"/>
          <p:cNvGraphicFramePr/>
          <p:nvPr/>
        </p:nvGraphicFramePr>
        <p:xfrm>
          <a:off x="3556000" y="4093633"/>
          <a:ext cx="6898217" cy="59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7" imgW="2641600" imgH="215900" progId="Equation.3">
                  <p:embed/>
                </p:oleObj>
              </mc:Choice>
              <mc:Fallback>
                <p:oleObj name="" r:id="rId17" imgW="26416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56000" y="4093633"/>
                        <a:ext cx="6898217" cy="590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85" name="AutoShape 57"/>
          <p:cNvSpPr>
            <a:spLocks noChangeArrowheads="1"/>
          </p:cNvSpPr>
          <p:nvPr/>
        </p:nvSpPr>
        <p:spPr bwMode="auto">
          <a:xfrm>
            <a:off x="6121400" y="5137151"/>
            <a:ext cx="2032000" cy="668867"/>
          </a:xfrm>
          <a:prstGeom prst="wedgeRectCallout">
            <a:avLst>
              <a:gd name="adj1" fmla="val 21880"/>
              <a:gd name="adj2" fmla="val -106634"/>
            </a:avLst>
          </a:prstGeom>
          <a:solidFill>
            <a:srgbClr val="C00000"/>
          </a:solidFill>
          <a:ln w="22225" algn="ctr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均方误差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6" name="组合 11"/>
          <p:cNvGrpSpPr/>
          <p:nvPr/>
        </p:nvGrpSpPr>
        <p:grpSpPr>
          <a:xfrm>
            <a:off x="3711998" y="5000097"/>
            <a:ext cx="0" cy="0"/>
            <a:chOff x="0" y="-1619269778"/>
            <a:chExt cx="6295529" cy="1619269778"/>
          </a:xfrm>
        </p:grpSpPr>
        <p:sp>
          <p:nvSpPr>
            <p:cNvPr id="99386" name="Line 58"/>
            <p:cNvSpPr>
              <a:spLocks noChangeShapeType="1"/>
            </p:cNvSpPr>
            <p:nvPr/>
          </p:nvSpPr>
          <p:spPr bwMode="auto">
            <a:xfrm>
              <a:off x="0" y="0"/>
              <a:ext cx="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9387" name="Line 59"/>
            <p:cNvSpPr>
              <a:spLocks noChangeShapeType="1"/>
            </p:cNvSpPr>
            <p:nvPr/>
          </p:nvSpPr>
          <p:spPr bwMode="auto">
            <a:xfrm>
              <a:off x="4940097" y="-2147483648"/>
              <a:ext cx="1355432" cy="214701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9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9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5" grpId="0" bldLvl="0" animBg="1"/>
      <p:bldP spid="99380" grpId="0" bldLvl="0" animBg="1"/>
      <p:bldP spid="9938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72"/>
          <p:cNvGrpSpPr/>
          <p:nvPr/>
        </p:nvGrpSpPr>
        <p:grpSpPr>
          <a:xfrm>
            <a:off x="2061633" y="2171700"/>
            <a:ext cx="3251200" cy="899584"/>
            <a:chOff x="468" y="1115"/>
            <a:chExt cx="1517" cy="510"/>
          </a:xfrm>
        </p:grpSpPr>
        <p:sp>
          <p:nvSpPr>
            <p:cNvPr id="14338" name="Rectangle 6"/>
            <p:cNvSpPr/>
            <p:nvPr/>
          </p:nvSpPr>
          <p:spPr>
            <a:xfrm>
              <a:off x="483" y="1115"/>
              <a:ext cx="36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r>
                <a:rPr lang="zh-CN" altLang="en-US" sz="2135" b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</a:t>
              </a:r>
              <a:endParaRPr lang="zh-CN" altLang="en-US" sz="2135" b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39" name="Rectangle 7"/>
            <p:cNvSpPr/>
            <p:nvPr/>
          </p:nvSpPr>
          <p:spPr>
            <a:xfrm>
              <a:off x="861" y="1115"/>
              <a:ext cx="36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endParaRPr lang="en-US" altLang="zh-CN" sz="2135" b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40" name="Rectangle 8"/>
            <p:cNvSpPr/>
            <p:nvPr/>
          </p:nvSpPr>
          <p:spPr>
            <a:xfrm>
              <a:off x="1239" y="1115"/>
              <a:ext cx="36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zh-CN" altLang="en-US" sz="2135" b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41" name="Rectangle 9"/>
            <p:cNvSpPr/>
            <p:nvPr/>
          </p:nvSpPr>
          <p:spPr>
            <a:xfrm>
              <a:off x="1617" y="1115"/>
              <a:ext cx="36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zh-CN" altLang="en-US" sz="2135" b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42" name="Rectangle 11"/>
            <p:cNvSpPr/>
            <p:nvPr/>
          </p:nvSpPr>
          <p:spPr>
            <a:xfrm>
              <a:off x="483" y="1364"/>
              <a:ext cx="36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endParaRPr lang="zh-CN" altLang="en-US" sz="213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43" name="Rectangle 12"/>
            <p:cNvSpPr/>
            <p:nvPr/>
          </p:nvSpPr>
          <p:spPr>
            <a:xfrm>
              <a:off x="861" y="1364"/>
              <a:ext cx="36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0.1</a:t>
              </a:r>
              <a:endParaRPr lang="en-US" altLang="zh-CN" sz="213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44" name="Rectangle 13"/>
            <p:cNvSpPr/>
            <p:nvPr/>
          </p:nvSpPr>
          <p:spPr>
            <a:xfrm>
              <a:off x="1239" y="1364"/>
              <a:ext cx="36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0.8</a:t>
              </a:r>
              <a:endParaRPr lang="en-US" altLang="zh-CN" sz="213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45" name="Rectangle 14"/>
            <p:cNvSpPr/>
            <p:nvPr/>
          </p:nvSpPr>
          <p:spPr>
            <a:xfrm>
              <a:off x="1617" y="1364"/>
              <a:ext cx="36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0.1</a:t>
              </a:r>
              <a:endParaRPr lang="en-US" altLang="zh-CN" sz="213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46" name="Line 16"/>
            <p:cNvSpPr/>
            <p:nvPr/>
          </p:nvSpPr>
          <p:spPr>
            <a:xfrm>
              <a:off x="861" y="1115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7" name="Line 17"/>
            <p:cNvSpPr/>
            <p:nvPr/>
          </p:nvSpPr>
          <p:spPr>
            <a:xfrm>
              <a:off x="1239" y="1115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8" name="Line 18"/>
            <p:cNvSpPr/>
            <p:nvPr/>
          </p:nvSpPr>
          <p:spPr>
            <a:xfrm>
              <a:off x="1617" y="1115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9" name="Line 21"/>
            <p:cNvSpPr/>
            <p:nvPr/>
          </p:nvSpPr>
          <p:spPr>
            <a:xfrm>
              <a:off x="483" y="1115"/>
              <a:ext cx="0" cy="510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4350" name="Object 208"/>
            <p:cNvGraphicFramePr/>
            <p:nvPr/>
          </p:nvGraphicFramePr>
          <p:xfrm>
            <a:off x="552" y="1130"/>
            <a:ext cx="17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292100" imgH="254000" progId="Equation.3">
                    <p:embed/>
                  </p:oleObj>
                </mc:Choice>
                <mc:Fallback>
                  <p:oleObj name="" r:id="rId1" imgW="292100" imgH="2540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2" y="1130"/>
                          <a:ext cx="173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209"/>
            <p:cNvGraphicFramePr/>
            <p:nvPr/>
          </p:nvGraphicFramePr>
          <p:xfrm>
            <a:off x="534" y="1328"/>
            <a:ext cx="21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355600" imgH="342900" progId="Equation.3">
                    <p:embed/>
                  </p:oleObj>
                </mc:Choice>
                <mc:Fallback>
                  <p:oleObj name="" r:id="rId3" imgW="355600" imgH="3429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4" y="1328"/>
                          <a:ext cx="219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Line 63"/>
            <p:cNvSpPr/>
            <p:nvPr/>
          </p:nvSpPr>
          <p:spPr>
            <a:xfrm>
              <a:off x="468" y="1362"/>
              <a:ext cx="1517" cy="1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71"/>
          <p:cNvGrpSpPr/>
          <p:nvPr/>
        </p:nvGrpSpPr>
        <p:grpSpPr>
          <a:xfrm>
            <a:off x="5717117" y="2089151"/>
            <a:ext cx="4870449" cy="958849"/>
            <a:chOff x="2874" y="1072"/>
            <a:chExt cx="2345" cy="544"/>
          </a:xfrm>
        </p:grpSpPr>
        <p:sp>
          <p:nvSpPr>
            <p:cNvPr id="14354" name="Line 22"/>
            <p:cNvSpPr/>
            <p:nvPr/>
          </p:nvSpPr>
          <p:spPr>
            <a:xfrm>
              <a:off x="4449" y="1073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5" name="Rectangle 26"/>
            <p:cNvSpPr/>
            <p:nvPr/>
          </p:nvSpPr>
          <p:spPr>
            <a:xfrm>
              <a:off x="2881" y="1115"/>
              <a:ext cx="378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endParaRPr lang="zh-CN" altLang="en-US" sz="2135" b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56" name="Rectangle 27"/>
            <p:cNvSpPr/>
            <p:nvPr/>
          </p:nvSpPr>
          <p:spPr>
            <a:xfrm>
              <a:off x="3271" y="1115"/>
              <a:ext cx="378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-2</a:t>
              </a:r>
              <a:endParaRPr lang="zh-CN" altLang="en-US" sz="2135" b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57" name="Rectangle 28"/>
            <p:cNvSpPr/>
            <p:nvPr/>
          </p:nvSpPr>
          <p:spPr>
            <a:xfrm>
              <a:off x="3661" y="1115"/>
              <a:ext cx="378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endParaRPr lang="zh-CN" altLang="en-US" sz="2135" b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58" name="Rectangle 29"/>
            <p:cNvSpPr/>
            <p:nvPr/>
          </p:nvSpPr>
          <p:spPr>
            <a:xfrm>
              <a:off x="4057" y="1115"/>
              <a:ext cx="378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zh-CN" altLang="en-US" sz="2135" b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59" name="Rectangle 30"/>
            <p:cNvSpPr/>
            <p:nvPr/>
          </p:nvSpPr>
          <p:spPr>
            <a:xfrm>
              <a:off x="4447" y="1115"/>
              <a:ext cx="378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 </a:t>
              </a:r>
              <a:endParaRPr lang="zh-CN" altLang="en-US" sz="2135" b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60" name="Rectangle 31"/>
            <p:cNvSpPr/>
            <p:nvPr/>
          </p:nvSpPr>
          <p:spPr>
            <a:xfrm>
              <a:off x="2881" y="1364"/>
              <a:ext cx="378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endParaRPr lang="zh-CN" altLang="en-US" sz="213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61" name="Rectangle 32"/>
            <p:cNvSpPr/>
            <p:nvPr/>
          </p:nvSpPr>
          <p:spPr>
            <a:xfrm>
              <a:off x="3271" y="1364"/>
              <a:ext cx="378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0.2</a:t>
              </a:r>
              <a:endParaRPr lang="en-US" altLang="zh-CN" sz="213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62" name="Rectangle 33"/>
            <p:cNvSpPr/>
            <p:nvPr/>
          </p:nvSpPr>
          <p:spPr>
            <a:xfrm>
              <a:off x="3661" y="1364"/>
              <a:ext cx="378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0.1</a:t>
              </a:r>
              <a:endParaRPr lang="en-US" altLang="zh-CN" sz="213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63" name="Rectangle 34"/>
            <p:cNvSpPr/>
            <p:nvPr/>
          </p:nvSpPr>
          <p:spPr>
            <a:xfrm>
              <a:off x="4057" y="1364"/>
              <a:ext cx="378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0.4</a:t>
              </a:r>
              <a:endParaRPr lang="en-US" altLang="zh-CN" sz="213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64" name="Rectangle 35"/>
            <p:cNvSpPr/>
            <p:nvPr/>
          </p:nvSpPr>
          <p:spPr>
            <a:xfrm>
              <a:off x="4447" y="1364"/>
              <a:ext cx="378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0.1</a:t>
              </a:r>
              <a:endParaRPr lang="en-US" altLang="zh-CN" sz="213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65" name="Line 36"/>
            <p:cNvSpPr/>
            <p:nvPr/>
          </p:nvSpPr>
          <p:spPr>
            <a:xfrm>
              <a:off x="3271" y="1115"/>
              <a:ext cx="1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6" name="Line 37"/>
            <p:cNvSpPr/>
            <p:nvPr/>
          </p:nvSpPr>
          <p:spPr>
            <a:xfrm>
              <a:off x="3661" y="1115"/>
              <a:ext cx="1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7" name="Line 39"/>
            <p:cNvSpPr/>
            <p:nvPr/>
          </p:nvSpPr>
          <p:spPr>
            <a:xfrm>
              <a:off x="4447" y="1115"/>
              <a:ext cx="1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8" name="Line 41"/>
            <p:cNvSpPr/>
            <p:nvPr/>
          </p:nvSpPr>
          <p:spPr>
            <a:xfrm>
              <a:off x="2881" y="1115"/>
              <a:ext cx="1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4369" name="Object 210"/>
            <p:cNvGraphicFramePr/>
            <p:nvPr/>
          </p:nvGraphicFramePr>
          <p:xfrm>
            <a:off x="2961" y="1357"/>
            <a:ext cx="1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5" imgW="317500" imgH="342900" progId="Equation.3">
                    <p:embed/>
                  </p:oleObj>
                </mc:Choice>
                <mc:Fallback>
                  <p:oleObj name="" r:id="rId5" imgW="317500" imgH="342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61" y="1357"/>
                          <a:ext cx="18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0" name="Line 22"/>
            <p:cNvSpPr/>
            <p:nvPr/>
          </p:nvSpPr>
          <p:spPr>
            <a:xfrm>
              <a:off x="4838" y="1072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1" name="Rectangle 30"/>
            <p:cNvSpPr/>
            <p:nvPr/>
          </p:nvSpPr>
          <p:spPr>
            <a:xfrm>
              <a:off x="4836" y="1114"/>
              <a:ext cx="378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zh-CN" altLang="en-US" sz="2135" b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72" name="Rectangle 35"/>
            <p:cNvSpPr/>
            <p:nvPr/>
          </p:nvSpPr>
          <p:spPr>
            <a:xfrm>
              <a:off x="4836" y="1363"/>
              <a:ext cx="378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213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0.2</a:t>
              </a:r>
              <a:endParaRPr lang="en-US" altLang="zh-CN" sz="213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73" name="Line 39"/>
            <p:cNvSpPr/>
            <p:nvPr/>
          </p:nvSpPr>
          <p:spPr>
            <a:xfrm>
              <a:off x="4836" y="1114"/>
              <a:ext cx="1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4" name="Line 62"/>
            <p:cNvSpPr/>
            <p:nvPr/>
          </p:nvSpPr>
          <p:spPr>
            <a:xfrm>
              <a:off x="2874" y="1356"/>
              <a:ext cx="2345" cy="1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4375" name="Object 211"/>
            <p:cNvGraphicFramePr/>
            <p:nvPr/>
          </p:nvGraphicFramePr>
          <p:xfrm>
            <a:off x="2974" y="1142"/>
            <a:ext cx="1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7" imgW="254000" imgH="254000" progId="Equation.3">
                    <p:embed/>
                  </p:oleObj>
                </mc:Choice>
                <mc:Fallback>
                  <p:oleObj name="" r:id="rId7" imgW="254000" imgH="2540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74" y="1142"/>
                          <a:ext cx="192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110"/>
          <p:cNvSpPr/>
          <p:nvPr/>
        </p:nvSpPr>
        <p:spPr>
          <a:xfrm>
            <a:off x="1176867" y="1581151"/>
            <a:ext cx="3067051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其分布律分别为</a:t>
            </a:r>
            <a:endParaRPr lang="zh-CN" altLang="en-US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4" name="组合 48"/>
          <p:cNvGrpSpPr/>
          <p:nvPr/>
        </p:nvGrpSpPr>
        <p:grpSpPr>
          <a:xfrm>
            <a:off x="1905000" y="1085851"/>
            <a:ext cx="9105900" cy="549841"/>
            <a:chOff x="1567222" y="874435"/>
            <a:chExt cx="6828588" cy="413028"/>
          </a:xfrm>
        </p:grpSpPr>
        <p:sp>
          <p:nvSpPr>
            <p:cNvPr id="14378" name="Rectangle 110"/>
            <p:cNvSpPr/>
            <p:nvPr/>
          </p:nvSpPr>
          <p:spPr>
            <a:xfrm>
              <a:off x="1567222" y="874435"/>
              <a:ext cx="6817653" cy="4078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例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 甲、乙两种品牌的手表其走时误差</a:t>
              </a:r>
              <a:r>
                <a:rPr lang="en-US" altLang="zh-CN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(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秒</a:t>
              </a:r>
              <a:r>
                <a:rPr lang="en-US" altLang="zh-CN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)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分别为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14379" name="Object 213"/>
            <p:cNvGraphicFramePr/>
            <p:nvPr/>
          </p:nvGraphicFramePr>
          <p:xfrm>
            <a:off x="7402035" y="939800"/>
            <a:ext cx="99377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9" imgW="380365" imgH="177800" progId="Equation.3">
                    <p:embed/>
                  </p:oleObj>
                </mc:Choice>
                <mc:Fallback>
                  <p:oleObj name="" r:id="rId9" imgW="380365" imgH="1778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02035" y="939800"/>
                          <a:ext cx="993775" cy="3476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214"/>
          <p:cNvGraphicFramePr/>
          <p:nvPr/>
        </p:nvGraphicFramePr>
        <p:xfrm>
          <a:off x="4203700" y="4064000"/>
          <a:ext cx="3471333" cy="5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193800" imgH="203200" progId="Equation.3">
                  <p:embed/>
                </p:oleObj>
              </mc:Choice>
              <mc:Fallback>
                <p:oleObj name="" r:id="rId11" imgW="1193800" imgH="203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03700" y="4064000"/>
                        <a:ext cx="3471333" cy="529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10"/>
          <p:cNvSpPr/>
          <p:nvPr/>
        </p:nvSpPr>
        <p:spPr>
          <a:xfrm>
            <a:off x="1210733" y="3117851"/>
            <a:ext cx="5943600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问怎样评估两种手表的质量？ </a:t>
            </a:r>
            <a:endParaRPr lang="zh-CN" altLang="en-US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2" name="Rectangle 110"/>
          <p:cNvSpPr/>
          <p:nvPr/>
        </p:nvSpPr>
        <p:spPr>
          <a:xfrm>
            <a:off x="1919817" y="3602567"/>
            <a:ext cx="2237316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分析</a:t>
            </a:r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 易知</a:t>
            </a:r>
            <a:endParaRPr lang="zh-CN" altLang="en-US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" name="Rectangle 110"/>
          <p:cNvSpPr/>
          <p:nvPr/>
        </p:nvSpPr>
        <p:spPr>
          <a:xfrm>
            <a:off x="2404533" y="5132917"/>
            <a:ext cx="5350933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否！ 甲品牌手表的质量较好 </a:t>
            </a:r>
            <a:endParaRPr lang="zh-CN" altLang="en-US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5" name="组合 53"/>
          <p:cNvGrpSpPr/>
          <p:nvPr/>
        </p:nvGrpSpPr>
        <p:grpSpPr>
          <a:xfrm>
            <a:off x="2021417" y="4552951"/>
            <a:ext cx="6830483" cy="542925"/>
            <a:chOff x="1552519" y="2568624"/>
            <a:chExt cx="5122602" cy="407833"/>
          </a:xfrm>
        </p:grpSpPr>
        <p:sp>
          <p:nvSpPr>
            <p:cNvPr id="14385" name="Rectangle 110"/>
            <p:cNvSpPr/>
            <p:nvPr/>
          </p:nvSpPr>
          <p:spPr>
            <a:xfrm>
              <a:off x="1835629" y="2568624"/>
              <a:ext cx="4839492" cy="4078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问题</a:t>
              </a:r>
              <a:r>
                <a:rPr lang="zh-CN" altLang="en-US" sz="293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能认为两种手表质量一样吗？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pic>
          <p:nvPicPr>
            <p:cNvPr id="14386" name="Picture 89" descr="G:\ppt\资源共享课\MB\圆球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52519" y="2676306"/>
              <a:ext cx="252000" cy="2520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" name="组合 56"/>
          <p:cNvGrpSpPr/>
          <p:nvPr/>
        </p:nvGrpSpPr>
        <p:grpSpPr>
          <a:xfrm>
            <a:off x="2025651" y="5691717"/>
            <a:ext cx="6893983" cy="542925"/>
            <a:chOff x="1580141" y="3518744"/>
            <a:chExt cx="5171179" cy="406333"/>
          </a:xfrm>
        </p:grpSpPr>
        <p:sp>
          <p:nvSpPr>
            <p:cNvPr id="14388" name="Rectangle 110"/>
            <p:cNvSpPr/>
            <p:nvPr/>
          </p:nvSpPr>
          <p:spPr>
            <a:xfrm>
              <a:off x="1832451" y="3518744"/>
              <a:ext cx="4918869" cy="4063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问题</a:t>
              </a:r>
              <a:r>
                <a:rPr lang="zh-CN" altLang="en-US" sz="293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怎样用数字特征描述离散性？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pic>
          <p:nvPicPr>
            <p:cNvPr id="14389" name="Picture 89" descr="G:\ppt\资源共享课\MB\圆球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80141" y="3628815"/>
              <a:ext cx="252000" cy="252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1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27" name="Rectangle 110"/>
          <p:cNvSpPr/>
          <p:nvPr/>
        </p:nvSpPr>
        <p:spPr>
          <a:xfrm>
            <a:off x="1900767" y="1841500"/>
            <a:ext cx="282786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考虑偏差</a:t>
            </a:r>
            <a:endParaRPr lang="zh-CN" altLang="en-US" sz="3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30" name="AutoShape 26"/>
          <p:cNvSpPr/>
          <p:nvPr/>
        </p:nvSpPr>
        <p:spPr>
          <a:xfrm>
            <a:off x="6779684" y="1805517"/>
            <a:ext cx="2984500" cy="609600"/>
          </a:xfrm>
          <a:prstGeom prst="wedgeRectCallout">
            <a:avLst>
              <a:gd name="adj1" fmla="val -59389"/>
              <a:gd name="adj2" fmla="val -18079"/>
            </a:avLst>
          </a:prstGeom>
          <a:solidFill>
            <a:srgbClr val="FFFF00"/>
          </a:solidFill>
          <a:ln w="25400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正负偏差会抵消</a:t>
            </a:r>
            <a:endParaRPr lang="zh-CN" altLang="en-US" sz="29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31" name="Rectangle 110"/>
          <p:cNvSpPr/>
          <p:nvPr/>
        </p:nvSpPr>
        <p:spPr>
          <a:xfrm>
            <a:off x="1860551" y="2717800"/>
            <a:ext cx="369146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考虑绝对偏差</a:t>
            </a:r>
            <a:endParaRPr lang="zh-CN" altLang="en-US" sz="3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34" name="AutoShape 30"/>
          <p:cNvSpPr/>
          <p:nvPr/>
        </p:nvSpPr>
        <p:spPr>
          <a:xfrm>
            <a:off x="6879167" y="2747433"/>
            <a:ext cx="2885017" cy="609600"/>
          </a:xfrm>
          <a:prstGeom prst="wedgeRectCallout">
            <a:avLst>
              <a:gd name="adj1" fmla="val -60319"/>
              <a:gd name="adj2" fmla="val -16315"/>
            </a:avLst>
          </a:prstGeom>
          <a:solidFill>
            <a:srgbClr val="FFFF00"/>
          </a:solidFill>
          <a:ln w="25400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数学处理不方便</a:t>
            </a:r>
            <a:endParaRPr lang="zh-CN" altLang="en-US" sz="29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35" name="Rectangle 110"/>
          <p:cNvSpPr/>
          <p:nvPr/>
        </p:nvSpPr>
        <p:spPr>
          <a:xfrm>
            <a:off x="1845733" y="3591984"/>
            <a:ext cx="369146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考虑平方偏差</a:t>
            </a:r>
            <a:endParaRPr lang="zh-CN" altLang="en-US" sz="3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38" name="AutoShape 34"/>
          <p:cNvSpPr/>
          <p:nvPr/>
        </p:nvSpPr>
        <p:spPr>
          <a:xfrm>
            <a:off x="7562851" y="3600451"/>
            <a:ext cx="2201333" cy="1018116"/>
          </a:xfrm>
          <a:prstGeom prst="wedgeRectCallout">
            <a:avLst>
              <a:gd name="adj1" fmla="val -85625"/>
              <a:gd name="adj2" fmla="val -19921"/>
            </a:avLst>
          </a:prstGeom>
          <a:solidFill>
            <a:srgbClr val="FFFF00"/>
          </a:solidFill>
          <a:ln w="25400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随机变量</a:t>
            </a:r>
            <a:endParaRPr lang="zh-CN" altLang="en-US" sz="2935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非数字特征</a:t>
            </a:r>
            <a:endParaRPr lang="zh-CN" altLang="en-US" sz="29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39" name="Rectangle 110"/>
          <p:cNvSpPr/>
          <p:nvPr/>
        </p:nvSpPr>
        <p:spPr>
          <a:xfrm>
            <a:off x="1869017" y="4370917"/>
            <a:ext cx="515196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考虑平均平方偏差</a:t>
            </a:r>
            <a:endParaRPr lang="zh-CN" altLang="en-US" sz="3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42" name="AutoShape 38"/>
          <p:cNvSpPr/>
          <p:nvPr/>
        </p:nvSpPr>
        <p:spPr>
          <a:xfrm>
            <a:off x="7990417" y="5027084"/>
            <a:ext cx="1784349" cy="609600"/>
          </a:xfrm>
          <a:prstGeom prst="wedgeRectCallout">
            <a:avLst>
              <a:gd name="adj1" fmla="val -82218"/>
              <a:gd name="adj2" fmla="val -18889"/>
            </a:avLst>
          </a:prstGeom>
          <a:solidFill>
            <a:srgbClr val="FFFF00"/>
          </a:solidFill>
          <a:ln w="25400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称为方差</a:t>
            </a:r>
            <a:endParaRPr lang="zh-CN" altLang="en-US" sz="29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1885951" y="1071033"/>
            <a:ext cx="6460067" cy="626533"/>
            <a:chOff x="904" y="1062"/>
            <a:chExt cx="3052" cy="296"/>
          </a:xfrm>
        </p:grpSpPr>
        <p:graphicFrame>
          <p:nvGraphicFramePr>
            <p:cNvPr id="16394" name="Object 207"/>
            <p:cNvGraphicFramePr/>
            <p:nvPr/>
          </p:nvGraphicFramePr>
          <p:xfrm>
            <a:off x="1148" y="1110"/>
            <a:ext cx="22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177800" imgH="152400" progId="Equation.3">
                    <p:embed/>
                  </p:oleObj>
                </mc:Choice>
                <mc:Fallback>
                  <p:oleObj name="" r:id="rId1" imgW="177800" imgH="1524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48" y="1110"/>
                          <a:ext cx="227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Rectangle 110"/>
            <p:cNvSpPr/>
            <p:nvPr/>
          </p:nvSpPr>
          <p:spPr>
            <a:xfrm>
              <a:off x="904" y="1062"/>
              <a:ext cx="3018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设    为随机变量</a:t>
              </a:r>
              <a:r>
                <a:rPr lang="en-US" altLang="zh-CN" sz="3200" b="0" dirty="0">
                  <a:latin typeface="宋体" panose="02010600030101010101" pitchFamily="2" charset="-122"/>
                </a:rPr>
                <a:t>,</a:t>
              </a:r>
              <a:r>
                <a:rPr lang="en-US" altLang="zh-CN" sz="3200" b="0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数学期望为</a:t>
              </a:r>
              <a:endParaRPr lang="zh-CN" altLang="en-US" sz="32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6396" name="Object 208"/>
            <p:cNvGraphicFramePr/>
            <p:nvPr/>
          </p:nvGraphicFramePr>
          <p:xfrm>
            <a:off x="3455" y="1098"/>
            <a:ext cx="50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393700" imgH="203200" progId="Equation.3">
                    <p:embed/>
                  </p:oleObj>
                </mc:Choice>
                <mc:Fallback>
                  <p:oleObj name="" r:id="rId3" imgW="393700" imgH="203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55" y="1098"/>
                          <a:ext cx="501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09"/>
          <p:cNvGraphicFramePr/>
          <p:nvPr/>
        </p:nvGraphicFramePr>
        <p:xfrm>
          <a:off x="4796367" y="1938867"/>
          <a:ext cx="150283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635000" imgH="203200" progId="Equation.3">
                  <p:embed/>
                </p:oleObj>
              </mc:Choice>
              <mc:Fallback>
                <p:oleObj name="" r:id="rId5" imgW="635000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6367" y="1938867"/>
                        <a:ext cx="150283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5"/>
          <p:cNvSpPr>
            <a:spLocks noChangeAspect="1"/>
          </p:cNvSpPr>
          <p:nvPr/>
        </p:nvSpPr>
        <p:spPr>
          <a:xfrm>
            <a:off x="4692651" y="1912610"/>
            <a:ext cx="1714500" cy="51183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8" name="Object 210"/>
          <p:cNvGraphicFramePr/>
          <p:nvPr/>
        </p:nvGraphicFramePr>
        <p:xfrm>
          <a:off x="4838700" y="2819400"/>
          <a:ext cx="165311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698500" imgH="203200" progId="Equation.3">
                  <p:embed/>
                </p:oleObj>
              </mc:Choice>
              <mc:Fallback>
                <p:oleObj name="" r:id="rId7" imgW="698500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8700" y="2819400"/>
                        <a:ext cx="165311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29"/>
          <p:cNvSpPr>
            <a:spLocks noChangeAspect="1"/>
          </p:cNvSpPr>
          <p:nvPr/>
        </p:nvSpPr>
        <p:spPr>
          <a:xfrm>
            <a:off x="4741333" y="2780443"/>
            <a:ext cx="1799167" cy="51183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0" name="Object 211"/>
          <p:cNvGraphicFramePr/>
          <p:nvPr/>
        </p:nvGraphicFramePr>
        <p:xfrm>
          <a:off x="4762500" y="3695700"/>
          <a:ext cx="1864784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786765" imgH="215900" progId="Equation.3">
                  <p:embed/>
                </p:oleObj>
              </mc:Choice>
              <mc:Fallback>
                <p:oleObj name="" r:id="rId9" imgW="786765" imgH="215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62500" y="3695700"/>
                        <a:ext cx="1864784" cy="512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33"/>
          <p:cNvSpPr>
            <a:spLocks noChangeAspect="1"/>
          </p:cNvSpPr>
          <p:nvPr/>
        </p:nvSpPr>
        <p:spPr>
          <a:xfrm>
            <a:off x="4641851" y="3680982"/>
            <a:ext cx="2000249" cy="51203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2" name="Object 212"/>
          <p:cNvGraphicFramePr/>
          <p:nvPr/>
        </p:nvGraphicFramePr>
        <p:xfrm>
          <a:off x="4743451" y="5031317"/>
          <a:ext cx="2406649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1015365" imgH="215900" progId="Equation.3">
                  <p:embed/>
                </p:oleObj>
              </mc:Choice>
              <mc:Fallback>
                <p:oleObj name="" r:id="rId11" imgW="1015365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43451" y="5031317"/>
                        <a:ext cx="2406649" cy="512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37"/>
          <p:cNvSpPr>
            <a:spLocks noChangeAspect="1"/>
          </p:cNvSpPr>
          <p:nvPr/>
        </p:nvSpPr>
        <p:spPr>
          <a:xfrm>
            <a:off x="4565651" y="5026226"/>
            <a:ext cx="2728383" cy="51183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7" grpId="0"/>
      <p:bldP spid="21530" grpId="0" bldLvl="0" animBg="1"/>
      <p:bldP spid="21531" grpId="0"/>
      <p:bldP spid="21534" grpId="0" bldLvl="0" animBg="1"/>
      <p:bldP spid="21535" grpId="0"/>
      <p:bldP spid="21538" grpId="0" bldLvl="0" animBg="1"/>
      <p:bldP spid="21539" grpId="0"/>
      <p:bldP spid="21542" grpId="0" bldLvl="0" animBg="1"/>
      <p:bldP spid="27" grpId="0" bldLvl="0" animBg="1"/>
      <p:bldP spid="29" grpId="0" bldLvl="0" animBg="1"/>
      <p:bldP spid="31" grpId="0" bldLvl="0" animBg="1"/>
      <p:bldP spid="3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39163" y="1255901"/>
          <a:ext cx="3082144" cy="6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1" imgW="1238885" imgH="259715" progId="Word.Document.8">
                  <p:embed/>
                </p:oleObj>
              </mc:Choice>
              <mc:Fallback>
                <p:oleObj name="Document" r:id="rId1" imgW="1238885" imgH="259715" progId="Word.Document.8">
                  <p:embed/>
                  <p:pic>
                    <p:nvPicPr>
                      <p:cNvPr id="0" name="图片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163" y="1255901"/>
                        <a:ext cx="3082144" cy="640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956984" y="2785485"/>
          <a:ext cx="8178052" cy="66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3" imgW="4889500" imgH="406400" progId="Word.Document.8">
                  <p:embed/>
                </p:oleObj>
              </mc:Choice>
              <mc:Fallback>
                <p:oleObj name="Document" r:id="rId3" imgW="4889500" imgH="406400" progId="Word.Document.8">
                  <p:embed/>
                  <p:pic>
                    <p:nvPicPr>
                      <p:cNvPr id="0" name="图片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84" y="2785485"/>
                        <a:ext cx="8178052" cy="661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99472" y="1731870"/>
          <a:ext cx="1060608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r:id="rId5" imgW="4893310" imgH="568960" progId="Word.Document.8">
                  <p:embed/>
                </p:oleObj>
              </mc:Choice>
              <mc:Fallback>
                <p:oleObj name="Document" r:id="rId5" imgW="4893310" imgH="568960" progId="Word.Document.8">
                  <p:embed/>
                  <p:pic>
                    <p:nvPicPr>
                      <p:cNvPr id="0" name="图片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72" y="1731870"/>
                        <a:ext cx="10606087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504297" y="3515703"/>
          <a:ext cx="7402512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7" imgW="3437255" imgH="767715" progId="Word.Document.8">
                  <p:embed/>
                </p:oleObj>
              </mc:Choice>
              <mc:Fallback>
                <p:oleObj name="Document" r:id="rId7" imgW="3437255" imgH="767715" progId="Word.Document.8">
                  <p:embed/>
                  <p:pic>
                    <p:nvPicPr>
                      <p:cNvPr id="0" name="图片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297" y="3515703"/>
                        <a:ext cx="7402512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919163" y="5099050"/>
          <a:ext cx="83645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9" imgW="3669665" imgH="269240" progId="Word.Document.8">
                  <p:embed/>
                </p:oleObj>
              </mc:Choice>
              <mc:Fallback>
                <p:oleObj name="Document" r:id="rId9" imgW="3669665" imgH="269240" progId="Word.Document.8">
                  <p:embed/>
                  <p:pic>
                    <p:nvPicPr>
                      <p:cNvPr id="0" name="图片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5099050"/>
                        <a:ext cx="83645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Object 213"/>
          <p:cNvGraphicFramePr/>
          <p:nvPr/>
        </p:nvGraphicFramePr>
        <p:xfrm>
          <a:off x="3829051" y="4381500"/>
          <a:ext cx="4612216" cy="68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866900" imgH="279400" progId="Equation.3">
                  <p:embed/>
                </p:oleObj>
              </mc:Choice>
              <mc:Fallback>
                <p:oleObj name="" r:id="rId1" imgW="1866900" imgH="279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9051" y="4381500"/>
                        <a:ext cx="4612216" cy="6836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1"/>
          <p:cNvGrpSpPr/>
          <p:nvPr/>
        </p:nvGrpSpPr>
        <p:grpSpPr>
          <a:xfrm>
            <a:off x="2120900" y="5020733"/>
            <a:ext cx="5894917" cy="542925"/>
            <a:chOff x="1857376" y="3807311"/>
            <a:chExt cx="4421187" cy="406446"/>
          </a:xfrm>
        </p:grpSpPr>
        <p:sp>
          <p:nvSpPr>
            <p:cNvPr id="18435" name="Rectangle 110"/>
            <p:cNvSpPr/>
            <p:nvPr/>
          </p:nvSpPr>
          <p:spPr>
            <a:xfrm>
              <a:off x="2147888" y="3807311"/>
              <a:ext cx="4130675" cy="4064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重要计算公式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8436" name="WordArt 110"/>
            <p:cNvSpPr>
              <a:spLocks noTextEdit="1"/>
            </p:cNvSpPr>
            <p:nvPr/>
          </p:nvSpPr>
          <p:spPr>
            <a:xfrm>
              <a:off x="1857376" y="3910896"/>
              <a:ext cx="215900" cy="2286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40000"/>
            </a:bodyPr>
            <a:p>
              <a:pPr algn="ctr"/>
              <a:r>
                <a:rPr lang="zh-CN" altLang="en-US" sz="2935" b="1">
                  <a:solidFill>
                    <a:srgbClr val="0000FF"/>
                  </a:solidFill>
                  <a:effectLst>
                    <a:outerShdw dist="35921" dir="2699999" algn="ctr" rotWithShape="0">
                      <a:srgbClr val="C0C0C0">
                        <a:alpha val="79999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4.</a:t>
              </a:r>
              <a:endParaRPr lang="zh-CN" altLang="en-US" sz="2935" b="1">
                <a:solidFill>
                  <a:srgbClr val="0000FF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2" name="Object 214"/>
          <p:cNvGraphicFramePr/>
          <p:nvPr/>
        </p:nvGraphicFramePr>
        <p:xfrm>
          <a:off x="3839633" y="3128433"/>
          <a:ext cx="4135967" cy="84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637030" imgH="355600" progId="Equation.3">
                  <p:embed/>
                </p:oleObj>
              </mc:Choice>
              <mc:Fallback>
                <p:oleObj name="" r:id="rId3" imgW="1637030" imgH="355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9633" y="3128433"/>
                        <a:ext cx="4135967" cy="8403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9"/>
          <p:cNvGrpSpPr/>
          <p:nvPr/>
        </p:nvGrpSpPr>
        <p:grpSpPr>
          <a:xfrm>
            <a:off x="2142067" y="2692400"/>
            <a:ext cx="4184651" cy="542925"/>
            <a:chOff x="1857376" y="2174973"/>
            <a:chExt cx="3137319" cy="407832"/>
          </a:xfrm>
        </p:grpSpPr>
        <p:sp>
          <p:nvSpPr>
            <p:cNvPr id="18439" name="WordArt 97"/>
            <p:cNvSpPr>
              <a:spLocks noTextEdit="1"/>
            </p:cNvSpPr>
            <p:nvPr/>
          </p:nvSpPr>
          <p:spPr>
            <a:xfrm>
              <a:off x="1857376" y="2255935"/>
              <a:ext cx="215900" cy="2286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40000"/>
            </a:bodyPr>
            <a:p>
              <a:pPr algn="ctr"/>
              <a:r>
                <a:rPr lang="zh-CN" altLang="en-US" sz="2935" b="1">
                  <a:solidFill>
                    <a:srgbClr val="0000FF"/>
                  </a:solidFill>
                  <a:effectLst>
                    <a:outerShdw dist="35921" dir="2699999" algn="ctr" rotWithShape="0">
                      <a:srgbClr val="C0C0C0">
                        <a:alpha val="79999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2.</a:t>
              </a:r>
              <a:endParaRPr lang="zh-CN" altLang="en-US" sz="2935" b="1">
                <a:solidFill>
                  <a:srgbClr val="0000FF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40" name="Rectangle 110"/>
            <p:cNvSpPr/>
            <p:nvPr/>
          </p:nvSpPr>
          <p:spPr>
            <a:xfrm>
              <a:off x="2187576" y="2174973"/>
              <a:ext cx="2807119" cy="4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对于离散型随机变量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46300" y="1623484"/>
            <a:ext cx="4988984" cy="547158"/>
            <a:chOff x="1876426" y="1361115"/>
            <a:chExt cx="3742240" cy="410882"/>
          </a:xfrm>
        </p:grpSpPr>
        <p:sp>
          <p:nvSpPr>
            <p:cNvPr id="18442" name="WordArt 96"/>
            <p:cNvSpPr>
              <a:spLocks noTextEdit="1"/>
            </p:cNvSpPr>
            <p:nvPr/>
          </p:nvSpPr>
          <p:spPr>
            <a:xfrm>
              <a:off x="1876426" y="1470122"/>
              <a:ext cx="215900" cy="2286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40000"/>
            </a:bodyPr>
            <a:p>
              <a:pPr algn="ctr"/>
              <a:r>
                <a:rPr lang="zh-CN" altLang="en-US" sz="2935" b="1">
                  <a:solidFill>
                    <a:srgbClr val="0000FF"/>
                  </a:solidFill>
                  <a:effectLst>
                    <a:outerShdw dist="35921" dir="2699999" algn="ctr" rotWithShape="0">
                      <a:srgbClr val="C0C0C0">
                        <a:alpha val="79999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1.</a:t>
              </a:r>
              <a:endParaRPr lang="zh-CN" altLang="en-US" sz="2935" b="1">
                <a:solidFill>
                  <a:srgbClr val="0000FF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2201908" y="1364294"/>
              <a:ext cx="1155855" cy="40770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设</a:t>
              </a:r>
              <a:endParaRPr kumimoji="0" lang="en-US" altLang="zh-CN" sz="29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44" name="Object 215"/>
            <p:cNvGraphicFramePr/>
            <p:nvPr/>
          </p:nvGraphicFramePr>
          <p:xfrm>
            <a:off x="2595736" y="1377166"/>
            <a:ext cx="2413000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5" imgW="1179830" imgH="215900" progId="Equation.3">
                    <p:embed/>
                  </p:oleObj>
                </mc:Choice>
                <mc:Fallback>
                  <p:oleObj name="" r:id="rId5" imgW="1179830" imgH="215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95736" y="1377166"/>
                          <a:ext cx="2413000" cy="382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10"/>
            <p:cNvSpPr>
              <a:spLocks noChangeArrowheads="1"/>
            </p:cNvSpPr>
            <p:nvPr/>
          </p:nvSpPr>
          <p:spPr bwMode="auto">
            <a:xfrm>
              <a:off x="4921660" y="1361115"/>
              <a:ext cx="697006" cy="40770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则</a:t>
              </a:r>
              <a:endParaRPr kumimoji="0" lang="en-US" altLang="zh-CN" sz="29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10"/>
          <p:cNvGrpSpPr/>
          <p:nvPr/>
        </p:nvGrpSpPr>
        <p:grpSpPr>
          <a:xfrm>
            <a:off x="2118784" y="3930651"/>
            <a:ext cx="4356100" cy="542925"/>
            <a:chOff x="1855788" y="3034607"/>
            <a:chExt cx="3268304" cy="407946"/>
          </a:xfrm>
        </p:grpSpPr>
        <p:sp>
          <p:nvSpPr>
            <p:cNvPr id="18447" name="Rectangle 110"/>
            <p:cNvSpPr/>
            <p:nvPr/>
          </p:nvSpPr>
          <p:spPr>
            <a:xfrm>
              <a:off x="2146302" y="3034607"/>
              <a:ext cx="2977790" cy="4079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对于连续型随机变量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8448" name="WordArt 110"/>
            <p:cNvSpPr>
              <a:spLocks noTextEdit="1"/>
            </p:cNvSpPr>
            <p:nvPr/>
          </p:nvSpPr>
          <p:spPr>
            <a:xfrm>
              <a:off x="1855788" y="3145335"/>
              <a:ext cx="215900" cy="2286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40000"/>
            </a:bodyPr>
            <a:p>
              <a:pPr algn="ctr"/>
              <a:r>
                <a:rPr lang="zh-CN" altLang="en-US" sz="2935" b="1">
                  <a:solidFill>
                    <a:srgbClr val="0000FF"/>
                  </a:solidFill>
                  <a:effectLst>
                    <a:outerShdw dist="35921" dir="2699999" algn="ctr" rotWithShape="0">
                      <a:srgbClr val="C0C0C0">
                        <a:alpha val="79999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3.</a:t>
              </a:r>
              <a:endParaRPr lang="zh-CN" altLang="en-US" sz="2935" b="1">
                <a:solidFill>
                  <a:srgbClr val="0000FF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6" name="Object 217"/>
          <p:cNvGraphicFramePr/>
          <p:nvPr/>
        </p:nvGraphicFramePr>
        <p:xfrm>
          <a:off x="3994151" y="5590117"/>
          <a:ext cx="39200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548765" imgH="215900" progId="Equation.3">
                  <p:embed/>
                </p:oleObj>
              </mc:Choice>
              <mc:Fallback>
                <p:oleObj name="" r:id="rId7" imgW="1548765" imgH="215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4151" y="5590117"/>
                        <a:ext cx="392006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1" name="AutoShape 87"/>
          <p:cNvSpPr>
            <a:spLocks noChangeAspect="1"/>
          </p:cNvSpPr>
          <p:nvPr/>
        </p:nvSpPr>
        <p:spPr>
          <a:xfrm>
            <a:off x="3843867" y="5577640"/>
            <a:ext cx="4231217" cy="60492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endParaRPr lang="zh-CN" altLang="en-US" sz="2935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11" name="组合 6"/>
          <p:cNvGrpSpPr/>
          <p:nvPr/>
        </p:nvGrpSpPr>
        <p:grpSpPr>
          <a:xfrm>
            <a:off x="2074333" y="1060451"/>
            <a:ext cx="3913717" cy="583565"/>
            <a:chOff x="1814032" y="942675"/>
            <a:chExt cx="2936563" cy="437392"/>
          </a:xfrm>
        </p:grpSpPr>
        <p:sp>
          <p:nvSpPr>
            <p:cNvPr id="18452" name="Rectangle 110"/>
            <p:cNvSpPr/>
            <p:nvPr/>
          </p:nvSpPr>
          <p:spPr>
            <a:xfrm>
              <a:off x="2153445" y="942675"/>
              <a:ext cx="2597150" cy="4373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方差的计算</a:t>
              </a:r>
              <a:endParaRPr lang="zh-CN" altLang="en-US" sz="320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pic>
          <p:nvPicPr>
            <p:cNvPr id="18453" name="Picture 89" descr="G:\ppt\资源共享课\MB\圆球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14032" y="1079812"/>
              <a:ext cx="252000" cy="252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文本框 11"/>
          <p:cNvSpPr txBox="1"/>
          <p:nvPr/>
        </p:nvSpPr>
        <p:spPr>
          <a:xfrm>
            <a:off x="3553884" y="2103967"/>
            <a:ext cx="414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0">
                <a:latin typeface="楷体" panose="02010609060101010101" pitchFamily="49" charset="-122"/>
                <a:ea typeface="宋体" panose="02010600030101010101" pitchFamily="2" charset="-122"/>
              </a:rPr>
              <a:t>D(X)=</a:t>
            </a:r>
            <a:r>
              <a:rPr lang="en-US" altLang="zh-CN" sz="2400" b="0">
                <a:latin typeface="楷体" panose="02010609060101010101" pitchFamily="49" charset="-122"/>
              </a:rPr>
              <a:t>E(g(x))=</a:t>
            </a:r>
            <a:r>
              <a:rPr lang="zh-CN" altLang="en-US" sz="2400" b="0">
                <a:latin typeface="楷体" panose="02010609060101010101" pitchFamily="49" charset="-122"/>
                <a:ea typeface="宋体" panose="02010600030101010101" pitchFamily="2" charset="-122"/>
              </a:rPr>
              <a:t>E[(X-E(X))^2]</a:t>
            </a:r>
            <a:endParaRPr lang="zh-CN" altLang="en-US" sz="2400" b="0">
              <a:latin typeface="楷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1" grpId="0" bldLvl="0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74"/>
          <p:cNvGrpSpPr/>
          <p:nvPr/>
        </p:nvGrpSpPr>
        <p:grpSpPr>
          <a:xfrm>
            <a:off x="2082800" y="1591733"/>
            <a:ext cx="3852333" cy="848784"/>
            <a:chOff x="465" y="781"/>
            <a:chExt cx="2342" cy="550"/>
          </a:xfrm>
        </p:grpSpPr>
        <p:sp>
          <p:nvSpPr>
            <p:cNvPr id="20482" name="Rectangle 6"/>
            <p:cNvSpPr/>
            <p:nvPr/>
          </p:nvSpPr>
          <p:spPr>
            <a:xfrm>
              <a:off x="483" y="82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r>
                <a:rPr lang="zh-CN" altLang="en-US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483" name="Rectangle 7"/>
            <p:cNvSpPr/>
            <p:nvPr/>
          </p:nvSpPr>
          <p:spPr>
            <a:xfrm>
              <a:off x="951" y="82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7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484" name="Rectangle 8"/>
            <p:cNvSpPr/>
            <p:nvPr/>
          </p:nvSpPr>
          <p:spPr>
            <a:xfrm>
              <a:off x="1419" y="82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8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485" name="Rectangle 9"/>
            <p:cNvSpPr/>
            <p:nvPr/>
          </p:nvSpPr>
          <p:spPr>
            <a:xfrm>
              <a:off x="1887" y="82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9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486" name="Rectangle 10"/>
            <p:cNvSpPr/>
            <p:nvPr/>
          </p:nvSpPr>
          <p:spPr>
            <a:xfrm>
              <a:off x="2355" y="82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10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487" name="Rectangle 11"/>
            <p:cNvSpPr/>
            <p:nvPr/>
          </p:nvSpPr>
          <p:spPr>
            <a:xfrm>
              <a:off x="483" y="107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endParaRPr lang="zh-CN" altLang="en-US" sz="1865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488" name="Rectangle 12"/>
            <p:cNvSpPr/>
            <p:nvPr/>
          </p:nvSpPr>
          <p:spPr>
            <a:xfrm>
              <a:off x="951" y="107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0.17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489" name="Rectangle 13"/>
            <p:cNvSpPr/>
            <p:nvPr/>
          </p:nvSpPr>
          <p:spPr>
            <a:xfrm>
              <a:off x="1419" y="107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0.28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490" name="Rectangle 14"/>
            <p:cNvSpPr/>
            <p:nvPr/>
          </p:nvSpPr>
          <p:spPr>
            <a:xfrm>
              <a:off x="1887" y="107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0.45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491" name="Rectangle 15"/>
            <p:cNvSpPr/>
            <p:nvPr/>
          </p:nvSpPr>
          <p:spPr>
            <a:xfrm>
              <a:off x="2355" y="107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0.10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492" name="Line 16"/>
            <p:cNvSpPr/>
            <p:nvPr/>
          </p:nvSpPr>
          <p:spPr>
            <a:xfrm>
              <a:off x="951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3" name="Line 17"/>
            <p:cNvSpPr/>
            <p:nvPr/>
          </p:nvSpPr>
          <p:spPr>
            <a:xfrm>
              <a:off x="1419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4" name="Line 18"/>
            <p:cNvSpPr/>
            <p:nvPr/>
          </p:nvSpPr>
          <p:spPr>
            <a:xfrm>
              <a:off x="1887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5" name="Line 19"/>
            <p:cNvSpPr/>
            <p:nvPr/>
          </p:nvSpPr>
          <p:spPr>
            <a:xfrm>
              <a:off x="2355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6" name="Line 20"/>
            <p:cNvSpPr/>
            <p:nvPr/>
          </p:nvSpPr>
          <p:spPr>
            <a:xfrm flipV="1">
              <a:off x="465" y="1059"/>
              <a:ext cx="2340" cy="5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7" name="Line 21"/>
            <p:cNvSpPr/>
            <p:nvPr/>
          </p:nvSpPr>
          <p:spPr>
            <a:xfrm>
              <a:off x="483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8" name="Line 23"/>
            <p:cNvSpPr/>
            <p:nvPr/>
          </p:nvSpPr>
          <p:spPr>
            <a:xfrm flipV="1">
              <a:off x="483" y="781"/>
              <a:ext cx="2324" cy="40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0499" name="Object 2"/>
            <p:cNvGraphicFramePr/>
            <p:nvPr/>
          </p:nvGraphicFramePr>
          <p:xfrm>
            <a:off x="587" y="842"/>
            <a:ext cx="19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292100" imgH="254000" progId="Equation.3">
                    <p:embed/>
                  </p:oleObj>
                </mc:Choice>
                <mc:Fallback>
                  <p:oleObj name="" r:id="rId1" imgW="292100" imgH="2540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87" y="842"/>
                          <a:ext cx="199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3"/>
            <p:cNvGraphicFramePr/>
            <p:nvPr/>
          </p:nvGraphicFramePr>
          <p:xfrm>
            <a:off x="576" y="1049"/>
            <a:ext cx="24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355600" imgH="342900" progId="Equation.3">
                    <p:embed/>
                  </p:oleObj>
                </mc:Choice>
                <mc:Fallback>
                  <p:oleObj name="" r:id="rId3" imgW="355600" imgH="3429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6" y="1049"/>
                          <a:ext cx="243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3"/>
          <p:cNvGrpSpPr/>
          <p:nvPr/>
        </p:nvGrpSpPr>
        <p:grpSpPr>
          <a:xfrm>
            <a:off x="6341533" y="1617133"/>
            <a:ext cx="3848100" cy="846667"/>
            <a:chOff x="3114" y="821"/>
            <a:chExt cx="2340" cy="549"/>
          </a:xfrm>
        </p:grpSpPr>
        <p:sp>
          <p:nvSpPr>
            <p:cNvPr id="20502" name="Line 22"/>
            <p:cNvSpPr/>
            <p:nvPr/>
          </p:nvSpPr>
          <p:spPr>
            <a:xfrm>
              <a:off x="3129" y="82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3" name="Rectangle 26"/>
            <p:cNvSpPr/>
            <p:nvPr/>
          </p:nvSpPr>
          <p:spPr>
            <a:xfrm>
              <a:off x="3114" y="85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504" name="Rectangle 27"/>
            <p:cNvSpPr/>
            <p:nvPr/>
          </p:nvSpPr>
          <p:spPr>
            <a:xfrm>
              <a:off x="3582" y="85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7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505" name="Rectangle 28"/>
            <p:cNvSpPr/>
            <p:nvPr/>
          </p:nvSpPr>
          <p:spPr>
            <a:xfrm>
              <a:off x="4050" y="85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8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506" name="Rectangle 29"/>
            <p:cNvSpPr/>
            <p:nvPr/>
          </p:nvSpPr>
          <p:spPr>
            <a:xfrm>
              <a:off x="4518" y="85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9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507" name="Rectangle 30"/>
            <p:cNvSpPr/>
            <p:nvPr/>
          </p:nvSpPr>
          <p:spPr>
            <a:xfrm>
              <a:off x="4986" y="851"/>
              <a:ext cx="450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10</a:t>
              </a:r>
              <a:endParaRPr lang="zh-CN" altLang="en-US" sz="1865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508" name="Rectangle 31"/>
            <p:cNvSpPr/>
            <p:nvPr/>
          </p:nvSpPr>
          <p:spPr>
            <a:xfrm>
              <a:off x="3114" y="110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endParaRPr lang="zh-CN" altLang="en-US" sz="1865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509" name="Rectangle 32"/>
            <p:cNvSpPr/>
            <p:nvPr/>
          </p:nvSpPr>
          <p:spPr>
            <a:xfrm>
              <a:off x="3582" y="110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0.32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510" name="Rectangle 33"/>
            <p:cNvSpPr/>
            <p:nvPr/>
          </p:nvSpPr>
          <p:spPr>
            <a:xfrm>
              <a:off x="4050" y="110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0.28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511" name="Rectangle 34"/>
            <p:cNvSpPr/>
            <p:nvPr/>
          </p:nvSpPr>
          <p:spPr>
            <a:xfrm>
              <a:off x="4518" y="110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0.22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512" name="Rectangle 35"/>
            <p:cNvSpPr/>
            <p:nvPr/>
          </p:nvSpPr>
          <p:spPr>
            <a:xfrm>
              <a:off x="4986" y="1100"/>
              <a:ext cx="450" cy="249"/>
            </a:xfrm>
            <a:prstGeom prst="rect">
              <a:avLst/>
            </a:prstGeom>
            <a:solidFill>
              <a:srgbClr val="CDD7C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65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0.18</a:t>
              </a:r>
              <a:endParaRPr lang="en-US" altLang="zh-CN" sz="1865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513" name="Line 36"/>
            <p:cNvSpPr/>
            <p:nvPr/>
          </p:nvSpPr>
          <p:spPr>
            <a:xfrm>
              <a:off x="3582" y="85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4" name="Line 37"/>
            <p:cNvSpPr/>
            <p:nvPr/>
          </p:nvSpPr>
          <p:spPr>
            <a:xfrm>
              <a:off x="4050" y="85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5" name="Line 38"/>
            <p:cNvSpPr/>
            <p:nvPr/>
          </p:nvSpPr>
          <p:spPr>
            <a:xfrm>
              <a:off x="4518" y="85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6" name="Line 39"/>
            <p:cNvSpPr/>
            <p:nvPr/>
          </p:nvSpPr>
          <p:spPr>
            <a:xfrm>
              <a:off x="4986" y="85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7" name="Line 40"/>
            <p:cNvSpPr/>
            <p:nvPr/>
          </p:nvSpPr>
          <p:spPr>
            <a:xfrm>
              <a:off x="3126" y="1088"/>
              <a:ext cx="2328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8" name="Line 41"/>
            <p:cNvSpPr/>
            <p:nvPr/>
          </p:nvSpPr>
          <p:spPr>
            <a:xfrm>
              <a:off x="3114" y="851"/>
              <a:ext cx="0" cy="49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0519" name="Object 4"/>
            <p:cNvGraphicFramePr/>
            <p:nvPr/>
          </p:nvGraphicFramePr>
          <p:xfrm>
            <a:off x="3263" y="872"/>
            <a:ext cx="1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5" imgW="254000" imgH="254000" progId="Equation.3">
                    <p:embed/>
                  </p:oleObj>
                </mc:Choice>
                <mc:Fallback>
                  <p:oleObj name="" r:id="rId5" imgW="254000" imgH="2540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63" y="872"/>
                          <a:ext cx="170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0" name="Object 5"/>
            <p:cNvGraphicFramePr/>
            <p:nvPr/>
          </p:nvGraphicFramePr>
          <p:xfrm>
            <a:off x="3223" y="1088"/>
            <a:ext cx="22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7" imgW="342900" imgH="342900" progId="Equation.3">
                    <p:embed/>
                  </p:oleObj>
                </mc:Choice>
                <mc:Fallback>
                  <p:oleObj name="" r:id="rId7" imgW="342900" imgH="3429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23" y="1088"/>
                          <a:ext cx="228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60"/>
          <p:cNvGrpSpPr/>
          <p:nvPr/>
        </p:nvGrpSpPr>
        <p:grpSpPr>
          <a:xfrm>
            <a:off x="1208617" y="2478617"/>
            <a:ext cx="3232149" cy="586316"/>
            <a:chOff x="906938" y="1858853"/>
            <a:chExt cx="2422859" cy="440135"/>
          </a:xfrm>
        </p:grpSpPr>
        <p:sp>
          <p:nvSpPr>
            <p:cNvPr id="20525" name="Rectangle 110"/>
            <p:cNvSpPr/>
            <p:nvPr/>
          </p:nvSpPr>
          <p:spPr>
            <a:xfrm>
              <a:off x="906938" y="1858853"/>
              <a:ext cx="947741" cy="4075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计算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0526" name="Object 8"/>
            <p:cNvGraphicFramePr/>
            <p:nvPr/>
          </p:nvGraphicFramePr>
          <p:xfrm>
            <a:off x="1540322" y="1902509"/>
            <a:ext cx="1789475" cy="396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9" imgW="837565" imgH="203200" progId="Equation.3">
                    <p:embed/>
                  </p:oleObj>
                </mc:Choice>
                <mc:Fallback>
                  <p:oleObj name="" r:id="rId9" imgW="837565" imgH="2032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40322" y="1902509"/>
                          <a:ext cx="1789475" cy="3964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" name="Object 9"/>
          <p:cNvGraphicFramePr/>
          <p:nvPr/>
        </p:nvGraphicFramePr>
        <p:xfrm>
          <a:off x="4669367" y="3037417"/>
          <a:ext cx="3956051" cy="52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1524000" imgH="203200" progId="Equation.3">
                  <p:embed/>
                </p:oleObj>
              </mc:Choice>
              <mc:Fallback>
                <p:oleObj name="" r:id="rId11" imgW="1524000" imgH="203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69367" y="3037417"/>
                        <a:ext cx="3956051" cy="5228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110"/>
          <p:cNvSpPr/>
          <p:nvPr/>
        </p:nvSpPr>
        <p:spPr>
          <a:xfrm>
            <a:off x="1219200" y="5202767"/>
            <a:ext cx="7522633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可见甲的平均水平比较高</a:t>
            </a:r>
            <a:r>
              <a:rPr lang="en-US" altLang="zh-CN" sz="2935" b="0" dirty="0">
                <a:latin typeface="Times New Roman" panose="02020603050405020304" pitchFamily="18" charset="0"/>
                <a:ea typeface="微软雅黑" panose="020B0503020204020204" charset="-122"/>
              </a:rPr>
              <a:t>, </a:t>
            </a:r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且稳定性更好</a:t>
            </a:r>
            <a:r>
              <a:rPr lang="en-US" altLang="zh-CN" sz="2935" b="0" dirty="0">
                <a:latin typeface="Times New Roman" panose="02020603050405020304" pitchFamily="18" charset="0"/>
                <a:ea typeface="微软雅黑" panose="020B0503020204020204" charset="-122"/>
              </a:rPr>
              <a:t>.</a:t>
            </a:r>
            <a:endParaRPr lang="en-US" altLang="zh-CN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8" name="Rectangle 110"/>
          <p:cNvSpPr/>
          <p:nvPr/>
        </p:nvSpPr>
        <p:spPr>
          <a:xfrm>
            <a:off x="2042584" y="2988733"/>
            <a:ext cx="2978149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</a:t>
            </a:r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  前例已算得</a:t>
            </a:r>
            <a:endParaRPr lang="zh-CN" altLang="en-US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69" name="Object 10"/>
          <p:cNvGraphicFramePr/>
          <p:nvPr/>
        </p:nvGraphicFramePr>
        <p:xfrm>
          <a:off x="2645833" y="3439584"/>
          <a:ext cx="4220633" cy="89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1459230" imgH="355600" progId="Equation.3">
                  <p:embed/>
                </p:oleObj>
              </mc:Choice>
              <mc:Fallback>
                <p:oleObj name="" r:id="rId13" imgW="1459230" imgH="355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45833" y="3439584"/>
                        <a:ext cx="4220633" cy="8995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1"/>
          <p:cNvGraphicFramePr/>
          <p:nvPr/>
        </p:nvGraphicFramePr>
        <p:xfrm>
          <a:off x="6747933" y="3600451"/>
          <a:ext cx="2012951" cy="48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5" imgW="558800" imgH="177800" progId="Equation.3">
                  <p:embed/>
                </p:oleObj>
              </mc:Choice>
              <mc:Fallback>
                <p:oleObj name="" r:id="rId15" imgW="558800" imgH="177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47933" y="3600451"/>
                        <a:ext cx="2012951" cy="4804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/>
          <p:nvPr/>
        </p:nvGraphicFramePr>
        <p:xfrm>
          <a:off x="2626784" y="4324351"/>
          <a:ext cx="394123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7" imgW="1473200" imgH="381000" progId="Equation.3">
                  <p:embed/>
                </p:oleObj>
              </mc:Choice>
              <mc:Fallback>
                <p:oleObj name="" r:id="rId17" imgW="1473200" imgH="3810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26784" y="4324351"/>
                        <a:ext cx="3941233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3"/>
          <p:cNvGraphicFramePr/>
          <p:nvPr/>
        </p:nvGraphicFramePr>
        <p:xfrm>
          <a:off x="6472767" y="4493684"/>
          <a:ext cx="1957917" cy="47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9" imgW="558800" imgH="177800" progId="Equation.3">
                  <p:embed/>
                </p:oleObj>
              </mc:Choice>
              <mc:Fallback>
                <p:oleObj name="" r:id="rId19" imgW="558800" imgH="177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72767" y="4493684"/>
                        <a:ext cx="1957917" cy="4783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110"/>
          <p:cNvSpPr/>
          <p:nvPr/>
        </p:nvSpPr>
        <p:spPr>
          <a:xfrm>
            <a:off x="8496300" y="2978151"/>
            <a:ext cx="1257300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935" b="0" dirty="0">
                <a:latin typeface="Times New Roman" panose="02020603050405020304" pitchFamily="18" charset="0"/>
                <a:ea typeface="微软雅黑" panose="020B0503020204020204" charset="-122"/>
              </a:rPr>
              <a:t>, </a:t>
            </a:r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所以</a:t>
            </a:r>
            <a:endParaRPr lang="en-US" altLang="zh-CN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832168" y="888683"/>
          <a:ext cx="11359515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Document" r:id="rId21" imgW="5133975" imgH="190500" progId="Word.Document.8">
                  <p:embed/>
                </p:oleObj>
              </mc:Choice>
              <mc:Fallback>
                <p:oleObj name="Document" r:id="rId21" imgW="5133975" imgH="190500" progId="Word.Document.8">
                  <p:embed/>
                  <p:pic>
                    <p:nvPicPr>
                      <p:cNvPr id="0" name="图片 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68" y="888683"/>
                        <a:ext cx="11359515" cy="417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Object 387"/>
          <p:cNvGraphicFramePr/>
          <p:nvPr/>
        </p:nvGraphicFramePr>
        <p:xfrm>
          <a:off x="1898651" y="3149600"/>
          <a:ext cx="4220633" cy="560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548765" imgH="215900" progId="Equation.3">
                  <p:embed/>
                </p:oleObj>
              </mc:Choice>
              <mc:Fallback>
                <p:oleObj name="" r:id="rId1" imgW="1548765" imgH="215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8651" y="3149600"/>
                        <a:ext cx="4220633" cy="5609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Rectangle 32"/>
          <p:cNvSpPr/>
          <p:nvPr/>
        </p:nvSpPr>
        <p:spPr>
          <a:xfrm>
            <a:off x="6618817" y="2569633"/>
            <a:ext cx="804333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rPr>
              <a:t>又</a:t>
            </a:r>
            <a:endParaRPr lang="zh-CN" altLang="en-US" sz="29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5" name="Group 51"/>
          <p:cNvGrpSpPr/>
          <p:nvPr/>
        </p:nvGrpSpPr>
        <p:grpSpPr>
          <a:xfrm>
            <a:off x="1391285" y="1613666"/>
            <a:ext cx="7903634" cy="586869"/>
            <a:chOff x="405" y="990"/>
            <a:chExt cx="3734" cy="370"/>
          </a:xfrm>
        </p:grpSpPr>
        <p:sp>
          <p:nvSpPr>
            <p:cNvPr id="22541" name="Rectangle 110"/>
            <p:cNvSpPr/>
            <p:nvPr/>
          </p:nvSpPr>
          <p:spPr>
            <a:xfrm>
              <a:off x="405" y="990"/>
              <a:ext cx="2566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935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解</a:t>
              </a:r>
              <a:r>
                <a:rPr lang="zh-CN" altLang="en-US" sz="293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利用公式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2542" name="Object 392"/>
            <p:cNvGraphicFramePr/>
            <p:nvPr/>
          </p:nvGraphicFramePr>
          <p:xfrm>
            <a:off x="1487" y="1017"/>
            <a:ext cx="174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" imgW="1548765" imgH="215900" progId="Equation.3">
                    <p:embed/>
                  </p:oleObj>
                </mc:Choice>
                <mc:Fallback>
                  <p:oleObj name="" r:id="rId3" imgW="1548765" imgH="2159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7" y="1017"/>
                          <a:ext cx="1748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Rectangle 110"/>
            <p:cNvSpPr/>
            <p:nvPr/>
          </p:nvSpPr>
          <p:spPr>
            <a:xfrm>
              <a:off x="3235" y="1018"/>
              <a:ext cx="904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计算</a:t>
              </a:r>
              <a:r>
                <a:rPr lang="en-US" altLang="zh-CN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.</a:t>
              </a:r>
              <a:endParaRPr lang="en-US" altLang="zh-CN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1816100" y="2569633"/>
            <a:ext cx="4654551" cy="601133"/>
            <a:chOff x="508" y="1458"/>
            <a:chExt cx="2199" cy="379"/>
          </a:xfrm>
        </p:grpSpPr>
        <p:sp>
          <p:nvSpPr>
            <p:cNvPr id="22545" name="Rectangle 34"/>
            <p:cNvSpPr/>
            <p:nvPr/>
          </p:nvSpPr>
          <p:spPr>
            <a:xfrm>
              <a:off x="508" y="1458"/>
              <a:ext cx="2178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由前面例计算得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2546" name="Object 393"/>
            <p:cNvGraphicFramePr/>
            <p:nvPr/>
          </p:nvGraphicFramePr>
          <p:xfrm>
            <a:off x="1804" y="1503"/>
            <a:ext cx="90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5" imgW="635000" imgH="203200" progId="Equation.3">
                    <p:embed/>
                  </p:oleObj>
                </mc:Choice>
                <mc:Fallback>
                  <p:oleObj name="" r:id="rId5" imgW="635000" imgH="2032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04" y="1503"/>
                          <a:ext cx="903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394"/>
          <p:cNvGraphicFramePr/>
          <p:nvPr/>
        </p:nvGraphicFramePr>
        <p:xfrm>
          <a:off x="3075517" y="3611033"/>
          <a:ext cx="3907367" cy="84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1574165" imgH="355600" progId="Equation.3">
                  <p:embed/>
                </p:oleObj>
              </mc:Choice>
              <mc:Fallback>
                <p:oleObj name="" r:id="rId7" imgW="1574165" imgH="355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5517" y="3611033"/>
                        <a:ext cx="3907367" cy="844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95"/>
          <p:cNvGraphicFramePr/>
          <p:nvPr/>
        </p:nvGraphicFramePr>
        <p:xfrm>
          <a:off x="3073400" y="4375151"/>
          <a:ext cx="340783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1371600" imgH="368300" progId="Equation.3">
                  <p:embed/>
                </p:oleObj>
              </mc:Choice>
              <mc:Fallback>
                <p:oleObj name="" r:id="rId9" imgW="1371600" imgH="3683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3400" y="4375151"/>
                        <a:ext cx="340783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96"/>
          <p:cNvGraphicFramePr/>
          <p:nvPr/>
        </p:nvGraphicFramePr>
        <p:xfrm>
          <a:off x="3052233" y="5204884"/>
          <a:ext cx="2889251" cy="53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939165" imgH="190500" progId="Equation.3">
                  <p:embed/>
                </p:oleObj>
              </mc:Choice>
              <mc:Fallback>
                <p:oleObj name="" r:id="rId11" imgW="939165" imgH="190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2233" y="5204884"/>
                        <a:ext cx="2889251" cy="5312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97"/>
          <p:cNvGraphicFramePr/>
          <p:nvPr/>
        </p:nvGraphicFramePr>
        <p:xfrm>
          <a:off x="5852584" y="5215467"/>
          <a:ext cx="1428749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3" imgW="495300" imgH="190500" progId="Equation.3">
                  <p:embed/>
                </p:oleObj>
              </mc:Choice>
              <mc:Fallback>
                <p:oleObj name="" r:id="rId13" imgW="495300" imgH="190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52584" y="5215467"/>
                        <a:ext cx="1428749" cy="514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98"/>
          <p:cNvGraphicFramePr/>
          <p:nvPr/>
        </p:nvGraphicFramePr>
        <p:xfrm>
          <a:off x="1879600" y="5803900"/>
          <a:ext cx="3536951" cy="56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5" imgW="1294765" imgH="215900" progId="Equation.3">
                  <p:embed/>
                </p:oleObj>
              </mc:Choice>
              <mc:Fallback>
                <p:oleObj name="" r:id="rId15" imgW="1294765" imgH="215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9600" y="5803900"/>
                        <a:ext cx="3536951" cy="5651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99"/>
          <p:cNvGraphicFramePr/>
          <p:nvPr/>
        </p:nvGraphicFramePr>
        <p:xfrm>
          <a:off x="5338233" y="5806017"/>
          <a:ext cx="709084" cy="49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7" imgW="241300" imgH="177800" progId="Equation.3">
                  <p:embed/>
                </p:oleObj>
              </mc:Choice>
              <mc:Fallback>
                <p:oleObj name="" r:id="rId17" imgW="241300" imgH="177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8233" y="5806017"/>
                        <a:ext cx="709084" cy="4995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662623" y="978853"/>
          <a:ext cx="11359515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Document" r:id="rId19" imgW="5133975" imgH="371475" progId="Word.Document.8">
                  <p:embed/>
                </p:oleObj>
              </mc:Choice>
              <mc:Fallback>
                <p:oleObj name="Document" r:id="rId19" imgW="5133975" imgH="371475" progId="Word.Document.8">
                  <p:embed/>
                  <p:pic>
                    <p:nvPicPr>
                      <p:cNvPr id="0" name="图片 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3" y="978853"/>
                        <a:ext cx="11359515" cy="81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" name="Object 9"/>
          <p:cNvGraphicFramePr/>
          <p:nvPr/>
        </p:nvGraphicFramePr>
        <p:xfrm>
          <a:off x="2169584" y="3816351"/>
          <a:ext cx="3583516" cy="76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422400" imgH="330200" progId="Equation.3">
                  <p:embed/>
                </p:oleObj>
              </mc:Choice>
              <mc:Fallback>
                <p:oleObj name="" r:id="rId1" imgW="1422400" imgH="330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9584" y="3816351"/>
                        <a:ext cx="3583516" cy="7683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/>
          <p:nvPr/>
        </p:nvGraphicFramePr>
        <p:xfrm>
          <a:off x="2635251" y="4768851"/>
          <a:ext cx="3977216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548765" imgH="215900" progId="Equation.3">
                  <p:embed/>
                </p:oleObj>
              </mc:Choice>
              <mc:Fallback>
                <p:oleObj name="" r:id="rId3" imgW="1548765" imgH="215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51" y="4768851"/>
                        <a:ext cx="3977216" cy="512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/>
          <p:nvPr/>
        </p:nvGrpSpPr>
        <p:grpSpPr>
          <a:xfrm>
            <a:off x="2087033" y="2099733"/>
            <a:ext cx="2360084" cy="543510"/>
            <a:chOff x="4367" y="1085"/>
            <a:chExt cx="712" cy="343"/>
          </a:xfrm>
        </p:grpSpPr>
        <p:sp>
          <p:nvSpPr>
            <p:cNvPr id="26634" name="Rectangle 27"/>
            <p:cNvSpPr/>
            <p:nvPr/>
          </p:nvSpPr>
          <p:spPr>
            <a:xfrm>
              <a:off x="4487" y="1085"/>
              <a:ext cx="592" cy="3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的密度为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6635" name="Object 11"/>
            <p:cNvGraphicFramePr/>
            <p:nvPr/>
          </p:nvGraphicFramePr>
          <p:xfrm>
            <a:off x="4367" y="1150"/>
            <a:ext cx="20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177800" imgH="152400" progId="Equation.3">
                    <p:embed/>
                  </p:oleObj>
                </mc:Choice>
                <mc:Fallback>
                  <p:oleObj name="" r:id="rId5" imgW="177800" imgH="1524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67" y="1150"/>
                          <a:ext cx="205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9"/>
          <p:cNvGrpSpPr/>
          <p:nvPr/>
        </p:nvGrpSpPr>
        <p:grpSpPr>
          <a:xfrm>
            <a:off x="4207933" y="2561167"/>
            <a:ext cx="3833284" cy="1215742"/>
            <a:chOff x="1026" y="1424"/>
            <a:chExt cx="2447" cy="873"/>
          </a:xfrm>
        </p:grpSpPr>
        <p:graphicFrame>
          <p:nvGraphicFramePr>
            <p:cNvPr id="26637" name="Object 12"/>
            <p:cNvGraphicFramePr/>
            <p:nvPr/>
          </p:nvGraphicFramePr>
          <p:xfrm>
            <a:off x="1026" y="1424"/>
            <a:ext cx="2278" cy="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7" imgW="1396365" imgH="533400" progId="Equation.3">
                    <p:embed/>
                  </p:oleObj>
                </mc:Choice>
                <mc:Fallback>
                  <p:oleObj name="" r:id="rId7" imgW="1396365" imgH="5334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26" y="1424"/>
                          <a:ext cx="2278" cy="8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Rectangle 110"/>
            <p:cNvSpPr/>
            <p:nvPr/>
          </p:nvSpPr>
          <p:spPr>
            <a:xfrm>
              <a:off x="2569" y="1888"/>
              <a:ext cx="904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其他</a:t>
              </a:r>
              <a:r>
                <a:rPr lang="en-US" altLang="zh-CN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.</a:t>
              </a:r>
              <a:endParaRPr lang="en-US" altLang="zh-CN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aphicFrame>
        <p:nvGraphicFramePr>
          <p:cNvPr id="33" name="Object 13"/>
          <p:cNvGraphicFramePr/>
          <p:nvPr/>
        </p:nvGraphicFramePr>
        <p:xfrm>
          <a:off x="5772151" y="3812117"/>
          <a:ext cx="1568449" cy="82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622300" imgH="355600" progId="Equation.3">
                  <p:embed/>
                </p:oleObj>
              </mc:Choice>
              <mc:Fallback>
                <p:oleObj name="" r:id="rId9" imgW="622300" imgH="355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72151" y="3812117"/>
                        <a:ext cx="1568449" cy="827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"/>
          <p:cNvGraphicFramePr/>
          <p:nvPr/>
        </p:nvGraphicFramePr>
        <p:xfrm>
          <a:off x="7330017" y="3818467"/>
          <a:ext cx="2078567" cy="7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825500" imgH="330200" progId="Equation.3">
                  <p:embed/>
                </p:oleObj>
              </mc:Choice>
              <mc:Fallback>
                <p:oleObj name="" r:id="rId11" imgW="825500" imgH="330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30017" y="3818467"/>
                        <a:ext cx="2078567" cy="768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5"/>
          <p:cNvGraphicFramePr/>
          <p:nvPr/>
        </p:nvGraphicFramePr>
        <p:xfrm>
          <a:off x="3615267" y="5327651"/>
          <a:ext cx="3285067" cy="82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1397000" imgH="330200" progId="Equation.3">
                  <p:embed/>
                </p:oleObj>
              </mc:Choice>
              <mc:Fallback>
                <p:oleObj name="" r:id="rId13" imgW="1397000" imgH="330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5267" y="5327651"/>
                        <a:ext cx="3285067" cy="827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6"/>
          <p:cNvGraphicFramePr/>
          <p:nvPr/>
        </p:nvGraphicFramePr>
        <p:xfrm>
          <a:off x="6957484" y="5304367"/>
          <a:ext cx="1432983" cy="802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5" imgW="609600" imgH="368300" progId="Equation.3">
                  <p:embed/>
                </p:oleObj>
              </mc:Choice>
              <mc:Fallback>
                <p:oleObj name="" r:id="rId15" imgW="609600" imgH="368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57484" y="5304367"/>
                        <a:ext cx="1432983" cy="8022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"/>
          <p:cNvGrpSpPr/>
          <p:nvPr/>
        </p:nvGrpSpPr>
        <p:grpSpPr>
          <a:xfrm>
            <a:off x="2048933" y="1504951"/>
            <a:ext cx="5647267" cy="808567"/>
            <a:chOff x="644" y="1027"/>
            <a:chExt cx="2668" cy="509"/>
          </a:xfrm>
        </p:grpSpPr>
        <p:sp>
          <p:nvSpPr>
            <p:cNvPr id="26644" name="Rectangle 110"/>
            <p:cNvSpPr/>
            <p:nvPr/>
          </p:nvSpPr>
          <p:spPr>
            <a:xfrm>
              <a:off x="644" y="1075"/>
              <a:ext cx="2566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解</a:t>
              </a:r>
              <a:r>
                <a:rPr lang="zh-CN" altLang="en-US" sz="293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由前面例计算得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6645" name="Object 17"/>
            <p:cNvGraphicFramePr/>
            <p:nvPr/>
          </p:nvGraphicFramePr>
          <p:xfrm>
            <a:off x="2226" y="1027"/>
            <a:ext cx="1086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7" imgW="838200" imgH="330200" progId="Equation.3">
                    <p:embed/>
                  </p:oleObj>
                </mc:Choice>
                <mc:Fallback>
                  <p:oleObj name="" r:id="rId17" imgW="838200" imgH="3302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26" y="1027"/>
                          <a:ext cx="1086" cy="5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75628" y="920115"/>
          <a:ext cx="1135951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Document" r:id="rId19" imgW="5133975" imgH="219075" progId="Word.Document.8">
                  <p:embed/>
                </p:oleObj>
              </mc:Choice>
              <mc:Fallback>
                <p:oleObj name="Document" r:id="rId19" imgW="5133975" imgH="219075" progId="Word.Document.8">
                  <p:embed/>
                  <p:pic>
                    <p:nvPicPr>
                      <p:cNvPr id="0" name="图片 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8" y="920115"/>
                        <a:ext cx="11359515" cy="480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Object 2"/>
          <p:cNvGraphicFramePr/>
          <p:nvPr/>
        </p:nvGraphicFramePr>
        <p:xfrm>
          <a:off x="2141221" y="3219662"/>
          <a:ext cx="4047067" cy="49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1713865" imgH="215900" progId="Equation.3">
                  <p:embed/>
                </p:oleObj>
              </mc:Choice>
              <mc:Fallback>
                <p:oleObj name="" r:id="rId1" imgW="1713865" imgH="2159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1221" y="3219662"/>
                        <a:ext cx="4047067" cy="491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/>
          <p:nvPr/>
        </p:nvGraphicFramePr>
        <p:xfrm>
          <a:off x="3815398" y="2150851"/>
          <a:ext cx="3310255" cy="105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1295400" imgH="495300" progId="Equation.3">
                  <p:embed/>
                </p:oleObj>
              </mc:Choice>
              <mc:Fallback>
                <p:oleObj name="" r:id="rId3" imgW="1295400" imgH="4953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5398" y="2150851"/>
                        <a:ext cx="3310255" cy="1059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3214265" y="3760047"/>
          <a:ext cx="3240405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1219200" imgH="393700" progId="Equation.3">
                  <p:embed/>
                </p:oleObj>
              </mc:Choice>
              <mc:Fallback>
                <p:oleObj name="" r:id="rId5" imgW="1219200" imgH="3937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4265" y="3760047"/>
                        <a:ext cx="3240405" cy="875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4875954" y="5501217"/>
          <a:ext cx="88011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330200" imgH="393700" progId="Equation.3">
                  <p:embed/>
                </p:oleObj>
              </mc:Choice>
              <mc:Fallback>
                <p:oleObj name="" r:id="rId7" imgW="330200" imgH="3937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5954" y="5501217"/>
                        <a:ext cx="88011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/>
          <p:nvPr/>
        </p:nvGrpSpPr>
        <p:grpSpPr>
          <a:xfrm>
            <a:off x="1290744" y="1543254"/>
            <a:ext cx="5431367" cy="704502"/>
            <a:chOff x="398" y="740"/>
            <a:chExt cx="2566" cy="443"/>
          </a:xfrm>
        </p:grpSpPr>
        <p:sp>
          <p:nvSpPr>
            <p:cNvPr id="28685" name="Rectangle 110"/>
            <p:cNvSpPr/>
            <p:nvPr/>
          </p:nvSpPr>
          <p:spPr>
            <a:xfrm>
              <a:off x="398" y="781"/>
              <a:ext cx="2566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解</a:t>
              </a:r>
              <a:r>
                <a:rPr lang="zh-CN" altLang="en-US" sz="293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由前面例计算得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8686" name="Object 9"/>
            <p:cNvGraphicFramePr/>
            <p:nvPr/>
          </p:nvGraphicFramePr>
          <p:xfrm>
            <a:off x="1874" y="740"/>
            <a:ext cx="883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9" imgW="698500" imgH="393700" progId="Equation.3">
                    <p:embed/>
                  </p:oleObj>
                </mc:Choice>
                <mc:Fallback>
                  <p:oleObj name="" r:id="rId9" imgW="698500" imgH="3937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74" y="740"/>
                          <a:ext cx="883" cy="4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/>
          <p:nvPr/>
        </p:nvGrpSpPr>
        <p:grpSpPr>
          <a:xfrm>
            <a:off x="6197177" y="1608456"/>
            <a:ext cx="2366433" cy="543509"/>
            <a:chOff x="4386" y="1085"/>
            <a:chExt cx="1118" cy="343"/>
          </a:xfrm>
        </p:grpSpPr>
        <p:sp>
          <p:nvSpPr>
            <p:cNvPr id="28688" name="Rectangle 24"/>
            <p:cNvSpPr/>
            <p:nvPr/>
          </p:nvSpPr>
          <p:spPr>
            <a:xfrm>
              <a:off x="4565" y="1085"/>
              <a:ext cx="939" cy="3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b="0" dirty="0">
                  <a:latin typeface="Times New Roman" panose="02020603050405020304" pitchFamily="18" charset="0"/>
                  <a:ea typeface="微软雅黑" panose="020B0503020204020204" charset="-122"/>
                </a:rPr>
                <a:t>的密度为</a:t>
              </a:r>
              <a:endParaRPr lang="zh-CN" altLang="en-US" sz="29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8689" name="Object 10"/>
            <p:cNvGraphicFramePr/>
            <p:nvPr/>
          </p:nvGraphicFramePr>
          <p:xfrm>
            <a:off x="4386" y="1142"/>
            <a:ext cx="29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1" imgW="177800" imgH="152400" progId="Equation.3">
                    <p:embed/>
                  </p:oleObj>
                </mc:Choice>
                <mc:Fallback>
                  <p:oleObj name="" r:id="rId11" imgW="177800" imgH="1524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86" y="1142"/>
                          <a:ext cx="290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1"/>
          <p:cNvGraphicFramePr/>
          <p:nvPr/>
        </p:nvGraphicFramePr>
        <p:xfrm>
          <a:off x="6066685" y="3010960"/>
          <a:ext cx="2831465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1231265" imgH="393700" progId="Equation.3">
                  <p:embed/>
                </p:oleObj>
              </mc:Choice>
              <mc:Fallback>
                <p:oleObj name="" r:id="rId13" imgW="1231265" imgH="393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6685" y="3010960"/>
                        <a:ext cx="2831465" cy="835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/>
          <p:nvPr/>
        </p:nvGraphicFramePr>
        <p:xfrm>
          <a:off x="3086312" y="4614864"/>
          <a:ext cx="320294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5" imgW="1206500" imgH="405765" progId="Equation.3">
                  <p:embed/>
                </p:oleObj>
              </mc:Choice>
              <mc:Fallback>
                <p:oleObj name="" r:id="rId15" imgW="1206500" imgH="40576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86312" y="4614864"/>
                        <a:ext cx="3202940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/>
          <p:nvPr/>
        </p:nvGraphicFramePr>
        <p:xfrm>
          <a:off x="3163465" y="5501005"/>
          <a:ext cx="1685925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7" imgW="634365" imgH="393700" progId="Equation.3">
                  <p:embed/>
                </p:oleObj>
              </mc:Choice>
              <mc:Fallback>
                <p:oleObj name="" r:id="rId17" imgW="634365" imgH="393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63465" y="5501005"/>
                        <a:ext cx="1685925" cy="875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/>
          <p:nvPr/>
        </p:nvGraphicFramePr>
        <p:xfrm>
          <a:off x="6454988" y="3714962"/>
          <a:ext cx="4692650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9" imgW="1765300" imgH="393700" progId="Equation.3">
                  <p:embed/>
                </p:oleObj>
              </mc:Choice>
              <mc:Fallback>
                <p:oleObj name="" r:id="rId19" imgW="1765300" imgH="3937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54988" y="3714962"/>
                        <a:ext cx="4692650" cy="875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661988" y="949643"/>
          <a:ext cx="1135951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Document" r:id="rId21" imgW="5133975" imgH="219075" progId="Word.Document.8">
                  <p:embed/>
                </p:oleObj>
              </mc:Choice>
              <mc:Fallback>
                <p:oleObj name="Document" r:id="rId21" imgW="5133975" imgH="219075" progId="Word.Document.8">
                  <p:embed/>
                  <p:pic>
                    <p:nvPicPr>
                      <p:cNvPr id="0" name="图片 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949643"/>
                        <a:ext cx="1135951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COMMONDATA" val="eyJoZGlkIjoiYzlhNDBhMmFlMjI3Y2E3ODJkMmNkNjUyYmE3ZmU4NjYifQ=="/>
  <p:tag name="KSO_WPP_MARK_KEY" val="ad53c06c-70b4-4632-8ea0-24929ff52eaa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WPS 演示</Application>
  <PresentationFormat>宽屏</PresentationFormat>
  <Paragraphs>233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157</vt:i4>
      </vt:variant>
      <vt:variant>
        <vt:lpstr>幻灯片标题</vt:lpstr>
      </vt:variant>
      <vt:variant>
        <vt:i4>18</vt:i4>
      </vt:variant>
    </vt:vector>
  </HeadingPairs>
  <TitlesOfParts>
    <vt:vector size="185" baseType="lpstr">
      <vt:lpstr>Arial</vt:lpstr>
      <vt:lpstr>宋体</vt:lpstr>
      <vt:lpstr>Wingdings</vt:lpstr>
      <vt:lpstr>微软雅黑</vt:lpstr>
      <vt:lpstr>Times New Roman</vt:lpstr>
      <vt:lpstr>Gulim</vt:lpstr>
      <vt:lpstr>楷体</vt:lpstr>
      <vt:lpstr>幼圆</vt:lpstr>
      <vt:lpstr>Arial Unicode MS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Word.Document.8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Word.Document.8</vt:lpstr>
      <vt:lpstr>Word.Document.8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Word.Document.8</vt:lpstr>
      <vt:lpstr>Word.Document.8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54</cp:revision>
  <dcterms:created xsi:type="dcterms:W3CDTF">2019-06-19T02:08:00Z</dcterms:created>
  <dcterms:modified xsi:type="dcterms:W3CDTF">2022-09-24T09:48:54Z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1ED347BC895F48F2999D7D676E9B941A</vt:lpwstr>
  </property>
</Properties>
</file>