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6"/>
  </p:handoutMasterIdLst>
  <p:sldIdLst>
    <p:sldId id="260" r:id="rId3"/>
    <p:sldId id="261" r:id="rId4"/>
    <p:sldId id="263" r:id="rId5"/>
    <p:sldId id="264" r:id="rId6"/>
    <p:sldId id="270" r:id="rId7"/>
    <p:sldId id="271" r:id="rId9"/>
    <p:sldId id="27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69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5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35.e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0" Type="http://schemas.openxmlformats.org/officeDocument/2006/relationships/image" Target="../media/image37.e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7E58-8982-41C8-BDD4-CADE85C31F09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12F75-5CB4-4D93-9543-E39362121B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5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4.emf"/><Relationship Id="rId5" Type="http://schemas.openxmlformats.org/officeDocument/2006/relationships/oleObject" Target="../embeddings/Document19.doc"/><Relationship Id="rId4" Type="http://schemas.openxmlformats.org/officeDocument/2006/relationships/image" Target="../media/image53.emf"/><Relationship Id="rId3" Type="http://schemas.openxmlformats.org/officeDocument/2006/relationships/oleObject" Target="../embeddings/Document18.doc"/><Relationship Id="rId2" Type="http://schemas.openxmlformats.org/officeDocument/2006/relationships/image" Target="../media/image52.emf"/><Relationship Id="rId1" Type="http://schemas.openxmlformats.org/officeDocument/2006/relationships/oleObject" Target="../embeddings/Document17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57.emf"/><Relationship Id="rId5" Type="http://schemas.openxmlformats.org/officeDocument/2006/relationships/oleObject" Target="../embeddings/Document22.doc"/><Relationship Id="rId4" Type="http://schemas.openxmlformats.org/officeDocument/2006/relationships/image" Target="../media/image56.emf"/><Relationship Id="rId3" Type="http://schemas.openxmlformats.org/officeDocument/2006/relationships/oleObject" Target="../embeddings/Document21.doc"/><Relationship Id="rId2" Type="http://schemas.openxmlformats.org/officeDocument/2006/relationships/image" Target="../media/image55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9.emf"/><Relationship Id="rId1" Type="http://schemas.openxmlformats.org/officeDocument/2006/relationships/oleObject" Target="../embeddings/Document20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2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61.emf"/><Relationship Id="rId3" Type="http://schemas.openxmlformats.org/officeDocument/2006/relationships/oleObject" Target="../embeddings/Document24.doc"/><Relationship Id="rId2" Type="http://schemas.openxmlformats.org/officeDocument/2006/relationships/image" Target="../media/image60.emf"/><Relationship Id="rId1" Type="http://schemas.openxmlformats.org/officeDocument/2006/relationships/oleObject" Target="../embeddings/Document23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3.e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.emf"/><Relationship Id="rId13" Type="http://schemas.openxmlformats.org/officeDocument/2006/relationships/oleObject" Target="../embeddings/Document5.doc"/><Relationship Id="rId12" Type="http://schemas.openxmlformats.org/officeDocument/2006/relationships/image" Target="../media/image8.emf"/><Relationship Id="rId11" Type="http://schemas.openxmlformats.org/officeDocument/2006/relationships/oleObject" Target="../embeddings/Document4.doc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3.emf"/><Relationship Id="rId7" Type="http://schemas.openxmlformats.org/officeDocument/2006/relationships/oleObject" Target="../embeddings/Document8.doc"/><Relationship Id="rId6" Type="http://schemas.openxmlformats.org/officeDocument/2006/relationships/image" Target="../media/image12.emf"/><Relationship Id="rId5" Type="http://schemas.openxmlformats.org/officeDocument/2006/relationships/oleObject" Target="../embeddings/Document7.doc"/><Relationship Id="rId4" Type="http://schemas.openxmlformats.org/officeDocument/2006/relationships/image" Target="../media/image11.emf"/><Relationship Id="rId3" Type="http://schemas.openxmlformats.org/officeDocument/2006/relationships/oleObject" Target="../embeddings/Document6.doc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oleObject" Target="../embeddings/Document11.doc"/><Relationship Id="rId4" Type="http://schemas.openxmlformats.org/officeDocument/2006/relationships/image" Target="../media/image16.emf"/><Relationship Id="rId3" Type="http://schemas.openxmlformats.org/officeDocument/2006/relationships/oleObject" Target="../embeddings/Document10.doc"/><Relationship Id="rId2" Type="http://schemas.openxmlformats.org/officeDocument/2006/relationships/image" Target="../media/image15.emf"/><Relationship Id="rId1" Type="http://schemas.openxmlformats.org/officeDocument/2006/relationships/oleObject" Target="../embeddings/Document9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25.png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10.bin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7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8.wmf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5.png"/><Relationship Id="rId21" Type="http://schemas.openxmlformats.org/officeDocument/2006/relationships/image" Target="../media/image37.emf"/><Relationship Id="rId20" Type="http://schemas.openxmlformats.org/officeDocument/2006/relationships/oleObject" Target="../embeddings/oleObject23.bin"/><Relationship Id="rId2" Type="http://schemas.openxmlformats.org/officeDocument/2006/relationships/oleObject" Target="../embeddings/oleObject14.bin"/><Relationship Id="rId19" Type="http://schemas.openxmlformats.org/officeDocument/2006/relationships/image" Target="../media/image36.emf"/><Relationship Id="rId18" Type="http://schemas.openxmlformats.org/officeDocument/2006/relationships/oleObject" Target="../embeddings/oleObject22.bin"/><Relationship Id="rId17" Type="http://schemas.openxmlformats.org/officeDocument/2006/relationships/image" Target="../media/image35.emf"/><Relationship Id="rId16" Type="http://schemas.openxmlformats.org/officeDocument/2006/relationships/oleObject" Target="../embeddings/oleObject21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20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18.bin"/><Relationship Id="rId1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8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emf"/><Relationship Id="rId3" Type="http://schemas.openxmlformats.org/officeDocument/2006/relationships/oleObject" Target="../embeddings/Document13.doc"/><Relationship Id="rId2" Type="http://schemas.openxmlformats.org/officeDocument/2006/relationships/image" Target="../media/image43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47.wmf"/><Relationship Id="rId1" Type="http://schemas.openxmlformats.org/officeDocument/2006/relationships/oleObject" Target="../embeddings/Document12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1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50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49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48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Document1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2C92B-1B85-40E8-A70C-832DF825C175}" type="slidenum">
              <a:rPr lang="en-US" altLang="zh-CN" sz="120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2152745" y="2568762"/>
            <a:ext cx="8047037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b="1" dirty="0" smtClean="0">
                <a:solidFill>
                  <a:srgbClr val="FF0000"/>
                </a:solidFill>
              </a:rPr>
              <a:t>第五章 </a:t>
            </a:r>
            <a:r>
              <a:rPr lang="zh-CN" altLang="zh-CN" b="1" dirty="0" smtClean="0">
                <a:solidFill>
                  <a:srgbClr val="FF0000"/>
                </a:solidFill>
              </a:rPr>
              <a:t>大数定律和中心极限定理</a:t>
            </a:r>
            <a:br>
              <a:rPr lang="zh-CN" altLang="zh-CN" b="1" dirty="0" smtClean="0">
                <a:solidFill>
                  <a:srgbClr val="FF0000"/>
                </a:solidFill>
              </a:rPr>
            </a:b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27431" y="851927"/>
          <a:ext cx="7473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1" imgW="3333115" imgH="293370" progId="Word.Document.8">
                  <p:embed/>
                </p:oleObj>
              </mc:Choice>
              <mc:Fallback>
                <p:oleObj name="Document" r:id="rId1" imgW="3333115" imgH="293370" progId="Word.Document.8">
                  <p:embed/>
                  <p:pic>
                    <p:nvPicPr>
                      <p:cNvPr id="0" name="图片 7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31" y="851927"/>
                        <a:ext cx="7473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02515" y="3440673"/>
          <a:ext cx="10802937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3" imgW="5165090" imgH="782955" progId="Word.Document.8">
                  <p:embed/>
                </p:oleObj>
              </mc:Choice>
              <mc:Fallback>
                <p:oleObj name="Document" r:id="rId3" imgW="5165090" imgH="782955" progId="Word.Document.8">
                  <p:embed/>
                  <p:pic>
                    <p:nvPicPr>
                      <p:cNvPr id="0" name="图片 7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" y="3440673"/>
                        <a:ext cx="10802937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02515" y="1616169"/>
          <a:ext cx="10852150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5" imgW="5376545" imgH="978535" progId="Word.Document.8">
                  <p:embed/>
                </p:oleObj>
              </mc:Choice>
              <mc:Fallback>
                <p:oleObj name="Document" r:id="rId5" imgW="5376545" imgH="978535" progId="Word.Document.8">
                  <p:embed/>
                  <p:pic>
                    <p:nvPicPr>
                      <p:cNvPr id="0" name="图片 7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" y="1616169"/>
                        <a:ext cx="10852150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77203" y="904363"/>
          <a:ext cx="7255809" cy="61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Document" r:id="rId1" imgW="3587115" imgH="311785" progId="Word.Document.8">
                  <p:embed/>
                </p:oleObj>
              </mc:Choice>
              <mc:Fallback>
                <p:oleObj name="Document" r:id="rId1" imgW="3587115" imgH="311785" progId="Word.Document.8">
                  <p:embed/>
                  <p:pic>
                    <p:nvPicPr>
                      <p:cNvPr id="0" name="图片 8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203" y="904363"/>
                        <a:ext cx="7255809" cy="61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52009" y="3367555"/>
          <a:ext cx="1080293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5605780" imgH="758190" progId="Word.Document.8">
                  <p:embed/>
                </p:oleObj>
              </mc:Choice>
              <mc:Fallback>
                <p:oleObj name="Document" r:id="rId3" imgW="5605780" imgH="758190" progId="Word.Document.8">
                  <p:embed/>
                  <p:pic>
                    <p:nvPicPr>
                      <p:cNvPr id="0" name="图片 8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09" y="3367555"/>
                        <a:ext cx="10802937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52009" y="1445466"/>
          <a:ext cx="1072197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Document" r:id="rId5" imgW="5354955" imgH="1003300" progId="Word.Document.8">
                  <p:embed/>
                </p:oleObj>
              </mc:Choice>
              <mc:Fallback>
                <p:oleObj name="Document" r:id="rId5" imgW="5354955" imgH="1003300" progId="Word.Document.8">
                  <p:embed/>
                  <p:pic>
                    <p:nvPicPr>
                      <p:cNvPr id="0" name="图片 8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09" y="1445466"/>
                        <a:ext cx="10721975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976907" y="4919239"/>
          <a:ext cx="1664635" cy="5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cument" r:id="rId7" imgW="1104900" imgH="406400" progId="Word.Document.8">
                  <p:embed/>
                </p:oleObj>
              </mc:Choice>
              <mc:Fallback>
                <p:oleObj name="Document" r:id="rId7" imgW="1104900" imgH="406400" progId="Word.Document.8">
                  <p:embed/>
                  <p:pic>
                    <p:nvPicPr>
                      <p:cNvPr id="0" name="图片 8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907" y="4919239"/>
                        <a:ext cx="1664635" cy="598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246094" y="4765989"/>
          <a:ext cx="7346576" cy="84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Document" r:id="rId9" imgW="5029200" imgH="596900" progId="Word.Document.8">
                  <p:embed/>
                </p:oleObj>
              </mc:Choice>
              <mc:Fallback>
                <p:oleObj name="Document" r:id="rId9" imgW="5029200" imgH="596900" progId="Word.Document.8">
                  <p:embed/>
                  <p:pic>
                    <p:nvPicPr>
                      <p:cNvPr id="0" name="图片 8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094" y="4765989"/>
                        <a:ext cx="7346576" cy="845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4369" y="1851025"/>
          <a:ext cx="109045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1" imgW="5513705" imgH="694055" progId="Word.Document.8">
                  <p:embed/>
                </p:oleObj>
              </mc:Choice>
              <mc:Fallback>
                <p:oleObj name="Document" r:id="rId1" imgW="5513705" imgH="694055" progId="Word.Document.8">
                  <p:embed/>
                  <p:pic>
                    <p:nvPicPr>
                      <p:cNvPr id="0" name="图片 9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69" y="1851025"/>
                        <a:ext cx="1090453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42470" y="3312833"/>
          <a:ext cx="1079341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3" imgW="5464810" imgH="1085850" progId="Word.Document.8">
                  <p:embed/>
                </p:oleObj>
              </mc:Choice>
              <mc:Fallback>
                <p:oleObj name="Document" r:id="rId3" imgW="5464810" imgH="1085850" progId="Word.Document.8">
                  <p:embed/>
                  <p:pic>
                    <p:nvPicPr>
                      <p:cNvPr id="0" name="图片 9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70" y="3312833"/>
                        <a:ext cx="1079341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91989" y="841935"/>
          <a:ext cx="4949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5" imgW="2556510" imgH="437515" progId="Word.Document.8">
                  <p:embed/>
                </p:oleObj>
              </mc:Choice>
              <mc:Fallback>
                <p:oleObj name="Document" r:id="rId5" imgW="2556510" imgH="437515" progId="Word.Document.8">
                  <p:embed/>
                  <p:pic>
                    <p:nvPicPr>
                      <p:cNvPr id="0" name="图片 9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989" y="841935"/>
                        <a:ext cx="49498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605900" y="718254"/>
          <a:ext cx="3063407" cy="67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1" imgW="2387600" imgH="546100" progId="Word.Document.8">
                  <p:embed/>
                </p:oleObj>
              </mc:Choice>
              <mc:Fallback>
                <p:oleObj name="Document" r:id="rId1" imgW="2387600" imgH="546100" progId="Word.Document.8">
                  <p:embed/>
                  <p:pic>
                    <p:nvPicPr>
                      <p:cNvPr id="0" name="图片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900" y="718254"/>
                        <a:ext cx="3063407" cy="67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3778" y="1882213"/>
          <a:ext cx="11277535" cy="151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3" imgW="5608955" imgH="758190" progId="Word.Document.8">
                  <p:embed/>
                </p:oleObj>
              </mc:Choice>
              <mc:Fallback>
                <p:oleObj name="Document" r:id="rId3" imgW="5608955" imgH="758190" progId="Word.Document.8">
                  <p:embed/>
                  <p:pic>
                    <p:nvPicPr>
                      <p:cNvPr id="0" name="图片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78" y="1882213"/>
                        <a:ext cx="11277535" cy="151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65286" y="1344146"/>
          <a:ext cx="3666786" cy="74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5" imgW="2387600" imgH="495300" progId="Word.Document.8">
                  <p:embed/>
                </p:oleObj>
              </mc:Choice>
              <mc:Fallback>
                <p:oleObj name="Document" r:id="rId5" imgW="2387600" imgH="495300" progId="Word.Document.8">
                  <p:embed/>
                  <p:pic>
                    <p:nvPicPr>
                      <p:cNvPr id="0" name="图片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86" y="1344146"/>
                        <a:ext cx="3666786" cy="74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194921" y="3208057"/>
          <a:ext cx="7514291" cy="65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7" imgW="3706495" imgH="330200" progId="Word.Document.8">
                  <p:embed/>
                </p:oleObj>
              </mc:Choice>
              <mc:Fallback>
                <p:oleObj name="Document" r:id="rId7" imgW="3706495" imgH="330200" progId="Word.Document.8">
                  <p:embed/>
                  <p:pic>
                    <p:nvPicPr>
                      <p:cNvPr id="0" name="图片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921" y="3208057"/>
                        <a:ext cx="7514291" cy="65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194921" y="3778624"/>
          <a:ext cx="6927103" cy="82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9" imgW="3331210" imgH="399415" progId="Word.Document.8">
                  <p:embed/>
                </p:oleObj>
              </mc:Choice>
              <mc:Fallback>
                <p:oleObj name="Document" r:id="rId9" imgW="3331210" imgH="399415" progId="Word.Document.8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921" y="3778624"/>
                        <a:ext cx="6927103" cy="82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55981" y="4417639"/>
          <a:ext cx="107553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11" imgW="5306060" imgH="581025" progId="Word.Document.8">
                  <p:embed/>
                </p:oleObj>
              </mc:Choice>
              <mc:Fallback>
                <p:oleObj name="Document" r:id="rId11" imgW="5306060" imgH="581025" progId="Word.Document.8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81" y="4417639"/>
                        <a:ext cx="107553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01976" y="5399274"/>
          <a:ext cx="65611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13" imgW="3220085" imgH="507365" progId="Word.Document.8">
                  <p:embed/>
                </p:oleObj>
              </mc:Choice>
              <mc:Fallback>
                <p:oleObj name="Document" r:id="rId13" imgW="3220085" imgH="507365" progId="Word.Document.8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76" y="5399274"/>
                        <a:ext cx="65611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3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00742" y="572994"/>
          <a:ext cx="107981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Document" r:id="rId3" imgW="4868545" imgH="1049020" progId="Word.Document.8">
                  <p:embed/>
                </p:oleObj>
              </mc:Choice>
              <mc:Fallback>
                <p:oleObj name="Document" r:id="rId3" imgW="4868545" imgH="1049020" progId="Word.Document.8">
                  <p:embed/>
                  <p:pic>
                    <p:nvPicPr>
                      <p:cNvPr id="0" name="图片 3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42" y="572994"/>
                        <a:ext cx="1079817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36664" y="2672976"/>
          <a:ext cx="82772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5" imgW="3893185" imgH="559435" progId="Word.Document.8">
                  <p:embed/>
                </p:oleObj>
              </mc:Choice>
              <mc:Fallback>
                <p:oleObj name="Document" r:id="rId5" imgW="3893185" imgH="559435" progId="Word.Document.8">
                  <p:embed/>
                  <p:pic>
                    <p:nvPicPr>
                      <p:cNvPr id="0" name="图片 3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4" y="2672976"/>
                        <a:ext cx="82772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89617" y="4636994"/>
          <a:ext cx="11064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7" imgW="4694555" imgH="397510" progId="Word.Document.8">
                  <p:embed/>
                </p:oleObj>
              </mc:Choice>
              <mc:Fallback>
                <p:oleObj name="Document" r:id="rId7" imgW="4694555" imgH="397510" progId="Word.Document.8">
                  <p:embed/>
                  <p:pic>
                    <p:nvPicPr>
                      <p:cNvPr id="0" name="图片 3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17" y="4636994"/>
                        <a:ext cx="11064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482512" y="3618101"/>
          <a:ext cx="2741294" cy="133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9" imgW="1790700" imgH="876300" progId="Word.Document.8">
                  <p:embed/>
                </p:oleObj>
              </mc:Choice>
              <mc:Fallback>
                <p:oleObj name="Document" r:id="rId9" imgW="1790700" imgH="876300" progId="Word.Document.8">
                  <p:embed/>
                  <p:pic>
                    <p:nvPicPr>
                      <p:cNvPr id="0" name="图片 3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12" y="3618101"/>
                        <a:ext cx="2741294" cy="133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75218" y="4118244"/>
          <a:ext cx="99123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1" imgW="4250690" imgH="969645" progId="Word.Document.8">
                  <p:embed/>
                </p:oleObj>
              </mc:Choice>
              <mc:Fallback>
                <p:oleObj name="Document" r:id="rId1" imgW="4250690" imgH="969645" progId="Word.Document.8">
                  <p:embed/>
                  <p:pic>
                    <p:nvPicPr>
                      <p:cNvPr id="0" name="图片 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4118244"/>
                        <a:ext cx="991235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175218" y="735282"/>
          <a:ext cx="740251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3" imgW="3339465" imgH="1529080" progId="Word.Document.8">
                  <p:embed/>
                </p:oleObj>
              </mc:Choice>
              <mc:Fallback>
                <p:oleObj name="Document" r:id="rId3" imgW="3339465" imgH="1529080" progId="Word.Document.8">
                  <p:embed/>
                  <p:pic>
                    <p:nvPicPr>
                      <p:cNvPr id="0" name="图片 4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735282"/>
                        <a:ext cx="740251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75218" y="735282"/>
          <a:ext cx="740251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5" imgW="3339465" imgH="1529080" progId="Word.Document.8">
                  <p:embed/>
                </p:oleObj>
              </mc:Choice>
              <mc:Fallback>
                <p:oleObj name="Document" r:id="rId5" imgW="3339465" imgH="1529080" progId="Word.Document.8">
                  <p:embed/>
                  <p:pic>
                    <p:nvPicPr>
                      <p:cNvPr id="0" name="图片 4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735282"/>
                        <a:ext cx="740251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54"/>
          <p:cNvGrpSpPr/>
          <p:nvPr/>
        </p:nvGrpSpPr>
        <p:grpSpPr>
          <a:xfrm>
            <a:off x="1830380" y="3694332"/>
            <a:ext cx="8702627" cy="658040"/>
            <a:chOff x="1187" y="2531"/>
            <a:chExt cx="3622" cy="311"/>
          </a:xfrm>
        </p:grpSpPr>
        <p:graphicFrame>
          <p:nvGraphicFramePr>
            <p:cNvPr id="8194" name="Object 60"/>
            <p:cNvGraphicFramePr>
              <a:graphicFrameLocks noChangeAspect="1"/>
            </p:cNvGraphicFramePr>
            <p:nvPr/>
          </p:nvGraphicFramePr>
          <p:xfrm>
            <a:off x="2394" y="2647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94" y="2647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Rectangle 110"/>
            <p:cNvSpPr>
              <a:spLocks noChangeArrowheads="1"/>
            </p:cNvSpPr>
            <p:nvPr/>
          </p:nvSpPr>
          <p:spPr bwMode="auto">
            <a:xfrm>
              <a:off x="1187" y="2531"/>
              <a:ext cx="3622" cy="31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的次数为    则当   越来越大时</a:t>
              </a:r>
              <a:r>
                <a:rPr kumimoji="1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有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8196" name="Object 60"/>
            <p:cNvGraphicFramePr>
              <a:graphicFrameLocks noChangeAspect="1"/>
            </p:cNvGraphicFramePr>
            <p:nvPr/>
          </p:nvGraphicFramePr>
          <p:xfrm>
            <a:off x="1868" y="2577"/>
            <a:ext cx="22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" imgW="177800" imgH="203200" progId="Equation.3">
                    <p:embed/>
                  </p:oleObj>
                </mc:Choice>
                <mc:Fallback>
                  <p:oleObj name="" r:id="rId3" imgW="177800" imgH="203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68" y="2577"/>
                          <a:ext cx="223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" name="Rectangle 110"/>
          <p:cNvSpPr>
            <a:spLocks noChangeArrowheads="1"/>
          </p:cNvSpPr>
          <p:nvPr/>
        </p:nvSpPr>
        <p:spPr bwMode="auto">
          <a:xfrm>
            <a:off x="1847307" y="1836586"/>
            <a:ext cx="988118" cy="14198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随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机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试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验</a:t>
            </a:r>
            <a:endParaRPr kumimoji="0" lang="en-US" altLang="zh-CN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7" name="Rectangle 110"/>
          <p:cNvSpPr>
            <a:spLocks noChangeArrowheads="1"/>
          </p:cNvSpPr>
          <p:nvPr/>
        </p:nvSpPr>
        <p:spPr bwMode="auto">
          <a:xfrm>
            <a:off x="3379206" y="1857745"/>
            <a:ext cx="988118" cy="14198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统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据</a:t>
            </a:r>
            <a:endParaRPr kumimoji="0" lang="en-US" altLang="zh-CN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8" name="Rectangle 110"/>
          <p:cNvSpPr>
            <a:spLocks noChangeArrowheads="1"/>
          </p:cNvSpPr>
          <p:nvPr/>
        </p:nvSpPr>
        <p:spPr bwMode="auto">
          <a:xfrm>
            <a:off x="4964003" y="1650389"/>
            <a:ext cx="988118" cy="17519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统</a:t>
            </a:r>
            <a:endParaRPr kumimoji="0" lang="en-US" altLang="zh-CN" sz="24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</a:t>
            </a:r>
            <a:endParaRPr kumimoji="0" lang="zh-CN" altLang="en-US" sz="24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规</a:t>
            </a:r>
            <a:endParaRPr kumimoji="0" lang="zh-CN" altLang="en-US" sz="24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律</a:t>
            </a:r>
            <a:endParaRPr kumimoji="0" lang="zh-CN" altLang="en-US" sz="24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性</a:t>
            </a:r>
            <a:endParaRPr kumimoji="0" lang="zh-CN" altLang="en-US" sz="24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9" name="Rectangle 110"/>
          <p:cNvSpPr>
            <a:spLocks noChangeArrowheads="1"/>
          </p:cNvSpPr>
          <p:nvPr/>
        </p:nvSpPr>
        <p:spPr bwMode="auto">
          <a:xfrm>
            <a:off x="6608044" y="1654621"/>
            <a:ext cx="988118" cy="17519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频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率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稳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性</a:t>
            </a:r>
            <a:endParaRPr kumimoji="0" lang="zh-CN" altLang="en-US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0" name="AutoShape 123"/>
          <p:cNvSpPr>
            <a:spLocks noChangeAspect="1" noChangeArrowheads="1"/>
          </p:cNvSpPr>
          <p:nvPr/>
        </p:nvSpPr>
        <p:spPr bwMode="auto">
          <a:xfrm>
            <a:off x="2705215" y="2099786"/>
            <a:ext cx="406417" cy="929329"/>
          </a:xfrm>
          <a:prstGeom prst="rightArrow">
            <a:avLst>
              <a:gd name="adj1" fmla="val 50000"/>
              <a:gd name="adj2" fmla="val 3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73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AutoShape 124"/>
          <p:cNvSpPr>
            <a:spLocks noChangeAspect="1" noChangeArrowheads="1"/>
          </p:cNvSpPr>
          <p:nvPr/>
        </p:nvSpPr>
        <p:spPr bwMode="auto">
          <a:xfrm>
            <a:off x="4278373" y="2091323"/>
            <a:ext cx="406417" cy="929329"/>
          </a:xfrm>
          <a:prstGeom prst="rightArrow">
            <a:avLst>
              <a:gd name="adj1" fmla="val 50000"/>
              <a:gd name="adj2" fmla="val 3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73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AutoShape 125"/>
          <p:cNvSpPr>
            <a:spLocks noChangeAspect="1" noChangeArrowheads="1"/>
          </p:cNvSpPr>
          <p:nvPr/>
        </p:nvSpPr>
        <p:spPr bwMode="auto">
          <a:xfrm>
            <a:off x="5872691" y="2108250"/>
            <a:ext cx="406417" cy="929329"/>
          </a:xfrm>
          <a:prstGeom prst="rightArrow">
            <a:avLst>
              <a:gd name="adj1" fmla="val 50000"/>
              <a:gd name="adj2" fmla="val 3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73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AutoShape 126"/>
          <p:cNvSpPr>
            <a:spLocks noChangeAspect="1" noChangeArrowheads="1"/>
          </p:cNvSpPr>
          <p:nvPr/>
        </p:nvSpPr>
        <p:spPr bwMode="auto">
          <a:xfrm>
            <a:off x="7544239" y="2091323"/>
            <a:ext cx="406417" cy="929329"/>
          </a:xfrm>
          <a:prstGeom prst="rightArrow">
            <a:avLst>
              <a:gd name="adj1" fmla="val 50000"/>
              <a:gd name="adj2" fmla="val 3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73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Rectangle 110"/>
          <p:cNvSpPr>
            <a:spLocks noChangeArrowheads="1"/>
          </p:cNvSpPr>
          <p:nvPr/>
        </p:nvSpPr>
        <p:spPr bwMode="auto">
          <a:xfrm>
            <a:off x="8434051" y="2255531"/>
            <a:ext cx="1326659" cy="583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概率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5" name="AutoShape 128"/>
          <p:cNvSpPr>
            <a:spLocks noChangeAspect="1" noChangeArrowheads="1"/>
          </p:cNvSpPr>
          <p:nvPr/>
        </p:nvSpPr>
        <p:spPr bwMode="auto">
          <a:xfrm>
            <a:off x="8338836" y="2178459"/>
            <a:ext cx="1267415" cy="740245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73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55"/>
          <p:cNvGrpSpPr/>
          <p:nvPr/>
        </p:nvGrpSpPr>
        <p:grpSpPr>
          <a:xfrm>
            <a:off x="1840960" y="3302894"/>
            <a:ext cx="9369130" cy="562824"/>
            <a:chOff x="1062" y="1752"/>
            <a:chExt cx="4731" cy="266"/>
          </a:xfrm>
        </p:grpSpPr>
        <p:sp>
          <p:nvSpPr>
            <p:cNvPr id="138" name="Rectangle 110"/>
            <p:cNvSpPr>
              <a:spLocks noChangeArrowheads="1"/>
            </p:cNvSpPr>
            <p:nvPr/>
          </p:nvSpPr>
          <p:spPr bwMode="auto">
            <a:xfrm>
              <a:off x="1062" y="1752"/>
              <a:ext cx="4731" cy="2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频率的稳定性 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设   次独立重复试验中事件</a:t>
              </a:r>
              <a:r>
                <a:rPr kumimoji="1" lang="zh-CN" altLang="en-US" sz="3065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 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发生</a:t>
              </a:r>
              <a:endPara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8209" name="Object 60"/>
            <p:cNvGraphicFramePr>
              <a:graphicFrameLocks noChangeAspect="1"/>
            </p:cNvGraphicFramePr>
            <p:nvPr/>
          </p:nvGraphicFramePr>
          <p:xfrm>
            <a:off x="2554" y="1813"/>
            <a:ext cx="15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54" y="1813"/>
                          <a:ext cx="156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60"/>
            <p:cNvGraphicFramePr>
              <a:graphicFrameLocks noChangeAspect="1"/>
            </p:cNvGraphicFramePr>
            <p:nvPr/>
          </p:nvGraphicFramePr>
          <p:xfrm>
            <a:off x="4668" y="1778"/>
            <a:ext cx="18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6" imgW="152400" imgH="165100" progId="Equation.3">
                    <p:embed/>
                  </p:oleObj>
                </mc:Choice>
                <mc:Fallback>
                  <p:oleObj name="" r:id="rId6" imgW="152400" imgH="1651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68" y="1778"/>
                          <a:ext cx="187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" name="Object 60"/>
          <p:cNvGraphicFramePr>
            <a:graphicFrameLocks noChangeAspect="1"/>
          </p:cNvGraphicFramePr>
          <p:nvPr/>
        </p:nvGraphicFramePr>
        <p:xfrm>
          <a:off x="7342256" y="4413732"/>
          <a:ext cx="1102374" cy="49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8" imgW="457200" imgH="203200" progId="Equation.3">
                  <p:embed/>
                </p:oleObj>
              </mc:Choice>
              <mc:Fallback>
                <p:oleObj name="" r:id="rId8" imgW="4572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42256" y="4413732"/>
                        <a:ext cx="1102374" cy="495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8"/>
          <p:cNvGrpSpPr/>
          <p:nvPr/>
        </p:nvGrpSpPr>
        <p:grpSpPr>
          <a:xfrm>
            <a:off x="3169734" y="4172521"/>
            <a:ext cx="4257157" cy="856933"/>
            <a:chOff x="1473" y="2682"/>
            <a:chExt cx="2641" cy="532"/>
          </a:xfrm>
        </p:grpSpPr>
        <p:graphicFrame>
          <p:nvGraphicFramePr>
            <p:cNvPr id="8213" name="Object 60"/>
            <p:cNvGraphicFramePr>
              <a:graphicFrameLocks noChangeAspect="1"/>
            </p:cNvGraphicFramePr>
            <p:nvPr/>
          </p:nvGraphicFramePr>
          <p:xfrm>
            <a:off x="1473" y="2682"/>
            <a:ext cx="67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0" imgW="457200" imgH="355600" progId="Equation.3">
                    <p:embed/>
                  </p:oleObj>
                </mc:Choice>
                <mc:Fallback>
                  <p:oleObj name="" r:id="rId10" imgW="457200" imgH="355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73" y="2682"/>
                          <a:ext cx="676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" name="Rectangle 110"/>
            <p:cNvSpPr>
              <a:spLocks noChangeArrowheads="1"/>
            </p:cNvSpPr>
            <p:nvPr/>
          </p:nvSpPr>
          <p:spPr bwMode="auto">
            <a:xfrm>
              <a:off x="2104" y="2781"/>
              <a:ext cx="2010" cy="3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越来越接近常数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8215" name="Object 60"/>
            <p:cNvGraphicFramePr>
              <a:graphicFrameLocks noChangeAspect="1"/>
            </p:cNvGraphicFramePr>
            <p:nvPr/>
          </p:nvGraphicFramePr>
          <p:xfrm>
            <a:off x="3874" y="2855"/>
            <a:ext cx="22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2" imgW="152400" imgH="165100" progId="Equation.3">
                    <p:embed/>
                  </p:oleObj>
                </mc:Choice>
                <mc:Fallback>
                  <p:oleObj name="" r:id="rId12" imgW="152400" imgH="1651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74" y="2855"/>
                          <a:ext cx="22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" name="Object 60"/>
          <p:cNvGraphicFramePr>
            <a:graphicFrameLocks noChangeAspect="1"/>
          </p:cNvGraphicFramePr>
          <p:nvPr/>
        </p:nvGraphicFramePr>
        <p:xfrm>
          <a:off x="3992812" y="4680333"/>
          <a:ext cx="4267737" cy="88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4" imgW="1790700" imgH="368300" progId="Equation.3">
                  <p:embed/>
                </p:oleObj>
              </mc:Choice>
              <mc:Fallback>
                <p:oleObj name="" r:id="rId14" imgW="1790700" imgH="368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92812" y="4680333"/>
                        <a:ext cx="4267737" cy="8886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2"/>
          <p:cNvGrpSpPr/>
          <p:nvPr/>
        </p:nvGrpSpPr>
        <p:grpSpPr>
          <a:xfrm>
            <a:off x="1449521" y="1131998"/>
            <a:ext cx="6861809" cy="563245"/>
            <a:chOff x="1086469" y="849884"/>
            <a:chExt cx="5148076" cy="422769"/>
          </a:xfrm>
        </p:grpSpPr>
        <p:sp>
          <p:nvSpPr>
            <p:cNvPr id="125" name="Rectangle 110"/>
            <p:cNvSpPr>
              <a:spLocks noChangeArrowheads="1"/>
            </p:cNvSpPr>
            <p:nvPr/>
          </p:nvSpPr>
          <p:spPr bwMode="auto">
            <a:xfrm>
              <a:off x="1361097" y="849884"/>
              <a:ext cx="4873448" cy="42276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0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回顾</a:t>
              </a:r>
              <a:r>
                <a:rPr kumimoji="0" lang="en-US" altLang="zh-CN" sz="3065" b="0" i="0" u="none" strike="noStrike" kern="10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:</a:t>
              </a:r>
              <a:r>
                <a:rPr kumimoji="0" lang="zh-CN" altLang="zh-CN" sz="3065" b="0" i="0" u="none" strike="noStrike" kern="10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“概率”的概念是如何产生的?</a:t>
              </a:r>
              <a:endParaRPr kumimoji="0" lang="en-US" altLang="zh-CN" sz="3065" b="0" i="0" u="none" strike="noStrike" kern="10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8219" name="Picture 18" descr="E:\MB00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86469" y="937839"/>
              <a:ext cx="306460" cy="33211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6" name="Picture 18" descr="E:\MB001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9521" y="3395993"/>
            <a:ext cx="408366" cy="44221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33"/>
          <p:cNvGrpSpPr/>
          <p:nvPr/>
        </p:nvGrpSpPr>
        <p:grpSpPr>
          <a:xfrm>
            <a:off x="1449521" y="5338373"/>
            <a:ext cx="9963694" cy="563245"/>
            <a:chOff x="1086469" y="3984036"/>
            <a:chExt cx="7475321" cy="422769"/>
          </a:xfrm>
        </p:grpSpPr>
        <p:sp>
          <p:nvSpPr>
            <p:cNvPr id="152" name="Rectangle 110"/>
            <p:cNvSpPr>
              <a:spLocks noChangeArrowheads="1"/>
            </p:cNvSpPr>
            <p:nvPr/>
          </p:nvSpPr>
          <p:spPr bwMode="auto">
            <a:xfrm>
              <a:off x="1367449" y="3984036"/>
              <a:ext cx="7194341" cy="42276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: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如何定义随机变量的收敛性？</a:t>
              </a:r>
              <a:endPara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8223" name="Picture 18" descr="E:\MB00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86469" y="4061429"/>
              <a:ext cx="306460" cy="33211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组合 38"/>
          <p:cNvGrpSpPr/>
          <p:nvPr/>
        </p:nvGrpSpPr>
        <p:grpSpPr>
          <a:xfrm>
            <a:off x="1449521" y="5848301"/>
            <a:ext cx="9972157" cy="563245"/>
            <a:chOff x="1086469" y="4366360"/>
            <a:chExt cx="7481671" cy="422768"/>
          </a:xfrm>
        </p:grpSpPr>
        <p:sp>
          <p:nvSpPr>
            <p:cNvPr id="154" name="Rectangle 110"/>
            <p:cNvSpPr>
              <a:spLocks noChangeArrowheads="1"/>
            </p:cNvSpPr>
            <p:nvPr/>
          </p:nvSpPr>
          <p:spPr bwMode="auto">
            <a:xfrm>
              <a:off x="1373799" y="4366360"/>
              <a:ext cx="7194341" cy="4227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: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频率稳定性的严格数学描述是什么？</a:t>
              </a:r>
              <a:endPara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8226" name="Picture 18" descr="E:\MB00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86469" y="4455488"/>
              <a:ext cx="306460" cy="332111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746048" y="567971"/>
          <a:ext cx="6840162" cy="78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17" imgW="4025900" imgH="469900" progId="Word.Document.8">
                  <p:embed/>
                </p:oleObj>
              </mc:Choice>
              <mc:Fallback>
                <p:oleObj name="Document" r:id="rId17" imgW="4025900" imgH="469900" progId="Word.Document.8">
                  <p:embed/>
                  <p:pic>
                    <p:nvPicPr>
                      <p:cNvPr id="0" name="图片 5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48" y="567971"/>
                        <a:ext cx="6840162" cy="78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 bldLvl="0" animBg="1"/>
      <p:bldP spid="131" grpId="0" bldLvl="0" animBg="1"/>
      <p:bldP spid="132" grpId="0" bldLvl="0" animBg="1"/>
      <p:bldP spid="133" grpId="0" bldLvl="0" animBg="1"/>
      <p:bldP spid="134" grpId="0"/>
      <p:bldP spid="13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" name="Picture 62" descr="5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6628" y="1853514"/>
            <a:ext cx="1093911" cy="261311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87"/>
          <p:cNvGrpSpPr/>
          <p:nvPr/>
        </p:nvGrpSpPr>
        <p:grpSpPr>
          <a:xfrm>
            <a:off x="1817685" y="1170084"/>
            <a:ext cx="9900217" cy="562824"/>
            <a:chOff x="755" y="420"/>
            <a:chExt cx="4679" cy="266"/>
          </a:xfrm>
        </p:grpSpPr>
        <p:sp>
          <p:nvSpPr>
            <p:cNvPr id="67" name="Rectangle 110"/>
            <p:cNvSpPr>
              <a:spLocks noChangeArrowheads="1"/>
            </p:cNvSpPr>
            <p:nvPr/>
          </p:nvSpPr>
          <p:spPr bwMode="auto">
            <a:xfrm>
              <a:off x="755" y="420"/>
              <a:ext cx="4679" cy="2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抛硬币试验 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将一枚硬币连续抛   次</a:t>
              </a:r>
              <a:r>
                <a:rPr kumimoji="1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记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44" name="Object 60"/>
            <p:cNvGraphicFramePr>
              <a:graphicFrameLocks noChangeAspect="1"/>
            </p:cNvGraphicFramePr>
            <p:nvPr/>
          </p:nvGraphicFramePr>
          <p:xfrm>
            <a:off x="3266" y="484"/>
            <a:ext cx="149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" imgW="127000" imgH="139700" progId="Equation.3">
                    <p:embed/>
                  </p:oleObj>
                </mc:Choice>
                <mc:Fallback>
                  <p:oleObj name="" r:id="rId2" imgW="127000" imgH="139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66" y="484"/>
                          <a:ext cx="149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30380" y="2746416"/>
            <a:ext cx="7507153" cy="5632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概率论历史上几个有名的“抛硬币”试验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Group 80"/>
          <p:cNvGrpSpPr/>
          <p:nvPr/>
        </p:nvGrpSpPr>
        <p:grpSpPr>
          <a:xfrm>
            <a:off x="8311330" y="1208170"/>
            <a:ext cx="2503089" cy="545898"/>
            <a:chOff x="2620" y="1000"/>
            <a:chExt cx="1183" cy="258"/>
          </a:xfrm>
        </p:grpSpPr>
        <p:graphicFrame>
          <p:nvGraphicFramePr>
            <p:cNvPr id="10247" name="Object 60"/>
            <p:cNvGraphicFramePr>
              <a:graphicFrameLocks noChangeAspect="1"/>
            </p:cNvGraphicFramePr>
            <p:nvPr/>
          </p:nvGraphicFramePr>
          <p:xfrm>
            <a:off x="2620" y="1003"/>
            <a:ext cx="36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4" imgW="304800" imgH="203200" progId="Equation.3">
                    <p:embed/>
                  </p:oleObj>
                </mc:Choice>
                <mc:Fallback>
                  <p:oleObj name="" r:id="rId4" imgW="304800" imgH="203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20" y="1003"/>
                          <a:ext cx="368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958" y="1000"/>
              <a:ext cx="845" cy="237"/>
            </a:xfrm>
            <a:prstGeom prst="rect">
              <a:avLst/>
            </a:prstGeom>
            <a:noFill/>
            <a:ln w="127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正面朝上</a:t>
              </a:r>
              <a:endParaRPr kumimoji="1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49" name="Object 60"/>
            <p:cNvGraphicFramePr>
              <a:graphicFrameLocks noChangeAspect="1"/>
            </p:cNvGraphicFramePr>
            <p:nvPr/>
          </p:nvGraphicFramePr>
          <p:xfrm>
            <a:off x="3651" y="1009"/>
            <a:ext cx="12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6" imgW="101600" imgH="203200" progId="Equation.3">
                    <p:embed/>
                  </p:oleObj>
                </mc:Choice>
                <mc:Fallback>
                  <p:oleObj name="" r:id="rId6" imgW="101600" imgH="203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1" y="1009"/>
                          <a:ext cx="123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3"/>
          <p:cNvGrpSpPr/>
          <p:nvPr/>
        </p:nvGrpSpPr>
        <p:grpSpPr>
          <a:xfrm>
            <a:off x="1906552" y="1631346"/>
            <a:ext cx="6174147" cy="605142"/>
            <a:chOff x="1450" y="1313"/>
            <a:chExt cx="2918" cy="286"/>
          </a:xfrm>
        </p:grpSpPr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899" y="1333"/>
              <a:ext cx="2469" cy="26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次试验中   发生的次数</a:t>
              </a:r>
              <a:endParaRPr kumimoji="1" lang="zh-CN" altLang="en-US" sz="30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52" name="Object 60"/>
            <p:cNvGraphicFramePr>
              <a:graphicFrameLocks noChangeAspect="1"/>
            </p:cNvGraphicFramePr>
            <p:nvPr/>
          </p:nvGraphicFramePr>
          <p:xfrm>
            <a:off x="1450" y="1313"/>
            <a:ext cx="49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8" imgW="381000" imgH="203200" progId="Equation.3">
                    <p:embed/>
                  </p:oleObj>
                </mc:Choice>
                <mc:Fallback>
                  <p:oleObj name="" r:id="rId8" imgW="381000" imgH="203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50" y="1313"/>
                          <a:ext cx="49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60"/>
            <p:cNvGraphicFramePr>
              <a:graphicFrameLocks noChangeAspect="1"/>
            </p:cNvGraphicFramePr>
            <p:nvPr/>
          </p:nvGraphicFramePr>
          <p:xfrm>
            <a:off x="2667" y="1355"/>
            <a:ext cx="20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0" imgW="152400" imgH="165100" progId="Equation.3">
                    <p:embed/>
                  </p:oleObj>
                </mc:Choice>
                <mc:Fallback>
                  <p:oleObj name="" r:id="rId10" imgW="152400" imgH="165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67" y="1355"/>
                          <a:ext cx="200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6"/>
          <p:cNvGrpSpPr/>
          <p:nvPr/>
        </p:nvGrpSpPr>
        <p:grpSpPr>
          <a:xfrm>
            <a:off x="3607722" y="1952961"/>
            <a:ext cx="6072584" cy="939452"/>
            <a:chOff x="1239" y="1529"/>
            <a:chExt cx="2870" cy="444"/>
          </a:xfrm>
        </p:grpSpPr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1239" y="1627"/>
              <a:ext cx="2870" cy="26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则    发生的频率为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256" name="Object 60"/>
            <p:cNvGraphicFramePr>
              <a:graphicFrameLocks noChangeAspect="1"/>
            </p:cNvGraphicFramePr>
            <p:nvPr/>
          </p:nvGraphicFramePr>
          <p:xfrm>
            <a:off x="1483" y="1644"/>
            <a:ext cx="21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2" imgW="152400" imgH="165100" progId="Equation.3">
                    <p:embed/>
                  </p:oleObj>
                </mc:Choice>
                <mc:Fallback>
                  <p:oleObj name="" r:id="rId12" imgW="152400" imgH="1651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83" y="1644"/>
                          <a:ext cx="210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60"/>
            <p:cNvGraphicFramePr>
              <a:graphicFrameLocks noChangeAspect="1"/>
            </p:cNvGraphicFramePr>
            <p:nvPr/>
          </p:nvGraphicFramePr>
          <p:xfrm>
            <a:off x="2803" y="1529"/>
            <a:ext cx="56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4" imgW="457200" imgH="355600" progId="Equation.3">
                    <p:embed/>
                  </p:oleObj>
                </mc:Choice>
                <mc:Fallback>
                  <p:oleObj name="" r:id="rId14" imgW="457200" imgH="355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03" y="1529"/>
                          <a:ext cx="565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8"/>
          <p:cNvGrpSpPr/>
          <p:nvPr/>
        </p:nvGrpSpPr>
        <p:grpSpPr>
          <a:xfrm>
            <a:off x="2374162" y="3305009"/>
            <a:ext cx="7149568" cy="2035479"/>
            <a:chOff x="233" y="2013"/>
            <a:chExt cx="5226" cy="1487"/>
          </a:xfrm>
        </p:grpSpPr>
        <p:graphicFrame>
          <p:nvGraphicFramePr>
            <p:cNvPr id="10259" name="Object 89"/>
            <p:cNvGraphicFramePr>
              <a:graphicFrameLocks noChangeAspect="1"/>
            </p:cNvGraphicFramePr>
            <p:nvPr/>
          </p:nvGraphicFramePr>
          <p:xfrm>
            <a:off x="233" y="2013"/>
            <a:ext cx="5226" cy="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6" imgW="95097600" imgH="30480000" progId="">
                    <p:embed/>
                  </p:oleObj>
                </mc:Choice>
                <mc:Fallback>
                  <p:oleObj name="" r:id="rId16" imgW="95097600" imgH="30480000" progId="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3" y="2013"/>
                          <a:ext cx="5226" cy="1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564" y="3155"/>
              <a:ext cx="1508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皮尔逊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(19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世纪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>
              <a:off x="513" y="2896"/>
              <a:ext cx="1610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皮尔逊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(19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世纪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6" name="Rectangle 92"/>
            <p:cNvSpPr>
              <a:spLocks noChangeArrowheads="1"/>
            </p:cNvSpPr>
            <p:nvPr/>
          </p:nvSpPr>
          <p:spPr bwMode="auto">
            <a:xfrm>
              <a:off x="609" y="2338"/>
              <a:ext cx="1418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蒲丰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(18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世纪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7" name="Rectangle 93"/>
            <p:cNvSpPr>
              <a:spLocks noChangeArrowheads="1"/>
            </p:cNvSpPr>
            <p:nvPr/>
          </p:nvSpPr>
          <p:spPr bwMode="auto">
            <a:xfrm>
              <a:off x="453" y="2616"/>
              <a:ext cx="1731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德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·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摩根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(19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世纪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887" y="2039"/>
              <a:ext cx="882" cy="37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实验者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" name="Group 95"/>
          <p:cNvGrpSpPr/>
          <p:nvPr/>
        </p:nvGrpSpPr>
        <p:grpSpPr>
          <a:xfrm>
            <a:off x="2249325" y="5183913"/>
            <a:ext cx="7299796" cy="516275"/>
            <a:chOff x="165" y="3389"/>
            <a:chExt cx="5336" cy="377"/>
          </a:xfrm>
        </p:grpSpPr>
        <p:graphicFrame>
          <p:nvGraphicFramePr>
            <p:cNvPr id="10266" name="Object 96"/>
            <p:cNvGraphicFramePr>
              <a:graphicFrameLocks noChangeAspect="1"/>
            </p:cNvGraphicFramePr>
            <p:nvPr/>
          </p:nvGraphicFramePr>
          <p:xfrm>
            <a:off x="252" y="3389"/>
            <a:ext cx="524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8" imgW="95504000" imgH="7721600" progId="">
                    <p:embed/>
                  </p:oleObj>
                </mc:Choice>
                <mc:Fallback>
                  <p:oleObj name="" r:id="rId18" imgW="95504000" imgH="7721600" progId="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2" y="3389"/>
                          <a:ext cx="5249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Rectangle 97"/>
            <p:cNvSpPr>
              <a:spLocks noChangeArrowheads="1"/>
            </p:cNvSpPr>
            <p:nvPr/>
          </p:nvSpPr>
          <p:spPr bwMode="auto">
            <a:xfrm>
              <a:off x="165" y="3426"/>
              <a:ext cx="2155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 罗曼诺夫斯基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(20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世纪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92" name="Rectangle 110"/>
          <p:cNvSpPr>
            <a:spLocks noChangeArrowheads="1"/>
          </p:cNvSpPr>
          <p:nvPr/>
        </p:nvSpPr>
        <p:spPr bwMode="auto">
          <a:xfrm>
            <a:off x="1826148" y="5793288"/>
            <a:ext cx="1140462" cy="5632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可见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3" name="Object 60"/>
          <p:cNvGraphicFramePr>
            <a:graphicFrameLocks noChangeAspect="1"/>
          </p:cNvGraphicFramePr>
          <p:nvPr/>
        </p:nvGraphicFramePr>
        <p:xfrm>
          <a:off x="2759253" y="5575352"/>
          <a:ext cx="5376458" cy="96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0" imgW="66243200" imgH="11785600" progId="Equation.3">
                  <p:embed/>
                </p:oleObj>
              </mc:Choice>
              <mc:Fallback>
                <p:oleObj name="" r:id="rId20" imgW="66243200" imgH="11785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59253" y="5575352"/>
                        <a:ext cx="5376458" cy="9690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" name="Picture 18" descr="E:\MB001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9521" y="1286457"/>
            <a:ext cx="408366" cy="442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AutoShape 102"/>
          <p:cNvSpPr/>
          <p:nvPr/>
        </p:nvSpPr>
        <p:spPr>
          <a:xfrm>
            <a:off x="2319150" y="5216248"/>
            <a:ext cx="7363273" cy="44525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92" grpId="0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60"/>
          <p:cNvGraphicFramePr>
            <a:graphicFrameLocks noChangeAspect="1"/>
          </p:cNvGraphicFramePr>
          <p:nvPr/>
        </p:nvGraphicFramePr>
        <p:xfrm>
          <a:off x="5704562" y="1254719"/>
          <a:ext cx="211588" cy="40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4562" y="1254719"/>
                        <a:ext cx="211588" cy="404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110"/>
          <p:cNvSpPr>
            <a:spLocks noChangeArrowheads="1"/>
          </p:cNvSpPr>
          <p:nvPr/>
        </p:nvSpPr>
        <p:spPr bwMode="auto">
          <a:xfrm>
            <a:off x="1970459" y="1648678"/>
            <a:ext cx="5987949" cy="5429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71978" tIns="35989" rIns="71978" bIns="35989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情形</a:t>
            </a:r>
            <a:r>
              <a: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(1)</a:t>
            </a: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每次试验全出现正面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2" name="Object 88"/>
          <p:cNvGraphicFramePr>
            <a:graphicFrameLocks noChangeAspect="1"/>
          </p:cNvGraphicFramePr>
          <p:nvPr/>
        </p:nvGraphicFramePr>
        <p:xfrm>
          <a:off x="2644995" y="2627927"/>
          <a:ext cx="1624998" cy="83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7068800" imgH="9347200" progId="Equation.3">
                  <p:embed/>
                </p:oleObj>
              </mc:Choice>
              <mc:Fallback>
                <p:oleObj name="" r:id="rId3" imgW="17068800" imgH="934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4995" y="2627927"/>
                        <a:ext cx="1624998" cy="8315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9"/>
          <p:cNvGraphicFramePr>
            <a:graphicFrameLocks noChangeAspect="1"/>
          </p:cNvGraphicFramePr>
          <p:nvPr/>
        </p:nvGraphicFramePr>
        <p:xfrm>
          <a:off x="2661923" y="4178870"/>
          <a:ext cx="1629230" cy="83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7068800" imgH="9347200" progId="Equation.3">
                  <p:embed/>
                </p:oleObj>
              </mc:Choice>
              <mc:Fallback>
                <p:oleObj name="" r:id="rId5" imgW="17068800" imgH="9347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1923" y="4178870"/>
                        <a:ext cx="1629230" cy="8336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110"/>
          <p:cNvSpPr>
            <a:spLocks noChangeArrowheads="1"/>
          </p:cNvSpPr>
          <p:nvPr/>
        </p:nvSpPr>
        <p:spPr bwMode="auto">
          <a:xfrm>
            <a:off x="1955218" y="3309241"/>
            <a:ext cx="6328607" cy="5429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71978" tIns="35989" rIns="71978" bIns="35989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情形</a:t>
            </a:r>
            <a:r>
              <a: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(2)</a:t>
            </a: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每次试验全出现反面</a:t>
            </a:r>
            <a:endParaRPr kumimoji="1" lang="zh-CN" altLang="en-US" sz="30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" name="Group 102"/>
          <p:cNvGrpSpPr/>
          <p:nvPr/>
        </p:nvGrpSpPr>
        <p:grpSpPr>
          <a:xfrm>
            <a:off x="1876929" y="4663406"/>
            <a:ext cx="9343739" cy="778645"/>
            <a:chOff x="-22" y="2628"/>
            <a:chExt cx="7477" cy="623"/>
          </a:xfrm>
        </p:grpSpPr>
        <p:sp>
          <p:nvSpPr>
            <p:cNvPr id="100" name="Rectangle 110"/>
            <p:cNvSpPr>
              <a:spLocks noChangeArrowheads="1"/>
            </p:cNvSpPr>
            <p:nvPr/>
          </p:nvSpPr>
          <p:spPr bwMode="auto">
            <a:xfrm>
              <a:off x="-22" y="2696"/>
              <a:ext cx="7477" cy="4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情形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(3)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某次试验的频率值     在</a:t>
              </a:r>
              <a:r>
                <a:rPr kumimoji="1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0.3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和</a:t>
              </a:r>
              <a:r>
                <a:rPr kumimoji="1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0.5</a:t>
              </a:r>
              <a:r>
                <a:rPr kumimoji="1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之间波动？ 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1306" name="Object 100"/>
            <p:cNvGraphicFramePr>
              <a:graphicFrameLocks noChangeAspect="1"/>
            </p:cNvGraphicFramePr>
            <p:nvPr/>
          </p:nvGraphicFramePr>
          <p:xfrm>
            <a:off x="3621" y="2628"/>
            <a:ext cx="37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6908800" imgH="11379200" progId="Equation.3">
                    <p:embed/>
                  </p:oleObj>
                </mc:Choice>
                <mc:Fallback>
                  <p:oleObj name="" r:id="rId7" imgW="6908800" imgH="11379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21" y="2628"/>
                          <a:ext cx="374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" name="Rectangle 110"/>
          <p:cNvSpPr>
            <a:spLocks noChangeArrowheads="1"/>
          </p:cNvSpPr>
          <p:nvPr/>
        </p:nvSpPr>
        <p:spPr bwMode="auto">
          <a:xfrm>
            <a:off x="1929827" y="5319330"/>
            <a:ext cx="8960765" cy="5429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71978" tIns="35989" rIns="71978" bIns="35989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在理论上完全可能出现</a:t>
            </a:r>
            <a:r>
              <a: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但出现的概率非常非常小</a:t>
            </a:r>
            <a:r>
              <a: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!</a:t>
            </a:r>
            <a:endParaRPr kumimoji="0" lang="en-US" altLang="zh-CN" sz="3065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" name="Group 106"/>
          <p:cNvGrpSpPr/>
          <p:nvPr/>
        </p:nvGrpSpPr>
        <p:grpSpPr>
          <a:xfrm>
            <a:off x="1904436" y="5812331"/>
            <a:ext cx="6709464" cy="562834"/>
            <a:chOff x="1313" y="3395"/>
            <a:chExt cx="5369" cy="449"/>
          </a:xfrm>
        </p:grpSpPr>
        <p:sp>
          <p:nvSpPr>
            <p:cNvPr id="104" name="Rectangle 110"/>
            <p:cNvSpPr>
              <a:spLocks noChangeArrowheads="1"/>
            </p:cNvSpPr>
            <p:nvPr/>
          </p:nvSpPr>
          <p:spPr bwMode="auto">
            <a:xfrm>
              <a:off x="1313" y="3395"/>
              <a:ext cx="5369" cy="44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即当          时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概率越来越小、趋于零</a:t>
              </a:r>
              <a:endParaRPr kumimoji="0" lang="en-US" altLang="zh-CN" sz="30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1310" name="Object 105"/>
            <p:cNvGraphicFramePr>
              <a:graphicFrameLocks noChangeAspect="1"/>
            </p:cNvGraphicFramePr>
            <p:nvPr/>
          </p:nvGraphicFramePr>
          <p:xfrm>
            <a:off x="2036" y="3521"/>
            <a:ext cx="91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14224000" imgH="4470400" progId="">
                    <p:embed/>
                  </p:oleObj>
                </mc:Choice>
                <mc:Fallback>
                  <p:oleObj name="" r:id="rId9" imgW="14224000" imgH="4470400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36" y="3521"/>
                          <a:ext cx="913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06"/>
          <p:cNvGrpSpPr/>
          <p:nvPr/>
        </p:nvGrpSpPr>
        <p:grpSpPr>
          <a:xfrm>
            <a:off x="1521461" y="1142577"/>
            <a:ext cx="8613760" cy="563245"/>
            <a:chOff x="1012994" y="856759"/>
            <a:chExt cx="6462396" cy="422768"/>
          </a:xfrm>
        </p:grpSpPr>
        <p:sp>
          <p:nvSpPr>
            <p:cNvPr id="59" name="Rectangle 110"/>
            <p:cNvSpPr>
              <a:spLocks noChangeArrowheads="1"/>
            </p:cNvSpPr>
            <p:nvPr/>
          </p:nvSpPr>
          <p:spPr bwMode="auto">
            <a:xfrm>
              <a:off x="1286031" y="856759"/>
              <a:ext cx="6189359" cy="4227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思考 </a:t>
              </a:r>
              <a:r>
                <a:rPr kumimoji="0" lang="zh-CN" altLang="en-US" sz="306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在抛硬币试验中会不会出现下列情形</a:t>
              </a:r>
              <a:r>
                <a:rPr kumimoji="0" lang="en-US" altLang="zh-CN" sz="30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endParaRPr kumimoji="1" lang="zh-CN" altLang="en-US" sz="3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1313" name="Picture 18" descr="E:\MB001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2994" y="930694"/>
              <a:ext cx="306460" cy="33211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Group 107"/>
          <p:cNvGrpSpPr/>
          <p:nvPr/>
        </p:nvGrpSpPr>
        <p:grpSpPr>
          <a:xfrm>
            <a:off x="2259965" y="2152968"/>
            <a:ext cx="5319713" cy="708025"/>
            <a:chOff x="1146" y="973"/>
            <a:chExt cx="3601" cy="479"/>
          </a:xfrm>
        </p:grpSpPr>
        <p:sp>
          <p:nvSpPr>
            <p:cNvPr id="8" name="Oval 54"/>
            <p:cNvSpPr>
              <a:spLocks noChangeArrowheads="1"/>
            </p:cNvSpPr>
            <p:nvPr/>
          </p:nvSpPr>
          <p:spPr bwMode="auto">
            <a:xfrm>
              <a:off x="1146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" name="Oval 55"/>
            <p:cNvSpPr>
              <a:spLocks noChangeArrowheads="1"/>
            </p:cNvSpPr>
            <p:nvPr/>
          </p:nvSpPr>
          <p:spPr bwMode="auto">
            <a:xfrm>
              <a:off x="1365" y="1259"/>
              <a:ext cx="97" cy="98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" name="Oval 56"/>
            <p:cNvSpPr>
              <a:spLocks noChangeArrowheads="1"/>
            </p:cNvSpPr>
            <p:nvPr/>
          </p:nvSpPr>
          <p:spPr bwMode="auto">
            <a:xfrm>
              <a:off x="1781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" name="Oval 57"/>
            <p:cNvSpPr>
              <a:spLocks noChangeArrowheads="1"/>
            </p:cNvSpPr>
            <p:nvPr/>
          </p:nvSpPr>
          <p:spPr bwMode="auto">
            <a:xfrm>
              <a:off x="1578" y="1260"/>
              <a:ext cx="97" cy="98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Oval 59"/>
            <p:cNvSpPr>
              <a:spLocks noChangeArrowheads="1"/>
            </p:cNvSpPr>
            <p:nvPr/>
          </p:nvSpPr>
          <p:spPr bwMode="auto">
            <a:xfrm>
              <a:off x="1986" y="1259"/>
              <a:ext cx="97" cy="98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Oval 60"/>
            <p:cNvSpPr>
              <a:spLocks noChangeArrowheads="1"/>
            </p:cNvSpPr>
            <p:nvPr/>
          </p:nvSpPr>
          <p:spPr bwMode="auto">
            <a:xfrm>
              <a:off x="2819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4" name="Oval 61"/>
            <p:cNvSpPr>
              <a:spLocks noChangeArrowheads="1"/>
            </p:cNvSpPr>
            <p:nvPr/>
          </p:nvSpPr>
          <p:spPr bwMode="auto">
            <a:xfrm>
              <a:off x="3238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" name="Oval 62"/>
            <p:cNvSpPr>
              <a:spLocks noChangeArrowheads="1"/>
            </p:cNvSpPr>
            <p:nvPr/>
          </p:nvSpPr>
          <p:spPr bwMode="auto">
            <a:xfrm>
              <a:off x="3453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auto">
            <a:xfrm>
              <a:off x="3840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7" name="Oval 64"/>
            <p:cNvSpPr>
              <a:spLocks noChangeArrowheads="1"/>
            </p:cNvSpPr>
            <p:nvPr/>
          </p:nvSpPr>
          <p:spPr bwMode="auto">
            <a:xfrm>
              <a:off x="4587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auto">
            <a:xfrm>
              <a:off x="2199" y="1259"/>
              <a:ext cx="97" cy="98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2410" y="1259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Oval 67"/>
            <p:cNvSpPr>
              <a:spLocks noChangeArrowheads="1"/>
            </p:cNvSpPr>
            <p:nvPr/>
          </p:nvSpPr>
          <p:spPr bwMode="auto">
            <a:xfrm>
              <a:off x="2619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1" name="Oval 68"/>
            <p:cNvSpPr>
              <a:spLocks noChangeArrowheads="1"/>
            </p:cNvSpPr>
            <p:nvPr/>
          </p:nvSpPr>
          <p:spPr bwMode="auto">
            <a:xfrm>
              <a:off x="3025" y="1261"/>
              <a:ext cx="98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Oval 69"/>
            <p:cNvSpPr>
              <a:spLocks noChangeArrowheads="1"/>
            </p:cNvSpPr>
            <p:nvPr/>
          </p:nvSpPr>
          <p:spPr bwMode="auto">
            <a:xfrm>
              <a:off x="3649" y="1261"/>
              <a:ext cx="97" cy="97"/>
            </a:xfrm>
            <a:prstGeom prst="ellipse">
              <a:avLst/>
            </a:prstGeom>
            <a:solidFill>
              <a:srgbClr val="FF9900"/>
            </a:solidFill>
            <a:ln w="19050" algn="ctr">
              <a:solidFill>
                <a:srgbClr val="FF66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3934" y="973"/>
              <a:ext cx="813" cy="47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……</a:t>
              </a: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24" name="Group 108"/>
          <p:cNvGrpSpPr/>
          <p:nvPr/>
        </p:nvGrpSpPr>
        <p:grpSpPr>
          <a:xfrm>
            <a:off x="2259648" y="3584893"/>
            <a:ext cx="5324475" cy="708025"/>
            <a:chOff x="1141" y="1937"/>
            <a:chExt cx="3604" cy="479"/>
          </a:xfrm>
        </p:grpSpPr>
        <p:sp>
          <p:nvSpPr>
            <p:cNvPr id="25" name="Oval 71"/>
            <p:cNvSpPr>
              <a:spLocks noChangeArrowheads="1"/>
            </p:cNvSpPr>
            <p:nvPr/>
          </p:nvSpPr>
          <p:spPr bwMode="auto">
            <a:xfrm>
              <a:off x="1141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auto">
            <a:xfrm>
              <a:off x="1360" y="2227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auto">
            <a:xfrm>
              <a:off x="1776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auto">
            <a:xfrm>
              <a:off x="1573" y="2228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Oval 76"/>
            <p:cNvSpPr>
              <a:spLocks noChangeArrowheads="1"/>
            </p:cNvSpPr>
            <p:nvPr/>
          </p:nvSpPr>
          <p:spPr bwMode="auto">
            <a:xfrm>
              <a:off x="1981" y="2227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Oval 77"/>
            <p:cNvSpPr>
              <a:spLocks noChangeArrowheads="1"/>
            </p:cNvSpPr>
            <p:nvPr/>
          </p:nvSpPr>
          <p:spPr bwMode="auto">
            <a:xfrm>
              <a:off x="2814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Oval 78"/>
            <p:cNvSpPr>
              <a:spLocks noChangeArrowheads="1"/>
            </p:cNvSpPr>
            <p:nvPr/>
          </p:nvSpPr>
          <p:spPr bwMode="auto">
            <a:xfrm>
              <a:off x="3233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auto">
            <a:xfrm>
              <a:off x="3448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3" name="Oval 80"/>
            <p:cNvSpPr>
              <a:spLocks noChangeArrowheads="1"/>
            </p:cNvSpPr>
            <p:nvPr/>
          </p:nvSpPr>
          <p:spPr bwMode="auto">
            <a:xfrm>
              <a:off x="3835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4" name="Oval 81"/>
            <p:cNvSpPr>
              <a:spLocks noChangeArrowheads="1"/>
            </p:cNvSpPr>
            <p:nvPr/>
          </p:nvSpPr>
          <p:spPr bwMode="auto">
            <a:xfrm>
              <a:off x="4582" y="2229"/>
              <a:ext cx="98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5" name="Oval 82"/>
            <p:cNvSpPr>
              <a:spLocks noChangeArrowheads="1"/>
            </p:cNvSpPr>
            <p:nvPr/>
          </p:nvSpPr>
          <p:spPr bwMode="auto">
            <a:xfrm>
              <a:off x="2194" y="2227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auto">
            <a:xfrm>
              <a:off x="2413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auto">
            <a:xfrm>
              <a:off x="2614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" name="Oval 85"/>
            <p:cNvSpPr>
              <a:spLocks noChangeArrowheads="1"/>
            </p:cNvSpPr>
            <p:nvPr/>
          </p:nvSpPr>
          <p:spPr bwMode="auto">
            <a:xfrm>
              <a:off x="3021" y="2229"/>
              <a:ext cx="97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auto">
            <a:xfrm>
              <a:off x="3644" y="2229"/>
              <a:ext cx="98" cy="9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>
              <a:off x="3931" y="1937"/>
              <a:ext cx="814" cy="47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……</a:t>
              </a: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8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89561" y="1643250"/>
          <a:ext cx="1058068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1" imgW="4942205" imgH="1214120" progId="Word.Document.8">
                  <p:embed/>
                </p:oleObj>
              </mc:Choice>
              <mc:Fallback>
                <p:oleObj name="Document" r:id="rId1" imgW="4942205" imgH="1214120" progId="Word.Document.8">
                  <p:embed/>
                  <p:pic>
                    <p:nvPicPr>
                      <p:cNvPr id="0" name="图片 5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561" y="1643250"/>
                        <a:ext cx="10580688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67283" y="1139265"/>
          <a:ext cx="78279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3" imgW="3339465" imgH="293370" progId="Word.Document.8">
                  <p:embed/>
                </p:oleObj>
              </mc:Choice>
              <mc:Fallback>
                <p:oleObj name="Document" r:id="rId3" imgW="3339465" imgH="293370" progId="Word.Document.8">
                  <p:embed/>
                  <p:pic>
                    <p:nvPicPr>
                      <p:cNvPr id="0" name="图片 5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283" y="1139265"/>
                        <a:ext cx="782796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407970" y="4484370"/>
            <a:ext cx="6688280" cy="503892"/>
            <a:chOff x="1875" y="3275"/>
            <a:chExt cx="10533" cy="794"/>
          </a:xfrm>
        </p:grpSpPr>
        <p:grpSp>
          <p:nvGrpSpPr>
            <p:cNvPr id="6" name="Group 205"/>
            <p:cNvGrpSpPr/>
            <p:nvPr/>
          </p:nvGrpSpPr>
          <p:grpSpPr>
            <a:xfrm>
              <a:off x="1875" y="3281"/>
              <a:ext cx="4800" cy="788"/>
              <a:chOff x="249" y="1469"/>
              <a:chExt cx="3250" cy="532"/>
            </a:xfrm>
          </p:grpSpPr>
          <p:sp>
            <p:nvSpPr>
              <p:cNvPr id="8" name="Rectangle 110"/>
              <p:cNvSpPr>
                <a:spLocks noChangeArrowheads="1"/>
              </p:cNvSpPr>
              <p:nvPr/>
            </p:nvSpPr>
            <p:spPr bwMode="auto">
              <a:xfrm>
                <a:off x="249" y="1482"/>
                <a:ext cx="540" cy="4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(1)</a:t>
                </a:r>
                <a:endParaRPr kumimoji="0" lang="en-US" altLang="zh-CN" sz="2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9" name="Object 60"/>
              <p:cNvGraphicFramePr>
                <a:graphicFrameLocks noChangeAspect="1"/>
              </p:cNvGraphicFramePr>
              <p:nvPr/>
            </p:nvGraphicFramePr>
            <p:xfrm>
              <a:off x="749" y="1469"/>
              <a:ext cx="2750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5" imgW="1459865" imgH="279400" progId="Equation.3">
                      <p:embed/>
                    </p:oleObj>
                  </mc:Choice>
                  <mc:Fallback>
                    <p:oleObj name="" r:id="rId5" imgW="1459865" imgH="2794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49" y="1469"/>
                            <a:ext cx="2750" cy="5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60"/>
            <p:cNvGraphicFramePr>
              <a:graphicFrameLocks noChangeAspect="1"/>
            </p:cNvGraphicFramePr>
            <p:nvPr/>
          </p:nvGraphicFramePr>
          <p:xfrm>
            <a:off x="8446" y="3275"/>
            <a:ext cx="3962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1435100" imgH="279400" progId="Equation.3">
                    <p:embed/>
                  </p:oleObj>
                </mc:Choice>
                <mc:Fallback>
                  <p:oleObj name="" r:id="rId7" imgW="1435100" imgH="279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46" y="3275"/>
                          <a:ext cx="3962" cy="7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77"/>
            <p:cNvSpPr>
              <a:spLocks noChangeAspect="1" noChangeArrowheads="1"/>
            </p:cNvSpPr>
            <p:nvPr/>
          </p:nvSpPr>
          <p:spPr bwMode="auto">
            <a:xfrm>
              <a:off x="6934" y="3387"/>
              <a:ext cx="850" cy="398"/>
            </a:xfrm>
            <a:prstGeom prst="leftRightArrow">
              <a:avLst>
                <a:gd name="adj1" fmla="val 50000"/>
                <a:gd name="adj2" fmla="val 39431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54004" tIns="27002" rIns="54004" bIns="27002" anchor="ctr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5950" y="448818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注：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8094" y="5244310"/>
            <a:ext cx="6600707" cy="890425"/>
            <a:chOff x="1144" y="3879"/>
            <a:chExt cx="10310" cy="1402"/>
          </a:xfrm>
        </p:grpSpPr>
        <p:grpSp>
          <p:nvGrpSpPr>
            <p:cNvPr id="12296" name="Group 84"/>
            <p:cNvGrpSpPr/>
            <p:nvPr/>
          </p:nvGrpSpPr>
          <p:grpSpPr>
            <a:xfrm rot="0">
              <a:off x="1144" y="3879"/>
              <a:ext cx="10310" cy="701"/>
              <a:chOff x="-213" y="1813"/>
              <a:chExt cx="6982" cy="475"/>
            </a:xfrm>
          </p:grpSpPr>
          <p:sp>
            <p:nvSpPr>
              <p:cNvPr id="105" name="Rectangle 110"/>
              <p:cNvSpPr>
                <a:spLocks noChangeArrowheads="1"/>
              </p:cNvSpPr>
              <p:nvPr/>
            </p:nvSpPr>
            <p:spPr bwMode="auto">
              <a:xfrm>
                <a:off x="-213" y="1813"/>
                <a:ext cx="6982" cy="47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(2)              </a:t>
                </a:r>
                <a:r>
                  <a:rPr kumimoji="1" lang="zh-CN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的直观含义</a:t>
                </a:r>
                <a:r>
                  <a:rPr kumimoji="1" lang="en-US" altLang="zh-CN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: </a:t>
                </a:r>
                <a:r>
                  <a:rPr kumimoji="1" lang="zh-CN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随着</a:t>
                </a:r>
                <a:r>
                  <a:rPr kumimoji="1" lang="en-US" altLang="zh-CN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n</a:t>
                </a:r>
                <a:r>
                  <a:rPr kumimoji="1" lang="zh-CN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的增大</a:t>
                </a:r>
                <a:r>
                  <a:rPr kumimoji="1" lang="en-US" altLang="zh-CN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,</a:t>
                </a:r>
                <a:r>
                  <a:rPr kumimoji="1" lang="zh-CN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绝对误差</a:t>
                </a:r>
                <a:endParaRPr kumimoji="1" lang="en-US" altLang="zh-CN" sz="2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2298" name="Object 60"/>
              <p:cNvGraphicFramePr>
                <a:graphicFrameLocks noChangeAspect="1"/>
              </p:cNvGraphicFramePr>
              <p:nvPr/>
            </p:nvGraphicFramePr>
            <p:xfrm>
              <a:off x="421" y="1850"/>
              <a:ext cx="1161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9" imgW="787400" imgH="241300" progId="Equation.3">
                      <p:embed/>
                    </p:oleObj>
                  </mc:Choice>
                  <mc:Fallback>
                    <p:oleObj name="" r:id="rId9" imgW="787400" imgH="2413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21" y="1850"/>
                            <a:ext cx="1161" cy="4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8" name="Rectangle 110"/>
            <p:cNvSpPr>
              <a:spLocks noChangeArrowheads="1"/>
            </p:cNvSpPr>
            <p:nvPr/>
          </p:nvSpPr>
          <p:spPr bwMode="auto">
            <a:xfrm>
              <a:off x="1383" y="4580"/>
              <a:ext cx="5683" cy="70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较大的可能性越来越小</a:t>
              </a:r>
              <a:r>
                <a:rPr kumimoji="1" lang="en-US" altLang="zh-CN" sz="2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.</a:t>
              </a:r>
              <a:endParaRPr kumimoji="1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61835" y="1094616"/>
          <a:ext cx="7608512" cy="72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1" imgW="3544570" imgH="342265" progId="Word.Document.8">
                  <p:embed/>
                </p:oleObj>
              </mc:Choice>
              <mc:Fallback>
                <p:oleObj name="Document" r:id="rId1" imgW="3544570" imgH="342265" progId="Word.Document.8">
                  <p:embed/>
                  <p:pic>
                    <p:nvPicPr>
                      <p:cNvPr id="0" name="图片 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835" y="1094616"/>
                        <a:ext cx="7608512" cy="729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2150" y="4154805"/>
          <a:ext cx="108172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Document" r:id="rId3" imgW="5021580" imgH="969645" progId="Word.Document.8">
                  <p:embed/>
                </p:oleObj>
              </mc:Choice>
              <mc:Fallback>
                <p:oleObj name="Document" r:id="rId3" imgW="5021580" imgH="969645" progId="Word.Document.8">
                  <p:embed/>
                  <p:pic>
                    <p:nvPicPr>
                      <p:cNvPr id="0" name="图片 6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154805"/>
                        <a:ext cx="1081722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92150" y="1610043"/>
          <a:ext cx="10755313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5" imgW="4991100" imgH="853440" progId="Word.Document.8">
                  <p:embed/>
                </p:oleObj>
              </mc:Choice>
              <mc:Fallback>
                <p:oleObj name="Document" r:id="rId5" imgW="4991100" imgH="853440" progId="Word.Document.8">
                  <p:embed/>
                  <p:pic>
                    <p:nvPicPr>
                      <p:cNvPr id="0" name="图片 6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610043"/>
                        <a:ext cx="10755313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148207" y="3116882"/>
          <a:ext cx="7373470" cy="103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7" imgW="4724400" imgH="673100" progId="Word.Document.8">
                  <p:embed/>
                </p:oleObj>
              </mc:Choice>
              <mc:Fallback>
                <p:oleObj name="Document" r:id="rId7" imgW="4724400" imgH="673100" progId="Word.Document.8">
                  <p:embed/>
                  <p:pic>
                    <p:nvPicPr>
                      <p:cNvPr id="0" name="图片 6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207" y="3116882"/>
                        <a:ext cx="7373470" cy="1038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PP_MARK_KEY" val="7ce39c4f-bbe7-4ca2-b9b8-2a29b2b7fed7"/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12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Garamond</vt:lpstr>
      <vt:lpstr>Arial Unicode MS</vt:lpstr>
      <vt:lpstr>Gulim</vt:lpstr>
      <vt:lpstr>Monotype Sorts</vt:lpstr>
      <vt:lpstr>Wingdings</vt:lpstr>
      <vt:lpstr>楷体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第五章 大数定律和中心极限定理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50</cp:revision>
  <dcterms:created xsi:type="dcterms:W3CDTF">2019-06-19T02:08:00Z</dcterms:created>
  <dcterms:modified xsi:type="dcterms:W3CDTF">2022-09-27T02:24:32Z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A1D04A3CBE2843759ED361E1743E99A3</vt:lpwstr>
  </property>
</Properties>
</file>