
<file path=[Content_Types].xml><?xml version="1.0" encoding="utf-8"?>
<Types xmlns="http://schemas.openxmlformats.org/package/2006/content-types"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9"/>
  </p:handoutMasterIdLst>
  <p:sldIdLst>
    <p:sldId id="260" r:id="rId3"/>
    <p:sldId id="278" r:id="rId4"/>
    <p:sldId id="279" r:id="rId6"/>
    <p:sldId id="280" r:id="rId7"/>
    <p:sldId id="263" r:id="rId8"/>
    <p:sldId id="277" r:id="rId9"/>
    <p:sldId id="265" r:id="rId10"/>
    <p:sldId id="266" r:id="rId11"/>
    <p:sldId id="269" r:id="rId12"/>
    <p:sldId id="270" r:id="rId13"/>
    <p:sldId id="271" r:id="rId14"/>
    <p:sldId id="273" r:id="rId15"/>
    <p:sldId id="274" r:id="rId16"/>
    <p:sldId id="275" r:id="rId17"/>
    <p:sldId id="276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" y="3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54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55.emf"/><Relationship Id="rId4" Type="http://schemas.openxmlformats.org/officeDocument/2006/relationships/image" Target="../media/image54.emf"/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9.emf"/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9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7" Type="http://schemas.openxmlformats.org/officeDocument/2006/relationships/image" Target="../media/image26.e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32.emf"/><Relationship Id="rId4" Type="http://schemas.openxmlformats.org/officeDocument/2006/relationships/image" Target="../media/image31.emf"/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37.emf"/><Relationship Id="rId4" Type="http://schemas.openxmlformats.org/officeDocument/2006/relationships/image" Target="../media/image36.emf"/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44.emf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48.emf"/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85800"/>
            <a:ext cx="11387667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6401" y="1981200"/>
            <a:ext cx="5592233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01834" y="1981200"/>
            <a:ext cx="5592233" cy="1866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01834" y="4000500"/>
            <a:ext cx="5592233" cy="1866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7684F-FBE0-4D46-A219-8F2D481673D1}" type="datetime1">
              <a:rPr lang="zh-CN" altLang="en-US"/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4D8EF-FAC4-4E3C-B58A-1C2D92249B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tags" Target="../tags/tag53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  <a:endParaRPr lang="zh-CN" altLang="en-US" sz="2400" b="1" dirty="0">
                <a:solidFill>
                  <a:srgbClr val="00B0F0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36.e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35.emf"/><Relationship Id="rId5" Type="http://schemas.openxmlformats.org/officeDocument/2006/relationships/oleObject" Target="../embeddings/Document24.doc"/><Relationship Id="rId4" Type="http://schemas.openxmlformats.org/officeDocument/2006/relationships/image" Target="../media/image34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33.e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37.emf"/><Relationship Id="rId1" Type="http://schemas.openxmlformats.org/officeDocument/2006/relationships/oleObject" Target="../embeddings/Document23.doc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27.doc"/><Relationship Id="rId8" Type="http://schemas.openxmlformats.org/officeDocument/2006/relationships/image" Target="../media/image41.emf"/><Relationship Id="rId7" Type="http://schemas.openxmlformats.org/officeDocument/2006/relationships/oleObject" Target="../embeddings/Document26.doc"/><Relationship Id="rId6" Type="http://schemas.openxmlformats.org/officeDocument/2006/relationships/image" Target="../media/image40.emf"/><Relationship Id="rId5" Type="http://schemas.openxmlformats.org/officeDocument/2006/relationships/oleObject" Target="../embeddings/Document25.doc"/><Relationship Id="rId4" Type="http://schemas.openxmlformats.org/officeDocument/2006/relationships/image" Target="../media/image39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8.e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12.xml"/><Relationship Id="rId14" Type="http://schemas.openxmlformats.org/officeDocument/2006/relationships/image" Target="../media/image44.emf"/><Relationship Id="rId13" Type="http://schemas.openxmlformats.org/officeDocument/2006/relationships/oleObject" Target="../embeddings/Document29.doc"/><Relationship Id="rId12" Type="http://schemas.openxmlformats.org/officeDocument/2006/relationships/image" Target="../media/image43.emf"/><Relationship Id="rId11" Type="http://schemas.openxmlformats.org/officeDocument/2006/relationships/oleObject" Target="../embeddings/Document28.doc"/><Relationship Id="rId10" Type="http://schemas.openxmlformats.org/officeDocument/2006/relationships/image" Target="../media/image42.emf"/><Relationship Id="rId1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48.emf"/><Relationship Id="rId7" Type="http://schemas.openxmlformats.org/officeDocument/2006/relationships/oleObject" Target="../embeddings/Document32.doc"/><Relationship Id="rId6" Type="http://schemas.openxmlformats.org/officeDocument/2006/relationships/image" Target="../media/image47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6.emf"/><Relationship Id="rId3" Type="http://schemas.openxmlformats.org/officeDocument/2006/relationships/oleObject" Target="../embeddings/Document31.doc"/><Relationship Id="rId2" Type="http://schemas.openxmlformats.org/officeDocument/2006/relationships/image" Target="../media/image45.e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Document30.doc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0.emf"/><Relationship Id="rId3" Type="http://schemas.openxmlformats.org/officeDocument/2006/relationships/oleObject" Target="../embeddings/Document33.doc"/><Relationship Id="rId2" Type="http://schemas.openxmlformats.org/officeDocument/2006/relationships/image" Target="../media/image49.e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54.emf"/><Relationship Id="rId7" Type="http://schemas.openxmlformats.org/officeDocument/2006/relationships/oleObject" Target="../embeddings/Document35.doc"/><Relationship Id="rId6" Type="http://schemas.openxmlformats.org/officeDocument/2006/relationships/image" Target="../media/image53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52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51.e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55.emf"/><Relationship Id="rId1" Type="http://schemas.openxmlformats.org/officeDocument/2006/relationships/oleObject" Target="../embeddings/Document34.doc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59.emf"/><Relationship Id="rId7" Type="http://schemas.openxmlformats.org/officeDocument/2006/relationships/oleObject" Target="../embeddings/Document38.doc"/><Relationship Id="rId6" Type="http://schemas.openxmlformats.org/officeDocument/2006/relationships/image" Target="../media/image58.emf"/><Relationship Id="rId5" Type="http://schemas.openxmlformats.org/officeDocument/2006/relationships/oleObject" Target="../embeddings/Document37.doc"/><Relationship Id="rId4" Type="http://schemas.openxmlformats.org/officeDocument/2006/relationships/image" Target="../media/image57.emf"/><Relationship Id="rId3" Type="http://schemas.openxmlformats.org/officeDocument/2006/relationships/oleObject" Target="../embeddings/Document36.doc"/><Relationship Id="rId2" Type="http://schemas.openxmlformats.org/officeDocument/2006/relationships/image" Target="../media/image56.e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4.doc"/><Relationship Id="rId8" Type="http://schemas.openxmlformats.org/officeDocument/2006/relationships/image" Target="../media/image7.emf"/><Relationship Id="rId7" Type="http://schemas.openxmlformats.org/officeDocument/2006/relationships/oleObject" Target="../embeddings/Document3.doc"/><Relationship Id="rId6" Type="http://schemas.openxmlformats.org/officeDocument/2006/relationships/image" Target="../media/image6.emf"/><Relationship Id="rId5" Type="http://schemas.openxmlformats.org/officeDocument/2006/relationships/oleObject" Target="../embeddings/Document2.doc"/><Relationship Id="rId4" Type="http://schemas.openxmlformats.org/officeDocument/2006/relationships/image" Target="../media/image5.emf"/><Relationship Id="rId3" Type="http://schemas.openxmlformats.org/officeDocument/2006/relationships/oleObject" Target="../embeddings/Document1.doc"/><Relationship Id="rId2" Type="http://schemas.openxmlformats.org/officeDocument/2006/relationships/image" Target="../media/image4.e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9.emf"/><Relationship Id="rId11" Type="http://schemas.openxmlformats.org/officeDocument/2006/relationships/oleObject" Target="../embeddings/Document5.doc"/><Relationship Id="rId10" Type="http://schemas.openxmlformats.org/officeDocument/2006/relationships/image" Target="../media/image8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0.xml"/><Relationship Id="rId6" Type="http://schemas.openxmlformats.org/officeDocument/2006/relationships/image" Target="../media/image12.emf"/><Relationship Id="rId5" Type="http://schemas.openxmlformats.org/officeDocument/2006/relationships/oleObject" Target="../embeddings/Document6.doc"/><Relationship Id="rId4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10.doc"/><Relationship Id="rId8" Type="http://schemas.openxmlformats.org/officeDocument/2006/relationships/image" Target="../media/image16.emf"/><Relationship Id="rId7" Type="http://schemas.openxmlformats.org/officeDocument/2006/relationships/oleObject" Target="../embeddings/Document9.doc"/><Relationship Id="rId6" Type="http://schemas.openxmlformats.org/officeDocument/2006/relationships/image" Target="../media/image15.emf"/><Relationship Id="rId5" Type="http://schemas.openxmlformats.org/officeDocument/2006/relationships/oleObject" Target="../embeddings/Document8.doc"/><Relationship Id="rId4" Type="http://schemas.openxmlformats.org/officeDocument/2006/relationships/image" Target="../media/image14.emf"/><Relationship Id="rId3" Type="http://schemas.openxmlformats.org/officeDocument/2006/relationships/oleObject" Target="../embeddings/Document7.doc"/><Relationship Id="rId2" Type="http://schemas.openxmlformats.org/officeDocument/2006/relationships/image" Target="../media/image13.wmf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12.xml"/><Relationship Id="rId14" Type="http://schemas.openxmlformats.org/officeDocument/2006/relationships/image" Target="../media/image19.emf"/><Relationship Id="rId13" Type="http://schemas.openxmlformats.org/officeDocument/2006/relationships/oleObject" Target="../embeddings/Document12.doc"/><Relationship Id="rId12" Type="http://schemas.openxmlformats.org/officeDocument/2006/relationships/image" Target="../media/image18.emf"/><Relationship Id="rId11" Type="http://schemas.openxmlformats.org/officeDocument/2006/relationships/oleObject" Target="../embeddings/Document11.doc"/><Relationship Id="rId10" Type="http://schemas.openxmlformats.org/officeDocument/2006/relationships/image" Target="../media/image17.emf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16.doc"/><Relationship Id="rId8" Type="http://schemas.openxmlformats.org/officeDocument/2006/relationships/image" Target="../media/image23.emf"/><Relationship Id="rId7" Type="http://schemas.openxmlformats.org/officeDocument/2006/relationships/oleObject" Target="../embeddings/Document15.doc"/><Relationship Id="rId6" Type="http://schemas.openxmlformats.org/officeDocument/2006/relationships/image" Target="../media/image22.emf"/><Relationship Id="rId5" Type="http://schemas.openxmlformats.org/officeDocument/2006/relationships/oleObject" Target="../embeddings/Document14.doc"/><Relationship Id="rId4" Type="http://schemas.openxmlformats.org/officeDocument/2006/relationships/image" Target="../media/image21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20.emf"/><Relationship Id="rId18" Type="http://schemas.openxmlformats.org/officeDocument/2006/relationships/vmlDrawing" Target="../drawings/vmlDrawing4.vml"/><Relationship Id="rId17" Type="http://schemas.openxmlformats.org/officeDocument/2006/relationships/slideLayout" Target="../slideLayouts/slideLayout12.xml"/><Relationship Id="rId16" Type="http://schemas.openxmlformats.org/officeDocument/2006/relationships/image" Target="../media/image27.emf"/><Relationship Id="rId15" Type="http://schemas.openxmlformats.org/officeDocument/2006/relationships/oleObject" Target="../embeddings/Document19.doc"/><Relationship Id="rId14" Type="http://schemas.openxmlformats.org/officeDocument/2006/relationships/image" Target="../media/image26.emf"/><Relationship Id="rId13" Type="http://schemas.openxmlformats.org/officeDocument/2006/relationships/oleObject" Target="../embeddings/Document18.doc"/><Relationship Id="rId12" Type="http://schemas.openxmlformats.org/officeDocument/2006/relationships/image" Target="../media/image25.emf"/><Relationship Id="rId11" Type="http://schemas.openxmlformats.org/officeDocument/2006/relationships/oleObject" Target="../embeddings/Document17.doc"/><Relationship Id="rId10" Type="http://schemas.openxmlformats.org/officeDocument/2006/relationships/image" Target="../media/image24.emf"/><Relationship Id="rId1" Type="http://schemas.openxmlformats.org/officeDocument/2006/relationships/oleObject" Target="../embeddings/Document13.doc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22.doc"/><Relationship Id="rId8" Type="http://schemas.openxmlformats.org/officeDocument/2006/relationships/image" Target="../media/image31.emf"/><Relationship Id="rId7" Type="http://schemas.openxmlformats.org/officeDocument/2006/relationships/oleObject" Target="../embeddings/Document21.doc"/><Relationship Id="rId6" Type="http://schemas.openxmlformats.org/officeDocument/2006/relationships/image" Target="../media/image3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9.emf"/><Relationship Id="rId3" Type="http://schemas.openxmlformats.org/officeDocument/2006/relationships/oleObject" Target="../embeddings/Document20.doc"/><Relationship Id="rId2" Type="http://schemas.openxmlformats.org/officeDocument/2006/relationships/image" Target="../media/image28.e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32.e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2021541" y="2274980"/>
            <a:ext cx="7772400" cy="1066800"/>
          </a:xfrm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+mj-ea"/>
              </a:rPr>
              <a:t>第六章  </a:t>
            </a:r>
            <a:r>
              <a:rPr lang="zh-CN" altLang="zh-CN" b="1" dirty="0" smtClean="0">
                <a:solidFill>
                  <a:srgbClr val="FF0000"/>
                </a:solidFill>
                <a:latin typeface="+mj-ea"/>
              </a:rPr>
              <a:t>数理统计的基础知识</a:t>
            </a:r>
            <a:endParaRPr lang="zh-CN" altLang="en-US" b="1" dirty="0" smtClean="0">
              <a:solidFill>
                <a:srgbClr val="FF0000"/>
              </a:solidFill>
              <a:latin typeface="+mj-ea"/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871444" y="808971"/>
          <a:ext cx="11088688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Document" r:id="rId1" imgW="5269230" imgH="703580" progId="Word.Document.8">
                  <p:embed/>
                </p:oleObj>
              </mc:Choice>
              <mc:Fallback>
                <p:oleObj name="Document" r:id="rId1" imgW="5269230" imgH="703580" progId="Word.Document.8">
                  <p:embed/>
                  <p:pic>
                    <p:nvPicPr>
                      <p:cNvPr id="0" name="图片 9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444" y="808971"/>
                        <a:ext cx="11088688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9" name="Object 4"/>
          <p:cNvGraphicFramePr>
            <a:graphicFrameLocks noChangeAspect="1"/>
          </p:cNvGraphicFramePr>
          <p:nvPr/>
        </p:nvGraphicFramePr>
        <p:xfrm>
          <a:off x="1433327" y="2217259"/>
          <a:ext cx="6715592" cy="869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Document" r:id="rId3" imgW="3873500" imgH="546100" progId="Word.Document.8">
                  <p:embed/>
                </p:oleObj>
              </mc:Choice>
              <mc:Fallback>
                <p:oleObj name="Document" r:id="rId3" imgW="3873500" imgH="546100" progId="Word.Document.8">
                  <p:embed/>
                  <p:pic>
                    <p:nvPicPr>
                      <p:cNvPr id="0" name="图片 9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327" y="2217259"/>
                        <a:ext cx="6715592" cy="869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495209" y="2855260"/>
          <a:ext cx="6352936" cy="883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Document" r:id="rId5" imgW="2440305" imgH="400685" progId="Word.Document.8">
                  <p:embed/>
                </p:oleObj>
              </mc:Choice>
              <mc:Fallback>
                <p:oleObj name="Document" r:id="rId5" imgW="2440305" imgH="400685" progId="Word.Document.8">
                  <p:embed/>
                  <p:pic>
                    <p:nvPicPr>
                      <p:cNvPr id="0" name="图片 9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209" y="2855260"/>
                        <a:ext cx="6352936" cy="883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3546009" y="3661162"/>
          <a:ext cx="63849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Document" r:id="rId7" imgW="3759200" imgH="584200" progId="Word.Document.8">
                  <p:embed/>
                </p:oleObj>
              </mc:Choice>
              <mc:Fallback>
                <p:oleObj name="Document" r:id="rId7" imgW="3759200" imgH="584200" progId="Word.Document.8">
                  <p:embed/>
                  <p:pic>
                    <p:nvPicPr>
                      <p:cNvPr id="0" name="图片 9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009" y="3661162"/>
                        <a:ext cx="63849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595035" y="4626363"/>
          <a:ext cx="7590169" cy="976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Document" r:id="rId9" imgW="4533900" imgH="596900" progId="Word.Document.8">
                  <p:embed/>
                </p:oleObj>
              </mc:Choice>
              <mc:Fallback>
                <p:oleObj name="Document" r:id="rId9" imgW="4533900" imgH="596900" progId="Word.Document.8">
                  <p:embed/>
                  <p:pic>
                    <p:nvPicPr>
                      <p:cNvPr id="0" name="图片 9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035" y="4626363"/>
                        <a:ext cx="7590169" cy="976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367119" y="703357"/>
          <a:ext cx="6355976" cy="620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Document" r:id="rId1" imgW="4394200" imgH="444500" progId="Word.Document.8">
                  <p:embed/>
                </p:oleObj>
              </mc:Choice>
              <mc:Fallback>
                <p:oleObj name="Document" r:id="rId1" imgW="4394200" imgH="444500" progId="Word.Document.8">
                  <p:embed/>
                  <p:pic>
                    <p:nvPicPr>
                      <p:cNvPr id="0" name="图片 10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119" y="703357"/>
                        <a:ext cx="6355976" cy="620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367119" y="1169074"/>
          <a:ext cx="7427723" cy="612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Document" r:id="rId3" imgW="5143500" imgH="431800" progId="Word.Document.8">
                  <p:embed/>
                </p:oleObj>
              </mc:Choice>
              <mc:Fallback>
                <p:oleObj name="Document" r:id="rId3" imgW="5143500" imgH="431800" progId="Word.Document.8">
                  <p:embed/>
                  <p:pic>
                    <p:nvPicPr>
                      <p:cNvPr id="0" name="图片 10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119" y="1169074"/>
                        <a:ext cx="7427723" cy="612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783478" y="1693302"/>
          <a:ext cx="10687050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Document" r:id="rId5" imgW="5621020" imgH="770890" progId="Word.Document.8">
                  <p:embed/>
                </p:oleObj>
              </mc:Choice>
              <mc:Fallback>
                <p:oleObj name="Document" r:id="rId5" imgW="5621020" imgH="770890" progId="Word.Document.8">
                  <p:embed/>
                  <p:pic>
                    <p:nvPicPr>
                      <p:cNvPr id="0" name="图片 10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478" y="1693302"/>
                        <a:ext cx="10687050" cy="145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783478" y="3073446"/>
          <a:ext cx="100203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Document" r:id="rId7" imgW="5449570" imgH="379095" progId="Word.Document.8">
                  <p:embed/>
                </p:oleObj>
              </mc:Choice>
              <mc:Fallback>
                <p:oleObj name="Document" r:id="rId7" imgW="5449570" imgH="379095" progId="Word.Document.8">
                  <p:embed/>
                  <p:pic>
                    <p:nvPicPr>
                      <p:cNvPr id="0" name="图片 10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478" y="3073446"/>
                        <a:ext cx="100203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313003" y="3394671"/>
          <a:ext cx="8740916" cy="84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Document" r:id="rId9" imgW="4110355" imgH="400685" progId="Word.Document.8">
                  <p:embed/>
                </p:oleObj>
              </mc:Choice>
              <mc:Fallback>
                <p:oleObj name="Document" r:id="rId9" imgW="4110355" imgH="400685" progId="Word.Document.8">
                  <p:embed/>
                  <p:pic>
                    <p:nvPicPr>
                      <p:cNvPr id="0" name="图片 10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3003" y="3394671"/>
                        <a:ext cx="8740916" cy="84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242265" y="3867896"/>
          <a:ext cx="10228263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Document" r:id="rId11" imgW="4920615" imgH="599440" progId="Word.Document.8">
                  <p:embed/>
                </p:oleObj>
              </mc:Choice>
              <mc:Fallback>
                <p:oleObj name="Document" r:id="rId11" imgW="4920615" imgH="599440" progId="Word.Document.8">
                  <p:embed/>
                  <p:pic>
                    <p:nvPicPr>
                      <p:cNvPr id="0" name="图片 10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265" y="3867896"/>
                        <a:ext cx="10228263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696166" y="4762499"/>
          <a:ext cx="10774362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Document" r:id="rId13" imgW="5030470" imgH="734060" progId="Word.Document.8">
                  <p:embed/>
                </p:oleObj>
              </mc:Choice>
              <mc:Fallback>
                <p:oleObj name="Document" r:id="rId13" imgW="5030470" imgH="734060" progId="Word.Document.8">
                  <p:embed/>
                  <p:pic>
                    <p:nvPicPr>
                      <p:cNvPr id="0" name="图片 10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166" y="4762499"/>
                        <a:ext cx="10774362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705223" y="835025"/>
          <a:ext cx="10793413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Document" r:id="rId1" imgW="5097780" imgH="727710" progId="Word.Document.8">
                  <p:embed/>
                </p:oleObj>
              </mc:Choice>
              <mc:Fallback>
                <p:oleObj name="Document" r:id="rId1" imgW="5097780" imgH="727710" progId="Word.Document.8">
                  <p:embed/>
                  <p:pic>
                    <p:nvPicPr>
                      <p:cNvPr id="0" name="图片 12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223" y="835025"/>
                        <a:ext cx="10793413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705223" y="2247900"/>
          <a:ext cx="10987088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Document" r:id="rId3" imgW="5189855" imgH="657225" progId="Word.Document.8">
                  <p:embed/>
                </p:oleObj>
              </mc:Choice>
              <mc:Fallback>
                <p:oleObj name="Document" r:id="rId3" imgW="5189855" imgH="657225" progId="Word.Document.8">
                  <p:embed/>
                  <p:pic>
                    <p:nvPicPr>
                      <p:cNvPr id="0" name="图片 12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223" y="2247900"/>
                        <a:ext cx="10987088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294093" y="3551238"/>
          <a:ext cx="80438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Document" r:id="rId5" imgW="5054600" imgH="482600" progId="Word.Document.8">
                  <p:embed/>
                </p:oleObj>
              </mc:Choice>
              <mc:Fallback>
                <p:oleObj name="Document" r:id="rId5" imgW="5054600" imgH="482600" progId="Word.Document.8">
                  <p:embed/>
                  <p:pic>
                    <p:nvPicPr>
                      <p:cNvPr id="0" name="图片 12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093" y="3551238"/>
                        <a:ext cx="80438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700461" y="4166393"/>
          <a:ext cx="10991850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Document" r:id="rId7" imgW="5193030" imgH="831850" progId="Word.Document.8">
                  <p:embed/>
                </p:oleObj>
              </mc:Choice>
              <mc:Fallback>
                <p:oleObj name="Document" r:id="rId7" imgW="5193030" imgH="831850" progId="Word.Document.8">
                  <p:embed/>
                  <p:pic>
                    <p:nvPicPr>
                      <p:cNvPr id="0" name="图片 12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61" y="4166393"/>
                        <a:ext cx="10991850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814794" y="553013"/>
          <a:ext cx="6315168" cy="710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Document" r:id="rId1" imgW="4330700" imgH="495300" progId="Word.Document.8">
                  <p:embed/>
                </p:oleObj>
              </mc:Choice>
              <mc:Fallback>
                <p:oleObj name="Document" r:id="rId1" imgW="4330700" imgH="495300" progId="Word.Document.8">
                  <p:embed/>
                  <p:pic>
                    <p:nvPicPr>
                      <p:cNvPr id="0" name="图片 13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794" y="553013"/>
                        <a:ext cx="6315168" cy="710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9" name="Object 4"/>
          <p:cNvGraphicFramePr>
            <a:graphicFrameLocks noChangeAspect="1"/>
          </p:cNvGraphicFramePr>
          <p:nvPr/>
        </p:nvGraphicFramePr>
        <p:xfrm>
          <a:off x="1814794" y="1012451"/>
          <a:ext cx="8172450" cy="529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Document" r:id="rId3" imgW="3957955" imgH="2564765" progId="Word.Document.8">
                  <p:embed/>
                </p:oleObj>
              </mc:Choice>
              <mc:Fallback>
                <p:oleObj name="Document" r:id="rId3" imgW="3957955" imgH="2564765" progId="Word.Document.8">
                  <p:embed/>
                  <p:pic>
                    <p:nvPicPr>
                      <p:cNvPr id="0" name="图片 13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794" y="1012451"/>
                        <a:ext cx="8172450" cy="529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648073" y="879196"/>
          <a:ext cx="11022013" cy="191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Document" r:id="rId1" imgW="5116195" imgH="892810" progId="Word.Document.8">
                  <p:embed/>
                </p:oleObj>
              </mc:Choice>
              <mc:Fallback>
                <p:oleObj name="Document" r:id="rId1" imgW="5116195" imgH="892810" progId="Word.Document.8">
                  <p:embed/>
                  <p:pic>
                    <p:nvPicPr>
                      <p:cNvPr id="0" name="图片 143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73" y="879196"/>
                        <a:ext cx="11022013" cy="191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191279" y="2452316"/>
          <a:ext cx="809466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Document" r:id="rId3" imgW="5257800" imgH="596900" progId="Word.Document.8">
                  <p:embed/>
                </p:oleObj>
              </mc:Choice>
              <mc:Fallback>
                <p:oleObj name="Document" r:id="rId3" imgW="5257800" imgH="596900" progId="Word.Document.8">
                  <p:embed/>
                  <p:pic>
                    <p:nvPicPr>
                      <p:cNvPr id="0" name="图片 14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279" y="2452316"/>
                        <a:ext cx="8094662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496079" y="3301536"/>
          <a:ext cx="8094662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Document" r:id="rId5" imgW="5257800" imgH="977900" progId="Word.Document.8">
                  <p:embed/>
                </p:oleObj>
              </mc:Choice>
              <mc:Fallback>
                <p:oleObj name="Document" r:id="rId5" imgW="5257800" imgH="977900" progId="Word.Document.8">
                  <p:embed/>
                  <p:pic>
                    <p:nvPicPr>
                      <p:cNvPr id="0" name="图片 14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079" y="3301536"/>
                        <a:ext cx="8094662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648073" y="4697414"/>
          <a:ext cx="10736263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Document" r:id="rId7" imgW="5229225" imgH="486410" progId="Word.Document.8">
                  <p:embed/>
                </p:oleObj>
              </mc:Choice>
              <mc:Fallback>
                <p:oleObj name="Document" r:id="rId7" imgW="5229225" imgH="486410" progId="Word.Document.8">
                  <p:embed/>
                  <p:pic>
                    <p:nvPicPr>
                      <p:cNvPr id="0" name="图片 14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73" y="4697414"/>
                        <a:ext cx="10736263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9017281" y="1905515"/>
          <a:ext cx="25225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Document" r:id="rId9" imgW="1282700" imgH="266700" progId="Word.Document.8">
                  <p:embed/>
                </p:oleObj>
              </mc:Choice>
              <mc:Fallback>
                <p:oleObj name="Document" r:id="rId9" imgW="1282700" imgH="266700" progId="Word.Document.8">
                  <p:embed/>
                  <p:pic>
                    <p:nvPicPr>
                      <p:cNvPr id="0" name="图片 14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281" y="1905515"/>
                        <a:ext cx="2522537" cy="4905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154861" y="875342"/>
          <a:ext cx="5972081" cy="634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Document" r:id="rId1" imgW="3886200" imgH="419100" progId="Word.Document.8">
                  <p:embed/>
                </p:oleObj>
              </mc:Choice>
              <mc:Fallback>
                <p:oleObj name="Document" r:id="rId1" imgW="3886200" imgH="419100" progId="Word.Document.8">
                  <p:embed/>
                  <p:pic>
                    <p:nvPicPr>
                      <p:cNvPr id="0" name="图片 154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861" y="875342"/>
                        <a:ext cx="5972081" cy="634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11362" y="2850497"/>
          <a:ext cx="11147425" cy="284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Document" r:id="rId3" imgW="5330190" imgH="1367155" progId="Word.Document.8">
                  <p:embed/>
                </p:oleObj>
              </mc:Choice>
              <mc:Fallback>
                <p:oleObj name="Document" r:id="rId3" imgW="5330190" imgH="1367155" progId="Word.Document.8">
                  <p:embed/>
                  <p:pic>
                    <p:nvPicPr>
                      <p:cNvPr id="0" name="图片 15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62" y="2850497"/>
                        <a:ext cx="11147425" cy="284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511362" y="1146174"/>
          <a:ext cx="11263313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Document" r:id="rId5" imgW="5654675" imgH="641985" progId="Word.Document.8">
                  <p:embed/>
                </p:oleObj>
              </mc:Choice>
              <mc:Fallback>
                <p:oleObj name="Document" r:id="rId5" imgW="5654675" imgH="641985" progId="Word.Document.8">
                  <p:embed/>
                  <p:pic>
                    <p:nvPicPr>
                      <p:cNvPr id="0" name="图片 15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62" y="1146174"/>
                        <a:ext cx="11263313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99434" y="2417289"/>
          <a:ext cx="966152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Document" r:id="rId7" imgW="4856480" imgH="400685" progId="Word.Document.8">
                  <p:embed/>
                </p:oleObj>
              </mc:Choice>
              <mc:Fallback>
                <p:oleObj name="Document" r:id="rId7" imgW="4856480" imgH="400685" progId="Word.Document.8">
                  <p:embed/>
                  <p:pic>
                    <p:nvPicPr>
                      <p:cNvPr id="0" name="图片 15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34" y="2417289"/>
                        <a:ext cx="9661525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Rectangle 123"/>
          <p:cNvSpPr/>
          <p:nvPr/>
        </p:nvSpPr>
        <p:spPr>
          <a:xfrm>
            <a:off x="2161117" y="1176867"/>
            <a:ext cx="7247467" cy="762635"/>
          </a:xfrm>
          <a:prstGeom prst="rect">
            <a:avLst/>
          </a:prstGeom>
          <a:noFill/>
          <a:ln w="9525">
            <a:noFill/>
          </a:ln>
        </p:spPr>
        <p:txBody>
          <a:bodyPr lIns="121912" tIns="60956" rIns="121912" bIns="60956" anchor="t" anchorCtr="0">
            <a:spAutoFit/>
          </a:bodyPr>
          <a:p>
            <a:pPr>
              <a:lnSpc>
                <a:spcPct val="125000"/>
              </a:lnSpc>
            </a:pPr>
            <a:r>
              <a:rPr lang="zh-CN" altLang="en-US" sz="3335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从宿舍到教室需要花多少时间</a:t>
            </a:r>
            <a:r>
              <a:rPr lang="en-US" altLang="zh-CN" sz="3335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?</a:t>
            </a:r>
            <a:endParaRPr lang="zh-CN" altLang="en-US" sz="3335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4" name="Rectangle 123"/>
          <p:cNvSpPr/>
          <p:nvPr/>
        </p:nvSpPr>
        <p:spPr>
          <a:xfrm>
            <a:off x="2159000" y="1672167"/>
            <a:ext cx="8449733" cy="890905"/>
          </a:xfrm>
          <a:prstGeom prst="rect">
            <a:avLst/>
          </a:prstGeom>
          <a:noFill/>
          <a:ln w="9525">
            <a:noFill/>
          </a:ln>
        </p:spPr>
        <p:txBody>
          <a:bodyPr lIns="121912" tIns="60956" rIns="121912" bIns="60956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3335" b="0" dirty="0">
                <a:latin typeface="微软雅黑" panose="020B0503020204020204" charset="-122"/>
                <a:ea typeface="微软雅黑" panose="020B0503020204020204" charset="-122"/>
              </a:rPr>
              <a:t>相信大家心里对此都有一个大概的</a:t>
            </a:r>
            <a:r>
              <a:rPr lang="zh-CN" altLang="en-US" sz="3335" b="0" dirty="0"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zh-CN" altLang="en-US" sz="3335" b="0" dirty="0">
                <a:latin typeface="微软雅黑" panose="020B0503020204020204" charset="-122"/>
                <a:ea typeface="微软雅黑" panose="020B0503020204020204" charset="-122"/>
              </a:rPr>
              <a:t>数</a:t>
            </a:r>
            <a:r>
              <a:rPr lang="zh-CN" altLang="en-US" sz="3335" b="0" dirty="0"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  <a:r>
              <a:rPr lang="en-US" altLang="zh-CN" sz="3335" b="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zh-CN" altLang="en-US" sz="3335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ectangle 3"/>
          <p:cNvSpPr txBox="1"/>
          <p:nvPr/>
        </p:nvSpPr>
        <p:spPr>
          <a:xfrm>
            <a:off x="2688167" y="3333751"/>
            <a:ext cx="7584017" cy="575733"/>
          </a:xfrm>
          <a:prstGeom prst="rect">
            <a:avLst/>
          </a:prstGeom>
          <a:noFill/>
          <a:ln w="9525">
            <a:noFill/>
          </a:ln>
        </p:spPr>
        <p:txBody>
          <a:bodyPr lIns="121912" tIns="60956" rIns="121912" bIns="60956" anchor="t" anchorCtr="0"/>
          <a:p>
            <a:pPr eaLnBrk="0" hangingPunct="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zh-CN" altLang="en-US" sz="3335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这就是一个典型的统计思维过程</a:t>
            </a:r>
            <a:endParaRPr lang="zh-CN" altLang="en-US" sz="3335" b="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Rectangle 123"/>
          <p:cNvSpPr/>
          <p:nvPr/>
        </p:nvSpPr>
        <p:spPr>
          <a:xfrm>
            <a:off x="3263900" y="2732617"/>
            <a:ext cx="9169400" cy="633730"/>
          </a:xfrm>
          <a:prstGeom prst="rect">
            <a:avLst/>
          </a:prstGeom>
          <a:noFill/>
          <a:ln w="9525">
            <a:noFill/>
          </a:ln>
        </p:spPr>
        <p:txBody>
          <a:bodyPr lIns="121912" tIns="60956" rIns="121912" bIns="60956" anchor="t" anchorCtr="0">
            <a:spAutoFit/>
          </a:bodyPr>
          <a:p>
            <a:r>
              <a:rPr lang="zh-CN" altLang="en-US" sz="3335" b="0" dirty="0">
                <a:latin typeface="微软雅黑" panose="020B0503020204020204" charset="-122"/>
                <a:ea typeface="微软雅黑" panose="020B0503020204020204" charset="-122"/>
              </a:rPr>
              <a:t>你是怎么得到这个</a:t>
            </a:r>
            <a:r>
              <a:rPr lang="zh-CN" altLang="en-US" sz="3335" b="0" dirty="0"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zh-CN" altLang="en-US" sz="3335" b="0" dirty="0">
                <a:latin typeface="微软雅黑" panose="020B0503020204020204" charset="-122"/>
                <a:ea typeface="微软雅黑" panose="020B0503020204020204" charset="-122"/>
              </a:rPr>
              <a:t>数</a:t>
            </a:r>
            <a:r>
              <a:rPr lang="zh-CN" altLang="en-US" sz="3335" b="0" dirty="0"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  <a:r>
              <a:rPr lang="zh-CN" altLang="en-US" sz="3335" b="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3335" b="0" dirty="0">
                <a:latin typeface="微软雅黑" panose="020B0503020204020204" charset="-122"/>
                <a:ea typeface="微软雅黑" panose="020B0503020204020204" charset="-122"/>
              </a:rPr>
              <a:t>?</a:t>
            </a:r>
            <a:endParaRPr lang="zh-CN" altLang="en-US" sz="3335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Rectangle 3"/>
          <p:cNvSpPr txBox="1"/>
          <p:nvPr/>
        </p:nvSpPr>
        <p:spPr>
          <a:xfrm>
            <a:off x="1056217" y="5071533"/>
            <a:ext cx="9457267" cy="539751"/>
          </a:xfrm>
          <a:prstGeom prst="rect">
            <a:avLst/>
          </a:prstGeom>
          <a:noFill/>
          <a:ln w="9525">
            <a:noFill/>
          </a:ln>
        </p:spPr>
        <p:txBody>
          <a:bodyPr lIns="121912" tIns="60956" rIns="121912" bIns="60956" anchor="t" anchorCtr="0"/>
          <a:p>
            <a:pPr algn="ctr" eaLnBrk="0" hangingPunct="0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zh-CN" altLang="en-US" sz="3335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数理统计就是一个归纳推断过程</a:t>
            </a:r>
            <a:endParaRPr lang="zh-CN" altLang="en-US" sz="3335" b="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39" name="WordArt 127"/>
          <p:cNvSpPr>
            <a:spLocks noTextEdit="1"/>
          </p:cNvSpPr>
          <p:nvPr/>
        </p:nvSpPr>
        <p:spPr>
          <a:xfrm>
            <a:off x="2152651" y="2842684"/>
            <a:ext cx="863600" cy="406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50000"/>
          </a:bodyPr>
          <a:p>
            <a:pPr algn="ctr"/>
            <a:r>
              <a:rPr lang="zh-CN" altLang="en-US" sz="3335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zh-CN" altLang="en-US" sz="3335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2" name="Picture 18" descr="E:\MB001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1583267" y="2901951"/>
            <a:ext cx="385233" cy="38311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4356100" y="4432300"/>
            <a:ext cx="793751" cy="35983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0000BF">
                  <a:tint val="50000"/>
                  <a:satMod val="300000"/>
                </a:srgbClr>
              </a:gs>
              <a:gs pos="35000">
                <a:srgbClr val="0000BF">
                  <a:tint val="37000"/>
                  <a:satMod val="300000"/>
                </a:srgbClr>
              </a:gs>
              <a:gs pos="100000">
                <a:srgbClr val="0000B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B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121912" tIns="60956" rIns="121912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33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6" name="AutoShape 8"/>
          <p:cNvSpPr>
            <a:spLocks noChangeArrowheads="1"/>
          </p:cNvSpPr>
          <p:nvPr/>
        </p:nvSpPr>
        <p:spPr bwMode="auto">
          <a:xfrm>
            <a:off x="7306733" y="4432300"/>
            <a:ext cx="793751" cy="35983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0000BF">
                  <a:tint val="50000"/>
                  <a:satMod val="300000"/>
                </a:srgbClr>
              </a:gs>
              <a:gs pos="35000">
                <a:srgbClr val="0000BF">
                  <a:tint val="37000"/>
                  <a:satMod val="300000"/>
                </a:srgbClr>
              </a:gs>
              <a:gs pos="100000">
                <a:srgbClr val="0000B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B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121912" tIns="60956" rIns="121912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33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" name="组合 39"/>
          <p:cNvGrpSpPr/>
          <p:nvPr/>
        </p:nvGrpSpPr>
        <p:grpSpPr>
          <a:xfrm>
            <a:off x="2442633" y="4255740"/>
            <a:ext cx="1536700" cy="610055"/>
            <a:chOff x="1516283" y="3274219"/>
            <a:chExt cx="1152128" cy="457681"/>
          </a:xfrm>
        </p:grpSpPr>
        <p:sp>
          <p:nvSpPr>
            <p:cNvPr id="41" name="矩形 6"/>
            <p:cNvSpPr>
              <a:spLocks noChangeArrowheads="1"/>
            </p:cNvSpPr>
            <p:nvPr/>
          </p:nvSpPr>
          <p:spPr bwMode="auto">
            <a:xfrm>
              <a:off x="1516283" y="3278371"/>
              <a:ext cx="1152128" cy="453529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33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7420" name="矩形 41"/>
            <p:cNvSpPr/>
            <p:nvPr/>
          </p:nvSpPr>
          <p:spPr>
            <a:xfrm>
              <a:off x="1722413" y="3274219"/>
              <a:ext cx="773164" cy="4535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zh-CN" altLang="en-US" sz="3335" b="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</a:t>
              </a:r>
              <a:endParaRPr lang="zh-CN" altLang="en-US" sz="3335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" name="组合 45"/>
          <p:cNvGrpSpPr/>
          <p:nvPr/>
        </p:nvGrpSpPr>
        <p:grpSpPr>
          <a:xfrm>
            <a:off x="5461000" y="4255740"/>
            <a:ext cx="1534584" cy="610055"/>
            <a:chOff x="1516283" y="3274219"/>
            <a:chExt cx="1152128" cy="457681"/>
          </a:xfrm>
        </p:grpSpPr>
        <p:sp>
          <p:nvSpPr>
            <p:cNvPr id="47" name="矩形 6"/>
            <p:cNvSpPr>
              <a:spLocks noChangeArrowheads="1"/>
            </p:cNvSpPr>
            <p:nvPr/>
          </p:nvSpPr>
          <p:spPr bwMode="auto">
            <a:xfrm>
              <a:off x="1516283" y="3278371"/>
              <a:ext cx="1152128" cy="453529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33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7423" name="矩形 47"/>
            <p:cNvSpPr/>
            <p:nvPr/>
          </p:nvSpPr>
          <p:spPr>
            <a:xfrm>
              <a:off x="1721878" y="3274219"/>
              <a:ext cx="774230" cy="4535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zh-CN" altLang="en-US" sz="3335" b="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归纳</a:t>
              </a:r>
              <a:endParaRPr lang="zh-CN" altLang="en-US" sz="3335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" name="组合 48"/>
          <p:cNvGrpSpPr/>
          <p:nvPr/>
        </p:nvGrpSpPr>
        <p:grpSpPr>
          <a:xfrm>
            <a:off x="8388351" y="4255740"/>
            <a:ext cx="1536700" cy="610055"/>
            <a:chOff x="1516283" y="3274219"/>
            <a:chExt cx="1152128" cy="457681"/>
          </a:xfrm>
        </p:grpSpPr>
        <p:sp>
          <p:nvSpPr>
            <p:cNvPr id="50" name="矩形 6"/>
            <p:cNvSpPr>
              <a:spLocks noChangeArrowheads="1"/>
            </p:cNvSpPr>
            <p:nvPr/>
          </p:nvSpPr>
          <p:spPr bwMode="auto">
            <a:xfrm>
              <a:off x="1516283" y="3278371"/>
              <a:ext cx="1152128" cy="453529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round/>
            </a:ln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33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7426" name="矩形 50"/>
            <p:cNvSpPr/>
            <p:nvPr/>
          </p:nvSpPr>
          <p:spPr>
            <a:xfrm>
              <a:off x="1722411" y="3274219"/>
              <a:ext cx="773164" cy="4535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zh-CN" altLang="en-US" sz="3335" b="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结果</a:t>
              </a:r>
              <a:endParaRPr lang="zh-CN" altLang="en-US" sz="3335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8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Rectangle 55"/>
          <p:cNvSpPr/>
          <p:nvPr/>
        </p:nvSpPr>
        <p:spPr>
          <a:xfrm>
            <a:off x="1871133" y="1239415"/>
            <a:ext cx="8976784" cy="1405255"/>
          </a:xfrm>
          <a:prstGeom prst="rect">
            <a:avLst/>
          </a:prstGeom>
          <a:noFill/>
          <a:ln w="9525">
            <a:noFill/>
          </a:ln>
        </p:spPr>
        <p:txBody>
          <a:bodyPr lIns="121912" tIns="60956" rIns="121912" bIns="60956" anchor="ctr" anchorCtr="0">
            <a:spAutoFit/>
          </a:bodyPr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zh-CN" altLang="en-US" sz="3335" b="0" dirty="0">
                <a:latin typeface="微软雅黑" panose="020B0503020204020204" charset="-122"/>
                <a:ea typeface="微软雅黑" panose="020B0503020204020204" charset="-122"/>
              </a:rPr>
              <a:t>数理统计是以概率论为基础</a:t>
            </a:r>
            <a:r>
              <a:rPr lang="en-US" altLang="zh-CN" sz="3335" b="0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3335" b="0" dirty="0">
                <a:latin typeface="微软雅黑" panose="020B0503020204020204" charset="-122"/>
                <a:ea typeface="微软雅黑" panose="020B0503020204020204" charset="-122"/>
              </a:rPr>
              <a:t> 关于</a:t>
            </a:r>
            <a:r>
              <a:rPr lang="zh-CN" altLang="en-US" sz="3335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实验数据</a:t>
            </a:r>
            <a:r>
              <a:rPr lang="zh-CN" altLang="en-US" sz="3335" b="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3335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收集</a:t>
            </a:r>
            <a:r>
              <a:rPr lang="zh-CN" altLang="en-US" sz="3335" b="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335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整理</a:t>
            </a:r>
            <a:r>
              <a:rPr lang="zh-CN" altLang="en-US" sz="3335" b="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335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3335" b="0" dirty="0"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zh-CN" altLang="en-US" sz="3335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推断</a:t>
            </a:r>
            <a:r>
              <a:rPr lang="zh-CN" altLang="en-US" sz="3335" b="0" dirty="0">
                <a:latin typeface="微软雅黑" panose="020B0503020204020204" charset="-122"/>
                <a:ea typeface="微软雅黑" panose="020B0503020204020204" charset="-122"/>
              </a:rPr>
              <a:t>的一门科学与艺术</a:t>
            </a:r>
            <a:endParaRPr lang="zh-CN" altLang="en-US" sz="3335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Rectangle 123"/>
          <p:cNvSpPr/>
          <p:nvPr/>
        </p:nvSpPr>
        <p:spPr>
          <a:xfrm>
            <a:off x="3312584" y="2755900"/>
            <a:ext cx="9169400" cy="633730"/>
          </a:xfrm>
          <a:prstGeom prst="rect">
            <a:avLst/>
          </a:prstGeom>
          <a:noFill/>
          <a:ln w="9525">
            <a:noFill/>
          </a:ln>
        </p:spPr>
        <p:txBody>
          <a:bodyPr lIns="121912" tIns="60956" rIns="121912" bIns="60956" anchor="t" anchorCtr="0">
            <a:spAutoFit/>
          </a:bodyPr>
          <a:p>
            <a:r>
              <a:rPr lang="zh-CN" altLang="en-US" sz="3335" b="0" dirty="0">
                <a:latin typeface="微软雅黑" panose="020B0503020204020204" charset="-122"/>
                <a:ea typeface="微软雅黑" panose="020B0503020204020204" charset="-122"/>
              </a:rPr>
              <a:t>什么是实验数据</a:t>
            </a:r>
            <a:r>
              <a:rPr lang="en-US" altLang="zh-CN" sz="3335" b="0" dirty="0">
                <a:latin typeface="Times New Roman" panose="02020603050405020304" pitchFamily="18" charset="0"/>
                <a:ea typeface="微软雅黑" panose="020B0503020204020204" charset="-122"/>
              </a:rPr>
              <a:t>?</a:t>
            </a:r>
            <a:endParaRPr lang="zh-CN" altLang="en-US" sz="3335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22" name="Rectangle 55"/>
          <p:cNvSpPr/>
          <p:nvPr/>
        </p:nvSpPr>
        <p:spPr>
          <a:xfrm>
            <a:off x="2207684" y="3479906"/>
            <a:ext cx="7774516" cy="1405255"/>
          </a:xfrm>
          <a:prstGeom prst="rect">
            <a:avLst/>
          </a:prstGeom>
          <a:noFill/>
          <a:ln w="9525">
            <a:noFill/>
          </a:ln>
        </p:spPr>
        <p:txBody>
          <a:bodyPr lIns="121912" tIns="60956" rIns="121912" bIns="60956" anchor="ctr" anchorCtr="0">
            <a:spAutoFit/>
          </a:bodyPr>
          <a:p>
            <a:pPr fontAlgn="b">
              <a:lnSpc>
                <a:spcPct val="125000"/>
              </a:lnSpc>
            </a:pPr>
            <a:r>
              <a:rPr lang="zh-CN" altLang="en-US" sz="3335" b="0" dirty="0">
                <a:latin typeface="微软雅黑" panose="020B0503020204020204" charset="-122"/>
                <a:ea typeface="微软雅黑" panose="020B0503020204020204" charset="-122"/>
              </a:rPr>
              <a:t>科学试验</a:t>
            </a:r>
            <a:r>
              <a:rPr lang="en-US" altLang="zh-CN" sz="3335" b="0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3335" b="0" dirty="0">
                <a:latin typeface="微软雅黑" panose="020B0503020204020204" charset="-122"/>
                <a:ea typeface="微软雅黑" panose="020B0503020204020204" charset="-122"/>
              </a:rPr>
              <a:t>或对某事物</a:t>
            </a:r>
            <a:r>
              <a:rPr lang="zh-CN" altLang="en-US" sz="3335" b="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335" b="0" dirty="0">
                <a:latin typeface="微软雅黑" panose="020B0503020204020204" charset="-122"/>
                <a:ea typeface="微软雅黑" panose="020B0503020204020204" charset="-122"/>
              </a:rPr>
              <a:t>现象进行观察获得的数据称为</a:t>
            </a:r>
            <a:r>
              <a:rPr lang="zh-CN" altLang="en-US" sz="3335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试验数据</a:t>
            </a:r>
            <a:endParaRPr lang="zh-CN" altLang="en-US" sz="3335" b="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461" name="WordArt 127"/>
          <p:cNvSpPr>
            <a:spLocks noTextEdit="1"/>
          </p:cNvSpPr>
          <p:nvPr/>
        </p:nvSpPr>
        <p:spPr>
          <a:xfrm>
            <a:off x="2343151" y="2861733"/>
            <a:ext cx="863600" cy="406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50000"/>
          </a:bodyPr>
          <a:p>
            <a:pPr algn="ctr"/>
            <a:r>
              <a:rPr lang="zh-CN" altLang="en-US" sz="3335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zh-CN" altLang="en-US" sz="3335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Picture 18" descr="E:\MB001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1737784" y="2901951"/>
            <a:ext cx="385233" cy="38311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Rectangle 123"/>
          <p:cNvSpPr/>
          <p:nvPr/>
        </p:nvSpPr>
        <p:spPr>
          <a:xfrm>
            <a:off x="3318933" y="4811184"/>
            <a:ext cx="9169400" cy="762635"/>
          </a:xfrm>
          <a:prstGeom prst="rect">
            <a:avLst/>
          </a:prstGeom>
          <a:noFill/>
          <a:ln w="9525">
            <a:noFill/>
          </a:ln>
        </p:spPr>
        <p:txBody>
          <a:bodyPr lIns="121912" tIns="60956" rIns="121912" bIns="60956" anchor="t" anchorCtr="0">
            <a:spAutoFit/>
          </a:bodyPr>
          <a:p>
            <a:pPr>
              <a:lnSpc>
                <a:spcPct val="125000"/>
              </a:lnSpc>
            </a:pPr>
            <a:r>
              <a:rPr lang="zh-CN" altLang="en-US" sz="3335" b="0" dirty="0">
                <a:latin typeface="微软雅黑" panose="020B0503020204020204" charset="-122"/>
                <a:ea typeface="微软雅黑" panose="020B0503020204020204" charset="-122"/>
              </a:rPr>
              <a:t>数据受随机因素的影响</a:t>
            </a:r>
            <a:endParaRPr lang="zh-CN" altLang="en-US" sz="3335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464" name="WordArt 127"/>
          <p:cNvSpPr>
            <a:spLocks noTextEdit="1"/>
          </p:cNvSpPr>
          <p:nvPr/>
        </p:nvSpPr>
        <p:spPr>
          <a:xfrm>
            <a:off x="2332567" y="4969933"/>
            <a:ext cx="863600" cy="406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50000"/>
          </a:bodyPr>
          <a:p>
            <a:pPr algn="ctr"/>
            <a:r>
              <a:rPr lang="zh-CN" altLang="en-US" sz="3335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特点</a:t>
            </a:r>
            <a:endParaRPr lang="zh-CN" altLang="en-US" sz="3335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5" name="Picture 18" descr="E:\MB001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1727200" y="5012267"/>
            <a:ext cx="385233" cy="38523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Rectangle 123"/>
          <p:cNvSpPr/>
          <p:nvPr/>
        </p:nvSpPr>
        <p:spPr>
          <a:xfrm>
            <a:off x="2224617" y="5458884"/>
            <a:ext cx="9169400" cy="762635"/>
          </a:xfrm>
          <a:prstGeom prst="rect">
            <a:avLst/>
          </a:prstGeom>
          <a:noFill/>
          <a:ln w="9525">
            <a:noFill/>
          </a:ln>
        </p:spPr>
        <p:txBody>
          <a:bodyPr lIns="121912" tIns="60956" rIns="121912" bIns="60956" anchor="t" anchorCtr="0">
            <a:spAutoFit/>
          </a:bodyPr>
          <a:p>
            <a:pPr>
              <a:lnSpc>
                <a:spcPct val="125000"/>
              </a:lnSpc>
            </a:pPr>
            <a:r>
              <a:rPr lang="en-US" altLang="zh-CN" sz="3335" b="0" dirty="0"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en-US" sz="3335" b="0" dirty="0">
                <a:latin typeface="微软雅黑" panose="020B0503020204020204" charset="-122"/>
                <a:ea typeface="微软雅黑" panose="020B0503020204020204" charset="-122"/>
              </a:rPr>
              <a:t>可以通过某种概率分布来描述</a:t>
            </a:r>
            <a:endParaRPr lang="zh-CN" altLang="en-US" sz="3335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23"/>
          <p:cNvSpPr/>
          <p:nvPr/>
        </p:nvSpPr>
        <p:spPr>
          <a:xfrm>
            <a:off x="3964517" y="1365251"/>
            <a:ext cx="5761567" cy="633730"/>
          </a:xfrm>
          <a:prstGeom prst="rect">
            <a:avLst/>
          </a:prstGeom>
          <a:noFill/>
          <a:ln w="9525">
            <a:noFill/>
          </a:ln>
        </p:spPr>
        <p:txBody>
          <a:bodyPr lIns="121912" tIns="60956" rIns="121912" bIns="60956" anchor="t" anchorCtr="0">
            <a:spAutoFit/>
          </a:bodyPr>
          <a:p>
            <a:r>
              <a:rPr lang="zh-CN" altLang="en-US" sz="3335" b="0" dirty="0">
                <a:latin typeface="微软雅黑" panose="020B0503020204020204" charset="-122"/>
                <a:ea typeface="微软雅黑" panose="020B0503020204020204" charset="-122"/>
              </a:rPr>
              <a:t>实验数据的处理过程</a:t>
            </a:r>
            <a:r>
              <a:rPr lang="en-US" altLang="zh-CN" sz="3335" b="0" dirty="0">
                <a:latin typeface="Times New Roman" panose="02020603050405020304" pitchFamily="18" charset="0"/>
                <a:ea typeface="微软雅黑" panose="020B0503020204020204" charset="-122"/>
              </a:rPr>
              <a:t>?</a:t>
            </a:r>
            <a:endParaRPr lang="zh-CN" altLang="en-US" sz="3335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" name="Rectangle 55"/>
          <p:cNvSpPr/>
          <p:nvPr/>
        </p:nvSpPr>
        <p:spPr>
          <a:xfrm>
            <a:off x="2533651" y="2125874"/>
            <a:ext cx="6523567" cy="762635"/>
          </a:xfrm>
          <a:prstGeom prst="rect">
            <a:avLst/>
          </a:prstGeom>
          <a:noFill/>
          <a:ln w="9525">
            <a:noFill/>
          </a:ln>
        </p:spPr>
        <p:txBody>
          <a:bodyPr lIns="121912" tIns="60956" rIns="121912" bIns="60956" anchor="ctr" anchorCtr="0">
            <a:spAutoFit/>
          </a:bodyPr>
          <a:p>
            <a:pPr fontAlgn="b">
              <a:lnSpc>
                <a:spcPct val="125000"/>
              </a:lnSpc>
            </a:pPr>
            <a:r>
              <a:rPr lang="zh-CN" altLang="en-US" sz="3335" b="0" dirty="0">
                <a:latin typeface="微软雅黑" panose="020B0503020204020204" charset="-122"/>
                <a:ea typeface="微软雅黑" panose="020B0503020204020204" charset="-122"/>
              </a:rPr>
              <a:t>数据 </a:t>
            </a:r>
            <a:r>
              <a:rPr lang="zh-CN" altLang="en-US" sz="3335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收集</a:t>
            </a:r>
            <a:r>
              <a:rPr lang="en-US" altLang="zh-CN" sz="3335" b="0" dirty="0"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zh-CN" altLang="en-US" sz="3335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整理</a:t>
            </a:r>
            <a:r>
              <a:rPr lang="en-US" altLang="zh-CN" sz="3335" b="0" dirty="0"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zh-CN" altLang="en-US" sz="3335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en-US" altLang="zh-CN" sz="3335" b="0" dirty="0"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zh-CN" altLang="en-US" sz="3335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推断</a:t>
            </a:r>
            <a:endParaRPr lang="zh-CN" altLang="en-US" sz="3335" b="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AutoShape 13"/>
          <p:cNvSpPr/>
          <p:nvPr/>
        </p:nvSpPr>
        <p:spPr>
          <a:xfrm>
            <a:off x="4743451" y="3329517"/>
            <a:ext cx="4504267" cy="1488016"/>
          </a:xfrm>
          <a:prstGeom prst="wedgeRectCallout">
            <a:avLst>
              <a:gd name="adj1" fmla="val -20657"/>
              <a:gd name="adj2" fmla="val -75292"/>
            </a:avLst>
          </a:prstGeom>
          <a:noFill/>
          <a:ln w="127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912" tIns="60956" rIns="121912" bIns="60956" anchor="t" anchorCtr="0"/>
          <a:p>
            <a:pPr algn="just">
              <a:lnSpc>
                <a:spcPct val="150000"/>
              </a:lnSpc>
            </a:pPr>
            <a:r>
              <a:rPr lang="en-US" altLang="zh-CN" sz="3335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《 </a:t>
            </a:r>
            <a:r>
              <a:rPr lang="zh-CN" altLang="en-US" sz="3335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数理统计 </a:t>
            </a:r>
            <a:r>
              <a:rPr lang="en-US" altLang="zh-CN" sz="3335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3335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围绕这</a:t>
            </a:r>
            <a:endParaRPr lang="en-US" altLang="zh-CN" sz="3335" b="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3335" b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四个过程来进行研究</a:t>
            </a:r>
            <a:endParaRPr lang="zh-CN" altLang="en-US" sz="3335" b="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486" name="WordArt 127"/>
          <p:cNvSpPr>
            <a:spLocks noTextEdit="1"/>
          </p:cNvSpPr>
          <p:nvPr/>
        </p:nvSpPr>
        <p:spPr>
          <a:xfrm>
            <a:off x="2669117" y="1481667"/>
            <a:ext cx="863600" cy="406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50000"/>
          </a:bodyPr>
          <a:p>
            <a:pPr algn="ctr"/>
            <a:r>
              <a:rPr lang="zh-CN" altLang="en-US" sz="3335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zh-CN" altLang="en-US" sz="3335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Picture 18" descr="E:\MB001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2112433" y="1509184"/>
            <a:ext cx="383117" cy="38311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3545417" y="2278063"/>
            <a:ext cx="4902200" cy="460375"/>
          </a:xfrm>
          <a:prstGeom prst="rect">
            <a:avLst/>
          </a:prstGeom>
          <a:noFill/>
          <a:ln w="127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244508" y="713136"/>
          <a:ext cx="4835525" cy="82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Document" r:id="rId1" imgW="3213100" imgH="558800" progId="Word.Document.8">
                  <p:embed/>
                </p:oleObj>
              </mc:Choice>
              <mc:Fallback>
                <p:oleObj name="Document" r:id="rId1" imgW="3213100" imgH="558800" progId="Word.Document.8">
                  <p:embed/>
                  <p:pic>
                    <p:nvPicPr>
                      <p:cNvPr id="0" name="图片 2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508" y="713136"/>
                        <a:ext cx="4835525" cy="82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244508" y="1202243"/>
          <a:ext cx="2292068" cy="66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Document" r:id="rId3" imgW="1009015" imgH="299720" progId="Word.Document.8">
                  <p:embed/>
                </p:oleObj>
              </mc:Choice>
              <mc:Fallback>
                <p:oleObj name="Document" r:id="rId3" imgW="1009015" imgH="299720" progId="Word.Document.8">
                  <p:embed/>
                  <p:pic>
                    <p:nvPicPr>
                      <p:cNvPr id="0" name="图片 2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508" y="1202243"/>
                        <a:ext cx="2292068" cy="66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187357" y="1693955"/>
          <a:ext cx="108029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Document" r:id="rId5" imgW="5427980" imgH="351790" progId="Word.Document.8">
                  <p:embed/>
                </p:oleObj>
              </mc:Choice>
              <mc:Fallback>
                <p:oleObj name="Document" r:id="rId5" imgW="5427980" imgH="351790" progId="Word.Document.8">
                  <p:embed/>
                  <p:pic>
                    <p:nvPicPr>
                      <p:cNvPr id="0" name="图片 2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357" y="1693955"/>
                        <a:ext cx="1080293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65069" y="2354450"/>
          <a:ext cx="1075848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Document" r:id="rId7" imgW="5474335" imgH="626745" progId="Word.Document.8">
                  <p:embed/>
                </p:oleObj>
              </mc:Choice>
              <mc:Fallback>
                <p:oleObj name="Document" r:id="rId7" imgW="5474335" imgH="626745" progId="Word.Document.8">
                  <p:embed/>
                  <p:pic>
                    <p:nvPicPr>
                      <p:cNvPr id="0" name="图片 2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69" y="2354450"/>
                        <a:ext cx="1075848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616015" y="3548409"/>
          <a:ext cx="1095946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Document" r:id="rId9" imgW="5191125" imgH="409575" progId="Word.Document.8">
                  <p:embed/>
                </p:oleObj>
              </mc:Choice>
              <mc:Fallback>
                <p:oleObj name="Document" r:id="rId9" imgW="5191125" imgH="409575" progId="Word.Document.8">
                  <p:embed/>
                  <p:pic>
                    <p:nvPicPr>
                      <p:cNvPr id="0" name="图片 2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015" y="3548409"/>
                        <a:ext cx="1095946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708660" y="4525963"/>
          <a:ext cx="10774363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Document" r:id="rId11" imgW="5125720" imgH="489585" progId="Word.Document.8">
                  <p:embed/>
                </p:oleObj>
              </mc:Choice>
              <mc:Fallback>
                <p:oleObj name="Document" r:id="rId11" imgW="5125720" imgH="489585" progId="Word.Document.8">
                  <p:embed/>
                  <p:pic>
                    <p:nvPicPr>
                      <p:cNvPr id="0" name="图片 2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" y="4525963"/>
                        <a:ext cx="10774363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5"/>
          <p:cNvSpPr/>
          <p:nvPr/>
        </p:nvSpPr>
        <p:spPr>
          <a:xfrm>
            <a:off x="1946487" y="775335"/>
            <a:ext cx="6098117" cy="674370"/>
          </a:xfrm>
          <a:prstGeom prst="rect">
            <a:avLst/>
          </a:prstGeom>
          <a:noFill/>
          <a:ln w="9525">
            <a:noFill/>
          </a:ln>
        </p:spPr>
        <p:txBody>
          <a:bodyPr lIns="121912" tIns="60956" rIns="121912" bIns="60956" anchor="ctr" anchorCtr="0">
            <a:spAutoFit/>
          </a:bodyPr>
          <a:p>
            <a:pPr fontAlgn="b"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总体  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</a:rPr>
              <a:t>研究对象的数量指标 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endParaRPr lang="zh-CN" altLang="en-US" sz="2400" i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8" name="对象 2"/>
          <p:cNvGraphicFramePr>
            <a:graphicFrameLocks noChangeAspect="1"/>
          </p:cNvGraphicFramePr>
          <p:nvPr/>
        </p:nvGraphicFramePr>
        <p:xfrm>
          <a:off x="4878071" y="1562312"/>
          <a:ext cx="1651000" cy="501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35000" imgH="203200" progId="Equation.DSMT4">
                  <p:embed/>
                </p:oleObj>
              </mc:Choice>
              <mc:Fallback>
                <p:oleObj name="" r:id="rId1" imgW="635000" imgH="203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78071" y="1562312"/>
                        <a:ext cx="1651000" cy="5016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5"/>
          <p:cNvSpPr/>
          <p:nvPr/>
        </p:nvSpPr>
        <p:spPr>
          <a:xfrm>
            <a:off x="1946487" y="2035281"/>
            <a:ext cx="5331884" cy="766445"/>
          </a:xfrm>
          <a:prstGeom prst="rect">
            <a:avLst/>
          </a:prstGeom>
          <a:noFill/>
          <a:ln w="9525">
            <a:noFill/>
          </a:ln>
        </p:spPr>
        <p:txBody>
          <a:bodyPr lIns="121912" tIns="60956" rIns="121912" bIns="60956" anchor="ctr" anchorCtr="0">
            <a:spAutoFit/>
          </a:bodyPr>
          <a:p>
            <a:pPr fontAlgn="b"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个体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b="0" dirty="0">
                <a:latin typeface="微软雅黑" panose="020B0503020204020204" charset="-122"/>
                <a:ea typeface="微软雅黑" panose="020B0503020204020204" charset="-122"/>
              </a:rPr>
              <a:t>总体 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charset="-122"/>
              </a:rPr>
              <a:t>X</a:t>
            </a:r>
            <a:r>
              <a:rPr lang="en-US" altLang="zh-CN" sz="2800" b="0" i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b="0" dirty="0">
                <a:latin typeface="微软雅黑" panose="020B0503020204020204" charset="-122"/>
                <a:ea typeface="微软雅黑" panose="020B0503020204020204" charset="-122"/>
              </a:rPr>
              <a:t>的可能取值</a:t>
            </a:r>
            <a:endParaRPr lang="zh-CN" altLang="en-US" sz="2800" b="0" i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ectangle 110"/>
          <p:cNvSpPr/>
          <p:nvPr/>
        </p:nvSpPr>
        <p:spPr>
          <a:xfrm>
            <a:off x="2300817" y="2916343"/>
            <a:ext cx="569468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2" tIns="60956" rIns="121912" bIns="60956" anchor="t" anchorCtr="0">
            <a:spAutoFit/>
          </a:bodyPr>
          <a:p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又如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</a:rPr>
              <a:t>   分析某工厂生产的灯泡的使用寿命</a:t>
            </a:r>
            <a:endParaRPr lang="zh-CN" altLang="en-US" sz="24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ectangle 55"/>
          <p:cNvSpPr/>
          <p:nvPr/>
        </p:nvSpPr>
        <p:spPr>
          <a:xfrm>
            <a:off x="1792817" y="3266017"/>
            <a:ext cx="10678584" cy="1106170"/>
          </a:xfrm>
          <a:prstGeom prst="rect">
            <a:avLst/>
          </a:prstGeom>
          <a:noFill/>
          <a:ln w="9525">
            <a:noFill/>
          </a:ln>
        </p:spPr>
        <p:txBody>
          <a:bodyPr lIns="121912" tIns="60956" rIns="121912" bIns="60956" anchor="ctr" anchorCtr="0">
            <a:spAutoFit/>
          </a:bodyPr>
          <a:p>
            <a:pPr fontAlgn="b"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总体</a:t>
            </a:r>
            <a:r>
              <a:rPr lang="zh-CN" altLang="en-US" sz="4265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335" b="0" dirty="0">
                <a:latin typeface="微软雅黑" panose="020B0503020204020204" charset="-122"/>
                <a:ea typeface="微软雅黑" panose="020B0503020204020204" charset="-122"/>
              </a:rPr>
              <a:t>-- 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</a:rPr>
              <a:t>该厂生产的所有灯泡的使用寿命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charset="-122"/>
              </a:rPr>
              <a:t>X</a:t>
            </a:r>
            <a:endParaRPr lang="zh-CN" altLang="en-US" sz="2400" i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14" name="对象 1"/>
          <p:cNvGraphicFramePr>
            <a:graphicFrameLocks noChangeAspect="1"/>
          </p:cNvGraphicFramePr>
          <p:nvPr/>
        </p:nvGraphicFramePr>
        <p:xfrm>
          <a:off x="4327526" y="4258945"/>
          <a:ext cx="3041649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939800" imgH="228600" progId="Equation.DSMT4">
                  <p:embed/>
                </p:oleObj>
              </mc:Choice>
              <mc:Fallback>
                <p:oleObj name="" r:id="rId3" imgW="939800" imgH="228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27526" y="4258945"/>
                        <a:ext cx="3041649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55"/>
          <p:cNvSpPr/>
          <p:nvPr/>
        </p:nvSpPr>
        <p:spPr>
          <a:xfrm>
            <a:off x="1750695" y="4558983"/>
            <a:ext cx="9420225" cy="777240"/>
          </a:xfrm>
          <a:prstGeom prst="rect">
            <a:avLst/>
          </a:prstGeom>
          <a:noFill/>
          <a:ln w="9525">
            <a:noFill/>
          </a:ln>
        </p:spPr>
        <p:txBody>
          <a:bodyPr wrap="square" lIns="121912" tIns="60956" rIns="121912" bIns="60956" anchor="ctr" anchorCtr="0">
            <a:spAutoFit/>
          </a:bodyPr>
          <a:p>
            <a:pPr fontAlgn="b"/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个体</a:t>
            </a:r>
            <a:r>
              <a:rPr lang="zh-CN" altLang="en-US" sz="4265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335" b="0" dirty="0">
                <a:latin typeface="微软雅黑" panose="020B0503020204020204" charset="-122"/>
                <a:ea typeface="微软雅黑" panose="020B0503020204020204" charset="-122"/>
              </a:rPr>
              <a:t>-- 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</a:rPr>
              <a:t>每一个灯泡的使用寿命</a:t>
            </a:r>
            <a:r>
              <a:rPr lang="en-US" altLang="zh-CN" sz="2400" b="0" dirty="0"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</a:rPr>
              <a:t>即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charset="-122"/>
              </a:rPr>
              <a:t>X</a:t>
            </a:r>
            <a:r>
              <a:rPr lang="en-US" altLang="zh-CN" sz="2400" b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</a:rPr>
              <a:t>的一 个可能取值</a:t>
            </a:r>
            <a:endParaRPr lang="zh-CN" altLang="en-US" sz="2400" b="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122745" y="5336251"/>
          <a:ext cx="10903585" cy="1277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Document" r:id="rId5" imgW="5172075" imgH="609600" progId="Word.Document.8">
                  <p:embed/>
                </p:oleObj>
              </mc:Choice>
              <mc:Fallback>
                <p:oleObj name="Document" r:id="rId5" imgW="5172075" imgH="609600" progId="Word.Document.8">
                  <p:embed/>
                  <p:pic>
                    <p:nvPicPr>
                      <p:cNvPr id="0" name="图片 2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745" y="5336251"/>
                        <a:ext cx="10903585" cy="1277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1029"/>
          <p:cNvGraphicFramePr>
            <a:graphicFrameLocks noChangeAspect="1"/>
          </p:cNvGraphicFramePr>
          <p:nvPr/>
        </p:nvGraphicFramePr>
        <p:xfrm>
          <a:off x="1946462" y="-54963"/>
          <a:ext cx="106770" cy="16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4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462" y="-54963"/>
                        <a:ext cx="106770" cy="16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349937" y="728204"/>
          <a:ext cx="2415240" cy="788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Document" r:id="rId3" imgW="1205230" imgH="394335" progId="Word.Document.8">
                  <p:embed/>
                </p:oleObj>
              </mc:Choice>
              <mc:Fallback>
                <p:oleObj name="Document" r:id="rId3" imgW="1205230" imgH="394335" progId="Word.Document.8">
                  <p:embed/>
                  <p:pic>
                    <p:nvPicPr>
                      <p:cNvPr id="0" name="图片 4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937" y="728204"/>
                        <a:ext cx="2415240" cy="788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92151" y="1318513"/>
          <a:ext cx="1085215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Document" r:id="rId5" imgW="5596255" imgH="528955" progId="Word.Document.8">
                  <p:embed/>
                </p:oleObj>
              </mc:Choice>
              <mc:Fallback>
                <p:oleObj name="Document" r:id="rId5" imgW="5596255" imgH="528955" progId="Word.Document.8">
                  <p:embed/>
                  <p:pic>
                    <p:nvPicPr>
                      <p:cNvPr id="0" name="图片 4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1" y="1318513"/>
                        <a:ext cx="10852150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696913" y="2242895"/>
          <a:ext cx="10755499" cy="906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Document" r:id="rId7" imgW="5449570" imgH="461645" progId="Word.Document.8">
                  <p:embed/>
                </p:oleObj>
              </mc:Choice>
              <mc:Fallback>
                <p:oleObj name="Document" r:id="rId7" imgW="5449570" imgH="461645" progId="Word.Document.8">
                  <p:embed/>
                  <p:pic>
                    <p:nvPicPr>
                      <p:cNvPr id="0" name="图片 4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2242895"/>
                        <a:ext cx="10755499" cy="906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692151" y="3157295"/>
          <a:ext cx="747395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Document" r:id="rId9" imgW="3388360" imgH="651510" progId="Word.Document.8">
                  <p:embed/>
                </p:oleObj>
              </mc:Choice>
              <mc:Fallback>
                <p:oleObj name="Document" r:id="rId9" imgW="3388360" imgH="651510" progId="Word.Document.8">
                  <p:embed/>
                  <p:pic>
                    <p:nvPicPr>
                      <p:cNvPr id="0" name="图片 4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1" y="3157295"/>
                        <a:ext cx="7473950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696913" y="4562756"/>
          <a:ext cx="7184090" cy="524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Document" r:id="rId11" imgW="3230880" imgH="236220" progId="Word.Document.8">
                  <p:embed/>
                </p:oleObj>
              </mc:Choice>
              <mc:Fallback>
                <p:oleObj name="Document" r:id="rId11" imgW="3230880" imgH="236220" progId="Word.Document.8">
                  <p:embed/>
                  <p:pic>
                    <p:nvPicPr>
                      <p:cNvPr id="0" name="图片 4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4562756"/>
                        <a:ext cx="7184090" cy="524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641163" y="5106894"/>
          <a:ext cx="104203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Document" r:id="rId13" imgW="4676140" imgH="278130" progId="Word.Document.8">
                  <p:embed/>
                </p:oleObj>
              </mc:Choice>
              <mc:Fallback>
                <p:oleObj name="Document" r:id="rId13" imgW="4676140" imgH="278130" progId="Word.Document.8">
                  <p:embed/>
                  <p:pic>
                    <p:nvPicPr>
                      <p:cNvPr id="0" name="图片 4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63" y="5106894"/>
                        <a:ext cx="1042035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41338" y="848580"/>
          <a:ext cx="11117263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Document" r:id="rId1" imgW="5159375" imgH="641985" progId="Word.Document.8">
                  <p:embed/>
                </p:oleObj>
              </mc:Choice>
              <mc:Fallback>
                <p:oleObj name="Document" r:id="rId1" imgW="5159375" imgH="641985" progId="Word.Document.8">
                  <p:embed/>
                  <p:pic>
                    <p:nvPicPr>
                      <p:cNvPr id="0" name="图片 5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848580"/>
                        <a:ext cx="11117263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123377" y="1761343"/>
          <a:ext cx="4976592" cy="515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Document" r:id="rId3" imgW="3416300" imgH="368300" progId="Word.Document.8">
                  <p:embed/>
                </p:oleObj>
              </mc:Choice>
              <mc:Fallback>
                <p:oleObj name="Document" r:id="rId3" imgW="3416300" imgH="368300" progId="Word.Document.8">
                  <p:embed/>
                  <p:pic>
                    <p:nvPicPr>
                      <p:cNvPr id="0" name="图片 5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377" y="1761343"/>
                        <a:ext cx="4976592" cy="515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512763" y="1949450"/>
          <a:ext cx="104013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Document" r:id="rId5" imgW="5581015" imgH="449580" progId="Word.Document.8">
                  <p:embed/>
                </p:oleObj>
              </mc:Choice>
              <mc:Fallback>
                <p:oleObj name="Document" r:id="rId5" imgW="5581015" imgH="449580" progId="Word.Document.8">
                  <p:embed/>
                  <p:pic>
                    <p:nvPicPr>
                      <p:cNvPr id="0" name="图片 5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1949450"/>
                        <a:ext cx="104013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478025" y="2635599"/>
          <a:ext cx="10852150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Document" r:id="rId7" imgW="5902325" imgH="804545" progId="Word.Document.8">
                  <p:embed/>
                </p:oleObj>
              </mc:Choice>
              <mc:Fallback>
                <p:oleObj name="Document" r:id="rId7" imgW="5902325" imgH="804545" progId="Word.Document.8">
                  <p:embed/>
                  <p:pic>
                    <p:nvPicPr>
                      <p:cNvPr id="0" name="图片 5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025" y="2635599"/>
                        <a:ext cx="10852150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512763" y="3947785"/>
          <a:ext cx="736917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Document" r:id="rId9" imgW="3987800" imgH="412750" progId="Word.Document.8">
                  <p:embed/>
                </p:oleObj>
              </mc:Choice>
              <mc:Fallback>
                <p:oleObj name="Document" r:id="rId9" imgW="3987800" imgH="412750" progId="Word.Document.8">
                  <p:embed/>
                  <p:pic>
                    <p:nvPicPr>
                      <p:cNvPr id="0" name="图片 5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3947785"/>
                        <a:ext cx="7369175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512763" y="4511252"/>
          <a:ext cx="10939463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Document" r:id="rId11" imgW="5868670" imgH="690880" progId="Word.Document.8">
                  <p:embed/>
                </p:oleObj>
              </mc:Choice>
              <mc:Fallback>
                <p:oleObj name="Document" r:id="rId11" imgW="5868670" imgH="690880" progId="Word.Document.8">
                  <p:embed/>
                  <p:pic>
                    <p:nvPicPr>
                      <p:cNvPr id="0" name="图片 5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4511252"/>
                        <a:ext cx="10939463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8365772" y="2231558"/>
          <a:ext cx="387508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Document" r:id="rId13" imgW="2122170" imgH="324485" progId="Word.Document.8">
                  <p:embed/>
                </p:oleObj>
              </mc:Choice>
              <mc:Fallback>
                <p:oleObj name="Document" r:id="rId13" imgW="2122170" imgH="324485" progId="Word.Document.8">
                  <p:embed/>
                  <p:pic>
                    <p:nvPicPr>
                      <p:cNvPr id="0" name="图片 5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5772" y="2231558"/>
                        <a:ext cx="3875088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7597402" y="4143257"/>
          <a:ext cx="42418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Document" r:id="rId15" imgW="2278380" imgH="262890" progId="Word.Document.8">
                  <p:embed/>
                </p:oleObj>
              </mc:Choice>
              <mc:Fallback>
                <p:oleObj name="Document" r:id="rId15" imgW="2278380" imgH="262890" progId="Word.Document.8">
                  <p:embed/>
                  <p:pic>
                    <p:nvPicPr>
                      <p:cNvPr id="0" name="图片 5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402" y="4143257"/>
                        <a:ext cx="42418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337236" y="867616"/>
          <a:ext cx="82470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Document" r:id="rId1" imgW="5689600" imgH="431800" progId="Word.Document.8">
                  <p:embed/>
                </p:oleObj>
              </mc:Choice>
              <mc:Fallback>
                <p:oleObj name="Document" r:id="rId1" imgW="5689600" imgH="431800" progId="Word.Document.8">
                  <p:embed/>
                  <p:pic>
                    <p:nvPicPr>
                      <p:cNvPr id="0" name="图片 8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236" y="867616"/>
                        <a:ext cx="82470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262063" y="3579813"/>
          <a:ext cx="7969250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Document" r:id="rId3" imgW="4110355" imgH="1049020" progId="Word.Document.8">
                  <p:embed/>
                </p:oleObj>
              </mc:Choice>
              <mc:Fallback>
                <p:oleObj name="Document" r:id="rId3" imgW="4110355" imgH="1049020" progId="Word.Document.8">
                  <p:embed/>
                  <p:pic>
                    <p:nvPicPr>
                      <p:cNvPr id="0" name="图片 8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3579813"/>
                        <a:ext cx="7969250" cy="202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830730" y="1265239"/>
          <a:ext cx="82470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Document" r:id="rId5" imgW="5689600" imgH="546100" progId="Word.Document.8">
                  <p:embed/>
                </p:oleObj>
              </mc:Choice>
              <mc:Fallback>
                <p:oleObj name="Document" r:id="rId5" imgW="5689600" imgH="546100" progId="Word.Document.8">
                  <p:embed/>
                  <p:pic>
                    <p:nvPicPr>
                      <p:cNvPr id="0" name="图片 8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730" y="1265239"/>
                        <a:ext cx="82470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758825" y="2051050"/>
          <a:ext cx="109537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Document" r:id="rId7" imgW="5681980" imgH="501650" progId="Word.Document.8">
                  <p:embed/>
                </p:oleObj>
              </mc:Choice>
              <mc:Fallback>
                <p:oleObj name="Document" r:id="rId7" imgW="5681980" imgH="501650" progId="Word.Document.8">
                  <p:embed/>
                  <p:pic>
                    <p:nvPicPr>
                      <p:cNvPr id="0" name="图片 8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2051050"/>
                        <a:ext cx="1095375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58825" y="2816225"/>
          <a:ext cx="82153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Document" r:id="rId9" imgW="4265930" imgH="431165" progId="Word.Document.8">
                  <p:embed/>
                </p:oleObj>
              </mc:Choice>
              <mc:Fallback>
                <p:oleObj name="Document" r:id="rId9" imgW="4265930" imgH="431165" progId="Word.Document.8">
                  <p:embed/>
                  <p:pic>
                    <p:nvPicPr>
                      <p:cNvPr id="0" name="图片 8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2816225"/>
                        <a:ext cx="82153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4.xml><?xml version="1.0" encoding="utf-8"?>
<p:tagLst xmlns:p="http://schemas.openxmlformats.org/presentationml/2006/main">
  <p:tag name="KSO_WPP_MARK_KEY" val="2bd6823e-b827-4005-be68-aff4425b3d5f"/>
  <p:tag name="COMMONDATA" val="eyJoZGlkIjoiYzlhNDBhMmFlMjI3Y2E3ODJkMmNkNjUyYmE3ZmU4NjYifQ==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WPS 演示</Application>
  <PresentationFormat>宽屏</PresentationFormat>
  <Paragraphs>53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56</vt:i4>
      </vt:variant>
      <vt:variant>
        <vt:lpstr>幻灯片标题</vt:lpstr>
      </vt:variant>
      <vt:variant>
        <vt:i4>15</vt:i4>
      </vt:variant>
    </vt:vector>
  </HeadingPairs>
  <TitlesOfParts>
    <vt:vector size="82" baseType="lpstr">
      <vt:lpstr>Arial</vt:lpstr>
      <vt:lpstr>宋体</vt:lpstr>
      <vt:lpstr>Wingdings</vt:lpstr>
      <vt:lpstr>微软雅黑</vt:lpstr>
      <vt:lpstr>Arial Unicode MS</vt:lpstr>
      <vt:lpstr>Times New Roman</vt:lpstr>
      <vt:lpstr>黑体</vt:lpstr>
      <vt:lpstr>仿宋</vt:lpstr>
      <vt:lpstr>Gulim</vt:lpstr>
      <vt:lpstr>楷体</vt:lpstr>
      <vt:lpstr>Office 主题​​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Equation.DSMT4</vt:lpstr>
      <vt:lpstr>Equation.DSMT4</vt:lpstr>
      <vt:lpstr>Word.Document.8</vt:lpstr>
      <vt:lpstr>Word.Document.8</vt:lpstr>
      <vt:lpstr>Word.Document.8</vt:lpstr>
      <vt:lpstr>Word.Document.8</vt:lpstr>
      <vt:lpstr>Word.Document.8</vt:lpstr>
      <vt:lpstr>第六章  数理统计的基础知识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lenovo</cp:lastModifiedBy>
  <cp:revision>54</cp:revision>
  <dcterms:created xsi:type="dcterms:W3CDTF">2019-06-19T02:08:00Z</dcterms:created>
  <dcterms:modified xsi:type="dcterms:W3CDTF">2022-09-27T03:33:03Z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C1F68BF1369F4A62899AD80061422D7E</vt:lpwstr>
  </property>
</Properties>
</file>