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260" r:id="rId3"/>
    <p:sldId id="310" r:id="rId4"/>
    <p:sldId id="311" r:id="rId6"/>
    <p:sldId id="312" r:id="rId7"/>
    <p:sldId id="262" r:id="rId8"/>
    <p:sldId id="263" r:id="rId9"/>
    <p:sldId id="313" r:id="rId10"/>
    <p:sldId id="264" r:id="rId11"/>
    <p:sldId id="265" r:id="rId12"/>
    <p:sldId id="266" r:id="rId13"/>
    <p:sldId id="267" r:id="rId14"/>
    <p:sldId id="268" r:id="rId15"/>
    <p:sldId id="269" r:id="rId16"/>
    <p:sldId id="288" r:id="rId17"/>
    <p:sldId id="289" r:id="rId18"/>
    <p:sldId id="271" r:id="rId19"/>
    <p:sldId id="272" r:id="rId20"/>
    <p:sldId id="273" r:id="rId21"/>
    <p:sldId id="314" r:id="rId22"/>
    <p:sldId id="315" r:id="rId23"/>
    <p:sldId id="316" r:id="rId24"/>
    <p:sldId id="317" r:id="rId25"/>
    <p:sldId id="318" r:id="rId26"/>
    <p:sldId id="278" r:id="rId27"/>
    <p:sldId id="279" r:id="rId28"/>
    <p:sldId id="280" r:id="rId29"/>
    <p:sldId id="291" r:id="rId30"/>
    <p:sldId id="292" r:id="rId31"/>
    <p:sldId id="293" r:id="rId32"/>
    <p:sldId id="286" r:id="rId33"/>
    <p:sldId id="287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gs" Target="tags/tag54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2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05FF8-78E5-4DAD-B4DF-F43D3C2C861F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2589-91F6-4FAC-9CB2-11ACC9FDF6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5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2.doc"/><Relationship Id="rId8" Type="http://schemas.openxmlformats.org/officeDocument/2006/relationships/image" Target="../media/image20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9.emf"/><Relationship Id="rId5" Type="http://schemas.openxmlformats.org/officeDocument/2006/relationships/oleObject" Target="../embeddings/Document11.doc"/><Relationship Id="rId4" Type="http://schemas.openxmlformats.org/officeDocument/2006/relationships/image" Target="../media/image18.emf"/><Relationship Id="rId3" Type="http://schemas.openxmlformats.org/officeDocument/2006/relationships/oleObject" Target="../embeddings/Document10.doc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2.emf"/><Relationship Id="rId11" Type="http://schemas.openxmlformats.org/officeDocument/2006/relationships/oleObject" Target="../embeddings/Document13.doc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23.emf"/><Relationship Id="rId1" Type="http://schemas.openxmlformats.org/officeDocument/2006/relationships/oleObject" Target="../embeddings/Document14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8.emf"/><Relationship Id="rId7" Type="http://schemas.openxmlformats.org/officeDocument/2006/relationships/oleObject" Target="../embeddings/Document19.doc"/><Relationship Id="rId6" Type="http://schemas.openxmlformats.org/officeDocument/2006/relationships/image" Target="../media/image27.emf"/><Relationship Id="rId5" Type="http://schemas.openxmlformats.org/officeDocument/2006/relationships/oleObject" Target="../embeddings/Document18.doc"/><Relationship Id="rId4" Type="http://schemas.openxmlformats.org/officeDocument/2006/relationships/image" Target="../media/image26.emf"/><Relationship Id="rId3" Type="http://schemas.openxmlformats.org/officeDocument/2006/relationships/oleObject" Target="../embeddings/Document17.doc"/><Relationship Id="rId2" Type="http://schemas.openxmlformats.org/officeDocument/2006/relationships/image" Target="../media/image25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Document16.doc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2.emf"/><Relationship Id="rId7" Type="http://schemas.openxmlformats.org/officeDocument/2006/relationships/oleObject" Target="../embeddings/Document23.doc"/><Relationship Id="rId6" Type="http://schemas.openxmlformats.org/officeDocument/2006/relationships/image" Target="../media/image31.emf"/><Relationship Id="rId5" Type="http://schemas.openxmlformats.org/officeDocument/2006/relationships/oleObject" Target="../embeddings/Document22.doc"/><Relationship Id="rId4" Type="http://schemas.openxmlformats.org/officeDocument/2006/relationships/image" Target="../media/image30.emf"/><Relationship Id="rId3" Type="http://schemas.openxmlformats.org/officeDocument/2006/relationships/oleObject" Target="../embeddings/Document21.doc"/><Relationship Id="rId2" Type="http://schemas.openxmlformats.org/officeDocument/2006/relationships/image" Target="../media/image29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Document20.doc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5.emf"/><Relationship Id="rId7" Type="http://schemas.openxmlformats.org/officeDocument/2006/relationships/oleObject" Target="../embeddings/Document27.doc"/><Relationship Id="rId6" Type="http://schemas.openxmlformats.org/officeDocument/2006/relationships/image" Target="../media/image34.emf"/><Relationship Id="rId5" Type="http://schemas.openxmlformats.org/officeDocument/2006/relationships/oleObject" Target="../embeddings/Document26.doc"/><Relationship Id="rId4" Type="http://schemas.openxmlformats.org/officeDocument/2006/relationships/image" Target="../media/image33.emf"/><Relationship Id="rId3" Type="http://schemas.openxmlformats.org/officeDocument/2006/relationships/oleObject" Target="../embeddings/Document25.doc"/><Relationship Id="rId2" Type="http://schemas.openxmlformats.org/officeDocument/2006/relationships/image" Target="../media/image29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Document24.doc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8.emf"/><Relationship Id="rId7" Type="http://schemas.openxmlformats.org/officeDocument/2006/relationships/oleObject" Target="../embeddings/Document31.doc"/><Relationship Id="rId6" Type="http://schemas.openxmlformats.org/officeDocument/2006/relationships/image" Target="../media/image37.emf"/><Relationship Id="rId5" Type="http://schemas.openxmlformats.org/officeDocument/2006/relationships/oleObject" Target="../embeddings/Document30.doc"/><Relationship Id="rId4" Type="http://schemas.openxmlformats.org/officeDocument/2006/relationships/image" Target="../media/image36.emf"/><Relationship Id="rId3" Type="http://schemas.openxmlformats.org/officeDocument/2006/relationships/oleObject" Target="../embeddings/Document29.doc"/><Relationship Id="rId2" Type="http://schemas.openxmlformats.org/officeDocument/2006/relationships/image" Target="../media/image29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Document28.doc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5.doc"/><Relationship Id="rId8" Type="http://schemas.openxmlformats.org/officeDocument/2006/relationships/image" Target="../media/image42.emf"/><Relationship Id="rId7" Type="http://schemas.openxmlformats.org/officeDocument/2006/relationships/oleObject" Target="../embeddings/Document34.doc"/><Relationship Id="rId6" Type="http://schemas.openxmlformats.org/officeDocument/2006/relationships/image" Target="../media/image41.emf"/><Relationship Id="rId5" Type="http://schemas.openxmlformats.org/officeDocument/2006/relationships/oleObject" Target="../embeddings/Document33.doc"/><Relationship Id="rId4" Type="http://schemas.openxmlformats.org/officeDocument/2006/relationships/image" Target="../media/image40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43.emf"/><Relationship Id="rId1" Type="http://schemas.openxmlformats.org/officeDocument/2006/relationships/oleObject" Target="../embeddings/Document32.doc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7.emf"/><Relationship Id="rId7" Type="http://schemas.openxmlformats.org/officeDocument/2006/relationships/oleObject" Target="../embeddings/Document38.doc"/><Relationship Id="rId6" Type="http://schemas.openxmlformats.org/officeDocument/2006/relationships/image" Target="../media/image46.emf"/><Relationship Id="rId5" Type="http://schemas.openxmlformats.org/officeDocument/2006/relationships/oleObject" Target="../embeddings/Document37.doc"/><Relationship Id="rId4" Type="http://schemas.openxmlformats.org/officeDocument/2006/relationships/image" Target="../media/image45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44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Document36.doc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8.emf"/><Relationship Id="rId1" Type="http://schemas.openxmlformats.org/officeDocument/2006/relationships/oleObject" Target="../embeddings/Document39.doc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5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5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53.emf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3.doc"/><Relationship Id="rId8" Type="http://schemas.openxmlformats.org/officeDocument/2006/relationships/image" Target="../media/image59.emf"/><Relationship Id="rId7" Type="http://schemas.openxmlformats.org/officeDocument/2006/relationships/oleObject" Target="../embeddings/Document42.doc"/><Relationship Id="rId6" Type="http://schemas.openxmlformats.org/officeDocument/2006/relationships/image" Target="../media/image58.emf"/><Relationship Id="rId5" Type="http://schemas.openxmlformats.org/officeDocument/2006/relationships/oleObject" Target="../embeddings/Document41.doc"/><Relationship Id="rId4" Type="http://schemas.openxmlformats.org/officeDocument/2006/relationships/image" Target="../media/image57.emf"/><Relationship Id="rId3" Type="http://schemas.openxmlformats.org/officeDocument/2006/relationships/oleObject" Target="../embeddings/Document40.doc"/><Relationship Id="rId2" Type="http://schemas.openxmlformats.org/officeDocument/2006/relationships/image" Target="../media/image15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62.emf"/><Relationship Id="rId13" Type="http://schemas.openxmlformats.org/officeDocument/2006/relationships/oleObject" Target="../embeddings/Document45.doc"/><Relationship Id="rId12" Type="http://schemas.openxmlformats.org/officeDocument/2006/relationships/image" Target="../media/image61.emf"/><Relationship Id="rId11" Type="http://schemas.openxmlformats.org/officeDocument/2006/relationships/oleObject" Target="../embeddings/Document44.doc"/><Relationship Id="rId10" Type="http://schemas.openxmlformats.org/officeDocument/2006/relationships/image" Target="../media/image60.emf"/><Relationship Id="rId1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50.doc"/><Relationship Id="rId8" Type="http://schemas.openxmlformats.org/officeDocument/2006/relationships/image" Target="../media/image66.emf"/><Relationship Id="rId7" Type="http://schemas.openxmlformats.org/officeDocument/2006/relationships/oleObject" Target="../embeddings/Document49.doc"/><Relationship Id="rId6" Type="http://schemas.openxmlformats.org/officeDocument/2006/relationships/image" Target="../media/image65.emf"/><Relationship Id="rId5" Type="http://schemas.openxmlformats.org/officeDocument/2006/relationships/oleObject" Target="../embeddings/Document48.doc"/><Relationship Id="rId4" Type="http://schemas.openxmlformats.org/officeDocument/2006/relationships/image" Target="../media/image64.emf"/><Relationship Id="rId3" Type="http://schemas.openxmlformats.org/officeDocument/2006/relationships/oleObject" Target="../embeddings/Document47.doc"/><Relationship Id="rId2" Type="http://schemas.openxmlformats.org/officeDocument/2006/relationships/image" Target="../media/image63.e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68.emf"/><Relationship Id="rId11" Type="http://schemas.openxmlformats.org/officeDocument/2006/relationships/oleObject" Target="../embeddings/Document51.doc"/><Relationship Id="rId10" Type="http://schemas.openxmlformats.org/officeDocument/2006/relationships/image" Target="../media/image67.emf"/><Relationship Id="rId1" Type="http://schemas.openxmlformats.org/officeDocument/2006/relationships/oleObject" Target="../embeddings/Document46.doc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2.emf"/><Relationship Id="rId7" Type="http://schemas.openxmlformats.org/officeDocument/2006/relationships/oleObject" Target="../embeddings/Document55.doc"/><Relationship Id="rId6" Type="http://schemas.openxmlformats.org/officeDocument/2006/relationships/image" Target="../media/image71.emf"/><Relationship Id="rId5" Type="http://schemas.openxmlformats.org/officeDocument/2006/relationships/oleObject" Target="../embeddings/Document54.doc"/><Relationship Id="rId4" Type="http://schemas.openxmlformats.org/officeDocument/2006/relationships/image" Target="../media/image70.emf"/><Relationship Id="rId3" Type="http://schemas.openxmlformats.org/officeDocument/2006/relationships/oleObject" Target="../embeddings/Document53.doc"/><Relationship Id="rId2" Type="http://schemas.openxmlformats.org/officeDocument/2006/relationships/image" Target="../media/image69.e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Document52.doc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6.emf"/><Relationship Id="rId7" Type="http://schemas.openxmlformats.org/officeDocument/2006/relationships/oleObject" Target="../embeddings/Document59.doc"/><Relationship Id="rId6" Type="http://schemas.openxmlformats.org/officeDocument/2006/relationships/image" Target="../media/image75.emf"/><Relationship Id="rId5" Type="http://schemas.openxmlformats.org/officeDocument/2006/relationships/oleObject" Target="../embeddings/Document58.doc"/><Relationship Id="rId4" Type="http://schemas.openxmlformats.org/officeDocument/2006/relationships/image" Target="../media/image74.emf"/><Relationship Id="rId3" Type="http://schemas.openxmlformats.org/officeDocument/2006/relationships/oleObject" Target="../embeddings/Document57.doc"/><Relationship Id="rId2" Type="http://schemas.openxmlformats.org/officeDocument/2006/relationships/image" Target="../media/image73.e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Document56.doc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80.emf"/><Relationship Id="rId7" Type="http://schemas.openxmlformats.org/officeDocument/2006/relationships/oleObject" Target="../embeddings/Document63.doc"/><Relationship Id="rId6" Type="http://schemas.openxmlformats.org/officeDocument/2006/relationships/image" Target="../media/image79.emf"/><Relationship Id="rId5" Type="http://schemas.openxmlformats.org/officeDocument/2006/relationships/oleObject" Target="../embeddings/Document62.doc"/><Relationship Id="rId4" Type="http://schemas.openxmlformats.org/officeDocument/2006/relationships/image" Target="../media/image78.emf"/><Relationship Id="rId3" Type="http://schemas.openxmlformats.org/officeDocument/2006/relationships/oleObject" Target="../embeddings/Document61.doc"/><Relationship Id="rId2" Type="http://schemas.openxmlformats.org/officeDocument/2006/relationships/image" Target="../media/image77.e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Document60.doc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8.doc"/><Relationship Id="rId8" Type="http://schemas.openxmlformats.org/officeDocument/2006/relationships/image" Target="../media/image84.emf"/><Relationship Id="rId7" Type="http://schemas.openxmlformats.org/officeDocument/2006/relationships/oleObject" Target="../embeddings/Document67.doc"/><Relationship Id="rId6" Type="http://schemas.openxmlformats.org/officeDocument/2006/relationships/image" Target="../media/image83.emf"/><Relationship Id="rId5" Type="http://schemas.openxmlformats.org/officeDocument/2006/relationships/oleObject" Target="../embeddings/Document66.doc"/><Relationship Id="rId4" Type="http://schemas.openxmlformats.org/officeDocument/2006/relationships/image" Target="../media/image82.emf"/><Relationship Id="rId3" Type="http://schemas.openxmlformats.org/officeDocument/2006/relationships/oleObject" Target="../embeddings/Document65.doc"/><Relationship Id="rId2" Type="http://schemas.openxmlformats.org/officeDocument/2006/relationships/image" Target="../media/image81.e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86.emf"/><Relationship Id="rId11" Type="http://schemas.openxmlformats.org/officeDocument/2006/relationships/oleObject" Target="../embeddings/Document69.doc"/><Relationship Id="rId10" Type="http://schemas.openxmlformats.org/officeDocument/2006/relationships/image" Target="../media/image85.emf"/><Relationship Id="rId1" Type="http://schemas.openxmlformats.org/officeDocument/2006/relationships/oleObject" Target="../embeddings/Document64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90.emf"/><Relationship Id="rId7" Type="http://schemas.openxmlformats.org/officeDocument/2006/relationships/oleObject" Target="../embeddings/Document73.doc"/><Relationship Id="rId6" Type="http://schemas.openxmlformats.org/officeDocument/2006/relationships/image" Target="../media/image89.emf"/><Relationship Id="rId5" Type="http://schemas.openxmlformats.org/officeDocument/2006/relationships/oleObject" Target="../embeddings/Document72.doc"/><Relationship Id="rId4" Type="http://schemas.openxmlformats.org/officeDocument/2006/relationships/image" Target="../media/image88.emf"/><Relationship Id="rId3" Type="http://schemas.openxmlformats.org/officeDocument/2006/relationships/oleObject" Target="../embeddings/Document71.doc"/><Relationship Id="rId2" Type="http://schemas.openxmlformats.org/officeDocument/2006/relationships/image" Target="../media/image87.e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Document70.doc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78.doc"/><Relationship Id="rId8" Type="http://schemas.openxmlformats.org/officeDocument/2006/relationships/image" Target="../media/image94.emf"/><Relationship Id="rId7" Type="http://schemas.openxmlformats.org/officeDocument/2006/relationships/oleObject" Target="../embeddings/Document77.doc"/><Relationship Id="rId6" Type="http://schemas.openxmlformats.org/officeDocument/2006/relationships/image" Target="../media/image93.emf"/><Relationship Id="rId5" Type="http://schemas.openxmlformats.org/officeDocument/2006/relationships/oleObject" Target="../embeddings/Document76.doc"/><Relationship Id="rId4" Type="http://schemas.openxmlformats.org/officeDocument/2006/relationships/image" Target="../media/image92.emf"/><Relationship Id="rId3" Type="http://schemas.openxmlformats.org/officeDocument/2006/relationships/oleObject" Target="../embeddings/Document75.doc"/><Relationship Id="rId2" Type="http://schemas.openxmlformats.org/officeDocument/2006/relationships/image" Target="../media/image91.e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95.emf"/><Relationship Id="rId1" Type="http://schemas.openxmlformats.org/officeDocument/2006/relationships/oleObject" Target="../embeddings/Document74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.doc"/><Relationship Id="rId8" Type="http://schemas.openxmlformats.org/officeDocument/2006/relationships/image" Target="../media/image6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8.emf"/><Relationship Id="rId1" Type="http://schemas.openxmlformats.org/officeDocument/2006/relationships/oleObject" Target="../embeddings/Document4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oleObject" Target="../embeddings/Document7.doc"/><Relationship Id="rId4" Type="http://schemas.openxmlformats.org/officeDocument/2006/relationships/image" Target="../media/image13.emf"/><Relationship Id="rId3" Type="http://schemas.openxmlformats.org/officeDocument/2006/relationships/oleObject" Target="../embeddings/Document6.doc"/><Relationship Id="rId2" Type="http://schemas.openxmlformats.org/officeDocument/2006/relationships/image" Target="../media/image12.e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oleObject" Target="../embeddings/Document9.doc"/><Relationship Id="rId4" Type="http://schemas.openxmlformats.org/officeDocument/2006/relationships/image" Target="../media/image16.emf"/><Relationship Id="rId3" Type="http://schemas.openxmlformats.org/officeDocument/2006/relationships/oleObject" Target="../embeddings/Document8.doc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879600" y="2317750"/>
            <a:ext cx="8047038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第七章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参数估计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9"/>
          <p:cNvGraphicFramePr>
            <a:graphicFrameLocks noChangeAspect="1"/>
          </p:cNvGraphicFramePr>
          <p:nvPr/>
        </p:nvGraphicFramePr>
        <p:xfrm>
          <a:off x="1924050" y="-3714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6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-3714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03275" y="744538"/>
          <a:ext cx="10842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Document" r:id="rId3" imgW="4807585" imgH="400685" progId="Word.Document.8">
                  <p:embed/>
                </p:oleObj>
              </mc:Choice>
              <mc:Fallback>
                <p:oleObj name="Document" r:id="rId3" imgW="4807585" imgH="400685" progId="Word.Document.8">
                  <p:embed/>
                  <p:pic>
                    <p:nvPicPr>
                      <p:cNvPr id="0" name="图片 6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744538"/>
                        <a:ext cx="108426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36613" y="1528763"/>
          <a:ext cx="10837862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Document" r:id="rId5" imgW="5440680" imgH="1106805" progId="Word.Document.8">
                  <p:embed/>
                </p:oleObj>
              </mc:Choice>
              <mc:Fallback>
                <p:oleObj name="Document" r:id="rId5" imgW="5440680" imgH="1106805" progId="Word.Document.8">
                  <p:embed/>
                  <p:pic>
                    <p:nvPicPr>
                      <p:cNvPr id="0" name="图片 6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528763"/>
                        <a:ext cx="10837862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0"/>
          <p:cNvGrpSpPr/>
          <p:nvPr/>
        </p:nvGrpSpPr>
        <p:grpSpPr bwMode="auto">
          <a:xfrm flipH="1">
            <a:off x="6347013" y="1317812"/>
            <a:ext cx="2353234" cy="3271936"/>
            <a:chOff x="4123113" y="1330036"/>
            <a:chExt cx="2747429" cy="5471448"/>
          </a:xfrm>
        </p:grpSpPr>
        <p:cxnSp>
          <p:nvCxnSpPr>
            <p:cNvPr id="10249" name="直接箭头连接符 6"/>
            <p:cNvCxnSpPr>
              <a:cxnSpLocks noChangeShapeType="1"/>
            </p:cNvCxnSpPr>
            <p:nvPr/>
          </p:nvCxnSpPr>
          <p:spPr bwMode="auto">
            <a:xfrm flipH="1" flipV="1">
              <a:off x="4123113" y="1330036"/>
              <a:ext cx="2122387" cy="5471448"/>
            </a:xfrm>
            <a:prstGeom prst="straightConnector1">
              <a:avLst/>
            </a:prstGeom>
            <a:noFill/>
            <a:ln w="28575" algn="ctr">
              <a:solidFill>
                <a:srgbClr val="FF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直接箭头连接符 8"/>
            <p:cNvCxnSpPr>
              <a:cxnSpLocks noChangeShapeType="1"/>
            </p:cNvCxnSpPr>
            <p:nvPr/>
          </p:nvCxnSpPr>
          <p:spPr bwMode="auto">
            <a:xfrm flipV="1">
              <a:off x="6245500" y="4628079"/>
              <a:ext cx="625042" cy="2173405"/>
            </a:xfrm>
            <a:prstGeom prst="straightConnector1">
              <a:avLst/>
            </a:prstGeom>
            <a:noFill/>
            <a:ln w="31750" algn="ctr">
              <a:solidFill>
                <a:srgbClr val="FF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39865" y="4464805"/>
          <a:ext cx="5776724" cy="58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Document" r:id="rId7" imgW="3644900" imgH="381000" progId="Word.Document.8">
                  <p:embed/>
                </p:oleObj>
              </mc:Choice>
              <mc:Fallback>
                <p:oleObj name="Document" r:id="rId7" imgW="3644900" imgH="381000" progId="Word.Document.8">
                  <p:embed/>
                  <p:pic>
                    <p:nvPicPr>
                      <p:cNvPr id="0" name="图片 6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5" y="4464805"/>
                        <a:ext cx="5776724" cy="586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004980" y="4974325"/>
          <a:ext cx="9944098" cy="76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Document" r:id="rId9" imgW="4880610" imgH="379095" progId="Word.Document.8">
                  <p:embed/>
                </p:oleObj>
              </mc:Choice>
              <mc:Fallback>
                <p:oleObj name="Document" r:id="rId9" imgW="4880610" imgH="379095" progId="Word.Document.8">
                  <p:embed/>
                  <p:pic>
                    <p:nvPicPr>
                      <p:cNvPr id="0" name="图片 6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80" y="4974325"/>
                        <a:ext cx="9944098" cy="76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528854" y="3652049"/>
          <a:ext cx="88963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Document" r:id="rId11" imgW="3945255" imgH="400685" progId="Word.Document.8">
                  <p:embed/>
                </p:oleObj>
              </mc:Choice>
              <mc:Fallback>
                <p:oleObj name="Document" r:id="rId11" imgW="3945255" imgH="400685" progId="Word.Document.8">
                  <p:embed/>
                  <p:pic>
                    <p:nvPicPr>
                      <p:cNvPr id="0" name="图片 6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854" y="3652049"/>
                        <a:ext cx="88963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68338" y="3348038"/>
          <a:ext cx="10956925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Document" r:id="rId1" imgW="4651375" imgH="1061085" progId="Word.Document.8">
                  <p:embed/>
                </p:oleObj>
              </mc:Choice>
              <mc:Fallback>
                <p:oleObj name="Document" r:id="rId1" imgW="4651375" imgH="1061085" progId="Word.Document.8">
                  <p:embed/>
                  <p:pic>
                    <p:nvPicPr>
                      <p:cNvPr id="0" name="图片 7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348038"/>
                        <a:ext cx="10956925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68338" y="720725"/>
          <a:ext cx="10696575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Document" r:id="rId3" imgW="4464685" imgH="1192530" progId="Word.Document.8">
                  <p:embed/>
                </p:oleObj>
              </mc:Choice>
              <mc:Fallback>
                <p:oleObj name="Document" r:id="rId3" imgW="4464685" imgH="1192530" progId="Word.Document.8">
                  <p:embed/>
                  <p:pic>
                    <p:nvPicPr>
                      <p:cNvPr id="0" name="图片 7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720725"/>
                        <a:ext cx="10696575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64964" y="661381"/>
          <a:ext cx="109188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Document" r:id="rId1" imgW="5370195" imgH="737235" progId="Word.Document.8">
                  <p:embed/>
                </p:oleObj>
              </mc:Choice>
              <mc:Fallback>
                <p:oleObj name="Document" r:id="rId1" imgW="5370195" imgH="737235" progId="Word.Document.8">
                  <p:embed/>
                  <p:pic>
                    <p:nvPicPr>
                      <p:cNvPr id="0" name="图片 8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64" y="661381"/>
                        <a:ext cx="1091882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53366" y="2049860"/>
          <a:ext cx="78676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Document" r:id="rId3" imgW="3431540" imgH="302895" progId="Word.Document.8">
                  <p:embed/>
                </p:oleObj>
              </mc:Choice>
              <mc:Fallback>
                <p:oleObj name="Document" r:id="rId3" imgW="3431540" imgH="302895" progId="Word.Document.8">
                  <p:embed/>
                  <p:pic>
                    <p:nvPicPr>
                      <p:cNvPr id="0" name="图片 8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66" y="2049860"/>
                        <a:ext cx="78676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53366" y="2566336"/>
          <a:ext cx="6847634" cy="65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Document" r:id="rId5" imgW="3431540" imgH="330200" progId="Word.Document.8">
                  <p:embed/>
                </p:oleObj>
              </mc:Choice>
              <mc:Fallback>
                <p:oleObj name="Document" r:id="rId5" imgW="3431540" imgH="330200" progId="Word.Document.8">
                  <p:embed/>
                  <p:pic>
                    <p:nvPicPr>
                      <p:cNvPr id="0" name="图片 8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66" y="2566336"/>
                        <a:ext cx="6847634" cy="656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12065" y="3006243"/>
          <a:ext cx="108600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Document" r:id="rId7" imgW="5407025" imgH="1259840" progId="Word.Document.8">
                  <p:embed/>
                </p:oleObj>
              </mc:Choice>
              <mc:Fallback>
                <p:oleObj name="Document" r:id="rId7" imgW="5407025" imgH="1259840" progId="Word.Document.8">
                  <p:embed/>
                  <p:pic>
                    <p:nvPicPr>
                      <p:cNvPr id="0" name="图片 8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5" y="3006243"/>
                        <a:ext cx="1086008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68375" y="795335"/>
          <a:ext cx="1051877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Document" r:id="rId1" imgW="5321300" imgH="1391285" progId="Word.Document.8">
                  <p:embed/>
                </p:oleObj>
              </mc:Choice>
              <mc:Fallback>
                <p:oleObj name="Document" r:id="rId1" imgW="5321300" imgH="1391285" progId="Word.Document.8">
                  <p:embed/>
                  <p:pic>
                    <p:nvPicPr>
                      <p:cNvPr id="0" name="图片 9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795335"/>
                        <a:ext cx="10518775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82830" y="3163585"/>
          <a:ext cx="6875369" cy="83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Document" r:id="rId3" imgW="3445510" imgH="420370" progId="Word.Document.8">
                  <p:embed/>
                </p:oleObj>
              </mc:Choice>
              <mc:Fallback>
                <p:oleObj name="Document" r:id="rId3" imgW="3445510" imgH="420370" progId="Word.Document.8">
                  <p:embed/>
                  <p:pic>
                    <p:nvPicPr>
                      <p:cNvPr id="0" name="图片 9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830" y="3163585"/>
                        <a:ext cx="6875369" cy="831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490663" y="4392613"/>
          <a:ext cx="72707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Document" r:id="rId5" imgW="3728085" imgH="400685" progId="Word.Document.8">
                  <p:embed/>
                </p:oleObj>
              </mc:Choice>
              <mc:Fallback>
                <p:oleObj name="Document" r:id="rId5" imgW="3728085" imgH="400685" progId="Word.Document.8">
                  <p:embed/>
                  <p:pic>
                    <p:nvPicPr>
                      <p:cNvPr id="0" name="图片 9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392613"/>
                        <a:ext cx="72707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60776" y="3723522"/>
          <a:ext cx="4629989" cy="77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Document" r:id="rId7" imgW="2357755" imgH="400685" progId="Word.Document.8">
                  <p:embed/>
                </p:oleObj>
              </mc:Choice>
              <mc:Fallback>
                <p:oleObj name="Document" r:id="rId7" imgW="2357755" imgH="400685" progId="Word.Document.8">
                  <p:embed/>
                  <p:pic>
                    <p:nvPicPr>
                      <p:cNvPr id="0" name="图片 9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76" y="3723522"/>
                        <a:ext cx="4629989" cy="778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68375" y="795335"/>
          <a:ext cx="1051877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Document" r:id="rId1" imgW="5321300" imgH="1391285" progId="Word.Document.8">
                  <p:embed/>
                </p:oleObj>
              </mc:Choice>
              <mc:Fallback>
                <p:oleObj name="Document" r:id="rId1" imgW="5321300" imgH="1391285" progId="Word.Document.8">
                  <p:embed/>
                  <p:pic>
                    <p:nvPicPr>
                      <p:cNvPr id="0" name="图片 28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795335"/>
                        <a:ext cx="10518775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27244" y="3334218"/>
          <a:ext cx="2476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Document" r:id="rId3" imgW="1250950" imgH="422275" progId="Word.Document.8">
                  <p:embed/>
                </p:oleObj>
              </mc:Choice>
              <mc:Fallback>
                <p:oleObj name="Document" r:id="rId3" imgW="1250950" imgH="422275" progId="Word.Document.8">
                  <p:embed/>
                  <p:pic>
                    <p:nvPicPr>
                      <p:cNvPr id="0" name="图片 28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244" y="3334218"/>
                        <a:ext cx="24765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130596" y="3322918"/>
          <a:ext cx="3942136" cy="6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Document" r:id="rId5" imgW="1993900" imgH="308610" progId="Word.Document.8">
                  <p:embed/>
                </p:oleObj>
              </mc:Choice>
              <mc:Fallback>
                <p:oleObj name="Document" r:id="rId5" imgW="1993900" imgH="308610" progId="Word.Document.8">
                  <p:embed/>
                  <p:pic>
                    <p:nvPicPr>
                      <p:cNvPr id="0" name="图片 28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96" y="3322918"/>
                        <a:ext cx="3942136" cy="6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968375" y="3832225"/>
          <a:ext cx="10925097" cy="20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Document" r:id="rId7" imgW="5523230" imgH="1049020" progId="Word.Document.8">
                  <p:embed/>
                </p:oleObj>
              </mc:Choice>
              <mc:Fallback>
                <p:oleObj name="Document" r:id="rId7" imgW="5523230" imgH="1049020" progId="Word.Document.8">
                  <p:embed/>
                  <p:pic>
                    <p:nvPicPr>
                      <p:cNvPr id="0" name="图片 28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832225"/>
                        <a:ext cx="10925097" cy="2039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68375" y="795335"/>
          <a:ext cx="1051877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Document" r:id="rId1" imgW="5321300" imgH="1391285" progId="Word.Document.8">
                  <p:embed/>
                </p:oleObj>
              </mc:Choice>
              <mc:Fallback>
                <p:oleObj name="Document" r:id="rId1" imgW="5321300" imgH="1391285" progId="Word.Document.8">
                  <p:embed/>
                  <p:pic>
                    <p:nvPicPr>
                      <p:cNvPr id="0" name="图片 29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795335"/>
                        <a:ext cx="10518775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25563" y="3333750"/>
          <a:ext cx="24812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Document" r:id="rId3" imgW="1250950" imgH="419100" progId="Word.Document.8">
                  <p:embed/>
                </p:oleObj>
              </mc:Choice>
              <mc:Fallback>
                <p:oleObj name="Document" r:id="rId3" imgW="1250950" imgH="419100" progId="Word.Document.8">
                  <p:embed/>
                  <p:pic>
                    <p:nvPicPr>
                      <p:cNvPr id="0" name="图片 29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333750"/>
                        <a:ext cx="24812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180509" y="3333751"/>
          <a:ext cx="5932115" cy="61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Document" r:id="rId5" imgW="2920365" imgH="302895" progId="Word.Document.8">
                  <p:embed/>
                </p:oleObj>
              </mc:Choice>
              <mc:Fallback>
                <p:oleObj name="Document" r:id="rId5" imgW="2920365" imgH="302895" progId="Word.Document.8">
                  <p:embed/>
                  <p:pic>
                    <p:nvPicPr>
                      <p:cNvPr id="0" name="图片 29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509" y="3333751"/>
                        <a:ext cx="5932115" cy="61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240430" y="3915395"/>
          <a:ext cx="8422892" cy="15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Document" r:id="rId7" imgW="4278630" imgH="782955" progId="Word.Document.8">
                  <p:embed/>
                </p:oleObj>
              </mc:Choice>
              <mc:Fallback>
                <p:oleObj name="Document" r:id="rId7" imgW="4278630" imgH="782955" progId="Word.Document.8">
                  <p:embed/>
                  <p:pic>
                    <p:nvPicPr>
                      <p:cNvPr id="0" name="图片 29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430" y="3915395"/>
                        <a:ext cx="8422892" cy="1535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20725" y="798513"/>
          <a:ext cx="106870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Document" r:id="rId1" imgW="5474335" imgH="835025" progId="Word.Document.8">
                  <p:embed/>
                </p:oleObj>
              </mc:Choice>
              <mc:Fallback>
                <p:oleObj name="Document" r:id="rId1" imgW="5474335" imgH="835025" progId="Word.Document.8">
                  <p:embed/>
                  <p:pic>
                    <p:nvPicPr>
                      <p:cNvPr id="0" name="图片 11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798513"/>
                        <a:ext cx="10687050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31785" y="4220977"/>
          <a:ext cx="1560789" cy="86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" name="Document" r:id="rId3" imgW="1079500" imgH="596900" progId="Word.Document.8">
                  <p:embed/>
                </p:oleObj>
              </mc:Choice>
              <mc:Fallback>
                <p:oleObj name="Document" r:id="rId3" imgW="1079500" imgH="596900" progId="Word.Document.8">
                  <p:embed/>
                  <p:pic>
                    <p:nvPicPr>
                      <p:cNvPr id="0" name="图片 11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85" y="4220977"/>
                        <a:ext cx="1560789" cy="86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89610" y="2312241"/>
          <a:ext cx="102076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Document" r:id="rId5" imgW="5296535" imgH="629920" progId="Word.Document.8">
                  <p:embed/>
                </p:oleObj>
              </mc:Choice>
              <mc:Fallback>
                <p:oleObj name="Document" r:id="rId5" imgW="5296535" imgH="629920" progId="Word.Document.8">
                  <p:embed/>
                  <p:pic>
                    <p:nvPicPr>
                      <p:cNvPr id="0" name="图片 11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610" y="2312241"/>
                        <a:ext cx="102076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68345" y="3521916"/>
          <a:ext cx="46148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Document" r:id="rId7" imgW="2400935" imgH="452755" progId="Word.Document.8">
                  <p:embed/>
                </p:oleObj>
              </mc:Choice>
              <mc:Fallback>
                <p:oleObj name="Document" r:id="rId7" imgW="2400935" imgH="452755" progId="Word.Document.8">
                  <p:embed/>
                  <p:pic>
                    <p:nvPicPr>
                      <p:cNvPr id="0" name="图片 11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345" y="3521916"/>
                        <a:ext cx="46148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20725" y="4253192"/>
          <a:ext cx="81041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Document" r:id="rId9" imgW="4208145" imgH="581025" progId="Word.Document.8">
                  <p:embed/>
                </p:oleObj>
              </mc:Choice>
              <mc:Fallback>
                <p:oleObj name="Document" r:id="rId9" imgW="4208145" imgH="581025" progId="Word.Document.8">
                  <p:embed/>
                  <p:pic>
                    <p:nvPicPr>
                      <p:cNvPr id="0" name="图片 11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253192"/>
                        <a:ext cx="81041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35039" y="634440"/>
          <a:ext cx="10347044" cy="263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Document" r:id="rId1" imgW="5043170" imgH="1308735" progId="Word.Document.8">
                  <p:embed/>
                </p:oleObj>
              </mc:Choice>
              <mc:Fallback>
                <p:oleObj name="Document" r:id="rId1" imgW="5043170" imgH="1308735" progId="Word.Document.8">
                  <p:embed/>
                  <p:pic>
                    <p:nvPicPr>
                      <p:cNvPr id="0" name="图片 12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9" y="634440"/>
                        <a:ext cx="10347044" cy="263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639983" y="4345548"/>
          <a:ext cx="2067857" cy="83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Document" r:id="rId3" imgW="1117600" imgH="546100" progId="Word.Document.8">
                  <p:embed/>
                </p:oleObj>
              </mc:Choice>
              <mc:Fallback>
                <p:oleObj name="Document" r:id="rId3" imgW="1117600" imgH="546100" progId="Word.Document.8">
                  <p:embed/>
                  <p:pic>
                    <p:nvPicPr>
                      <p:cNvPr id="0" name="图片 12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983" y="4345548"/>
                        <a:ext cx="2067857" cy="838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63221" y="3128123"/>
          <a:ext cx="7754938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Document" r:id="rId5" imgW="3850005" imgH="654685" progId="Word.Document.8">
                  <p:embed/>
                </p:oleObj>
              </mc:Choice>
              <mc:Fallback>
                <p:oleObj name="Document" r:id="rId5" imgW="3850005" imgH="654685" progId="Word.Document.8">
                  <p:embed/>
                  <p:pic>
                    <p:nvPicPr>
                      <p:cNvPr id="0" name="图片 12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21" y="3128123"/>
                        <a:ext cx="7754938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33651" y="4354369"/>
          <a:ext cx="5577820" cy="85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Document" r:id="rId7" imgW="2767965" imgH="427990" progId="Word.Document.8">
                  <p:embed/>
                </p:oleObj>
              </mc:Choice>
              <mc:Fallback>
                <p:oleObj name="Document" r:id="rId7" imgW="2767965" imgH="427990" progId="Word.Document.8">
                  <p:embed/>
                  <p:pic>
                    <p:nvPicPr>
                      <p:cNvPr id="0" name="图片 12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651" y="4354369"/>
                        <a:ext cx="5577820" cy="85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0576" y="860052"/>
          <a:ext cx="45926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Document" r:id="rId1" imgW="2185670" imgH="481330" progId="Word.Document.8">
                  <p:embed/>
                </p:oleObj>
              </mc:Choice>
              <mc:Fallback>
                <p:oleObj name="Document" r:id="rId1" imgW="2185670" imgH="481330" progId="Word.Document.8">
                  <p:embed/>
                  <p:pic>
                    <p:nvPicPr>
                      <p:cNvPr id="0" name="图片 13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576" y="860052"/>
                        <a:ext cx="45926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0"/>
          <p:cNvSpPr/>
          <p:nvPr/>
        </p:nvSpPr>
        <p:spPr>
          <a:xfrm>
            <a:off x="1671955" y="2151380"/>
            <a:ext cx="96577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随机试验有多个可能结果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但在一次试验中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有且只有一个结果会出现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10"/>
          <p:cNvSpPr/>
          <p:nvPr/>
        </p:nvSpPr>
        <p:spPr>
          <a:xfrm>
            <a:off x="932180" y="2924175"/>
            <a:ext cx="100863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如果在某次试验中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结果 </a:t>
            </a:r>
            <a:r>
              <a:rPr lang="el-GR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出现了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则认为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该结果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l-GR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})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发生的概率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P{</a:t>
            </a:r>
            <a:r>
              <a:rPr lang="el-GR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最大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400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169728" y="1563370"/>
            <a:ext cx="3851275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Fisher</a:t>
            </a:r>
            <a:r>
              <a:rPr kumimoji="0" lang="zh-CN" altLang="en-US" sz="2400" b="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的极大似然思想</a:t>
            </a:r>
            <a:endParaRPr kumimoji="0" lang="zh-CN" altLang="en-US" sz="2400" b="0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1443355" y="4250531"/>
            <a:ext cx="1011428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l"/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例如，有两个射手，一人的命中率为</a:t>
            </a:r>
            <a:r>
              <a:rPr lang="en-US" altLang="zh-CN" sz="2400" dirty="0">
                <a:ea typeface="楷体_GB2312" pitchFamily="49" charset="-122"/>
              </a:rPr>
              <a:t>0.9,</a:t>
            </a:r>
            <a:r>
              <a:rPr lang="zh-CN" altLang="en-US" sz="2400" dirty="0">
                <a:ea typeface="楷体_GB2312" pitchFamily="49" charset="-122"/>
              </a:rPr>
              <a:t>另一人的命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中率为0.1, 现在他们各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1162685" y="4834096"/>
            <a:ext cx="89535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l">
              <a:buClrTx/>
              <a:buSzTx/>
              <a:buFontTx/>
            </a:pPr>
            <a:r>
              <a:rPr lang="zh-CN" altLang="en-US" sz="2400" dirty="0">
                <a:ea typeface="楷体_GB2312" pitchFamily="49" charset="-122"/>
              </a:rPr>
              <a:t>向目标射击了一发，结果</a:t>
            </a:r>
            <a:r>
              <a:rPr lang="zh-CN" altLang="en-US" sz="2400">
                <a:ea typeface="楷体_GB2312" pitchFamily="49" charset="-122"/>
                <a:sym typeface="+mn-ea"/>
              </a:rPr>
              <a:t>命中了一发，谁射中的？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8700" y="5937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3"/>
          <p:cNvSpPr/>
          <p:nvPr/>
        </p:nvSpPr>
        <p:spPr>
          <a:xfrm>
            <a:off x="2298700" y="1172633"/>
            <a:ext cx="7780867" cy="1630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46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  如何将</a:t>
            </a:r>
            <a:r>
              <a:rPr lang="en-US" altLang="zh-CN" sz="3200" b="0" dirty="0">
                <a:latin typeface="微软雅黑" panose="020B0503020204020204" charset="-122"/>
                <a:ea typeface="微软雅黑" panose="020B0503020204020204" charset="-122"/>
              </a:rPr>
              <a:t>Fisher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的极大似然思想应用于参数估计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" name="Rectangle 123"/>
          <p:cNvSpPr/>
          <p:nvPr/>
        </p:nvSpPr>
        <p:spPr>
          <a:xfrm>
            <a:off x="1871133" y="2999317"/>
            <a:ext cx="8832851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假设总体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是离散型随机变量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其分布律为：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2112433" y="4974167"/>
            <a:ext cx="7776633" cy="583565"/>
            <a:chOff x="323528" y="4176373"/>
            <a:chExt cx="5832648" cy="583762"/>
          </a:xfrm>
        </p:grpSpPr>
        <p:sp>
          <p:nvSpPr>
            <p:cNvPr id="20484" name="Rectangle 123"/>
            <p:cNvSpPr/>
            <p:nvPr/>
          </p:nvSpPr>
          <p:spPr>
            <a:xfrm>
              <a:off x="323528" y="4176373"/>
              <a:ext cx="5832648" cy="5837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其中 </a:t>
              </a:r>
              <a:r>
                <a:rPr lang="el-GR" altLang="zh-CN" sz="3200" b="0" i="1" dirty="0">
                  <a:latin typeface="Times New Roman" panose="02020603050405020304" pitchFamily="18" charset="0"/>
                  <a:ea typeface="微软雅黑" panose="020B0503020204020204" charset="-122"/>
                </a:rPr>
                <a:t>θ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 (          )</a:t>
              </a: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是未知参数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zh-CN" altLang="en-US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20485" name="对象 1"/>
            <p:cNvGraphicFramePr>
              <a:graphicFrameLocks noChangeAspect="1"/>
            </p:cNvGraphicFramePr>
            <p:nvPr/>
          </p:nvGraphicFramePr>
          <p:xfrm>
            <a:off x="1403680" y="4263954"/>
            <a:ext cx="980125" cy="492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381000" imgH="127000" progId="Equation.DSMT4">
                    <p:embed/>
                  </p:oleObj>
                </mc:Choice>
                <mc:Fallback>
                  <p:oleObj name="" r:id="rId1" imgW="381000" imgH="1270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03680" y="4263954"/>
                          <a:ext cx="980125" cy="492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8" descr="E:\MB00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943100" y="1483784"/>
            <a:ext cx="359833" cy="3619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123"/>
          <p:cNvSpPr/>
          <p:nvPr/>
        </p:nvSpPr>
        <p:spPr>
          <a:xfrm>
            <a:off x="2446867" y="3979333"/>
            <a:ext cx="7537451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} =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p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l-GR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θ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= 1, 2, … )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AutoShape 111"/>
          <p:cNvSpPr/>
          <p:nvPr/>
        </p:nvSpPr>
        <p:spPr>
          <a:xfrm>
            <a:off x="3888317" y="2226181"/>
            <a:ext cx="620486" cy="3262889"/>
          </a:xfrm>
          <a:prstGeom prst="leftBrace">
            <a:avLst>
              <a:gd name="adj1" fmla="val 3325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20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12"/>
          <p:cNvSpPr/>
          <p:nvPr/>
        </p:nvSpPr>
        <p:spPr>
          <a:xfrm>
            <a:off x="3937000" y="1960033"/>
            <a:ext cx="2927351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参数估计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41"/>
          <p:cNvGrpSpPr/>
          <p:nvPr/>
        </p:nvGrpSpPr>
        <p:grpSpPr>
          <a:xfrm>
            <a:off x="2497667" y="2494068"/>
            <a:ext cx="1295400" cy="2695251"/>
            <a:chOff x="1619473" y="1885119"/>
            <a:chExt cx="972443" cy="2695332"/>
          </a:xfrm>
        </p:grpSpPr>
        <p:sp>
          <p:nvSpPr>
            <p:cNvPr id="43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1728094" y="1885119"/>
              <a:ext cx="719757" cy="2695332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统计</a:t>
              </a:r>
              <a:endParaRPr kumimoji="0" lang="en-US" altLang="zh-CN" sz="4800" b="0" i="0" u="none" strike="noStrike" kern="1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推断</a:t>
              </a:r>
              <a:endParaRPr kumimoji="0" lang="en-US" altLang="zh-CN" sz="4800" b="0" i="0" u="none" strike="noStrike" kern="1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</a:t>
              </a:r>
              <a:endParaRPr kumimoji="0" lang="en-US" altLang="zh-CN" sz="4800" b="0" i="0" u="none" strike="noStrike" kern="1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基本</a:t>
              </a:r>
              <a:endParaRPr kumimoji="0" lang="en-US" altLang="zh-CN" sz="4800" b="0" i="0" u="none" strike="noStrike" kern="1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4800" b="0" i="0" u="none" strike="noStrike" kern="1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293" name="圆角矩形 5"/>
            <p:cNvSpPr/>
            <p:nvPr/>
          </p:nvSpPr>
          <p:spPr>
            <a:xfrm>
              <a:off x="1619473" y="2932001"/>
              <a:ext cx="972443" cy="586864"/>
            </a:xfrm>
            <a:prstGeom prst="roundRect">
              <a:avLst>
                <a:gd name="adj" fmla="val 16667"/>
              </a:avLst>
            </a:prstGeom>
            <a:noFill/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5" name="Rectangle 112"/>
          <p:cNvSpPr/>
          <p:nvPr/>
        </p:nvSpPr>
        <p:spPr>
          <a:xfrm>
            <a:off x="3937000" y="2906184"/>
            <a:ext cx="2927351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假设检验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ectangle 112"/>
          <p:cNvSpPr/>
          <p:nvPr/>
        </p:nvSpPr>
        <p:spPr>
          <a:xfrm>
            <a:off x="4176184" y="4097867"/>
            <a:ext cx="2495549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线性回归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ectangle 112"/>
          <p:cNvSpPr/>
          <p:nvPr/>
        </p:nvSpPr>
        <p:spPr>
          <a:xfrm>
            <a:off x="4176184" y="5001684"/>
            <a:ext cx="2495549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方差分析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AutoShape 111"/>
          <p:cNvSpPr/>
          <p:nvPr/>
        </p:nvSpPr>
        <p:spPr>
          <a:xfrm>
            <a:off x="6527800" y="1800242"/>
            <a:ext cx="557543" cy="1191651"/>
          </a:xfrm>
          <a:prstGeom prst="leftBrace">
            <a:avLst>
              <a:gd name="adj1" fmla="val 33279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6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ectangle 112"/>
          <p:cNvSpPr/>
          <p:nvPr/>
        </p:nvSpPr>
        <p:spPr>
          <a:xfrm>
            <a:off x="6623051" y="1504951"/>
            <a:ext cx="2351616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点估计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ectangle 112"/>
          <p:cNvSpPr/>
          <p:nvPr/>
        </p:nvSpPr>
        <p:spPr>
          <a:xfrm>
            <a:off x="6623051" y="2694517"/>
            <a:ext cx="2688167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区间估计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3967" y="4097867"/>
            <a:ext cx="2904067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800">
                <a:solidFill>
                  <a:srgbClr val="FF0000"/>
                </a:solidFill>
                <a:latin typeface="楷体" panose="02010609060101010101" pitchFamily="49" charset="-122"/>
              </a:rPr>
              <a:t>×</a:t>
            </a:r>
            <a:endParaRPr lang="zh-CN" altLang="en-US" sz="12800">
              <a:latin typeface="楷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5" grpId="0"/>
      <p:bldP spid="46" grpId="0"/>
      <p:bldP spid="47" grpId="0"/>
      <p:bldP spid="48" grpId="0" bldLvl="0" animBg="1"/>
      <p:bldP spid="49" grpId="0"/>
      <p:bldP spid="5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3"/>
          <p:cNvSpPr/>
          <p:nvPr/>
        </p:nvSpPr>
        <p:spPr>
          <a:xfrm>
            <a:off x="2067984" y="1316567"/>
            <a:ext cx="85936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是来自总体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r>
              <a:rPr lang="en-US" altLang="zh-CN" sz="3200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23"/>
          <p:cNvSpPr/>
          <p:nvPr/>
        </p:nvSpPr>
        <p:spPr>
          <a:xfrm>
            <a:off x="2074333" y="2247900"/>
            <a:ext cx="825711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是样本观测值</a:t>
            </a:r>
            <a:r>
              <a:rPr lang="en-US" altLang="zh-CN" sz="3200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8" name="WordArt 27"/>
          <p:cNvSpPr>
            <a:spLocks noTextEdit="1"/>
          </p:cNvSpPr>
          <p:nvPr/>
        </p:nvSpPr>
        <p:spPr>
          <a:xfrm>
            <a:off x="8216900" y="2423584"/>
            <a:ext cx="279400" cy="36618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l"/>
            <a:r>
              <a:rPr lang="zh-CN" altLang="en-US" sz="2665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665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23"/>
          <p:cNvSpPr/>
          <p:nvPr/>
        </p:nvSpPr>
        <p:spPr>
          <a:xfrm>
            <a:off x="2067984" y="3153833"/>
            <a:ext cx="9740900" cy="748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即事件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32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发生了</a:t>
            </a:r>
            <a:r>
              <a:rPr lang="en-US" altLang="zh-CN" sz="42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4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123"/>
          <p:cNvSpPr/>
          <p:nvPr/>
        </p:nvSpPr>
        <p:spPr>
          <a:xfrm>
            <a:off x="2067984" y="4112684"/>
            <a:ext cx="66886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由 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charset="-122"/>
              </a:rPr>
              <a:t>Fisher 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的极大似然思想可以得到：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123"/>
          <p:cNvSpPr/>
          <p:nvPr/>
        </p:nvSpPr>
        <p:spPr>
          <a:xfrm>
            <a:off x="2067984" y="4908551"/>
            <a:ext cx="10267949" cy="748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概率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} 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最大</a:t>
            </a:r>
            <a:r>
              <a:rPr lang="en-US" altLang="zh-CN" sz="42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4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3"/>
          <p:cNvSpPr/>
          <p:nvPr/>
        </p:nvSpPr>
        <p:spPr>
          <a:xfrm>
            <a:off x="2040467" y="963084"/>
            <a:ext cx="9122833" cy="329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200000"/>
              </a:lnSpc>
            </a:pP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=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3465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4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}…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3465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4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}…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4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4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4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3465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7684" y="4885133"/>
            <a:ext cx="8352367" cy="624840"/>
            <a:chOff x="575586" y="5302433"/>
            <a:chExt cx="6265584" cy="626670"/>
          </a:xfrm>
        </p:grpSpPr>
        <p:sp>
          <p:nvSpPr>
            <p:cNvPr id="24579" name="Rectangle 123"/>
            <p:cNvSpPr/>
            <p:nvPr/>
          </p:nvSpPr>
          <p:spPr>
            <a:xfrm>
              <a:off x="864506" y="5302433"/>
              <a:ext cx="5976664" cy="6266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465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{ </a:t>
              </a:r>
              <a:r>
                <a:rPr lang="en-US" altLang="zh-CN" sz="3465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= </a:t>
              </a:r>
              <a:r>
                <a:rPr lang="en-US" altLang="zh-CN" sz="3465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465" b="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} =</a:t>
              </a:r>
              <a:r>
                <a:rPr lang="en-US" altLang="zh-CN" sz="3465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p</a:t>
              </a:r>
              <a:r>
                <a:rPr lang="en-US" altLang="zh-CN" sz="3465" b="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l-GR" altLang="zh-CN" sz="3465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θ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zh-CN" altLang="en-US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 </a:t>
              </a:r>
              <a:r>
                <a:rPr lang="en-US" altLang="zh-CN" sz="3465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3465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= 1, 2, … )</a:t>
              </a:r>
              <a:endParaRPr lang="zh-CN" altLang="en-US" sz="3465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580" name="圆角矩形 1"/>
            <p:cNvSpPr/>
            <p:nvPr/>
          </p:nvSpPr>
          <p:spPr>
            <a:xfrm>
              <a:off x="575586" y="5356660"/>
              <a:ext cx="5401366" cy="537165"/>
            </a:xfrm>
            <a:prstGeom prst="roundRect">
              <a:avLst>
                <a:gd name="adj" fmla="val 16667"/>
              </a:avLst>
            </a:prstGeom>
            <a:noFill/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V="1">
            <a:off x="5712884" y="4148667"/>
            <a:ext cx="0" cy="645584"/>
          </a:xfrm>
          <a:prstGeom prst="straightConnector1">
            <a:avLst/>
          </a:prstGeom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Rectangle 123"/>
          <p:cNvSpPr/>
          <p:nvPr/>
        </p:nvSpPr>
        <p:spPr>
          <a:xfrm>
            <a:off x="8015817" y="3255433"/>
            <a:ext cx="1746249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l-GR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θ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WordArt 131"/>
          <p:cNvSpPr>
            <a:spLocks noChangeArrowheads="1" noChangeShapeType="1" noTextEdit="1"/>
          </p:cNvSpPr>
          <p:nvPr/>
        </p:nvSpPr>
        <p:spPr bwMode="auto">
          <a:xfrm>
            <a:off x="1464733" y="1077384"/>
            <a:ext cx="1606551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123"/>
          <p:cNvSpPr/>
          <p:nvPr/>
        </p:nvSpPr>
        <p:spPr>
          <a:xfrm>
            <a:off x="1617133" y="1094317"/>
            <a:ext cx="8367184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sz="2935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293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设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93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9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93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9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29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93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是来自总体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935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665" b="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" name="Rectangle 123"/>
          <p:cNvSpPr/>
          <p:nvPr/>
        </p:nvSpPr>
        <p:spPr>
          <a:xfrm>
            <a:off x="2766484" y="1710267"/>
            <a:ext cx="9743016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65" b="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 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是样本观测值</a:t>
            </a:r>
            <a:r>
              <a:rPr lang="en-US" altLang="zh-CN" sz="2665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123"/>
          <p:cNvSpPr/>
          <p:nvPr/>
        </p:nvSpPr>
        <p:spPr>
          <a:xfrm>
            <a:off x="2063751" y="2180167"/>
            <a:ext cx="10223500" cy="748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65" b="0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若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42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是离散型总体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其分布律为：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123"/>
          <p:cNvSpPr/>
          <p:nvPr/>
        </p:nvSpPr>
        <p:spPr>
          <a:xfrm>
            <a:off x="3407833" y="2990851"/>
            <a:ext cx="5425017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} =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p</a:t>
            </a:r>
            <a:r>
              <a:rPr lang="en-US" altLang="zh-CN" sz="26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l-GR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θ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= 1, 2, … )</a:t>
            </a:r>
            <a:endParaRPr lang="zh-CN" altLang="en-US" sz="2665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123"/>
          <p:cNvSpPr/>
          <p:nvPr/>
        </p:nvSpPr>
        <p:spPr>
          <a:xfrm>
            <a:off x="2063751" y="3581400"/>
            <a:ext cx="1583267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令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403600" y="3522133"/>
          <a:ext cx="6436784" cy="86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38500" imgH="381000" progId="Equation.DSMT4">
                  <p:embed/>
                </p:oleObj>
              </mc:Choice>
              <mc:Fallback>
                <p:oleObj name="" r:id="rId1" imgW="3238500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3600" y="3522133"/>
                        <a:ext cx="6436784" cy="867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3"/>
          <p:cNvSpPr/>
          <p:nvPr/>
        </p:nvSpPr>
        <p:spPr>
          <a:xfrm>
            <a:off x="2159000" y="4148667"/>
            <a:ext cx="10225617" cy="748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65" b="0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若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42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是连续型总体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其密度为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el-GR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θ</a:t>
            </a:r>
            <a:r>
              <a:rPr lang="en-US" altLang="zh-CN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Rectangle 123"/>
          <p:cNvSpPr/>
          <p:nvPr/>
        </p:nvSpPr>
        <p:spPr>
          <a:xfrm>
            <a:off x="2063751" y="4972051"/>
            <a:ext cx="1585383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令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07833" y="4864100"/>
          <a:ext cx="5905500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035300" imgH="381000" progId="Equation.DSMT4">
                  <p:embed/>
                </p:oleObj>
              </mc:Choice>
              <mc:Fallback>
                <p:oleObj name="" r:id="rId3" imgW="3035300" imgH="381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7833" y="4864100"/>
                        <a:ext cx="5905500" cy="8699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3"/>
          <p:cNvSpPr/>
          <p:nvPr/>
        </p:nvSpPr>
        <p:spPr>
          <a:xfrm>
            <a:off x="2063751" y="5528733"/>
            <a:ext cx="6000749" cy="748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称</a:t>
            </a:r>
            <a:r>
              <a:rPr lang="zh-CN" altLang="en-US" sz="42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l-GR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θ</a:t>
            </a:r>
            <a:r>
              <a:rPr lang="en-US" altLang="zh-CN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42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66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似然函数</a:t>
            </a:r>
            <a:r>
              <a:rPr lang="en-US" altLang="zh-CN" sz="2665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WordArt 131"/>
          <p:cNvSpPr>
            <a:spLocks noChangeArrowheads="1" noChangeShapeType="1" noTextEdit="1"/>
          </p:cNvSpPr>
          <p:nvPr/>
        </p:nvSpPr>
        <p:spPr bwMode="auto">
          <a:xfrm>
            <a:off x="1200151" y="1123951"/>
            <a:ext cx="1680633" cy="6248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4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34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3465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123"/>
          <p:cNvSpPr/>
          <p:nvPr/>
        </p:nvSpPr>
        <p:spPr>
          <a:xfrm>
            <a:off x="1227667" y="1123951"/>
            <a:ext cx="8468784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sz="2935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665" b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设</a:t>
            </a:r>
            <a:r>
              <a:rPr lang="zh-CN" altLang="en-US" sz="2935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65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65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6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65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是来自总体 </a:t>
            </a:r>
            <a:r>
              <a:rPr lang="en-US" altLang="zh-CN" sz="2935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935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r>
              <a:rPr lang="zh-CN" altLang="en-US" sz="266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665" b="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" name="Rectangle 123"/>
          <p:cNvSpPr/>
          <p:nvPr/>
        </p:nvSpPr>
        <p:spPr>
          <a:xfrm>
            <a:off x="2639484" y="1748367"/>
            <a:ext cx="580813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65" b="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3200" b="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是样本观测值</a:t>
            </a:r>
            <a:r>
              <a:rPr lang="en-US" altLang="zh-CN" sz="2665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39484" y="2421467"/>
            <a:ext cx="6625167" cy="583565"/>
            <a:chOff x="1515577" y="2088141"/>
            <a:chExt cx="5975265" cy="582997"/>
          </a:xfrm>
        </p:grpSpPr>
        <p:sp>
          <p:nvSpPr>
            <p:cNvPr id="30725" name="Rectangle 123"/>
            <p:cNvSpPr/>
            <p:nvPr/>
          </p:nvSpPr>
          <p:spPr>
            <a:xfrm>
              <a:off x="3329862" y="2088141"/>
              <a:ext cx="4160980" cy="582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665" b="0" dirty="0">
                  <a:latin typeface="微软雅黑" panose="020B0503020204020204" charset="-122"/>
                  <a:ea typeface="微软雅黑" panose="020B0503020204020204" charset="-122"/>
                </a:rPr>
                <a:t>是似然函数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.  </a:t>
              </a:r>
              <a:r>
                <a:rPr lang="zh-CN" altLang="en-US" sz="2665" b="0" dirty="0">
                  <a:latin typeface="微软雅黑" panose="020B0503020204020204" charset="-122"/>
                  <a:ea typeface="微软雅黑" panose="020B0503020204020204" charset="-122"/>
                </a:rPr>
                <a:t>若存在统计量</a:t>
              </a:r>
              <a:endParaRPr lang="zh-CN" altLang="en-US" sz="2665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26" name="对象 3"/>
            <p:cNvGraphicFramePr>
              <a:graphicFrameLocks noChangeAspect="1"/>
            </p:cNvGraphicFramePr>
            <p:nvPr/>
          </p:nvGraphicFramePr>
          <p:xfrm>
            <a:off x="1515577" y="2182518"/>
            <a:ext cx="1843337" cy="48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901700" imgH="177800" progId="Equation.DSMT4">
                    <p:embed/>
                  </p:oleObj>
                </mc:Choice>
                <mc:Fallback>
                  <p:oleObj name="" r:id="rId1" imgW="901700" imgH="1778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15577" y="2182518"/>
                          <a:ext cx="1843337" cy="4814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23"/>
          <p:cNvSpPr/>
          <p:nvPr/>
        </p:nvSpPr>
        <p:spPr>
          <a:xfrm>
            <a:off x="2544233" y="3668184"/>
            <a:ext cx="2112433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65" b="0" dirty="0">
                <a:latin typeface="微软雅黑" panose="020B0503020204020204" charset="-122"/>
                <a:ea typeface="微软雅黑" panose="020B0503020204020204" charset="-122"/>
              </a:rPr>
              <a:t>使得：</a:t>
            </a:r>
            <a:endParaRPr lang="zh-CN" altLang="en-US" sz="266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078817" y="3189817"/>
          <a:ext cx="3217333" cy="60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244600" imgH="215900" progId="Equation.DSMT4">
                  <p:embed/>
                </p:oleObj>
              </mc:Choice>
              <mc:Fallback>
                <p:oleObj name="" r:id="rId3" imgW="1244600" imgH="215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8817" y="3189817"/>
                        <a:ext cx="3217333" cy="601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68800" y="4155017"/>
          <a:ext cx="2351617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257300" imgH="368300" progId="Equation.DSMT4">
                  <p:embed/>
                </p:oleObj>
              </mc:Choice>
              <mc:Fallback>
                <p:oleObj name="" r:id="rId5" imgW="1257300" imgH="368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8800" y="4155017"/>
                        <a:ext cx="2351617" cy="677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0"/>
          <p:cNvGrpSpPr/>
          <p:nvPr/>
        </p:nvGrpSpPr>
        <p:grpSpPr>
          <a:xfrm>
            <a:off x="2495551" y="4533900"/>
            <a:ext cx="8976783" cy="1755140"/>
            <a:chOff x="1621014" y="4437563"/>
            <a:chExt cx="8254884" cy="1756285"/>
          </a:xfrm>
        </p:grpSpPr>
        <p:sp>
          <p:nvSpPr>
            <p:cNvPr id="30731" name="Rectangle 123"/>
            <p:cNvSpPr/>
            <p:nvPr/>
          </p:nvSpPr>
          <p:spPr>
            <a:xfrm>
              <a:off x="1621014" y="4437563"/>
              <a:ext cx="8254884" cy="17562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665" b="0" dirty="0">
                  <a:latin typeface="微软雅黑" panose="020B0503020204020204" charset="-122"/>
                  <a:ea typeface="微软雅黑" panose="020B0503020204020204" charset="-122"/>
                </a:rPr>
                <a:t>则称</a:t>
              </a:r>
              <a:r>
                <a:rPr lang="zh-CN" altLang="en-US" sz="4265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</a:t>
              </a:r>
              <a:r>
                <a:rPr lang="zh-CN" altLang="en-US" sz="2665" b="0" dirty="0">
                  <a:latin typeface="微软雅黑" panose="020B0503020204020204" charset="-122"/>
                  <a:ea typeface="微软雅黑" panose="020B0503020204020204" charset="-122"/>
                </a:rPr>
                <a:t>为</a:t>
              </a:r>
              <a:r>
                <a:rPr lang="el-GR" altLang="zh-CN" sz="2935" b="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θ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665" b="0" dirty="0"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en-US" sz="2665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极大似然估计量</a:t>
              </a:r>
              <a:r>
                <a:rPr lang="zh-CN" altLang="en-US" sz="2665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2665" b="0" dirty="0"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665" b="0" dirty="0">
                  <a:latin typeface="微软雅黑" panose="020B0503020204020204" charset="-122"/>
                  <a:ea typeface="微软雅黑" panose="020B0503020204020204" charset="-122"/>
                </a:rPr>
                <a:t>简记为</a:t>
              </a:r>
              <a:r>
                <a:rPr lang="en-US" altLang="zh-CN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MLE </a:t>
              </a:r>
              <a:r>
                <a:rPr lang="en-US" altLang="zh-CN" sz="2935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935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aximum </a:t>
              </a:r>
              <a:r>
                <a:rPr lang="en-US" altLang="zh-CN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lang="en-US" altLang="zh-CN" sz="2935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ikelihood </a:t>
              </a:r>
              <a:r>
                <a:rPr lang="en-US" altLang="zh-CN" sz="2935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sz="2935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stimate).</a:t>
              </a:r>
              <a:endParaRPr lang="zh-CN" altLang="en-US" sz="2935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0732" name="对象 6"/>
            <p:cNvGraphicFramePr>
              <a:graphicFrameLocks noChangeAspect="1"/>
            </p:cNvGraphicFramePr>
            <p:nvPr/>
          </p:nvGraphicFramePr>
          <p:xfrm>
            <a:off x="2444968" y="4850794"/>
            <a:ext cx="2710799" cy="547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1409700" imgH="215900" progId="Equation.DSMT4">
                    <p:embed/>
                  </p:oleObj>
                </mc:Choice>
                <mc:Fallback>
                  <p:oleObj name="" r:id="rId7" imgW="1409700" imgH="2159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44968" y="4850794"/>
                          <a:ext cx="2710799" cy="5470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8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24674" y="903754"/>
          <a:ext cx="54435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Document" r:id="rId3" imgW="2498725" imgH="427990" progId="Word.Document.8">
                  <p:embed/>
                </p:oleObj>
              </mc:Choice>
              <mc:Fallback>
                <p:oleObj name="Document" r:id="rId3" imgW="2498725" imgH="427990" progId="Word.Document.8">
                  <p:embed/>
                  <p:pic>
                    <p:nvPicPr>
                      <p:cNvPr id="0" name="图片 18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674" y="903754"/>
                        <a:ext cx="54435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994573" y="3550078"/>
          <a:ext cx="1482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Document" r:id="rId5" imgW="671830" imgH="243840" progId="Word.Document.8">
                  <p:embed/>
                </p:oleObj>
              </mc:Choice>
              <mc:Fallback>
                <p:oleObj name="Document" r:id="rId5" imgW="671830" imgH="243840" progId="Word.Document.8">
                  <p:embed/>
                  <p:pic>
                    <p:nvPicPr>
                      <p:cNvPr id="0" name="图片 18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573" y="3550078"/>
                        <a:ext cx="14827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692855" y="4637270"/>
          <a:ext cx="1987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Document" r:id="rId7" imgW="900430" imgH="242570" progId="Word.Document.8">
                  <p:embed/>
                </p:oleObj>
              </mc:Choice>
              <mc:Fallback>
                <p:oleObj name="Document" r:id="rId7" imgW="900430" imgH="242570" progId="Word.Document.8">
                  <p:embed/>
                  <p:pic>
                    <p:nvPicPr>
                      <p:cNvPr id="0" name="图片 18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855" y="4637270"/>
                        <a:ext cx="19875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849410" y="1530469"/>
          <a:ext cx="7103670" cy="69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Document" r:id="rId9" imgW="3507740" imgH="345440" progId="Word.Document.8">
                  <p:embed/>
                </p:oleObj>
              </mc:Choice>
              <mc:Fallback>
                <p:oleObj name="Document" r:id="rId9" imgW="3507740" imgH="345440" progId="Word.Document.8">
                  <p:embed/>
                  <p:pic>
                    <p:nvPicPr>
                      <p:cNvPr id="0" name="图片 18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10" y="1530469"/>
                        <a:ext cx="7103670" cy="692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849410" y="2056253"/>
          <a:ext cx="1059656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Document" r:id="rId11" imgW="5427980" imgH="850265" progId="Word.Document.8">
                  <p:embed/>
                </p:oleObj>
              </mc:Choice>
              <mc:Fallback>
                <p:oleObj name="Document" r:id="rId11" imgW="5427980" imgH="850265" progId="Word.Document.8">
                  <p:embed/>
                  <p:pic>
                    <p:nvPicPr>
                      <p:cNvPr id="0" name="图片 18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10" y="2056253"/>
                        <a:ext cx="1059656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780584" y="3858559"/>
          <a:ext cx="104933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Document" r:id="rId13" imgW="5410200" imgH="657225" progId="Word.Document.8">
                  <p:embed/>
                </p:oleObj>
              </mc:Choice>
              <mc:Fallback>
                <p:oleObj name="Document" r:id="rId13" imgW="5410200" imgH="657225" progId="Word.Document.8">
                  <p:embed/>
                  <p:pic>
                    <p:nvPicPr>
                      <p:cNvPr id="0" name="图片 18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84" y="3858559"/>
                        <a:ext cx="104933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22301" y="836464"/>
          <a:ext cx="10775950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" name="Document" r:id="rId1" imgW="4562475" imgH="438150" progId="Word.Document.8">
                  <p:embed/>
                </p:oleObj>
              </mc:Choice>
              <mc:Fallback>
                <p:oleObj name="Document" r:id="rId1" imgW="4562475" imgH="438150" progId="Word.Document.8">
                  <p:embed/>
                  <p:pic>
                    <p:nvPicPr>
                      <p:cNvPr id="0" name="图片 19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1" y="836464"/>
                        <a:ext cx="10775950" cy="103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90638" y="1751155"/>
          <a:ext cx="1002823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6" name="Document" r:id="rId3" imgW="4324350" imgH="565785" progId="Word.Document.8">
                  <p:embed/>
                </p:oleObj>
              </mc:Choice>
              <mc:Fallback>
                <p:oleObj name="Document" r:id="rId3" imgW="4324350" imgH="565785" progId="Word.Document.8">
                  <p:embed/>
                  <p:pic>
                    <p:nvPicPr>
                      <p:cNvPr id="0" name="图片 19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751155"/>
                        <a:ext cx="1002823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735013" y="3565525"/>
          <a:ext cx="107696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7" name="Document" r:id="rId5" imgW="4669790" imgH="911225" progId="Word.Document.8">
                  <p:embed/>
                </p:oleObj>
              </mc:Choice>
              <mc:Fallback>
                <p:oleObj name="Document" r:id="rId5" imgW="4669790" imgH="911225" progId="Word.Document.8">
                  <p:embed/>
                  <p:pic>
                    <p:nvPicPr>
                      <p:cNvPr id="0" name="图片 19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565525"/>
                        <a:ext cx="107696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316038" y="2525713"/>
          <a:ext cx="863123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" name="Document" r:id="rId7" imgW="3724910" imgH="666750" progId="Word.Document.8">
                  <p:embed/>
                </p:oleObj>
              </mc:Choice>
              <mc:Fallback>
                <p:oleObj name="Document" r:id="rId7" imgW="3724910" imgH="666750" progId="Word.Document.8">
                  <p:embed/>
                  <p:pic>
                    <p:nvPicPr>
                      <p:cNvPr id="0" name="图片 19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525713"/>
                        <a:ext cx="8631237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7988300" y="1262063"/>
          <a:ext cx="22494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" name="Document" r:id="rId9" imgW="868680" imgH="207645" progId="Word.Document.8">
                  <p:embed/>
                </p:oleObj>
              </mc:Choice>
              <mc:Fallback>
                <p:oleObj name="Document" r:id="rId9" imgW="868680" imgH="207645" progId="Word.Document.8">
                  <p:embed/>
                  <p:pic>
                    <p:nvPicPr>
                      <p:cNvPr id="0" name="图片 198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1262063"/>
                        <a:ext cx="2249488" cy="488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>
            <a:cxnSpLocks noChangeShapeType="1"/>
            <a:endCxn id="9" idx="1"/>
          </p:cNvCxnSpPr>
          <p:nvPr/>
        </p:nvCxnSpPr>
        <p:spPr bwMode="auto">
          <a:xfrm flipV="1">
            <a:off x="6979024" y="1519914"/>
            <a:ext cx="1011657" cy="335530"/>
          </a:xfrm>
          <a:prstGeom prst="straightConnector1">
            <a:avLst/>
          </a:prstGeom>
          <a:noFill/>
          <a:ln w="19050" algn="ctr">
            <a:solidFill>
              <a:srgbClr val="FF00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 flipH="1">
            <a:off x="5793908" y="1777883"/>
            <a:ext cx="3273893" cy="1046823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2"/>
          <p:cNvCxnSpPr>
            <a:cxnSpLocks noChangeShapeType="1"/>
            <a:endCxn id="9" idx="1"/>
          </p:cNvCxnSpPr>
          <p:nvPr/>
        </p:nvCxnSpPr>
        <p:spPr bwMode="auto">
          <a:xfrm flipV="1">
            <a:off x="6777318" y="1519914"/>
            <a:ext cx="1213363" cy="925513"/>
          </a:xfrm>
          <a:prstGeom prst="straightConnector1">
            <a:avLst/>
          </a:prstGeom>
          <a:noFill/>
          <a:ln w="19050" algn="ctr">
            <a:solidFill>
              <a:srgbClr val="FF00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  <a:stCxn id="9" idx="2"/>
          </p:cNvCxnSpPr>
          <p:nvPr/>
        </p:nvCxnSpPr>
        <p:spPr bwMode="auto">
          <a:xfrm flipH="1">
            <a:off x="5680356" y="1777883"/>
            <a:ext cx="3412843" cy="1652634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/>
          <p:cNvCxnSpPr>
            <a:cxnSpLocks noChangeShapeType="1"/>
            <a:endCxn id="9" idx="1"/>
          </p:cNvCxnSpPr>
          <p:nvPr/>
        </p:nvCxnSpPr>
        <p:spPr bwMode="auto">
          <a:xfrm flipV="1">
            <a:off x="6168231" y="1519914"/>
            <a:ext cx="1822450" cy="688777"/>
          </a:xfrm>
          <a:prstGeom prst="straightConnector1">
            <a:avLst/>
          </a:prstGeom>
          <a:noFill/>
          <a:ln w="19050" algn="ctr">
            <a:solidFill>
              <a:srgbClr val="FF00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5317951" y="4683520"/>
          <a:ext cx="15001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" name="Document" r:id="rId11" imgW="654685" imgH="306070" progId="Word.Document.8">
                  <p:embed/>
                </p:oleObj>
              </mc:Choice>
              <mc:Fallback>
                <p:oleObj name="Document" r:id="rId11" imgW="654685" imgH="306070" progId="Word.Document.8">
                  <p:embed/>
                  <p:pic>
                    <p:nvPicPr>
                      <p:cNvPr id="0" name="图片 19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951" y="4683520"/>
                        <a:ext cx="15001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82460" y="915278"/>
          <a:ext cx="10450830" cy="20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Document" r:id="rId1" imgW="5105400" imgH="981075" progId="Word.Document.8">
                  <p:embed/>
                </p:oleObj>
              </mc:Choice>
              <mc:Fallback>
                <p:oleObj name="Document" r:id="rId1" imgW="5105400" imgH="981075" progId="Word.Document.8">
                  <p:embed/>
                  <p:pic>
                    <p:nvPicPr>
                      <p:cNvPr id="0" name="图片 20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460" y="915278"/>
                        <a:ext cx="10450830" cy="2002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82700" y="3062288"/>
          <a:ext cx="107299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Document" r:id="rId3" imgW="5290820" imgH="621030" progId="Word.Document.8">
                  <p:embed/>
                </p:oleObj>
              </mc:Choice>
              <mc:Fallback>
                <p:oleObj name="Document" r:id="rId3" imgW="5290820" imgH="621030" progId="Word.Document.8">
                  <p:embed/>
                  <p:pic>
                    <p:nvPicPr>
                      <p:cNvPr id="0" name="图片 20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062288"/>
                        <a:ext cx="1072991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3607174" y="4232674"/>
          <a:ext cx="2076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Document" r:id="rId5" imgW="874395" imgH="207645" progId="Word.Document.8">
                  <p:embed/>
                </p:oleObj>
              </mc:Choice>
              <mc:Fallback>
                <p:oleObj name="Document" r:id="rId5" imgW="874395" imgH="207645" progId="Word.Document.8">
                  <p:embed/>
                  <p:pic>
                    <p:nvPicPr>
                      <p:cNvPr id="0" name="图片 20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174" y="4232674"/>
                        <a:ext cx="2076450" cy="449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5683624" y="3314301"/>
            <a:ext cx="2859742" cy="1109712"/>
          </a:xfrm>
          <a:prstGeom prst="straightConnector1">
            <a:avLst/>
          </a:prstGeom>
          <a:noFill/>
          <a:ln w="19050" algn="ctr">
            <a:solidFill>
              <a:srgbClr val="FF00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flipH="1">
            <a:off x="5683624" y="3686175"/>
            <a:ext cx="1084730" cy="715891"/>
          </a:xfrm>
          <a:prstGeom prst="straightConnector1">
            <a:avLst/>
          </a:prstGeom>
          <a:noFill/>
          <a:ln w="19050" algn="ctr">
            <a:solidFill>
              <a:srgbClr val="FF00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6109633" y="4157196"/>
          <a:ext cx="4098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Document" r:id="rId7" imgW="2033905" imgH="614680" progId="Word.Document.8">
                  <p:embed/>
                </p:oleObj>
              </mc:Choice>
              <mc:Fallback>
                <p:oleObj name="Document" r:id="rId7" imgW="2033905" imgH="614680" progId="Word.Document.8">
                  <p:embed/>
                  <p:pic>
                    <p:nvPicPr>
                      <p:cNvPr id="0" name="图片 20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633" y="4157196"/>
                        <a:ext cx="40989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flipV="1">
            <a:off x="5683624" y="4341520"/>
            <a:ext cx="2770094" cy="203587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5728447" y="4545107"/>
            <a:ext cx="879427" cy="80681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78585" y="901065"/>
          <a:ext cx="10431780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Document" r:id="rId1" imgW="5095875" imgH="476250" progId="Word.Document.8">
                  <p:embed/>
                </p:oleObj>
              </mc:Choice>
              <mc:Fallback>
                <p:oleObj name="Document" r:id="rId1" imgW="5095875" imgH="476250" progId="Word.Document.8">
                  <p:embed/>
                  <p:pic>
                    <p:nvPicPr>
                      <p:cNvPr id="0" name="图片 33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585" y="901065"/>
                        <a:ext cx="10431780" cy="969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03350" y="1703388"/>
          <a:ext cx="50069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Document" r:id="rId3" imgW="2486025" imgH="621030" progId="Word.Document.8">
                  <p:embed/>
                </p:oleObj>
              </mc:Choice>
              <mc:Fallback>
                <p:oleObj name="Document" r:id="rId3" imgW="2486025" imgH="621030" progId="Word.Document.8">
                  <p:embed/>
                  <p:pic>
                    <p:nvPicPr>
                      <p:cNvPr id="0" name="图片 33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3388"/>
                        <a:ext cx="5006975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883275" y="1649413"/>
          <a:ext cx="60467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Document" r:id="rId5" imgW="2948305" imgH="608330" progId="Word.Document.8">
                  <p:embed/>
                </p:oleObj>
              </mc:Choice>
              <mc:Fallback>
                <p:oleObj name="Document" r:id="rId5" imgW="2948305" imgH="608330" progId="Word.Document.8">
                  <p:embed/>
                  <p:pic>
                    <p:nvPicPr>
                      <p:cNvPr id="0" name="图片 33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1649413"/>
                        <a:ext cx="60467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74700" y="2752725"/>
          <a:ext cx="10861675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Document" r:id="rId7" imgW="5287645" imgH="1611630" progId="Word.Document.8">
                  <p:embed/>
                </p:oleObj>
              </mc:Choice>
              <mc:Fallback>
                <p:oleObj name="Document" r:id="rId7" imgW="5287645" imgH="1611630" progId="Word.Document.8">
                  <p:embed/>
                  <p:pic>
                    <p:nvPicPr>
                      <p:cNvPr id="0" name="图片 33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752725"/>
                        <a:ext cx="10861675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75728" y="916305"/>
          <a:ext cx="10437495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Document" r:id="rId1" imgW="5086350" imgH="485775" progId="Word.Document.8">
                  <p:embed/>
                </p:oleObj>
              </mc:Choice>
              <mc:Fallback>
                <p:oleObj name="Document" r:id="rId1" imgW="5086350" imgH="485775" progId="Word.Document.8">
                  <p:embed/>
                  <p:pic>
                    <p:nvPicPr>
                      <p:cNvPr id="0" name="图片 34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728" y="916305"/>
                        <a:ext cx="10437495" cy="99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03350" y="1703388"/>
          <a:ext cx="49736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Document" r:id="rId3" imgW="2486025" imgH="617855" progId="Word.Document.8">
                  <p:embed/>
                </p:oleObj>
              </mc:Choice>
              <mc:Fallback>
                <p:oleObj name="Document" r:id="rId3" imgW="2486025" imgH="617855" progId="Word.Document.8">
                  <p:embed/>
                  <p:pic>
                    <p:nvPicPr>
                      <p:cNvPr id="0" name="图片 34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3388"/>
                        <a:ext cx="4973638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005699" y="1626347"/>
          <a:ext cx="59848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Document" r:id="rId5" imgW="2917825" imgH="611505" progId="Word.Document.8">
                  <p:embed/>
                </p:oleObj>
              </mc:Choice>
              <mc:Fallback>
                <p:oleObj name="Document" r:id="rId5" imgW="2917825" imgH="611505" progId="Word.Document.8">
                  <p:embed/>
                  <p:pic>
                    <p:nvPicPr>
                      <p:cNvPr id="0" name="图片 34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699" y="1626347"/>
                        <a:ext cx="5984875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69938" y="2724150"/>
          <a:ext cx="109823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Document" r:id="rId7" imgW="5415915" imgH="1513840" progId="Word.Document.8">
                  <p:embed/>
                </p:oleObj>
              </mc:Choice>
              <mc:Fallback>
                <p:oleObj name="Document" r:id="rId7" imgW="5415915" imgH="1513840" progId="Word.Document.8">
                  <p:embed/>
                  <p:pic>
                    <p:nvPicPr>
                      <p:cNvPr id="0" name="图片 34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24150"/>
                        <a:ext cx="10982325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75728" y="897414"/>
          <a:ext cx="1043749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Document" r:id="rId1" imgW="5086350" imgH="485775" progId="Word.Document.8">
                  <p:embed/>
                </p:oleObj>
              </mc:Choice>
              <mc:Fallback>
                <p:oleObj name="Document" r:id="rId1" imgW="5086350" imgH="485775" progId="Word.Document.8">
                  <p:embed/>
                  <p:pic>
                    <p:nvPicPr>
                      <p:cNvPr id="0" name="图片 35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728" y="897414"/>
                        <a:ext cx="10437495" cy="99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03350" y="1703388"/>
          <a:ext cx="50069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Document" r:id="rId3" imgW="2486025" imgH="617855" progId="Word.Document.8">
                  <p:embed/>
                </p:oleObj>
              </mc:Choice>
              <mc:Fallback>
                <p:oleObj name="Document" r:id="rId3" imgW="2486025" imgH="617855" progId="Word.Document.8">
                  <p:embed/>
                  <p:pic>
                    <p:nvPicPr>
                      <p:cNvPr id="0" name="图片 35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3388"/>
                        <a:ext cx="50069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240463" y="1639888"/>
          <a:ext cx="602932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Document" r:id="rId5" imgW="2938780" imgH="608330" progId="Word.Document.8">
                  <p:embed/>
                </p:oleObj>
              </mc:Choice>
              <mc:Fallback>
                <p:oleObj name="Document" r:id="rId5" imgW="2938780" imgH="608330" progId="Word.Document.8">
                  <p:embed/>
                  <p:pic>
                    <p:nvPicPr>
                      <p:cNvPr id="0" name="图片 35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1639888"/>
                        <a:ext cx="6029325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30250" y="2816225"/>
          <a:ext cx="10861675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Document" r:id="rId7" imgW="5673090" imgH="1510665" progId="Word.Document.8">
                  <p:embed/>
                </p:oleObj>
              </mc:Choice>
              <mc:Fallback>
                <p:oleObj name="Document" r:id="rId7" imgW="5673090" imgH="1510665" progId="Word.Document.8">
                  <p:embed/>
                  <p:pic>
                    <p:nvPicPr>
                      <p:cNvPr id="0" name="图片 35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816225"/>
                        <a:ext cx="10861675" cy="28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643813" y="3619500"/>
          <a:ext cx="322738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Document" r:id="rId9" imgW="1749425" imgH="996950" progId="Word.Document.8">
                  <p:embed/>
                </p:oleObj>
              </mc:Choice>
              <mc:Fallback>
                <p:oleObj name="Document" r:id="rId9" imgW="1749425" imgH="996950" progId="Word.Document.8">
                  <p:embed/>
                  <p:pic>
                    <p:nvPicPr>
                      <p:cNvPr id="0" name="图片 35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3619500"/>
                        <a:ext cx="3227387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7634623" y="3619500"/>
          <a:ext cx="333375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Document" r:id="rId11" imgW="1749425" imgH="996950" progId="Word.Document.8">
                  <p:embed/>
                </p:oleObj>
              </mc:Choice>
              <mc:Fallback>
                <p:oleObj name="Document" r:id="rId11" imgW="1749425" imgH="996950" progId="Word.Document.8">
                  <p:embed/>
                  <p:pic>
                    <p:nvPicPr>
                      <p:cNvPr id="0" name="图片 35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623" y="3619500"/>
                        <a:ext cx="333375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WordArt 131"/>
          <p:cNvSpPr>
            <a:spLocks noTextEdit="1"/>
          </p:cNvSpPr>
          <p:nvPr/>
        </p:nvSpPr>
        <p:spPr>
          <a:xfrm>
            <a:off x="4176184" y="1172633"/>
            <a:ext cx="3361267" cy="4423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什么是参数估计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10"/>
          <p:cNvSpPr/>
          <p:nvPr/>
        </p:nvSpPr>
        <p:spPr>
          <a:xfrm>
            <a:off x="1534584" y="1576917"/>
            <a:ext cx="8593667" cy="8616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参数通常是刻画总体某些概率特征的数量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" name="Rectangle 110"/>
          <p:cNvSpPr/>
          <p:nvPr/>
        </p:nvSpPr>
        <p:spPr>
          <a:xfrm>
            <a:off x="1583267" y="2438400"/>
            <a:ext cx="9313333" cy="16325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例如正态分布 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μ</a:t>
            </a:r>
            <a:r>
              <a:rPr lang="zh-CN" altLang="en-US" sz="3335" b="0" dirty="0">
                <a:latin typeface="宋体" panose="02010600030101010101" pitchFamily="2" charset="-122"/>
                <a:ea typeface="微软雅黑" panose="020B0503020204020204" charset="-122"/>
              </a:rPr>
              <a:t>，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3335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 2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) 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中的参数 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μ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就是该分布的均值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参数 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3335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 2 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是该分布的方差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" name="Rectangle 110"/>
          <p:cNvSpPr/>
          <p:nvPr/>
        </p:nvSpPr>
        <p:spPr>
          <a:xfrm>
            <a:off x="1583267" y="4262967"/>
            <a:ext cx="9457267" cy="16325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当该参数未知时</a:t>
            </a:r>
            <a:r>
              <a:rPr lang="zh-CN" altLang="en-US" sz="3335" b="0" dirty="0">
                <a:latin typeface="宋体" panose="02010600030101010101" pitchFamily="2" charset="-122"/>
                <a:ea typeface="微软雅黑" panose="020B0503020204020204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从总体中抽取一个样本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用某种方法对该未知参数进行估计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这就是参数估计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59460" y="756603"/>
          <a:ext cx="10615930" cy="158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Document" r:id="rId1" imgW="5086350" imgH="762000" progId="Word.Document.8">
                  <p:embed/>
                </p:oleObj>
              </mc:Choice>
              <mc:Fallback>
                <p:oleObj name="Document" r:id="rId1" imgW="5086350" imgH="762000" progId="Word.Document.8">
                  <p:embed/>
                  <p:pic>
                    <p:nvPicPr>
                      <p:cNvPr id="0" name="图片 26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" y="756603"/>
                        <a:ext cx="10615930" cy="158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65175" y="2341563"/>
          <a:ext cx="10841038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Document" r:id="rId3" imgW="5269230" imgH="935990" progId="Word.Document.8">
                  <p:embed/>
                </p:oleObj>
              </mc:Choice>
              <mc:Fallback>
                <p:oleObj name="Document" r:id="rId3" imgW="5269230" imgH="935990" progId="Word.Document.8">
                  <p:embed/>
                  <p:pic>
                    <p:nvPicPr>
                      <p:cNvPr id="0" name="图片 26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341563"/>
                        <a:ext cx="10841038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65955" y="4262438"/>
          <a:ext cx="1080293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Document" r:id="rId5" imgW="5281295" imgH="639445" progId="Word.Document.8">
                  <p:embed/>
                </p:oleObj>
              </mc:Choice>
              <mc:Fallback>
                <p:oleObj name="Document" r:id="rId5" imgW="5281295" imgH="639445" progId="Word.Document.8">
                  <p:embed/>
                  <p:pic>
                    <p:nvPicPr>
                      <p:cNvPr id="0" name="图片 26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5" y="4262438"/>
                        <a:ext cx="1080293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027238" y="3305175"/>
          <a:ext cx="81089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Document" r:id="rId7" imgW="3926840" imgH="547370" progId="Word.Document.8">
                  <p:embed/>
                </p:oleObj>
              </mc:Choice>
              <mc:Fallback>
                <p:oleObj name="Document" r:id="rId7" imgW="3926840" imgH="547370" progId="Word.Document.8">
                  <p:embed/>
                  <p:pic>
                    <p:nvPicPr>
                      <p:cNvPr id="0" name="图片 26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305175"/>
                        <a:ext cx="81089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4843414" y="4067735"/>
            <a:ext cx="2336800" cy="0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38213" y="730250"/>
          <a:ext cx="89217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4" name="Document" r:id="rId1" imgW="4400550" imgH="584200" progId="Word.Document.8">
                  <p:embed/>
                </p:oleObj>
              </mc:Choice>
              <mc:Fallback>
                <p:oleObj name="Document" r:id="rId1" imgW="4400550" imgH="584200" progId="Word.Document.8">
                  <p:embed/>
                  <p:pic>
                    <p:nvPicPr>
                      <p:cNvPr id="0" name="图片 27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730250"/>
                        <a:ext cx="89217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90588" y="2466975"/>
          <a:ext cx="44989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5" name="Document" r:id="rId3" imgW="2223135" imgH="446405" progId="Word.Document.8">
                  <p:embed/>
                </p:oleObj>
              </mc:Choice>
              <mc:Fallback>
                <p:oleObj name="Document" r:id="rId3" imgW="2223135" imgH="446405" progId="Word.Document.8">
                  <p:embed/>
                  <p:pic>
                    <p:nvPicPr>
                      <p:cNvPr id="0" name="图片 27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466975"/>
                        <a:ext cx="44989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38213" y="3818405"/>
          <a:ext cx="1054258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6" name="Document" r:id="rId5" imgW="5198745" imgH="675640" progId="Word.Document.8">
                  <p:embed/>
                </p:oleObj>
              </mc:Choice>
              <mc:Fallback>
                <p:oleObj name="Document" r:id="rId5" imgW="5198745" imgH="675640" progId="Word.Document.8">
                  <p:embed/>
                  <p:pic>
                    <p:nvPicPr>
                      <p:cNvPr id="0" name="图片 27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818405"/>
                        <a:ext cx="1054258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2846294" y="1364061"/>
            <a:ext cx="4706194" cy="1513610"/>
          </a:xfrm>
          <a:prstGeom prst="straightConnector1">
            <a:avLst/>
          </a:prstGeom>
          <a:noFill/>
          <a:ln w="31750" algn="ctr">
            <a:solidFill>
              <a:srgbClr val="FF00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46138" y="2646363"/>
          <a:ext cx="108569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" name="Document" r:id="rId7" imgW="5321300" imgH="730885" progId="Word.Document.8">
                  <p:embed/>
                </p:oleObj>
              </mc:Choice>
              <mc:Fallback>
                <p:oleObj name="Document" r:id="rId7" imgW="5321300" imgH="730885" progId="Word.Document.8">
                  <p:embed/>
                  <p:pic>
                    <p:nvPicPr>
                      <p:cNvPr id="0" name="图片 27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646363"/>
                        <a:ext cx="10856912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88720" y="894855"/>
          <a:ext cx="106060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name="Document" r:id="rId9" imgW="5262880" imgH="758190" progId="Word.Document.8">
                  <p:embed/>
                </p:oleObj>
              </mc:Choice>
              <mc:Fallback>
                <p:oleObj name="Document" r:id="rId9" imgW="5262880" imgH="758190" progId="Word.Document.8">
                  <p:embed/>
                  <p:pic>
                    <p:nvPicPr>
                      <p:cNvPr id="0" name="图片 27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720" y="894855"/>
                        <a:ext cx="1060608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10"/>
          <p:cNvSpPr/>
          <p:nvPr/>
        </p:nvSpPr>
        <p:spPr>
          <a:xfrm>
            <a:off x="1488017" y="999067"/>
            <a:ext cx="9889067" cy="16325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例如</a:t>
            </a:r>
            <a:r>
              <a:rPr lang="zh-CN" altLang="en-US" sz="3335" b="0" dirty="0">
                <a:latin typeface="宋体" panose="02010600030101010101" pitchFamily="2" charset="-122"/>
                <a:ea typeface="微软雅黑" panose="020B0503020204020204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假设总体 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X 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~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μ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3335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) 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若参数 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μ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与 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3335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2 </a:t>
            </a:r>
            <a:endParaRPr lang="en-US" altLang="zh-CN" sz="3335" b="0" baseline="300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未知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" name="Rectangle 110"/>
          <p:cNvSpPr/>
          <p:nvPr/>
        </p:nvSpPr>
        <p:spPr>
          <a:xfrm>
            <a:off x="1631951" y="2476500"/>
            <a:ext cx="9745133" cy="2403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先从该总体中抽样得到样本 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3335" b="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 sz="3335" b="0" dirty="0">
                <a:latin typeface="宋体" panose="02010600030101010101" pitchFamily="2" charset="-122"/>
                <a:ea typeface="微软雅黑" panose="020B0503020204020204" charset="-122"/>
              </a:rPr>
              <a:t>，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 X</a:t>
            </a:r>
            <a:r>
              <a:rPr lang="en-US" altLang="zh-CN" sz="3335" b="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…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 X</a:t>
            </a:r>
            <a:r>
              <a:rPr lang="en-US" altLang="zh-CN" sz="3335" b="0" i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3335" b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然后构造样本函数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求出未知参数  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μ</a:t>
            </a:r>
            <a:r>
              <a:rPr lang="en-US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与 </a:t>
            </a:r>
            <a:r>
              <a:rPr lang="el-GR" altLang="zh-CN" sz="3335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3335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 2 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的</a:t>
            </a:r>
            <a:endParaRPr lang="en-US" altLang="zh-CN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估计值 或 取值范围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335" b="0" dirty="0">
                <a:latin typeface="Times New Roman" panose="02020603050405020304" pitchFamily="18" charset="0"/>
                <a:ea typeface="微软雅黑" panose="020B0503020204020204" charset="-122"/>
              </a:rPr>
              <a:t>这就是参数估计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5884" y="4153324"/>
            <a:ext cx="1295400" cy="604520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7017" y="4200949"/>
            <a:ext cx="1680633" cy="604520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4584" y="5470949"/>
            <a:ext cx="1822449" cy="604520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5117" y="5470949"/>
            <a:ext cx="2408767" cy="604520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1512" name="WordArt 131"/>
          <p:cNvSpPr>
            <a:spLocks noTextEdit="1"/>
          </p:cNvSpPr>
          <p:nvPr/>
        </p:nvSpPr>
        <p:spPr>
          <a:xfrm>
            <a:off x="1579033" y="5545667"/>
            <a:ext cx="1733551" cy="44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点估计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13" name="WordArt 131"/>
          <p:cNvSpPr>
            <a:spLocks noTextEdit="1"/>
          </p:cNvSpPr>
          <p:nvPr/>
        </p:nvSpPr>
        <p:spPr>
          <a:xfrm>
            <a:off x="3784600" y="5545667"/>
            <a:ext cx="2216151" cy="44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区间估计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421467" y="4773084"/>
            <a:ext cx="0" cy="639233"/>
          </a:xfrm>
          <a:prstGeom prst="straightConnector1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rgbClr val="0000FF"/>
            </a:outerShdw>
          </a:effec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4703233" y="4798484"/>
            <a:ext cx="0" cy="647700"/>
          </a:xfrm>
          <a:prstGeom prst="straightConnector1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rgbClr val="0000FF"/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758111" y="720818"/>
          <a:ext cx="80422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Document" r:id="rId1" imgW="4965700" imgH="508000" progId="Word.Document.8">
                  <p:embed/>
                </p:oleObj>
              </mc:Choice>
              <mc:Fallback>
                <p:oleObj name="Document" r:id="rId1" imgW="4965700" imgH="508000" progId="Word.Document.8">
                  <p:embed/>
                  <p:pic>
                    <p:nvPicPr>
                      <p:cNvPr id="0" name="图片 2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111" y="720818"/>
                        <a:ext cx="80422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02723" y="1223961"/>
          <a:ext cx="82454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Document" r:id="rId3" imgW="5080000" imgH="444500" progId="Word.Document.8">
                  <p:embed/>
                </p:oleObj>
              </mc:Choice>
              <mc:Fallback>
                <p:oleObj name="Document" r:id="rId3" imgW="5080000" imgH="444500" progId="Word.Document.8">
                  <p:embed/>
                  <p:pic>
                    <p:nvPicPr>
                      <p:cNvPr id="0" name="图片 2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23" y="1223961"/>
                        <a:ext cx="82454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0113" y="1717675"/>
          <a:ext cx="10783887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Document" r:id="rId5" imgW="5006340" imgH="1089025" progId="Word.Document.8">
                  <p:embed/>
                </p:oleObj>
              </mc:Choice>
              <mc:Fallback>
                <p:oleObj name="Document" r:id="rId5" imgW="5006340" imgH="1089025" progId="Word.Document.8">
                  <p:embed/>
                  <p:pic>
                    <p:nvPicPr>
                      <p:cNvPr id="0" name="图片 2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17675"/>
                        <a:ext cx="10783887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900113" y="3586069"/>
          <a:ext cx="106965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Document" r:id="rId7" imgW="4966335" imgH="685165" progId="Word.Document.8">
                  <p:embed/>
                </p:oleObj>
              </mc:Choice>
              <mc:Fallback>
                <p:oleObj name="Document" r:id="rId7" imgW="4966335" imgH="685165" progId="Word.Document.8">
                  <p:embed/>
                  <p:pic>
                    <p:nvPicPr>
                      <p:cNvPr id="0" name="图片 2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86069"/>
                        <a:ext cx="1069657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00113" y="4963245"/>
          <a:ext cx="82105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Document" r:id="rId9" imgW="3810635" imgH="367030" progId="Word.Document.8">
                  <p:embed/>
                </p:oleObj>
              </mc:Choice>
              <mc:Fallback>
                <p:oleObj name="Document" r:id="rId9" imgW="3810635" imgH="367030" progId="Word.Document.8">
                  <p:embed/>
                  <p:pic>
                    <p:nvPicPr>
                      <p:cNvPr id="0" name="图片 2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63245"/>
                        <a:ext cx="82105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03369" y="703729"/>
          <a:ext cx="1072515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Document" r:id="rId1" imgW="5043170" imgH="984885" progId="Word.Document.8">
                  <p:embed/>
                </p:oleObj>
              </mc:Choice>
              <mc:Fallback>
                <p:oleObj name="Document" r:id="rId1" imgW="5043170" imgH="984885" progId="Word.Document.8">
                  <p:embed/>
                  <p:pic>
                    <p:nvPicPr>
                      <p:cNvPr id="0" name="图片 3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69" y="703729"/>
                        <a:ext cx="1072515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8172264" y="2013417"/>
          <a:ext cx="37131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Document" r:id="rId3" imgW="1746250" imgH="400685" progId="Word.Document.8">
                  <p:embed/>
                </p:oleObj>
              </mc:Choice>
              <mc:Fallback>
                <p:oleObj name="Document" r:id="rId3" imgW="1746250" imgH="400685" progId="Word.Document.8">
                  <p:embed/>
                  <p:pic>
                    <p:nvPicPr>
                      <p:cNvPr id="0" name="图片 3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264" y="2013417"/>
                        <a:ext cx="37131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0"/>
          <p:cNvSpPr/>
          <p:nvPr/>
        </p:nvSpPr>
        <p:spPr>
          <a:xfrm>
            <a:off x="1564323" y="2867660"/>
            <a:ext cx="7416800" cy="669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例如   </a:t>
            </a:r>
            <a:r>
              <a:rPr lang="en-US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X ~ B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(1, </a:t>
            </a:r>
            <a:r>
              <a:rPr lang="en-US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500" b="0" dirty="0">
                <a:latin typeface="宋体" panose="02010600030101010101" pitchFamily="2" charset="-122"/>
                <a:ea typeface="微软雅黑" panose="020B0503020204020204" charset="-122"/>
              </a:rPr>
              <a:t>，</a:t>
            </a:r>
            <a:r>
              <a:rPr lang="en-US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为未知参数</a:t>
            </a:r>
            <a:r>
              <a:rPr lang="zh-CN" altLang="en-US" sz="25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则参数空间为：</a:t>
            </a:r>
            <a:endParaRPr lang="zh-CN" altLang="en-US" sz="25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" name="Rectangle 110"/>
          <p:cNvSpPr/>
          <p:nvPr/>
        </p:nvSpPr>
        <p:spPr>
          <a:xfrm>
            <a:off x="3867785" y="3588385"/>
            <a:ext cx="2736850" cy="66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l-GR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Θ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 ={ </a:t>
            </a:r>
            <a:r>
              <a:rPr lang="en-US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p 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| 0 &lt; </a:t>
            </a:r>
            <a:r>
              <a:rPr lang="en-US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p 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&lt; 1}.</a:t>
            </a:r>
            <a:endParaRPr lang="zh-CN" altLang="en-US" sz="25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" name="Rectangle 110"/>
          <p:cNvSpPr/>
          <p:nvPr/>
        </p:nvSpPr>
        <p:spPr>
          <a:xfrm>
            <a:off x="1707198" y="4380548"/>
            <a:ext cx="7273925" cy="1177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又如   </a:t>
            </a:r>
            <a:r>
              <a:rPr lang="en-US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X ~ N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l-GR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μ</a:t>
            </a:r>
            <a:r>
              <a:rPr lang="zh-CN" altLang="en-US" sz="2500" b="0" dirty="0">
                <a:latin typeface="宋体" panose="02010600030101010101" pitchFamily="2" charset="-122"/>
                <a:ea typeface="微软雅黑" panose="020B0503020204020204" charset="-122"/>
              </a:rPr>
              <a:t>，</a:t>
            </a:r>
            <a:r>
              <a:rPr lang="el-GR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2500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 2  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charset="-122"/>
              </a:rPr>
              <a:t>) </a:t>
            </a:r>
            <a:r>
              <a:rPr lang="zh-CN" altLang="en-US" sz="25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 μ</a:t>
            </a:r>
            <a:r>
              <a:rPr lang="zh-CN" altLang="en-US" sz="25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2500" b="0" i="1" dirty="0">
                <a:latin typeface="Times New Roman" panose="02020603050405020304" pitchFamily="18" charset="0"/>
                <a:ea typeface="微软雅黑" panose="020B0503020204020204" charset="-122"/>
              </a:rPr>
              <a:t>σ</a:t>
            </a:r>
            <a:r>
              <a:rPr lang="en-US" altLang="zh-CN" sz="2500" b="0" baseline="30000" dirty="0">
                <a:latin typeface="Times New Roman" panose="02020603050405020304" pitchFamily="18" charset="0"/>
                <a:ea typeface="微软雅黑" panose="020B0503020204020204" charset="-122"/>
              </a:rPr>
              <a:t> 2</a:t>
            </a: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为未知参数</a:t>
            </a:r>
            <a:r>
              <a:rPr lang="zh-CN" altLang="en-US" sz="25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则参</a:t>
            </a:r>
            <a:endParaRPr lang="en-US" altLang="zh-CN" sz="2500" b="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b="0" dirty="0">
                <a:latin typeface="Times New Roman" panose="02020603050405020304" pitchFamily="18" charset="0"/>
                <a:ea typeface="微软雅黑" panose="020B0503020204020204" charset="-122"/>
              </a:rPr>
              <a:t>数空间为：</a:t>
            </a:r>
            <a:endParaRPr lang="zh-CN" altLang="en-US" sz="25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48648" y="5639435"/>
          <a:ext cx="44275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527300" imgH="254000" progId="Equation.DSMT4">
                  <p:embed/>
                </p:oleObj>
              </mc:Choice>
              <mc:Fallback>
                <p:oleObj name="" r:id="rId5" imgW="25273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8648" y="5639435"/>
                        <a:ext cx="442753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23"/>
          <p:cNvSpPr/>
          <p:nvPr/>
        </p:nvSpPr>
        <p:spPr>
          <a:xfrm>
            <a:off x="3886200" y="1221317"/>
            <a:ext cx="604943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如何构造统计量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" name="Rectangle 123"/>
          <p:cNvSpPr/>
          <p:nvPr/>
        </p:nvSpPr>
        <p:spPr>
          <a:xfrm>
            <a:off x="3886200" y="1979084"/>
            <a:ext cx="604943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如何评价统计量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3556" name="WordArt 131"/>
          <p:cNvSpPr>
            <a:spLocks noTextEdit="1"/>
          </p:cNvSpPr>
          <p:nvPr/>
        </p:nvSpPr>
        <p:spPr>
          <a:xfrm>
            <a:off x="3503084" y="2817284"/>
            <a:ext cx="3795183" cy="44238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常用的点估计方法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123"/>
          <p:cNvSpPr/>
          <p:nvPr/>
        </p:nvSpPr>
        <p:spPr>
          <a:xfrm>
            <a:off x="4366684" y="3297767"/>
            <a:ext cx="293158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矩估计法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123"/>
          <p:cNvSpPr/>
          <p:nvPr/>
        </p:nvSpPr>
        <p:spPr>
          <a:xfrm>
            <a:off x="4366684" y="4053417"/>
            <a:ext cx="408093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极大似然估计法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123"/>
          <p:cNvSpPr/>
          <p:nvPr/>
        </p:nvSpPr>
        <p:spPr>
          <a:xfrm>
            <a:off x="4366684" y="4809067"/>
            <a:ext cx="408093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最小二乘估计法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23"/>
          <p:cNvSpPr/>
          <p:nvPr/>
        </p:nvSpPr>
        <p:spPr>
          <a:xfrm>
            <a:off x="4366684" y="5528733"/>
            <a:ext cx="4224867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贝叶斯方法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45267" y="1358900"/>
            <a:ext cx="1445684" cy="436033"/>
            <a:chOff x="282635" y="892970"/>
            <a:chExt cx="1085010" cy="327707"/>
          </a:xfrm>
        </p:grpSpPr>
        <p:sp>
          <p:nvSpPr>
            <p:cNvPr id="26633" name="WordArt 127"/>
            <p:cNvSpPr>
              <a:spLocks noTextEdit="1"/>
            </p:cNvSpPr>
            <p:nvPr/>
          </p:nvSpPr>
          <p:spPr>
            <a:xfrm>
              <a:off x="685803" y="892970"/>
              <a:ext cx="681842" cy="304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0000"/>
            </a:bodyPr>
            <a:p>
              <a:pPr algn="ctr"/>
              <a:r>
                <a:rPr lang="zh-CN" altLang="en-US" sz="3335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</a:t>
              </a:r>
              <a:endPara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6634" name="Picture 14" descr="G:\ppt\国防科大ppt\数学 图片\球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2635" y="915877"/>
              <a:ext cx="281259" cy="3048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文本框 2"/>
          <p:cNvSpPr txBox="1"/>
          <p:nvPr/>
        </p:nvSpPr>
        <p:spPr>
          <a:xfrm>
            <a:off x="4455584" y="4531784"/>
            <a:ext cx="2315633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800">
                <a:solidFill>
                  <a:srgbClr val="FF0000"/>
                </a:solidFill>
                <a:latin typeface="楷体" panose="02010609060101010101" pitchFamily="49" charset="-122"/>
              </a:rPr>
              <a:t>×</a:t>
            </a:r>
            <a:endParaRPr lang="zh-CN" altLang="en-US" sz="12800">
              <a:latin typeface="楷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0" grpId="0"/>
      <p:bldP spid="21" grpId="0"/>
      <p:bldP spid="1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24188" y="718631"/>
          <a:ext cx="6691965" cy="7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Document" r:id="rId1" imgW="3911600" imgH="469900" progId="Word.Document.8">
                  <p:embed/>
                </p:oleObj>
              </mc:Choice>
              <mc:Fallback>
                <p:oleObj name="Document" r:id="rId1" imgW="3911600" imgH="469900" progId="Word.Document.8">
                  <p:embed/>
                  <p:pic>
                    <p:nvPicPr>
                      <p:cNvPr id="0" name="图片 4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188" y="718631"/>
                        <a:ext cx="6691965" cy="79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72472" y="1451274"/>
          <a:ext cx="10769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Document" r:id="rId3" imgW="5088890" imgH="501650" progId="Word.Document.8">
                  <p:embed/>
                </p:oleObj>
              </mc:Choice>
              <mc:Fallback>
                <p:oleObj name="Document" r:id="rId3" imgW="5088890" imgH="501650" progId="Word.Document.8">
                  <p:embed/>
                  <p:pic>
                    <p:nvPicPr>
                      <p:cNvPr id="0" name="图片 4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72" y="1451274"/>
                        <a:ext cx="10769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86759" y="2444376"/>
          <a:ext cx="10755313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Document" r:id="rId5" imgW="4612005" imgH="1134745" progId="Word.Document.8">
                  <p:embed/>
                </p:oleObj>
              </mc:Choice>
              <mc:Fallback>
                <p:oleObj name="Document" r:id="rId5" imgW="4612005" imgH="1134745" progId="Word.Document.8">
                  <p:embed/>
                  <p:pic>
                    <p:nvPicPr>
                      <p:cNvPr id="0" name="图片 4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59" y="2444376"/>
                        <a:ext cx="10755313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6772835" y="2339137"/>
            <a:ext cx="51547" cy="1056625"/>
          </a:xfrm>
          <a:prstGeom prst="straightConnector1">
            <a:avLst/>
          </a:prstGeom>
          <a:noFill/>
          <a:ln w="38100" algn="ctr">
            <a:solidFill>
              <a:srgbClr val="9966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5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61534" y="969216"/>
          <a:ext cx="1072673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Document" r:id="rId3" imgW="5253990" imgH="1079500" progId="Word.Document.8">
                  <p:embed/>
                </p:oleObj>
              </mc:Choice>
              <mc:Fallback>
                <p:oleObj name="Document" r:id="rId3" imgW="5253990" imgH="1079500" progId="Word.Document.8">
                  <p:embed/>
                  <p:pic>
                    <p:nvPicPr>
                      <p:cNvPr id="0" name="图片 5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34" y="969216"/>
                        <a:ext cx="10726737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61534" y="3166316"/>
          <a:ext cx="10785007" cy="147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Document" r:id="rId5" imgW="5039995" imgH="694055" progId="Word.Document.8">
                  <p:embed/>
                </p:oleObj>
              </mc:Choice>
              <mc:Fallback>
                <p:oleObj name="Document" r:id="rId5" imgW="5039995" imgH="694055" progId="Word.Document.8">
                  <p:embed/>
                  <p:pic>
                    <p:nvPicPr>
                      <p:cNvPr id="0" name="图片 5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34" y="3166316"/>
                        <a:ext cx="10785007" cy="147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PP_MARK_KEY" val="d4b8e5d9-d347-40f0-9a94-750797ab85ee"/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演示</Application>
  <PresentationFormat>宽屏</PresentationFormat>
  <Paragraphs>135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95</vt:i4>
      </vt:variant>
      <vt:variant>
        <vt:lpstr>幻灯片标题</vt:lpstr>
      </vt:variant>
      <vt:variant>
        <vt:i4>31</vt:i4>
      </vt:variant>
    </vt:vector>
  </HeadingPairs>
  <TitlesOfParts>
    <vt:vector size="140" baseType="lpstr">
      <vt:lpstr>Arial</vt:lpstr>
      <vt:lpstr>宋体</vt:lpstr>
      <vt:lpstr>Wingdings</vt:lpstr>
      <vt:lpstr>微软雅黑</vt:lpstr>
      <vt:lpstr>Arial Unicode MS</vt:lpstr>
      <vt:lpstr>楷体</vt:lpstr>
      <vt:lpstr>Gulim</vt:lpstr>
      <vt:lpstr>Times New Roman</vt:lpstr>
      <vt:lpstr>黑体</vt:lpstr>
      <vt:lpstr>华文楷体</vt:lpstr>
      <vt:lpstr>楷体_GB2312</vt:lpstr>
      <vt:lpstr>新宋体</vt:lpstr>
      <vt:lpstr>仿宋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Equation.DSMT4</vt:lpstr>
      <vt:lpstr>Equation.DSMT4</vt:lpstr>
      <vt:lpstr>Word.Document.8</vt:lpstr>
      <vt:lpstr>Word.Document.8</vt:lpstr>
      <vt:lpstr>Word.Document.8</vt:lpstr>
      <vt:lpstr>第七章     参数估计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102</cp:revision>
  <dcterms:created xsi:type="dcterms:W3CDTF">2019-06-19T02:08:00Z</dcterms:created>
  <dcterms:modified xsi:type="dcterms:W3CDTF">2022-09-28T03:17:44Z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E6C963BA27924AEB966D8973CD6F9239</vt:lpwstr>
  </property>
</Properties>
</file>