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93" r:id="rId12"/>
    <p:sldId id="294" r:id="rId14"/>
    <p:sldId id="295" r:id="rId15"/>
    <p:sldId id="296" r:id="rId16"/>
    <p:sldId id="270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6" r:id="rId25"/>
    <p:sldId id="287" r:id="rId26"/>
    <p:sldId id="288" r:id="rId27"/>
    <p:sldId id="317" r:id="rId28"/>
    <p:sldId id="318" r:id="rId29"/>
    <p:sldId id="319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6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0" Type="http://schemas.openxmlformats.org/officeDocument/2006/relationships/image" Target="../media/image52.e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9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8" Type="http://schemas.openxmlformats.org/officeDocument/2006/relationships/image" Target="../media/image88.wmf"/><Relationship Id="rId17" Type="http://schemas.openxmlformats.org/officeDocument/2006/relationships/image" Target="../media/image87.wmf"/><Relationship Id="rId16" Type="http://schemas.openxmlformats.org/officeDocument/2006/relationships/image" Target="../media/image86.wmf"/><Relationship Id="rId15" Type="http://schemas.openxmlformats.org/officeDocument/2006/relationships/image" Target="../media/image85.wmf"/><Relationship Id="rId14" Type="http://schemas.openxmlformats.org/officeDocument/2006/relationships/image" Target="../media/image84.wmf"/><Relationship Id="rId13" Type="http://schemas.openxmlformats.org/officeDocument/2006/relationships/image" Target="../media/image83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99.wmf"/><Relationship Id="rId6" Type="http://schemas.openxmlformats.org/officeDocument/2006/relationships/image" Target="../media/image85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7" Type="http://schemas.openxmlformats.org/officeDocument/2006/relationships/image" Target="../media/image97.wmf"/><Relationship Id="rId6" Type="http://schemas.openxmlformats.org/officeDocument/2006/relationships/image" Target="../media/image98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e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2915" tIns="46458" rIns="92915" bIns="46458" anchor="t" anchorCtr="0"/>
          <a:p>
            <a:pPr lvl="0"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在假设检验问题中，关键问题是如何根据样本，对原假设做出判断，因此要制定一个“规则”，按照此“规则”来由采样数据决定是“接受”还是“拒绝”。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915" tIns="46458" rIns="92915" bIns="46458" anchor="b" anchorCtr="0"/>
          <a:p>
            <a:pPr lvl="0" algn="r" defTabSz="929005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676" name="页脚占位符 1"/>
          <p:cNvSpPr txBox="1">
            <a:spLocks noGrp="1"/>
          </p:cNvSpPr>
          <p:nvPr>
            <p:ph type="ftr" sz="quarter"/>
          </p:nvPr>
        </p:nvSpPr>
        <p:spPr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915" tIns="46458" rIns="92915" bIns="46458" anchor="b" anchorCtr="0"/>
          <a:p>
            <a:pPr lvl="0" defTabSz="929005"/>
            <a:endParaRPr lang="en-US" altLang="ko-KR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961A7-F02E-44C3-BCD3-3F987FDAD988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E35C7-2885-44EF-AF86-D9DD0F6607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5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oleObject" Target="../embeddings/oleObject17.bin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5.xml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6.xml"/><Relationship Id="rId7" Type="http://schemas.openxmlformats.org/officeDocument/2006/relationships/image" Target="../media/image41.png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3.emf"/><Relationship Id="rId5" Type="http://schemas.openxmlformats.org/officeDocument/2006/relationships/oleObject" Target="../embeddings/Document28.doc"/><Relationship Id="rId4" Type="http://schemas.openxmlformats.org/officeDocument/2006/relationships/image" Target="../media/image42.emf"/><Relationship Id="rId3" Type="http://schemas.openxmlformats.org/officeDocument/2006/relationships/oleObject" Target="../embeddings/Document27.doc"/><Relationship Id="rId2" Type="http://schemas.openxmlformats.org/officeDocument/2006/relationships/image" Target="../media/image9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emf"/><Relationship Id="rId3" Type="http://schemas.openxmlformats.org/officeDocument/2006/relationships/oleObject" Target="../embeddings/Document29.doc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52.emf"/><Relationship Id="rId2" Type="http://schemas.openxmlformats.org/officeDocument/2006/relationships/image" Target="../media/image9.wmf"/><Relationship Id="rId19" Type="http://schemas.openxmlformats.org/officeDocument/2006/relationships/oleObject" Target="../embeddings/Document31.doc"/><Relationship Id="rId18" Type="http://schemas.openxmlformats.org/officeDocument/2006/relationships/image" Target="../media/image51.emf"/><Relationship Id="rId17" Type="http://schemas.openxmlformats.org/officeDocument/2006/relationships/oleObject" Target="../embeddings/Document30.doc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5.emf"/><Relationship Id="rId7" Type="http://schemas.openxmlformats.org/officeDocument/2006/relationships/oleObject" Target="../embeddings/Document33.doc"/><Relationship Id="rId6" Type="http://schemas.openxmlformats.org/officeDocument/2006/relationships/image" Target="../media/image54.emf"/><Relationship Id="rId5" Type="http://schemas.openxmlformats.org/officeDocument/2006/relationships/oleObject" Target="../embeddings/Document32.doc"/><Relationship Id="rId4" Type="http://schemas.openxmlformats.org/officeDocument/2006/relationships/image" Target="../media/image53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7.emf"/><Relationship Id="rId5" Type="http://schemas.openxmlformats.org/officeDocument/2006/relationships/oleObject" Target="../embeddings/Document35.doc"/><Relationship Id="rId4" Type="http://schemas.openxmlformats.org/officeDocument/2006/relationships/image" Target="../media/image56.emf"/><Relationship Id="rId3" Type="http://schemas.openxmlformats.org/officeDocument/2006/relationships/oleObject" Target="../embeddings/Document34.doc"/><Relationship Id="rId2" Type="http://schemas.openxmlformats.org/officeDocument/2006/relationships/image" Target="../media/image9.w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9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58.emf"/><Relationship Id="rId3" Type="http://schemas.openxmlformats.org/officeDocument/2006/relationships/oleObject" Target="../embeddings/Document36.doc"/><Relationship Id="rId2" Type="http://schemas.openxmlformats.org/officeDocument/2006/relationships/image" Target="../media/image9.w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2.emf"/><Relationship Id="rId7" Type="http://schemas.openxmlformats.org/officeDocument/2006/relationships/oleObject" Target="../embeddings/Document40.doc"/><Relationship Id="rId6" Type="http://schemas.openxmlformats.org/officeDocument/2006/relationships/image" Target="../media/image61.emf"/><Relationship Id="rId5" Type="http://schemas.openxmlformats.org/officeDocument/2006/relationships/oleObject" Target="../embeddings/Document39.doc"/><Relationship Id="rId4" Type="http://schemas.openxmlformats.org/officeDocument/2006/relationships/image" Target="../media/image60.emf"/><Relationship Id="rId3" Type="http://schemas.openxmlformats.org/officeDocument/2006/relationships/oleObject" Target="../embeddings/Document38.doc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Document1.doc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2.doc"/><Relationship Id="rId8" Type="http://schemas.openxmlformats.org/officeDocument/2006/relationships/image" Target="../media/image65.emf"/><Relationship Id="rId7" Type="http://schemas.openxmlformats.org/officeDocument/2006/relationships/oleObject" Target="../embeddings/Document41.doc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69.emf"/><Relationship Id="rId7" Type="http://schemas.openxmlformats.org/officeDocument/2006/relationships/oleObject" Target="../embeddings/Document43.doc"/><Relationship Id="rId6" Type="http://schemas.openxmlformats.org/officeDocument/2006/relationships/image" Target="../media/image6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71.emf"/><Relationship Id="rId11" Type="http://schemas.openxmlformats.org/officeDocument/2006/relationships/oleObject" Target="../embeddings/Document44.doc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74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73.emf"/><Relationship Id="rId5" Type="http://schemas.openxmlformats.org/officeDocument/2006/relationships/oleObject" Target="../embeddings/oleObject44.bin"/><Relationship Id="rId40" Type="http://schemas.openxmlformats.org/officeDocument/2006/relationships/vmlDrawing" Target="../drawings/vmlDrawing20.vml"/><Relationship Id="rId4" Type="http://schemas.openxmlformats.org/officeDocument/2006/relationships/image" Target="../media/image72.emf"/><Relationship Id="rId39" Type="http://schemas.openxmlformats.org/officeDocument/2006/relationships/slideLayout" Target="../slideLayouts/slideLayout12.xml"/><Relationship Id="rId38" Type="http://schemas.openxmlformats.org/officeDocument/2006/relationships/oleObject" Target="../embeddings/oleObject61.bin"/><Relationship Id="rId37" Type="http://schemas.openxmlformats.org/officeDocument/2006/relationships/image" Target="../media/image88.wmf"/><Relationship Id="rId36" Type="http://schemas.openxmlformats.org/officeDocument/2006/relationships/oleObject" Target="../embeddings/oleObject60.bin"/><Relationship Id="rId35" Type="http://schemas.openxmlformats.org/officeDocument/2006/relationships/oleObject" Target="../embeddings/oleObject59.bin"/><Relationship Id="rId34" Type="http://schemas.openxmlformats.org/officeDocument/2006/relationships/image" Target="../media/image87.wmf"/><Relationship Id="rId33" Type="http://schemas.openxmlformats.org/officeDocument/2006/relationships/oleObject" Target="../embeddings/oleObject58.bin"/><Relationship Id="rId32" Type="http://schemas.openxmlformats.org/officeDocument/2006/relationships/image" Target="../media/image86.wmf"/><Relationship Id="rId31" Type="http://schemas.openxmlformats.org/officeDocument/2006/relationships/oleObject" Target="../embeddings/oleObject57.bin"/><Relationship Id="rId30" Type="http://schemas.openxmlformats.org/officeDocument/2006/relationships/image" Target="../media/image85.wmf"/><Relationship Id="rId3" Type="http://schemas.openxmlformats.org/officeDocument/2006/relationships/oleObject" Target="../embeddings/Document45.doc"/><Relationship Id="rId29" Type="http://schemas.openxmlformats.org/officeDocument/2006/relationships/oleObject" Target="../embeddings/oleObject56.bin"/><Relationship Id="rId28" Type="http://schemas.openxmlformats.org/officeDocument/2006/relationships/image" Target="../media/image84.wmf"/><Relationship Id="rId27" Type="http://schemas.openxmlformats.org/officeDocument/2006/relationships/oleObject" Target="../embeddings/oleObject55.bin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54.bin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80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9.doc"/><Relationship Id="rId8" Type="http://schemas.openxmlformats.org/officeDocument/2006/relationships/image" Target="../media/image91.emf"/><Relationship Id="rId7" Type="http://schemas.openxmlformats.org/officeDocument/2006/relationships/oleObject" Target="../embeddings/Document48.doc"/><Relationship Id="rId6" Type="http://schemas.openxmlformats.org/officeDocument/2006/relationships/image" Target="../media/image90.emf"/><Relationship Id="rId5" Type="http://schemas.openxmlformats.org/officeDocument/2006/relationships/oleObject" Target="../embeddings/Document47.doc"/><Relationship Id="rId4" Type="http://schemas.openxmlformats.org/officeDocument/2006/relationships/image" Target="../media/image89.emf"/><Relationship Id="rId3" Type="http://schemas.openxmlformats.org/officeDocument/2006/relationships/oleObject" Target="../embeddings/Document46.doc"/><Relationship Id="rId2" Type="http://schemas.openxmlformats.org/officeDocument/2006/relationships/image" Target="../media/image9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93.emf"/><Relationship Id="rId11" Type="http://schemas.openxmlformats.org/officeDocument/2006/relationships/oleObject" Target="../embeddings/Document50.doc"/><Relationship Id="rId10" Type="http://schemas.openxmlformats.org/officeDocument/2006/relationships/image" Target="../media/image92.emf"/><Relationship Id="rId1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64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00.png"/><Relationship Id="rId2" Type="http://schemas.openxmlformats.org/officeDocument/2006/relationships/image" Target="../media/image94.emf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72.bin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71.bin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74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101.wmf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8.xml"/><Relationship Id="rId17" Type="http://schemas.openxmlformats.org/officeDocument/2006/relationships/image" Target="../media/image100.png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107.emf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59.xml"/><Relationship Id="rId12" Type="http://schemas.openxmlformats.org/officeDocument/2006/relationships/image" Target="../media/image113.png"/><Relationship Id="rId11" Type="http://schemas.openxmlformats.org/officeDocument/2006/relationships/image" Target="../media/image112.png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Document4.doc"/><Relationship Id="rId2" Type="http://schemas.openxmlformats.org/officeDocument/2006/relationships/image" Target="../media/image7.emf"/><Relationship Id="rId1" Type="http://schemas.openxmlformats.org/officeDocument/2006/relationships/oleObject" Target="../embeddings/Document3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8.doc"/><Relationship Id="rId8" Type="http://schemas.openxmlformats.org/officeDocument/2006/relationships/image" Target="../media/image12.emf"/><Relationship Id="rId7" Type="http://schemas.openxmlformats.org/officeDocument/2006/relationships/oleObject" Target="../embeddings/Document7.doc"/><Relationship Id="rId6" Type="http://schemas.openxmlformats.org/officeDocument/2006/relationships/image" Target="../media/image11.emf"/><Relationship Id="rId5" Type="http://schemas.openxmlformats.org/officeDocument/2006/relationships/oleObject" Target="../embeddings/Document6.doc"/><Relationship Id="rId4" Type="http://schemas.openxmlformats.org/officeDocument/2006/relationships/image" Target="../media/image10.emf"/><Relationship Id="rId3" Type="http://schemas.openxmlformats.org/officeDocument/2006/relationships/oleObject" Target="../embeddings/Document5.doc"/><Relationship Id="rId20" Type="http://schemas.openxmlformats.org/officeDocument/2006/relationships/vmlDrawing" Target="../drawings/vmlDrawing3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7.emf"/><Relationship Id="rId17" Type="http://schemas.openxmlformats.org/officeDocument/2006/relationships/oleObject" Target="../embeddings/Document12.doc"/><Relationship Id="rId16" Type="http://schemas.openxmlformats.org/officeDocument/2006/relationships/image" Target="../media/image16.emf"/><Relationship Id="rId15" Type="http://schemas.openxmlformats.org/officeDocument/2006/relationships/oleObject" Target="../embeddings/Document11.doc"/><Relationship Id="rId14" Type="http://schemas.openxmlformats.org/officeDocument/2006/relationships/image" Target="../media/image15.emf"/><Relationship Id="rId13" Type="http://schemas.openxmlformats.org/officeDocument/2006/relationships/oleObject" Target="../embeddings/Document10.doc"/><Relationship Id="rId12" Type="http://schemas.openxmlformats.org/officeDocument/2006/relationships/image" Target="../media/image14.emf"/><Relationship Id="rId11" Type="http://schemas.openxmlformats.org/officeDocument/2006/relationships/oleObject" Target="../embeddings/Document9.doc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emf"/><Relationship Id="rId7" Type="http://schemas.openxmlformats.org/officeDocument/2006/relationships/oleObject" Target="../embeddings/Document15.doc"/><Relationship Id="rId6" Type="http://schemas.openxmlformats.org/officeDocument/2006/relationships/image" Target="../media/image19.emf"/><Relationship Id="rId5" Type="http://schemas.openxmlformats.org/officeDocument/2006/relationships/oleObject" Target="../embeddings/Document14.doc"/><Relationship Id="rId4" Type="http://schemas.openxmlformats.org/officeDocument/2006/relationships/image" Target="../media/image18.emf"/><Relationship Id="rId3" Type="http://schemas.openxmlformats.org/officeDocument/2006/relationships/oleObject" Target="../embeddings/Document13.doc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3.emf"/><Relationship Id="rId7" Type="http://schemas.openxmlformats.org/officeDocument/2006/relationships/oleObject" Target="../embeddings/Document18.doc"/><Relationship Id="rId6" Type="http://schemas.openxmlformats.org/officeDocument/2006/relationships/image" Target="../media/image22.emf"/><Relationship Id="rId5" Type="http://schemas.openxmlformats.org/officeDocument/2006/relationships/oleObject" Target="../embeddings/Document17.doc"/><Relationship Id="rId4" Type="http://schemas.openxmlformats.org/officeDocument/2006/relationships/image" Target="../media/image21.emf"/><Relationship Id="rId3" Type="http://schemas.openxmlformats.org/officeDocument/2006/relationships/oleObject" Target="../embeddings/Document16.doc"/><Relationship Id="rId2" Type="http://schemas.openxmlformats.org/officeDocument/2006/relationships/image" Target="../media/image9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1.doc"/><Relationship Id="rId8" Type="http://schemas.openxmlformats.org/officeDocument/2006/relationships/image" Target="../media/image26.emf"/><Relationship Id="rId7" Type="http://schemas.openxmlformats.org/officeDocument/2006/relationships/oleObject" Target="../embeddings/Document20.doc"/><Relationship Id="rId6" Type="http://schemas.openxmlformats.org/officeDocument/2006/relationships/image" Target="../media/image25.emf"/><Relationship Id="rId5" Type="http://schemas.openxmlformats.org/officeDocument/2006/relationships/oleObject" Target="../embeddings/Document19.doc"/><Relationship Id="rId4" Type="http://schemas.openxmlformats.org/officeDocument/2006/relationships/image" Target="../media/image24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8.emf"/><Relationship Id="rId11" Type="http://schemas.openxmlformats.org/officeDocument/2006/relationships/oleObject" Target="../embeddings/Document22.doc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4.doc"/><Relationship Id="rId8" Type="http://schemas.openxmlformats.org/officeDocument/2006/relationships/image" Target="../media/image31.emf"/><Relationship Id="rId7" Type="http://schemas.openxmlformats.org/officeDocument/2006/relationships/oleObject" Target="../embeddings/Document23.doc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5.emf"/><Relationship Id="rId7" Type="http://schemas.openxmlformats.org/officeDocument/2006/relationships/oleObject" Target="../embeddings/Document26.doc"/><Relationship Id="rId6" Type="http://schemas.openxmlformats.org/officeDocument/2006/relationships/image" Target="../media/image34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33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5B01D-2396-464B-B8E4-24FADA826A71}" type="slidenum">
              <a:rPr lang="en-US" altLang="zh-CN" sz="120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879600" y="2317750"/>
            <a:ext cx="8047038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第八章     假设检验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9" name="Text Box 19"/>
          <p:cNvSpPr txBox="1"/>
          <p:nvPr/>
        </p:nvSpPr>
        <p:spPr>
          <a:xfrm>
            <a:off x="1275503" y="1062778"/>
            <a:ext cx="9641417" cy="17665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例（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Fisher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的女士品茶问题）：</a:t>
            </a:r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一种饮料由牛奶和茶按照一定比例混合而成，可以先倒茶后倒牛奶（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TM</a:t>
            </a:r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）或者反过来（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MT</a:t>
            </a:r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）。某女士称，她可以鉴别是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TM</a:t>
            </a:r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还是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MT</a:t>
            </a:r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10759" y="3158067"/>
            <a:ext cx="9370484" cy="2261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设计如下试验来确定她的说法是否可信。准备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杯饮料，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MT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各半，把他们随机的排成一列让女士依次品尝，并告诉她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MT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各半，然后请她说出哪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杯是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，假设她全说对了。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8233" y="1204384"/>
            <a:ext cx="4032251" cy="583565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Fisher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的推断过程：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8233" y="1780117"/>
            <a:ext cx="7488767" cy="592033"/>
            <a:chOff x="647700" y="1104376"/>
            <a:chExt cx="5616575" cy="592371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647700" y="1112848"/>
              <a:ext cx="5616575" cy="58389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引进一个假设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29700" name="Object 6"/>
            <p:cNvGraphicFramePr>
              <a:graphicFrameLocks noChangeAspect="1"/>
            </p:cNvGraphicFramePr>
            <p:nvPr/>
          </p:nvGraphicFramePr>
          <p:xfrm>
            <a:off x="2735859" y="1191062"/>
            <a:ext cx="435524" cy="446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215900" imgH="177800" progId="Equation.DSMT4">
                    <p:embed/>
                  </p:oleObj>
                </mc:Choice>
                <mc:Fallback>
                  <p:oleObj name="" r:id="rId1" imgW="215900" imgH="177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35859" y="1191062"/>
                          <a:ext cx="435524" cy="4460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1" name="Text Box 8"/>
            <p:cNvSpPr txBox="1"/>
            <p:nvPr/>
          </p:nvSpPr>
          <p:spPr>
            <a:xfrm>
              <a:off x="3238500" y="1104376"/>
              <a:ext cx="2954338" cy="5838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该女士并无鉴别能力 </a:t>
              </a:r>
              <a:endParaRPr lang="zh-CN" altLang="en-US" sz="32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6933" y="2404533"/>
            <a:ext cx="9457267" cy="623152"/>
            <a:chOff x="467358" y="1605043"/>
            <a:chExt cx="7093037" cy="623431"/>
          </a:xfrm>
        </p:grpSpPr>
        <p:sp>
          <p:nvSpPr>
            <p:cNvPr id="29703" name="Text Box 9"/>
            <p:cNvSpPr txBox="1"/>
            <p:nvPr/>
          </p:nvSpPr>
          <p:spPr>
            <a:xfrm>
              <a:off x="467358" y="1605043"/>
              <a:ext cx="7093037" cy="6079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05000"/>
                </a:lnSpc>
              </a:pP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  当   成立时，则全部说中的概率为： 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29704" name="Object 10"/>
            <p:cNvGraphicFramePr>
              <a:graphicFrameLocks noChangeAspect="1"/>
            </p:cNvGraphicFramePr>
            <p:nvPr/>
          </p:nvGraphicFramePr>
          <p:xfrm>
            <a:off x="1007667" y="1700760"/>
            <a:ext cx="43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165100" imgH="165100" progId="Equation.DSMT4">
                    <p:embed/>
                  </p:oleObj>
                </mc:Choice>
                <mc:Fallback>
                  <p:oleObj name="" r:id="rId3" imgW="165100" imgH="165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7667" y="1700760"/>
                          <a:ext cx="4318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12"/>
            <p:cNvGraphicFramePr>
              <a:graphicFrameLocks noChangeAspect="1"/>
            </p:cNvGraphicFramePr>
            <p:nvPr/>
          </p:nvGraphicFramePr>
          <p:xfrm>
            <a:off x="5508167" y="1651040"/>
            <a:ext cx="1847789" cy="577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761365" imgH="241300" progId="Equation.DSMT4">
                    <p:embed/>
                  </p:oleObj>
                </mc:Choice>
                <mc:Fallback>
                  <p:oleObj name="" r:id="rId5" imgW="761365" imgH="2413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08167" y="1651040"/>
                          <a:ext cx="1847789" cy="5774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3" name="Text Box 14"/>
          <p:cNvSpPr txBox="1"/>
          <p:nvPr/>
        </p:nvSpPr>
        <p:spPr>
          <a:xfrm>
            <a:off x="1528233" y="2980267"/>
            <a:ext cx="8784167" cy="657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5000"/>
              </a:lnSpc>
            </a:pPr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因此当女士全部挑对时，只有下列两种情形： </a:t>
            </a:r>
            <a:endParaRPr lang="zh-CN" altLang="en-US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1528233" y="5005917"/>
            <a:ext cx="9512300" cy="1223645"/>
            <a:chOff x="714100" y="4898188"/>
            <a:chExt cx="7134160" cy="1225057"/>
          </a:xfrm>
        </p:grpSpPr>
        <p:sp>
          <p:nvSpPr>
            <p:cNvPr id="29708" name="Text Box 21"/>
            <p:cNvSpPr txBox="1"/>
            <p:nvPr/>
          </p:nvSpPr>
          <p:spPr>
            <a:xfrm>
              <a:off x="714100" y="4898188"/>
              <a:ext cx="7134160" cy="12250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由“小概率原理”，有理由承认第一种可能性，也  就是说采样提供了一个显著不利于    的证据。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29709" name="Object 23"/>
            <p:cNvGraphicFramePr>
              <a:graphicFrameLocks noChangeAspect="1"/>
            </p:cNvGraphicFramePr>
            <p:nvPr/>
          </p:nvGraphicFramePr>
          <p:xfrm>
            <a:off x="5364037" y="5583031"/>
            <a:ext cx="46831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165100" imgH="165100" progId="Equation.DSMT4">
                    <p:embed/>
                  </p:oleObj>
                </mc:Choice>
                <mc:Fallback>
                  <p:oleObj name="" r:id="rId7" imgW="165100" imgH="1651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64037" y="5583031"/>
                          <a:ext cx="468312" cy="468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7"/>
          <p:cNvGrpSpPr/>
          <p:nvPr/>
        </p:nvGrpSpPr>
        <p:grpSpPr>
          <a:xfrm>
            <a:off x="1672167" y="3676651"/>
            <a:ext cx="8640233" cy="583565"/>
            <a:chOff x="1007604" y="2650145"/>
            <a:chExt cx="6480720" cy="437393"/>
          </a:xfrm>
        </p:grpSpPr>
        <p:grpSp>
          <p:nvGrpSpPr>
            <p:cNvPr id="29711" name="组合 3"/>
            <p:cNvGrpSpPr/>
            <p:nvPr/>
          </p:nvGrpSpPr>
          <p:grpSpPr>
            <a:xfrm>
              <a:off x="1234296" y="2650145"/>
              <a:ext cx="6254028" cy="437393"/>
              <a:chOff x="719138" y="3663557"/>
              <a:chExt cx="6921056" cy="583190"/>
            </a:xfrm>
          </p:grpSpPr>
          <p:sp>
            <p:nvSpPr>
              <p:cNvPr id="29712" name="Text Box 18"/>
              <p:cNvSpPr txBox="1"/>
              <p:nvPr/>
            </p:nvSpPr>
            <p:spPr>
              <a:xfrm>
                <a:off x="1002385" y="3663557"/>
                <a:ext cx="6637809" cy="5831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3200" b="0" dirty="0">
                    <a:latin typeface="微软雅黑" panose="020B0503020204020204" charset="-122"/>
                    <a:ea typeface="微软雅黑" panose="020B0503020204020204" charset="-122"/>
                  </a:rPr>
                  <a:t>不成立，即该女士具有鉴别能力；</a:t>
                </a:r>
                <a:endParaRPr lang="zh-CN" altLang="en-US" sz="32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29713" name="Object 22"/>
              <p:cNvGraphicFramePr>
                <a:graphicFrameLocks noChangeAspect="1"/>
              </p:cNvGraphicFramePr>
              <p:nvPr/>
            </p:nvGraphicFramePr>
            <p:xfrm>
              <a:off x="719138" y="3752850"/>
              <a:ext cx="468312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8" imgW="165100" imgH="165100" progId="Equation.DSMT4">
                      <p:embed/>
                    </p:oleObj>
                  </mc:Choice>
                  <mc:Fallback>
                    <p:oleObj name="" r:id="rId8" imgW="165100" imgH="165100" progId="Equation.DSMT4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19138" y="3752850"/>
                            <a:ext cx="468312" cy="468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9714" name="Picture 18" descr="E:\MB001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604" y="2787774"/>
              <a:ext cx="232565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" name="组合 8"/>
          <p:cNvGrpSpPr/>
          <p:nvPr/>
        </p:nvGrpSpPr>
        <p:grpSpPr>
          <a:xfrm>
            <a:off x="1672167" y="4275667"/>
            <a:ext cx="10009717" cy="657225"/>
            <a:chOff x="1115616" y="3242817"/>
            <a:chExt cx="6948298" cy="492177"/>
          </a:xfrm>
        </p:grpSpPr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331318" y="3242817"/>
              <a:ext cx="6732596" cy="4921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H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成立，发生了一个概率为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1/70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的事件。</a:t>
              </a: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小概率事件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17" name="Picture 18" descr="E:\MB001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5616" y="3397540"/>
              <a:ext cx="232565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0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112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015067" y="2123017"/>
            <a:ext cx="7056967" cy="583565"/>
            <a:chOff x="576264" y="1349375"/>
            <a:chExt cx="5291882" cy="583190"/>
          </a:xfrm>
        </p:grpSpPr>
        <p:sp>
          <p:nvSpPr>
            <p:cNvPr id="30722" name="Text Box 8"/>
            <p:cNvSpPr txBox="1"/>
            <p:nvPr/>
          </p:nvSpPr>
          <p:spPr>
            <a:xfrm>
              <a:off x="576264" y="1349375"/>
              <a:ext cx="5291882" cy="583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若    成立，则说对三杯以上的概率为：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23" name="Object 9"/>
            <p:cNvGraphicFramePr>
              <a:graphicFrameLocks noChangeAspect="1"/>
            </p:cNvGraphicFramePr>
            <p:nvPr/>
          </p:nvGraphicFramePr>
          <p:xfrm>
            <a:off x="971341" y="1411743"/>
            <a:ext cx="468312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65100" imgH="165100" progId="Equation.DSMT4">
                    <p:embed/>
                  </p:oleObj>
                </mc:Choice>
                <mc:Fallback>
                  <p:oleObj name="" r:id="rId1" imgW="165100" imgH="1651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1341" y="1411743"/>
                          <a:ext cx="468312" cy="468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2351617" y="3092451"/>
          <a:ext cx="3697816" cy="118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066800" imgH="457200" progId="Equation.DSMT4">
                  <p:embed/>
                </p:oleObj>
              </mc:Choice>
              <mc:Fallback>
                <p:oleObj name="" r:id="rId3" imgW="10668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617" y="3092451"/>
                        <a:ext cx="3697816" cy="1189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239933" y="3115733"/>
            <a:ext cx="3649133" cy="1173480"/>
            <a:chOff x="4539075" y="2091766"/>
            <a:chExt cx="2289363" cy="1172891"/>
          </a:xfrm>
        </p:grpSpPr>
        <p:sp>
          <p:nvSpPr>
            <p:cNvPr id="30726" name="Text Box 12"/>
            <p:cNvSpPr txBox="1"/>
            <p:nvPr/>
          </p:nvSpPr>
          <p:spPr>
            <a:xfrm>
              <a:off x="4539075" y="2091766"/>
              <a:ext cx="2289363" cy="11728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认为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0.243</a:t>
              </a: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不算小，不拒绝   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27" name="Object 13"/>
            <p:cNvGraphicFramePr>
              <a:graphicFrameLocks noChangeAspect="1"/>
            </p:cNvGraphicFramePr>
            <p:nvPr/>
          </p:nvGraphicFramePr>
          <p:xfrm>
            <a:off x="5456357" y="2694712"/>
            <a:ext cx="468313" cy="477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165100" imgH="165100" progId="Equation.DSMT4">
                    <p:embed/>
                  </p:oleObj>
                </mc:Choice>
                <mc:Fallback>
                  <p:oleObj name="" r:id="rId5" imgW="165100" imgH="1651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56357" y="2694712"/>
                          <a:ext cx="468313" cy="4778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871133" y="5308600"/>
            <a:ext cx="7920567" cy="632460"/>
            <a:chOff x="215901" y="3824288"/>
            <a:chExt cx="5940941" cy="631739"/>
          </a:xfrm>
        </p:grpSpPr>
        <p:sp>
          <p:nvSpPr>
            <p:cNvPr id="30729" name="Text Box 14"/>
            <p:cNvSpPr txBox="1"/>
            <p:nvPr/>
          </p:nvSpPr>
          <p:spPr>
            <a:xfrm>
              <a:off x="215901" y="3824288"/>
              <a:ext cx="5940941" cy="6317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  <a:spcAft>
                  <a:spcPct val="20000"/>
                </a:spcAft>
              </a:pP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  第一种情况下，拒绝    也可能犯错误。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30" name="Object 15"/>
            <p:cNvGraphicFramePr>
              <a:graphicFrameLocks noChangeAspect="1"/>
            </p:cNvGraphicFramePr>
            <p:nvPr/>
          </p:nvGraphicFramePr>
          <p:xfrm>
            <a:off x="3204246" y="3894340"/>
            <a:ext cx="46831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6" imgW="165100" imgH="165100" progId="Equation.DSMT4">
                    <p:embed/>
                  </p:oleObj>
                </mc:Choice>
                <mc:Fallback>
                  <p:oleObj name="" r:id="rId6" imgW="165100" imgH="1651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04246" y="3894340"/>
                          <a:ext cx="468313" cy="468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36700" y="4544484"/>
            <a:ext cx="7486651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此时，若拒绝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可能会犯错误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88017" y="1354667"/>
            <a:ext cx="8640233" cy="650435"/>
            <a:chOff x="1115616" y="987574"/>
            <a:chExt cx="6480720" cy="487216"/>
          </a:xfrm>
        </p:grpSpPr>
        <p:sp>
          <p:nvSpPr>
            <p:cNvPr id="30733" name="Text Box 4"/>
            <p:cNvSpPr txBox="1"/>
            <p:nvPr/>
          </p:nvSpPr>
          <p:spPr>
            <a:xfrm>
              <a:off x="2355557" y="1024041"/>
              <a:ext cx="5240779" cy="4371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如果该女士只说对三杯，则情况怎样？ </a:t>
              </a:r>
              <a:endParaRPr lang="zh-CN" altLang="en-US" sz="32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0734" name="组合 16"/>
            <p:cNvGrpSpPr/>
            <p:nvPr/>
          </p:nvGrpSpPr>
          <p:grpSpPr>
            <a:xfrm>
              <a:off x="1115616" y="987574"/>
              <a:ext cx="1419344" cy="487216"/>
              <a:chOff x="1152591" y="788390"/>
              <a:chExt cx="1419344" cy="487216"/>
            </a:xfrm>
          </p:grpSpPr>
          <p:pic>
            <p:nvPicPr>
              <p:cNvPr id="30735" name="Picture 18" descr="E:\MB001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591" y="885081"/>
                <a:ext cx="360407" cy="390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736" name="Text Box 14"/>
              <p:cNvSpPr txBox="1"/>
              <p:nvPr/>
            </p:nvSpPr>
            <p:spPr>
              <a:xfrm>
                <a:off x="1549499" y="788390"/>
                <a:ext cx="1022436" cy="344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240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问题</a:t>
                </a:r>
                <a:endPara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custDataLst>
      <p:tags r:id="rId8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29317" y="3253317"/>
            <a:ext cx="863811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给定一个所能容忍的犯这类错误的上限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729317" y="4102100"/>
            <a:ext cx="863811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在此上限下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判断证据对拒绝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是否显著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729317" y="4946651"/>
            <a:ext cx="863811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只要证据对拒绝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不显著即接受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729317" y="2461684"/>
            <a:ext cx="863811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有一个明确的假设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29317" y="1731433"/>
            <a:ext cx="6000749" cy="650435"/>
            <a:chOff x="1296727" y="1298666"/>
            <a:chExt cx="4500500" cy="487216"/>
          </a:xfrm>
        </p:grpSpPr>
        <p:pic>
          <p:nvPicPr>
            <p:cNvPr id="31750" name="Picture 18" descr="E:\MB00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6727" y="1395357"/>
              <a:ext cx="360407" cy="390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1" name="Text Box 14"/>
            <p:cNvSpPr txBox="1"/>
            <p:nvPr/>
          </p:nvSpPr>
          <p:spPr>
            <a:xfrm>
              <a:off x="1693597" y="1298666"/>
              <a:ext cx="4103630" cy="3448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总结：</a:t>
              </a:r>
              <a:r>
                <a:rPr lang="en-US" altLang="zh-CN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Fisher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的基本思想</a:t>
              </a:r>
              <a:endPara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0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70777" y="647607"/>
          <a:ext cx="10668000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Document" r:id="rId3" imgW="4951095" imgH="1070610" progId="Word.Document.8">
                  <p:embed/>
                </p:oleObj>
              </mc:Choice>
              <mc:Fallback>
                <p:oleObj name="Document" r:id="rId3" imgW="4951095" imgH="1070610" progId="Word.Document.8">
                  <p:embed/>
                  <p:pic>
                    <p:nvPicPr>
                      <p:cNvPr id="0" name="图片 10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77" y="647607"/>
                        <a:ext cx="10668000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49505" y="2693371"/>
          <a:ext cx="10656570" cy="308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Document" r:id="rId5" imgW="4991100" imgH="1447800" progId="Word.Document.8">
                  <p:embed/>
                </p:oleObj>
              </mc:Choice>
              <mc:Fallback>
                <p:oleObj name="Document" r:id="rId5" imgW="4991100" imgH="1447800" progId="Word.Document.8">
                  <p:embed/>
                  <p:pic>
                    <p:nvPicPr>
                      <p:cNvPr id="0" name="图片 10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5" y="2693371"/>
                        <a:ext cx="10656570" cy="3088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1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13339" y="549205"/>
          <a:ext cx="1058068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Document" r:id="rId3" imgW="4770755" imgH="899160" progId="Word.Document.8">
                  <p:embed/>
                </p:oleObj>
              </mc:Choice>
              <mc:Fallback>
                <p:oleObj name="Document" r:id="rId3" imgW="4770755" imgH="899160" progId="Word.Document.8">
                  <p:embed/>
                  <p:pic>
                    <p:nvPicPr>
                      <p:cNvPr id="0" name="图片 11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39" y="549205"/>
                        <a:ext cx="10580687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717834" y="1046646"/>
            <a:ext cx="4351337" cy="1430337"/>
            <a:chOff x="1020" y="579"/>
            <a:chExt cx="5890" cy="1937"/>
          </a:xfrm>
        </p:grpSpPr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>
              <a:off x="1020" y="579"/>
              <a:ext cx="5890" cy="193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5369" name="Object 7"/>
            <p:cNvGraphicFramePr>
              <a:graphicFrameLocks noChangeAspect="1"/>
            </p:cNvGraphicFramePr>
            <p:nvPr/>
          </p:nvGraphicFramePr>
          <p:xfrm>
            <a:off x="6531" y="2098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8" name="Equation" r:id="rId5" imgW="317500" imgH="139700" progId="Equation.DSMT4">
                    <p:embed/>
                  </p:oleObj>
                </mc:Choice>
                <mc:Fallback>
                  <p:oleObj name="Equation" r:id="rId5" imgW="317500" imgH="139700" progId="Equation.DSMT4">
                    <p:embed/>
                    <p:pic>
                      <p:nvPicPr>
                        <p:cNvPr id="0" name="图片 11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1" y="2098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180" y="2032"/>
              <a:ext cx="56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 flipV="1">
              <a:off x="3887" y="710"/>
              <a:ext cx="1" cy="1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5619" y="1889"/>
              <a:ext cx="1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5" name="Object 13"/>
            <p:cNvGraphicFramePr>
              <a:graphicFrameLocks noChangeAspect="1"/>
            </p:cNvGraphicFramePr>
            <p:nvPr/>
          </p:nvGraphicFramePr>
          <p:xfrm>
            <a:off x="1993" y="2080"/>
            <a:ext cx="24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" name="Equation" r:id="rId7" imgW="165100" imgH="152400" progId="Equation.DSMT4">
                    <p:embed/>
                  </p:oleObj>
                </mc:Choice>
                <mc:Fallback>
                  <p:oleObj name="Equation" r:id="rId7" imgW="165100" imgH="152400" progId="Equation.DSMT4">
                    <p:embed/>
                    <p:pic>
                      <p:nvPicPr>
                        <p:cNvPr id="0" name="图片 11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2080"/>
                          <a:ext cx="24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4"/>
            <p:cNvGraphicFramePr>
              <a:graphicFrameLocks noChangeAspect="1"/>
            </p:cNvGraphicFramePr>
            <p:nvPr/>
          </p:nvGraphicFramePr>
          <p:xfrm>
            <a:off x="5555" y="2058"/>
            <a:ext cx="16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" name="Equation" r:id="rId9" imgW="114300" imgH="177800" progId="Equation.DSMT4">
                    <p:embed/>
                  </p:oleObj>
                </mc:Choice>
                <mc:Fallback>
                  <p:oleObj name="Equation" r:id="rId9" imgW="114300" imgH="177800" progId="Equation.DSMT4">
                    <p:embed/>
                    <p:pic>
                      <p:nvPicPr>
                        <p:cNvPr id="0" name="图片 11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5" y="2058"/>
                          <a:ext cx="16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5"/>
            <p:cNvGraphicFramePr>
              <a:graphicFrameLocks noChangeAspect="1"/>
            </p:cNvGraphicFramePr>
            <p:nvPr/>
          </p:nvGraphicFramePr>
          <p:xfrm>
            <a:off x="3569" y="2049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1" name="Equation" r:id="rId11" imgW="152400" imgH="177800" progId="Equation.DSMT4">
                    <p:embed/>
                  </p:oleObj>
                </mc:Choice>
                <mc:Fallback>
                  <p:oleObj name="Equation" r:id="rId11" imgW="152400" imgH="177800" progId="Equation.DSMT4">
                    <p:embed/>
                    <p:pic>
                      <p:nvPicPr>
                        <p:cNvPr id="0" name="图片 11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049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6"/>
            <p:cNvGraphicFramePr>
              <a:graphicFrameLocks noChangeAspect="1"/>
            </p:cNvGraphicFramePr>
            <p:nvPr/>
          </p:nvGraphicFramePr>
          <p:xfrm>
            <a:off x="3515" y="71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" name="Equation" r:id="rId13" imgW="139700" imgH="165100" progId="Equation.DSMT4">
                    <p:embed/>
                  </p:oleObj>
                </mc:Choice>
                <mc:Fallback>
                  <p:oleObj name="Equation" r:id="rId13" imgW="139700" imgH="165100" progId="Equation.DSMT4">
                    <p:embed/>
                    <p:pic>
                      <p:nvPicPr>
                        <p:cNvPr id="0" name="图片 11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1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Freeform 17"/>
            <p:cNvSpPr/>
            <p:nvPr/>
          </p:nvSpPr>
          <p:spPr bwMode="auto">
            <a:xfrm>
              <a:off x="1350" y="1249"/>
              <a:ext cx="2543" cy="723"/>
            </a:xfrm>
            <a:custGeom>
              <a:avLst/>
              <a:gdLst>
                <a:gd name="T0" fmla="*/ 0 w 2543"/>
                <a:gd name="T1" fmla="*/ 723 h 723"/>
                <a:gd name="T2" fmla="*/ 1020 w 2543"/>
                <a:gd name="T3" fmla="*/ 607 h 723"/>
                <a:gd name="T4" fmla="*/ 1780 w 2543"/>
                <a:gd name="T5" fmla="*/ 360 h 723"/>
                <a:gd name="T6" fmla="*/ 2151 w 2543"/>
                <a:gd name="T7" fmla="*/ 150 h 723"/>
                <a:gd name="T8" fmla="*/ 2380 w 2543"/>
                <a:gd name="T9" fmla="*/ 40 h 723"/>
                <a:gd name="T10" fmla="*/ 2543 w 2543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3"/>
                <a:gd name="T19" fmla="*/ 0 h 723"/>
                <a:gd name="T20" fmla="*/ 2543 w 2543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3" h="723">
                  <a:moveTo>
                    <a:pt x="0" y="723"/>
                  </a:moveTo>
                  <a:cubicBezTo>
                    <a:pt x="361" y="695"/>
                    <a:pt x="723" y="667"/>
                    <a:pt x="1020" y="607"/>
                  </a:cubicBezTo>
                  <a:cubicBezTo>
                    <a:pt x="1317" y="547"/>
                    <a:pt x="1592" y="436"/>
                    <a:pt x="1780" y="360"/>
                  </a:cubicBezTo>
                  <a:cubicBezTo>
                    <a:pt x="1968" y="284"/>
                    <a:pt x="2051" y="203"/>
                    <a:pt x="2151" y="150"/>
                  </a:cubicBezTo>
                  <a:cubicBezTo>
                    <a:pt x="2251" y="97"/>
                    <a:pt x="2315" y="65"/>
                    <a:pt x="2380" y="40"/>
                  </a:cubicBezTo>
                  <a:cubicBezTo>
                    <a:pt x="2445" y="15"/>
                    <a:pt x="2494" y="7"/>
                    <a:pt x="25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Freeform 18"/>
            <p:cNvSpPr/>
            <p:nvPr/>
          </p:nvSpPr>
          <p:spPr bwMode="auto">
            <a:xfrm flipH="1">
              <a:off x="3895" y="1249"/>
              <a:ext cx="2543" cy="723"/>
            </a:xfrm>
            <a:custGeom>
              <a:avLst/>
              <a:gdLst>
                <a:gd name="T0" fmla="*/ 0 w 2543"/>
                <a:gd name="T1" fmla="*/ 723 h 723"/>
                <a:gd name="T2" fmla="*/ 1020 w 2543"/>
                <a:gd name="T3" fmla="*/ 607 h 723"/>
                <a:gd name="T4" fmla="*/ 1780 w 2543"/>
                <a:gd name="T5" fmla="*/ 360 h 723"/>
                <a:gd name="T6" fmla="*/ 2151 w 2543"/>
                <a:gd name="T7" fmla="*/ 150 h 723"/>
                <a:gd name="T8" fmla="*/ 2380 w 2543"/>
                <a:gd name="T9" fmla="*/ 40 h 723"/>
                <a:gd name="T10" fmla="*/ 2543 w 2543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3"/>
                <a:gd name="T19" fmla="*/ 0 h 723"/>
                <a:gd name="T20" fmla="*/ 2543 w 2543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3" h="723">
                  <a:moveTo>
                    <a:pt x="0" y="723"/>
                  </a:moveTo>
                  <a:cubicBezTo>
                    <a:pt x="361" y="695"/>
                    <a:pt x="723" y="667"/>
                    <a:pt x="1020" y="607"/>
                  </a:cubicBezTo>
                  <a:cubicBezTo>
                    <a:pt x="1317" y="547"/>
                    <a:pt x="1592" y="436"/>
                    <a:pt x="1780" y="360"/>
                  </a:cubicBezTo>
                  <a:cubicBezTo>
                    <a:pt x="1968" y="284"/>
                    <a:pt x="2051" y="203"/>
                    <a:pt x="2151" y="150"/>
                  </a:cubicBezTo>
                  <a:cubicBezTo>
                    <a:pt x="2251" y="97"/>
                    <a:pt x="2315" y="65"/>
                    <a:pt x="2380" y="40"/>
                  </a:cubicBezTo>
                  <a:cubicBezTo>
                    <a:pt x="2445" y="15"/>
                    <a:pt x="2494" y="7"/>
                    <a:pt x="25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>
              <a:off x="2187" y="1889"/>
              <a:ext cx="1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2" name="Object 20"/>
            <p:cNvGraphicFramePr>
              <a:graphicFrameLocks noChangeAspect="1"/>
            </p:cNvGraphicFramePr>
            <p:nvPr/>
          </p:nvGraphicFramePr>
          <p:xfrm>
            <a:off x="3298" y="1630"/>
            <a:ext cx="76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" name="Equation" r:id="rId15" imgW="469900" imgH="177800" progId="Equation.DSMT4">
                    <p:embed/>
                  </p:oleObj>
                </mc:Choice>
                <mc:Fallback>
                  <p:oleObj name="Equation" r:id="rId15" imgW="469900" imgH="177800" progId="Equation.DSMT4">
                    <p:embed/>
                    <p:pic>
                      <p:nvPicPr>
                        <p:cNvPr id="0" name="图片 11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1630"/>
                          <a:ext cx="76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900113" y="2533580"/>
          <a:ext cx="1102518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Document" r:id="rId17" imgW="4999990" imgH="605790" progId="Word.Document.8">
                  <p:embed/>
                </p:oleObj>
              </mc:Choice>
              <mc:Fallback>
                <p:oleObj name="Document" r:id="rId17" imgW="4999990" imgH="605790" progId="Word.Document.8">
                  <p:embed/>
                  <p:pic>
                    <p:nvPicPr>
                      <p:cNvPr id="0" name="图片 11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33580"/>
                        <a:ext cx="11025187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948251" y="3606517"/>
          <a:ext cx="1071086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Document" r:id="rId19" imgW="4831715" imgH="935990" progId="Word.Document.8">
                  <p:embed/>
                </p:oleObj>
              </mc:Choice>
              <mc:Fallback>
                <p:oleObj name="Document" r:id="rId19" imgW="4831715" imgH="935990" progId="Word.Document.8">
                  <p:embed/>
                  <p:pic>
                    <p:nvPicPr>
                      <p:cNvPr id="0" name="图片 11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51" y="3606517"/>
                        <a:ext cx="10710862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3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2233" y="731463"/>
          <a:ext cx="74517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Document" r:id="rId3" imgW="4724400" imgH="584200" progId="Word.Document.8">
                  <p:embed/>
                </p:oleObj>
              </mc:Choice>
              <mc:Fallback>
                <p:oleObj name="Document" r:id="rId3" imgW="4724400" imgH="584200" progId="Word.Document.8">
                  <p:embed/>
                  <p:pic>
                    <p:nvPicPr>
                      <p:cNvPr id="0" name="图片 13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33" y="731463"/>
                        <a:ext cx="74517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65175" y="1319819"/>
          <a:ext cx="1062513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Document" r:id="rId5" imgW="4764405" imgH="730885" progId="Word.Document.8">
                  <p:embed/>
                </p:oleObj>
              </mc:Choice>
              <mc:Fallback>
                <p:oleObj name="Document" r:id="rId5" imgW="4764405" imgH="730885" progId="Word.Document.8">
                  <p:embed/>
                  <p:pic>
                    <p:nvPicPr>
                      <p:cNvPr id="0" name="图片 13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319819"/>
                        <a:ext cx="1062513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65175" y="2632075"/>
          <a:ext cx="108077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Document" r:id="rId7" imgW="4853305" imgH="1061085" progId="Word.Document.8">
                  <p:embed/>
                </p:oleObj>
              </mc:Choice>
              <mc:Fallback>
                <p:oleObj name="Document" r:id="rId7" imgW="4853305" imgH="1061085" progId="Word.Document.8">
                  <p:embed/>
                  <p:pic>
                    <p:nvPicPr>
                      <p:cNvPr id="0" name="图片 13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632075"/>
                        <a:ext cx="108077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4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92188" y="871538"/>
          <a:ext cx="102520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Document" r:id="rId3" imgW="4779645" imgH="1039495" progId="Word.Document.8">
                  <p:embed/>
                </p:oleObj>
              </mc:Choice>
              <mc:Fallback>
                <p:oleObj name="Document" r:id="rId3" imgW="4779645" imgH="1039495" progId="Word.Document.8">
                  <p:embed/>
                  <p:pic>
                    <p:nvPicPr>
                      <p:cNvPr id="0" name="图片 14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871538"/>
                        <a:ext cx="102520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92188" y="2346325"/>
          <a:ext cx="103235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Document" r:id="rId5" imgW="4816475" imgH="960120" progId="Word.Document.8">
                  <p:embed/>
                </p:oleObj>
              </mc:Choice>
              <mc:Fallback>
                <p:oleObj name="Document" r:id="rId5" imgW="4816475" imgH="960120" progId="Word.Document.8">
                  <p:embed/>
                  <p:pic>
                    <p:nvPicPr>
                      <p:cNvPr id="0" name="图片 14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346325"/>
                        <a:ext cx="1032351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5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45285" y="784879"/>
          <a:ext cx="1089977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Document" r:id="rId3" imgW="4801235" imgH="1623695" progId="Word.Document.8">
                  <p:embed/>
                </p:oleObj>
              </mc:Choice>
              <mc:Fallback>
                <p:oleObj name="Document" r:id="rId3" imgW="4801235" imgH="1623695" progId="Word.Document.8">
                  <p:embed/>
                  <p:pic>
                    <p:nvPicPr>
                      <p:cNvPr id="0" name="图片 15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85" y="784879"/>
                        <a:ext cx="10899775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26234" y="4318654"/>
          <a:ext cx="109378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Document" r:id="rId5" imgW="4850130" imgH="629920" progId="Word.Document.8">
                  <p:embed/>
                </p:oleObj>
              </mc:Choice>
              <mc:Fallback>
                <p:oleObj name="Document" r:id="rId5" imgW="4850130" imgH="629920" progId="Word.Document.8">
                  <p:embed/>
                  <p:pic>
                    <p:nvPicPr>
                      <p:cNvPr id="0" name="图片 15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34" y="4318654"/>
                        <a:ext cx="109378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6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39228" y="757799"/>
          <a:ext cx="10875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Document" r:id="rId3" imgW="4905375" imgH="363855" progId="Word.Document.8">
                  <p:embed/>
                </p:oleObj>
              </mc:Choice>
              <mc:Fallback>
                <p:oleObj name="Document" r:id="rId3" imgW="4905375" imgH="363855" progId="Word.Document.8">
                  <p:embed/>
                  <p:pic>
                    <p:nvPicPr>
                      <p:cNvPr id="0" name="图片 16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28" y="757799"/>
                        <a:ext cx="108759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42098" y="1391771"/>
          <a:ext cx="8120062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Document" r:id="rId5" imgW="3625850" imgH="2447290" progId="Word.Document.8">
                  <p:embed/>
                </p:oleObj>
              </mc:Choice>
              <mc:Fallback>
                <p:oleObj name="Document" r:id="rId5" imgW="3625850" imgH="2447290" progId="Word.Document.8">
                  <p:embed/>
                  <p:pic>
                    <p:nvPicPr>
                      <p:cNvPr id="0" name="图片 16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098" y="1391771"/>
                        <a:ext cx="8120062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39228" y="1318653"/>
          <a:ext cx="10968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Document" r:id="rId7" imgW="4945380" imgH="342265" progId="Word.Document.8">
                  <p:embed/>
                </p:oleObj>
              </mc:Choice>
              <mc:Fallback>
                <p:oleObj name="Document" r:id="rId7" imgW="4945380" imgH="342265" progId="Word.Document.8">
                  <p:embed/>
                  <p:pic>
                    <p:nvPicPr>
                      <p:cNvPr id="0" name="图片 16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28" y="1318653"/>
                        <a:ext cx="109680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73810" y="677861"/>
          <a:ext cx="7561543" cy="98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1" imgW="3568700" imgH="471170" progId="Word.Document.8">
                  <p:embed/>
                </p:oleObj>
              </mc:Choice>
              <mc:Fallback>
                <p:oleObj name="Document" r:id="rId1" imgW="3568700" imgH="471170" progId="Word.Document.8">
                  <p:embed/>
                  <p:pic>
                    <p:nvPicPr>
                      <p:cNvPr id="0" name="图片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810" y="677861"/>
                        <a:ext cx="7561543" cy="98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65414" y="1285084"/>
          <a:ext cx="8094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3" imgW="4762500" imgH="546100" progId="Word.Document.8">
                  <p:embed/>
                </p:oleObj>
              </mc:Choice>
              <mc:Fallback>
                <p:oleObj name="Document" r:id="rId3" imgW="4762500" imgH="546100" progId="Word.Document.8">
                  <p:embed/>
                  <p:pic>
                    <p:nvPicPr>
                      <p:cNvPr id="0" name="图片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14" y="1285084"/>
                        <a:ext cx="8094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65414" y="2199484"/>
          <a:ext cx="80946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Document" r:id="rId5" imgW="4762500" imgH="406400" progId="Word.Document.8">
                  <p:embed/>
                </p:oleObj>
              </mc:Choice>
              <mc:Fallback>
                <p:oleObj name="Document" r:id="rId5" imgW="4762500" imgH="406400" progId="Word.Document.8">
                  <p:embed/>
                  <p:pic>
                    <p:nvPicPr>
                      <p:cNvPr id="0" name="图片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14" y="2199484"/>
                        <a:ext cx="80946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84842" y="2806707"/>
          <a:ext cx="1130617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Document" r:id="rId7" imgW="4979035" imgH="1155700" progId="Word.Document.8">
                  <p:embed/>
                </p:oleObj>
              </mc:Choice>
              <mc:Fallback>
                <p:oleObj name="Document" r:id="rId7" imgW="4979035" imgH="1155700" progId="Word.Document.8">
                  <p:embed/>
                  <p:pic>
                    <p:nvPicPr>
                      <p:cNvPr id="0" name="图片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42" y="2806707"/>
                        <a:ext cx="11306175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8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579120" y="1399540"/>
            <a:ext cx="11323320" cy="1788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i="1" dirty="0">
                <a:ea typeface="楷体_GB2312" pitchFamily="49" charset="-122"/>
              </a:rPr>
              <a:t>      </a:t>
            </a:r>
            <a:r>
              <a:rPr lang="en-US" altLang="zh-CN" sz="2800" i="1" dirty="0">
                <a:ea typeface="楷体_GB2312" pitchFamily="49" charset="-122"/>
              </a:rPr>
              <a:t> H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zh-CN" altLang="zh-CN" sz="2800" dirty="0">
                <a:ea typeface="楷体_GB2312" pitchFamily="49" charset="-122"/>
              </a:rPr>
              <a:t>与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baseline="-25000" dirty="0">
                <a:ea typeface="楷体_GB2312" pitchFamily="49" charset="-122"/>
              </a:rPr>
              <a:t>1</a:t>
            </a:r>
            <a:r>
              <a:rPr lang="zh-CN" altLang="zh-CN" sz="2800" dirty="0">
                <a:ea typeface="楷体_GB2312" pitchFamily="49" charset="-122"/>
              </a:rPr>
              <a:t>地位本应平等,但在控制犯第一类错误的概率 </a:t>
            </a:r>
            <a:r>
              <a:rPr lang="zh-CN" altLang="zh-CN" sz="2800" i="1" dirty="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zh-CN" sz="2800" dirty="0">
                <a:ea typeface="楷体_GB2312" pitchFamily="49" charset="-122"/>
                <a:sym typeface="Symbol" panose="05050102010706020507" pitchFamily="18" charset="2"/>
              </a:rPr>
              <a:t> 的原则下,使得采取拒绝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baseline="-25000" dirty="0">
                <a:ea typeface="楷体_GB2312" pitchFamily="49" charset="-122"/>
              </a:rPr>
              <a:t>0 </a:t>
            </a:r>
            <a:r>
              <a:rPr lang="zh-CN" altLang="zh-CN" sz="2800" dirty="0">
                <a:ea typeface="楷体_GB2312" pitchFamily="49" charset="-122"/>
              </a:rPr>
              <a:t>的决策变得较慎重,即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zh-CN" sz="2800" dirty="0">
                <a:ea typeface="楷体_GB2312" pitchFamily="49" charset="-122"/>
              </a:rPr>
              <a:t>得到特别的保护</a:t>
            </a:r>
            <a:r>
              <a:rPr lang="zh-CN" altLang="en-US" sz="2800" dirty="0">
                <a:ea typeface="楷体_GB2312" pitchFamily="49" charset="-122"/>
              </a:rPr>
              <a:t>。</a:t>
            </a:r>
            <a:endParaRPr lang="zh-CN" altLang="en-US" sz="2800" dirty="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               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2658745" y="806450"/>
            <a:ext cx="6324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关于原假设与备择假设的选取</a:t>
            </a:r>
            <a:endParaRPr lang="zh-CN" altLang="en-US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" y="2753360"/>
            <a:ext cx="9250680" cy="11245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因而,通常把有把握的、有经验的结论作为原假设,或者</a:t>
            </a:r>
            <a:endParaRPr kumimoji="1" lang="zh-CN" altLang="zh-CN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尽可能使后果严重的错误成为第一类错误.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2225" y="4010025"/>
            <a:ext cx="27609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例如生产问题。</a:t>
            </a:r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9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41379" y="807536"/>
          <a:ext cx="577405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Document" r:id="rId3" imgW="2514600" imgH="333375" progId="Word.Document.8">
                  <p:embed/>
                </p:oleObj>
              </mc:Choice>
              <mc:Fallback>
                <p:oleObj name="Document" r:id="rId3" imgW="2514600" imgH="333375" progId="Word.Document.8">
                  <p:embed/>
                  <p:pic>
                    <p:nvPicPr>
                      <p:cNvPr id="0" name="图片 19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79" y="807536"/>
                        <a:ext cx="5774055" cy="74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"/>
          <p:cNvGrpSpPr/>
          <p:nvPr/>
        </p:nvGrpSpPr>
        <p:grpSpPr>
          <a:xfrm>
            <a:off x="1358265" y="1554163"/>
            <a:ext cx="3887788" cy="550862"/>
            <a:chOff x="1036215" y="2136784"/>
            <a:chExt cx="3888401" cy="734259"/>
          </a:xfrm>
        </p:grpSpPr>
        <p:sp>
          <p:nvSpPr>
            <p:cNvPr id="19465" name="矩形 1"/>
            <p:cNvSpPr>
              <a:spLocks noChangeArrowheads="1"/>
            </p:cNvSpPr>
            <p:nvPr/>
          </p:nvSpPr>
          <p:spPr bwMode="auto">
            <a:xfrm>
              <a:off x="1036215" y="2136784"/>
              <a:ext cx="3888401" cy="734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称    为显著性水平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16" name="Object 11"/>
            <p:cNvGraphicFramePr>
              <a:graphicFrameLocks noChangeAspect="1"/>
            </p:cNvGraphicFramePr>
            <p:nvPr/>
          </p:nvGraphicFramePr>
          <p:xfrm>
            <a:off x="1467956" y="2400601"/>
            <a:ext cx="440759" cy="410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152400" imgH="139700" progId="Equation.DSMT4">
                    <p:embed/>
                  </p:oleObj>
                </mc:Choice>
                <mc:Fallback>
                  <p:oleObj name="" r:id="rId5" imgW="152400" imgH="1397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67956" y="2400601"/>
                          <a:ext cx="440759" cy="4105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9956" y="2385732"/>
          <a:ext cx="108521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Document" r:id="rId7" imgW="4838065" imgH="739775" progId="Word.Document.8">
                  <p:embed/>
                </p:oleObj>
              </mc:Choice>
              <mc:Fallback>
                <p:oleObj name="Document" r:id="rId7" imgW="4838065" imgH="739775" progId="Word.Document.8">
                  <p:embed/>
                  <p:pic>
                    <p:nvPicPr>
                      <p:cNvPr id="0" name="图片 20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6" y="2385732"/>
                        <a:ext cx="1085215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40703" y="3897313"/>
          <a:ext cx="1098232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Document" r:id="rId9" imgW="4795520" imgH="1079500" progId="Word.Document.8">
                  <p:embed/>
                </p:oleObj>
              </mc:Choice>
              <mc:Fallback>
                <p:oleObj name="Document" r:id="rId9" imgW="4795520" imgH="1079500" progId="Word.Document.8">
                  <p:embed/>
                  <p:pic>
                    <p:nvPicPr>
                      <p:cNvPr id="0" name="图片 20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3" y="3897313"/>
                        <a:ext cx="10982325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26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21035" y="557863"/>
          <a:ext cx="6773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Document" r:id="rId3" imgW="4330700" imgH="558800" progId="Word.Document.8">
                  <p:embed/>
                </p:oleObj>
              </mc:Choice>
              <mc:Fallback>
                <p:oleObj name="Document" r:id="rId3" imgW="4330700" imgH="558800" progId="Word.Document.8">
                  <p:embed/>
                  <p:pic>
                    <p:nvPicPr>
                      <p:cNvPr id="0" name="图片 26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035" y="557863"/>
                        <a:ext cx="6773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38094" y="1235916"/>
          <a:ext cx="817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Document" r:id="rId5" imgW="5308600" imgH="609600" progId="Word.Document.8">
                  <p:embed/>
                </p:oleObj>
              </mc:Choice>
              <mc:Fallback>
                <p:oleObj name="Document" r:id="rId5" imgW="5308600" imgH="609600" progId="Word.Document.8">
                  <p:embed/>
                  <p:pic>
                    <p:nvPicPr>
                      <p:cNvPr id="0" name="图片 26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94" y="1235916"/>
                        <a:ext cx="817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762093" y="1884553"/>
          <a:ext cx="109299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Document" r:id="rId7" imgW="5324475" imgH="666750" progId="Word.Document.8">
                  <p:embed/>
                </p:oleObj>
              </mc:Choice>
              <mc:Fallback>
                <p:oleObj name="Document" r:id="rId7" imgW="5324475" imgH="666750" progId="Word.Document.8">
                  <p:embed/>
                  <p:pic>
                    <p:nvPicPr>
                      <p:cNvPr id="0" name="图片 26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93" y="1884553"/>
                        <a:ext cx="1092993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728252" y="3006915"/>
          <a:ext cx="819848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Document" r:id="rId9" imgW="3990975" imgH="600075" progId="Word.Document.8">
                  <p:embed/>
                </p:oleObj>
              </mc:Choice>
              <mc:Fallback>
                <p:oleObj name="Document" r:id="rId9" imgW="3990975" imgH="600075" progId="Word.Document.8">
                  <p:embed/>
                  <p:pic>
                    <p:nvPicPr>
                      <p:cNvPr id="0" name="图片 26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52" y="3006915"/>
                        <a:ext cx="819848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714468" y="4206763"/>
          <a:ext cx="109775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Document" r:id="rId11" imgW="5345430" imgH="737235" progId="Word.Document.8">
                  <p:embed/>
                </p:oleObj>
              </mc:Choice>
              <mc:Fallback>
                <p:oleObj name="Document" r:id="rId11" imgW="5345430" imgH="737235" progId="Word.Document.8">
                  <p:embed/>
                  <p:pic>
                    <p:nvPicPr>
                      <p:cNvPr id="0" name="图片 26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68" y="4206763"/>
                        <a:ext cx="1097756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27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83444" y="793050"/>
          <a:ext cx="1066165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Document" r:id="rId3" imgW="5100955" imgH="935990" progId="Word.Document.8">
                  <p:embed/>
                </p:oleObj>
              </mc:Choice>
              <mc:Fallback>
                <p:oleObj name="Document" r:id="rId3" imgW="5100955" imgH="935990" progId="Word.Document.8">
                  <p:embed/>
                  <p:pic>
                    <p:nvPicPr>
                      <p:cNvPr id="0" name="图片 27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44" y="793050"/>
                        <a:ext cx="10661650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07735" y="2636489"/>
          <a:ext cx="83645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Document" r:id="rId5" imgW="5613400" imgH="495300" progId="Word.Document.8">
                  <p:embed/>
                </p:oleObj>
              </mc:Choice>
              <mc:Fallback>
                <p:oleObj name="Document" r:id="rId5" imgW="5613400" imgH="495300" progId="Word.Document.8">
                  <p:embed/>
                  <p:pic>
                    <p:nvPicPr>
                      <p:cNvPr id="0" name="图片 27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35" y="2636489"/>
                        <a:ext cx="83645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07100" y="3207872"/>
          <a:ext cx="83645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Document" r:id="rId7" imgW="5613400" imgH="762000" progId="Word.Document.8">
                  <p:embed/>
                </p:oleObj>
              </mc:Choice>
              <mc:Fallback>
                <p:oleObj name="Document" r:id="rId7" imgW="5613400" imgH="762000" progId="Word.Document.8">
                  <p:embed/>
                  <p:pic>
                    <p:nvPicPr>
                      <p:cNvPr id="0" name="图片 27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00" y="3207872"/>
                        <a:ext cx="83645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6397029" y="4236356"/>
            <a:ext cx="3389313" cy="2160587"/>
            <a:chOff x="2466" y="770"/>
            <a:chExt cx="2967" cy="1889"/>
          </a:xfrm>
        </p:grpSpPr>
        <p:sp>
          <p:nvSpPr>
            <p:cNvPr id="32775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en-US" sz="2400">
                <a:solidFill>
                  <a:srgbClr val="000066"/>
                </a:solidFill>
              </a:endParaRPr>
            </a:p>
          </p:txBody>
        </p:sp>
        <p:grpSp>
          <p:nvGrpSpPr>
            <p:cNvPr id="32776" name="Group 8"/>
            <p:cNvGrpSpPr/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32791" name="Freeform 9"/>
              <p:cNvSpPr/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277 h 1092"/>
                  <a:gd name="T2" fmla="*/ 15 w 2160"/>
                  <a:gd name="T3" fmla="*/ 198 h 1092"/>
                  <a:gd name="T4" fmla="*/ 22 w 2160"/>
                  <a:gd name="T5" fmla="*/ 40 h 1092"/>
                  <a:gd name="T6" fmla="*/ 27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Freeform 10"/>
              <p:cNvSpPr/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276 h 1092"/>
                  <a:gd name="T2" fmla="*/ 18 w 2160"/>
                  <a:gd name="T3" fmla="*/ 197 h 1092"/>
                  <a:gd name="T4" fmla="*/ 25 w 2160"/>
                  <a:gd name="T5" fmla="*/ 39 h 1092"/>
                  <a:gd name="T6" fmla="*/ 3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5154" y="2149"/>
            <a:ext cx="20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2" name="Equation" r:id="rId9" imgW="127000" imgH="139700" progId="Equation.DSMT4">
                    <p:embed/>
                  </p:oleObj>
                </mc:Choice>
                <mc:Fallback>
                  <p:oleObj name="Equation" r:id="rId9" imgW="127000" imgH="139700" progId="Equation.DSMT4">
                    <p:embed/>
                    <p:pic>
                      <p:nvPicPr>
                        <p:cNvPr id="0" name="图片 28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" y="2149"/>
                          <a:ext cx="20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Line 13"/>
            <p:cNvSpPr>
              <a:spLocks noChangeShapeType="1"/>
            </p:cNvSpPr>
            <p:nvPr/>
          </p:nvSpPr>
          <p:spPr bwMode="auto">
            <a:xfrm flipV="1">
              <a:off x="3886" y="80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0" name="Object 6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3" name="Equation" r:id="rId11" imgW="152400" imgH="177800" progId="Equation.DSMT4">
                    <p:embed/>
                  </p:oleObj>
                </mc:Choice>
                <mc:Fallback>
                  <p:oleObj name="Equation" r:id="rId11" imgW="152400" imgH="177800" progId="Equation.DSMT4">
                    <p:embed/>
                    <p:pic>
                      <p:nvPicPr>
                        <p:cNvPr id="0" name="图片 28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7"/>
            <p:cNvGraphicFramePr>
              <a:graphicFrameLocks noChangeAspect="1"/>
            </p:cNvGraphicFramePr>
            <p:nvPr/>
          </p:nvGraphicFramePr>
          <p:xfrm>
            <a:off x="3616" y="807"/>
            <a:ext cx="26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4" name="Equation" r:id="rId13" imgW="139700" imgH="165100" progId="Equation.DSMT4">
                    <p:embed/>
                  </p:oleObj>
                </mc:Choice>
                <mc:Fallback>
                  <p:oleObj name="Equation" r:id="rId13" imgW="139700" imgH="165100" progId="Equation.DSMT4">
                    <p:embed/>
                    <p:pic>
                      <p:nvPicPr>
                        <p:cNvPr id="0" name="图片 28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807"/>
                          <a:ext cx="26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8"/>
            <p:cNvGraphicFramePr>
              <a:graphicFrameLocks noChangeAspect="1"/>
            </p:cNvGraphicFramePr>
            <p:nvPr/>
          </p:nvGraphicFramePr>
          <p:xfrm>
            <a:off x="4437" y="2138"/>
            <a:ext cx="45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5" name="Equation" r:id="rId15" imgW="279400" imgH="165100" progId="Equation.DSMT4">
                    <p:embed/>
                  </p:oleObj>
                </mc:Choice>
                <mc:Fallback>
                  <p:oleObj name="Equation" r:id="rId15" imgW="279400" imgH="165100" progId="Equation.DSMT4">
                    <p:embed/>
                    <p:pic>
                      <p:nvPicPr>
                        <p:cNvPr id="0" name="图片 28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138"/>
                          <a:ext cx="45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783" name="AutoShape 17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AutoShape 18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 flipH="1">
              <a:off x="4667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6" name="Object 9"/>
            <p:cNvGraphicFramePr>
              <a:graphicFrameLocks noChangeAspect="1"/>
            </p:cNvGraphicFramePr>
            <p:nvPr/>
          </p:nvGraphicFramePr>
          <p:xfrm>
            <a:off x="4667" y="1540"/>
            <a:ext cx="49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6" name="Equation" r:id="rId17" imgW="304800" imgH="152400" progId="Equation.DSMT4">
                    <p:embed/>
                  </p:oleObj>
                </mc:Choice>
                <mc:Fallback>
                  <p:oleObj name="Equation" r:id="rId17" imgW="304800" imgH="152400" progId="Equation.DSMT4">
                    <p:embed/>
                    <p:pic>
                      <p:nvPicPr>
                        <p:cNvPr id="0" name="图片 28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1540"/>
                          <a:ext cx="49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2842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8" name="Object 10"/>
            <p:cNvGraphicFramePr>
              <a:graphicFrameLocks noChangeAspect="1"/>
            </p:cNvGraphicFramePr>
            <p:nvPr/>
          </p:nvGraphicFramePr>
          <p:xfrm>
            <a:off x="3629" y="1520"/>
            <a:ext cx="44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7" name="Equation" r:id="rId19" imgW="241300" imgH="152400" progId="Equation.DSMT4">
                    <p:embed/>
                  </p:oleObj>
                </mc:Choice>
                <mc:Fallback>
                  <p:oleObj name="Equation" r:id="rId19" imgW="241300" imgH="152400" progId="Equation.DSMT4">
                    <p:embed/>
                    <p:pic>
                      <p:nvPicPr>
                        <p:cNvPr id="0" name="图片 289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1520"/>
                          <a:ext cx="44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Object 11"/>
            <p:cNvGraphicFramePr>
              <a:graphicFrameLocks noChangeAspect="1"/>
            </p:cNvGraphicFramePr>
            <p:nvPr/>
          </p:nvGraphicFramePr>
          <p:xfrm>
            <a:off x="2537" y="1528"/>
            <a:ext cx="4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8" name="Equation" r:id="rId21" imgW="304800" imgH="152400" progId="Equation.DSMT4">
                    <p:embed/>
                  </p:oleObj>
                </mc:Choice>
                <mc:Fallback>
                  <p:oleObj name="Equation" r:id="rId21" imgW="304800" imgH="152400" progId="Equation.DSMT4">
                    <p:embed/>
                    <p:pic>
                      <p:nvPicPr>
                        <p:cNvPr id="0" name="图片 289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1528"/>
                          <a:ext cx="49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12"/>
            <p:cNvGraphicFramePr>
              <a:graphicFrameLocks noChangeAspect="1"/>
            </p:cNvGraphicFramePr>
            <p:nvPr/>
          </p:nvGraphicFramePr>
          <p:xfrm>
            <a:off x="2847" y="2145"/>
            <a:ext cx="6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9" name="Equation" r:id="rId23" imgW="368300" imgH="165100" progId="Equation.DSMT4">
                    <p:embed/>
                  </p:oleObj>
                </mc:Choice>
                <mc:Fallback>
                  <p:oleObj name="Equation" r:id="rId23" imgW="368300" imgH="165100" progId="Equation.DSMT4">
                    <p:embed/>
                    <p:pic>
                      <p:nvPicPr>
                        <p:cNvPr id="0" name="图片 289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2145"/>
                          <a:ext cx="60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2" name="WordArt 117"/>
          <p:cNvSpPr>
            <a:spLocks noTextEdit="1"/>
          </p:cNvSpPr>
          <p:nvPr/>
        </p:nvSpPr>
        <p:spPr>
          <a:xfrm>
            <a:off x="883285" y="3958273"/>
            <a:ext cx="5778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0000"/>
          </a:bodyPr>
          <a:p>
            <a:pPr algn="ctr"/>
            <a:r>
              <a:rPr lang="zh-CN" altLang="en-US" sz="23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3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Group 31"/>
          <p:cNvGrpSpPr/>
          <p:nvPr/>
        </p:nvGrpSpPr>
        <p:grpSpPr>
          <a:xfrm>
            <a:off x="1683385" y="3878898"/>
            <a:ext cx="3484563" cy="482600"/>
            <a:chOff x="1202" y="1412"/>
            <a:chExt cx="2195" cy="405"/>
          </a:xfrm>
        </p:grpSpPr>
        <p:sp>
          <p:nvSpPr>
            <p:cNvPr id="26629" name="矩形 1"/>
            <p:cNvSpPr/>
            <p:nvPr/>
          </p:nvSpPr>
          <p:spPr>
            <a:xfrm>
              <a:off x="1315" y="1412"/>
              <a:ext cx="2082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  的值应在    附近波动</a:t>
              </a:r>
              <a:endParaRPr lang="zh-CN" altLang="en-US" sz="230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30" name="Object 23"/>
            <p:cNvGraphicFramePr>
              <a:graphicFrameLocks noChangeAspect="1"/>
            </p:cNvGraphicFramePr>
            <p:nvPr/>
          </p:nvGraphicFramePr>
          <p:xfrm>
            <a:off x="1202" y="1434"/>
            <a:ext cx="31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5" imgW="177800" imgH="190500" progId="Equation.DSMT4">
                    <p:embed/>
                  </p:oleObj>
                </mc:Choice>
                <mc:Fallback>
                  <p:oleObj name="" r:id="rId25" imgW="177800" imgH="1905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02" y="1434"/>
                          <a:ext cx="311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25"/>
            <p:cNvGraphicFramePr>
              <a:graphicFrameLocks noChangeAspect="1"/>
            </p:cNvGraphicFramePr>
            <p:nvPr/>
          </p:nvGraphicFramePr>
          <p:xfrm>
            <a:off x="2231" y="1494"/>
            <a:ext cx="26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7" imgW="139700" imgH="152400" progId="Equation.DSMT4">
                    <p:embed/>
                  </p:oleObj>
                </mc:Choice>
                <mc:Fallback>
                  <p:oleObj name="" r:id="rId27" imgW="139700" imgH="1524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231" y="1494"/>
                          <a:ext cx="26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4"/>
          <p:cNvGrpSpPr/>
          <p:nvPr/>
        </p:nvGrpSpPr>
        <p:grpSpPr>
          <a:xfrm>
            <a:off x="1675448" y="4445635"/>
            <a:ext cx="3708400" cy="481013"/>
            <a:chOff x="2159719" y="3047068"/>
            <a:chExt cx="3708652" cy="641820"/>
          </a:xfrm>
        </p:grpSpPr>
        <p:sp>
          <p:nvSpPr>
            <p:cNvPr id="26633" name="Text Box 16"/>
            <p:cNvSpPr txBox="1"/>
            <p:nvPr/>
          </p:nvSpPr>
          <p:spPr>
            <a:xfrm>
              <a:off x="2159719" y="3047068"/>
              <a:ext cx="3708652" cy="6418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故                偏小对      有利！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34" name="Object 24"/>
            <p:cNvGraphicFramePr>
              <a:graphicFrameLocks noChangeAspect="1"/>
            </p:cNvGraphicFramePr>
            <p:nvPr/>
          </p:nvGraphicFramePr>
          <p:xfrm>
            <a:off x="4536506" y="3094995"/>
            <a:ext cx="546100" cy="587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9" imgW="215900" imgH="228600" progId="Equation.DSMT4">
                    <p:embed/>
                  </p:oleObj>
                </mc:Choice>
                <mc:Fallback>
                  <p:oleObj name="" r:id="rId29" imgW="215900" imgH="2286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36506" y="3094995"/>
                          <a:ext cx="546100" cy="587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31"/>
            <p:cNvGraphicFramePr>
              <a:graphicFrameLocks noChangeAspect="1"/>
            </p:cNvGraphicFramePr>
            <p:nvPr/>
          </p:nvGraphicFramePr>
          <p:xfrm>
            <a:off x="2556708" y="3062357"/>
            <a:ext cx="1108294" cy="596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1" imgW="444500" imgH="241300" progId="Equation.DSMT4">
                    <p:embed/>
                  </p:oleObj>
                </mc:Choice>
                <mc:Fallback>
                  <p:oleObj name="" r:id="rId31" imgW="444500" imgH="2413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556708" y="3062357"/>
                          <a:ext cx="1108294" cy="5966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6" name="Text Box 45"/>
          <p:cNvSpPr txBox="1"/>
          <p:nvPr/>
        </p:nvSpPr>
        <p:spPr>
          <a:xfrm>
            <a:off x="522923" y="4925060"/>
            <a:ext cx="3182937" cy="5699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5000"/>
              </a:lnSpc>
            </a:pPr>
            <a:r>
              <a: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rPr>
              <a:t>因此，可求一 </a:t>
            </a:r>
            <a:r>
              <a:rPr lang="zh-CN" alt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临界值 </a:t>
            </a:r>
            <a:r>
              <a:rPr lang="en-US" altLang="zh-CN" sz="23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endParaRPr lang="zh-CN" altLang="en-US" sz="23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1" name="组合 7"/>
          <p:cNvGrpSpPr/>
          <p:nvPr/>
        </p:nvGrpSpPr>
        <p:grpSpPr>
          <a:xfrm>
            <a:off x="1175385" y="6098223"/>
            <a:ext cx="3733800" cy="546100"/>
            <a:chOff x="1529159" y="5776166"/>
            <a:chExt cx="3733279" cy="730075"/>
          </a:xfrm>
        </p:grpSpPr>
        <p:sp>
          <p:nvSpPr>
            <p:cNvPr id="26639" name="Text Box 46"/>
            <p:cNvSpPr txBox="1"/>
            <p:nvPr/>
          </p:nvSpPr>
          <p:spPr>
            <a:xfrm>
              <a:off x="1529159" y="5776166"/>
              <a:ext cx="3429180" cy="596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当                           时接受 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40" name="Object 49"/>
            <p:cNvGraphicFramePr>
              <a:graphicFrameLocks noChangeAspect="1"/>
            </p:cNvGraphicFramePr>
            <p:nvPr/>
          </p:nvGraphicFramePr>
          <p:xfrm>
            <a:off x="1985742" y="5798287"/>
            <a:ext cx="1951760" cy="707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3" imgW="660400" imgH="241300" progId="Equation.DSMT4">
                    <p:embed/>
                  </p:oleObj>
                </mc:Choice>
                <mc:Fallback>
                  <p:oleObj name="" r:id="rId33" imgW="660400" imgH="2413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985742" y="5798287"/>
                          <a:ext cx="1951760" cy="7079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51"/>
            <p:cNvGraphicFramePr>
              <a:graphicFrameLocks noChangeAspect="1"/>
            </p:cNvGraphicFramePr>
            <p:nvPr/>
          </p:nvGraphicFramePr>
          <p:xfrm>
            <a:off x="4716338" y="5829957"/>
            <a:ext cx="546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5" imgW="215900" imgH="228600" progId="Equation.DSMT4">
                    <p:embed/>
                  </p:oleObj>
                </mc:Choice>
                <mc:Fallback>
                  <p:oleObj name="" r:id="rId35" imgW="215900" imgH="2286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16338" y="5829957"/>
                          <a:ext cx="546100" cy="587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6"/>
          <p:cNvGrpSpPr/>
          <p:nvPr/>
        </p:nvGrpSpPr>
        <p:grpSpPr>
          <a:xfrm>
            <a:off x="1170623" y="5485448"/>
            <a:ext cx="3773487" cy="561975"/>
            <a:chOff x="1547664" y="5049180"/>
            <a:chExt cx="3773434" cy="747744"/>
          </a:xfrm>
        </p:grpSpPr>
        <p:graphicFrame>
          <p:nvGraphicFramePr>
            <p:cNvPr id="26644" name="Object 48"/>
            <p:cNvGraphicFramePr>
              <a:graphicFrameLocks noChangeAspect="1"/>
            </p:cNvGraphicFramePr>
            <p:nvPr/>
          </p:nvGraphicFramePr>
          <p:xfrm>
            <a:off x="2016336" y="5078590"/>
            <a:ext cx="1980381" cy="718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6" imgW="660400" imgH="241300" progId="Equation.DSMT4">
                    <p:embed/>
                  </p:oleObj>
                </mc:Choice>
                <mc:Fallback>
                  <p:oleObj name="" r:id="rId36" imgW="660400" imgH="2413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016336" y="5078590"/>
                          <a:ext cx="1980381" cy="718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0"/>
            <p:cNvGraphicFramePr>
              <a:graphicFrameLocks noChangeAspect="1"/>
            </p:cNvGraphicFramePr>
            <p:nvPr/>
          </p:nvGraphicFramePr>
          <p:xfrm>
            <a:off x="4774998" y="5157195"/>
            <a:ext cx="546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8" imgW="215900" imgH="228600" progId="Equation.DSMT4">
                    <p:embed/>
                  </p:oleObj>
                </mc:Choice>
                <mc:Fallback>
                  <p:oleObj name="" r:id="rId38" imgW="215900" imgH="2286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74998" y="5157195"/>
                          <a:ext cx="546100" cy="587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矩形 5"/>
            <p:cNvSpPr/>
            <p:nvPr/>
          </p:nvSpPr>
          <p:spPr>
            <a:xfrm>
              <a:off x="1547664" y="5049180"/>
              <a:ext cx="3576076" cy="689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当                           时拒绝   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28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65832" y="888856"/>
          <a:ext cx="17621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Document" r:id="rId3" imgW="923925" imgH="333375" progId="Word.Document.8">
                  <p:embed/>
                </p:oleObj>
              </mc:Choice>
              <mc:Fallback>
                <p:oleObj name="Document" r:id="rId3" imgW="923925" imgH="333375" progId="Word.Document.8">
                  <p:embed/>
                  <p:pic>
                    <p:nvPicPr>
                      <p:cNvPr id="0" name="图片 28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32" y="888856"/>
                        <a:ext cx="17621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389063" y="3508375"/>
          <a:ext cx="103489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Document" r:id="rId5" imgW="5269230" imgH="599440" progId="Word.Document.8">
                  <p:embed/>
                </p:oleObj>
              </mc:Choice>
              <mc:Fallback>
                <p:oleObj name="Document" r:id="rId5" imgW="5269230" imgH="599440" progId="Word.Document.8">
                  <p:embed/>
                  <p:pic>
                    <p:nvPicPr>
                      <p:cNvPr id="0" name="图片 28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508375"/>
                        <a:ext cx="103489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2487295" y="2482215"/>
          <a:ext cx="81518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1" name="Document" r:id="rId7" imgW="4122420" imgH="348615" progId="Word.Document.8">
                  <p:embed/>
                </p:oleObj>
              </mc:Choice>
              <mc:Fallback>
                <p:oleObj name="Document" r:id="rId7" imgW="4122420" imgH="348615" progId="Word.Document.8">
                  <p:embed/>
                  <p:pic>
                    <p:nvPicPr>
                      <p:cNvPr id="0" name="图片 28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295" y="2482215"/>
                        <a:ext cx="81518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837733" y="4350988"/>
          <a:ext cx="61674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Document" r:id="rId9" imgW="3140710" imgH="424815" progId="Word.Document.8">
                  <p:embed/>
                </p:oleObj>
              </mc:Choice>
              <mc:Fallback>
                <p:oleObj name="Document" r:id="rId9" imgW="3140710" imgH="424815" progId="Word.Document.8">
                  <p:embed/>
                  <p:pic>
                    <p:nvPicPr>
                      <p:cNvPr id="0" name="图片 28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33" y="4350988"/>
                        <a:ext cx="61674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620520" y="1129983"/>
          <a:ext cx="10375265" cy="135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Document" r:id="rId11" imgW="5229225" imgH="723900" progId="Word.Document.8">
                  <p:embed/>
                </p:oleObj>
              </mc:Choice>
              <mc:Fallback>
                <p:oleObj name="Document" r:id="rId11" imgW="5229225" imgH="723900" progId="Word.Document.8">
                  <p:embed/>
                  <p:pic>
                    <p:nvPicPr>
                      <p:cNvPr id="0" name="图片 27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20" y="1129983"/>
                        <a:ext cx="10375265" cy="1351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07715" y="5544820"/>
            <a:ext cx="1546225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双边检验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310091" y="1110425"/>
          <a:ext cx="838390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Document" r:id="rId1" imgW="4219575" imgH="333375" progId="Word.Document.8">
                  <p:embed/>
                </p:oleObj>
              </mc:Choice>
              <mc:Fallback>
                <p:oleObj name="Document" r:id="rId1" imgW="4219575" imgH="333375" progId="Word.Document.8">
                  <p:embed/>
                  <p:pic>
                    <p:nvPicPr>
                      <p:cNvPr id="0" name="图片 27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91" y="1110425"/>
                        <a:ext cx="838390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830513" y="1644650"/>
          <a:ext cx="1809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35965" imgH="203200" progId="Equation.DSMT4">
                  <p:embed/>
                </p:oleObj>
              </mc:Choice>
              <mc:Fallback>
                <p:oleObj name="" r:id="rId3" imgW="73596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0513" y="1644650"/>
                        <a:ext cx="180975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3"/>
          <p:cNvGrpSpPr/>
          <p:nvPr/>
        </p:nvGrpSpPr>
        <p:grpSpPr>
          <a:xfrm>
            <a:off x="2819400" y="2468563"/>
            <a:ext cx="4489450" cy="479425"/>
            <a:chOff x="2171052" y="2806594"/>
            <a:chExt cx="4488607" cy="641172"/>
          </a:xfrm>
        </p:grpSpPr>
        <p:sp>
          <p:nvSpPr>
            <p:cNvPr id="37894" name="Text Box 7"/>
            <p:cNvSpPr txBox="1"/>
            <p:nvPr/>
          </p:nvSpPr>
          <p:spPr>
            <a:xfrm>
              <a:off x="2171052" y="2806594"/>
              <a:ext cx="4488607" cy="6411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若       成立，则               偏小！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7895" name="Object 22"/>
            <p:cNvGraphicFramePr>
              <a:graphicFrameLocks noChangeAspect="1"/>
            </p:cNvGraphicFramePr>
            <p:nvPr/>
          </p:nvGraphicFramePr>
          <p:xfrm>
            <a:off x="4211143" y="2836862"/>
            <a:ext cx="1123438" cy="575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393700" imgH="203200" progId="Equation.DSMT4">
                    <p:embed/>
                  </p:oleObj>
                </mc:Choice>
                <mc:Fallback>
                  <p:oleObj name="" r:id="rId5" imgW="393700" imgH="2032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1143" y="2836862"/>
                          <a:ext cx="1123438" cy="575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29"/>
            <p:cNvGraphicFramePr>
              <a:graphicFrameLocks noChangeAspect="1"/>
            </p:cNvGraphicFramePr>
            <p:nvPr/>
          </p:nvGraphicFramePr>
          <p:xfrm>
            <a:off x="2570467" y="2852168"/>
            <a:ext cx="488922" cy="56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90500" imgH="190500" progId="Equation.DSMT4">
                    <p:embed/>
                  </p:oleObj>
                </mc:Choice>
                <mc:Fallback>
                  <p:oleObj name="" r:id="rId7" imgW="190500" imgH="1905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70467" y="2852168"/>
                          <a:ext cx="488922" cy="560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Text Box 34"/>
          <p:cNvSpPr txBox="1"/>
          <p:nvPr/>
        </p:nvSpPr>
        <p:spPr>
          <a:xfrm>
            <a:off x="1439863" y="2825750"/>
            <a:ext cx="3182937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5000"/>
              </a:lnSpc>
            </a:pPr>
            <a:r>
              <a: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rPr>
              <a:t>因此，可求一 </a:t>
            </a:r>
            <a:r>
              <a:rPr lang="zh-CN" alt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临界值 </a:t>
            </a:r>
            <a:r>
              <a:rPr lang="en-US" altLang="zh-CN" sz="23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endParaRPr lang="zh-CN" altLang="en-US" sz="23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3" name="组合 5"/>
          <p:cNvGrpSpPr/>
          <p:nvPr/>
        </p:nvGrpSpPr>
        <p:grpSpPr>
          <a:xfrm>
            <a:off x="2419350" y="3324225"/>
            <a:ext cx="4441825" cy="481013"/>
            <a:chOff x="1101525" y="4623094"/>
            <a:chExt cx="4442584" cy="642693"/>
          </a:xfrm>
        </p:grpSpPr>
        <p:sp>
          <p:nvSpPr>
            <p:cNvPr id="37900" name="矩形 4"/>
            <p:cNvSpPr/>
            <p:nvPr/>
          </p:nvSpPr>
          <p:spPr>
            <a:xfrm>
              <a:off x="1101525" y="4623094"/>
              <a:ext cx="4442584" cy="6426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当                    时拒绝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7901" name="Object 37"/>
            <p:cNvGraphicFramePr>
              <a:graphicFrameLocks noChangeAspect="1"/>
            </p:cNvGraphicFramePr>
            <p:nvPr/>
          </p:nvGraphicFramePr>
          <p:xfrm>
            <a:off x="1584964" y="4745532"/>
            <a:ext cx="1273468" cy="520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622300" imgH="203200" progId="Equation.DSMT4">
                    <p:embed/>
                  </p:oleObj>
                </mc:Choice>
                <mc:Fallback>
                  <p:oleObj name="" r:id="rId9" imgW="622300" imgH="2032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84964" y="4745532"/>
                          <a:ext cx="1273468" cy="520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39"/>
            <p:cNvGraphicFramePr>
              <a:graphicFrameLocks noChangeAspect="1"/>
            </p:cNvGraphicFramePr>
            <p:nvPr/>
          </p:nvGraphicFramePr>
          <p:xfrm>
            <a:off x="3817593" y="4672933"/>
            <a:ext cx="546100" cy="587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215900" imgH="228600" progId="Equation.DSMT4">
                    <p:embed/>
                  </p:oleObj>
                </mc:Choice>
                <mc:Fallback>
                  <p:oleObj name="" r:id="rId11" imgW="215900" imgH="2286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17593" y="4672933"/>
                          <a:ext cx="546100" cy="587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6"/>
          <p:cNvGrpSpPr/>
          <p:nvPr/>
        </p:nvGrpSpPr>
        <p:grpSpPr>
          <a:xfrm>
            <a:off x="2382838" y="3971925"/>
            <a:ext cx="3333750" cy="490538"/>
            <a:chOff x="1079612" y="5469977"/>
            <a:chExt cx="3334183" cy="653594"/>
          </a:xfrm>
        </p:grpSpPr>
        <p:sp>
          <p:nvSpPr>
            <p:cNvPr id="37904" name="Text Box 35"/>
            <p:cNvSpPr txBox="1"/>
            <p:nvPr/>
          </p:nvSpPr>
          <p:spPr>
            <a:xfrm>
              <a:off x="1079612" y="5469977"/>
              <a:ext cx="2986673" cy="619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05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当                     时接受 </a:t>
              </a:r>
              <a:endPara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7905" name="Object 38"/>
            <p:cNvGraphicFramePr>
              <a:graphicFrameLocks noChangeAspect="1"/>
            </p:cNvGraphicFramePr>
            <p:nvPr/>
          </p:nvGraphicFramePr>
          <p:xfrm>
            <a:off x="1593357" y="5475281"/>
            <a:ext cx="1243598" cy="550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622300" imgH="203200" progId="Equation.DSMT4">
                    <p:embed/>
                  </p:oleObj>
                </mc:Choice>
                <mc:Fallback>
                  <p:oleObj name="" r:id="rId13" imgW="622300" imgH="2032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93357" y="5475281"/>
                          <a:ext cx="1243598" cy="550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40"/>
            <p:cNvGraphicFramePr>
              <a:graphicFrameLocks noChangeAspect="1"/>
            </p:cNvGraphicFramePr>
            <p:nvPr/>
          </p:nvGraphicFramePr>
          <p:xfrm>
            <a:off x="3867695" y="5536196"/>
            <a:ext cx="546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215900" imgH="228600" progId="Equation.DSMT4">
                    <p:embed/>
                  </p:oleObj>
                </mc:Choice>
                <mc:Fallback>
                  <p:oleObj name="" r:id="rId15" imgW="215900" imgH="228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67695" y="5536196"/>
                          <a:ext cx="546100" cy="587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30"/>
          <p:cNvGrpSpPr/>
          <p:nvPr/>
        </p:nvGrpSpPr>
        <p:grpSpPr>
          <a:xfrm>
            <a:off x="2808288" y="1995488"/>
            <a:ext cx="3263900" cy="482600"/>
            <a:chOff x="1270" y="1412"/>
            <a:chExt cx="2056" cy="405"/>
          </a:xfrm>
        </p:grpSpPr>
        <p:sp>
          <p:nvSpPr>
            <p:cNvPr id="37909" name="矩形 1"/>
            <p:cNvSpPr/>
            <p:nvPr/>
          </p:nvSpPr>
          <p:spPr>
            <a:xfrm>
              <a:off x="1388" y="1412"/>
              <a:ext cx="1938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300" b="0" dirty="0">
                  <a:latin typeface="Times New Roman" panose="02020603050405020304" pitchFamily="18" charset="0"/>
                  <a:ea typeface="微软雅黑" panose="020B0503020204020204" charset="-122"/>
                </a:rPr>
                <a:t>  的值应在    附近波动</a:t>
              </a:r>
              <a:endParaRPr lang="zh-CN" altLang="en-US" sz="230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7910" name="Object 23"/>
            <p:cNvGraphicFramePr>
              <a:graphicFrameLocks noChangeAspect="1"/>
            </p:cNvGraphicFramePr>
            <p:nvPr/>
          </p:nvGraphicFramePr>
          <p:xfrm>
            <a:off x="1270" y="1472"/>
            <a:ext cx="27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6" imgW="177800" imgH="190500" progId="Equation.DSMT4">
                    <p:embed/>
                  </p:oleObj>
                </mc:Choice>
                <mc:Fallback>
                  <p:oleObj name="" r:id="rId16" imgW="177800" imgH="1905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70" y="1472"/>
                          <a:ext cx="279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25"/>
            <p:cNvGraphicFramePr>
              <a:graphicFrameLocks noChangeAspect="1"/>
            </p:cNvGraphicFramePr>
            <p:nvPr/>
          </p:nvGraphicFramePr>
          <p:xfrm>
            <a:off x="2253" y="1492"/>
            <a:ext cx="26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8" imgW="139700" imgH="152400" progId="Equation.DSMT4">
                    <p:embed/>
                  </p:oleObj>
                </mc:Choice>
                <mc:Fallback>
                  <p:oleObj name="" r:id="rId18" imgW="139700" imgH="1524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53" y="1492"/>
                          <a:ext cx="26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4"/>
          <p:cNvGrpSpPr/>
          <p:nvPr/>
        </p:nvGrpSpPr>
        <p:grpSpPr>
          <a:xfrm>
            <a:off x="1555750" y="1736725"/>
            <a:ext cx="987425" cy="311150"/>
            <a:chOff x="1556487" y="1737133"/>
            <a:chExt cx="986476" cy="310438"/>
          </a:xfrm>
        </p:grpSpPr>
        <p:sp>
          <p:nvSpPr>
            <p:cNvPr id="37913" name="WordArt 117"/>
            <p:cNvSpPr>
              <a:spLocks noTextEdit="1"/>
            </p:cNvSpPr>
            <p:nvPr/>
          </p:nvSpPr>
          <p:spPr>
            <a:xfrm>
              <a:off x="2003672" y="1737133"/>
              <a:ext cx="539291" cy="310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ctr"/>
              <a:r>
                <a:rPr lang="zh-CN" altLang="en-US" sz="2300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  <a:endParaRPr lang="zh-CN" altLang="en-US" sz="23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7914" name="Picture 33" descr="G:\ppt\数学\MB\圆球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56487" y="1758877"/>
              <a:ext cx="266396" cy="2886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8"/>
          <p:cNvGrpSpPr/>
          <p:nvPr/>
        </p:nvGrpSpPr>
        <p:grpSpPr>
          <a:xfrm>
            <a:off x="2713567" y="2180167"/>
            <a:ext cx="5350933" cy="1043517"/>
            <a:chOff x="2035851" y="1672521"/>
            <a:chExt cx="4011605" cy="780371"/>
          </a:xfrm>
        </p:grpSpPr>
        <p:sp>
          <p:nvSpPr>
            <p:cNvPr id="38914" name="WordArt 117"/>
            <p:cNvSpPr>
              <a:spLocks noTextEdit="1"/>
            </p:cNvSpPr>
            <p:nvPr/>
          </p:nvSpPr>
          <p:spPr>
            <a:xfrm>
              <a:off x="2035851" y="1902482"/>
              <a:ext cx="323391" cy="3305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/>
            </a:bodyPr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答</a:t>
              </a:r>
              <a:endPara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915" name="Text Box 16"/>
            <p:cNvSpPr txBox="1"/>
            <p:nvPr/>
          </p:nvSpPr>
          <p:spPr>
            <a:xfrm>
              <a:off x="2540676" y="1871031"/>
              <a:ext cx="2014810" cy="436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Times New Roman" panose="02020603050405020304" pitchFamily="18" charset="0"/>
                  <a:ea typeface="微软雅黑" panose="020B0503020204020204" charset="-122"/>
                </a:rPr>
                <a:t>不一定，只有 </a:t>
              </a:r>
              <a:endPara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8916" name="Object 17"/>
            <p:cNvGraphicFramePr>
              <a:graphicFrameLocks noChangeAspect="1"/>
            </p:cNvGraphicFramePr>
            <p:nvPr/>
          </p:nvGraphicFramePr>
          <p:xfrm>
            <a:off x="4567102" y="1672521"/>
            <a:ext cx="1480354" cy="780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875665" imgH="381000" progId="Equation.DSMT4">
                    <p:embed/>
                  </p:oleObj>
                </mc:Choice>
                <mc:Fallback>
                  <p:oleObj name="" r:id="rId1" imgW="875665" imgH="3810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67102" y="1672521"/>
                          <a:ext cx="1480354" cy="780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Rectangle 24"/>
          <p:cNvSpPr/>
          <p:nvPr/>
        </p:nvSpPr>
        <p:spPr>
          <a:xfrm>
            <a:off x="0" y="2245043"/>
            <a:ext cx="309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4349" name="Object 23"/>
          <p:cNvGraphicFramePr>
            <a:graphicFrameLocks noChangeAspect="1"/>
          </p:cNvGraphicFramePr>
          <p:nvPr/>
        </p:nvGraphicFramePr>
        <p:xfrm>
          <a:off x="2015067" y="3886200"/>
          <a:ext cx="3820584" cy="103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396365" imgH="393700" progId="Equation.DSMT4">
                  <p:embed/>
                </p:oleObj>
              </mc:Choice>
              <mc:Fallback>
                <p:oleObj name="" r:id="rId3" imgW="1396365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5067" y="3886200"/>
                        <a:ext cx="3820584" cy="10308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26"/>
          <p:cNvSpPr/>
          <p:nvPr/>
        </p:nvSpPr>
        <p:spPr>
          <a:xfrm>
            <a:off x="0" y="2245043"/>
            <a:ext cx="309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4351" name="Object 25"/>
          <p:cNvGraphicFramePr>
            <a:graphicFrameLocks noChangeAspect="1"/>
          </p:cNvGraphicFramePr>
          <p:nvPr/>
        </p:nvGraphicFramePr>
        <p:xfrm>
          <a:off x="5892800" y="3947584"/>
          <a:ext cx="4967817" cy="101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981200" imgH="393700" progId="Equation.DSMT4">
                  <p:embed/>
                </p:oleObj>
              </mc:Choice>
              <mc:Fallback>
                <p:oleObj name="" r:id="rId5" imgW="1981200" imgH="393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800" y="3947584"/>
                        <a:ext cx="4967817" cy="10181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28"/>
          <p:cNvSpPr/>
          <p:nvPr/>
        </p:nvSpPr>
        <p:spPr>
          <a:xfrm>
            <a:off x="0" y="2245043"/>
            <a:ext cx="309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4353" name="Object 27"/>
          <p:cNvGraphicFramePr>
            <a:graphicFrameLocks noChangeAspect="1"/>
          </p:cNvGraphicFramePr>
          <p:nvPr/>
        </p:nvGraphicFramePr>
        <p:xfrm>
          <a:off x="4288367" y="4917017"/>
          <a:ext cx="3716867" cy="105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345565" imgH="393700" progId="Equation.DSMT4">
                  <p:embed/>
                </p:oleObj>
              </mc:Choice>
              <mc:Fallback>
                <p:oleObj name="" r:id="rId7" imgW="1345565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8367" y="4917017"/>
                        <a:ext cx="3716867" cy="1056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31"/>
          <p:cNvSpPr/>
          <p:nvPr/>
        </p:nvSpPr>
        <p:spPr>
          <a:xfrm>
            <a:off x="0" y="2245043"/>
            <a:ext cx="309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8924" name="Rectangle 33"/>
          <p:cNvSpPr/>
          <p:nvPr/>
        </p:nvSpPr>
        <p:spPr>
          <a:xfrm>
            <a:off x="0" y="2245043"/>
            <a:ext cx="309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3600451" y="5232400"/>
          <a:ext cx="819149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39700" imgH="114300" progId="Equation.DSMT4">
                  <p:embed/>
                </p:oleObj>
              </mc:Choice>
              <mc:Fallback>
                <p:oleObj name="" r:id="rId9" imgW="139700" imgH="114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0451" y="5232400"/>
                        <a:ext cx="819149" cy="501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6576484" y="3213100"/>
            <a:ext cx="3600449" cy="632909"/>
            <a:chOff x="3288" y="1933"/>
            <a:chExt cx="1701" cy="399"/>
          </a:xfrm>
        </p:grpSpPr>
        <p:sp>
          <p:nvSpPr>
            <p:cNvPr id="38927" name="矩形 4"/>
            <p:cNvSpPr/>
            <p:nvPr/>
          </p:nvSpPr>
          <p:spPr>
            <a:xfrm>
              <a:off x="3288" y="1933"/>
              <a:ext cx="1701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3200" b="0" dirty="0">
                  <a:latin typeface="Times New Roman" panose="02020603050405020304" pitchFamily="18" charset="0"/>
                  <a:ea typeface="微软雅黑" panose="020B0503020204020204" charset="-122"/>
                </a:rPr>
                <a:t>形式：          </a:t>
              </a:r>
              <a:endPara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8928" name="Object 37"/>
            <p:cNvGraphicFramePr>
              <a:graphicFrameLocks noChangeAspect="1"/>
            </p:cNvGraphicFramePr>
            <p:nvPr/>
          </p:nvGraphicFramePr>
          <p:xfrm>
            <a:off x="3856" y="1948"/>
            <a:ext cx="79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1" imgW="622300" imgH="203200" progId="Equation.DSMT4">
                    <p:embed/>
                  </p:oleObj>
                </mc:Choice>
                <mc:Fallback>
                  <p:oleObj name="" r:id="rId11" imgW="622300" imgH="2032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56" y="1948"/>
                          <a:ext cx="793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7"/>
          <p:cNvGrpSpPr/>
          <p:nvPr/>
        </p:nvGrpSpPr>
        <p:grpSpPr>
          <a:xfrm>
            <a:off x="1869017" y="1316567"/>
            <a:ext cx="7732183" cy="910167"/>
            <a:chOff x="1402370" y="1131594"/>
            <a:chExt cx="5797923" cy="682814"/>
          </a:xfrm>
        </p:grpSpPr>
        <p:sp>
          <p:nvSpPr>
            <p:cNvPr id="38930" name="WordArt 127"/>
            <p:cNvSpPr>
              <a:spLocks noTextEdit="1"/>
            </p:cNvSpPr>
            <p:nvPr/>
          </p:nvSpPr>
          <p:spPr>
            <a:xfrm>
              <a:off x="1765350" y="1298431"/>
              <a:ext cx="629247" cy="304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/>
            </a:bodyPr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</a:t>
              </a:r>
              <a:endPara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931" name="组合 1"/>
            <p:cNvGrpSpPr/>
            <p:nvPr/>
          </p:nvGrpSpPr>
          <p:grpSpPr>
            <a:xfrm>
              <a:off x="2519773" y="1131594"/>
              <a:ext cx="4680520" cy="682814"/>
              <a:chOff x="1403689" y="747520"/>
              <a:chExt cx="4680889" cy="910536"/>
            </a:xfrm>
          </p:grpSpPr>
          <p:sp>
            <p:nvSpPr>
              <p:cNvPr id="38932" name="Text Box 4"/>
              <p:cNvSpPr txBox="1"/>
              <p:nvPr/>
            </p:nvSpPr>
            <p:spPr>
              <a:xfrm>
                <a:off x="1403689" y="884741"/>
                <a:ext cx="4680889" cy="583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3200" b="0" dirty="0">
                    <a:latin typeface="Times New Roman" panose="02020603050405020304" pitchFamily="18" charset="0"/>
                    <a:ea typeface="微软雅黑" panose="020B0503020204020204" charset="-122"/>
                  </a:rPr>
                  <a:t>若      成立，是否有                           </a:t>
                </a:r>
                <a:endParaRPr lang="zh-CN" altLang="en-US" sz="3200" b="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38933" name="Object 8"/>
              <p:cNvGraphicFramePr>
                <a:graphicFrameLocks noChangeAspect="1"/>
              </p:cNvGraphicFramePr>
              <p:nvPr/>
            </p:nvGraphicFramePr>
            <p:xfrm>
              <a:off x="1727750" y="908721"/>
              <a:ext cx="611188" cy="611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3" imgW="190500" imgH="190500" progId="Equation.DSMT4">
                      <p:embed/>
                    </p:oleObj>
                  </mc:Choice>
                  <mc:Fallback>
                    <p:oleObj name="" r:id="rId13" imgW="190500" imgH="190500" progId="Equation.DSMT4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27750" y="908721"/>
                            <a:ext cx="611188" cy="611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4" name="Object 10"/>
              <p:cNvGraphicFramePr>
                <a:graphicFrameLocks noChangeAspect="1"/>
              </p:cNvGraphicFramePr>
              <p:nvPr/>
            </p:nvGraphicFramePr>
            <p:xfrm>
              <a:off x="4104202" y="747520"/>
              <a:ext cx="1727772" cy="910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15" imgW="901065" imgH="381000" progId="Equation.DSMT4">
                      <p:embed/>
                    </p:oleObj>
                  </mc:Choice>
                  <mc:Fallback>
                    <p:oleObj name="" r:id="rId15" imgW="901065" imgH="381000" progId="Equation.DSMT4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04202" y="747520"/>
                            <a:ext cx="1727772" cy="9105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8935" name="Picture 33" descr="G:\ppt\数学\MB\圆球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02370" y="1306484"/>
              <a:ext cx="266396" cy="28869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9"/>
          <p:cNvGrpSpPr/>
          <p:nvPr/>
        </p:nvGrpSpPr>
        <p:grpSpPr>
          <a:xfrm>
            <a:off x="1871133" y="3189817"/>
            <a:ext cx="4897967" cy="583565"/>
            <a:chOff x="1403648" y="2392246"/>
            <a:chExt cx="3672408" cy="437393"/>
          </a:xfrm>
        </p:grpSpPr>
        <p:grpSp>
          <p:nvGrpSpPr>
            <p:cNvPr id="38937" name="组合 2"/>
            <p:cNvGrpSpPr/>
            <p:nvPr/>
          </p:nvGrpSpPr>
          <p:grpSpPr>
            <a:xfrm>
              <a:off x="1763688" y="2392246"/>
              <a:ext cx="3312368" cy="437393"/>
              <a:chOff x="755185" y="3126175"/>
              <a:chExt cx="3313103" cy="583189"/>
            </a:xfrm>
          </p:grpSpPr>
          <p:sp>
            <p:nvSpPr>
              <p:cNvPr id="38938" name="WordArt 127"/>
              <p:cNvSpPr>
                <a:spLocks noTextEdit="1"/>
              </p:cNvSpPr>
              <p:nvPr/>
            </p:nvSpPr>
            <p:spPr>
              <a:xfrm>
                <a:off x="755185" y="3241539"/>
                <a:ext cx="647281" cy="406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 fontScale="60000"/>
              </a:bodyPr>
              <a:p>
                <a:pPr algn="ctr"/>
                <a:r>
                  <a:rPr lang="zh-CN" altLang="en-US" sz="3200" b="1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问题</a:t>
                </a:r>
                <a:endParaRPr lang="zh-CN" altLang="en-US" sz="3200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939" name="Text Box 22"/>
              <p:cNvSpPr txBox="1"/>
              <p:nvPr/>
            </p:nvSpPr>
            <p:spPr>
              <a:xfrm>
                <a:off x="1511754" y="3126175"/>
                <a:ext cx="2556534" cy="5831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32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如何确定拒绝域？ </a:t>
                </a:r>
                <a:endParaRPr lang="zh-CN" altLang="en-US" sz="32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pic>
          <p:nvPicPr>
            <p:cNvPr id="38940" name="Picture 33" descr="G:\ppt\数学\MB\圆球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03648" y="2494877"/>
              <a:ext cx="266396" cy="2886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0"/>
          <p:cNvGrpSpPr/>
          <p:nvPr/>
        </p:nvGrpSpPr>
        <p:grpSpPr>
          <a:xfrm flipH="1">
            <a:off x="6913033" y="4752479"/>
            <a:ext cx="1727200" cy="604163"/>
            <a:chOff x="4015" y="2341"/>
            <a:chExt cx="338" cy="275"/>
          </a:xfrm>
        </p:grpSpPr>
        <p:sp>
          <p:nvSpPr>
            <p:cNvPr id="55337" name="Freeform 41"/>
            <p:cNvSpPr/>
            <p:nvPr/>
          </p:nvSpPr>
          <p:spPr bwMode="auto">
            <a:xfrm>
              <a:off x="4015" y="2341"/>
              <a:ext cx="338" cy="275"/>
            </a:xfrm>
            <a:custGeom>
              <a:avLst/>
              <a:gdLst>
                <a:gd name="T0" fmla="*/ 0 w 339"/>
                <a:gd name="T1" fmla="*/ 197 h 197"/>
                <a:gd name="T2" fmla="*/ 0 w 339"/>
                <a:gd name="T3" fmla="*/ 115 h 197"/>
                <a:gd name="T4" fmla="*/ 35 w 339"/>
                <a:gd name="T5" fmla="*/ 115 h 197"/>
                <a:gd name="T6" fmla="*/ 95 w 339"/>
                <a:gd name="T7" fmla="*/ 104 h 197"/>
                <a:gd name="T8" fmla="*/ 140 w 339"/>
                <a:gd name="T9" fmla="*/ 94 h 197"/>
                <a:gd name="T10" fmla="*/ 208 w 339"/>
                <a:gd name="T11" fmla="*/ 73 h 197"/>
                <a:gd name="T12" fmla="*/ 260 w 339"/>
                <a:gd name="T13" fmla="*/ 48 h 197"/>
                <a:gd name="T14" fmla="*/ 296 w 339"/>
                <a:gd name="T15" fmla="*/ 28 h 197"/>
                <a:gd name="T16" fmla="*/ 313 w 339"/>
                <a:gd name="T17" fmla="*/ 15 h 197"/>
                <a:gd name="T18" fmla="*/ 338 w 339"/>
                <a:gd name="T19" fmla="*/ 0 h 197"/>
                <a:gd name="T20" fmla="*/ 339 w 339"/>
                <a:gd name="T21" fmla="*/ 197 h 197"/>
                <a:gd name="T22" fmla="*/ 0 w 339"/>
                <a:gd name="T2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197">
                  <a:moveTo>
                    <a:pt x="0" y="197"/>
                  </a:moveTo>
                  <a:lnTo>
                    <a:pt x="0" y="115"/>
                  </a:lnTo>
                  <a:lnTo>
                    <a:pt x="35" y="115"/>
                  </a:lnTo>
                  <a:lnTo>
                    <a:pt x="95" y="104"/>
                  </a:lnTo>
                  <a:lnTo>
                    <a:pt x="140" y="94"/>
                  </a:lnTo>
                  <a:lnTo>
                    <a:pt x="208" y="73"/>
                  </a:lnTo>
                  <a:lnTo>
                    <a:pt x="260" y="48"/>
                  </a:lnTo>
                  <a:lnTo>
                    <a:pt x="296" y="28"/>
                  </a:lnTo>
                  <a:lnTo>
                    <a:pt x="313" y="15"/>
                  </a:lnTo>
                  <a:lnTo>
                    <a:pt x="338" y="0"/>
                  </a:lnTo>
                  <a:lnTo>
                    <a:pt x="339" y="197"/>
                  </a:lnTo>
                  <a:lnTo>
                    <a:pt x="0" y="19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3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39" name="Line 42"/>
            <p:cNvSpPr/>
            <p:nvPr/>
          </p:nvSpPr>
          <p:spPr>
            <a:xfrm flipV="1">
              <a:off x="4353" y="2384"/>
              <a:ext cx="0" cy="193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7660" name="Line 43"/>
          <p:cNvSpPr/>
          <p:nvPr/>
        </p:nvSpPr>
        <p:spPr>
          <a:xfrm flipV="1">
            <a:off x="3744384" y="5382684"/>
            <a:ext cx="523028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27661" name="Line 44"/>
          <p:cNvSpPr/>
          <p:nvPr/>
        </p:nvSpPr>
        <p:spPr>
          <a:xfrm flipV="1">
            <a:off x="6144684" y="4015317"/>
            <a:ext cx="19049" cy="1358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27662" name="Freeform 45"/>
          <p:cNvSpPr/>
          <p:nvPr/>
        </p:nvSpPr>
        <p:spPr>
          <a:xfrm>
            <a:off x="3744384" y="4464051"/>
            <a:ext cx="2364316" cy="637116"/>
          </a:xfrm>
          <a:custGeom>
            <a:avLst/>
            <a:gdLst/>
            <a:ahLst/>
            <a:cxnLst>
              <a:cxn ang="0">
                <a:pos x="0" y="511"/>
              </a:cxn>
              <a:cxn ang="0">
                <a:pos x="140" y="494"/>
              </a:cxn>
              <a:cxn ang="0">
                <a:pos x="326" y="430"/>
              </a:cxn>
              <a:cxn ang="0">
                <a:pos x="551" y="279"/>
              </a:cxn>
              <a:cxn ang="0">
                <a:pos x="723" y="80"/>
              </a:cxn>
              <a:cxn ang="0">
                <a:pos x="827" y="13"/>
              </a:cxn>
              <a:cxn ang="0">
                <a:pos x="905" y="0"/>
              </a:cxn>
            </a:cxnLst>
            <a:pathLst>
              <a:path w="905" h="511">
                <a:moveTo>
                  <a:pt x="0" y="511"/>
                </a:moveTo>
                <a:cubicBezTo>
                  <a:pt x="24" y="508"/>
                  <a:pt x="85" y="507"/>
                  <a:pt x="140" y="494"/>
                </a:cubicBezTo>
                <a:cubicBezTo>
                  <a:pt x="194" y="481"/>
                  <a:pt x="257" y="466"/>
                  <a:pt x="326" y="430"/>
                </a:cubicBezTo>
                <a:cubicBezTo>
                  <a:pt x="395" y="394"/>
                  <a:pt x="488" y="337"/>
                  <a:pt x="551" y="279"/>
                </a:cubicBezTo>
                <a:cubicBezTo>
                  <a:pt x="614" y="221"/>
                  <a:pt x="673" y="128"/>
                  <a:pt x="723" y="80"/>
                </a:cubicBezTo>
                <a:cubicBezTo>
                  <a:pt x="773" y="32"/>
                  <a:pt x="795" y="24"/>
                  <a:pt x="827" y="13"/>
                </a:cubicBezTo>
                <a:cubicBezTo>
                  <a:pt x="859" y="2"/>
                  <a:pt x="889" y="3"/>
                  <a:pt x="90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27663" name="Freeform 46"/>
          <p:cNvSpPr/>
          <p:nvPr/>
        </p:nvSpPr>
        <p:spPr>
          <a:xfrm flipH="1">
            <a:off x="6136217" y="4457700"/>
            <a:ext cx="2357967" cy="637117"/>
          </a:xfrm>
          <a:custGeom>
            <a:avLst/>
            <a:gdLst/>
            <a:ahLst/>
            <a:cxnLst>
              <a:cxn ang="0">
                <a:pos x="0" y="511"/>
              </a:cxn>
              <a:cxn ang="0">
                <a:pos x="140" y="494"/>
              </a:cxn>
              <a:cxn ang="0">
                <a:pos x="326" y="430"/>
              </a:cxn>
              <a:cxn ang="0">
                <a:pos x="551" y="279"/>
              </a:cxn>
              <a:cxn ang="0">
                <a:pos x="723" y="80"/>
              </a:cxn>
              <a:cxn ang="0">
                <a:pos x="827" y="13"/>
              </a:cxn>
              <a:cxn ang="0">
                <a:pos x="905" y="0"/>
              </a:cxn>
            </a:cxnLst>
            <a:pathLst>
              <a:path w="905" h="511">
                <a:moveTo>
                  <a:pt x="0" y="511"/>
                </a:moveTo>
                <a:cubicBezTo>
                  <a:pt x="24" y="508"/>
                  <a:pt x="85" y="507"/>
                  <a:pt x="140" y="494"/>
                </a:cubicBezTo>
                <a:cubicBezTo>
                  <a:pt x="194" y="481"/>
                  <a:pt x="257" y="466"/>
                  <a:pt x="326" y="430"/>
                </a:cubicBezTo>
                <a:cubicBezTo>
                  <a:pt x="395" y="394"/>
                  <a:pt x="488" y="337"/>
                  <a:pt x="551" y="279"/>
                </a:cubicBezTo>
                <a:cubicBezTo>
                  <a:pt x="614" y="221"/>
                  <a:pt x="673" y="128"/>
                  <a:pt x="723" y="80"/>
                </a:cubicBezTo>
                <a:cubicBezTo>
                  <a:pt x="773" y="32"/>
                  <a:pt x="795" y="24"/>
                  <a:pt x="827" y="13"/>
                </a:cubicBezTo>
                <a:cubicBezTo>
                  <a:pt x="859" y="2"/>
                  <a:pt x="889" y="3"/>
                  <a:pt x="90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graphicFrame>
        <p:nvGraphicFramePr>
          <p:cNvPr id="27664" name="Object 47"/>
          <p:cNvGraphicFramePr>
            <a:graphicFrameLocks noChangeAspect="1"/>
          </p:cNvGraphicFramePr>
          <p:nvPr/>
        </p:nvGraphicFramePr>
        <p:xfrm>
          <a:off x="7200900" y="3776133"/>
          <a:ext cx="768351" cy="43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419100" imgH="177800" progId="Equation.DSMT4">
                  <p:embed/>
                </p:oleObj>
              </mc:Choice>
              <mc:Fallback>
                <p:oleObj name="" r:id="rId1" imgW="419100" imgH="177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00900" y="3776133"/>
                        <a:ext cx="768351" cy="433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Line 48"/>
          <p:cNvSpPr/>
          <p:nvPr/>
        </p:nvSpPr>
        <p:spPr>
          <a:xfrm flipH="1">
            <a:off x="6288617" y="4085167"/>
            <a:ext cx="971549" cy="6477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27666" name="Line 49"/>
          <p:cNvSpPr/>
          <p:nvPr/>
        </p:nvSpPr>
        <p:spPr>
          <a:xfrm flipH="1">
            <a:off x="7776633" y="4627033"/>
            <a:ext cx="664633" cy="455084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</p:sp>
      <p:graphicFrame>
        <p:nvGraphicFramePr>
          <p:cNvPr id="27667" name="Object 50"/>
          <p:cNvGraphicFramePr>
            <a:graphicFrameLocks noChangeAspect="1"/>
          </p:cNvGraphicFramePr>
          <p:nvPr/>
        </p:nvGraphicFramePr>
        <p:xfrm>
          <a:off x="8449733" y="4400551"/>
          <a:ext cx="285751" cy="33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28600" imgH="203200" progId="Equation.DSMT4">
                  <p:embed/>
                </p:oleObj>
              </mc:Choice>
              <mc:Fallback>
                <p:oleObj name="" r:id="rId3" imgW="2286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9733" y="4400551"/>
                        <a:ext cx="285751" cy="332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Line 43"/>
          <p:cNvSpPr/>
          <p:nvPr/>
        </p:nvSpPr>
        <p:spPr>
          <a:xfrm flipV="1">
            <a:off x="3744384" y="5382684"/>
            <a:ext cx="523028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27671" name="Line 44"/>
          <p:cNvSpPr/>
          <p:nvPr/>
        </p:nvSpPr>
        <p:spPr>
          <a:xfrm flipV="1">
            <a:off x="6144684" y="4015317"/>
            <a:ext cx="19049" cy="1358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sp>
      <p:grpSp>
        <p:nvGrpSpPr>
          <p:cNvPr id="3" name="组合 1"/>
          <p:cNvGrpSpPr/>
          <p:nvPr/>
        </p:nvGrpSpPr>
        <p:grpSpPr>
          <a:xfrm>
            <a:off x="1488017" y="1460500"/>
            <a:ext cx="5217583" cy="1056217"/>
            <a:chOff x="1114871" y="1096475"/>
            <a:chExt cx="3914407" cy="790882"/>
          </a:xfrm>
        </p:grpSpPr>
        <p:sp>
          <p:nvSpPr>
            <p:cNvPr id="39951" name="Text Box 29"/>
            <p:cNvSpPr txBox="1"/>
            <p:nvPr/>
          </p:nvSpPr>
          <p:spPr>
            <a:xfrm>
              <a:off x="1114871" y="1194596"/>
              <a:ext cx="548409" cy="4526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故 </a:t>
              </a:r>
              <a:endPara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9952" name="Object 30"/>
            <p:cNvGraphicFramePr>
              <a:graphicFrameLocks noChangeAspect="1"/>
            </p:cNvGraphicFramePr>
            <p:nvPr/>
          </p:nvGraphicFramePr>
          <p:xfrm>
            <a:off x="1583103" y="1096475"/>
            <a:ext cx="3446175" cy="790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600200" imgH="393700" progId="Equation.DSMT4">
                    <p:embed/>
                  </p:oleObj>
                </mc:Choice>
                <mc:Fallback>
                  <p:oleObj name="" r:id="rId5" imgW="1600200" imgH="3937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3103" y="1096475"/>
                          <a:ext cx="3446175" cy="7908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32"/>
          <p:cNvGraphicFramePr>
            <a:graphicFrameLocks noChangeAspect="1"/>
          </p:cNvGraphicFramePr>
          <p:nvPr/>
        </p:nvGraphicFramePr>
        <p:xfrm>
          <a:off x="6678084" y="1411817"/>
          <a:ext cx="3930649" cy="115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447165" imgH="393700" progId="Equation.DSMT4">
                  <p:embed/>
                </p:oleObj>
              </mc:Choice>
              <mc:Fallback>
                <p:oleObj name="" r:id="rId7" imgW="1447165" imgH="393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8084" y="1411817"/>
                        <a:ext cx="3930649" cy="11535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4"/>
          <p:cNvGraphicFramePr>
            <a:graphicFrameLocks noChangeAspect="1"/>
          </p:cNvGraphicFramePr>
          <p:nvPr/>
        </p:nvGraphicFramePr>
        <p:xfrm>
          <a:off x="6335184" y="2611967"/>
          <a:ext cx="768349" cy="46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241300" imgH="127000" progId="Equation.DSMT4">
                  <p:embed/>
                </p:oleObj>
              </mc:Choice>
              <mc:Fallback>
                <p:oleObj name="" r:id="rId9" imgW="241300" imgH="127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5184" y="2611967"/>
                        <a:ext cx="768349" cy="461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6"/>
          <p:cNvSpPr txBox="1"/>
          <p:nvPr/>
        </p:nvSpPr>
        <p:spPr>
          <a:xfrm>
            <a:off x="1968500" y="3130551"/>
            <a:ext cx="3215217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因此拒绝域为： 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>
            <a:spLocks noRot="1" noChangeAspect="1" noEditPoints="1" noTextEdit="1"/>
          </p:cNvSpPr>
          <p:nvPr/>
        </p:nvSpPr>
        <p:spPr>
          <a:xfrm>
            <a:off x="6481233" y="5444067"/>
            <a:ext cx="977900" cy="5334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3661" y="3044529"/>
            <a:ext cx="2346113" cy="1002453"/>
          </a:xfrm>
          <a:prstGeom prst="rect">
            <a:avLst/>
          </a:prstGeom>
          <a:blipFill rotWithShape="0">
            <a:blip r:embed="rId12"/>
            <a:stretch>
              <a:fillRect l="-32" t="-76" r="32" b="76"/>
            </a:stretch>
          </a:blipFill>
        </p:spPr>
        <p:txBody>
          <a:bodyPr/>
          <a:lstStyle/>
          <a:p>
            <a:r>
              <a:rPr lang="zh-CN" altLang="en-US" sz="2400" noProof="1">
                <a:noFill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endParaRPr lang="zh-CN" altLang="en-US" sz="2400" noProof="1">
              <a:noFill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18895" y="4889183"/>
            <a:ext cx="1620838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defRPr/>
            </a:pPr>
            <a:r>
              <a:rPr kumimoji="0" lang="zh-CN" altLang="en-US" sz="25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单边检验</a:t>
            </a:r>
            <a:endParaRPr kumimoji="0" lang="zh-CN" altLang="en-US" sz="250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" grpId="0" bldLvl="0" animBg="1"/>
      <p:bldP spid="4" grpId="1"/>
      <p:bldP spid="5939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95244" y="713535"/>
          <a:ext cx="10842625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1" imgW="5058410" imgH="1155700" progId="Word.Document.8">
                  <p:embed/>
                </p:oleObj>
              </mc:Choice>
              <mc:Fallback>
                <p:oleObj name="Document" r:id="rId1" imgW="5058410" imgH="1155700" progId="Word.Document.8">
                  <p:embed/>
                  <p:pic>
                    <p:nvPicPr>
                      <p:cNvPr id="0" name="图片 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44" y="713535"/>
                        <a:ext cx="10842625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9200" y="2723029"/>
          <a:ext cx="11034712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3" imgW="5443855" imgH="1492250" progId="Word.Document.8">
                  <p:embed/>
                </p:oleObj>
              </mc:Choice>
              <mc:Fallback>
                <p:oleObj name="Document" r:id="rId3" imgW="5443855" imgH="1492250" progId="Word.Document.8">
                  <p:embed/>
                  <p:pic>
                    <p:nvPicPr>
                      <p:cNvPr id="0" name="图片 2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00" y="2723029"/>
                        <a:ext cx="11034712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3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19162" y="802652"/>
          <a:ext cx="9266009" cy="70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Document" r:id="rId3" imgW="4098290" imgH="314960" progId="Word.Document.8">
                  <p:embed/>
                </p:oleObj>
              </mc:Choice>
              <mc:Fallback>
                <p:oleObj name="Document" r:id="rId3" imgW="4098290" imgH="314960" progId="Word.Document.8">
                  <p:embed/>
                  <p:pic>
                    <p:nvPicPr>
                      <p:cNvPr id="0" name="图片 3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802652"/>
                        <a:ext cx="9266009" cy="706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19162" y="1316641"/>
          <a:ext cx="107600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Document" r:id="rId5" imgW="4874895" imgH="440690" progId="Word.Document.8">
                  <p:embed/>
                </p:oleObj>
              </mc:Choice>
              <mc:Fallback>
                <p:oleObj name="Document" r:id="rId5" imgW="4874895" imgH="440690" progId="Word.Document.8">
                  <p:embed/>
                  <p:pic>
                    <p:nvPicPr>
                      <p:cNvPr id="0" name="图片 3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1316641"/>
                        <a:ext cx="107600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72203" y="2524759"/>
          <a:ext cx="843756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Document" r:id="rId7" imgW="3862070" imgH="452755" progId="Word.Document.8">
                  <p:embed/>
                </p:oleObj>
              </mc:Choice>
              <mc:Fallback>
                <p:oleObj name="Document" r:id="rId7" imgW="3862070" imgH="452755" progId="Word.Document.8">
                  <p:embed/>
                  <p:pic>
                    <p:nvPicPr>
                      <p:cNvPr id="0" name="图片 3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203" y="2524759"/>
                        <a:ext cx="843756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19162" y="2204223"/>
          <a:ext cx="81327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Document" r:id="rId9" imgW="3528060" imgH="263525" progId="Word.Document.8">
                  <p:embed/>
                </p:oleObj>
              </mc:Choice>
              <mc:Fallback>
                <p:oleObj name="Document" r:id="rId9" imgW="3528060" imgH="263525" progId="Word.Document.8">
                  <p:embed/>
                  <p:pic>
                    <p:nvPicPr>
                      <p:cNvPr id="0" name="图片 3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2204223"/>
                        <a:ext cx="81327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72202" y="3044554"/>
          <a:ext cx="8437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Document" r:id="rId11" imgW="3862070" imgH="334010" progId="Word.Document.8">
                  <p:embed/>
                </p:oleObj>
              </mc:Choice>
              <mc:Fallback>
                <p:oleObj name="Document" r:id="rId11" imgW="3862070" imgH="334010" progId="Word.Document.8">
                  <p:embed/>
                  <p:pic>
                    <p:nvPicPr>
                      <p:cNvPr id="0" name="图片 3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202" y="3044554"/>
                        <a:ext cx="84375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72201" y="3530575"/>
          <a:ext cx="8437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Document" r:id="rId13" imgW="3862070" imgH="364490" progId="Word.Document.8">
                  <p:embed/>
                </p:oleObj>
              </mc:Choice>
              <mc:Fallback>
                <p:oleObj name="Document" r:id="rId13" imgW="3862070" imgH="364490" progId="Word.Document.8">
                  <p:embed/>
                  <p:pic>
                    <p:nvPicPr>
                      <p:cNvPr id="0" name="图片 3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201" y="3530575"/>
                        <a:ext cx="8437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972199" y="3987774"/>
          <a:ext cx="84375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Document" r:id="rId15" imgW="3862070" imgH="338455" progId="Word.Document.8">
                  <p:embed/>
                </p:oleObj>
              </mc:Choice>
              <mc:Fallback>
                <p:oleObj name="Document" r:id="rId15" imgW="3862070" imgH="338455" progId="Word.Document.8">
                  <p:embed/>
                  <p:pic>
                    <p:nvPicPr>
                      <p:cNvPr id="0" name="图片 3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99" y="3987774"/>
                        <a:ext cx="84375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078801" y="4969777"/>
          <a:ext cx="97774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Document" r:id="rId17" imgW="4596765" imgH="220345" progId="Word.Document.8">
                  <p:embed/>
                </p:oleObj>
              </mc:Choice>
              <mc:Fallback>
                <p:oleObj name="Document" r:id="rId17" imgW="4596765" imgH="220345" progId="Word.Document.8">
                  <p:embed/>
                  <p:pic>
                    <p:nvPicPr>
                      <p:cNvPr id="0" name="图片 3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801" y="4969777"/>
                        <a:ext cx="9777412" cy="4635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4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02487" y="850275"/>
          <a:ext cx="10920095" cy="186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Document" r:id="rId3" imgW="4791075" imgH="819150" progId="Word.Document.8">
                  <p:embed/>
                </p:oleObj>
              </mc:Choice>
              <mc:Fallback>
                <p:oleObj name="Document" r:id="rId3" imgW="4791075" imgH="819150" progId="Word.Document.8">
                  <p:embed/>
                  <p:pic>
                    <p:nvPicPr>
                      <p:cNvPr id="0" name="图片 4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87" y="850275"/>
                        <a:ext cx="10920095" cy="1862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03275" y="2603500"/>
          <a:ext cx="108473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Document" r:id="rId5" imgW="4834890" imgH="715645" progId="Word.Document.8">
                  <p:embed/>
                </p:oleObj>
              </mc:Choice>
              <mc:Fallback>
                <p:oleObj name="Document" r:id="rId5" imgW="4834890" imgH="715645" progId="Word.Document.8">
                  <p:embed/>
                  <p:pic>
                    <p:nvPicPr>
                      <p:cNvPr id="0" name="图片 4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603500"/>
                        <a:ext cx="108473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03275" y="3903663"/>
          <a:ext cx="1084738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Document" r:id="rId7" imgW="4834890" imgH="706755" progId="Word.Document.8">
                  <p:embed/>
                </p:oleObj>
              </mc:Choice>
              <mc:Fallback>
                <p:oleObj name="Document" r:id="rId7" imgW="4834890" imgH="706755" progId="Word.Document.8">
                  <p:embed/>
                  <p:pic>
                    <p:nvPicPr>
                      <p:cNvPr id="0" name="图片 4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903663"/>
                        <a:ext cx="10847388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5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19161" y="1158876"/>
          <a:ext cx="100536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Document" r:id="rId3" imgW="4725035" imgH="274955" progId="Word.Document.8">
                  <p:embed/>
                </p:oleObj>
              </mc:Choice>
              <mc:Fallback>
                <p:oleObj name="Document" r:id="rId3" imgW="4725035" imgH="274955" progId="Word.Document.8">
                  <p:embed/>
                  <p:pic>
                    <p:nvPicPr>
                      <p:cNvPr id="0" name="图片 5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1" y="1158876"/>
                        <a:ext cx="100536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99796" y="1530080"/>
          <a:ext cx="10668635" cy="210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Document" r:id="rId5" imgW="5105400" imgH="1009650" progId="Word.Document.8">
                  <p:embed/>
                </p:oleObj>
              </mc:Choice>
              <mc:Fallback>
                <p:oleObj name="Document" r:id="rId5" imgW="5105400" imgH="1009650" progId="Word.Document.8">
                  <p:embed/>
                  <p:pic>
                    <p:nvPicPr>
                      <p:cNvPr id="0" name="图片 5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6" y="1530080"/>
                        <a:ext cx="10668635" cy="2102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89953" y="4057015"/>
          <a:ext cx="1068832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cument" r:id="rId7" imgW="5124450" imgH="409575" progId="Word.Document.8">
                  <p:embed/>
                </p:oleObj>
              </mc:Choice>
              <mc:Fallback>
                <p:oleObj name="Document" r:id="rId7" imgW="5124450" imgH="409575" progId="Word.Document.8">
                  <p:embed/>
                  <p:pic>
                    <p:nvPicPr>
                      <p:cNvPr id="0" name="图片 5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53" y="4057015"/>
                        <a:ext cx="10688320" cy="85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6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0850" y="571969"/>
          <a:ext cx="7518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Document" r:id="rId3" imgW="4318000" imgH="609600" progId="Word.Document.8">
                  <p:embed/>
                </p:oleObj>
              </mc:Choice>
              <mc:Fallback>
                <p:oleObj name="Document" r:id="rId3" imgW="4318000" imgH="609600" progId="Word.Document.8">
                  <p:embed/>
                  <p:pic>
                    <p:nvPicPr>
                      <p:cNvPr id="0" name="图片 6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50" y="571969"/>
                        <a:ext cx="75184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03718" y="1248055"/>
          <a:ext cx="91868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Document" r:id="rId5" imgW="4073525" imgH="327025" progId="Word.Document.8">
                  <p:embed/>
                </p:oleObj>
              </mc:Choice>
              <mc:Fallback>
                <p:oleObj name="Document" r:id="rId5" imgW="4073525" imgH="327025" progId="Word.Document.8">
                  <p:embed/>
                  <p:pic>
                    <p:nvPicPr>
                      <p:cNvPr id="0" name="图片 6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18" y="1248055"/>
                        <a:ext cx="91868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1983" y="1787993"/>
          <a:ext cx="112966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Document" r:id="rId7" imgW="5006340" imgH="562610" progId="Word.Document.8">
                  <p:embed/>
                </p:oleObj>
              </mc:Choice>
              <mc:Fallback>
                <p:oleObj name="Document" r:id="rId7" imgW="5006340" imgH="562610" progId="Word.Document.8">
                  <p:embed/>
                  <p:pic>
                    <p:nvPicPr>
                      <p:cNvPr id="0" name="图片 6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83" y="1787993"/>
                        <a:ext cx="112966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13313" y="3379132"/>
          <a:ext cx="816864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Document" r:id="rId9" imgW="3543300" imgH="209550" progId="Word.Document.8">
                  <p:embed/>
                </p:oleObj>
              </mc:Choice>
              <mc:Fallback>
                <p:oleObj name="Document" r:id="rId9" imgW="3543300" imgH="209550" progId="Word.Document.8">
                  <p:embed/>
                  <p:pic>
                    <p:nvPicPr>
                      <p:cNvPr id="0" name="图片 3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313" y="3379132"/>
                        <a:ext cx="8168640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12678" y="4073822"/>
          <a:ext cx="816864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Document" r:id="rId11" imgW="3543300" imgH="209550" progId="Word.Document.8">
                  <p:embed/>
                </p:oleObj>
              </mc:Choice>
              <mc:Fallback>
                <p:oleObj name="Document" r:id="rId11" imgW="3543300" imgH="209550" progId="Word.Document.8">
                  <p:embed/>
                  <p:pic>
                    <p:nvPicPr>
                      <p:cNvPr id="0" name="图片 3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678" y="4073822"/>
                        <a:ext cx="8168640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9"/>
          <p:cNvGraphicFramePr>
            <a:graphicFrameLocks noChangeAspect="1"/>
          </p:cNvGraphicFramePr>
          <p:nvPr/>
        </p:nvGraphicFramePr>
        <p:xfrm>
          <a:off x="2024063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7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400363" y="1196136"/>
          <a:ext cx="6966096" cy="109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Document" r:id="rId3" imgW="4102100" imgH="660400" progId="Word.Document.8">
                  <p:embed/>
                </p:oleObj>
              </mc:Choice>
              <mc:Fallback>
                <p:oleObj name="Document" r:id="rId3" imgW="4102100" imgH="660400" progId="Word.Document.8">
                  <p:embed/>
                  <p:pic>
                    <p:nvPicPr>
                      <p:cNvPr id="0" name="图片 7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63" y="1196136"/>
                        <a:ext cx="6966096" cy="109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4504" y="607081"/>
          <a:ext cx="7405592" cy="86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Document" r:id="rId5" imgW="4318000" imgH="520700" progId="Word.Document.8">
                  <p:embed/>
                </p:oleObj>
              </mc:Choice>
              <mc:Fallback>
                <p:oleObj name="Document" r:id="rId5" imgW="4318000" imgH="520700" progId="Word.Document.8">
                  <p:embed/>
                  <p:pic>
                    <p:nvPicPr>
                      <p:cNvPr id="0" name="图片 7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504" y="607081"/>
                        <a:ext cx="7405592" cy="86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31557" y="1859197"/>
          <a:ext cx="10861675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Document" r:id="rId7" imgW="4785995" imgH="730885" progId="Word.Document.8">
                  <p:embed/>
                </p:oleObj>
              </mc:Choice>
              <mc:Fallback>
                <p:oleObj name="Document" r:id="rId7" imgW="4785995" imgH="730885" progId="Word.Document.8">
                  <p:embed/>
                  <p:pic>
                    <p:nvPicPr>
                      <p:cNvPr id="0" name="图片 7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57" y="1859197"/>
                        <a:ext cx="10861675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809027" y="3302795"/>
          <a:ext cx="10783888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Document" r:id="rId9" imgW="4752340" imgH="584200" progId="Word.Document.8">
                  <p:embed/>
                </p:oleObj>
              </mc:Choice>
              <mc:Fallback>
                <p:oleObj name="Document" r:id="rId9" imgW="4752340" imgH="584200" progId="Word.Document.8">
                  <p:embed/>
                  <p:pic>
                    <p:nvPicPr>
                      <p:cNvPr id="0" name="图片 7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27" y="3302795"/>
                        <a:ext cx="10783888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9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64589" y="917738"/>
          <a:ext cx="74501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cument" r:id="rId3" imgW="4318000" imgH="635000" progId="Word.Document.8">
                  <p:embed/>
                </p:oleObj>
              </mc:Choice>
              <mc:Fallback>
                <p:oleObj name="Document" r:id="rId3" imgW="4318000" imgH="635000" progId="Word.Document.8">
                  <p:embed/>
                  <p:pic>
                    <p:nvPicPr>
                      <p:cNvPr id="0" name="图片 9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89" y="917738"/>
                        <a:ext cx="74501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88389" y="1557233"/>
          <a:ext cx="11379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Document" r:id="rId5" imgW="4987925" imgH="427990" progId="Word.Document.8">
                  <p:embed/>
                </p:oleObj>
              </mc:Choice>
              <mc:Fallback>
                <p:oleObj name="Document" r:id="rId5" imgW="4987925" imgH="427990" progId="Word.Document.8">
                  <p:embed/>
                  <p:pic>
                    <p:nvPicPr>
                      <p:cNvPr id="0" name="图片 9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89" y="1557233"/>
                        <a:ext cx="113792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88389" y="2255651"/>
          <a:ext cx="112141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7" imgW="4917440" imgH="972820" progId="Word.Document.8">
                  <p:embed/>
                </p:oleObj>
              </mc:Choice>
              <mc:Fallback>
                <p:oleObj name="Document" r:id="rId7" imgW="4917440" imgH="972820" progId="Word.Document.8">
                  <p:embed/>
                  <p:pic>
                    <p:nvPicPr>
                      <p:cNvPr id="0" name="图片 9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89" y="2255651"/>
                        <a:ext cx="112141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TIMING" val="|0.6|1.6|1.3|1.5"/>
</p:tagLst>
</file>

<file path=ppt/tags/tag55.xml><?xml version="1.0" encoding="utf-8"?>
<p:tagLst xmlns:p="http://schemas.openxmlformats.org/presentationml/2006/main">
  <p:tag name="TIMING" val="|0.5|1.4|1.4|1.5|1.3|1.2|1.1"/>
</p:tagLst>
</file>

<file path=ppt/tags/tag56.xml><?xml version="1.0" encoding="utf-8"?>
<p:tagLst xmlns:p="http://schemas.openxmlformats.org/presentationml/2006/main">
  <p:tag name="TIMING" val="|0.5|1.5|1.3|1.2|1.3|1.3"/>
</p:tagLst>
</file>

<file path=ppt/tags/tag57.xml><?xml version="1.0" encoding="utf-8"?>
<p:tagLst xmlns:p="http://schemas.openxmlformats.org/presentationml/2006/main">
  <p:tag name="TIMING" val="|0.8|1.6|1.1|1.2|1"/>
</p:tagLst>
</file>

<file path=ppt/tags/tag58.xml><?xml version="1.0" encoding="utf-8"?>
<p:tagLst xmlns:p="http://schemas.openxmlformats.org/presentationml/2006/main">
  <p:tag name="TIMING" val="|1.0|3.1|1.1|1.1|1.1|1.3|1.4|1.2"/>
</p:tagLst>
</file>

<file path=ppt/tags/tag59.xml><?xml version="1.0" encoding="utf-8"?>
<p:tagLst xmlns:p="http://schemas.openxmlformats.org/presentationml/2006/main">
  <p:tag name="TIMING" val="|1.0|1.3|1.2|1.2|4.6|1.6|1.1|1.1|1.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PP_MARK_KEY" val="fa0d32bd-a27d-4a6f-bbeb-a6888765923e"/>
  <p:tag name="COMMONDATA" val="eyJoZGlkIjoiYzlhNDBhMmFlMjI3Y2E3ODJkMmNkNjUyYmE3ZmU4N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演示</Application>
  <PresentationFormat>宽屏</PresentationFormat>
  <Paragraphs>106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135</vt:i4>
      </vt:variant>
      <vt:variant>
        <vt:lpstr>幻灯片标题</vt:lpstr>
      </vt:variant>
      <vt:variant>
        <vt:i4>27</vt:i4>
      </vt:variant>
    </vt:vector>
  </HeadingPairs>
  <TitlesOfParts>
    <vt:vector size="176" baseType="lpstr">
      <vt:lpstr>Arial</vt:lpstr>
      <vt:lpstr>宋体</vt:lpstr>
      <vt:lpstr>Wingdings</vt:lpstr>
      <vt:lpstr>微软雅黑</vt:lpstr>
      <vt:lpstr>Garamond</vt:lpstr>
      <vt:lpstr>黑体</vt:lpstr>
      <vt:lpstr>Gulim</vt:lpstr>
      <vt:lpstr>Arial Unicode MS</vt:lpstr>
      <vt:lpstr>Times New Roman</vt:lpstr>
      <vt:lpstr>楷体</vt:lpstr>
      <vt:lpstr>楷体_GB2312</vt:lpstr>
      <vt:lpstr>新宋体</vt:lpstr>
      <vt:lpstr>Symbol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第八章     假设检验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68</cp:revision>
  <dcterms:created xsi:type="dcterms:W3CDTF">2019-06-19T02:08:00Z</dcterms:created>
  <dcterms:modified xsi:type="dcterms:W3CDTF">2022-10-08T03:59:50Z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63B959C8CEFF4A3FAA95E277A047D987</vt:lpwstr>
  </property>
</Properties>
</file>