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50"/>
  </p:notesMasterIdLst>
  <p:sldIdLst>
    <p:sldId id="618" r:id="rId4"/>
    <p:sldId id="619" r:id="rId5"/>
    <p:sldId id="663" r:id="rId6"/>
    <p:sldId id="674" r:id="rId7"/>
    <p:sldId id="664" r:id="rId8"/>
    <p:sldId id="668" r:id="rId9"/>
    <p:sldId id="620" r:id="rId10"/>
    <p:sldId id="621" r:id="rId11"/>
    <p:sldId id="622" r:id="rId12"/>
    <p:sldId id="678" r:id="rId13"/>
    <p:sldId id="623" r:id="rId14"/>
    <p:sldId id="624" r:id="rId15"/>
    <p:sldId id="625" r:id="rId16"/>
    <p:sldId id="626" r:id="rId17"/>
    <p:sldId id="669" r:id="rId18"/>
    <p:sldId id="627" r:id="rId19"/>
    <p:sldId id="670" r:id="rId20"/>
    <p:sldId id="628" r:id="rId21"/>
    <p:sldId id="671" r:id="rId22"/>
    <p:sldId id="672" r:id="rId23"/>
    <p:sldId id="629" r:id="rId24"/>
    <p:sldId id="630" r:id="rId25"/>
    <p:sldId id="631" r:id="rId26"/>
    <p:sldId id="632" r:id="rId27"/>
    <p:sldId id="633" r:id="rId28"/>
    <p:sldId id="636" r:id="rId29"/>
    <p:sldId id="637" r:id="rId30"/>
    <p:sldId id="638" r:id="rId31"/>
    <p:sldId id="639" r:id="rId32"/>
    <p:sldId id="640" r:id="rId33"/>
    <p:sldId id="641" r:id="rId34"/>
    <p:sldId id="642" r:id="rId35"/>
    <p:sldId id="643" r:id="rId36"/>
    <p:sldId id="644" r:id="rId37"/>
    <p:sldId id="645" r:id="rId38"/>
    <p:sldId id="646" r:id="rId39"/>
    <p:sldId id="647" r:id="rId40"/>
    <p:sldId id="648" r:id="rId41"/>
    <p:sldId id="649" r:id="rId42"/>
    <p:sldId id="650" r:id="rId43"/>
    <p:sldId id="652" r:id="rId44"/>
    <p:sldId id="653" r:id="rId45"/>
    <p:sldId id="656" r:id="rId46"/>
    <p:sldId id="657" r:id="rId47"/>
    <p:sldId id="658" r:id="rId48"/>
    <p:sldId id="673" r:id="rId49"/>
  </p:sldIdLst>
  <p:sldSz cx="9144000" cy="6858000" type="screen4x3"/>
  <p:notesSz cx="9144000" cy="6858000"/>
  <p:custDataLst>
    <p:tags r:id="rId51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sng" kern="1200" baseline="0">
        <a:solidFill>
          <a:schemeClr val="accent2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sng" kern="1200" baseline="0">
        <a:solidFill>
          <a:schemeClr val="accent2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sng" kern="1200" baseline="0">
        <a:solidFill>
          <a:schemeClr val="accent2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sng" kern="1200" baseline="0">
        <a:solidFill>
          <a:schemeClr val="accent2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sng" kern="1200" baseline="0">
        <a:solidFill>
          <a:schemeClr val="accent2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sng" kern="1200" baseline="0">
        <a:solidFill>
          <a:schemeClr val="accent2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sng" kern="1200" baseline="0">
        <a:solidFill>
          <a:schemeClr val="accent2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sng" kern="1200" baseline="0">
        <a:solidFill>
          <a:schemeClr val="accent2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sng" kern="1200" baseline="0">
        <a:solidFill>
          <a:schemeClr val="accent2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A7FB4"/>
    <a:srgbClr val="4374BB"/>
    <a:srgbClr val="3378CB"/>
    <a:srgbClr val="3366CC"/>
    <a:srgbClr val="91E5E3"/>
    <a:srgbClr val="9D8D65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6366" autoAdjust="0"/>
  </p:normalViewPr>
  <p:slideViewPr>
    <p:cSldViewPr showGuides="1">
      <p:cViewPr varScale="1">
        <p:scale>
          <a:sx n="78" d="100"/>
          <a:sy n="78" d="100"/>
        </p:scale>
        <p:origin x="114" y="888"/>
      </p:cViewPr>
      <p:guideLst>
        <p:guide orient="horz" pos="218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fontAlgn="base"/>
            <a:endParaRPr lang="zh-CN" altLang="en-US" sz="1200" u="none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CN" altLang="en-US" sz="1200" u="none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4102" name="Rectangle 6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l" fontAlgn="base"/>
            <a:endParaRPr lang="zh-CN" altLang="en-US" sz="1200" u="none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3" name="Rectangle 7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u="none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u="none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844" y="304800"/>
            <a:ext cx="2051844" cy="57880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304800"/>
            <a:ext cx="6036584" cy="57880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021614" cy="42481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844675"/>
            <a:ext cx="4021614" cy="42481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844" y="304800"/>
            <a:ext cx="2051844" cy="57880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304800"/>
            <a:ext cx="6036584" cy="57880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国防科技大学计算机系</a:t>
            </a:r>
            <a:r>
              <a:rPr lang="en-US" altLang="zh-CN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602</a:t>
            </a:r>
            <a:r>
              <a:rPr lang="zh-CN" altLang="en-US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教研室</a:t>
            </a:r>
            <a:endParaRPr lang="zh-CN" altLang="en-US" sz="1200" u="none" strike="noStrike" noProof="1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国防科技大学计算机系</a:t>
            </a:r>
            <a:r>
              <a:rPr lang="en-US" altLang="zh-CN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602</a:t>
            </a:r>
            <a:r>
              <a:rPr lang="zh-CN" altLang="en-US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教研室</a:t>
            </a:r>
            <a:endParaRPr lang="zh-CN" altLang="en-US" sz="1200" u="none" strike="noStrike" noProof="1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国防科技大学计算机系</a:t>
            </a:r>
            <a:r>
              <a:rPr lang="en-US" altLang="zh-CN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602</a:t>
            </a:r>
            <a:r>
              <a:rPr lang="zh-CN" altLang="en-US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教研室</a:t>
            </a:r>
            <a:endParaRPr lang="zh-CN" altLang="en-US" sz="1200" u="none" strike="noStrike" noProof="1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021614" cy="42481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844675"/>
            <a:ext cx="4021614" cy="42481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国防科技大学计算机系</a:t>
            </a:r>
            <a:r>
              <a:rPr lang="en-US" altLang="zh-CN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602</a:t>
            </a:r>
            <a:r>
              <a:rPr lang="zh-CN" altLang="en-US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教研室</a:t>
            </a:r>
            <a:endParaRPr lang="zh-CN" altLang="en-US" sz="1200" u="none" strike="noStrike" noProof="1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国防科技大学计算机系</a:t>
            </a:r>
            <a:r>
              <a:rPr lang="en-US" altLang="zh-CN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602</a:t>
            </a:r>
            <a:r>
              <a:rPr lang="zh-CN" altLang="en-US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教研室</a:t>
            </a:r>
            <a:endParaRPr lang="zh-CN" altLang="en-US" sz="1200" u="none" strike="noStrike" noProof="1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国防科技大学计算机系</a:t>
            </a:r>
            <a:r>
              <a:rPr lang="en-US" altLang="zh-CN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602</a:t>
            </a:r>
            <a:r>
              <a:rPr lang="zh-CN" altLang="en-US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教研室</a:t>
            </a:r>
            <a:endParaRPr lang="zh-CN" altLang="en-US" sz="1200" u="none" strike="noStrike" noProof="1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国防科技大学计算机系</a:t>
            </a:r>
            <a:r>
              <a:rPr lang="en-US" altLang="zh-CN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602</a:t>
            </a:r>
            <a:r>
              <a:rPr lang="zh-CN" altLang="en-US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教研室</a:t>
            </a:r>
            <a:endParaRPr lang="zh-CN" altLang="en-US" sz="1200" u="none" strike="noStrike" noProof="1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国防科技大学计算机系</a:t>
            </a:r>
            <a:r>
              <a:rPr lang="en-US" altLang="zh-CN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602</a:t>
            </a:r>
            <a:r>
              <a:rPr lang="zh-CN" altLang="en-US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教研室</a:t>
            </a:r>
            <a:endParaRPr lang="zh-CN" altLang="en-US" sz="1200" u="none" strike="noStrike" noProof="1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国防科技大学计算机系</a:t>
            </a:r>
            <a:r>
              <a:rPr lang="en-US" altLang="zh-CN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602</a:t>
            </a:r>
            <a:r>
              <a:rPr lang="zh-CN" altLang="en-US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教研室</a:t>
            </a:r>
            <a:endParaRPr lang="zh-CN" altLang="en-US" sz="1200" u="none" strike="noStrike" noProof="1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国防科技大学计算机系</a:t>
            </a:r>
            <a:r>
              <a:rPr lang="en-US" altLang="zh-CN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602</a:t>
            </a:r>
            <a:r>
              <a:rPr lang="zh-CN" altLang="en-US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教研室</a:t>
            </a:r>
            <a:endParaRPr lang="zh-CN" altLang="en-US" sz="1200" u="none" strike="noStrike" noProof="1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844" y="304800"/>
            <a:ext cx="2051844" cy="57880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304800"/>
            <a:ext cx="6036584" cy="57880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国防科技大学计算机系</a:t>
            </a:r>
            <a:r>
              <a:rPr lang="en-US" altLang="zh-CN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602</a:t>
            </a:r>
            <a:r>
              <a:rPr lang="zh-CN" altLang="en-US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教研室</a:t>
            </a:r>
            <a:endParaRPr lang="zh-CN" altLang="en-US" sz="1200" u="none" strike="noStrike" noProof="1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021614" cy="42481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844675"/>
            <a:ext cx="4021614" cy="42481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68313" y="1844675"/>
            <a:ext cx="8207375" cy="4248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zh-CN"/>
              <a:t>a</a:t>
            </a:r>
            <a:r>
              <a:rPr lang="zh-CN" altLang="en-US"/>
              <a:t>单击此处编辑母版文本样式</a:t>
            </a:r>
          </a:p>
          <a:p>
            <a:pPr lvl="1" indent="-436245"/>
            <a:r>
              <a:rPr lang="en-US" altLang="zh-CN"/>
              <a:t>a</a:t>
            </a:r>
            <a:r>
              <a:rPr lang="zh-CN" altLang="en-US"/>
              <a:t>第二级</a:t>
            </a:r>
          </a:p>
          <a:p>
            <a:pPr lvl="2" indent="-394970"/>
            <a:r>
              <a:rPr lang="en-US" altLang="zh-CN"/>
              <a:t>a</a:t>
            </a:r>
            <a:r>
              <a:rPr lang="zh-CN" altLang="en-US"/>
              <a:t>第三级</a:t>
            </a:r>
          </a:p>
          <a:p>
            <a:pPr lvl="3" indent="-387350"/>
            <a:r>
              <a:rPr lang="en-US" altLang="zh-CN"/>
              <a:t>a</a:t>
            </a:r>
            <a:r>
              <a:rPr lang="zh-CN" altLang="en-US"/>
              <a:t>第四级</a:t>
            </a:r>
          </a:p>
          <a:p>
            <a:pPr lvl="4" indent="-398780"/>
            <a:r>
              <a:rPr lang="en-US" altLang="zh-CN"/>
              <a:t>a</a:t>
            </a:r>
            <a:r>
              <a:rPr lang="zh-CN" altLang="en-US"/>
              <a:t>第五级</a:t>
            </a:r>
          </a:p>
        </p:txBody>
      </p:sp>
      <p:sp>
        <p:nvSpPr>
          <p:cNvPr id="1028" name="Line 5"/>
          <p:cNvSpPr/>
          <p:nvPr/>
        </p:nvSpPr>
        <p:spPr>
          <a:xfrm flipV="1">
            <a:off x="609600" y="6237288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9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65863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1030" name="Rectangle 7"/>
          <p:cNvSpPr>
            <a:spLocks noGrp="1"/>
          </p:cNvSpPr>
          <p:nvPr>
            <p:ph type="ftr" sz="quarter" idx="3"/>
          </p:nvPr>
        </p:nvSpPr>
        <p:spPr>
          <a:xfrm>
            <a:off x="3124200" y="63087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1031" name="Rectangle 8"/>
          <p:cNvSpPr>
            <a:spLocks noGrp="1"/>
          </p:cNvSpPr>
          <p:nvPr>
            <p:ph type="sldNum" sz="quarter" idx="4"/>
          </p:nvPr>
        </p:nvSpPr>
        <p:spPr>
          <a:xfrm>
            <a:off x="6804025" y="6237288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  <p:pic>
        <p:nvPicPr>
          <p:cNvPr id="1032" name="Picture 18" descr="050907a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1" contrast="-28000"/>
          </a:blip>
          <a:stretch>
            <a:fillRect/>
          </a:stretch>
        </p:blipFill>
        <p:spPr>
          <a:xfrm>
            <a:off x="2555875" y="6308725"/>
            <a:ext cx="503238" cy="458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3" name="Text Box 19"/>
          <p:cNvSpPr txBox="1"/>
          <p:nvPr/>
        </p:nvSpPr>
        <p:spPr>
          <a:xfrm>
            <a:off x="3132138" y="6375400"/>
            <a:ext cx="439261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en-US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合肥工业大学 计算机与信息学院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zoom/>
  </p:transition>
  <p:hf sldNum="0" hdr="0" ftr="0" dt="0"/>
  <p:txStyles>
    <p:title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69900" lvl="0" indent="-469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08050" lvl="1" indent="-436245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04925" lvl="2" indent="-39497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94180" lvl="3" indent="-3873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94230" lvl="4" indent="-398780" algn="l" defTabSz="914400" rtl="0" eaLnBrk="0" fontAlgn="base" latinLnBrk="0" hangingPunct="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0" fontAlgn="base" latinLnBrk="0" hangingPunct="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0" fontAlgn="base" latinLnBrk="0" hangingPunct="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0" fontAlgn="base" latinLnBrk="0" hangingPunct="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0" fontAlgn="base" latinLnBrk="0" hangingPunct="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sng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/>
          <p:nvPr/>
        </p:nvSpPr>
        <p:spPr>
          <a:xfrm>
            <a:off x="2411413" y="6092825"/>
            <a:ext cx="55451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合肥工业大学  计算机信息学院软件所</a:t>
            </a:r>
          </a:p>
        </p:txBody>
      </p:sp>
      <p:pic>
        <p:nvPicPr>
          <p:cNvPr id="2051" name="Picture 10" descr="050907a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1" contrast="-28000"/>
          </a:blip>
          <a:stretch>
            <a:fillRect/>
          </a:stretch>
        </p:blipFill>
        <p:spPr>
          <a:xfrm>
            <a:off x="2043113" y="6021388"/>
            <a:ext cx="512762" cy="576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3" name="Rectangle 3"/>
          <p:cNvSpPr>
            <a:spLocks noGrp="1"/>
          </p:cNvSpPr>
          <p:nvPr>
            <p:ph type="body"/>
          </p:nvPr>
        </p:nvSpPr>
        <p:spPr>
          <a:xfrm>
            <a:off x="468313" y="1844675"/>
            <a:ext cx="8207375" cy="4248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zh-CN"/>
              <a:t>a</a:t>
            </a:r>
            <a:r>
              <a:rPr lang="zh-CN" altLang="en-US"/>
              <a:t>单击此处编辑母版文本样式</a:t>
            </a:r>
          </a:p>
          <a:p>
            <a:pPr lvl="1" indent="-436245"/>
            <a:r>
              <a:rPr lang="en-US" altLang="zh-CN"/>
              <a:t>a</a:t>
            </a:r>
            <a:r>
              <a:rPr lang="zh-CN" altLang="en-US"/>
              <a:t>第二级</a:t>
            </a:r>
          </a:p>
          <a:p>
            <a:pPr lvl="2" indent="-394970"/>
            <a:r>
              <a:rPr lang="en-US" altLang="zh-CN"/>
              <a:t>a</a:t>
            </a:r>
            <a:r>
              <a:rPr lang="zh-CN" altLang="en-US"/>
              <a:t>第三级</a:t>
            </a:r>
          </a:p>
          <a:p>
            <a:pPr lvl="3" indent="-387350"/>
            <a:r>
              <a:rPr lang="en-US" altLang="zh-CN"/>
              <a:t>a</a:t>
            </a:r>
            <a:r>
              <a:rPr lang="zh-CN" altLang="en-US"/>
              <a:t>第四级</a:t>
            </a:r>
          </a:p>
          <a:p>
            <a:pPr lvl="4" indent="-398780"/>
            <a:r>
              <a:rPr lang="en-US" altLang="zh-CN"/>
              <a:t>a</a:t>
            </a:r>
            <a:r>
              <a:rPr lang="zh-CN" altLang="en-US"/>
              <a:t>第五级</a:t>
            </a:r>
          </a:p>
        </p:txBody>
      </p:sp>
      <p:sp>
        <p:nvSpPr>
          <p:cNvPr id="2054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2055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2056" name="Rectangle 6"/>
          <p:cNvSpPr>
            <a:spLocks noGrp="1"/>
          </p:cNvSpPr>
          <p:nvPr>
            <p:ph type="sldNum" sz="quarter" idx="4"/>
          </p:nvPr>
        </p:nvSpPr>
        <p:spPr>
          <a:xfrm>
            <a:off x="6948488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zoom/>
  </p:transition>
  <p:hf sldNum="0" hdr="0" ftr="0" dt="0"/>
  <p:txStyles>
    <p:title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69900" lvl="0" indent="-469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08050" lvl="1" indent="-436245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04925" lvl="2" indent="-39497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94180" lvl="3" indent="-3873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94230" lvl="4" indent="-398780" algn="l" defTabSz="914400" rtl="0" eaLnBrk="0" fontAlgn="base" latinLnBrk="0" hangingPunct="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0" fontAlgn="base" latinLnBrk="0" hangingPunct="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0" fontAlgn="base" latinLnBrk="0" hangingPunct="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0" fontAlgn="base" latinLnBrk="0" hangingPunct="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0" fontAlgn="base" latinLnBrk="0" hangingPunct="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sng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/>
          <p:nvPr/>
        </p:nvSpPr>
        <p:spPr>
          <a:xfrm flipV="1">
            <a:off x="609600" y="6237288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75" name="Picture 18" descr="050907a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1" contrast="-28000"/>
          </a:blip>
          <a:stretch>
            <a:fillRect/>
          </a:stretch>
        </p:blipFill>
        <p:spPr>
          <a:xfrm>
            <a:off x="2555875" y="6308725"/>
            <a:ext cx="503238" cy="458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Text Box 19"/>
          <p:cNvSpPr txBox="1"/>
          <p:nvPr/>
        </p:nvSpPr>
        <p:spPr>
          <a:xfrm>
            <a:off x="3132138" y="6375400"/>
            <a:ext cx="4103688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en-US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合肥工业大学 计算机信息学院软件所</a:t>
            </a:r>
          </a:p>
        </p:txBody>
      </p:sp>
      <p:sp>
        <p:nvSpPr>
          <p:cNvPr id="3077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3"/>
          <p:cNvSpPr>
            <a:spLocks noGrp="1"/>
          </p:cNvSpPr>
          <p:nvPr>
            <p:ph type="body"/>
          </p:nvPr>
        </p:nvSpPr>
        <p:spPr>
          <a:xfrm>
            <a:off x="468313" y="1844675"/>
            <a:ext cx="8207375" cy="4248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zh-CN"/>
              <a:t>a</a:t>
            </a:r>
            <a:r>
              <a:rPr lang="zh-CN" altLang="en-US"/>
              <a:t>单击此处编辑母版文本样式</a:t>
            </a:r>
          </a:p>
          <a:p>
            <a:pPr lvl="1" indent="-436245"/>
            <a:r>
              <a:rPr lang="en-US" altLang="zh-CN"/>
              <a:t>a</a:t>
            </a:r>
            <a:r>
              <a:rPr lang="zh-CN" altLang="en-US"/>
              <a:t>第二级</a:t>
            </a:r>
          </a:p>
          <a:p>
            <a:pPr lvl="2" indent="-394970"/>
            <a:r>
              <a:rPr lang="en-US" altLang="zh-CN"/>
              <a:t>a</a:t>
            </a:r>
            <a:r>
              <a:rPr lang="zh-CN" altLang="en-US"/>
              <a:t>第三级</a:t>
            </a:r>
          </a:p>
          <a:p>
            <a:pPr lvl="3" indent="-387350"/>
            <a:r>
              <a:rPr lang="en-US" altLang="zh-CN"/>
              <a:t>a</a:t>
            </a:r>
            <a:r>
              <a:rPr lang="zh-CN" altLang="en-US"/>
              <a:t>第四级</a:t>
            </a:r>
          </a:p>
          <a:p>
            <a:pPr lvl="4" indent="-398780"/>
            <a:r>
              <a:rPr lang="en-US" altLang="zh-CN"/>
              <a:t>a</a:t>
            </a:r>
            <a:r>
              <a:rPr lang="zh-CN" altLang="en-US"/>
              <a:t>第五级</a:t>
            </a:r>
          </a:p>
        </p:txBody>
      </p:sp>
      <p:sp>
        <p:nvSpPr>
          <p:cNvPr id="3079" name="Rectangle 2"/>
          <p:cNvSpPr>
            <a:spLocks noGrp="1"/>
          </p:cNvSpPr>
          <p:nvPr>
            <p:ph type="ftr" sz="quarter" idx="3"/>
          </p:nvPr>
        </p:nvSpPr>
        <p:spPr>
          <a:xfrm>
            <a:off x="3124200" y="63087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lvl="0" eaLnBrk="1" fontAlgn="base" hangingPunct="1"/>
            <a:r>
              <a:rPr lang="zh-CN" altLang="en-US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国防科技大学计算机系</a:t>
            </a:r>
            <a:r>
              <a:rPr lang="en-US" altLang="zh-CN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602</a:t>
            </a:r>
            <a:r>
              <a:rPr lang="zh-CN" altLang="en-US" sz="1200" u="none" strike="noStrike" noProof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教研室</a:t>
            </a:r>
            <a:endParaRPr lang="zh-CN" altLang="en-US" sz="1200" u="none" strike="noStrike" noProof="1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080" name="Rectangle 3"/>
          <p:cNvSpPr>
            <a:spLocks noGrp="1"/>
          </p:cNvSpPr>
          <p:nvPr>
            <p:ph type="sldNum" sz="quarter" idx="4"/>
          </p:nvPr>
        </p:nvSpPr>
        <p:spPr>
          <a:xfrm>
            <a:off x="6804025" y="6237288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Verdana" panose="020B0604030504040204" pitchFamily="34" charset="0"/>
            </a:endParaRPr>
          </a:p>
        </p:txBody>
      </p:sp>
      <p:sp>
        <p:nvSpPr>
          <p:cNvPr id="3081" name="Rectangle 16"/>
          <p:cNvSpPr>
            <a:spLocks noGrp="1"/>
          </p:cNvSpPr>
          <p:nvPr>
            <p:ph type="dt" sz="half" idx="2"/>
          </p:nvPr>
        </p:nvSpPr>
        <p:spPr>
          <a:xfrm>
            <a:off x="609600" y="6265863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zoom/>
  </p:transition>
  <p:hf sldNum="0" hdr="0" ftr="0" dt="0"/>
  <p:txStyles>
    <p:title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69900" lvl="0" indent="-469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08050" lvl="1" indent="-436245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04925" lvl="2" indent="-39497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94180" lvl="3" indent="-3873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94230" lvl="4" indent="-398780" algn="l" defTabSz="914400" rtl="0" eaLnBrk="0" fontAlgn="base" latinLnBrk="0" hangingPunct="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0" fontAlgn="base" latinLnBrk="0" hangingPunct="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0" fontAlgn="base" latinLnBrk="0" hangingPunct="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0" fontAlgn="base" latinLnBrk="0" hangingPunct="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0" fontAlgn="base" latinLnBrk="0" hangingPunct="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sng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sng" kern="1200" baseline="0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772400" cy="1143000"/>
          </a:xfrm>
          <a:ln>
            <a:solidFill>
              <a:schemeClr val="tx1"/>
            </a:solidFill>
            <a:miter/>
          </a:ln>
        </p:spPr>
        <p:txBody>
          <a:bodyPr vert="horz" wrap="square" anchor="b" anchorCtr="0"/>
          <a:lstStyle/>
          <a:p>
            <a:pPr algn="ctr" eaLnBrk="1" hangingPunct="1"/>
            <a:r>
              <a:rPr lang="zh-CN" altLang="en-US" sz="8800" dirty="0">
                <a:solidFill>
                  <a:srgbClr val="0000FF"/>
                </a:solidFill>
                <a:ea typeface="隶书" panose="02010509060101010101" pitchFamily="49" charset="-122"/>
              </a:rPr>
              <a:t>编译原理</a:t>
            </a:r>
          </a:p>
        </p:txBody>
      </p:sp>
      <p:sp>
        <p:nvSpPr>
          <p:cNvPr id="512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1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/>
          <p:nvPr/>
        </p:nvGrpSpPr>
        <p:grpSpPr>
          <a:xfrm>
            <a:off x="1333500" y="2492375"/>
            <a:ext cx="6477000" cy="2251075"/>
            <a:chOff x="0" y="0"/>
            <a:chExt cx="4080" cy="1554"/>
          </a:xfrm>
        </p:grpSpPr>
        <p:sp>
          <p:nvSpPr>
            <p:cNvPr id="17410" name="Line 3"/>
            <p:cNvSpPr/>
            <p:nvPr/>
          </p:nvSpPr>
          <p:spPr>
            <a:xfrm>
              <a:off x="1056" y="384"/>
              <a:ext cx="67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17411" name="Rectangle 4"/>
            <p:cNvSpPr/>
            <p:nvPr/>
          </p:nvSpPr>
          <p:spPr>
            <a:xfrm>
              <a:off x="0" y="48"/>
              <a:ext cx="1008" cy="62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宋体" panose="02010600030101010101" pitchFamily="2" charset="-122"/>
                </a:rPr>
                <a:t>高级语言程序</a:t>
              </a:r>
            </a:p>
          </p:txBody>
        </p:sp>
        <p:sp>
          <p:nvSpPr>
            <p:cNvPr id="17412" name="Rectangle 5"/>
            <p:cNvSpPr/>
            <p:nvPr/>
          </p:nvSpPr>
          <p:spPr>
            <a:xfrm>
              <a:off x="1728" y="48"/>
              <a:ext cx="960" cy="66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宋体" panose="02010600030101010101" pitchFamily="2" charset="-122"/>
                </a:rPr>
                <a:t>机器语言程序</a:t>
              </a:r>
            </a:p>
          </p:txBody>
        </p:sp>
        <p:sp>
          <p:nvSpPr>
            <p:cNvPr id="17413" name="Rectangle 6"/>
            <p:cNvSpPr/>
            <p:nvPr/>
          </p:nvSpPr>
          <p:spPr>
            <a:xfrm>
              <a:off x="3264" y="48"/>
              <a:ext cx="816" cy="66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>
                <a:spcBef>
                  <a:spcPts val="4100"/>
                </a:spcBef>
              </a:pPr>
              <a:r>
                <a:rPr lang="zh-CN" altLang="en-US" sz="2800" b="1" u="none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结果</a:t>
              </a:r>
              <a:endParaRPr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4" name="Rectangle 7"/>
            <p:cNvSpPr/>
            <p:nvPr/>
          </p:nvSpPr>
          <p:spPr>
            <a:xfrm>
              <a:off x="960" y="912"/>
              <a:ext cx="876" cy="64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宋体" panose="02010600030101010101" pitchFamily="2" charset="-122"/>
                </a:rPr>
                <a:t>编译</a:t>
              </a:r>
            </a:p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宋体" panose="02010600030101010101" pitchFamily="2" charset="-122"/>
                </a:rPr>
                <a:t>程序</a:t>
              </a:r>
              <a:endParaRPr lang="zh-CN" altLang="en-US" sz="1600" b="1" u="none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15" name="Line 8"/>
            <p:cNvSpPr/>
            <p:nvPr/>
          </p:nvSpPr>
          <p:spPr>
            <a:xfrm>
              <a:off x="2688" y="384"/>
              <a:ext cx="5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17416" name="Line 9"/>
            <p:cNvSpPr/>
            <p:nvPr/>
          </p:nvSpPr>
          <p:spPr>
            <a:xfrm flipV="1">
              <a:off x="1392" y="384"/>
              <a:ext cx="0" cy="48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17417" name="Rectangle 10"/>
            <p:cNvSpPr/>
            <p:nvPr/>
          </p:nvSpPr>
          <p:spPr>
            <a:xfrm>
              <a:off x="1008" y="48"/>
              <a:ext cx="720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翻译</a:t>
              </a:r>
            </a:p>
          </p:txBody>
        </p:sp>
        <p:sp>
          <p:nvSpPr>
            <p:cNvPr id="17418" name="Rectangle 11"/>
            <p:cNvSpPr/>
            <p:nvPr/>
          </p:nvSpPr>
          <p:spPr>
            <a:xfrm>
              <a:off x="2592" y="0"/>
              <a:ext cx="720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运行</a:t>
              </a:r>
              <a:endParaRPr lang="zh-CN" altLang="en-US" b="1" u="none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7419" name="Rectangle 12"/>
          <p:cNvSpPr>
            <a:spLocks noGrp="1"/>
          </p:cNvSpPr>
          <p:nvPr>
            <p:ph type="title"/>
          </p:nvPr>
        </p:nvSpPr>
        <p:spPr>
          <a:xfrm>
            <a:off x="34925" y="149225"/>
            <a:ext cx="7772400" cy="758825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en-US" altLang="zh-CN" b="1"/>
              <a:t>1.1. </a:t>
            </a:r>
            <a:r>
              <a:rPr lang="zh-CN" altLang="en-US" b="1" dirty="0"/>
              <a:t>什么是编译程序</a:t>
            </a:r>
          </a:p>
        </p:txBody>
      </p:sp>
      <p:sp>
        <p:nvSpPr>
          <p:cNvPr id="17420" name="Text Box 13"/>
          <p:cNvSpPr txBox="1"/>
          <p:nvPr/>
        </p:nvSpPr>
        <p:spPr>
          <a:xfrm>
            <a:off x="179388" y="1062038"/>
            <a:ext cx="8964612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编译程序</a:t>
            </a:r>
            <a:r>
              <a:rPr lang="en-US" altLang="zh-CN" sz="2800" b="1" u="none">
                <a:solidFill>
                  <a:schemeClr val="tx1"/>
                </a:solidFill>
                <a:latin typeface="宋体" panose="02010600030101010101" pitchFamily="2" charset="-122"/>
              </a:rPr>
              <a:t>(compiler)</a:t>
            </a:r>
          </a:p>
          <a:p>
            <a:pPr marL="285750" indent="-285750">
              <a:buClr>
                <a:schemeClr val="tx2"/>
              </a:buClr>
            </a:pPr>
            <a:r>
              <a:rPr lang="en-US" altLang="zh-CN" sz="2800" b="1" u="none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endParaRPr lang="zh-CN" altLang="en-US" sz="2800" b="1" u="none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7421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2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10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2"/>
          <p:cNvSpPr>
            <a:spLocks noGrp="1"/>
          </p:cNvSpPr>
          <p:nvPr>
            <p:ph type="title"/>
          </p:nvPr>
        </p:nvSpPr>
        <p:spPr>
          <a:xfrm>
            <a:off x="34925" y="115888"/>
            <a:ext cx="7772400" cy="758825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en-US" altLang="zh-CN" b="1"/>
              <a:t>1.1. </a:t>
            </a:r>
            <a:r>
              <a:rPr lang="zh-CN" altLang="en-US" b="1" dirty="0"/>
              <a:t>什么是编译程序</a:t>
            </a:r>
          </a:p>
        </p:txBody>
      </p:sp>
      <p:sp>
        <p:nvSpPr>
          <p:cNvPr id="18434" name="Text Box 13"/>
          <p:cNvSpPr txBox="1"/>
          <p:nvPr/>
        </p:nvSpPr>
        <p:spPr>
          <a:xfrm>
            <a:off x="250825" y="1125538"/>
            <a:ext cx="8382000" cy="1800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解释程序</a:t>
            </a:r>
          </a:p>
          <a:p>
            <a:pPr marL="285750" indent="-285750">
              <a:buClr>
                <a:schemeClr val="tx2"/>
              </a:buClr>
            </a:pP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 把源语言写的源程序作为输入，但不产生目标程序，而是边解释边执行源程序本身。（如</a:t>
            </a:r>
            <a:r>
              <a:rPr lang="en-US" altLang="zh-CN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BASIC</a:t>
            </a: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语言是解释程序）</a:t>
            </a:r>
          </a:p>
        </p:txBody>
      </p:sp>
      <p:grpSp>
        <p:nvGrpSpPr>
          <p:cNvPr id="15364" name="Group 14"/>
          <p:cNvGrpSpPr/>
          <p:nvPr/>
        </p:nvGrpSpPr>
        <p:grpSpPr>
          <a:xfrm>
            <a:off x="1908175" y="3644900"/>
            <a:ext cx="5075238" cy="2157413"/>
            <a:chOff x="0" y="0"/>
            <a:chExt cx="3197" cy="1359"/>
          </a:xfrm>
        </p:grpSpPr>
        <p:sp>
          <p:nvSpPr>
            <p:cNvPr id="18436" name="Rectangle 15"/>
            <p:cNvSpPr/>
            <p:nvPr/>
          </p:nvSpPr>
          <p:spPr>
            <a:xfrm>
              <a:off x="0" y="144"/>
              <a:ext cx="894" cy="52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>
                <a:spcBef>
                  <a:spcPts val="600"/>
                </a:spcBef>
              </a:pPr>
              <a:r>
                <a:rPr lang="zh-CN" altLang="en-US" sz="2800" b="1" u="none" dirty="0">
                  <a:solidFill>
                    <a:schemeClr val="tx1"/>
                  </a:solidFill>
                  <a:latin typeface="宋体" panose="02010600030101010101" pitchFamily="2" charset="-122"/>
                </a:rPr>
                <a:t>源程序</a:t>
              </a:r>
              <a:endParaRPr lang="zh-CN" altLang="en-US" sz="2400" b="1" u="none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37" name="Rectangle 16"/>
            <p:cNvSpPr/>
            <p:nvPr/>
          </p:nvSpPr>
          <p:spPr>
            <a:xfrm>
              <a:off x="2256" y="144"/>
              <a:ext cx="941" cy="52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>
                <a:spcBef>
                  <a:spcPts val="600"/>
                </a:spcBef>
              </a:pPr>
              <a:r>
                <a:rPr lang="zh-CN" altLang="en-US" sz="2800" b="1" u="none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结果</a:t>
              </a:r>
              <a:endParaRPr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38" name="Rectangle 17"/>
            <p:cNvSpPr/>
            <p:nvPr/>
          </p:nvSpPr>
          <p:spPr>
            <a:xfrm>
              <a:off x="1296" y="672"/>
              <a:ext cx="720" cy="68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宋体" panose="02010600030101010101" pitchFamily="2" charset="-122"/>
                </a:rPr>
                <a:t>解释</a:t>
              </a:r>
            </a:p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宋体" panose="02010600030101010101" pitchFamily="2" charset="-122"/>
                </a:rPr>
                <a:t>程序</a:t>
              </a:r>
              <a:endParaRPr lang="zh-CN" altLang="en-US" sz="2400" b="1" u="none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39" name="Line 18"/>
            <p:cNvSpPr/>
            <p:nvPr/>
          </p:nvSpPr>
          <p:spPr>
            <a:xfrm>
              <a:off x="912" y="384"/>
              <a:ext cx="1317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18440" name="Line 19"/>
            <p:cNvSpPr/>
            <p:nvPr/>
          </p:nvSpPr>
          <p:spPr>
            <a:xfrm flipV="1">
              <a:off x="1632" y="384"/>
              <a:ext cx="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18441" name="Rectangle 20"/>
            <p:cNvSpPr/>
            <p:nvPr/>
          </p:nvSpPr>
          <p:spPr>
            <a:xfrm>
              <a:off x="1296" y="0"/>
              <a:ext cx="720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解释执行</a:t>
              </a:r>
              <a:endParaRPr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442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3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11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811213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zh-CN" altLang="en-US" b="1" dirty="0"/>
              <a:t>编译程序 </a:t>
            </a:r>
            <a:r>
              <a:rPr lang="en-US" altLang="zh-CN" b="1"/>
              <a:t>vs. </a:t>
            </a:r>
            <a:r>
              <a:rPr lang="zh-CN" altLang="en-US" b="1" dirty="0"/>
              <a:t>解释程序</a:t>
            </a:r>
          </a:p>
        </p:txBody>
      </p:sp>
      <p:pic>
        <p:nvPicPr>
          <p:cNvPr id="16387" name="Picture 13" descr="j0195384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6659563" y="2060575"/>
            <a:ext cx="1443037" cy="1473200"/>
          </a:xfrm>
          <a:ln/>
        </p:spPr>
      </p:pic>
      <p:pic>
        <p:nvPicPr>
          <p:cNvPr id="16388" name="Picture 7" descr="j0291984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827088" y="1884363"/>
            <a:ext cx="1527175" cy="1616075"/>
          </a:xfrm>
          <a:ln/>
        </p:spPr>
      </p:pic>
      <p:pic>
        <p:nvPicPr>
          <p:cNvPr id="16389" name="Picture 15" descr="j0301252"/>
          <p:cNvPicPr>
            <a:picLocks noGrp="1" noChangeAspect="1"/>
          </p:cNvPicPr>
          <p:nvPr>
            <p:ph sz="quarter" idx="4294967295"/>
          </p:nvPr>
        </p:nvPicPr>
        <p:blipFill>
          <a:blip r:embed="rId4"/>
          <a:stretch>
            <a:fillRect/>
          </a:stretch>
        </p:blipFill>
        <p:spPr>
          <a:xfrm>
            <a:off x="3563938" y="4797425"/>
            <a:ext cx="1655762" cy="1416050"/>
          </a:xfrm>
          <a:ln/>
        </p:spPr>
      </p:pic>
      <p:pic>
        <p:nvPicPr>
          <p:cNvPr id="16390" name="Picture 23" descr="BD06639_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838" y="2060575"/>
            <a:ext cx="1512887" cy="1512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1" name="AutoShape 24"/>
          <p:cNvSpPr/>
          <p:nvPr/>
        </p:nvSpPr>
        <p:spPr>
          <a:xfrm>
            <a:off x="2771775" y="2819400"/>
            <a:ext cx="792163" cy="360363"/>
          </a:xfrm>
          <a:prstGeom prst="rightArrow">
            <a:avLst>
              <a:gd name="adj1" fmla="val 50000"/>
              <a:gd name="adj2" fmla="val 54905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u="none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AutoShape 25"/>
          <p:cNvSpPr/>
          <p:nvPr/>
        </p:nvSpPr>
        <p:spPr>
          <a:xfrm>
            <a:off x="5580063" y="2747963"/>
            <a:ext cx="792162" cy="360362"/>
          </a:xfrm>
          <a:prstGeom prst="rightArrow">
            <a:avLst>
              <a:gd name="adj1" fmla="val 50000"/>
              <a:gd name="adj2" fmla="val 54905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u="none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3" name="Documents"/>
          <p:cNvSpPr>
            <a:spLocks noEditPoints="1"/>
          </p:cNvSpPr>
          <p:nvPr/>
        </p:nvSpPr>
        <p:spPr>
          <a:xfrm>
            <a:off x="2771775" y="1739900"/>
            <a:ext cx="576263" cy="944563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21600" h="2160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Documents"/>
          <p:cNvSpPr>
            <a:spLocks noEditPoints="1"/>
          </p:cNvSpPr>
          <p:nvPr/>
        </p:nvSpPr>
        <p:spPr>
          <a:xfrm>
            <a:off x="5724525" y="1739900"/>
            <a:ext cx="576263" cy="944563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21600" h="2160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FFCC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16395" name="Picture 29" descr="j01953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25" y="4581525"/>
            <a:ext cx="1474788" cy="1506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6" name="Picture 30" descr="j02919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4586288"/>
            <a:ext cx="1560513" cy="165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7" name="AutoShape 32"/>
          <p:cNvSpPr/>
          <p:nvPr/>
        </p:nvSpPr>
        <p:spPr>
          <a:xfrm>
            <a:off x="2700338" y="5521325"/>
            <a:ext cx="792162" cy="360363"/>
          </a:xfrm>
          <a:prstGeom prst="rightArrow">
            <a:avLst>
              <a:gd name="adj1" fmla="val 50000"/>
              <a:gd name="adj2" fmla="val 54904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u="none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8" name="AutoShape 33"/>
          <p:cNvSpPr/>
          <p:nvPr/>
        </p:nvSpPr>
        <p:spPr>
          <a:xfrm>
            <a:off x="5508625" y="5449888"/>
            <a:ext cx="792163" cy="360362"/>
          </a:xfrm>
          <a:prstGeom prst="rightArrow">
            <a:avLst>
              <a:gd name="adj1" fmla="val 50000"/>
              <a:gd name="adj2" fmla="val 54905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u="none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9" name="Documents"/>
          <p:cNvSpPr>
            <a:spLocks noEditPoints="1"/>
          </p:cNvSpPr>
          <p:nvPr/>
        </p:nvSpPr>
        <p:spPr>
          <a:xfrm>
            <a:off x="2700338" y="4441825"/>
            <a:ext cx="576262" cy="944563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21600" h="2160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6400" name="Text Box 37"/>
          <p:cNvSpPr txBox="1"/>
          <p:nvPr/>
        </p:nvSpPr>
        <p:spPr>
          <a:xfrm>
            <a:off x="4067175" y="1452563"/>
            <a:ext cx="102711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zh-CN" altLang="en-US" sz="2800" u="none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编译</a:t>
            </a:r>
          </a:p>
        </p:txBody>
      </p:sp>
      <p:sp>
        <p:nvSpPr>
          <p:cNvPr id="16401" name="Text Box 38"/>
          <p:cNvSpPr txBox="1"/>
          <p:nvPr/>
        </p:nvSpPr>
        <p:spPr>
          <a:xfrm>
            <a:off x="4067175" y="4294188"/>
            <a:ext cx="102711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zh-CN" altLang="en-US" sz="2800" u="none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解释</a:t>
            </a:r>
          </a:p>
        </p:txBody>
      </p:sp>
      <p:sp>
        <p:nvSpPr>
          <p:cNvPr id="19473" name="灯片编号占位符 1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12</a:t>
            </a:fld>
            <a:endParaRPr lang="zh-CN" altLang="en-US" sz="1200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 tmFilter="0,0; .5, 1; 1, 1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6" dur="10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000" tmFilter="0,0; .5, 1; 1, 1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63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9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63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98"/>
                  </p:tgtEl>
                </p:cond>
              </p:nextCondLst>
            </p:seq>
          </p:childTnLst>
        </p:cTn>
      </p:par>
    </p:tnLst>
    <p:bldLst>
      <p:bldP spid="16391" grpId="0" animBg="1"/>
      <p:bldP spid="16392" grpId="0" animBg="1"/>
      <p:bldP spid="16397" grpId="0" animBg="1"/>
      <p:bldP spid="16397" grpId="1" animBg="1"/>
      <p:bldP spid="16398" grpId="0" animBg="1"/>
      <p:bldP spid="16398" grpId="1" animBg="1"/>
      <p:bldP spid="16400" grpId="0"/>
      <p:bldP spid="164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001000" cy="755650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en-US" altLang="zh-CN" b="1"/>
              <a:t>1.2.  </a:t>
            </a:r>
            <a:r>
              <a:rPr lang="zh-CN" altLang="en-US" b="1" dirty="0"/>
              <a:t>编译过程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anchor="t" anchorCtr="0"/>
          <a:lstStyle/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把英文翻译为中文 </a:t>
            </a:r>
          </a:p>
          <a:p>
            <a:pPr lvl="1" algn="just" eaLnBrk="1" hangingPunct="1"/>
            <a:r>
              <a:rPr lang="zh-CN" altLang="en-US" b="1" dirty="0"/>
              <a:t>识别出句子中的一个个单词；</a:t>
            </a:r>
          </a:p>
          <a:p>
            <a:pPr lvl="1" algn="just" eaLnBrk="1" hangingPunct="1"/>
            <a:r>
              <a:rPr lang="zh-CN" altLang="en-US" b="1" dirty="0"/>
              <a:t>分析句子的语法结构；</a:t>
            </a:r>
          </a:p>
          <a:p>
            <a:pPr lvl="1" algn="just" eaLnBrk="1" hangingPunct="1"/>
            <a:r>
              <a:rPr lang="zh-CN" altLang="en-US" b="1" dirty="0"/>
              <a:t>根据句子的含义进行初步翻译；</a:t>
            </a:r>
          </a:p>
          <a:p>
            <a:pPr lvl="1" algn="just" eaLnBrk="1" hangingPunct="1"/>
            <a:r>
              <a:rPr lang="zh-CN" altLang="en-US" b="1" dirty="0"/>
              <a:t>对译文进行修饰；</a:t>
            </a:r>
          </a:p>
          <a:p>
            <a:pPr lvl="1" algn="just" eaLnBrk="1" hangingPunct="1"/>
            <a:r>
              <a:rPr lang="zh-CN" altLang="en-US" b="1" dirty="0"/>
              <a:t>写出最后的译文。 </a:t>
            </a:r>
          </a:p>
          <a:p>
            <a:pPr eaLnBrk="1" hangingPunct="1"/>
            <a:endParaRPr lang="zh-CN" altLang="en-US" b="1" dirty="0"/>
          </a:p>
        </p:txBody>
      </p:sp>
      <p:sp>
        <p:nvSpPr>
          <p:cNvPr id="17412" name="AutoShape 4"/>
          <p:cNvSpPr/>
          <p:nvPr/>
        </p:nvSpPr>
        <p:spPr>
          <a:xfrm>
            <a:off x="6948488" y="1844675"/>
            <a:ext cx="1857375" cy="752475"/>
          </a:xfrm>
          <a:prstGeom prst="borderCallout1">
            <a:avLst>
              <a:gd name="adj1" fmla="val 15190"/>
              <a:gd name="adj2" fmla="val -4102"/>
              <a:gd name="adj3" fmla="val 100421"/>
              <a:gd name="adj4" fmla="val -91537"/>
            </a:avLst>
          </a:prstGeom>
          <a:solidFill>
            <a:srgbClr val="FFFF99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stealth" w="med" len="med"/>
          </a:ln>
        </p:spPr>
        <p:txBody>
          <a:bodyPr anchor="ctr" anchorCtr="0"/>
          <a:lstStyle/>
          <a:p>
            <a:pPr algn="ctr"/>
            <a:r>
              <a:rPr lang="zh-CN" altLang="en-US" sz="3200" b="1" u="none" dirty="0">
                <a:solidFill>
                  <a:srgbClr val="3333CC"/>
                </a:solidFill>
                <a:latin typeface="Verdana" panose="020B0604030504040204" pitchFamily="34" charset="0"/>
                <a:ea typeface="楷体_GB2312" pitchFamily="49" charset="-122"/>
              </a:rPr>
              <a:t>词法分析</a:t>
            </a:r>
          </a:p>
        </p:txBody>
      </p:sp>
      <p:sp>
        <p:nvSpPr>
          <p:cNvPr id="17413" name="AutoShape 5"/>
          <p:cNvSpPr/>
          <p:nvPr/>
        </p:nvSpPr>
        <p:spPr>
          <a:xfrm>
            <a:off x="6948488" y="2708275"/>
            <a:ext cx="1857375" cy="752475"/>
          </a:xfrm>
          <a:prstGeom prst="borderCallout1">
            <a:avLst>
              <a:gd name="adj1" fmla="val 15190"/>
              <a:gd name="adj2" fmla="val -4102"/>
              <a:gd name="adj3" fmla="val 69199"/>
              <a:gd name="adj4" fmla="val -100597"/>
            </a:avLst>
          </a:prstGeom>
          <a:solidFill>
            <a:srgbClr val="FFFF99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stealth" w="med" len="med"/>
          </a:ln>
        </p:spPr>
        <p:txBody>
          <a:bodyPr anchor="ctr" anchorCtr="0"/>
          <a:lstStyle/>
          <a:p>
            <a:pPr algn="ctr"/>
            <a:r>
              <a:rPr lang="zh-CN" altLang="en-US" sz="3200" b="1" u="none" dirty="0">
                <a:solidFill>
                  <a:srgbClr val="3333CC"/>
                </a:solidFill>
                <a:latin typeface="Verdana" panose="020B0604030504040204" pitchFamily="34" charset="0"/>
                <a:ea typeface="楷体_GB2312" pitchFamily="49" charset="-122"/>
              </a:rPr>
              <a:t>语法分析</a:t>
            </a:r>
          </a:p>
        </p:txBody>
      </p:sp>
      <p:sp>
        <p:nvSpPr>
          <p:cNvPr id="17414" name="AutoShape 6"/>
          <p:cNvSpPr/>
          <p:nvPr/>
        </p:nvSpPr>
        <p:spPr>
          <a:xfrm>
            <a:off x="6948488" y="3573463"/>
            <a:ext cx="1857375" cy="752475"/>
          </a:xfrm>
          <a:prstGeom prst="borderCallout1">
            <a:avLst>
              <a:gd name="adj1" fmla="val 15190"/>
              <a:gd name="adj2" fmla="val -4102"/>
              <a:gd name="adj3" fmla="val 35866"/>
              <a:gd name="adj4" fmla="val -45213"/>
            </a:avLst>
          </a:prstGeom>
          <a:solidFill>
            <a:srgbClr val="FFFF99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stealth" w="med" len="med"/>
          </a:ln>
        </p:spPr>
        <p:txBody>
          <a:bodyPr anchor="ctr" anchorCtr="0"/>
          <a:lstStyle/>
          <a:p>
            <a:pPr algn="ctr">
              <a:lnSpc>
                <a:spcPct val="75000"/>
              </a:lnSpc>
            </a:pPr>
            <a:r>
              <a:rPr lang="zh-CN" altLang="en-US" sz="3200" b="1" u="none" dirty="0">
                <a:solidFill>
                  <a:srgbClr val="3333CC"/>
                </a:solidFill>
                <a:latin typeface="Verdana" panose="020B0604030504040204" pitchFamily="34" charset="0"/>
                <a:ea typeface="楷体_GB2312" pitchFamily="49" charset="-122"/>
              </a:rPr>
              <a:t>中间代码产生</a:t>
            </a:r>
          </a:p>
        </p:txBody>
      </p:sp>
      <p:sp>
        <p:nvSpPr>
          <p:cNvPr id="17415" name="AutoShape 7"/>
          <p:cNvSpPr/>
          <p:nvPr/>
        </p:nvSpPr>
        <p:spPr>
          <a:xfrm>
            <a:off x="6948488" y="4437063"/>
            <a:ext cx="1857375" cy="752475"/>
          </a:xfrm>
          <a:prstGeom prst="borderCallout1">
            <a:avLst>
              <a:gd name="adj1" fmla="val 15190"/>
              <a:gd name="adj2" fmla="val -4102"/>
              <a:gd name="adj3" fmla="val -4009"/>
              <a:gd name="adj4" fmla="val -155213"/>
            </a:avLst>
          </a:prstGeom>
          <a:solidFill>
            <a:srgbClr val="FFFF99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stealth" w="med" len="med"/>
          </a:ln>
        </p:spPr>
        <p:txBody>
          <a:bodyPr anchor="ctr" anchorCtr="0"/>
          <a:lstStyle/>
          <a:p>
            <a:pPr algn="ctr"/>
            <a:r>
              <a:rPr lang="zh-CN" altLang="en-US" sz="3200" b="1" u="none" dirty="0">
                <a:solidFill>
                  <a:srgbClr val="3333CC"/>
                </a:solidFill>
                <a:latin typeface="Verdana" panose="020B0604030504040204" pitchFamily="34" charset="0"/>
                <a:ea typeface="楷体_GB2312" pitchFamily="49" charset="-122"/>
              </a:rPr>
              <a:t>优化</a:t>
            </a:r>
          </a:p>
        </p:txBody>
      </p:sp>
      <p:sp>
        <p:nvSpPr>
          <p:cNvPr id="17416" name="AutoShape 8"/>
          <p:cNvSpPr/>
          <p:nvPr/>
        </p:nvSpPr>
        <p:spPr>
          <a:xfrm>
            <a:off x="6948488" y="5445125"/>
            <a:ext cx="1857375" cy="752475"/>
          </a:xfrm>
          <a:prstGeom prst="borderCallout1">
            <a:avLst>
              <a:gd name="adj1" fmla="val 15190"/>
              <a:gd name="adj2" fmla="val -4102"/>
              <a:gd name="adj3" fmla="val -62870"/>
              <a:gd name="adj4" fmla="val -155981"/>
            </a:avLst>
          </a:prstGeom>
          <a:solidFill>
            <a:srgbClr val="FFFF99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stealth" w="med" len="med"/>
          </a:ln>
        </p:spPr>
        <p:txBody>
          <a:bodyPr anchor="ctr" anchorCtr="0"/>
          <a:lstStyle/>
          <a:p>
            <a:pPr algn="ctr">
              <a:lnSpc>
                <a:spcPct val="75000"/>
              </a:lnSpc>
            </a:pPr>
            <a:r>
              <a:rPr lang="zh-CN" altLang="en-US" sz="3200" b="1" u="none" dirty="0">
                <a:solidFill>
                  <a:srgbClr val="3333CC"/>
                </a:solidFill>
                <a:latin typeface="Verdana" panose="020B0604030504040204" pitchFamily="34" charset="0"/>
                <a:ea typeface="楷体_GB2312" pitchFamily="49" charset="-122"/>
              </a:rPr>
              <a:t>目标代码产生</a:t>
            </a:r>
          </a:p>
        </p:txBody>
      </p:sp>
      <p:sp>
        <p:nvSpPr>
          <p:cNvPr id="20488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89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13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/>
      <p:bldP spid="17412" grpId="0" animBg="1"/>
      <p:bldP spid="17413" grpId="0" animBg="1"/>
      <p:bldP spid="17414" grpId="0" animBg="1"/>
      <p:bldP spid="17415" grpId="0" animBg="1"/>
      <p:bldP spid="174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type="body"/>
          </p:nvPr>
        </p:nvSpPr>
        <p:spPr>
          <a:xfrm>
            <a:off x="395288" y="1268413"/>
            <a:ext cx="8207375" cy="4248150"/>
          </a:xfrm>
          <a:ln/>
        </p:spPr>
        <p:txBody>
          <a:bodyPr vert="horz" wrap="square" anchor="t" anchorCtr="0"/>
          <a:lstStyle/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编译程序的工作一般分为五个阶段</a:t>
            </a:r>
            <a:r>
              <a:rPr lang="en-US" altLang="zh-CN" b="1">
                <a:latin typeface="宋体" panose="02010600030101010101" pitchFamily="2" charset="-122"/>
              </a:rPr>
              <a:t>:</a:t>
            </a:r>
          </a:p>
          <a:p>
            <a:pPr lvl="1" algn="just" eaLnBrk="1" hangingPunct="1"/>
            <a:r>
              <a:rPr lang="zh-CN" altLang="en-US" b="1" dirty="0"/>
              <a:t>词法分析</a:t>
            </a:r>
          </a:p>
          <a:p>
            <a:pPr lvl="1" algn="just" eaLnBrk="1" hangingPunct="1"/>
            <a:r>
              <a:rPr lang="zh-CN" altLang="en-US" b="1" dirty="0"/>
              <a:t>语法分析</a:t>
            </a:r>
          </a:p>
          <a:p>
            <a:pPr lvl="1" algn="just" eaLnBrk="1" hangingPunct="1"/>
            <a:r>
              <a:rPr lang="zh-CN" altLang="en-US" b="1" dirty="0"/>
              <a:t>中间代码产生</a:t>
            </a:r>
          </a:p>
          <a:p>
            <a:pPr lvl="1" algn="just" eaLnBrk="1" hangingPunct="1"/>
            <a:r>
              <a:rPr lang="zh-CN" altLang="en-US" b="1" dirty="0"/>
              <a:t>优化</a:t>
            </a:r>
          </a:p>
          <a:p>
            <a:pPr lvl="1" algn="just" eaLnBrk="1" hangingPunct="1"/>
            <a:r>
              <a:rPr lang="zh-CN" altLang="en-US" b="1" dirty="0"/>
              <a:t>目标代码产生</a:t>
            </a:r>
          </a:p>
          <a:p>
            <a:pPr eaLnBrk="1" hangingPunct="1"/>
            <a:endParaRPr lang="zh-CN" altLang="en-US" b="1"/>
          </a:p>
        </p:txBody>
      </p:sp>
      <p:sp>
        <p:nvSpPr>
          <p:cNvPr id="21506" name="Rectangle 2"/>
          <p:cNvSpPr/>
          <p:nvPr/>
        </p:nvSpPr>
        <p:spPr>
          <a:xfrm>
            <a:off x="34925" y="188913"/>
            <a:ext cx="8001000" cy="7556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en-US" altLang="zh-CN" sz="4000" b="1" u="none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1.2.  </a:t>
            </a:r>
            <a:r>
              <a:rPr lang="zh-CN" altLang="en-US" sz="4000" b="1" u="none" dirty="0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编译过程</a:t>
            </a:r>
          </a:p>
        </p:txBody>
      </p:sp>
      <p:sp>
        <p:nvSpPr>
          <p:cNvPr id="21507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14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/>
          </p:cNvSpPr>
          <p:nvPr>
            <p:ph type="body"/>
          </p:nvPr>
        </p:nvSpPr>
        <p:spPr>
          <a:xfrm>
            <a:off x="395288" y="1268413"/>
            <a:ext cx="8207375" cy="4248150"/>
          </a:xfrm>
          <a:ln/>
        </p:spPr>
        <p:txBody>
          <a:bodyPr vert="horz" wrap="square" anchor="t" anchorCtr="0"/>
          <a:lstStyle/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有一个</a:t>
            </a:r>
            <a:r>
              <a:rPr lang="en-US" altLang="zh-CN" b="1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语言程序，对它进行编译</a:t>
            </a:r>
          </a:p>
          <a:p>
            <a:pPr algn="just" eaLnBrk="1" hangingPunct="1">
              <a:buNone/>
            </a:pPr>
            <a:r>
              <a:rPr lang="en-US" altLang="zh-CN" b="1"/>
              <a:t>Void </a:t>
            </a:r>
            <a:r>
              <a:rPr lang="en-US" altLang="zh-CN" b="1" dirty="0" err="1"/>
              <a:t>jisuan</a:t>
            </a:r>
            <a:r>
              <a:rPr lang="en-US" altLang="zh-CN" b="1"/>
              <a:t>()</a:t>
            </a:r>
          </a:p>
          <a:p>
            <a:pPr algn="just" eaLnBrk="1" hangingPunct="1">
              <a:buNone/>
            </a:pPr>
            <a:r>
              <a:rPr lang="en-US" altLang="zh-CN" b="1"/>
              <a:t>{   </a:t>
            </a:r>
            <a:r>
              <a:rPr lang="en-US" altLang="zh-CN" b="1" dirty="0" err="1"/>
              <a:t>int</a:t>
            </a:r>
            <a:r>
              <a:rPr lang="en-US" altLang="zh-CN" b="1"/>
              <a:t>    </a:t>
            </a:r>
            <a:r>
              <a:rPr lang="en-US" altLang="zh-CN" b="1" dirty="0" err="1"/>
              <a:t>y,c,d</a:t>
            </a:r>
            <a:r>
              <a:rPr lang="en-US" altLang="zh-CN" b="1"/>
              <a:t>;</a:t>
            </a:r>
          </a:p>
          <a:p>
            <a:pPr algn="just" eaLnBrk="1" hangingPunct="1">
              <a:buNone/>
            </a:pPr>
            <a:r>
              <a:rPr lang="en-US" altLang="zh-CN" b="1"/>
              <a:t>    float </a:t>
            </a:r>
            <a:r>
              <a:rPr lang="en-US" altLang="zh-CN" b="1" dirty="0" err="1"/>
              <a:t>x,a,b</a:t>
            </a:r>
            <a:r>
              <a:rPr lang="en-US" altLang="zh-CN" b="1"/>
              <a:t>;</a:t>
            </a:r>
          </a:p>
          <a:p>
            <a:pPr algn="just" eaLnBrk="1" hangingPunct="1">
              <a:buNone/>
            </a:pPr>
            <a:r>
              <a:rPr lang="en-US" altLang="zh-CN" b="1"/>
              <a:t>    x=</a:t>
            </a:r>
            <a:r>
              <a:rPr lang="en-US" altLang="zh-CN" b="1" dirty="0" err="1"/>
              <a:t>a+b</a:t>
            </a:r>
            <a:r>
              <a:rPr lang="en-US" altLang="zh-CN" b="1"/>
              <a:t>*50;</a:t>
            </a:r>
          </a:p>
          <a:p>
            <a:pPr algn="just" eaLnBrk="1" hangingPunct="1">
              <a:buNone/>
            </a:pPr>
            <a:r>
              <a:rPr lang="en-US" altLang="zh-CN" b="1"/>
              <a:t>    y=</a:t>
            </a:r>
            <a:r>
              <a:rPr lang="en-US" altLang="zh-CN" b="1" dirty="0" err="1"/>
              <a:t>c+)d</a:t>
            </a:r>
            <a:r>
              <a:rPr lang="en-US" altLang="zh-CN" b="1"/>
              <a:t>*(</a:t>
            </a:r>
            <a:r>
              <a:rPr lang="en-US" altLang="zh-CN" b="1" dirty="0" err="1"/>
              <a:t>x+b</a:t>
            </a:r>
            <a:r>
              <a:rPr lang="en-US" altLang="zh-CN" b="1"/>
              <a:t>;</a:t>
            </a:r>
          </a:p>
          <a:p>
            <a:pPr algn="just" eaLnBrk="1" hangingPunct="1">
              <a:buNone/>
            </a:pPr>
            <a:r>
              <a:rPr lang="en-US" altLang="zh-CN" b="1"/>
              <a:t>}</a:t>
            </a:r>
          </a:p>
        </p:txBody>
      </p:sp>
      <p:sp>
        <p:nvSpPr>
          <p:cNvPr id="22530" name="Rectangle 2"/>
          <p:cNvSpPr/>
          <p:nvPr/>
        </p:nvSpPr>
        <p:spPr>
          <a:xfrm>
            <a:off x="34925" y="188913"/>
            <a:ext cx="8001000" cy="7556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3200" b="1" u="none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</a:p>
        </p:txBody>
      </p:sp>
      <p:sp>
        <p:nvSpPr>
          <p:cNvPr id="22531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15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8001000" cy="828675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/>
          </p:nvPr>
        </p:nvSpPr>
        <p:spPr>
          <a:xfrm>
            <a:off x="611188" y="1412875"/>
            <a:ext cx="7777162" cy="3554413"/>
          </a:xfrm>
          <a:ln/>
        </p:spPr>
        <p:txBody>
          <a:bodyPr vert="horz" wrap="square" anchor="t" anchorCtr="0"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任务</a:t>
            </a:r>
            <a:r>
              <a:rPr lang="en-US" altLang="zh-CN" b="1" dirty="0">
                <a:latin typeface="宋体" panose="02010600030101010101" pitchFamily="2" charset="-122"/>
              </a:rPr>
              <a:t>: </a:t>
            </a:r>
            <a:r>
              <a:rPr lang="zh-CN" altLang="en-US" b="1" dirty="0">
                <a:latin typeface="宋体" panose="02010600030101010101" pitchFamily="2" charset="-122"/>
              </a:rPr>
              <a:t>输入源程序，对构成源程序的字符串进行扫描和分解，识别出一个个单词符号。</a:t>
            </a:r>
          </a:p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依循的原则：构词规则</a:t>
            </a:r>
          </a:p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描述工具：正规式和有限自动机</a:t>
            </a:r>
          </a:p>
          <a:p>
            <a:pPr eaLnBrk="1" hangingPunct="1"/>
            <a:r>
              <a:rPr lang="en-US" altLang="zh-CN" b="1" dirty="0">
                <a:latin typeface="宋体" panose="02010600030101010101" pitchFamily="2" charset="-122"/>
              </a:rPr>
              <a:t>FOR  I   :=     1   TO    100   DO</a:t>
            </a:r>
          </a:p>
          <a:p>
            <a:pPr eaLnBrk="1" hangingPunct="1"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保留字 标识符 等符  整常数 保留字 整常数  保留字</a:t>
            </a:r>
            <a:endParaRPr lang="zh-CN" altLang="en-US" b="1" dirty="0"/>
          </a:p>
        </p:txBody>
      </p:sp>
      <p:sp>
        <p:nvSpPr>
          <p:cNvPr id="23555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56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16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/>
          <p:nvPr/>
        </p:nvSpPr>
        <p:spPr>
          <a:xfrm>
            <a:off x="34925" y="188913"/>
            <a:ext cx="8001000" cy="7556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3200" b="1" u="none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词法分析举例说明</a:t>
            </a:r>
          </a:p>
        </p:txBody>
      </p:sp>
      <p:sp>
        <p:nvSpPr>
          <p:cNvPr id="24578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79" name="Text Box 5"/>
          <p:cNvSpPr txBox="1"/>
          <p:nvPr/>
        </p:nvSpPr>
        <p:spPr>
          <a:xfrm>
            <a:off x="250825" y="1412875"/>
            <a:ext cx="504031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1509" name="Rectangle 6"/>
          <p:cNvSpPr/>
          <p:nvPr/>
        </p:nvSpPr>
        <p:spPr>
          <a:xfrm>
            <a:off x="522288" y="1125538"/>
            <a:ext cx="4913312" cy="3451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基本字（保留字：组成命令的关键字，系统定义好的单词）：</a:t>
            </a:r>
            <a:r>
              <a:rPr lang="en-US" altLang="zh-CN" sz="2200" b="1" u="none">
                <a:solidFill>
                  <a:schemeClr val="tx1"/>
                </a:solidFill>
                <a:latin typeface="Verdana" panose="020B0604030504040204" pitchFamily="34" charset="0"/>
              </a:rPr>
              <a:t>void</a:t>
            </a:r>
            <a:r>
              <a:rPr lang="zh-CN" altLang="en-US" sz="22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200" b="1" u="none" dirty="0" err="1">
                <a:solidFill>
                  <a:schemeClr val="tx1"/>
                </a:solidFill>
                <a:latin typeface="Verdana" panose="020B0604030504040204" pitchFamily="34" charset="0"/>
              </a:rPr>
              <a:t>int</a:t>
            </a:r>
            <a:r>
              <a:rPr lang="zh-CN" altLang="en-US" sz="22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200" b="1" u="none">
                <a:solidFill>
                  <a:schemeClr val="tx1"/>
                </a:solidFill>
                <a:latin typeface="Verdana" panose="020B0604030504040204" pitchFamily="34" charset="0"/>
              </a:rPr>
              <a:t>float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标识符 （用户定义的函数名、变量名等）：</a:t>
            </a:r>
            <a:r>
              <a:rPr lang="en-US" altLang="zh-CN" sz="2200" b="1" u="none" dirty="0" err="1">
                <a:solidFill>
                  <a:schemeClr val="tx1"/>
                </a:solidFill>
                <a:latin typeface="Verdana" panose="020B0604030504040204" pitchFamily="34" charset="0"/>
              </a:rPr>
              <a:t>jisuan</a:t>
            </a:r>
            <a:r>
              <a:rPr lang="zh-CN" altLang="en-US" sz="22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200" b="1" u="none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zh-CN" altLang="en-US" sz="22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200" b="1" u="none">
                <a:solidFill>
                  <a:schemeClr val="tx1"/>
                </a:solidFill>
                <a:latin typeface="Verdana" panose="020B0604030504040204" pitchFamily="34" charset="0"/>
              </a:rPr>
              <a:t>b</a:t>
            </a:r>
            <a:r>
              <a:rPr lang="zh-CN" altLang="en-US" sz="22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200" b="1" u="none">
                <a:solidFill>
                  <a:schemeClr val="tx1"/>
                </a:solidFill>
                <a:latin typeface="Verdana" panose="020B0604030504040204" pitchFamily="34" charset="0"/>
              </a:rPr>
              <a:t>c</a:t>
            </a:r>
            <a:r>
              <a:rPr lang="zh-CN" altLang="en-US" sz="22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200" b="1" u="none">
                <a:solidFill>
                  <a:schemeClr val="tx1"/>
                </a:solidFill>
                <a:latin typeface="Verdana" panose="020B0604030504040204" pitchFamily="34" charset="0"/>
              </a:rPr>
              <a:t>d</a:t>
            </a:r>
            <a:r>
              <a:rPr lang="zh-CN" altLang="en-US" sz="22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200" b="1" u="none">
                <a:solidFill>
                  <a:schemeClr val="tx1"/>
                </a:solidFill>
                <a:latin typeface="Verdana" panose="020B0604030504040204" pitchFamily="34" charset="0"/>
              </a:rPr>
              <a:t>x</a:t>
            </a:r>
            <a:r>
              <a:rPr lang="zh-CN" altLang="en-US" sz="22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200" b="1" u="none">
                <a:solidFill>
                  <a:schemeClr val="tx1"/>
                </a:solidFill>
                <a:latin typeface="Verdana" panose="020B0604030504040204" pitchFamily="34" charset="0"/>
              </a:rPr>
              <a:t>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整常数：</a:t>
            </a:r>
            <a:r>
              <a:rPr lang="en-US" altLang="zh-CN" sz="2200" b="1" u="none">
                <a:solidFill>
                  <a:schemeClr val="tx1"/>
                </a:solidFill>
                <a:latin typeface="Verdana" panose="020B0604030504040204" pitchFamily="34" charset="0"/>
              </a:rPr>
              <a:t>50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运算符：*， </a:t>
            </a:r>
            <a:r>
              <a:rPr lang="en-US" altLang="zh-CN" sz="2200" b="1" u="none">
                <a:solidFill>
                  <a:schemeClr val="tx1"/>
                </a:solidFill>
                <a:latin typeface="Verdana" panose="020B0604030504040204" pitchFamily="34" charset="0"/>
              </a:rPr>
              <a:t>+</a:t>
            </a:r>
            <a:r>
              <a:rPr lang="zh-CN" altLang="en-US" sz="22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， </a:t>
            </a:r>
            <a:r>
              <a:rPr lang="en-US" altLang="zh-CN" sz="2200" b="1" u="none">
                <a:solidFill>
                  <a:schemeClr val="tx1"/>
                </a:solidFill>
                <a:latin typeface="Verdana" panose="020B0604030504040204" pitchFamily="34" charset="0"/>
              </a:rPr>
              <a:t>=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界限符（分隔开两部分的符号）：</a:t>
            </a:r>
            <a:r>
              <a:rPr lang="en-US" altLang="zh-CN" sz="2200" b="1" u="none">
                <a:solidFill>
                  <a:schemeClr val="tx1"/>
                </a:solidFill>
                <a:latin typeface="Verdana" panose="020B0604030504040204" pitchFamily="34" charset="0"/>
              </a:rPr>
              <a:t>{  } </a:t>
            </a:r>
            <a:r>
              <a:rPr lang="zh-CN" altLang="en-US" sz="22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；，（ ）</a:t>
            </a:r>
            <a:endParaRPr lang="zh-CN" altLang="en-US" sz="2200" b="1" u="none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1510" name="Rectangle 7"/>
          <p:cNvSpPr/>
          <p:nvPr/>
        </p:nvSpPr>
        <p:spPr>
          <a:xfrm>
            <a:off x="395288" y="4797425"/>
            <a:ext cx="8496300" cy="1431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z="22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词法分析依照此法规则，识别正确的单词，并将其转换成统一规格（类号、内码），备用。</a:t>
            </a: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z="22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转换规则包括：对基本字、运算符、界限符的转换规则（有限的、可数的），对标识符的转换规则，对常数的转换规则等。</a:t>
            </a:r>
          </a:p>
        </p:txBody>
      </p:sp>
      <p:sp>
        <p:nvSpPr>
          <p:cNvPr id="21511" name="Rectangle 8"/>
          <p:cNvSpPr/>
          <p:nvPr/>
        </p:nvSpPr>
        <p:spPr>
          <a:xfrm>
            <a:off x="5940425" y="1125538"/>
            <a:ext cx="2879725" cy="2298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r>
              <a:rPr lang="zh-CN" altLang="en-US" b="1" u="none" dirty="0">
                <a:solidFill>
                  <a:schemeClr val="tx1"/>
                </a:solidFill>
                <a:latin typeface="Verdana" panose="020B0604030504040204" pitchFamily="34" charset="0"/>
              </a:rPr>
              <a:t>一个</a:t>
            </a:r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C</a:t>
            </a:r>
            <a:r>
              <a:rPr lang="zh-CN" altLang="en-US" b="1" u="none" dirty="0">
                <a:solidFill>
                  <a:schemeClr val="tx1"/>
                </a:solidFill>
                <a:latin typeface="Verdana" panose="020B0604030504040204" pitchFamily="34" charset="0"/>
              </a:rPr>
              <a:t>语言程序，对它进行词法分析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Void </a:t>
            </a:r>
            <a:r>
              <a:rPr lang="en-US" altLang="zh-CN" b="1" u="none" dirty="0" err="1">
                <a:solidFill>
                  <a:schemeClr val="tx1"/>
                </a:solidFill>
                <a:latin typeface="Verdana" panose="020B0604030504040204" pitchFamily="34" charset="0"/>
              </a:rPr>
              <a:t>jisuan</a:t>
            </a:r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()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{   </a:t>
            </a:r>
            <a:r>
              <a:rPr lang="en-US" altLang="zh-CN" b="1" u="none" dirty="0" err="1">
                <a:solidFill>
                  <a:schemeClr val="tx1"/>
                </a:solidFill>
                <a:latin typeface="Verdana" panose="020B0604030504040204" pitchFamily="34" charset="0"/>
              </a:rPr>
              <a:t>int</a:t>
            </a:r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    </a:t>
            </a:r>
            <a:r>
              <a:rPr lang="en-US" altLang="zh-CN" b="1" u="none" dirty="0" err="1">
                <a:solidFill>
                  <a:schemeClr val="tx1"/>
                </a:solidFill>
                <a:latin typeface="Verdana" panose="020B0604030504040204" pitchFamily="34" charset="0"/>
              </a:rPr>
              <a:t>y,c,d</a:t>
            </a:r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;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    float </a:t>
            </a:r>
            <a:r>
              <a:rPr lang="en-US" altLang="zh-CN" b="1" u="none" dirty="0" err="1">
                <a:solidFill>
                  <a:schemeClr val="tx1"/>
                </a:solidFill>
                <a:latin typeface="Verdana" panose="020B0604030504040204" pitchFamily="34" charset="0"/>
              </a:rPr>
              <a:t>x,a,b</a:t>
            </a:r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;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    x=</a:t>
            </a:r>
            <a:r>
              <a:rPr lang="en-US" altLang="zh-CN" b="1" u="none" dirty="0" err="1">
                <a:solidFill>
                  <a:schemeClr val="tx1"/>
                </a:solidFill>
                <a:latin typeface="Verdana" panose="020B0604030504040204" pitchFamily="34" charset="0"/>
              </a:rPr>
              <a:t>a+b</a:t>
            </a:r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*50;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    y=</a:t>
            </a:r>
            <a:r>
              <a:rPr lang="en-US" altLang="zh-CN" b="1" u="none" dirty="0" err="1">
                <a:solidFill>
                  <a:schemeClr val="tx1"/>
                </a:solidFill>
                <a:latin typeface="Verdana" panose="020B0604030504040204" pitchFamily="34" charset="0"/>
              </a:rPr>
              <a:t>c+)d</a:t>
            </a:r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*(</a:t>
            </a:r>
            <a:r>
              <a:rPr lang="en-US" altLang="zh-CN" b="1" u="none" dirty="0" err="1">
                <a:solidFill>
                  <a:schemeClr val="tx1"/>
                </a:solidFill>
                <a:latin typeface="Verdana" panose="020B0604030504040204" pitchFamily="34" charset="0"/>
              </a:rPr>
              <a:t>x+b</a:t>
            </a:r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;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24583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17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0" grpId="0"/>
      <p:bldP spid="215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xfrm>
            <a:off x="100013" y="80963"/>
            <a:ext cx="8001000" cy="755650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>
          <a:xfrm>
            <a:off x="250825" y="1412875"/>
            <a:ext cx="8207375" cy="3311525"/>
          </a:xfrm>
          <a:ln/>
        </p:spPr>
        <p:txBody>
          <a:bodyPr vert="horz" wrap="square" anchor="t" anchorCtr="0"/>
          <a:lstStyle/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任务</a:t>
            </a:r>
            <a:r>
              <a:rPr lang="en-US" altLang="zh-CN" b="1">
                <a:latin typeface="宋体" panose="02010600030101010101" pitchFamily="2" charset="-122"/>
              </a:rPr>
              <a:t>:</a:t>
            </a:r>
            <a:r>
              <a:rPr lang="zh-CN" altLang="en-US" b="1" dirty="0">
                <a:latin typeface="宋体" panose="02010600030101010101" pitchFamily="2" charset="-122"/>
              </a:rPr>
              <a:t>在词法分析的基础上，根据语言的语法规则把单词符号串分解成各类语法单位。</a:t>
            </a:r>
          </a:p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依循的原则：语法规则</a:t>
            </a:r>
          </a:p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描述工具：上下文无关文法</a:t>
            </a:r>
          </a:p>
          <a:p>
            <a:pPr algn="just" eaLnBrk="1" hangingPunct="1"/>
            <a:r>
              <a:rPr lang="en-US" altLang="zh-CN" b="1">
                <a:latin typeface="宋体" panose="02010600030101010101" pitchFamily="2" charset="-122"/>
              </a:rPr>
              <a:t>Z :=  X + 0.618 * Y  </a:t>
            </a:r>
          </a:p>
          <a:p>
            <a:pPr algn="just" eaLnBrk="1" hangingPunct="1">
              <a:buNone/>
            </a:pPr>
            <a:r>
              <a:rPr lang="en-US" altLang="zh-CN" b="1"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latin typeface="宋体" panose="02010600030101010101" pitchFamily="2" charset="-122"/>
              </a:rPr>
              <a:t>算术表达式，赋值语句</a:t>
            </a:r>
          </a:p>
          <a:p>
            <a:pPr eaLnBrk="1" hangingPunct="1"/>
            <a:endParaRPr lang="zh-CN" altLang="en-US" b="1"/>
          </a:p>
        </p:txBody>
      </p:sp>
      <p:sp>
        <p:nvSpPr>
          <p:cNvPr id="25603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18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100013" y="80963"/>
            <a:ext cx="8001000" cy="755650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语法分析举例说明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6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56" name="Rectangle 5"/>
          <p:cNvSpPr/>
          <p:nvPr/>
        </p:nvSpPr>
        <p:spPr>
          <a:xfrm>
            <a:off x="3419475" y="1052513"/>
            <a:ext cx="2520950" cy="254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lvl="1" indent="0" algn="l" eaLnBrk="1" hangingPunct="1"/>
            <a:r>
              <a:rPr lang="zh-CN" altLang="en-US" sz="20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赋值语句的语法规则：</a:t>
            </a:r>
          </a:p>
          <a:p>
            <a:pPr lvl="1" indent="0" algn="l" eaLnBrk="1" hangingPunct="1"/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 V=E</a:t>
            </a:r>
          </a:p>
          <a:p>
            <a:pPr lvl="1" indent="0" algn="l" eaLnBrk="1" hangingPunct="1"/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E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 T|E+T</a:t>
            </a:r>
          </a:p>
          <a:p>
            <a:pPr lvl="1" indent="0" algn="l" eaLnBrk="1" hangingPunct="1"/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T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 F|T*F</a:t>
            </a:r>
          </a:p>
          <a:p>
            <a:pPr lvl="1" indent="0" algn="l" eaLnBrk="1" hangingPunct="1"/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F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 V|(E)|C</a:t>
            </a:r>
          </a:p>
          <a:p>
            <a:pPr lvl="1" indent="0" algn="l" eaLnBrk="1" hangingPunct="1"/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V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20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标识符</a:t>
            </a:r>
            <a:endParaRPr lang="zh-CN" altLang="en-US" sz="2000" b="1" u="none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 indent="0" algn="l" eaLnBrk="1" hangingPunct="1"/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C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20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常数</a:t>
            </a:r>
            <a:endParaRPr lang="zh-CN" altLang="en-US" sz="2000" b="1" u="none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3557" name="Rectangle 6"/>
          <p:cNvSpPr/>
          <p:nvPr/>
        </p:nvSpPr>
        <p:spPr>
          <a:xfrm>
            <a:off x="0" y="1052513"/>
            <a:ext cx="3671888" cy="2573337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C</a:t>
            </a:r>
            <a:r>
              <a:rPr lang="zh-CN" altLang="en-US" b="1" u="none" dirty="0">
                <a:solidFill>
                  <a:schemeClr val="tx1"/>
                </a:solidFill>
                <a:latin typeface="Verdana" panose="020B0604030504040204" pitchFamily="34" charset="0"/>
              </a:rPr>
              <a:t>语言程序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Void </a:t>
            </a:r>
            <a:r>
              <a:rPr lang="en-US" altLang="zh-CN" b="1" u="none" dirty="0" err="1">
                <a:solidFill>
                  <a:schemeClr val="tx1"/>
                </a:solidFill>
                <a:latin typeface="Verdana" panose="020B0604030504040204" pitchFamily="34" charset="0"/>
              </a:rPr>
              <a:t>jisuan</a:t>
            </a:r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()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{   </a:t>
            </a:r>
            <a:r>
              <a:rPr lang="en-US" altLang="zh-CN" b="1" u="none" dirty="0" err="1">
                <a:solidFill>
                  <a:schemeClr val="tx1"/>
                </a:solidFill>
                <a:latin typeface="Verdana" panose="020B0604030504040204" pitchFamily="34" charset="0"/>
              </a:rPr>
              <a:t>int</a:t>
            </a:r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    </a:t>
            </a:r>
            <a:r>
              <a:rPr lang="en-US" altLang="zh-CN" b="1" u="none" dirty="0" err="1">
                <a:solidFill>
                  <a:schemeClr val="tx1"/>
                </a:solidFill>
                <a:latin typeface="Verdana" panose="020B0604030504040204" pitchFamily="34" charset="0"/>
              </a:rPr>
              <a:t>y,c,d</a:t>
            </a:r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;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    float </a:t>
            </a:r>
            <a:r>
              <a:rPr lang="en-US" altLang="zh-CN" b="1" u="none" dirty="0" err="1">
                <a:solidFill>
                  <a:schemeClr val="tx1"/>
                </a:solidFill>
                <a:latin typeface="Verdana" panose="020B0604030504040204" pitchFamily="34" charset="0"/>
              </a:rPr>
              <a:t>x,a,b</a:t>
            </a:r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;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    x=</a:t>
            </a:r>
            <a:r>
              <a:rPr lang="en-US" altLang="zh-CN" b="1" u="none" dirty="0" err="1">
                <a:solidFill>
                  <a:schemeClr val="tx1"/>
                </a:solidFill>
                <a:latin typeface="Verdana" panose="020B0604030504040204" pitchFamily="34" charset="0"/>
              </a:rPr>
              <a:t>a+b</a:t>
            </a:r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*50;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    y=</a:t>
            </a:r>
            <a:r>
              <a:rPr lang="en-US" altLang="zh-CN" b="1" u="none" dirty="0" err="1">
                <a:solidFill>
                  <a:schemeClr val="tx1"/>
                </a:solidFill>
                <a:latin typeface="Verdana" panose="020B0604030504040204" pitchFamily="34" charset="0"/>
              </a:rPr>
              <a:t>c+)d</a:t>
            </a:r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*(</a:t>
            </a:r>
            <a:r>
              <a:rPr lang="en-US" altLang="zh-CN" b="1" u="none" dirty="0" err="1">
                <a:solidFill>
                  <a:schemeClr val="tx1"/>
                </a:solidFill>
                <a:latin typeface="Verdana" panose="020B0604030504040204" pitchFamily="34" charset="0"/>
              </a:rPr>
              <a:t>x+b</a:t>
            </a:r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;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}</a:t>
            </a:r>
          </a:p>
          <a:p>
            <a:r>
              <a:rPr lang="zh-CN" altLang="en-US" b="1" u="none" dirty="0">
                <a:solidFill>
                  <a:schemeClr val="tx1"/>
                </a:solidFill>
                <a:latin typeface="Verdana" panose="020B0604030504040204" pitchFamily="34" charset="0"/>
              </a:rPr>
              <a:t>现在我们对</a:t>
            </a:r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x=</a:t>
            </a:r>
            <a:r>
              <a:rPr lang="en-US" altLang="zh-CN" b="1" u="none" dirty="0" err="1">
                <a:solidFill>
                  <a:schemeClr val="tx1"/>
                </a:solidFill>
                <a:latin typeface="Verdana" panose="020B0604030504040204" pitchFamily="34" charset="0"/>
              </a:rPr>
              <a:t>a+b</a:t>
            </a:r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*50;</a:t>
            </a:r>
            <a:r>
              <a:rPr lang="zh-CN" altLang="en-US" b="1" u="none" dirty="0">
                <a:solidFill>
                  <a:schemeClr val="tx1"/>
                </a:solidFill>
                <a:latin typeface="Verdana" panose="020B0604030504040204" pitchFamily="34" charset="0"/>
              </a:rPr>
              <a:t> 进行语法分析。</a:t>
            </a:r>
            <a:endParaRPr lang="zh-CN" altLang="en-US" b="1" u="none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3558" name="Rectangle 7"/>
          <p:cNvSpPr/>
          <p:nvPr/>
        </p:nvSpPr>
        <p:spPr>
          <a:xfrm>
            <a:off x="6011863" y="1052513"/>
            <a:ext cx="3025775" cy="24796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r>
              <a:rPr lang="zh-CN" altLang="en-US" sz="2000" b="1" u="none" dirty="0">
                <a:solidFill>
                  <a:srgbClr val="0000FF"/>
                </a:solidFill>
                <a:latin typeface="宋体" panose="02010600030101010101" pitchFamily="2" charset="-122"/>
              </a:rPr>
              <a:t>语法分析的方法为：推导（</a:t>
            </a:r>
            <a:r>
              <a:rPr lang="en-US" altLang="zh-CN" sz="2000" b="1" u="none">
                <a:solidFill>
                  <a:srgbClr val="0000FF"/>
                </a:solidFill>
                <a:latin typeface="宋体" panose="02010600030101010101" pitchFamily="2" charset="-122"/>
              </a:rPr>
              <a:t>derive</a:t>
            </a:r>
            <a:r>
              <a:rPr lang="zh-CN" altLang="en-US" sz="2000" b="1" u="none" dirty="0">
                <a:solidFill>
                  <a:srgbClr val="0000FF"/>
                </a:solidFill>
                <a:latin typeface="宋体" panose="02010600030101010101" pitchFamily="2" charset="-122"/>
              </a:rPr>
              <a:t>）和归约（</a:t>
            </a:r>
            <a:r>
              <a:rPr lang="en-US" altLang="zh-CN" sz="2000" b="1" u="none">
                <a:solidFill>
                  <a:srgbClr val="0000FF"/>
                </a:solidFill>
                <a:latin typeface="宋体" panose="02010600030101010101" pitchFamily="2" charset="-122"/>
              </a:rPr>
              <a:t>reduce</a:t>
            </a:r>
            <a:r>
              <a:rPr lang="zh-CN" altLang="en-US" sz="2000" b="1" u="none" dirty="0">
                <a:solidFill>
                  <a:srgbClr val="0000FF"/>
                </a:solidFill>
                <a:latin typeface="宋体" panose="02010600030101010101" pitchFamily="2" charset="-122"/>
              </a:rPr>
              <a:t>），推导是指从开始符号开始推出句子，包括最左推导、最右推导，归约是推导的逆过程</a:t>
            </a:r>
            <a:r>
              <a:rPr lang="zh-CN" altLang="en-US" sz="2000" b="1" u="none" dirty="0">
                <a:solidFill>
                  <a:srgbClr val="0000FF"/>
                </a:solidFill>
                <a:latin typeface="Verdana" panose="020B0604030504040204" pitchFamily="34" charset="0"/>
              </a:rPr>
              <a:t>。</a:t>
            </a:r>
            <a:r>
              <a:rPr lang="zh-CN" altLang="en-US" b="1" u="none" dirty="0">
                <a:solidFill>
                  <a:srgbClr val="0000FF"/>
                </a:solidFill>
                <a:latin typeface="Verdana" panose="020B0604030504040204" pitchFamily="34" charset="0"/>
              </a:rPr>
              <a:t>最左推导对应最右归约；最右推导对应最左归约</a:t>
            </a:r>
            <a:endParaRPr lang="zh-CN" altLang="en-US" b="1" u="none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  <p:sp>
        <p:nvSpPr>
          <p:cNvPr id="23559" name="Rectangle 8"/>
          <p:cNvSpPr/>
          <p:nvPr/>
        </p:nvSpPr>
        <p:spPr>
          <a:xfrm>
            <a:off x="74613" y="3789363"/>
            <a:ext cx="90693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最右推导：将最右边的大写字母替换（大写字母代表非终结符）。</a:t>
            </a:r>
          </a:p>
        </p:txBody>
      </p:sp>
      <p:sp>
        <p:nvSpPr>
          <p:cNvPr id="23560" name="Rectangle 5"/>
          <p:cNvSpPr/>
          <p:nvPr/>
        </p:nvSpPr>
        <p:spPr>
          <a:xfrm>
            <a:off x="323850" y="4292600"/>
            <a:ext cx="7272338" cy="1873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/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V=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V=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</a:rPr>
              <a:t>E+T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V=E+T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</a:rPr>
              <a:t>*F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V=E+T*C</a:t>
            </a:r>
          </a:p>
          <a:p>
            <a:pPr eaLnBrk="0" hangingPunct="0"/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V=E+T*50  V=E+F*50V=E+V*50 </a:t>
            </a:r>
          </a:p>
          <a:p>
            <a:pPr eaLnBrk="0" hangingPunct="0"/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V=</a:t>
            </a:r>
            <a:r>
              <a:rPr lang="en-US" altLang="zh-CN" sz="2800" b="1" u="none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E+b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*50 V=</a:t>
            </a:r>
            <a:r>
              <a:rPr lang="en-US" altLang="zh-CN" sz="2800" b="1" u="none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T+b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*50 V=</a:t>
            </a:r>
            <a:r>
              <a:rPr lang="en-US" altLang="zh-CN" sz="2800" b="1" u="none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F+b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*50</a:t>
            </a:r>
          </a:p>
          <a:p>
            <a:pPr eaLnBrk="0" hangingPunct="0"/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V=</a:t>
            </a:r>
            <a:r>
              <a:rPr lang="en-US" altLang="zh-CN" sz="2800" b="1" u="none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V+b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*50 V=</a:t>
            </a:r>
            <a:r>
              <a:rPr lang="en-US" altLang="zh-CN" sz="2800" b="1" u="none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a+b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*50 x=</a:t>
            </a:r>
            <a:r>
              <a:rPr lang="en-US" altLang="zh-CN" sz="2800" b="1" u="none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a+b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*50</a:t>
            </a:r>
          </a:p>
        </p:txBody>
      </p:sp>
      <p:sp>
        <p:nvSpPr>
          <p:cNvPr id="2663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19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nimBg="1"/>
      <p:bldP spid="23558" grpId="0" animBg="1"/>
      <p:bldP spid="23559" grpId="0"/>
      <p:bldP spid="235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539750" y="115888"/>
            <a:ext cx="8001000" cy="757237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本课程的地位</a:t>
            </a:r>
          </a:p>
        </p:txBody>
      </p:sp>
      <p:sp>
        <p:nvSpPr>
          <p:cNvPr id="7170" name="Rectangle 3"/>
          <p:cNvSpPr>
            <a:spLocks noGrp="1"/>
          </p:cNvSpPr>
          <p:nvPr>
            <p:ph type="body"/>
          </p:nvPr>
        </p:nvSpPr>
        <p:spPr>
          <a:xfrm>
            <a:off x="468313" y="1844675"/>
            <a:ext cx="8207375" cy="2736850"/>
          </a:xfrm>
          <a:ln/>
        </p:spPr>
        <p:txBody>
          <a:bodyPr vert="horz" wrap="square" anchor="t" anchorCtr="0"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计算机专业的专业基础课</a:t>
            </a:r>
            <a:r>
              <a:rPr lang="en-US" altLang="zh-CN" b="1">
                <a:latin typeface="宋体" panose="02010600030101010101" pitchFamily="2" charset="-122"/>
              </a:rPr>
              <a:t>.</a:t>
            </a:r>
          </a:p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软件技术的基础</a:t>
            </a:r>
            <a:endParaRPr lang="zh-CN" altLang="en-US" b="1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计算机专业学生必修的一门主干课</a:t>
            </a:r>
            <a:endParaRPr lang="zh-CN" altLang="en-US" b="1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理工结合、理论与实践结合的典范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7171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2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100013" y="80963"/>
            <a:ext cx="8001000" cy="755650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语法分析举例说明（续）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0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80" name="Rectangle 7"/>
          <p:cNvSpPr/>
          <p:nvPr/>
        </p:nvSpPr>
        <p:spPr>
          <a:xfrm>
            <a:off x="179388" y="1196975"/>
            <a:ext cx="1716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最左推导：</a:t>
            </a:r>
          </a:p>
        </p:txBody>
      </p:sp>
      <p:sp>
        <p:nvSpPr>
          <p:cNvPr id="24581" name="Rectangle 5"/>
          <p:cNvSpPr/>
          <p:nvPr/>
        </p:nvSpPr>
        <p:spPr>
          <a:xfrm>
            <a:off x="250825" y="1773238"/>
            <a:ext cx="6337300" cy="1873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/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V=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x=E x=</a:t>
            </a:r>
            <a:r>
              <a:rPr lang="en-US" altLang="zh-CN" sz="2800" b="1" u="none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E+T</a:t>
            </a:r>
            <a:r>
              <a:rPr lang="en-US" altLang="zh-CN" sz="2800" b="1" u="none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x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=T+T</a:t>
            </a:r>
          </a:p>
          <a:p>
            <a:pPr eaLnBrk="0" hangingPunct="0"/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x=</a:t>
            </a:r>
            <a:r>
              <a:rPr lang="en-US" altLang="zh-CN" sz="2800" b="1" u="none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F+Tx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=V+T  x=</a:t>
            </a:r>
            <a:r>
              <a:rPr lang="en-US" altLang="zh-CN" sz="2800" b="1" u="none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a+Tx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u="none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a+T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*F </a:t>
            </a:r>
          </a:p>
          <a:p>
            <a:pPr eaLnBrk="0" hangingPunct="0"/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x=</a:t>
            </a:r>
            <a:r>
              <a:rPr lang="en-US" altLang="zh-CN" sz="2800" b="1" u="none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a+F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*F x=</a:t>
            </a:r>
            <a:r>
              <a:rPr lang="en-US" altLang="zh-CN" sz="2800" b="1" u="none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a+V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*F x=</a:t>
            </a:r>
            <a:r>
              <a:rPr lang="en-US" altLang="zh-CN" sz="2800" b="1" u="none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a+b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*F</a:t>
            </a:r>
          </a:p>
          <a:p>
            <a:pPr eaLnBrk="0" hangingPunct="0"/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x=</a:t>
            </a:r>
            <a:r>
              <a:rPr lang="en-US" altLang="zh-CN" sz="2800" b="1" u="none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a+b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*C x=</a:t>
            </a:r>
            <a:r>
              <a:rPr lang="en-US" altLang="zh-CN" sz="2800" b="1" u="none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a+b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*50</a:t>
            </a:r>
          </a:p>
        </p:txBody>
      </p:sp>
      <p:sp>
        <p:nvSpPr>
          <p:cNvPr id="24582" name="Rectangle 9"/>
          <p:cNvSpPr/>
          <p:nvPr/>
        </p:nvSpPr>
        <p:spPr>
          <a:xfrm>
            <a:off x="74613" y="3800475"/>
            <a:ext cx="72342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错误分析：使用最右推导分析语句 </a:t>
            </a:r>
            <a:r>
              <a:rPr lang="en-US" altLang="zh-CN" sz="2400" b="1" u="none">
                <a:solidFill>
                  <a:schemeClr val="tx1"/>
                </a:solidFill>
                <a:latin typeface="Verdana" panose="020B0604030504040204" pitchFamily="34" charset="0"/>
              </a:rPr>
              <a:t>y=</a:t>
            </a:r>
            <a:r>
              <a:rPr lang="en-US" altLang="zh-CN" sz="2400" b="1" u="none" dirty="0" err="1">
                <a:solidFill>
                  <a:schemeClr val="tx1"/>
                </a:solidFill>
                <a:latin typeface="Verdana" panose="020B0604030504040204" pitchFamily="34" charset="0"/>
              </a:rPr>
              <a:t>c+)d</a:t>
            </a:r>
            <a:r>
              <a:rPr lang="en-US" altLang="zh-CN" sz="2400" b="1" u="none">
                <a:solidFill>
                  <a:schemeClr val="tx1"/>
                </a:solidFill>
                <a:latin typeface="Verdana" panose="020B0604030504040204" pitchFamily="34" charset="0"/>
              </a:rPr>
              <a:t>*(</a:t>
            </a:r>
            <a:r>
              <a:rPr lang="en-US" altLang="zh-CN" sz="2400" b="1" u="none" dirty="0" err="1">
                <a:solidFill>
                  <a:schemeClr val="tx1"/>
                </a:solidFill>
                <a:latin typeface="Verdana" panose="020B0604030504040204" pitchFamily="34" charset="0"/>
              </a:rPr>
              <a:t>x+b</a:t>
            </a:r>
            <a:endParaRPr lang="zh-CN" altLang="en-US" sz="2400" b="1" u="none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4583" name="Rectangle 5"/>
          <p:cNvSpPr/>
          <p:nvPr/>
        </p:nvSpPr>
        <p:spPr>
          <a:xfrm>
            <a:off x="323850" y="4292600"/>
            <a:ext cx="8424863" cy="1441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/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V=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V=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</a:rPr>
              <a:t>E+T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V=E+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V=E+V</a:t>
            </a:r>
          </a:p>
          <a:p>
            <a:pPr eaLnBrk="0" hangingPunct="0"/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V=</a:t>
            </a:r>
            <a:r>
              <a:rPr lang="en-US" altLang="zh-CN" sz="2800" b="1" u="none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E+b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 V=</a:t>
            </a:r>
            <a:r>
              <a:rPr lang="en-US" altLang="zh-CN" sz="2800" b="1" u="none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T+bV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=T*</a:t>
            </a:r>
            <a:r>
              <a:rPr lang="en-US" altLang="zh-CN" sz="2800" b="1" u="none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F+b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0" hangingPunct="0"/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V=T*</a:t>
            </a:r>
            <a:r>
              <a:rPr lang="en-US" altLang="zh-CN" sz="2800" b="1" u="none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V+b</a:t>
            </a:r>
            <a:r>
              <a:rPr lang="en-US" altLang="zh-CN" sz="2800" b="1" u="none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V=T*</a:t>
            </a:r>
            <a:r>
              <a:rPr lang="en-US" altLang="zh-CN" sz="2800" b="1" u="none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x+b</a:t>
            </a:r>
            <a:endParaRPr lang="zh-CN" altLang="en-US" sz="2400" b="1" u="none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584" name="Rectangle 11"/>
          <p:cNvSpPr/>
          <p:nvPr/>
        </p:nvSpPr>
        <p:spPr>
          <a:xfrm>
            <a:off x="6443663" y="1052513"/>
            <a:ext cx="2592387" cy="254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lvl="1" indent="0" algn="l" eaLnBrk="1" hangingPunct="1"/>
            <a:r>
              <a:rPr lang="zh-CN" altLang="en-US" sz="20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赋值语句的语法规则：</a:t>
            </a:r>
          </a:p>
          <a:p>
            <a:pPr lvl="1" indent="0" algn="l" eaLnBrk="1" hangingPunct="1"/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 V=E</a:t>
            </a:r>
          </a:p>
          <a:p>
            <a:pPr lvl="1" indent="0" algn="l" eaLnBrk="1" hangingPunct="1"/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E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 T|E+T</a:t>
            </a:r>
          </a:p>
          <a:p>
            <a:pPr lvl="1" indent="0" algn="l" eaLnBrk="1" hangingPunct="1"/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T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 F|T*F</a:t>
            </a:r>
          </a:p>
          <a:p>
            <a:pPr lvl="1" indent="0" algn="l" eaLnBrk="1" hangingPunct="1"/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F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 V|(E)|C</a:t>
            </a:r>
          </a:p>
          <a:p>
            <a:pPr lvl="1" indent="0" algn="l" eaLnBrk="1" hangingPunct="1"/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V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20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标识符</a:t>
            </a:r>
            <a:endParaRPr lang="zh-CN" altLang="en-US" sz="2000" b="1" u="none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 indent="0" algn="l" eaLnBrk="1" hangingPunct="1"/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C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000" b="1" u="none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2000" b="1" u="none" dirty="0">
                <a:solidFill>
                  <a:schemeClr val="tx1"/>
                </a:solidFill>
                <a:latin typeface="Verdana" panose="020B0604030504040204" pitchFamily="34" charset="0"/>
              </a:rPr>
              <a:t>常数</a:t>
            </a:r>
            <a:endParaRPr lang="zh-CN" altLang="en-US" sz="2000" b="1" u="none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7656" name="Rectangle 12"/>
          <p:cNvSpPr/>
          <p:nvPr/>
        </p:nvSpPr>
        <p:spPr>
          <a:xfrm>
            <a:off x="434975" y="5795963"/>
            <a:ext cx="5432425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b="1" u="none" dirty="0">
                <a:solidFill>
                  <a:srgbClr val="0000FF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无法推导出上述语句，故该语句的语法是错误的。</a:t>
            </a:r>
          </a:p>
        </p:txBody>
      </p:sp>
      <p:sp>
        <p:nvSpPr>
          <p:cNvPr id="27657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20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  <p:bldP spid="24582" grpId="0"/>
      <p:bldP spid="24583" grpId="0"/>
      <p:bldP spid="2458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xfrm>
            <a:off x="395288" y="476250"/>
            <a:ext cx="7772400" cy="404813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中间代码产生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xfrm>
            <a:off x="684213" y="1341438"/>
            <a:ext cx="7772400" cy="4800600"/>
          </a:xfrm>
          <a:ln/>
        </p:spPr>
        <p:txBody>
          <a:bodyPr vert="horz" wrap="square" anchor="t" anchorCtr="0"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任务</a:t>
            </a:r>
            <a:r>
              <a:rPr lang="en-US" altLang="zh-CN" b="1">
                <a:latin typeface="宋体" panose="02010600030101010101" pitchFamily="2" charset="-122"/>
              </a:rPr>
              <a:t>:</a:t>
            </a:r>
            <a:r>
              <a:rPr lang="zh-CN" altLang="en-US" b="1" dirty="0">
                <a:latin typeface="宋体" panose="02010600030101010101" pitchFamily="2" charset="-122"/>
              </a:rPr>
              <a:t>对各类不同语法范畴（语句、过程、表达式、函数等）按语言的语义进行初步翻译。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依循的原则：语义规则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中间代码</a:t>
            </a:r>
            <a:r>
              <a:rPr lang="en-US" altLang="zh-CN" b="1">
                <a:latin typeface="宋体" panose="02010600030101010101" pitchFamily="2" charset="-122"/>
              </a:rPr>
              <a:t>:</a:t>
            </a:r>
            <a:r>
              <a:rPr lang="zh-CN" altLang="en-US" b="1" dirty="0">
                <a:latin typeface="宋体" panose="02010600030101010101" pitchFamily="2" charset="-122"/>
              </a:rPr>
              <a:t>三元式，四元式，逆波兰式、树形结构等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b="1">
                <a:latin typeface="宋体" panose="02010600030101010101" pitchFamily="2" charset="-122"/>
              </a:rPr>
              <a:t>Z:=X + 0.618 * Y </a:t>
            </a:r>
            <a:r>
              <a:rPr lang="zh-CN" altLang="en-US" b="1" dirty="0">
                <a:latin typeface="宋体" panose="02010600030101010101" pitchFamily="2" charset="-122"/>
              </a:rPr>
              <a:t>翻译成四元式为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	</a:t>
            </a:r>
            <a:r>
              <a:rPr lang="en-US" altLang="zh-CN" b="1">
                <a:latin typeface="宋体" panose="02010600030101010101" pitchFamily="2" charset="-122"/>
              </a:rPr>
              <a:t>(1)   *   0.618    Y      T1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	(2)   +    X       T1     T2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	(3)  :=    T2      _       Z</a:t>
            </a:r>
            <a:endParaRPr lang="en-US" altLang="zh-CN" b="1"/>
          </a:p>
        </p:txBody>
      </p:sp>
      <p:sp>
        <p:nvSpPr>
          <p:cNvPr id="28675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76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21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xfrm>
            <a:off x="179388" y="260350"/>
            <a:ext cx="7488237" cy="736600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/>
          </p:nvPr>
        </p:nvSpPr>
        <p:spPr>
          <a:xfrm>
            <a:off x="395288" y="1125538"/>
            <a:ext cx="8497887" cy="2590800"/>
          </a:xfrm>
          <a:ln/>
        </p:spPr>
        <p:txBody>
          <a:bodyPr vert="horz" wrap="square" anchor="t" anchorCtr="0"/>
          <a:lstStyle/>
          <a:p>
            <a:pPr algn="just" eaLnBrk="1" hangingPunct="1"/>
            <a:r>
              <a:rPr lang="zh-CN" altLang="en-US" b="1">
                <a:latin typeface="宋体" panose="02010600030101010101" pitchFamily="2" charset="-122"/>
              </a:rPr>
              <a:t>任务：对于前阶段产生的中间代码进行加工变换，以期在最后阶段产生更高效的目标代码。主要包括：公共子表达式提取、合并已知量、删除无用语句、循环优化等。</a:t>
            </a:r>
          </a:p>
          <a:p>
            <a:pPr algn="just" eaLnBrk="1" hangingPunct="1"/>
            <a:r>
              <a:rPr lang="zh-CN" altLang="en-US" b="1">
                <a:latin typeface="宋体" panose="02010600030101010101" pitchFamily="2" charset="-122"/>
              </a:rPr>
              <a:t>依循的原则：程序的等价变换规则</a:t>
            </a:r>
          </a:p>
        </p:txBody>
      </p:sp>
      <p:sp>
        <p:nvSpPr>
          <p:cNvPr id="29699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29" name="Rectangle 6"/>
          <p:cNvSpPr/>
          <p:nvPr/>
        </p:nvSpPr>
        <p:spPr>
          <a:xfrm>
            <a:off x="611188" y="3860800"/>
            <a:ext cx="3600450" cy="1739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FOR K:=1 TO 100 DO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   BEGIN  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     X:=I+1;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     M := I + 10 * K;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     N := J + 10 * K;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   END</a:t>
            </a:r>
          </a:p>
        </p:txBody>
      </p:sp>
      <p:sp>
        <p:nvSpPr>
          <p:cNvPr id="26630" name="Rectangle 7"/>
          <p:cNvSpPr/>
          <p:nvPr/>
        </p:nvSpPr>
        <p:spPr>
          <a:xfrm>
            <a:off x="5148263" y="3643313"/>
            <a:ext cx="3384550" cy="2593975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000" b="1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可以改写为（</a:t>
            </a:r>
            <a:r>
              <a:rPr lang="en-US" altLang="zh-CN" sz="2000" b="1" u="none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语言）：</a:t>
            </a:r>
          </a:p>
          <a:p>
            <a:r>
              <a:rPr lang="zh-CN" altLang="en-US" b="1" u="none">
                <a:solidFill>
                  <a:schemeClr val="tx1"/>
                </a:solidFill>
                <a:latin typeface="Verdana" panose="020B0604030504040204" pitchFamily="34" charset="0"/>
              </a:rPr>
              <a:t>      </a:t>
            </a:r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K=1</a:t>
            </a:r>
            <a:r>
              <a:rPr lang="zh-CN" altLang="en-US" b="1" u="none" dirty="0">
                <a:solidFill>
                  <a:schemeClr val="tx1"/>
                </a:solidFill>
                <a:latin typeface="Verdana" panose="020B0604030504040204" pitchFamily="34" charset="0"/>
              </a:rPr>
              <a:t>；</a:t>
            </a:r>
          </a:p>
          <a:p>
            <a:r>
              <a:rPr lang="zh-CN" altLang="en-US" b="1" u="none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10 if (k&lt;=100)then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      {   X=I+1;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           M= I + 10 * K;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           N= J + 10 * K;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           K++;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          GOTO 10;</a:t>
            </a:r>
          </a:p>
          <a:p>
            <a:r>
              <a:rPr lang="en-US" altLang="zh-CN" b="1" u="none">
                <a:solidFill>
                  <a:schemeClr val="tx1"/>
                </a:solidFill>
                <a:latin typeface="Verdana" panose="020B0604030504040204" pitchFamily="34" charset="0"/>
              </a:rPr>
              <a:t>       }</a:t>
            </a:r>
          </a:p>
        </p:txBody>
      </p:sp>
      <p:sp>
        <p:nvSpPr>
          <p:cNvPr id="2970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22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6629" grpId="0"/>
      <p:bldP spid="266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xfrm>
            <a:off x="609600" y="260350"/>
            <a:ext cx="7772400" cy="882650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zh-CN" altLang="en-US" b="1"/>
              <a:t>中间代码（一）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>
          <a:xfrm>
            <a:off x="609600" y="1187450"/>
            <a:ext cx="8153400" cy="5410200"/>
          </a:xfrm>
          <a:ln/>
        </p:spPr>
        <p:txBody>
          <a:bodyPr vert="horz" wrap="square" anchor="t" anchorCtr="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序号	</a:t>
            </a:r>
            <a:r>
              <a:rPr lang="en-US" altLang="zh-CN" b="1">
                <a:latin typeface="宋体" panose="02010600030101010101" pitchFamily="2" charset="-122"/>
              </a:rPr>
              <a:t>OPR	OPN1	 OPN2  RESULT    </a:t>
            </a:r>
            <a:r>
              <a:rPr lang="zh-CN" altLang="en-US" b="1" dirty="0">
                <a:latin typeface="宋体" panose="02010600030101010101" pitchFamily="2" charset="-122"/>
              </a:rPr>
              <a:t>注释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(1)	:=	1	 	   K         K:=1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(2)	j&lt;	100	 K	  (10)    if (100&lt;K)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                             </a:t>
            </a:r>
            <a:r>
              <a:rPr lang="en-US" altLang="zh-CN" b="1" dirty="0" err="1">
                <a:latin typeface="宋体" panose="02010600030101010101" pitchFamily="2" charset="-122"/>
              </a:rPr>
              <a:t>goto</a:t>
            </a:r>
            <a:r>
              <a:rPr lang="en-US" altLang="zh-CN" b="1">
                <a:latin typeface="宋体" panose="02010600030101010101" pitchFamily="2" charset="-122"/>
              </a:rPr>
              <a:t> (10)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(3)	+	I	 1	   X	      X:=I+1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(4)	*	10	 K	   T1	 </a:t>
            </a:r>
            <a:r>
              <a:rPr lang="en-US" altLang="zh-CN" b="1" dirty="0" err="1">
                <a:latin typeface="宋体" panose="02010600030101010101" pitchFamily="2" charset="-122"/>
              </a:rPr>
              <a:t>T1</a:t>
            </a:r>
            <a:r>
              <a:rPr lang="en-US" altLang="zh-CN" b="1">
                <a:latin typeface="宋体" panose="02010600030101010101" pitchFamily="2" charset="-122"/>
              </a:rPr>
              <a:t>:=10*K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(5)	+	I	 T1	   M   	 M:=I+T1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(6)	*	10	 K	   T2	 </a:t>
            </a:r>
            <a:r>
              <a:rPr lang="en-US" altLang="zh-CN" b="1" dirty="0" err="1">
                <a:latin typeface="宋体" panose="02010600030101010101" pitchFamily="2" charset="-122"/>
              </a:rPr>
              <a:t>T2</a:t>
            </a:r>
            <a:r>
              <a:rPr lang="en-US" altLang="zh-CN" b="1">
                <a:latin typeface="宋体" panose="02010600030101010101" pitchFamily="2" charset="-122"/>
              </a:rPr>
              <a:t>:=10*K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(7)	+	J	 T2	   N	      N:=J+T2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(8)	+	K	 1	   K    	 K:=K+1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(9)	j			  (2)	 </a:t>
            </a:r>
            <a:r>
              <a:rPr lang="en-US" altLang="zh-CN" b="1" dirty="0" err="1">
                <a:latin typeface="宋体" panose="02010600030101010101" pitchFamily="2" charset="-122"/>
              </a:rPr>
              <a:t>goto</a:t>
            </a:r>
            <a:r>
              <a:rPr lang="en-US" altLang="zh-CN" b="1">
                <a:latin typeface="宋体" panose="02010600030101010101" pitchFamily="2" charset="-122"/>
              </a:rPr>
              <a:t> (2)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(10)						</a:t>
            </a:r>
          </a:p>
        </p:txBody>
      </p:sp>
      <p:sp>
        <p:nvSpPr>
          <p:cNvPr id="27652" name="Cloud"/>
          <p:cNvSpPr>
            <a:spLocks noChangeAspect="1" noEditPoints="1"/>
          </p:cNvSpPr>
          <p:nvPr/>
        </p:nvSpPr>
        <p:spPr>
          <a:xfrm>
            <a:off x="4284663" y="2781300"/>
            <a:ext cx="3100387" cy="15113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222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 anchor="t" anchorCtr="0"/>
          <a:lstStyle/>
          <a:p>
            <a:pPr algn="ctr"/>
            <a:r>
              <a:rPr lang="en-GB" altLang="en-US" sz="3200" b="1" u="none">
                <a:solidFill>
                  <a:srgbClr val="3333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400</a:t>
            </a:r>
            <a:r>
              <a:rPr lang="zh-CN" altLang="en-US" sz="3200" b="1" u="none" dirty="0">
                <a:solidFill>
                  <a:srgbClr val="3333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次加法</a:t>
            </a:r>
          </a:p>
          <a:p>
            <a:pPr algn="ctr"/>
            <a:r>
              <a:rPr lang="en-GB" altLang="en-US" sz="3200" b="1" u="none">
                <a:solidFill>
                  <a:srgbClr val="3333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200</a:t>
            </a:r>
            <a:r>
              <a:rPr lang="zh-CN" altLang="en-US" sz="3200" b="1" u="none" dirty="0">
                <a:solidFill>
                  <a:srgbClr val="3333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次乘法</a:t>
            </a:r>
            <a:endParaRPr lang="en-GB" altLang="en-US" sz="3200" b="1" u="none">
              <a:solidFill>
                <a:srgbClr val="3333CC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23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685800" y="404813"/>
            <a:ext cx="7772400" cy="585787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转换后的等价代码（二）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/>
          </p:nvPr>
        </p:nvSpPr>
        <p:spPr>
          <a:xfrm>
            <a:off x="762000" y="1255713"/>
            <a:ext cx="7772400" cy="5486400"/>
          </a:xfrm>
          <a:ln/>
        </p:spPr>
        <p:txBody>
          <a:bodyPr vert="horz" wrap="square" anchor="t" anchorCtr="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序号	</a:t>
            </a:r>
            <a:r>
              <a:rPr lang="en-US" altLang="zh-CN" b="1">
                <a:latin typeface="宋体" panose="02010600030101010101" pitchFamily="2" charset="-122"/>
              </a:rPr>
              <a:t>OPR	OPN1	OPN2	 RESULT	</a:t>
            </a:r>
            <a:r>
              <a:rPr lang="zh-CN" altLang="en-US" b="1" dirty="0">
                <a:latin typeface="宋体" panose="02010600030101010101" pitchFamily="2" charset="-122"/>
              </a:rPr>
              <a:t>注释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(1)	+	I	 1	  X	    X:=I+1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(2)	:=	I		  M	    M:=I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(3)	:=	J		  N	    N:=J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(4)	:=	1		  K	    K:=1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(5)	j&lt;	100	 K	(10)	   if (100&lt;K)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                           </a:t>
            </a:r>
            <a:r>
              <a:rPr lang="en-US" altLang="zh-CN" b="1" dirty="0" err="1">
                <a:latin typeface="宋体" panose="02010600030101010101" pitchFamily="2" charset="-122"/>
              </a:rPr>
              <a:t>goto</a:t>
            </a:r>
            <a:r>
              <a:rPr lang="en-US" altLang="zh-CN" b="1">
                <a:latin typeface="宋体" panose="02010600030101010101" pitchFamily="2" charset="-122"/>
              </a:rPr>
              <a:t> (10)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(6)	+	M	 10	  M	    M:=M+10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(7)	+	N	 10	  N	    N:=N+10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(8)	+	K	 1	  K	    K:=K+1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(9)	j			(5)	    </a:t>
            </a:r>
            <a:r>
              <a:rPr lang="en-US" altLang="zh-CN" b="1" dirty="0" err="1">
                <a:latin typeface="宋体" panose="02010600030101010101" pitchFamily="2" charset="-122"/>
              </a:rPr>
              <a:t>goto</a:t>
            </a:r>
            <a:r>
              <a:rPr lang="en-US" altLang="zh-CN" b="1">
                <a:latin typeface="宋体" panose="02010600030101010101" pitchFamily="2" charset="-122"/>
              </a:rPr>
              <a:t> (5)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宋体" panose="02010600030101010101" pitchFamily="2" charset="-122"/>
              </a:rPr>
              <a:t>(10)						</a:t>
            </a:r>
            <a:endParaRPr lang="en-US" altLang="zh-CN" b="1"/>
          </a:p>
        </p:txBody>
      </p:sp>
      <p:sp>
        <p:nvSpPr>
          <p:cNvPr id="28676" name="Cloud"/>
          <p:cNvSpPr>
            <a:spLocks noChangeAspect="1" noEditPoints="1"/>
          </p:cNvSpPr>
          <p:nvPr/>
        </p:nvSpPr>
        <p:spPr>
          <a:xfrm>
            <a:off x="4284663" y="2781300"/>
            <a:ext cx="3100387" cy="9906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222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 anchor="t" anchorCtr="0"/>
          <a:lstStyle/>
          <a:p>
            <a:pPr algn="ctr"/>
            <a:r>
              <a:rPr lang="en-GB" altLang="en-US" sz="3200" b="1" u="none">
                <a:solidFill>
                  <a:srgbClr val="3333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301</a:t>
            </a:r>
            <a:r>
              <a:rPr lang="zh-CN" altLang="en-US" sz="3200" b="1" u="none" dirty="0">
                <a:solidFill>
                  <a:srgbClr val="3333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次加法</a:t>
            </a:r>
            <a:endParaRPr lang="en-GB" altLang="en-US" sz="3200" b="1" u="none">
              <a:solidFill>
                <a:srgbClr val="3333CC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31748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24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828675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目标代码产生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anchor="t" anchorCtr="0"/>
          <a:lstStyle/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任务</a:t>
            </a:r>
            <a:r>
              <a:rPr lang="en-US" altLang="zh-CN" b="1">
                <a:latin typeface="宋体" panose="02010600030101010101" pitchFamily="2" charset="-122"/>
              </a:rPr>
              <a:t>: </a:t>
            </a:r>
            <a:r>
              <a:rPr lang="zh-CN" altLang="en-US" b="1" dirty="0">
                <a:latin typeface="宋体" panose="02010600030101010101" pitchFamily="2" charset="-122"/>
              </a:rPr>
              <a:t>把中间代码变换成特定机器上的目标代码。</a:t>
            </a:r>
          </a:p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依赖于硬件系统结构和机器指令的含义</a:t>
            </a:r>
          </a:p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目标代码三种形式</a:t>
            </a:r>
            <a:r>
              <a:rPr lang="en-US" altLang="zh-CN" b="1">
                <a:latin typeface="宋体" panose="02010600030101010101" pitchFamily="2" charset="-122"/>
              </a:rPr>
              <a:t>:</a:t>
            </a:r>
          </a:p>
          <a:p>
            <a:pPr lvl="1" algn="just" eaLnBrk="1" hangingPunct="1"/>
            <a:r>
              <a:rPr lang="zh-CN" altLang="en-US" b="1" dirty="0">
                <a:latin typeface="宋体" panose="02010600030101010101" pitchFamily="2" charset="-122"/>
              </a:rPr>
              <a:t>绝对指令代码</a:t>
            </a:r>
            <a:r>
              <a:rPr lang="en-US" altLang="zh-CN" b="1">
                <a:latin typeface="宋体" panose="02010600030101010101" pitchFamily="2" charset="-122"/>
              </a:rPr>
              <a:t>: </a:t>
            </a:r>
            <a:r>
              <a:rPr lang="zh-CN" altLang="en-US" b="1" dirty="0">
                <a:latin typeface="宋体" panose="02010600030101010101" pitchFamily="2" charset="-122"/>
              </a:rPr>
              <a:t>可直接运行 </a:t>
            </a:r>
          </a:p>
          <a:p>
            <a:pPr lvl="1" algn="just" eaLnBrk="1" hangingPunct="1"/>
            <a:r>
              <a:rPr lang="zh-CN" altLang="en-US" b="1" dirty="0">
                <a:latin typeface="宋体" panose="02010600030101010101" pitchFamily="2" charset="-122"/>
              </a:rPr>
              <a:t>可重新定位指令代码</a:t>
            </a:r>
            <a:r>
              <a:rPr lang="en-US" altLang="zh-CN" b="1">
                <a:latin typeface="宋体" panose="02010600030101010101" pitchFamily="2" charset="-122"/>
              </a:rPr>
              <a:t>: </a:t>
            </a:r>
            <a:r>
              <a:rPr lang="zh-CN" altLang="en-US" b="1" dirty="0">
                <a:latin typeface="宋体" panose="02010600030101010101" pitchFamily="2" charset="-122"/>
              </a:rPr>
              <a:t>需要连接装配</a:t>
            </a:r>
          </a:p>
          <a:p>
            <a:pPr lvl="1" algn="just" eaLnBrk="1" hangingPunct="1"/>
            <a:r>
              <a:rPr lang="zh-CN" altLang="en-US" b="1" dirty="0">
                <a:latin typeface="宋体" panose="02010600030101010101" pitchFamily="2" charset="-122"/>
              </a:rPr>
              <a:t>汇编指令代码</a:t>
            </a:r>
            <a:r>
              <a:rPr lang="en-US" altLang="zh-CN" b="1">
                <a:latin typeface="宋体" panose="02010600030101010101" pitchFamily="2" charset="-122"/>
              </a:rPr>
              <a:t>: </a:t>
            </a:r>
            <a:r>
              <a:rPr lang="zh-CN" altLang="en-US" b="1" dirty="0">
                <a:latin typeface="宋体" panose="02010600030101010101" pitchFamily="2" charset="-122"/>
              </a:rPr>
              <a:t>需要进行汇编</a:t>
            </a:r>
          </a:p>
          <a:p>
            <a:pPr eaLnBrk="1" hangingPunct="1"/>
            <a:endParaRPr lang="zh-CN" altLang="en-US" b="1"/>
          </a:p>
        </p:txBody>
      </p:sp>
      <p:sp>
        <p:nvSpPr>
          <p:cNvPr id="32771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7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25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xfrm>
            <a:off x="0" y="188913"/>
            <a:ext cx="7772400" cy="835025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en-US" altLang="zh-CN" b="1"/>
              <a:t>1.3.  </a:t>
            </a:r>
            <a:r>
              <a:rPr lang="zh-CN" altLang="en-US" b="1" dirty="0"/>
              <a:t>编译程序结构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/>
          </p:nvPr>
        </p:nvSpPr>
        <p:spPr>
          <a:xfrm>
            <a:off x="684213" y="1557338"/>
            <a:ext cx="7704137" cy="4105275"/>
          </a:xfrm>
          <a:ln/>
        </p:spPr>
        <p:txBody>
          <a:bodyPr vert="horz" wrap="square" anchor="t" anchorCtr="0"/>
          <a:lstStyle/>
          <a:p>
            <a:pPr algn="just" eaLnBrk="1" hangingPunct="1">
              <a:buNone/>
            </a:pPr>
            <a:r>
              <a:rPr lang="en-US" altLang="zh-CN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、编译程序总框</a:t>
            </a:r>
          </a:p>
          <a:p>
            <a:pPr eaLnBrk="1" hangingPunct="1"/>
            <a:endParaRPr lang="zh-CN" altLang="en-US" sz="4000" b="1">
              <a:solidFill>
                <a:schemeClr val="tx2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3795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96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26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47"/>
          <p:cNvGrpSpPr/>
          <p:nvPr/>
        </p:nvGrpSpPr>
        <p:grpSpPr>
          <a:xfrm>
            <a:off x="4648200" y="3349625"/>
            <a:ext cx="1724025" cy="533400"/>
            <a:chOff x="0" y="0"/>
            <a:chExt cx="947" cy="336"/>
          </a:xfrm>
        </p:grpSpPr>
        <p:sp>
          <p:nvSpPr>
            <p:cNvPr id="34818" name="Rectangle 11"/>
            <p:cNvSpPr/>
            <p:nvPr/>
          </p:nvSpPr>
          <p:spPr>
            <a:xfrm>
              <a:off x="96" y="32"/>
              <a:ext cx="851" cy="1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四元式</a:t>
              </a:r>
              <a:endParaRPr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19" name="Line 16"/>
            <p:cNvSpPr/>
            <p:nvPr/>
          </p:nvSpPr>
          <p:spPr>
            <a:xfrm flipH="1">
              <a:off x="0" y="0"/>
              <a:ext cx="0" cy="33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</p:grpSp>
      <p:grpSp>
        <p:nvGrpSpPr>
          <p:cNvPr id="32773" name="Group 40"/>
          <p:cNvGrpSpPr/>
          <p:nvPr/>
        </p:nvGrpSpPr>
        <p:grpSpPr>
          <a:xfrm>
            <a:off x="4640263" y="1111250"/>
            <a:ext cx="1587500" cy="533400"/>
            <a:chOff x="0" y="0"/>
            <a:chExt cx="899" cy="336"/>
          </a:xfrm>
        </p:grpSpPr>
        <p:sp>
          <p:nvSpPr>
            <p:cNvPr id="34821" name="Rectangle 9"/>
            <p:cNvSpPr/>
            <p:nvPr/>
          </p:nvSpPr>
          <p:spPr>
            <a:xfrm>
              <a:off x="48" y="48"/>
              <a:ext cx="851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单词符号</a:t>
              </a:r>
              <a:endParaRPr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22" name="Line 14"/>
            <p:cNvSpPr/>
            <p:nvPr/>
          </p:nvSpPr>
          <p:spPr>
            <a:xfrm>
              <a:off x="0" y="0"/>
              <a:ext cx="0" cy="33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</p:grpSp>
      <p:grpSp>
        <p:nvGrpSpPr>
          <p:cNvPr id="32776" name="Group 41"/>
          <p:cNvGrpSpPr/>
          <p:nvPr/>
        </p:nvGrpSpPr>
        <p:grpSpPr>
          <a:xfrm>
            <a:off x="4640263" y="2178050"/>
            <a:ext cx="1587500" cy="609600"/>
            <a:chOff x="0" y="0"/>
            <a:chExt cx="899" cy="384"/>
          </a:xfrm>
        </p:grpSpPr>
        <p:sp>
          <p:nvSpPr>
            <p:cNvPr id="34824" name="Rectangle 10"/>
            <p:cNvSpPr/>
            <p:nvPr/>
          </p:nvSpPr>
          <p:spPr>
            <a:xfrm>
              <a:off x="48" y="48"/>
              <a:ext cx="851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语法单位</a:t>
              </a:r>
              <a:endParaRPr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25" name="Line 15"/>
            <p:cNvSpPr/>
            <p:nvPr/>
          </p:nvSpPr>
          <p:spPr>
            <a:xfrm>
              <a:off x="0" y="0"/>
              <a:ext cx="0" cy="3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</p:grpSp>
      <p:grpSp>
        <p:nvGrpSpPr>
          <p:cNvPr id="32779" name="Group 43"/>
          <p:cNvGrpSpPr/>
          <p:nvPr/>
        </p:nvGrpSpPr>
        <p:grpSpPr>
          <a:xfrm>
            <a:off x="4640263" y="4387850"/>
            <a:ext cx="1587500" cy="577850"/>
            <a:chOff x="0" y="0"/>
            <a:chExt cx="961" cy="394"/>
          </a:xfrm>
        </p:grpSpPr>
        <p:sp>
          <p:nvSpPr>
            <p:cNvPr id="34827" name="Line 17"/>
            <p:cNvSpPr/>
            <p:nvPr/>
          </p:nvSpPr>
          <p:spPr>
            <a:xfrm>
              <a:off x="0" y="0"/>
              <a:ext cx="0" cy="39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34828" name="Rectangle 35"/>
            <p:cNvSpPr/>
            <p:nvPr/>
          </p:nvSpPr>
          <p:spPr>
            <a:xfrm>
              <a:off x="110" y="78"/>
              <a:ext cx="851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四元式</a:t>
              </a:r>
              <a:endParaRPr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2782" name="Group 44"/>
          <p:cNvGrpSpPr/>
          <p:nvPr/>
        </p:nvGrpSpPr>
        <p:grpSpPr>
          <a:xfrm>
            <a:off x="4640263" y="5559425"/>
            <a:ext cx="1587500" cy="625475"/>
            <a:chOff x="0" y="0"/>
            <a:chExt cx="947" cy="394"/>
          </a:xfrm>
        </p:grpSpPr>
        <p:sp>
          <p:nvSpPr>
            <p:cNvPr id="34830" name="Rectangle 12"/>
            <p:cNvSpPr/>
            <p:nvPr/>
          </p:nvSpPr>
          <p:spPr>
            <a:xfrm>
              <a:off x="96" y="10"/>
              <a:ext cx="851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目标代码</a:t>
              </a:r>
              <a:endParaRPr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31" name="Line 36"/>
            <p:cNvSpPr/>
            <p:nvPr/>
          </p:nvSpPr>
          <p:spPr>
            <a:xfrm>
              <a:off x="0" y="0"/>
              <a:ext cx="0" cy="39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</p:grpSp>
      <p:sp>
        <p:nvSpPr>
          <p:cNvPr id="32785" name="Rectangle 2"/>
          <p:cNvSpPr/>
          <p:nvPr/>
        </p:nvSpPr>
        <p:spPr>
          <a:xfrm>
            <a:off x="3252788" y="585788"/>
            <a:ext cx="2700337" cy="495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r>
              <a:rPr lang="zh-CN" altLang="en-US" sz="2800" b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词法分析器</a:t>
            </a:r>
            <a:endParaRPr lang="zh-CN" altLang="en-US" sz="2600" b="1" u="none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2786" name="Rectangle 3"/>
          <p:cNvSpPr/>
          <p:nvPr/>
        </p:nvSpPr>
        <p:spPr>
          <a:xfrm>
            <a:off x="3268663" y="1644650"/>
            <a:ext cx="2700337" cy="495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r>
              <a:rPr lang="zh-CN" altLang="en-US" sz="2800" b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语法分析器</a:t>
            </a:r>
            <a:endParaRPr lang="zh-CN" altLang="en-US" sz="2600" b="1" u="none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2787" name="Rectangle 5"/>
          <p:cNvSpPr/>
          <p:nvPr/>
        </p:nvSpPr>
        <p:spPr>
          <a:xfrm>
            <a:off x="3294063" y="2778125"/>
            <a:ext cx="2700337" cy="495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>
              <a:lnSpc>
                <a:spcPct val="80000"/>
              </a:lnSpc>
            </a:pPr>
            <a:r>
              <a:rPr lang="zh-CN" altLang="en-US" sz="2000" b="1" u="none" dirty="0">
                <a:solidFill>
                  <a:schemeClr val="tx1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语义分析与中间代码生成器</a:t>
            </a:r>
          </a:p>
        </p:txBody>
      </p:sp>
      <p:sp>
        <p:nvSpPr>
          <p:cNvPr id="32788" name="Rectangle 6"/>
          <p:cNvSpPr/>
          <p:nvPr/>
        </p:nvSpPr>
        <p:spPr>
          <a:xfrm>
            <a:off x="3268663" y="3854450"/>
            <a:ext cx="2700337" cy="495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优化段</a:t>
            </a:r>
          </a:p>
        </p:txBody>
      </p:sp>
      <p:grpSp>
        <p:nvGrpSpPr>
          <p:cNvPr id="32789" name="Group 39"/>
          <p:cNvGrpSpPr/>
          <p:nvPr/>
        </p:nvGrpSpPr>
        <p:grpSpPr>
          <a:xfrm>
            <a:off x="4640263" y="44450"/>
            <a:ext cx="1660525" cy="541338"/>
            <a:chOff x="0" y="0"/>
            <a:chExt cx="926" cy="341"/>
          </a:xfrm>
        </p:grpSpPr>
        <p:sp>
          <p:nvSpPr>
            <p:cNvPr id="34837" name="Rectangle 8"/>
            <p:cNvSpPr/>
            <p:nvPr/>
          </p:nvSpPr>
          <p:spPr>
            <a:xfrm>
              <a:off x="96" y="48"/>
              <a:ext cx="830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源程序</a:t>
              </a:r>
              <a:endParaRPr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38" name="Line 13"/>
            <p:cNvSpPr/>
            <p:nvPr/>
          </p:nvSpPr>
          <p:spPr>
            <a:xfrm>
              <a:off x="0" y="0"/>
              <a:ext cx="0" cy="34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</p:grpSp>
      <p:sp>
        <p:nvSpPr>
          <p:cNvPr id="32792" name="Rectangle 4"/>
          <p:cNvSpPr/>
          <p:nvPr/>
        </p:nvSpPr>
        <p:spPr>
          <a:xfrm>
            <a:off x="2201863" y="349250"/>
            <a:ext cx="525462" cy="538162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endParaRPr lang="zh-CN" altLang="en-US" sz="2600" b="1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表</a:t>
            </a:r>
          </a:p>
          <a:p>
            <a:pPr algn="ctr"/>
            <a:endParaRPr lang="zh-CN" altLang="en-US" sz="2800" b="1" u="none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/>
            <a:endParaRPr lang="zh-CN" altLang="en-US" sz="2800" b="1" u="none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格</a:t>
            </a:r>
          </a:p>
          <a:p>
            <a:pPr algn="ctr"/>
            <a:endParaRPr lang="zh-CN" altLang="en-US" sz="2800" b="1" u="none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/>
            <a:endParaRPr lang="zh-CN" altLang="en-US" sz="2800" b="1" u="none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管</a:t>
            </a:r>
          </a:p>
          <a:p>
            <a:pPr algn="ctr"/>
            <a:endParaRPr lang="zh-CN" altLang="en-US" sz="2800" b="1" u="none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/>
            <a:endParaRPr lang="zh-CN" altLang="en-US" sz="2800" b="1" u="none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理</a:t>
            </a:r>
          </a:p>
        </p:txBody>
      </p:sp>
      <p:sp>
        <p:nvSpPr>
          <p:cNvPr id="32793" name="Rectangle 7"/>
          <p:cNvSpPr/>
          <p:nvPr/>
        </p:nvSpPr>
        <p:spPr>
          <a:xfrm>
            <a:off x="6553200" y="377825"/>
            <a:ext cx="525463" cy="553402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出</a:t>
            </a:r>
          </a:p>
          <a:p>
            <a:pPr algn="ctr"/>
            <a:endParaRPr lang="zh-CN" altLang="en-US" sz="2800" b="1" u="none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/>
            <a:endParaRPr lang="zh-CN" altLang="en-US" sz="2800" b="1" u="none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错</a:t>
            </a:r>
          </a:p>
          <a:p>
            <a:pPr algn="ctr"/>
            <a:endParaRPr lang="zh-CN" altLang="en-US" sz="2800" b="1" u="none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/>
            <a:endParaRPr lang="zh-CN" altLang="en-US" sz="2800" b="1" u="none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处</a:t>
            </a:r>
          </a:p>
          <a:p>
            <a:pPr algn="ctr"/>
            <a:endParaRPr lang="zh-CN" altLang="en-US" sz="2800" b="1" u="none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/>
            <a:endParaRPr lang="zh-CN" altLang="en-US" sz="2800" b="1" u="none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理</a:t>
            </a:r>
            <a:endParaRPr lang="zh-CN" altLang="en-US" sz="1600" b="1" u="none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2794" name="Rectangle 34"/>
          <p:cNvSpPr/>
          <p:nvPr/>
        </p:nvSpPr>
        <p:spPr>
          <a:xfrm>
            <a:off x="3289300" y="4976813"/>
            <a:ext cx="2624138" cy="55403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t" anchorCtr="0"/>
          <a:lstStyle/>
          <a:p>
            <a:pPr algn="ctr"/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目标代码生成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器</a:t>
            </a:r>
          </a:p>
        </p:txBody>
      </p:sp>
      <p:grpSp>
        <p:nvGrpSpPr>
          <p:cNvPr id="32795" name="Group 45"/>
          <p:cNvGrpSpPr/>
          <p:nvPr/>
        </p:nvGrpSpPr>
        <p:grpSpPr>
          <a:xfrm>
            <a:off x="2727325" y="863600"/>
            <a:ext cx="584200" cy="4362450"/>
            <a:chOff x="0" y="0"/>
            <a:chExt cx="368" cy="2748"/>
          </a:xfrm>
        </p:grpSpPr>
        <p:sp>
          <p:nvSpPr>
            <p:cNvPr id="34843" name="Line 19"/>
            <p:cNvSpPr/>
            <p:nvPr/>
          </p:nvSpPr>
          <p:spPr>
            <a:xfrm flipH="1">
              <a:off x="0" y="0"/>
              <a:ext cx="33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</p:spPr>
        </p:sp>
        <p:sp>
          <p:nvSpPr>
            <p:cNvPr id="34844" name="Line 20"/>
            <p:cNvSpPr/>
            <p:nvPr/>
          </p:nvSpPr>
          <p:spPr>
            <a:xfrm flipH="1">
              <a:off x="10" y="623"/>
              <a:ext cx="33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</p:spPr>
        </p:sp>
        <p:sp>
          <p:nvSpPr>
            <p:cNvPr id="34845" name="Line 21"/>
            <p:cNvSpPr/>
            <p:nvPr/>
          </p:nvSpPr>
          <p:spPr>
            <a:xfrm flipH="1">
              <a:off x="26" y="1381"/>
              <a:ext cx="33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</p:spPr>
        </p:sp>
        <p:sp>
          <p:nvSpPr>
            <p:cNvPr id="34846" name="Line 22"/>
            <p:cNvSpPr/>
            <p:nvPr/>
          </p:nvSpPr>
          <p:spPr>
            <a:xfrm flipH="1">
              <a:off x="10" y="2059"/>
              <a:ext cx="33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</p:spPr>
        </p:sp>
        <p:sp>
          <p:nvSpPr>
            <p:cNvPr id="34847" name="Line 37"/>
            <p:cNvSpPr/>
            <p:nvPr/>
          </p:nvSpPr>
          <p:spPr>
            <a:xfrm flipH="1">
              <a:off x="5" y="2748"/>
              <a:ext cx="36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</p:spPr>
        </p:sp>
      </p:grpSp>
      <p:grpSp>
        <p:nvGrpSpPr>
          <p:cNvPr id="32801" name="Group 46"/>
          <p:cNvGrpSpPr/>
          <p:nvPr/>
        </p:nvGrpSpPr>
        <p:grpSpPr>
          <a:xfrm>
            <a:off x="5935663" y="793750"/>
            <a:ext cx="658812" cy="4432300"/>
            <a:chOff x="0" y="0"/>
            <a:chExt cx="415" cy="2792"/>
          </a:xfrm>
        </p:grpSpPr>
        <p:sp>
          <p:nvSpPr>
            <p:cNvPr id="34849" name="Line 18"/>
            <p:cNvSpPr/>
            <p:nvPr/>
          </p:nvSpPr>
          <p:spPr>
            <a:xfrm>
              <a:off x="11" y="0"/>
              <a:ext cx="37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</p:spPr>
        </p:sp>
        <p:sp>
          <p:nvSpPr>
            <p:cNvPr id="34850" name="Line 23"/>
            <p:cNvSpPr/>
            <p:nvPr/>
          </p:nvSpPr>
          <p:spPr>
            <a:xfrm>
              <a:off x="21" y="2103"/>
              <a:ext cx="37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</p:spPr>
        </p:sp>
        <p:sp>
          <p:nvSpPr>
            <p:cNvPr id="34851" name="Line 24"/>
            <p:cNvSpPr/>
            <p:nvPr/>
          </p:nvSpPr>
          <p:spPr>
            <a:xfrm>
              <a:off x="37" y="1425"/>
              <a:ext cx="37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</p:spPr>
        </p:sp>
        <p:sp>
          <p:nvSpPr>
            <p:cNvPr id="34852" name="Line 25"/>
            <p:cNvSpPr/>
            <p:nvPr/>
          </p:nvSpPr>
          <p:spPr>
            <a:xfrm>
              <a:off x="21" y="667"/>
              <a:ext cx="37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</p:spPr>
        </p:sp>
        <p:sp>
          <p:nvSpPr>
            <p:cNvPr id="34853" name="Line 38"/>
            <p:cNvSpPr/>
            <p:nvPr/>
          </p:nvSpPr>
          <p:spPr>
            <a:xfrm>
              <a:off x="0" y="2792"/>
              <a:ext cx="37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</p:spPr>
        </p:sp>
      </p:grpSp>
      <p:sp>
        <p:nvSpPr>
          <p:cNvPr id="34854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27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5" grpId="0" animBg="1"/>
      <p:bldP spid="32786" grpId="0" animBg="1"/>
      <p:bldP spid="32787" grpId="0" animBg="1"/>
      <p:bldP spid="32788" grpId="0" animBg="1"/>
      <p:bldP spid="32792" grpId="0" animBg="1"/>
      <p:bldP spid="32793" grpId="0" animBg="1"/>
      <p:bldP spid="3279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xfrm>
            <a:off x="323850" y="188913"/>
            <a:ext cx="8001000" cy="828675"/>
          </a:xfrm>
          <a:ln/>
        </p:spPr>
        <p:txBody>
          <a:bodyPr vert="horz" wrap="square" anchor="b" anchorCtr="0"/>
          <a:lstStyle/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表格和表格管理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>
          <a:xfrm>
            <a:off x="250825" y="1700213"/>
            <a:ext cx="8229600" cy="2519362"/>
          </a:xfrm>
          <a:ln/>
        </p:spPr>
        <p:txBody>
          <a:bodyPr vert="horz" wrap="square" anchor="t" anchorCtr="0"/>
          <a:lstStyle/>
          <a:p>
            <a:pPr algn="just" eaLnBrk="1" hangingPunct="1"/>
            <a:endParaRPr lang="zh-CN" altLang="en-US" b="1"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常见的表格</a:t>
            </a:r>
            <a:r>
              <a:rPr lang="en-US" altLang="zh-CN" b="1">
                <a:latin typeface="宋体" panose="02010600030101010101" pitchFamily="2" charset="-122"/>
              </a:rPr>
              <a:t>:</a:t>
            </a:r>
            <a:r>
              <a:rPr lang="zh-CN" altLang="en-US" b="1" dirty="0">
                <a:latin typeface="宋体" panose="02010600030101010101" pitchFamily="2" charset="-122"/>
              </a:rPr>
              <a:t>符号名表，常数表，标号表，入口名表，过程引用表。</a:t>
            </a:r>
          </a:p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格式</a:t>
            </a:r>
            <a:r>
              <a:rPr lang="en-US" altLang="zh-CN" b="1">
                <a:latin typeface="宋体" panose="02010600030101010101" pitchFamily="2" charset="-122"/>
              </a:rPr>
              <a:t>:      </a:t>
            </a:r>
          </a:p>
        </p:txBody>
      </p:sp>
      <p:sp>
        <p:nvSpPr>
          <p:cNvPr id="33796" name="Rectangle 6"/>
          <p:cNvSpPr/>
          <p:nvPr/>
        </p:nvSpPr>
        <p:spPr>
          <a:xfrm>
            <a:off x="2051050" y="4652963"/>
            <a:ext cx="1657350" cy="6492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3200" u="none" dirty="0">
                <a:solidFill>
                  <a:schemeClr val="tx1"/>
                </a:solidFill>
                <a:latin typeface="Verdana" panose="020B0604030504040204" pitchFamily="34" charset="0"/>
              </a:rPr>
              <a:t>名字</a:t>
            </a:r>
          </a:p>
        </p:txBody>
      </p:sp>
      <p:sp>
        <p:nvSpPr>
          <p:cNvPr id="33797" name="Rectangle 7"/>
          <p:cNvSpPr/>
          <p:nvPr/>
        </p:nvSpPr>
        <p:spPr>
          <a:xfrm>
            <a:off x="3708400" y="4652963"/>
            <a:ext cx="2808288" cy="647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3200" u="none" dirty="0">
                <a:solidFill>
                  <a:schemeClr val="tx1"/>
                </a:solidFill>
                <a:latin typeface="Verdana" panose="020B0604030504040204" pitchFamily="34" charset="0"/>
              </a:rPr>
              <a:t>信息</a:t>
            </a:r>
          </a:p>
        </p:txBody>
      </p:sp>
      <p:sp>
        <p:nvSpPr>
          <p:cNvPr id="35845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46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28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33796" grpId="0" animBg="1"/>
      <p:bldP spid="3379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 anchorCtr="0"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例</a:t>
            </a:r>
            <a:r>
              <a:rPr lang="en-US" altLang="zh-CN" b="1">
                <a:latin typeface="宋体" panose="02010600030101010101" pitchFamily="2" charset="-122"/>
              </a:rPr>
              <a:t>: PASCAL</a:t>
            </a:r>
            <a:r>
              <a:rPr lang="zh-CN" altLang="en-US" b="1" dirty="0">
                <a:latin typeface="宋体" panose="02010600030101010101" pitchFamily="2" charset="-122"/>
              </a:rPr>
              <a:t>程序段：</a:t>
            </a:r>
          </a:p>
        </p:txBody>
      </p:sp>
      <p:sp>
        <p:nvSpPr>
          <p:cNvPr id="36866" name="Rectangle 3"/>
          <p:cNvSpPr>
            <a:spLocks noGrp="1"/>
          </p:cNvSpPr>
          <p:nvPr>
            <p:ph type="body"/>
          </p:nvPr>
        </p:nvSpPr>
        <p:spPr>
          <a:xfrm>
            <a:off x="827088" y="2112963"/>
            <a:ext cx="7489825" cy="3554412"/>
          </a:xfrm>
          <a:ln/>
        </p:spPr>
        <p:txBody>
          <a:bodyPr vert="horz" wrap="square" anchor="t" anchorCtr="0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PROCEDURE INCWAP(M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N:INTEGER);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LABEL  START;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VAR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  K:INTEGER;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BEGIN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START: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   K:=M+1;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	 M:=N+4;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	 N:=K;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END.</a:t>
            </a:r>
            <a:endParaRPr lang="en-US" altLang="zh-CN" b="1"/>
          </a:p>
        </p:txBody>
      </p:sp>
      <p:sp>
        <p:nvSpPr>
          <p:cNvPr id="36867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29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539750" y="115888"/>
            <a:ext cx="8001000" cy="757237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本课程的学习任务及考核</a:t>
            </a:r>
          </a:p>
        </p:txBody>
      </p:sp>
      <p:sp>
        <p:nvSpPr>
          <p:cNvPr id="9218" name="Rectangle 3"/>
          <p:cNvSpPr>
            <a:spLocks noGrp="1"/>
          </p:cNvSpPr>
          <p:nvPr>
            <p:ph type="body"/>
          </p:nvPr>
        </p:nvSpPr>
        <p:spPr>
          <a:xfrm>
            <a:off x="395288" y="1341438"/>
            <a:ext cx="8280400" cy="1800225"/>
          </a:xfrm>
          <a:ln/>
        </p:spPr>
        <p:txBody>
          <a:bodyPr vert="horz" wrap="square" anchor="t" anchorCtr="0"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学习任务：</a:t>
            </a:r>
            <a:endParaRPr lang="zh-CN" altLang="en-US" b="1">
              <a:latin typeface="宋体" panose="02010600030101010101" pitchFamily="2" charset="-122"/>
            </a:endParaRPr>
          </a:p>
          <a:p>
            <a:pPr marL="895350" lvl="1" indent="-457200" eaLnBrk="1" hangingPunct="1"/>
            <a:r>
              <a:rPr lang="zh-CN" altLang="en-US" b="1" dirty="0">
                <a:latin typeface="宋体" panose="02010600030101010101" pitchFamily="2" charset="-122"/>
              </a:rPr>
              <a:t>掌握编译的理论基础和形式化系统。</a:t>
            </a:r>
            <a:endParaRPr lang="zh-CN" altLang="en-US" b="1">
              <a:latin typeface="宋体" panose="02010600030101010101" pitchFamily="2" charset="-122"/>
            </a:endParaRPr>
          </a:p>
          <a:p>
            <a:pPr marL="895350" lvl="1" indent="-457200" eaLnBrk="1" hangingPunct="1"/>
            <a:r>
              <a:rPr lang="zh-CN" altLang="en-US" b="1" dirty="0">
                <a:latin typeface="宋体" panose="02010600030101010101" pitchFamily="2" charset="-122"/>
              </a:rPr>
              <a:t>了解编译的全过程及具体实现方法。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9219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0" name="Rectangle 3"/>
          <p:cNvSpPr txBox="1"/>
          <p:nvPr/>
        </p:nvSpPr>
        <p:spPr>
          <a:xfrm>
            <a:off x="468313" y="3348038"/>
            <a:ext cx="7632700" cy="2889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000" b="1" u="none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考核：</a:t>
            </a:r>
          </a:p>
          <a:p>
            <a:pPr marL="908050" lvl="1" indent="-436245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 b="1" u="none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1）2次单元测试，占20%（1-3章</a:t>
            </a:r>
            <a:r>
              <a:rPr lang="zh-CN" altLang="en-US" sz="2800" b="1" u="none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，</a:t>
            </a:r>
            <a:r>
              <a:rPr lang="en-US" altLang="zh-CN" sz="2800" b="1" u="none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4-5章）</a:t>
            </a:r>
          </a:p>
          <a:p>
            <a:pPr marL="908050" lvl="1" indent="-436245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 b="1" u="none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2）作业，占15%</a:t>
            </a:r>
          </a:p>
          <a:p>
            <a:pPr marL="908050" lvl="1" indent="-436245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 b="1" u="none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3）实验（包括报告），占15%</a:t>
            </a:r>
          </a:p>
          <a:p>
            <a:pPr marL="908050" lvl="1" indent="-436245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 b="1" u="none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4）考勤（包括课堂、实验），占10%</a:t>
            </a:r>
          </a:p>
          <a:p>
            <a:pPr marL="908050" lvl="1" indent="-436245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 b="1" u="none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5）期末考试，占40%</a:t>
            </a:r>
          </a:p>
          <a:p>
            <a:pPr marL="1694180" lvl="3" indent="-3873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¨"/>
            </a:pP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9221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3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2"/>
          <p:cNvSpPr/>
          <p:nvPr/>
        </p:nvSpPr>
        <p:spPr>
          <a:xfrm>
            <a:off x="323850" y="620713"/>
            <a:ext cx="5832475" cy="3554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PROCEDURE INCWAP(M</a:t>
            </a:r>
            <a:r>
              <a:rPr lang="zh-CN" altLang="en-US" sz="2800" b="1" u="none" dirty="0">
                <a:solidFill>
                  <a:srgbClr val="3333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N:INTEGER);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LABEL  START;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VAR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  K:INTEGER;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BEGIN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START: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   K:=M+1;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	 M:=N+4;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	 N:=K;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END.</a:t>
            </a:r>
            <a:endParaRPr lang="en-US" altLang="zh-CN" sz="3200" b="1" u="none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5843" name="Object 8"/>
          <p:cNvGraphicFramePr>
            <a:graphicFrameLocks noChangeAspect="1"/>
          </p:cNvGraphicFramePr>
          <p:nvPr/>
        </p:nvGraphicFramePr>
        <p:xfrm>
          <a:off x="4597400" y="3009900"/>
          <a:ext cx="363220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06015" imgH="2534920" progId="Word.Document.8">
                  <p:embed/>
                </p:oleObj>
              </mc:Choice>
              <mc:Fallback>
                <p:oleObj r:id="rId2" imgW="2406015" imgH="2534920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97400" y="3009900"/>
                        <a:ext cx="3632200" cy="242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30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3"/>
          <p:cNvGraphicFramePr>
            <a:graphicFrameLocks noChangeAspect="1"/>
          </p:cNvGraphicFramePr>
          <p:nvPr/>
        </p:nvGraphicFramePr>
        <p:xfrm>
          <a:off x="5003800" y="3357563"/>
          <a:ext cx="3200400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72945" imgH="1837055" progId="Word.Document.8">
                  <p:embed/>
                </p:oleObj>
              </mc:Choice>
              <mc:Fallback>
                <p:oleObj r:id="rId2" imgW="1972945" imgH="1837055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03800" y="3357563"/>
                        <a:ext cx="3200400" cy="2660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4" name="Rectangle 6"/>
          <p:cNvSpPr/>
          <p:nvPr/>
        </p:nvSpPr>
        <p:spPr>
          <a:xfrm>
            <a:off x="323850" y="620713"/>
            <a:ext cx="5832475" cy="3554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PROCEDURE INCWAP(M</a:t>
            </a:r>
            <a:r>
              <a:rPr lang="zh-CN" altLang="en-US" sz="2800" b="1" u="none" dirty="0">
                <a:solidFill>
                  <a:srgbClr val="3333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N:INTEGER);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LABEL  START;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VAR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  K:INTEGER;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BEGIN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START: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   K:=M+1;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	 M:=N+4;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	 N:=K;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END.</a:t>
            </a:r>
            <a:endParaRPr lang="en-US" altLang="zh-CN" sz="3200" b="1" u="none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  <p:sp>
        <p:nvSpPr>
          <p:cNvPr id="38915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31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4356100" y="3500438"/>
          <a:ext cx="44958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48000" imgH="1508125" progId="Word.Document.8">
                  <p:embed/>
                </p:oleObj>
              </mc:Choice>
              <mc:Fallback>
                <p:oleObj r:id="rId2" imgW="3048000" imgH="1508125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56100" y="3500438"/>
                        <a:ext cx="4495800" cy="226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" name="Rectangle 6"/>
          <p:cNvSpPr/>
          <p:nvPr/>
        </p:nvSpPr>
        <p:spPr>
          <a:xfrm>
            <a:off x="323850" y="620713"/>
            <a:ext cx="5832475" cy="3554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PROCEDURE INCWAP(M</a:t>
            </a:r>
            <a:r>
              <a:rPr lang="zh-CN" altLang="en-US" sz="2800" b="1" u="none" dirty="0">
                <a:solidFill>
                  <a:srgbClr val="3333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N:INTEGER);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LABEL  START;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VAR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  K:INTEGER;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BEGIN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START: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   K:=M+1;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	 M:=N+4;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	 N:=K;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END.</a:t>
            </a:r>
            <a:endParaRPr lang="en-US" altLang="zh-CN" sz="3200" b="1" u="none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  <p:sp>
        <p:nvSpPr>
          <p:cNvPr id="39939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32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5"/>
          <p:cNvGraphicFramePr>
            <a:graphicFrameLocks noChangeAspect="1"/>
          </p:cNvGraphicFramePr>
          <p:nvPr/>
        </p:nvGraphicFramePr>
        <p:xfrm>
          <a:off x="3924300" y="3357563"/>
          <a:ext cx="3886200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46680" imgH="1163320" progId="Word.Document.8">
                  <p:embed/>
                </p:oleObj>
              </mc:Choice>
              <mc:Fallback>
                <p:oleObj r:id="rId2" imgW="2646680" imgH="1163320" progId="Word.Document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24300" y="3357563"/>
                        <a:ext cx="3886200" cy="173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6"/>
          <p:cNvSpPr/>
          <p:nvPr/>
        </p:nvSpPr>
        <p:spPr>
          <a:xfrm>
            <a:off x="323850" y="620713"/>
            <a:ext cx="5832475" cy="3554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PROCEDURE INCWAP(M</a:t>
            </a:r>
            <a:r>
              <a:rPr lang="zh-CN" altLang="en-US" sz="2800" b="1" u="none" dirty="0">
                <a:solidFill>
                  <a:srgbClr val="3333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N:INTEGER);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LABEL  START;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VAR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  K:INTEGER;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BEGIN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START: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   K:=M+1;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	 M:=N+4;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	 N:=K;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END.</a:t>
            </a:r>
            <a:endParaRPr lang="en-US" altLang="zh-CN" sz="3200" b="1" u="none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  <p:sp>
        <p:nvSpPr>
          <p:cNvPr id="40963" name="Rectangle 5"/>
          <p:cNvSpPr/>
          <p:nvPr/>
        </p:nvSpPr>
        <p:spPr>
          <a:xfrm>
            <a:off x="250825" y="5178425"/>
            <a:ext cx="8497888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u="none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注：词法分析时，先建好标号表，等到中间代码生成时，再将相关信息填入。（维护管理）</a:t>
            </a:r>
          </a:p>
        </p:txBody>
      </p:sp>
      <p:sp>
        <p:nvSpPr>
          <p:cNvPr id="40964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33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5" name="Object 2"/>
          <p:cNvGraphicFramePr>
            <a:graphicFrameLocks noChangeAspect="1"/>
          </p:cNvGraphicFramePr>
          <p:nvPr/>
        </p:nvGraphicFramePr>
        <p:xfrm>
          <a:off x="762000" y="533400"/>
          <a:ext cx="37338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22525" imgH="2510790" progId="Word.Document.8">
                  <p:embed/>
                </p:oleObj>
              </mc:Choice>
              <mc:Fallback>
                <p:oleObj r:id="rId2" imgW="2422525" imgH="2510790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533400"/>
                        <a:ext cx="3733800" cy="358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" name="Object 3"/>
          <p:cNvGraphicFramePr>
            <a:graphicFrameLocks noChangeAspect="1"/>
          </p:cNvGraphicFramePr>
          <p:nvPr/>
        </p:nvGraphicFramePr>
        <p:xfrm>
          <a:off x="5029200" y="533400"/>
          <a:ext cx="3200400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72945" imgH="1837055" progId="Word.Document.8">
                  <p:embed/>
                </p:oleObj>
              </mc:Choice>
              <mc:Fallback>
                <p:oleObj r:id="rId4" imgW="1972945" imgH="1837055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533400"/>
                        <a:ext cx="3200400" cy="2660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4"/>
          <p:cNvGraphicFramePr>
            <a:graphicFrameLocks noChangeAspect="1"/>
          </p:cNvGraphicFramePr>
          <p:nvPr/>
        </p:nvGraphicFramePr>
        <p:xfrm>
          <a:off x="381000" y="4191000"/>
          <a:ext cx="44958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48000" imgH="1508125" progId="Word.Document.8">
                  <p:embed/>
                </p:oleObj>
              </mc:Choice>
              <mc:Fallback>
                <p:oleObj r:id="rId6" imgW="3048000" imgH="1508125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" y="4191000"/>
                        <a:ext cx="4495800" cy="226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5"/>
          <p:cNvGraphicFramePr>
            <a:graphicFrameLocks noChangeAspect="1"/>
          </p:cNvGraphicFramePr>
          <p:nvPr/>
        </p:nvGraphicFramePr>
        <p:xfrm>
          <a:off x="4876800" y="4191000"/>
          <a:ext cx="3886200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646680" imgH="1163320" progId="Word.Document.8">
                  <p:embed/>
                </p:oleObj>
              </mc:Choice>
              <mc:Fallback>
                <p:oleObj r:id="rId8" imgW="2646680" imgH="1163320" progId="Word.Document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76800" y="4191000"/>
                        <a:ext cx="3886200" cy="173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34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2987675" y="1425575"/>
          <a:ext cx="5867400" cy="474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130675" imgH="3288665" progId="Word.Document.8">
                  <p:embed/>
                </p:oleObj>
              </mc:Choice>
              <mc:Fallback>
                <p:oleObj r:id="rId2" imgW="4130675" imgH="3288665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87675" y="1425575"/>
                        <a:ext cx="5867400" cy="474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0" name="Rectangle 3"/>
          <p:cNvSpPr/>
          <p:nvPr/>
        </p:nvSpPr>
        <p:spPr>
          <a:xfrm>
            <a:off x="179388" y="620713"/>
            <a:ext cx="5832475" cy="3554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PROCEDURE INCWAP(M</a:t>
            </a:r>
            <a:r>
              <a:rPr lang="zh-CN" altLang="en-US" sz="2800" b="1" u="none" dirty="0">
                <a:solidFill>
                  <a:srgbClr val="3333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N:INTEGER);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LABEL  START;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VAR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  K:INTEGER;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BEGIN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START: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   K:=M+1;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	 M:=N+4;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	 N:=K;</a:t>
            </a:r>
          </a:p>
          <a:p>
            <a:pPr marL="342900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u="none">
                <a:solidFill>
                  <a:srgbClr val="3333CC"/>
                </a:solidFill>
                <a:latin typeface="宋体" panose="02010600030101010101" pitchFamily="2" charset="-122"/>
              </a:rPr>
              <a:t>END.</a:t>
            </a:r>
            <a:endParaRPr lang="en-US" altLang="zh-CN" sz="3200" b="1" u="none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  <p:sp>
        <p:nvSpPr>
          <p:cNvPr id="43011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35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01000" cy="828675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出错处理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/>
          </p:nvPr>
        </p:nvSpPr>
        <p:spPr>
          <a:xfrm>
            <a:off x="323850" y="1341438"/>
            <a:ext cx="8229600" cy="2168525"/>
          </a:xfrm>
          <a:ln/>
        </p:spPr>
        <p:txBody>
          <a:bodyPr vert="horz" wrap="square" anchor="t" anchorCtr="0"/>
          <a:lstStyle/>
          <a:p>
            <a:pPr algn="just" eaLnBrk="1" hangingPunct="1">
              <a:lnSpc>
                <a:spcPct val="80000"/>
              </a:lnSpc>
            </a:pPr>
            <a:r>
              <a:rPr lang="zh-CN" altLang="en-US" sz="2600" b="1" dirty="0">
                <a:latin typeface="宋体" panose="02010600030101010101" pitchFamily="2" charset="-122"/>
                <a:ea typeface="黑体" panose="02010609060101010101" pitchFamily="49" charset="-122"/>
              </a:rPr>
              <a:t>出错处理程序：</a:t>
            </a:r>
            <a:r>
              <a:rPr lang="zh-CN" altLang="en-US" sz="2600" b="1" dirty="0">
                <a:latin typeface="宋体" panose="02010600030101010101" pitchFamily="2" charset="-122"/>
              </a:rPr>
              <a:t>发现源程序中的错误，把有关错误信息报告给用户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语法错误</a:t>
            </a:r>
          </a:p>
          <a:p>
            <a:pPr marL="1143000" lvl="2" indent="-228600" algn="just" eaLnBrk="1" hangingPunct="1">
              <a:lnSpc>
                <a:spcPct val="8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非法字符、括号不匹配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语义错误</a:t>
            </a:r>
          </a:p>
          <a:p>
            <a:pPr marL="1143000" lvl="2" indent="-228600" algn="just" eaLnBrk="1" hangingPunct="1">
              <a:lnSpc>
                <a:spcPct val="8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类型不一致 </a:t>
            </a:r>
          </a:p>
          <a:p>
            <a:pPr eaLnBrk="1" hangingPunct="1">
              <a:lnSpc>
                <a:spcPct val="80000"/>
              </a:lnSpc>
            </a:pPr>
            <a:endParaRPr lang="zh-CN" altLang="en-US" sz="2600" b="1"/>
          </a:p>
        </p:txBody>
      </p:sp>
      <p:sp>
        <p:nvSpPr>
          <p:cNvPr id="44035" name="Rectangle 5"/>
          <p:cNvSpPr/>
          <p:nvPr/>
        </p:nvSpPr>
        <p:spPr>
          <a:xfrm>
            <a:off x="179388" y="3789363"/>
            <a:ext cx="6985000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2400" b="1" u="none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注：编译程序一般很难检测出逻辑错误</a:t>
            </a:r>
            <a:r>
              <a:rPr lang="en-US" altLang="zh-CN" sz="2400" b="1" u="none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! </a:t>
            </a:r>
          </a:p>
          <a:p>
            <a:r>
              <a:rPr lang="zh-CN" altLang="en-US" sz="2400" b="1" u="none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（自相矛盾、偷换概念等）</a:t>
            </a:r>
          </a:p>
        </p:txBody>
      </p:sp>
      <p:sp>
        <p:nvSpPr>
          <p:cNvPr id="44036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37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36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104900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(pass)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/>
          </p:nvPr>
        </p:nvSpPr>
        <p:spPr>
          <a:xfrm>
            <a:off x="457200" y="1981200"/>
            <a:ext cx="8229600" cy="2806700"/>
          </a:xfrm>
          <a:ln/>
        </p:spPr>
        <p:txBody>
          <a:bodyPr vert="horz" wrap="square" anchor="t" anchorCtr="0"/>
          <a:lstStyle/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所谓</a:t>
            </a:r>
            <a:r>
              <a:rPr lang="en-US" altLang="zh-CN" b="1">
                <a:latin typeface="宋体" panose="02010600030101010101" pitchFamily="2" charset="-122"/>
              </a:rPr>
              <a:t>"</a:t>
            </a:r>
            <a:r>
              <a:rPr lang="zh-CN" altLang="en-US" b="1" dirty="0">
                <a:latin typeface="宋体" panose="02010600030101010101" pitchFamily="2" charset="-122"/>
              </a:rPr>
              <a:t>遍</a:t>
            </a:r>
            <a:r>
              <a:rPr lang="en-US" altLang="zh-CN" b="1">
                <a:latin typeface="宋体" panose="02010600030101010101" pitchFamily="2" charset="-122"/>
              </a:rPr>
              <a:t>"</a:t>
            </a:r>
            <a:r>
              <a:rPr lang="zh-CN" altLang="en-US" b="1" dirty="0">
                <a:latin typeface="宋体" panose="02010600030101010101" pitchFamily="2" charset="-122"/>
              </a:rPr>
              <a:t>， 就是对源程序或源程序的中间表示从头到尾扫描一次。</a:t>
            </a:r>
          </a:p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阶段与遍是不同的概念。一遍可以由若干段组成，一个阶段也可以分若干遍来完成。</a:t>
            </a:r>
            <a:endParaRPr lang="zh-CN" altLang="en-US" b="1" dirty="0"/>
          </a:p>
        </p:txBody>
      </p:sp>
      <p:sp>
        <p:nvSpPr>
          <p:cNvPr id="45059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60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37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7489825" cy="1096963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编译前端与后端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/>
          </p:nvPr>
        </p:nvSpPr>
        <p:spPr>
          <a:xfrm>
            <a:off x="533400" y="2743200"/>
            <a:ext cx="8153400" cy="3810000"/>
          </a:xfrm>
          <a:ln/>
        </p:spPr>
        <p:txBody>
          <a:bodyPr vert="horz" wrap="square" anchor="t" anchorCtr="0"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rgbClr val="3333CC"/>
                </a:solidFill>
                <a:latin typeface="宋体" panose="02010600030101010101" pitchFamily="2" charset="-122"/>
              </a:rPr>
              <a:t>编译前端</a:t>
            </a:r>
            <a:r>
              <a:rPr lang="zh-CN" altLang="en-US" b="1" dirty="0">
                <a:latin typeface="宋体" panose="02010600030101010101" pitchFamily="2" charset="-122"/>
              </a:rPr>
              <a:t>：与源语言有关，如词法分析，语法分析，语义分析与中间代码产生，与机器无关的优化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3333CC"/>
                </a:solidFill>
                <a:latin typeface="宋体" panose="02010600030101010101" pitchFamily="2" charset="-122"/>
              </a:rPr>
              <a:t>编译后端</a:t>
            </a:r>
            <a:r>
              <a:rPr lang="zh-CN" altLang="en-US" b="1" dirty="0">
                <a:latin typeface="宋体" panose="02010600030101010101" pitchFamily="2" charset="-122"/>
              </a:rPr>
              <a:t>：与目标机有关，与目标机有关的优化，目标代码产生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zh-CN" altLang="en-US" sz="2600" b="1" dirty="0">
                <a:latin typeface="宋体" panose="02010600030101010101" pitchFamily="2" charset="-122"/>
              </a:rPr>
              <a:t>优点：减少对内存容量的要求，程序逻辑结构清晰</a:t>
            </a:r>
            <a:r>
              <a:rPr lang="en-US" altLang="zh-CN" sz="2600" b="1">
                <a:latin typeface="宋体" panose="02010600030101010101" pitchFamily="2" charset="-122"/>
              </a:rPr>
              <a:t>; </a:t>
            </a:r>
            <a:r>
              <a:rPr lang="zh-CN" altLang="en-US" sz="2600" b="1" dirty="0">
                <a:latin typeface="宋体" panose="02010600030101010101" pitchFamily="2" charset="-122"/>
              </a:rPr>
              <a:t>优化更充分，有利于移植。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b="1" dirty="0">
                <a:latin typeface="宋体" panose="02010600030101010101" pitchFamily="2" charset="-122"/>
              </a:rPr>
              <a:t>不足</a:t>
            </a:r>
            <a:r>
              <a:rPr lang="en-US" altLang="zh-CN" sz="2600" b="1">
                <a:latin typeface="宋体" panose="02010600030101010101" pitchFamily="2" charset="-122"/>
              </a:rPr>
              <a:t>: </a:t>
            </a:r>
            <a:r>
              <a:rPr lang="zh-CN" altLang="en-US" sz="2600" b="1" dirty="0">
                <a:latin typeface="宋体" panose="02010600030101010101" pitchFamily="2" charset="-122"/>
              </a:rPr>
              <a:t>编译程序运行的效率低</a:t>
            </a:r>
          </a:p>
        </p:txBody>
      </p:sp>
      <p:grpSp>
        <p:nvGrpSpPr>
          <p:cNvPr id="44036" name="Group 12"/>
          <p:cNvGrpSpPr/>
          <p:nvPr/>
        </p:nvGrpSpPr>
        <p:grpSpPr>
          <a:xfrm>
            <a:off x="990600" y="1752600"/>
            <a:ext cx="7239000" cy="609600"/>
            <a:chOff x="0" y="0"/>
            <a:chExt cx="4560" cy="384"/>
          </a:xfrm>
        </p:grpSpPr>
        <p:sp>
          <p:nvSpPr>
            <p:cNvPr id="46084" name="Rectangle 5"/>
            <p:cNvSpPr/>
            <p:nvPr/>
          </p:nvSpPr>
          <p:spPr>
            <a:xfrm>
              <a:off x="0" y="0"/>
              <a:ext cx="1008" cy="38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源语言</a:t>
              </a:r>
              <a:endParaRPr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85" name="Rectangle 6"/>
            <p:cNvSpPr/>
            <p:nvPr/>
          </p:nvSpPr>
          <p:spPr>
            <a:xfrm>
              <a:off x="1776" y="0"/>
              <a:ext cx="1008" cy="38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中间语言</a:t>
              </a:r>
              <a:endParaRPr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86" name="Rectangle 7"/>
            <p:cNvSpPr/>
            <p:nvPr/>
          </p:nvSpPr>
          <p:spPr>
            <a:xfrm>
              <a:off x="3552" y="0"/>
              <a:ext cx="1008" cy="38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目标语言</a:t>
              </a:r>
              <a:endParaRPr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87" name="Line 8"/>
            <p:cNvSpPr/>
            <p:nvPr/>
          </p:nvSpPr>
          <p:spPr>
            <a:xfrm>
              <a:off x="1008" y="192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6088" name="Line 9"/>
            <p:cNvSpPr/>
            <p:nvPr/>
          </p:nvSpPr>
          <p:spPr>
            <a:xfrm>
              <a:off x="2784" y="192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</p:grpSp>
      <p:sp>
        <p:nvSpPr>
          <p:cNvPr id="44042" name="Rectangle 10"/>
          <p:cNvSpPr/>
          <p:nvPr/>
        </p:nvSpPr>
        <p:spPr>
          <a:xfrm>
            <a:off x="2590800" y="1524000"/>
            <a:ext cx="1143000" cy="533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r>
              <a:rPr lang="zh-CN" altLang="en-US" sz="28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前端</a:t>
            </a:r>
            <a:endParaRPr lang="zh-CN" altLang="en-US" sz="2400" b="1" u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43" name="Rectangle 11"/>
          <p:cNvSpPr/>
          <p:nvPr/>
        </p:nvSpPr>
        <p:spPr>
          <a:xfrm>
            <a:off x="5410200" y="1524000"/>
            <a:ext cx="1143000" cy="533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r>
              <a:rPr lang="zh-CN" altLang="en-US" sz="28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后端</a:t>
            </a:r>
            <a:endParaRPr lang="zh-CN" altLang="en-US" sz="2400" b="1" u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1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09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38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bldLvl="2"/>
      <p:bldP spid="44042" grpId="0"/>
      <p:bldP spid="4404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 anchorCtr="0"/>
          <a:lstStyle/>
          <a:p>
            <a:pPr eaLnBrk="1" hangingPunct="1"/>
            <a:r>
              <a:rPr lang="en-US" altLang="zh-CN" b="1"/>
              <a:t>JAVA</a:t>
            </a:r>
            <a:r>
              <a:rPr lang="zh-CN" altLang="en-US" b="1" dirty="0"/>
              <a:t>语言的平台无关性</a:t>
            </a:r>
          </a:p>
        </p:txBody>
      </p:sp>
      <p:sp>
        <p:nvSpPr>
          <p:cNvPr id="45059" name="Rectangle 5"/>
          <p:cNvSpPr/>
          <p:nvPr/>
        </p:nvSpPr>
        <p:spPr>
          <a:xfrm>
            <a:off x="1981200" y="5410200"/>
            <a:ext cx="5105400" cy="685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800" b="1" u="none" dirty="0">
                <a:latin typeface="Times New Roman" panose="02020603050405020304" pitchFamily="18" charset="0"/>
              </a:rPr>
              <a:t>操作系统平台</a:t>
            </a:r>
          </a:p>
        </p:txBody>
      </p:sp>
      <p:sp>
        <p:nvSpPr>
          <p:cNvPr id="45060" name="Rectangle 6"/>
          <p:cNvSpPr/>
          <p:nvPr/>
        </p:nvSpPr>
        <p:spPr>
          <a:xfrm>
            <a:off x="1981200" y="4038600"/>
            <a:ext cx="5105400" cy="685800"/>
          </a:xfrm>
          <a:prstGeom prst="rect">
            <a:avLst/>
          </a:prstGeom>
          <a:solidFill>
            <a:srgbClr val="FF99CC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800" b="1" u="none">
                <a:latin typeface="Times New Roman" panose="02020603050405020304" pitchFamily="18" charset="0"/>
              </a:rPr>
              <a:t>Java</a:t>
            </a:r>
            <a:r>
              <a:rPr lang="zh-CN" altLang="en-US" sz="2800" b="1" u="none" dirty="0">
                <a:latin typeface="Times New Roman" panose="02020603050405020304" pitchFamily="18" charset="0"/>
              </a:rPr>
              <a:t>虚拟机</a:t>
            </a:r>
            <a:r>
              <a:rPr lang="en-US" altLang="zh-CN" sz="2800" b="1" u="none">
                <a:latin typeface="Times New Roman" panose="02020603050405020304" pitchFamily="18" charset="0"/>
              </a:rPr>
              <a:t>(</a:t>
            </a:r>
            <a:r>
              <a:rPr lang="zh-CN" altLang="en-US" sz="2800" b="1" u="none" dirty="0">
                <a:latin typeface="Times New Roman" panose="02020603050405020304" pitchFamily="18" charset="0"/>
              </a:rPr>
              <a:t>解释器</a:t>
            </a:r>
            <a:r>
              <a:rPr lang="en-US" altLang="zh-CN" sz="2800" b="1" u="none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5061" name="Rectangle 7"/>
          <p:cNvSpPr/>
          <p:nvPr/>
        </p:nvSpPr>
        <p:spPr>
          <a:xfrm>
            <a:off x="1981200" y="2667000"/>
            <a:ext cx="5105400" cy="685800"/>
          </a:xfrm>
          <a:prstGeom prst="rect">
            <a:avLst/>
          </a:prstGeom>
          <a:solidFill>
            <a:srgbClr val="FFCC00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800" b="1" u="none">
                <a:latin typeface="Times New Roman" panose="02020603050405020304" pitchFamily="18" charset="0"/>
              </a:rPr>
              <a:t>Java</a:t>
            </a:r>
            <a:r>
              <a:rPr lang="zh-CN" altLang="en-US" sz="2800" b="1" u="none" dirty="0">
                <a:latin typeface="Times New Roman" panose="02020603050405020304" pitchFamily="18" charset="0"/>
              </a:rPr>
              <a:t>编译器</a:t>
            </a:r>
          </a:p>
        </p:txBody>
      </p:sp>
      <p:grpSp>
        <p:nvGrpSpPr>
          <p:cNvPr id="45062" name="Group 14"/>
          <p:cNvGrpSpPr/>
          <p:nvPr/>
        </p:nvGrpSpPr>
        <p:grpSpPr>
          <a:xfrm>
            <a:off x="4343400" y="1981200"/>
            <a:ext cx="2971800" cy="685800"/>
            <a:chOff x="0" y="0"/>
            <a:chExt cx="1872" cy="432"/>
          </a:xfrm>
        </p:grpSpPr>
        <p:sp>
          <p:nvSpPr>
            <p:cNvPr id="47110" name="Line 8"/>
            <p:cNvSpPr/>
            <p:nvPr/>
          </p:nvSpPr>
          <p:spPr>
            <a:xfrm>
              <a:off x="0" y="0"/>
              <a:ext cx="0" cy="43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7111" name="Rectangle 9"/>
            <p:cNvSpPr/>
            <p:nvPr/>
          </p:nvSpPr>
          <p:spPr>
            <a:xfrm>
              <a:off x="144" y="48"/>
              <a:ext cx="1728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800" b="1" u="none">
                  <a:latin typeface="Times New Roman" panose="02020603050405020304" pitchFamily="18" charset="0"/>
                </a:rPr>
                <a:t>Java</a:t>
              </a:r>
              <a:r>
                <a:rPr lang="zh-CN" altLang="en-US" sz="2800" b="1" u="none" dirty="0">
                  <a:latin typeface="Times New Roman" panose="02020603050405020304" pitchFamily="18" charset="0"/>
                </a:rPr>
                <a:t>源程序</a:t>
              </a:r>
              <a:r>
                <a:rPr lang="en-US" altLang="zh-CN" sz="2800" b="1" u="none">
                  <a:latin typeface="Times New Roman" panose="02020603050405020304" pitchFamily="18" charset="0"/>
                </a:rPr>
                <a:t>(.java)</a:t>
              </a:r>
            </a:p>
          </p:txBody>
        </p:sp>
      </p:grpSp>
      <p:grpSp>
        <p:nvGrpSpPr>
          <p:cNvPr id="45065" name="Group 15"/>
          <p:cNvGrpSpPr/>
          <p:nvPr/>
        </p:nvGrpSpPr>
        <p:grpSpPr>
          <a:xfrm>
            <a:off x="4343400" y="3352800"/>
            <a:ext cx="3733800" cy="685800"/>
            <a:chOff x="0" y="0"/>
            <a:chExt cx="2352" cy="432"/>
          </a:xfrm>
        </p:grpSpPr>
        <p:sp>
          <p:nvSpPr>
            <p:cNvPr id="47113" name="Line 10"/>
            <p:cNvSpPr/>
            <p:nvPr/>
          </p:nvSpPr>
          <p:spPr>
            <a:xfrm>
              <a:off x="0" y="0"/>
              <a:ext cx="0" cy="43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7114" name="Rectangle 11"/>
            <p:cNvSpPr/>
            <p:nvPr/>
          </p:nvSpPr>
          <p:spPr>
            <a:xfrm>
              <a:off x="144" y="0"/>
              <a:ext cx="2208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800" b="1" u="none">
                  <a:latin typeface="Times New Roman" panose="02020603050405020304" pitchFamily="18" charset="0"/>
                </a:rPr>
                <a:t>Java</a:t>
              </a:r>
              <a:r>
                <a:rPr lang="zh-CN" altLang="en-US" sz="2800" b="1" u="none" dirty="0">
                  <a:latin typeface="Times New Roman" panose="02020603050405020304" pitchFamily="18" charset="0"/>
                </a:rPr>
                <a:t>虚拟机代码</a:t>
              </a:r>
              <a:r>
                <a:rPr lang="en-US" altLang="zh-CN" sz="2800" b="1" u="none">
                  <a:latin typeface="Times New Roman" panose="02020603050405020304" pitchFamily="18" charset="0"/>
                </a:rPr>
                <a:t>(.class)</a:t>
              </a:r>
            </a:p>
          </p:txBody>
        </p:sp>
      </p:grpSp>
      <p:grpSp>
        <p:nvGrpSpPr>
          <p:cNvPr id="45068" name="Group 16"/>
          <p:cNvGrpSpPr/>
          <p:nvPr/>
        </p:nvGrpSpPr>
        <p:grpSpPr>
          <a:xfrm>
            <a:off x="4343400" y="4724400"/>
            <a:ext cx="1981200" cy="685800"/>
            <a:chOff x="0" y="0"/>
            <a:chExt cx="1248" cy="432"/>
          </a:xfrm>
        </p:grpSpPr>
        <p:sp>
          <p:nvSpPr>
            <p:cNvPr id="47116" name="Line 12"/>
            <p:cNvSpPr/>
            <p:nvPr/>
          </p:nvSpPr>
          <p:spPr>
            <a:xfrm>
              <a:off x="0" y="0"/>
              <a:ext cx="0" cy="43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7117" name="Rectangle 13"/>
            <p:cNvSpPr/>
            <p:nvPr/>
          </p:nvSpPr>
          <p:spPr>
            <a:xfrm>
              <a:off x="144" y="0"/>
              <a:ext cx="1104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解释执行</a:t>
              </a:r>
            </a:p>
          </p:txBody>
        </p:sp>
      </p:grpSp>
      <p:sp>
        <p:nvSpPr>
          <p:cNvPr id="47118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39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nimBg="1"/>
      <p:bldP spid="45060" grpId="0" animBg="1"/>
      <p:bldP spid="450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xfrm>
            <a:off x="539750" y="115888"/>
            <a:ext cx="8001000" cy="757237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本课程的教学目标</a:t>
            </a:r>
          </a:p>
        </p:txBody>
      </p:sp>
      <p:sp>
        <p:nvSpPr>
          <p:cNvPr id="10242" name="Rectangle 3"/>
          <p:cNvSpPr>
            <a:spLocks noGrp="1"/>
          </p:cNvSpPr>
          <p:nvPr>
            <p:ph type="body"/>
          </p:nvPr>
        </p:nvSpPr>
        <p:spPr>
          <a:xfrm>
            <a:off x="468313" y="1557338"/>
            <a:ext cx="8207375" cy="4248150"/>
          </a:xfrm>
          <a:ln/>
        </p:spPr>
        <p:txBody>
          <a:bodyPr vert="horz" wrap="square" anchor="t" anchorCtr="0"/>
          <a:lstStyle/>
          <a:p>
            <a:pPr eaLnBrk="1" hangingPunct="1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通过本课程的教学，学生能够：</a:t>
            </a:r>
          </a:p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掌握编译原理中的基本概念、基本理论、基本方法。</a:t>
            </a:r>
          </a:p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在系统层面再认识程序和算法，提升计算机问题的求解水平，增强系统能力。</a:t>
            </a:r>
          </a:p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体验实现自动计算的乐趣，培养计算思维。</a:t>
            </a:r>
          </a:p>
        </p:txBody>
      </p:sp>
      <p:sp>
        <p:nvSpPr>
          <p:cNvPr id="10243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4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4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928688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en-US" altLang="zh-CN" b="1"/>
              <a:t>1.4.</a:t>
            </a:r>
            <a:r>
              <a:rPr lang="zh-CN" altLang="en-US" b="1" dirty="0"/>
              <a:t>编译程序与程序设计环境 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/>
          </p:nvPr>
        </p:nvSpPr>
        <p:spPr>
          <a:xfrm>
            <a:off x="685800" y="1752600"/>
            <a:ext cx="7772400" cy="4572000"/>
          </a:xfrm>
          <a:ln/>
        </p:spPr>
        <p:txBody>
          <a:bodyPr vert="horz" wrap="square" anchor="t" anchorCtr="0"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程序设计环境 </a:t>
            </a:r>
          </a:p>
          <a:p>
            <a:pPr marL="819150" lvl="1" eaLnBrk="1" hangingPunct="1"/>
            <a:r>
              <a:rPr lang="zh-CN" altLang="en-US" b="1">
                <a:latin typeface="宋体" panose="02010600030101010101" pitchFamily="2" charset="-122"/>
              </a:rPr>
              <a:t>编辑程序 </a:t>
            </a:r>
          </a:p>
          <a:p>
            <a:pPr marL="819150" lvl="1" eaLnBrk="1" hangingPunct="1"/>
            <a:r>
              <a:rPr lang="zh-CN" altLang="en-US" b="1">
                <a:latin typeface="宋体" panose="02010600030101010101" pitchFamily="2" charset="-122"/>
              </a:rPr>
              <a:t>编译程序</a:t>
            </a:r>
          </a:p>
          <a:p>
            <a:pPr marL="819150" lvl="1" eaLnBrk="1" hangingPunct="1"/>
            <a:r>
              <a:rPr lang="zh-CN" altLang="en-US" b="1">
                <a:latin typeface="宋体" panose="02010600030101010101" pitchFamily="2" charset="-122"/>
              </a:rPr>
              <a:t>连接程序 </a:t>
            </a:r>
          </a:p>
          <a:p>
            <a:pPr marL="819150" lvl="1" eaLnBrk="1" hangingPunct="1"/>
            <a:r>
              <a:rPr lang="zh-CN" altLang="en-US" b="1">
                <a:latin typeface="宋体" panose="02010600030101010101" pitchFamily="2" charset="-122"/>
              </a:rPr>
              <a:t>调试工具 </a:t>
            </a:r>
          </a:p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集成化的程序设计环境 </a:t>
            </a:r>
          </a:p>
        </p:txBody>
      </p:sp>
      <p:sp>
        <p:nvSpPr>
          <p:cNvPr id="48131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3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40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01000" cy="900112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en-US" altLang="zh-CN" b="1"/>
              <a:t>1.5 </a:t>
            </a:r>
            <a:r>
              <a:rPr lang="zh-CN" altLang="en-US" b="1" dirty="0"/>
              <a:t>编译程序生成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/>
          </p:nvPr>
        </p:nvSpPr>
        <p:spPr>
          <a:xfrm>
            <a:off x="685800" y="1752600"/>
            <a:ext cx="7772400" cy="4572000"/>
          </a:xfrm>
          <a:ln/>
        </p:spPr>
        <p:txBody>
          <a:bodyPr vert="horz" wrap="square" anchor="t" anchorCtr="0"/>
          <a:lstStyle/>
          <a:p>
            <a:pPr eaLnBrk="1" hangingPunct="1"/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以汇编语言和机器语言为工具</a:t>
            </a:r>
          </a:p>
          <a:p>
            <a:pPr marL="819150" lvl="1" eaLnBrk="1" hangingPunct="1"/>
            <a:r>
              <a:rPr lang="zh-CN" altLang="en-US" b="1" dirty="0">
                <a:latin typeface="宋体" panose="02010600030101010101" pitchFamily="2" charset="-122"/>
              </a:rPr>
              <a:t>优点</a:t>
            </a:r>
            <a:r>
              <a:rPr lang="en-US" altLang="zh-CN" b="1">
                <a:latin typeface="宋体" panose="02010600030101010101" pitchFamily="2" charset="-122"/>
              </a:rPr>
              <a:t>:  </a:t>
            </a:r>
            <a:r>
              <a:rPr lang="zh-CN" altLang="en-US" b="1" dirty="0">
                <a:latin typeface="宋体" panose="02010600030101010101" pitchFamily="2" charset="-122"/>
              </a:rPr>
              <a:t>可以针对具体的机器，充分发挥计算机的系统功能。生成的程序效率高。</a:t>
            </a:r>
          </a:p>
          <a:p>
            <a:pPr marL="819150" lvl="1" eaLnBrk="1" hangingPunct="1"/>
            <a:r>
              <a:rPr lang="zh-CN" altLang="en-US" b="1" dirty="0">
                <a:latin typeface="宋体" panose="02010600030101010101" pitchFamily="2" charset="-122"/>
              </a:rPr>
              <a:t>缺点</a:t>
            </a:r>
            <a:r>
              <a:rPr lang="en-US" altLang="zh-CN" b="1">
                <a:latin typeface="宋体" panose="02010600030101010101" pitchFamily="2" charset="-122"/>
              </a:rPr>
              <a:t>:  </a:t>
            </a:r>
            <a:r>
              <a:rPr lang="zh-CN" altLang="en-US" b="1" dirty="0">
                <a:latin typeface="宋体" panose="02010600030101010101" pitchFamily="2" charset="-122"/>
              </a:rPr>
              <a:t>程序难读、难写、易出错、难维护、生产的效率低。</a:t>
            </a:r>
            <a:endParaRPr lang="zh-CN" altLang="en-US" b="1" dirty="0"/>
          </a:p>
        </p:txBody>
      </p:sp>
      <p:sp>
        <p:nvSpPr>
          <p:cNvPr id="2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56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41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3"/>
          <p:cNvSpPr>
            <a:spLocks noGrp="1"/>
          </p:cNvSpPr>
          <p:nvPr>
            <p:ph type="body"/>
          </p:nvPr>
        </p:nvSpPr>
        <p:spPr>
          <a:xfrm>
            <a:off x="468313" y="765175"/>
            <a:ext cx="7489825" cy="592138"/>
          </a:xfrm>
          <a:ln/>
        </p:spPr>
        <p:txBody>
          <a:bodyPr vert="horz" wrap="square" anchor="t" anchorCtr="0"/>
          <a:lstStyle/>
          <a:p>
            <a:pPr eaLnBrk="1" hangingPunct="1"/>
            <a:r>
              <a:rPr lang="zh-CN" altLang="en-US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高级语言书写</a:t>
            </a:r>
          </a:p>
        </p:txBody>
      </p:sp>
      <p:graphicFrame>
        <p:nvGraphicFramePr>
          <p:cNvPr id="50179" name="Object 4"/>
          <p:cNvGraphicFramePr>
            <a:graphicFrameLocks noChangeAspect="1"/>
          </p:cNvGraphicFramePr>
          <p:nvPr/>
        </p:nvGraphicFramePr>
        <p:xfrm>
          <a:off x="1600200" y="1422400"/>
          <a:ext cx="6096000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72000" imgH="1411605" progId="Word.Document.8">
                  <p:embed/>
                </p:oleObj>
              </mc:Choice>
              <mc:Fallback>
                <p:oleObj r:id="rId2" imgW="4572000" imgH="1411605" progId="Word.Document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1422400"/>
                        <a:ext cx="6096000" cy="192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5"/>
          <p:cNvSpPr/>
          <p:nvPr/>
        </p:nvSpPr>
        <p:spPr>
          <a:xfrm>
            <a:off x="1066800" y="3502025"/>
            <a:ext cx="7010400" cy="2227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76250" indent="-476250"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b="1" u="none">
                <a:solidFill>
                  <a:schemeClr val="tx1"/>
                </a:solidFill>
                <a:latin typeface="宋体" panose="02010600030101010101" pitchFamily="2" charset="-122"/>
              </a:rPr>
              <a:t>I: S--&gt;T</a:t>
            </a:r>
          </a:p>
          <a:p>
            <a:pPr marL="476250" indent="-476250"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优点</a:t>
            </a:r>
            <a:r>
              <a:rPr lang="en-US" altLang="zh-CN" sz="2800" b="1" u="none">
                <a:solidFill>
                  <a:schemeClr val="tx1"/>
                </a:solidFill>
                <a:latin typeface="宋体" panose="02010600030101010101" pitchFamily="2" charset="-122"/>
              </a:rPr>
              <a:t>:  </a:t>
            </a: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程序易读、易理解、容易维护、生产的效率高。</a:t>
            </a:r>
          </a:p>
          <a:p>
            <a:pPr marL="476250" indent="-476250"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缺点</a:t>
            </a:r>
            <a:r>
              <a:rPr lang="en-US" altLang="zh-CN" sz="2800" b="1" u="none">
                <a:solidFill>
                  <a:schemeClr val="tx1"/>
                </a:solidFill>
                <a:latin typeface="宋体" panose="02010600030101010101" pitchFamily="2" charset="-122"/>
              </a:rPr>
              <a:t>:  </a:t>
            </a: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难以充分发挥计算机的系统功能，生成的程序效率低。</a:t>
            </a:r>
            <a:endParaRPr lang="zh-CN" altLang="en-US" sz="2400" b="1" u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42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Oval 40"/>
          <p:cNvSpPr/>
          <p:nvPr/>
        </p:nvSpPr>
        <p:spPr>
          <a:xfrm>
            <a:off x="2771775" y="1916113"/>
            <a:ext cx="3810000" cy="3581400"/>
          </a:xfrm>
          <a:prstGeom prst="ellipse">
            <a:avLst/>
          </a:prstGeom>
          <a:solidFill>
            <a:srgbClr val="FFFF99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400" b="1" u="none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u="none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u="none">
                <a:solidFill>
                  <a:schemeClr val="tx1"/>
                </a:solidFill>
                <a:latin typeface="Times New Roman" panose="02020603050405020304" pitchFamily="18" charset="0"/>
              </a:rPr>
              <a:t>+L</a:t>
            </a:r>
            <a:r>
              <a:rPr lang="en-US" altLang="zh-CN" sz="2400" b="1" u="none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u="none">
                <a:solidFill>
                  <a:schemeClr val="tx1"/>
                </a:solidFill>
                <a:latin typeface="Times New Roman" panose="02020603050405020304" pitchFamily="18" charset="0"/>
              </a:rPr>
              <a:t>+...+</a:t>
            </a:r>
            <a:r>
              <a:rPr lang="en-US" altLang="zh-CN" sz="2400" b="1" u="none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u="none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endParaRPr lang="en-US" altLang="zh-CN" sz="2400" b="1" u="none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endParaRPr lang="en-US" altLang="zh-CN" sz="2400" b="1" u="none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endParaRPr lang="en-US" altLang="zh-CN" sz="2400" b="1" u="none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endParaRPr lang="en-US" altLang="zh-CN" sz="2400" b="1" u="none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endParaRPr lang="en-US" altLang="zh-CN" sz="2400" b="1" u="none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endParaRPr lang="en-US" altLang="zh-CN" sz="2400" b="1" u="none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endParaRPr lang="en-US" altLang="zh-CN" sz="2400" b="1" u="none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endParaRPr lang="en-US" altLang="zh-CN" sz="2400" b="1" u="none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endParaRPr lang="en-US" altLang="zh-CN" sz="2400" b="1" u="none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endParaRPr lang="en-US" altLang="zh-CN" sz="2400" b="1" u="none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endParaRPr lang="zh-CN" altLang="en-US" sz="2400" b="1" u="none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Oval 41"/>
          <p:cNvSpPr/>
          <p:nvPr/>
        </p:nvSpPr>
        <p:spPr>
          <a:xfrm>
            <a:off x="3381375" y="2544763"/>
            <a:ext cx="2667000" cy="2514600"/>
          </a:xfrm>
          <a:prstGeom prst="ellipse">
            <a:avLst/>
          </a:prstGeom>
          <a:solidFill>
            <a:srgbClr val="FFCC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400" b="1" u="none" baseline="-25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MT Extra" panose="05050102010205020202" pitchFamily="18" charset="2"/>
              </a:rPr>
              <a:t>…</a:t>
            </a:r>
            <a:endParaRPr lang="en-US" altLang="zh-CN" sz="2400" b="1" u="none" baseline="-2500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/>
            <a:endParaRPr lang="en-US" altLang="zh-CN" sz="2400" b="1" u="none" baseline="-2500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/>
            <a:endParaRPr lang="en-US" altLang="zh-CN" sz="2400" b="1" u="none" baseline="-2500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/>
            <a:endParaRPr lang="en-US" altLang="zh-CN" sz="2400" b="1" u="none" baseline="-2500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/>
            <a:endParaRPr lang="en-US" altLang="zh-CN" sz="2400" b="1" u="none" baseline="-2500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/>
            <a:endParaRPr lang="en-US" altLang="zh-CN" sz="2400" b="1" u="none" baseline="-2500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/>
            <a:endParaRPr lang="en-US" altLang="zh-CN" sz="2400" b="1" u="none" baseline="-2500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/>
            <a:endParaRPr lang="en-US" altLang="zh-CN" sz="2400" b="1" u="none" baseline="-2500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/>
            <a:endParaRPr lang="en-US" altLang="zh-CN" sz="2400" b="1" u="none" baseline="-2500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/>
            <a:endParaRPr lang="zh-CN" altLang="en-US" sz="2400" b="1" u="none" baseline="-2500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</p:txBody>
      </p:sp>
      <p:sp>
        <p:nvSpPr>
          <p:cNvPr id="53252" name="Oval 39"/>
          <p:cNvSpPr/>
          <p:nvPr/>
        </p:nvSpPr>
        <p:spPr>
          <a:xfrm>
            <a:off x="3838575" y="3001963"/>
            <a:ext cx="1752600" cy="1676400"/>
          </a:xfrm>
          <a:prstGeom prst="ellipse">
            <a:avLst/>
          </a:prstGeom>
          <a:solidFill>
            <a:srgbClr val="FF00FF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400" b="1" u="none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u="none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u="none">
                <a:solidFill>
                  <a:schemeClr val="tx1"/>
                </a:solidFill>
                <a:latin typeface="Times New Roman" panose="02020603050405020304" pitchFamily="18" charset="0"/>
              </a:rPr>
              <a:t>+L</a:t>
            </a:r>
            <a:r>
              <a:rPr lang="en-US" altLang="zh-CN" sz="2400" b="1" u="none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  <a:p>
            <a:pPr algn="ctr"/>
            <a:endParaRPr lang="en-US" altLang="zh-CN" sz="2400" b="1" u="none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endParaRPr lang="en-US" altLang="zh-CN" sz="2400" b="1" u="none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endParaRPr lang="en-US" altLang="zh-CN" sz="2400" b="1" u="none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endParaRPr lang="en-US" altLang="zh-CN" sz="2400" b="1" u="none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endParaRPr lang="zh-CN" altLang="en-US" sz="2400" b="1" u="none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type="body"/>
          </p:nvPr>
        </p:nvSpPr>
        <p:spPr>
          <a:xfrm>
            <a:off x="250825" y="908050"/>
            <a:ext cx="7489825" cy="592138"/>
          </a:xfrm>
          <a:ln/>
        </p:spPr>
        <p:txBody>
          <a:bodyPr vert="horz" wrap="square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自展技术</a:t>
            </a:r>
          </a:p>
        </p:txBody>
      </p:sp>
      <p:sp>
        <p:nvSpPr>
          <p:cNvPr id="53254" name="Oval 37"/>
          <p:cNvSpPr/>
          <p:nvPr/>
        </p:nvSpPr>
        <p:spPr>
          <a:xfrm>
            <a:off x="4295775" y="3459163"/>
            <a:ext cx="914400" cy="838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400" b="1" u="none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u="none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 u="none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6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43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nimBg="1"/>
      <p:bldP spid="53251" grpId="0" animBg="1"/>
      <p:bldP spid="53252" grpId="0" animBg="1"/>
      <p:bldP spid="5325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/>
          </p:cNvSpPr>
          <p:nvPr>
            <p:ph type="body"/>
          </p:nvPr>
        </p:nvSpPr>
        <p:spPr>
          <a:xfrm>
            <a:off x="827088" y="668338"/>
            <a:ext cx="7489825" cy="1184275"/>
          </a:xfrm>
          <a:ln/>
        </p:spPr>
        <p:txBody>
          <a:bodyPr vert="horz" wrap="square" anchor="t" anchorCtr="0"/>
          <a:lstStyle/>
          <a:p>
            <a:pPr eaLnBrk="1" hangingPunct="1">
              <a:spcBef>
                <a:spcPts val="2400"/>
              </a:spcBef>
            </a:pP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编译程序自动产生</a:t>
            </a:r>
          </a:p>
          <a:p>
            <a:pPr eaLnBrk="1" hangingPunct="1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编译程序</a:t>
            </a:r>
            <a:r>
              <a:rPr lang="en-US" altLang="zh-CN" b="1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编译程序，编译程序书写系统</a:t>
            </a:r>
          </a:p>
        </p:txBody>
      </p:sp>
      <p:sp>
        <p:nvSpPr>
          <p:cNvPr id="54275" name="Rectangle 5"/>
          <p:cNvSpPr/>
          <p:nvPr/>
        </p:nvSpPr>
        <p:spPr>
          <a:xfrm>
            <a:off x="685800" y="4652963"/>
            <a:ext cx="7772400" cy="936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>
              <a:spcBef>
                <a:spcPts val="1200"/>
              </a:spcBef>
            </a:pPr>
            <a:r>
              <a:rPr lang="en-US" altLang="zh-CN" sz="2400" b="1" u="none">
                <a:solidFill>
                  <a:schemeClr val="tx1"/>
                </a:solidFill>
                <a:latin typeface="宋体" panose="02010600030101010101" pitchFamily="2" charset="-122"/>
              </a:rPr>
              <a:t>LEX </a:t>
            </a:r>
            <a:r>
              <a:rPr lang="zh-CN" altLang="en-US" sz="24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词法分析程序产生器</a:t>
            </a:r>
          </a:p>
          <a:p>
            <a:pPr algn="ctr"/>
            <a:r>
              <a:rPr lang="en-US" altLang="zh-CN" sz="2400" b="1" u="none">
                <a:solidFill>
                  <a:schemeClr val="tx1"/>
                </a:solidFill>
                <a:latin typeface="宋体" panose="02010600030101010101" pitchFamily="2" charset="-122"/>
              </a:rPr>
              <a:t>YACC  </a:t>
            </a:r>
            <a:r>
              <a:rPr lang="zh-CN" altLang="en-US" sz="24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语法分析程序产生器</a:t>
            </a:r>
          </a:p>
        </p:txBody>
      </p:sp>
      <p:sp>
        <p:nvSpPr>
          <p:cNvPr id="54276" name="Rectangle 7"/>
          <p:cNvSpPr/>
          <p:nvPr/>
        </p:nvSpPr>
        <p:spPr>
          <a:xfrm>
            <a:off x="3429000" y="2316163"/>
            <a:ext cx="2133600" cy="1752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rIns="0" anchor="ctr" anchorCtr="0"/>
          <a:lstStyle/>
          <a:p>
            <a:pPr algn="ctr"/>
            <a:r>
              <a:rPr lang="zh-CN" altLang="en-US" sz="28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编译程序</a:t>
            </a:r>
          </a:p>
          <a:p>
            <a:pPr algn="ctr"/>
            <a:r>
              <a:rPr lang="zh-CN" altLang="en-US" sz="28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自动产生器</a:t>
            </a:r>
          </a:p>
        </p:txBody>
      </p:sp>
      <p:grpSp>
        <p:nvGrpSpPr>
          <p:cNvPr id="54277" name="Group 16"/>
          <p:cNvGrpSpPr/>
          <p:nvPr/>
        </p:nvGrpSpPr>
        <p:grpSpPr>
          <a:xfrm>
            <a:off x="609600" y="2087563"/>
            <a:ext cx="2819400" cy="1066800"/>
            <a:chOff x="0" y="0"/>
            <a:chExt cx="1776" cy="672"/>
          </a:xfrm>
        </p:grpSpPr>
        <p:sp>
          <p:nvSpPr>
            <p:cNvPr id="52229" name="Rectangle 8"/>
            <p:cNvSpPr/>
            <p:nvPr/>
          </p:nvSpPr>
          <p:spPr>
            <a:xfrm>
              <a:off x="48" y="0"/>
              <a:ext cx="1680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/>
            <a:p>
              <a:pPr algn="ctr"/>
              <a:r>
                <a:rPr lang="en-US" altLang="zh-CN" sz="2800" b="1" u="none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  <a:r>
                <a:rPr lang="zh-CN" altLang="en-US" sz="2800" b="1" u="none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语言的语法描述</a:t>
              </a:r>
              <a:endParaRPr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30" name="Rectangle 9"/>
            <p:cNvSpPr/>
            <p:nvPr/>
          </p:nvSpPr>
          <p:spPr>
            <a:xfrm>
              <a:off x="48" y="336"/>
              <a:ext cx="1680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语义描述</a:t>
              </a:r>
              <a:endParaRPr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31" name="Line 12"/>
            <p:cNvSpPr/>
            <p:nvPr/>
          </p:nvSpPr>
          <p:spPr>
            <a:xfrm>
              <a:off x="0" y="336"/>
              <a:ext cx="177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</p:grpSp>
      <p:grpSp>
        <p:nvGrpSpPr>
          <p:cNvPr id="54281" name="Group 17"/>
          <p:cNvGrpSpPr/>
          <p:nvPr/>
        </p:nvGrpSpPr>
        <p:grpSpPr>
          <a:xfrm>
            <a:off x="609600" y="3154363"/>
            <a:ext cx="2819400" cy="1066800"/>
            <a:chOff x="0" y="0"/>
            <a:chExt cx="1776" cy="672"/>
          </a:xfrm>
        </p:grpSpPr>
        <p:sp>
          <p:nvSpPr>
            <p:cNvPr id="52233" name="Rectangle 10"/>
            <p:cNvSpPr/>
            <p:nvPr/>
          </p:nvSpPr>
          <p:spPr>
            <a:xfrm>
              <a:off x="48" y="0"/>
              <a:ext cx="1680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目标语言</a:t>
              </a:r>
              <a:endParaRPr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34" name="Rectangle 11"/>
            <p:cNvSpPr/>
            <p:nvPr/>
          </p:nvSpPr>
          <p:spPr>
            <a:xfrm>
              <a:off x="0" y="336"/>
              <a:ext cx="1680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或机器描述</a:t>
              </a:r>
              <a:endParaRPr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35" name="Line 13"/>
            <p:cNvSpPr/>
            <p:nvPr/>
          </p:nvSpPr>
          <p:spPr>
            <a:xfrm>
              <a:off x="0" y="336"/>
              <a:ext cx="177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</p:grpSp>
      <p:grpSp>
        <p:nvGrpSpPr>
          <p:cNvPr id="54285" name="Group 19"/>
          <p:cNvGrpSpPr/>
          <p:nvPr/>
        </p:nvGrpSpPr>
        <p:grpSpPr>
          <a:xfrm>
            <a:off x="5562600" y="2468563"/>
            <a:ext cx="2971800" cy="1447800"/>
            <a:chOff x="0" y="0"/>
            <a:chExt cx="1872" cy="912"/>
          </a:xfrm>
        </p:grpSpPr>
        <p:sp>
          <p:nvSpPr>
            <p:cNvPr id="52237" name="Line 14"/>
            <p:cNvSpPr/>
            <p:nvPr/>
          </p:nvSpPr>
          <p:spPr>
            <a:xfrm>
              <a:off x="0" y="384"/>
              <a:ext cx="91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52238" name="Rectangle 15"/>
            <p:cNvSpPr/>
            <p:nvPr/>
          </p:nvSpPr>
          <p:spPr>
            <a:xfrm>
              <a:off x="864" y="0"/>
              <a:ext cx="1008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/>
            <a:p>
              <a:pPr algn="ctr"/>
              <a:r>
                <a:rPr lang="en-US" altLang="zh-CN" sz="2800" b="1" u="none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  <a:r>
                <a:rPr lang="zh-CN" altLang="en-US" sz="2800" b="1" u="none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语言的</a:t>
              </a:r>
            </a:p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编译程序</a:t>
              </a:r>
              <a:endParaRPr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2239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44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/>
      <p:bldP spid="54275" grpId="0" build="p"/>
      <p:bldP spid="5427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/>
          </p:cNvSpPr>
          <p:nvPr>
            <p:ph type="body"/>
          </p:nvPr>
        </p:nvSpPr>
        <p:spPr>
          <a:xfrm>
            <a:off x="395288" y="836613"/>
            <a:ext cx="8229600" cy="2301875"/>
          </a:xfrm>
          <a:ln/>
        </p:spPr>
        <p:txBody>
          <a:bodyPr vert="horz" wrap="square" anchor="t" anchorCtr="0"/>
          <a:lstStyle/>
          <a:p>
            <a:pPr eaLnBrk="1" hangingPunct="1"/>
            <a:r>
              <a:rPr lang="zh-CN" altLang="en-US" b="1"/>
              <a:t> </a:t>
            </a: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构造编译程序的前提</a:t>
            </a:r>
            <a:r>
              <a:rPr lang="en-US" altLang="zh-CN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 eaLnBrk="1" hangingPunct="1"/>
            <a:r>
              <a:rPr lang="zh-CN" altLang="en-US" b="1" dirty="0">
                <a:latin typeface="宋体" panose="02010600030101010101" pitchFamily="2" charset="-122"/>
              </a:rPr>
              <a:t>掌握源语言</a:t>
            </a:r>
          </a:p>
          <a:p>
            <a:pPr lvl="1" eaLnBrk="1" hangingPunct="1"/>
            <a:r>
              <a:rPr lang="zh-CN" altLang="en-US" b="1" dirty="0">
                <a:latin typeface="宋体" panose="02010600030101010101" pitchFamily="2" charset="-122"/>
              </a:rPr>
              <a:t>掌握目标语言</a:t>
            </a:r>
          </a:p>
          <a:p>
            <a:pPr lvl="1" eaLnBrk="1" hangingPunct="1"/>
            <a:r>
              <a:rPr lang="zh-CN" altLang="en-US" b="1" dirty="0">
                <a:latin typeface="宋体" panose="02010600030101010101" pitchFamily="2" charset="-122"/>
              </a:rPr>
              <a:t>掌握编译方法</a:t>
            </a:r>
          </a:p>
        </p:txBody>
      </p:sp>
      <p:sp>
        <p:nvSpPr>
          <p:cNvPr id="53250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45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01000" cy="900112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en-US" altLang="zh-CN" b="1"/>
              <a:t>1.6 </a:t>
            </a:r>
            <a:r>
              <a:rPr lang="zh-CN" altLang="en-US" b="1" dirty="0"/>
              <a:t>小结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/>
          </p:nvPr>
        </p:nvSpPr>
        <p:spPr>
          <a:xfrm>
            <a:off x="685800" y="1752600"/>
            <a:ext cx="7772400" cy="2324100"/>
          </a:xfrm>
          <a:ln/>
        </p:spPr>
        <p:txBody>
          <a:bodyPr vert="horz" wrap="square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掌握编译程序的整体架构。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掌握编译程序与高级程序设计语言的关系。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掌握编译分为哪几个阶段。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了解各个阶段完成的主要功能和采用的主要方法。</a:t>
            </a:r>
            <a:endParaRPr lang="zh-CN" altLang="en-US" sz="2800"/>
          </a:p>
        </p:txBody>
      </p:sp>
      <p:sp>
        <p:nvSpPr>
          <p:cNvPr id="54275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76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46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xfrm>
            <a:off x="539750" y="115888"/>
            <a:ext cx="8001000" cy="757237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本课程的学习方法</a:t>
            </a:r>
          </a:p>
        </p:txBody>
      </p:sp>
      <p:sp>
        <p:nvSpPr>
          <p:cNvPr id="11266" name="Rectangle 3"/>
          <p:cNvSpPr>
            <a:spLocks noGrp="1"/>
          </p:cNvSpPr>
          <p:nvPr>
            <p:ph type="body"/>
          </p:nvPr>
        </p:nvSpPr>
        <p:spPr>
          <a:xfrm>
            <a:off x="468313" y="1557338"/>
            <a:ext cx="8207375" cy="4248150"/>
          </a:xfrm>
          <a:ln/>
        </p:spPr>
        <p:txBody>
          <a:bodyPr vert="horz" wrap="square" anchor="t" anchorCtr="0"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认真听课，认真理解书中的基本概念、基本原理与基本算法，特别是算法的思想。</a:t>
            </a:r>
          </a:p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弄懂书中的例题和习题。</a:t>
            </a:r>
          </a:p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在看书时或理解例题时，一定要画出相应的细节变化过程，通过画图和细节演算加深理解。</a:t>
            </a:r>
          </a:p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在理解的基础上记忆。</a:t>
            </a:r>
          </a:p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理论结合实践。</a:t>
            </a:r>
          </a:p>
        </p:txBody>
      </p:sp>
      <p:sp>
        <p:nvSpPr>
          <p:cNvPr id="11267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68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5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xfrm>
            <a:off x="539750" y="115888"/>
            <a:ext cx="8001000" cy="757237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教材及参考书</a:t>
            </a:r>
          </a:p>
        </p:txBody>
      </p:sp>
      <p:sp>
        <p:nvSpPr>
          <p:cNvPr id="12290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68" name="Rectangle 3"/>
          <p:cNvSpPr txBox="1"/>
          <p:nvPr/>
        </p:nvSpPr>
        <p:spPr>
          <a:xfrm>
            <a:off x="179388" y="1196975"/>
            <a:ext cx="8856662" cy="5111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000" b="1" u="none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教材：</a:t>
            </a:r>
            <a:endParaRPr lang="zh-CN" altLang="en-US" sz="3000" b="1" u="none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8050" lvl="1" indent="-436245"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400" b="1" u="none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《</a:t>
            </a:r>
            <a:r>
              <a:rPr lang="zh-CN" altLang="en-US" sz="2400" b="1" u="none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程序设计与语言编译原理 （第三版）</a:t>
            </a:r>
            <a:r>
              <a:rPr lang="en-US" altLang="zh-CN" sz="2400" b="1" u="none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》</a:t>
            </a:r>
            <a:r>
              <a:rPr lang="zh-CN" altLang="en-US" sz="2400" b="1" u="none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，陈火旺主编，国防工业出版社。</a:t>
            </a:r>
          </a:p>
          <a:p>
            <a:pPr marL="908050" lvl="1" indent="-436245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400" b="1" u="none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《</a:t>
            </a:r>
            <a:r>
              <a:rPr lang="zh-CN" altLang="en-US" sz="2400" b="1" u="none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编译原理实验指导书</a:t>
            </a:r>
            <a:r>
              <a:rPr lang="en-US" altLang="zh-CN" sz="2400" b="1" u="none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》</a:t>
            </a:r>
            <a:r>
              <a:rPr lang="zh-CN" altLang="en-US" sz="2400" b="1" u="none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，李宏芒编。</a:t>
            </a:r>
            <a:endParaRPr lang="zh-CN" altLang="en-US" sz="2400" b="1" u="none">
              <a:solidFill>
                <a:schemeClr val="tx1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000" b="1" u="none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参考书：</a:t>
            </a:r>
            <a:endParaRPr lang="zh-CN" altLang="en-US" sz="3000" b="1" u="none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8050" lvl="1" indent="-436245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400" b="1" u="none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《</a:t>
            </a:r>
            <a:r>
              <a:rPr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编译原理（第二版）</a:t>
            </a:r>
            <a:r>
              <a:rPr lang="en-US" altLang="zh-CN" sz="2400" b="1" u="none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》</a:t>
            </a:r>
            <a:r>
              <a:rPr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，张素琴、吕映芝、蒋维杜、戴桂兰，清华大学出版社。</a:t>
            </a:r>
            <a:endParaRPr lang="zh-CN" altLang="en-US" sz="2400" b="1" u="none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908050" lvl="1" indent="-436245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《编译原理》，蒋宗礼、姜守旭 编著，高等教育出版社。</a:t>
            </a:r>
          </a:p>
          <a:p>
            <a:pPr marL="908050" lvl="1" indent="-436245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《编译原理及实践》，（美）</a:t>
            </a:r>
            <a:r>
              <a:rPr lang="en-US" altLang="zh-CN" sz="2400" b="1" u="none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Kenneth </a:t>
            </a:r>
            <a:r>
              <a:rPr lang="en-US" altLang="zh-CN" sz="2400" b="1" u="none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C.Louden</a:t>
            </a:r>
            <a:r>
              <a:rPr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著，冯博琴，冯岚等译，机械工业出版社。</a:t>
            </a:r>
          </a:p>
          <a:p>
            <a:pPr marL="908050" lvl="1" indent="-436245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400" b="1" u="none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《</a:t>
            </a:r>
            <a:r>
              <a:rPr lang="zh-CN" altLang="en-US" sz="2400" b="1" u="none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编译原理学习指导及习题解析</a:t>
            </a:r>
            <a:r>
              <a:rPr lang="en-US" altLang="zh-CN" sz="2400" b="1" u="none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》</a:t>
            </a:r>
            <a:r>
              <a:rPr lang="zh-CN" altLang="en-US" sz="2400" b="1" u="none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，陈英 王贵珍主编， 清华大学出版社。</a:t>
            </a:r>
          </a:p>
        </p:txBody>
      </p:sp>
      <p:sp>
        <p:nvSpPr>
          <p:cNvPr id="1229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6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001000" cy="827087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第一章 引  论</a:t>
            </a:r>
          </a:p>
        </p:txBody>
      </p:sp>
      <p:sp>
        <p:nvSpPr>
          <p:cNvPr id="13314" name="Rectangle 3"/>
          <p:cNvSpPr>
            <a:spLocks noGrp="1"/>
          </p:cNvSpPr>
          <p:nvPr>
            <p:ph type="body"/>
          </p:nvPr>
        </p:nvSpPr>
        <p:spPr>
          <a:xfrm>
            <a:off x="457200" y="2997200"/>
            <a:ext cx="8229600" cy="3024188"/>
          </a:xfrm>
          <a:ln/>
        </p:spPr>
        <p:txBody>
          <a:bodyPr vert="horz" wrap="square" anchor="t" anchorCtr="0"/>
          <a:lstStyle/>
          <a:p>
            <a:pPr eaLnBrk="1" hangingPunct="1"/>
            <a:r>
              <a:rPr lang="zh-CN" altLang="en-US" b="1" dirty="0"/>
              <a:t>编译理论与方法</a:t>
            </a:r>
          </a:p>
          <a:p>
            <a:pPr lvl="1" eaLnBrk="1" hangingPunct="1"/>
            <a:r>
              <a:rPr lang="zh-CN" altLang="en-US" b="1" dirty="0"/>
              <a:t>计算机科学与技术中理论和实践相结合的最好典范</a:t>
            </a:r>
            <a:r>
              <a:rPr lang="zh-CN" altLang="en-US" dirty="0"/>
              <a:t> </a:t>
            </a:r>
          </a:p>
          <a:p>
            <a:pPr lvl="1" eaLnBrk="1" hangingPunct="1"/>
            <a:r>
              <a:rPr lang="en-US" altLang="zh-CN" sz="2400" b="1"/>
              <a:t>ACM </a:t>
            </a:r>
            <a:r>
              <a:rPr lang="zh-CN" altLang="en-US" b="1" dirty="0"/>
              <a:t>图灵奖，授予在计算机技术领域作出突出贡献的科学家</a:t>
            </a:r>
          </a:p>
          <a:p>
            <a:pPr lvl="2" eaLnBrk="1" hangingPunct="1"/>
            <a:r>
              <a:rPr lang="zh-CN" altLang="en-US" b="1" dirty="0"/>
              <a:t>程序设计语言、编译理论与方法约占</a:t>
            </a:r>
            <a:r>
              <a:rPr lang="en-US" altLang="zh-CN" b="1"/>
              <a:t>1/3</a:t>
            </a:r>
            <a:endParaRPr lang="en-US" altLang="zh-CN" sz="2000" b="1"/>
          </a:p>
        </p:txBody>
      </p:sp>
      <p:sp>
        <p:nvSpPr>
          <p:cNvPr id="13315" name="Line 32"/>
          <p:cNvSpPr/>
          <p:nvPr/>
        </p:nvSpPr>
        <p:spPr>
          <a:xfrm>
            <a:off x="0" y="1125538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16" name="Rectangle 3"/>
          <p:cNvSpPr txBox="1"/>
          <p:nvPr/>
        </p:nvSpPr>
        <p:spPr>
          <a:xfrm>
            <a:off x="468313" y="1484313"/>
            <a:ext cx="8207375" cy="12969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000" b="1" u="none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本课程介绍程序设计语言编译程序构造的基本原理和基本实现技术</a:t>
            </a:r>
            <a:r>
              <a:rPr lang="en-US" altLang="zh-CN" sz="3000" b="1" u="none">
                <a:solidFill>
                  <a:schemeClr val="tx1"/>
                </a:solidFill>
                <a:latin typeface="宋体" panose="02010600030101010101" pitchFamily="2" charset="-122"/>
                <a:ea typeface="楷体_GB2312" pitchFamily="49" charset="-122"/>
              </a:rPr>
              <a:t>.</a:t>
            </a:r>
          </a:p>
        </p:txBody>
      </p:sp>
      <p:sp>
        <p:nvSpPr>
          <p:cNvPr id="13317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7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22"/>
          <p:cNvGrpSpPr/>
          <p:nvPr/>
        </p:nvGrpSpPr>
        <p:grpSpPr>
          <a:xfrm>
            <a:off x="2362200" y="3224213"/>
            <a:ext cx="4267200" cy="2390775"/>
            <a:chOff x="0" y="0"/>
            <a:chExt cx="2688" cy="1506"/>
          </a:xfrm>
        </p:grpSpPr>
        <p:sp>
          <p:nvSpPr>
            <p:cNvPr id="14338" name="Line 3"/>
            <p:cNvSpPr/>
            <p:nvPr/>
          </p:nvSpPr>
          <p:spPr>
            <a:xfrm>
              <a:off x="1056" y="336"/>
              <a:ext cx="67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14339" name="Rectangle 4"/>
            <p:cNvSpPr/>
            <p:nvPr/>
          </p:nvSpPr>
          <p:spPr>
            <a:xfrm>
              <a:off x="0" y="0"/>
              <a:ext cx="1008" cy="62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宋体" panose="02010600030101010101" pitchFamily="2" charset="-122"/>
                </a:rPr>
                <a:t>源语言程序</a:t>
              </a:r>
            </a:p>
          </p:txBody>
        </p:sp>
        <p:sp>
          <p:nvSpPr>
            <p:cNvPr id="14340" name="Rectangle 5"/>
            <p:cNvSpPr/>
            <p:nvPr/>
          </p:nvSpPr>
          <p:spPr>
            <a:xfrm>
              <a:off x="1728" y="0"/>
              <a:ext cx="960" cy="66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宋体" panose="02010600030101010101" pitchFamily="2" charset="-122"/>
                </a:rPr>
                <a:t>目标语言程序</a:t>
              </a:r>
            </a:p>
          </p:txBody>
        </p:sp>
        <p:sp>
          <p:nvSpPr>
            <p:cNvPr id="14341" name="Rectangle 7"/>
            <p:cNvSpPr/>
            <p:nvPr/>
          </p:nvSpPr>
          <p:spPr>
            <a:xfrm>
              <a:off x="960" y="864"/>
              <a:ext cx="876" cy="64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翻译</a:t>
              </a:r>
              <a:endPara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宋体" panose="02010600030101010101" pitchFamily="2" charset="-122"/>
                </a:rPr>
                <a:t>程序</a:t>
              </a:r>
            </a:p>
          </p:txBody>
        </p:sp>
        <p:sp>
          <p:nvSpPr>
            <p:cNvPr id="14342" name="Line 9"/>
            <p:cNvSpPr/>
            <p:nvPr/>
          </p:nvSpPr>
          <p:spPr>
            <a:xfrm flipV="1">
              <a:off x="1392" y="336"/>
              <a:ext cx="0" cy="48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14343" name="Rectangle 10"/>
            <p:cNvSpPr/>
            <p:nvPr/>
          </p:nvSpPr>
          <p:spPr>
            <a:xfrm>
              <a:off x="1008" y="0"/>
              <a:ext cx="720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2800" b="1" u="none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翻译</a:t>
              </a:r>
            </a:p>
          </p:txBody>
        </p:sp>
      </p:grpSp>
      <p:sp>
        <p:nvSpPr>
          <p:cNvPr id="14344" name="Rectangle 19"/>
          <p:cNvSpPr>
            <a:spLocks noGrp="1"/>
          </p:cNvSpPr>
          <p:nvPr>
            <p:ph type="title"/>
          </p:nvPr>
        </p:nvSpPr>
        <p:spPr>
          <a:xfrm>
            <a:off x="34925" y="188913"/>
            <a:ext cx="7772400" cy="758825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en-US" altLang="zh-CN" b="1"/>
              <a:t>1.1. </a:t>
            </a:r>
            <a:r>
              <a:rPr lang="zh-CN" altLang="en-US" b="1" dirty="0"/>
              <a:t>什么是编译程序</a:t>
            </a:r>
          </a:p>
        </p:txBody>
      </p:sp>
      <p:sp>
        <p:nvSpPr>
          <p:cNvPr id="14345" name="Text Box 21"/>
          <p:cNvSpPr txBox="1"/>
          <p:nvPr/>
        </p:nvSpPr>
        <p:spPr>
          <a:xfrm>
            <a:off x="762000" y="1268413"/>
            <a:ext cx="8001000" cy="1373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翻译程序</a:t>
            </a:r>
          </a:p>
          <a:p>
            <a:pPr marL="285750" indent="-285750">
              <a:buClr>
                <a:schemeClr val="tx2"/>
              </a:buClr>
            </a:pP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  把某一种语言程序</a:t>
            </a:r>
            <a:r>
              <a:rPr lang="en-US" altLang="zh-CN" sz="2800" b="1" u="none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称为</a:t>
            </a:r>
            <a:r>
              <a:rPr lang="zh-CN" altLang="en-US" sz="2800" b="1" u="none" dirty="0">
                <a:solidFill>
                  <a:srgbClr val="3333CC"/>
                </a:solidFill>
                <a:latin typeface="宋体" panose="02010600030101010101" pitchFamily="2" charset="-122"/>
              </a:rPr>
              <a:t>源语言程序</a:t>
            </a:r>
            <a:r>
              <a:rPr lang="en-US" altLang="zh-CN" sz="2800" b="1" u="none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等价地转换成另一种语言程序</a:t>
            </a:r>
            <a:r>
              <a:rPr lang="en-US" altLang="zh-CN" sz="2800" b="1" u="none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称为</a:t>
            </a:r>
            <a:r>
              <a:rPr lang="zh-CN" altLang="en-US" sz="2800" b="1" u="none" dirty="0">
                <a:solidFill>
                  <a:srgbClr val="3333CC"/>
                </a:solidFill>
                <a:latin typeface="宋体" panose="02010600030101010101" pitchFamily="2" charset="-122"/>
              </a:rPr>
              <a:t>目标语言程序</a:t>
            </a:r>
            <a:r>
              <a:rPr lang="en-US" altLang="zh-CN" sz="2800" b="1" u="none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的程序</a:t>
            </a:r>
          </a:p>
        </p:txBody>
      </p:sp>
      <p:sp>
        <p:nvSpPr>
          <p:cNvPr id="14346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7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8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2"/>
          <p:cNvSpPr>
            <a:spLocks noGrp="1"/>
          </p:cNvSpPr>
          <p:nvPr>
            <p:ph type="title"/>
          </p:nvPr>
        </p:nvSpPr>
        <p:spPr>
          <a:xfrm>
            <a:off x="34925" y="149225"/>
            <a:ext cx="7772400" cy="758825"/>
          </a:xfrm>
          <a:ln/>
        </p:spPr>
        <p:txBody>
          <a:bodyPr vert="horz" wrap="square" anchor="b" anchorCtr="0"/>
          <a:lstStyle/>
          <a:p>
            <a:pPr eaLnBrk="1" hangingPunct="1"/>
            <a:r>
              <a:rPr lang="en-US" altLang="zh-CN" b="1"/>
              <a:t>1.1. </a:t>
            </a:r>
            <a:r>
              <a:rPr lang="zh-CN" altLang="en-US" b="1" dirty="0"/>
              <a:t>什么是编译程序</a:t>
            </a:r>
          </a:p>
        </p:txBody>
      </p:sp>
      <p:sp>
        <p:nvSpPr>
          <p:cNvPr id="15362" name="Text Box 13"/>
          <p:cNvSpPr txBox="1"/>
          <p:nvPr/>
        </p:nvSpPr>
        <p:spPr>
          <a:xfrm>
            <a:off x="179388" y="1062038"/>
            <a:ext cx="8964612" cy="47894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编译程序</a:t>
            </a:r>
            <a:r>
              <a:rPr lang="en-US" altLang="zh-CN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(compiler)</a:t>
            </a:r>
          </a:p>
          <a:p>
            <a:pPr marL="285750" indent="-285750">
              <a:buClr>
                <a:schemeClr val="tx2"/>
              </a:buClr>
            </a:pPr>
            <a:r>
              <a:rPr lang="en-US" altLang="zh-CN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把某一种</a:t>
            </a:r>
            <a:r>
              <a:rPr lang="zh-CN" altLang="en-US" sz="2800" b="1" u="none" dirty="0">
                <a:solidFill>
                  <a:srgbClr val="3333CC"/>
                </a:solidFill>
                <a:latin typeface="宋体" panose="02010600030101010101" pitchFamily="2" charset="-122"/>
              </a:rPr>
              <a:t>高级语言程序</a:t>
            </a: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等价地转换成另一种</a:t>
            </a:r>
            <a:r>
              <a:rPr lang="zh-CN" altLang="en-US" sz="2800" b="1" u="none" dirty="0">
                <a:solidFill>
                  <a:srgbClr val="3333CC"/>
                </a:solidFill>
                <a:latin typeface="宋体" panose="02010600030101010101" pitchFamily="2" charset="-122"/>
              </a:rPr>
              <a:t>低级语言程序</a:t>
            </a:r>
            <a:r>
              <a:rPr lang="en-US" altLang="zh-CN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如汇编语言或机器语言程序</a:t>
            </a:r>
            <a:r>
              <a:rPr lang="en-US" altLang="zh-CN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的程序。（如</a:t>
            </a:r>
            <a:r>
              <a:rPr lang="en-US" altLang="zh-CN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语言、</a:t>
            </a:r>
            <a:r>
              <a:rPr lang="en-US" altLang="zh-CN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PASCAL</a:t>
            </a: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语言等是编译程序）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诊断编译程序：用于帮助程序的开发与调试		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优化编译程序：提高目标代码效率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交叉编译程序：产生不同于其宿主机的机器代码</a:t>
            </a:r>
          </a:p>
          <a:p>
            <a:pPr marL="476250" lvl="1" indent="0" algn="l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宿主机：运行编译程序</a:t>
            </a:r>
          </a:p>
          <a:p>
            <a:pPr marL="476250" lvl="1" indent="0" algn="l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目标机：产生目标代码	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可变目标编译程序：不需重写编译程序中与机器无关的部分就能改变目标机</a:t>
            </a:r>
          </a:p>
        </p:txBody>
      </p:sp>
      <p:sp>
        <p:nvSpPr>
          <p:cNvPr id="15363" name="Line 32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sng" kern="1200" baseline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9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51c8faf-09b6-492b-be2c-1f84eb882418"/>
  <p:tag name="COMMONDATA" val="eyJoZGlkIjoiNjI1OGVkMmE4ZWVlYzhhMWViZjg5YWQ1NDJhZTY2MzQifQ=="/>
</p:tagLst>
</file>

<file path=ppt/theme/theme1.xml><?xml version="1.0" encoding="utf-8"?>
<a:theme xmlns:a="http://schemas.openxmlformats.org/drawingml/2006/main" name="zdy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C"/>
      </a:accent5>
      <a:accent6>
        <a:srgbClr val="B70000"/>
      </a:accent6>
      <a:hlink>
        <a:srgbClr val="336699"/>
      </a:hlink>
      <a:folHlink>
        <a:srgbClr val="003366"/>
      </a:folHlink>
    </a:clrScheme>
    <a:fontScheme name="">
      <a:majorFont>
        <a:latin typeface="Verdana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800000"/>
        </a:lt1>
        <a:dk2>
          <a:srgbClr val="FFFFFF"/>
        </a:dk2>
        <a:lt2>
          <a:srgbClr val="A50021"/>
        </a:lt2>
        <a:accent1>
          <a:srgbClr val="FF9900"/>
        </a:accent1>
        <a:accent2>
          <a:srgbClr val="FF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E52D00"/>
        </a:accent6>
        <a:hlink>
          <a:srgbClr val="FFFFCC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072E"/>
        </a:lt1>
        <a:dk2>
          <a:srgbClr val="FFFFFF"/>
        </a:dk2>
        <a:lt2>
          <a:srgbClr val="3C001E"/>
        </a:lt2>
        <a:accent1>
          <a:srgbClr val="89A38F"/>
        </a:accent1>
        <a:accent2>
          <a:srgbClr val="666699"/>
        </a:accent2>
        <a:accent3>
          <a:srgbClr val="B3AAAC"/>
        </a:accent3>
        <a:accent4>
          <a:srgbClr val="DCDCDC"/>
        </a:accent4>
        <a:accent5>
          <a:srgbClr val="C4CEC6"/>
        </a:accent5>
        <a:accent6>
          <a:srgbClr val="5B5B89"/>
        </a:accent6>
        <a:hlink>
          <a:srgbClr val="8080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333333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CDCDC"/>
        </a:accent4>
        <a:accent5>
          <a:srgbClr val="ADCAFF"/>
        </a:accent5>
        <a:accent6>
          <a:srgbClr val="B70000"/>
        </a:accent6>
        <a:hlink>
          <a:srgbClr val="6666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4B3D1B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6666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AAADB9"/>
        </a:accent3>
        <a:accent4>
          <a:srgbClr val="DCDCDC"/>
        </a:accent4>
        <a:accent5>
          <a:srgbClr val="AACAE2"/>
        </a:accent5>
        <a:accent6>
          <a:srgbClr val="5B5BE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003366"/>
        </a:lt2>
        <a:accent1>
          <a:srgbClr val="6699FF"/>
        </a:accent1>
        <a:accent2>
          <a:srgbClr val="00CCFF"/>
        </a:accent2>
        <a:accent3>
          <a:srgbClr val="AAB9B9"/>
        </a:accent3>
        <a:accent4>
          <a:srgbClr val="DCDCDC"/>
        </a:accent4>
        <a:accent5>
          <a:srgbClr val="B9CAFF"/>
        </a:accent5>
        <a:accent6>
          <a:srgbClr val="00B7E5"/>
        </a:accent6>
        <a:hlink>
          <a:srgbClr val="FFFFCC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4"/>
        </a:accent3>
        <a:accent4>
          <a:srgbClr val="000000"/>
        </a:accent4>
        <a:accent5>
          <a:srgbClr val="FFE2AA"/>
        </a:accent5>
        <a:accent6>
          <a:srgbClr val="A3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00"/>
        </a:lt1>
        <a:dk2>
          <a:srgbClr val="FFFFFF"/>
        </a:dk2>
        <a:lt2>
          <a:srgbClr val="598600"/>
        </a:lt2>
        <a:accent1>
          <a:srgbClr val="33CC33"/>
        </a:accent1>
        <a:accent2>
          <a:srgbClr val="99CC00"/>
        </a:accent2>
        <a:accent3>
          <a:srgbClr val="ADB9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C"/>
        </a:accent5>
        <a:accent6>
          <a:srgbClr val="B7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zdy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C"/>
      </a:accent5>
      <a:accent6>
        <a:srgbClr val="B70000"/>
      </a:accent6>
      <a:hlink>
        <a:srgbClr val="336699"/>
      </a:hlink>
      <a:folHlink>
        <a:srgbClr val="003366"/>
      </a:folHlink>
    </a:clrScheme>
    <a:fontScheme name="">
      <a:majorFont>
        <a:latin typeface="Verdana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800000"/>
        </a:lt1>
        <a:dk2>
          <a:srgbClr val="FFFFFF"/>
        </a:dk2>
        <a:lt2>
          <a:srgbClr val="A50021"/>
        </a:lt2>
        <a:accent1>
          <a:srgbClr val="FF9900"/>
        </a:accent1>
        <a:accent2>
          <a:srgbClr val="FF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E52D00"/>
        </a:accent6>
        <a:hlink>
          <a:srgbClr val="FFFFCC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072E"/>
        </a:lt1>
        <a:dk2>
          <a:srgbClr val="FFFFFF"/>
        </a:dk2>
        <a:lt2>
          <a:srgbClr val="3C001E"/>
        </a:lt2>
        <a:accent1>
          <a:srgbClr val="89A38F"/>
        </a:accent1>
        <a:accent2>
          <a:srgbClr val="666699"/>
        </a:accent2>
        <a:accent3>
          <a:srgbClr val="B3AAAC"/>
        </a:accent3>
        <a:accent4>
          <a:srgbClr val="DCDCDC"/>
        </a:accent4>
        <a:accent5>
          <a:srgbClr val="C4CEC6"/>
        </a:accent5>
        <a:accent6>
          <a:srgbClr val="5B5B89"/>
        </a:accent6>
        <a:hlink>
          <a:srgbClr val="8080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333333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CDCDC"/>
        </a:accent4>
        <a:accent5>
          <a:srgbClr val="ADCAFF"/>
        </a:accent5>
        <a:accent6>
          <a:srgbClr val="B70000"/>
        </a:accent6>
        <a:hlink>
          <a:srgbClr val="6666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4B3D1B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6666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AAADB9"/>
        </a:accent3>
        <a:accent4>
          <a:srgbClr val="DCDCDC"/>
        </a:accent4>
        <a:accent5>
          <a:srgbClr val="AACAE2"/>
        </a:accent5>
        <a:accent6>
          <a:srgbClr val="5B5BE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003366"/>
        </a:lt2>
        <a:accent1>
          <a:srgbClr val="6699FF"/>
        </a:accent1>
        <a:accent2>
          <a:srgbClr val="00CCFF"/>
        </a:accent2>
        <a:accent3>
          <a:srgbClr val="AAB9B9"/>
        </a:accent3>
        <a:accent4>
          <a:srgbClr val="DCDCDC"/>
        </a:accent4>
        <a:accent5>
          <a:srgbClr val="B9CAFF"/>
        </a:accent5>
        <a:accent6>
          <a:srgbClr val="00B7E5"/>
        </a:accent6>
        <a:hlink>
          <a:srgbClr val="FFFFCC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4"/>
        </a:accent3>
        <a:accent4>
          <a:srgbClr val="000000"/>
        </a:accent4>
        <a:accent5>
          <a:srgbClr val="FFE2AA"/>
        </a:accent5>
        <a:accent6>
          <a:srgbClr val="A3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00"/>
        </a:lt1>
        <a:dk2>
          <a:srgbClr val="FFFFFF"/>
        </a:dk2>
        <a:lt2>
          <a:srgbClr val="598600"/>
        </a:lt2>
        <a:accent1>
          <a:srgbClr val="33CC33"/>
        </a:accent1>
        <a:accent2>
          <a:srgbClr val="99CC00"/>
        </a:accent2>
        <a:accent3>
          <a:srgbClr val="ADB9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C"/>
        </a:accent5>
        <a:accent6>
          <a:srgbClr val="B7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zdy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C"/>
      </a:accent5>
      <a:accent6>
        <a:srgbClr val="B70000"/>
      </a:accent6>
      <a:hlink>
        <a:srgbClr val="336699"/>
      </a:hlink>
      <a:folHlink>
        <a:srgbClr val="003366"/>
      </a:folHlink>
    </a:clrScheme>
    <a:fontScheme name="">
      <a:majorFont>
        <a:latin typeface="Verdana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800000"/>
        </a:lt1>
        <a:dk2>
          <a:srgbClr val="FFFFFF"/>
        </a:dk2>
        <a:lt2>
          <a:srgbClr val="A50021"/>
        </a:lt2>
        <a:accent1>
          <a:srgbClr val="FF9900"/>
        </a:accent1>
        <a:accent2>
          <a:srgbClr val="FF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E52D00"/>
        </a:accent6>
        <a:hlink>
          <a:srgbClr val="FFFFCC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072E"/>
        </a:lt1>
        <a:dk2>
          <a:srgbClr val="FFFFFF"/>
        </a:dk2>
        <a:lt2>
          <a:srgbClr val="3C001E"/>
        </a:lt2>
        <a:accent1>
          <a:srgbClr val="89A38F"/>
        </a:accent1>
        <a:accent2>
          <a:srgbClr val="666699"/>
        </a:accent2>
        <a:accent3>
          <a:srgbClr val="B3AAAC"/>
        </a:accent3>
        <a:accent4>
          <a:srgbClr val="DCDCDC"/>
        </a:accent4>
        <a:accent5>
          <a:srgbClr val="C4CEC6"/>
        </a:accent5>
        <a:accent6>
          <a:srgbClr val="5B5B89"/>
        </a:accent6>
        <a:hlink>
          <a:srgbClr val="8080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333333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CDCDC"/>
        </a:accent4>
        <a:accent5>
          <a:srgbClr val="ADCAFF"/>
        </a:accent5>
        <a:accent6>
          <a:srgbClr val="B70000"/>
        </a:accent6>
        <a:hlink>
          <a:srgbClr val="6666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4B3D1B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6666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AAADB9"/>
        </a:accent3>
        <a:accent4>
          <a:srgbClr val="DCDCDC"/>
        </a:accent4>
        <a:accent5>
          <a:srgbClr val="AACAE2"/>
        </a:accent5>
        <a:accent6>
          <a:srgbClr val="5B5BE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003366"/>
        </a:lt2>
        <a:accent1>
          <a:srgbClr val="6699FF"/>
        </a:accent1>
        <a:accent2>
          <a:srgbClr val="00CCFF"/>
        </a:accent2>
        <a:accent3>
          <a:srgbClr val="AAB9B9"/>
        </a:accent3>
        <a:accent4>
          <a:srgbClr val="DCDCDC"/>
        </a:accent4>
        <a:accent5>
          <a:srgbClr val="B9CAFF"/>
        </a:accent5>
        <a:accent6>
          <a:srgbClr val="00B7E5"/>
        </a:accent6>
        <a:hlink>
          <a:srgbClr val="FFFFCC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4"/>
        </a:accent3>
        <a:accent4>
          <a:srgbClr val="000000"/>
        </a:accent4>
        <a:accent5>
          <a:srgbClr val="FFE2AA"/>
        </a:accent5>
        <a:accent6>
          <a:srgbClr val="A3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00"/>
        </a:lt1>
        <a:dk2>
          <a:srgbClr val="FFFFFF"/>
        </a:dk2>
        <a:lt2>
          <a:srgbClr val="598600"/>
        </a:lt2>
        <a:accent1>
          <a:srgbClr val="33CC33"/>
        </a:accent1>
        <a:accent2>
          <a:srgbClr val="99CC00"/>
        </a:accent2>
        <a:accent3>
          <a:srgbClr val="ADB9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C"/>
        </a:accent5>
        <a:accent6>
          <a:srgbClr val="B7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3039</Words>
  <Application>Microsoft Office PowerPoint</Application>
  <PresentationFormat>全屏显示(4:3)</PresentationFormat>
  <Paragraphs>472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黑体</vt:lpstr>
      <vt:lpstr>楷体_GB2312</vt:lpstr>
      <vt:lpstr>宋体</vt:lpstr>
      <vt:lpstr>微软雅黑</vt:lpstr>
      <vt:lpstr>Arial</vt:lpstr>
      <vt:lpstr>Symbol</vt:lpstr>
      <vt:lpstr>Times New Roman</vt:lpstr>
      <vt:lpstr>Verdana</vt:lpstr>
      <vt:lpstr>Wingdings</vt:lpstr>
      <vt:lpstr>zdy</vt:lpstr>
      <vt:lpstr>1_zdy</vt:lpstr>
      <vt:lpstr>2_zdy</vt:lpstr>
      <vt:lpstr>Microsoft Word 97 - 2003 Document</vt:lpstr>
      <vt:lpstr>编译原理</vt:lpstr>
      <vt:lpstr>本课程的地位</vt:lpstr>
      <vt:lpstr>本课程的学习任务及考核</vt:lpstr>
      <vt:lpstr>本课程的教学目标</vt:lpstr>
      <vt:lpstr>本课程的学习方法</vt:lpstr>
      <vt:lpstr>教材及参考书</vt:lpstr>
      <vt:lpstr>第一章 引  论</vt:lpstr>
      <vt:lpstr>1.1. 什么是编译程序</vt:lpstr>
      <vt:lpstr>1.1. 什么是编译程序</vt:lpstr>
      <vt:lpstr>1.1. 什么是编译程序</vt:lpstr>
      <vt:lpstr>1.1. 什么是编译程序</vt:lpstr>
      <vt:lpstr>编译程序 vs. 解释程序</vt:lpstr>
      <vt:lpstr>1.2.  编译过程</vt:lpstr>
      <vt:lpstr>PowerPoint 演示文稿</vt:lpstr>
      <vt:lpstr>PowerPoint 演示文稿</vt:lpstr>
      <vt:lpstr>1. 词法分析</vt:lpstr>
      <vt:lpstr>PowerPoint 演示文稿</vt:lpstr>
      <vt:lpstr>2. 语法分析</vt:lpstr>
      <vt:lpstr>语法分析举例说明</vt:lpstr>
      <vt:lpstr>语法分析举例说明（续）</vt:lpstr>
      <vt:lpstr>3. 中间代码产生</vt:lpstr>
      <vt:lpstr>4. 优化</vt:lpstr>
      <vt:lpstr>中间代码（一）</vt:lpstr>
      <vt:lpstr>转换后的等价代码（二）</vt:lpstr>
      <vt:lpstr>5. 目标代码产生</vt:lpstr>
      <vt:lpstr>1.3.  编译程序结构</vt:lpstr>
      <vt:lpstr>PowerPoint 演示文稿</vt:lpstr>
      <vt:lpstr>2. 表格和表格管理</vt:lpstr>
      <vt:lpstr>例: PASCAL程序段：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出错处理</vt:lpstr>
      <vt:lpstr>4. 遍(pass)</vt:lpstr>
      <vt:lpstr>5. 编译前端与后端</vt:lpstr>
      <vt:lpstr>JAVA语言的平台无关性</vt:lpstr>
      <vt:lpstr>1.4.编译程序与程序设计环境 </vt:lpstr>
      <vt:lpstr>1.5 编译程序生成</vt:lpstr>
      <vt:lpstr>PowerPoint 演示文稿</vt:lpstr>
      <vt:lpstr>PowerPoint 演示文稿</vt:lpstr>
      <vt:lpstr>PowerPoint 演示文稿</vt:lpstr>
      <vt:lpstr>PowerPoint 演示文稿</vt:lpstr>
      <vt:lpstr>1.6 小结</vt:lpstr>
    </vt:vector>
  </TitlesOfParts>
  <Company>2ndSpAcE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lhm</dc:creator>
  <cp:lastModifiedBy>张 峰睿</cp:lastModifiedBy>
  <cp:revision>1334</cp:revision>
  <cp:lastPrinted>2014-02-18T05:48:37Z</cp:lastPrinted>
  <dcterms:created xsi:type="dcterms:W3CDTF">2005-03-09T07:54:57Z</dcterms:created>
  <dcterms:modified xsi:type="dcterms:W3CDTF">2023-04-23T13:52:35Z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TC011408292052</vt:lpwstr>
  </property>
  <property fmtid="{D5CDD505-2E9C-101B-9397-08002B2CF9AE}" pid="3" name="KSOProductBuildVer">
    <vt:lpwstr>2052-11.1.0.13703</vt:lpwstr>
  </property>
  <property fmtid="{D5CDD505-2E9C-101B-9397-08002B2CF9AE}" pid="4" name="ICV">
    <vt:lpwstr>E159B3A6F6024CA6B659B4BFC49B4D24</vt:lpwstr>
  </property>
</Properties>
</file>