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16"/>
  </p:notesMasterIdLst>
  <p:handoutMasterIdLst>
    <p:handoutMasterId r:id="rId68"/>
  </p:handoutMasterIdLst>
  <p:sldIdLst>
    <p:sldId id="256" r:id="rId3"/>
    <p:sldId id="481" r:id="rId4"/>
    <p:sldId id="1328" r:id="rId5"/>
    <p:sldId id="1329" r:id="rId6"/>
    <p:sldId id="1161" r:id="rId7"/>
    <p:sldId id="1330" r:id="rId8"/>
    <p:sldId id="1162" r:id="rId9"/>
    <p:sldId id="1163" r:id="rId10"/>
    <p:sldId id="1164" r:id="rId11"/>
    <p:sldId id="1167" r:id="rId12"/>
    <p:sldId id="1169" r:id="rId13"/>
    <p:sldId id="1331" r:id="rId14"/>
    <p:sldId id="1170" r:id="rId15"/>
    <p:sldId id="1172" r:id="rId17"/>
    <p:sldId id="1176" r:id="rId18"/>
    <p:sldId id="1180" r:id="rId19"/>
    <p:sldId id="1181" r:id="rId20"/>
    <p:sldId id="1182" r:id="rId21"/>
    <p:sldId id="1347" r:id="rId22"/>
    <p:sldId id="1348" r:id="rId23"/>
    <p:sldId id="1349" r:id="rId24"/>
    <p:sldId id="1350" r:id="rId25"/>
    <p:sldId id="1351" r:id="rId26"/>
    <p:sldId id="1352" r:id="rId27"/>
    <p:sldId id="1353" r:id="rId28"/>
    <p:sldId id="1354" r:id="rId29"/>
    <p:sldId id="1355" r:id="rId30"/>
    <p:sldId id="1185" r:id="rId31"/>
    <p:sldId id="1186" r:id="rId32"/>
    <p:sldId id="1187" r:id="rId33"/>
    <p:sldId id="1189" r:id="rId34"/>
    <p:sldId id="1190" r:id="rId35"/>
    <p:sldId id="1191" r:id="rId36"/>
    <p:sldId id="1192" r:id="rId37"/>
    <p:sldId id="1193" r:id="rId38"/>
    <p:sldId id="1194" r:id="rId39"/>
    <p:sldId id="1196" r:id="rId40"/>
    <p:sldId id="1198" r:id="rId41"/>
    <p:sldId id="1199" r:id="rId42"/>
    <p:sldId id="1200" r:id="rId43"/>
    <p:sldId id="1201" r:id="rId44"/>
    <p:sldId id="1202" r:id="rId45"/>
    <p:sldId id="1203" r:id="rId46"/>
    <p:sldId id="1205" r:id="rId47"/>
    <p:sldId id="1206" r:id="rId48"/>
    <p:sldId id="1211" r:id="rId49"/>
    <p:sldId id="1212" r:id="rId50"/>
    <p:sldId id="1213" r:id="rId51"/>
    <p:sldId id="1214" r:id="rId52"/>
    <p:sldId id="1220" r:id="rId53"/>
    <p:sldId id="1225" r:id="rId54"/>
    <p:sldId id="1226" r:id="rId55"/>
    <p:sldId id="1227" r:id="rId56"/>
    <p:sldId id="1228" r:id="rId57"/>
    <p:sldId id="1356" r:id="rId58"/>
    <p:sldId id="1357" r:id="rId59"/>
    <p:sldId id="1230" r:id="rId60"/>
    <p:sldId id="1233" r:id="rId61"/>
    <p:sldId id="1238" r:id="rId62"/>
    <p:sldId id="1240" r:id="rId63"/>
    <p:sldId id="1260" r:id="rId64"/>
    <p:sldId id="1261" r:id="rId65"/>
    <p:sldId id="514" r:id="rId66"/>
    <p:sldId id="448" r:id="rId67"/>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7665" autoAdjust="0"/>
  </p:normalViewPr>
  <p:slideViewPr>
    <p:cSldViewPr>
      <p:cViewPr varScale="1">
        <p:scale>
          <a:sx n="63" d="100"/>
          <a:sy n="63" d="100"/>
        </p:scale>
        <p:origin x="3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smtClean="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smtClean="0"/>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pic>
        <p:nvPicPr>
          <p:cNvPr id="1031" name="图片 2"/>
          <p:cNvPicPr>
            <a:picLocks noChangeAspect="1"/>
          </p:cNvPicPr>
          <p:nvPr userDrawn="1"/>
        </p:nvPicPr>
        <p:blipFill>
          <a:blip r:embed="rId9"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smtClean="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timing>
    <p:tnLst>
      <p:par>
        <p:cTn id="1" dur="indefinite" restart="never" nodeType="tmRoot"/>
      </p:par>
    </p:tnLst>
  </p:timing>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3" Type="http://schemas.openxmlformats.org/officeDocument/2006/relationships/slideLayout" Target="../slideLayouts/slideLayout2.xml"/><Relationship Id="rId12" Type="http://schemas.openxmlformats.org/officeDocument/2006/relationships/image" Target="../media/image6.jpeg"/><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image" Target="../media/image1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smtClean="0">
                <a:latin typeface="Comic Sans MS" panose="030F0702030302020204" pitchFamily="66" charset="0"/>
              </a:rPr>
              <a:t>Python</a:t>
            </a:r>
            <a:r>
              <a:rPr lang="zh-CN" altLang="en-US" sz="3600" b="1" dirty="0" smtClean="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smtClean="0">
                <a:latin typeface="Comic Sans MS" panose="030F0702030302020204" pitchFamily="66" charset="0"/>
              </a:rPr>
              <a:t>（文件操作与应用）</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smtClean="0">
                <a:latin typeface="Comic Sans MS" panose="030F0702030302020204" pitchFamily="66" charset="0"/>
                <a:ea typeface="MS PMincho" panose="02020600040205080304" pitchFamily="18" charset="-128"/>
              </a:rPr>
              <a:t> </a:t>
            </a:r>
            <a:r>
              <a:rPr lang="en-US" altLang="zh-CN" sz="3200" b="1" dirty="0" smtClean="0">
                <a:solidFill>
                  <a:schemeClr val="tx2"/>
                </a:solidFill>
                <a:latin typeface="Garamond" panose="02020404030301010803" pitchFamily="18" charset="0"/>
                <a:ea typeface="方正舒体" panose="02010601030101010101" pitchFamily="2" charset="-122"/>
              </a:rPr>
              <a:t>Python Language &amp; System Design</a:t>
            </a:r>
            <a:endParaRPr lang="en-US" altLang="zh-CN" sz="32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smtClean="0">
                <a:solidFill>
                  <a:srgbClr val="FF0000"/>
                </a:solidFill>
                <a:latin typeface="Comic Sans MS" panose="030F0702030302020204" pitchFamily="66" charset="0"/>
              </a:rPr>
              <a:t>第</a:t>
            </a:r>
            <a:r>
              <a:rPr lang="en-US" altLang="zh-CN" sz="3200" b="1" dirty="0" smtClean="0">
                <a:solidFill>
                  <a:srgbClr val="FF0000"/>
                </a:solidFill>
                <a:latin typeface="Comic Sans MS" panose="030F0702030302020204" pitchFamily="66" charset="0"/>
              </a:rPr>
              <a:t>7</a:t>
            </a:r>
            <a:r>
              <a:rPr lang="zh-CN" altLang="en-US" sz="3200" b="1" dirty="0" smtClean="0">
                <a:solidFill>
                  <a:srgbClr val="FF0000"/>
                </a:solidFill>
                <a:latin typeface="Comic Sans MS" panose="030F0702030302020204" pitchFamily="66" charset="0"/>
              </a:rPr>
              <a:t>章 文件操作与应用</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smtClean="0">
                <a:solidFill>
                  <a:srgbClr val="FF0000"/>
                </a:solidFill>
                <a:latin typeface="Comic Sans MS" panose="030F0702030302020204" pitchFamily="66" charset="0"/>
              </a:rPr>
              <a:t>(File Operation &amp; Applications)</a:t>
            </a:r>
            <a:endParaRPr lang="en-US" altLang="zh-CN" sz="3200" b="1" dirty="0" smtClean="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smtClean="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Python</a:t>
            </a:r>
            <a:r>
              <a:rPr lang="zh-CN" altLang="en-US" sz="2600" b="1" dirty="0" smtClean="0">
                <a:solidFill>
                  <a:schemeClr val="tx2"/>
                </a:solidFill>
                <a:latin typeface="宋体" panose="02010600030101010101" pitchFamily="2" charset="-122"/>
              </a:rPr>
              <a:t>语言与系统设计课程组</a:t>
            </a: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smtClean="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rgbClr val="0000FF"/>
                </a:solidFill>
                <a:latin typeface="宋体" panose="02010600030101010101" pitchFamily="2" charset="-122"/>
              </a:rPr>
              <a:t>李培培 马</a:t>
            </a:r>
            <a:r>
              <a:rPr lang="zh-CN" altLang="en-US" sz="2600" b="1" dirty="0">
                <a:solidFill>
                  <a:srgbClr val="0000FF"/>
                </a:solidFill>
                <a:latin typeface="宋体" panose="02010600030101010101" pitchFamily="2" charset="-122"/>
              </a:rPr>
              <a:t>学</a:t>
            </a:r>
            <a:r>
              <a:rPr lang="zh-CN" altLang="en-US" sz="2600" b="1" dirty="0" smtClean="0">
                <a:solidFill>
                  <a:srgbClr val="0000FF"/>
                </a:solidFill>
                <a:latin typeface="宋体" panose="02010600030101010101" pitchFamily="2" charset="-122"/>
              </a:rPr>
              <a:t>森 李俊照</a:t>
            </a:r>
            <a:endParaRPr lang="en-US" altLang="zh-CN" sz="2600" b="1" dirty="0" smtClean="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smtClean="0">
                <a:solidFill>
                  <a:schemeClr val="tx2"/>
                </a:solidFill>
                <a:latin typeface="宋体" panose="02010600030101010101" pitchFamily="2" charset="-122"/>
              </a:rPr>
              <a:t>年</a:t>
            </a:r>
            <a:r>
              <a:rPr lang="en-US" altLang="zh-CN" sz="2600" b="1" smtClean="0">
                <a:solidFill>
                  <a:schemeClr val="tx2"/>
                </a:solidFill>
                <a:latin typeface="宋体" panose="02010600030101010101" pitchFamily="2" charset="-122"/>
              </a:rPr>
              <a:t>10</a:t>
            </a:r>
            <a:r>
              <a:rPr lang="zh-CN" altLang="en-US" sz="2600" b="1"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2530"/>
          <p:cNvSpPr>
            <a:spLocks noGrp="1"/>
          </p:cNvSpPr>
          <p:nvPr>
            <p:ph idx="1"/>
          </p:nvPr>
        </p:nvSpPr>
        <p:spPr>
          <a:xfrm>
            <a:off x="323528" y="980728"/>
            <a:ext cx="8229600" cy="4678451"/>
          </a:xfrm>
        </p:spPr>
        <p:txBody>
          <a:bodyPr vert="horz" wrap="square" lIns="68591" tIns="34295" rIns="68591" bIns="34295" numCol="1" anchor="t" anchorCtr="0" compatLnSpc="1"/>
          <a:lstStyle/>
          <a:p>
            <a:pPr>
              <a:buClr>
                <a:srgbClr val="FF0000"/>
              </a:buClr>
              <a:buSzPct val="90000"/>
              <a:buFont typeface="Wingdings" panose="05000000000000000000" pitchFamily="2" charset="2"/>
              <a:buChar char="n"/>
            </a:pPr>
            <a:r>
              <a:rPr lang="zh-CN" altLang="en-US" sz="2400" dirty="0"/>
              <a:t>文件打开方式</a:t>
            </a:r>
            <a:endParaRPr lang="zh-CN" altLang="en-US" sz="2400" dirty="0"/>
          </a:p>
        </p:txBody>
      </p:sp>
      <p:graphicFrame>
        <p:nvGraphicFramePr>
          <p:cNvPr id="2" name="表格 -1"/>
          <p:cNvGraphicFramePr/>
          <p:nvPr/>
        </p:nvGraphicFramePr>
        <p:xfrm>
          <a:off x="1760850" y="1484784"/>
          <a:ext cx="5354955" cy="1983740"/>
        </p:xfrm>
        <a:graphic>
          <a:graphicData uri="http://schemas.openxmlformats.org/drawingml/2006/table">
            <a:tbl>
              <a:tblPr firstRow="1" bandRow="1">
                <a:tableStyleId>{5940675A-B579-460E-94D1-54222C63F5DA}</a:tableStyleId>
              </a:tblPr>
              <a:tblGrid>
                <a:gridCol w="666115"/>
                <a:gridCol w="4688840"/>
              </a:tblGrid>
              <a:tr h="274320">
                <a:tc>
                  <a:txBody>
                    <a:bodyPr/>
                    <a:lstStyle/>
                    <a:p>
                      <a:pPr marL="0" indent="0" algn="ctr">
                        <a:buNone/>
                      </a:pPr>
                      <a:r>
                        <a:rPr lang="zh-CN" altLang="en-US" sz="135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135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350" b="1" u="none" dirty="0">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1350" b="1" u="none" dirty="0">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1350" b="0" u="none">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135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Content Placeholder 2"/>
          <p:cNvSpPr txBox="1"/>
          <p:nvPr/>
        </p:nvSpPr>
        <p:spPr bwMode="auto">
          <a:xfrm>
            <a:off x="539552" y="3624347"/>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dirty="0"/>
              <a:t>文件对象常用属性</a:t>
            </a:r>
            <a:endParaRPr lang="zh-CN" altLang="en-US" sz="2400" dirty="0"/>
          </a:p>
        </p:txBody>
      </p:sp>
      <p:graphicFrame>
        <p:nvGraphicFramePr>
          <p:cNvPr id="7" name="Table -1"/>
          <p:cNvGraphicFramePr/>
          <p:nvPr/>
        </p:nvGraphicFramePr>
        <p:xfrm>
          <a:off x="1760850" y="4260483"/>
          <a:ext cx="5354955" cy="1851660"/>
        </p:xfrm>
        <a:graphic>
          <a:graphicData uri="http://schemas.openxmlformats.org/drawingml/2006/table">
            <a:tbl>
              <a:tblPr firstRow="1" bandRow="1">
                <a:tableStyleId>{5940675A-B579-460E-94D1-54222C63F5DA}</a:tableStyleId>
              </a:tblPr>
              <a:tblGrid>
                <a:gridCol w="899160"/>
                <a:gridCol w="4455795"/>
              </a:tblGrid>
              <a:tr h="30861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属性</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buffer</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closed</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350" b="0" u="none">
                          <a:latin typeface="宋体" panose="02010600030101010101" pitchFamily="2" charset="-122"/>
                          <a:ea typeface="宋体" panose="02010600030101010101" pitchFamily="2" charset="-122"/>
                          <a:cs typeface="宋体" panose="02010600030101010101" pitchFamily="2" charset="-122"/>
                        </a:rPr>
                        <a:t>True</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fileno</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mode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name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8" name="组合 114"/>
          <p:cNvGrpSpPr/>
          <p:nvPr/>
        </p:nvGrpSpPr>
        <p:grpSpPr>
          <a:xfrm>
            <a:off x="147160" y="121967"/>
            <a:ext cx="6225040" cy="662730"/>
            <a:chOff x="511108" y="3380765"/>
            <a:chExt cx="6225040" cy="662730"/>
          </a:xfrm>
        </p:grpSpPr>
        <p:grpSp>
          <p:nvGrpSpPr>
            <p:cNvPr id="9" name="组合 105"/>
            <p:cNvGrpSpPr/>
            <p:nvPr/>
          </p:nvGrpSpPr>
          <p:grpSpPr>
            <a:xfrm>
              <a:off x="511108" y="3380765"/>
              <a:ext cx="6225040" cy="662730"/>
              <a:chOff x="511108" y="3380765"/>
              <a:chExt cx="6225040" cy="662730"/>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10" name="图片 9"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539552" y="1001949"/>
            <a:ext cx="8229600"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zh-CN" altLang="en-US" sz="2400" b="1" dirty="0"/>
              <a:t>文件对象常用方法</a:t>
            </a:r>
            <a:endParaRPr lang="zh-CN" altLang="en-US" sz="2400" b="1" dirty="0"/>
          </a:p>
        </p:txBody>
      </p:sp>
      <p:graphicFrame>
        <p:nvGraphicFramePr>
          <p:cNvPr id="2" name="Table -1"/>
          <p:cNvGraphicFramePr/>
          <p:nvPr/>
        </p:nvGraphicFramePr>
        <p:xfrm>
          <a:off x="755576" y="1628800"/>
          <a:ext cx="7324725" cy="3340725"/>
        </p:xfrm>
        <a:graphic>
          <a:graphicData uri="http://schemas.openxmlformats.org/drawingml/2006/table">
            <a:tbl>
              <a:tblPr firstRow="1" bandRow="1">
                <a:tableStyleId>{5940675A-B579-460E-94D1-54222C63F5DA}</a:tableStyleId>
              </a:tblPr>
              <a:tblGrid>
                <a:gridCol w="1597025"/>
                <a:gridCol w="5727700"/>
              </a:tblGrid>
              <a:tr h="160020">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方法</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close()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796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detach()</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208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flush()</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endPar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3850">
                <a:tc>
                  <a:txBody>
                    <a:bodyPr/>
                    <a:lstStyle/>
                    <a:p>
                      <a:pPr marL="0" indent="0" algn="l">
                        <a:buNone/>
                      </a:pP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read([size])</a:t>
                      </a:r>
                      <a:endPar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个</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050" b="0" u="none" dirty="0">
                          <a:latin typeface="宋体" panose="02010600030101010101" pitchFamily="2" charset="-122"/>
                          <a:ea typeface="宋体" panose="02010600030101010101" pitchFamily="2" charset="-122"/>
                          <a:cs typeface="宋体" panose="02010600030101010101" pitchFamily="2" charset="-122"/>
                        </a:rPr>
                        <a:t>（</a:t>
                      </a:r>
                      <a:r>
                        <a:rPr lang="en-US" altLang="zh-CN" sz="105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并返回，</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readable()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测试当前文件是否可读</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1" u="none">
                          <a:solidFill>
                            <a:srgbClr val="0000FF"/>
                          </a:solidFill>
                          <a:latin typeface="宋体" panose="02010600030101010101" pitchFamily="2" charset="-122"/>
                          <a:ea typeface="宋体" panose="02010600030101010101" pitchFamily="2" charset="-122"/>
                          <a:cs typeface="宋体" panose="02010600030101010101" pitchFamily="2" charset="-122"/>
                        </a:rPr>
                        <a:t>readline()	</a:t>
                      </a:r>
                      <a:endParaRPr lang="en-US" altLang="zh-CN" sz="1050" b="1" u="none">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FF"/>
                          </a:solidFill>
                          <a:latin typeface="宋体" panose="02010600030101010101" pitchFamily="2" charset="-122"/>
                          <a:ea typeface="宋体" panose="02010600030101010101" pitchFamily="2" charset="-122"/>
                          <a:cs typeface="宋体" panose="02010600030101010101" pitchFamily="2" charset="-122"/>
                        </a:rPr>
                        <a:t>从文本文件中读取一行内容作为结果返回</a:t>
                      </a:r>
                      <a:endParaRPr lang="zh-CN" altLang="en-US" sz="1050" b="0" u="none">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marL="0" indent="0" algn="l">
                        <a:buNone/>
                      </a:pPr>
                      <a:r>
                        <a:rPr lang="en-US" altLang="zh-CN" sz="1050" b="1" u="none" dirty="0" err="1">
                          <a:solidFill>
                            <a:srgbClr val="0000FF"/>
                          </a:solidFill>
                          <a:latin typeface="宋体" panose="02010600030101010101" pitchFamily="2" charset="-122"/>
                          <a:ea typeface="宋体" panose="02010600030101010101" pitchFamily="2" charset="-122"/>
                          <a:cs typeface="宋体" panose="02010600030101010101" pitchFamily="2" charset="-122"/>
                        </a:rPr>
                        <a:t>readlines</a:t>
                      </a: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0000FF"/>
                          </a:solidFill>
                          <a:latin typeface="宋体" panose="02010600030101010101" pitchFamily="2" charset="-122"/>
                          <a:ea typeface="宋体" panose="02010600030101010101" pitchFamily="2" charset="-122"/>
                          <a:cs typeface="宋体" panose="02010600030101010101" pitchFamily="2" charset="-122"/>
                        </a:rPr>
                        <a:t>把文本文件中的每行文本作为一个字符串存入列表中，返回该列表，对于大文件会占用较多内存，不建议使用</a:t>
                      </a:r>
                      <a:endParaRPr lang="zh-CN" altLang="en-US" sz="1050" b="0"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6555">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seek(offset[, whence])</a:t>
                      </a:r>
                      <a:endParaRPr lang="en-US" altLang="zh-CN" sz="10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为</a:t>
                      </a:r>
                      <a:r>
                        <a:rPr lang="en-US" altLang="zh-CN" sz="1050" b="0" u="none" dirty="0">
                          <a:latin typeface="宋体" panose="02010600030101010101" pitchFamily="2" charset="-122"/>
                          <a:ea typeface="宋体" panose="02010600030101010101" pitchFamily="2" charset="-122"/>
                          <a:cs typeface="宋体" panose="02010600030101010101" pitchFamily="2" charset="-122"/>
                        </a:rPr>
                        <a:t>0</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seekable()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050" b="0" u="none">
                          <a:latin typeface="宋体" panose="02010600030101010101" pitchFamily="2" charset="-122"/>
                          <a:ea typeface="宋体" panose="02010600030101010101" pitchFamily="2" charset="-122"/>
                          <a:cs typeface="宋体" panose="02010600030101010101" pitchFamily="2" charset="-122"/>
                        </a:rPr>
                        <a:t>seek()</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tell()</a:t>
                      </a:r>
                      <a:r>
                        <a:rPr lang="zh-CN" altLang="en-US" sz="1050" b="0" u="none">
                          <a:latin typeface="宋体" panose="02010600030101010101" pitchFamily="2" charset="-122"/>
                          <a:ea typeface="宋体" panose="02010600030101010101" pitchFamily="2" charset="-122"/>
                          <a:cs typeface="宋体" panose="02010600030101010101" pitchFamily="2" charset="-122"/>
                        </a:rPr>
                        <a:t>和</a:t>
                      </a:r>
                      <a:r>
                        <a:rPr lang="en-US" altLang="zh-CN" sz="1050" b="0" u="none">
                          <a:latin typeface="宋体" panose="02010600030101010101" pitchFamily="2" charset="-122"/>
                          <a:ea typeface="宋体" panose="02010600030101010101" pitchFamily="2" charset="-122"/>
                          <a:cs typeface="宋体" panose="02010600030101010101" pitchFamily="2" charset="-122"/>
                        </a:rPr>
                        <a:t>truncate()</a:t>
                      </a:r>
                      <a:r>
                        <a:rPr lang="zh-CN" altLang="en-US" sz="1050" b="0" u="none">
                          <a:latin typeface="宋体" panose="02010600030101010101" pitchFamily="2" charset="-122"/>
                          <a:ea typeface="宋体" panose="02010600030101010101" pitchFamily="2" charset="-122"/>
                          <a:cs typeface="宋体" panose="02010600030101010101" pitchFamily="2" charset="-122"/>
                        </a:rPr>
                        <a:t>时会抛出异常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tell()	</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返回文件指针的当前位置</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truncate([size])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write(s)</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a:t>
                      </a:r>
                      <a:r>
                        <a:rPr lang="en-US" altLang="zh-CN" sz="1050" b="0" u="none">
                          <a:latin typeface="宋体" panose="02010600030101010101" pitchFamily="2" charset="-122"/>
                          <a:ea typeface="宋体" panose="02010600030101010101" pitchFamily="2" charset="-122"/>
                          <a:cs typeface="宋体" panose="02010600030101010101" pitchFamily="2" charset="-122"/>
                        </a:rPr>
                        <a:t>s</a:t>
                      </a:r>
                      <a:r>
                        <a:rPr lang="zh-CN" altLang="en-US" sz="105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writable()</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测试当前文件是否可写</a:t>
                      </a:r>
                      <a:endParaRPr lang="zh-CN" alt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10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114"/>
          <p:cNvGrpSpPr/>
          <p:nvPr/>
        </p:nvGrpSpPr>
        <p:grpSpPr>
          <a:xfrm>
            <a:off x="147160" y="121967"/>
            <a:ext cx="6225040" cy="662730"/>
            <a:chOff x="511108" y="3380765"/>
            <a:chExt cx="6225040" cy="662730"/>
          </a:xfrm>
        </p:grpSpPr>
        <p:grpSp>
          <p:nvGrpSpPr>
            <p:cNvPr id="7" name="组合 105"/>
            <p:cNvGrpSpPr/>
            <p:nvPr/>
          </p:nvGrpSpPr>
          <p:grpSpPr>
            <a:xfrm>
              <a:off x="511108" y="3380765"/>
              <a:ext cx="6225040" cy="662730"/>
              <a:chOff x="511108"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aphicFrame>
        <p:nvGraphicFramePr>
          <p:cNvPr id="5" name="表格 4"/>
          <p:cNvGraphicFramePr>
            <a:graphicFrameLocks noGrp="1"/>
          </p:cNvGraphicFramePr>
          <p:nvPr/>
        </p:nvGraphicFramePr>
        <p:xfrm>
          <a:off x="537990" y="1628800"/>
          <a:ext cx="3905250" cy="1448925"/>
        </p:xfrm>
        <a:graphic>
          <a:graphicData uri="http://schemas.openxmlformats.org/drawingml/2006/table">
            <a:tbl>
              <a:tblPr/>
              <a:tblGrid>
                <a:gridCol w="310905"/>
                <a:gridCol w="3594345"/>
              </a:tblGrid>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r>
              <a:tr h="11880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fo.readlines</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bl>
          </a:graphicData>
        </a:graphic>
      </p:graphicFrame>
      <p:graphicFrame>
        <p:nvGraphicFramePr>
          <p:cNvPr id="6" name="表格 5"/>
          <p:cNvGraphicFramePr>
            <a:graphicFrameLocks noGrp="1"/>
          </p:cNvGraphicFramePr>
          <p:nvPr/>
        </p:nvGraphicFramePr>
        <p:xfrm>
          <a:off x="4662849" y="1621845"/>
          <a:ext cx="3999965" cy="1446394"/>
        </p:xfrm>
        <a:graphic>
          <a:graphicData uri="http://schemas.openxmlformats.org/drawingml/2006/table">
            <a:tbl>
              <a:tblPr/>
              <a:tblGrid>
                <a:gridCol w="267825"/>
                <a:gridCol w="3732140"/>
              </a:tblGrid>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r h="12338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bl>
          </a:graphicData>
        </a:graphic>
      </p:graphicFrame>
      <p:sp>
        <p:nvSpPr>
          <p:cNvPr id="7" name="矩形 6"/>
          <p:cNvSpPr/>
          <p:nvPr/>
        </p:nvSpPr>
        <p:spPr>
          <a:xfrm>
            <a:off x="549425" y="1018854"/>
            <a:ext cx="1519968" cy="369332"/>
          </a:xfrm>
          <a:prstGeom prst="rect">
            <a:avLst/>
          </a:prstGeom>
        </p:spPr>
        <p:txBody>
          <a:bodyPr wrap="none">
            <a:spAutoFit/>
          </a:bodyPr>
          <a:lstStyle/>
          <a:p>
            <a:pPr>
              <a:buClr>
                <a:srgbClr val="FF0000"/>
              </a:buClr>
              <a:buFont typeface="Wingdings" panose="05000000000000000000" pitchFamily="2" charset="2"/>
              <a:buChar char="n"/>
            </a:pPr>
            <a:r>
              <a:rPr lang="zh-CN" altLang="en-US" b="1" dirty="0" smtClean="0"/>
              <a:t>文件的</a:t>
            </a:r>
            <a:r>
              <a:rPr lang="zh-CN" altLang="en-US" b="1" dirty="0"/>
              <a:t>读写</a:t>
            </a:r>
            <a:endParaRPr lang="zh-CN" altLang="en-US" b="1" dirty="0"/>
          </a:p>
        </p:txBody>
      </p:sp>
      <p:graphicFrame>
        <p:nvGraphicFramePr>
          <p:cNvPr id="9" name="表格 8"/>
          <p:cNvGraphicFramePr>
            <a:graphicFrameLocks noGrp="1"/>
          </p:cNvGraphicFramePr>
          <p:nvPr/>
        </p:nvGraphicFramePr>
        <p:xfrm>
          <a:off x="341928" y="4143345"/>
          <a:ext cx="7502698" cy="1318999"/>
        </p:xfrm>
        <a:graphic>
          <a:graphicData uri="http://schemas.openxmlformats.org/drawingml/2006/table">
            <a:tbl>
              <a:tblPr/>
              <a:tblGrid>
                <a:gridCol w="2435658"/>
                <a:gridCol w="5067040"/>
              </a:tblGrid>
              <a:tr h="233000">
                <a:tc>
                  <a:txBody>
                    <a:bodyPr/>
                    <a:lstStyle>
                      <a:lvl1pPr indent="15875">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5875"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方法</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含义</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&lt;file&gt;.write(s)</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向文件写入一个字符串或字节流</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&lt;file&gt;.writelines(lines)</a:t>
                      </a:r>
                      <a:endParaRPr kumimoji="0" lang="zh-CN"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将一个元素为字符串的列表写入文件</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a:noFill/>
                    </a:lnB>
                    <a:lnTlToBr>
                      <a:noFill/>
                    </a:lnTlToBr>
                    <a:lnBlToTr>
                      <a:noFill/>
                    </a:lnBlToTr>
                    <a:solidFill>
                      <a:srgbClr val="FFFFFF"/>
                    </a:solidFill>
                  </a:tcPr>
                </a:tc>
              </a:tr>
              <a:tr h="49603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&lt;file&gt;.seek(offset)</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改变当前文件操作指针的位置，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offset</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的值：</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0</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：文件开头；</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1: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当前位置；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2: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文件结尾</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0" name="表格 9"/>
          <p:cNvGraphicFramePr>
            <a:graphicFrameLocks noGrp="1"/>
          </p:cNvGraphicFramePr>
          <p:nvPr/>
        </p:nvGraphicFramePr>
        <p:xfrm>
          <a:off x="323528" y="3754925"/>
          <a:ext cx="7650523" cy="2032000"/>
        </p:xfrm>
        <a:graphic>
          <a:graphicData uri="http://schemas.openxmlformats.org/drawingml/2006/table">
            <a:tbl>
              <a:tblPr/>
              <a:tblGrid>
                <a:gridCol w="600439"/>
                <a:gridCol w="7050084"/>
              </a:tblGrid>
              <a:tr h="199920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smtClean="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kumimoji="0" lang="en-US" altLang="zh-CN" sz="1600" b="1" i="0" u="none" strike="noStrike" cap="none" normalizeH="0" baseline="0" dirty="0" smtClean="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smtClean="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FileName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a:t>
                      </a:r>
                      <a:endPar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中国梦</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不忘初心 牢记使命</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青年强则国强</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defRPr/>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item in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n”+item</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en-US" altLang="zh-CN" sz="1600" b="1" i="0" u="none" strike="noStrike" cap="none" normalizeH="0" baseline="0" dirty="0" smtClean="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r>
            </a:tbl>
          </a:graphicData>
        </a:graphic>
      </p:graphicFrame>
      <p:pic>
        <p:nvPicPr>
          <p:cNvPr id="11" name="Picture 9"/>
          <p:cNvPicPr>
            <a:picLocks noChangeAspect="1" noChangeArrowheads="1"/>
          </p:cNvPicPr>
          <p:nvPr/>
        </p:nvPicPr>
        <p:blipFill>
          <a:blip r:embed="rId1" cstate="print"/>
          <a:srcRect/>
          <a:stretch>
            <a:fillRect/>
          </a:stretch>
        </p:blipFill>
        <p:spPr bwMode="auto">
          <a:xfrm>
            <a:off x="3675101" y="4051737"/>
            <a:ext cx="4667250" cy="164860"/>
          </a:xfrm>
          <a:prstGeom prst="rect">
            <a:avLst/>
          </a:prstGeom>
          <a:noFill/>
          <a:ln w="9525">
            <a:noFill/>
            <a:miter lim="800000"/>
            <a:headEnd/>
            <a:tailEnd/>
          </a:ln>
        </p:spPr>
      </p:pic>
      <p:cxnSp>
        <p:nvCxnSpPr>
          <p:cNvPr id="12" name="直接箭头连接符 11"/>
          <p:cNvCxnSpPr/>
          <p:nvPr/>
        </p:nvCxnSpPr>
        <p:spPr>
          <a:xfrm>
            <a:off x="3135351" y="4260238"/>
            <a:ext cx="59055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0"/>
          <p:cNvPicPr>
            <a:picLocks noChangeAspect="1" noChangeArrowheads="1"/>
          </p:cNvPicPr>
          <p:nvPr/>
        </p:nvPicPr>
        <p:blipFill>
          <a:blip r:embed="rId2" cstate="print"/>
          <a:srcRect/>
          <a:stretch>
            <a:fillRect/>
          </a:stretch>
        </p:blipFill>
        <p:spPr bwMode="auto">
          <a:xfrm>
            <a:off x="3706850" y="4040811"/>
            <a:ext cx="4410075" cy="165838"/>
          </a:xfrm>
          <a:prstGeom prst="rect">
            <a:avLst/>
          </a:prstGeom>
          <a:noFill/>
          <a:ln w="9525">
            <a:noFill/>
            <a:miter lim="800000"/>
            <a:headEnd/>
            <a:tailEnd/>
          </a:ln>
        </p:spPr>
      </p:pic>
      <p:grpSp>
        <p:nvGrpSpPr>
          <p:cNvPr id="14" name="组合 13"/>
          <p:cNvGrpSpPr/>
          <p:nvPr/>
        </p:nvGrpSpPr>
        <p:grpSpPr>
          <a:xfrm>
            <a:off x="3060507" y="5049088"/>
            <a:ext cx="3037119" cy="566876"/>
            <a:chOff x="3601806" y="3071675"/>
            <a:chExt cx="3037119" cy="566876"/>
          </a:xfrm>
        </p:grpSpPr>
        <p:pic>
          <p:nvPicPr>
            <p:cNvPr id="15"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3601806" y="3071675"/>
              <a:ext cx="487455" cy="566876"/>
            </a:xfrm>
            <a:prstGeom prst="rect">
              <a:avLst/>
            </a:prstGeom>
            <a:noFill/>
            <a:ln w="9525">
              <a:noFill/>
              <a:miter lim="800000"/>
              <a:headEnd/>
              <a:tailEnd/>
            </a:ln>
          </p:spPr>
        </p:pic>
        <p:sp>
          <p:nvSpPr>
            <p:cNvPr id="16" name="TextBox 47"/>
            <p:cNvSpPr txBox="1"/>
            <p:nvPr/>
          </p:nvSpPr>
          <p:spPr>
            <a:xfrm>
              <a:off x="4048125" y="3152775"/>
              <a:ext cx="2590800" cy="400110"/>
            </a:xfrm>
            <a:prstGeom prst="rect">
              <a:avLst/>
            </a:prstGeom>
            <a:noFill/>
          </p:spPr>
          <p:txBody>
            <a:bodyPr wrap="square" rtlCol="0">
              <a:spAutoFit/>
            </a:bodyPr>
            <a:lstStyle/>
            <a:p>
              <a:r>
                <a:rPr lang="zh-CN" altLang="en-US" sz="2000" dirty="0" smtClean="0">
                  <a:solidFill>
                    <a:srgbClr val="FF0000"/>
                  </a:solidFill>
                </a:rPr>
                <a:t>没有打印字符串？</a:t>
              </a:r>
              <a:endParaRPr lang="zh-CN" altLang="en-US" sz="2000" dirty="0">
                <a:solidFill>
                  <a:srgbClr val="FF0000"/>
                </a:solidFill>
              </a:endParaRPr>
            </a:p>
          </p:txBody>
        </p:sp>
      </p:grpSp>
      <p:sp>
        <p:nvSpPr>
          <p:cNvPr id="17" name="矩形 16"/>
          <p:cNvSpPr/>
          <p:nvPr/>
        </p:nvSpPr>
        <p:spPr>
          <a:xfrm>
            <a:off x="5682881" y="5132547"/>
            <a:ext cx="1138068" cy="338554"/>
          </a:xfrm>
          <a:prstGeom prst="rect">
            <a:avLst/>
          </a:prstGeom>
        </p:spPr>
        <p:txBody>
          <a:bodyPr wrap="none">
            <a:spAutoFit/>
          </a:bodyPr>
          <a:lstStyle/>
          <a:p>
            <a:r>
              <a:rPr lang="en-US" altLang="zh-CN" sz="1600" b="1" dirty="0" err="1" smtClean="0">
                <a:solidFill>
                  <a:srgbClr val="0000FF"/>
                </a:solidFill>
              </a:rPr>
              <a:t>fo.seek</a:t>
            </a:r>
            <a:r>
              <a:rPr lang="en-US" altLang="zh-CN" sz="1600" b="1" dirty="0" smtClean="0">
                <a:solidFill>
                  <a:srgbClr val="0000FF"/>
                </a:solidFill>
              </a:rPr>
              <a:t>(0)</a:t>
            </a:r>
            <a:endParaRPr lang="zh-CN" altLang="en-US" sz="1600" b="1" dirty="0">
              <a:solidFill>
                <a:srgbClr val="0000FF"/>
              </a:solidFill>
            </a:endParaRP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20" name="图片 19" descr="12.jpg"/>
            <p:cNvPicPr>
              <a:picLocks noChangeAspect="1"/>
            </p:cNvPicPr>
            <p:nvPr/>
          </p:nvPicPr>
          <p:blipFill>
            <a:blip r:embed="rId4"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wipe(down)">
                                      <p:cBhvr>
                                        <p:cTn id="6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5602"/>
          <p:cNvSpPr>
            <a:spLocks noGrp="1"/>
          </p:cNvSpPr>
          <p:nvPr>
            <p:ph idx="1"/>
          </p:nvPr>
        </p:nvSpPr>
        <p:spPr>
          <a:xfrm>
            <a:off x="539552" y="964542"/>
            <a:ext cx="8229600" cy="4678451"/>
          </a:xfrm>
        </p:spPr>
        <p:txBody>
          <a:bodyPr vert="horz" wrap="square" lIns="68591" tIns="34295" rIns="68591" bIns="34295" numCol="1" anchor="t" anchorCtr="0" compatLnSpc="1"/>
          <a:lstStyle/>
          <a:p>
            <a:pPr>
              <a:buClr>
                <a:srgbClr val="FF0000"/>
              </a:buClr>
              <a:buSzPct val="90000"/>
              <a:buFont typeface="Wingdings" panose="05000000000000000000" pitchFamily="2" charset="2"/>
              <a:buChar char="ü"/>
            </a:pPr>
            <a:r>
              <a:rPr lang="zh-CN" altLang="en-US" sz="2000" b="1" dirty="0"/>
              <a:t>例</a:t>
            </a:r>
            <a:r>
              <a:rPr lang="en-US" altLang="zh-CN" sz="2000" b="1" dirty="0"/>
              <a:t>7-</a:t>
            </a:r>
            <a:r>
              <a:rPr lang="zh-CN" altLang="en-US" sz="2000" b="1" dirty="0"/>
              <a:t>1  向文本文件中写入内容，然后再读出。</a:t>
            </a:r>
            <a:endParaRPr lang="zh-CN" altLang="en-US" sz="2000" b="1" dirty="0"/>
          </a:p>
          <a:p>
            <a:pPr>
              <a:buSzPct val="90000"/>
              <a:buFont typeface="Wingdings" panose="05000000000000000000" pitchFamily="2" charset="2"/>
              <a:buNone/>
            </a:pPr>
            <a:endParaRPr lang="zh-CN" altLang="en-US" sz="1500" dirty="0"/>
          </a:p>
        </p:txBody>
      </p:sp>
      <p:sp>
        <p:nvSpPr>
          <p:cNvPr id="3" name="矩形 2"/>
          <p:cNvSpPr/>
          <p:nvPr/>
        </p:nvSpPr>
        <p:spPr>
          <a:xfrm>
            <a:off x="1144489" y="1412776"/>
            <a:ext cx="7416824" cy="2031325"/>
          </a:xfrm>
          <a:prstGeom prst="rect">
            <a:avLst/>
          </a:prstGeom>
        </p:spPr>
        <p:txBody>
          <a:bodyPr wrap="square">
            <a:spAutoFit/>
          </a:bodyPr>
          <a:lstStyle/>
          <a:p>
            <a:pPr>
              <a:buSzPct val="90000"/>
            </a:pPr>
            <a:r>
              <a:rPr lang="zh-CN" altLang="en-US" dirty="0">
                <a:latin typeface="Consolas" panose="020B0609020204030204" pitchFamily="49" charset="0"/>
              </a:rPr>
              <a:t>s = 'Hello world\n文本文件的读取方法\n文本文件的写入方法\n'</a:t>
            </a:r>
            <a:endParaRPr lang="zh-CN" altLang="en-US" dirty="0">
              <a:latin typeface="Consolas" panose="020B0609020204030204" pitchFamily="49" charset="0"/>
            </a:endParaRP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'w')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endParaRPr lang="zh-CN" altLang="en-US"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    fp.write(s)</a:t>
            </a:r>
            <a:endParaRPr lang="zh-CN" altLang="en-US" dirty="0">
              <a:latin typeface="Consolas" panose="020B0609020204030204" pitchFamily="49" charset="0"/>
            </a:endParaRP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endParaRPr lang="zh-CN" altLang="en-US"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    print(fp.read())</a:t>
            </a:r>
            <a:endParaRPr lang="zh-CN" altLang="en-US" dirty="0">
              <a:latin typeface="Consolas" panose="020B0609020204030204" pitchFamily="49" charset="0"/>
            </a:endParaRPr>
          </a:p>
        </p:txBody>
      </p:sp>
      <p:sp>
        <p:nvSpPr>
          <p:cNvPr id="16" name="文本占位符 28674"/>
          <p:cNvSpPr txBox="1"/>
          <p:nvPr/>
        </p:nvSpPr>
        <p:spPr bwMode="auto">
          <a:xfrm>
            <a:off x="738101" y="3752001"/>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dirty="0"/>
              <a:t>例</a:t>
            </a:r>
            <a:r>
              <a:rPr lang="en-US" altLang="zh-CN" sz="2000" b="1" dirty="0"/>
              <a:t>7-2  </a:t>
            </a:r>
            <a:r>
              <a:rPr lang="zh-CN" altLang="en-US" sz="2000" b="1" dirty="0"/>
              <a:t>读取并显示文本文件的前5个字符。</a:t>
            </a:r>
            <a:endParaRPr lang="zh-CN" altLang="en-US" sz="2000" b="1" dirty="0"/>
          </a:p>
          <a:p>
            <a:pPr>
              <a:buSzPct val="90000"/>
              <a:buFont typeface="Wingdings" panose="05000000000000000000" pitchFamily="2" charset="2"/>
              <a:buNone/>
            </a:pPr>
            <a:endParaRPr lang="zh-CN" altLang="en-US" sz="1500" dirty="0" smtClean="0"/>
          </a:p>
        </p:txBody>
      </p:sp>
      <p:sp>
        <p:nvSpPr>
          <p:cNvPr id="9" name="矩形 8"/>
          <p:cNvSpPr/>
          <p:nvPr/>
        </p:nvSpPr>
        <p:spPr>
          <a:xfrm>
            <a:off x="1763688" y="4498963"/>
            <a:ext cx="6120680" cy="1477328"/>
          </a:xfrm>
          <a:prstGeom prst="rect">
            <a:avLst/>
          </a:prstGeom>
        </p:spPr>
        <p:txBody>
          <a:bodyPr wrap="square">
            <a:spAutoFit/>
          </a:bodyPr>
          <a:lstStyle/>
          <a:p>
            <a:pPr>
              <a:buSzPct val="90000"/>
              <a:buFont typeface="Wingdings" panose="05000000000000000000" pitchFamily="2" charset="2"/>
              <a:buNone/>
            </a:pPr>
            <a:r>
              <a:rPr lang="en-US" altLang="zh-CN" dirty="0">
                <a:solidFill>
                  <a:srgbClr val="0000FF"/>
                </a:solidFill>
                <a:latin typeface="Consolas" panose="020B0609020204030204" pitchFamily="49" charset="0"/>
              </a:rPr>
              <a:t>with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'r') </a:t>
            </a:r>
            <a:r>
              <a:rPr lang="en-US" altLang="zh-CN" dirty="0">
                <a:solidFill>
                  <a:srgbClr val="0000FF"/>
                </a:solidFill>
                <a:latin typeface="Consolas" panose="020B0609020204030204" pitchFamily="49" charset="0"/>
              </a:rPr>
              <a:t>as</a:t>
            </a:r>
            <a:r>
              <a:rPr lang="en-US" altLang="zh-CN" dirty="0">
                <a:latin typeface="Consolas" panose="020B0609020204030204" pitchFamily="49" charset="0"/>
              </a:rPr>
              <a:t> f:</a:t>
            </a:r>
            <a:endParaRPr lang="en-US" altLang="zh-CN"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s = f.read(5)</a:t>
            </a:r>
            <a:endParaRPr lang="zh-CN" altLang="en-US" dirty="0">
              <a:latin typeface="Consolas" panose="020B0609020204030204" pitchFamily="49" charset="0"/>
            </a:endParaRPr>
          </a:p>
          <a:p>
            <a:pPr>
              <a:buSzPct val="90000"/>
              <a:buFont typeface="Wingdings" panose="05000000000000000000" pitchFamily="2" charset="2"/>
              <a:buNone/>
            </a:pP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('s=',s)</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('字符串s的长度(字符个数)=', len(s))</a:t>
            </a:r>
            <a:endParaRPr lang="zh-CN" altLang="en-US" dirty="0">
              <a:latin typeface="Consolas" panose="020B0609020204030204" pitchFamily="49" charset="0"/>
            </a:endParaRP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20" name="图片 19"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 grpId="0"/>
      <p:bldP spid="1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1" name="文本占位符 31746"/>
          <p:cNvSpPr txBox="1"/>
          <p:nvPr/>
        </p:nvSpPr>
        <p:spPr bwMode="auto">
          <a:xfrm>
            <a:off x="365102" y="112474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noProof="1" smtClean="0"/>
              <a:t>例</a:t>
            </a:r>
            <a:r>
              <a:rPr lang="en-US" altLang="zh-CN" sz="2000" b="1" noProof="1" smtClean="0"/>
              <a:t>7-</a:t>
            </a:r>
            <a:r>
              <a:rPr lang="zh-CN" altLang="en-US" sz="2000" b="1" noProof="1" smtClean="0"/>
              <a:t>4  移动文件指针。</a:t>
            </a:r>
            <a:endParaRPr lang="zh-CN" altLang="en-US" sz="2000" b="1" noProof="1" smtClean="0"/>
          </a:p>
          <a:p>
            <a:pPr marL="686435" indent="-342265">
              <a:lnSpc>
                <a:spcPct val="150000"/>
              </a:lnSpc>
              <a:spcBef>
                <a:spcPct val="0"/>
              </a:spcBef>
              <a:buClr>
                <a:srgbClr val="FF0000"/>
              </a:buClr>
              <a:buFont typeface="Arial" panose="020B0604020202020204" pitchFamily="34" charset="0"/>
              <a:buChar char="•"/>
            </a:pPr>
            <a:r>
              <a:rPr lang="zh-CN" altLang="en-US" sz="1350" noProof="1" smtClean="0"/>
              <a:t>Python 2.x和Python 3.x对于seek()方法的理解和处理是一致的，都是把文件指针定位到文件中</a:t>
            </a:r>
            <a:r>
              <a:rPr lang="zh-CN" altLang="en-US" sz="1350" noProof="1" smtClean="0">
                <a:solidFill>
                  <a:srgbClr val="FF0000"/>
                </a:solidFill>
              </a:rPr>
              <a:t>指定字节的位置</a:t>
            </a:r>
            <a:r>
              <a:rPr lang="zh-CN" altLang="en-US" sz="1350" noProof="1" smtClean="0"/>
              <a:t>。但是由于对中文的支持程度不一样，可能会导致在Python 2.x和Python 3.x中的运行结果有所不同。例如下面的代码在Python 3.</a:t>
            </a:r>
            <a:r>
              <a:rPr lang="en-US" altLang="zh-CN" sz="1350" noProof="1" smtClean="0"/>
              <a:t>5</a:t>
            </a:r>
            <a:r>
              <a:rPr lang="zh-CN" altLang="en-US" sz="1350" noProof="1" smtClean="0"/>
              <a:t>.</a:t>
            </a:r>
            <a:r>
              <a:rPr lang="en-US" altLang="zh-CN" sz="1350" noProof="1" smtClean="0"/>
              <a:t>2</a:t>
            </a:r>
            <a:r>
              <a:rPr lang="zh-CN" altLang="en-US" sz="1350" noProof="1" smtClean="0"/>
              <a:t>中运行，当遇到无法解码的字符会抛出异常。</a:t>
            </a:r>
            <a:endParaRPr lang="zh-CN" altLang="en-US" sz="1350" noProof="1"/>
          </a:p>
        </p:txBody>
      </p:sp>
      <p:sp>
        <p:nvSpPr>
          <p:cNvPr id="12" name="文本占位符 32770"/>
          <p:cNvSpPr txBox="1"/>
          <p:nvPr/>
        </p:nvSpPr>
        <p:spPr bwMode="auto">
          <a:xfrm>
            <a:off x="456634" y="2763395"/>
            <a:ext cx="8867894" cy="3617933"/>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s = ‘</a:t>
            </a:r>
            <a:r>
              <a:rPr lang="zh-CN" altLang="en-US" sz="1400" dirty="0" smtClean="0">
                <a:latin typeface="Consolas" panose="020B0609020204030204" pitchFamily="49" charset="0"/>
              </a:rPr>
              <a:t>合肥工业大学</a:t>
            </a:r>
            <a:r>
              <a:rPr lang="en-US" altLang="zh-CN" sz="1400" dirty="0" smtClean="0">
                <a:latin typeface="Consolas" panose="020B0609020204030204" pitchFamily="49" charset="0"/>
              </a:rPr>
              <a:t>HFUT'</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a:t>
            </a:r>
            <a:r>
              <a:rPr lang="en-US" altLang="zh-CN" sz="1400" dirty="0" smtClean="0">
                <a:latin typeface="Consolas" panose="020B0609020204030204" pitchFamily="49" charset="0"/>
              </a:rPr>
              <a:t> = open(</a:t>
            </a:r>
            <a:r>
              <a:rPr lang="en-US" altLang="zh-CN" sz="1400" dirty="0" err="1" smtClean="0">
                <a:latin typeface="Consolas" panose="020B0609020204030204" pitchFamily="49" charset="0"/>
              </a:rPr>
              <a:t>r'D</a:t>
            </a:r>
            <a:r>
              <a:rPr lang="en-US" altLang="zh-CN" sz="1400" dirty="0" smtClean="0">
                <a:latin typeface="Consolas" panose="020B0609020204030204" pitchFamily="49" charset="0"/>
              </a:rPr>
              <a:t>:\sample.txt', 'w')</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fp.write</a:t>
            </a:r>
            <a:r>
              <a:rPr lang="en-US" altLang="zh-CN" sz="1400" dirty="0" smtClean="0">
                <a:latin typeface="Consolas" panose="020B0609020204030204" pitchFamily="49" charset="0"/>
              </a:rPr>
              <a:t>(s)</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solidFill>
                  <a:srgbClr val="0000FF"/>
                </a:solidFill>
                <a:latin typeface="Consolas" panose="020B0609020204030204" pitchFamily="49" charset="0"/>
              </a:rPr>
              <a:t>10</a:t>
            </a:r>
            <a:endParaRPr lang="en-US" altLang="zh-CN" sz="1400" dirty="0" smtClean="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fp.close</a:t>
            </a:r>
            <a:r>
              <a:rPr lang="en-US" altLang="zh-CN" sz="1400" dirty="0" smtClean="0">
                <a:latin typeface="Consolas" panose="020B0609020204030204" pitchFamily="49" charset="0"/>
              </a:rPr>
              <a:t>()</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a:t>
            </a:r>
            <a:r>
              <a:rPr lang="en-US" altLang="zh-CN" sz="1400" dirty="0" smtClean="0">
                <a:latin typeface="Consolas" panose="020B0609020204030204" pitchFamily="49" charset="0"/>
              </a:rPr>
              <a:t> = open(</a:t>
            </a:r>
            <a:r>
              <a:rPr lang="en-US" altLang="zh-CN" sz="1400" dirty="0" err="1" smtClean="0">
                <a:latin typeface="Consolas" panose="020B0609020204030204" pitchFamily="49" charset="0"/>
              </a:rPr>
              <a:t>r'D</a:t>
            </a:r>
            <a:r>
              <a:rPr lang="en-US" altLang="zh-CN" sz="1400" dirty="0" smtClean="0">
                <a:latin typeface="Consolas" panose="020B0609020204030204" pitchFamily="49" charset="0"/>
              </a:rPr>
              <a:t>:\sample.txt', 'r')</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print(</a:t>
            </a:r>
            <a:r>
              <a:rPr lang="en-US" altLang="zh-CN" sz="1400" dirty="0" err="1" smtClean="0">
                <a:latin typeface="Consolas" panose="020B0609020204030204" pitchFamily="49" charset="0"/>
              </a:rPr>
              <a:t>fp.read</a:t>
            </a:r>
            <a:r>
              <a:rPr lang="en-US" altLang="zh-CN" sz="1400" dirty="0" smtClean="0">
                <a:latin typeface="Consolas" panose="020B0609020204030204" pitchFamily="49" charset="0"/>
              </a:rPr>
              <a:t>(3))</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zh-CN" altLang="en-US" sz="1400" dirty="0" smtClean="0">
                <a:solidFill>
                  <a:srgbClr val="0000FF"/>
                </a:solidFill>
                <a:latin typeface="Consolas" panose="020B0609020204030204" pitchFamily="49" charset="0"/>
              </a:rPr>
              <a:t>合肥</a:t>
            </a:r>
            <a:r>
              <a:rPr lang="zh-CN" altLang="en-US" sz="1400" dirty="0">
                <a:solidFill>
                  <a:srgbClr val="0000FF"/>
                </a:solidFill>
                <a:latin typeface="Consolas" panose="020B0609020204030204" pitchFamily="49" charset="0"/>
              </a:rPr>
              <a:t>工</a:t>
            </a:r>
            <a:endParaRPr lang="zh-CN" altLang="en-US" sz="1400" dirty="0" smtClean="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smtClean="0">
                <a:latin typeface="Consolas" panose="020B0609020204030204" pitchFamily="49" charset="0"/>
              </a:rPr>
              <a:t>fp.seek</a:t>
            </a:r>
            <a:r>
              <a:rPr lang="en-US" altLang="zh-CN" sz="1400" dirty="0" smtClean="0">
                <a:latin typeface="Consolas" panose="020B0609020204030204" pitchFamily="49" charset="0"/>
              </a:rPr>
              <a:t>(2)</a:t>
            </a:r>
            <a:endParaRPr lang="en-US" altLang="zh-CN" sz="1400" dirty="0" smtClean="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solidFill>
                  <a:srgbClr val="0000FF"/>
                </a:solidFill>
                <a:latin typeface="Consolas" panose="020B0609020204030204" pitchFamily="49" charset="0"/>
              </a:rPr>
              <a:t>2</a:t>
            </a:r>
            <a:endParaRPr lang="en-US" altLang="zh-CN" sz="1400" dirty="0" smtClean="0">
              <a:solidFill>
                <a:srgbClr val="0000FF"/>
              </a:solidFill>
              <a:latin typeface="Consolas" panose="020B0609020204030204" pitchFamily="49" charset="0"/>
            </a:endParaRPr>
          </a:p>
        </p:txBody>
      </p:sp>
      <p:sp>
        <p:nvSpPr>
          <p:cNvPr id="4" name="矩形 3"/>
          <p:cNvSpPr/>
          <p:nvPr/>
        </p:nvSpPr>
        <p:spPr>
          <a:xfrm>
            <a:off x="4215314" y="2924944"/>
            <a:ext cx="4954954" cy="2677656"/>
          </a:xfrm>
          <a:prstGeom prst="rect">
            <a:avLst/>
          </a:prstGeom>
        </p:spPr>
        <p:txBody>
          <a:bodyPr wrap="square">
            <a:spAutoFit/>
          </a:bodyPr>
          <a:lstStyle/>
          <a:p>
            <a:pPr marL="1905" indent="-344805">
              <a:lnSpc>
                <a:spcPct val="80000"/>
              </a:lnSpc>
              <a:buSzPct val="90000"/>
              <a:buFont typeface="Arial" panose="020B0604020202020204" pitchFamily="34"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en-US" altLang="zh-CN" sz="1400" dirty="0">
              <a:latin typeface="Consolas" panose="020B0609020204030204" pitchFamily="49" charset="0"/>
            </a:endParaRPr>
          </a:p>
          <a:p>
            <a:pPr marL="1905" indent="-344805">
              <a:lnSpc>
                <a:spcPct val="80000"/>
              </a:lnSpc>
              <a:buSzPct val="90000"/>
              <a:buFont typeface="Arial" panose="020B0604020202020204" pitchFamily="34" charset="0"/>
              <a:buNone/>
            </a:pPr>
            <a:r>
              <a:rPr lang="zh-CN" altLang="en-US" sz="1400" dirty="0" smtClean="0">
                <a:solidFill>
                  <a:srgbClr val="0000FF"/>
                </a:solidFill>
                <a:latin typeface="Consolas" panose="020B0609020204030204" pitchFamily="49" charset="0"/>
              </a:rPr>
              <a:t>肥</a:t>
            </a:r>
            <a:endParaRPr lang="en-US" altLang="zh-CN" sz="1400" dirty="0" smtClean="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(13)</a:t>
            </a:r>
            <a:endParaRPr lang="en-US" altLang="zh-CN" sz="1400" dirty="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solidFill>
                  <a:srgbClr val="0000FF"/>
                </a:solidFill>
                <a:latin typeface="Consolas" panose="020B0609020204030204" pitchFamily="49" charset="0"/>
              </a:rPr>
              <a:t>13</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en-US" altLang="zh-CN" sz="1400" dirty="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smtClean="0">
                <a:solidFill>
                  <a:srgbClr val="0000FF"/>
                </a:solidFill>
                <a:latin typeface="Consolas" panose="020B0609020204030204" pitchFamily="49" charset="0"/>
              </a:rPr>
              <a:t>F</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(3)</a:t>
            </a:r>
            <a:endParaRPr lang="en-US" altLang="zh-CN" sz="1400" dirty="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solidFill>
                  <a:srgbClr val="0000FF"/>
                </a:solidFill>
                <a:latin typeface="Consolas" panose="020B0609020204030204" pitchFamily="49" charset="0"/>
              </a:rPr>
              <a:t>3</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zh-CN" altLang="en-US" sz="1400" dirty="0">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err="1">
                <a:solidFill>
                  <a:srgbClr val="FF0000"/>
                </a:solidFill>
                <a:latin typeface="Consolas" panose="020B0609020204030204" pitchFamily="49" charset="0"/>
              </a:rPr>
              <a:t>Traceback</a:t>
            </a:r>
            <a:r>
              <a:rPr lang="en-US" altLang="zh-CN" sz="1400" dirty="0">
                <a:solidFill>
                  <a:srgbClr val="FF0000"/>
                </a:solidFill>
                <a:latin typeface="Consolas" panose="020B0609020204030204" pitchFamily="49" charset="0"/>
              </a:rPr>
              <a:t> (most recent call last):</a:t>
            </a:r>
            <a:endParaRPr lang="en-US" altLang="zh-CN" sz="1400" dirty="0">
              <a:solidFill>
                <a:srgbClr val="FF0000"/>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solidFill>
                  <a:srgbClr val="FF0000"/>
                </a:solidFill>
                <a:latin typeface="Consolas" panose="020B0609020204030204" pitchFamily="49" charset="0"/>
              </a:rPr>
              <a:t>  File "&lt;pyshell#14&gt;", line 1, in &lt;module&gt;</a:t>
            </a:r>
            <a:endParaRPr lang="en-US" altLang="zh-CN" sz="1400" dirty="0">
              <a:solidFill>
                <a:srgbClr val="FF0000"/>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a:solidFill>
                  <a:srgbClr val="FF0000"/>
                </a:solidFill>
                <a:latin typeface="Consolas" panose="020B0609020204030204" pitchFamily="49" charset="0"/>
              </a:rPr>
              <a:t>    print(</a:t>
            </a:r>
            <a:r>
              <a:rPr lang="en-US" altLang="zh-CN" sz="1400" dirty="0" err="1">
                <a:solidFill>
                  <a:srgbClr val="FF0000"/>
                </a:solidFill>
                <a:latin typeface="Consolas" panose="020B0609020204030204" pitchFamily="49" charset="0"/>
              </a:rPr>
              <a:t>fp.read</a:t>
            </a:r>
            <a:r>
              <a:rPr lang="en-US" altLang="zh-CN" sz="1400" dirty="0">
                <a:solidFill>
                  <a:srgbClr val="FF0000"/>
                </a:solidFill>
                <a:latin typeface="Consolas" panose="020B0609020204030204" pitchFamily="49" charset="0"/>
              </a:rPr>
              <a:t>(1))</a:t>
            </a:r>
            <a:endParaRPr lang="en-US" altLang="zh-CN" sz="1400" dirty="0">
              <a:solidFill>
                <a:srgbClr val="FF0000"/>
              </a:solidFill>
              <a:latin typeface="Consolas" panose="020B0609020204030204" pitchFamily="49" charset="0"/>
            </a:endParaRPr>
          </a:p>
          <a:p>
            <a:pPr marL="1905" indent="-344805">
              <a:lnSpc>
                <a:spcPct val="80000"/>
              </a:lnSpc>
              <a:buSzPct val="90000"/>
              <a:buFont typeface="Arial" panose="020B0604020202020204" pitchFamily="34" charset="0"/>
              <a:buNone/>
            </a:pPr>
            <a:r>
              <a:rPr lang="en-US" altLang="zh-CN" sz="1400" dirty="0" err="1">
                <a:solidFill>
                  <a:srgbClr val="FF0000"/>
                </a:solidFill>
                <a:latin typeface="Consolas" panose="020B0609020204030204" pitchFamily="49" charset="0"/>
              </a:rPr>
              <a:t>UnicodeDecodeError</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gbk</a:t>
            </a:r>
            <a:r>
              <a:rPr lang="en-US" altLang="zh-CN" sz="1400" dirty="0">
                <a:solidFill>
                  <a:srgbClr val="FF0000"/>
                </a:solidFill>
                <a:latin typeface="Consolas" panose="020B0609020204030204" pitchFamily="49" charset="0"/>
              </a:rPr>
              <a:t>' codec can't decode byte 0xa7 in position 8: illegal </a:t>
            </a:r>
            <a:r>
              <a:rPr lang="en-US" altLang="zh-CN" sz="1400" dirty="0" err="1">
                <a:solidFill>
                  <a:srgbClr val="FF0000"/>
                </a:solidFill>
                <a:latin typeface="Consolas" panose="020B0609020204030204" pitchFamily="49" charset="0"/>
              </a:rPr>
              <a:t>multibyte</a:t>
            </a:r>
            <a:r>
              <a:rPr lang="en-US" altLang="zh-CN" sz="1400" dirty="0">
                <a:solidFill>
                  <a:srgbClr val="FF0000"/>
                </a:solidFill>
                <a:latin typeface="Consolas" panose="020B0609020204030204" pitchFamily="49" charset="0"/>
              </a:rPr>
              <a:t> sequence</a:t>
            </a:r>
            <a:endParaRPr lang="en-US" altLang="zh-CN" sz="1400" dirty="0">
              <a:solidFill>
                <a:srgbClr val="FF0000"/>
              </a:solidFill>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34818"/>
          <p:cNvSpPr>
            <a:spLocks noGrp="1"/>
          </p:cNvSpPr>
          <p:nvPr>
            <p:ph idx="1"/>
          </p:nvPr>
        </p:nvSpPr>
        <p:spPr>
          <a:xfrm>
            <a:off x="323528" y="936311"/>
            <a:ext cx="8161020" cy="3398520"/>
          </a:xfrm>
        </p:spPr>
        <p:txBody>
          <a:bodyPr/>
          <a:lstStyle/>
          <a:p>
            <a:pPr>
              <a:spcBef>
                <a:spcPts val="0"/>
              </a:spcBef>
              <a:buClr>
                <a:srgbClr val="FF0000"/>
              </a:buClr>
              <a:buFont typeface="Wingdings" panose="05000000000000000000" pitchFamily="2" charset="2"/>
              <a:buChar char="ü"/>
            </a:pPr>
            <a:r>
              <a:rPr lang="zh-CN" altLang="en-US" sz="1800" noProof="1"/>
              <a:t>例</a:t>
            </a:r>
            <a:r>
              <a:rPr lang="en-US" altLang="zh-CN" sz="1800" noProof="1"/>
              <a:t>7-</a:t>
            </a:r>
            <a:r>
              <a:rPr lang="zh-CN" altLang="en-US" sz="1800" noProof="1" smtClean="0"/>
              <a:t>5：  </a:t>
            </a:r>
            <a:r>
              <a:rPr lang="zh-CN" altLang="en-US" sz="1800" noProof="1"/>
              <a:t>读取文本文件data.txt（文件中每行存放一个整数）中所有整数，按升序排序后再写入文本文件data_</a:t>
            </a:r>
            <a:r>
              <a:rPr lang="en-US" altLang="zh-CN" sz="1800" noProof="1"/>
              <a:t>new</a:t>
            </a:r>
            <a:r>
              <a:rPr lang="zh-CN" altLang="en-US" sz="1800" noProof="1"/>
              <a:t>.txt中。</a:t>
            </a:r>
            <a:endParaRPr lang="zh-CN" altLang="en-US" sz="1800" noProof="1"/>
          </a:p>
          <a:p>
            <a:pPr marL="1905" indent="-1905">
              <a:lnSpc>
                <a:spcPct val="80000"/>
              </a:lnSpc>
            </a:pPr>
            <a:endParaRPr lang="zh-CN" altLang="en-US" sz="135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3" name="矩形 2"/>
          <p:cNvSpPr/>
          <p:nvPr/>
        </p:nvSpPr>
        <p:spPr>
          <a:xfrm>
            <a:off x="1691680" y="1611062"/>
            <a:ext cx="6336704" cy="1846659"/>
          </a:xfrm>
          <a:prstGeom prst="rect">
            <a:avLst/>
          </a:prstGeom>
        </p:spPr>
        <p:txBody>
          <a:bodyPr wrap="square">
            <a:spAutoFit/>
          </a:bodyPr>
          <a:lstStyle/>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('data.txt')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    data = fp.readlines()</a:t>
            </a:r>
            <a:endParaRPr lang="zh-CN" altLang="en-US" sz="1600" noProof="1">
              <a:latin typeface="Consolas" panose="020B0609020204030204" pitchFamily="49" charset="0"/>
            </a:endParaRPr>
          </a:p>
          <a:p>
            <a:pPr marL="1905" indent="-344805">
              <a:buNone/>
            </a:pP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data.sort(key=int)</a:t>
            </a:r>
            <a:endParaRPr lang="zh-CN" altLang="en-US" sz="1600" noProof="1">
              <a:latin typeface="Consolas" panose="020B0609020204030204" pitchFamily="49" charset="0"/>
            </a:endParaRPr>
          </a:p>
          <a:p>
            <a:pPr marL="1905" indent="-344805">
              <a:buNone/>
            </a:pPr>
            <a:endParaRPr lang="zh-CN" altLang="en-US" sz="1600" noProof="1">
              <a:latin typeface="Consolas" panose="020B0609020204030204" pitchFamily="49" charset="0"/>
            </a:endParaRPr>
          </a:p>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('data_new.txt', 'w')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    fp.writelines(data)</a:t>
            </a:r>
            <a:endParaRPr lang="zh-CN" altLang="en-US" sz="1600" noProof="1">
              <a:latin typeface="Consolas" panose="020B0609020204030204" pitchFamily="49" charset="0"/>
            </a:endParaRPr>
          </a:p>
        </p:txBody>
      </p:sp>
      <p:sp>
        <p:nvSpPr>
          <p:cNvPr id="11" name="文本占位符 35842"/>
          <p:cNvSpPr txBox="1"/>
          <p:nvPr/>
        </p:nvSpPr>
        <p:spPr bwMode="auto">
          <a:xfrm>
            <a:off x="395536" y="3501008"/>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ü"/>
            </a:pPr>
            <a:r>
              <a:rPr lang="zh-CN" altLang="en-US" sz="1800" noProof="1" smtClean="0"/>
              <a:t>例</a:t>
            </a:r>
            <a:r>
              <a:rPr lang="en-US" altLang="zh-CN" sz="1800" noProof="1" smtClean="0"/>
              <a:t>7-</a:t>
            </a:r>
            <a:r>
              <a:rPr lang="zh-CN" altLang="en-US" sz="1800" noProof="1" smtClean="0"/>
              <a:t>6  编写程序，保存为demo6.py，运行后生成文件demo6_new.py，其中的内容与demo6.py一致，但是在每行的行尾加上了行号。</a:t>
            </a:r>
            <a:endParaRPr lang="zh-CN" altLang="en-US" sz="1800" noProof="1" smtClean="0"/>
          </a:p>
          <a:p>
            <a:pPr marL="1905" indent="-344805">
              <a:lnSpc>
                <a:spcPct val="80000"/>
              </a:lnSpc>
              <a:buSzPct val="90000"/>
              <a:buFont typeface="Arial" panose="020B0604020202020204" pitchFamily="34" charset="0"/>
              <a:buNone/>
            </a:pPr>
            <a:endParaRPr lang="zh-CN" altLang="en-US" sz="1500" noProof="1" smtClean="0"/>
          </a:p>
        </p:txBody>
      </p:sp>
      <p:sp>
        <p:nvSpPr>
          <p:cNvPr id="4" name="矩形 3"/>
          <p:cNvSpPr/>
          <p:nvPr/>
        </p:nvSpPr>
        <p:spPr>
          <a:xfrm>
            <a:off x="1459657" y="4221088"/>
            <a:ext cx="7149480" cy="2308324"/>
          </a:xfrm>
          <a:prstGeom prst="rect">
            <a:avLst/>
          </a:prstGeom>
        </p:spPr>
        <p:txBody>
          <a:bodyPr wrap="square">
            <a:spAutoFit/>
          </a:bodyPr>
          <a:lstStyle/>
          <a:p>
            <a:pPr marL="1905" indent="-344805">
              <a:buSzPct val="90000"/>
              <a:buFont typeface="Arial" panose="020B0604020202020204" pitchFamily="34" charset="0"/>
              <a:buNone/>
            </a:pPr>
            <a:r>
              <a:rPr lang="zh-CN" altLang="en-US" sz="1600" noProof="1">
                <a:latin typeface="Consolas" panose="020B0609020204030204" pitchFamily="49" charset="0"/>
              </a:rPr>
              <a:t>filename = 'demo6.py'</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with open(filename, 'r') as fp:</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    lines = fp.readlines()</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maxLength = len(max(lines, key=len))</a:t>
            </a:r>
            <a:endParaRPr lang="zh-CN" altLang="en-US" sz="1600" noProof="1">
              <a:latin typeface="Consolas" panose="020B0609020204030204" pitchFamily="49" charset="0"/>
            </a:endParaRPr>
          </a:p>
          <a:p>
            <a:pPr marL="1905" indent="-344805">
              <a:buSzPct val="90000"/>
              <a:buFont typeface="Arial" panose="020B0604020202020204" pitchFamily="34" charset="0"/>
              <a:buNone/>
            </a:pP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lines = [line.rstrip().ljust(maxLength)+'#'+str(index)+'\n'</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         for index, line in enumerate(lines)]</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with open(filename[:-3]+'_new.py', 'w') as fp:</a:t>
            </a:r>
            <a:endParaRPr lang="zh-CN" altLang="en-US" sz="1600" noProof="1">
              <a:latin typeface="Consolas" panose="020B0609020204030204" pitchFamily="49" charset="0"/>
            </a:endParaRPr>
          </a:p>
          <a:p>
            <a:pPr marL="1905" indent="-344805">
              <a:buSzPct val="90000"/>
              <a:buFont typeface="Arial" panose="020B0604020202020204" pitchFamily="34" charset="0"/>
              <a:buNone/>
            </a:pPr>
            <a:r>
              <a:rPr lang="zh-CN" altLang="en-US" sz="1600" noProof="1">
                <a:latin typeface="Consolas" panose="020B0609020204030204" pitchFamily="49" charset="0"/>
              </a:rPr>
              <a:t>    fp.writelines(lines)</a:t>
            </a:r>
            <a:endParaRPr lang="zh-CN" altLang="en-US" sz="1600" noProof="1">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39" y="764704"/>
            <a:ext cx="8229600" cy="660930"/>
          </a:xfrm>
        </p:spPr>
        <p:txBody>
          <a:bodyPr>
            <a:normAutofit/>
          </a:bodyPr>
          <a:lstStyle/>
          <a:p>
            <a:pPr marL="571500" indent="-571500">
              <a:buClr>
                <a:srgbClr val="FF0000"/>
              </a:buClr>
              <a:buFont typeface="Wingdings" panose="05000000000000000000" pitchFamily="2" charset="2"/>
              <a:buChar char="ü"/>
            </a:pPr>
            <a:r>
              <a:rPr lang="zh-CN" altLang="en-US" sz="2800" dirty="0" smtClean="0">
                <a:ea typeface="仿宋" panose="02010609060101010101" pitchFamily="49" charset="-122"/>
              </a:rPr>
              <a:t>同时</a:t>
            </a:r>
            <a:r>
              <a:rPr lang="zh-CN" altLang="en-US" sz="2800" dirty="0">
                <a:ea typeface="仿宋" panose="02010609060101010101" pitchFamily="49" charset="-122"/>
              </a:rPr>
              <a:t>读写文本文件</a:t>
            </a:r>
            <a:endParaRPr lang="zh-CN" altLang="en-US" sz="2800" dirty="0">
              <a:ea typeface="仿宋" panose="02010609060101010101" pitchFamily="49" charset="-122"/>
            </a:endParaRPr>
          </a:p>
        </p:txBody>
      </p:sp>
      <p:pic>
        <p:nvPicPr>
          <p:cNvPr id="4" name="Content Placeholder 3"/>
          <p:cNvPicPr>
            <a:picLocks noGrp="1" noChangeAspect="1"/>
          </p:cNvPicPr>
          <p:nvPr>
            <p:ph idx="1"/>
          </p:nvPr>
        </p:nvPicPr>
        <p:blipFill>
          <a:blip r:embed="rId1"/>
          <a:stretch>
            <a:fillRect/>
          </a:stretch>
        </p:blipFill>
        <p:spPr>
          <a:xfrm>
            <a:off x="1371641" y="1844824"/>
            <a:ext cx="5827496" cy="3946754"/>
          </a:xfrm>
          <a:prstGeom prst="rect">
            <a:avLst/>
          </a:prstGeom>
        </p:spPr>
      </p:pic>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229600" cy="660930"/>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dirty="0" smtClean="0">
                <a:latin typeface="Times New Roman" panose="02020603050405020304" pitchFamily="18" charset="0"/>
                <a:ea typeface="仿宋" panose="02010609060101010101" pitchFamily="49" charset="-122"/>
                <a:cs typeface="+mn-cs"/>
                <a:sym typeface="+mn-ea"/>
              </a:rPr>
              <a:t>例</a:t>
            </a:r>
            <a:r>
              <a:rPr lang="en-US" altLang="zh-CN" sz="1800" dirty="0" smtClean="0">
                <a:latin typeface="Times New Roman" panose="02020603050405020304" pitchFamily="18" charset="0"/>
                <a:ea typeface="仿宋" panose="02010609060101010101" pitchFamily="49" charset="-122"/>
                <a:cs typeface="+mn-cs"/>
                <a:sym typeface="+mn-ea"/>
              </a:rPr>
              <a:t>: </a:t>
            </a:r>
            <a:r>
              <a:rPr lang="zh-CN" altLang="en-US" sz="1800" dirty="0" smtClean="0">
                <a:latin typeface="Times New Roman" panose="02020603050405020304" pitchFamily="18" charset="0"/>
                <a:ea typeface="仿宋" panose="02010609060101010101" pitchFamily="49" charset="-122"/>
                <a:cs typeface="+mn-cs"/>
                <a:sym typeface="+mn-ea"/>
              </a:rPr>
              <a:t>同时</a:t>
            </a:r>
            <a:r>
              <a:rPr lang="zh-CN" altLang="en-US" sz="1800" dirty="0">
                <a:latin typeface="Times New Roman" panose="02020603050405020304" pitchFamily="18" charset="0"/>
                <a:ea typeface="仿宋" panose="02010609060101010101" pitchFamily="49" charset="-122"/>
                <a:cs typeface="+mn-cs"/>
                <a:sym typeface="+mn-ea"/>
              </a:rPr>
              <a:t>读写文本文件</a:t>
            </a:r>
            <a:endParaRPr lang="en-US" sz="1800" dirty="0">
              <a:latin typeface="Times New Roman" panose="02020603050405020304" pitchFamily="18" charset="0"/>
              <a:ea typeface="仿宋" panose="02010609060101010101" pitchFamily="49" charset="-122"/>
              <a:cs typeface="+mn-cs"/>
            </a:endParaRPr>
          </a:p>
        </p:txBody>
      </p:sp>
      <p:sp>
        <p:nvSpPr>
          <p:cNvPr id="3" name="Content Placeholder 2"/>
          <p:cNvSpPr>
            <a:spLocks noGrp="1"/>
          </p:cNvSpPr>
          <p:nvPr>
            <p:ph idx="1"/>
          </p:nvPr>
        </p:nvSpPr>
        <p:spPr>
          <a:xfrm>
            <a:off x="827584" y="1484784"/>
            <a:ext cx="8229600" cy="4678451"/>
          </a:xfrm>
        </p:spPr>
        <p:txBody>
          <a:bodyPr/>
          <a:lstStyle/>
          <a:p>
            <a:pPr marL="0" indent="0">
              <a:spcBef>
                <a:spcPts val="0"/>
              </a:spcBef>
              <a:buNone/>
            </a:pPr>
            <a:r>
              <a:rPr lang="en-US" sz="1400" dirty="0">
                <a:latin typeface="Consolas" panose="020B0609020204030204" pitchFamily="49" charset="0"/>
              </a:rPr>
              <a:t>text = '</a:t>
            </a:r>
            <a:r>
              <a:rPr lang="en-US" sz="1400" dirty="0" err="1">
                <a:latin typeface="Consolas" panose="020B0609020204030204" pitchFamily="49" charset="0"/>
              </a:rPr>
              <a:t>这是一段测试文本</a:t>
            </a:r>
            <a:r>
              <a:rPr lang="en-US" sz="1400" dirty="0">
                <a:latin typeface="Consolas" panose="020B0609020204030204" pitchFamily="49" charset="0"/>
              </a:rPr>
              <a:t>'</a:t>
            </a:r>
            <a:endParaRPr lang="en-US" sz="1400" dirty="0">
              <a:latin typeface="Consolas" panose="020B0609020204030204" pitchFamily="49" charset="0"/>
            </a:endParaRP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a:t>
            </a:r>
            <a:r>
              <a:rPr lang="en-US" sz="1400" dirty="0" err="1">
                <a:latin typeface="Consolas" panose="020B0609020204030204" pitchFamily="49" charset="0"/>
              </a:rPr>
              <a:t>以w+方式创建文件，可读可写</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with open('test.txt', 'w+', encoding='utf8') as </a:t>
            </a:r>
            <a:r>
              <a:rPr lang="en-US" sz="1400" dirty="0" err="1">
                <a:latin typeface="Consolas" panose="020B0609020204030204" pitchFamily="49" charset="0"/>
              </a:rPr>
              <a:t>fp</a:t>
            </a:r>
            <a:r>
              <a:rPr lang="en-US" sz="1400" dirty="0">
                <a:latin typeface="Consolas" panose="020B0609020204030204" pitchFamily="49" charset="0"/>
              </a:rPr>
              <a: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(text)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#定位文件指针，在utf8编码中，一个汉字占3个字节</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从当前位置开始读取剩余内容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在当前位置写入新内容，覆盖原有内容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模拟</a:t>
            </a:r>
            <a:r>
              <a:rPr lang="en-US" sz="1400" dirty="0">
                <a:latin typeface="Consolas" panose="020B0609020204030204" pitchFamily="49" charset="0"/>
              </a:rPr>
              <a: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(9)</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('个')</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定位到文件尾</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(0, 2)</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结束</a:t>
            </a:r>
            <a:r>
              <a:rPr lang="en-US" sz="1400" dirty="0">
                <a:latin typeface="Consolas" panose="020B0609020204030204" pitchFamily="49" charset="0"/>
              </a:rPr>
              <a:t>。')</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定位到文件头</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endParaRPr lang="en-US" sz="1400" dirty="0">
              <a:latin typeface="Consolas" panose="020B0609020204030204" pitchFamily="49" charset="0"/>
            </a:endParaRP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861538"/>
            <a:ext cx="9140825" cy="462281"/>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noProof="1">
                <a:latin typeface="Times New Roman" panose="02020603050405020304" pitchFamily="18" charset="0"/>
                <a:ea typeface="仿宋" panose="02010609060101010101" pitchFamily="49" charset="-122"/>
                <a:cs typeface="+mn-cs"/>
              </a:rPr>
              <a:t>例</a:t>
            </a:r>
            <a:r>
              <a:rPr lang="zh-CN" altLang="en-US" sz="1800" noProof="1" smtClean="0">
                <a:latin typeface="Times New Roman" panose="02020603050405020304" pitchFamily="18" charset="0"/>
                <a:ea typeface="仿宋" panose="02010609060101010101" pitchFamily="49" charset="-122"/>
                <a:cs typeface="+mn-cs"/>
              </a:rPr>
              <a:t>：</a:t>
            </a:r>
            <a:r>
              <a:rPr lang="zh-CN" altLang="en-US" sz="1800" noProof="1">
                <a:latin typeface="Times New Roman" panose="02020603050405020304" pitchFamily="18" charset="0"/>
                <a:ea typeface="仿宋" panose="02010609060101010101" pitchFamily="49" charset="-122"/>
                <a:cs typeface="+mn-cs"/>
              </a:rPr>
              <a:t>批量修改记事本文件编码格式</a:t>
            </a:r>
            <a:endParaRPr lang="zh-CN" altLang="en-US" sz="1800" noProof="1">
              <a:latin typeface="Times New Roman" panose="02020603050405020304" pitchFamily="18" charset="0"/>
              <a:ea typeface="仿宋" panose="02010609060101010101" pitchFamily="49" charset="-122"/>
              <a:cs typeface="+mn-cs"/>
            </a:endParaRPr>
          </a:p>
        </p:txBody>
      </p:sp>
      <p:sp>
        <p:nvSpPr>
          <p:cNvPr id="48130" name="Content Placeholder 2"/>
          <p:cNvSpPr>
            <a:spLocks noGrp="1"/>
          </p:cNvSpPr>
          <p:nvPr>
            <p:ph idx="1"/>
          </p:nvPr>
        </p:nvSpPr>
        <p:spPr>
          <a:xfrm>
            <a:off x="1259632" y="1484784"/>
            <a:ext cx="8229600" cy="4678451"/>
          </a:xfrm>
        </p:spPr>
        <p:txBody>
          <a:bodyPr vert="horz" wrap="square" lIns="68591" tIns="34295" rIns="68591" bIns="34295" numCol="1" anchor="t" anchorCtr="0" compatLnSpc="1"/>
          <a:lstStyle/>
          <a:p>
            <a:pPr eaLnBrk="1" fontAlgn="base" latinLnBrk="0" hangingPunct="1">
              <a:spcBef>
                <a:spcPct val="0"/>
              </a:spcBef>
              <a:buFont typeface="Wingdings" panose="05000000000000000000" charset="0"/>
              <a:buChar char="l"/>
            </a:pPr>
            <a:r>
              <a:rPr lang="zh-CN" altLang="en-US" sz="1600" b="1" noProof="1">
                <a:latin typeface="Consolas" panose="020B0609020204030204" pitchFamily="49" charset="0"/>
              </a:rPr>
              <a:t>方法一：</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import os</a:t>
            </a:r>
            <a:endParaRPr lang="en-US" altLang="zh-CN" sz="1600" noProof="1">
              <a:latin typeface="Consolas" panose="020B0609020204030204" pitchFamily="49" charset="0"/>
            </a:endParaRPr>
          </a:p>
          <a:p>
            <a:pPr marL="0" indent="0">
              <a:spcBef>
                <a:spcPct val="0"/>
              </a:spcBef>
              <a:buNone/>
            </a:pP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获取当前文件夹中所有记事本文件清单</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fns = (fn for fn in os.listdir() if fn.endswith('.txt'))</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for fn in fns:</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try:</a:t>
            </a:r>
            <a:endParaRPr lang="en-US" altLang="zh-CN" sz="1600" noProof="1">
              <a:solidFill>
                <a:srgbClr val="0000FF"/>
              </a:solidFill>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 首先尝试使用UTF8编码打开并读取文件内容</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 如果失败会抛出异常</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with open(fn, encoding='utf8') as fp:</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fp.read()</a:t>
            </a:r>
            <a:endParaRPr lang="en-US" altLang="zh-CN" sz="1600" noProof="1">
              <a:latin typeface="Consolas" panose="020B0609020204030204" pitchFamily="49" charset="0"/>
            </a:endParaRPr>
          </a:p>
          <a:p>
            <a:pPr marL="0" indent="0">
              <a:spcBef>
                <a:spcPct val="0"/>
              </a:spcBef>
              <a:buNone/>
            </a:pPr>
            <a:r>
              <a:rPr lang="en-US" altLang="zh-CN" sz="1600" noProof="1">
                <a:solidFill>
                  <a:srgbClr val="0000FF"/>
                </a:solidFill>
                <a:latin typeface="Consolas" panose="020B0609020204030204" pitchFamily="49" charset="0"/>
              </a:rPr>
              <a:t>    except:</a:t>
            </a:r>
            <a:endParaRPr lang="en-US" altLang="zh-CN" sz="1600" noProof="1">
              <a:solidFill>
                <a:srgbClr val="0000FF"/>
              </a:solidFill>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 以默认的GBK编码读取原文件内容</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 以UTF8编码写入新文件</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with open(fn) as fp1:</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with open('t.txt', 'w', encoding='utf8') as fp2:</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fp2.write(fp1.read())</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 删除原文件，把新文件重命名为原文件</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os.remove(fn)</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os.rename('t.txt', fn)   </a:t>
            </a:r>
            <a:endParaRPr lang="en-US" altLang="zh-CN" sz="1600" noProof="1">
              <a:latin typeface="Consolas" panose="020B0609020204030204" pitchFamily="49" charset="0"/>
            </a:endParaRP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矩形 1"/>
          <p:cNvSpPr>
            <a:spLocks noChangeArrowheads="1"/>
          </p:cNvSpPr>
          <p:nvPr/>
        </p:nvSpPr>
        <p:spPr bwMode="auto">
          <a:xfrm>
            <a:off x="665018" y="1624157"/>
            <a:ext cx="8073304" cy="1015663"/>
          </a:xfrm>
          <a:prstGeom prst="rect">
            <a:avLst/>
          </a:prstGeom>
          <a:noFill/>
          <a:ln w="9525">
            <a:noFill/>
            <a:miter lim="800000"/>
          </a:ln>
        </p:spPr>
        <p:txBody>
          <a:bodyPr wrap="square">
            <a:spAutoFit/>
          </a:bodyPr>
          <a:lstStyle/>
          <a:p>
            <a:pPr indent="269875" algn="just">
              <a:lnSpc>
                <a:spcPct val="125000"/>
              </a:lnSpc>
              <a:buClr>
                <a:srgbClr val="FF0000"/>
              </a:buClr>
              <a:buFont typeface="Wingdings" panose="05000000000000000000" pitchFamily="2" charset="2"/>
              <a:buChar char="n"/>
            </a:pPr>
            <a:r>
              <a:rPr lang="zh-CN" altLang="zh-CN" sz="2400" dirty="0">
                <a:latin typeface="仿宋" panose="02010609060101010101" pitchFamily="49" charset="-122"/>
                <a:ea typeface="仿宋" panose="02010609060101010101" pitchFamily="49" charset="-122"/>
                <a:cs typeface="Times New Roman" panose="02020603050405020304" pitchFamily="18" charset="0"/>
              </a:rPr>
              <a:t>一维数据由对等关系的有序或无序数据构成，采用</a:t>
            </a:r>
            <a:r>
              <a:rPr lang="zh-CN" altLang="zh-CN" sz="2400" dirty="0" smtClean="0">
                <a:latin typeface="仿宋" panose="02010609060101010101" pitchFamily="49" charset="-122"/>
                <a:ea typeface="仿宋" panose="02010609060101010101" pitchFamily="49" charset="-122"/>
                <a:cs typeface="Times New Roman" panose="02020603050405020304" pitchFamily="18" charset="0"/>
              </a:rPr>
              <a:t>线性方</a:t>
            </a:r>
            <a:endParaRPr lang="en-US" altLang="zh-CN" sz="2400" dirty="0" smtClean="0">
              <a:latin typeface="仿宋" panose="02010609060101010101" pitchFamily="49" charset="-122"/>
              <a:ea typeface="仿宋" panose="02010609060101010101" pitchFamily="49" charset="-122"/>
              <a:cs typeface="Times New Roman" panose="02020603050405020304" pitchFamily="18" charset="0"/>
            </a:endParaRPr>
          </a:p>
          <a:p>
            <a:pPr indent="269875" algn="just">
              <a:lnSpc>
                <a:spcPct val="125000"/>
              </a:lnSpc>
              <a:buClr>
                <a:srgbClr val="FF0000"/>
              </a:buClr>
            </a:pPr>
            <a:r>
              <a:rPr lang="zh-CN" altLang="zh-CN" sz="2400" dirty="0" smtClean="0">
                <a:latin typeface="仿宋" panose="02010609060101010101" pitchFamily="49" charset="-122"/>
                <a:ea typeface="仿宋" panose="02010609060101010101" pitchFamily="49" charset="-122"/>
                <a:cs typeface="Times New Roman" panose="02020603050405020304" pitchFamily="18" charset="0"/>
              </a:rPr>
              <a:t>式</a:t>
            </a:r>
            <a:r>
              <a:rPr lang="zh-CN" altLang="zh-CN" sz="2400" dirty="0">
                <a:latin typeface="仿宋" panose="02010609060101010101" pitchFamily="49" charset="-122"/>
                <a:ea typeface="仿宋" panose="02010609060101010101" pitchFamily="49" charset="-122"/>
                <a:cs typeface="Times New Roman" panose="02020603050405020304" pitchFamily="18" charset="0"/>
              </a:rPr>
              <a:t>组织，对应于数学中的数组和集合等概念。</a:t>
            </a:r>
            <a:endParaRPr lang="zh-CN" altLang="zh-CN" sz="2400" dirty="0">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11" name="表格 10"/>
          <p:cNvGraphicFramePr>
            <a:graphicFrameLocks noGrp="1"/>
          </p:cNvGraphicFramePr>
          <p:nvPr/>
        </p:nvGraphicFramePr>
        <p:xfrm>
          <a:off x="572222" y="2574924"/>
          <a:ext cx="8294687" cy="822960"/>
        </p:xfrm>
        <a:graphic>
          <a:graphicData uri="http://schemas.openxmlformats.org/drawingml/2006/table">
            <a:tbl>
              <a:tblPr/>
              <a:tblGrid>
                <a:gridCol w="8294687"/>
              </a:tblGrid>
              <a:tr h="7605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中国、美国、日本、德国、法国、英国、意大利、加拿大、俄罗斯、欧盟、澳大利亚、南非、阿根廷、巴西、印度、印度尼西亚、墨西哥、沙特阿拉伯、土耳其、韩国</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r>
            </a:tbl>
          </a:graphicData>
        </a:graphic>
      </p:graphicFrame>
      <p:sp>
        <p:nvSpPr>
          <p:cNvPr id="12" name="TextBox 2"/>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
                <a:srgbClr val="FF0000"/>
              </a:buClr>
              <a:buFont typeface="Wingdings" panose="05000000000000000000" pitchFamily="2" charset="2"/>
              <a:buChar char="Ø"/>
              <a:defRPr/>
            </a:pPr>
            <a:r>
              <a:rPr lang="zh-CN" altLang="en-US" sz="2800" b="1" dirty="0" smtClean="0">
                <a:solidFill>
                  <a:srgbClr val="262626"/>
                </a:solidFill>
                <a:latin typeface="仿宋" panose="02010609060101010101" pitchFamily="49" charset="-122"/>
                <a:ea typeface="仿宋" panose="02010609060101010101" pitchFamily="49" charset="-122"/>
              </a:rPr>
              <a:t>数据组织的维度</a:t>
            </a:r>
            <a:endParaRPr lang="zh-CN" altLang="zh-CN" sz="2800" b="1" dirty="0" smtClean="0">
              <a:solidFill>
                <a:srgbClr val="262626"/>
              </a:solidFill>
              <a:latin typeface="仿宋" panose="02010609060101010101" pitchFamily="49" charset="-122"/>
              <a:ea typeface="仿宋" panose="02010609060101010101" pitchFamily="49" charset="-122"/>
            </a:endParaRPr>
          </a:p>
        </p:txBody>
      </p:sp>
      <p:sp>
        <p:nvSpPr>
          <p:cNvPr id="13" name="矩形 5"/>
          <p:cNvSpPr>
            <a:spLocks noChangeArrowheads="1"/>
          </p:cNvSpPr>
          <p:nvPr/>
        </p:nvSpPr>
        <p:spPr bwMode="auto">
          <a:xfrm>
            <a:off x="665018" y="3510180"/>
            <a:ext cx="8434388" cy="973472"/>
          </a:xfrm>
          <a:prstGeom prst="rect">
            <a:avLst/>
          </a:prstGeom>
          <a:noFill/>
          <a:ln w="9525">
            <a:noFill/>
            <a:miter lim="800000"/>
          </a:ln>
        </p:spPr>
        <p:txBody>
          <a:bodyPr wrap="square">
            <a:spAutoFit/>
          </a:bodyPr>
          <a:lstStyle/>
          <a:p>
            <a:pPr indent="269875" algn="just">
              <a:lnSpc>
                <a:spcPct val="125000"/>
              </a:lnSpc>
              <a:buClr>
                <a:srgbClr val="FF0000"/>
              </a:buClr>
              <a:buFont typeface="Wingdings" panose="05000000000000000000" pitchFamily="2" charset="2"/>
              <a:buChar char="n"/>
            </a:pPr>
            <a:r>
              <a:rPr lang="zh-CN" altLang="zh-CN" sz="2400" dirty="0">
                <a:latin typeface="仿宋" panose="02010609060101010101" pitchFamily="49" charset="-122"/>
                <a:ea typeface="仿宋" panose="02010609060101010101" pitchFamily="49" charset="-122"/>
                <a:cs typeface="Times New Roman" panose="02020603050405020304" pitchFamily="18" charset="0"/>
              </a:rPr>
              <a:t>二维数据，也称表格数据，由关联关系数据构成，采用</a:t>
            </a:r>
            <a:r>
              <a:rPr lang="zh-CN" altLang="zh-CN" sz="2400" dirty="0" smtClean="0">
                <a:latin typeface="仿宋" panose="02010609060101010101" pitchFamily="49" charset="-122"/>
                <a:ea typeface="仿宋" panose="02010609060101010101" pitchFamily="49" charset="-122"/>
                <a:cs typeface="Times New Roman" panose="02020603050405020304" pitchFamily="18" charset="0"/>
              </a:rPr>
              <a:t>表格</a:t>
            </a:r>
            <a:endParaRPr lang="en-US" altLang="zh-CN" sz="2400" dirty="0" smtClean="0">
              <a:latin typeface="仿宋" panose="02010609060101010101" pitchFamily="49" charset="-122"/>
              <a:ea typeface="仿宋" panose="02010609060101010101" pitchFamily="49" charset="-122"/>
              <a:cs typeface="Times New Roman" panose="02020603050405020304" pitchFamily="18" charset="0"/>
            </a:endParaRPr>
          </a:p>
          <a:p>
            <a:pPr indent="269875" algn="just">
              <a:lnSpc>
                <a:spcPct val="125000"/>
              </a:lnSpc>
              <a:buClr>
                <a:srgbClr val="FF0000"/>
              </a:buClr>
            </a:pPr>
            <a:r>
              <a:rPr lang="zh-CN" altLang="zh-CN" sz="2400" dirty="0" smtClean="0">
                <a:latin typeface="仿宋" panose="02010609060101010101" pitchFamily="49" charset="-122"/>
                <a:ea typeface="仿宋" panose="02010609060101010101" pitchFamily="49" charset="-122"/>
                <a:cs typeface="Times New Roman" panose="02020603050405020304" pitchFamily="18" charset="0"/>
              </a:rPr>
              <a:t>方式</a:t>
            </a:r>
            <a:r>
              <a:rPr lang="zh-CN" altLang="zh-CN" sz="2400" dirty="0">
                <a:latin typeface="仿宋" panose="02010609060101010101" pitchFamily="49" charset="-122"/>
                <a:ea typeface="仿宋" panose="02010609060101010101" pitchFamily="49" charset="-122"/>
                <a:cs typeface="Times New Roman" panose="02020603050405020304" pitchFamily="18" charset="0"/>
              </a:rPr>
              <a:t>组织，对应于数学中的</a:t>
            </a:r>
            <a:r>
              <a:rPr lang="zh-CN" altLang="zh-CN" sz="2400" dirty="0" smtClean="0">
                <a:latin typeface="仿宋" panose="02010609060101010101" pitchFamily="49" charset="-122"/>
                <a:ea typeface="仿宋" panose="02010609060101010101" pitchFamily="49" charset="-122"/>
                <a:cs typeface="Times New Roman" panose="02020603050405020304" pitchFamily="18" charset="0"/>
              </a:rPr>
              <a:t>矩阵。</a:t>
            </a:r>
            <a:endParaRPr lang="zh-CN" altLang="zh-CN" sz="2400" dirty="0">
              <a:latin typeface="仿宋" panose="02010609060101010101" pitchFamily="49" charset="-122"/>
              <a:ea typeface="仿宋" panose="02010609060101010101" pitchFamily="49" charset="-122"/>
              <a:cs typeface="Times New Roman" panose="02020603050405020304" pitchFamily="18" charset="0"/>
            </a:endParaRPr>
          </a:p>
        </p:txBody>
      </p:sp>
      <p:graphicFrame>
        <p:nvGraphicFramePr>
          <p:cNvPr id="14" name="表格 13"/>
          <p:cNvGraphicFramePr>
            <a:graphicFrameLocks noGrp="1"/>
          </p:cNvGraphicFramePr>
          <p:nvPr/>
        </p:nvGraphicFramePr>
        <p:xfrm>
          <a:off x="1174552" y="4605637"/>
          <a:ext cx="6842125" cy="1806288"/>
        </p:xfrm>
        <a:graphic>
          <a:graphicData uri="http://schemas.openxmlformats.org/drawingml/2006/table">
            <a:tbl>
              <a:tblPr/>
              <a:tblGrid>
                <a:gridCol w="1711325"/>
                <a:gridCol w="1709737"/>
                <a:gridCol w="1709738"/>
                <a:gridCol w="1711325"/>
              </a:tblGrid>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120.7</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101.2</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127.3</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127.8</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广州</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101.3</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119.4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140.9</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沈阳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2000"/>
                                        <p:tgtEl>
                                          <p:spTgt spid="1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2000"/>
                                        <p:tgtEl>
                                          <p:spTgt spid="13">
                                            <p:txEl>
                                              <p:pRg st="1" end="1"/>
                                            </p:txEl>
                                          </p:spTgt>
                                        </p:tgtEl>
                                      </p:cBhvr>
                                    </p:animEffect>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smtClean="0"/>
              <a:t>第</a:t>
            </a:r>
            <a:r>
              <a:rPr lang="en-US" altLang="zh-CN" b="1" dirty="0" smtClean="0"/>
              <a:t>7</a:t>
            </a:r>
            <a:r>
              <a:rPr lang="zh-CN" altLang="en-US" dirty="0" smtClean="0"/>
              <a:t>章 文件</a:t>
            </a:r>
            <a:r>
              <a:rPr lang="zh-CN" altLang="en-US" dirty="0"/>
              <a:t>操作与应用</a:t>
            </a:r>
            <a:endParaRPr lang="zh-CN" altLang="en-US" b="1" dirty="0" smtClean="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 7.7 </a:t>
              </a:r>
              <a:r>
                <a:rPr lang="zh-CN" altLang="en-US" sz="3600" b="1" dirty="0" smtClean="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4" name="组合 3"/>
          <p:cNvGrpSpPr/>
          <p:nvPr/>
        </p:nvGrpSpPr>
        <p:grpSpPr>
          <a:xfrm>
            <a:off x="988924" y="980728"/>
            <a:ext cx="4231148" cy="684042"/>
            <a:chOff x="696233" y="1326432"/>
            <a:chExt cx="4231148" cy="684042"/>
          </a:xfrm>
        </p:grpSpPr>
        <p:sp>
          <p:nvSpPr>
            <p:cNvPr id="11" name="TextBox 6"/>
            <p:cNvSpPr txBox="1">
              <a:spLocks noChangeArrowheads="1"/>
            </p:cNvSpPr>
            <p:nvPr/>
          </p:nvSpPr>
          <p:spPr bwMode="auto">
            <a:xfrm>
              <a:off x="6962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1" cstate="print"/>
              <a:stretch>
                <a:fillRect/>
              </a:stretch>
            </p:blipFill>
            <p:spPr>
              <a:xfrm>
                <a:off x="1189071" y="1467621"/>
                <a:ext cx="377680" cy="419801"/>
              </a:xfrm>
              <a:prstGeom prst="rect">
                <a:avLst/>
              </a:prstGeom>
            </p:spPr>
          </p:pic>
        </p:grpSp>
      </p:grpSp>
      <p:grpSp>
        <p:nvGrpSpPr>
          <p:cNvPr id="14" name="组合 114"/>
          <p:cNvGrpSpPr/>
          <p:nvPr/>
        </p:nvGrpSpPr>
        <p:grpSpPr>
          <a:xfrm>
            <a:off x="899592" y="1772816"/>
            <a:ext cx="6225040" cy="662730"/>
            <a:chOff x="554157" y="3380765"/>
            <a:chExt cx="6225040" cy="662730"/>
          </a:xfrm>
        </p:grpSpPr>
        <p:grpSp>
          <p:nvGrpSpPr>
            <p:cNvPr id="15" name="组合 105"/>
            <p:cNvGrpSpPr/>
            <p:nvPr/>
          </p:nvGrpSpPr>
          <p:grpSpPr>
            <a:xfrm>
              <a:off x="554157" y="3380765"/>
              <a:ext cx="6225040" cy="662730"/>
              <a:chOff x="554157" y="3380765"/>
              <a:chExt cx="622504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5541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文件</a:t>
                </a:r>
                <a:r>
                  <a:rPr lang="zh-CN" altLang="en-US" sz="3600" b="1" dirty="0">
                    <a:latin typeface="Times New Roman" panose="02020603050405020304" pitchFamily="18" charset="0"/>
                    <a:ea typeface="黑体" panose="02010609060101010101" pitchFamily="49" charset="-122"/>
                  </a:rPr>
                  <a:t>基本操作</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280920" cy="727935"/>
            <a:chOff x="936625" y="4149796"/>
            <a:chExt cx="8280920" cy="727935"/>
          </a:xfrm>
        </p:grpSpPr>
        <p:grpSp>
          <p:nvGrpSpPr>
            <p:cNvPr id="20" name="组合 106"/>
            <p:cNvGrpSpPr/>
            <p:nvPr/>
          </p:nvGrpSpPr>
          <p:grpSpPr>
            <a:xfrm>
              <a:off x="936625" y="4149796"/>
              <a:ext cx="8280920" cy="727935"/>
              <a:chOff x="927100" y="4149796"/>
              <a:chExt cx="8280920" cy="727935"/>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890780"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数据格式化</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6172389" cy="1200304"/>
            <a:chOff x="956926" y="4599564"/>
            <a:chExt cx="6172389" cy="120030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656707" y="4599564"/>
              <a:ext cx="5472608"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二进制</a:t>
              </a:r>
              <a:r>
                <a:rPr lang="zh-CN" altLang="en-US" sz="3600" b="1" dirty="0">
                  <a:latin typeface="Times New Roman" panose="02020603050405020304" pitchFamily="18" charset="0"/>
                  <a:ea typeface="黑体" panose="02010609060101010101" pitchFamily="49" charset="-122"/>
                </a:rPr>
                <a:t>文件操作模块</a:t>
              </a:r>
              <a:endParaRPr lang="zh-CN" altLang="en-US" sz="3600" b="1" dirty="0">
                <a:latin typeface="Times New Roman" panose="02020603050405020304" pitchFamily="18" charset="0"/>
                <a:ea typeface="黑体" panose="02010609060101010101" pitchFamily="49" charset="-122"/>
              </a:endParaRPr>
            </a:p>
            <a:p>
              <a:pPr marL="0" lvl="1" algn="ctr"/>
              <a:endParaRPr lang="zh-CN" altLang="en-US" sz="3600" b="1" dirty="0">
                <a:latin typeface="Times New Roman" panose="02020603050405020304" pitchFamily="18" charset="0"/>
                <a:ea typeface="黑体" panose="02010609060101010101" pitchFamily="49" charset="-122"/>
              </a:endParaRPr>
            </a:p>
          </p:txBody>
        </p:sp>
      </p:grpSp>
      <p:grpSp>
        <p:nvGrpSpPr>
          <p:cNvPr id="28" name="组合 27"/>
          <p:cNvGrpSpPr/>
          <p:nvPr/>
        </p:nvGrpSpPr>
        <p:grpSpPr>
          <a:xfrm>
            <a:off x="683568" y="4149080"/>
            <a:ext cx="7272808" cy="728393"/>
            <a:chOff x="360293" y="5026748"/>
            <a:chExt cx="7337768" cy="663172"/>
          </a:xfrm>
        </p:grpSpPr>
        <p:sp>
          <p:nvSpPr>
            <p:cNvPr id="2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360293"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7.5 </a:t>
              </a:r>
              <a:r>
                <a:rPr lang="zh-CN" altLang="en-US" sz="3600" b="1" dirty="0" smtClean="0">
                  <a:latin typeface="Times New Roman" panose="02020603050405020304" pitchFamily="18" charset="0"/>
                  <a:ea typeface="黑体" panose="02010609060101010101" pitchFamily="49" charset="-122"/>
                </a:rPr>
                <a:t>文件级</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目录操作</a:t>
              </a:r>
              <a:endParaRPr lang="zh-CN" altLang="en-US" sz="3600" b="1" dirty="0">
                <a:latin typeface="Times New Roman" panose="02020603050405020304" pitchFamily="18" charset="0"/>
                <a:ea typeface="黑体" panose="02010609060101010101" pitchFamily="49" charset="-122"/>
              </a:endParaRPr>
            </a:p>
          </p:txBody>
        </p:sp>
        <p:pic>
          <p:nvPicPr>
            <p:cNvPr id="31" name="图片 30"/>
            <p:cNvPicPr>
              <a:picLocks noChangeAspect="1"/>
            </p:cNvPicPr>
            <p:nvPr/>
          </p:nvPicPr>
          <p:blipFill>
            <a:blip r:embed="rId5"/>
            <a:stretch>
              <a:fillRect/>
            </a:stretch>
          </p:blipFill>
          <p:spPr>
            <a:xfrm>
              <a:off x="1199659" y="5205012"/>
              <a:ext cx="420013" cy="322083"/>
            </a:xfrm>
            <a:prstGeom prst="rect">
              <a:avLst/>
            </a:prstGeom>
          </p:spPr>
        </p:pic>
      </p:grpSp>
      <p:grpSp>
        <p:nvGrpSpPr>
          <p:cNvPr id="32" name="组合 31"/>
          <p:cNvGrpSpPr/>
          <p:nvPr/>
        </p:nvGrpSpPr>
        <p:grpSpPr>
          <a:xfrm>
            <a:off x="-468559" y="4983576"/>
            <a:ext cx="8064895" cy="677666"/>
            <a:chOff x="-900607" y="5191294"/>
            <a:chExt cx="7919582" cy="487895"/>
          </a:xfrm>
        </p:grpSpPr>
        <p:grpSp>
          <p:nvGrpSpPr>
            <p:cNvPr id="33" name="组合 32"/>
            <p:cNvGrpSpPr/>
            <p:nvPr/>
          </p:nvGrpSpPr>
          <p:grpSpPr>
            <a:xfrm>
              <a:off x="-900607" y="5191294"/>
              <a:ext cx="7919582" cy="487895"/>
              <a:chOff x="-1024507" y="5828963"/>
              <a:chExt cx="8626056" cy="638887"/>
            </a:xfrm>
          </p:grpSpPr>
          <p:sp>
            <p:nvSpPr>
              <p:cNvPr id="35"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1024507"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7.6 </a:t>
                </a:r>
                <a:r>
                  <a:rPr lang="zh-CN" altLang="en-US" sz="3600" b="1" dirty="0" smtClean="0">
                    <a:latin typeface="Times New Roman" panose="02020603050405020304" pitchFamily="18" charset="0"/>
                    <a:ea typeface="黑体" panose="02010609060101010101" pitchFamily="49" charset="-122"/>
                  </a:rPr>
                  <a:t>应用案例</a:t>
                </a:r>
                <a:endParaRPr lang="zh-CN" altLang="en-US" sz="3600" b="1" dirty="0">
                  <a:latin typeface="Times New Roman" panose="02020603050405020304" pitchFamily="18" charset="0"/>
                  <a:ea typeface="黑体" panose="02010609060101010101" pitchFamily="49" charset="-122"/>
                </a:endParaRPr>
              </a:p>
            </p:txBody>
          </p:sp>
        </p:grpSp>
        <p:pic>
          <p:nvPicPr>
            <p:cNvPr id="34" name="图片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637454" y="1559790"/>
            <a:ext cx="8229600" cy="968663"/>
          </a:xfrm>
          <a:prstGeom prst="rect">
            <a:avLst/>
          </a:prstGeom>
          <a:noFill/>
          <a:ln w="9525">
            <a:noFill/>
            <a:miter lim="800000"/>
          </a:ln>
        </p:spPr>
        <p:txBody>
          <a:bodyPr>
            <a:spAutoFit/>
          </a:bodyPr>
          <a:lstStyle/>
          <a:p>
            <a:pPr indent="269875" algn="just">
              <a:lnSpc>
                <a:spcPct val="125000"/>
              </a:lnSpc>
              <a:buClr>
                <a:srgbClr val="FF0000"/>
              </a:buClr>
              <a:buFont typeface="Wingdings" panose="05000000000000000000" pitchFamily="2" charset="2"/>
              <a:buChar char="n"/>
            </a:pPr>
            <a:r>
              <a:rPr lang="zh-CN" altLang="en-US" sz="24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高维数据由</a:t>
            </a:r>
            <a:r>
              <a:rPr lang="zh-CN" altLang="zh-CN" sz="24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键值对类型的数据</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构成，采用对象方式组织</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indent="269875" algn="just">
              <a:lnSpc>
                <a:spcPct val="125000"/>
              </a:lnSpc>
              <a:buClr>
                <a:srgbClr val="FF0000"/>
              </a:buClr>
            </a:pP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属于</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整合度更好的数据组织方式</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TextBox 2"/>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a:spcBef>
                <a:spcPct val="0"/>
              </a:spcBef>
              <a:buClr>
                <a:srgbClr val="FF0000"/>
              </a:buClr>
              <a:buFont typeface="Wingdings" panose="05000000000000000000" pitchFamily="2" charset="2"/>
              <a:buChar char="Ø"/>
              <a:defRPr/>
            </a:pPr>
            <a:r>
              <a:rPr lang="zh-CN" altLang="en-US" sz="2800" b="1" dirty="0" smtClean="0">
                <a:solidFill>
                  <a:srgbClr val="262626"/>
                </a:solidFill>
                <a:latin typeface="Times New Roman" panose="02020603050405020304" pitchFamily="18" charset="0"/>
                <a:ea typeface="仿宋" panose="02010609060101010101" pitchFamily="49" charset="-122"/>
              </a:rPr>
              <a:t>数据组织的维度</a:t>
            </a:r>
            <a:endParaRPr lang="zh-CN" altLang="zh-CN" sz="2800" b="1" dirty="0" smtClean="0">
              <a:solidFill>
                <a:srgbClr val="262626"/>
              </a:solidFill>
              <a:latin typeface="Times New Roman" panose="02020603050405020304" pitchFamily="18" charset="0"/>
              <a:ea typeface="仿宋" panose="02010609060101010101" pitchFamily="49" charset="-122"/>
            </a:endParaRPr>
          </a:p>
        </p:txBody>
      </p:sp>
      <p:graphicFrame>
        <p:nvGraphicFramePr>
          <p:cNvPr id="7" name="表格 6"/>
          <p:cNvGraphicFramePr>
            <a:graphicFrameLocks noGrp="1"/>
          </p:cNvGraphicFramePr>
          <p:nvPr/>
        </p:nvGraphicFramePr>
        <p:xfrm>
          <a:off x="2555776" y="3489385"/>
          <a:ext cx="5416550" cy="3017520"/>
        </p:xfrm>
        <a:graphic>
          <a:graphicData uri="http://schemas.openxmlformats.org/drawingml/2006/table">
            <a:tbl>
              <a:tblPr/>
              <a:tblGrid>
                <a:gridCol w="5416550"/>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r>
            </a:tbl>
          </a:graphicData>
        </a:graphic>
      </p:graphicFrame>
      <p:sp>
        <p:nvSpPr>
          <p:cNvPr id="8" name="矩形 7"/>
          <p:cNvSpPr/>
          <p:nvPr/>
        </p:nvSpPr>
        <p:spPr>
          <a:xfrm>
            <a:off x="696189" y="2500895"/>
            <a:ext cx="8229601" cy="968663"/>
          </a:xfrm>
          <a:prstGeom prst="rect">
            <a:avLst/>
          </a:prstGeom>
        </p:spPr>
        <p:txBody>
          <a:bodyPr wrap="square">
            <a:spAutoFit/>
          </a:bodyPr>
          <a:lstStyle/>
          <a:p>
            <a:pPr indent="269875" algn="just">
              <a:lnSpc>
                <a:spcPct val="125000"/>
              </a:lnSpc>
              <a:buClr>
                <a:srgbClr val="FF0000"/>
              </a:buClr>
              <a:buFont typeface="Wingdings" panose="05000000000000000000" pitchFamily="2" charset="2"/>
              <a:buChar char="n"/>
            </a:pP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高维数据在网络系统中十分常用，</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HTML</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XML</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a:t>
            </a:r>
            <a:r>
              <a:rPr lang="en-US" altLang="zh-CN" sz="2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JSON</a:t>
            </a:r>
            <a:endParaRPr lang="en-US" altLang="zh-CN" sz="2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a:p>
            <a:pPr indent="269875" algn="just">
              <a:lnSpc>
                <a:spcPct val="125000"/>
              </a:lnSpc>
              <a:buClr>
                <a:srgbClr val="FF0000"/>
              </a:buClr>
            </a:pPr>
            <a:r>
              <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等都是高维数据组织的语法结构。</a:t>
            </a:r>
            <a:endParaRPr lang="zh-CN" altLang="en-US" sz="2400" dirty="0">
              <a:latin typeface="Times New Roman" panose="02020603050405020304" pitchFamily="18" charset="0"/>
              <a:ea typeface="仿宋" panose="02010609060101010101" pitchFamily="49" charset="-122"/>
              <a:cs typeface="Times New Roman" panose="02020603050405020304" pitchFamily="18" charset="0"/>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20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20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3"/>
          <p:cNvSpPr>
            <a:spLocks noChangeArrowheads="1"/>
          </p:cNvSpPr>
          <p:nvPr/>
        </p:nvSpPr>
        <p:spPr bwMode="auto">
          <a:xfrm>
            <a:off x="651597" y="1474064"/>
            <a:ext cx="7704137" cy="973472"/>
          </a:xfrm>
          <a:prstGeom prst="rect">
            <a:avLst/>
          </a:prstGeom>
          <a:noFill/>
          <a:ln w="9525">
            <a:noFill/>
            <a:miter lim="800000"/>
          </a:ln>
        </p:spPr>
        <p:txBody>
          <a:bodyPr>
            <a:spAutoFit/>
          </a:bodyPr>
          <a:lstStyle/>
          <a:p>
            <a:pPr indent="269875" algn="just">
              <a:lnSpc>
                <a:spcPct val="125000"/>
              </a:lnSpc>
              <a:buClr>
                <a:srgbClr val="FF0000"/>
              </a:buClr>
              <a:buFont typeface="Wingdings" panose="05000000000000000000" pitchFamily="2" charset="2"/>
              <a:buChar char="n"/>
            </a:pPr>
            <a:r>
              <a:rPr lang="zh-CN" altLang="zh-CN" sz="2400" dirty="0">
                <a:solidFill>
                  <a:srgbClr val="333333"/>
                </a:solidFill>
                <a:latin typeface="Times New Roman" panose="02020603050405020304" pitchFamily="18" charset="0"/>
                <a:ea typeface="仿宋" panose="02010609060101010101" pitchFamily="49" charset="-122"/>
                <a:cs typeface="Arial" panose="020B0604020202020204" pitchFamily="34" charset="0"/>
              </a:rPr>
              <a:t>逗号分割数值的存储格式叫做</a:t>
            </a:r>
            <a:r>
              <a:rPr lang="en-US" altLang="zh-CN" sz="2400" b="1" dirty="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CSV</a:t>
            </a:r>
            <a:r>
              <a:rPr lang="zh-CN" altLang="zh-CN" sz="2400" b="1" dirty="0">
                <a:solidFill>
                  <a:srgbClr val="333333"/>
                </a:solidFill>
                <a:latin typeface="Times New Roman" panose="02020603050405020304" pitchFamily="18" charset="0"/>
                <a:ea typeface="仿宋" panose="02010609060101010101" pitchFamily="49" charset="-122"/>
                <a:cs typeface="Arial" panose="020B0604020202020204" pitchFamily="34" charset="0"/>
              </a:rPr>
              <a:t>格式</a:t>
            </a:r>
            <a:r>
              <a:rPr lang="zh-CN" altLang="zh-CN" sz="2400" dirty="0">
                <a:solidFill>
                  <a:srgbClr val="333333"/>
                </a:solidFill>
                <a:latin typeface="Times New Roman" panose="02020603050405020304" pitchFamily="18" charset="0"/>
                <a:ea typeface="仿宋" panose="02010609060101010101" pitchFamily="49" charset="-122"/>
                <a:cs typeface="Arial" panose="020B0604020202020204" pitchFamily="34" charset="0"/>
              </a:rPr>
              <a:t>（</a:t>
            </a:r>
            <a:r>
              <a:rPr lang="en-US" altLang="zh-CN" sz="2400" dirty="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Comma-Separated Values</a:t>
            </a:r>
            <a:r>
              <a:rPr lang="zh-CN" altLang="zh-CN" sz="2400" dirty="0">
                <a:solidFill>
                  <a:srgbClr val="333333"/>
                </a:solidFill>
                <a:latin typeface="Times New Roman" panose="02020603050405020304" pitchFamily="18" charset="0"/>
                <a:ea typeface="仿宋" panose="02010609060101010101" pitchFamily="49" charset="-122"/>
                <a:cs typeface="Arial" panose="020B0604020202020204" pitchFamily="34" charset="0"/>
              </a:rPr>
              <a:t>，即逗号分隔值</a:t>
            </a:r>
            <a:r>
              <a:rPr lang="zh-CN" altLang="zh-CN" sz="24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rPr>
              <a:t>）</a:t>
            </a:r>
            <a:endParaRPr lang="en-US" altLang="zh-CN" sz="24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endParaRPr>
          </a:p>
        </p:txBody>
      </p:sp>
      <p:sp>
        <p:nvSpPr>
          <p:cNvPr id="6" name="TextBox 2"/>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一二维数据的存储格式</a:t>
            </a:r>
            <a:endParaRPr lang="zh-CN" altLang="en-US" sz="2800" b="1" dirty="0" smtClean="0">
              <a:latin typeface="Times New Roman" panose="02020603050405020304" pitchFamily="18" charset="0"/>
              <a:ea typeface="仿宋" panose="02010609060101010101" pitchFamily="49" charset="-122"/>
            </a:endParaRPr>
          </a:p>
        </p:txBody>
      </p:sp>
      <p:sp>
        <p:nvSpPr>
          <p:cNvPr id="7" name="矩形 2"/>
          <p:cNvSpPr>
            <a:spLocks noChangeArrowheads="1"/>
          </p:cNvSpPr>
          <p:nvPr/>
        </p:nvSpPr>
        <p:spPr bwMode="auto">
          <a:xfrm>
            <a:off x="683134" y="4001055"/>
            <a:ext cx="5026550" cy="441916"/>
          </a:xfrm>
          <a:prstGeom prst="rect">
            <a:avLst/>
          </a:prstGeom>
          <a:noFill/>
          <a:ln w="9525">
            <a:noFill/>
            <a:miter lim="800000"/>
          </a:ln>
        </p:spPr>
        <p:txBody>
          <a:bodyPr wrap="square">
            <a:spAutoFit/>
          </a:bodyPr>
          <a:lstStyle/>
          <a:p>
            <a:pPr lvl="1" algn="just">
              <a:lnSpc>
                <a:spcPct val="125000"/>
              </a:lnSpc>
              <a:buClr>
                <a:srgbClr val="FF0000"/>
              </a:buClr>
              <a:buFont typeface="Wingdings" panose="05000000000000000000" pitchFamily="2" charset="2"/>
              <a:buChar char="ü"/>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纯文本格式，通过单一编码表示字符；</a:t>
            </a:r>
            <a:endParaRPr lang="zh-CN" altLang="zh-CN" sz="20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8" name="矩形 7"/>
          <p:cNvSpPr/>
          <p:nvPr/>
        </p:nvSpPr>
        <p:spPr>
          <a:xfrm>
            <a:off x="678000" y="3576452"/>
            <a:ext cx="5737468" cy="461665"/>
          </a:xfrm>
          <a:prstGeom prst="rect">
            <a:avLst/>
          </a:prstGeom>
        </p:spPr>
        <p:txBody>
          <a:bodyPr wrap="none">
            <a:spAutoFit/>
          </a:bodyPr>
          <a:lstStyle/>
          <a:p>
            <a:pPr>
              <a:buClr>
                <a:srgbClr val="FF0000"/>
              </a:buClr>
              <a:buFont typeface="Wingdings" panose="05000000000000000000" pitchFamily="2" charset="2"/>
              <a:buChar char="n"/>
            </a:pPr>
            <a:r>
              <a:rPr lang="en-US" altLang="zh-CN" sz="2400" b="1" dirty="0" smtClean="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b="1" dirty="0" smtClean="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该格式的应用有一些基本规则</a:t>
            </a:r>
            <a:r>
              <a:rPr lang="zh-CN" altLang="zh-CN" sz="2400" dirty="0" smtClean="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a:t>
            </a:r>
            <a:r>
              <a:rPr lang="zh-CN" altLang="en-US" sz="2400" dirty="0" smtClean="0">
                <a:solidFill>
                  <a:srgbClr val="333333"/>
                </a:solidFill>
                <a:latin typeface="Times New Roman" panose="02020603050405020304" pitchFamily="18" charset="0"/>
                <a:ea typeface="仿宋" panose="02010609060101010101" pitchFamily="49" charset="-122"/>
                <a:cs typeface="Times New Roman" panose="02020603050405020304" pitchFamily="18" charset="0"/>
              </a:rPr>
              <a:t>例如</a:t>
            </a:r>
            <a:r>
              <a:rPr lang="zh-CN" altLang="zh-CN" sz="24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rPr>
              <a:t>：</a:t>
            </a:r>
            <a:endParaRPr lang="zh-CN" altLang="en-US" sz="2400" dirty="0">
              <a:latin typeface="Times New Roman" panose="02020603050405020304" pitchFamily="18" charset="0"/>
              <a:ea typeface="仿宋" panose="02010609060101010101" pitchFamily="49" charset="-122"/>
              <a:cs typeface="Arial" panose="020B0604020202020204" pitchFamily="34" charset="0"/>
            </a:endParaRPr>
          </a:p>
        </p:txBody>
      </p:sp>
      <p:sp>
        <p:nvSpPr>
          <p:cNvPr id="9" name="矩形 8"/>
          <p:cNvSpPr/>
          <p:nvPr/>
        </p:nvSpPr>
        <p:spPr>
          <a:xfrm>
            <a:off x="1018309" y="4434463"/>
            <a:ext cx="7796806" cy="437877"/>
          </a:xfrm>
          <a:prstGeom prst="rect">
            <a:avLst/>
          </a:prstGeom>
        </p:spPr>
        <p:txBody>
          <a:bodyPr wrap="square">
            <a:spAutoFit/>
          </a:bodyPr>
          <a:lstStyle/>
          <a:p>
            <a:pPr algn="just">
              <a:lnSpc>
                <a:spcPct val="125000"/>
              </a:lnSpc>
              <a:buClr>
                <a:srgbClr val="FF0000"/>
              </a:buClr>
              <a:buFont typeface="Wingdings" panose="05000000000000000000" pitchFamily="2" charset="2"/>
              <a:buChar char="ü"/>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以行为单位，开头不留空行，行之间没有空行；</a:t>
            </a:r>
            <a:endPar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0" name="矩形 9"/>
          <p:cNvSpPr/>
          <p:nvPr/>
        </p:nvSpPr>
        <p:spPr>
          <a:xfrm>
            <a:off x="1007919" y="4886166"/>
            <a:ext cx="7796806" cy="437877"/>
          </a:xfrm>
          <a:prstGeom prst="rect">
            <a:avLst/>
          </a:prstGeom>
        </p:spPr>
        <p:txBody>
          <a:bodyPr wrap="square">
            <a:spAutoFit/>
          </a:bodyPr>
          <a:lstStyle/>
          <a:p>
            <a:pPr algn="just">
              <a:lnSpc>
                <a:spcPct val="125000"/>
              </a:lnSpc>
              <a:buClr>
                <a:srgbClr val="FF0000"/>
              </a:buClr>
              <a:buFont typeface="Wingdings" panose="05000000000000000000" pitchFamily="2" charset="2"/>
              <a:buChar char="ü"/>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每行表示一个一维数据，多行表示二维数据；</a:t>
            </a:r>
            <a:endPar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1" name="矩形 10"/>
          <p:cNvSpPr/>
          <p:nvPr/>
        </p:nvSpPr>
        <p:spPr>
          <a:xfrm>
            <a:off x="997527" y="5240573"/>
            <a:ext cx="7796806" cy="477054"/>
          </a:xfrm>
          <a:prstGeom prst="rect">
            <a:avLst/>
          </a:prstGeom>
        </p:spPr>
        <p:txBody>
          <a:bodyPr wrap="square">
            <a:spAutoFit/>
          </a:bodyPr>
          <a:lstStyle/>
          <a:p>
            <a:pPr algn="just">
              <a:lnSpc>
                <a:spcPct val="125000"/>
              </a:lnSpc>
              <a:buClr>
                <a:srgbClr val="FF0000"/>
              </a:buClr>
              <a:buFont typeface="Wingdings" panose="05000000000000000000" pitchFamily="2" charset="2"/>
              <a:buChar char="ü"/>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以逗号分隔每列数据，列数据为空也要保留逗号；</a:t>
            </a:r>
            <a:endPar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2" name="矩形 11"/>
          <p:cNvSpPr/>
          <p:nvPr/>
        </p:nvSpPr>
        <p:spPr>
          <a:xfrm>
            <a:off x="987136" y="5617738"/>
            <a:ext cx="7796806" cy="477054"/>
          </a:xfrm>
          <a:prstGeom prst="rect">
            <a:avLst/>
          </a:prstGeom>
        </p:spPr>
        <p:txBody>
          <a:bodyPr wrap="square">
            <a:spAutoFit/>
          </a:bodyPr>
          <a:lstStyle/>
          <a:p>
            <a:pPr algn="just">
              <a:lnSpc>
                <a:spcPct val="125000"/>
              </a:lnSpc>
              <a:buClr>
                <a:srgbClr val="FF0000"/>
              </a:buClr>
              <a:buFont typeface="Wingdings" panose="05000000000000000000" pitchFamily="2" charset="2"/>
              <a:buChar char="ü"/>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可以包含或不包含列名，包含时列名放置在文件第一行。</a:t>
            </a:r>
            <a:endParaRPr lang="zh-CN" altLang="zh-CN" sz="20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3" name="矩形 12"/>
          <p:cNvSpPr/>
          <p:nvPr/>
        </p:nvSpPr>
        <p:spPr>
          <a:xfrm>
            <a:off x="301332" y="2332581"/>
            <a:ext cx="5881255" cy="1246495"/>
          </a:xfrm>
          <a:prstGeom prst="rect">
            <a:avLst/>
          </a:prstGeom>
        </p:spPr>
        <p:txBody>
          <a:bodyPr wrap="square">
            <a:spAutoFit/>
          </a:bodyPr>
          <a:lstStyle/>
          <a:p>
            <a:pPr lvl="2" indent="269875" algn="just">
              <a:lnSpc>
                <a:spcPct val="125000"/>
              </a:lnSpc>
              <a:buClr>
                <a:srgbClr val="FF0000"/>
              </a:buClr>
              <a:buFont typeface="Wingdings" panose="05000000000000000000"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rPr>
              <a:t>一种通用的、相对简单的文件格式</a:t>
            </a:r>
            <a:endParaRPr lang="en-US" altLang="zh-CN" sz="20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endParaRPr>
          </a:p>
          <a:p>
            <a:pPr lvl="2" indent="269875" algn="just">
              <a:lnSpc>
                <a:spcPct val="125000"/>
              </a:lnSpc>
              <a:buClr>
                <a:srgbClr val="FF0000"/>
              </a:buClr>
              <a:buFont typeface="Wingdings" panose="05000000000000000000"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rPr>
              <a:t>在商业和科学上广泛应用</a:t>
            </a:r>
            <a:endParaRPr lang="en-US" altLang="zh-CN" sz="20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endParaRPr>
          </a:p>
          <a:p>
            <a:pPr lvl="2" indent="269875" algn="just">
              <a:lnSpc>
                <a:spcPct val="125000"/>
              </a:lnSpc>
              <a:buClr>
                <a:srgbClr val="FF0000"/>
              </a:buClr>
              <a:buFont typeface="Wingdings" panose="05000000000000000000" pitchFamily="2" charset="2"/>
              <a:buChar char="ü"/>
            </a:pPr>
            <a:r>
              <a:rPr lang="zh-CN" altLang="zh-CN" sz="2000" dirty="0" smtClean="0">
                <a:solidFill>
                  <a:srgbClr val="333333"/>
                </a:solidFill>
                <a:latin typeface="Times New Roman" panose="02020603050405020304" pitchFamily="18" charset="0"/>
                <a:ea typeface="仿宋" panose="02010609060101010101" pitchFamily="49" charset="-122"/>
                <a:cs typeface="Arial" panose="020B0604020202020204" pitchFamily="34" charset="0"/>
              </a:rPr>
              <a:t>尤其应用在程序之间转移表格数据。</a:t>
            </a:r>
            <a:endParaRPr lang="zh-CN" altLang="zh-CN" sz="2000" dirty="0">
              <a:latin typeface="Times New Roman" panose="02020603050405020304" pitchFamily="18" charset="0"/>
              <a:ea typeface="仿宋" panose="02010609060101010101" pitchFamily="49" charset="-122"/>
              <a:cs typeface="Times New Roman" panose="02020603050405020304"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000"/>
                                        <p:tgtEl>
                                          <p:spTgt spid="1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20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20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8" grpId="0" build="allAtOnce"/>
      <p:bldP spid="9" grpId="0" build="allAtOnce"/>
      <p:bldP spid="10" grpId="0" build="allAtOnce"/>
      <p:bldP spid="11" grpId="0" build="allAtOnce"/>
      <p:bldP spid="12" grpId="0" build="allAtOnce"/>
      <p:bldP spid="1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550719" y="1668463"/>
            <a:ext cx="6286500" cy="461665"/>
          </a:xfrm>
          <a:prstGeom prst="rect">
            <a:avLst/>
          </a:prstGeom>
          <a:noFill/>
          <a:ln w="9525">
            <a:noFill/>
            <a:miter lim="800000"/>
          </a:ln>
        </p:spPr>
        <p:txBody>
          <a:bodyPr wrap="square">
            <a:spAutoFit/>
          </a:bodyPr>
          <a:lstStyle/>
          <a:p>
            <a:pPr>
              <a:buClr>
                <a:srgbClr val="FF0000"/>
              </a:buClr>
              <a:buFont typeface="Wingdings" panose="05000000000000000000" pitchFamily="2" charset="2"/>
              <a:buChar char="n"/>
            </a:pP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二</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维数据采用</a:t>
            </a:r>
            <a:r>
              <a:rPr lang="en-US" altLang="zh-CN" sz="2400" dirty="0">
                <a:latin typeface="微软雅黑" panose="020B0503020204020204" pitchFamily="34" charset="-122"/>
                <a:ea typeface="微软雅黑" panose="020B0503020204020204" pitchFamily="34" charset="-122"/>
              </a:rPr>
              <a:t>CSV</a:t>
            </a:r>
            <a:r>
              <a:rPr lang="zh-CN" altLang="zh-CN" sz="2400" dirty="0">
                <a:latin typeface="微软雅黑" panose="020B0503020204020204" pitchFamily="34" charset="-122"/>
                <a:ea typeface="微软雅黑" panose="020B0503020204020204" pitchFamily="34" charset="-122"/>
              </a:rPr>
              <a:t>存储后的内容如下：</a:t>
            </a:r>
            <a:r>
              <a:rPr lang="zh-CN" altLang="zh-CN" sz="2400" dirty="0"/>
              <a:t> </a:t>
            </a:r>
            <a:endParaRPr lang="zh-CN" altLang="en-US" sz="2400" dirty="0"/>
          </a:p>
        </p:txBody>
      </p:sp>
      <p:graphicFrame>
        <p:nvGraphicFramePr>
          <p:cNvPr id="6" name="表格 5"/>
          <p:cNvGraphicFramePr>
            <a:graphicFrameLocks noGrp="1"/>
          </p:cNvGraphicFramePr>
          <p:nvPr/>
        </p:nvGraphicFramePr>
        <p:xfrm>
          <a:off x="1476375" y="2319338"/>
          <a:ext cx="5341938" cy="2808287"/>
        </p:xfrm>
        <a:graphic>
          <a:graphicData uri="http://schemas.openxmlformats.org/drawingml/2006/table">
            <a:tbl>
              <a:tblPr/>
              <a:tblGrid>
                <a:gridCol w="5341938"/>
              </a:tblGrid>
              <a:tr h="28082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defRPr/>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,100.6,100.1,149</a:t>
                      </a:r>
                      <a:endParaRPr kumimoji="0" lang="zh-CN" altLang="zh-CN" sz="16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,99.9,99.8,144.7</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,100.5,99.3,145.9</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,99.9,98.1,144.4</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矩形 3"/>
          <p:cNvSpPr>
            <a:spLocks noChangeArrowheads="1"/>
          </p:cNvSpPr>
          <p:nvPr/>
        </p:nvSpPr>
        <p:spPr bwMode="auto">
          <a:xfrm>
            <a:off x="344344" y="5495781"/>
            <a:ext cx="8642350" cy="923925"/>
          </a:xfrm>
          <a:prstGeom prst="rect">
            <a:avLst/>
          </a:prstGeom>
          <a:noFill/>
          <a:ln w="9525">
            <a:noFill/>
            <a:miter lim="800000"/>
          </a:ln>
        </p:spPr>
        <p:txBody>
          <a:bodyPr>
            <a:spAutoFit/>
          </a:bodyPr>
          <a:lstStyle/>
          <a:p>
            <a:pPr indent="266700" algn="just">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CSV</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格式存储的文件一般采用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csv</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为扩展名，可以通过</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平台上的记事本或微软</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Office Excel</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工具打开，也可以在其他操作系统平台上用文本编辑工具打开。</a:t>
            </a:r>
            <a:endParaRPr lang="zh-CN"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extBox 2"/>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anose="05000000000000000000" pitchFamily="2" charset="2"/>
              <a:buChar char="u"/>
              <a:defRPr/>
            </a:pPr>
            <a:r>
              <a:rPr lang="zh-CN" altLang="en-US" sz="3500" b="1" dirty="0" smtClean="0">
                <a:latin typeface="Times New Roman" panose="02020603050405020304" pitchFamily="18" charset="0"/>
              </a:rPr>
              <a:t>一二维数据的存储格式</a:t>
            </a:r>
            <a:endParaRPr lang="zh-CN" altLang="en-US" sz="3500" b="1" dirty="0" smtClean="0">
              <a:latin typeface="Times New Roman" panose="02020603050405020304" pitchFamily="18" charset="0"/>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499486" y="1530062"/>
            <a:ext cx="8135937" cy="1435136"/>
          </a:xfrm>
          <a:prstGeom prst="rect">
            <a:avLst/>
          </a:prstGeom>
          <a:noFill/>
          <a:ln w="9525">
            <a:noFill/>
            <a:miter lim="800000"/>
          </a:ln>
        </p:spPr>
        <p:txBody>
          <a:bodyPr>
            <a:spAutoFit/>
          </a:bodyPr>
          <a:lstStyle/>
          <a:p>
            <a:pPr indent="304800" algn="just">
              <a:lnSpc>
                <a:spcPct val="125000"/>
              </a:lnSpc>
              <a:buClr>
                <a:srgbClr val="FF0000"/>
              </a:buClr>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CSV</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文件的每一行是一维数据，可以使用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中的</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列</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25000"/>
              </a:lnSpc>
              <a:buClr>
                <a:srgbClr val="FF0000"/>
              </a:buClr>
            </a:pP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表</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类型表示，整个</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CSV</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文件是一个二维数据，由表示每</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一</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25000"/>
              </a:lnSpc>
              <a:buClr>
                <a:srgbClr val="FF0000"/>
              </a:buClr>
            </a:pP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行</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的列表类型作为元素，组成一个二维列表。</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nvGraphicFramePr>
        <p:xfrm>
          <a:off x="1796184" y="3113949"/>
          <a:ext cx="5343525" cy="3291840"/>
        </p:xfrm>
        <a:graphic>
          <a:graphicData uri="http://schemas.openxmlformats.org/drawingml/2006/table">
            <a:tbl>
              <a:tblPr/>
              <a:tblGrid>
                <a:gridCol w="5343525"/>
              </a:tblGrid>
              <a:tr h="2560637">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'100.6', '100.1', '149\n’], </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'100.2','100.2','135.6\n</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 '99.8', '144.7\n</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‘100.5’, ‘99.3’, ‘145.9\n’],</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defRPr/>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'98.1', '144.4\n'], </a:t>
                      </a:r>
                      <a:endParaRPr kumimoji="0" lang="zh-CN" altLang="zh-CN"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r>
            </a:tbl>
          </a:graphicData>
        </a:graphic>
      </p:graphicFrame>
      <p:sp>
        <p:nvSpPr>
          <p:cNvPr id="7" name="TextBox 2"/>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smtClean="0">
                <a:latin typeface="Times New Roman" panose="02020603050405020304" pitchFamily="18" charset="0"/>
              </a:rPr>
              <a:t>一二维数据的表示和读写</a:t>
            </a:r>
            <a:endParaRPr lang="zh-CN" altLang="en-US" sz="3500" b="1" dirty="0" smtClean="0">
              <a:latin typeface="Times New Roman" panose="02020603050405020304" pitchFamily="18" charset="0"/>
            </a:endParaRP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693738" y="1295402"/>
            <a:ext cx="7993062" cy="495585"/>
          </a:xfrm>
          <a:prstGeom prst="rect">
            <a:avLst/>
          </a:prstGeom>
          <a:noFill/>
          <a:ln w="9525">
            <a:noFill/>
            <a:miter lim="800000"/>
          </a:ln>
        </p:spPr>
        <p:txBody>
          <a:bodyPr>
            <a:spAutoFit/>
          </a:bodyPr>
          <a:lstStyle/>
          <a:p>
            <a:pPr indent="266700" algn="just">
              <a:lnSpc>
                <a:spcPct val="150000"/>
              </a:lnSpc>
              <a:buClr>
                <a:srgbClr val="FF0000"/>
              </a:buClr>
              <a:buFont typeface="Wingdings" panose="05000000000000000000" pitchFamily="2" charset="2"/>
              <a:buChar char="ü"/>
            </a:pPr>
            <a:r>
              <a:rPr lang="zh-CN" altLang="en-US" sz="2000" b="1" dirty="0" smtClean="0">
                <a:latin typeface="Times New Roman" panose="02020603050405020304" pitchFamily="18" charset="0"/>
                <a:ea typeface="仿宋" panose="02010609060101010101" pitchFamily="49" charset="-122"/>
                <a:cs typeface="Times New Roman" panose="02020603050405020304" pitchFamily="18" charset="0"/>
              </a:rPr>
              <a:t>例</a:t>
            </a:r>
            <a:r>
              <a:rPr lang="zh-CN" altLang="zh-CN" sz="2000" b="1"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导入</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CSV</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格式数据到列表</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20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7" name="TextBox 2"/>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一二维数据的表示和读写</a:t>
            </a:r>
            <a:endParaRPr lang="zh-CN" altLang="en-US" sz="2800" b="1" dirty="0" smtClean="0">
              <a:latin typeface="Times New Roman" panose="02020603050405020304" pitchFamily="18" charset="0"/>
              <a:ea typeface="仿宋" panose="02010609060101010101" pitchFamily="49" charset="-122"/>
            </a:endParaRPr>
          </a:p>
        </p:txBody>
      </p:sp>
      <p:sp>
        <p:nvSpPr>
          <p:cNvPr id="9" name="矩形 1"/>
          <p:cNvSpPr>
            <a:spLocks noChangeArrowheads="1"/>
          </p:cNvSpPr>
          <p:nvPr/>
        </p:nvSpPr>
        <p:spPr bwMode="auto">
          <a:xfrm>
            <a:off x="693738" y="3590740"/>
            <a:ext cx="5534169" cy="495585"/>
          </a:xfrm>
          <a:prstGeom prst="rect">
            <a:avLst/>
          </a:prstGeom>
          <a:noFill/>
          <a:ln w="9525">
            <a:noFill/>
            <a:miter lim="800000"/>
          </a:ln>
        </p:spPr>
        <p:txBody>
          <a:bodyPr wrap="square">
            <a:spAutoFit/>
          </a:bodyPr>
          <a:lstStyle/>
          <a:p>
            <a:pPr indent="266700" algn="just">
              <a:lnSpc>
                <a:spcPct val="150000"/>
              </a:lnSpc>
              <a:buClr>
                <a:srgbClr val="FF0000"/>
              </a:buClr>
              <a:buFont typeface="Wingdings" panose="05000000000000000000" pitchFamily="2" charset="2"/>
              <a:buChar char="ü"/>
            </a:pPr>
            <a:r>
              <a:rPr lang="zh-CN" altLang="en-US" sz="2000" b="1" dirty="0" smtClean="0">
                <a:latin typeface="Times New Roman" panose="02020603050405020304" pitchFamily="18" charset="0"/>
                <a:ea typeface="仿宋" panose="02010609060101010101" pitchFamily="49" charset="-122"/>
                <a:cs typeface="Times New Roman" panose="02020603050405020304" pitchFamily="18" charset="0"/>
              </a:rPr>
              <a:t>例</a:t>
            </a:r>
            <a:r>
              <a:rPr lang="en-US" altLang="zh-CN" sz="2000" b="1"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000" b="1" dirty="0" smtClean="0">
                <a:latin typeface="Times New Roman" panose="02020603050405020304" pitchFamily="18" charset="0"/>
                <a:ea typeface="仿宋" panose="02010609060101010101" pitchFamily="49" charset="-122"/>
                <a:cs typeface="Times New Roman" panose="02020603050405020304" pitchFamily="18" charset="0"/>
              </a:rPr>
              <a:t>逐</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行处理</a:t>
            </a:r>
            <a:r>
              <a:rPr lang="en-US" altLang="zh-CN" sz="2000" b="1" dirty="0">
                <a:latin typeface="Times New Roman" panose="02020603050405020304" pitchFamily="18" charset="0"/>
                <a:ea typeface="仿宋" panose="02010609060101010101" pitchFamily="49" charset="-122"/>
                <a:cs typeface="Times New Roman" panose="02020603050405020304" pitchFamily="18" charset="0"/>
              </a:rPr>
              <a:t>CSV</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格式数据。</a:t>
            </a:r>
            <a:endParaRPr lang="zh-CN" altLang="zh-CN" sz="2000" dirty="0">
              <a:latin typeface="Times New Roman" panose="02020603050405020304" pitchFamily="18" charset="0"/>
              <a:ea typeface="仿宋" panose="02010609060101010101" pitchFamily="49" charset="-122"/>
              <a:cs typeface="Times New Roman" panose="02020603050405020304" pitchFamily="18" charset="0"/>
            </a:endParaRPr>
          </a:p>
        </p:txBody>
      </p:sp>
      <p:graphicFrame>
        <p:nvGraphicFramePr>
          <p:cNvPr id="11" name="表格 10"/>
          <p:cNvGraphicFramePr>
            <a:graphicFrameLocks noGrp="1"/>
          </p:cNvGraphicFramePr>
          <p:nvPr/>
        </p:nvGraphicFramePr>
        <p:xfrm>
          <a:off x="4932040" y="4830387"/>
          <a:ext cx="3875231" cy="1566285"/>
        </p:xfrm>
        <a:graphic>
          <a:graphicData uri="http://schemas.openxmlformats.org/drawingml/2006/table">
            <a:tbl>
              <a:tblPr/>
              <a:tblGrid>
                <a:gridCol w="3875231"/>
              </a:tblGrid>
              <a:tr h="15662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城市</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环比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同比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定基</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合肥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100.6	100.1	149</a:t>
                      </a:r>
                      <a:endPar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北京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	</a:t>
                      </a:r>
                      <a:r>
                        <a:rPr kumimoji="0" lang="en-US" altLang="zh-CN" sz="1400" b="0" i="0" u="none" strike="noStrike" cap="none" normalizeH="0" baseline="0" dirty="0" err="1"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135.6</a:t>
                      </a:r>
                      <a:endPar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上海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99.8	144.7</a:t>
                      </a:r>
                      <a:endPar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深圳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100.5	99.3	145.9</a:t>
                      </a:r>
                      <a:endPar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南京	</a:t>
                      </a:r>
                      <a:r>
                        <a:rPr kumimoji="0" lang="en-US" altLang="zh-CN" sz="1400" b="0"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98.1	144.4</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tr>
            </a:tbl>
          </a:graphicData>
        </a:graphic>
      </p:graphicFrame>
      <p:sp>
        <p:nvSpPr>
          <p:cNvPr id="12" name="矩形 11"/>
          <p:cNvSpPr/>
          <p:nvPr/>
        </p:nvSpPr>
        <p:spPr>
          <a:xfrm>
            <a:off x="1981200" y="1761379"/>
            <a:ext cx="4572000" cy="1887696"/>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ls.append</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print(ls)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708249" y="4044829"/>
            <a:ext cx="4572000" cy="2657138"/>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s in 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t".format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2"/>
          <p:cNvSpPr>
            <a:spLocks noChangeArrowheads="1"/>
          </p:cNvSpPr>
          <p:nvPr/>
        </p:nvSpPr>
        <p:spPr bwMode="auto">
          <a:xfrm>
            <a:off x="790575" y="1416188"/>
            <a:ext cx="6048375" cy="583108"/>
          </a:xfrm>
          <a:prstGeom prst="rect">
            <a:avLst/>
          </a:prstGeom>
          <a:noFill/>
          <a:ln w="9525">
            <a:noFill/>
            <a:miter lim="800000"/>
          </a:ln>
        </p:spPr>
        <p:txBody>
          <a:bodyPr>
            <a:spAutoFit/>
          </a:bodyPr>
          <a:lstStyle/>
          <a:p>
            <a:pPr indent="266700" algn="just">
              <a:lnSpc>
                <a:spcPct val="150000"/>
              </a:lnSpc>
              <a:buClr>
                <a:srgbClr val="FF0000"/>
              </a:buClr>
              <a:buFont typeface="Wingdings" panose="05000000000000000000" pitchFamily="2" charset="2"/>
              <a:buChar char="ü"/>
            </a:pPr>
            <a:r>
              <a:rPr lang="zh-CN" altLang="en-US" sz="2400" b="1" dirty="0" smtClean="0">
                <a:latin typeface="Times New Roman" panose="02020603050405020304" pitchFamily="18" charset="0"/>
                <a:ea typeface="仿宋" panose="02010609060101010101" pitchFamily="49" charset="-122"/>
                <a:cs typeface="Times New Roman" panose="02020603050405020304" pitchFamily="18" charset="0"/>
              </a:rPr>
              <a:t>例</a:t>
            </a:r>
            <a:r>
              <a:rPr lang="zh-CN" altLang="en-US" sz="24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仿宋" panose="02010609060101010101" pitchFamily="49" charset="-122"/>
                <a:cs typeface="Times New Roman" panose="02020603050405020304" pitchFamily="18" charset="0"/>
              </a:rPr>
              <a:t>维数据写入</a:t>
            </a:r>
            <a:r>
              <a:rPr lang="en-US" altLang="zh-CN" sz="2400" b="1" dirty="0">
                <a:latin typeface="Times New Roman" panose="02020603050405020304" pitchFamily="18" charset="0"/>
                <a:ea typeface="仿宋" panose="02010609060101010101" pitchFamily="49" charset="-122"/>
                <a:cs typeface="Times New Roman" panose="02020603050405020304" pitchFamily="18" charset="0"/>
              </a:rPr>
              <a:t>CSV</a:t>
            </a:r>
            <a:r>
              <a:rPr lang="zh-CN" altLang="zh-CN" sz="2400" b="1" dirty="0">
                <a:latin typeface="Times New Roman" panose="02020603050405020304" pitchFamily="18" charset="0"/>
                <a:ea typeface="仿宋" panose="02010609060101010101" pitchFamily="49" charset="-122"/>
                <a:cs typeface="Times New Roman" panose="02020603050405020304" pitchFamily="18" charset="0"/>
              </a:rPr>
              <a:t>文件。</a:t>
            </a:r>
            <a:endParaRPr lang="zh-CN" altLang="zh-CN" sz="2400" dirty="0">
              <a:latin typeface="Calibri" panose="020F0502020204030204" pitchFamily="34" charset="0"/>
              <a:ea typeface="仿宋"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nvGraphicFramePr>
        <p:xfrm>
          <a:off x="1385888" y="2209511"/>
          <a:ext cx="5274684" cy="1621947"/>
        </p:xfrm>
        <a:graphic>
          <a:graphicData uri="http://schemas.openxmlformats.org/drawingml/2006/table">
            <a:tbl>
              <a:tblPr/>
              <a:tblGrid>
                <a:gridCol w="421002"/>
                <a:gridCol w="1113315"/>
                <a:gridCol w="2714994"/>
                <a:gridCol w="1025373"/>
              </a:tblGrid>
              <a:tr h="31802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zh-CN"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微</a:t>
                      </a:r>
                      <a:r>
                        <a:rPr kumimoji="0" lang="zh-CN" altLang="zh-CN" sz="1600" b="0" i="0" u="none" strike="noStrike" cap="none" normalizeH="0" baseline="0" dirty="0" smtClean="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实例</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pPr>
                      <a:r>
                        <a:rPr kumimoji="0" lang="en-US" altLang="zh-CN" sz="1600" b="0" i="0" u="none" strike="noStrike" cap="none" normalizeH="0" baseline="0" dirty="0" smtClean="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WriteD1toCSV.py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pPr>
                      <a:r>
                        <a:rPr kumimoji="0" lang="en-US" altLang="zh-CN" sz="16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cPr/>
                </a:tc>
                <a:tc hMerge="1">
                  <a:tcPr/>
                </a:tc>
              </a:tr>
              <a:tr h="11388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"price2016bj.csv"</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defRPr/>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en-US" altLang="zh-CN" sz="1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kern="1200"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合肥</a:t>
                      </a:r>
                      <a:r>
                        <a:rPr kumimoji="0" lang="en-US" altLang="zh-CN" sz="1600" b="1" i="0" u="none" strike="noStrike" kern="1200" cap="none" normalizeH="0" baseline="0" dirty="0" smtClean="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‘,'100.6', '100.1', '149']</a:t>
                      </a:r>
                      <a:endParaRPr kumimoji="0" lang="zh-CN"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(",".join(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cPr/>
                </a:tc>
                <a:tc hMerge="1">
                  <a:tcPr/>
                </a:tc>
              </a:tr>
            </a:tbl>
          </a:graphicData>
        </a:graphic>
      </p:graphicFrame>
      <p:sp>
        <p:nvSpPr>
          <p:cNvPr id="7" name="矩形 4"/>
          <p:cNvSpPr>
            <a:spLocks noChangeArrowheads="1"/>
          </p:cNvSpPr>
          <p:nvPr/>
        </p:nvSpPr>
        <p:spPr bwMode="auto">
          <a:xfrm>
            <a:off x="799381" y="4068338"/>
            <a:ext cx="8353425" cy="2015936"/>
          </a:xfrm>
          <a:prstGeom prst="rect">
            <a:avLst/>
          </a:prstGeom>
          <a:noFill/>
          <a:ln w="9525">
            <a:noFill/>
            <a:miter lim="800000"/>
          </a:ln>
        </p:spPr>
        <p:txBody>
          <a:bodyPr>
            <a:spAutoFit/>
          </a:bodyPr>
          <a:lstStyle/>
          <a:p>
            <a:pPr indent="304800" algn="just">
              <a:spcBef>
                <a:spcPts val="600"/>
              </a:spcBef>
              <a:buClr>
                <a:srgbClr val="FF0000"/>
              </a:buClr>
              <a:buFont typeface="Wingdings" panose="05000000000000000000" pitchFamily="2" charset="2"/>
              <a:buChar char="n"/>
            </a:pP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对于列表中存储的二维数据，可以通过循环写入一维数</a:t>
            </a: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据</a:t>
            </a:r>
            <a:endParaRPr lang="en-US" altLang="zh-CN" sz="2400" dirty="0" smtClean="0">
              <a:latin typeface="Times New Roman" panose="02020603050405020304" pitchFamily="18" charset="0"/>
              <a:ea typeface="仿宋" panose="02010609060101010101" pitchFamily="49" charset="-122"/>
              <a:cs typeface="Times New Roman" panose="02020603050405020304" pitchFamily="18" charset="0"/>
            </a:endParaRPr>
          </a:p>
          <a:p>
            <a:pPr indent="304800" algn="just">
              <a:spcBef>
                <a:spcPts val="600"/>
              </a:spcBef>
              <a:buClr>
                <a:srgbClr val="FF0000"/>
              </a:buClr>
            </a:pPr>
            <a:r>
              <a:rPr lang="zh-CN" altLang="zh-CN" sz="2400" dirty="0" smtClean="0">
                <a:latin typeface="Times New Roman" panose="02020603050405020304" pitchFamily="18" charset="0"/>
                <a:ea typeface="仿宋" panose="02010609060101010101" pitchFamily="49" charset="-122"/>
                <a:cs typeface="Times New Roman" panose="02020603050405020304" pitchFamily="18" charset="0"/>
              </a:rPr>
              <a:t>的</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方式写入</a:t>
            </a:r>
            <a:r>
              <a:rPr lang="en-US" altLang="zh-CN" sz="2400" dirty="0">
                <a:latin typeface="Times New Roman" panose="02020603050405020304" pitchFamily="18" charset="0"/>
                <a:ea typeface="仿宋" panose="02010609060101010101" pitchFamily="49" charset="-122"/>
                <a:cs typeface="Times New Roman" panose="02020603050405020304" pitchFamily="18" charset="0"/>
              </a:rPr>
              <a:t>CSV</a:t>
            </a:r>
            <a:r>
              <a:rPr lang="zh-CN" altLang="zh-CN" sz="2400" dirty="0">
                <a:latin typeface="Times New Roman" panose="02020603050405020304" pitchFamily="18" charset="0"/>
                <a:ea typeface="仿宋" panose="02010609060101010101" pitchFamily="49" charset="-122"/>
                <a:cs typeface="Times New Roman" panose="02020603050405020304" pitchFamily="18" charset="0"/>
              </a:rPr>
              <a:t>文件，参考代码样式如下：</a:t>
            </a:r>
            <a:endParaRPr lang="zh-CN" altLang="en-US" sz="2400" dirty="0">
              <a:latin typeface="Times New Roman" panose="02020603050405020304" pitchFamily="18" charset="0"/>
              <a:ea typeface="仿宋" panose="02010609060101010101" pitchFamily="49" charset="-122"/>
              <a:cs typeface="Times New Roman" panose="02020603050405020304" pitchFamily="18" charset="0"/>
            </a:endParaRPr>
          </a:p>
          <a:p>
            <a:pPr indent="304800" algn="just">
              <a:lnSpc>
                <a:spcPct val="150000"/>
              </a:lnSpc>
            </a:pPr>
            <a:endParaRPr lang="zh-CN" altLang="zh-CN" dirty="0">
              <a:latin typeface="仿宋" panose="02010609060101010101" pitchFamily="49" charset="-122"/>
              <a:ea typeface="仿宋" panose="02010609060101010101" pitchFamily="49" charset="-122"/>
              <a:cs typeface="Times New Roman" panose="02020603050405020304"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anose="02020603050405020304" pitchFamily="18" charset="0"/>
              </a:rPr>
              <a:t>for row in </a:t>
            </a:r>
            <a:r>
              <a:rPr lang="en-US" altLang="zh-CN" sz="2400" dirty="0" err="1">
                <a:latin typeface="仿宋" panose="02010609060101010101" pitchFamily="49" charset="-122"/>
                <a:ea typeface="仿宋" panose="02010609060101010101" pitchFamily="49" charset="-122"/>
                <a:cs typeface="Times New Roman" panose="02020603050405020304" pitchFamily="18" charset="0"/>
              </a:rPr>
              <a:t>ls</a:t>
            </a:r>
            <a:r>
              <a:rPr lang="en-US" altLang="zh-CN" sz="2400" dirty="0">
                <a:latin typeface="仿宋" panose="02010609060101010101" pitchFamily="49" charset="-122"/>
                <a:ea typeface="仿宋" panose="02010609060101010101" pitchFamily="49" charset="-122"/>
                <a:cs typeface="Times New Roman" panose="02020603050405020304" pitchFamily="18" charset="0"/>
              </a:rPr>
              <a:t>:</a:t>
            </a:r>
            <a:endParaRPr lang="zh-CN" altLang="en-US" sz="2400" dirty="0">
              <a:latin typeface="仿宋" panose="02010609060101010101" pitchFamily="49" charset="-122"/>
              <a:ea typeface="仿宋" panose="02010609060101010101" pitchFamily="49" charset="-122"/>
              <a:cs typeface="Times New Roman" panose="02020603050405020304" pitchFamily="18" charset="0"/>
            </a:endParaRPr>
          </a:p>
          <a:p>
            <a:pPr indent="304800" algn="just">
              <a:lnSpc>
                <a:spcPts val="1800"/>
              </a:lnSpc>
            </a:pPr>
            <a:endParaRPr lang="zh-CN" altLang="zh-CN" dirty="0">
              <a:latin typeface="仿宋" panose="02010609060101010101" pitchFamily="49" charset="-122"/>
              <a:ea typeface="仿宋" panose="02010609060101010101" pitchFamily="49" charset="-122"/>
              <a:cs typeface="Times New Roman" panose="02020603050405020304"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anose="02020603050405020304" pitchFamily="18" charset="0"/>
              </a:rPr>
              <a:t>      &lt;</a:t>
            </a:r>
            <a:r>
              <a:rPr lang="zh-CN" altLang="zh-CN" sz="2400" dirty="0">
                <a:latin typeface="仿宋" panose="02010609060101010101" pitchFamily="49" charset="-122"/>
                <a:ea typeface="仿宋" panose="02010609060101010101" pitchFamily="49" charset="-122"/>
                <a:cs typeface="Courier New" panose="02070309020205020404" pitchFamily="49" charset="0"/>
              </a:rPr>
              <a:t>输出文件</a:t>
            </a:r>
            <a:r>
              <a:rPr lang="en-US" altLang="zh-CN" sz="2400" dirty="0">
                <a:latin typeface="仿宋" panose="02010609060101010101" pitchFamily="49" charset="-122"/>
                <a:ea typeface="仿宋" panose="02010609060101010101" pitchFamily="49" charset="-122"/>
                <a:cs typeface="Times New Roman" panose="02020603050405020304" pitchFamily="18" charset="0"/>
              </a:rPr>
              <a:t>&gt;.write(",".join(row)+"\n")</a:t>
            </a:r>
            <a:endParaRPr lang="zh-CN" altLang="zh-CN" dirty="0">
              <a:latin typeface="仿宋" panose="02010609060101010101" pitchFamily="49" charset="-122"/>
              <a:ea typeface="仿宋" panose="02010609060101010101" pitchFamily="49" charset="-122"/>
              <a:cs typeface="Times New Roman" panose="02020603050405020304" pitchFamily="18" charset="0"/>
            </a:endParaRPr>
          </a:p>
        </p:txBody>
      </p:sp>
      <p:sp>
        <p:nvSpPr>
          <p:cNvPr id="8" name="TextBox 2"/>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ea typeface="仿宋" panose="02010609060101010101" pitchFamily="49" charset="-122"/>
              </a:rPr>
              <a:t>一二维数据的表示和读写</a:t>
            </a:r>
            <a:endParaRPr lang="zh-CN" altLang="en-US" sz="2800" b="1" dirty="0" smtClean="0">
              <a:latin typeface="Times New Roman" panose="02020603050405020304" pitchFamily="18" charset="0"/>
              <a:ea typeface="仿宋" panose="02010609060101010101" pitchFamily="49" charset="-122"/>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0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685800" y="1610592"/>
            <a:ext cx="8062913" cy="4616648"/>
          </a:xfrm>
          <a:prstGeom prst="rect">
            <a:avLst/>
          </a:prstGeom>
          <a:noFill/>
          <a:ln w="9525">
            <a:noFill/>
            <a:miter lim="800000"/>
          </a:ln>
        </p:spPr>
        <p:txBody>
          <a:bodyPr wrap="square">
            <a:spAutoFit/>
          </a:bodyPr>
          <a:lstStyle/>
          <a:p>
            <a:pPr indent="266700" algn="just">
              <a:lnSpc>
                <a:spcPct val="150000"/>
              </a:lnSpc>
              <a:buClr>
                <a:srgbClr val="FF0000"/>
              </a:buClr>
              <a:buFont typeface="Wingdings" panose="05000000000000000000" pitchFamily="2" charset="2"/>
              <a:buChar char="n"/>
            </a:pP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与</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一二</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维数据不同，高维数据能展示数据间更为复杂的组织关系</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buClr>
                <a:srgbClr val="FF0000"/>
              </a:buClr>
              <a:buFont typeface="Wingdings" panose="05000000000000000000" pitchFamily="2" charset="2"/>
              <a:buChar char="n"/>
            </a:pP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为保持</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灵活性，表示高维数据不采用任何结构形式，仅采用最</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基本</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buClr>
                <a:srgbClr val="FF0000"/>
              </a:buClr>
            </a:pP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的</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二元关系，即键值对</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buClr>
                <a:srgbClr val="FF0000"/>
              </a:buClr>
              <a:buFont typeface="Wingdings" panose="05000000000000000000" pitchFamily="2" charset="2"/>
              <a:buChar char="n"/>
            </a:pPr>
            <a:r>
              <a:rPr lang="zh-CN" altLang="zh-CN" sz="2000"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万维网</a:t>
            </a:r>
            <a:r>
              <a:rPr lang="zh-CN" altLang="zh-CN" sz="2000"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是高维数据最成功的典型应用</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JSON</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格式可以对高维数据进行表达和存储</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marL="342900" indent="-342900" algn="just">
              <a:lnSpc>
                <a:spcPct val="150000"/>
              </a:lnSpc>
              <a:buClr>
                <a:srgbClr val="FF0000"/>
              </a:buClr>
              <a:buFont typeface="Wingdings" panose="05000000000000000000" pitchFamily="2" charset="2"/>
              <a:buChar char="n"/>
            </a:pPr>
            <a:r>
              <a:rPr lang="en-US" altLang="zh-CN" sz="2000" b="1" dirty="0" smtClean="0">
                <a:latin typeface="Times New Roman" panose="02020603050405020304" pitchFamily="18" charset="0"/>
                <a:ea typeface="仿宋" panose="02010609060101010101" pitchFamily="49" charset="-122"/>
                <a:cs typeface="Times New Roman" panose="02020603050405020304" pitchFamily="18" charset="0"/>
              </a:rPr>
              <a:t>JSON</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b="1" dirty="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JavaScript Object Notation</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）是一种轻量级的数据</a:t>
            </a:r>
            <a:r>
              <a:rPr lang="zh-CN" altLang="zh-CN" sz="2000" b="1" dirty="0" smtClean="0">
                <a:latin typeface="Times New Roman" panose="02020603050405020304" pitchFamily="18" charset="0"/>
                <a:ea typeface="仿宋" panose="02010609060101010101" pitchFamily="49" charset="-122"/>
                <a:cs typeface="Times New Roman" panose="02020603050405020304" pitchFamily="18" charset="0"/>
              </a:rPr>
              <a:t>交换</a:t>
            </a:r>
            <a:endParaRPr lang="en-US" altLang="zh-CN" sz="2000" b="1" dirty="0" smtClean="0">
              <a:latin typeface="Times New Roman" panose="02020603050405020304" pitchFamily="18" charset="0"/>
              <a:ea typeface="仿宋" panose="02010609060101010101" pitchFamily="49" charset="-122"/>
              <a:cs typeface="Times New Roman" panose="02020603050405020304" pitchFamily="18" charset="0"/>
            </a:endParaRPr>
          </a:p>
          <a:p>
            <a:pPr marL="342900" indent="-342900" algn="just">
              <a:lnSpc>
                <a:spcPct val="150000"/>
              </a:lnSpc>
              <a:buClr>
                <a:srgbClr val="FF0000"/>
              </a:buClr>
              <a:buFont typeface="Wingdings" panose="05000000000000000000" pitchFamily="2" charset="2"/>
              <a:buChar char="n"/>
            </a:pPr>
            <a:r>
              <a:rPr lang="zh-CN" altLang="zh-CN" sz="2000" b="1" dirty="0" smtClean="0">
                <a:latin typeface="Times New Roman" panose="02020603050405020304" pitchFamily="18" charset="0"/>
                <a:ea typeface="仿宋" panose="02010609060101010101" pitchFamily="49" charset="-122"/>
                <a:cs typeface="Times New Roman" panose="02020603050405020304" pitchFamily="18" charset="0"/>
              </a:rPr>
              <a:t>格式</a:t>
            </a:r>
            <a:r>
              <a:rPr lang="zh-CN" altLang="zh-CN" sz="2000" b="1" dirty="0">
                <a:latin typeface="Times New Roman" panose="02020603050405020304" pitchFamily="18" charset="0"/>
                <a:ea typeface="仿宋" panose="02010609060101010101" pitchFamily="49" charset="-122"/>
                <a:cs typeface="Times New Roman" panose="02020603050405020304" pitchFamily="18" charset="0"/>
              </a:rPr>
              <a:t>，易于阅读和理解</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rPr>
              <a:t>JSON</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格式表达键值对</a:t>
            </a:r>
            <a:r>
              <a:rPr lang="en-US" altLang="zh-CN" sz="2000" dirty="0">
                <a:latin typeface="Times New Roman" panose="02020603050405020304" pitchFamily="18" charset="0"/>
                <a:ea typeface="仿宋" panose="02010609060101010101" pitchFamily="49" charset="-122"/>
                <a:cs typeface="Times New Roman" panose="02020603050405020304" pitchFamily="18" charset="0"/>
              </a:rPr>
              <a:t>&lt;key, value&gt;</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的基本格式如下，键值对都</a:t>
            </a: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保存</a:t>
            </a:r>
            <a:endParaRPr lang="en-US" altLang="zh-CN" sz="2000" dirty="0" smtClean="0">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buClr>
                <a:srgbClr val="FF0000"/>
              </a:buClr>
            </a:pPr>
            <a:r>
              <a:rPr lang="zh-CN" altLang="zh-CN" sz="2000" dirty="0" smtClean="0">
                <a:latin typeface="Times New Roman" panose="02020603050405020304" pitchFamily="18" charset="0"/>
                <a:ea typeface="仿宋" panose="02010609060101010101" pitchFamily="49" charset="-122"/>
                <a:cs typeface="Times New Roman" panose="02020603050405020304" pitchFamily="18" charset="0"/>
              </a:rPr>
              <a:t>在</a:t>
            </a:r>
            <a:r>
              <a:rPr lang="zh-CN" altLang="zh-CN" sz="2000" dirty="0">
                <a:latin typeface="Times New Roman" panose="02020603050405020304" pitchFamily="18" charset="0"/>
                <a:ea typeface="仿宋" panose="02010609060101010101" pitchFamily="49" charset="-122"/>
                <a:cs typeface="Times New Roman" panose="02020603050405020304" pitchFamily="18" charset="0"/>
              </a:rPr>
              <a:t>双引号中：</a:t>
            </a:r>
            <a:endParaRPr lang="zh-CN"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indent="266700" algn="ctr">
              <a:lnSpc>
                <a:spcPct val="150000"/>
              </a:lnSpc>
            </a:pPr>
            <a:r>
              <a:rPr lang="en-US" altLang="zh-CN" sz="1600" b="1" dirty="0">
                <a:latin typeface="Times New Roman" panose="02020603050405020304" pitchFamily="18" charset="0"/>
                <a:ea typeface="仿宋" panose="02010609060101010101" pitchFamily="49" charset="-122"/>
                <a:cs typeface="Times New Roman" panose="02020603050405020304" pitchFamily="18" charset="0"/>
              </a:rPr>
              <a:t>"key" : "value"</a:t>
            </a:r>
            <a:endParaRPr lang="zh-CN" altLang="zh-CN" sz="1600"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TextBox 2"/>
          <p:cNvSpPr txBox="1">
            <a:spLocks noChangeArrowheads="1"/>
          </p:cNvSpPr>
          <p:nvPr/>
        </p:nvSpPr>
        <p:spPr bwMode="auto">
          <a:xfrm>
            <a:off x="370608" y="962601"/>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smtClean="0">
                <a:latin typeface="Times New Roman" panose="02020603050405020304" pitchFamily="18" charset="0"/>
              </a:rPr>
              <a:t>高维</a:t>
            </a:r>
            <a:r>
              <a:rPr lang="zh-CN" altLang="en-US" sz="2800" b="1" dirty="0" smtClean="0">
                <a:latin typeface="Times New Roman" panose="02020603050405020304" pitchFamily="18" charset="0"/>
                <a:ea typeface="仿宋" panose="02010609060101010101" pitchFamily="49" charset="-122"/>
              </a:rPr>
              <a:t>数据格式</a:t>
            </a:r>
            <a:r>
              <a:rPr lang="zh-CN" altLang="en-US" sz="2800" b="1" dirty="0" smtClean="0">
                <a:latin typeface="Times New Roman" panose="02020603050405020304" pitchFamily="18" charset="0"/>
              </a:rPr>
              <a:t>化</a:t>
            </a:r>
            <a:r>
              <a:rPr lang="en-US" altLang="zh-CN" sz="2800" b="1" dirty="0" smtClean="0">
                <a:latin typeface="Times New Roman" panose="02020603050405020304" pitchFamily="18" charset="0"/>
              </a:rPr>
              <a:t>-JSON</a:t>
            </a:r>
            <a:endParaRPr lang="zh-CN" altLang="en-US" sz="2800" b="1" dirty="0" smtClean="0">
              <a:latin typeface="Times New Roman" panose="02020603050405020304" pitchFamily="18" charset="0"/>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1"/>
          <p:cNvSpPr>
            <a:spLocks noChangeArrowheads="1"/>
          </p:cNvSpPr>
          <p:nvPr/>
        </p:nvSpPr>
        <p:spPr bwMode="auto">
          <a:xfrm>
            <a:off x="433530" y="1603375"/>
            <a:ext cx="8159750" cy="3416300"/>
          </a:xfrm>
          <a:prstGeom prst="rect">
            <a:avLst/>
          </a:prstGeom>
          <a:noFill/>
          <a:ln w="9525">
            <a:noFill/>
            <a:miter lim="800000"/>
          </a:ln>
        </p:spPr>
        <p:txBody>
          <a:bodyPr>
            <a:spAutoFit/>
          </a:bodyPr>
          <a:lstStyle/>
          <a:p>
            <a:pPr indent="269875" algn="just">
              <a:lnSpc>
                <a:spcPct val="150000"/>
              </a:lnSpc>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当多个键值对放在一起时，</a:t>
            </a: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JSON</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的规则</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9875" algn="just">
              <a:lnSpc>
                <a:spcPct val="150000"/>
              </a:lnSpc>
              <a:buClr>
                <a:srgbClr val="FF0000"/>
              </a:buClr>
              <a:buFont typeface="Wingdings" panose="05000000000000000000" pitchFamily="2" charset="2"/>
              <a:buChar char=""/>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数据保存在键值对中；</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9875" algn="just">
              <a:lnSpc>
                <a:spcPct val="150000"/>
              </a:lnSpc>
              <a:buClr>
                <a:srgbClr val="FF0000"/>
              </a:buClr>
              <a:buFont typeface="Wingdings" panose="05000000000000000000" pitchFamily="2" charset="2"/>
              <a:buChar char=""/>
            </a:pP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键值对之间由逗号分隔；</a:t>
            </a:r>
            <a:endParaRPr lang="zh-CN"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indent="269875" algn="just">
              <a:lnSpc>
                <a:spcPct val="150000"/>
              </a:lnSpc>
              <a:buClr>
                <a:srgbClr val="FF0000"/>
              </a:buClr>
              <a:buFont typeface="Wingdings" panose="05000000000000000000" pitchFamily="2" charset="2"/>
              <a:buChar char=""/>
            </a:pP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括号</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用于保存键值对数据组成的对象；</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9875" algn="just">
              <a:lnSpc>
                <a:spcPct val="150000"/>
              </a:lnSpc>
              <a:buClr>
                <a:srgbClr val="FF0000"/>
              </a:buClr>
              <a:buFont typeface="Wingdings" panose="05000000000000000000" pitchFamily="2" charset="2"/>
              <a:buChar char=""/>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方括号用于保存键值对数据组成的数组。</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9875" algn="just">
              <a:lnSpc>
                <a:spcPct val="150000"/>
              </a:lnSpc>
            </a:pP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以“本书作者”</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JSON</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数据为例。</a:t>
            </a:r>
            <a:endParaRPr lang="zh-CN"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TextBox 2"/>
          <p:cNvSpPr txBox="1">
            <a:spLocks noChangeArrowheads="1"/>
          </p:cNvSpPr>
          <p:nvPr/>
        </p:nvSpPr>
        <p:spPr bwMode="auto">
          <a:xfrm>
            <a:off x="370608" y="962601"/>
            <a:ext cx="7096991"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smtClean="0">
                <a:latin typeface="Times New Roman" panose="02020603050405020304" pitchFamily="18" charset="0"/>
              </a:rPr>
              <a:t> 高维数据格式化</a:t>
            </a:r>
            <a:r>
              <a:rPr lang="en-US" altLang="zh-CN" sz="3500" b="1" dirty="0" smtClean="0">
                <a:latin typeface="Times New Roman" panose="02020603050405020304" pitchFamily="18" charset="0"/>
              </a:rPr>
              <a:t>-JSON</a:t>
            </a:r>
            <a:endParaRPr lang="zh-CN" altLang="en-US" sz="3500" b="1" dirty="0" smtClean="0">
              <a:latin typeface="Times New Roman" panose="02020603050405020304" pitchFamily="18" charset="0"/>
            </a:endParaRPr>
          </a:p>
        </p:txBody>
      </p:sp>
      <p:graphicFrame>
        <p:nvGraphicFramePr>
          <p:cNvPr id="7" name="表格 6"/>
          <p:cNvGraphicFramePr>
            <a:graphicFrameLocks noGrp="1"/>
          </p:cNvGraphicFramePr>
          <p:nvPr/>
        </p:nvGraphicFramePr>
        <p:xfrm>
          <a:off x="6089073" y="2313016"/>
          <a:ext cx="2867890" cy="3291840"/>
        </p:xfrm>
        <a:graphic>
          <a:graphicData uri="http://schemas.openxmlformats.org/drawingml/2006/table">
            <a:tbl>
              <a:tblPr/>
              <a:tblGrid>
                <a:gridCol w="2867890"/>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r>
            </a:tbl>
          </a:graphicData>
        </a:graphic>
      </p:graphicFrame>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endParaRPr lang="zh-CN" altLang="en-US" sz="2800" strike="noStrike" noProof="1">
              <a:latin typeface="Times New Roman" panose="02020603050405020304" pitchFamily="18" charset="0"/>
              <a:ea typeface="仿宋" panose="02010609060101010101" pitchFamily="49" charset="-122"/>
            </a:endParaRPr>
          </a:p>
        </p:txBody>
      </p:sp>
      <p:sp>
        <p:nvSpPr>
          <p:cNvPr id="51202" name="内容占位符 2"/>
          <p:cNvSpPr>
            <a:spLocks noGrp="1"/>
          </p:cNvSpPr>
          <p:nvPr>
            <p:ph idx="1"/>
          </p:nvPr>
        </p:nvSpPr>
        <p:spPr>
          <a:xfrm>
            <a:off x="467544" y="1628800"/>
            <a:ext cx="8229600"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zh-CN" altLang="en-US" sz="2000" dirty="0" smtClean="0"/>
              <a:t>Python</a:t>
            </a:r>
            <a:r>
              <a:rPr lang="zh-CN" altLang="en-US" sz="2000" dirty="0"/>
              <a:t>标准库json完美实现了该格式，用法类似于marshal和pickle</a:t>
            </a:r>
            <a:r>
              <a:rPr lang="zh-CN" altLang="en-US" sz="2000" dirty="0" smtClean="0"/>
              <a:t>。</a:t>
            </a:r>
            <a:endParaRPr lang="zh-CN" altLang="en-US" sz="2000" dirty="0"/>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1" name="图片 10"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3" name="矩形 2"/>
          <p:cNvSpPr/>
          <p:nvPr/>
        </p:nvSpPr>
        <p:spPr>
          <a:xfrm>
            <a:off x="740876" y="2040535"/>
            <a:ext cx="9001000" cy="2616101"/>
          </a:xfrm>
          <a:prstGeom prst="rect">
            <a:avLst/>
          </a:prstGeom>
        </p:spPr>
        <p:txBody>
          <a:bodyPr wrap="square">
            <a:spAutoFit/>
          </a:bodyPr>
          <a:lstStyle/>
          <a:p>
            <a:pPr>
              <a:buNone/>
            </a:pPr>
            <a:r>
              <a:rPr lang="zh-CN" altLang="en-US" sz="1600" dirty="0">
                <a:latin typeface="Consolas" panose="020B0609020204030204" pitchFamily="49" charset="0"/>
              </a:rPr>
              <a:t>&gt;&gt;&gt; import json</a:t>
            </a:r>
            <a:endParaRPr lang="zh-CN" altLang="en-US" sz="1600" dirty="0">
              <a:latin typeface="Consolas" panose="020B0609020204030204" pitchFamily="49" charset="0"/>
            </a:endParaRPr>
          </a:p>
          <a:p>
            <a:pPr>
              <a:buNone/>
            </a:pPr>
            <a:r>
              <a:rPr lang="zh-CN" altLang="en-US" sz="1600" dirty="0">
                <a:latin typeface="Consolas" panose="020B0609020204030204" pitchFamily="49" charset="0"/>
              </a:rPr>
              <a:t>&gt;&gt;&gt; json.dumps(['a','b','c'])  # 序列化列表对象，直接查看序列化后的结果</a:t>
            </a:r>
            <a:endParaRPr lang="zh-CN" altLang="en-US" sz="1600" dirty="0">
              <a:latin typeface="Consolas" panose="020B0609020204030204" pitchFamily="49" charset="0"/>
            </a:endParaRPr>
          </a:p>
          <a:p>
            <a:pPr>
              <a:buNone/>
            </a:pPr>
            <a:r>
              <a:rPr lang="zh-CN" altLang="en-US" sz="1600" dirty="0">
                <a:solidFill>
                  <a:srgbClr val="00B0F0"/>
                </a:solidFill>
                <a:latin typeface="Consolas" panose="020B0609020204030204" pitchFamily="49" charset="0"/>
              </a:rPr>
              <a:t>'["a", "b", "c"]'</a:t>
            </a:r>
            <a:endParaRPr lang="zh-CN" altLang="en-US" sz="1600" dirty="0">
              <a:solidFill>
                <a:srgbClr val="00B0F0"/>
              </a:solidFill>
              <a:latin typeface="Consolas" panose="020B0609020204030204" pitchFamily="49" charset="0"/>
            </a:endParaRPr>
          </a:p>
          <a:p>
            <a:pPr>
              <a:buNone/>
            </a:pPr>
            <a:endParaRPr lang="zh-CN" altLang="en-US" sz="1600" dirty="0">
              <a:latin typeface="Consolas" panose="020B0609020204030204" pitchFamily="49" charset="0"/>
            </a:endParaRPr>
          </a:p>
          <a:p>
            <a:pPr>
              <a:buNone/>
            </a:pPr>
            <a:r>
              <a:rPr lang="zh-CN" altLang="en-US" sz="1600" dirty="0">
                <a:latin typeface="Consolas" panose="020B0609020204030204" pitchFamily="49" charset="0"/>
              </a:rPr>
              <a:t>&gt;&gt;&gt; json.loads(_)              # 反序列化</a:t>
            </a:r>
            <a:endParaRPr lang="zh-CN" altLang="en-US" sz="1600" dirty="0">
              <a:latin typeface="Consolas" panose="020B0609020204030204" pitchFamily="49" charset="0"/>
            </a:endParaRPr>
          </a:p>
          <a:p>
            <a:pPr>
              <a:buNone/>
            </a:pPr>
            <a:r>
              <a:rPr lang="zh-CN" altLang="en-US" sz="1600" dirty="0">
                <a:solidFill>
                  <a:srgbClr val="00B0F0"/>
                </a:solidFill>
                <a:latin typeface="Consolas" panose="020B0609020204030204" pitchFamily="49" charset="0"/>
              </a:rPr>
              <a:t>['a', 'b', 'c']</a:t>
            </a:r>
            <a:endParaRPr lang="zh-CN" altLang="en-US" sz="1600" dirty="0">
              <a:solidFill>
                <a:srgbClr val="00B0F0"/>
              </a:solidFill>
              <a:latin typeface="Consolas" panose="020B0609020204030204" pitchFamily="49" charset="0"/>
            </a:endParaRPr>
          </a:p>
          <a:p>
            <a:pPr>
              <a:buNone/>
            </a:pPr>
            <a:r>
              <a:rPr lang="zh-CN" altLang="en-US" sz="1600" dirty="0">
                <a:latin typeface="Consolas" panose="020B0609020204030204" pitchFamily="49" charset="0"/>
              </a:rPr>
              <a:t>&gt;&gt;&gt; json.dumps({'a':1, 'b':2, 'c':3})    # 序列化字典对象</a:t>
            </a:r>
            <a:endParaRPr lang="zh-CN" altLang="en-US" sz="1600" dirty="0">
              <a:latin typeface="Consolas" panose="020B0609020204030204" pitchFamily="49" charset="0"/>
            </a:endParaRPr>
          </a:p>
          <a:p>
            <a:pPr>
              <a:buNone/>
            </a:pPr>
            <a:r>
              <a:rPr lang="zh-CN" altLang="en-US" sz="1600" dirty="0">
                <a:solidFill>
                  <a:srgbClr val="00B0F0"/>
                </a:solidFill>
                <a:latin typeface="Consolas" panose="020B0609020204030204" pitchFamily="49" charset="0"/>
              </a:rPr>
              <a:t>'{"a": 1, "b": 2, "c": 3}'</a:t>
            </a:r>
            <a:endParaRPr lang="zh-CN" altLang="en-US" sz="1600" dirty="0">
              <a:solidFill>
                <a:srgbClr val="00B0F0"/>
              </a:solidFill>
              <a:latin typeface="Consolas" panose="020B0609020204030204" pitchFamily="49" charset="0"/>
            </a:endParaRPr>
          </a:p>
          <a:p>
            <a:pPr>
              <a:buNone/>
            </a:pPr>
            <a:r>
              <a:rPr lang="zh-CN" altLang="en-US" sz="1600" dirty="0">
                <a:latin typeface="Consolas" panose="020B0609020204030204" pitchFamily="49" charset="0"/>
              </a:rPr>
              <a:t>&gt;&gt;&gt; json.loads(_)</a:t>
            </a:r>
            <a:endParaRPr lang="zh-CN" altLang="en-US" sz="1600" dirty="0">
              <a:latin typeface="Consolas" panose="020B0609020204030204" pitchFamily="49" charset="0"/>
            </a:endParaRPr>
          </a:p>
          <a:p>
            <a:pPr>
              <a:buNone/>
            </a:pPr>
            <a:r>
              <a:rPr lang="zh-CN" altLang="en-US" sz="1600" dirty="0">
                <a:solidFill>
                  <a:srgbClr val="00B0F0"/>
                </a:solidFill>
                <a:latin typeface="Consolas" panose="020B0609020204030204" pitchFamily="49" charset="0"/>
              </a:rPr>
              <a:t>{'a': 1, 'b': 2, 'c': 3}</a:t>
            </a:r>
            <a:endParaRPr lang="zh-CN" altLang="en-US" sz="1600" dirty="0">
              <a:solidFill>
                <a:srgbClr val="00B0F0"/>
              </a:solidFill>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927733" y="1628800"/>
            <a:ext cx="8229600" cy="4678451"/>
          </a:xfrm>
        </p:spPr>
        <p:txBody>
          <a:bodyPr vert="horz" wrap="square" lIns="68591" tIns="34295" rIns="68591" bIns="34295" numCol="1" anchor="t" anchorCtr="0" compatLnSpc="1"/>
          <a:lstStyle/>
          <a:p>
            <a:pPr marL="0" indent="0">
              <a:buNone/>
            </a:pPr>
            <a:r>
              <a:rPr lang="zh-CN" altLang="en-US" sz="1350" dirty="0">
                <a:latin typeface="Consolas" panose="020B0609020204030204" pitchFamily="49" charset="0"/>
              </a:rPr>
              <a:t>&gt;&gt;&gt; json.dumps([1,2,3,{'4': 5, '6': 7}])</a:t>
            </a:r>
            <a:endParaRPr lang="zh-CN" altLang="en-US" sz="1350" dirty="0">
              <a:latin typeface="Consolas" panose="020B0609020204030204" pitchFamily="49" charset="0"/>
            </a:endParaRPr>
          </a:p>
          <a:p>
            <a:pPr marL="0" indent="0">
              <a:buNone/>
            </a:pPr>
            <a:r>
              <a:rPr lang="zh-CN" altLang="en-US" sz="1350" dirty="0">
                <a:solidFill>
                  <a:srgbClr val="00B0F0"/>
                </a:solidFill>
                <a:latin typeface="Consolas" panose="020B0609020204030204" pitchFamily="49" charset="0"/>
              </a:rPr>
              <a:t>'[1, 2, 3, {"4": 5, "6": 7}]'</a:t>
            </a:r>
            <a:endParaRPr lang="zh-CN" altLang="en-US" sz="1350" dirty="0">
              <a:solidFill>
                <a:srgbClr val="00B0F0"/>
              </a:solidFill>
              <a:latin typeface="Consolas" panose="020B0609020204030204" pitchFamily="49" charset="0"/>
            </a:endParaRPr>
          </a:p>
          <a:p>
            <a:pPr marL="0" indent="0">
              <a:buNone/>
            </a:pPr>
            <a:r>
              <a:rPr lang="zh-CN" altLang="en-US" sz="1350" dirty="0">
                <a:latin typeface="Consolas" panose="020B0609020204030204" pitchFamily="49" charset="0"/>
              </a:rPr>
              <a:t># 指定分隔符，可以压缩存储，注意和上面结果的区别</a:t>
            </a:r>
            <a:endParaRPr lang="zh-CN" altLang="en-US" sz="1350" dirty="0">
              <a:latin typeface="Consolas" panose="020B0609020204030204" pitchFamily="49" charset="0"/>
            </a:endParaRPr>
          </a:p>
          <a:p>
            <a:pPr marL="0" indent="0">
              <a:buNone/>
            </a:pPr>
            <a:r>
              <a:rPr lang="zh-CN" altLang="en-US" sz="1350" dirty="0">
                <a:latin typeface="Consolas" panose="020B0609020204030204" pitchFamily="49" charset="0"/>
              </a:rPr>
              <a:t>&gt;&gt;&gt; json.dumps([1,2,3,{'4':5, '6':7}], separators=(',', ':'))</a:t>
            </a:r>
            <a:endParaRPr lang="zh-CN" altLang="en-US" sz="1350" dirty="0">
              <a:latin typeface="Consolas" panose="020B0609020204030204" pitchFamily="49" charset="0"/>
            </a:endParaRPr>
          </a:p>
          <a:p>
            <a:pPr marL="0" indent="0">
              <a:buNone/>
            </a:pPr>
            <a:r>
              <a:rPr lang="zh-CN" altLang="en-US" sz="1350" dirty="0">
                <a:solidFill>
                  <a:srgbClr val="00B0F0"/>
                </a:solidFill>
                <a:latin typeface="Consolas" panose="020B0609020204030204" pitchFamily="49" charset="0"/>
              </a:rPr>
              <a:t>'[1,2,3,{"4":5,"6":7}]'</a:t>
            </a:r>
            <a:endParaRPr lang="zh-CN" altLang="en-US" sz="1350" dirty="0">
              <a:solidFill>
                <a:srgbClr val="00B0F0"/>
              </a:solidFill>
              <a:latin typeface="Consolas" panose="020B0609020204030204" pitchFamily="49" charset="0"/>
            </a:endParaRPr>
          </a:p>
          <a:p>
            <a:pPr marL="0" indent="0">
              <a:buNone/>
            </a:pPr>
            <a:r>
              <a:rPr lang="zh-CN" altLang="en-US" sz="1350" dirty="0">
                <a:latin typeface="Consolas" panose="020B0609020204030204" pitchFamily="49" charset="0"/>
              </a:rPr>
              <a:t>&gt;&gt;&gt; json.loads(_)</a:t>
            </a:r>
            <a:endParaRPr lang="zh-CN" altLang="en-US" sz="1350" dirty="0">
              <a:latin typeface="Consolas" panose="020B0609020204030204" pitchFamily="49" charset="0"/>
            </a:endParaRPr>
          </a:p>
          <a:p>
            <a:pPr marL="0" indent="0">
              <a:buNone/>
            </a:pPr>
            <a:r>
              <a:rPr lang="zh-CN" altLang="en-US" sz="1350" dirty="0">
                <a:solidFill>
                  <a:srgbClr val="00B0F0"/>
                </a:solidFill>
                <a:latin typeface="Consolas" panose="020B0609020204030204" pitchFamily="49" charset="0"/>
              </a:rPr>
              <a:t>[1, 2, 3, {'4': 5, '6': 7}]</a:t>
            </a:r>
            <a:endParaRPr lang="zh-CN" altLang="en-US" sz="1350" dirty="0">
              <a:solidFill>
                <a:srgbClr val="00B0F0"/>
              </a:solidFill>
              <a:latin typeface="Consolas" panose="020B0609020204030204" pitchFamily="49" charset="0"/>
            </a:endParaRPr>
          </a:p>
          <a:p>
            <a:pPr marL="0" indent="0">
              <a:buNone/>
            </a:pPr>
            <a:r>
              <a:rPr lang="zh-CN" altLang="en-US" sz="1350" dirty="0">
                <a:latin typeface="Consolas" panose="020B0609020204030204" pitchFamily="49" charset="0"/>
              </a:rPr>
              <a:t>&gt;&gt;&gt; json.dumps</a:t>
            </a:r>
            <a:r>
              <a:rPr lang="zh-CN" altLang="en-US" sz="1350" dirty="0" smtClean="0">
                <a:latin typeface="Consolas" panose="020B0609020204030204" pitchFamily="49" charset="0"/>
              </a:rPr>
              <a:t>(‘合肥工业大学')           </a:t>
            </a:r>
            <a:r>
              <a:rPr lang="zh-CN" altLang="en-US" sz="1350" dirty="0">
                <a:latin typeface="Consolas" panose="020B0609020204030204" pitchFamily="49" charset="0"/>
              </a:rPr>
              <a:t># 序列化中文字符串</a:t>
            </a:r>
            <a:endParaRPr lang="zh-CN" altLang="en-US" sz="1350" dirty="0">
              <a:latin typeface="Consolas" panose="020B0609020204030204" pitchFamily="49" charset="0"/>
            </a:endParaRPr>
          </a:p>
          <a:p>
            <a:pPr marL="0" indent="0">
              <a:buNone/>
            </a:pPr>
            <a:r>
              <a:rPr lang="es-ES" altLang="zh-CN" sz="1350" dirty="0">
                <a:solidFill>
                  <a:srgbClr val="00B0F0"/>
                </a:solidFill>
                <a:latin typeface="Consolas" panose="020B0609020204030204" pitchFamily="49" charset="0"/>
              </a:rPr>
              <a:t>'"\\u5408\\u80a5\\u5de5\\u4e1a\\u5927\\u5b66"' </a:t>
            </a:r>
            <a:endParaRPr lang="es-ES" altLang="zh-CN" sz="1350" dirty="0" smtClean="0">
              <a:solidFill>
                <a:srgbClr val="00B0F0"/>
              </a:solidFill>
              <a:latin typeface="Consolas" panose="020B0609020204030204" pitchFamily="49" charset="0"/>
            </a:endParaRPr>
          </a:p>
          <a:p>
            <a:pPr marL="0" indent="0">
              <a:buNone/>
            </a:pPr>
            <a:r>
              <a:rPr lang="zh-CN" altLang="en-US" sz="1350" dirty="0" smtClean="0">
                <a:latin typeface="Consolas" panose="020B0609020204030204" pitchFamily="49" charset="0"/>
              </a:rPr>
              <a:t>&gt;&gt;&gt; </a:t>
            </a:r>
            <a:r>
              <a:rPr lang="zh-CN" altLang="en-US" sz="1350" dirty="0">
                <a:latin typeface="Consolas" panose="020B0609020204030204" pitchFamily="49" charset="0"/>
              </a:rPr>
              <a:t>json.loads(_)</a:t>
            </a:r>
            <a:endParaRPr lang="zh-CN" altLang="en-US" sz="1350" dirty="0">
              <a:latin typeface="Consolas" panose="020B0609020204030204" pitchFamily="49" charset="0"/>
            </a:endParaRPr>
          </a:p>
          <a:p>
            <a:pPr marL="0" indent="0">
              <a:buNone/>
            </a:pPr>
            <a:r>
              <a:rPr lang="en-US" altLang="zh-CN" sz="1350" dirty="0">
                <a:solidFill>
                  <a:srgbClr val="00B0F0"/>
                </a:solidFill>
                <a:latin typeface="Consolas" panose="020B0609020204030204" pitchFamily="49" charset="0"/>
              </a:rPr>
              <a:t>'</a:t>
            </a:r>
            <a:r>
              <a:rPr lang="zh-CN" altLang="en-US" sz="1350" dirty="0">
                <a:solidFill>
                  <a:srgbClr val="00B0F0"/>
                </a:solidFill>
                <a:latin typeface="Consolas" panose="020B0609020204030204" pitchFamily="49" charset="0"/>
              </a:rPr>
              <a:t>合肥工业大学</a:t>
            </a:r>
            <a:r>
              <a:rPr lang="en-US" altLang="zh-CN" sz="1350" dirty="0">
                <a:solidFill>
                  <a:srgbClr val="00B0F0"/>
                </a:solidFill>
                <a:latin typeface="Consolas" panose="020B0609020204030204" pitchFamily="49" charset="0"/>
              </a:rPr>
              <a:t>'</a:t>
            </a:r>
            <a:endParaRPr lang="zh-CN" altLang="en-US" sz="1350" dirty="0">
              <a:solidFill>
                <a:srgbClr val="00B0F0"/>
              </a:solidFill>
              <a:latin typeface="Consolas" panose="020B0609020204030204" pitchFamily="49" charset="0"/>
            </a:endParaRP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endParaRPr lang="zh-CN" altLang="en-US" sz="2800" strike="noStrike" noProof="1">
              <a:latin typeface="Times New Roman" panose="02020603050405020304" pitchFamily="18" charset="0"/>
              <a:ea typeface="仿宋" panose="02010609060101010101" pitchFamily="49" charset="-122"/>
            </a:endParaRP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pic>
        <p:nvPicPr>
          <p:cNvPr id="5" name="图片 4" descr="2.jpg"/>
          <p:cNvPicPr>
            <a:picLocks noChangeAspect="1"/>
          </p:cNvPicPr>
          <p:nvPr/>
        </p:nvPicPr>
        <p:blipFill>
          <a:blip r:embed="rId1" cstate="print"/>
          <a:stretch>
            <a:fillRect/>
          </a:stretch>
        </p:blipFill>
        <p:spPr>
          <a:xfrm>
            <a:off x="449316" y="4554566"/>
            <a:ext cx="2436669" cy="1766455"/>
          </a:xfrm>
          <a:prstGeom prst="rect">
            <a:avLst/>
          </a:prstGeom>
        </p:spPr>
      </p:pic>
      <p:pic>
        <p:nvPicPr>
          <p:cNvPr id="6" name="图片 5" descr="6.jpg"/>
          <p:cNvPicPr>
            <a:picLocks noChangeAspect="1"/>
          </p:cNvPicPr>
          <p:nvPr/>
        </p:nvPicPr>
        <p:blipFill>
          <a:blip r:embed="rId2" cstate="print"/>
          <a:stretch>
            <a:fillRect/>
          </a:stretch>
        </p:blipFill>
        <p:spPr>
          <a:xfrm>
            <a:off x="141055" y="1490403"/>
            <a:ext cx="904009" cy="904009"/>
          </a:xfrm>
          <a:prstGeom prst="rect">
            <a:avLst/>
          </a:prstGeom>
        </p:spPr>
      </p:pic>
      <p:sp>
        <p:nvSpPr>
          <p:cNvPr id="7" name="矩形 6"/>
          <p:cNvSpPr/>
          <p:nvPr/>
        </p:nvSpPr>
        <p:spPr>
          <a:xfrm>
            <a:off x="899592" y="1484784"/>
            <a:ext cx="3816424" cy="1200329"/>
          </a:xfrm>
          <a:prstGeom prst="rect">
            <a:avLst/>
          </a:prstGeom>
        </p:spPr>
        <p:txBody>
          <a:bodyPr wrap="square">
            <a:spAutoFit/>
          </a:bodyPr>
          <a:lstStyle/>
          <a:p>
            <a:r>
              <a:rPr lang="zh-CN" altLang="en-US" b="1" dirty="0" smtClean="0">
                <a:solidFill>
                  <a:srgbClr val="FF0000"/>
                </a:solidFill>
              </a:rPr>
              <a:t>社会主义核心价值观</a:t>
            </a:r>
            <a:endParaRPr lang="zh-CN" altLang="en-US" b="1" dirty="0" smtClean="0">
              <a:solidFill>
                <a:srgbClr val="FF0000"/>
              </a:solidFill>
            </a:endParaRPr>
          </a:p>
          <a:p>
            <a:r>
              <a:rPr lang="zh-CN" altLang="en-US" b="1" dirty="0" smtClean="0"/>
              <a:t>富强	民主	文明	和谐</a:t>
            </a:r>
            <a:endParaRPr lang="zh-CN" altLang="en-US" b="1" dirty="0" smtClean="0"/>
          </a:p>
          <a:p>
            <a:r>
              <a:rPr lang="zh-CN" altLang="en-US" b="1" dirty="0" smtClean="0"/>
              <a:t>自由	平等	公正	法治</a:t>
            </a:r>
            <a:endParaRPr lang="zh-CN" altLang="en-US" b="1" dirty="0" smtClean="0"/>
          </a:p>
          <a:p>
            <a:r>
              <a:rPr lang="zh-CN" altLang="en-US" b="1" dirty="0" smtClean="0"/>
              <a:t>爱国	敬业	诚信	友善</a:t>
            </a:r>
            <a:endParaRPr lang="zh-CN" altLang="en-US" b="1" dirty="0"/>
          </a:p>
        </p:txBody>
      </p:sp>
      <p:pic>
        <p:nvPicPr>
          <p:cNvPr id="8" name="图片 7" descr="10.jpg"/>
          <p:cNvPicPr>
            <a:picLocks noChangeAspect="1"/>
          </p:cNvPicPr>
          <p:nvPr/>
        </p:nvPicPr>
        <p:blipFill>
          <a:blip r:embed="rId3" cstate="print"/>
          <a:stretch>
            <a:fillRect/>
          </a:stretch>
        </p:blipFill>
        <p:spPr>
          <a:xfrm>
            <a:off x="6167783" y="4488320"/>
            <a:ext cx="2880012" cy="1895048"/>
          </a:xfrm>
          <a:prstGeom prst="rect">
            <a:avLst/>
          </a:prstGeom>
        </p:spPr>
      </p:pic>
      <p:pic>
        <p:nvPicPr>
          <p:cNvPr id="9" name="图片 8" descr="13.jpg"/>
          <p:cNvPicPr>
            <a:picLocks noChangeAspect="1"/>
          </p:cNvPicPr>
          <p:nvPr/>
        </p:nvPicPr>
        <p:blipFill>
          <a:blip r:embed="rId4" cstate="print"/>
          <a:stretch>
            <a:fillRect/>
          </a:stretch>
        </p:blipFill>
        <p:spPr>
          <a:xfrm>
            <a:off x="3008945" y="4502613"/>
            <a:ext cx="3034146" cy="1859972"/>
          </a:xfrm>
          <a:prstGeom prst="rect">
            <a:avLst/>
          </a:prstGeom>
        </p:spPr>
      </p:pic>
      <p:pic>
        <p:nvPicPr>
          <p:cNvPr id="10" name="Picture 7"/>
          <p:cNvPicPr>
            <a:picLocks noChangeAspect="1" noChangeArrowheads="1"/>
          </p:cNvPicPr>
          <p:nvPr/>
        </p:nvPicPr>
        <p:blipFill>
          <a:blip r:embed="rId5" cstate="print"/>
          <a:srcRect/>
          <a:stretch>
            <a:fillRect/>
          </a:stretch>
        </p:blipFill>
        <p:spPr bwMode="auto">
          <a:xfrm>
            <a:off x="3590837" y="1387078"/>
            <a:ext cx="5309754" cy="1656403"/>
          </a:xfrm>
          <a:prstGeom prst="rect">
            <a:avLst/>
          </a:prstGeom>
          <a:noFill/>
          <a:ln w="9525">
            <a:noFill/>
            <a:miter lim="800000"/>
            <a:headEnd/>
            <a:tailEnd/>
          </a:ln>
        </p:spPr>
      </p:pic>
      <p:pic>
        <p:nvPicPr>
          <p:cNvPr id="11" name="Picture 8"/>
          <p:cNvPicPr>
            <a:picLocks noChangeAspect="1" noChangeArrowheads="1"/>
          </p:cNvPicPr>
          <p:nvPr/>
        </p:nvPicPr>
        <p:blipFill>
          <a:blip r:embed="rId6" cstate="print"/>
          <a:srcRect/>
          <a:stretch>
            <a:fillRect/>
          </a:stretch>
        </p:blipFill>
        <p:spPr bwMode="auto">
          <a:xfrm>
            <a:off x="3331065" y="3178639"/>
            <a:ext cx="3535940" cy="1203973"/>
          </a:xfrm>
          <a:prstGeom prst="rect">
            <a:avLst/>
          </a:prstGeom>
          <a:noFill/>
          <a:ln w="9525">
            <a:noFill/>
            <a:miter lim="800000"/>
            <a:headEnd/>
            <a:tailEnd/>
          </a:ln>
        </p:spPr>
      </p:pic>
      <p:pic>
        <p:nvPicPr>
          <p:cNvPr id="12" name="Picture 9"/>
          <p:cNvPicPr>
            <a:picLocks noChangeAspect="1" noChangeArrowheads="1"/>
          </p:cNvPicPr>
          <p:nvPr/>
        </p:nvPicPr>
        <p:blipFill>
          <a:blip r:embed="rId7" cstate="print"/>
          <a:srcRect/>
          <a:stretch>
            <a:fillRect/>
          </a:stretch>
        </p:blipFill>
        <p:spPr bwMode="auto">
          <a:xfrm>
            <a:off x="6888653" y="3170842"/>
            <a:ext cx="1471611" cy="1210687"/>
          </a:xfrm>
          <a:prstGeom prst="rect">
            <a:avLst/>
          </a:prstGeom>
          <a:noFill/>
          <a:ln w="9525">
            <a:noFill/>
            <a:miter lim="800000"/>
            <a:headEnd/>
            <a:tailEnd/>
          </a:ln>
        </p:spPr>
      </p:pic>
      <p:grpSp>
        <p:nvGrpSpPr>
          <p:cNvPr id="13" name="组合 12"/>
          <p:cNvGrpSpPr/>
          <p:nvPr/>
        </p:nvGrpSpPr>
        <p:grpSpPr>
          <a:xfrm>
            <a:off x="439274" y="2793396"/>
            <a:ext cx="2792989" cy="1302931"/>
            <a:chOff x="298219" y="2779656"/>
            <a:chExt cx="2792989" cy="1302931"/>
          </a:xfrm>
        </p:grpSpPr>
        <p:pic>
          <p:nvPicPr>
            <p:cNvPr id="14" name="Picture 15"/>
            <p:cNvPicPr>
              <a:picLocks noChangeAspect="1" noChangeArrowheads="1"/>
            </p:cNvPicPr>
            <p:nvPr/>
          </p:nvPicPr>
          <p:blipFill>
            <a:blip r:embed="rId8" cstate="print"/>
            <a:srcRect/>
            <a:stretch>
              <a:fillRect/>
            </a:stretch>
          </p:blipFill>
          <p:spPr bwMode="auto">
            <a:xfrm>
              <a:off x="300383" y="3663487"/>
              <a:ext cx="2790825" cy="419100"/>
            </a:xfrm>
            <a:prstGeom prst="rect">
              <a:avLst/>
            </a:prstGeom>
            <a:noFill/>
            <a:ln w="9525">
              <a:noFill/>
              <a:miter lim="800000"/>
              <a:headEnd/>
              <a:tailEnd/>
            </a:ln>
          </p:spPr>
        </p:pic>
        <p:pic>
          <p:nvPicPr>
            <p:cNvPr id="15" name="Picture 16"/>
            <p:cNvPicPr>
              <a:picLocks noChangeAspect="1" noChangeArrowheads="1"/>
            </p:cNvPicPr>
            <p:nvPr/>
          </p:nvPicPr>
          <p:blipFill>
            <a:blip r:embed="rId9" cstate="print"/>
            <a:srcRect/>
            <a:stretch>
              <a:fillRect/>
            </a:stretch>
          </p:blipFill>
          <p:spPr bwMode="auto">
            <a:xfrm>
              <a:off x="299778" y="2975610"/>
              <a:ext cx="1266825" cy="266700"/>
            </a:xfrm>
            <a:prstGeom prst="rect">
              <a:avLst/>
            </a:prstGeom>
            <a:noFill/>
            <a:ln w="9525">
              <a:noFill/>
              <a:miter lim="800000"/>
              <a:headEnd/>
              <a:tailEnd/>
            </a:ln>
          </p:spPr>
        </p:pic>
        <p:pic>
          <p:nvPicPr>
            <p:cNvPr id="16" name="Picture 17"/>
            <p:cNvPicPr>
              <a:picLocks noChangeAspect="1" noChangeArrowheads="1"/>
            </p:cNvPicPr>
            <p:nvPr/>
          </p:nvPicPr>
          <p:blipFill>
            <a:blip r:embed="rId10" cstate="print"/>
            <a:srcRect/>
            <a:stretch>
              <a:fillRect/>
            </a:stretch>
          </p:blipFill>
          <p:spPr bwMode="auto">
            <a:xfrm>
              <a:off x="298219" y="2779656"/>
              <a:ext cx="800100" cy="200025"/>
            </a:xfrm>
            <a:prstGeom prst="rect">
              <a:avLst/>
            </a:prstGeom>
            <a:noFill/>
            <a:ln w="9525">
              <a:noFill/>
              <a:miter lim="800000"/>
              <a:headEnd/>
              <a:tailEnd/>
            </a:ln>
          </p:spPr>
        </p:pic>
        <p:pic>
          <p:nvPicPr>
            <p:cNvPr id="17" name="Picture 2"/>
            <p:cNvPicPr>
              <a:picLocks noChangeAspect="1" noChangeArrowheads="1"/>
            </p:cNvPicPr>
            <p:nvPr/>
          </p:nvPicPr>
          <p:blipFill>
            <a:blip r:embed="rId11" cstate="print"/>
            <a:srcRect/>
            <a:stretch>
              <a:fillRect/>
            </a:stretch>
          </p:blipFill>
          <p:spPr bwMode="auto">
            <a:xfrm>
              <a:off x="300037" y="3247072"/>
              <a:ext cx="1866900" cy="457200"/>
            </a:xfrm>
            <a:prstGeom prst="rect">
              <a:avLst/>
            </a:prstGeom>
            <a:noFill/>
            <a:ln w="9525">
              <a:noFill/>
              <a:miter lim="800000"/>
              <a:headEnd/>
              <a:tailEnd/>
            </a:ln>
          </p:spPr>
        </p:pic>
      </p:grpSp>
      <p:sp>
        <p:nvSpPr>
          <p:cNvPr id="18" name="矩形 17"/>
          <p:cNvSpPr/>
          <p:nvPr/>
        </p:nvSpPr>
        <p:spPr>
          <a:xfrm>
            <a:off x="468685" y="985812"/>
            <a:ext cx="263886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认识文件的类型</a:t>
            </a:r>
            <a:endParaRPr lang="zh-CN" altLang="en-US" sz="2400" dirty="0">
              <a:ea typeface="仿宋" panose="02010609060101010101" pitchFamily="49" charset="-122"/>
            </a:endParaRPr>
          </a:p>
        </p:txBody>
      </p:sp>
      <p:grpSp>
        <p:nvGrpSpPr>
          <p:cNvPr id="19" name="组合 18"/>
          <p:cNvGrpSpPr/>
          <p:nvPr/>
        </p:nvGrpSpPr>
        <p:grpSpPr>
          <a:xfrm>
            <a:off x="251520" y="116632"/>
            <a:ext cx="4231148" cy="684042"/>
            <a:chOff x="670633" y="1326432"/>
            <a:chExt cx="4231148" cy="684042"/>
          </a:xfrm>
        </p:grpSpPr>
        <p:sp>
          <p:nvSpPr>
            <p:cNvPr id="20"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21" name="组合 20"/>
            <p:cNvGrpSpPr/>
            <p:nvPr/>
          </p:nvGrpSpPr>
          <p:grpSpPr>
            <a:xfrm>
              <a:off x="958665" y="1327471"/>
              <a:ext cx="842977" cy="683003"/>
              <a:chOff x="958665" y="1327471"/>
              <a:chExt cx="842977" cy="683003"/>
            </a:xfrm>
          </p:grpSpPr>
          <p:sp>
            <p:nvSpPr>
              <p:cNvPr id="2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23" name="图片 22" descr="1.jpg"/>
              <p:cNvPicPr>
                <a:picLocks noChangeAspect="1"/>
              </p:cNvPicPr>
              <p:nvPr/>
            </p:nvPicPr>
            <p:blipFill>
              <a:blip r:embed="rId1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83568" y="1844824"/>
            <a:ext cx="8229600" cy="4678451"/>
          </a:xfrm>
        </p:spPr>
        <p:txBody>
          <a:bodyPr vert="horz" wrap="square" lIns="68591" tIns="34295" rIns="68591" bIns="34295" numCol="1" anchor="t" anchorCtr="0" compatLnSpc="1"/>
          <a:lstStyle/>
          <a:p>
            <a:pPr marL="0" indent="0">
              <a:buNone/>
            </a:pPr>
            <a:r>
              <a:rPr lang="zh-CN" altLang="en-US" sz="1400" dirty="0">
                <a:latin typeface="Consolas" panose="020B0609020204030204" pitchFamily="49" charset="0"/>
              </a:rPr>
              <a:t>&gt;&gt;&gt; json.dumps({1,2,3,4})                 # 无法直接序列化集合对象</a:t>
            </a:r>
            <a:endParaRPr lang="zh-CN" altLang="en-US" sz="1400" dirty="0">
              <a:latin typeface="Consolas" panose="020B0609020204030204" pitchFamily="49" charset="0"/>
            </a:endParaRPr>
          </a:p>
          <a:p>
            <a:pPr marL="0" indent="0">
              <a:buNone/>
            </a:pPr>
            <a:r>
              <a:rPr lang="zh-CN" altLang="en-US" sz="1400" dirty="0">
                <a:solidFill>
                  <a:srgbClr val="FF0000"/>
                </a:solidFill>
                <a:latin typeface="Consolas" panose="020B0609020204030204" pitchFamily="49" charset="0"/>
              </a:rPr>
              <a:t>TypeError: Object of type 'set' is not JSON serializable</a:t>
            </a:r>
            <a:endParaRPr lang="zh-CN" altLang="en-US" sz="1400" dirty="0">
              <a:solidFill>
                <a:srgbClr val="FF0000"/>
              </a:solidFill>
              <a:latin typeface="Consolas" panose="020B0609020204030204" pitchFamily="49" charset="0"/>
            </a:endParaRPr>
          </a:p>
          <a:p>
            <a:pPr marL="0" indent="0">
              <a:buNone/>
            </a:pPr>
            <a:r>
              <a:rPr lang="zh-CN" altLang="en-US" sz="1400" dirty="0">
                <a:latin typeface="Consolas" panose="020B0609020204030204" pitchFamily="49" charset="0"/>
              </a:rPr>
              <a:t>&gt;&gt;&gt; class setEncoder(json.JSONEncoder):   # 可以自定义序列化编码器</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def default(self, obj):</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if isinstance(obj, set):</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return list(obj)</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return json.JSONEncoder.default(self, obj)</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&gt;&gt;&gt; class setDecoder(json.JSONDecoder):   # 自定义反序列化解码器</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def decode(self, obj):</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        return set(json.JSONDecoder.decode(self, obj))</a:t>
            </a:r>
            <a:endParaRPr lang="zh-CN" altLang="en-US" sz="1400" dirty="0">
              <a:latin typeface="Consolas" panose="020B0609020204030204" pitchFamily="49" charset="0"/>
            </a:endParaRPr>
          </a:p>
          <a:p>
            <a:pPr marL="0" indent="0">
              <a:buNone/>
            </a:pPr>
            <a:r>
              <a:rPr lang="zh-CN" altLang="en-US" sz="1400" dirty="0">
                <a:latin typeface="Consolas" panose="020B0609020204030204" pitchFamily="49" charset="0"/>
              </a:rPr>
              <a:t>&gt;&gt;&gt; json.dumps({1,2,3,4}, cls=setEncoder) # 然后使用自定义的编码器和解码器</a:t>
            </a:r>
            <a:endParaRPr lang="zh-CN" altLang="en-US" sz="1400" dirty="0">
              <a:latin typeface="Consolas" panose="020B0609020204030204" pitchFamily="49" charset="0"/>
            </a:endParaRPr>
          </a:p>
          <a:p>
            <a:pPr marL="0" indent="0">
              <a:buNone/>
            </a:pPr>
            <a:r>
              <a:rPr lang="zh-CN" altLang="en-US" sz="1400" dirty="0">
                <a:solidFill>
                  <a:srgbClr val="00B0F0"/>
                </a:solidFill>
                <a:latin typeface="Consolas" panose="020B0609020204030204" pitchFamily="49" charset="0"/>
              </a:rPr>
              <a:t>'[1, 2, 3, 4]'</a:t>
            </a:r>
            <a:endParaRPr lang="zh-CN" altLang="en-US" sz="1400" dirty="0">
              <a:solidFill>
                <a:srgbClr val="00B0F0"/>
              </a:solidFill>
              <a:latin typeface="Consolas" panose="020B0609020204030204" pitchFamily="49" charset="0"/>
            </a:endParaRPr>
          </a:p>
          <a:p>
            <a:pPr marL="0" indent="0">
              <a:buNone/>
            </a:pPr>
            <a:r>
              <a:rPr lang="zh-CN" altLang="en-US" sz="1400" dirty="0">
                <a:latin typeface="Consolas" panose="020B0609020204030204" pitchFamily="49" charset="0"/>
              </a:rPr>
              <a:t>&gt;&gt;&gt; json.loads(_, cls=setDecoder)</a:t>
            </a:r>
            <a:endParaRPr lang="zh-CN" altLang="en-US" sz="1400" dirty="0">
              <a:latin typeface="Consolas" panose="020B0609020204030204" pitchFamily="49" charset="0"/>
            </a:endParaRPr>
          </a:p>
          <a:p>
            <a:pPr marL="0" indent="0">
              <a:buNone/>
            </a:pPr>
            <a:r>
              <a:rPr lang="zh-CN" altLang="en-US" sz="1400" dirty="0">
                <a:solidFill>
                  <a:srgbClr val="00B0F0"/>
                </a:solidFill>
                <a:latin typeface="Consolas" panose="020B0609020204030204" pitchFamily="49" charset="0"/>
              </a:rPr>
              <a:t>{1, 2, 3, 4}</a:t>
            </a:r>
            <a:endParaRPr lang="zh-CN" altLang="en-US" sz="1400" dirty="0">
              <a:solidFill>
                <a:srgbClr val="00B0F0"/>
              </a:solidFill>
              <a:latin typeface="Consolas" panose="020B0609020204030204" pitchFamily="49" charset="0"/>
            </a:endParaRP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endParaRPr lang="zh-CN" altLang="en-US" sz="2800" strike="noStrike" noProof="1">
              <a:latin typeface="Times New Roman" panose="02020603050405020304" pitchFamily="18" charset="0"/>
              <a:ea typeface="仿宋" panose="02010609060101010101" pitchFamily="49" charset="-122"/>
            </a:endParaRP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smtClean="0">
                    <a:latin typeface="Times New Roman" panose="02020603050405020304" pitchFamily="18" charset="0"/>
                    <a:ea typeface="黑体" panose="02010609060101010101" pitchFamily="49" charset="-122"/>
                  </a:rPr>
                  <a:t>7.3 </a:t>
                </a:r>
                <a:r>
                  <a:rPr lang="zh-CN" altLang="en-US" sz="3600" b="1" dirty="0" smtClean="0">
                    <a:latin typeface="Times New Roman" panose="02020603050405020304" pitchFamily="18" charset="0"/>
                    <a:ea typeface="黑体" panose="02010609060101010101" pitchFamily="49" charset="-122"/>
                  </a:rPr>
                  <a:t> 数据格式化</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7890"/>
          <p:cNvSpPr>
            <a:spLocks noGrp="1"/>
          </p:cNvSpPr>
          <p:nvPr>
            <p:ph idx="1"/>
          </p:nvPr>
        </p:nvSpPr>
        <p:spPr>
          <a:xfrm>
            <a:off x="563116" y="1558224"/>
            <a:ext cx="8229600" cy="4678451"/>
          </a:xfrm>
        </p:spPr>
        <p:txBody>
          <a:bodyPr vert="horz" wrap="square" lIns="68591" tIns="34295" rIns="68591" bIns="34295" numCol="1" anchor="t" anchorCtr="0" compatLnSpc="1"/>
          <a:lstStyle/>
          <a:p>
            <a:pPr>
              <a:lnSpc>
                <a:spcPct val="130000"/>
              </a:lnSpc>
              <a:spcBef>
                <a:spcPts val="300"/>
              </a:spcBef>
              <a:buClr>
                <a:srgbClr val="FF0000"/>
              </a:buClr>
              <a:buSzPct val="90000"/>
              <a:buFont typeface="Wingdings" panose="05000000000000000000" pitchFamily="2" charset="2"/>
              <a:buChar char="n"/>
            </a:pPr>
            <a:r>
              <a:rPr lang="zh-CN" altLang="en-US" sz="1800" dirty="0"/>
              <a:t>数据库文件、图像文件、可执行文件、音视频文件、Office文档等等均属于二进制文件。</a:t>
            </a:r>
            <a:endParaRPr lang="zh-CN" altLang="en-US" sz="1800" dirty="0"/>
          </a:p>
          <a:p>
            <a:pPr>
              <a:lnSpc>
                <a:spcPct val="130000"/>
              </a:lnSpc>
              <a:spcBef>
                <a:spcPts val="300"/>
              </a:spcBef>
              <a:buClr>
                <a:srgbClr val="FF0000"/>
              </a:buClr>
              <a:buSzPct val="90000"/>
              <a:buFont typeface="Wingdings" panose="05000000000000000000" pitchFamily="2" charset="2"/>
              <a:buChar char="n"/>
            </a:pPr>
            <a:r>
              <a:rPr lang="zh-CN" altLang="en-US" sz="1800" dirty="0"/>
              <a:t>对于二进制文件，不能使用记事本或其他文本编辑软件进行正常读写，也无法通过Python的文件对象直接读取和理解二进制文件的内容。</a:t>
            </a:r>
            <a:r>
              <a:rPr lang="zh-CN" altLang="en-US" sz="1800" dirty="0">
                <a:solidFill>
                  <a:srgbClr val="FF0000"/>
                </a:solidFill>
              </a:rPr>
              <a:t>必须正确理解二进制文件结构和序列化规则，才能准确地理解二进制文件内容并且设计正确的反序列化规则。</a:t>
            </a:r>
            <a:endParaRPr lang="zh-CN" altLang="en-US" sz="1800" dirty="0">
              <a:solidFill>
                <a:srgbClr val="FF0000"/>
              </a:solidFill>
            </a:endParaRPr>
          </a:p>
          <a:p>
            <a:pPr>
              <a:lnSpc>
                <a:spcPct val="130000"/>
              </a:lnSpc>
              <a:spcBef>
                <a:spcPts val="300"/>
              </a:spcBef>
              <a:buClr>
                <a:srgbClr val="FF0000"/>
              </a:buClr>
              <a:buSzPct val="90000"/>
              <a:buFont typeface="Wingdings" panose="05000000000000000000" pitchFamily="2" charset="2"/>
              <a:buChar char="n"/>
            </a:pPr>
            <a:r>
              <a:rPr lang="zh-CN" altLang="en-US" sz="1800" dirty="0"/>
              <a:t>所谓</a:t>
            </a:r>
            <a:r>
              <a:rPr lang="zh-CN" altLang="en-US" sz="1800" b="1" dirty="0">
                <a:solidFill>
                  <a:srgbClr val="0000FF"/>
                </a:solidFill>
              </a:rPr>
              <a:t>序列化</a:t>
            </a:r>
            <a:r>
              <a:rPr lang="zh-CN" altLang="en-US" sz="1800" dirty="0"/>
              <a:t>，简单地说就是把内存中的数据在不丢失其类型信息的情况下转成对象的二进制形式的过程，</a:t>
            </a:r>
            <a:r>
              <a:rPr lang="zh-CN" altLang="en-US" sz="1800" dirty="0">
                <a:solidFill>
                  <a:srgbClr val="FF0000"/>
                </a:solidFill>
              </a:rPr>
              <a:t>对象序列化后的形式经过正确的反序列化过程应该能够准确无误地恢复为原来的对象</a:t>
            </a:r>
            <a:r>
              <a:rPr lang="zh-CN" altLang="en-US" sz="1800" dirty="0"/>
              <a:t>。</a:t>
            </a:r>
            <a:endParaRPr lang="zh-CN" altLang="en-US" sz="1800" dirty="0"/>
          </a:p>
          <a:p>
            <a:pPr>
              <a:lnSpc>
                <a:spcPct val="130000"/>
              </a:lnSpc>
              <a:spcBef>
                <a:spcPts val="300"/>
              </a:spcBef>
              <a:buClr>
                <a:srgbClr val="FF0000"/>
              </a:buClr>
              <a:buSzPct val="90000"/>
              <a:buFont typeface="Wingdings" panose="05000000000000000000" pitchFamily="2" charset="2"/>
              <a:buChar char="ü"/>
            </a:pPr>
            <a:r>
              <a:rPr lang="zh-CN" altLang="en-US" sz="1800" dirty="0"/>
              <a:t>Python中常用的</a:t>
            </a:r>
            <a:r>
              <a:rPr lang="zh-CN" altLang="en-US" sz="1800" b="1" dirty="0">
                <a:solidFill>
                  <a:srgbClr val="0000FF"/>
                </a:solidFill>
              </a:rPr>
              <a:t>序列化模块有struct、pickle、marshal和shelve</a:t>
            </a:r>
            <a:r>
              <a:rPr lang="zh-CN" altLang="en-US" sz="1800" dirty="0"/>
              <a:t>。</a:t>
            </a:r>
            <a:endParaRPr lang="zh-CN" altLang="en-US" sz="1800" dirty="0"/>
          </a:p>
        </p:txBody>
      </p:sp>
      <p:grpSp>
        <p:nvGrpSpPr>
          <p:cNvPr id="4" name="组合 109"/>
          <p:cNvGrpSpPr/>
          <p:nvPr/>
        </p:nvGrpSpPr>
        <p:grpSpPr>
          <a:xfrm>
            <a:off x="467544" y="116632"/>
            <a:ext cx="6912768" cy="655385"/>
            <a:chOff x="884918" y="4596123"/>
            <a:chExt cx="6912768" cy="655385"/>
          </a:xfrm>
        </p:grpSpPr>
        <p:sp>
          <p:nvSpPr>
            <p:cNvPr id="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6" name="图片 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9"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smtClean="0">
                <a:latin typeface="Times New Roman" panose="02020603050405020304" pitchFamily="18" charset="0"/>
                <a:ea typeface="仿宋" panose="02010609060101010101" pitchFamily="49" charset="-122"/>
              </a:rPr>
              <a:t>二进制文件操作</a:t>
            </a:r>
            <a:endParaRPr lang="zh-CN" altLang="en-US" sz="2800" strike="noStrike" noProof="1">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zh-CN" altLang="en-US" sz="2800" noProof="1">
                <a:latin typeface="Times New Roman" panose="02020603050405020304" pitchFamily="18" charset="0"/>
                <a:ea typeface="仿宋" panose="02010609060101010101" pitchFamily="49" charset="-122"/>
              </a:rPr>
              <a:t>pickle模块</a:t>
            </a:r>
            <a:endParaRPr lang="zh-CN" altLang="en-US" sz="2800" noProof="1">
              <a:latin typeface="Times New Roman" panose="02020603050405020304" pitchFamily="18" charset="0"/>
              <a:ea typeface="仿宋" panose="02010609060101010101" pitchFamily="49" charset="-122"/>
            </a:endParaRPr>
          </a:p>
        </p:txBody>
      </p:sp>
      <p:sp>
        <p:nvSpPr>
          <p:cNvPr id="56322" name="文本占位符 38914"/>
          <p:cNvSpPr>
            <a:spLocks noGrp="1"/>
          </p:cNvSpPr>
          <p:nvPr>
            <p:ph idx="1"/>
          </p:nvPr>
        </p:nvSpPr>
        <p:spPr>
          <a:xfrm>
            <a:off x="740308" y="1484784"/>
            <a:ext cx="7617866" cy="3555689"/>
          </a:xfrm>
        </p:spPr>
        <p:txBody>
          <a:bodyPr vert="horz" wrap="square" lIns="68591" tIns="34295" rIns="68591" bIns="34295" numCol="1" anchor="t" anchorCtr="0" compatLnSpc="1"/>
          <a:lstStyle/>
          <a:p>
            <a:pPr>
              <a:lnSpc>
                <a:spcPct val="80000"/>
              </a:lnSpc>
              <a:spcBef>
                <a:spcPct val="0"/>
              </a:spcBef>
              <a:buClr>
                <a:srgbClr val="FF0000"/>
              </a:buClr>
              <a:buFont typeface="Wingdings" panose="05000000000000000000" pitchFamily="2" charset="2"/>
              <a:buChar char="ü"/>
            </a:pPr>
            <a:r>
              <a:rPr lang="zh-CN" altLang="en-US" sz="2400" dirty="0" smtClean="0"/>
              <a:t>例：</a:t>
            </a:r>
            <a:r>
              <a:rPr lang="en-US" altLang="zh-CN" sz="2400" dirty="0" smtClean="0"/>
              <a:t> </a:t>
            </a:r>
            <a:r>
              <a:rPr lang="zh-CN" altLang="en-US" sz="2400" dirty="0"/>
              <a:t>写入二进制文件。</a:t>
            </a:r>
            <a:endParaRPr lang="zh-CN" altLang="en-US" sz="2400" dirty="0"/>
          </a:p>
          <a:p>
            <a:pPr>
              <a:spcBef>
                <a:spcPct val="0"/>
              </a:spcBef>
              <a:buNone/>
            </a:pPr>
            <a:r>
              <a:rPr lang="zh-CN" altLang="en-US" sz="1600" dirty="0">
                <a:latin typeface="Consolas" panose="020B0609020204030204" pitchFamily="49" charset="0"/>
              </a:rPr>
              <a:t>import pickle</a:t>
            </a:r>
            <a:endParaRPr lang="zh-CN" altLang="en-US" sz="1600" dirty="0">
              <a:latin typeface="Consolas" panose="020B0609020204030204" pitchFamily="49" charset="0"/>
            </a:endParaRP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i = 13000000</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a = 99.056</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s = '中国人民123abc'</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lst = [[1, 2, 3], [4, 5, 6], [7, 8, 9]]</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tu = (-5, 10, 8)</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coll = {4, 5, 6}</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dic = {'a':'apple', 'b':'banana', 'g':'grape', 'o':'orange'}</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data = [i, a, s, lst, tu, coll, dic]</a:t>
            </a:r>
            <a:endParaRPr lang="zh-CN" altLang="en-US" sz="1600" dirty="0">
              <a:latin typeface="Consolas" panose="020B0609020204030204" pitchFamily="49" charset="0"/>
            </a:endParaRP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with open('sample_pickle.dat', 'wb') as f:</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    try:</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         pickle.dump(len(data), f) </a:t>
            </a:r>
            <a:r>
              <a:rPr lang="zh-CN" altLang="en-US" sz="1600" dirty="0">
                <a:solidFill>
                  <a:srgbClr val="0000FF"/>
                </a:solidFill>
                <a:latin typeface="Consolas" panose="020B0609020204030204" pitchFamily="49" charset="0"/>
              </a:rPr>
              <a:t>#表示后面将要写入的数据个数</a:t>
            </a:r>
            <a:endParaRPr lang="zh-CN" altLang="en-US" sz="1600" dirty="0">
              <a:solidFill>
                <a:srgbClr val="0000FF"/>
              </a:solidFill>
              <a:latin typeface="Consolas" panose="020B0609020204030204" pitchFamily="49" charset="0"/>
            </a:endParaRPr>
          </a:p>
          <a:p>
            <a:pPr>
              <a:spcBef>
                <a:spcPct val="0"/>
              </a:spcBef>
              <a:buNone/>
            </a:pPr>
            <a:r>
              <a:rPr lang="zh-CN" altLang="en-US" sz="1600" dirty="0">
                <a:latin typeface="Consolas" panose="020B0609020204030204" pitchFamily="49" charset="0"/>
              </a:rPr>
              <a:t>         for item in data:</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              pickle.dump(item, f)</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    except:</a:t>
            </a: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        print('写文件异常!')        </a:t>
            </a:r>
            <a:r>
              <a:rPr lang="zh-CN" altLang="en-US" sz="1600" dirty="0">
                <a:solidFill>
                  <a:srgbClr val="0000FF"/>
                </a:solidFill>
                <a:latin typeface="Consolas" panose="020B0609020204030204" pitchFamily="49" charset="0"/>
              </a:rPr>
              <a:t>#如果写文件异常则跳到此处执行</a:t>
            </a:r>
            <a:endParaRPr lang="zh-CN" altLang="en-US" sz="1600" dirty="0">
              <a:solidFill>
                <a:srgbClr val="0000FF"/>
              </a:solidFill>
              <a:latin typeface="Consolas" panose="020B0609020204030204" pitchFamily="49" charset="0"/>
            </a:endParaRPr>
          </a:p>
        </p:txBody>
      </p:sp>
      <p:grpSp>
        <p:nvGrpSpPr>
          <p:cNvPr id="4" name="组合 109"/>
          <p:cNvGrpSpPr/>
          <p:nvPr/>
        </p:nvGrpSpPr>
        <p:grpSpPr>
          <a:xfrm>
            <a:off x="467544" y="116632"/>
            <a:ext cx="6912768" cy="655385"/>
            <a:chOff x="884918" y="4596123"/>
            <a:chExt cx="6912768" cy="655385"/>
          </a:xfrm>
        </p:grpSpPr>
        <p:sp>
          <p:nvSpPr>
            <p:cNvPr id="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6" name="图片 5"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39938"/>
          <p:cNvSpPr>
            <a:spLocks noGrp="1"/>
          </p:cNvSpPr>
          <p:nvPr>
            <p:ph idx="1"/>
          </p:nvPr>
        </p:nvSpPr>
        <p:spPr/>
        <p:txBody>
          <a:bodyPr vert="horz" wrap="square" lIns="68591" tIns="34295" rIns="68591" bIns="34295" numCol="1" anchor="t" anchorCtr="0" compatLnSpc="1"/>
          <a:lstStyle/>
          <a:p>
            <a:pPr>
              <a:lnSpc>
                <a:spcPct val="90000"/>
              </a:lnSpc>
              <a:buClr>
                <a:srgbClr val="FF0000"/>
              </a:buClr>
              <a:buSzPct val="90000"/>
              <a:buFont typeface="Wingdings" panose="05000000000000000000" pitchFamily="2" charset="2"/>
              <a:buChar char="ü"/>
            </a:pPr>
            <a:r>
              <a:rPr lang="zh-CN" altLang="en-US" sz="2000" b="1" dirty="0" smtClean="0"/>
              <a:t>例：读取</a:t>
            </a:r>
            <a:r>
              <a:rPr lang="zh-CN" altLang="en-US" sz="2000" b="1" dirty="0"/>
              <a:t>二进制文件。</a:t>
            </a:r>
            <a:endParaRPr lang="zh-CN" altLang="en-US" sz="2000" b="1" dirty="0"/>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zh-CN" altLang="en-US" sz="2800" noProof="1">
                <a:latin typeface="Times New Roman" panose="02020603050405020304" pitchFamily="18" charset="0"/>
                <a:ea typeface="仿宋" panose="02010609060101010101" pitchFamily="49" charset="-122"/>
              </a:rPr>
              <a:t>pickle模块</a:t>
            </a:r>
            <a:endParaRPr lang="zh-CN" altLang="en-US" sz="2800" noProof="1">
              <a:latin typeface="Times New Roman" panose="02020603050405020304" pitchFamily="18" charset="0"/>
              <a:ea typeface="仿宋" panose="02010609060101010101" pitchFamily="49" charset="-122"/>
            </a:endParaRPr>
          </a:p>
        </p:txBody>
      </p:sp>
      <p:grpSp>
        <p:nvGrpSpPr>
          <p:cNvPr id="6" name="组合 109"/>
          <p:cNvGrpSpPr/>
          <p:nvPr/>
        </p:nvGrpSpPr>
        <p:grpSpPr>
          <a:xfrm>
            <a:off x="467544" y="116632"/>
            <a:ext cx="6912768" cy="655385"/>
            <a:chOff x="884918" y="4596123"/>
            <a:chExt cx="6912768"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3" name="矩形 2"/>
          <p:cNvSpPr/>
          <p:nvPr/>
        </p:nvSpPr>
        <p:spPr>
          <a:xfrm>
            <a:off x="1979712" y="2204864"/>
            <a:ext cx="6192688" cy="1837426"/>
          </a:xfrm>
          <a:prstGeom prst="rect">
            <a:avLst/>
          </a:prstGeom>
        </p:spPr>
        <p:txBody>
          <a:bodyPr wrap="square">
            <a:spAutoFit/>
          </a:bodyPr>
          <a:lstStyle/>
          <a:p>
            <a:pPr>
              <a:lnSpc>
                <a:spcPct val="90000"/>
              </a:lnSpc>
              <a:buSzPct val="90000"/>
              <a:buFont typeface="Wingdings" panose="05000000000000000000" pitchFamily="2" charset="2"/>
              <a:buNone/>
            </a:pPr>
            <a:r>
              <a:rPr lang="zh-CN" altLang="en-US" dirty="0">
                <a:latin typeface="Consolas" panose="020B0609020204030204" pitchFamily="49" charset="0"/>
              </a:rPr>
              <a:t>import pickle</a:t>
            </a:r>
            <a:endParaRPr lang="zh-CN" altLang="en-US" dirty="0">
              <a:latin typeface="Consolas" panose="020B0609020204030204" pitchFamily="49" charset="0"/>
            </a:endParaRPr>
          </a:p>
          <a:p>
            <a:pPr>
              <a:lnSpc>
                <a:spcPct val="90000"/>
              </a:lnSpc>
              <a:buSzPct val="90000"/>
              <a:buFont typeface="Wingdings" panose="05000000000000000000" pitchFamily="2" charset="2"/>
              <a:buNone/>
            </a:pP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with open('sample_pickle.dat', 'rb') as f:</a:t>
            </a: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    n = pickle.load(f)        </a:t>
            </a:r>
            <a:r>
              <a:rPr lang="zh-CN" altLang="en-US" dirty="0">
                <a:solidFill>
                  <a:srgbClr val="0000FF"/>
                </a:solidFill>
                <a:latin typeface="Consolas" panose="020B0609020204030204" pitchFamily="49" charset="0"/>
              </a:rPr>
              <a:t>#读出文件的数据个数</a:t>
            </a:r>
            <a:endParaRPr lang="zh-CN" altLang="en-US" dirty="0">
              <a:solidFill>
                <a:srgbClr val="0000FF"/>
              </a:solidFill>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    for i in range(n):</a:t>
            </a: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        x = pickle.load(f)</a:t>
            </a: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        print(x)</a:t>
            </a:r>
            <a:endParaRPr lang="zh-CN" altLang="en-US" dirty="0">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40962"/>
          <p:cNvSpPr>
            <a:spLocks noGrp="1"/>
          </p:cNvSpPr>
          <p:nvPr>
            <p:ph idx="1"/>
          </p:nvPr>
        </p:nvSpPr>
        <p:spPr/>
        <p:txBody>
          <a:bodyPr vert="horz" wrap="square" lIns="68591" tIns="34295" rIns="68591" bIns="34295" numCol="1" anchor="t" anchorCtr="0" compatLnSpc="1"/>
          <a:lstStyle/>
          <a:p>
            <a:pPr>
              <a:buClr>
                <a:srgbClr val="FF0000"/>
              </a:buClr>
              <a:buSzPct val="90000"/>
              <a:buFont typeface="Wingdings" panose="05000000000000000000" pitchFamily="2" charset="2"/>
              <a:buChar char="ü"/>
            </a:pPr>
            <a:r>
              <a:rPr lang="zh-CN" altLang="en-US" sz="2000" b="1" dirty="0" smtClean="0"/>
              <a:t>例：使用</a:t>
            </a:r>
            <a:r>
              <a:rPr lang="zh-CN" altLang="en-US" sz="2000" b="1" dirty="0"/>
              <a:t>struct模块写入二进制文件</a:t>
            </a:r>
            <a:r>
              <a:rPr lang="zh-CN" altLang="en-US" sz="2000" b="1" dirty="0" smtClean="0"/>
              <a:t>。</a:t>
            </a:r>
            <a:endParaRPr lang="zh-CN" altLang="en-US" sz="2000" b="1" dirty="0"/>
          </a:p>
        </p:txBody>
      </p:sp>
      <p:sp>
        <p:nvSpPr>
          <p:cNvPr id="4"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3" name="矩形 2"/>
          <p:cNvSpPr/>
          <p:nvPr/>
        </p:nvSpPr>
        <p:spPr>
          <a:xfrm>
            <a:off x="236048" y="2169911"/>
            <a:ext cx="6750496" cy="2616101"/>
          </a:xfrm>
          <a:prstGeom prst="rect">
            <a:avLst/>
          </a:prstGeom>
        </p:spPr>
        <p:txBody>
          <a:bodyPr wrap="square">
            <a:spAutoFit/>
          </a:bodyPr>
          <a:lstStyle/>
          <a:p>
            <a:pPr>
              <a:buSzPct val="90000"/>
              <a:buFont typeface="Wingdings" panose="05000000000000000000" pitchFamily="2" charset="2"/>
              <a:buNone/>
            </a:pPr>
            <a:r>
              <a:rPr lang="zh-CN" altLang="en-US" sz="1600" dirty="0">
                <a:latin typeface="Consolas" panose="020B0609020204030204" pitchFamily="49" charset="0"/>
              </a:rPr>
              <a:t>import struct</a:t>
            </a:r>
            <a:endParaRPr lang="zh-CN" altLang="en-US" sz="1600" dirty="0">
              <a:latin typeface="Consolas" panose="020B0609020204030204" pitchFamily="49" charset="0"/>
            </a:endParaRP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x = 96.45</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b = True</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s = 'a1@中国'</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sn = struct.pack('if?', n, x, b)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序列化</a:t>
            </a:r>
            <a:endParaRPr lang="zh-CN" altLang="en-US" sz="1600" dirty="0">
              <a:solidFill>
                <a:srgbClr val="0000FF"/>
              </a:solidFill>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    fp.write(sn) </a:t>
            </a:r>
            <a:r>
              <a:rPr lang="zh-CN" altLang="en-US" sz="1600" dirty="0" smtClean="0">
                <a:latin typeface="Consolas" panose="020B0609020204030204" pitchFamily="49" charset="0"/>
              </a:rPr>
              <a:t>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写入字节串 </a:t>
            </a:r>
            <a:endParaRPr lang="zh-CN" altLang="en-US" sz="1600" dirty="0">
              <a:solidFill>
                <a:srgbClr val="0000FF"/>
              </a:solidFill>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    fp.write(s.encode()) </a:t>
            </a:r>
            <a:r>
              <a:rPr lang="zh-CN" altLang="en-US" sz="1600" dirty="0" smtClean="0">
                <a:solidFill>
                  <a:srgbClr val="0000FF"/>
                </a:solidFill>
                <a:latin typeface="Consolas" panose="020B0609020204030204" pitchFamily="49" charset="0"/>
              </a:rPr>
              <a:t>#</a:t>
            </a:r>
            <a:r>
              <a:rPr lang="zh-CN" altLang="en-US" sz="1600" dirty="0">
                <a:solidFill>
                  <a:srgbClr val="0000FF"/>
                </a:solidFill>
                <a:latin typeface="Consolas" panose="020B0609020204030204" pitchFamily="49" charset="0"/>
              </a:rPr>
              <a:t>字符串直接编码为字节串写入</a:t>
            </a:r>
            <a:endParaRPr lang="zh-CN" altLang="en-US" sz="1600" dirty="0">
              <a:solidFill>
                <a:srgbClr val="0000FF"/>
              </a:solidFill>
              <a:latin typeface="Consolas" panose="020B0609020204030204" pitchFamily="49" charset="0"/>
            </a:endParaRPr>
          </a:p>
        </p:txBody>
      </p:sp>
      <p:pic>
        <p:nvPicPr>
          <p:cNvPr id="9" name="图片 8"/>
          <p:cNvPicPr>
            <a:picLocks noChangeAspect="1"/>
          </p:cNvPicPr>
          <p:nvPr/>
        </p:nvPicPr>
        <p:blipFill>
          <a:blip r:embed="rId2"/>
          <a:stretch>
            <a:fillRect/>
          </a:stretch>
        </p:blipFill>
        <p:spPr>
          <a:xfrm>
            <a:off x="5996701" y="1020275"/>
            <a:ext cx="3113654" cy="4974062"/>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41986"/>
          <p:cNvSpPr>
            <a:spLocks noGrp="1"/>
          </p:cNvSpPr>
          <p:nvPr>
            <p:ph idx="1"/>
          </p:nvPr>
        </p:nvSpPr>
        <p:spPr>
          <a:xfrm>
            <a:off x="467544" y="1414844"/>
            <a:ext cx="8229600" cy="4678451"/>
          </a:xfrm>
        </p:spPr>
        <p:txBody>
          <a:bodyPr vert="horz" wrap="square" lIns="68591" tIns="34295" rIns="68591" bIns="34295" numCol="1" anchor="t" anchorCtr="0" compatLnSpc="1"/>
          <a:lstStyle/>
          <a:p>
            <a:pPr>
              <a:lnSpc>
                <a:spcPct val="80000"/>
              </a:lnSpc>
              <a:buClr>
                <a:srgbClr val="FF0000"/>
              </a:buClr>
              <a:buSzPct val="90000"/>
              <a:buFont typeface="Wingdings" panose="05000000000000000000" pitchFamily="2" charset="2"/>
              <a:buChar char="ü"/>
            </a:pPr>
            <a:r>
              <a:rPr lang="zh-CN" altLang="en-US" sz="2400" dirty="0" smtClean="0"/>
              <a:t>例：使用</a:t>
            </a:r>
            <a:r>
              <a:rPr lang="zh-CN" altLang="en-US" sz="2400" dirty="0"/>
              <a:t>struct模块读取二进制文件。</a:t>
            </a:r>
            <a:endParaRPr lang="zh-CN" altLang="en-US" sz="2400" dirty="0"/>
          </a:p>
          <a:p>
            <a:pPr>
              <a:spcBef>
                <a:spcPct val="0"/>
              </a:spcBef>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6" name="组合 109"/>
          <p:cNvGrpSpPr/>
          <p:nvPr/>
        </p:nvGrpSpPr>
        <p:grpSpPr>
          <a:xfrm>
            <a:off x="467544" y="116632"/>
            <a:ext cx="6912768" cy="655385"/>
            <a:chOff x="884918" y="4596123"/>
            <a:chExt cx="6912768"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3" name="矩形 2"/>
          <p:cNvSpPr/>
          <p:nvPr/>
        </p:nvSpPr>
        <p:spPr>
          <a:xfrm>
            <a:off x="1344313" y="2176776"/>
            <a:ext cx="5760640" cy="3416320"/>
          </a:xfrm>
          <a:prstGeom prst="rect">
            <a:avLst/>
          </a:prstGeom>
        </p:spPr>
        <p:txBody>
          <a:bodyPr wrap="square">
            <a:spAutoFit/>
          </a:bodyPr>
          <a:lstStyle/>
          <a:p>
            <a:pPr>
              <a:buSzPct val="90000"/>
            </a:pPr>
            <a:r>
              <a:rPr lang="zh-CN" altLang="en-US" dirty="0">
                <a:latin typeface="Consolas" panose="020B0609020204030204" pitchFamily="49" charset="0"/>
              </a:rPr>
              <a:t>import struct</a:t>
            </a:r>
            <a:endParaRPr lang="zh-CN" altLang="en-US" dirty="0">
              <a:latin typeface="Consolas" panose="020B0609020204030204" pitchFamily="49" charset="0"/>
            </a:endParaRP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with open('sample_struct.dat', 'rb') as fp:</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sn = fp.read(9)</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tu = struct.unpack('if?', sn) </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print(tu)</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n, x, bl = tu</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print('n=', n)</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print('x=', x)</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print('bl=', bl)</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s = fp.read(9).decode()</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    print('s=', s)</a:t>
            </a:r>
            <a:endParaRPr lang="zh-CN" altLang="en-US" dirty="0">
              <a:latin typeface="Consolas" panose="020B0609020204030204" pitchFamily="49" charset="0"/>
            </a:endParaRPr>
          </a:p>
        </p:txBody>
      </p:sp>
      <p:grpSp>
        <p:nvGrpSpPr>
          <p:cNvPr id="13" name="组合 12"/>
          <p:cNvGrpSpPr/>
          <p:nvPr/>
        </p:nvGrpSpPr>
        <p:grpSpPr>
          <a:xfrm>
            <a:off x="3923928" y="3562105"/>
            <a:ext cx="5256584" cy="664704"/>
            <a:chOff x="3923928" y="3562105"/>
            <a:chExt cx="5256584" cy="664704"/>
          </a:xfrm>
        </p:grpSpPr>
        <p:sp>
          <p:nvSpPr>
            <p:cNvPr id="10" name="文本框 9"/>
            <p:cNvSpPr txBox="1"/>
            <p:nvPr/>
          </p:nvSpPr>
          <p:spPr>
            <a:xfrm>
              <a:off x="3923928" y="3857477"/>
              <a:ext cx="5256584" cy="369332"/>
            </a:xfrm>
            <a:prstGeom prst="rect">
              <a:avLst/>
            </a:prstGeom>
            <a:noFill/>
          </p:spPr>
          <p:txBody>
            <a:bodyPr wrap="square" rtlCol="0">
              <a:spAutoFit/>
            </a:bodyPr>
            <a:lstStyle/>
            <a:p>
              <a:r>
                <a:rPr lang="zh-CN" altLang="en-US" dirty="0">
                  <a:solidFill>
                    <a:srgbClr val="0000FF"/>
                  </a:solidFill>
                </a:rPr>
                <a:t>返回一个由解包数据</a:t>
              </a:r>
              <a:r>
                <a:rPr lang="en-US" altLang="zh-CN" dirty="0">
                  <a:solidFill>
                    <a:srgbClr val="0000FF"/>
                  </a:solidFill>
                </a:rPr>
                <a:t>(string)</a:t>
              </a:r>
              <a:r>
                <a:rPr lang="zh-CN" altLang="en-US" dirty="0">
                  <a:solidFill>
                    <a:srgbClr val="0000FF"/>
                  </a:solidFill>
                </a:rPr>
                <a:t>得到的一个元组</a:t>
              </a:r>
              <a:r>
                <a:rPr lang="en-US" altLang="zh-CN" dirty="0">
                  <a:solidFill>
                    <a:srgbClr val="0000FF"/>
                  </a:solidFill>
                </a:rPr>
                <a:t>(tuple</a:t>
              </a:r>
              <a:r>
                <a:rPr lang="en-US" altLang="zh-CN" dirty="0" smtClean="0">
                  <a:solidFill>
                    <a:srgbClr val="0000FF"/>
                  </a:solidFill>
                </a:rPr>
                <a:t>)</a:t>
              </a:r>
              <a:endParaRPr lang="zh-CN" altLang="en-US" dirty="0">
                <a:solidFill>
                  <a:srgbClr val="0000FF"/>
                </a:solidFill>
              </a:endParaRPr>
            </a:p>
          </p:txBody>
        </p:sp>
        <p:cxnSp>
          <p:nvCxnSpPr>
            <p:cNvPr id="12" name="直接箭头连接符 11"/>
            <p:cNvCxnSpPr/>
            <p:nvPr/>
          </p:nvCxnSpPr>
          <p:spPr>
            <a:xfrm>
              <a:off x="3995936" y="3562105"/>
              <a:ext cx="228697" cy="3839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678451"/>
          </a:xfrm>
        </p:spPr>
        <p:txBody>
          <a:bodyPr/>
          <a:lstStyle/>
          <a:p>
            <a:pPr fontAlgn="base">
              <a:buFont typeface="Wingdings" panose="05000000000000000000" charset="0"/>
              <a:buChar char="v"/>
            </a:pPr>
            <a:r>
              <a:rPr lang="zh-CN" altLang="en-US" sz="1800" noProof="1" smtClean="0"/>
              <a:t>读取</a:t>
            </a:r>
            <a:r>
              <a:rPr lang="zh-CN" altLang="en-US" sz="1800" noProof="1"/>
              <a:t>的字节数为啥是</a:t>
            </a:r>
            <a:r>
              <a:rPr lang="en-US" altLang="zh-CN" sz="1800" noProof="1"/>
              <a:t>9</a:t>
            </a:r>
            <a:r>
              <a:rPr lang="zh-CN" altLang="en-US" sz="1800" noProof="1"/>
              <a:t>呢，而不是其他数字呢？</a:t>
            </a:r>
            <a:endParaRPr lang="zh-CN" altLang="en-US" sz="1800" noProof="1"/>
          </a:p>
          <a:p>
            <a:pPr marL="0" indent="0">
              <a:buNone/>
            </a:pPr>
            <a:endParaRPr lang="zh-CN" altLang="en-US" strike="noStrike" noProof="1"/>
          </a:p>
        </p:txBody>
      </p:sp>
      <p:sp>
        <p:nvSpPr>
          <p:cNvPr id="6" name="内容占位符 2"/>
          <p:cNvSpPr txBox="1"/>
          <p:nvPr/>
        </p:nvSpPr>
        <p:spPr bwMode="auto">
          <a:xfrm>
            <a:off x="827584" y="191683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smtClean="0"/>
              <a:t>原因：</a:t>
            </a:r>
            <a:endParaRPr lang="zh-CN" altLang="en-US" sz="1800" noProof="1" smtClean="0"/>
          </a:p>
          <a:p>
            <a:pPr marL="0" indent="0">
              <a:buFont typeface="Arial" panose="020B0604020202020204" pitchFamily="34" charset="0"/>
              <a:buNone/>
            </a:pP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import struct</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struct.pack('if?', 13000, 56.0, True)</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solidFill>
                  <a:srgbClr val="00B0F0"/>
                </a:solidFill>
                <a:latin typeface="Consolas" panose="020B0609020204030204" pitchFamily="49" charset="0"/>
              </a:rPr>
              <a:t>b'\xc82\x00\x00\x00\x00`B\x01'</a:t>
            </a:r>
            <a:endParaRPr lang="zh-CN" altLang="en-US" sz="1350" noProof="1" smtClean="0">
              <a:solidFill>
                <a:srgbClr val="00B0F0"/>
              </a:solidFill>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len(_)</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solidFill>
                  <a:srgbClr val="00B0F0"/>
                </a:solidFill>
                <a:latin typeface="Consolas" panose="020B0609020204030204" pitchFamily="49" charset="0"/>
              </a:rPr>
              <a:t>9</a:t>
            </a:r>
            <a:endParaRPr lang="zh-CN" altLang="en-US" sz="1350" noProof="1" smtClean="0">
              <a:solidFill>
                <a:srgbClr val="00B0F0"/>
              </a:solidFill>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len(struct.pack('if?', 9999, 5336.0, False))</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solidFill>
                  <a:srgbClr val="00B0F0"/>
                </a:solidFill>
                <a:latin typeface="Consolas" panose="020B0609020204030204" pitchFamily="49" charset="0"/>
              </a:rPr>
              <a:t>9</a:t>
            </a:r>
            <a:endParaRPr lang="zh-CN" altLang="en-US" sz="1350" noProof="1" smtClean="0">
              <a:solidFill>
                <a:srgbClr val="00B0F0"/>
              </a:solidFill>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x = 'a1@中国'</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latin typeface="Consolas" panose="020B0609020204030204" pitchFamily="49" charset="0"/>
              </a:rPr>
              <a:t>&gt;&gt;&gt; len(x.encode())</a:t>
            </a:r>
            <a:endParaRPr lang="zh-CN" altLang="en-US" sz="1350" noProof="1" smtClean="0">
              <a:latin typeface="Consolas" panose="020B0609020204030204" pitchFamily="49" charset="0"/>
            </a:endParaRPr>
          </a:p>
          <a:p>
            <a:pPr marL="0" indent="0">
              <a:buFont typeface="Arial" panose="020B0604020202020204" pitchFamily="34" charset="0"/>
              <a:buNone/>
            </a:pPr>
            <a:r>
              <a:rPr lang="zh-CN" altLang="en-US" sz="1350" noProof="1" smtClean="0">
                <a:solidFill>
                  <a:srgbClr val="00B0F0"/>
                </a:solidFill>
                <a:latin typeface="Consolas" panose="020B0609020204030204" pitchFamily="49" charset="0"/>
              </a:rPr>
              <a:t>9</a:t>
            </a:r>
            <a:endParaRPr lang="zh-CN" altLang="en-US" sz="1350" noProof="1">
              <a:solidFill>
                <a:srgbClr val="00B0F0"/>
              </a:solidFill>
              <a:latin typeface="Consolas" panose="020B0609020204030204" pitchFamily="49" charset="0"/>
            </a:endParaRPr>
          </a:p>
        </p:txBody>
      </p:sp>
      <p:sp>
        <p:nvSpPr>
          <p:cNvPr id="7"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Struct</a:t>
            </a:r>
            <a:r>
              <a:rPr lang="zh-CN" altLang="en-US" sz="2800" noProof="1" smtClean="0">
                <a:latin typeface="Times New Roman" panose="02020603050405020304" pitchFamily="18" charset="0"/>
                <a:ea typeface="仿宋" panose="02010609060101010101" pitchFamily="49" charset="-122"/>
              </a:rPr>
              <a:t>模块</a:t>
            </a:r>
            <a:endParaRPr lang="zh-CN" altLang="en-US" sz="2800" noProof="1">
              <a:latin typeface="Times New Roman" panose="02020603050405020304" pitchFamily="18" charset="0"/>
              <a:ea typeface="仿宋" panose="02010609060101010101" pitchFamily="49" charset="-122"/>
            </a:endParaRPr>
          </a:p>
        </p:txBody>
      </p:sp>
      <p:grpSp>
        <p:nvGrpSpPr>
          <p:cNvPr id="8" name="组合 109"/>
          <p:cNvGrpSpPr/>
          <p:nvPr/>
        </p:nvGrpSpPr>
        <p:grpSpPr>
          <a:xfrm>
            <a:off x="467544" y="116632"/>
            <a:ext cx="6912768" cy="655385"/>
            <a:chOff x="884918" y="4596123"/>
            <a:chExt cx="6912768" cy="655385"/>
          </a:xfrm>
        </p:grpSpPr>
        <p:sp>
          <p:nvSpPr>
            <p:cNvPr id="9"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0" name="图片 9"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46" y="1640068"/>
            <a:ext cx="8345805" cy="3395345"/>
          </a:xfrm>
        </p:spPr>
        <p:txBody>
          <a:bodyPr/>
          <a:lstStyle/>
          <a:p>
            <a:pPr fontAlgn="base">
              <a:buClr>
                <a:srgbClr val="FF0000"/>
              </a:buClr>
              <a:buFont typeface="Wingdings" panose="05000000000000000000" pitchFamily="2" charset="2"/>
              <a:buChar char="n"/>
            </a:pPr>
            <a:r>
              <a:rPr lang="en-US" sz="1800" noProof="1">
                <a:latin typeface="+mn-ea"/>
              </a:rPr>
              <a:t>Python标准库shelve也提供了二进制文件操作的功能，可以像</a:t>
            </a:r>
            <a:r>
              <a:rPr lang="en-US" sz="1800" noProof="1">
                <a:solidFill>
                  <a:srgbClr val="FF0000"/>
                </a:solidFill>
                <a:latin typeface="+mn-ea"/>
              </a:rPr>
              <a:t>字典</a:t>
            </a:r>
            <a:r>
              <a:rPr lang="en-US" sz="1800" noProof="1">
                <a:latin typeface="+mn-ea"/>
              </a:rPr>
              <a:t>赋值一样来写入二进制文件，也可以像字典一样读取二进制文件。</a:t>
            </a:r>
            <a:endParaRPr lang="en-US" sz="1800" noProof="1">
              <a:latin typeface="+mn-ea"/>
            </a:endParaRPr>
          </a:p>
          <a:p>
            <a:pPr marL="0" indent="0">
              <a:buNone/>
            </a:pPr>
            <a:endParaRPr lang="en-US" sz="1350" noProof="1"/>
          </a:p>
          <a:p>
            <a:pPr marL="0" indent="0">
              <a:buNone/>
            </a:pPr>
            <a:r>
              <a:rPr lang="en-US" sz="1350" noProof="1">
                <a:latin typeface="Consolas" panose="020B0609020204030204" pitchFamily="49" charset="0"/>
              </a:rPr>
              <a:t>&gt;&gt;&gt; import shelve</a:t>
            </a:r>
            <a:endParaRPr lang="en-US" sz="1350" noProof="1">
              <a:latin typeface="Consolas" panose="020B0609020204030204" pitchFamily="49" charset="0"/>
            </a:endParaRPr>
          </a:p>
          <a:p>
            <a:pPr marL="0" indent="0">
              <a:buNone/>
            </a:pPr>
            <a:r>
              <a:rPr lang="en-US" sz="1350" noProof="1">
                <a:latin typeface="Consolas" panose="020B0609020204030204" pitchFamily="49" charset="0"/>
              </a:rPr>
              <a:t>&gt;&gt;&gt; zhangsan = {'age':38, 'sex':'Male', 'address':'SDIBT'}</a:t>
            </a:r>
            <a:endParaRPr lang="en-US" sz="1350" noProof="1">
              <a:latin typeface="Consolas" panose="020B0609020204030204" pitchFamily="49" charset="0"/>
            </a:endParaRPr>
          </a:p>
          <a:p>
            <a:pPr marL="0" indent="0">
              <a:buNone/>
            </a:pPr>
            <a:r>
              <a:rPr lang="en-US" sz="1200" noProof="1">
                <a:latin typeface="Consolas" panose="020B0609020204030204" pitchFamily="49" charset="0"/>
              </a:rPr>
              <a:t>&gt;&gt;&gt; lisi = {'age':40, 'sex':'Male', 'qq':'1234567', 'tel':'7654321'}</a:t>
            </a:r>
            <a:endParaRPr lang="en-US" sz="1200" noProof="1">
              <a:latin typeface="Consolas" panose="020B0609020204030204" pitchFamily="49" charset="0"/>
            </a:endParaRPr>
          </a:p>
          <a:p>
            <a:pPr marL="0" indent="0">
              <a:buNone/>
            </a:pPr>
            <a:r>
              <a:rPr lang="en-US" sz="1350" noProof="1">
                <a:latin typeface="Consolas" panose="020B0609020204030204" pitchFamily="49" charset="0"/>
              </a:rPr>
              <a:t>&gt;&gt;&gt; with shelve.open('shelve_test.dat') as fp:</a:t>
            </a:r>
            <a:endParaRPr lang="en-US" sz="1350" noProof="1">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fp['zhangsan'] = zhangsan      </a:t>
            </a:r>
            <a:r>
              <a:rPr lang="en-US" sz="1400" noProof="1">
                <a:solidFill>
                  <a:srgbClr val="0000FF"/>
                </a:solidFill>
                <a:latin typeface="Consolas" panose="020B0609020204030204" pitchFamily="49" charset="0"/>
              </a:rPr>
              <a:t># </a:t>
            </a:r>
            <a:r>
              <a:rPr lang="zh-CN" altLang="en-US" sz="1400" noProof="1">
                <a:solidFill>
                  <a:srgbClr val="0000FF"/>
                </a:solidFill>
                <a:latin typeface="Consolas" panose="020B0609020204030204" pitchFamily="49" charset="0"/>
              </a:rPr>
              <a:t>像操作</a:t>
            </a:r>
            <a:r>
              <a:rPr lang="en-US" sz="1400" noProof="1">
                <a:solidFill>
                  <a:srgbClr val="0000FF"/>
                </a:solidFill>
                <a:latin typeface="Consolas" panose="020B0609020204030204" pitchFamily="49" charset="0"/>
              </a:rPr>
              <a:t>字典</a:t>
            </a:r>
            <a:r>
              <a:rPr lang="zh-CN" altLang="en-US" sz="1400" noProof="1">
                <a:solidFill>
                  <a:srgbClr val="0000FF"/>
                </a:solidFill>
                <a:latin typeface="Consolas" panose="020B0609020204030204" pitchFamily="49" charset="0"/>
              </a:rPr>
              <a:t>一样</a:t>
            </a:r>
            <a:r>
              <a:rPr lang="en-US" sz="1400" noProof="1">
                <a:solidFill>
                  <a:srgbClr val="0000FF"/>
                </a:solidFill>
                <a:latin typeface="Consolas" panose="020B0609020204030204" pitchFamily="49" charset="0"/>
              </a:rPr>
              <a:t>把数据写入文件</a:t>
            </a:r>
            <a:endParaRPr lang="en-US" sz="1350" noProof="1">
              <a:solidFill>
                <a:srgbClr val="0000FF"/>
              </a:solidFill>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fp['lisi'] = lisi</a:t>
            </a:r>
            <a:endParaRPr lang="en-US" sz="1350" noProof="1">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for i in range(5):</a:t>
            </a:r>
            <a:endParaRPr lang="en-US" sz="1350" noProof="1">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fp[str(i)] = str(i)</a:t>
            </a:r>
            <a:endParaRPr lang="en-US" sz="1350" noProof="1">
              <a:latin typeface="Consolas" panose="020B0609020204030204" pitchFamily="49" charset="0"/>
            </a:endParaRPr>
          </a:p>
        </p:txBody>
      </p:sp>
      <p:sp>
        <p:nvSpPr>
          <p:cNvPr id="4"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shelve</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10" name="Content Placeholder 2"/>
          <p:cNvSpPr txBox="1"/>
          <p:nvPr/>
        </p:nvSpPr>
        <p:spPr bwMode="auto">
          <a:xfrm>
            <a:off x="666076" y="5035413"/>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600" b="1" dirty="0" smtClean="0">
                <a:solidFill>
                  <a:srgbClr val="0000FF"/>
                </a:solidFill>
                <a:latin typeface="Consolas" panose="020B0609020204030204" pitchFamily="49" charset="0"/>
              </a:rPr>
              <a:t>#</a:t>
            </a:r>
            <a:r>
              <a:rPr lang="en-US" altLang="en-US" sz="1600" b="1" dirty="0" err="1" smtClean="0">
                <a:solidFill>
                  <a:srgbClr val="0000FF"/>
                </a:solidFill>
                <a:latin typeface="Consolas" panose="020B0609020204030204" pitchFamily="49" charset="0"/>
              </a:rPr>
              <a:t>读取并显示文件内容</a:t>
            </a:r>
            <a:endParaRPr lang="en-US" altLang="en-US" sz="1600" b="1" dirty="0" smtClean="0">
              <a:solidFill>
                <a:srgbClr val="0000FF"/>
              </a:solidFill>
              <a:latin typeface="Consolas" panose="020B0609020204030204" pitchFamily="49" charset="0"/>
            </a:endParaRPr>
          </a:p>
          <a:p>
            <a:pPr marL="0" indent="0">
              <a:buFont typeface="Arial" panose="020B0604020202020204" pitchFamily="34" charset="0"/>
              <a:buNone/>
            </a:pPr>
            <a:r>
              <a:rPr lang="en-US" altLang="en-US" sz="1350" dirty="0" smtClean="0">
                <a:latin typeface="Consolas" panose="020B0609020204030204" pitchFamily="49" charset="0"/>
              </a:rPr>
              <a:t>&gt;&gt;&gt; with </a:t>
            </a:r>
            <a:r>
              <a:rPr lang="en-US" altLang="en-US" sz="1350" dirty="0" err="1" smtClean="0">
                <a:latin typeface="Consolas" panose="020B0609020204030204" pitchFamily="49" charset="0"/>
              </a:rPr>
              <a:t>shelve.open</a:t>
            </a:r>
            <a:r>
              <a:rPr lang="en-US" altLang="en-US" sz="1350" dirty="0" smtClean="0">
                <a:latin typeface="Consolas" panose="020B0609020204030204" pitchFamily="49" charset="0"/>
              </a:rPr>
              <a:t>('shelve_test.dat') as </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endParaRPr lang="en-US" altLang="en-US" sz="1350" dirty="0" smtClean="0">
              <a:latin typeface="Consolas" panose="020B0609020204030204" pitchFamily="49" charset="0"/>
            </a:endParaRPr>
          </a:p>
          <a:p>
            <a:pPr marL="0" indent="0">
              <a:buFont typeface="Arial" panose="020B0604020202020204" pitchFamily="34"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zhangsan</a:t>
            </a:r>
            <a:r>
              <a:rPr lang="en-US" altLang="en-US" sz="1350" dirty="0" smtClean="0">
                <a:latin typeface="Consolas" panose="020B0609020204030204" pitchFamily="49" charset="0"/>
              </a:rPr>
              <a:t>'])</a:t>
            </a:r>
            <a:endParaRPr lang="en-US" altLang="en-US" sz="1350" dirty="0" smtClean="0">
              <a:latin typeface="Consolas" panose="020B0609020204030204" pitchFamily="49" charset="0"/>
            </a:endParaRPr>
          </a:p>
          <a:p>
            <a:pPr marL="0" indent="0">
              <a:buFont typeface="Arial" panose="020B0604020202020204" pitchFamily="34"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zhangsan</a:t>
            </a:r>
            <a:r>
              <a:rPr lang="en-US" altLang="en-US" sz="1350" dirty="0" smtClean="0">
                <a:latin typeface="Consolas" panose="020B0609020204030204" pitchFamily="49" charset="0"/>
              </a:rPr>
              <a:t>']['age'])</a:t>
            </a:r>
            <a:endParaRPr lang="en-US" altLang="en-US" sz="1350" dirty="0" smtClean="0">
              <a:latin typeface="Consolas" panose="020B0609020204030204" pitchFamily="49" charset="0"/>
            </a:endParaRPr>
          </a:p>
          <a:p>
            <a:pPr marL="0" indent="0">
              <a:buFont typeface="Arial" panose="020B0604020202020204" pitchFamily="34"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lisi</a:t>
            </a:r>
            <a:r>
              <a:rPr lang="en-US" altLang="en-US" sz="1350" dirty="0" smtClean="0">
                <a:latin typeface="Consolas" panose="020B0609020204030204" pitchFamily="49" charset="0"/>
              </a:rPr>
              <a:t>']['</a:t>
            </a:r>
            <a:r>
              <a:rPr lang="en-US" altLang="en-US" sz="1350" dirty="0" err="1" smtClean="0">
                <a:latin typeface="Consolas" panose="020B0609020204030204" pitchFamily="49" charset="0"/>
              </a:rPr>
              <a:t>qq</a:t>
            </a:r>
            <a:r>
              <a:rPr lang="en-US" altLang="en-US" sz="1350" dirty="0" smtClean="0">
                <a:latin typeface="Consolas" panose="020B0609020204030204" pitchFamily="49" charset="0"/>
              </a:rPr>
              <a:t>'])</a:t>
            </a:r>
            <a:endParaRPr lang="en-US" altLang="en-US" sz="1350" dirty="0" smtClean="0">
              <a:latin typeface="Consolas" panose="020B0609020204030204" pitchFamily="49" charset="0"/>
            </a:endParaRPr>
          </a:p>
          <a:p>
            <a:pPr marL="0" indent="0">
              <a:buFont typeface="Arial" panose="020B0604020202020204" pitchFamily="34" charset="0"/>
              <a:buNone/>
            </a:pPr>
            <a:r>
              <a:rPr lang="en-US" altLang="en-US" sz="1350" dirty="0" smtClean="0"/>
              <a:t>        </a:t>
            </a:r>
            <a:r>
              <a:rPr lang="en-US" altLang="en-US" sz="1350" dirty="0" smtClean="0">
                <a:latin typeface="Consolas" panose="020B0609020204030204" pitchFamily="49" charset="0"/>
              </a:rPr>
              <a:t>print(</a:t>
            </a:r>
            <a:r>
              <a:rPr lang="en-US" altLang="en-US" sz="1350" dirty="0" err="1" smtClean="0">
                <a:latin typeface="Consolas" panose="020B0609020204030204" pitchFamily="49" charset="0"/>
              </a:rPr>
              <a:t>fp</a:t>
            </a:r>
            <a:r>
              <a:rPr lang="en-US" altLang="en-US" sz="1350" dirty="0" smtClean="0">
                <a:latin typeface="Consolas" panose="020B0609020204030204" pitchFamily="49" charset="0"/>
              </a:rPr>
              <a:t>['3'])</a:t>
            </a:r>
            <a:endParaRPr lang="en-US" altLang="en-US" sz="1350" dirty="0">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941932" y="1413961"/>
            <a:ext cx="7554269"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en-US" altLang="en-US" sz="1800" b="1" dirty="0"/>
              <a:t>Python标准库marshal也可以进行对象的序列化和反序列化</a:t>
            </a:r>
            <a:r>
              <a:rPr lang="en-US" altLang="en-US" sz="1800" b="1" dirty="0" smtClean="0"/>
              <a:t>。</a:t>
            </a:r>
            <a:endParaRPr lang="en-US" altLang="en-US" sz="1800" b="1" dirty="0"/>
          </a:p>
        </p:txBody>
      </p:sp>
      <p:sp>
        <p:nvSpPr>
          <p:cNvPr id="4"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marshal</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5" name="组合 109"/>
          <p:cNvGrpSpPr/>
          <p:nvPr/>
        </p:nvGrpSpPr>
        <p:grpSpPr>
          <a:xfrm>
            <a:off x="467544" y="116632"/>
            <a:ext cx="6912768" cy="655385"/>
            <a:chOff x="884918" y="4596123"/>
            <a:chExt cx="6912768" cy="655385"/>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
        <p:nvSpPr>
          <p:cNvPr id="9" name="矩形 8"/>
          <p:cNvSpPr/>
          <p:nvPr/>
        </p:nvSpPr>
        <p:spPr>
          <a:xfrm>
            <a:off x="1049436" y="1916832"/>
            <a:ext cx="8094564" cy="3539430"/>
          </a:xfrm>
          <a:prstGeom prst="rect">
            <a:avLst/>
          </a:prstGeom>
        </p:spPr>
        <p:txBody>
          <a:bodyPr wrap="square">
            <a:spAutoFit/>
          </a:bodyPr>
          <a:lstStyle/>
          <a:p>
            <a:pPr marL="0" indent="0">
              <a:buNone/>
            </a:pPr>
            <a:r>
              <a:rPr lang="en-US" altLang="en-US" sz="1600" dirty="0">
                <a:latin typeface="Consolas" panose="020B0609020204030204" pitchFamily="49" charset="0"/>
              </a:rPr>
              <a:t>&gt;&gt;&gt; import marshal                              #</a:t>
            </a:r>
            <a:r>
              <a:rPr lang="en-US" altLang="en-US" sz="1600" dirty="0" err="1">
                <a:latin typeface="Consolas" panose="020B0609020204030204" pitchFamily="49" charset="0"/>
              </a:rPr>
              <a:t>导入模块</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x1 = 30                                     #</a:t>
            </a:r>
            <a:r>
              <a:rPr lang="en-US" altLang="en-US" sz="1600" dirty="0" err="1">
                <a:latin typeface="Consolas" panose="020B0609020204030204" pitchFamily="49" charset="0"/>
              </a:rPr>
              <a:t>待序列化的对象</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x2 = 5.0</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x3 = [1, 2, 3]</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x4 = (4, 5, 6)</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x5 = {'a':1, 'b':2, 'c':3}</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x6 = {7, 8, 9}</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 = [</a:t>
            </a:r>
            <a:r>
              <a:rPr lang="en-US" altLang="en-US" sz="1600" dirty="0" err="1">
                <a:latin typeface="Consolas" panose="020B0609020204030204" pitchFamily="49" charset="0"/>
              </a:rPr>
              <a:t>eval</a:t>
            </a:r>
            <a:r>
              <a:rPr lang="en-US" altLang="en-US" sz="1600" dirty="0">
                <a:latin typeface="Consolas" panose="020B0609020204030204" pitchFamily="49" charset="0"/>
              </a:rPr>
              <a:t>('x'+</a:t>
            </a:r>
            <a:r>
              <a:rPr lang="en-US" altLang="en-US" sz="1600" dirty="0" err="1">
                <a:latin typeface="Consolas" panose="020B0609020204030204" pitchFamily="49" charset="0"/>
              </a:rPr>
              <a:t>str</a:t>
            </a:r>
            <a:r>
              <a:rPr lang="en-US" altLang="en-US" sz="1600" dirty="0">
                <a:latin typeface="Consolas" panose="020B0609020204030204" pitchFamily="49" charset="0"/>
              </a:rPr>
              <a:t>(</a:t>
            </a:r>
            <a:r>
              <a:rPr lang="en-US" altLang="en-US" sz="1600" dirty="0" err="1">
                <a:latin typeface="Consolas" panose="020B0609020204030204" pitchFamily="49" charset="0"/>
              </a:rPr>
              <a:t>i</a:t>
            </a:r>
            <a:r>
              <a:rPr lang="en-US" altLang="en-US" sz="1600" dirty="0">
                <a:latin typeface="Consolas" panose="020B0609020204030204" pitchFamily="49" charset="0"/>
              </a:rPr>
              <a:t>)) for </a:t>
            </a:r>
            <a:r>
              <a:rPr lang="en-US" altLang="en-US" sz="1600" dirty="0" err="1">
                <a:latin typeface="Consolas" panose="020B0609020204030204" pitchFamily="49" charset="0"/>
              </a:rPr>
              <a:t>i</a:t>
            </a:r>
            <a:r>
              <a:rPr lang="en-US" altLang="en-US" sz="1600" dirty="0">
                <a:latin typeface="Consolas" panose="020B0609020204030204" pitchFamily="49" charset="0"/>
              </a:rPr>
              <a:t>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a:t>
            </a:r>
            <a:endParaRPr lang="en-US" altLang="en-US" sz="1600" dirty="0">
              <a:latin typeface="Consolas" panose="020B0609020204030204" pitchFamily="49" charset="0"/>
            </a:endParaRPr>
          </a:p>
          <a:p>
            <a:pPr marL="0" indent="0">
              <a:buNone/>
            </a:pPr>
            <a:r>
              <a:rPr lang="en-US" altLang="en-US" sz="1600" dirty="0">
                <a:solidFill>
                  <a:srgbClr val="0000FF"/>
                </a:solidFill>
                <a:latin typeface="Consolas" panose="020B0609020204030204" pitchFamily="49" charset="0"/>
              </a:rPr>
              <a:t>[30, 5.0, [1, 2, 3], (4, 5, 6), {'a': 1, 'b': 2, 'c': 3}, {8, 9, 7}]</a:t>
            </a:r>
            <a:endParaRPr lang="en-US" altLang="en-US" sz="1600" dirty="0">
              <a:solidFill>
                <a:srgbClr val="0000FF"/>
              </a:solidFill>
              <a:latin typeface="Consolas" panose="020B0609020204030204" pitchFamily="49" charset="0"/>
            </a:endParaRPr>
          </a:p>
          <a:p>
            <a:pPr marL="0" indent="0">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创建二进制文件</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先写入对象个数</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for item in x:</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endParaRPr lang="en-US" altLang="en-US" sz="1600" dirty="0">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vert="horz" wrap="square" lIns="68591" tIns="34295" rIns="68591" bIns="34295" numCol="1" anchor="t" anchorCtr="0" compatLnSpc="1"/>
          <a:lstStyle/>
          <a:p>
            <a:pPr marL="0" indent="0">
              <a:buNone/>
            </a:pPr>
            <a:r>
              <a:rPr lang="en-US" altLang="en-US" sz="1350" dirty="0">
                <a:latin typeface="Consolas" panose="020B0609020204030204" pitchFamily="49" charset="0"/>
              </a:rPr>
              <a:t>&gt;&gt;&gt; with open('test.dat', '</a:t>
            </a:r>
            <a:r>
              <a:rPr lang="en-US" altLang="en-US" sz="1350" dirty="0" err="1">
                <a:latin typeface="Consolas" panose="020B0609020204030204" pitchFamily="49" charset="0"/>
              </a:rPr>
              <a:t>rb</a:t>
            </a:r>
            <a:r>
              <a:rPr lang="en-US" altLang="en-US" sz="1350" dirty="0">
                <a:latin typeface="Consolas" panose="020B0609020204030204" pitchFamily="49" charset="0"/>
              </a:rPr>
              <a:t>') as </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打开二进制文件</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rPr>
              <a:t>    n = </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获取对象个数</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for </a:t>
            </a:r>
            <a:r>
              <a:rPr lang="en-US" altLang="en-US" sz="1350" dirty="0" err="1">
                <a:latin typeface="Consolas" panose="020B0609020204030204" pitchFamily="49" charset="0"/>
              </a:rPr>
              <a:t>i</a:t>
            </a:r>
            <a:r>
              <a:rPr lang="en-US" altLang="en-US" sz="1350" dirty="0">
                <a:latin typeface="Consolas" panose="020B0609020204030204" pitchFamily="49" charset="0"/>
              </a:rPr>
              <a:t> in range(n):</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print(</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反序列化，输出结果</a:t>
            </a:r>
            <a:endParaRPr lang="en-US" altLang="en-US" sz="1350" dirty="0">
              <a:latin typeface="Consolas" panose="020B0609020204030204" pitchFamily="49" charset="0"/>
            </a:endParaRPr>
          </a:p>
          <a:p>
            <a:pPr marL="0" indent="0">
              <a:buNone/>
            </a:pPr>
            <a:endParaRPr lang="en-US" altLang="en-US" sz="1350" dirty="0">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30</a:t>
            </a:r>
            <a:endParaRPr lang="en-US" altLang="en-US" sz="1350" dirty="0">
              <a:solidFill>
                <a:srgbClr val="0000FF"/>
              </a:solidFill>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5.0</a:t>
            </a:r>
            <a:endParaRPr lang="en-US" altLang="en-US" sz="1350" dirty="0">
              <a:solidFill>
                <a:srgbClr val="0000FF"/>
              </a:solidFill>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[1, 2, 3]</a:t>
            </a:r>
            <a:endParaRPr lang="en-US" altLang="en-US" sz="1350" dirty="0">
              <a:solidFill>
                <a:srgbClr val="0000FF"/>
              </a:solidFill>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(4, 5, 6)</a:t>
            </a:r>
            <a:endParaRPr lang="en-US" altLang="en-US" sz="1350" dirty="0">
              <a:solidFill>
                <a:srgbClr val="0000FF"/>
              </a:solidFill>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{'a': 1, 'b': 2, 'c': 3}</a:t>
            </a:r>
            <a:endParaRPr lang="en-US" altLang="en-US" sz="1350" dirty="0">
              <a:solidFill>
                <a:srgbClr val="0000FF"/>
              </a:solidFill>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{8, 9, 7}</a:t>
            </a:r>
            <a:endParaRPr lang="en-US" altLang="en-US" sz="1350" dirty="0">
              <a:solidFill>
                <a:srgbClr val="0000FF"/>
              </a:solidFill>
              <a:latin typeface="Consolas" panose="020B0609020204030204" pitchFamily="49" charset="0"/>
            </a:endParaRPr>
          </a:p>
        </p:txBody>
      </p:sp>
      <p:sp>
        <p:nvSpPr>
          <p:cNvPr id="5" name="标题 38913"/>
          <p:cNvSpPr txBox="1"/>
          <p:nvPr/>
        </p:nvSpPr>
        <p:spPr bwMode="auto">
          <a:xfrm>
            <a:off x="393084" y="489398"/>
            <a:ext cx="9140825" cy="924563"/>
          </a:xfrm>
          <a:prstGeom prst="rect">
            <a:avLst/>
          </a:prstGeom>
          <a:noFill/>
          <a:ln w="9525">
            <a:noFill/>
            <a:miter lim="800000"/>
          </a:ln>
        </p:spPr>
        <p:txBody>
          <a:bodyPr vert="horz" wrap="square" lIns="91440" tIns="45720" rIns="91440" bIns="46800" numCol="1" anchor="b" anchorCtr="0" compatLnSpc="1">
            <a:normAutofit/>
          </a:bodyPr>
          <a:lstStyle>
            <a:lvl1pPr algn="l" rtl="0" fontAlgn="base">
              <a:spcBef>
                <a:spcPct val="0"/>
              </a:spcBef>
              <a:spcAft>
                <a:spcPct val="0"/>
              </a:spcAft>
              <a:defRPr sz="3600" b="1" kern="1200" baseline="0">
                <a:solidFill>
                  <a:schemeClr val="tx1"/>
                </a:solidFill>
                <a:latin typeface="黑体" panose="02010609060101010101" pitchFamily="49" charset="-122"/>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a:lstStyle>
          <a:p>
            <a:pPr marL="571500" indent="-571500">
              <a:buClr>
                <a:srgbClr val="FF0000"/>
              </a:buClr>
              <a:buFont typeface="Wingdings" panose="05000000000000000000" pitchFamily="2" charset="2"/>
              <a:buChar char="Ø"/>
            </a:pPr>
            <a:r>
              <a:rPr lang="zh-CN" altLang="en-US" sz="2800" noProof="1" smtClean="0">
                <a:latin typeface="Times New Roman" panose="02020603050405020304" pitchFamily="18" charset="0"/>
                <a:ea typeface="仿宋" panose="02010609060101010101" pitchFamily="49" charset="-122"/>
              </a:rPr>
              <a:t>使用</a:t>
            </a:r>
            <a:r>
              <a:rPr lang="en-US" altLang="zh-CN" sz="2800" noProof="1" smtClean="0">
                <a:latin typeface="Times New Roman" panose="02020603050405020304" pitchFamily="18" charset="0"/>
                <a:ea typeface="仿宋" panose="02010609060101010101" pitchFamily="49" charset="-122"/>
              </a:rPr>
              <a:t>marshal</a:t>
            </a:r>
            <a:r>
              <a:rPr lang="zh-CN" altLang="en-US" sz="2800" noProof="1" smtClean="0">
                <a:latin typeface="Times New Roman" panose="02020603050405020304" pitchFamily="18" charset="0"/>
                <a:ea typeface="仿宋" panose="02010609060101010101" pitchFamily="49" charset="-122"/>
              </a:rPr>
              <a:t>序列化</a:t>
            </a:r>
            <a:endParaRPr lang="zh-CN" altLang="en-US" sz="2800" noProof="1">
              <a:latin typeface="Times New Roman" panose="02020603050405020304" pitchFamily="18" charset="0"/>
              <a:ea typeface="仿宋" panose="02010609060101010101" pitchFamily="49" charset="-122"/>
            </a:endParaRPr>
          </a:p>
        </p:txBody>
      </p:sp>
      <p:grpSp>
        <p:nvGrpSpPr>
          <p:cNvPr id="6" name="组合 109"/>
          <p:cNvGrpSpPr/>
          <p:nvPr/>
        </p:nvGrpSpPr>
        <p:grpSpPr>
          <a:xfrm>
            <a:off x="467544" y="116632"/>
            <a:ext cx="6912768" cy="655385"/>
            <a:chOff x="884918" y="4596123"/>
            <a:chExt cx="6912768"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7.4 </a:t>
              </a:r>
              <a:r>
                <a:rPr lang="zh-CN" altLang="en-US" sz="3600" b="1" dirty="0" smtClean="0">
                  <a:latin typeface="Times New Roman" panose="02020603050405020304" pitchFamily="18" charset="0"/>
                  <a:ea typeface="黑体" panose="02010609060101010101" pitchFamily="49" charset="-122"/>
                </a:rPr>
                <a:t> 二进制文件操作模块</a:t>
              </a:r>
              <a:endParaRPr lang="zh-CN" altLang="en-US" sz="3600" b="1" dirty="0">
                <a:latin typeface="Times New Roman" panose="02020603050405020304" pitchFamily="18" charset="0"/>
                <a:ea typeface="黑体" panose="02010609060101010101" pitchFamily="49" charset="-122"/>
              </a:endParaRPr>
            </a:p>
          </p:txBody>
        </p:sp>
      </p:grpSp>
    </p:spTree>
  </p:cSld>
  <p:clrMapOvr>
    <a:masterClrMapping/>
  </p:clrMapOvr>
  <p:transition spd="slow" advClick="0">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TextBox 2"/>
          <p:cNvSpPr txBox="1">
            <a:spLocks noChangeArrowheads="1"/>
          </p:cNvSpPr>
          <p:nvPr/>
        </p:nvSpPr>
        <p:spPr bwMode="auto">
          <a:xfrm>
            <a:off x="346941" y="1132320"/>
            <a:ext cx="2090637"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anose="05000000000000000000" pitchFamily="2" charset="2"/>
              <a:buChar char="u"/>
              <a:defRPr/>
            </a:pPr>
            <a:r>
              <a:rPr lang="zh-CN" altLang="en-US" sz="3500" b="1" dirty="0" smtClean="0">
                <a:latin typeface="Times New Roman" panose="02020603050405020304" pitchFamily="18" charset="0"/>
              </a:rPr>
              <a:t>问题？ </a:t>
            </a:r>
            <a:endParaRPr lang="zh-CN" altLang="en-US" sz="3500" b="1" dirty="0" smtClean="0">
              <a:latin typeface="Times New Roman" panose="02020603050405020304" pitchFamily="18" charset="0"/>
            </a:endParaRPr>
          </a:p>
        </p:txBody>
      </p:sp>
      <p:sp>
        <p:nvSpPr>
          <p:cNvPr id="10" name="矩形 9"/>
          <p:cNvSpPr/>
          <p:nvPr/>
        </p:nvSpPr>
        <p:spPr>
          <a:xfrm>
            <a:off x="967771" y="2946846"/>
            <a:ext cx="7864502" cy="861774"/>
          </a:xfrm>
          <a:prstGeom prst="rect">
            <a:avLst/>
          </a:prstGeom>
        </p:spPr>
        <p:txBody>
          <a:bodyPr wrap="square">
            <a:spAutoFit/>
          </a:bodyPr>
          <a:lstStyle/>
          <a:p>
            <a:pPr indent="269875" algn="just">
              <a:lnSpc>
                <a:spcPct val="125000"/>
              </a:lnSpc>
              <a:buClr>
                <a:srgbClr val="FF0000"/>
              </a:buClr>
              <a:buFont typeface="Arial" panose="020B0604020202020204" pitchFamily="34" charset="0"/>
              <a:buChar char="•"/>
            </a:pPr>
            <a:r>
              <a:rPr lang="zh-CN" altLang="zh-CN" sz="2000" dirty="0" smtClean="0">
                <a:latin typeface="微软雅黑" panose="020B0503020204020204" pitchFamily="34" charset="-122"/>
                <a:ea typeface="微软雅黑" panose="020B0503020204020204" pitchFamily="34" charset="-122"/>
              </a:rPr>
              <a:t>单变量</a:t>
            </a:r>
            <a:r>
              <a:rPr lang="zh-CN" altLang="en-US" sz="2000" dirty="0" smtClean="0">
                <a:latin typeface="微软雅黑" panose="020B0503020204020204" pitchFamily="34" charset="-122"/>
                <a:ea typeface="微软雅黑" panose="020B0503020204020204" pitchFamily="34" charset="-122"/>
              </a:rPr>
              <a:t>数据：整型（如：</a:t>
            </a: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）、浮点类型（如：</a:t>
            </a:r>
            <a:r>
              <a:rPr lang="en-US" altLang="zh-CN" sz="2000" dirty="0" smtClean="0">
                <a:latin typeface="微软雅黑" panose="020B0503020204020204" pitchFamily="34" charset="-122"/>
                <a:ea typeface="微软雅黑" panose="020B0503020204020204" pitchFamily="34" charset="-122"/>
              </a:rPr>
              <a:t>2.34</a:t>
            </a:r>
            <a:r>
              <a:rPr lang="zh-CN" altLang="en-US" sz="2000" dirty="0" smtClean="0">
                <a:latin typeface="微软雅黑" panose="020B0503020204020204" pitchFamily="34" charset="-122"/>
                <a:ea typeface="微软雅黑" panose="020B0503020204020204" pitchFamily="34" charset="-122"/>
              </a:rPr>
              <a:t>）、复数类型 </a:t>
            </a:r>
            <a:endParaRPr lang="en-US" altLang="zh-CN" sz="2000" dirty="0" smtClean="0">
              <a:latin typeface="微软雅黑" panose="020B0503020204020204" pitchFamily="34" charset="-122"/>
              <a:ea typeface="微软雅黑" panose="020B0503020204020204" pitchFamily="34" charset="-122"/>
            </a:endParaRPr>
          </a:p>
          <a:p>
            <a:pPr indent="269875" algn="just">
              <a:lnSpc>
                <a:spcPct val="125000"/>
              </a:lnSpc>
              <a:buClr>
                <a:srgbClr val="FF0000"/>
              </a:buClr>
            </a:pPr>
            <a:r>
              <a:rPr lang="zh-CN" altLang="en-US" sz="2000" dirty="0" smtClean="0">
                <a:latin typeface="微软雅黑" panose="020B0503020204020204" pitchFamily="34" charset="-122"/>
                <a:ea typeface="微软雅黑" panose="020B0503020204020204" pitchFamily="34" charset="-122"/>
              </a:rPr>
              <a:t>（如：</a:t>
            </a:r>
            <a:r>
              <a:rPr lang="en-US" altLang="zh-CN" sz="2000" dirty="0" smtClean="0">
                <a:latin typeface="微软雅黑" panose="020B0503020204020204" pitchFamily="34" charset="-122"/>
                <a:ea typeface="微软雅黑" panose="020B0503020204020204" pitchFamily="34" charset="-122"/>
              </a:rPr>
              <a:t>1+2.34j)</a:t>
            </a:r>
            <a:endParaRPr lang="en-US" altLang="zh-CN" sz="2000"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953916" y="3818098"/>
            <a:ext cx="7670538" cy="861774"/>
          </a:xfrm>
          <a:prstGeom prst="rect">
            <a:avLst/>
          </a:prstGeom>
        </p:spPr>
        <p:txBody>
          <a:bodyPr wrap="square">
            <a:spAutoFit/>
          </a:bodyPr>
          <a:lstStyle/>
          <a:p>
            <a:pPr indent="269875" algn="just">
              <a:lnSpc>
                <a:spcPct val="125000"/>
              </a:lnSpc>
              <a:buClr>
                <a:srgbClr val="FF0000"/>
              </a:buClr>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组合数据类型：序列（</a:t>
            </a:r>
            <a:r>
              <a:rPr lang="en-US" altLang="zh-CN" sz="2000" dirty="0" err="1" smtClean="0">
                <a:latin typeface="微软雅黑" panose="020B0503020204020204" pitchFamily="34" charset="-122"/>
                <a:ea typeface="微软雅黑" panose="020B0503020204020204" pitchFamily="34" charset="-122"/>
              </a:rPr>
              <a:t>str</a:t>
            </a:r>
            <a:r>
              <a:rPr lang="zh-CN" altLang="en-US"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tuple</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list</a:t>
            </a:r>
            <a:r>
              <a:rPr lang="zh-CN" altLang="en-US" sz="2000" dirty="0" smtClean="0">
                <a:latin typeface="微软雅黑" panose="020B0503020204020204" pitchFamily="34" charset="-122"/>
                <a:ea typeface="微软雅黑" panose="020B0503020204020204" pitchFamily="34" charset="-122"/>
              </a:rPr>
              <a:t>）、集合（</a:t>
            </a:r>
            <a:r>
              <a:rPr lang="en-US" altLang="zh-CN" sz="2000" dirty="0" smtClean="0">
                <a:latin typeface="微软雅黑" panose="020B0503020204020204" pitchFamily="34" charset="-122"/>
                <a:ea typeface="微软雅黑" panose="020B0503020204020204" pitchFamily="34" charset="-122"/>
              </a:rPr>
              <a:t>set</a:t>
            </a:r>
            <a:r>
              <a:rPr lang="zh-CN" altLang="en-US" sz="2000" dirty="0" smtClean="0">
                <a:latin typeface="微软雅黑" panose="020B0503020204020204" pitchFamily="34" charset="-122"/>
                <a:ea typeface="微软雅黑" panose="020B0503020204020204" pitchFamily="34" charset="-122"/>
              </a:rPr>
              <a:t>）、映射    </a:t>
            </a:r>
            <a:endParaRPr lang="en-US" altLang="zh-CN" sz="2000" dirty="0" smtClean="0">
              <a:latin typeface="微软雅黑" panose="020B0503020204020204" pitchFamily="34" charset="-122"/>
              <a:ea typeface="微软雅黑" panose="020B0503020204020204" pitchFamily="34" charset="-122"/>
            </a:endParaRPr>
          </a:p>
          <a:p>
            <a:pPr indent="269875" algn="just">
              <a:lnSpc>
                <a:spcPct val="125000"/>
              </a:lnSpc>
              <a:buClr>
                <a:srgbClr val="FF0000"/>
              </a:buClr>
            </a:pPr>
            <a:r>
              <a:rPr lang="zh-CN" altLang="en-US" sz="2000" dirty="0" smtClean="0">
                <a:latin typeface="微软雅黑" panose="020B0503020204020204" pitchFamily="34" charset="-122"/>
                <a:ea typeface="微软雅黑" panose="020B0503020204020204" pitchFamily="34" charset="-122"/>
              </a:rPr>
              <a:t>类型（</a:t>
            </a:r>
            <a:r>
              <a:rPr lang="en-US" altLang="zh-CN" sz="2000" dirty="0" err="1" smtClean="0">
                <a:latin typeface="微软雅黑" panose="020B0503020204020204" pitchFamily="34" charset="-122"/>
                <a:ea typeface="微软雅黑" panose="020B0503020204020204" pitchFamily="34" charset="-122"/>
              </a:rPr>
              <a:t>dict</a:t>
            </a:r>
            <a:r>
              <a:rPr lang="en-US"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437579" y="1571995"/>
            <a:ext cx="5752773" cy="923330"/>
            <a:chOff x="1766456" y="1710035"/>
            <a:chExt cx="3574472" cy="923330"/>
          </a:xfrm>
        </p:grpSpPr>
        <p:pic>
          <p:nvPicPr>
            <p:cNvPr id="13" name="图片 12" descr="6.jpg"/>
            <p:cNvPicPr>
              <a:picLocks noChangeAspect="1"/>
            </p:cNvPicPr>
            <p:nvPr/>
          </p:nvPicPr>
          <p:blipFill>
            <a:blip r:embed="rId1" cstate="print"/>
            <a:stretch>
              <a:fillRect/>
            </a:stretch>
          </p:blipFill>
          <p:spPr>
            <a:xfrm>
              <a:off x="1766456" y="1726045"/>
              <a:ext cx="699830" cy="904009"/>
            </a:xfrm>
            <a:prstGeom prst="rect">
              <a:avLst/>
            </a:prstGeom>
          </p:spPr>
        </p:pic>
        <p:sp>
          <p:nvSpPr>
            <p:cNvPr id="14" name="矩形 13"/>
            <p:cNvSpPr/>
            <p:nvPr/>
          </p:nvSpPr>
          <p:spPr>
            <a:xfrm>
              <a:off x="2556165" y="1710035"/>
              <a:ext cx="2784763" cy="923330"/>
            </a:xfrm>
            <a:prstGeom prst="rect">
              <a:avLst/>
            </a:prstGeom>
          </p:spPr>
          <p:txBody>
            <a:bodyPr wrap="square">
              <a:spAutoFit/>
            </a:bodyPr>
            <a:lstStyle/>
            <a:p>
              <a:r>
                <a:rPr lang="zh-CN" altLang="en-US" b="1" dirty="0" smtClean="0"/>
                <a:t>           </a:t>
              </a:r>
              <a:r>
                <a:rPr lang="zh-CN" altLang="en-US" b="1" dirty="0" smtClean="0">
                  <a:solidFill>
                    <a:srgbClr val="FF0000"/>
                  </a:solidFill>
                </a:rPr>
                <a:t>社会主义核心价值观</a:t>
              </a:r>
              <a:endParaRPr lang="zh-CN" altLang="en-US" b="1" dirty="0" smtClean="0">
                <a:solidFill>
                  <a:srgbClr val="FF0000"/>
                </a:solidFill>
              </a:endParaRPr>
            </a:p>
            <a:p>
              <a:r>
                <a:rPr lang="zh-CN" altLang="en-US" b="1" dirty="0" smtClean="0"/>
                <a:t>富强	民主	文明	和谐</a:t>
              </a:r>
              <a:endParaRPr lang="zh-CN" altLang="en-US" b="1" dirty="0" smtClean="0"/>
            </a:p>
            <a:p>
              <a:r>
                <a:rPr lang="zh-CN" altLang="en-US" b="1" dirty="0" smtClean="0"/>
                <a:t>自由	平等	公正	法治</a:t>
              </a:r>
              <a:endParaRPr lang="zh-CN" altLang="en-US" b="1" dirty="0" smtClean="0"/>
            </a:p>
            <a:p>
              <a:r>
                <a:rPr lang="zh-CN" altLang="en-US" b="1" dirty="0" smtClean="0"/>
                <a:t>爱国	敬业	诚信	友善</a:t>
              </a:r>
              <a:endParaRPr lang="zh-CN" altLang="en-US" b="1" dirty="0"/>
            </a:p>
          </p:txBody>
        </p:sp>
      </p:grpSp>
      <p:pic>
        <p:nvPicPr>
          <p:cNvPr id="15" name="Picture 7"/>
          <p:cNvPicPr>
            <a:picLocks noChangeAspect="1" noChangeArrowheads="1"/>
          </p:cNvPicPr>
          <p:nvPr/>
        </p:nvPicPr>
        <p:blipFill>
          <a:blip r:embed="rId2" cstate="print"/>
          <a:srcRect/>
          <a:stretch>
            <a:fillRect/>
          </a:stretch>
        </p:blipFill>
        <p:spPr bwMode="auto">
          <a:xfrm>
            <a:off x="1995921" y="4716614"/>
            <a:ext cx="5309754" cy="1656403"/>
          </a:xfrm>
          <a:prstGeom prst="rect">
            <a:avLst/>
          </a:prstGeom>
          <a:noFill/>
          <a:ln w="9525">
            <a:noFill/>
            <a:miter lim="800000"/>
            <a:headEnd/>
            <a:tailEnd/>
          </a:ln>
        </p:spPr>
      </p:pic>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20" name="图片 19"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00"/>
                                        <p:tgtEl>
                                          <p:spTgt spid="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down)">
                                      <p:cBhvr>
                                        <p:cTn id="28" dur="500"/>
                                        <p:tgtEl>
                                          <p:spTgt spid="11">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down)">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0" grpId="0" build="allAtOnce"/>
      <p:bldP spid="11"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43010"/>
          <p:cNvSpPr>
            <a:spLocks noGrp="1"/>
          </p:cNvSpPr>
          <p:nvPr>
            <p:ph idx="1"/>
          </p:nvPr>
        </p:nvSpPr>
        <p:spPr>
          <a:xfrm>
            <a:off x="593401" y="1772816"/>
            <a:ext cx="8399145" cy="3395345"/>
          </a:xfrm>
        </p:spPr>
        <p:txBody>
          <a:bodyPr vert="horz" wrap="square" lIns="68591" tIns="34295" rIns="68591" bIns="34295" numCol="1" anchor="t" anchorCtr="0" compatLnSpc="1"/>
          <a:lstStyle/>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smtClean="0"/>
              <a:t>如果</a:t>
            </a:r>
            <a:r>
              <a:rPr lang="zh-CN" altLang="en-US" sz="2000" dirty="0"/>
              <a:t>需要处理文件路径，可以使用</a:t>
            </a:r>
            <a:r>
              <a:rPr lang="en-US" altLang="zh-CN" sz="2000" dirty="0" err="1"/>
              <a:t>os.path</a:t>
            </a:r>
            <a:r>
              <a:rPr lang="zh-CN" altLang="en-US" sz="2000" dirty="0"/>
              <a:t>模块中的对象和方法；</a:t>
            </a:r>
            <a:endParaRPr lang="zh-CN" altLang="en-US" sz="2000" dirty="0"/>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如果需要使用命令行读取文件内容可以使用</a:t>
            </a:r>
            <a:r>
              <a:rPr lang="en-US" altLang="zh-CN" sz="2000" dirty="0" err="1"/>
              <a:t>fileinput</a:t>
            </a:r>
            <a:r>
              <a:rPr lang="zh-CN" altLang="en-US" sz="2000" dirty="0"/>
              <a:t>模块；</a:t>
            </a:r>
            <a:endParaRPr lang="zh-CN" altLang="en-US" sz="2000" dirty="0"/>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创建临时文件和文件夹可以使用</a:t>
            </a:r>
            <a:r>
              <a:rPr lang="en-US" altLang="zh-CN" sz="2000" dirty="0" err="1"/>
              <a:t>tempfile</a:t>
            </a:r>
            <a:r>
              <a:rPr lang="zh-CN" altLang="en-US" sz="2000" dirty="0"/>
              <a:t>模块；</a:t>
            </a:r>
            <a:endParaRPr lang="zh-CN" altLang="en-US" sz="2000" dirty="0"/>
          </a:p>
          <a:p>
            <a:pPr>
              <a:lnSpc>
                <a:spcPct val="150000"/>
              </a:lnSpc>
              <a:spcBef>
                <a:spcPts val="600"/>
              </a:spcBef>
              <a:spcAft>
                <a:spcPts val="600"/>
              </a:spcAft>
              <a:buClr>
                <a:srgbClr val="FF0000"/>
              </a:buClr>
              <a:buSzPct val="90000"/>
              <a:buFont typeface="Wingdings" panose="05000000000000000000" pitchFamily="2" charset="2"/>
              <a:buChar char="n"/>
            </a:pPr>
            <a:r>
              <a:rPr lang="en-US" altLang="zh-CN" sz="2000" dirty="0"/>
              <a:t>Python 3.4</a:t>
            </a:r>
            <a:r>
              <a:rPr lang="zh-CN" altLang="en-US" sz="2000" dirty="0"/>
              <a:t>之后版本的</a:t>
            </a:r>
            <a:r>
              <a:rPr lang="en-US" altLang="zh-CN" sz="2000" dirty="0" err="1"/>
              <a:t>pathlib</a:t>
            </a:r>
            <a:r>
              <a:rPr lang="zh-CN" altLang="en-US" sz="2000" dirty="0"/>
              <a:t>模块提供了大量用于表示和处理文件系统路径的类。</a:t>
            </a:r>
            <a:endParaRPr lang="zh-CN" altLang="en-US" sz="2000" dirty="0"/>
          </a:p>
        </p:txBody>
      </p:sp>
      <p:grpSp>
        <p:nvGrpSpPr>
          <p:cNvPr id="4" name="组合 3"/>
          <p:cNvGrpSpPr/>
          <p:nvPr/>
        </p:nvGrpSpPr>
        <p:grpSpPr>
          <a:xfrm>
            <a:off x="-684584" y="116632"/>
            <a:ext cx="6983240" cy="648072"/>
            <a:chOff x="-318311" y="5026748"/>
            <a:chExt cx="7337768" cy="663172"/>
          </a:xfrm>
        </p:grpSpPr>
        <p:sp>
          <p:nvSpPr>
            <p:cNvPr id="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6"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文件级操作</a:t>
              </a:r>
              <a:endParaRPr lang="zh-CN" altLang="en-US" sz="32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1199659" y="5205012"/>
              <a:ext cx="420013" cy="322083"/>
            </a:xfrm>
            <a:prstGeom prst="rect">
              <a:avLst/>
            </a:prstGeom>
          </p:spPr>
        </p:pic>
      </p:grpSp>
      <p:sp>
        <p:nvSpPr>
          <p:cNvPr id="2" name="矩形 1"/>
          <p:cNvSpPr/>
          <p:nvPr/>
        </p:nvSpPr>
        <p:spPr>
          <a:xfrm>
            <a:off x="378396" y="1050848"/>
            <a:ext cx="2879314" cy="57458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zh-CN" altLang="en-US" sz="2400" b="1" dirty="0"/>
              <a:t>文件级别操作模块</a:t>
            </a:r>
            <a:endParaRPr lang="en-US" altLang="zh-CN" sz="2400" b="1" dirty="0"/>
          </a:p>
        </p:txBody>
      </p:sp>
    </p:spTree>
  </p:cSld>
  <p:clrMapOvr>
    <a:masterClrMapping/>
  </p:clrMapOvr>
  <p:transition spd="slow" advClick="0">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728841" y="1844824"/>
            <a:ext cx="8229600"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en-US" altLang="en-US" sz="1800" dirty="0"/>
              <a:t>os</a:t>
            </a:r>
            <a:r>
              <a:rPr lang="zh-CN" altLang="en-US" sz="1800" dirty="0"/>
              <a:t>模块常用的文件操作函数</a:t>
            </a:r>
            <a:endParaRPr lang="zh-CN" altLang="en-US" sz="1800" dirty="0"/>
          </a:p>
        </p:txBody>
      </p:sp>
      <p:graphicFrame>
        <p:nvGraphicFramePr>
          <p:cNvPr id="3" name="Table -1"/>
          <p:cNvGraphicFramePr/>
          <p:nvPr/>
        </p:nvGraphicFramePr>
        <p:xfrm>
          <a:off x="899592" y="2492896"/>
          <a:ext cx="7345045" cy="2880995"/>
        </p:xfrm>
        <a:graphic>
          <a:graphicData uri="http://schemas.openxmlformats.org/drawingml/2006/table">
            <a:tbl>
              <a:tblPr firstRow="1" bandRow="1">
                <a:tableStyleId>{5940675A-B579-460E-94D1-54222C63F5DA}</a:tableStyleId>
              </a:tblPr>
              <a:tblGrid>
                <a:gridCol w="3984625"/>
                <a:gridCol w="3360420"/>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Calibri" panose="020F0502020204030204" pitchFamily="34" charset="0"/>
                          <a:ea typeface="Calibri" panose="020F0502020204030204" pitchFamily="34" charset="0"/>
                          <a:cs typeface="Calibri" panose="020F0502020204030204" pitchFamily="34" charset="0"/>
                        </a:rPr>
                        <a:t>access(path, mode)</a:t>
                      </a:r>
                      <a:endParaRPr lang="en-US" altLang="zh-CN" sz="1350" b="0" u="none">
                        <a:latin typeface="Calibri" panose="020F0502020204030204" pitchFamily="34" charset="0"/>
                        <a:ea typeface="Calibri" panose="020F0502020204030204" pitchFamily="34" charset="0"/>
                        <a:cs typeface="Calibri" panose="020F0502020204030204" pitchFamily="34" charset="0"/>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latin typeface="宋体" panose="02010600030101010101" pitchFamily="2" charset="-122"/>
                          <a:ea typeface="宋体" panose="02010600030101010101" pitchFamily="2" charset="-122"/>
                          <a:cs typeface="宋体" panose="02010600030101010101" pitchFamily="2" charset="-122"/>
                        </a:rPr>
                        <a:t>=True)</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listdir(path)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popen</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cmd</a:t>
                      </a:r>
                      <a:r>
                        <a:rPr lang="en-US" altLang="zh-CN" sz="1350" b="0" u="none" dirty="0">
                          <a:latin typeface="宋体" panose="02010600030101010101" pitchFamily="2" charset="-122"/>
                          <a:ea typeface="宋体" panose="02010600030101010101" pitchFamily="2" charset="-122"/>
                          <a:cs typeface="宋体" panose="02010600030101010101" pitchFamily="2" charset="-122"/>
                        </a:rPr>
                        <a:t>, mode='r', buffering=-1)</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5" name="组合 4"/>
          <p:cNvGrpSpPr/>
          <p:nvPr/>
        </p:nvGrpSpPr>
        <p:grpSpPr>
          <a:xfrm>
            <a:off x="-684584" y="116632"/>
            <a:ext cx="6983240" cy="648072"/>
            <a:chOff x="-318311" y="5026748"/>
            <a:chExt cx="7337768" cy="663172"/>
          </a:xfrm>
        </p:grpSpPr>
        <p:sp>
          <p:nvSpPr>
            <p:cNvPr id="6"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7"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文件级操作</a:t>
              </a:r>
              <a:endParaRPr lang="zh-CN" altLang="en-US" sz="3200" b="1" dirty="0">
                <a:latin typeface="Times New Roman" panose="02020603050405020304" pitchFamily="18" charset="0"/>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1199659" y="5205012"/>
              <a:ext cx="420013" cy="322083"/>
            </a:xfrm>
            <a:prstGeom prst="rect">
              <a:avLst/>
            </a:prstGeom>
          </p:spPr>
        </p:pic>
      </p:grpSp>
      <p:sp>
        <p:nvSpPr>
          <p:cNvPr id="9" name="矩形 8"/>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spTree>
  </p:cSld>
  <p:clrMapOvr>
    <a:masterClrMapping/>
  </p:clrMapOvr>
  <p:transition spd="slow" advClick="0">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101" y="2057611"/>
          <a:ext cx="7445375" cy="3138805"/>
        </p:xfrm>
        <a:graphic>
          <a:graphicData uri="http://schemas.openxmlformats.org/drawingml/2006/table">
            <a:tbl>
              <a:tblPr firstRow="1" bandRow="1">
                <a:tableStyleId>{5940675A-B579-460E-94D1-54222C63F5DA}</a:tableStyleId>
              </a:tblPr>
              <a:tblGrid>
                <a:gridCol w="2988945"/>
                <a:gridCol w="4456430"/>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remove(path)</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rename(src, dst)</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replace(old, new)</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scandir(path='.')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350" b="0" u="none">
                          <a:latin typeface="宋体" panose="02010600030101010101" pitchFamily="2" charset="-122"/>
                          <a:ea typeface="宋体" panose="02010600030101010101" pitchFamily="2" charset="-122"/>
                          <a:cs typeface="宋体" panose="02010600030101010101" pitchFamily="2" charset="-122"/>
                        </a:rPr>
                        <a:t>DirEntry</a:t>
                      </a:r>
                      <a:r>
                        <a:rPr lang="zh-CN" altLang="en-US" sz="135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350" b="0" u="none">
                          <a:latin typeface="宋体" panose="02010600030101010101" pitchFamily="2" charset="-122"/>
                          <a:ea typeface="宋体" panose="02010600030101010101" pitchFamily="2" charset="-122"/>
                          <a:cs typeface="宋体" panose="02010600030101010101" pitchFamily="2" charset="-122"/>
                        </a:rPr>
                        <a:t>listdir()</a:t>
                      </a:r>
                      <a:r>
                        <a:rPr lang="zh-CN" altLang="en-US" sz="1350" b="0" u="none">
                          <a:latin typeface="宋体" panose="02010600030101010101" pitchFamily="2" charset="-122"/>
                          <a:ea typeface="宋体" panose="02010600030101010101" pitchFamily="2" charset="-122"/>
                          <a:cs typeface="宋体" panose="02010600030101010101" pitchFamily="2" charset="-122"/>
                        </a:rPr>
                        <a:t>更加高效</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sep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startfile(filepath [, operation])</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stat(path)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返回文件的所有属性</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system()</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启动外部程序</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truncate(path, length)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write(fd, data)</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将</a:t>
                      </a:r>
                      <a:r>
                        <a:rPr lang="en-US" altLang="zh-CN" sz="135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3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35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35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fd</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5"/>
          <p:cNvGrpSpPr/>
          <p:nvPr/>
        </p:nvGrpSpPr>
        <p:grpSpPr>
          <a:xfrm>
            <a:off x="-252536" y="116632"/>
            <a:ext cx="6983240" cy="648072"/>
            <a:chOff x="135673" y="5026748"/>
            <a:chExt cx="7337768"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1199659" y="5205012"/>
              <a:ext cx="420013" cy="322083"/>
            </a:xfrm>
            <a:prstGeom prst="rect">
              <a:avLst/>
            </a:prstGeom>
          </p:spPr>
        </p:pic>
      </p:grpSp>
      <p:sp>
        <p:nvSpPr>
          <p:cNvPr id="10" name="矩形 9"/>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spTree>
  </p:cSld>
  <p:clrMapOvr>
    <a:masterClrMapping/>
  </p:clrMapOvr>
  <p:transition spd="slow" advClick="0">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882427" y="1365203"/>
            <a:ext cx="8229600"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en-US" altLang="en-US" sz="2000" b="1" dirty="0"/>
              <a:t>os.path</a:t>
            </a:r>
            <a:r>
              <a:rPr lang="zh-CN" altLang="en-US" sz="2000" b="1" dirty="0"/>
              <a:t>常用的文件操作函数</a:t>
            </a:r>
            <a:endParaRPr lang="zh-CN" altLang="en-US" sz="2000" b="1" dirty="0"/>
          </a:p>
        </p:txBody>
      </p:sp>
      <p:graphicFrame>
        <p:nvGraphicFramePr>
          <p:cNvPr id="2" name="Table -1"/>
          <p:cNvGraphicFramePr/>
          <p:nvPr/>
        </p:nvGraphicFramePr>
        <p:xfrm>
          <a:off x="1675573" y="1746192"/>
          <a:ext cx="5700395" cy="2270125"/>
        </p:xfrm>
        <a:graphic>
          <a:graphicData uri="http://schemas.openxmlformats.org/drawingml/2006/table">
            <a:tbl>
              <a:tblPr firstRow="1" bandRow="1">
                <a:tableStyleId>{5940675A-B579-460E-94D1-54222C63F5DA}</a:tableStyleId>
              </a:tblPr>
              <a:tblGrid>
                <a:gridCol w="2066290"/>
                <a:gridCol w="3634105"/>
              </a:tblGrid>
              <a:tr h="206375">
                <a:tc>
                  <a:txBody>
                    <a:bodyPr/>
                    <a:lstStyle/>
                    <a:p>
                      <a:pPr marL="0" indent="0" algn="ctr">
                        <a:buNone/>
                      </a:pPr>
                      <a:r>
                        <a:rPr lang="zh-CN" altLang="en-US" sz="1350" b="1" u="none" dirty="0">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abspath(path)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basename(path)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commonpath(paths)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commonprefix(paths)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dirname(p)</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返回给定路径的文件夹部分</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exists(path)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判断文件是否存在</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getatime(filename)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返回文件的最后访问时间</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getctime(filename)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返回文件的创建时间</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getmtime(filename)</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返回文件的最后修改时间</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getsize</a:t>
                      </a:r>
                      <a:r>
                        <a:rPr lang="en-US" altLang="zh-CN" sz="1350" b="0" u="none" dirty="0">
                          <a:latin typeface="宋体" panose="02010600030101010101" pitchFamily="2" charset="-122"/>
                          <a:ea typeface="宋体" panose="02010600030101010101" pitchFamily="2" charset="-122"/>
                          <a:cs typeface="宋体" panose="02010600030101010101" pitchFamily="2" charset="-122"/>
                        </a:rPr>
                        <a:t>(filename)</a:t>
                      </a:r>
                      <a:endParaRPr lang="en-US" altLang="zh-CN" sz="1350" b="0" u="none" dirty="0">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返回文件的大小</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矩形 9"/>
          <p:cNvSpPr/>
          <p:nvPr/>
        </p:nvSpPr>
        <p:spPr>
          <a:xfrm>
            <a:off x="323528" y="811646"/>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a:t>模块</a:t>
            </a:r>
            <a:endParaRPr lang="en-US" altLang="zh-CN" sz="2400" b="1" dirty="0"/>
          </a:p>
        </p:txBody>
      </p:sp>
      <p:graphicFrame>
        <p:nvGraphicFramePr>
          <p:cNvPr id="11" name="Table -1"/>
          <p:cNvGraphicFramePr/>
          <p:nvPr/>
        </p:nvGraphicFramePr>
        <p:xfrm>
          <a:off x="882427" y="4115015"/>
          <a:ext cx="7470140" cy="2327910"/>
        </p:xfrm>
        <a:graphic>
          <a:graphicData uri="http://schemas.openxmlformats.org/drawingml/2006/table">
            <a:tbl>
              <a:tblPr firstRow="1" bandRow="1">
                <a:tableStyleId>{5940675A-B579-460E-94D1-54222C63F5DA}</a:tableStyleId>
              </a:tblPr>
              <a:tblGrid>
                <a:gridCol w="1827530"/>
                <a:gridCol w="5642610"/>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350" b="1" u="none">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isabs(path)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isdir(path)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是否为文件夹</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isfile(path)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join(path, *paths)</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realpath(path)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relpath(path)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samefile(f1, f2)</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a:t>
                      </a:r>
                      <a:r>
                        <a:rPr lang="en-US" altLang="zh-CN" sz="1350" b="0" u="none">
                          <a:latin typeface="宋体" panose="02010600030101010101" pitchFamily="2" charset="-122"/>
                          <a:ea typeface="宋体" panose="02010600030101010101" pitchFamily="2" charset="-122"/>
                          <a:cs typeface="宋体" panose="02010600030101010101" pitchFamily="2" charset="-122"/>
                        </a:rPr>
                        <a:t>f1</a:t>
                      </a:r>
                      <a:r>
                        <a:rPr lang="zh-CN" altLang="en-US" sz="1350" b="0" u="none">
                          <a:latin typeface="宋体" panose="02010600030101010101" pitchFamily="2" charset="-122"/>
                          <a:ea typeface="宋体" panose="02010600030101010101" pitchFamily="2" charset="-122"/>
                          <a:cs typeface="宋体" panose="02010600030101010101" pitchFamily="2" charset="-122"/>
                        </a:rPr>
                        <a:t>和</a:t>
                      </a:r>
                      <a:r>
                        <a:rPr lang="en-US" altLang="zh-CN" sz="1350" b="0" u="none">
                          <a:latin typeface="宋体" panose="02010600030101010101" pitchFamily="2" charset="-122"/>
                          <a:ea typeface="宋体" panose="02010600030101010101" pitchFamily="2" charset="-122"/>
                          <a:cs typeface="宋体" panose="02010600030101010101" pitchFamily="2" charset="-122"/>
                        </a:rPr>
                        <a:t>f2</a:t>
                      </a:r>
                      <a:r>
                        <a:rPr lang="zh-CN" altLang="en-US" sz="135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98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splitext(path)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从路径中分隔文件的扩展名</a:t>
                      </a:r>
                      <a:endParaRPr lang="zh-CN" alt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splitdrive(path)</a:t>
                      </a:r>
                      <a:endParaRPr lang="en-US" altLang="zh-CN"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3" name="组合 12"/>
          <p:cNvGrpSpPr/>
          <p:nvPr/>
        </p:nvGrpSpPr>
        <p:grpSpPr>
          <a:xfrm>
            <a:off x="-252536" y="116632"/>
            <a:ext cx="6983240" cy="648072"/>
            <a:chOff x="135673" y="5026748"/>
            <a:chExt cx="7337768" cy="663172"/>
          </a:xfrm>
        </p:grpSpPr>
        <p:sp>
          <p:nvSpPr>
            <p:cNvPr id="14"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6" name="图片 15"/>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46082"/>
          <p:cNvSpPr>
            <a:spLocks noGrp="1"/>
          </p:cNvSpPr>
          <p:nvPr>
            <p:ph idx="1"/>
          </p:nvPr>
        </p:nvSpPr>
        <p:spPr>
          <a:xfrm>
            <a:off x="1159765" y="1700808"/>
            <a:ext cx="7546975" cy="3659505"/>
          </a:xfrm>
        </p:spPr>
        <p:txBody>
          <a:bodyPr vert="horz" wrap="square" lIns="68591" tIns="34295" rIns="68591" bIns="34295" numCol="1" anchor="t" anchorCtr="0" compatLnSpc="1"/>
          <a:lstStyle/>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os</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a:t>
            </a:r>
            <a:r>
              <a:rPr lang="en-US" altLang="zh-CN" sz="1200" dirty="0" err="1">
                <a:latin typeface="Consolas" panose="020B0609020204030204" pitchFamily="49" charset="0"/>
              </a:rPr>
              <a:t>os.path</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('test1.txt')</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endParaRPr lang="en-US" altLang="zh-CN" sz="1200" dirty="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('c:\\test1.txt', 'c:\\test2.txt')  # </a:t>
            </a:r>
            <a:r>
              <a:rPr lang="zh-CN" altLang="en-US" sz="1200" dirty="0">
                <a:latin typeface="Consolas" panose="020B0609020204030204" pitchFamily="49" charset="0"/>
              </a:rPr>
              <a:t>此时</a:t>
            </a:r>
            <a:r>
              <a:rPr lang="en-US" altLang="zh-CN" sz="1200" dirty="0">
                <a:latin typeface="Consolas" panose="020B0609020204030204" pitchFamily="49" charset="0"/>
              </a:rPr>
              <a:t>c:\\test1.txt</a:t>
            </a:r>
            <a:r>
              <a:rPr lang="zh-CN" altLang="en-US" sz="1200" dirty="0">
                <a:latin typeface="Consolas" panose="020B0609020204030204" pitchFamily="49" charset="0"/>
              </a:rPr>
              <a:t>不存在</a:t>
            </a:r>
            <a:endParaRPr lang="zh-CN" altLang="en-US" sz="1200" dirty="0">
              <a:latin typeface="Consolas" panose="020B0609020204030204" pitchFamily="49" charset="0"/>
            </a:endParaRP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Traceback (most recent call last):</a:t>
            </a:r>
            <a:endParaRPr lang="zh-CN" altLang="zh-CN" sz="1200" dirty="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File "&lt;pyshell#17&gt;", line 1, in &lt;module&gt;</a:t>
            </a:r>
            <a:endParaRPr lang="zh-CN" altLang="zh-CN" sz="1200" dirty="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os.rename('c:\\test1.txt', 'c:\\test2.txt')</a:t>
            </a:r>
            <a:endParaRPr lang="zh-CN" altLang="zh-CN" sz="1200" dirty="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FileNotFoundError: [WinError 2] 系统找不到指定的文件。: 'c:\\test1.txt' -&gt; 'c:\\test2.txt'</a:t>
            </a:r>
            <a:endParaRPr lang="zh-CN" altLang="zh-CN" sz="1200" dirty="0">
              <a:solidFill>
                <a:srgbClr val="FF0000"/>
              </a:solidFill>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('c:\\dfg.txt', 'c:\\test2.txt')    # </a:t>
            </a:r>
            <a:r>
              <a:rPr lang="zh-CN" altLang="en-US" sz="1200" dirty="0">
                <a:latin typeface="Consolas" panose="020B0609020204030204" pitchFamily="49" charset="0"/>
              </a:rPr>
              <a:t>可以实现文件的改名和移动</a:t>
            </a:r>
            <a:endParaRPr lang="zh-CN" altLang="en-US"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endParaRPr lang="en-US" altLang="zh-CN" sz="1200" dirty="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endParaRPr lang="en-US" altLang="zh-CN" sz="1200" dirty="0">
              <a:solidFill>
                <a:srgbClr val="00B0F0"/>
              </a:solidFill>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('c:\\test2.txt')</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True</a:t>
            </a:r>
            <a:endParaRPr lang="en-US" altLang="zh-CN" sz="1200" dirty="0">
              <a:solidFill>
                <a:srgbClr val="00B0F0"/>
              </a:solidFill>
              <a:latin typeface="Consolas" panose="020B0609020204030204" pitchFamily="49" charset="0"/>
            </a:endParaRP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smtClean="0"/>
              <a:t>模块示例</a:t>
            </a:r>
            <a:endParaRPr lang="en-US" altLang="zh-CN" sz="2400" b="1" dirty="0"/>
          </a:p>
        </p:txBody>
      </p:sp>
      <p:grpSp>
        <p:nvGrpSpPr>
          <p:cNvPr id="14" name="组合 13"/>
          <p:cNvGrpSpPr/>
          <p:nvPr/>
        </p:nvGrpSpPr>
        <p:grpSpPr>
          <a:xfrm>
            <a:off x="-252536" y="116632"/>
            <a:ext cx="6983240" cy="648072"/>
            <a:chOff x="135673" y="5026748"/>
            <a:chExt cx="7337768" cy="663172"/>
          </a:xfrm>
        </p:grpSpPr>
        <p:sp>
          <p:nvSpPr>
            <p:cNvPr id="15"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898054" y="1324770"/>
            <a:ext cx="8229600" cy="4678451"/>
          </a:xfrm>
        </p:spPr>
        <p:txBody>
          <a:bodyPr vert="horz" wrap="square" lIns="68591" tIns="34295" rIns="68591" bIns="34295" numCol="1" anchor="t" anchorCtr="0" compatLnSpc="1"/>
          <a:lstStyle/>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path='d:\\</a:t>
            </a:r>
            <a:r>
              <a:rPr lang="en-US" altLang="zh-CN" sz="1350" dirty="0" err="1">
                <a:latin typeface="Consolas" panose="020B0609020204030204" pitchFamily="49" charset="0"/>
              </a:rPr>
              <a:t>mypython_exp</a:t>
            </a:r>
            <a:r>
              <a:rPr lang="en-US" altLang="zh-CN" sz="1350" dirty="0">
                <a:latin typeface="Consolas" panose="020B0609020204030204" pitchFamily="49" charset="0"/>
              </a:rPr>
              <a:t>\\new_test.txt'</a:t>
            </a:r>
            <a:endParaRPr lang="en-US" altLang="zh-CN" sz="1350" dirty="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os.path.dirname</a:t>
            </a:r>
            <a:r>
              <a:rPr lang="en-US" altLang="zh-CN" sz="1350" dirty="0">
                <a:latin typeface="Consolas" panose="020B0609020204030204" pitchFamily="49" charset="0"/>
              </a:rPr>
              <a:t>(path)</a:t>
            </a:r>
            <a:endParaRPr lang="en-US" altLang="zh-CN" sz="1350" dirty="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endParaRPr lang="en-US" altLang="zh-CN" sz="1350" dirty="0">
              <a:solidFill>
                <a:srgbClr val="0000FF"/>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a:t>
            </a:r>
            <a:r>
              <a:rPr lang="en-US" altLang="zh-CN" sz="1350" dirty="0">
                <a:latin typeface="Consolas" panose="020B0609020204030204" pitchFamily="49" charset="0"/>
              </a:rPr>
              <a:t>(path)</a:t>
            </a:r>
            <a:endParaRPr lang="en-US" altLang="zh-CN" sz="1350" dirty="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 'new_test.txt')</a:t>
            </a:r>
            <a:endParaRPr lang="en-US" altLang="zh-CN" sz="1350" dirty="0">
              <a:solidFill>
                <a:srgbClr val="0000FF"/>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os.path.splitdrive</a:t>
            </a:r>
            <a:r>
              <a:rPr lang="en-US" altLang="zh-CN" sz="1350" dirty="0">
                <a:latin typeface="Consolas" panose="020B0609020204030204" pitchFamily="49" charset="0"/>
              </a:rPr>
              <a:t>(path)</a:t>
            </a:r>
            <a:endParaRPr lang="en-US" altLang="zh-CN" sz="1350" dirty="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 '\\</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\\new_test.txt')</a:t>
            </a:r>
            <a:endParaRPr lang="en-US" altLang="zh-CN" sz="1350" dirty="0">
              <a:solidFill>
                <a:srgbClr val="0000FF"/>
              </a:solidFill>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os.path.splitext</a:t>
            </a:r>
            <a:r>
              <a:rPr lang="en-US" altLang="zh-CN" sz="1350" dirty="0">
                <a:latin typeface="Consolas" panose="020B0609020204030204" pitchFamily="49" charset="0"/>
              </a:rPr>
              <a:t>(path)</a:t>
            </a:r>
            <a:endParaRPr lang="en-US" altLang="zh-CN" sz="1350" dirty="0">
              <a:latin typeface="Consolas" panose="020B0609020204030204" pitchFamily="49" charset="0"/>
            </a:endParaRP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new_test</a:t>
            </a:r>
            <a:r>
              <a:rPr lang="en-US" altLang="zh-CN" sz="1350" dirty="0">
                <a:solidFill>
                  <a:srgbClr val="0000FF"/>
                </a:solidFill>
                <a:latin typeface="Consolas" panose="020B0609020204030204" pitchFamily="49" charset="0"/>
              </a:rPr>
              <a:t>', '.txt')</a:t>
            </a:r>
            <a:endParaRPr lang="en-US" altLang="zh-CN" sz="1350" dirty="0">
              <a:solidFill>
                <a:srgbClr val="0000FF"/>
              </a:solidFill>
              <a:latin typeface="Consolas" panose="020B0609020204030204" pitchFamily="49" charset="0"/>
            </a:endParaRP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os</a:t>
            </a:r>
            <a:r>
              <a:rPr lang="zh-CN" altLang="en-US" sz="2400" noProof="1"/>
              <a:t>与</a:t>
            </a:r>
            <a:r>
              <a:rPr lang="en-US" altLang="zh-CN" sz="2400" noProof="1"/>
              <a:t>os.path</a:t>
            </a:r>
            <a:r>
              <a:rPr lang="zh-CN" altLang="en-US" sz="2400" noProof="1" smtClean="0"/>
              <a:t>模块示例</a:t>
            </a:r>
            <a:endParaRPr lang="en-US" altLang="zh-CN" sz="2400" b="1" dirty="0"/>
          </a:p>
        </p:txBody>
      </p:sp>
      <p:sp>
        <p:nvSpPr>
          <p:cNvPr id="10" name="文本占位符 47106"/>
          <p:cNvSpPr txBox="1"/>
          <p:nvPr/>
        </p:nvSpPr>
        <p:spPr bwMode="auto">
          <a:xfrm>
            <a:off x="760045" y="4357269"/>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1800" dirty="0" smtClean="0"/>
              <a:t>列出当前目录下所有扩展名为</a:t>
            </a:r>
            <a:r>
              <a:rPr lang="en-US" altLang="zh-CN" sz="1800" dirty="0" err="1" smtClean="0"/>
              <a:t>pyc</a:t>
            </a:r>
            <a:r>
              <a:rPr lang="zh-CN" altLang="en-US" sz="1800" dirty="0" smtClean="0"/>
              <a:t>的文件：</a:t>
            </a:r>
            <a:endParaRPr lang="zh-CN" altLang="en-US" sz="1800" dirty="0" smtClean="0"/>
          </a:p>
          <a:p>
            <a:pPr>
              <a:buSzPct val="90000"/>
              <a:buFont typeface="Wingdings" panose="05000000000000000000" pitchFamily="2" charset="2"/>
              <a:buNone/>
            </a:pP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latin typeface="Consolas" panose="020B0609020204030204" pitchFamily="49" charset="0"/>
              </a:rPr>
              <a:t>&gt;&gt;&gt; import os</a:t>
            </a: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latin typeface="Consolas" panose="020B0609020204030204" pitchFamily="49" charset="0"/>
              </a:rPr>
              <a:t>&gt;&gt;&gt; [</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for </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in </a:t>
            </a:r>
            <a:r>
              <a:rPr lang="en-US" altLang="zh-CN" sz="1350" dirty="0" err="1" smtClean="0">
                <a:latin typeface="Consolas" panose="020B0609020204030204" pitchFamily="49" charset="0"/>
              </a:rPr>
              <a:t>os.listdir</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os.getcwd</a:t>
            </a:r>
            <a:r>
              <a:rPr lang="en-US" altLang="zh-CN" sz="1350" dirty="0" smtClean="0">
                <a:latin typeface="Consolas" panose="020B0609020204030204" pitchFamily="49" charset="0"/>
              </a:rPr>
              <a:t>()) if   </a:t>
            </a: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latin typeface="Consolas" panose="020B0609020204030204" pitchFamily="49" charset="0"/>
              </a:rPr>
              <a:t>     </a:t>
            </a:r>
            <a:r>
              <a:rPr lang="en-US" altLang="zh-CN" sz="1350" dirty="0" err="1" smtClean="0">
                <a:latin typeface="Consolas" panose="020B0609020204030204" pitchFamily="49" charset="0"/>
              </a:rPr>
              <a:t>os.path.isfile</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fname</a:t>
            </a:r>
            <a:r>
              <a:rPr lang="en-US" altLang="zh-CN" sz="1350" dirty="0" smtClean="0">
                <a:latin typeface="Consolas" panose="020B0609020204030204" pitchFamily="49" charset="0"/>
              </a:rPr>
              <a:t>) and </a:t>
            </a:r>
            <a:r>
              <a:rPr lang="en-US" altLang="zh-CN" sz="1350" dirty="0" err="1" smtClean="0">
                <a:latin typeface="Consolas" panose="020B0609020204030204" pitchFamily="49" charset="0"/>
              </a:rPr>
              <a:t>fname.endswith</a:t>
            </a:r>
            <a:r>
              <a:rPr lang="en-US" altLang="zh-CN" sz="1350" dirty="0" smtClean="0">
                <a:latin typeface="Consolas" panose="020B0609020204030204" pitchFamily="49" charset="0"/>
              </a:rPr>
              <a:t>('.</a:t>
            </a:r>
            <a:r>
              <a:rPr lang="en-US" altLang="zh-CN" sz="1350" dirty="0" err="1" smtClean="0">
                <a:latin typeface="Consolas" panose="020B0609020204030204" pitchFamily="49" charset="0"/>
              </a:rPr>
              <a:t>pyc</a:t>
            </a:r>
            <a:r>
              <a:rPr lang="en-US" altLang="zh-CN" sz="1350" dirty="0" smtClean="0">
                <a:latin typeface="Consolas" panose="020B0609020204030204" pitchFamily="49" charset="0"/>
              </a:rPr>
              <a:t>')]</a:t>
            </a:r>
            <a:endParaRPr lang="en-US" altLang="zh-CN" sz="1350" dirty="0" smtClean="0">
              <a:latin typeface="Consolas" panose="020B0609020204030204" pitchFamily="49" charset="0"/>
            </a:endParaRPr>
          </a:p>
          <a:p>
            <a:pPr>
              <a:buSzPct val="90000"/>
              <a:buFont typeface="Wingdings" panose="05000000000000000000" pitchFamily="2" charset="2"/>
              <a:buNone/>
            </a:pPr>
            <a:endParaRPr lang="en-US" altLang="zh-CN" sz="1350" dirty="0" smtClean="0">
              <a:latin typeface="Consolas" panose="020B0609020204030204" pitchFamily="49" charset="0"/>
            </a:endParaRPr>
          </a:p>
          <a:p>
            <a:pPr>
              <a:buSzPct val="90000"/>
              <a:buFont typeface="Wingdings" panose="05000000000000000000" pitchFamily="2" charset="2"/>
              <a:buNone/>
            </a:pPr>
            <a:r>
              <a:rPr lang="en-US" altLang="zh-CN" sz="1350" dirty="0" smtClean="0">
                <a:solidFill>
                  <a:srgbClr val="0000FF"/>
                </a:solidFill>
                <a:latin typeface="Consolas" panose="020B0609020204030204" pitchFamily="49" charset="0"/>
              </a:rPr>
              <a:t>['</a:t>
            </a:r>
            <a:r>
              <a:rPr lang="en-US" altLang="zh-CN" sz="1350" dirty="0" err="1" smtClean="0">
                <a:solidFill>
                  <a:srgbClr val="0000FF"/>
                </a:solidFill>
                <a:latin typeface="Consolas" panose="020B0609020204030204" pitchFamily="49" charset="0"/>
              </a:rPr>
              <a:t>consts.pyc</a:t>
            </a:r>
            <a:r>
              <a:rPr lang="en-US" altLang="zh-CN" sz="1350" dirty="0" smtClean="0">
                <a:solidFill>
                  <a:srgbClr val="0000FF"/>
                </a:solidFill>
                <a:latin typeface="Consolas" panose="020B0609020204030204" pitchFamily="49" charset="0"/>
              </a:rPr>
              <a:t>', '</a:t>
            </a:r>
            <a:r>
              <a:rPr lang="en-US" altLang="zh-CN" sz="1350" dirty="0" err="1" smtClean="0">
                <a:solidFill>
                  <a:srgbClr val="0000FF"/>
                </a:solidFill>
                <a:latin typeface="Consolas" panose="020B0609020204030204" pitchFamily="49" charset="0"/>
              </a:rPr>
              <a:t>database_demo.pyc</a:t>
            </a:r>
            <a:r>
              <a:rPr lang="en-US" altLang="zh-CN" sz="1350" dirty="0" smtClean="0">
                <a:solidFill>
                  <a:srgbClr val="0000FF"/>
                </a:solidFill>
                <a:latin typeface="Consolas" panose="020B0609020204030204" pitchFamily="49" charset="0"/>
              </a:rPr>
              <a:t>', '</a:t>
            </a:r>
            <a:r>
              <a:rPr lang="en-US" altLang="zh-CN" sz="1350" dirty="0" err="1" smtClean="0">
                <a:solidFill>
                  <a:srgbClr val="0000FF"/>
                </a:solidFill>
                <a:latin typeface="Consolas" panose="020B0609020204030204" pitchFamily="49" charset="0"/>
              </a:rPr>
              <a:t>nqueens.pyc</a:t>
            </a:r>
            <a:r>
              <a:rPr lang="en-US" altLang="zh-CN" sz="1350" dirty="0" smtClean="0">
                <a:solidFill>
                  <a:srgbClr val="0000FF"/>
                </a:solidFill>
                <a:latin typeface="Consolas" panose="020B0609020204030204" pitchFamily="49" charset="0"/>
              </a:rPr>
              <a:t>']</a:t>
            </a:r>
            <a:endParaRPr lang="en-US" altLang="zh-CN" sz="1350" dirty="0">
              <a:solidFill>
                <a:srgbClr val="0000FF"/>
              </a:solidFill>
              <a:latin typeface="Consolas" panose="020B0609020204030204" pitchFamily="49" charset="0"/>
            </a:endParaRPr>
          </a:p>
        </p:txBody>
      </p:sp>
      <p:grpSp>
        <p:nvGrpSpPr>
          <p:cNvPr id="11" name="组合 10"/>
          <p:cNvGrpSpPr/>
          <p:nvPr/>
        </p:nvGrpSpPr>
        <p:grpSpPr>
          <a:xfrm>
            <a:off x="-252536" y="116632"/>
            <a:ext cx="6983240" cy="648072"/>
            <a:chOff x="135673" y="5026748"/>
            <a:chExt cx="7337768" cy="663172"/>
          </a:xfrm>
        </p:grpSpPr>
        <p:sp>
          <p:nvSpPr>
            <p:cNvPr id="12"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3"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4" name="图片 13"/>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noGrp="1"/>
          </p:cNvGraphicFramePr>
          <p:nvPr>
            <p:ph idx="1"/>
          </p:nvPr>
        </p:nvGraphicFramePr>
        <p:xfrm>
          <a:off x="349885" y="2012315"/>
          <a:ext cx="7776210" cy="3585210"/>
        </p:xfrm>
        <a:graphic>
          <a:graphicData uri="http://schemas.openxmlformats.org/drawingml/2006/table">
            <a:tbl>
              <a:tblPr firstRow="1" bandRow="1">
                <a:tableStyleId>{5940675A-B579-460E-94D1-54222C63F5DA}</a:tableStyleId>
              </a:tblPr>
              <a:tblGrid>
                <a:gridCol w="2894330"/>
                <a:gridCol w="4881880"/>
              </a:tblGrid>
              <a:tr h="218440">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方法</a:t>
                      </a:r>
                      <a:endParaRPr lang="zh-CN" altLang="en-US" sz="1200" b="1">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功能说明</a:t>
                      </a:r>
                      <a:endParaRPr lang="zh-CN" altLang="en-US" sz="1200" b="1">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copy(src, 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copy2(src, 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endPar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copyfileobj(fsrc, fdst)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2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copymode(src, 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a:t>
                      </a:r>
                      <a:r>
                        <a:rPr lang="en-US" altLang="zh-CN" sz="1200" b="0">
                          <a:latin typeface="宋体" panose="02010600030101010101" pitchFamily="2" charset="-122"/>
                          <a:ea typeface="宋体" panose="02010600030101010101" pitchFamily="2" charset="-122"/>
                          <a:cs typeface="宋体" panose="02010600030101010101" pitchFamily="2" charset="-122"/>
                        </a:rPr>
                        <a:t>mode bit</a:t>
                      </a:r>
                      <a:r>
                        <a:rPr lang="zh-CN" altLang="en-US" sz="1200" b="0">
                          <a:latin typeface="宋体" panose="02010600030101010101" pitchFamily="2" charset="-122"/>
                          <a:ea typeface="宋体" panose="02010600030101010101" pitchFamily="2" charset="-122"/>
                          <a:cs typeface="宋体" panose="02010600030101010101" pitchFamily="2" charset="-122"/>
                        </a:rPr>
                        <a:t>）复制到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copystat(src, 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endPar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递归复制文件夹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disk_usage(path)</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查看磁盘使用情况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844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move(src, dst)</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endPar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递归删除文件夹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endPar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创建</a:t>
                      </a:r>
                      <a:r>
                        <a:rPr lang="en-US" altLang="zh-CN" sz="1200" b="0">
                          <a:latin typeface="宋体" panose="02010600030101010101" pitchFamily="2" charset="-122"/>
                          <a:ea typeface="宋体" panose="02010600030101010101" pitchFamily="2" charset="-122"/>
                          <a:cs typeface="宋体" panose="02010600030101010101" pitchFamily="2" charset="-122"/>
                        </a:rPr>
                        <a:t>tar</a:t>
                      </a:r>
                      <a:r>
                        <a:rPr lang="zh-CN" altLang="en-US" sz="1200" b="0">
                          <a:latin typeface="宋体" panose="02010600030101010101" pitchFamily="2" charset="-122"/>
                          <a:ea typeface="宋体" panose="02010600030101010101" pitchFamily="2" charset="-122"/>
                          <a:cs typeface="宋体" panose="02010600030101010101" pitchFamily="2" charset="-122"/>
                        </a:rPr>
                        <a:t>或</a:t>
                      </a:r>
                      <a:r>
                        <a:rPr lang="en-US" altLang="zh-CN" sz="1200" b="0">
                          <a:latin typeface="宋体" panose="02010600030101010101" pitchFamily="2" charset="-122"/>
                          <a:ea typeface="宋体" panose="02010600030101010101" pitchFamily="2" charset="-122"/>
                          <a:cs typeface="宋体" panose="02010600030101010101" pitchFamily="2" charset="-122"/>
                        </a:rPr>
                        <a:t>zip</a:t>
                      </a:r>
                      <a:r>
                        <a:rPr lang="zh-CN" altLang="en-US" sz="1200" b="0">
                          <a:latin typeface="宋体" panose="02010600030101010101" pitchFamily="2" charset="-122"/>
                          <a:ea typeface="宋体" panose="02010600030101010101" pitchFamily="2" charset="-122"/>
                          <a:cs typeface="宋体" panose="02010600030101010101" pitchFamily="2" charset="-122"/>
                        </a:rPr>
                        <a:t>格式的压缩文件</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514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endPar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a:latin typeface="宋体" panose="02010600030101010101" pitchFamily="2" charset="-122"/>
                          <a:ea typeface="宋体" panose="02010600030101010101" pitchFamily="2" charset="-122"/>
                          <a:cs typeface="宋体" panose="02010600030101010101" pitchFamily="2" charset="-122"/>
                        </a:rPr>
                        <a:t>解压缩压缩文件</a:t>
                      </a:r>
                      <a:endParaRPr lang="zh-CN" altLang="en-US" sz="1200" b="0" dirty="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矩形 7"/>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a:t>
            </a:r>
            <a:r>
              <a:rPr lang="zh-CN" altLang="en-US" sz="2400" noProof="1">
                <a:sym typeface="+mn-ea"/>
              </a:rPr>
              <a:t>shutil</a:t>
            </a:r>
            <a:r>
              <a:rPr lang="zh-CN" altLang="en-US" sz="2400" noProof="1" smtClean="0"/>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3" name="图片 12"/>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noProof="1"/>
              <a:t>使用该模块的copyfile()方法复制文件</a:t>
            </a:r>
            <a:endParaRPr lang="en-US" altLang="x-none" sz="1800" noProof="1"/>
          </a:p>
          <a:p>
            <a:pPr marL="1905" indent="-344805">
              <a:buNone/>
            </a:pPr>
            <a:r>
              <a:rPr lang="en-US" altLang="x-none" sz="1350" noProof="1">
                <a:latin typeface="Consolas" panose="020B0609020204030204" pitchFamily="49" charset="0"/>
              </a:rPr>
              <a:t>&gt;&gt;&gt; import shutil</a:t>
            </a:r>
            <a:endParaRPr lang="en-US" altLang="x-none" sz="1350" noProof="1">
              <a:latin typeface="Consolas" panose="020B0609020204030204" pitchFamily="49" charset="0"/>
            </a:endParaRPr>
          </a:p>
          <a:p>
            <a:pPr marL="1905" indent="-344805">
              <a:buNone/>
            </a:pPr>
            <a:r>
              <a:rPr lang="en-US" altLang="x-none" sz="1350" noProof="1">
                <a:latin typeface="Consolas" panose="020B0609020204030204" pitchFamily="49" charset="0"/>
              </a:rPr>
              <a:t>&gt;&gt;&gt; shutil.copyfile('C:\\dir.txt', 'C:\\dir1.txt')</a:t>
            </a:r>
            <a:endParaRPr lang="en-US" altLang="x-none" sz="1350" noProof="1">
              <a:latin typeface="Consolas" panose="020B0609020204030204" pitchFamily="49" charset="0"/>
            </a:endParaRPr>
          </a:p>
          <a:p>
            <a:pPr marL="1905" indent="-344805">
              <a:buNone/>
            </a:pPr>
            <a:endParaRPr lang="en-US" altLang="x-none" sz="1350" noProof="1">
              <a:latin typeface="Consolas" panose="020B0609020204030204" pitchFamily="49" charset="0"/>
            </a:endParaRPr>
          </a:p>
          <a:p>
            <a:pPr marL="1905" indent="-344805">
              <a:buFont typeface="Wingdings" panose="05000000000000000000" charset="0"/>
              <a:buChar char="§"/>
            </a:pPr>
            <a:r>
              <a:rPr lang="en-US" altLang="x-none" sz="1800" noProof="1"/>
              <a:t>将C:\Python34\Dlls文件夹以及该文件夹中所有文件压缩至D:\a.zip文件</a:t>
            </a:r>
            <a:endParaRPr lang="en-US" altLang="x-none" sz="1800" noProof="1"/>
          </a:p>
          <a:p>
            <a:pPr marL="1905" indent="-344805">
              <a:buNone/>
            </a:pPr>
            <a:r>
              <a:rPr lang="en-US" altLang="x-none" sz="1350" noProof="1">
                <a:latin typeface="Consolas" panose="020B0609020204030204" pitchFamily="49" charset="0"/>
              </a:rPr>
              <a:t>&gt;&gt;&gt; shutil.make_archive('D:\\a', 'zip', 'C:\\Python34', 'Dlls')</a:t>
            </a:r>
            <a:endParaRPr lang="en-US" altLang="x-none" sz="1350" noProof="1">
              <a:latin typeface="Consolas" panose="020B0609020204030204" pitchFamily="49" charset="0"/>
            </a:endParaRP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将刚压缩得到的文件D:\a.zip解压缩至D:\a_unpack文件夹</a:t>
            </a:r>
            <a:endParaRPr lang="en-US" altLang="x-none" sz="1800" noProof="1"/>
          </a:p>
          <a:p>
            <a:pPr marL="1905" indent="-344805">
              <a:buNone/>
            </a:pPr>
            <a:r>
              <a:rPr lang="en-US" altLang="x-none" sz="1350" noProof="1">
                <a:latin typeface="Consolas" panose="020B0609020204030204" pitchFamily="49" charset="0"/>
              </a:rPr>
              <a:t>&gt;&gt;&gt; shutil.unpack_archive('D:\\a.zip', 'D:\\a_unpack')</a:t>
            </a:r>
            <a:endParaRPr lang="en-US" altLang="x-none" sz="1350" noProof="1">
              <a:latin typeface="Consolas" panose="020B0609020204030204" pitchFamily="49" charset="0"/>
            </a:endParaRP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删除刚刚解压缩得到的文件夹</a:t>
            </a:r>
            <a:endParaRPr lang="en-US" altLang="x-none" sz="1800" noProof="1"/>
          </a:p>
          <a:p>
            <a:pPr marL="1905" indent="-344805">
              <a:buNone/>
            </a:pPr>
            <a:r>
              <a:rPr lang="en-US" altLang="x-none" sz="1350" noProof="1">
                <a:latin typeface="Consolas" panose="020B0609020204030204" pitchFamily="49" charset="0"/>
              </a:rPr>
              <a:t>&gt;&gt;&gt; shutil.rmtree('D:\\a_unpack')</a:t>
            </a:r>
            <a:endParaRPr lang="en-US" altLang="x-none" sz="1350" noProof="1">
              <a:latin typeface="Consolas" panose="020B0609020204030204" pitchFamily="49" charset="0"/>
            </a:endParaRPr>
          </a:p>
        </p:txBody>
      </p:sp>
      <p:sp>
        <p:nvSpPr>
          <p:cNvPr id="9" name="矩形 8"/>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smtClean="0"/>
              <a:t> </a:t>
            </a:r>
            <a:r>
              <a:rPr lang="zh-CN" altLang="en-US" sz="2400" noProof="1">
                <a:sym typeface="+mn-ea"/>
              </a:rPr>
              <a:t>shutil</a:t>
            </a:r>
            <a:r>
              <a:rPr lang="zh-CN" altLang="en-US" sz="2400" noProof="1" smtClean="0"/>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3" name="图片 12"/>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760043" y="1576897"/>
            <a:ext cx="8229600" cy="4678451"/>
          </a:xfrm>
        </p:spPr>
        <p:txBody>
          <a:bodyPr vert="horz" wrap="square" lIns="68591" tIns="34295" rIns="68591" bIns="34295" numCol="1" anchor="t" anchorCtr="0" compatLnSpc="1"/>
          <a:lstStyle/>
          <a:p>
            <a:pPr>
              <a:buClr>
                <a:srgbClr val="FF0000"/>
              </a:buClr>
              <a:buFont typeface="Wingdings" panose="05000000000000000000" pitchFamily="2" charset="2"/>
              <a:buChar char="n"/>
            </a:pPr>
            <a:r>
              <a:rPr lang="en-US" altLang="en-US" sz="1800" dirty="0"/>
              <a:t>os</a:t>
            </a:r>
            <a:r>
              <a:rPr lang="zh-CN" altLang="en-US" sz="1800" dirty="0"/>
              <a:t>模块常用的目录操作函数</a:t>
            </a:r>
            <a:endParaRPr lang="zh-CN" altLang="en-US" sz="1800" dirty="0"/>
          </a:p>
        </p:txBody>
      </p:sp>
      <p:graphicFrame>
        <p:nvGraphicFramePr>
          <p:cNvPr id="53252" name="内容占位符 53251"/>
          <p:cNvGraphicFramePr>
            <a:graphicFrameLocks noGrp="1"/>
          </p:cNvGraphicFramePr>
          <p:nvPr>
            <p:ph sz="half" idx="4294967295"/>
          </p:nvPr>
        </p:nvGraphicFramePr>
        <p:xfrm>
          <a:off x="683568" y="2368069"/>
          <a:ext cx="7409180" cy="2850545"/>
        </p:xfrm>
        <a:graphic>
          <a:graphicData uri="http://schemas.openxmlformats.org/drawingml/2006/table">
            <a:tbl>
              <a:tblPr/>
              <a:tblGrid>
                <a:gridCol w="2870200"/>
                <a:gridCol w="4538980"/>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函数名称</a:t>
                      </a:r>
                      <a:endParaRPr lang="zh-CN" altLang="en-US" sz="1350" b="1" dirty="0">
                        <a:effectLst/>
                        <a:latin typeface="宋体" panose="02010600030101010101" pitchFamily="2" charset="-122"/>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使用说明</a:t>
                      </a:r>
                      <a:endParaRPr lang="zh-CN" altLang="en-US" sz="1350" b="1"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mkdir</a:t>
                      </a:r>
                      <a:r>
                        <a:rPr lang="en-US" altLang="zh-CN" sz="1350" b="0" i="0" u="none" kern="1200" baseline="0" dirty="0">
                          <a:solidFill>
                            <a:schemeClr val="tx1"/>
                          </a:solidFill>
                          <a:effectLst/>
                          <a:latin typeface="宋体" panose="02010600030101010101" pitchFamily="2" charset="-122"/>
                          <a:ea typeface="+mn-ea"/>
                          <a:cs typeface="+mn-cs"/>
                        </a:rPr>
                        <a:t>(path[, mode=0o777])</a:t>
                      </a:r>
                      <a:endParaRPr lang="en-US" altLang="zh-CN" sz="135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创建目录，要求上级目录必须存在</a:t>
                      </a:r>
                      <a:endParaRPr lang="zh-CN" altLang="en-US" sz="135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makedirs</a:t>
                      </a:r>
                      <a:r>
                        <a:rPr lang="en-US" altLang="zh-CN" sz="1350" b="0" i="0" u="none" kern="1200" baseline="0" dirty="0">
                          <a:solidFill>
                            <a:schemeClr val="tx1"/>
                          </a:solidFill>
                          <a:effectLst/>
                          <a:latin typeface="宋体" panose="02010600030101010101" pitchFamily="2" charset="-122"/>
                          <a:ea typeface="+mn-ea"/>
                          <a:cs typeface="+mn-cs"/>
                        </a:rPr>
                        <a:t>(path1/path2…, mode=511)</a:t>
                      </a:r>
                      <a:endParaRPr lang="en-US" altLang="zh-CN" sz="135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创建多级目录，会根据需要自动创建中间缺失的目录</a:t>
                      </a:r>
                      <a:endParaRPr lang="zh-CN" altLang="en-US" sz="1350" b="0" u="none" dirty="0">
                        <a:effectLst/>
                        <a:latin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rmdir(path)</a:t>
                      </a:r>
                      <a:endParaRPr lang="en-US" altLang="x-none" sz="135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删除目录，要求该文件夹中不能有文件或子文件夹</a:t>
                      </a:r>
                      <a:endParaRPr lang="zh-CN" altLang="en-US" sz="135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removedirs(path1/path2…)</a:t>
                      </a:r>
                      <a:endParaRPr lang="en-US" altLang="x-none" sz="135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删除多级目录</a:t>
                      </a:r>
                      <a:endParaRPr lang="zh-CN" altLang="en-US" sz="135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listdir(path)</a:t>
                      </a:r>
                      <a:endParaRPr lang="en-US" altLang="x-none" sz="135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返回指定目录下所有文件信息</a:t>
                      </a:r>
                      <a:endParaRPr lang="zh-CN" altLang="en-US" sz="135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getcwd()</a:t>
                      </a:r>
                      <a:endParaRPr lang="en-US" altLang="x-none" sz="135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返回当前工作目录</a:t>
                      </a:r>
                      <a:endParaRPr lang="zh-CN" altLang="en-US" sz="135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chdir(path)</a:t>
                      </a:r>
                      <a:endParaRPr lang="en-US" altLang="x-none" sz="1350" b="0" i="0" u="none" kern="1200" baseline="0" dirty="0">
                        <a:solidFill>
                          <a:schemeClr val="tx1"/>
                        </a:solidFill>
                        <a:effectLst/>
                        <a:latin typeface="宋体" panose="02010600030101010101" pitchFamily="2" charset="-122"/>
                        <a:ea typeface="+mn-ea"/>
                        <a:cs typeface="+mn-cs"/>
                      </a:endParaRP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把</a:t>
                      </a:r>
                      <a:r>
                        <a:rPr lang="en-US" altLang="x-none" sz="1350" b="0" dirty="0">
                          <a:effectLst/>
                          <a:latin typeface="宋体" panose="02010600030101010101" pitchFamily="2" charset="-122"/>
                        </a:rPr>
                        <a:t>path</a:t>
                      </a:r>
                      <a:r>
                        <a:rPr lang="zh-CN" altLang="en-US" sz="1350" b="0" dirty="0">
                          <a:effectLst/>
                          <a:latin typeface="宋体" panose="02010600030101010101" pitchFamily="2" charset="-122"/>
                        </a:rPr>
                        <a:t>设为当前工作目录</a:t>
                      </a:r>
                      <a:endParaRPr lang="zh-CN" altLang="en-US" sz="1350" b="0" dirty="0">
                        <a:effectLst/>
                        <a:latin typeface="宋体" panose="02010600030101010101" pitchFamily="2" charset="-122"/>
                      </a:endParaRP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a:solidFill>
                            <a:schemeClr val="tx1"/>
                          </a:solidFill>
                          <a:effectLst/>
                          <a:latin typeface="宋体" panose="02010600030101010101" pitchFamily="2" charset="-122"/>
                          <a:ea typeface="+mn-ea"/>
                          <a:cs typeface="+mn-cs"/>
                        </a:rPr>
                        <a:t>walk(top, </a:t>
                      </a:r>
                      <a:r>
                        <a:rPr lang="en-US" altLang="zh-CN" sz="1350" b="0" i="0" u="none" kern="1200" baseline="0" dirty="0" err="1">
                          <a:solidFill>
                            <a:schemeClr val="tx1"/>
                          </a:solidFill>
                          <a:effectLst/>
                          <a:latin typeface="宋体" panose="02010600030101010101" pitchFamily="2" charset="-122"/>
                          <a:ea typeface="+mn-ea"/>
                          <a:cs typeface="+mn-cs"/>
                        </a:rPr>
                        <a:t>topdown</a:t>
                      </a:r>
                      <a:r>
                        <a:rPr lang="en-US" altLang="zh-CN" sz="1350" b="0" i="0" u="none" kern="1200" baseline="0" dirty="0">
                          <a:solidFill>
                            <a:schemeClr val="tx1"/>
                          </a:solidFill>
                          <a:effectLst/>
                          <a:latin typeface="宋体" panose="02010600030101010101" pitchFamily="2" charset="-122"/>
                          <a:ea typeface="+mn-ea"/>
                          <a:cs typeface="+mn-cs"/>
                        </a:rPr>
                        <a:t>=True, </a:t>
                      </a:r>
                      <a:r>
                        <a:rPr lang="en-US" altLang="zh-CN" sz="1350" b="0" i="0" u="none" kern="1200" baseline="0" dirty="0" err="1">
                          <a:solidFill>
                            <a:schemeClr val="tx1"/>
                          </a:solidFill>
                          <a:effectLst/>
                          <a:latin typeface="宋体" panose="02010600030101010101" pitchFamily="2" charset="-122"/>
                          <a:ea typeface="+mn-ea"/>
                          <a:cs typeface="+mn-cs"/>
                        </a:rPr>
                        <a:t>onerror</a:t>
                      </a:r>
                      <a:r>
                        <a:rPr lang="en-US" altLang="zh-CN" sz="1350" b="0" i="0" u="none" kern="1200" baseline="0" dirty="0">
                          <a:solidFill>
                            <a:schemeClr val="tx1"/>
                          </a:solidFill>
                          <a:effectLst/>
                          <a:latin typeface="宋体" panose="02010600030101010101" pitchFamily="2" charset="-122"/>
                          <a:ea typeface="+mn-ea"/>
                          <a:cs typeface="+mn-cs"/>
                        </a:rPr>
                        <a:t>=None)</a:t>
                      </a:r>
                      <a:endParaRPr lang="en-US" altLang="zh-CN" sz="1350" b="0" i="0" u="none" kern="1200" baseline="0" dirty="0">
                        <a:solidFill>
                          <a:schemeClr val="tx1"/>
                        </a:solidFill>
                        <a:effectLst/>
                        <a:latin typeface="宋体" panose="02010600030101010101" pitchFamily="2" charset="-122"/>
                        <a:ea typeface="+mn-ea"/>
                        <a:cs typeface="+mn-cs"/>
                      </a:endParaRP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35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35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323528" y="811646"/>
            <a:ext cx="1976823" cy="654988"/>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smtClean="0"/>
              <a:t> </a:t>
            </a:r>
            <a:r>
              <a:rPr lang="zh-CN" altLang="en-US" sz="2800" b="1" noProof="1" smtClean="0">
                <a:sym typeface="+mn-ea"/>
              </a:rPr>
              <a:t>目录操作</a:t>
            </a:r>
            <a:endParaRPr lang="en-US" altLang="zh-CN" sz="2800" b="1" dirty="0"/>
          </a:p>
        </p:txBody>
      </p:sp>
      <p:grpSp>
        <p:nvGrpSpPr>
          <p:cNvPr id="7" name="组合 6"/>
          <p:cNvGrpSpPr/>
          <p:nvPr/>
        </p:nvGrpSpPr>
        <p:grpSpPr>
          <a:xfrm>
            <a:off x="-252536" y="116632"/>
            <a:ext cx="6983240" cy="648072"/>
            <a:chOff x="135673" y="5026748"/>
            <a:chExt cx="7337768" cy="663172"/>
          </a:xfrm>
        </p:grpSpPr>
        <p:sp>
          <p:nvSpPr>
            <p:cNvPr id="8"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10" name="图片 9"/>
            <p:cNvPicPr>
              <a:picLocks noChangeAspect="1"/>
            </p:cNvPicPr>
            <p:nvPr/>
          </p:nvPicPr>
          <p:blipFill>
            <a:blip r:embed="rId4"/>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4274"/>
          <p:cNvSpPr>
            <a:spLocks noGrp="1"/>
          </p:cNvSpPr>
          <p:nvPr>
            <p:ph idx="1"/>
          </p:nvPr>
        </p:nvSpPr>
        <p:spPr>
          <a:xfrm>
            <a:off x="960653" y="1619378"/>
            <a:ext cx="8229600" cy="4678451"/>
          </a:xfrm>
        </p:spPr>
        <p:txBody>
          <a:bodyPr vert="horz" wrap="square" lIns="68591" tIns="34295" rIns="68591" bIns="34295" numCol="1" anchor="t" anchorCtr="0" compatLnSpc="1"/>
          <a:lstStyle/>
          <a:p>
            <a:pPr marL="1905" indent="-344805">
              <a:spcBef>
                <a:spcPts val="600"/>
              </a:spcBef>
              <a:buSzPct val="90000"/>
              <a:buNone/>
            </a:pPr>
            <a:r>
              <a:rPr lang="en-US" altLang="zh-CN" sz="1400" dirty="0">
                <a:latin typeface="Consolas" panose="020B0609020204030204" pitchFamily="49" charset="0"/>
              </a:rPr>
              <a:t>&gt;&gt;&gt; import os</a:t>
            </a:r>
            <a:endParaRPr lang="en-US" altLang="zh-CN" sz="1400" dirty="0">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                         #</a:t>
            </a:r>
            <a:r>
              <a:rPr lang="zh-CN" altLang="en-US" sz="1400" dirty="0">
                <a:latin typeface="Consolas" panose="020B0609020204030204" pitchFamily="49" charset="0"/>
              </a:rPr>
              <a:t>返回当前工作目录</a:t>
            </a:r>
            <a:endParaRPr lang="zh-CN" altLang="en-US" sz="1400" dirty="0">
              <a:latin typeface="Consolas" panose="020B0609020204030204" pitchFamily="49" charset="0"/>
            </a:endParaRPr>
          </a:p>
          <a:p>
            <a:pPr marL="1905" indent="-344805">
              <a:spcBef>
                <a:spcPts val="600"/>
              </a:spcBef>
              <a:buSzPct val="90000"/>
              <a:buNone/>
            </a:pPr>
            <a:r>
              <a:rPr lang="en-US" altLang="zh-CN" sz="1400" dirty="0">
                <a:solidFill>
                  <a:srgbClr val="0000FF"/>
                </a:solidFill>
                <a:latin typeface="Consolas" panose="020B0609020204030204" pitchFamily="49" charset="0"/>
              </a:rPr>
              <a:t>'C:\\Python35'</a:t>
            </a:r>
            <a:endParaRPr lang="en-US" altLang="zh-CN" sz="1400" dirty="0">
              <a:solidFill>
                <a:srgbClr val="0000FF"/>
              </a:solidFill>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创建目录</a:t>
            </a:r>
            <a:endParaRPr lang="zh-CN" altLang="en-US" sz="1400" dirty="0">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os.chdir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改变当前工作目录</a:t>
            </a:r>
            <a:endParaRPr lang="zh-CN" altLang="en-US" sz="1400" dirty="0">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1905" indent="-344805">
              <a:spcBef>
                <a:spcPts val="600"/>
              </a:spcBef>
              <a:buSzPct val="90000"/>
              <a:buNone/>
            </a:pPr>
            <a:r>
              <a:rPr lang="en-US" altLang="zh-CN" sz="1400" dirty="0">
                <a:solidFill>
                  <a:srgbClr val="0000FF"/>
                </a:solidFill>
                <a:latin typeface="Consolas" panose="020B0609020204030204" pitchFamily="49" charset="0"/>
              </a:rPr>
              <a:t>'C:\\Python35\\temp'</a:t>
            </a:r>
            <a:endParaRPr lang="en-US" altLang="zh-CN" sz="1400" dirty="0">
              <a:solidFill>
                <a:srgbClr val="0000FF"/>
              </a:solidFill>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()+'\\test')</a:t>
            </a:r>
            <a:endParaRPr lang="en-US" altLang="zh-CN" sz="1400" dirty="0">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1905" indent="-344805">
              <a:spcBef>
                <a:spcPts val="600"/>
              </a:spcBef>
              <a:buSzPct val="90000"/>
              <a:buNone/>
            </a:pPr>
            <a:r>
              <a:rPr lang="en-US" altLang="zh-CN" sz="1400" dirty="0">
                <a:solidFill>
                  <a:srgbClr val="0000FF"/>
                </a:solidFill>
                <a:latin typeface="Consolas" panose="020B0609020204030204" pitchFamily="49" charset="0"/>
              </a:rPr>
              <a:t>['test']</a:t>
            </a:r>
            <a:endParaRPr lang="en-US" altLang="zh-CN" sz="1400" dirty="0">
              <a:solidFill>
                <a:srgbClr val="0000FF"/>
              </a:solidFill>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os.rmdir</a:t>
            </a:r>
            <a:r>
              <a:rPr lang="en-US" altLang="zh-CN" sz="1400" dirty="0">
                <a:latin typeface="Consolas" panose="020B0609020204030204" pitchFamily="49" charset="0"/>
              </a:rPr>
              <a:t>('test')                    #</a:t>
            </a:r>
            <a:r>
              <a:rPr lang="zh-CN" altLang="en-US" sz="1400" dirty="0">
                <a:latin typeface="Consolas" panose="020B0609020204030204" pitchFamily="49" charset="0"/>
              </a:rPr>
              <a:t>删除目录</a:t>
            </a:r>
            <a:endParaRPr lang="zh-CN" altLang="en-US" sz="1400" dirty="0">
              <a:latin typeface="Consolas" panose="020B0609020204030204" pitchFamily="49" charset="0"/>
            </a:endParaRP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endParaRPr lang="en-US" altLang="zh-CN" sz="1400" dirty="0">
              <a:latin typeface="Consolas" panose="020B0609020204030204" pitchFamily="49" charset="0"/>
            </a:endParaRPr>
          </a:p>
          <a:p>
            <a:pPr marL="1905" indent="-344805">
              <a:spcBef>
                <a:spcPts val="600"/>
              </a:spcBef>
              <a:buSzPct val="90000"/>
              <a:buNone/>
            </a:pPr>
            <a:r>
              <a:rPr lang="en-US" altLang="zh-CN" sz="1400" dirty="0">
                <a:solidFill>
                  <a:srgbClr val="0000FF"/>
                </a:solidFill>
                <a:latin typeface="Consolas" panose="020B0609020204030204" pitchFamily="49" charset="0"/>
              </a:rPr>
              <a:t>[]</a:t>
            </a:r>
            <a:endParaRPr lang="en-US" altLang="zh-CN" sz="1400" dirty="0">
              <a:solidFill>
                <a:srgbClr val="0000FF"/>
              </a:solidFill>
              <a:latin typeface="Consolas" panose="020B0609020204030204" pitchFamily="49" charset="0"/>
            </a:endParaRPr>
          </a:p>
        </p:txBody>
      </p:sp>
      <p:sp>
        <p:nvSpPr>
          <p:cNvPr id="5" name="矩形 4"/>
          <p:cNvSpPr/>
          <p:nvPr/>
        </p:nvSpPr>
        <p:spPr>
          <a:xfrm>
            <a:off x="323528" y="811646"/>
            <a:ext cx="2701381" cy="738664"/>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smtClean="0"/>
              <a:t> </a:t>
            </a:r>
            <a:r>
              <a:rPr lang="zh-CN" altLang="en-US" sz="2800" b="1" noProof="1" smtClean="0">
                <a:sym typeface="+mn-ea"/>
              </a:rPr>
              <a:t>目录操作示例</a:t>
            </a:r>
            <a:endParaRPr lang="en-US" altLang="zh-CN" sz="2800" b="1" dirty="0"/>
          </a:p>
        </p:txBody>
      </p:sp>
      <p:grpSp>
        <p:nvGrpSpPr>
          <p:cNvPr id="6" name="组合 5"/>
          <p:cNvGrpSpPr/>
          <p:nvPr/>
        </p:nvGrpSpPr>
        <p:grpSpPr>
          <a:xfrm>
            <a:off x="-252536" y="116632"/>
            <a:ext cx="6983240" cy="648072"/>
            <a:chOff x="135673" y="5026748"/>
            <a:chExt cx="7337768"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7.5 </a:t>
              </a:r>
              <a:r>
                <a:rPr lang="zh-CN" altLang="en-US" sz="3200" b="1" dirty="0" smtClean="0">
                  <a:latin typeface="Times New Roman" panose="02020603050405020304" pitchFamily="18" charset="0"/>
                  <a:ea typeface="黑体" panose="02010609060101010101" pitchFamily="49" charset="-122"/>
                </a:rPr>
                <a:t>文件级</a:t>
              </a:r>
              <a:r>
                <a:rPr lang="en-US" altLang="zh-CN" sz="3200" b="1" dirty="0" smtClean="0">
                  <a:latin typeface="Times New Roman" panose="02020603050405020304" pitchFamily="18" charset="0"/>
                  <a:ea typeface="黑体" panose="02010609060101010101" pitchFamily="49" charset="-122"/>
                </a:rPr>
                <a:t>/</a:t>
              </a:r>
              <a:r>
                <a:rPr lang="zh-CN" altLang="en-US" sz="3200" b="1" dirty="0" smtClean="0">
                  <a:latin typeface="Times New Roman" panose="02020603050405020304" pitchFamily="18" charset="0"/>
                  <a:ea typeface="黑体" panose="02010609060101010101" pitchFamily="49" charset="-122"/>
                </a:rPr>
                <a:t>目录操作</a:t>
              </a:r>
              <a:endParaRPr lang="zh-CN" altLang="en-US" sz="3200" b="1" dirty="0">
                <a:latin typeface="Times New Roman" panose="02020603050405020304" pitchFamily="18" charset="0"/>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1199659" y="5205012"/>
              <a:ext cx="420013" cy="322083"/>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9458"/>
          <p:cNvSpPr>
            <a:spLocks noGrp="1"/>
          </p:cNvSpPr>
          <p:nvPr>
            <p:ph idx="1"/>
          </p:nvPr>
        </p:nvSpPr>
        <p:spPr>
          <a:xfrm>
            <a:off x="769606" y="1594529"/>
            <a:ext cx="8229600" cy="4678451"/>
          </a:xfrm>
        </p:spPr>
        <p:txBody>
          <a:bodyPr/>
          <a:lstStyle/>
          <a:p>
            <a:pPr>
              <a:spcBef>
                <a:spcPts val="600"/>
              </a:spcBef>
              <a:spcAft>
                <a:spcPts val="600"/>
              </a:spcAft>
              <a:buClr>
                <a:srgbClr val="FF0000"/>
              </a:buClr>
              <a:buSzPct val="90000"/>
              <a:buFont typeface="Wingdings" panose="05000000000000000000" pitchFamily="2" charset="2"/>
              <a:buChar char="n"/>
            </a:pPr>
            <a:r>
              <a:rPr lang="zh-CN" altLang="en-US" sz="2400" b="1" noProof="1"/>
              <a:t>为了长期保存数据以便重复使用、修改和共享，必须将数据以文件的形式存储到外部存储介质</a:t>
            </a:r>
            <a:r>
              <a:rPr lang="en-US" altLang="zh-CN" sz="2400" b="1" noProof="1"/>
              <a:t>(</a:t>
            </a:r>
            <a:r>
              <a:rPr lang="zh-CN" altLang="en-US" sz="2400" b="1" noProof="1"/>
              <a:t>如磁盘、</a:t>
            </a:r>
            <a:r>
              <a:rPr lang="en-US" altLang="zh-CN" sz="2400" b="1" noProof="1"/>
              <a:t>U</a:t>
            </a:r>
            <a:r>
              <a:rPr lang="zh-CN" altLang="en-US" sz="2400" b="1" noProof="1"/>
              <a:t>盘、光盘或云盘、网盘、快盘等</a:t>
            </a:r>
            <a:r>
              <a:rPr lang="en-US" altLang="zh-CN" sz="2400" b="1" noProof="1"/>
              <a:t>)</a:t>
            </a:r>
            <a:r>
              <a:rPr lang="zh-CN" altLang="en-US" sz="2400" b="1" noProof="1"/>
              <a:t>中。</a:t>
            </a:r>
            <a:endParaRPr lang="zh-CN" altLang="en-US" sz="2400" b="1" noProof="1"/>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400" b="1" noProof="1"/>
              <a:t>文件操作在各类应用软件的开发中均占有重要的地位：</a:t>
            </a:r>
            <a:endParaRPr lang="zh-CN" altLang="en-US" sz="2400" b="1" noProof="1"/>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管理信息系统是使用数据库来存储数据的，而数据库最终还是要以文件的形式存储到硬盘或其他存储介质上。</a:t>
            </a:r>
            <a:endParaRPr lang="zh-CN" altLang="en-US" sz="2000" b="1" noProof="1"/>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应用程序的配置信息往往也是使用文件来存储的，图形、图像、音频、视频、可执行文件等等也都是以文件的形式存储在磁盘上的。</a:t>
            </a:r>
            <a:endParaRPr lang="zh-CN" altLang="en-US" sz="2000" b="1" noProof="1"/>
          </a:p>
        </p:txBody>
      </p:sp>
      <p:grpSp>
        <p:nvGrpSpPr>
          <p:cNvPr id="5" name="组合 4"/>
          <p:cNvGrpSpPr/>
          <p:nvPr/>
        </p:nvGrpSpPr>
        <p:grpSpPr>
          <a:xfrm>
            <a:off x="251520" y="116632"/>
            <a:ext cx="4231148" cy="684042"/>
            <a:chOff x="670633" y="1326432"/>
            <a:chExt cx="4231148" cy="684042"/>
          </a:xfrm>
        </p:grpSpPr>
        <p:sp>
          <p:nvSpPr>
            <p:cNvPr id="6"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sp>
        <p:nvSpPr>
          <p:cNvPr id="10" name="标题 20481"/>
          <p:cNvSpPr>
            <a:spLocks noGrp="1"/>
          </p:cNvSpPr>
          <p:nvPr>
            <p:ph type="title"/>
          </p:nvPr>
        </p:nvSpPr>
        <p:spPr>
          <a:xfrm>
            <a:off x="292929" y="764704"/>
            <a:ext cx="9140825" cy="756118"/>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文件操作</a:t>
            </a:r>
            <a:endParaRPr lang="zh-CN" altLang="en-US" sz="2800" strike="noStrike" noProof="1">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占位符 61442"/>
          <p:cNvSpPr>
            <a:spLocks noGrp="1"/>
          </p:cNvSpPr>
          <p:nvPr>
            <p:ph idx="1"/>
          </p:nvPr>
        </p:nvSpPr>
        <p:spPr>
          <a:xfrm>
            <a:off x="519507" y="1052736"/>
            <a:ext cx="8229600" cy="4678451"/>
          </a:xfrm>
        </p:spPr>
        <p:txBody>
          <a:bodyPr vert="horz" wrap="square" lIns="68591" tIns="34295" rIns="68591" bIns="34295" numCol="1" anchor="t" anchorCtr="0" compatLnSpc="1"/>
          <a:lstStyle/>
          <a:p>
            <a:pPr>
              <a:buClr>
                <a:srgbClr val="FF0000"/>
              </a:buClr>
              <a:buSzPct val="90000"/>
              <a:buFont typeface="Wingdings" panose="05000000000000000000" pitchFamily="2" charset="2"/>
              <a:buChar char="ü"/>
            </a:pPr>
            <a:r>
              <a:rPr lang="zh-CN" altLang="en-US" sz="2400" dirty="0" smtClean="0"/>
              <a:t>例：</a:t>
            </a:r>
            <a:r>
              <a:rPr lang="en-US" altLang="zh-CN" sz="2400" dirty="0" smtClean="0"/>
              <a:t> </a:t>
            </a:r>
            <a:r>
              <a:rPr lang="zh-CN" altLang="en-US" sz="2400" dirty="0"/>
              <a:t>计算文本文件中最长行的长度。</a:t>
            </a:r>
            <a:endParaRPr lang="zh-CN" altLang="en-US" sz="2400" dirty="0"/>
          </a:p>
          <a:p>
            <a:pPr>
              <a:buSzPct val="90000"/>
              <a:buFont typeface="Wingdings" panose="05000000000000000000" pitchFamily="2" charset="2"/>
              <a:buNone/>
            </a:pPr>
            <a:endParaRPr lang="zh-CN" altLang="en-US"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89888" y="1772816"/>
            <a:ext cx="7314560" cy="1200329"/>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方法一：</a:t>
            </a:r>
            <a:endParaRPr lang="zh-CN" altLang="en-US" dirty="0"/>
          </a:p>
          <a:p>
            <a:pPr>
              <a:buSzPct val="90000"/>
              <a:buFont typeface="Wingdings" panose="05000000000000000000" pitchFamily="2" charset="2"/>
              <a:buNone/>
            </a:pPr>
            <a:r>
              <a:rPr lang="en-US" altLang="zh-CN" dirty="0">
                <a:latin typeface="Consolas" panose="020B0609020204030204" pitchFamily="49" charset="0"/>
              </a:rPr>
              <a:t>with </a:t>
            </a:r>
            <a:r>
              <a:rPr lang="zh-CN" altLang="en-US" dirty="0">
                <a:latin typeface="Consolas" panose="020B0609020204030204" pitchFamily="49" charset="0"/>
              </a:rPr>
              <a:t>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allLineLens = [len(line.strip()) for line in f]</a:t>
            </a:r>
            <a:endParaRPr lang="zh-CN" altLang="en-US" dirty="0">
              <a:latin typeface="Consolas" panose="020B0609020204030204" pitchFamily="49" charset="0"/>
            </a:endParaRPr>
          </a:p>
          <a:p>
            <a:pPr>
              <a:buSzPct val="90000"/>
              <a:buFont typeface="Wingdings" panose="05000000000000000000" pitchFamily="2" charset="2"/>
              <a:buNone/>
            </a:pPr>
            <a:r>
              <a:rPr lang="en-US" altLang="zh-CN" dirty="0">
                <a:latin typeface="Consolas" panose="020B0609020204030204" pitchFamily="49" charset="0"/>
              </a:rPr>
              <a:t>print(m</a:t>
            </a:r>
            <a:r>
              <a:rPr lang="zh-CN" altLang="en-US" dirty="0">
                <a:latin typeface="Consolas" panose="020B0609020204030204" pitchFamily="49" charset="0"/>
              </a:rPr>
              <a:t>ax(allLineLens)</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矩形 3"/>
          <p:cNvSpPr/>
          <p:nvPr/>
        </p:nvSpPr>
        <p:spPr>
          <a:xfrm>
            <a:off x="1325706" y="3693225"/>
            <a:ext cx="6624736" cy="923330"/>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方法二：</a:t>
            </a:r>
            <a:endParaRPr lang="zh-CN" altLang="en-US" dirty="0"/>
          </a:p>
          <a:p>
            <a:pPr>
              <a:buSzPct val="90000"/>
              <a:buFont typeface="Wingdings" panose="05000000000000000000" pitchFamily="2" charset="2"/>
              <a:buNone/>
            </a:pPr>
            <a:r>
              <a:rPr lang="en-US" altLang="zh-CN" dirty="0">
                <a:latin typeface="Consolas" panose="020B0609020204030204" pitchFamily="49" charset="0"/>
              </a:rPr>
              <a:t>with</a:t>
            </a:r>
            <a:r>
              <a:rPr lang="zh-CN" altLang="en-US" dirty="0">
                <a:latin typeface="Consolas" panose="020B0609020204030204" pitchFamily="49" charset="0"/>
              </a:rPr>
              <a:t> 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t>
            </a:r>
            <a:r>
              <a:rPr lang="en-US" altLang="zh-CN" dirty="0">
                <a:latin typeface="Consolas" panose="020B0609020204030204" pitchFamily="49" charset="0"/>
              </a:rPr>
              <a:t>print(</a:t>
            </a:r>
            <a:r>
              <a:rPr lang="zh-CN" altLang="en-US" dirty="0">
                <a:latin typeface="Consolas" panose="020B0609020204030204" pitchFamily="49" charset="0"/>
              </a:rPr>
              <a:t>max(len(line.strip()) for line in f)</a:t>
            </a:r>
            <a:r>
              <a:rPr lang="en-US" altLang="zh-CN" dirty="0">
                <a:latin typeface="Consolas" panose="020B0609020204030204" pitchFamily="49" charset="0"/>
              </a:rPr>
              <a:t>)</a:t>
            </a:r>
            <a:endParaRPr lang="zh-CN" altLang="en-US" dirty="0">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65538"/>
          <p:cNvSpPr>
            <a:spLocks noGrp="1"/>
          </p:cNvSpPr>
          <p:nvPr>
            <p:ph idx="1"/>
          </p:nvPr>
        </p:nvSpPr>
        <p:spPr>
          <a:xfrm>
            <a:off x="761167" y="1124744"/>
            <a:ext cx="8229600" cy="4678451"/>
          </a:xfrm>
        </p:spPr>
        <p:txBody>
          <a:bodyPr vert="horz" wrap="square" lIns="68591" tIns="34295" rIns="68591" bIns="34295" numCol="1" anchor="t" anchorCtr="0" compatLnSpc="1"/>
          <a:lstStyle/>
          <a:p>
            <a:pPr>
              <a:lnSpc>
                <a:spcPct val="80000"/>
              </a:lnSpc>
              <a:buClr>
                <a:srgbClr val="FF0000"/>
              </a:buClr>
              <a:buSzPct val="90000"/>
              <a:buFont typeface="Wingdings" panose="05000000000000000000" pitchFamily="2" charset="2"/>
              <a:buChar char="ü"/>
            </a:pPr>
            <a:r>
              <a:rPr lang="zh-CN" altLang="en-US" sz="2400" dirty="0" smtClean="0"/>
              <a:t>例</a:t>
            </a:r>
            <a:r>
              <a:rPr lang="en-US" altLang="zh-CN" sz="2400" dirty="0" smtClean="0"/>
              <a:t>:  </a:t>
            </a:r>
            <a:r>
              <a:rPr lang="zh-CN" altLang="en-US" sz="2400" dirty="0"/>
              <a:t>判断一个文件是否为</a:t>
            </a:r>
            <a:r>
              <a:rPr lang="en-US" altLang="zh-CN" sz="2400" dirty="0"/>
              <a:t>GIF</a:t>
            </a:r>
            <a:r>
              <a:rPr lang="zh-CN" altLang="en-US" sz="2400" dirty="0"/>
              <a:t>图像文件。</a:t>
            </a:r>
            <a:endParaRPr lang="zh-CN" altLang="en-US" sz="2400" dirty="0"/>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907704" y="1844824"/>
            <a:ext cx="6174432" cy="3060197"/>
          </a:xfrm>
          <a:prstGeom prst="rect">
            <a:avLst/>
          </a:prstGeom>
        </p:spPr>
        <p:txBody>
          <a:bodyPr wrap="square">
            <a:spAutoFit/>
          </a:bodyPr>
          <a:lstStyle/>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solidFill>
                  <a:srgbClr val="0000FF"/>
                </a:solidFill>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is_gif</a:t>
            </a:r>
            <a:r>
              <a:rPr lang="en-US" altLang="zh-CN" dirty="0">
                <a:latin typeface="Consolas" panose="020B0609020204030204" pitchFamily="49" charset="0"/>
              </a:rPr>
              <a:t>(</a:t>
            </a:r>
            <a:r>
              <a:rPr lang="en-US" altLang="zh-CN" dirty="0" err="1">
                <a:latin typeface="Consolas" panose="020B0609020204030204" pitchFamily="49" charset="0"/>
              </a:rPr>
              <a:t>fname</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    with open(</a:t>
            </a:r>
            <a:r>
              <a:rPr lang="en-US" altLang="zh-CN" dirty="0" err="1">
                <a:latin typeface="Consolas" panose="020B0609020204030204" pitchFamily="49" charset="0"/>
              </a:rPr>
              <a:t>fname</a:t>
            </a:r>
            <a:r>
              <a:rPr lang="en-US" altLang="zh-CN" dirty="0">
                <a:latin typeface="Consolas" panose="020B0609020204030204" pitchFamily="49" charset="0"/>
              </a:rPr>
              <a:t>, '</a:t>
            </a:r>
            <a:r>
              <a:rPr lang="en-US" altLang="zh-CN" dirty="0" err="1">
                <a:latin typeface="Consolas" panose="020B0609020204030204" pitchFamily="49" charset="0"/>
              </a:rPr>
              <a:t>rb</a:t>
            </a:r>
            <a:r>
              <a:rPr lang="en-US" altLang="zh-CN" dirty="0">
                <a:latin typeface="Consolas" panose="020B0609020204030204" pitchFamily="49" charset="0"/>
              </a:rPr>
              <a:t>') as </a:t>
            </a:r>
            <a:r>
              <a:rPr lang="en-US" altLang="zh-CN" dirty="0" err="1">
                <a:latin typeface="Consolas" panose="020B0609020204030204" pitchFamily="49" charset="0"/>
              </a:rPr>
              <a:t>fp</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        first4 = </a:t>
            </a:r>
            <a:r>
              <a:rPr lang="en-US" altLang="zh-CN" dirty="0" err="1">
                <a:latin typeface="Consolas" panose="020B0609020204030204" pitchFamily="49" charset="0"/>
              </a:rPr>
              <a:t>fp.read</a:t>
            </a:r>
            <a:r>
              <a:rPr lang="en-US" altLang="zh-CN" dirty="0">
                <a:latin typeface="Consolas" panose="020B0609020204030204" pitchFamily="49" charset="0"/>
              </a:rPr>
              <a:t>(4)</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    return first4 == b'GIF8'</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('a.gif')</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True</a:t>
            </a:r>
            <a:endParaRPr lang="en-US" altLang="zh-CN" dirty="0">
              <a:solidFill>
                <a:srgbClr val="0000FF"/>
              </a:solidFill>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('a.png')</a:t>
            </a: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False</a:t>
            </a:r>
            <a:endParaRPr lang="en-US" altLang="zh-CN" dirty="0">
              <a:solidFill>
                <a:srgbClr val="0000FF"/>
              </a:solidFill>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66562"/>
          <p:cNvSpPr>
            <a:spLocks noGrp="1"/>
          </p:cNvSpPr>
          <p:nvPr>
            <p:ph idx="1"/>
          </p:nvPr>
        </p:nvSpPr>
        <p:spPr>
          <a:xfrm>
            <a:off x="683568" y="1052736"/>
            <a:ext cx="8229600" cy="4678451"/>
          </a:xfrm>
        </p:spPr>
        <p:txBody>
          <a:bodyPr vert="horz" wrap="square" lIns="68591" tIns="34295" rIns="68591" bIns="34295" numCol="1" anchor="t" anchorCtr="0" compatLnSpc="1"/>
          <a:lstStyle/>
          <a:p>
            <a:pPr>
              <a:lnSpc>
                <a:spcPct val="90000"/>
              </a:lnSpc>
              <a:buClr>
                <a:srgbClr val="FF0000"/>
              </a:buClr>
              <a:buSzPct val="90000"/>
              <a:buFont typeface="Wingdings" panose="05000000000000000000" pitchFamily="2" charset="2"/>
              <a:buChar char="ü"/>
            </a:pPr>
            <a:r>
              <a:rPr lang="zh-CN" altLang="en-US" sz="2400" b="1" dirty="0" smtClean="0"/>
              <a:t>例：</a:t>
            </a:r>
            <a:r>
              <a:rPr lang="en-US" altLang="zh-CN" sz="2400" b="1" dirty="0" smtClean="0"/>
              <a:t> </a:t>
            </a:r>
            <a:r>
              <a:rPr lang="zh-CN" altLang="en-US" sz="2400" b="1" dirty="0"/>
              <a:t>比较两个文本文件内容是否相同。</a:t>
            </a:r>
            <a:endParaRPr lang="zh-CN" altLang="en-US" sz="2400" b="1" dirty="0"/>
          </a:p>
          <a:p>
            <a:pPr>
              <a:lnSpc>
                <a:spcPct val="90000"/>
              </a:lnSpc>
              <a:buSzPct val="90000"/>
              <a:buFont typeface="Wingdings" panose="05000000000000000000" pitchFamily="2" charset="2"/>
              <a:buNone/>
            </a:pPr>
            <a:endParaRPr lang="en-US" altLang="zh-CN"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791072" y="1700808"/>
            <a:ext cx="8352928" cy="2834622"/>
          </a:xfrm>
          <a:prstGeom prst="rect">
            <a:avLst/>
          </a:prstGeom>
        </p:spPr>
        <p:txBody>
          <a:bodyPr wrap="square">
            <a:spAutoFit/>
          </a:bodyPr>
          <a:lstStyle/>
          <a:p>
            <a:pPr>
              <a:lnSpc>
                <a:spcPct val="90000"/>
              </a:lnSpc>
              <a:buSzPct val="90000"/>
              <a:buFont typeface="Wingdings" panose="05000000000000000000" pitchFamily="2" charset="2"/>
              <a:buNone/>
            </a:pPr>
            <a:r>
              <a:rPr lang="en-US" altLang="zh-CN" dirty="0">
                <a:solidFill>
                  <a:srgbClr val="0000FF"/>
                </a:solidFill>
                <a:latin typeface="Consolas" panose="020B0609020204030204" pitchFamily="49" charset="0"/>
              </a:rPr>
              <a:t>import</a:t>
            </a:r>
            <a:r>
              <a:rPr lang="en-US" altLang="zh-CN" dirty="0">
                <a:latin typeface="Consolas" panose="020B0609020204030204" pitchFamily="49" charset="0"/>
              </a:rPr>
              <a:t> </a:t>
            </a:r>
            <a:r>
              <a:rPr lang="en-US" altLang="zh-CN" dirty="0" err="1">
                <a:latin typeface="Consolas" panose="020B0609020204030204" pitchFamily="49" charset="0"/>
              </a:rPr>
              <a:t>difflib</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A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a:t>
            </a:r>
            <a:r>
              <a:rPr lang="en-US" altLang="zh-CN" dirty="0" err="1">
                <a:latin typeface="Consolas" panose="020B0609020204030204" pitchFamily="49" charset="0"/>
              </a:rPr>
              <a:t>dir.txt','r</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B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('c:\\dir1.txt','r')</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err="1">
                <a:latin typeface="Consolas" panose="020B0609020204030204" pitchFamily="49" charset="0"/>
              </a:rPr>
              <a:t>contentA</a:t>
            </a:r>
            <a:r>
              <a:rPr lang="en-US" altLang="zh-CN" dirty="0">
                <a:latin typeface="Consolas" panose="020B0609020204030204" pitchFamily="49" charset="0"/>
              </a:rPr>
              <a:t> = </a:t>
            </a:r>
            <a:r>
              <a:rPr lang="en-US" altLang="zh-CN" dirty="0" err="1">
                <a:latin typeface="Consolas" panose="020B0609020204030204" pitchFamily="49" charset="0"/>
              </a:rPr>
              <a:t>A.read</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err="1">
                <a:latin typeface="Consolas" panose="020B0609020204030204" pitchFamily="49" charset="0"/>
              </a:rPr>
              <a:t>contentB</a:t>
            </a:r>
            <a:r>
              <a:rPr lang="en-US" altLang="zh-CN" dirty="0">
                <a:latin typeface="Consolas" panose="020B0609020204030204" pitchFamily="49" charset="0"/>
              </a:rPr>
              <a:t> = </a:t>
            </a:r>
            <a:r>
              <a:rPr lang="en-US" altLang="zh-CN" dirty="0" err="1">
                <a:latin typeface="Consolas" panose="020B0609020204030204" pitchFamily="49" charset="0"/>
              </a:rPr>
              <a:t>B.read</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s = </a:t>
            </a:r>
            <a:r>
              <a:rPr lang="en-US" altLang="zh-CN" dirty="0" err="1">
                <a:latin typeface="Consolas" panose="020B0609020204030204" pitchFamily="49" charset="0"/>
              </a:rPr>
              <a:t>difflib.SequenceMatcher</a:t>
            </a:r>
            <a:r>
              <a:rPr lang="en-US" altLang="zh-CN" dirty="0">
                <a:latin typeface="Consolas" panose="020B0609020204030204" pitchFamily="49" charset="0"/>
              </a:rPr>
              <a:t>(lambda x:x=="",contentA,contentB)</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result = </a:t>
            </a:r>
            <a:r>
              <a:rPr lang="en-US" altLang="zh-CN" dirty="0" err="1">
                <a:latin typeface="Consolas" panose="020B0609020204030204" pitchFamily="49" charset="0"/>
              </a:rPr>
              <a:t>s.get_opcodes</a:t>
            </a:r>
            <a:r>
              <a:rPr lang="en-US" altLang="zh-CN" dirty="0">
                <a:latin typeface="Consolas" panose="020B0609020204030204" pitchFamily="49" charset="0"/>
              </a:rPr>
              <a:t>()</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for tag,i1,i2,j1,j2 in result:</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    print("%s </a:t>
            </a:r>
            <a:r>
              <a:rPr lang="en-US" altLang="zh-CN" dirty="0" err="1">
                <a:latin typeface="Consolas" panose="020B0609020204030204" pitchFamily="49" charset="0"/>
              </a:rPr>
              <a:t>contentA</a:t>
            </a:r>
            <a:r>
              <a:rPr lang="en-US" altLang="zh-CN" dirty="0">
                <a:latin typeface="Consolas" panose="020B0609020204030204" pitchFamily="49" charset="0"/>
              </a:rPr>
              <a:t>[%d:%d]=%s </a:t>
            </a:r>
            <a:r>
              <a:rPr lang="en-US" altLang="zh-CN" dirty="0" err="1">
                <a:latin typeface="Consolas" panose="020B0609020204030204" pitchFamily="49" charset="0"/>
              </a:rPr>
              <a:t>contentB</a:t>
            </a:r>
            <a:r>
              <a:rPr lang="en-US" altLang="zh-CN" dirty="0">
                <a:latin typeface="Consolas" panose="020B0609020204030204" pitchFamily="49" charset="0"/>
              </a:rPr>
              <a:t>[%d:%d]=%s"%\</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          (tag,i1,i2, </a:t>
            </a:r>
            <a:r>
              <a:rPr lang="en-US" altLang="zh-CN" dirty="0" err="1">
                <a:latin typeface="Consolas" panose="020B0609020204030204" pitchFamily="49" charset="0"/>
              </a:rPr>
              <a:t>contentA</a:t>
            </a:r>
            <a:r>
              <a:rPr lang="en-US" altLang="zh-CN" dirty="0">
                <a:latin typeface="Consolas" panose="020B0609020204030204" pitchFamily="49" charset="0"/>
              </a:rPr>
              <a:t> [i1:i2],j1,j2, </a:t>
            </a:r>
            <a:r>
              <a:rPr lang="en-US" altLang="zh-CN" dirty="0" err="1">
                <a:latin typeface="Consolas" panose="020B0609020204030204" pitchFamily="49" charset="0"/>
              </a:rPr>
              <a:t>contentB</a:t>
            </a:r>
            <a:r>
              <a:rPr lang="en-US" altLang="zh-CN" dirty="0">
                <a:latin typeface="Consolas" panose="020B0609020204030204" pitchFamily="49" charset="0"/>
              </a:rPr>
              <a:t>[j1:j2]))</a:t>
            </a:r>
            <a:endParaRPr lang="zh-CN" altLang="en-US" dirty="0">
              <a:latin typeface="Consolas" panose="020B0609020204030204" pitchFamily="49" charset="0"/>
            </a:endParaRPr>
          </a:p>
        </p:txBody>
      </p:sp>
      <p:sp>
        <p:nvSpPr>
          <p:cNvPr id="4" name="矩形 3"/>
          <p:cNvSpPr/>
          <p:nvPr/>
        </p:nvSpPr>
        <p:spPr>
          <a:xfrm>
            <a:off x="4427984" y="1628800"/>
            <a:ext cx="2377574" cy="369332"/>
          </a:xfrm>
          <a:prstGeom prst="rect">
            <a:avLst/>
          </a:prstGeom>
        </p:spPr>
        <p:txBody>
          <a:bodyPr wrap="none">
            <a:spAutoFit/>
          </a:bodyPr>
          <a:lstStyle/>
          <a:p>
            <a:r>
              <a:rPr lang="en-US" altLang="zh-CN" dirty="0" smtClean="0">
                <a:solidFill>
                  <a:srgbClr val="0000FF"/>
                </a:solidFill>
                <a:latin typeface="Helvetica Neue"/>
              </a:rPr>
              <a:t>#python</a:t>
            </a:r>
            <a:r>
              <a:rPr lang="zh-CN" altLang="en-US" dirty="0">
                <a:solidFill>
                  <a:srgbClr val="0000FF"/>
                </a:solidFill>
                <a:latin typeface="Helvetica Neue"/>
              </a:rPr>
              <a:t>的标准库模块</a:t>
            </a:r>
            <a:endParaRPr lang="zh-CN" altLang="en-US" dirty="0">
              <a:solidFill>
                <a:srgbClr val="0000FF"/>
              </a:solidFill>
            </a:endParaRPr>
          </a:p>
        </p:txBody>
      </p:sp>
    </p:spTree>
  </p:cSld>
  <p:clrMapOvr>
    <a:masterClrMapping/>
  </p:clrMapOvr>
  <p:transition spd="slow" advClick="0">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67586"/>
          <p:cNvSpPr>
            <a:spLocks noGrp="1"/>
          </p:cNvSpPr>
          <p:nvPr>
            <p:ph idx="1"/>
          </p:nvPr>
        </p:nvSpPr>
        <p:spPr>
          <a:xfrm>
            <a:off x="611560" y="1052736"/>
            <a:ext cx="8229600" cy="4678451"/>
          </a:xfrm>
        </p:spPr>
        <p:txBody>
          <a:bodyPr vert="horz" wrap="square" lIns="68591" tIns="34295" rIns="68591" bIns="34295" numCol="1" anchor="t" anchorCtr="0" compatLnSpc="1"/>
          <a:lstStyle/>
          <a:p>
            <a:pPr>
              <a:lnSpc>
                <a:spcPct val="80000"/>
              </a:lnSpc>
              <a:buClr>
                <a:srgbClr val="FF0000"/>
              </a:buClr>
              <a:buSzPct val="90000"/>
              <a:buFont typeface="Wingdings" panose="05000000000000000000" pitchFamily="2" charset="2"/>
              <a:buChar char="ü"/>
            </a:pPr>
            <a:r>
              <a:rPr lang="zh-CN" altLang="en-US" sz="2400" b="1" dirty="0" smtClean="0"/>
              <a:t>例：使用</a:t>
            </a:r>
            <a:r>
              <a:rPr lang="zh-CN" altLang="en-US" sz="2400" b="1" dirty="0"/>
              <a:t>xlwt写入Excel文件。</a:t>
            </a:r>
            <a:endParaRPr lang="zh-CN" altLang="en-US" sz="2400" b="1" dirty="0"/>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08312" y="1484784"/>
            <a:ext cx="6855568" cy="369332"/>
          </a:xfrm>
          <a:prstGeom prst="rect">
            <a:avLst/>
          </a:prstGeom>
        </p:spPr>
        <p:txBody>
          <a:bodyPr wrap="square">
            <a:spAutoFit/>
          </a:bodyPr>
          <a:lstStyle/>
          <a:p>
            <a:r>
              <a:rPr lang="en-US" altLang="zh-CN" dirty="0" err="1">
                <a:solidFill>
                  <a:srgbClr val="FF0000"/>
                </a:solidFill>
                <a:latin typeface="-apple-system"/>
              </a:rPr>
              <a:t>x</a:t>
            </a:r>
            <a:r>
              <a:rPr lang="en-US" altLang="zh-CN" dirty="0" err="1" smtClean="0">
                <a:solidFill>
                  <a:srgbClr val="FF0000"/>
                </a:solidFill>
                <a:latin typeface="-apple-system"/>
              </a:rPr>
              <a:t>lwt</a:t>
            </a:r>
            <a:r>
              <a:rPr lang="en-US" altLang="zh-CN" dirty="0" smtClean="0">
                <a:solidFill>
                  <a:srgbClr val="FF0000"/>
                </a:solidFill>
                <a:latin typeface="-apple-system"/>
              </a:rPr>
              <a:t>: Python </a:t>
            </a:r>
            <a:r>
              <a:rPr lang="zh-CN" altLang="en-US" dirty="0">
                <a:solidFill>
                  <a:srgbClr val="FF0000"/>
                </a:solidFill>
                <a:latin typeface="-apple-system"/>
              </a:rPr>
              <a:t>用来在 </a:t>
            </a:r>
            <a:r>
              <a:rPr lang="en-US" altLang="zh-CN" dirty="0">
                <a:solidFill>
                  <a:srgbClr val="FF0000"/>
                </a:solidFill>
                <a:latin typeface="-apple-system"/>
              </a:rPr>
              <a:t>Excel </a:t>
            </a:r>
            <a:r>
              <a:rPr lang="zh-CN" altLang="en-US" dirty="0">
                <a:solidFill>
                  <a:srgbClr val="FF0000"/>
                </a:solidFill>
                <a:latin typeface="-apple-system"/>
              </a:rPr>
              <a:t>写入数据和格式化数据的工具包</a:t>
            </a:r>
            <a:endParaRPr lang="zh-CN" altLang="en-US" dirty="0">
              <a:solidFill>
                <a:srgbClr val="FF0000"/>
              </a:solidFill>
            </a:endParaRPr>
          </a:p>
        </p:txBody>
      </p:sp>
      <p:sp>
        <p:nvSpPr>
          <p:cNvPr id="4" name="矩形 3"/>
          <p:cNvSpPr/>
          <p:nvPr/>
        </p:nvSpPr>
        <p:spPr>
          <a:xfrm>
            <a:off x="1208312" y="2204864"/>
            <a:ext cx="7632848" cy="4247317"/>
          </a:xfrm>
          <a:prstGeom prst="rect">
            <a:avLst/>
          </a:prstGeom>
        </p:spPr>
        <p:txBody>
          <a:bodyPr wrap="square">
            <a:spAutoFit/>
          </a:bodyPr>
          <a:lstStyle/>
          <a:p>
            <a:pPr>
              <a:buSzPct val="90000"/>
            </a:pPr>
            <a:r>
              <a:rPr lang="zh-CN" altLang="en-US" dirty="0">
                <a:solidFill>
                  <a:srgbClr val="0000FF"/>
                </a:solidFill>
                <a:latin typeface="Consolas" panose="020B0609020204030204" pitchFamily="49" charset="0"/>
              </a:rPr>
              <a:t>from</a:t>
            </a:r>
            <a:r>
              <a:rPr lang="zh-CN" altLang="en-US" dirty="0">
                <a:latin typeface="Consolas" panose="020B0609020204030204" pitchFamily="49" charset="0"/>
              </a:rPr>
              <a:t> xlwt </a:t>
            </a:r>
            <a:r>
              <a:rPr lang="zh-CN" altLang="en-US" dirty="0">
                <a:solidFill>
                  <a:srgbClr val="0000FF"/>
                </a:solidFill>
                <a:latin typeface="Consolas" panose="020B0609020204030204" pitchFamily="49" charset="0"/>
              </a:rPr>
              <a:t>import</a:t>
            </a:r>
            <a:r>
              <a:rPr lang="zh-CN" altLang="en-US" dirty="0">
                <a:latin typeface="Consolas" panose="020B0609020204030204" pitchFamily="49" charset="0"/>
              </a:rPr>
              <a:t> *</a:t>
            </a:r>
            <a:endParaRPr lang="zh-CN" altLang="en-US" dirty="0">
              <a:latin typeface="Consolas" panose="020B0609020204030204" pitchFamily="49" charset="0"/>
            </a:endParaRP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book = Workbook()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workbook</a:t>
            </a:r>
            <a:endParaRPr lang="en-US" altLang="zh-CN"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sheet1 = book.add_sheet("First")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worksheet</a:t>
            </a:r>
            <a:endParaRPr lang="en-US" altLang="zh-CN"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al=Alignment()</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al.horz=Alignment.HORZ_CENTER</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al.vert=Alignment.VERT_CENTER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对齐方式</a:t>
            </a:r>
            <a:endParaRPr lang="zh-CN" altLang="en-US"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borders=Borders()</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borders.bottom=Borders.THICK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边框样式</a:t>
            </a:r>
            <a:endParaRPr lang="zh-CN" altLang="en-US"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style=XFStyle()</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style.alignment=al</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style.borders=borders</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row0=sheet1.row(0)</a:t>
            </a:r>
            <a:endParaRPr lang="zh-CN" altLang="en-US" dirty="0">
              <a:latin typeface="Consolas" panose="020B0609020204030204" pitchFamily="49" charset="0"/>
            </a:endParaRPr>
          </a:p>
          <a:p>
            <a:pPr>
              <a:buSzPct val="90000"/>
            </a:pPr>
            <a:r>
              <a:rPr lang="zh-CN" altLang="en-US" dirty="0">
                <a:latin typeface="Consolas" panose="020B0609020204030204" pitchFamily="49" charset="0"/>
              </a:rPr>
              <a:t>row0.write(0,'test',style=style)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写入单元格</a:t>
            </a:r>
            <a:endParaRPr lang="zh-CN" altLang="en-US" dirty="0">
              <a:solidFill>
                <a:srgbClr val="0000FF"/>
              </a:solidFill>
              <a:latin typeface="Consolas" panose="020B0609020204030204" pitchFamily="49" charset="0"/>
            </a:endParaRPr>
          </a:p>
          <a:p>
            <a:pPr>
              <a:buSzPct val="90000"/>
            </a:pPr>
            <a:r>
              <a:rPr lang="zh-CN" altLang="en-US" dirty="0">
                <a:latin typeface="Consolas" panose="020B0609020204030204" pitchFamily="49" charset="0"/>
              </a:rPr>
              <a:t>book.save(r'd:\test.xls')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保存文件</a:t>
            </a:r>
            <a:endParaRPr lang="zh-CN" altLang="en-US" dirty="0">
              <a:solidFill>
                <a:srgbClr val="0000FF"/>
              </a:solidFill>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68610"/>
          <p:cNvSpPr>
            <a:spLocks noGrp="1"/>
          </p:cNvSpPr>
          <p:nvPr>
            <p:ph idx="1"/>
          </p:nvPr>
        </p:nvSpPr>
        <p:spPr>
          <a:xfrm>
            <a:off x="539552" y="980728"/>
            <a:ext cx="8229600" cy="4678451"/>
          </a:xfrm>
        </p:spPr>
        <p:txBody>
          <a:bodyPr vert="horz" wrap="square" lIns="68591" tIns="34295" rIns="68591" bIns="34295" numCol="1" anchor="t" anchorCtr="0" compatLnSpc="1"/>
          <a:lstStyle/>
          <a:p>
            <a:pPr>
              <a:lnSpc>
                <a:spcPct val="80000"/>
              </a:lnSpc>
              <a:buClr>
                <a:srgbClr val="FF0000"/>
              </a:buClr>
              <a:buSzPct val="90000"/>
              <a:buFont typeface="Wingdings" panose="05000000000000000000" pitchFamily="2" charset="2"/>
              <a:buChar char="ü"/>
            </a:pPr>
            <a:r>
              <a:rPr lang="zh-CN" altLang="en-US" sz="2400" b="1" dirty="0" smtClean="0"/>
              <a:t>例：使用</a:t>
            </a:r>
            <a:r>
              <a:rPr lang="zh-CN" altLang="en-US" sz="2400" b="1" dirty="0"/>
              <a:t>xlrd读取Excel文件。</a:t>
            </a:r>
            <a:endParaRPr lang="zh-CN" altLang="en-US" sz="2400" b="1" dirty="0"/>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3" name="矩形 2"/>
          <p:cNvSpPr/>
          <p:nvPr/>
        </p:nvSpPr>
        <p:spPr>
          <a:xfrm>
            <a:off x="1835696" y="1484784"/>
            <a:ext cx="6264696" cy="2308324"/>
          </a:xfrm>
          <a:prstGeom prst="rect">
            <a:avLst/>
          </a:prstGeom>
        </p:spPr>
        <p:txBody>
          <a:bodyPr wrap="square">
            <a:spAutoFit/>
          </a:bodyPr>
          <a:lstStyle/>
          <a:p>
            <a:pPr>
              <a:buSzPct val="90000"/>
              <a:buFont typeface="Wingdings" panose="05000000000000000000" pitchFamily="2" charset="2"/>
              <a:buNone/>
            </a:pPr>
            <a:r>
              <a:rPr lang="zh-CN" altLang="en-US" dirty="0">
                <a:latin typeface="Consolas" panose="020B0609020204030204" pitchFamily="49" charset="0"/>
              </a:rPr>
              <a:t>&gt;&gt;&gt; import xlrd</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&gt;&gt;&gt; book = xlrd.open_workbook(r'd:\test.xls')</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&gt;&gt;&gt; sheet1 = book.sheet_by_name('First')</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&gt;&gt;&gt; row0 = sheet1.row(0)</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a:t>
            </a:r>
            <a:r>
              <a:rPr lang="en-US" altLang="zh-CN" dirty="0">
                <a:latin typeface="Consolas" panose="020B0609020204030204" pitchFamily="49" charset="0"/>
              </a:rPr>
              <a:t>)</a:t>
            </a:r>
            <a:endParaRPr lang="en-US" altLang="zh-CN"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text:u'test'</a:t>
            </a:r>
            <a:endParaRPr lang="zh-CN" altLang="en-US" dirty="0">
              <a:solidFill>
                <a:srgbClr val="0000FF"/>
              </a:solidFill>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row0[0].value</a:t>
            </a:r>
            <a:r>
              <a:rPr lang="en-US" altLang="zh-CN" dirty="0">
                <a:latin typeface="Consolas" panose="020B0609020204030204" pitchFamily="49" charset="0"/>
              </a:rPr>
              <a:t>)</a:t>
            </a:r>
            <a:endParaRPr lang="en-US" altLang="zh-CN"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test</a:t>
            </a:r>
            <a:endParaRPr lang="zh-CN" altLang="en-US" dirty="0">
              <a:solidFill>
                <a:srgbClr val="0000FF"/>
              </a:solidFill>
              <a:latin typeface="Consolas" panose="020B0609020204030204" pitchFamily="49" charset="0"/>
            </a:endParaRP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a:lstStyle/>
          <a:p>
            <a:pPr fontAlgn="base">
              <a:buClr>
                <a:srgbClr val="FF0000"/>
              </a:buClr>
              <a:buFont typeface="Wingdings" panose="05000000000000000000" pitchFamily="2" charset="2"/>
              <a:buChar char="ü"/>
            </a:pPr>
            <a:r>
              <a:rPr lang="zh-CN" altLang="en-US" sz="2400" b="1" noProof="1"/>
              <a:t>例：使用扩展库openpyxl读写Excel 2007及更高版本的Excel文件</a:t>
            </a:r>
            <a:r>
              <a:rPr lang="zh-CN" altLang="en-US" sz="1800" noProof="1"/>
              <a:t>。</a:t>
            </a:r>
            <a:endParaRPr lang="zh-CN" altLang="en-US" sz="1800" noProof="1"/>
          </a:p>
          <a:p>
            <a:pPr marL="0" indent="0">
              <a:buNone/>
            </a:pPr>
            <a:endParaRPr lang="zh-CN" altLang="en-US" sz="1500" noProof="1"/>
          </a:p>
          <a:p>
            <a:pPr marL="0" indent="0">
              <a:buNone/>
            </a:pPr>
            <a:r>
              <a:rPr lang="zh-CN" altLang="en-US" sz="1350" noProof="1">
                <a:latin typeface="Consolas" panose="020B0609020204030204" pitchFamily="49" charset="0"/>
                <a:cs typeface="Consolas" panose="020B0609020204030204" pitchFamily="49" charset="0"/>
              </a:rPr>
              <a:t>import openpyxl</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from openpyxl import Workbook</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fn = r'f:\test.xlsx'                     #文件名</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wb = Workbook()                          #创建工作簿</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ws = wb.create_sheet(title='你好，世界')  #创建工作表</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ws['A1'] = '这是第一个单元格'              #单元格赋值</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ws['B1'] = 3.1415926</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wb.save(fn)                               #保存Excel文件</a:t>
            </a:r>
            <a:endParaRPr lang="zh-CN" altLang="en-US" sz="1350" noProof="1">
              <a:latin typeface="Consolas" panose="020B0609020204030204" pitchFamily="49" charset="0"/>
              <a:cs typeface="Consolas" panose="020B0609020204030204" pitchFamily="49" charset="0"/>
            </a:endParaRPr>
          </a:p>
        </p:txBody>
      </p:sp>
      <p:grpSp>
        <p:nvGrpSpPr>
          <p:cNvPr id="4" name="组合 3"/>
          <p:cNvGrpSpPr/>
          <p:nvPr/>
        </p:nvGrpSpPr>
        <p:grpSpPr>
          <a:xfrm>
            <a:off x="-1404665" y="95934"/>
            <a:ext cx="7920880" cy="668771"/>
            <a:chOff x="-995410" y="5184550"/>
            <a:chExt cx="7848872" cy="494650"/>
          </a:xfrm>
        </p:grpSpPr>
        <p:grpSp>
          <p:nvGrpSpPr>
            <p:cNvPr id="5" name="组合 4"/>
            <p:cNvGrpSpPr/>
            <p:nvPr/>
          </p:nvGrpSpPr>
          <p:grpSpPr>
            <a:xfrm>
              <a:off x="-995410" y="5184550"/>
              <a:ext cx="7848872" cy="494650"/>
              <a:chOff x="-1127767" y="5820119"/>
              <a:chExt cx="8549038" cy="647731"/>
            </a:xfrm>
          </p:grpSpPr>
          <p:sp>
            <p:nvSpPr>
              <p:cNvPr id="7"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947961" y="1340768"/>
            <a:ext cx="8229600" cy="4678451"/>
          </a:xfrm>
        </p:spPr>
        <p:txBody>
          <a:bodyPr vert="horz" wrap="square" lIns="68591" tIns="34295" rIns="68591" bIns="34295" numCol="1" anchor="t" anchorCtr="0" compatLnSpc="1"/>
          <a:lstStyle/>
          <a:p>
            <a:pPr marL="0" indent="0">
              <a:buSzPct val="90000"/>
              <a:buNone/>
            </a:pPr>
            <a:r>
              <a:rPr lang="zh-CN" altLang="en-US" sz="1350" dirty="0">
                <a:latin typeface="Consolas" panose="020B0609020204030204" pitchFamily="49" charset="0"/>
              </a:rPr>
              <a:t>wb = openpyxl.load_workbook(fn)      </a:t>
            </a:r>
            <a:r>
              <a:rPr lang="en-US" altLang="zh-CN" sz="1350" dirty="0">
                <a:latin typeface="Consolas" panose="020B0609020204030204" pitchFamily="49" charset="0"/>
              </a:rPr>
              <a:t>#</a:t>
            </a:r>
            <a:r>
              <a:rPr lang="zh-CN" altLang="en-US" sz="1350" dirty="0">
                <a:latin typeface="Consolas" panose="020B0609020204030204" pitchFamily="49" charset="0"/>
              </a:rPr>
              <a:t>打开已有的Excel文件</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ws = wb.worksheets[1]                #打开指定索引的工作表</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print(ws['A1'].value)                #读取并输出指定单元格的值</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ws.append([1,2,3,4,5])               #添加一行数据</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ws.merge_cells('F2:F3')              #合并单元格</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ws['F2'] = "=sum(A2:E2)"             #写入公式</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for r in range(10,15):</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    for c in range(3,8):</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        ws.cell(row=r, column=c, value=r*c) #写入单元格数据</a:t>
            </a:r>
            <a:endParaRPr lang="zh-CN" altLang="en-US" sz="1350" dirty="0">
              <a:latin typeface="Consolas" panose="020B0609020204030204" pitchFamily="49" charset="0"/>
            </a:endParaRPr>
          </a:p>
          <a:p>
            <a:pPr marL="0" indent="0">
              <a:buSzPct val="90000"/>
              <a:buNone/>
            </a:pPr>
            <a:r>
              <a:rPr lang="zh-CN" altLang="en-US" sz="1350" dirty="0">
                <a:latin typeface="Consolas" panose="020B0609020204030204" pitchFamily="49" charset="0"/>
              </a:rPr>
              <a:t>wb.save(fn)</a:t>
            </a:r>
            <a:endParaRPr lang="zh-CN" altLang="en-US"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占位符 70658"/>
          <p:cNvSpPr>
            <a:spLocks noGrp="1"/>
          </p:cNvSpPr>
          <p:nvPr>
            <p:ph idx="1"/>
          </p:nvPr>
        </p:nvSpPr>
        <p:spPr>
          <a:xfrm>
            <a:off x="467544" y="1052736"/>
            <a:ext cx="8229600" cy="4678451"/>
          </a:xfrm>
        </p:spPr>
        <p:txBody>
          <a:bodyPr vert="horz" wrap="square" lIns="68591" tIns="34295" rIns="68591" bIns="34295" numCol="1" anchor="t" anchorCtr="0" compatLnSpc="1"/>
          <a:lstStyle/>
          <a:p>
            <a:pPr>
              <a:spcBef>
                <a:spcPct val="0"/>
              </a:spcBef>
              <a:buClr>
                <a:srgbClr val="FF0000"/>
              </a:buClr>
              <a:buSzPct val="90000"/>
              <a:buFont typeface="Wingdings" panose="05000000000000000000" pitchFamily="2" charset="2"/>
              <a:buChar char="ü"/>
            </a:pPr>
            <a:r>
              <a:rPr lang="zh-CN" altLang="en-US" sz="2000" dirty="0" smtClean="0"/>
              <a:t>例：</a:t>
            </a:r>
            <a:r>
              <a:rPr lang="en-US" altLang="zh-CN" sz="2000" dirty="0" smtClean="0"/>
              <a:t> </a:t>
            </a:r>
            <a:r>
              <a:rPr lang="zh-CN" altLang="en-US" sz="2000" dirty="0"/>
              <a:t>检查</a:t>
            </a:r>
            <a:r>
              <a:rPr lang="en-US" altLang="zh-CN" sz="2000" dirty="0"/>
              <a:t>word</a:t>
            </a:r>
            <a:r>
              <a:rPr lang="zh-CN" altLang="en-US" sz="2000" dirty="0"/>
              <a:t>文档的连续重复字，例如“用户的的资料”或“需要需要用户输入”之类的情况。</a:t>
            </a:r>
            <a:endParaRPr lang="zh-CN" altLang="en-US" sz="2000" dirty="0"/>
          </a:p>
        </p:txBody>
      </p:sp>
      <p:sp>
        <p:nvSpPr>
          <p:cNvPr id="5" name="Content Placeholder 2"/>
          <p:cNvSpPr txBox="1"/>
          <p:nvPr/>
        </p:nvSpPr>
        <p:spPr bwMode="auto">
          <a:xfrm>
            <a:off x="914400" y="184482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charset="0"/>
              <a:buChar char="v"/>
            </a:pPr>
            <a:r>
              <a:rPr lang="zh-CN" altLang="en-US" sz="1800" noProof="1" smtClean="0">
                <a:latin typeface="+mn-ea"/>
              </a:rPr>
              <a:t>使用</a:t>
            </a:r>
            <a:r>
              <a:rPr lang="en-US" altLang="zh-CN" sz="1800" noProof="1" smtClean="0">
                <a:latin typeface="+mn-ea"/>
              </a:rPr>
              <a:t>python-docx</a:t>
            </a:r>
            <a:r>
              <a:rPr lang="zh-CN" altLang="en-US" sz="1800" noProof="1" smtClean="0">
                <a:latin typeface="+mn-ea"/>
              </a:rPr>
              <a:t>扩展库。</a:t>
            </a:r>
            <a:endParaRPr lang="zh-CN" altLang="en-US" sz="1800" noProof="1" smtClean="0">
              <a:latin typeface="+mn-ea"/>
            </a:endParaRPr>
          </a:p>
          <a:p>
            <a:pPr marL="0" indent="0">
              <a:buFont typeface="Arial" panose="020B0604020202020204" pitchFamily="34" charset="0"/>
              <a:buNone/>
            </a:pPr>
            <a:endParaRPr lang="zh-CN" alt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from docx import Document</a:t>
            </a:r>
            <a:endParaRPr lang="en-US" sz="1350" noProof="1" smtClean="0">
              <a:latin typeface="Consolas" panose="020B0609020204030204" pitchFamily="49" charset="0"/>
            </a:endParaRPr>
          </a:p>
          <a:p>
            <a:pPr marL="0" indent="0">
              <a:buFont typeface="Arial" panose="020B0604020202020204" pitchFamily="34" charset="0"/>
              <a:buNone/>
            </a:pP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doc = Document('《Python</a:t>
            </a:r>
            <a:r>
              <a:rPr lang="zh-CN" altLang="en-US" sz="1350" noProof="1" smtClean="0">
                <a:latin typeface="Consolas" panose="020B0609020204030204" pitchFamily="49" charset="0"/>
              </a:rPr>
              <a:t>程序设计开发宝典</a:t>
            </a:r>
            <a:r>
              <a:rPr lang="en-US" sz="1350" noProof="1" smtClean="0">
                <a:latin typeface="Consolas" panose="020B0609020204030204" pitchFamily="49" charset="0"/>
              </a:rPr>
              <a:t>》.docx')</a:t>
            </a:r>
            <a:endParaRPr lang="en-US" sz="1350" noProof="1" smtClean="0">
              <a:latin typeface="Consolas" panose="020B0609020204030204" pitchFamily="49" charset="0"/>
            </a:endParaRPr>
          </a:p>
          <a:p>
            <a:pPr marL="0" indent="0">
              <a:buFont typeface="Arial" panose="020B0604020202020204" pitchFamily="34" charset="0"/>
              <a:buNone/>
            </a:pP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contents = ''.join((p.text for p in doc.paragraphs))</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words = []</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for index, ch in enumerate(contents[:-2]):</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    if ch==contents[index+1] or ch==contents[index+2]:</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        word = contents[index:index+3]</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        if word not in words:</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            words.append(word)</a:t>
            </a:r>
            <a:endParaRPr lang="en-US" sz="1350" noProof="1" smtClean="0">
              <a:latin typeface="Consolas" panose="020B0609020204030204" pitchFamily="49" charset="0"/>
            </a:endParaRPr>
          </a:p>
          <a:p>
            <a:pPr marL="0" indent="0">
              <a:buFont typeface="Arial" panose="020B0604020202020204" pitchFamily="34" charset="0"/>
              <a:buNone/>
            </a:pPr>
            <a:r>
              <a:rPr lang="en-US" sz="1350" noProof="1" smtClean="0">
                <a:latin typeface="Consolas" panose="020B0609020204030204" pitchFamily="49" charset="0"/>
              </a:rPr>
              <a:t>            print(word)</a:t>
            </a:r>
            <a:endParaRPr lang="en-US" sz="1350" noProof="1">
              <a:latin typeface="Consolas" panose="020B0609020204030204" pitchFamily="49" charset="0"/>
            </a:endParaRP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8" y="1052736"/>
            <a:ext cx="8229600" cy="4678451"/>
          </a:xfrm>
        </p:spPr>
        <p:txBody>
          <a:bodyPr/>
          <a:lstStyle/>
          <a:p>
            <a:pPr fontAlgn="base">
              <a:buClr>
                <a:srgbClr val="FF0000"/>
              </a:buClr>
              <a:buFont typeface="Wingdings" panose="05000000000000000000" charset="0"/>
              <a:buChar char=""/>
            </a:pPr>
            <a:r>
              <a:rPr lang="zh-CN" altLang="en-US" sz="2400" b="1" noProof="1"/>
              <a:t>使用正则表达式。</a:t>
            </a:r>
            <a:endParaRPr lang="zh-CN" altLang="en-US" sz="2400" b="1" noProof="1"/>
          </a:p>
          <a:p>
            <a:pPr marL="0" indent="0">
              <a:buNone/>
            </a:pPr>
            <a:r>
              <a:rPr lang="zh-CN" altLang="en-US" sz="1350" noProof="1">
                <a:latin typeface="Consolas" panose="020B0609020204030204" pitchFamily="49" charset="0"/>
              </a:rPr>
              <a:t>import re</a:t>
            </a: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from docx import Document</a:t>
            </a:r>
            <a:endParaRPr lang="zh-CN" altLang="en-US" sz="1350" noProof="1">
              <a:latin typeface="Consolas" panose="020B0609020204030204" pitchFamily="49" charset="0"/>
            </a:endParaRPr>
          </a:p>
          <a:p>
            <a:pPr marL="0" indent="0">
              <a:buNone/>
            </a:pP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doc = Document('《Python程序设计开发宝典》董付国著.docx')</a:t>
            </a: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text = ''.join((p.text for p in doc.paragraphs))</a:t>
            </a: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result = re.findall(r'(([\u4e00-\u9fa5。、！：；，]).?\2)', text)</a:t>
            </a: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for word in result:</a:t>
            </a: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    print(word[0])</a:t>
            </a:r>
            <a:endParaRPr lang="zh-CN" altLang="en-US" sz="1350" noProof="1">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097" y="980728"/>
            <a:ext cx="8229600" cy="4678451"/>
          </a:xfrm>
        </p:spPr>
        <p:txBody>
          <a:bodyPr/>
          <a:lstStyle/>
          <a:p>
            <a:pPr fontAlgn="base">
              <a:buClr>
                <a:srgbClr val="FF0000"/>
              </a:buClr>
              <a:buFont typeface="Wingdings" panose="05000000000000000000" pitchFamily="2" charset="2"/>
              <a:buChar char="ü"/>
            </a:pPr>
            <a:r>
              <a:rPr lang="zh-CN" altLang="en-US" sz="1800" noProof="1" smtClean="0"/>
              <a:t>例：</a:t>
            </a:r>
            <a:r>
              <a:rPr lang="en-US" altLang="zh-CN" sz="1800" noProof="1" smtClean="0"/>
              <a:t> </a:t>
            </a:r>
            <a:r>
              <a:rPr lang="zh-CN" altLang="en-US" sz="1800" noProof="1"/>
              <a:t>编写程序，统计指定文件夹大小以及文件和子文件夹数量。</a:t>
            </a:r>
            <a:endParaRPr lang="zh-CN" altLang="en-US" sz="1800" noProof="1"/>
          </a:p>
          <a:p>
            <a:pPr marL="0" indent="0">
              <a:buNone/>
            </a:pPr>
            <a:endParaRPr lang="zh-CN" altLang="en-US" sz="1500" noProof="1"/>
          </a:p>
          <a:p>
            <a:pPr marL="0" indent="0">
              <a:buNone/>
            </a:pPr>
            <a:r>
              <a:rPr lang="zh-CN" altLang="en-US" sz="1350" noProof="1">
                <a:solidFill>
                  <a:srgbClr val="0000FF"/>
                </a:solidFill>
                <a:latin typeface="Consolas" panose="020B0609020204030204" pitchFamily="49" charset="0"/>
                <a:cs typeface="Consolas" panose="020B0609020204030204" pitchFamily="49" charset="0"/>
              </a:rPr>
              <a:t>import</a:t>
            </a:r>
            <a:r>
              <a:rPr lang="zh-CN" altLang="en-US" sz="1350" noProof="1">
                <a:latin typeface="Consolas" panose="020B0609020204030204" pitchFamily="49" charset="0"/>
                <a:cs typeface="Consolas" panose="020B0609020204030204" pitchFamily="49" charset="0"/>
              </a:rPr>
              <a:t> os</a:t>
            </a:r>
            <a:endParaRPr lang="zh-CN" altLang="en-US" sz="1350" noProof="1">
              <a:latin typeface="Consolas" panose="020B0609020204030204" pitchFamily="49" charset="0"/>
              <a:cs typeface="Consolas" panose="020B0609020204030204" pitchFamily="49" charset="0"/>
            </a:endParaRPr>
          </a:p>
          <a:p>
            <a:pPr marL="0" indent="0">
              <a:buNone/>
            </a:pP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totalSize = 0</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fileNum = 0</a:t>
            </a: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dirNum = 0</a:t>
            </a:r>
            <a:endParaRPr lang="zh-CN" altLang="en-US" sz="1350" noProof="1">
              <a:latin typeface="Consolas" panose="020B0609020204030204" pitchFamily="49" charset="0"/>
              <a:cs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0" name="内容占位符 2"/>
          <p:cNvSpPr txBox="1"/>
          <p:nvPr/>
        </p:nvSpPr>
        <p:spPr bwMode="auto">
          <a:xfrm>
            <a:off x="3347864" y="1412776"/>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visitDir(path):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global totalSize</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global fileNum</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global dirNum</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for lists in os.listdir(path):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sub_path = os.path.join(path, lists)</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if os.path.isfile(sub_path):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fileNum = fileNum+1         #统计文件数量</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totalSize = totalSize+os.path.getsize(sub_path)</a:t>
            </a:r>
            <a:endParaRPr lang="en-US" altLang="zh-CN" sz="1350" dirty="0" smtClean="0">
              <a:latin typeface="Consolas" panose="020B0609020204030204" pitchFamily="49" charset="0"/>
            </a:endParaRPr>
          </a:p>
          <a:p>
            <a:pPr marL="0" indent="0">
              <a:buSzPct val="90000"/>
              <a:buFont typeface="Arial" panose="020B0604020202020204" pitchFamily="34"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#文件总大小</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elif os.path.isdir(sub_path):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dirNum = dirNum+1           #统计文件夹数量</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visitDir(sub_path)          #递归遍历子文件夹</a:t>
            </a:r>
            <a:endParaRPr lang="zh-CN" altLang="en-US" sz="1350" dirty="0">
              <a:latin typeface="Consolas" panose="020B0609020204030204" pitchFamily="49" charset="0"/>
            </a:endParaRPr>
          </a:p>
        </p:txBody>
      </p:sp>
      <p:sp>
        <p:nvSpPr>
          <p:cNvPr id="4" name="矩形 3"/>
          <p:cNvSpPr/>
          <p:nvPr/>
        </p:nvSpPr>
        <p:spPr>
          <a:xfrm>
            <a:off x="395536" y="4061062"/>
            <a:ext cx="4572000" cy="2462213"/>
          </a:xfrm>
          <a:prstGeom prst="rect">
            <a:avLst/>
          </a:prstGeom>
        </p:spPr>
        <p:txBody>
          <a:bodyPr>
            <a:spAutoFit/>
          </a:bodyPr>
          <a:lstStyle/>
          <a:p>
            <a:pPr marL="0" indent="0">
              <a:buSzPct val="90000"/>
              <a:buNone/>
            </a:pPr>
            <a:r>
              <a:rPr lang="zh-CN" altLang="en-US" sz="1400" dirty="0">
                <a:solidFill>
                  <a:srgbClr val="0000FF"/>
                </a:solidFill>
                <a:latin typeface="Consolas" panose="020B0609020204030204" pitchFamily="49" charset="0"/>
              </a:rPr>
              <a:t>def</a:t>
            </a:r>
            <a:r>
              <a:rPr lang="zh-CN" altLang="en-US" sz="1400" dirty="0">
                <a:latin typeface="Consolas" panose="020B0609020204030204" pitchFamily="49" charset="0"/>
              </a:rPr>
              <a:t> sizeConvert(size):                      #单位换算</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K, M, G = 1024, 1024**2, 1024**3</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if size &gt;= G:</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return str(size/G)+'G Bytes'</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elif size &gt;= M:</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return str(size/M)+'M Bytes'</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elif size &gt;= K:</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return str(size/K)+'K Bytes'</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else:</a:t>
            </a:r>
            <a:endParaRPr lang="zh-CN" altLang="en-US" sz="1400" dirty="0">
              <a:latin typeface="Consolas" panose="020B0609020204030204" pitchFamily="49" charset="0"/>
            </a:endParaRPr>
          </a:p>
          <a:p>
            <a:pPr marL="0" indent="0">
              <a:buSzPct val="90000"/>
              <a:buNone/>
            </a:pPr>
            <a:r>
              <a:rPr lang="zh-CN" altLang="en-US" sz="1400" dirty="0">
                <a:latin typeface="Consolas" panose="020B0609020204030204" pitchFamily="49" charset="0"/>
              </a:rPr>
              <a:t>        return str(size)+'Bytes'</a:t>
            </a:r>
            <a:endParaRPr lang="zh-CN" altLang="en-US" sz="1400" dirty="0">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矩形 2"/>
          <p:cNvSpPr>
            <a:spLocks noChangeArrowheads="1"/>
          </p:cNvSpPr>
          <p:nvPr/>
        </p:nvSpPr>
        <p:spPr bwMode="auto">
          <a:xfrm>
            <a:off x="426368" y="1124744"/>
            <a:ext cx="8424863" cy="1181221"/>
          </a:xfrm>
          <a:prstGeom prst="rect">
            <a:avLst/>
          </a:prstGeom>
          <a:noFill/>
          <a:ln w="9525">
            <a:noFill/>
            <a:miter lim="800000"/>
          </a:ln>
        </p:spPr>
        <p:txBody>
          <a:bodyPr>
            <a:spAutoFit/>
          </a:bodyPr>
          <a:lstStyle/>
          <a:p>
            <a:pPr indent="269875" algn="just">
              <a:lnSpc>
                <a:spcPct val="150000"/>
              </a:lnSpc>
              <a:buClr>
                <a:srgbClr val="FF0000"/>
              </a:buClr>
              <a:buFont typeface="Wingdings" panose="05000000000000000000" pitchFamily="2" charset="2"/>
              <a:buChar char="n"/>
            </a:pPr>
            <a:r>
              <a:rPr lang="en-US" altLang="zh-CN" sz="2600" b="1" dirty="0" smtClean="0">
                <a:latin typeface="Times New Roman" panose="02020603050405020304" pitchFamily="18" charset="0"/>
                <a:ea typeface="仿宋" panose="02010609060101010101" pitchFamily="49" charset="-122"/>
                <a:cs typeface="Times New Roman" panose="02020603050405020304" pitchFamily="18" charset="0"/>
              </a:rPr>
              <a:t> </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文件</a:t>
            </a:r>
            <a:r>
              <a:rPr lang="zh-CN" altLang="zh-CN" sz="2400" b="1" dirty="0">
                <a:latin typeface="Times New Roman" panose="02020603050405020304" pitchFamily="18" charset="0"/>
                <a:ea typeface="仿宋" panose="02010609060101010101" pitchFamily="49" charset="-122"/>
                <a:cs typeface="Times New Roman" panose="02020603050405020304" pitchFamily="18" charset="0"/>
              </a:rPr>
              <a:t>是一个存储在辅助存储器上的数据序列，</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可包含</a:t>
            </a:r>
            <a:endParaRPr lang="en-US" altLang="zh-CN" sz="2400" b="1" dirty="0" smtClean="0">
              <a:latin typeface="Times New Roman" panose="02020603050405020304" pitchFamily="18" charset="0"/>
              <a:ea typeface="仿宋" panose="02010609060101010101" pitchFamily="49" charset="-122"/>
              <a:cs typeface="Times New Roman" panose="02020603050405020304" pitchFamily="18" charset="0"/>
            </a:endParaRPr>
          </a:p>
          <a:p>
            <a:pPr indent="269875" algn="just">
              <a:lnSpc>
                <a:spcPct val="150000"/>
              </a:lnSpc>
              <a:buClr>
                <a:srgbClr val="FF0000"/>
              </a:buClr>
            </a:pP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任何</a:t>
            </a:r>
            <a:r>
              <a:rPr lang="zh-CN" altLang="zh-CN" sz="2400" b="1" dirty="0">
                <a:latin typeface="Times New Roman" panose="02020603050405020304" pitchFamily="18" charset="0"/>
                <a:ea typeface="仿宋" panose="02010609060101010101" pitchFamily="49" charset="-122"/>
                <a:cs typeface="Times New Roman" panose="02020603050405020304" pitchFamily="18" charset="0"/>
              </a:rPr>
              <a:t>数据</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内容</a:t>
            </a:r>
            <a:r>
              <a:rPr lang="zh-CN" altLang="en-US" sz="2400" b="1"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6" name="矩形 5"/>
          <p:cNvSpPr/>
          <p:nvPr/>
        </p:nvSpPr>
        <p:spPr>
          <a:xfrm>
            <a:off x="484471" y="2431506"/>
            <a:ext cx="7155180" cy="1200329"/>
          </a:xfrm>
          <a:prstGeom prst="rect">
            <a:avLst/>
          </a:prstGeom>
        </p:spPr>
        <p:txBody>
          <a:bodyPr wrap="square">
            <a:spAutoFit/>
          </a:bodyPr>
          <a:lstStyle/>
          <a:p>
            <a:pPr indent="269875" algn="just">
              <a:lnSpc>
                <a:spcPct val="150000"/>
              </a:lnSpc>
              <a:buClr>
                <a:srgbClr val="FF0000"/>
              </a:buClr>
              <a:buFont typeface="Wingdings" panose="05000000000000000000" pitchFamily="2" charset="2"/>
              <a:buChar char="n"/>
            </a:pP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概念上，文件是数据的集合和抽象，类似地，函</a:t>
            </a:r>
            <a:endParaRPr lang="en-US" altLang="zh-CN" sz="2400" b="1" dirty="0" smtClean="0">
              <a:latin typeface="Times New Roman" panose="02020603050405020304" pitchFamily="18" charset="0"/>
              <a:ea typeface="仿宋" panose="02010609060101010101" pitchFamily="49" charset="-122"/>
              <a:cs typeface="Times New Roman" panose="02020603050405020304" pitchFamily="18" charset="0"/>
            </a:endParaRPr>
          </a:p>
          <a:p>
            <a:pPr indent="269875" algn="just">
              <a:lnSpc>
                <a:spcPct val="150000"/>
              </a:lnSpc>
              <a:buClr>
                <a:srgbClr val="FF0000"/>
              </a:buClr>
            </a:pP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数是程序的集合和抽象</a:t>
            </a:r>
            <a:r>
              <a:rPr lang="zh-CN" altLang="en-US" sz="2400" b="1"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7" name="矩形 6"/>
          <p:cNvSpPr/>
          <p:nvPr/>
        </p:nvSpPr>
        <p:spPr>
          <a:xfrm>
            <a:off x="476851" y="3556781"/>
            <a:ext cx="7490460" cy="646331"/>
          </a:xfrm>
          <a:prstGeom prst="rect">
            <a:avLst/>
          </a:prstGeom>
        </p:spPr>
        <p:txBody>
          <a:bodyPr wrap="square">
            <a:spAutoFit/>
          </a:bodyPr>
          <a:lstStyle/>
          <a:p>
            <a:pPr indent="269875" algn="just">
              <a:lnSpc>
                <a:spcPct val="150000"/>
              </a:lnSpc>
              <a:buClr>
                <a:srgbClr val="FF0000"/>
              </a:buClr>
              <a:buFont typeface="Wingdings" panose="05000000000000000000" pitchFamily="2" charset="2"/>
              <a:buChar char="n"/>
            </a:pP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用</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文件形式组织和表达数据</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更</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有效</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也更为</a:t>
            </a:r>
            <a:r>
              <a:rPr lang="zh-CN" altLang="zh-CN" sz="2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灵活</a:t>
            </a:r>
            <a:r>
              <a:rPr lang="zh-CN" altLang="zh-CN" sz="2400" b="1" dirty="0" smtClean="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2400" b="1" dirty="0" smtClean="0">
              <a:latin typeface="Times New Roman" panose="02020603050405020304" pitchFamily="18" charset="0"/>
              <a:ea typeface="仿宋" panose="02010609060101010101" pitchFamily="49" charset="-122"/>
              <a:cs typeface="Times New Roman" panose="02020603050405020304" pitchFamily="18" charset="0"/>
            </a:endParaRPr>
          </a:p>
        </p:txBody>
      </p:sp>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20" name="图片 19" descr="1.jpg"/>
              <p:cNvPicPr>
                <a:picLocks noChangeAspect="1"/>
              </p:cNvPicPr>
              <p:nvPr/>
            </p:nvPicPr>
            <p:blipFill>
              <a:blip r:embed="rId1"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p:nvPr/>
        </p:nvSpPr>
        <p:spPr bwMode="auto">
          <a:xfrm>
            <a:off x="539552" y="1124744"/>
            <a:ext cx="7546340" cy="3395345"/>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main(path):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if not os.path.isdir(path):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print('Error:"', path,</a:t>
            </a:r>
            <a:endParaRPr lang="en-US" altLang="zh-CN" sz="1350" dirty="0" smtClean="0">
              <a:latin typeface="Consolas" panose="020B0609020204030204" pitchFamily="49" charset="0"/>
            </a:endParaRPr>
          </a:p>
          <a:p>
            <a:pPr marL="0" indent="0">
              <a:buSzPct val="90000"/>
              <a:buFont typeface="Arial" panose="020B0604020202020204" pitchFamily="34"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 '" is not a directory or does not exist.')</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return</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visitDir(path)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solidFill>
                  <a:srgbClr val="0000FF"/>
                </a:solidFill>
                <a:latin typeface="Consolas" panose="020B0609020204030204" pitchFamily="49" charset="0"/>
              </a:rPr>
              <a:t>def</a:t>
            </a:r>
            <a:r>
              <a:rPr lang="zh-CN" altLang="en-US" sz="1350" dirty="0" smtClean="0">
                <a:latin typeface="Consolas" panose="020B0609020204030204" pitchFamily="49" charset="0"/>
              </a:rPr>
              <a:t> output(path):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print('The total size of '+path+' is:'</a:t>
            </a:r>
            <a:r>
              <a:rPr lang="en-US" altLang="zh-CN" sz="1350" dirty="0" smtClean="0">
                <a:latin typeface="Consolas" panose="020B0609020204030204" pitchFamily="49" charset="0"/>
              </a:rPr>
              <a:t>\</a:t>
            </a:r>
            <a:endParaRPr lang="en-US" altLang="zh-CN" sz="1350" dirty="0" smtClean="0">
              <a:latin typeface="Consolas" panose="020B0609020204030204" pitchFamily="49" charset="0"/>
            </a:endParaRPr>
          </a:p>
          <a:p>
            <a:pPr marL="0" indent="0">
              <a:buSzPct val="90000"/>
              <a:buFont typeface="Arial" panose="020B0604020202020204" pitchFamily="34" charset="0"/>
              <a:buNone/>
            </a:pPr>
            <a:r>
              <a:rPr lang="en-US" altLang="zh-CN" sz="1350" dirty="0" smtClean="0">
                <a:latin typeface="Consolas" panose="020B0609020204030204" pitchFamily="49" charset="0"/>
              </a:rPr>
              <a:t>          </a:t>
            </a:r>
            <a:r>
              <a:rPr lang="zh-CN" altLang="en-US" sz="1350" dirty="0" smtClean="0">
                <a:latin typeface="Consolas" panose="020B0609020204030204" pitchFamily="49" charset="0"/>
              </a:rPr>
              <a:t>+sizeConvert(totalSize)+ '('+ str(totalSize) +' Bytes)')</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print('The total number of files in '+path+' is:',fileNum)</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print('The total number of directories in '+path+' is:',dirNum)</a:t>
            </a:r>
            <a:endParaRPr lang="zh-CN" altLang="en-US" sz="1350" dirty="0">
              <a:latin typeface="Consolas" panose="020B0609020204030204" pitchFamily="49" charset="0"/>
            </a:endParaRPr>
          </a:p>
        </p:txBody>
      </p:sp>
      <p:sp>
        <p:nvSpPr>
          <p:cNvPr id="6" name="内容占位符 2"/>
          <p:cNvSpPr txBox="1"/>
          <p:nvPr/>
        </p:nvSpPr>
        <p:spPr bwMode="auto">
          <a:xfrm>
            <a:off x="683568" y="4869161"/>
            <a:ext cx="8229600" cy="1152128"/>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350" dirty="0" smtClean="0">
                <a:solidFill>
                  <a:srgbClr val="0000FF"/>
                </a:solidFill>
                <a:latin typeface="Consolas" panose="020B0609020204030204" pitchFamily="49" charset="0"/>
              </a:rPr>
              <a:t>if</a:t>
            </a:r>
            <a:r>
              <a:rPr lang="zh-CN" altLang="en-US" sz="1350" dirty="0" smtClean="0">
                <a:latin typeface="Consolas" panose="020B0609020204030204" pitchFamily="49" charset="0"/>
              </a:rPr>
              <a:t> __name__=='__main__':</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path = r'd:\idapro6.5plus'</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main(path)</a:t>
            </a:r>
            <a:endParaRPr lang="zh-CN" altLang="en-US" sz="1350" dirty="0" smtClean="0">
              <a:latin typeface="Consolas" panose="020B0609020204030204" pitchFamily="49" charset="0"/>
            </a:endParaRPr>
          </a:p>
          <a:p>
            <a:pPr marL="0" indent="0">
              <a:buSzPct val="90000"/>
              <a:buFont typeface="Arial" panose="020B0604020202020204" pitchFamily="34" charset="0"/>
              <a:buNone/>
            </a:pPr>
            <a:r>
              <a:rPr lang="zh-CN" altLang="en-US" sz="1350" dirty="0" smtClean="0">
                <a:latin typeface="Consolas" panose="020B0609020204030204" pitchFamily="49" charset="0"/>
              </a:rPr>
              <a:t>    output(path)</a:t>
            </a:r>
            <a:endParaRPr lang="zh-CN" altLang="en-US" sz="1350" dirty="0">
              <a:latin typeface="Consolas" panose="020B0609020204030204" pitchFamily="49" charset="0"/>
            </a:endParaRP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189595" cy="3395345"/>
          </a:xfrm>
        </p:spPr>
        <p:txBody>
          <a:bodyPr/>
          <a:lstStyle/>
          <a:p>
            <a:pPr fontAlgn="base">
              <a:buClr>
                <a:srgbClr val="FF0000"/>
              </a:buClr>
              <a:buFont typeface="Wingdings" panose="05000000000000000000" pitchFamily="2" charset="2"/>
              <a:buChar char="ü"/>
            </a:pPr>
            <a:r>
              <a:rPr lang="en-US" sz="1800" noProof="1" smtClean="0">
                <a:latin typeface="+mn-ea"/>
              </a:rPr>
              <a:t>例</a:t>
            </a:r>
            <a:r>
              <a:rPr lang="zh-CN" altLang="en-US" sz="1800" noProof="1" smtClean="0">
                <a:latin typeface="+mn-ea"/>
              </a:rPr>
              <a:t>：</a:t>
            </a:r>
            <a:r>
              <a:rPr lang="en-US" sz="1800" noProof="1" smtClean="0">
                <a:latin typeface="+mn-ea"/>
              </a:rPr>
              <a:t>把记事本文件</a:t>
            </a:r>
            <a:r>
              <a:rPr lang="en-US" sz="1800" noProof="1">
                <a:latin typeface="+mn-ea"/>
              </a:rPr>
              <a:t>test.txt转换成Excel 2007+文件。test.txt文件中第一行为表头，从第二行开始是实际数据，并且表头和数据行中的不同字段信息都是用逗号分隔</a:t>
            </a:r>
            <a:r>
              <a:rPr lang="en-US" sz="1800" noProof="1" smtClean="0">
                <a:latin typeface="+mn-ea"/>
              </a:rPr>
              <a:t>。</a:t>
            </a:r>
            <a:endParaRPr lang="en-US" sz="1800" noProof="1">
              <a:latin typeface="+mn-ea"/>
            </a:endParaRPr>
          </a:p>
        </p:txBody>
      </p:sp>
      <p:sp>
        <p:nvSpPr>
          <p:cNvPr id="4" name="矩形 3"/>
          <p:cNvSpPr/>
          <p:nvPr/>
        </p:nvSpPr>
        <p:spPr>
          <a:xfrm>
            <a:off x="1907704" y="2060848"/>
            <a:ext cx="6030416" cy="3416320"/>
          </a:xfrm>
          <a:prstGeom prst="rect">
            <a:avLst/>
          </a:prstGeom>
        </p:spPr>
        <p:txBody>
          <a:bodyPr wrap="square">
            <a:spAutoFit/>
          </a:bodyPr>
          <a:lstStyle/>
          <a:p>
            <a:pPr marL="0" indent="0">
              <a:buNone/>
            </a:pPr>
            <a:r>
              <a:rPr lang="en-US" altLang="zh-CN" sz="1600" noProof="1">
                <a:latin typeface="Consolas" panose="020B0609020204030204" pitchFamily="49" charset="0"/>
              </a:rPr>
              <a:t>from openpyxl import Workbook</a:t>
            </a:r>
            <a:endParaRPr lang="en-US" altLang="zh-CN" sz="1600" noProof="1">
              <a:latin typeface="Consolas" panose="020B0609020204030204" pitchFamily="49" charset="0"/>
            </a:endParaRP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def main(txtFileName):</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new_XlsxFileName = txtFileName[:-3] + 'xlsx'</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wb = Workbook()</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ws = wb.worksheets[0]</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with open(txtFileName) as fp:</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for line in fp:</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line = line.strip().split(',')</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ws.append(line)</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    wb.save(new_XlsxFileName)</a:t>
            </a:r>
            <a:endParaRPr lang="en-US" altLang="zh-CN" sz="1600" noProof="1">
              <a:latin typeface="Consolas" panose="020B0609020204030204" pitchFamily="49" charset="0"/>
            </a:endParaRP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main('test.txt')</a:t>
            </a:r>
            <a:endParaRPr lang="en-US" altLang="zh-CN" sz="1600" noProof="1">
              <a:latin typeface="Consolas" panose="020B0609020204030204" pitchFamily="49" charset="0"/>
            </a:endParaRP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678451"/>
          </a:xfrm>
        </p:spPr>
        <p:txBody>
          <a:bodyPr/>
          <a:lstStyle/>
          <a:p>
            <a:pPr fontAlgn="base">
              <a:buClr>
                <a:srgbClr val="FF0000"/>
              </a:buClr>
              <a:buFont typeface="Wingdings" panose="05000000000000000000" pitchFamily="2" charset="2"/>
              <a:buChar char="ü"/>
            </a:pPr>
            <a:r>
              <a:rPr lang="en-US" sz="2000" b="1" noProof="1" smtClean="0">
                <a:latin typeface="+mn-ea"/>
              </a:rPr>
              <a:t>例</a:t>
            </a:r>
            <a:r>
              <a:rPr lang="zh-CN" altLang="en-US" sz="2000" b="1" noProof="1" smtClean="0">
                <a:latin typeface="+mn-ea"/>
              </a:rPr>
              <a:t>：</a:t>
            </a:r>
            <a:r>
              <a:rPr lang="en-US" sz="2000" b="1" noProof="1" smtClean="0">
                <a:latin typeface="+mn-ea"/>
              </a:rPr>
              <a:t>提取</a:t>
            </a:r>
            <a:r>
              <a:rPr lang="en-US" sz="2000" b="1" noProof="1">
                <a:latin typeface="+mn-ea"/>
              </a:rPr>
              <a:t>docx文档中例题、插图和表格清单</a:t>
            </a:r>
            <a:r>
              <a:rPr lang="en-US" sz="1800" noProof="1">
                <a:latin typeface="+mn-ea"/>
              </a:rPr>
              <a:t>。</a:t>
            </a:r>
            <a:endParaRPr lang="en-US" sz="1800" noProof="1">
              <a:latin typeface="+mn-ea"/>
            </a:endParaRPr>
          </a:p>
          <a:p>
            <a:pPr marL="0" indent="0">
              <a:buNone/>
            </a:pPr>
            <a:endParaRPr lang="en-US" sz="1350" noProof="1"/>
          </a:p>
        </p:txBody>
      </p:sp>
      <p:sp>
        <p:nvSpPr>
          <p:cNvPr id="4" name="矩形 3"/>
          <p:cNvSpPr/>
          <p:nvPr/>
        </p:nvSpPr>
        <p:spPr>
          <a:xfrm>
            <a:off x="1305980" y="1628800"/>
            <a:ext cx="6408712" cy="1354217"/>
          </a:xfrm>
          <a:prstGeom prst="rect">
            <a:avLst/>
          </a:prstGeom>
        </p:spPr>
        <p:txBody>
          <a:bodyPr wrap="square">
            <a:spAutoFit/>
          </a:bodyPr>
          <a:lstStyle/>
          <a:p>
            <a:pPr marL="0" indent="0">
              <a:buNone/>
            </a:pPr>
            <a:r>
              <a:rPr lang="en-US" altLang="zh-CN" sz="1600" noProof="1">
                <a:latin typeface="Consolas" panose="020B0609020204030204" pitchFamily="49" charset="0"/>
              </a:rPr>
              <a:t>from docx import Document</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import re</a:t>
            </a:r>
            <a:endParaRPr lang="en-US" altLang="zh-CN" sz="1600" noProof="1">
              <a:latin typeface="Consolas" panose="020B0609020204030204" pitchFamily="49" charset="0"/>
            </a:endParaRP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result = {'li':[], 'fig':[], 'tab':[]}</a:t>
            </a: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doc = Document(r'C:\</a:t>
            </a:r>
            <a:r>
              <a:rPr lang="en-US" altLang="zh-CN" sz="1600" noProof="1" smtClean="0">
                <a:latin typeface="Consolas" panose="020B0609020204030204" pitchFamily="49" charset="0"/>
              </a:rPr>
              <a:t>Python.docx</a:t>
            </a:r>
            <a:r>
              <a:rPr lang="en-US" altLang="zh-CN" sz="1600" noProof="1">
                <a:latin typeface="Consolas" panose="020B0609020204030204" pitchFamily="49" charset="0"/>
              </a:rPr>
              <a:t>')</a:t>
            </a:r>
            <a:endParaRPr lang="en-US" altLang="zh-CN" sz="1600" noProof="1">
              <a:latin typeface="Consolas" panose="020B0609020204030204" pitchFamily="49" charset="0"/>
            </a:endParaRPr>
          </a:p>
        </p:txBody>
      </p:sp>
      <p:sp>
        <p:nvSpPr>
          <p:cNvPr id="6" name="Content Placeholder 2"/>
          <p:cNvSpPr txBox="1"/>
          <p:nvPr/>
        </p:nvSpPr>
        <p:spPr bwMode="auto">
          <a:xfrm>
            <a:off x="1305980" y="3140968"/>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US" sz="1400" b="1" dirty="0" smtClean="0">
                <a:latin typeface="Consolas" panose="020B0609020204030204" pitchFamily="49" charset="0"/>
              </a:rPr>
              <a:t>for p in </a:t>
            </a:r>
            <a:r>
              <a:rPr lang="en-US" altLang="en-US" sz="1400" b="1" dirty="0" err="1" smtClean="0">
                <a:latin typeface="Consolas" panose="020B0609020204030204" pitchFamily="49" charset="0"/>
              </a:rPr>
              <a:t>doc.paragraphs</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遍历文档所有段落</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t = </a:t>
            </a:r>
            <a:r>
              <a:rPr lang="en-US" altLang="en-US" sz="1400" b="1" dirty="0" err="1" smtClean="0">
                <a:latin typeface="Consolas" panose="020B0609020204030204" pitchFamily="49" charset="0"/>
              </a:rPr>
              <a:t>p.text</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获取每一段的文本</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if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('例\d+-\d+ ', t):        #</a:t>
            </a:r>
            <a:r>
              <a:rPr lang="en-US" altLang="en-US" sz="1400" b="1" dirty="0" err="1" smtClean="0">
                <a:latin typeface="Consolas" panose="020B0609020204030204" pitchFamily="49" charset="0"/>
              </a:rPr>
              <a:t>例题</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result['li'].append(t)</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elif</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('图\d+-\d+ ', t):       #</a:t>
            </a:r>
            <a:r>
              <a:rPr lang="en-US" altLang="en-US" sz="1400" b="1" dirty="0" err="1" smtClean="0">
                <a:latin typeface="Consolas" panose="020B0609020204030204" pitchFamily="49" charset="0"/>
              </a:rPr>
              <a:t>插图</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result['fig'].append(t)</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elif</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re.match</a:t>
            </a:r>
            <a:r>
              <a:rPr lang="en-US" altLang="en-US" sz="1400" b="1" dirty="0" smtClean="0">
                <a:latin typeface="Consolas" panose="020B0609020204030204" pitchFamily="49" charset="0"/>
              </a:rPr>
              <a:t>('表\d+-\d+ ', t):       #</a:t>
            </a:r>
            <a:r>
              <a:rPr lang="en-US" altLang="en-US" sz="1400" b="1" dirty="0" err="1" smtClean="0">
                <a:latin typeface="Consolas" panose="020B0609020204030204" pitchFamily="49" charset="0"/>
              </a:rPr>
              <a:t>表格</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result['tab'].append(t)</a:t>
            </a:r>
            <a:endParaRPr lang="en-US" altLang="en-US" sz="1400" b="1" dirty="0" smtClean="0">
              <a:latin typeface="Consolas" panose="020B0609020204030204" pitchFamily="49" charset="0"/>
            </a:endParaRPr>
          </a:p>
          <a:p>
            <a:pPr marL="0" indent="0">
              <a:buFont typeface="Arial" panose="020B0604020202020204" pitchFamily="34" charset="0"/>
              <a:buNone/>
            </a:pP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for key in </a:t>
            </a:r>
            <a:r>
              <a:rPr lang="en-US" altLang="en-US" sz="1400" b="1" dirty="0" err="1" smtClean="0">
                <a:latin typeface="Consolas" panose="020B0609020204030204" pitchFamily="49" charset="0"/>
              </a:rPr>
              <a:t>result.keys</a:t>
            </a:r>
            <a:r>
              <a:rPr lang="en-US" altLang="en-US" sz="1400" b="1" dirty="0" smtClean="0">
                <a:latin typeface="Consolas" panose="020B0609020204030204" pitchFamily="49" charset="0"/>
              </a:rPr>
              <a:t>():                 #</a:t>
            </a:r>
            <a:r>
              <a:rPr lang="en-US" altLang="en-US" sz="1400" b="1" dirty="0" err="1" smtClean="0">
                <a:latin typeface="Consolas" panose="020B0609020204030204" pitchFamily="49" charset="0"/>
              </a:rPr>
              <a:t>输出结果</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print('='*30)</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for value in result[key]:</a:t>
            </a:r>
            <a:endParaRPr lang="en-US" altLang="en-US" sz="1400" b="1" dirty="0" smtClean="0">
              <a:latin typeface="Consolas" panose="020B0609020204030204" pitchFamily="49" charset="0"/>
            </a:endParaRPr>
          </a:p>
          <a:p>
            <a:pPr marL="0" indent="0">
              <a:buFont typeface="Arial" panose="020B0604020202020204" pitchFamily="34" charset="0"/>
              <a:buNone/>
            </a:pPr>
            <a:r>
              <a:rPr lang="en-US" altLang="en-US" sz="1400" b="1" dirty="0" smtClean="0">
                <a:latin typeface="Consolas" panose="020B0609020204030204" pitchFamily="49" charset="0"/>
              </a:rPr>
              <a:t>        print(value)</a:t>
            </a:r>
            <a:endParaRPr lang="en-US" altLang="en-US" sz="1400" b="1" dirty="0">
              <a:latin typeface="Consolas" panose="020B0609020204030204" pitchFamily="49" charset="0"/>
            </a:endParaRP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smtClean="0">
                    <a:latin typeface="Times New Roman" panose="02020603050405020304" pitchFamily="18" charset="0"/>
                    <a:ea typeface="黑体" panose="02010609060101010101" pitchFamily="49" charset="-122"/>
                  </a:rPr>
                  <a:t>7.6 </a:t>
                </a:r>
                <a:r>
                  <a:rPr lang="zh-CN" altLang="en-US" sz="3200" b="1" dirty="0" smtClean="0">
                    <a:latin typeface="Times New Roman" panose="02020603050405020304" pitchFamily="18" charset="0"/>
                    <a:ea typeface="黑体" panose="02010609060101010101" pitchFamily="49" charset="-122"/>
                  </a:rPr>
                  <a:t>应用案例</a:t>
                </a:r>
                <a:endParaRPr lang="zh-CN" altLang="en-US" sz="3200" b="1" dirty="0">
                  <a:latin typeface="Times New Roman" panose="02020603050405020304" pitchFamily="18" charset="0"/>
                  <a:ea typeface="黑体" panose="02010609060101010101" pitchFamily="49" charset="-122"/>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cSld>
  <p:clrMapOvr>
    <a:masterClrMapping/>
  </p:clrMapOvr>
  <p:transition spd="slow" advClick="0">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7.7  </a:t>
              </a:r>
              <a:r>
                <a:rPr lang="zh-CN" altLang="en-US" sz="3600" b="1" dirty="0" smtClean="0">
                  <a:latin typeface="Times New Roman" panose="02020603050405020304" pitchFamily="18" charset="0"/>
                  <a:ea typeface="黑体" panose="02010609060101010101" pitchFamily="49" charset="-122"/>
                </a:rPr>
                <a:t>本</a:t>
              </a:r>
              <a:r>
                <a:rPr lang="zh-CN" altLang="en-US" sz="3600" b="1" dirty="0">
                  <a:latin typeface="Times New Roman" panose="02020603050405020304" pitchFamily="18" charset="0"/>
                  <a:ea typeface="黑体" panose="02010609060101010101" pitchFamily="49" charset="-122"/>
                </a:rPr>
                <a:t>章</a:t>
              </a:r>
              <a:r>
                <a:rPr lang="zh-CN" altLang="en-US" sz="3600" b="1" dirty="0" smtClean="0">
                  <a:latin typeface="Times New Roman" panose="02020603050405020304" pitchFamily="18" charset="0"/>
                  <a:ea typeface="黑体" panose="02010609060101010101" pitchFamily="49" charset="-122"/>
                </a:rPr>
                <a:t>小结</a:t>
              </a:r>
              <a:endParaRPr lang="zh-CN" altLang="en-US" sz="3600" b="1"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4227439" cy="203132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smtClean="0"/>
              <a:t> 文件操作的相关概念</a:t>
            </a:r>
            <a:endParaRPr lang="en-US" altLang="zh-CN" sz="2400" b="1" dirty="0" smtClean="0"/>
          </a:p>
          <a:p>
            <a:pPr>
              <a:spcBef>
                <a:spcPts val="600"/>
              </a:spcBef>
              <a:spcAft>
                <a:spcPts val="600"/>
              </a:spcAft>
              <a:buClr>
                <a:srgbClr val="FF0000"/>
              </a:buClr>
              <a:buFont typeface="Wingdings" panose="05000000000000000000" pitchFamily="2" charset="2"/>
              <a:buChar char="Ø"/>
            </a:pPr>
            <a:r>
              <a:rPr lang="zh-CN" altLang="en-US" sz="2400" b="1" dirty="0" smtClean="0"/>
              <a:t> 两种文件形式及其操作模块</a:t>
            </a:r>
            <a:endParaRPr lang="en-US" altLang="zh-CN" sz="2400" b="1" dirty="0" smtClean="0"/>
          </a:p>
          <a:p>
            <a:pPr>
              <a:spcBef>
                <a:spcPts val="600"/>
              </a:spcBef>
              <a:spcAft>
                <a:spcPts val="600"/>
              </a:spcAft>
              <a:buClr>
                <a:srgbClr val="FF0000"/>
              </a:buClr>
              <a:buFont typeface="Wingdings" panose="05000000000000000000" pitchFamily="2" charset="2"/>
              <a:buChar char="Ø"/>
            </a:pPr>
            <a:r>
              <a:rPr lang="zh-CN" altLang="en-US" sz="2400" dirty="0" smtClean="0">
                <a:latin typeface="Times New Roman" panose="02020603050405020304" pitchFamily="18" charset="0"/>
                <a:ea typeface="黑体" panose="02010609060101010101" pitchFamily="49" charset="-122"/>
              </a:rPr>
              <a:t> 数据组织形式</a:t>
            </a:r>
            <a:endParaRPr lang="en-US" altLang="zh-CN" sz="2400" dirty="0" smtClean="0">
              <a:latin typeface="Times New Roman" panose="02020603050405020304" pitchFamily="18" charset="0"/>
              <a:ea typeface="黑体" panose="02010609060101010101" pitchFamily="49" charset="-122"/>
            </a:endParaRPr>
          </a:p>
          <a:p>
            <a:pPr>
              <a:spcBef>
                <a:spcPts val="600"/>
              </a:spcBef>
              <a:spcAft>
                <a:spcPts val="600"/>
              </a:spcAft>
              <a:buClr>
                <a:srgbClr val="FF0000"/>
              </a:buClr>
              <a:buFont typeface="Wingdings" panose="05000000000000000000" pitchFamily="2" charset="2"/>
              <a:buChar char="Ø"/>
            </a:pPr>
            <a:r>
              <a:rPr lang="en-US" altLang="zh-CN" sz="2400" dirty="0" smtClean="0">
                <a:latin typeface="Times New Roman" panose="02020603050405020304" pitchFamily="18" charset="0"/>
                <a:ea typeface="黑体" panose="02010609060101010101" pitchFamily="49" charset="-122"/>
              </a:rPr>
              <a:t> </a:t>
            </a:r>
            <a:r>
              <a:rPr lang="zh-CN" altLang="en-US" sz="2400" dirty="0" smtClean="0">
                <a:latin typeface="Times New Roman" panose="02020603050405020304" pitchFamily="18" charset="0"/>
                <a:ea typeface="黑体" panose="02010609060101010101" pitchFamily="49" charset="-122"/>
              </a:rPr>
              <a:t>实际应用</a:t>
            </a:r>
            <a:endParaRPr lang="zh-CN" altLang="en-US" sz="2400"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a:t>
              </a:r>
              <a:r>
                <a:rPr lang="zh-CN" altLang="en-US" sz="2000" b="1" dirty="0" smtClean="0">
                  <a:latin typeface="Times New Roman" panose="02020603050405020304" pitchFamily="18" charset="0"/>
                  <a:ea typeface="黑体" panose="02010609060101010101" pitchFamily="49" charset="-122"/>
                </a:rPr>
                <a:t>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a:t>
              </a:r>
              <a:r>
                <a:rPr lang="zh-CN" altLang="en-US" sz="2000" b="1" dirty="0" smtClean="0">
                  <a:solidFill>
                    <a:srgbClr val="FF0000"/>
                  </a:solidFill>
                  <a:latin typeface="Times New Roman" panose="02020603050405020304" pitchFamily="18" charset="0"/>
                  <a:ea typeface="黑体" panose="02010609060101010101" pitchFamily="49" charset="-122"/>
                </a:rPr>
                <a:t>微信：</a:t>
              </a:r>
              <a:r>
                <a:rPr lang="en-US" altLang="zh-CN" sz="2000" b="1" dirty="0" smtClean="0">
                  <a:solidFill>
                    <a:srgbClr val="FF0000"/>
                  </a:solidFill>
                  <a:latin typeface="Times New Roman" panose="02020603050405020304" pitchFamily="18" charset="0"/>
                  <a:ea typeface="黑体" panose="02010609060101010101" pitchFamily="49" charset="-122"/>
                </a:rPr>
                <a:t>li123452644</a:t>
              </a:r>
              <a:endParaRPr lang="en-US" altLang="zh-CN" sz="2000" b="1" dirty="0" smtClean="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smtClean="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smtClean="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smtClean="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smtClean="0"/>
              <a:t>谢谢！</a:t>
            </a:r>
            <a:endParaRPr lang="zh-CN" altLang="zh-CN" sz="3600" b="1" dirty="0" smtClean="0"/>
          </a:p>
        </p:txBody>
      </p:sp>
    </p:spTree>
  </p:cSld>
  <p:clrMapOvr>
    <a:masterClrMapping/>
  </p:clrMapOvr>
  <p:transition spd="slow" advClick="0" advTm="1622">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0482"/>
          <p:cNvSpPr>
            <a:spLocks noGrp="1"/>
          </p:cNvSpPr>
          <p:nvPr>
            <p:ph idx="1"/>
          </p:nvPr>
        </p:nvSpPr>
        <p:spPr>
          <a:xfrm>
            <a:off x="394445" y="1004720"/>
            <a:ext cx="8510840" cy="4678451"/>
          </a:xfrm>
        </p:spPr>
        <p:txBody>
          <a:bodyPr/>
          <a:lstStyle/>
          <a:p>
            <a:pPr fontAlgn="base">
              <a:spcBef>
                <a:spcPct val="0"/>
              </a:spcBef>
              <a:buClr>
                <a:srgbClr val="FF0000"/>
              </a:buClr>
              <a:buSzPct val="90000"/>
              <a:buFont typeface="Wingdings" panose="05000000000000000000" pitchFamily="2" charset="2"/>
              <a:buChar char="n"/>
            </a:pPr>
            <a:r>
              <a:rPr lang="zh-CN" altLang="en-US" sz="2400" b="1" noProof="1"/>
              <a:t>按文件中数据的</a:t>
            </a:r>
            <a:r>
              <a:rPr lang="zh-CN" altLang="en-US" sz="2400" b="1" noProof="1" smtClean="0"/>
              <a:t>组织形式</a:t>
            </a:r>
            <a:endParaRPr lang="zh-CN" altLang="en-US" sz="2400" b="1" noProof="1"/>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smtClean="0">
                <a:solidFill>
                  <a:srgbClr val="FF0000"/>
                </a:solidFill>
              </a:rPr>
              <a:t>文本文件</a:t>
            </a:r>
            <a:r>
              <a:rPr lang="en-US" altLang="zh-CN" sz="1800" b="1" noProof="1" smtClean="0">
                <a:solidFill>
                  <a:srgbClr val="0000FF"/>
                </a:solidFill>
              </a:rPr>
              <a:t>(Text File)</a:t>
            </a:r>
            <a:r>
              <a:rPr lang="zh-CN" altLang="en-US" sz="1600" noProof="1" smtClean="0"/>
              <a:t>：</a:t>
            </a:r>
            <a:r>
              <a:rPr lang="zh-CN" altLang="en-US" sz="1600" noProof="1"/>
              <a:t>文本文件存储的是常规字符串，由若干文本行组成，通常每行以换行符'\n'结尾。</a:t>
            </a:r>
            <a:r>
              <a:rPr lang="zh-CN" altLang="en-US" sz="1600" noProof="1">
                <a:solidFill>
                  <a:srgbClr val="FF0000"/>
                </a:solidFill>
              </a:rPr>
              <a:t>常规字符串是指记事本或其他文本编辑器能正常显示、编辑并且人类能够直接阅读和理解的字符串</a:t>
            </a:r>
            <a:r>
              <a:rPr lang="zh-CN" altLang="en-US" sz="1600" noProof="1"/>
              <a:t>，如英文字母、汉字、数字字符串。文本文件可以使用字处理软件如gedit、记事本进行编辑。</a:t>
            </a:r>
            <a:endParaRPr lang="zh-CN" altLang="en-US" sz="1600" noProof="1"/>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二进制</a:t>
            </a:r>
            <a:r>
              <a:rPr lang="zh-CN" altLang="en-US" sz="1800" b="1" noProof="1" smtClean="0">
                <a:solidFill>
                  <a:srgbClr val="FF0000"/>
                </a:solidFill>
              </a:rPr>
              <a:t>文件</a:t>
            </a:r>
            <a:r>
              <a:rPr lang="en-US" altLang="zh-CN" sz="1800" b="1" noProof="1" smtClean="0"/>
              <a:t>(</a:t>
            </a:r>
            <a:r>
              <a:rPr lang="en-US" altLang="zh-CN" sz="1800" b="1" noProof="1" smtClean="0">
                <a:solidFill>
                  <a:srgbClr val="0000FF"/>
                </a:solidFill>
              </a:rPr>
              <a:t>Binary File</a:t>
            </a:r>
            <a:r>
              <a:rPr lang="en-US" altLang="zh-CN" sz="1800" b="1" noProof="1" smtClean="0"/>
              <a:t>)</a:t>
            </a:r>
            <a:r>
              <a:rPr lang="zh-CN" altLang="en-US" sz="1600" noProof="1" smtClean="0"/>
              <a:t>：</a:t>
            </a:r>
            <a:r>
              <a:rPr lang="zh-CN" altLang="en-US" sz="1600" noProof="1">
                <a:solidFill>
                  <a:srgbClr val="FF0000"/>
                </a:solidFill>
              </a:rPr>
              <a:t>二进制文件把对象内容以字节串(bytes)进行存储</a:t>
            </a:r>
            <a:r>
              <a:rPr lang="zh-CN" altLang="en-US" sz="1600" noProof="1"/>
              <a:t>，无法用记事本或其他普通字处理软件直接进行编辑，通常也无法被人类直接阅读和理解，</a:t>
            </a:r>
            <a:r>
              <a:rPr lang="zh-CN" altLang="en-US" sz="1600" noProof="1">
                <a:solidFill>
                  <a:srgbClr val="FF0000"/>
                </a:solidFill>
              </a:rPr>
              <a:t>需要使用专门的软件</a:t>
            </a:r>
            <a:r>
              <a:rPr lang="zh-CN" altLang="en-US" sz="1600" noProof="1"/>
              <a:t>进行解码后读取、显示、修改或执行。常见的如图形图像文件、音视频文件、可执行文件、资源文件、各种数据库文件、各类office文档等都属于二进制文件。</a:t>
            </a:r>
            <a:endParaRPr lang="zh-CN" altLang="en-US" sz="1600" noProof="1"/>
          </a:p>
        </p:txBody>
      </p:sp>
      <p:sp>
        <p:nvSpPr>
          <p:cNvPr id="6" name="矩形 5"/>
          <p:cNvSpPr/>
          <p:nvPr/>
        </p:nvSpPr>
        <p:spPr>
          <a:xfrm>
            <a:off x="751158" y="4960791"/>
            <a:ext cx="6286500" cy="415498"/>
          </a:xfrm>
          <a:prstGeom prst="rect">
            <a:avLst/>
          </a:prstGeom>
        </p:spPr>
        <p:txBody>
          <a:bodyPr wrap="square">
            <a:spAutoFit/>
          </a:bodyPr>
          <a:lstStyle/>
          <a:p>
            <a:pPr indent="269875" algn="just">
              <a:lnSpc>
                <a:spcPct val="150000"/>
              </a:lnSpc>
              <a:buClr>
                <a:srgbClr val="FF0000"/>
              </a:buClr>
              <a:buFont typeface="Wingdings" panose="05000000000000000000" pitchFamily="2" charset="2"/>
              <a:buChar char="ü"/>
            </a:pPr>
            <a:r>
              <a:rPr lang="zh-CN" altLang="zh-CN" sz="1400" b="1" dirty="0" smtClean="0">
                <a:latin typeface="Times New Roman" panose="02020603050405020304" pitchFamily="18" charset="0"/>
                <a:ea typeface="仿宋" panose="02010609060101010101" pitchFamily="49" charset="-122"/>
                <a:cs typeface="Times New Roman" panose="02020603050405020304" pitchFamily="18" charset="0"/>
              </a:rPr>
              <a:t>二进制文件</a:t>
            </a:r>
            <a:r>
              <a:rPr lang="zh-CN" altLang="en-US" sz="1400" b="1" dirty="0" smtClean="0">
                <a:latin typeface="Times New Roman" panose="02020603050405020304" pitchFamily="18" charset="0"/>
                <a:ea typeface="仿宋" panose="02010609060101010101" pitchFamily="49" charset="-122"/>
                <a:cs typeface="Times New Roman" panose="02020603050405020304" pitchFamily="18" charset="0"/>
              </a:rPr>
              <a:t>：</a:t>
            </a:r>
            <a:r>
              <a:rPr lang="zh-CN" altLang="zh-CN" sz="1400" b="1" dirty="0" smtClean="0">
                <a:latin typeface="Times New Roman" panose="02020603050405020304" pitchFamily="18" charset="0"/>
                <a:ea typeface="仿宋" panose="02010609060101010101" pitchFamily="49" charset="-122"/>
                <a:cs typeface="Times New Roman" panose="02020603050405020304" pitchFamily="18" charset="0"/>
              </a:rPr>
              <a:t>比特</a:t>
            </a:r>
            <a:r>
              <a:rPr lang="en-US" altLang="zh-CN" sz="1400" b="1" dirty="0" smtClean="0">
                <a:latin typeface="Times New Roman" panose="02020603050405020304" pitchFamily="18" charset="0"/>
                <a:ea typeface="仿宋" panose="02010609060101010101" pitchFamily="49" charset="-122"/>
                <a:cs typeface="Times New Roman" panose="02020603050405020304" pitchFamily="18" charset="0"/>
              </a:rPr>
              <a:t>0</a:t>
            </a:r>
            <a:r>
              <a:rPr lang="zh-CN" altLang="zh-CN" sz="1400" b="1" dirty="0" smtClean="0">
                <a:latin typeface="Times New Roman" panose="02020603050405020304" pitchFamily="18" charset="0"/>
                <a:ea typeface="仿宋" panose="02010609060101010101" pitchFamily="49" charset="-122"/>
                <a:cs typeface="Times New Roman" panose="02020603050405020304" pitchFamily="18" charset="0"/>
              </a:rPr>
              <a:t>和比特</a:t>
            </a:r>
            <a:r>
              <a:rPr lang="en-US" altLang="zh-CN" sz="1400" b="1" dirty="0" smtClean="0">
                <a:latin typeface="Times New Roman" panose="02020603050405020304" pitchFamily="18" charset="0"/>
                <a:ea typeface="仿宋" panose="02010609060101010101" pitchFamily="49" charset="-122"/>
                <a:cs typeface="Times New Roman" panose="02020603050405020304" pitchFamily="18" charset="0"/>
              </a:rPr>
              <a:t>1</a:t>
            </a:r>
            <a:r>
              <a:rPr lang="zh-CN" altLang="zh-CN" sz="1400" b="1" dirty="0" smtClean="0">
                <a:latin typeface="Times New Roman" panose="02020603050405020304" pitchFamily="18" charset="0"/>
                <a:ea typeface="仿宋" panose="02010609060101010101" pitchFamily="49" charset="-122"/>
                <a:cs typeface="Times New Roman" panose="02020603050405020304" pitchFamily="18" charset="0"/>
              </a:rPr>
              <a:t>组成，没统一字符编码</a:t>
            </a:r>
            <a:endParaRPr lang="zh-CN" altLang="en-US" b="1" dirty="0">
              <a:latin typeface="Times New Roman" panose="02020603050405020304" pitchFamily="18" charset="0"/>
              <a:ea typeface="仿宋" panose="02010609060101010101" pitchFamily="49" charset="-122"/>
            </a:endParaRPr>
          </a:p>
        </p:txBody>
      </p:sp>
      <p:sp>
        <p:nvSpPr>
          <p:cNvPr id="7" name="矩形 6"/>
          <p:cNvSpPr/>
          <p:nvPr/>
        </p:nvSpPr>
        <p:spPr>
          <a:xfrm>
            <a:off x="709594" y="5421686"/>
            <a:ext cx="6951518" cy="415498"/>
          </a:xfrm>
          <a:prstGeom prst="rect">
            <a:avLst/>
          </a:prstGeom>
        </p:spPr>
        <p:txBody>
          <a:bodyPr wrap="square">
            <a:spAutoFit/>
          </a:bodyPr>
          <a:lstStyle/>
          <a:p>
            <a:pPr indent="269875" algn="just">
              <a:lnSpc>
                <a:spcPct val="150000"/>
              </a:lnSpc>
              <a:buClr>
                <a:srgbClr val="FF0000"/>
              </a:buClr>
              <a:buFont typeface="Wingdings" panose="05000000000000000000" pitchFamily="2" charset="2"/>
              <a:buChar char="ü"/>
            </a:pPr>
            <a:r>
              <a:rPr lang="zh-CN" altLang="zh-CN" sz="1400" b="1" dirty="0" smtClean="0">
                <a:latin typeface="Times New Roman" panose="02020603050405020304" pitchFamily="18" charset="0"/>
                <a:ea typeface="仿宋" panose="02010609060101010101" pitchFamily="49" charset="-122"/>
                <a:cs typeface="Times New Roman" panose="02020603050405020304" pitchFamily="18" charset="0"/>
              </a:rPr>
              <a:t>二进制文件和文本文件最主要的区别在于</a:t>
            </a:r>
            <a:r>
              <a:rPr lang="zh-CN" altLang="zh-CN" sz="1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是否有统一的字符编码</a:t>
            </a:r>
            <a:endParaRPr lang="en-US" altLang="zh-CN" sz="1400" b="1" dirty="0" smtClean="0">
              <a:solidFill>
                <a:srgbClr val="FF0000"/>
              </a:solidFill>
              <a:latin typeface="Times New Roman" panose="02020603050405020304" pitchFamily="18" charset="0"/>
              <a:ea typeface="仿宋" panose="02010609060101010101" pitchFamily="49" charset="-122"/>
              <a:cs typeface="Times New Roman" panose="02020603050405020304" pitchFamily="18" charset="0"/>
            </a:endParaRPr>
          </a:p>
        </p:txBody>
      </p:sp>
      <p:grpSp>
        <p:nvGrpSpPr>
          <p:cNvPr id="8" name="组合 7"/>
          <p:cNvGrpSpPr/>
          <p:nvPr/>
        </p:nvGrpSpPr>
        <p:grpSpPr>
          <a:xfrm>
            <a:off x="5525653" y="4451673"/>
            <a:ext cx="1868718" cy="924616"/>
            <a:chOff x="7080019" y="5322831"/>
            <a:chExt cx="1868718" cy="924616"/>
          </a:xfrm>
        </p:grpSpPr>
        <p:pic>
          <p:nvPicPr>
            <p:cNvPr id="9" name="Picture 16"/>
            <p:cNvPicPr>
              <a:picLocks noChangeAspect="1" noChangeArrowheads="1"/>
            </p:cNvPicPr>
            <p:nvPr/>
          </p:nvPicPr>
          <p:blipFill>
            <a:blip r:embed="rId1" cstate="print"/>
            <a:srcRect/>
            <a:stretch>
              <a:fillRect/>
            </a:stretch>
          </p:blipFill>
          <p:spPr bwMode="auto">
            <a:xfrm>
              <a:off x="7081578" y="5518785"/>
              <a:ext cx="1266825" cy="266700"/>
            </a:xfrm>
            <a:prstGeom prst="rect">
              <a:avLst/>
            </a:prstGeom>
            <a:noFill/>
            <a:ln w="9525">
              <a:noFill/>
              <a:miter lim="800000"/>
              <a:headEnd/>
              <a:tailEnd/>
            </a:ln>
          </p:spPr>
        </p:pic>
        <p:pic>
          <p:nvPicPr>
            <p:cNvPr id="10" name="Picture 17"/>
            <p:cNvPicPr>
              <a:picLocks noChangeAspect="1" noChangeArrowheads="1"/>
            </p:cNvPicPr>
            <p:nvPr/>
          </p:nvPicPr>
          <p:blipFill>
            <a:blip r:embed="rId2" cstate="print"/>
            <a:srcRect/>
            <a:stretch>
              <a:fillRect/>
            </a:stretch>
          </p:blipFill>
          <p:spPr bwMode="auto">
            <a:xfrm>
              <a:off x="7080019" y="5322831"/>
              <a:ext cx="800100" cy="200025"/>
            </a:xfrm>
            <a:prstGeom prst="rect">
              <a:avLst/>
            </a:prstGeom>
            <a:noFill/>
            <a:ln w="9525">
              <a:noFill/>
              <a:miter lim="800000"/>
              <a:headEnd/>
              <a:tailEnd/>
            </a:ln>
          </p:spPr>
        </p:pic>
        <p:pic>
          <p:nvPicPr>
            <p:cNvPr id="11" name="Picture 2"/>
            <p:cNvPicPr>
              <a:picLocks noChangeAspect="1" noChangeArrowheads="1"/>
            </p:cNvPicPr>
            <p:nvPr/>
          </p:nvPicPr>
          <p:blipFill>
            <a:blip r:embed="rId3" cstate="print"/>
            <a:srcRect/>
            <a:stretch>
              <a:fillRect/>
            </a:stretch>
          </p:blipFill>
          <p:spPr bwMode="auto">
            <a:xfrm>
              <a:off x="7081837" y="5790247"/>
              <a:ext cx="1866900" cy="457200"/>
            </a:xfrm>
            <a:prstGeom prst="rect">
              <a:avLst/>
            </a:prstGeom>
            <a:noFill/>
            <a:ln w="9525">
              <a:noFill/>
              <a:miter lim="800000"/>
              <a:headEnd/>
              <a:tailEnd/>
            </a:ln>
          </p:spPr>
        </p:pic>
      </p:grpSp>
      <p:sp>
        <p:nvSpPr>
          <p:cNvPr id="12" name="矩形 11"/>
          <p:cNvSpPr/>
          <p:nvPr/>
        </p:nvSpPr>
        <p:spPr>
          <a:xfrm>
            <a:off x="4329564" y="5999044"/>
            <a:ext cx="2690160" cy="369332"/>
          </a:xfrm>
          <a:prstGeom prst="rect">
            <a:avLst/>
          </a:prstGeom>
        </p:spPr>
        <p:txBody>
          <a:bodyPr wrap="none">
            <a:spAutoFit/>
          </a:bodyPr>
          <a:lstStyle/>
          <a:p>
            <a:r>
              <a:rPr lang="en-US" altLang="zh-CN" b="1" dirty="0" smtClean="0">
                <a:solidFill>
                  <a:srgbClr val="0000FF"/>
                </a:solidFill>
                <a:latin typeface="Times New Roman" panose="02020603050405020304" pitchFamily="18" charset="0"/>
                <a:ea typeface="仿宋" panose="02010609060101010101" pitchFamily="49" charset="-122"/>
              </a:rPr>
              <a:t>ASCII</a:t>
            </a:r>
            <a:r>
              <a:rPr lang="zh-CN" altLang="en-US" b="1" dirty="0" smtClean="0">
                <a:solidFill>
                  <a:srgbClr val="0000FF"/>
                </a:solidFill>
                <a:latin typeface="Times New Roman" panose="02020603050405020304" pitchFamily="18" charset="0"/>
                <a:ea typeface="仿宋" panose="02010609060101010101" pitchFamily="49" charset="-122"/>
              </a:rPr>
              <a:t>码、</a:t>
            </a:r>
            <a:r>
              <a:rPr lang="en-US" altLang="zh-CN" b="1" dirty="0" smtClean="0">
                <a:solidFill>
                  <a:srgbClr val="0000FF"/>
                </a:solidFill>
                <a:latin typeface="Times New Roman" panose="02020603050405020304" pitchFamily="18" charset="0"/>
                <a:ea typeface="仿宋" panose="02010609060101010101" pitchFamily="49" charset="-122"/>
              </a:rPr>
              <a:t>GBK</a:t>
            </a:r>
            <a:r>
              <a:rPr lang="zh-CN" altLang="en-US" b="1" dirty="0" smtClean="0">
                <a:solidFill>
                  <a:srgbClr val="0000FF"/>
                </a:solidFill>
                <a:latin typeface="Times New Roman" panose="02020603050405020304" pitchFamily="18" charset="0"/>
                <a:ea typeface="仿宋" panose="02010609060101010101" pitchFamily="49" charset="-122"/>
              </a:rPr>
              <a:t>、</a:t>
            </a:r>
            <a:r>
              <a:rPr lang="en-US" altLang="zh-CN" b="1" dirty="0" smtClean="0">
                <a:solidFill>
                  <a:srgbClr val="0000FF"/>
                </a:solidFill>
                <a:latin typeface="Times New Roman" panose="02020603050405020304" pitchFamily="18" charset="0"/>
                <a:ea typeface="仿宋" panose="02010609060101010101" pitchFamily="49" charset="-122"/>
              </a:rPr>
              <a:t>UTF-8</a:t>
            </a:r>
            <a:endParaRPr lang="zh-CN" altLang="en-US" b="1" dirty="0">
              <a:solidFill>
                <a:srgbClr val="0000FF"/>
              </a:solidFill>
              <a:latin typeface="Times New Roman" panose="02020603050405020304" pitchFamily="18" charset="0"/>
              <a:ea typeface="仿宋" panose="02010609060101010101" pitchFamily="49" charset="-122"/>
            </a:endParaRPr>
          </a:p>
        </p:txBody>
      </p:sp>
      <p:grpSp>
        <p:nvGrpSpPr>
          <p:cNvPr id="13" name="组合 12"/>
          <p:cNvGrpSpPr/>
          <p:nvPr/>
        </p:nvGrpSpPr>
        <p:grpSpPr>
          <a:xfrm>
            <a:off x="251520" y="116632"/>
            <a:ext cx="4231148" cy="684042"/>
            <a:chOff x="670633" y="1326432"/>
            <a:chExt cx="4231148" cy="684042"/>
          </a:xfrm>
        </p:grpSpPr>
        <p:sp>
          <p:nvSpPr>
            <p:cNvPr id="14"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7.1 </a:t>
              </a:r>
              <a:r>
                <a:rPr lang="zh-CN" altLang="en-US" sz="3600" b="1" dirty="0" smtClean="0">
                  <a:latin typeface="Times New Roman" panose="02020603050405020304" pitchFamily="18" charset="0"/>
                  <a:ea typeface="黑体" panose="02010609060101010101" pitchFamily="49" charset="-122"/>
                </a:rPr>
                <a:t>概述</a:t>
              </a:r>
              <a:endParaRPr lang="zh-CN" altLang="en-US" sz="3600" b="1" dirty="0">
                <a:latin typeface="黑体" panose="02010609060101010101" pitchFamily="49" charset="-122"/>
                <a:ea typeface="黑体" panose="02010609060101010101"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7" name="图片 16"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20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6" grpId="0" build="allAtOnce"/>
      <p:bldP spid="7" grpId="0" build="allAtOnce"/>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1506"/>
          <p:cNvSpPr>
            <a:spLocks noGrp="1"/>
          </p:cNvSpPr>
          <p:nvPr>
            <p:ph idx="1"/>
          </p:nvPr>
        </p:nvSpPr>
        <p:spPr>
          <a:xfrm>
            <a:off x="425564" y="918109"/>
            <a:ext cx="8229600" cy="4678451"/>
          </a:xfrm>
        </p:spPr>
        <p:txBody>
          <a:bodyPr vert="horz" wrap="square" lIns="68591" tIns="34295" rIns="68591" bIns="34295" numCol="1" anchor="t" anchorCtr="0" compatLnSpc="1"/>
          <a:lstStyle/>
          <a:p>
            <a:pPr>
              <a:buClr>
                <a:srgbClr val="FF0000"/>
              </a:buClr>
              <a:buSzPct val="90000"/>
              <a:buFont typeface="Wingdings" panose="05000000000000000000" pitchFamily="2" charset="2"/>
              <a:buChar char="n"/>
            </a:pPr>
            <a:r>
              <a:rPr lang="zh-CN" altLang="en-US" sz="2400" b="1" dirty="0"/>
              <a:t>文件内容操作三步走：打开、读写、关闭。</a:t>
            </a:r>
            <a:endParaRPr lang="zh-CN" altLang="en-US" sz="2400" b="1" dirty="0"/>
          </a:p>
          <a:p>
            <a:pPr>
              <a:buSzPct val="90000"/>
              <a:buFont typeface="Wingdings" panose="05000000000000000000" pitchFamily="2" charset="2"/>
              <a:buNone/>
            </a:pPr>
            <a:endParaRPr lang="zh-CN" altLang="en-US" sz="1500" dirty="0"/>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3" name="矩形 2"/>
          <p:cNvSpPr/>
          <p:nvPr/>
        </p:nvSpPr>
        <p:spPr>
          <a:xfrm>
            <a:off x="425564" y="3987005"/>
            <a:ext cx="8250533" cy="2585323"/>
          </a:xfrm>
          <a:prstGeom prst="rect">
            <a:avLst/>
          </a:prstGeom>
        </p:spPr>
        <p:txBody>
          <a:bodyPr wrap="square">
            <a:spAutoFit/>
          </a:bodyPr>
          <a:lstStyle/>
          <a:p>
            <a:pPr>
              <a:spcBef>
                <a:spcPts val="0"/>
              </a:spcBef>
              <a:spcAft>
                <a:spcPts val="0"/>
              </a:spcAft>
              <a:buSzPct val="90000"/>
              <a:buFont typeface="Wingdings" panose="05000000000000000000" pitchFamily="2" charset="2"/>
              <a:buNone/>
            </a:pPr>
            <a:r>
              <a:rPr lang="zh-CN" altLang="en-US" dirty="0">
                <a:solidFill>
                  <a:srgbClr val="0000FF"/>
                </a:solidFill>
                <a:latin typeface="Times New Roman" panose="02020603050405020304" pitchFamily="18" charset="0"/>
              </a:rPr>
              <a:t>open</a:t>
            </a:r>
            <a:r>
              <a:rPr lang="zh-CN" altLang="en-US" dirty="0">
                <a:latin typeface="Times New Roman" panose="02020603050405020304" pitchFamily="18" charset="0"/>
              </a:rPr>
              <a:t>(file, </a:t>
            </a:r>
            <a:r>
              <a:rPr lang="zh-CN" altLang="en-US" dirty="0" smtClean="0">
                <a:latin typeface="Times New Roman" panose="02020603050405020304" pitchFamily="18" charset="0"/>
              </a:rPr>
              <a:t>mode = ‘r’, buffering = -</a:t>
            </a:r>
            <a:r>
              <a:rPr lang="zh-CN" altLang="en-US" dirty="0">
                <a:latin typeface="Times New Roman" panose="02020603050405020304" pitchFamily="18" charset="0"/>
              </a:rPr>
              <a:t>1, </a:t>
            </a:r>
            <a:r>
              <a:rPr lang="zh-CN" altLang="en-US" dirty="0" smtClean="0">
                <a:latin typeface="Times New Roman" panose="02020603050405020304" pitchFamily="18" charset="0"/>
              </a:rPr>
              <a:t>encoding = None</a:t>
            </a:r>
            <a:r>
              <a:rPr lang="zh-CN" altLang="en-US" dirty="0">
                <a:latin typeface="Times New Roman" panose="02020603050405020304" pitchFamily="18" charset="0"/>
              </a:rPr>
              <a:t>, </a:t>
            </a:r>
            <a:r>
              <a:rPr lang="zh-CN" altLang="en-US" dirty="0" smtClean="0">
                <a:latin typeface="Times New Roman" panose="02020603050405020304" pitchFamily="18" charset="0"/>
              </a:rPr>
              <a:t>errors = None</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spcBef>
                <a:spcPts val="0"/>
              </a:spcBef>
              <a:spcAft>
                <a:spcPts val="0"/>
              </a:spcAft>
              <a:buSzPct val="90000"/>
              <a:buFont typeface="Wingdings" panose="05000000000000000000" pitchFamily="2" charset="2"/>
              <a:buNone/>
            </a:pPr>
            <a:r>
              <a:rPr lang="zh-CN" altLang="en-US" dirty="0">
                <a:latin typeface="Times New Roman" panose="02020603050405020304" pitchFamily="18" charset="0"/>
              </a:rPr>
              <a:t>   </a:t>
            </a:r>
            <a:r>
              <a:rPr lang="zh-CN" altLang="en-US" dirty="0" smtClean="0">
                <a:latin typeface="Times New Roman" panose="02020603050405020304" pitchFamily="18" charset="0"/>
              </a:rPr>
              <a:t>       newline = None</a:t>
            </a:r>
            <a:r>
              <a:rPr lang="zh-CN" altLang="en-US" dirty="0">
                <a:latin typeface="Times New Roman" panose="02020603050405020304" pitchFamily="18" charset="0"/>
              </a:rPr>
              <a:t>, </a:t>
            </a:r>
            <a:r>
              <a:rPr lang="zh-CN" altLang="en-US" dirty="0" smtClean="0">
                <a:latin typeface="Times New Roman" panose="02020603050405020304" pitchFamily="18" charset="0"/>
              </a:rPr>
              <a:t>closefd = True</a:t>
            </a:r>
            <a:r>
              <a:rPr lang="zh-CN" altLang="en-US" dirty="0">
                <a:latin typeface="Times New Roman" panose="02020603050405020304" pitchFamily="18" charset="0"/>
              </a:rPr>
              <a:t>, </a:t>
            </a:r>
            <a:r>
              <a:rPr lang="zh-CN" altLang="en-US" dirty="0" smtClean="0">
                <a:latin typeface="Times New Roman" panose="02020603050405020304" pitchFamily="18" charset="0"/>
              </a:rPr>
              <a:t>opener = None)</a:t>
            </a:r>
            <a:endParaRPr lang="en-US" altLang="zh-CN" dirty="0" smtClean="0">
              <a:latin typeface="Times New Roman" panose="02020603050405020304" pitchFamily="18" charset="0"/>
            </a:endParaRPr>
          </a:p>
          <a:p>
            <a:pPr>
              <a:spcBef>
                <a:spcPts val="0"/>
              </a:spcBef>
              <a:spcAft>
                <a:spcPts val="0"/>
              </a:spcAft>
              <a:buSzPct val="90000"/>
              <a:buFont typeface="Wingdings" panose="05000000000000000000" pitchFamily="2" charset="2"/>
              <a:buNone/>
            </a:pPr>
            <a:endParaRPr lang="zh-CN" altLang="en-US" dirty="0">
              <a:latin typeface="Times New Roman" panose="02020603050405020304" pitchFamily="18" charset="0"/>
            </a:endParaRPr>
          </a:p>
          <a:p>
            <a:pPr>
              <a:spcBef>
                <a:spcPts val="0"/>
              </a:spcBef>
              <a:spcAft>
                <a:spcPts val="0"/>
              </a:spcAft>
              <a:buSzPct val="90000"/>
              <a:buFont typeface="Wingdings" panose="05000000000000000000" charset="0"/>
              <a:buChar char=""/>
            </a:pPr>
            <a:r>
              <a:rPr lang="en-US" altLang="zh-CN" dirty="0">
                <a:solidFill>
                  <a:srgbClr val="FF0000"/>
                </a:solidFill>
                <a:latin typeface="Times New Roman" panose="02020603050405020304" pitchFamily="18" charset="0"/>
              </a:rPr>
              <a:t>file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指定了被打开的文件名称。</a:t>
            </a:r>
            <a:endParaRPr lang="zh-CN" altLang="en-US" dirty="0">
              <a:latin typeface="Times New Roman" panose="02020603050405020304" pitchFamily="18" charset="0"/>
            </a:endParaRP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mode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指定了打开文件后的处理方式。</a:t>
            </a:r>
            <a:endParaRPr lang="zh-CN" altLang="en-US" dirty="0">
              <a:latin typeface="Times New Roman" panose="02020603050405020304" pitchFamily="18" charset="0"/>
            </a:endParaRP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buffering</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指定了读写文件的缓存模式。</a:t>
            </a:r>
            <a:r>
              <a:rPr lang="en-US" altLang="zh-CN" dirty="0">
                <a:latin typeface="Times New Roman" panose="02020603050405020304" pitchFamily="18" charset="0"/>
              </a:rPr>
              <a:t>0</a:t>
            </a:r>
            <a:r>
              <a:rPr lang="zh-CN" altLang="en-US" dirty="0">
                <a:latin typeface="Times New Roman" panose="02020603050405020304" pitchFamily="18" charset="0"/>
              </a:rPr>
              <a:t>表示不缓存，</a:t>
            </a:r>
            <a:r>
              <a:rPr lang="en-US" altLang="zh-CN" dirty="0">
                <a:latin typeface="Times New Roman" panose="02020603050405020304" pitchFamily="18" charset="0"/>
              </a:rPr>
              <a:t>1</a:t>
            </a:r>
            <a:r>
              <a:rPr lang="zh-CN" altLang="en-US" dirty="0">
                <a:latin typeface="Times New Roman" panose="02020603050405020304" pitchFamily="18" charset="0"/>
              </a:rPr>
              <a:t>表示缓存，如大于</a:t>
            </a:r>
            <a:r>
              <a:rPr lang="en-US" altLang="zh-CN" dirty="0">
                <a:latin typeface="Times New Roman" panose="02020603050405020304" pitchFamily="18" charset="0"/>
              </a:rPr>
              <a:t>1</a:t>
            </a:r>
            <a:r>
              <a:rPr lang="zh-CN" altLang="en-US" dirty="0">
                <a:latin typeface="Times New Roman" panose="02020603050405020304" pitchFamily="18" charset="0"/>
              </a:rPr>
              <a:t>则表示缓冲区的大小。默认值是缓存模式。</a:t>
            </a:r>
            <a:endParaRPr lang="zh-CN" altLang="en-US" dirty="0">
              <a:latin typeface="Times New Roman" panose="02020603050405020304" pitchFamily="18" charset="0"/>
            </a:endParaRPr>
          </a:p>
          <a:p>
            <a:pPr>
              <a:spcBef>
                <a:spcPts val="0"/>
              </a:spcBef>
              <a:spcAft>
                <a:spcPts val="0"/>
              </a:spcAft>
              <a:buFont typeface="Wingdings" panose="05000000000000000000" pitchFamily="2" charset="2"/>
              <a:buChar char="ü"/>
            </a:pPr>
            <a:r>
              <a:rPr lang="zh-CN" altLang="en-US" dirty="0">
                <a:solidFill>
                  <a:srgbClr val="FF0000"/>
                </a:solidFill>
                <a:latin typeface="Times New Roman" panose="02020603050405020304" pitchFamily="18" charset="0"/>
              </a:rPr>
              <a:t>encoding参数</a:t>
            </a:r>
            <a:r>
              <a:rPr lang="zh-CN" altLang="en-US" dirty="0">
                <a:latin typeface="Times New Roman" panose="02020603050405020304" pitchFamily="18" charset="0"/>
              </a:rPr>
              <a:t>指定对文本进行编码和解码的方式，只适用于文本模式，可以使用Python支持的任何格式，如GBK、utf8、CP936等等。</a:t>
            </a:r>
            <a:endParaRPr lang="en-US" altLang="zh-CN" dirty="0">
              <a:latin typeface="Times New Roman" panose="02020603050405020304" pitchFamily="18" charset="0"/>
            </a:endParaRPr>
          </a:p>
        </p:txBody>
      </p:sp>
      <p:pic>
        <p:nvPicPr>
          <p:cNvPr id="11" name="图片 4"/>
          <p:cNvPicPr>
            <a:picLocks noChangeAspect="1" noChangeArrowheads="1"/>
          </p:cNvPicPr>
          <p:nvPr/>
        </p:nvPicPr>
        <p:blipFill>
          <a:blip r:embed="rId2" cstate="print"/>
          <a:srcRect/>
          <a:stretch>
            <a:fillRect/>
          </a:stretch>
        </p:blipFill>
        <p:spPr bwMode="auto">
          <a:xfrm>
            <a:off x="1362885" y="1353984"/>
            <a:ext cx="5624120" cy="2499609"/>
          </a:xfrm>
          <a:prstGeom prst="rect">
            <a:avLst/>
          </a:prstGeom>
          <a:noFill/>
          <a:ln w="9525">
            <a:noFill/>
            <a:miter lim="800000"/>
            <a:headEnd/>
            <a:tailEnd/>
          </a:ln>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54721"/>
            <a:ext cx="8229600" cy="4678451"/>
          </a:xfrm>
        </p:spPr>
        <p:txBody>
          <a:bodyPr/>
          <a:lstStyle/>
          <a:p>
            <a:pPr fontAlgn="base">
              <a:buClr>
                <a:srgbClr val="FF0000"/>
              </a:buClr>
              <a:buFont typeface="Wingdings" panose="05000000000000000000" pitchFamily="2" charset="2"/>
              <a:buChar char="n"/>
            </a:pPr>
            <a:r>
              <a:rPr lang="en-US" sz="2000" noProof="1"/>
              <a:t>如果执行正常，open()函数返回1个文件对象，通过该文件对象可以对文件进行读写操作</a:t>
            </a:r>
            <a:r>
              <a:rPr lang="zh-CN" altLang="en-US" sz="2000" noProof="1"/>
              <a:t>。</a:t>
            </a:r>
            <a:r>
              <a:rPr lang="en-US" sz="2000" noProof="1"/>
              <a:t>如果指定</a:t>
            </a:r>
            <a:r>
              <a:rPr lang="en-US" sz="2000" noProof="1">
                <a:solidFill>
                  <a:srgbClr val="FF0000"/>
                </a:solidFill>
              </a:rPr>
              <a:t>文件不存在</a:t>
            </a:r>
            <a:r>
              <a:rPr lang="en-US" sz="2000" noProof="1"/>
              <a:t>、</a:t>
            </a:r>
            <a:r>
              <a:rPr lang="en-US" sz="2000" noProof="1">
                <a:solidFill>
                  <a:srgbClr val="FF0000"/>
                </a:solidFill>
              </a:rPr>
              <a:t>访问权限不够</a:t>
            </a:r>
            <a:r>
              <a:rPr lang="en-US" sz="2000" noProof="1"/>
              <a:t>、</a:t>
            </a:r>
            <a:r>
              <a:rPr lang="en-US" sz="2000" noProof="1">
                <a:solidFill>
                  <a:srgbClr val="FF0000"/>
                </a:solidFill>
              </a:rPr>
              <a:t>磁盘空间不</a:t>
            </a:r>
            <a:r>
              <a:rPr lang="zh-CN" altLang="en-US" sz="2000" noProof="1">
                <a:solidFill>
                  <a:srgbClr val="FF0000"/>
                </a:solidFill>
              </a:rPr>
              <a:t>足</a:t>
            </a:r>
            <a:r>
              <a:rPr lang="en-US" sz="2000" noProof="1"/>
              <a:t>或其他原因导致创建文件对象失败则抛出异常。</a:t>
            </a:r>
            <a:endParaRPr lang="en-US" sz="2000" noProof="1"/>
          </a:p>
          <a:p>
            <a:pPr marL="0" indent="0">
              <a:buNone/>
            </a:pPr>
            <a:endParaRPr lang="en-US" sz="1800" noProof="1"/>
          </a:p>
          <a:p>
            <a:pPr marL="0" indent="0">
              <a:buNone/>
            </a:pPr>
            <a:endParaRPr lang="en-US" sz="1350" noProof="1" smtClean="0"/>
          </a:p>
          <a:p>
            <a:pPr marL="0" indent="0">
              <a:spcBef>
                <a:spcPts val="0"/>
              </a:spcBef>
              <a:buNone/>
            </a:pPr>
            <a:endParaRPr lang="en-US" sz="1350" noProof="1" smtClean="0"/>
          </a:p>
          <a:p>
            <a:pPr fontAlgn="base">
              <a:buClr>
                <a:srgbClr val="FF0000"/>
              </a:buClr>
              <a:buFont typeface="Wingdings" panose="05000000000000000000" pitchFamily="2" charset="2"/>
              <a:buChar char="n"/>
            </a:pPr>
            <a:r>
              <a:rPr lang="en-US" sz="2000" noProof="1" smtClean="0"/>
              <a:t>当对文件内容操作完以后</a:t>
            </a:r>
            <a:r>
              <a:rPr lang="en-US" sz="2000" noProof="1"/>
              <a:t>，</a:t>
            </a:r>
            <a:r>
              <a:rPr lang="en-US" sz="2000" noProof="1">
                <a:solidFill>
                  <a:srgbClr val="FF0000"/>
                </a:solidFill>
              </a:rPr>
              <a:t>一定要关闭文件对象</a:t>
            </a:r>
            <a:r>
              <a:rPr lang="en-US" sz="2000" noProof="1"/>
              <a:t>，这样才能保证所做的任何修改都确实被保存到文件中</a:t>
            </a:r>
            <a:r>
              <a:rPr lang="en-US" sz="2000" noProof="1" smtClean="0"/>
              <a:t>。</a:t>
            </a:r>
            <a:endParaRPr lang="en-US" sz="200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smtClean="0">
                    <a:latin typeface="Times New Roman" panose="02020603050405020304" pitchFamily="18" charset="0"/>
                    <a:ea typeface="黑体" panose="02010609060101010101" pitchFamily="49" charset="-122"/>
                  </a:rPr>
                  <a:t>7.2 </a:t>
                </a:r>
                <a:r>
                  <a:rPr lang="zh-CN" altLang="en-US" sz="3600" b="1" dirty="0" smtClean="0">
                    <a:latin typeface="Times New Roman" panose="02020603050405020304" pitchFamily="18" charset="0"/>
                    <a:ea typeface="黑体" panose="02010609060101010101" pitchFamily="49" charset="-122"/>
                  </a:rPr>
                  <a:t> 文件基本操作</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4" name="矩形 3"/>
          <p:cNvSpPr/>
          <p:nvPr/>
        </p:nvSpPr>
        <p:spPr>
          <a:xfrm>
            <a:off x="1547664" y="1925393"/>
            <a:ext cx="6624736" cy="584775"/>
          </a:xfrm>
          <a:prstGeom prst="rect">
            <a:avLst/>
          </a:prstGeom>
        </p:spPr>
        <p:txBody>
          <a:bodyPr wrap="square">
            <a:spAutoFit/>
          </a:bodyPr>
          <a:lstStyle/>
          <a:p>
            <a:pPr marL="0" indent="0">
              <a:buNone/>
            </a:pPr>
            <a:r>
              <a:rPr lang="en-US" altLang="zh-CN" sz="1600" noProof="1">
                <a:latin typeface="Consolas" panose="020B0609020204030204" pitchFamily="49" charset="0"/>
              </a:rPr>
              <a:t>f1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('file1.txt', 'r')     # </a:t>
            </a:r>
            <a:r>
              <a:rPr lang="zh-CN" altLang="en-US" sz="1600" noProof="1">
                <a:latin typeface="Consolas" panose="020B0609020204030204" pitchFamily="49" charset="0"/>
              </a:rPr>
              <a:t>以读模式打开文件</a:t>
            </a:r>
            <a:endParaRPr lang="zh-CN" altLang="en-US" sz="1600" noProof="1">
              <a:latin typeface="Consolas" panose="020B0609020204030204" pitchFamily="49" charset="0"/>
            </a:endParaRPr>
          </a:p>
          <a:p>
            <a:pPr marL="0" indent="0">
              <a:buNone/>
            </a:pPr>
            <a:r>
              <a:rPr lang="en-US" altLang="zh-CN" sz="1600" noProof="1">
                <a:latin typeface="Consolas" panose="020B0609020204030204" pitchFamily="49" charset="0"/>
              </a:rPr>
              <a:t>f2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('file2.txt', 'w')      # </a:t>
            </a:r>
            <a:r>
              <a:rPr lang="zh-CN" altLang="en-US" sz="1600" noProof="1">
                <a:latin typeface="Consolas" panose="020B0609020204030204" pitchFamily="49" charset="0"/>
              </a:rPr>
              <a:t>以写模式打开文件</a:t>
            </a:r>
            <a:endParaRPr lang="zh-CN" altLang="en-US" sz="1600" noProof="1">
              <a:latin typeface="Consolas" panose="020B0609020204030204" pitchFamily="49" charset="0"/>
            </a:endParaRPr>
          </a:p>
        </p:txBody>
      </p:sp>
      <p:sp>
        <p:nvSpPr>
          <p:cNvPr id="11" name="Content Placeholder 2"/>
          <p:cNvSpPr txBox="1"/>
          <p:nvPr/>
        </p:nvSpPr>
        <p:spPr bwMode="auto">
          <a:xfrm>
            <a:off x="569939" y="3480840"/>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zh-CN" altLang="en-US" sz="1800" dirty="0" smtClean="0"/>
              <a:t>但是</a:t>
            </a:r>
            <a:r>
              <a:rPr lang="en-US" altLang="en-US" sz="1800" dirty="0" smtClean="0"/>
              <a:t>，</a:t>
            </a:r>
            <a:r>
              <a:rPr lang="en-US" altLang="en-US" sz="1800" dirty="0" err="1" smtClean="0">
                <a:solidFill>
                  <a:srgbClr val="FF0000"/>
                </a:solidFill>
              </a:rPr>
              <a:t>即使写了关闭文件的代码，也无法保证文件一定能够正常关闭</a:t>
            </a:r>
            <a:r>
              <a:rPr lang="en-US" altLang="en-US" sz="1800" dirty="0" smtClean="0"/>
              <a:t>。</a:t>
            </a:r>
            <a:endParaRPr lang="en-US" altLang="en-US" sz="1800" dirty="0" smtClean="0"/>
          </a:p>
          <a:p>
            <a:pPr lvl="1">
              <a:lnSpc>
                <a:spcPct val="150000"/>
              </a:lnSpc>
              <a:spcBef>
                <a:spcPct val="0"/>
              </a:spcBef>
              <a:buClr>
                <a:srgbClr val="FF0000"/>
              </a:buClr>
              <a:buFont typeface="Wingdings" panose="05000000000000000000" pitchFamily="2" charset="2"/>
              <a:buChar char="ü"/>
            </a:pPr>
            <a:r>
              <a:rPr lang="en-US" altLang="en-US" sz="1400" dirty="0" err="1" smtClean="0"/>
              <a:t>例如</a:t>
            </a:r>
            <a:r>
              <a:rPr lang="zh-CN" altLang="en-US" sz="1400" dirty="0" smtClean="0"/>
              <a:t>：</a:t>
            </a:r>
            <a:r>
              <a:rPr lang="en-US" altLang="en-US" sz="1400" dirty="0" err="1" smtClean="0"/>
              <a:t>如果在打开文件后和关闭文件前发生了错误导致程序崩溃，这时文件就无法正常关闭</a:t>
            </a:r>
            <a:r>
              <a:rPr lang="en-US" altLang="en-US" sz="1400" dirty="0" smtClean="0"/>
              <a:t>。</a:t>
            </a:r>
            <a:endParaRPr lang="en-US" altLang="en-US" sz="1400" dirty="0" smtClean="0"/>
          </a:p>
          <a:p>
            <a:pPr>
              <a:lnSpc>
                <a:spcPct val="150000"/>
              </a:lnSpc>
              <a:spcBef>
                <a:spcPct val="0"/>
              </a:spcBef>
              <a:buClr>
                <a:srgbClr val="FF0000"/>
              </a:buClr>
              <a:buFont typeface="Wingdings" panose="05000000000000000000" pitchFamily="2" charset="2"/>
              <a:buChar char="n"/>
            </a:pPr>
            <a:r>
              <a:rPr lang="en-US" altLang="en-US" sz="1800" dirty="0" err="1" smtClean="0"/>
              <a:t>在管理文件对象时</a:t>
            </a:r>
            <a:r>
              <a:rPr lang="en-US" altLang="en-US" sz="1800" dirty="0" err="1" smtClean="0">
                <a:solidFill>
                  <a:srgbClr val="FF0000"/>
                </a:solidFill>
              </a:rPr>
              <a:t>推荐</a:t>
            </a:r>
            <a:r>
              <a:rPr lang="zh-CN" altLang="en-US" sz="1800" dirty="0" smtClean="0">
                <a:solidFill>
                  <a:srgbClr val="FF0000"/>
                </a:solidFill>
              </a:rPr>
              <a:t>使用</a:t>
            </a:r>
            <a:r>
              <a:rPr lang="en-US" altLang="en-US" sz="1800" dirty="0" err="1" smtClean="0">
                <a:solidFill>
                  <a:srgbClr val="FF0000"/>
                </a:solidFill>
              </a:rPr>
              <a:t>with关键字</a:t>
            </a:r>
            <a:r>
              <a:rPr lang="en-US" altLang="en-US" sz="1800" dirty="0" err="1" smtClean="0"/>
              <a:t>，可以有效地避免这个问题</a:t>
            </a:r>
            <a:r>
              <a:rPr lang="en-US" altLang="en-US" sz="1800" dirty="0" smtClean="0"/>
              <a:t>。</a:t>
            </a:r>
            <a:endParaRPr lang="en-US" altLang="en-US" sz="1800" dirty="0"/>
          </a:p>
        </p:txBody>
      </p:sp>
      <p:sp>
        <p:nvSpPr>
          <p:cNvPr id="10" name="矩形 9"/>
          <p:cNvSpPr/>
          <p:nvPr/>
        </p:nvSpPr>
        <p:spPr>
          <a:xfrm>
            <a:off x="4939815" y="3002445"/>
            <a:ext cx="1451038" cy="461665"/>
          </a:xfrm>
          <a:prstGeom prst="rect">
            <a:avLst/>
          </a:prstGeom>
        </p:spPr>
        <p:txBody>
          <a:bodyPr wrap="none">
            <a:spAutoFit/>
          </a:bodyPr>
          <a:lstStyle/>
          <a:p>
            <a:pPr marL="0" indent="0">
              <a:buNone/>
            </a:pPr>
            <a:r>
              <a:rPr lang="en-US" altLang="zh-CN" noProof="1">
                <a:solidFill>
                  <a:srgbClr val="0000FF"/>
                </a:solidFill>
                <a:latin typeface="Consolas" panose="020B0609020204030204" pitchFamily="49" charset="0"/>
              </a:rPr>
              <a:t>f1.close()</a:t>
            </a:r>
            <a:endParaRPr lang="en-US" altLang="zh-CN" sz="2400" noProof="1">
              <a:solidFill>
                <a:srgbClr val="0000FF"/>
              </a:solidFill>
              <a:latin typeface="Consolas" panose="020B0609020204030204" pitchFamily="49" charset="0"/>
            </a:endParaRPr>
          </a:p>
        </p:txBody>
      </p:sp>
      <p:sp>
        <p:nvSpPr>
          <p:cNvPr id="13" name="Content Placeholder 2"/>
          <p:cNvSpPr txBox="1"/>
          <p:nvPr/>
        </p:nvSpPr>
        <p:spPr bwMode="auto">
          <a:xfrm>
            <a:off x="1198153" y="4638077"/>
            <a:ext cx="8229600" cy="206312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l"/>
            </a:pPr>
            <a:r>
              <a:rPr lang="en-US" sz="1800" noProof="1" smtClean="0"/>
              <a:t>with语句的用法如下：</a:t>
            </a:r>
            <a:endParaRPr lang="en-US" sz="1800" noProof="1" smtClean="0"/>
          </a:p>
          <a:p>
            <a:pPr marL="0" indent="0">
              <a:spcBef>
                <a:spcPts val="0"/>
              </a:spcBef>
              <a:buFont typeface="Arial" panose="020B0604020202020204" pitchFamily="34" charset="0"/>
              <a:buNone/>
            </a:pPr>
            <a:endParaRPr lang="en-US" sz="1350" noProof="1" smtClean="0"/>
          </a:p>
          <a:p>
            <a:pPr marL="0" indent="0">
              <a:spcBef>
                <a:spcPts val="0"/>
              </a:spcBef>
              <a:buFont typeface="Arial" panose="020B0604020202020204" pitchFamily="34" charset="0"/>
              <a:buNone/>
            </a:pPr>
            <a:r>
              <a:rPr lang="en-US" sz="1350" noProof="1" smtClean="0">
                <a:solidFill>
                  <a:srgbClr val="0000FF"/>
                </a:solidFill>
                <a:latin typeface="Consolas" panose="020B0609020204030204" pitchFamily="49" charset="0"/>
              </a:rPr>
              <a:t>with</a:t>
            </a:r>
            <a:r>
              <a:rPr lang="en-US" sz="1350" noProof="1" smtClean="0">
                <a:latin typeface="Consolas" panose="020B0609020204030204" pitchFamily="49" charset="0"/>
              </a:rPr>
              <a:t> </a:t>
            </a:r>
            <a:r>
              <a:rPr lang="en-US" sz="1350" noProof="1" smtClean="0">
                <a:solidFill>
                  <a:srgbClr val="0000FF"/>
                </a:solidFill>
                <a:latin typeface="Consolas" panose="020B0609020204030204" pitchFamily="49" charset="0"/>
              </a:rPr>
              <a:t>open</a:t>
            </a:r>
            <a:r>
              <a:rPr lang="en-US" sz="1350" noProof="1" smtClean="0">
                <a:latin typeface="Consolas" panose="020B0609020204030204" pitchFamily="49" charset="0"/>
              </a:rPr>
              <a:t>(filename, mode, encoding) </a:t>
            </a:r>
            <a:r>
              <a:rPr lang="en-US" sz="1350" noProof="1" smtClean="0">
                <a:solidFill>
                  <a:srgbClr val="0000FF"/>
                </a:solidFill>
                <a:latin typeface="Consolas" panose="020B0609020204030204" pitchFamily="49" charset="0"/>
              </a:rPr>
              <a:t>as</a:t>
            </a:r>
            <a:r>
              <a:rPr lang="en-US" sz="1350" noProof="1" smtClean="0">
                <a:latin typeface="Consolas" panose="020B0609020204030204" pitchFamily="49" charset="0"/>
              </a:rPr>
              <a:t> fp:    </a:t>
            </a:r>
            <a:r>
              <a:rPr lang="en-US" sz="1350" noProof="1" smtClean="0">
                <a:solidFill>
                  <a:srgbClr val="0000FF"/>
                </a:solidFill>
                <a:latin typeface="Consolas" panose="020B0609020204030204" pitchFamily="49" charset="0"/>
              </a:rPr>
              <a:t>#写通过文件对象fp读写文件内容的语句</a:t>
            </a:r>
            <a:endParaRPr lang="en-US" sz="1350" noProof="1" smtClean="0">
              <a:solidFill>
                <a:srgbClr val="0000FF"/>
              </a:solidFill>
              <a:latin typeface="Consolas" panose="020B0609020204030204" pitchFamily="49" charset="0"/>
            </a:endParaRPr>
          </a:p>
          <a:p>
            <a:pPr marL="0" indent="0">
              <a:spcBef>
                <a:spcPts val="0"/>
              </a:spcBef>
              <a:buFont typeface="Arial" panose="020B0604020202020204" pitchFamily="34" charset="0"/>
              <a:buNone/>
            </a:pPr>
            <a:endParaRPr lang="en-US" sz="1350" noProof="1" smtClean="0"/>
          </a:p>
          <a:p>
            <a:pPr>
              <a:spcBef>
                <a:spcPts val="0"/>
              </a:spcBef>
              <a:buClr>
                <a:srgbClr val="FF0000"/>
              </a:buClr>
              <a:buFont typeface="Wingdings" panose="05000000000000000000" pitchFamily="2" charset="2"/>
              <a:buChar char="l"/>
            </a:pPr>
            <a:r>
              <a:rPr lang="en-US" sz="1800" noProof="1" smtClean="0"/>
              <a:t>上下文管理语句with还支持下面的用法</a:t>
            </a:r>
            <a:r>
              <a:rPr lang="zh-CN" altLang="en-US" sz="1800" noProof="1" smtClean="0"/>
              <a:t>：</a:t>
            </a:r>
            <a:endParaRPr lang="zh-CN" altLang="en-US" sz="1800" noProof="1" smtClean="0"/>
          </a:p>
          <a:p>
            <a:pPr marL="0" indent="0">
              <a:spcBef>
                <a:spcPts val="0"/>
              </a:spcBef>
              <a:buFont typeface="Arial" panose="020B0604020202020204" pitchFamily="34" charset="0"/>
              <a:buNone/>
            </a:pPr>
            <a:endParaRPr lang="en-US" sz="1400" noProof="1" smtClean="0"/>
          </a:p>
          <a:p>
            <a:pPr marL="0" indent="0">
              <a:spcBef>
                <a:spcPts val="0"/>
              </a:spcBef>
              <a:buFont typeface="Arial" panose="020B0604020202020204" pitchFamily="34" charset="0"/>
              <a:buNone/>
            </a:pPr>
            <a:r>
              <a:rPr lang="en-US" sz="1400" noProof="1" smtClean="0">
                <a:solidFill>
                  <a:srgbClr val="0000FF"/>
                </a:solidFill>
                <a:latin typeface="Consolas" panose="020B0609020204030204" pitchFamily="49" charset="0"/>
              </a:rPr>
              <a:t>with</a:t>
            </a:r>
            <a:r>
              <a:rPr lang="en-US" sz="1400" noProof="1" smtClean="0">
                <a:latin typeface="Consolas" panose="020B0609020204030204" pitchFamily="49" charset="0"/>
              </a:rPr>
              <a:t> </a:t>
            </a:r>
            <a:r>
              <a:rPr lang="en-US" sz="1400" noProof="1" smtClean="0">
                <a:solidFill>
                  <a:srgbClr val="0000FF"/>
                </a:solidFill>
                <a:latin typeface="Consolas" panose="020B0609020204030204" pitchFamily="49" charset="0"/>
              </a:rPr>
              <a:t>open</a:t>
            </a:r>
            <a:r>
              <a:rPr lang="en-US" sz="1400" noProof="1" smtClean="0">
                <a:latin typeface="Consolas" panose="020B0609020204030204" pitchFamily="49" charset="0"/>
              </a:rPr>
              <a:t>('test.txt', 'r') </a:t>
            </a:r>
            <a:r>
              <a:rPr lang="en-US" sz="1400" noProof="1" smtClean="0">
                <a:solidFill>
                  <a:srgbClr val="0000FF"/>
                </a:solidFill>
                <a:latin typeface="Consolas" panose="020B0609020204030204" pitchFamily="49" charset="0"/>
              </a:rPr>
              <a:t>as</a:t>
            </a:r>
            <a:r>
              <a:rPr lang="en-US" sz="1400" noProof="1" smtClean="0">
                <a:latin typeface="Consolas" panose="020B0609020204030204" pitchFamily="49" charset="0"/>
              </a:rPr>
              <a:t> src, </a:t>
            </a:r>
            <a:r>
              <a:rPr lang="en-US" sz="1400" noProof="1" smtClean="0">
                <a:solidFill>
                  <a:srgbClr val="0000FF"/>
                </a:solidFill>
                <a:latin typeface="Consolas" panose="020B0609020204030204" pitchFamily="49" charset="0"/>
              </a:rPr>
              <a:t>open</a:t>
            </a:r>
            <a:r>
              <a:rPr lang="en-US" sz="1400" noProof="1" smtClean="0">
                <a:latin typeface="Consolas" panose="020B0609020204030204" pitchFamily="49" charset="0"/>
              </a:rPr>
              <a:t>('test_new.txt', 'w') </a:t>
            </a:r>
            <a:r>
              <a:rPr lang="en-US" sz="1400" noProof="1" smtClean="0">
                <a:solidFill>
                  <a:srgbClr val="0000FF"/>
                </a:solidFill>
                <a:latin typeface="Consolas" panose="020B0609020204030204" pitchFamily="49" charset="0"/>
              </a:rPr>
              <a:t>as</a:t>
            </a:r>
            <a:r>
              <a:rPr lang="en-US" sz="1400" noProof="1" smtClean="0">
                <a:latin typeface="Consolas" panose="020B0609020204030204" pitchFamily="49" charset="0"/>
              </a:rPr>
              <a:t> dst:</a:t>
            </a:r>
            <a:endParaRPr lang="en-US" sz="1400" noProof="1" smtClean="0">
              <a:latin typeface="Consolas" panose="020B0609020204030204" pitchFamily="49" charset="0"/>
            </a:endParaRPr>
          </a:p>
          <a:p>
            <a:pPr marL="0" indent="0">
              <a:spcBef>
                <a:spcPts val="0"/>
              </a:spcBef>
              <a:buFont typeface="Arial" panose="020B0604020202020204" pitchFamily="34" charset="0"/>
              <a:buNone/>
            </a:pPr>
            <a:r>
              <a:rPr lang="en-US" sz="1400" noProof="1" smtClean="0">
                <a:latin typeface="Consolas" panose="020B0609020204030204" pitchFamily="49" charset="0"/>
              </a:rPr>
              <a:t>    dst.write(src.read())</a:t>
            </a:r>
            <a:endParaRPr lang="en-US" sz="1400" noProof="1">
              <a:latin typeface="Consolas" panose="020B0609020204030204" pitchFamily="49" charset="0"/>
            </a:endParaRPr>
          </a:p>
        </p:txBody>
      </p:sp>
    </p:spTree>
  </p:cSld>
  <p:clrMapOvr>
    <a:masterClrMapping/>
  </p:clrMapOvr>
  <p:transition spd="slow" advClick="0">
    <p:pull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22839</Words>
  <Application>WPS 演示</Application>
  <PresentationFormat>全屏显示(4:3)</PresentationFormat>
  <Paragraphs>1628</Paragraphs>
  <Slides>64</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64</vt:i4>
      </vt:variant>
    </vt:vector>
  </HeadingPairs>
  <TitlesOfParts>
    <vt:vector size="87" baseType="lpstr">
      <vt:lpstr>Arial</vt:lpstr>
      <vt:lpstr>宋体</vt:lpstr>
      <vt:lpstr>Wingdings</vt:lpstr>
      <vt:lpstr>Times New Roman</vt:lpstr>
      <vt:lpstr>黑体</vt:lpstr>
      <vt:lpstr>Calibri</vt:lpstr>
      <vt:lpstr>仿宋</vt:lpstr>
      <vt:lpstr>Comic Sans MS</vt:lpstr>
      <vt:lpstr>MS PMincho</vt:lpstr>
      <vt:lpstr>Yu Gothic UI</vt:lpstr>
      <vt:lpstr>Garamond</vt:lpstr>
      <vt:lpstr>方正舒体</vt:lpstr>
      <vt:lpstr>微软雅黑</vt:lpstr>
      <vt:lpstr>Wingdings</vt:lpstr>
      <vt:lpstr>Consolas</vt:lpstr>
      <vt:lpstr>Arial Unicode MS</vt:lpstr>
      <vt:lpstr>Courier New</vt:lpstr>
      <vt:lpstr>Palatino Linotype</vt:lpstr>
      <vt:lpstr>Helvetica Neue</vt:lpstr>
      <vt:lpstr>-apple-system</vt:lpstr>
      <vt:lpstr>Segoe Print</vt:lpstr>
      <vt:lpstr>Verdana</vt:lpstr>
      <vt:lpstr>Office 主题</vt:lpstr>
      <vt:lpstr>PowerPoint 演示文稿</vt:lpstr>
      <vt:lpstr>第7章 文件操作与应用</vt:lpstr>
      <vt:lpstr>PowerPoint 演示文稿</vt:lpstr>
      <vt:lpstr>PowerPoint 演示文稿</vt:lpstr>
      <vt:lpstr>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同时读写文本文件</vt:lpstr>
      <vt:lpstr>例: 同时读写文本文件</vt:lpstr>
      <vt:lpstr>例：批量修改记事本文件编码格式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使用JSON序列化</vt:lpstr>
      <vt:lpstr>使用JSON序列化</vt:lpstr>
      <vt:lpstr>使用JSON序列化</vt:lpstr>
      <vt:lpstr>二进制文件操作</vt:lpstr>
      <vt:lpstr>使用pickle模块</vt:lpstr>
      <vt:lpstr>使用pickle模块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言清欢</cp:lastModifiedBy>
  <cp:revision>2086</cp:revision>
  <cp:lastPrinted>2012-11-20T01:52:00Z</cp:lastPrinted>
  <dcterms:created xsi:type="dcterms:W3CDTF">2012-10-13T08:41:00Z</dcterms:created>
  <dcterms:modified xsi:type="dcterms:W3CDTF">2021-10-21T13:22:19Z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53B2D1FDFF804476A5A6BC9847767A53</vt:lpwstr>
  </property>
  <property fmtid="{D5CDD505-2E9C-101B-9397-08002B2CF9AE}" pid="3" name="KSOProductBuildVer">
    <vt:lpwstr>2052-11.1.0.10938</vt:lpwstr>
  </property>
</Properties>
</file>