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9" showSpecialPlsOnTitleSld="0">
  <p:sldMasterIdLst>
    <p:sldMasterId id="2147483648" r:id="rId1"/>
  </p:sldMasterIdLst>
  <p:notesMasterIdLst>
    <p:notesMasterId r:id="rId6"/>
  </p:notesMasterIdLst>
  <p:handoutMasterIdLst>
    <p:handoutMasterId r:id="rId92"/>
  </p:handoutMasterIdLst>
  <p:sldIdLst>
    <p:sldId id="256" r:id="rId3"/>
    <p:sldId id="481" r:id="rId4"/>
    <p:sldId id="858" r:id="rId5"/>
    <p:sldId id="688" r:id="rId7"/>
    <p:sldId id="690" r:id="rId8"/>
    <p:sldId id="691" r:id="rId9"/>
    <p:sldId id="692" r:id="rId10"/>
    <p:sldId id="693" r:id="rId11"/>
    <p:sldId id="694" r:id="rId12"/>
    <p:sldId id="695" r:id="rId13"/>
    <p:sldId id="697" r:id="rId14"/>
    <p:sldId id="699" r:id="rId15"/>
    <p:sldId id="701" r:id="rId16"/>
    <p:sldId id="703" r:id="rId17"/>
    <p:sldId id="705" r:id="rId18"/>
    <p:sldId id="707" r:id="rId19"/>
    <p:sldId id="709" r:id="rId20"/>
    <p:sldId id="711" r:id="rId21"/>
    <p:sldId id="713" r:id="rId22"/>
    <p:sldId id="714" r:id="rId23"/>
    <p:sldId id="716" r:id="rId24"/>
    <p:sldId id="718" r:id="rId25"/>
    <p:sldId id="856" r:id="rId26"/>
    <p:sldId id="719" r:id="rId27"/>
    <p:sldId id="720" r:id="rId28"/>
    <p:sldId id="722" r:id="rId29"/>
    <p:sldId id="725" r:id="rId30"/>
    <p:sldId id="727" r:id="rId31"/>
    <p:sldId id="728" r:id="rId32"/>
    <p:sldId id="731" r:id="rId33"/>
    <p:sldId id="850" r:id="rId34"/>
    <p:sldId id="734" r:id="rId35"/>
    <p:sldId id="735" r:id="rId36"/>
    <p:sldId id="736" r:id="rId37"/>
    <p:sldId id="859" r:id="rId38"/>
    <p:sldId id="737" r:id="rId39"/>
    <p:sldId id="739" r:id="rId40"/>
    <p:sldId id="742" r:id="rId41"/>
    <p:sldId id="751" r:id="rId42"/>
    <p:sldId id="753" r:id="rId43"/>
    <p:sldId id="754" r:id="rId44"/>
    <p:sldId id="756" r:id="rId45"/>
    <p:sldId id="758" r:id="rId46"/>
    <p:sldId id="760" r:id="rId47"/>
    <p:sldId id="762" r:id="rId48"/>
    <p:sldId id="764" r:id="rId49"/>
    <p:sldId id="765" r:id="rId50"/>
    <p:sldId id="855" r:id="rId51"/>
    <p:sldId id="766" r:id="rId52"/>
    <p:sldId id="768" r:id="rId53"/>
    <p:sldId id="770" r:id="rId54"/>
    <p:sldId id="771" r:id="rId55"/>
    <p:sldId id="773" r:id="rId56"/>
    <p:sldId id="775" r:id="rId57"/>
    <p:sldId id="777" r:id="rId58"/>
    <p:sldId id="778" r:id="rId59"/>
    <p:sldId id="779" r:id="rId60"/>
    <p:sldId id="781" r:id="rId61"/>
    <p:sldId id="854" r:id="rId62"/>
    <p:sldId id="783" r:id="rId63"/>
    <p:sldId id="785" r:id="rId64"/>
    <p:sldId id="787" r:id="rId65"/>
    <p:sldId id="853" r:id="rId66"/>
    <p:sldId id="851" r:id="rId67"/>
    <p:sldId id="793" r:id="rId68"/>
    <p:sldId id="808" r:id="rId69"/>
    <p:sldId id="814" r:id="rId70"/>
    <p:sldId id="820" r:id="rId71"/>
    <p:sldId id="822" r:id="rId72"/>
    <p:sldId id="823" r:id="rId73"/>
    <p:sldId id="824" r:id="rId74"/>
    <p:sldId id="826" r:id="rId75"/>
    <p:sldId id="828" r:id="rId76"/>
    <p:sldId id="829" r:id="rId77"/>
    <p:sldId id="835" r:id="rId78"/>
    <p:sldId id="836" r:id="rId79"/>
    <p:sldId id="837" r:id="rId80"/>
    <p:sldId id="838" r:id="rId81"/>
    <p:sldId id="839" r:id="rId82"/>
    <p:sldId id="840" r:id="rId83"/>
    <p:sldId id="842" r:id="rId84"/>
    <p:sldId id="843" r:id="rId85"/>
    <p:sldId id="844" r:id="rId86"/>
    <p:sldId id="846" r:id="rId87"/>
    <p:sldId id="848" r:id="rId88"/>
    <p:sldId id="849" r:id="rId89"/>
    <p:sldId id="514" r:id="rId90"/>
    <p:sldId id="448" r:id="rId91"/>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87665" autoAdjust="0"/>
  </p:normalViewPr>
  <p:slideViewPr>
    <p:cSldViewPr>
      <p:cViewPr varScale="1">
        <p:scale>
          <a:sx n="102" d="100"/>
          <a:sy n="102" d="100"/>
        </p:scale>
        <p:origin x="1887"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F2A68CD2-329B-4822-90FD-0DF6644F7487}" type="datetime1">
              <a:rPr lang="zh-CN" altLang="en-US" smtClean="0"/>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A8183818-EDC0-447C-B774-8C82B399DCC5}" type="datetime1">
              <a:rPr lang="zh-CN" altLang="en-US" smtClean="0"/>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62F2BB9-FD8F-44F6-97ED-1175FDEA7817}"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7D0855D-697C-4E5B-AA98-A5FE94B17EE7}"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66C26E6-116C-4675-ADFD-34B4048E1790}" type="datetime1">
              <a:rPr lang="zh-CN" altLang="en-US" smtClean="0"/>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3C92555-B4D8-417A-B60F-416484AF165F}"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CDF3A989-C374-4C70-BA12-E531EBA584D6}"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3E795AA-83D2-4FE8-9D96-A868B2B22F56}" type="datetime1">
              <a:rPr lang="zh-CN" altLang="en-US" smtClean="0"/>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31" name="图片 2"/>
          <p:cNvPicPr>
            <a:picLocks noChangeAspect="1"/>
          </p:cNvPicPr>
          <p:nvPr userDrawn="1"/>
        </p:nvPicPr>
        <p:blipFill>
          <a:blip r:embed="rId9"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pic>
        <p:nvPicPr>
          <p:cNvPr id="2" name="图片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68A0F1-73E2-4B64-BD34-01048912D950}" type="datetime1">
              <a:rPr lang="zh-CN" altLang="en-US" smtClean="0"/>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wmf"/><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e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endParaRPr lang="zh-CN" altLang="en-US" sz="3600" b="1" dirty="0">
              <a:latin typeface="Comic Sans MS" panose="030F0702030302020204" pitchFamily="66" charset="0"/>
            </a:endParaRP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en-US" altLang="zh-CN" sz="1400" b="1" dirty="0">
                <a:solidFill>
                  <a:schemeClr val="accent2"/>
                </a:solidFill>
                <a:latin typeface="Comic Sans MS" panose="030F0702030302020204" pitchFamily="66" charset="0"/>
              </a:rPr>
              <a:t>Python</a:t>
            </a:r>
            <a:r>
              <a:rPr lang="zh-CN" altLang="en-US" sz="1400" b="1" dirty="0">
                <a:solidFill>
                  <a:schemeClr val="accent2"/>
                </a:solidFill>
                <a:latin typeface="Comic Sans MS" panose="030F0702030302020204" pitchFamily="66" charset="0"/>
              </a:rPr>
              <a:t>序列</a:t>
            </a:r>
            <a:r>
              <a:rPr lang="zh-CN" altLang="en-US" sz="1400" b="1" dirty="0">
                <a:latin typeface="Comic Sans MS" panose="030F0702030302020204" pitchFamily="66" charset="0"/>
              </a:rPr>
              <a:t>）</a:t>
            </a: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endParaRPr lang="en-US" altLang="zh-CN" sz="32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2</a:t>
            </a:r>
            <a:r>
              <a:rPr lang="zh-CN" altLang="en-US" sz="3200" b="1" dirty="0">
                <a:solidFill>
                  <a:srgbClr val="FF0000"/>
                </a:solidFill>
                <a:latin typeface="Comic Sans MS" panose="030F0702030302020204" pitchFamily="66" charset="0"/>
              </a:rPr>
              <a:t>章 </a:t>
            </a:r>
            <a:r>
              <a:rPr lang="en-US" altLang="zh-CN" sz="3200" b="1" dirty="0">
                <a:solidFill>
                  <a:srgbClr val="FF0000"/>
                </a:solidFill>
                <a:latin typeface="Comic Sans MS" panose="030F0702030302020204" pitchFamily="66" charset="0"/>
              </a:rPr>
              <a:t>Python</a:t>
            </a:r>
            <a:r>
              <a:rPr lang="zh-CN" altLang="en-US" sz="3200" b="1" dirty="0">
                <a:solidFill>
                  <a:srgbClr val="FF0000"/>
                </a:solidFill>
                <a:latin typeface="Comic Sans MS" panose="030F0702030302020204" pitchFamily="66" charset="0"/>
              </a:rPr>
              <a:t>序列</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(Python Sequence)</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endParaRPr lang="zh-CN" altLang="en-US"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9</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17410"/>
          <p:cNvSpPr>
            <a:spLocks noGrp="1"/>
          </p:cNvSpPr>
          <p:nvPr>
            <p:ph idx="1"/>
          </p:nvPr>
        </p:nvSpPr>
        <p:spPr>
          <a:xfrm>
            <a:off x="344512" y="1340768"/>
            <a:ext cx="8547968" cy="4678451"/>
          </a:xfrm>
        </p:spPr>
        <p:txBody>
          <a:bodyPr anchor="t"/>
          <a:lstStyle/>
          <a:p>
            <a:pPr marL="1905" indent="-344805">
              <a:spcBef>
                <a:spcPts val="600"/>
              </a:spcBef>
              <a:buSzPct val="90000"/>
              <a:buNone/>
            </a:pPr>
            <a:r>
              <a:rPr lang="zh-CN" altLang="en-US" sz="2200" b="1" dirty="0"/>
              <a:t>（</a:t>
            </a:r>
            <a:r>
              <a:rPr lang="en-US" altLang="zh-CN" sz="2200" b="1" dirty="0"/>
              <a:t>1</a:t>
            </a:r>
            <a:r>
              <a:rPr lang="zh-CN" altLang="en-US" sz="2200" b="1" dirty="0"/>
              <a:t>）可以使用“</a:t>
            </a:r>
            <a:r>
              <a:rPr lang="en-US" altLang="zh-CN" sz="2200" b="1" dirty="0"/>
              <a:t>+”</a:t>
            </a:r>
            <a:r>
              <a:rPr lang="zh-CN" altLang="en-US" sz="2200" b="1" dirty="0"/>
              <a:t>运算符将元素添加到列表中</a:t>
            </a:r>
            <a:endParaRPr lang="zh-CN" altLang="en-US" sz="2200" b="1" dirty="0"/>
          </a:p>
          <a:p>
            <a:pPr marL="802005" lvl="2"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[3,4,5]</a:t>
            </a:r>
            <a:endParaRPr lang="en-US" altLang="zh-CN" sz="1600" dirty="0">
              <a:latin typeface="Consolas" panose="020B0609020204030204" charset="0"/>
            </a:endParaRP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 = </a:t>
            </a:r>
            <a:r>
              <a:rPr lang="en-US" altLang="zh-CN" sz="1600" dirty="0" err="1">
                <a:latin typeface="Consolas" panose="020B0609020204030204" charset="0"/>
              </a:rPr>
              <a:t>aList</a:t>
            </a:r>
            <a:r>
              <a:rPr lang="en-US" altLang="zh-CN" sz="1600" dirty="0">
                <a:latin typeface="Consolas" panose="020B0609020204030204" charset="0"/>
              </a:rPr>
              <a:t> + [7]</a:t>
            </a:r>
            <a:endParaRPr lang="en-US" altLang="zh-CN" sz="1600" dirty="0">
              <a:latin typeface="Consolas" panose="020B0609020204030204" charset="0"/>
            </a:endParaRP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a:lnSpc>
                <a:spcPct val="90000"/>
              </a:lnSpc>
              <a:buSzPct val="90000"/>
              <a:buNone/>
            </a:pPr>
            <a:r>
              <a:rPr lang="en-US" altLang="zh-CN" sz="1600" dirty="0">
                <a:solidFill>
                  <a:srgbClr val="00B0F0"/>
                </a:solidFill>
                <a:latin typeface="Consolas" panose="020B0609020204030204" charset="0"/>
              </a:rPr>
              <a:t>       </a:t>
            </a:r>
            <a:r>
              <a:rPr lang="en-US" altLang="zh-CN" sz="1600" dirty="0">
                <a:solidFill>
                  <a:srgbClr val="0000FF"/>
                </a:solidFill>
                <a:latin typeface="Consolas" panose="020B0609020204030204" charset="0"/>
              </a:rPr>
              <a:t>[3, 4, 5, 7]</a:t>
            </a:r>
            <a:endParaRPr lang="en-US" altLang="zh-CN" sz="1600" dirty="0">
              <a:solidFill>
                <a:srgbClr val="0000FF"/>
              </a:solidFill>
              <a:latin typeface="Consolas" panose="020B0609020204030204" charset="0"/>
            </a:endParaRPr>
          </a:p>
          <a:p>
            <a:pPr marL="802005" lvl="2" indent="-344805">
              <a:spcBef>
                <a:spcPts val="600"/>
              </a:spcBef>
              <a:buClr>
                <a:srgbClr val="FF0000"/>
              </a:buClr>
              <a:buSzPct val="90000"/>
              <a:buFont typeface="Wingdings" panose="05000000000000000000" pitchFamily="2" charset="2"/>
              <a:buChar char="l"/>
            </a:pPr>
            <a:r>
              <a:rPr lang="zh-CN" altLang="en-US" sz="1800" b="1" dirty="0">
                <a:sym typeface="Arial" panose="020B0604020202020204" pitchFamily="34" charset="0"/>
              </a:rPr>
              <a:t>严格意义上来讲，这并不是真的为列表添加元素，而是</a:t>
            </a:r>
            <a:r>
              <a:rPr lang="zh-CN" altLang="en-US" sz="1800" b="1" dirty="0">
                <a:solidFill>
                  <a:srgbClr val="FF0000"/>
                </a:solidFill>
                <a:sym typeface="Arial" panose="020B0604020202020204" pitchFamily="34" charset="0"/>
              </a:rPr>
              <a:t>创建了一个新列表</a:t>
            </a:r>
            <a:r>
              <a:rPr lang="zh-CN" altLang="en-US" sz="1800" b="1" dirty="0">
                <a:sym typeface="Arial" panose="020B0604020202020204" pitchFamily="34" charset="0"/>
              </a:rPr>
              <a:t>，并将原列表中的元素和新元素依次复制到新列表的内存空间。</a:t>
            </a:r>
            <a:endParaRPr lang="en-US" altLang="zh-CN" sz="1800" b="1" dirty="0">
              <a:sym typeface="Arial" panose="020B0604020202020204" pitchFamily="34" charset="0"/>
            </a:endParaRPr>
          </a:p>
          <a:p>
            <a:pPr marL="802005" lvl="2" indent="-344805">
              <a:spcBef>
                <a:spcPts val="600"/>
              </a:spcBef>
              <a:buClr>
                <a:srgbClr val="FF0000"/>
              </a:buClr>
              <a:buSzPct val="90000"/>
              <a:buFont typeface="Wingdings" panose="05000000000000000000" pitchFamily="2" charset="2"/>
              <a:buChar char="l"/>
            </a:pPr>
            <a:r>
              <a:rPr lang="zh-CN" altLang="en-US" sz="1800" b="1" dirty="0">
                <a:sym typeface="Arial" panose="020B0604020202020204" pitchFamily="34" charset="0"/>
              </a:rPr>
              <a:t>由于涉及大量元素的复制，该</a:t>
            </a:r>
            <a:r>
              <a:rPr lang="zh-CN" altLang="en-US" sz="1800" b="1" dirty="0">
                <a:solidFill>
                  <a:srgbClr val="FF0000"/>
                </a:solidFill>
                <a:sym typeface="Arial" panose="020B0604020202020204" pitchFamily="34" charset="0"/>
              </a:rPr>
              <a:t>操作速度较慢</a:t>
            </a:r>
            <a:r>
              <a:rPr lang="zh-CN" altLang="en-US" sz="1800" b="1" dirty="0">
                <a:sym typeface="Arial" panose="020B0604020202020204" pitchFamily="34" charset="0"/>
              </a:rPr>
              <a:t>，在涉及大量元素添加时不建议使用该方法。</a:t>
            </a:r>
            <a:endParaRPr lang="en-US" altLang="zh-CN" sz="1800" b="1" dirty="0"/>
          </a:p>
        </p:txBody>
      </p:sp>
      <p:sp>
        <p:nvSpPr>
          <p:cNvPr id="5" name="矩形 4"/>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6" name="文本占位符 18434"/>
          <p:cNvSpPr txBox="1"/>
          <p:nvPr/>
        </p:nvSpPr>
        <p:spPr bwMode="auto">
          <a:xfrm>
            <a:off x="360536" y="414908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ts val="600"/>
              </a:spcBef>
              <a:buSzPct val="90000"/>
              <a:buNone/>
            </a:pPr>
            <a:r>
              <a:rPr lang="zh-CN" altLang="en-US" sz="2200" b="1" dirty="0"/>
              <a:t>（</a:t>
            </a:r>
            <a:r>
              <a:rPr lang="en-US" altLang="zh-CN" sz="2200" b="1" dirty="0"/>
              <a:t>2</a:t>
            </a:r>
            <a:r>
              <a:rPr lang="zh-CN" altLang="en-US" sz="2200" b="1" dirty="0"/>
              <a:t>）使用列表对象的</a:t>
            </a:r>
            <a:r>
              <a:rPr lang="en-US" altLang="zh-CN" sz="2200" b="1" dirty="0"/>
              <a:t>append()</a:t>
            </a:r>
            <a:r>
              <a:rPr lang="zh-CN" altLang="en-US" sz="2200" b="1" dirty="0"/>
              <a:t>方法在</a:t>
            </a:r>
            <a:r>
              <a:rPr lang="zh-CN" altLang="en-US" sz="2200" b="1" dirty="0">
                <a:solidFill>
                  <a:srgbClr val="FF0000"/>
                </a:solidFill>
              </a:rPr>
              <a:t>当前列表尾部追加元素</a:t>
            </a:r>
            <a:r>
              <a:rPr lang="zh-CN" altLang="en-US" sz="2200" b="1" dirty="0"/>
              <a:t>，</a:t>
            </a:r>
            <a:r>
              <a:rPr lang="zh-CN" altLang="en-US" sz="2200" b="1" dirty="0">
                <a:solidFill>
                  <a:srgbClr val="FF0000"/>
                </a:solidFill>
              </a:rPr>
              <a:t>原</a:t>
            </a:r>
            <a:endParaRPr lang="en-US" altLang="zh-CN" sz="2200" b="1" dirty="0">
              <a:solidFill>
                <a:srgbClr val="FF0000"/>
              </a:solidFill>
            </a:endParaRPr>
          </a:p>
          <a:p>
            <a:pPr marL="1905" indent="-344805">
              <a:spcBef>
                <a:spcPts val="600"/>
              </a:spcBef>
              <a:buSzPct val="90000"/>
              <a:buNone/>
            </a:pPr>
            <a:r>
              <a:rPr lang="en-US" altLang="zh-CN" sz="2200" b="1" dirty="0">
                <a:solidFill>
                  <a:srgbClr val="FF0000"/>
                </a:solidFill>
              </a:rPr>
              <a:t>          </a:t>
            </a:r>
            <a:r>
              <a:rPr lang="zh-CN" altLang="en-US" sz="2200" b="1" dirty="0">
                <a:solidFill>
                  <a:srgbClr val="FF0000"/>
                </a:solidFill>
              </a:rPr>
              <a:t>地修改列表</a:t>
            </a:r>
            <a:endParaRPr lang="en-US" altLang="zh-CN" sz="2200" b="1" dirty="0"/>
          </a:p>
          <a:p>
            <a:pPr marL="802005" lvl="2" indent="-344805">
              <a:spcBef>
                <a:spcPts val="600"/>
              </a:spcBef>
              <a:buClr>
                <a:srgbClr val="FF0000"/>
              </a:buClr>
              <a:buSzPct val="90000"/>
              <a:buFont typeface="Wingdings" panose="05000000000000000000" pitchFamily="2" charset="2"/>
              <a:buChar char="l"/>
            </a:pPr>
            <a:r>
              <a:rPr lang="zh-CN" altLang="en-US" sz="1800" b="1" dirty="0"/>
              <a:t>所谓</a:t>
            </a:r>
            <a:r>
              <a:rPr lang="en-US" altLang="zh-CN" sz="1800" b="1" dirty="0"/>
              <a:t>“</a:t>
            </a:r>
            <a:r>
              <a:rPr lang="zh-CN" altLang="en-US" sz="1800" b="1" dirty="0"/>
              <a:t>原地</a:t>
            </a:r>
            <a:r>
              <a:rPr lang="en-US" altLang="zh-CN" sz="1800" b="1" dirty="0"/>
              <a:t>”</a:t>
            </a:r>
            <a:r>
              <a:rPr lang="zh-CN" altLang="en-US" sz="1800" b="1" dirty="0"/>
              <a:t>，是指不改变列表在内存中的首地址。</a:t>
            </a:r>
            <a:endParaRPr lang="zh-CN" altLang="en-US" sz="1800" b="1" dirty="0"/>
          </a:p>
          <a:p>
            <a:pPr marL="802005" lvl="2" indent="-344805">
              <a:spcBef>
                <a:spcPts val="600"/>
              </a:spcBef>
              <a:buClr>
                <a:srgbClr val="FF0000"/>
              </a:buClr>
              <a:buSzPct val="90000"/>
              <a:buFont typeface="Wingdings" panose="05000000000000000000" pitchFamily="2" charset="2"/>
              <a:buChar char="l"/>
            </a:pPr>
            <a:r>
              <a:rPr lang="zh-CN" altLang="en-US" sz="1800" b="1" dirty="0"/>
              <a:t>是真正意义上的</a:t>
            </a:r>
            <a:r>
              <a:rPr lang="zh-CN" altLang="en-US" sz="1800" b="1" dirty="0">
                <a:solidFill>
                  <a:srgbClr val="FF0000"/>
                </a:solidFill>
              </a:rPr>
              <a:t>在列表尾部添加元素，速度较快</a:t>
            </a:r>
            <a:r>
              <a:rPr lang="zh-CN" altLang="en-US" sz="1800" b="1" dirty="0"/>
              <a:t>。</a:t>
            </a:r>
            <a:endParaRPr lang="zh-CN" altLang="en-US" sz="1800" b="1" dirty="0"/>
          </a:p>
          <a:p>
            <a:pPr marL="802005" lvl="2"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aList.append</a:t>
            </a:r>
            <a:r>
              <a:rPr lang="en-US" altLang="zh-CN" sz="1600" dirty="0">
                <a:latin typeface="Consolas" panose="020B0609020204030204" charset="0"/>
              </a:rPr>
              <a:t>(9)</a:t>
            </a:r>
            <a:endParaRPr lang="en-US" altLang="zh-CN" sz="1600" dirty="0">
              <a:latin typeface="Consolas" panose="020B0609020204030204" charset="0"/>
            </a:endParaRP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a:lnSpc>
                <a:spcPct val="90000"/>
              </a:lnSpc>
              <a:buSzPct val="90000"/>
              <a:buNone/>
            </a:pPr>
            <a:r>
              <a:rPr lang="en-US" altLang="zh-CN" sz="1600" dirty="0">
                <a:solidFill>
                  <a:srgbClr val="0000FF"/>
                </a:solidFill>
                <a:latin typeface="Consolas" panose="020B0609020204030204" charset="0"/>
              </a:rPr>
              <a:t>       [3, 4, 5, 7, 9]</a:t>
            </a:r>
            <a:endParaRPr lang="en-US" altLang="zh-CN" sz="1600" dirty="0">
              <a:solidFill>
                <a:srgbClr val="0000FF"/>
              </a:solidFill>
              <a:latin typeface="Consolas" panose="020B0609020204030204" charset="0"/>
            </a:endParaRPr>
          </a:p>
          <a:p>
            <a:pPr marL="802005" lvl="2" indent="-344805">
              <a:lnSpc>
                <a:spcPct val="80000"/>
              </a:lnSpc>
              <a:spcBef>
                <a:spcPct val="0"/>
              </a:spcBef>
              <a:buClr>
                <a:srgbClr val="FF0000"/>
              </a:buClr>
              <a:buSzPct val="90000"/>
              <a:buFont typeface="Wingdings" panose="05000000000000000000" pitchFamily="2" charset="2"/>
              <a:buChar char="l"/>
            </a:pPr>
            <a:endParaRPr lang="en-US" altLang="zh-CN" sz="1800" b="1" dirty="0"/>
          </a:p>
        </p:txBody>
      </p:sp>
      <p:grpSp>
        <p:nvGrpSpPr>
          <p:cNvPr id="7" name="组合 114"/>
          <p:cNvGrpSpPr/>
          <p:nvPr/>
        </p:nvGrpSpPr>
        <p:grpSpPr>
          <a:xfrm>
            <a:off x="-828600" y="76412"/>
            <a:ext cx="6225040" cy="662730"/>
            <a:chOff x="-482927" y="3380765"/>
            <a:chExt cx="6225040" cy="662730"/>
          </a:xfrm>
        </p:grpSpPr>
        <p:grpSp>
          <p:nvGrpSpPr>
            <p:cNvPr id="8" name="组合 105"/>
            <p:cNvGrpSpPr/>
            <p:nvPr/>
          </p:nvGrpSpPr>
          <p:grpSpPr>
            <a:xfrm>
              <a:off x="-482927" y="3380765"/>
              <a:ext cx="6225040" cy="662730"/>
              <a:chOff x="-482927"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256" y="1340768"/>
            <a:ext cx="8229600" cy="4678451"/>
          </a:xfrm>
        </p:spPr>
        <p:txBody>
          <a:bodyPr/>
          <a:lstStyle/>
          <a:p>
            <a:pPr>
              <a:spcBef>
                <a:spcPts val="300"/>
              </a:spcBef>
              <a:buClr>
                <a:srgbClr val="FF0000"/>
              </a:buClr>
              <a:buFont typeface="Wingdings" panose="05000000000000000000" pitchFamily="2" charset="2"/>
              <a:buChar char="n"/>
            </a:pPr>
            <a:r>
              <a:rPr lang="zh-CN" altLang="en-US" sz="2000" b="1" noProof="1"/>
              <a:t>对于列表而言，运算符</a:t>
            </a:r>
            <a:r>
              <a:rPr lang="en-US" altLang="zh-CN" sz="2000" b="1" noProof="1"/>
              <a:t>+=</a:t>
            </a:r>
            <a:r>
              <a:rPr lang="zh-CN" altLang="en-US" sz="2000" b="1" noProof="1"/>
              <a:t>和</a:t>
            </a:r>
            <a:r>
              <a:rPr lang="en-US" altLang="zh-CN" sz="2000" b="1" noProof="1"/>
              <a:t>append()</a:t>
            </a:r>
            <a:r>
              <a:rPr lang="zh-CN" altLang="en-US" sz="2000" b="1" noProof="1"/>
              <a:t>有共同点，但又不完全一样</a:t>
            </a:r>
            <a:endParaRPr lang="zh-CN" altLang="en-US" sz="2000" b="1" noProof="1"/>
          </a:p>
          <a:p>
            <a:pPr marL="802005" lvl="2" indent="-344805">
              <a:lnSpc>
                <a:spcPct val="90000"/>
              </a:lnSpc>
              <a:spcBef>
                <a:spcPts val="0"/>
              </a:spcBef>
              <a:buClr>
                <a:srgbClr val="FF0000"/>
              </a:buClr>
              <a:buSzPct val="90000"/>
              <a:buFont typeface="Wingdings" panose="05000000000000000000" pitchFamily="2" charset="2"/>
              <a:buChar char="ü"/>
            </a:pPr>
            <a:r>
              <a:rPr lang="zh-CN" altLang="en-US" sz="1600" noProof="1">
                <a:latin typeface="Consolas" panose="020B0609020204030204" charset="0"/>
              </a:rPr>
              <a:t>&gt;&gt;&gt; x = []</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'1234'</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['1', '2', '3', '4']</a:t>
            </a:r>
            <a:endParaRPr lang="zh-CN" altLang="en-US" sz="1600" noProof="1">
              <a:solidFill>
                <a:srgbClr val="0000FF"/>
              </a:solidFill>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range(3)</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solidFill>
                  <a:srgbClr val="0000FF"/>
                </a:solidFill>
                <a:latin typeface="Consolas" panose="020B0609020204030204" charset="0"/>
              </a:rPr>
              <a:t>   ['1', '2', '3', '4', 0, 1, 2]</a:t>
            </a:r>
            <a:endParaRPr lang="zh-CN" altLang="en-US" sz="1600" noProof="1">
              <a:solidFill>
                <a:srgbClr val="0000FF"/>
              </a:solidFill>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map(str, range(3))</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['1', '2', '3', '4', 0, 1, 2, '0', '1', '2']</a:t>
            </a:r>
            <a:endParaRPr lang="zh-CN" altLang="en-US" sz="1600" noProof="1">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0482"/>
          <p:cNvSpPr txBox="1"/>
          <p:nvPr/>
        </p:nvSpPr>
        <p:spPr bwMode="auto">
          <a:xfrm>
            <a:off x="737514" y="4077072"/>
            <a:ext cx="8229600" cy="249289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pPr>
            <a:r>
              <a:rPr lang="zh-CN" altLang="en-US" sz="2000" b="1" noProof="1"/>
              <a:t>Python采用的是</a:t>
            </a:r>
            <a:r>
              <a:rPr lang="zh-CN" altLang="en-US" sz="2000" b="1" noProof="1">
                <a:solidFill>
                  <a:srgbClr val="FF0000"/>
                </a:solidFill>
              </a:rPr>
              <a:t>基于值的自动内存管理</a:t>
            </a:r>
            <a:r>
              <a:rPr lang="zh-CN" altLang="en-US" sz="2000" b="1" noProof="1"/>
              <a:t>方式，当为对象修改值时，并不是真的直接修改变量的值，而是</a:t>
            </a:r>
            <a:r>
              <a:rPr lang="zh-CN" altLang="en-US" sz="2000" b="1" noProof="1">
                <a:solidFill>
                  <a:srgbClr val="FF0000"/>
                </a:solidFill>
              </a:rPr>
              <a:t>使变量指向新的值</a:t>
            </a:r>
            <a:r>
              <a:rPr lang="zh-CN" altLang="en-US" sz="2000" b="1" noProof="1"/>
              <a:t>，这对于Python所有类型的变量都是一样的。</a:t>
            </a:r>
            <a:endParaRPr lang="zh-CN" altLang="en-US" sz="2000" b="1" noProof="1"/>
          </a:p>
          <a:p>
            <a:pPr marL="802005" lvl="2" indent="-344805">
              <a:lnSpc>
                <a:spcPct val="90000"/>
              </a:lnSpc>
              <a:spcBef>
                <a:spcPts val="0"/>
              </a:spcBef>
              <a:buClr>
                <a:srgbClr val="FF0000"/>
              </a:buClr>
              <a:buSzPct val="90000"/>
              <a:buFont typeface="Wingdings" panose="05000000000000000000" pitchFamily="2" charset="2"/>
              <a:buChar char="ü"/>
            </a:pPr>
            <a:r>
              <a:rPr lang="zh-CN" altLang="en-US" sz="1600" noProof="1">
                <a:latin typeface="Consolas" panose="020B0609020204030204" charset="0"/>
              </a:rPr>
              <a:t>&gt;&gt;&gt; a = [1,2,3]</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id(a) </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20230752</a:t>
            </a:r>
            <a:endParaRPr lang="zh-CN" altLang="en-US" sz="1600" noProof="1">
              <a:solidFill>
                <a:srgbClr val="0000FF"/>
              </a:solidFill>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a = [1,2]</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id(a)</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20338208</a:t>
            </a:r>
            <a:endParaRPr lang="zh-CN" altLang="en-US" sz="1600" noProof="1">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占位符 21506"/>
          <p:cNvSpPr>
            <a:spLocks noGrp="1"/>
          </p:cNvSpPr>
          <p:nvPr>
            <p:ph idx="1"/>
          </p:nvPr>
        </p:nvSpPr>
        <p:spPr/>
        <p:txBody>
          <a:bodyPr anchor="t"/>
          <a:lstStyle/>
          <a:p>
            <a:pPr>
              <a:spcBef>
                <a:spcPts val="600"/>
              </a:spcBef>
              <a:spcAft>
                <a:spcPts val="0"/>
              </a:spcAft>
              <a:buSzPct val="90000"/>
              <a:buFont typeface="Wingdings" panose="05000000000000000000" charset="0"/>
              <a:buChar char=""/>
            </a:pPr>
            <a:r>
              <a:rPr lang="zh-CN" altLang="en-US" sz="1800" b="1" dirty="0">
                <a:solidFill>
                  <a:srgbClr val="FF0000"/>
                </a:solidFill>
              </a:rPr>
              <a:t>列表中包含的是元素值的引用，而不是直接包含元素值</a:t>
            </a:r>
            <a:r>
              <a:rPr lang="zh-CN" altLang="en-US" sz="1800" b="1" dirty="0"/>
              <a:t>。</a:t>
            </a:r>
            <a:endParaRPr lang="zh-CN" altLang="en-US" sz="1800" b="1" dirty="0"/>
          </a:p>
          <a:p>
            <a:pPr lvl="1">
              <a:spcBef>
                <a:spcPts val="600"/>
              </a:spcBef>
              <a:spcAft>
                <a:spcPts val="0"/>
              </a:spcAft>
              <a:buClr>
                <a:srgbClr val="FF0000"/>
              </a:buClr>
              <a:buSzPct val="90000"/>
              <a:buFont typeface="Wingdings" panose="05000000000000000000" charset="0"/>
              <a:buChar char=""/>
            </a:pPr>
            <a:r>
              <a:rPr lang="zh-CN" altLang="en-US" sz="1800" dirty="0"/>
              <a:t>如果是直接修改序列变量的值，则与</a:t>
            </a:r>
            <a:r>
              <a:rPr lang="en-US" altLang="zh-CN" sz="1800" dirty="0"/>
              <a:t>Python</a:t>
            </a:r>
            <a:r>
              <a:rPr lang="zh-CN" altLang="en-US" sz="1800" dirty="0"/>
              <a:t>普通变量的情况是一样的</a:t>
            </a:r>
            <a:endParaRPr lang="zh-CN" altLang="en-US" sz="1800" dirty="0"/>
          </a:p>
          <a:p>
            <a:pPr lvl="1">
              <a:spcBef>
                <a:spcPts val="600"/>
              </a:spcBef>
              <a:spcAft>
                <a:spcPts val="0"/>
              </a:spcAft>
              <a:buClr>
                <a:srgbClr val="FF0000"/>
              </a:buClr>
              <a:buSzPct val="90000"/>
              <a:buFont typeface="Wingdings" panose="05000000000000000000" charset="0"/>
              <a:buChar char=""/>
            </a:pPr>
            <a:r>
              <a:rPr lang="zh-CN" altLang="en-US" sz="1800" dirty="0"/>
              <a:t>如果是通过</a:t>
            </a:r>
            <a:r>
              <a:rPr lang="zh-CN" altLang="en-US" sz="1800" dirty="0">
                <a:solidFill>
                  <a:srgbClr val="FF0000"/>
                </a:solidFill>
              </a:rPr>
              <a:t>下标</a:t>
            </a:r>
            <a:r>
              <a:rPr lang="zh-CN" altLang="en-US" sz="1800" dirty="0"/>
              <a:t>来修改序列中元素的值或通过</a:t>
            </a:r>
            <a:r>
              <a:rPr lang="zh-CN" altLang="en-US" sz="1800" dirty="0">
                <a:solidFill>
                  <a:srgbClr val="FF0000"/>
                </a:solidFill>
              </a:rPr>
              <a:t>可变序列对象自身提供的方法</a:t>
            </a:r>
            <a:r>
              <a:rPr lang="zh-CN" altLang="en-US" sz="1800" dirty="0"/>
              <a:t>来增加和删除元素时，序列对象在内存中的起始地址是不变的，仅仅是被改变值的元素地址发生变化，也就是所谓的</a:t>
            </a:r>
            <a:r>
              <a:rPr lang="en-US" altLang="zh-CN" sz="1800" dirty="0"/>
              <a:t>“</a:t>
            </a:r>
            <a:r>
              <a:rPr lang="zh-CN" altLang="en-US" sz="1800" dirty="0">
                <a:solidFill>
                  <a:srgbClr val="FF0000"/>
                </a:solidFill>
              </a:rPr>
              <a:t>原地操作</a:t>
            </a:r>
            <a:r>
              <a:rPr lang="en-US" altLang="zh-CN" sz="1800" dirty="0"/>
              <a:t>”</a:t>
            </a:r>
            <a:r>
              <a:rPr lang="zh-CN" altLang="en-US" sz="1800" dirty="0"/>
              <a:t>。</a:t>
            </a:r>
            <a:endParaRPr lang="zh-CN" altLang="en-US" sz="1800" dirty="0"/>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2530"/>
          <p:cNvSpPr txBox="1"/>
          <p:nvPr/>
        </p:nvSpPr>
        <p:spPr bwMode="auto">
          <a:xfrm>
            <a:off x="1691680" y="3116470"/>
            <a:ext cx="3096344" cy="3408874"/>
          </a:xfrm>
          <a:prstGeom prst="rect">
            <a:avLst/>
          </a:prstGeom>
          <a:noFill/>
          <a:ln w="19050">
            <a:solidFill>
              <a:srgbClr val="0000FF"/>
            </a:solid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a = [1,2,4]</a:t>
            </a:r>
            <a:endParaRPr lang="en-US" altLang="zh-CN" sz="160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b = [1,2,3]</a:t>
            </a:r>
            <a:endParaRPr lang="en-US" altLang="zh-CN" sz="160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a == b</a:t>
            </a:r>
            <a:endParaRPr lang="en-US" altLang="zh-CN" sz="160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False</a:t>
            </a:r>
            <a:endParaRPr lang="en-US" altLang="zh-CN" sz="160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id(a) == id(b)</a:t>
            </a:r>
            <a:endParaRPr lang="en-US" altLang="zh-CN" sz="160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False</a:t>
            </a:r>
            <a:endParaRPr lang="en-US" altLang="zh-CN" sz="160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id(a[0]) == id(b[0])</a:t>
            </a:r>
            <a:endParaRPr lang="en-US" altLang="zh-CN" sz="160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True</a:t>
            </a:r>
            <a:endParaRPr lang="en-US" altLang="zh-CN" sz="160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a = [1,2,3]</a:t>
            </a:r>
            <a:endParaRPr lang="en-US" altLang="zh-CN" sz="160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id(a)</a:t>
            </a:r>
            <a:endParaRPr lang="en-US" altLang="zh-CN" sz="160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25289752</a:t>
            </a:r>
            <a:endParaRPr lang="en-US" altLang="zh-CN" sz="160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a:t>
            </a:r>
            <a:r>
              <a:rPr lang="en-US" altLang="zh-CN" sz="1600" dirty="0" err="1">
                <a:latin typeface="Consolas" panose="020B0609020204030204" charset="0"/>
              </a:rPr>
              <a:t>a.append</a:t>
            </a:r>
            <a:r>
              <a:rPr lang="en-US" altLang="zh-CN" sz="1600" dirty="0">
                <a:latin typeface="Consolas" panose="020B0609020204030204" charset="0"/>
              </a:rPr>
              <a:t>(4)</a:t>
            </a:r>
            <a:endParaRPr lang="en-US" altLang="zh-CN" sz="160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id(a)</a:t>
            </a:r>
            <a:endParaRPr lang="en-US" altLang="zh-CN" sz="160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25289752</a:t>
            </a:r>
            <a:endParaRPr lang="en-US" altLang="zh-CN" sz="1600" dirty="0">
              <a:solidFill>
                <a:srgbClr val="0000FF"/>
              </a:solidFill>
              <a:latin typeface="Consolas" panose="020B0609020204030204" charset="0"/>
            </a:endParaRPr>
          </a:p>
        </p:txBody>
      </p:sp>
      <p:sp>
        <p:nvSpPr>
          <p:cNvPr id="12" name="文本占位符 22530"/>
          <p:cNvSpPr>
            <a:spLocks noGrp="1"/>
          </p:cNvSpPr>
          <p:nvPr/>
        </p:nvSpPr>
        <p:spPr>
          <a:xfrm>
            <a:off x="5396440" y="3116470"/>
            <a:ext cx="2540047" cy="3408874"/>
          </a:xfrm>
          <a:prstGeom prst="rect">
            <a:avLst/>
          </a:prstGeom>
          <a:noFill/>
          <a:ln w="19050" cap="flat" cmpd="sng">
            <a:solidFill>
              <a:srgbClr val="0000FF"/>
            </a:solidFill>
            <a:prstDash val="solid"/>
            <a:round/>
            <a:headEnd type="none" w="med" len="med"/>
            <a:tailEnd type="none" w="med" len="med"/>
          </a:ln>
        </p:spPr>
        <p:txBody>
          <a:bodyPr anchor="t"/>
          <a:lstStyle/>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t>
            </a:r>
            <a:r>
              <a:rPr lang="en-US" altLang="zh-CN" sz="1600" dirty="0" err="1">
                <a:latin typeface="Consolas" panose="020B0609020204030204" charset="0"/>
                <a:ea typeface="宋体" panose="02010600030101010101" pitchFamily="2" charset="-122"/>
              </a:rPr>
              <a:t>a.remove</a:t>
            </a:r>
            <a:r>
              <a:rPr lang="en-US" altLang="zh-CN" sz="1600" dirty="0">
                <a:latin typeface="Consolas" panose="020B0609020204030204" charset="0"/>
                <a:ea typeface="宋体" panose="02010600030101010101" pitchFamily="2" charset="-122"/>
              </a:rPr>
              <a:t>(3)</a:t>
            </a:r>
            <a:endParaRPr lang="en-US" altLang="zh-CN" sz="1600" dirty="0">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a:t>
            </a:r>
            <a:endParaRPr lang="en-US" altLang="zh-CN" sz="1600" dirty="0">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[1, 2, 4]</a:t>
            </a:r>
            <a:endParaRPr lang="en-US" altLang="zh-CN" sz="1600" dirty="0">
              <a:solidFill>
                <a:srgbClr val="0000FF"/>
              </a:solidFill>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id(a)</a:t>
            </a:r>
            <a:endParaRPr lang="en-US" altLang="zh-CN" sz="1600" dirty="0">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25289752</a:t>
            </a:r>
            <a:endParaRPr lang="en-US" altLang="zh-CN" sz="1600" dirty="0">
              <a:solidFill>
                <a:srgbClr val="0000FF"/>
              </a:solidFill>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a[0] = 5</a:t>
            </a:r>
            <a:endParaRPr lang="en-US" altLang="zh-CN" sz="1600" dirty="0">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a:t>
            </a:r>
            <a:endParaRPr lang="en-US" altLang="zh-CN" sz="1600" dirty="0">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[5, 2, 4]</a:t>
            </a:r>
            <a:endParaRPr lang="en-US" altLang="zh-CN" sz="1600" dirty="0">
              <a:solidFill>
                <a:srgbClr val="0000FF"/>
              </a:solidFill>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id(a)</a:t>
            </a:r>
            <a:endParaRPr lang="en-US" altLang="zh-CN" sz="1600" dirty="0">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25289752</a:t>
            </a:r>
            <a:endParaRPr lang="en-US" altLang="zh-CN" sz="1600" dirty="0">
              <a:solidFill>
                <a:srgbClr val="0000FF"/>
              </a:solidFill>
              <a:latin typeface="Consolas" panose="020B0609020204030204" charset="0"/>
              <a:ea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3554"/>
          <p:cNvSpPr>
            <a:spLocks noGrp="1"/>
          </p:cNvSpPr>
          <p:nvPr>
            <p:ph idx="1"/>
          </p:nvPr>
        </p:nvSpPr>
        <p:spPr>
          <a:xfrm>
            <a:off x="467544" y="1340769"/>
            <a:ext cx="8507288" cy="3024336"/>
          </a:xfrm>
        </p:spPr>
        <p:txBody>
          <a:bodyPr anchor="t"/>
          <a:lstStyle/>
          <a:p>
            <a:pPr marL="1905" indent="-344805">
              <a:spcBef>
                <a:spcPts val="300"/>
              </a:spcBef>
              <a:buSzPct val="90000"/>
              <a:buNone/>
            </a:pPr>
            <a:r>
              <a:rPr lang="zh-CN" altLang="en-US" sz="2000" b="1" dirty="0"/>
              <a:t>（</a:t>
            </a:r>
            <a:r>
              <a:rPr lang="en-US" altLang="zh-CN" sz="2000" b="1" dirty="0"/>
              <a:t>3</a:t>
            </a:r>
            <a:r>
              <a:rPr lang="zh-CN" altLang="en-US" sz="2000" b="1" dirty="0"/>
              <a:t>）使用列表对象的</a:t>
            </a:r>
            <a:r>
              <a:rPr lang="en-US" altLang="zh-CN" sz="2000" b="1" dirty="0"/>
              <a:t>extend()</a:t>
            </a:r>
            <a:r>
              <a:rPr lang="zh-CN" altLang="en-US" sz="2000" b="1" dirty="0"/>
              <a:t>方法可以将另一个迭代对象的所有元素添加 </a:t>
            </a:r>
            <a:endParaRPr lang="en-US" altLang="zh-CN" sz="2000" b="1" dirty="0"/>
          </a:p>
          <a:p>
            <a:pPr marL="1905" indent="-344805">
              <a:spcBef>
                <a:spcPts val="300"/>
              </a:spcBef>
              <a:buSzPct val="90000"/>
              <a:buNone/>
            </a:pPr>
            <a:r>
              <a:rPr lang="en-US" altLang="zh-CN" sz="2000" b="1" dirty="0"/>
              <a:t>         </a:t>
            </a:r>
            <a:r>
              <a:rPr lang="zh-CN" altLang="en-US" sz="2000" b="1" dirty="0"/>
              <a:t>至该列表对象</a:t>
            </a:r>
            <a:r>
              <a:rPr lang="zh-CN" altLang="en-US" sz="2000" b="1" dirty="0">
                <a:solidFill>
                  <a:srgbClr val="FF0000"/>
                </a:solidFill>
              </a:rPr>
              <a:t>尾部</a:t>
            </a:r>
            <a:r>
              <a:rPr lang="zh-CN" altLang="en-US" sz="2000" b="1" dirty="0"/>
              <a:t>。</a:t>
            </a:r>
            <a:endParaRPr lang="en-US" altLang="zh-CN" sz="2000" b="1" dirty="0"/>
          </a:p>
          <a:p>
            <a:pPr marL="1905" indent="-344805">
              <a:spcBef>
                <a:spcPts val="300"/>
              </a:spcBef>
              <a:buClr>
                <a:srgbClr val="FF0000"/>
              </a:buClr>
              <a:buSzPct val="90000"/>
              <a:buFont typeface="Arial" panose="020B0604020202020204" pitchFamily="34" charset="0"/>
              <a:buChar char="•"/>
            </a:pPr>
            <a:r>
              <a:rPr lang="zh-CN" altLang="en-US" sz="2000" b="1" dirty="0"/>
              <a:t>通过</a:t>
            </a:r>
            <a:r>
              <a:rPr lang="en-US" altLang="zh-CN" sz="2000" b="1" dirty="0"/>
              <a:t>extend()</a:t>
            </a:r>
            <a:r>
              <a:rPr lang="zh-CN" altLang="en-US" sz="2000" b="1" dirty="0"/>
              <a:t>方法来增加列表元素也不改变其内存首地址，属</a:t>
            </a:r>
            <a:r>
              <a:rPr lang="zh-CN" altLang="en-US" sz="2000" b="1" dirty="0">
                <a:solidFill>
                  <a:srgbClr val="FF0000"/>
                </a:solidFill>
              </a:rPr>
              <a:t>原地操作</a:t>
            </a:r>
            <a:r>
              <a:rPr lang="zh-CN" altLang="en-US" sz="2000" b="1" dirty="0"/>
              <a:t>。</a:t>
            </a:r>
            <a:endParaRPr lang="zh-CN" altLang="en-US" sz="2000" b="1" dirty="0"/>
          </a:p>
          <a:p>
            <a:pPr marL="802005" lvl="2" indent="-344805">
              <a:lnSpc>
                <a:spcPct val="90000"/>
              </a:lnSpc>
              <a:spcBef>
                <a:spcPts val="0"/>
              </a:spcBef>
              <a:buClr>
                <a:srgbClr val="FF0000"/>
              </a:buClr>
              <a:buSzPct val="90000"/>
              <a:buFont typeface="Wingdings" panose="05000000000000000000" pitchFamily="2" charset="2"/>
              <a:buChar char="ü"/>
            </a:pPr>
            <a:endParaRPr lang="en-US" altLang="zh-CN" sz="1600" dirty="0">
              <a:latin typeface="Consolas" panose="020B0609020204030204" charset="0"/>
            </a:endParaRPr>
          </a:p>
          <a:p>
            <a:pPr marL="802005" lvl="2" indent="-344805">
              <a:lnSpc>
                <a:spcPct val="90000"/>
              </a:lnSpc>
              <a:spcBef>
                <a:spcPts val="0"/>
              </a:spcBef>
              <a:buClr>
                <a:srgbClr val="FF0000"/>
              </a:buClr>
              <a:buSzPct val="90000"/>
              <a:buFont typeface="Wingdings" panose="05000000000000000000" pitchFamily="2" charset="2"/>
              <a:buChar char="ü"/>
            </a:pPr>
            <a:r>
              <a:rPr lang="en-US" altLang="zh-CN" sz="1600" dirty="0">
                <a:latin typeface="Consolas" panose="020B0609020204030204" charset="0"/>
              </a:rPr>
              <a:t>&gt;&gt;&gt; a= [1,2,3]</a:t>
            </a:r>
            <a:endParaRPr lang="en-US" altLang="zh-CN" sz="1600" dirty="0">
              <a:latin typeface="Consolas" panose="020B0609020204030204" charset="0"/>
            </a:endParaRPr>
          </a:p>
          <a:p>
            <a:pPr marL="457200" lvl="2" indent="0">
              <a:lnSpc>
                <a:spcPct val="90000"/>
              </a:lnSpc>
              <a:spcBef>
                <a:spcPts val="0"/>
              </a:spcBef>
              <a:buClr>
                <a:srgbClr val="FF0000"/>
              </a:buClr>
              <a:buSzPct val="90000"/>
              <a:buNone/>
            </a:pPr>
            <a:r>
              <a:rPr lang="en-US" altLang="zh-CN" sz="1600" dirty="0">
                <a:latin typeface="Consolas" panose="020B0609020204030204" charset="0"/>
              </a:rPr>
              <a:t>   &gt;&gt;&gt; id(a)</a:t>
            </a:r>
            <a:endParaRPr lang="en-US" altLang="zh-CN" sz="1600" dirty="0">
              <a:latin typeface="Consolas" panose="020B0609020204030204" charset="0"/>
            </a:endParaRPr>
          </a:p>
          <a:p>
            <a:pPr marL="457200" lvl="2" indent="0">
              <a:lnSpc>
                <a:spcPct val="90000"/>
              </a:lnSpc>
              <a:spcBef>
                <a:spcPts val="0"/>
              </a:spcBef>
              <a:buClr>
                <a:srgbClr val="FF0000"/>
              </a:buCl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46036232</a:t>
            </a:r>
            <a:endParaRPr lang="en-US" altLang="zh-CN" sz="1600" dirty="0">
              <a:solidFill>
                <a:srgbClr val="0000FF"/>
              </a:solidFill>
              <a:latin typeface="Consolas" panose="020B0609020204030204" charset="0"/>
            </a:endParaRPr>
          </a:p>
          <a:p>
            <a:pPr marL="457200" lvl="2" indent="0">
              <a:lnSpc>
                <a:spcPct val="90000"/>
              </a:lnSpc>
              <a:spcBef>
                <a:spcPts val="0"/>
              </a:spcBef>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a.extend</a:t>
            </a:r>
            <a:r>
              <a:rPr lang="en-US" altLang="zh-CN" sz="1600" dirty="0">
                <a:latin typeface="Consolas" panose="020B0609020204030204" charset="0"/>
              </a:rPr>
              <a:t>([2,3,4])</a:t>
            </a:r>
            <a:endParaRPr lang="en-US" altLang="zh-CN" sz="1600" dirty="0">
              <a:latin typeface="Consolas" panose="020B0609020204030204" charset="0"/>
            </a:endParaRPr>
          </a:p>
          <a:p>
            <a:pPr marL="457200" lvl="2" indent="0">
              <a:lnSpc>
                <a:spcPct val="90000"/>
              </a:lnSpc>
              <a:spcBef>
                <a:spcPts val="0"/>
              </a:spcBef>
              <a:buClr>
                <a:srgbClr val="FF0000"/>
              </a:buClr>
              <a:buSzPct val="90000"/>
              <a:buNone/>
            </a:pPr>
            <a:r>
              <a:rPr lang="en-US" altLang="zh-CN" sz="1600" dirty="0">
                <a:latin typeface="Consolas" panose="020B0609020204030204" charset="0"/>
              </a:rPr>
              <a:t>   &gt;&gt;&gt; id(a)</a:t>
            </a:r>
            <a:endParaRPr lang="en-US" altLang="zh-CN" sz="1600" dirty="0">
              <a:latin typeface="Consolas" panose="020B0609020204030204" charset="0"/>
            </a:endParaRPr>
          </a:p>
          <a:p>
            <a:pPr marL="457200" lvl="2" indent="0">
              <a:lnSpc>
                <a:spcPct val="90000"/>
              </a:lnSpc>
              <a:spcBef>
                <a:spcPts val="0"/>
              </a:spcBef>
              <a:buClr>
                <a:srgbClr val="FF0000"/>
              </a:buClr>
              <a:buSzPct val="90000"/>
              <a:buNone/>
            </a:pPr>
            <a:r>
              <a:rPr lang="en-US" altLang="zh-CN" sz="1600" dirty="0">
                <a:solidFill>
                  <a:srgbClr val="0000FF"/>
                </a:solidFill>
                <a:latin typeface="Consolas" panose="020B0609020204030204" charset="0"/>
              </a:rPr>
              <a:t>   46036232</a:t>
            </a:r>
            <a:endParaRPr lang="en-US" altLang="zh-CN" sz="1600" dirty="0">
              <a:solidFill>
                <a:srgbClr val="0000FF"/>
              </a:solidFill>
              <a:latin typeface="Consolas" panose="020B0609020204030204" charset="0"/>
            </a:endParaRPr>
          </a:p>
          <a:p>
            <a:pPr marL="457200" lvl="2" indent="0">
              <a:lnSpc>
                <a:spcPct val="90000"/>
              </a:lnSpc>
              <a:spcBef>
                <a:spcPts val="0"/>
              </a:spcBef>
              <a:buClr>
                <a:srgbClr val="FF0000"/>
              </a:buClr>
              <a:buSzPct val="90000"/>
              <a:buNone/>
            </a:pPr>
            <a:r>
              <a:rPr lang="en-US" altLang="zh-CN" sz="1600" dirty="0">
                <a:latin typeface="Consolas" panose="020B0609020204030204" charset="0"/>
              </a:rPr>
              <a:t>   &gt;&gt;&gt; print(a)</a:t>
            </a:r>
            <a:endParaRPr lang="en-US" altLang="zh-CN" sz="1600" dirty="0">
              <a:latin typeface="Consolas" panose="020B0609020204030204" charset="0"/>
            </a:endParaRPr>
          </a:p>
          <a:p>
            <a:pPr marL="457200" lvl="2" indent="0">
              <a:lnSpc>
                <a:spcPct val="90000"/>
              </a:lnSpc>
              <a:spcBef>
                <a:spcPts val="0"/>
              </a:spcBef>
              <a:buClr>
                <a:srgbClr val="FF0000"/>
              </a:buCl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[1, 2, 3, 2, 3, 4]</a:t>
            </a:r>
            <a:endParaRPr lang="en-US" altLang="zh-CN" sz="1350" dirty="0">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4578"/>
          <p:cNvSpPr txBox="1"/>
          <p:nvPr/>
        </p:nvSpPr>
        <p:spPr bwMode="auto">
          <a:xfrm>
            <a:off x="687477" y="4365105"/>
            <a:ext cx="8229600" cy="194421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150000"/>
              </a:lnSpc>
              <a:spcBef>
                <a:spcPts val="300"/>
              </a:spcBef>
              <a:buSzPct val="90000"/>
              <a:buNone/>
            </a:pPr>
            <a:r>
              <a:rPr lang="zh-CN" altLang="en-US" sz="2000" b="1" dirty="0"/>
              <a:t>（</a:t>
            </a:r>
            <a:r>
              <a:rPr lang="en-US" altLang="zh-CN" sz="2000" b="1" dirty="0"/>
              <a:t>4</a:t>
            </a:r>
            <a:r>
              <a:rPr lang="zh-CN" altLang="en-US" sz="2000" b="1" dirty="0"/>
              <a:t>）使用列表对象的</a:t>
            </a:r>
            <a:r>
              <a:rPr lang="en-US" altLang="zh-CN" sz="2000" b="1" dirty="0"/>
              <a:t>insert()</a:t>
            </a:r>
            <a:r>
              <a:rPr lang="zh-CN" altLang="en-US" sz="2000" b="1" dirty="0"/>
              <a:t>方法将元素添加至列表的</a:t>
            </a:r>
            <a:r>
              <a:rPr lang="zh-CN" altLang="en-US" sz="2000" b="1" dirty="0">
                <a:solidFill>
                  <a:srgbClr val="FF0000"/>
                </a:solidFill>
              </a:rPr>
              <a:t>指定位置</a:t>
            </a:r>
            <a:r>
              <a:rPr lang="zh-CN" altLang="en-US" sz="2000" b="1" dirty="0"/>
              <a:t>。</a:t>
            </a:r>
            <a:endParaRPr lang="en-US" altLang="zh-CN" sz="2000" b="1" dirty="0"/>
          </a:p>
          <a:p>
            <a:pPr marL="1905" indent="-344805">
              <a:lnSpc>
                <a:spcPts val="1200"/>
              </a:lnSpc>
              <a:spcBef>
                <a:spcPts val="0"/>
              </a:spcBef>
              <a:buSzPct val="90000"/>
              <a:buNone/>
            </a:pPr>
            <a:endParaRPr lang="zh-CN" altLang="en-US" sz="2000" b="1" dirty="0"/>
          </a:p>
          <a:p>
            <a:pPr marL="802005" lvl="2" indent="-344805">
              <a:lnSpc>
                <a:spcPct val="90000"/>
              </a:lnSpc>
              <a:spcBef>
                <a:spcPts val="0"/>
              </a:spcBef>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a.insert</a:t>
            </a:r>
            <a:r>
              <a:rPr lang="en-US" altLang="zh-CN" sz="1600" dirty="0">
                <a:latin typeface="Consolas" panose="020B0609020204030204" charset="0"/>
              </a:rPr>
              <a:t>(3, 6)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在下标为</a:t>
            </a:r>
            <a:r>
              <a:rPr lang="en-US" altLang="zh-CN" sz="1600" dirty="0">
                <a:solidFill>
                  <a:srgbClr val="0000FF"/>
                </a:solidFill>
                <a:latin typeface="Consolas" panose="020B0609020204030204" charset="0"/>
              </a:rPr>
              <a:t>3</a:t>
            </a:r>
            <a:r>
              <a:rPr lang="zh-CN" altLang="en-US" sz="1600" dirty="0">
                <a:solidFill>
                  <a:srgbClr val="0000FF"/>
                </a:solidFill>
                <a:latin typeface="Consolas" panose="020B0609020204030204" charset="0"/>
              </a:rPr>
              <a:t>的位置插入元素</a:t>
            </a:r>
            <a:r>
              <a:rPr lang="en-US" altLang="zh-CN" sz="1600" dirty="0">
                <a:solidFill>
                  <a:srgbClr val="0000FF"/>
                </a:solidFill>
                <a:latin typeface="Consolas" panose="020B0609020204030204" charset="0"/>
              </a:rPr>
              <a:t>6</a:t>
            </a:r>
            <a:endParaRPr lang="en-US" altLang="zh-CN" sz="1600" dirty="0">
              <a:solidFill>
                <a:srgbClr val="0000FF"/>
              </a:solidFill>
              <a:latin typeface="Consolas" panose="020B0609020204030204" charset="0"/>
            </a:endParaRPr>
          </a:p>
          <a:p>
            <a:pPr marL="1905" indent="-344805">
              <a:buSzPct val="90000"/>
              <a:buNone/>
            </a:pPr>
            <a:r>
              <a:rPr lang="en-US" altLang="zh-CN" sz="1600" dirty="0">
                <a:latin typeface="Consolas" panose="020B0609020204030204" charset="0"/>
              </a:rPr>
              <a:t>       &gt;&gt;&gt; print(a)</a:t>
            </a:r>
            <a:endParaRPr lang="en-US" altLang="zh-CN" sz="1600" dirty="0">
              <a:latin typeface="Consolas" panose="020B0609020204030204" charset="0"/>
            </a:endParaRPr>
          </a:p>
          <a:p>
            <a:pPr marL="1905" indent="-344805">
              <a:buSzPct val="90000"/>
              <a:buNone/>
            </a:pPr>
            <a:r>
              <a:rPr lang="en-US" altLang="zh-CN" sz="1600" dirty="0">
                <a:latin typeface="Consolas" panose="020B0609020204030204" charset="0"/>
              </a:rPr>
              <a:t>       [1, 2, 3, 6, 2, 3, 4]</a:t>
            </a:r>
            <a:endParaRPr lang="en-US" altLang="zh-CN" sz="1600" dirty="0">
              <a:latin typeface="Consolas" panose="020B0609020204030204" charset="0"/>
            </a:endParaRPr>
          </a:p>
          <a:p>
            <a:pPr marL="1905" indent="-344805">
              <a:buSzPct val="90000"/>
              <a:buNone/>
            </a:pPr>
            <a:r>
              <a:rPr lang="en-US" altLang="zh-CN" sz="1600" dirty="0">
                <a:latin typeface="Consolas" panose="020B0609020204030204" charset="0"/>
              </a:rPr>
              <a:t>       &gt;&gt;&gt; id(a)</a:t>
            </a:r>
            <a:endParaRPr lang="en-US" altLang="zh-CN" sz="1600" dirty="0">
              <a:latin typeface="Consolas" panose="020B0609020204030204" charset="0"/>
            </a:endParaRPr>
          </a:p>
          <a:p>
            <a:pPr marL="1905" indent="-344805">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46036232 </a:t>
            </a:r>
            <a:endParaRPr lang="en-US" altLang="zh-CN" sz="16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65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650">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5602"/>
          <p:cNvSpPr>
            <a:spLocks noGrp="1"/>
          </p:cNvSpPr>
          <p:nvPr>
            <p:ph idx="1"/>
          </p:nvPr>
        </p:nvSpPr>
        <p:spPr>
          <a:xfrm>
            <a:off x="588214" y="1356294"/>
            <a:ext cx="8229600" cy="4678451"/>
          </a:xfrm>
        </p:spPr>
        <p:txBody>
          <a:bodyPr anchor="t"/>
          <a:lstStyle/>
          <a:p>
            <a:pPr>
              <a:spcBef>
                <a:spcPts val="600"/>
              </a:spcBef>
              <a:buClr>
                <a:srgbClr val="FF0000"/>
              </a:buClr>
              <a:buSzPct val="90000"/>
              <a:buFont typeface="Wingdings" panose="05000000000000000000" charset="0"/>
              <a:buChar char="n"/>
            </a:pPr>
            <a:r>
              <a:rPr lang="zh-CN" altLang="en-US" sz="2400" dirty="0"/>
              <a:t>应</a:t>
            </a:r>
            <a:r>
              <a:rPr lang="zh-CN" altLang="en-US" sz="2400" b="1" dirty="0">
                <a:solidFill>
                  <a:srgbClr val="FF0000"/>
                </a:solidFill>
              </a:rPr>
              <a:t>尽量从列表尾部进行元素的增加与删除操作</a:t>
            </a:r>
            <a:r>
              <a:rPr lang="zh-CN" altLang="en-US" sz="2400" dirty="0"/>
              <a:t>。</a:t>
            </a:r>
            <a:endParaRPr lang="zh-CN" altLang="en-US" sz="2400" dirty="0"/>
          </a:p>
          <a:p>
            <a:pPr lvl="1">
              <a:spcBef>
                <a:spcPts val="300"/>
              </a:spcBef>
              <a:spcAft>
                <a:spcPts val="0"/>
              </a:spcAft>
              <a:buClr>
                <a:srgbClr val="FF0000"/>
              </a:buClr>
              <a:buSzPct val="90000"/>
              <a:buFont typeface="Wingdings" panose="05000000000000000000" charset="0"/>
              <a:buChar char="ü"/>
            </a:pPr>
            <a:r>
              <a:rPr lang="zh-CN" altLang="en-US" sz="1800" dirty="0"/>
              <a:t>列表的</a:t>
            </a:r>
            <a:r>
              <a:rPr lang="en-US" altLang="zh-CN" sz="1800" dirty="0"/>
              <a:t>insert()</a:t>
            </a:r>
            <a:r>
              <a:rPr lang="zh-CN" altLang="en-US" sz="1800" dirty="0"/>
              <a:t>可在列表的任意位置插入元素，但由于列表的自动内存管理功能，</a:t>
            </a:r>
            <a:r>
              <a:rPr lang="en-US" altLang="zh-CN" sz="1800" dirty="0">
                <a:solidFill>
                  <a:srgbClr val="FF0000"/>
                </a:solidFill>
              </a:rPr>
              <a:t>insert()</a:t>
            </a:r>
            <a:r>
              <a:rPr lang="zh-CN" altLang="en-US" sz="1800" dirty="0">
                <a:solidFill>
                  <a:srgbClr val="FF0000"/>
                </a:solidFill>
              </a:rPr>
              <a:t>会引起插入位置之后所有元素的移动</a:t>
            </a:r>
            <a:r>
              <a:rPr lang="zh-CN" altLang="en-US" sz="1800" dirty="0"/>
              <a:t>，这会影响处理速度。</a:t>
            </a:r>
            <a:endParaRPr lang="zh-CN" altLang="en-US" sz="1800" dirty="0"/>
          </a:p>
          <a:p>
            <a:pPr lvl="1">
              <a:spcBef>
                <a:spcPts val="300"/>
              </a:spcBef>
              <a:spcAft>
                <a:spcPts val="0"/>
              </a:spcAft>
              <a:buClr>
                <a:srgbClr val="FF0000"/>
              </a:buClr>
              <a:buSzPct val="90000"/>
              <a:buFont typeface="Wingdings" panose="05000000000000000000" charset="0"/>
              <a:buChar char="ü"/>
            </a:pPr>
            <a:r>
              <a:rPr lang="zh-CN" altLang="en-US" sz="1800" dirty="0"/>
              <a:t>类似的还有后面介绍的</a:t>
            </a:r>
            <a:r>
              <a:rPr lang="en-US" altLang="zh-CN" sz="1800" dirty="0">
                <a:solidFill>
                  <a:srgbClr val="0000FF"/>
                </a:solidFill>
              </a:rPr>
              <a:t>remove()</a:t>
            </a:r>
            <a:r>
              <a:rPr lang="zh-CN" altLang="en-US" sz="1800" dirty="0">
                <a:solidFill>
                  <a:srgbClr val="0000FF"/>
                </a:solidFill>
              </a:rPr>
              <a:t>方法</a:t>
            </a:r>
            <a:r>
              <a:rPr lang="zh-CN" altLang="en-US" sz="1800" dirty="0"/>
              <a:t>以及使用</a:t>
            </a:r>
            <a:r>
              <a:rPr lang="en-US" altLang="zh-CN" sz="1800" dirty="0">
                <a:solidFill>
                  <a:srgbClr val="0000FF"/>
                </a:solidFill>
              </a:rPr>
              <a:t>pop()</a:t>
            </a:r>
            <a:r>
              <a:rPr lang="zh-CN" altLang="en-US" sz="1800" dirty="0">
                <a:solidFill>
                  <a:srgbClr val="0000FF"/>
                </a:solidFill>
              </a:rPr>
              <a:t>函数</a:t>
            </a:r>
            <a:r>
              <a:rPr lang="zh-CN" altLang="en-US" sz="1800" dirty="0"/>
              <a:t>弹出列表非尾部元素和使用</a:t>
            </a:r>
            <a:r>
              <a:rPr lang="en-US" altLang="zh-CN" sz="1800" dirty="0">
                <a:solidFill>
                  <a:srgbClr val="0000FF"/>
                </a:solidFill>
              </a:rPr>
              <a:t>del</a:t>
            </a:r>
            <a:r>
              <a:rPr lang="zh-CN" altLang="en-US" sz="1800" dirty="0">
                <a:solidFill>
                  <a:srgbClr val="0000FF"/>
                </a:solidFill>
              </a:rPr>
              <a:t>命令</a:t>
            </a:r>
            <a:r>
              <a:rPr lang="zh-CN" altLang="en-US" sz="1800" dirty="0"/>
              <a:t>删除列表非尾部元素的情况。</a:t>
            </a:r>
            <a:endParaRPr lang="zh-CN" altLang="en-US" sz="1800" dirty="0"/>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6626"/>
          <p:cNvSpPr txBox="1"/>
          <p:nvPr/>
        </p:nvSpPr>
        <p:spPr bwMode="auto">
          <a:xfrm>
            <a:off x="1355837" y="3006601"/>
            <a:ext cx="3580130" cy="3518743"/>
          </a:xfrm>
          <a:prstGeom prst="rect">
            <a:avLst/>
          </a:prstGeom>
          <a:noFill/>
          <a:ln w="28575">
            <a:solidFill>
              <a:srgbClr val="FF0000"/>
            </a:solid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import</a:t>
            </a:r>
            <a:r>
              <a:rPr lang="zh-CN" altLang="en-US" sz="1200" dirty="0">
                <a:latin typeface="Consolas" panose="020B0609020204030204" charset="0"/>
              </a:rPr>
              <a:t> time</a:t>
            </a:r>
            <a:endParaRPr lang="zh-CN" altLang="en-US" sz="1200" dirty="0">
              <a:latin typeface="Consolas" panose="020B0609020204030204" charset="0"/>
            </a:endParaRPr>
          </a:p>
          <a:p>
            <a:pPr marL="1905" indent="-344805">
              <a:lnSpc>
                <a:spcPct val="50000"/>
              </a:lnSpc>
              <a:spcBef>
                <a:spcPts val="0"/>
              </a:spcBef>
              <a:buSzPct val="90000"/>
              <a:buFont typeface="Arial" panose="020B0604020202020204" pitchFamily="34" charset="0"/>
              <a:buNone/>
            </a:pP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def</a:t>
            </a:r>
            <a:r>
              <a:rPr lang="zh-CN" altLang="en-US" sz="1200" dirty="0">
                <a:latin typeface="Consolas" panose="020B0609020204030204" charset="0"/>
              </a:rPr>
              <a:t> Insert():</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 = []</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t>
            </a: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range(10000):</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a.insert(0, i)</a:t>
            </a:r>
            <a:endParaRPr lang="zh-CN" altLang="en-US" sz="1200" dirty="0">
              <a:latin typeface="Consolas" panose="020B0609020204030204" charset="0"/>
            </a:endParaRPr>
          </a:p>
          <a:p>
            <a:pPr marL="1905" indent="-344805">
              <a:lnSpc>
                <a:spcPct val="50000"/>
              </a:lnSpc>
              <a:spcBef>
                <a:spcPts val="0"/>
              </a:spcBef>
              <a:buSzPct val="90000"/>
              <a:buFont typeface="Arial" panose="020B0604020202020204" pitchFamily="34" charset="0"/>
              <a:buNone/>
            </a:pP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def</a:t>
            </a:r>
            <a:r>
              <a:rPr lang="zh-CN" altLang="en-US" sz="1200" dirty="0">
                <a:latin typeface="Consolas" panose="020B0609020204030204" charset="0"/>
              </a:rPr>
              <a:t> Append():</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 = []</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for i in range(10000):</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a.append(i)</a:t>
            </a:r>
            <a:endParaRPr lang="zh-CN" altLang="en-US" sz="1200" dirty="0">
              <a:latin typeface="Consolas" panose="020B0609020204030204" charset="0"/>
            </a:endParaRPr>
          </a:p>
          <a:p>
            <a:pPr marL="1905" indent="-344805">
              <a:lnSpc>
                <a:spcPct val="50000"/>
              </a:lnSpc>
              <a:spcBef>
                <a:spcPts val="0"/>
              </a:spcBef>
              <a:buSzPct val="90000"/>
              <a:buFont typeface="Arial" panose="020B0604020202020204" pitchFamily="34" charset="0"/>
              <a:buNone/>
            </a:pP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start = time.time()</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Insert()</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print</a:t>
            </a:r>
            <a:r>
              <a:rPr lang="en-US" altLang="zh-CN" sz="1200" dirty="0">
                <a:latin typeface="Consolas" panose="020B0609020204030204" charset="0"/>
              </a:rPr>
              <a:t>(</a:t>
            </a:r>
            <a:r>
              <a:rPr lang="zh-CN" altLang="en-US" sz="1200" dirty="0">
                <a:latin typeface="Consolas" panose="020B0609020204030204" charset="0"/>
              </a:rPr>
              <a:t>'Insert:', time.time()-start</a:t>
            </a:r>
            <a:r>
              <a:rPr lang="en-US" altLang="zh-CN" sz="1200" dirty="0">
                <a:latin typeface="Consolas" panose="020B0609020204030204" charset="0"/>
              </a:rPr>
              <a:t>)</a:t>
            </a:r>
            <a:endParaRPr lang="en-US" altLang="zh-CN" sz="1200" dirty="0">
              <a:latin typeface="Consolas" panose="020B0609020204030204" charset="0"/>
            </a:endParaRPr>
          </a:p>
          <a:p>
            <a:pPr marL="1905" indent="-344805">
              <a:lnSpc>
                <a:spcPct val="50000"/>
              </a:lnSpc>
              <a:spcBef>
                <a:spcPts val="0"/>
              </a:spcBef>
              <a:buSzPct val="90000"/>
              <a:buFont typeface="Arial" panose="020B0604020202020204" pitchFamily="34" charset="0"/>
              <a:buNone/>
            </a:pPr>
            <a:endParaRPr lang="en-US" altLang="zh-CN"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start = time.time()</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Append()</a:t>
            </a: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print</a:t>
            </a:r>
            <a:r>
              <a:rPr lang="en-US" altLang="zh-CN" sz="1200" dirty="0">
                <a:latin typeface="Consolas" panose="020B0609020204030204" charset="0"/>
              </a:rPr>
              <a:t>(</a:t>
            </a:r>
            <a:r>
              <a:rPr lang="zh-CN" altLang="en-US" sz="1200" dirty="0">
                <a:latin typeface="Consolas" panose="020B0609020204030204" charset="0"/>
              </a:rPr>
              <a:t>'Append:', time.time()-start</a:t>
            </a:r>
            <a:r>
              <a:rPr lang="en-US" altLang="zh-CN" sz="1200" dirty="0">
                <a:latin typeface="Consolas" panose="020B0609020204030204" charset="0"/>
              </a:rPr>
              <a:t>)</a:t>
            </a:r>
            <a:endParaRPr lang="zh-CN" altLang="en-US" sz="1200" dirty="0">
              <a:latin typeface="Consolas" panose="020B0609020204030204" charset="0"/>
            </a:endParaRPr>
          </a:p>
        </p:txBody>
      </p:sp>
      <p:sp>
        <p:nvSpPr>
          <p:cNvPr id="12" name="文本占位符 26626"/>
          <p:cNvSpPr>
            <a:spLocks noGrp="1"/>
          </p:cNvSpPr>
          <p:nvPr/>
        </p:nvSpPr>
        <p:spPr>
          <a:xfrm>
            <a:off x="4958812" y="3006601"/>
            <a:ext cx="2618643" cy="3148563"/>
          </a:xfrm>
          <a:prstGeom prst="rect">
            <a:avLst/>
          </a:prstGeom>
          <a:noFill/>
          <a:ln w="9525">
            <a:noFill/>
          </a:ln>
        </p:spPr>
        <p:txBody>
          <a:bodyPr anchor="t"/>
          <a:lstStyle/>
          <a:p>
            <a:pPr marL="1905" indent="-344805">
              <a:lnSpc>
                <a:spcPct val="80000"/>
              </a:lnSpc>
              <a:spcBef>
                <a:spcPct val="20000"/>
              </a:spcBef>
              <a:buClr>
                <a:schemeClr val="hlink"/>
              </a:buClr>
              <a:buSzPct val="90000"/>
            </a:pPr>
            <a:r>
              <a:rPr lang="zh-CN" altLang="en-US" dirty="0">
                <a:latin typeface="Arial" panose="020B0604020202020204" pitchFamily="34" charset="0"/>
                <a:ea typeface="宋体" panose="02010600030101010101" pitchFamily="2" charset="-122"/>
              </a:rPr>
              <a:t>左侧代码运行结果如下：</a:t>
            </a:r>
            <a:endParaRPr lang="zh-CN" altLang="en-US" dirty="0">
              <a:latin typeface="Arial" panose="020B0604020202020204" pitchFamily="34" charset="0"/>
              <a:ea typeface="宋体" panose="02010600030101010101" pitchFamily="2" charset="-122"/>
            </a:endParaRPr>
          </a:p>
          <a:p>
            <a:pPr marL="1905" indent="-344805">
              <a:lnSpc>
                <a:spcPct val="80000"/>
              </a:lnSpc>
              <a:spcBef>
                <a:spcPct val="20000"/>
              </a:spcBef>
              <a:buClr>
                <a:schemeClr val="hlink"/>
              </a:buClr>
              <a:buSzPct val="90000"/>
            </a:pPr>
            <a:r>
              <a:rPr lang="en-US" altLang="zh-CN" sz="1200" dirty="0">
                <a:solidFill>
                  <a:srgbClr val="0000FF"/>
                </a:solidFill>
                <a:latin typeface="Consolas" panose="020B0609020204030204" charset="0"/>
                <a:ea typeface="宋体" panose="02010600030101010101" pitchFamily="2" charset="-122"/>
              </a:rPr>
              <a:t>Insert: 0.3450195789337158</a:t>
            </a:r>
            <a:endParaRPr lang="en-US" altLang="zh-CN" sz="1200" dirty="0">
              <a:solidFill>
                <a:srgbClr val="0000FF"/>
              </a:solidFill>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pPr>
            <a:r>
              <a:rPr lang="en-US" altLang="zh-CN" sz="1200" dirty="0">
                <a:solidFill>
                  <a:srgbClr val="0000FF"/>
                </a:solidFill>
                <a:latin typeface="Consolas" panose="020B0609020204030204" charset="0"/>
                <a:ea typeface="宋体" panose="02010600030101010101" pitchFamily="2" charset="-122"/>
              </a:rPr>
              <a:t>Append: 0.009000301361083984</a:t>
            </a:r>
            <a:endParaRPr lang="zh-CN" altLang="en-US" sz="1200" dirty="0">
              <a:solidFill>
                <a:srgbClr val="0000FF"/>
              </a:solidFill>
              <a:latin typeface="Consolas" panose="020B0609020204030204" charset="0"/>
              <a:ea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7650"/>
          <p:cNvSpPr>
            <a:spLocks noGrp="1"/>
          </p:cNvSpPr>
          <p:nvPr>
            <p:ph idx="1"/>
          </p:nvPr>
        </p:nvSpPr>
        <p:spPr>
          <a:xfrm>
            <a:off x="539552" y="1414845"/>
            <a:ext cx="8229600" cy="3886363"/>
          </a:xfrm>
        </p:spPr>
        <p:txBody>
          <a:bodyPr anchor="t"/>
          <a:lstStyle/>
          <a:p>
            <a:pPr marL="1905" indent="-344805">
              <a:spcBef>
                <a:spcPts val="300"/>
              </a:spcBef>
              <a:buSzPct val="90000"/>
              <a:buNone/>
            </a:pPr>
            <a:r>
              <a:rPr lang="zh-CN" altLang="en-US" sz="2000" b="1" dirty="0"/>
              <a:t>（</a:t>
            </a:r>
            <a:r>
              <a:rPr lang="en-US" altLang="zh-CN" sz="2000" b="1" dirty="0"/>
              <a:t>5</a:t>
            </a:r>
            <a:r>
              <a:rPr lang="zh-CN" altLang="en-US" sz="2000" b="1" dirty="0"/>
              <a:t>）</a:t>
            </a:r>
            <a:r>
              <a:rPr lang="zh-CN" altLang="en-US" sz="2000" b="1" dirty="0">
                <a:solidFill>
                  <a:srgbClr val="FF0000"/>
                </a:solidFill>
              </a:rPr>
              <a:t>使用乘法来扩展列表对象</a:t>
            </a:r>
            <a:r>
              <a:rPr lang="zh-CN" altLang="en-US" sz="2000" b="1" dirty="0"/>
              <a:t>，将列表与整数相乘，</a:t>
            </a:r>
            <a:r>
              <a:rPr lang="zh-CN" altLang="en-US" sz="2000" b="1" dirty="0">
                <a:solidFill>
                  <a:srgbClr val="FF0000"/>
                </a:solidFill>
              </a:rPr>
              <a:t>生成一个新列表</a:t>
            </a:r>
            <a:r>
              <a:rPr lang="zh-CN" altLang="en-US" sz="2000" b="1" dirty="0"/>
              <a:t>，</a:t>
            </a:r>
            <a:endParaRPr lang="en-US" altLang="zh-CN" sz="2000" b="1" dirty="0"/>
          </a:p>
          <a:p>
            <a:pPr marL="1905" indent="-344805">
              <a:spcBef>
                <a:spcPts val="300"/>
              </a:spcBef>
              <a:buSzPct val="90000"/>
              <a:buNone/>
            </a:pPr>
            <a:r>
              <a:rPr lang="en-US" altLang="zh-CN" sz="2000" b="1" dirty="0"/>
              <a:t>          </a:t>
            </a:r>
            <a:r>
              <a:rPr lang="zh-CN" altLang="en-US" sz="2000" b="1" dirty="0"/>
              <a:t>新列表是原列表中元素的重复。</a:t>
            </a:r>
            <a:endParaRPr lang="en-US" altLang="zh-CN" sz="2000" b="1" dirty="0"/>
          </a:p>
          <a:p>
            <a:pPr marL="401955" lvl="1" indent="-344805">
              <a:spcBef>
                <a:spcPct val="0"/>
              </a:spcBef>
              <a:buClr>
                <a:srgbClr val="FF0000"/>
              </a:buClr>
              <a:buSzPct val="90000"/>
              <a:buFont typeface="Wingdings" panose="05000000000000000000" pitchFamily="2" charset="2"/>
              <a:buChar char="ü"/>
            </a:pPr>
            <a:r>
              <a:rPr lang="en-US" altLang="zh-CN" sz="1400" dirty="0">
                <a:latin typeface="Consolas" panose="020B0609020204030204" charset="0"/>
              </a:rPr>
              <a:t>&gt;&gt;&gt; </a:t>
            </a:r>
            <a:r>
              <a:rPr lang="en-US" altLang="zh-CN" sz="1400" dirty="0" err="1">
                <a:latin typeface="Consolas" panose="020B0609020204030204" charset="0"/>
              </a:rPr>
              <a:t>aList</a:t>
            </a:r>
            <a:r>
              <a:rPr lang="en-US" altLang="zh-CN" sz="1400" dirty="0">
                <a:latin typeface="Consolas" panose="020B0609020204030204" charset="0"/>
              </a:rPr>
              <a:t> = [3,5,7]</a:t>
            </a:r>
            <a:endParaRPr lang="en-US" altLang="zh-CN" sz="1400" dirty="0">
              <a:latin typeface="Consolas" panose="020B0609020204030204" charset="0"/>
            </a:endParaRPr>
          </a:p>
          <a:p>
            <a:pPr marL="57150" lvl="1" indent="0">
              <a:spcBef>
                <a:spcPct val="0"/>
              </a:spcBef>
              <a:buClr>
                <a:srgbClr val="FF0000"/>
              </a:buClr>
              <a:buSzPct val="90000"/>
              <a:buNone/>
            </a:pPr>
            <a:r>
              <a:rPr lang="en-US" altLang="zh-CN" sz="1400" dirty="0">
                <a:latin typeface="Consolas" panose="020B0609020204030204" charset="0"/>
              </a:rPr>
              <a:t>    &gt;&gt;&gt; </a:t>
            </a:r>
            <a:r>
              <a:rPr lang="en-US" altLang="zh-CN" sz="1400" dirty="0" err="1">
                <a:latin typeface="Consolas" panose="020B0609020204030204" charset="0"/>
              </a:rPr>
              <a:t>bList</a:t>
            </a:r>
            <a:r>
              <a:rPr lang="en-US" altLang="zh-CN" sz="1400" dirty="0">
                <a:latin typeface="Consolas" panose="020B0609020204030204" charset="0"/>
              </a:rPr>
              <a:t> = </a:t>
            </a:r>
            <a:r>
              <a:rPr lang="en-US" altLang="zh-CN" sz="1400" dirty="0" err="1">
                <a:latin typeface="Consolas" panose="020B0609020204030204" charset="0"/>
              </a:rPr>
              <a:t>aList</a:t>
            </a:r>
            <a:endParaRPr lang="en-US" altLang="zh-CN" sz="1400" dirty="0">
              <a:latin typeface="Consolas" panose="020B0609020204030204" charset="0"/>
            </a:endParaRPr>
          </a:p>
          <a:p>
            <a:pPr marL="57150" lvl="1" indent="0">
              <a:spcBef>
                <a:spcPct val="0"/>
              </a:spcBef>
              <a:buClr>
                <a:srgbClr val="FF0000"/>
              </a:buClr>
              <a:buSzPct val="90000"/>
              <a:buNone/>
            </a:pPr>
            <a:r>
              <a:rPr lang="en-US" altLang="zh-CN" sz="1400" dirty="0">
                <a:latin typeface="Consolas" panose="020B0609020204030204" charset="0"/>
              </a:rPr>
              <a:t>    &gt;&gt;&gt; id(</a:t>
            </a:r>
            <a:r>
              <a:rPr lang="en-US" altLang="zh-CN" sz="1400" dirty="0" err="1">
                <a:latin typeface="Consolas" panose="020B0609020204030204" charset="0"/>
              </a:rPr>
              <a:t>aList</a:t>
            </a:r>
            <a:r>
              <a:rPr lang="en-US" altLang="zh-CN" sz="1400" dirty="0">
                <a:latin typeface="Consolas" panose="020B0609020204030204" charset="0"/>
              </a:rPr>
              <a:t>)</a:t>
            </a:r>
            <a:endParaRPr lang="en-US" altLang="zh-CN" sz="1400" dirty="0">
              <a:latin typeface="Consolas" panose="020B0609020204030204" charset="0"/>
            </a:endParaRPr>
          </a:p>
          <a:p>
            <a:pPr marL="57150" lvl="1" indent="0">
              <a:spcBef>
                <a:spcPct val="0"/>
              </a:spcBef>
              <a:buClr>
                <a:srgbClr val="FF0000"/>
              </a:buClr>
              <a:buSzPct val="90000"/>
              <a:buNone/>
            </a:pPr>
            <a:r>
              <a:rPr lang="en-US" altLang="zh-CN" sz="1400" dirty="0">
                <a:solidFill>
                  <a:srgbClr val="0000FF"/>
                </a:solidFill>
                <a:latin typeface="Consolas" panose="020B0609020204030204" charset="0"/>
              </a:rPr>
              <a:t>    57091464</a:t>
            </a:r>
            <a:endParaRPr lang="en-US" altLang="zh-CN" sz="1400" dirty="0">
              <a:solidFill>
                <a:srgbClr val="0000FF"/>
              </a:solidFill>
              <a:latin typeface="Consolas" panose="020B0609020204030204" charset="0"/>
            </a:endParaRPr>
          </a:p>
          <a:p>
            <a:pPr marL="57150" lvl="1" indent="0">
              <a:spcBef>
                <a:spcPct val="0"/>
              </a:spcBef>
              <a:buClr>
                <a:srgbClr val="FF0000"/>
              </a:buClr>
              <a:buSzPct val="90000"/>
              <a:buNone/>
            </a:pPr>
            <a:r>
              <a:rPr lang="en-US" altLang="zh-CN" sz="1400" dirty="0">
                <a:solidFill>
                  <a:srgbClr val="00B0F0"/>
                </a:solidFill>
                <a:latin typeface="Consolas" panose="020B0609020204030204" charset="0"/>
              </a:rPr>
              <a:t>    </a:t>
            </a:r>
            <a:r>
              <a:rPr lang="en-US" altLang="zh-CN" sz="1400" dirty="0">
                <a:latin typeface="Consolas" panose="020B0609020204030204" charset="0"/>
              </a:rPr>
              <a:t>&gt;&gt;&gt; id(</a:t>
            </a:r>
            <a:r>
              <a:rPr lang="en-US" altLang="zh-CN" sz="1400" dirty="0" err="1">
                <a:latin typeface="Consolas" panose="020B0609020204030204" charset="0"/>
              </a:rPr>
              <a:t>bList</a:t>
            </a:r>
            <a:r>
              <a:rPr lang="en-US" altLang="zh-CN" sz="1400" dirty="0">
                <a:latin typeface="Consolas" panose="020B0609020204030204" charset="0"/>
              </a:rPr>
              <a:t>)</a:t>
            </a:r>
            <a:endParaRPr lang="en-US" altLang="zh-CN" sz="1400" dirty="0">
              <a:latin typeface="Consolas" panose="020B0609020204030204" charset="0"/>
            </a:endParaRPr>
          </a:p>
          <a:p>
            <a:pPr marL="57150" lvl="1" indent="0">
              <a:spcBef>
                <a:spcPct val="0"/>
              </a:spcBef>
              <a:buClr>
                <a:srgbClr val="FF0000"/>
              </a:buClr>
              <a:buSzPct val="90000"/>
              <a:buNone/>
            </a:pPr>
            <a:r>
              <a:rPr lang="en-US" altLang="zh-CN" sz="1400" dirty="0">
                <a:solidFill>
                  <a:srgbClr val="0000FF"/>
                </a:solidFill>
                <a:latin typeface="Consolas" panose="020B0609020204030204" charset="0"/>
              </a:rPr>
              <a:t>    57091464</a:t>
            </a:r>
            <a:endParaRPr lang="en-US" altLang="zh-CN" sz="1400" dirty="0">
              <a:solidFill>
                <a:srgbClr val="0000FF"/>
              </a:solidFill>
              <a:latin typeface="Consolas" panose="020B0609020204030204" charset="0"/>
            </a:endParaRPr>
          </a:p>
          <a:p>
            <a:pPr marL="57150" lvl="1" indent="0">
              <a:spcBef>
                <a:spcPct val="0"/>
              </a:spcBef>
              <a:buClr>
                <a:srgbClr val="FF0000"/>
              </a:buClr>
              <a:buSzPct val="90000"/>
              <a:buNone/>
            </a:pPr>
            <a:r>
              <a:rPr lang="en-US" altLang="zh-CN" sz="1400" dirty="0">
                <a:solidFill>
                  <a:srgbClr val="00B0F0"/>
                </a:solidFill>
                <a:latin typeface="Consolas" panose="020B0609020204030204" charset="0"/>
              </a:rPr>
              <a:t>    </a:t>
            </a:r>
            <a:endParaRPr lang="en-US" altLang="zh-CN" sz="1400" dirty="0">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3419872" y="2060848"/>
            <a:ext cx="4572000" cy="1600438"/>
          </a:xfrm>
          <a:prstGeom prst="rect">
            <a:avLst/>
          </a:prstGeom>
        </p:spPr>
        <p:txBody>
          <a:bodyPr>
            <a:spAutoFit/>
          </a:bodyPr>
          <a:lstStyle/>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aList</a:t>
            </a:r>
            <a:r>
              <a:rPr lang="en-US" altLang="zh-CN" sz="1400" dirty="0">
                <a:latin typeface="Consolas" panose="020B0609020204030204" charset="0"/>
              </a:rPr>
              <a:t> = </a:t>
            </a:r>
            <a:r>
              <a:rPr lang="en-US" altLang="zh-CN" sz="1400" dirty="0" err="1">
                <a:latin typeface="Consolas" panose="020B0609020204030204" charset="0"/>
              </a:rPr>
              <a:t>aList</a:t>
            </a:r>
            <a:r>
              <a:rPr lang="en-US" altLang="zh-CN" sz="1400" dirty="0">
                <a:latin typeface="Consolas" panose="020B0609020204030204" charset="0"/>
              </a:rPr>
              <a:t>*3</a:t>
            </a:r>
            <a:endParaRPr lang="en-US" altLang="zh-CN" sz="1400" dirty="0">
              <a:latin typeface="Consolas" panose="020B0609020204030204" charset="0"/>
            </a:endParaRPr>
          </a:p>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aList</a:t>
            </a:r>
            <a:endParaRPr lang="en-US" altLang="zh-CN" sz="1400" dirty="0">
              <a:latin typeface="Consolas" panose="020B0609020204030204" charset="0"/>
            </a:endParaRPr>
          </a:p>
          <a:p>
            <a:pPr marL="57150" lvl="1">
              <a:buClr>
                <a:srgbClr val="FF0000"/>
              </a:buClr>
              <a:buSzPct val="90000"/>
            </a:pPr>
            <a:r>
              <a:rPr lang="en-US" altLang="zh-CN" sz="1400" dirty="0">
                <a:solidFill>
                  <a:srgbClr val="0000FF"/>
                </a:solidFill>
                <a:latin typeface="Consolas" panose="020B0609020204030204" charset="0"/>
              </a:rPr>
              <a:t>[3, 5, 7, 3, 5, 7, 3, 5, 7]</a:t>
            </a:r>
            <a:endParaRPr lang="en-US" altLang="zh-CN" sz="1400" dirty="0">
              <a:solidFill>
                <a:srgbClr val="0000FF"/>
              </a:solidFill>
              <a:latin typeface="Consolas" panose="020B0609020204030204" charset="0"/>
            </a:endParaRPr>
          </a:p>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bList</a:t>
            </a:r>
            <a:endParaRPr lang="en-US" altLang="zh-CN" sz="1400" dirty="0">
              <a:latin typeface="Consolas" panose="020B0609020204030204" charset="0"/>
            </a:endParaRPr>
          </a:p>
          <a:p>
            <a:pPr marL="57150" lvl="1">
              <a:buClr>
                <a:srgbClr val="FF0000"/>
              </a:buClr>
              <a:buSzPct val="90000"/>
            </a:pPr>
            <a:r>
              <a:rPr lang="en-US" altLang="zh-CN" sz="1400" dirty="0">
                <a:solidFill>
                  <a:srgbClr val="0000FF"/>
                </a:solidFill>
                <a:latin typeface="Consolas" panose="020B0609020204030204" charset="0"/>
              </a:rPr>
              <a:t>[3,5,7]</a:t>
            </a:r>
            <a:endParaRPr lang="en-US" altLang="zh-CN" sz="1400" dirty="0">
              <a:solidFill>
                <a:srgbClr val="0000FF"/>
              </a:solidFill>
              <a:latin typeface="Consolas" panose="020B0609020204030204" charset="0"/>
            </a:endParaRPr>
          </a:p>
          <a:p>
            <a:pPr marL="57150" lvl="1">
              <a:buClr>
                <a:srgbClr val="FF0000"/>
              </a:buClr>
              <a:buSzPct val="90000"/>
            </a:pPr>
            <a:r>
              <a:rPr lang="en-US" altLang="zh-CN" sz="1400" dirty="0">
                <a:latin typeface="Consolas" panose="020B0609020204030204" charset="0"/>
              </a:rPr>
              <a:t>&gt;&gt;&gt; id(</a:t>
            </a:r>
            <a:r>
              <a:rPr lang="en-US" altLang="zh-CN" sz="1400" dirty="0" err="1">
                <a:latin typeface="Consolas" panose="020B0609020204030204" charset="0"/>
              </a:rPr>
              <a:t>aList</a:t>
            </a:r>
            <a:r>
              <a:rPr lang="en-US" altLang="zh-CN" sz="1400" dirty="0">
                <a:latin typeface="Consolas" panose="020B0609020204030204" charset="0"/>
              </a:rPr>
              <a:t>), id(</a:t>
            </a:r>
            <a:r>
              <a:rPr lang="en-US" altLang="zh-CN" sz="1400" dirty="0" err="1">
                <a:latin typeface="Consolas" panose="020B0609020204030204" charset="0"/>
              </a:rPr>
              <a:t>bList</a:t>
            </a:r>
            <a:r>
              <a:rPr lang="en-US" altLang="zh-CN" sz="1400" dirty="0">
                <a:latin typeface="Consolas" panose="020B0609020204030204" charset="0"/>
              </a:rPr>
              <a:t>)</a:t>
            </a:r>
            <a:endParaRPr lang="en-US" altLang="zh-CN" sz="1400" dirty="0">
              <a:latin typeface="Consolas" panose="020B0609020204030204" charset="0"/>
            </a:endParaRPr>
          </a:p>
          <a:p>
            <a:pPr marL="57150" lvl="1">
              <a:buClr>
                <a:srgbClr val="FF0000"/>
              </a:buClr>
              <a:buSzPct val="90000"/>
            </a:pPr>
            <a:r>
              <a:rPr lang="en-US" altLang="zh-CN" sz="1400" dirty="0">
                <a:solidFill>
                  <a:srgbClr val="0000FF"/>
                </a:solidFill>
                <a:latin typeface="Consolas" panose="020B0609020204030204" charset="0"/>
              </a:rPr>
              <a:t>(57092680, 57091464)</a:t>
            </a:r>
            <a:endParaRPr lang="en-US" altLang="zh-CN" sz="1400" dirty="0">
              <a:solidFill>
                <a:srgbClr val="0000FF"/>
              </a:solidFill>
              <a:latin typeface="Consolas" panose="020B0609020204030204" charset="0"/>
            </a:endParaRPr>
          </a:p>
        </p:txBody>
      </p:sp>
      <p:sp>
        <p:nvSpPr>
          <p:cNvPr id="12" name="文本占位符 28674"/>
          <p:cNvSpPr txBox="1"/>
          <p:nvPr/>
        </p:nvSpPr>
        <p:spPr bwMode="auto">
          <a:xfrm>
            <a:off x="592059" y="3594273"/>
            <a:ext cx="8229600" cy="1008112"/>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charset="0"/>
              <a:buChar char="n"/>
            </a:pPr>
            <a:r>
              <a:rPr lang="zh-CN" altLang="en-US" sz="2000" b="1" noProof="1"/>
              <a:t>当使用</a:t>
            </a:r>
            <a:r>
              <a:rPr lang="en-US" altLang="zh-CN" sz="2000" b="1" noProof="1"/>
              <a:t>*</a:t>
            </a:r>
            <a:r>
              <a:rPr lang="zh-CN" altLang="en-US" sz="2000" b="1" noProof="1"/>
              <a:t>运算符将包含列表的列表重复并创建新列表时，并不是复制子列表值，而是</a:t>
            </a:r>
            <a:r>
              <a:rPr lang="zh-CN" altLang="en-US" sz="2000" b="1" noProof="1">
                <a:solidFill>
                  <a:srgbClr val="FF0000"/>
                </a:solidFill>
              </a:rPr>
              <a:t>复制已有元素的引用</a:t>
            </a:r>
            <a:r>
              <a:rPr lang="zh-CN" altLang="en-US" sz="2000" b="1" noProof="1"/>
              <a:t>。因此，当修改其中一个值时，相应的引用也会被修改。</a:t>
            </a:r>
            <a:endParaRPr lang="zh-CN" altLang="en-US" sz="2000" b="1" noProof="1"/>
          </a:p>
          <a:p>
            <a:pPr marL="1905" indent="-344805">
              <a:lnSpc>
                <a:spcPct val="80000"/>
              </a:lnSpc>
              <a:buClr>
                <a:srgbClr val="FF0000"/>
              </a:buClr>
              <a:buFont typeface="Wingdings" panose="05000000000000000000" pitchFamily="2" charset="2"/>
              <a:buChar char="ü"/>
            </a:pPr>
            <a:endParaRPr lang="zh-CN" altLang="en-US" sz="1350" noProof="1"/>
          </a:p>
        </p:txBody>
      </p:sp>
      <p:sp>
        <p:nvSpPr>
          <p:cNvPr id="4" name="矩形 3"/>
          <p:cNvSpPr/>
          <p:nvPr/>
        </p:nvSpPr>
        <p:spPr>
          <a:xfrm>
            <a:off x="762985" y="4687608"/>
            <a:ext cx="4788502" cy="1298817"/>
          </a:xfrm>
          <a:prstGeom prst="rect">
            <a:avLst/>
          </a:prstGeom>
        </p:spPr>
        <p:txBody>
          <a:bodyPr wrap="square">
            <a:spAutoFit/>
          </a:bodyPr>
          <a:lstStyle/>
          <a:p>
            <a:pPr marL="1905" indent="-344805">
              <a:lnSpc>
                <a:spcPct val="80000"/>
              </a:lnSpc>
              <a:buClr>
                <a:srgbClr val="FF0000"/>
              </a:buClr>
              <a:buFont typeface="Wingdings" panose="05000000000000000000" pitchFamily="2" charset="2"/>
              <a:buChar char="ü"/>
            </a:pPr>
            <a:r>
              <a:rPr lang="en-US" altLang="zh-CN" sz="1400" noProof="1">
                <a:latin typeface="Consolas" panose="020B0609020204030204" charset="0"/>
              </a:rPr>
              <a:t>&gt;&gt;&gt; x = [[None] * 2] * 3</a:t>
            </a:r>
            <a:endParaRPr lang="en-US" altLang="zh-CN" sz="1400" noProof="1">
              <a:latin typeface="Consolas" panose="020B0609020204030204" charset="0"/>
            </a:endParaRPr>
          </a:p>
          <a:p>
            <a:pPr marL="1905" indent="-344805">
              <a:lnSpc>
                <a:spcPct val="80000"/>
              </a:lnSpc>
              <a:buFont typeface="Arial" panose="020B0604020202020204" pitchFamily="34" charset="0"/>
              <a:buNone/>
            </a:pPr>
            <a:r>
              <a:rPr lang="en-US" altLang="zh-CN" sz="1400" noProof="1">
                <a:latin typeface="Consolas" panose="020B0609020204030204" charset="0"/>
              </a:rPr>
              <a:t>   &gt;&gt;&gt; x</a:t>
            </a:r>
            <a:endParaRPr lang="en-US" altLang="zh-CN" sz="1400" noProof="1">
              <a:latin typeface="Consolas" panose="020B0609020204030204" charset="0"/>
            </a:endParaRPr>
          </a:p>
          <a:p>
            <a:pPr marL="1905" indent="-344805">
              <a:lnSpc>
                <a:spcPct val="80000"/>
              </a:lnSpc>
              <a:buFont typeface="Arial" panose="020B0604020202020204" pitchFamily="34" charset="0"/>
              <a:buNone/>
            </a:pPr>
            <a:r>
              <a:rPr lang="en-US" altLang="zh-CN" sz="1400" noProof="1">
                <a:solidFill>
                  <a:srgbClr val="0000FF"/>
                </a:solidFill>
                <a:latin typeface="Consolas" panose="020B0609020204030204" charset="0"/>
              </a:rPr>
              <a:t>   [[None, None], [None, None], [None, None]]</a:t>
            </a:r>
            <a:endParaRPr lang="en-US" altLang="zh-CN" sz="1400" noProof="1">
              <a:solidFill>
                <a:srgbClr val="0000FF"/>
              </a:solidFill>
              <a:latin typeface="Consolas" panose="020B0609020204030204" charset="0"/>
            </a:endParaRPr>
          </a:p>
          <a:p>
            <a:pPr marL="1905" indent="-344805">
              <a:lnSpc>
                <a:spcPct val="80000"/>
              </a:lnSpc>
              <a:buFont typeface="Arial" panose="020B0604020202020204" pitchFamily="34" charset="0"/>
              <a:buNone/>
            </a:pPr>
            <a:r>
              <a:rPr lang="en-US" altLang="zh-CN" sz="1400" noProof="1">
                <a:latin typeface="Consolas" panose="020B0609020204030204" charset="0"/>
              </a:rPr>
              <a:t>   &gt;&gt;&gt; x[0][0] = 5</a:t>
            </a:r>
            <a:endParaRPr lang="en-US" altLang="zh-CN" sz="1400" noProof="1">
              <a:latin typeface="Consolas" panose="020B0609020204030204" charset="0"/>
            </a:endParaRPr>
          </a:p>
          <a:p>
            <a:pPr marL="1905" indent="-344805">
              <a:lnSpc>
                <a:spcPct val="80000"/>
              </a:lnSpc>
              <a:buFont typeface="Arial" panose="020B0604020202020204" pitchFamily="34" charset="0"/>
              <a:buNone/>
            </a:pPr>
            <a:r>
              <a:rPr lang="en-US" altLang="zh-CN" sz="1400" noProof="1">
                <a:latin typeface="Consolas" panose="020B0609020204030204" charset="0"/>
              </a:rPr>
              <a:t>   &gt;&gt;&gt; x</a:t>
            </a:r>
            <a:endParaRPr lang="en-US" altLang="zh-CN" sz="1400" noProof="1">
              <a:latin typeface="Consolas" panose="020B0609020204030204" charset="0"/>
            </a:endParaRPr>
          </a:p>
          <a:p>
            <a:pPr marL="1905" indent="-344805">
              <a:lnSpc>
                <a:spcPct val="80000"/>
              </a:lnSpc>
              <a:buFont typeface="Arial" panose="020B0604020202020204" pitchFamily="34" charset="0"/>
              <a:buNone/>
            </a:pPr>
            <a:r>
              <a:rPr lang="en-US" altLang="zh-CN" sz="1400" noProof="1">
                <a:solidFill>
                  <a:srgbClr val="0000FF"/>
                </a:solidFill>
                <a:latin typeface="Consolas" panose="020B0609020204030204" charset="0"/>
              </a:rPr>
              <a:t>   [[5, None], [5, None], [5, None]]</a:t>
            </a:r>
            <a:endParaRPr lang="en-US" altLang="zh-CN" sz="1400" noProof="1">
              <a:solidFill>
                <a:srgbClr val="0000FF"/>
              </a:solidFill>
              <a:latin typeface="Consolas" panose="020B0609020204030204" charset="0"/>
            </a:endParaRPr>
          </a:p>
          <a:p>
            <a:pPr marL="1905" indent="-344805">
              <a:lnSpc>
                <a:spcPct val="80000"/>
              </a:lnSpc>
              <a:buFont typeface="Arial" panose="020B0604020202020204" pitchFamily="34" charset="0"/>
              <a:buNone/>
            </a:pPr>
            <a:r>
              <a:rPr lang="en-US" altLang="zh-CN" sz="1400" noProof="1">
                <a:latin typeface="Consolas" panose="020B0609020204030204" charset="0"/>
              </a:rPr>
              <a:t>   </a:t>
            </a:r>
            <a:endParaRPr lang="en-US" altLang="zh-CN" sz="1400" noProof="1">
              <a:solidFill>
                <a:srgbClr val="0000FF"/>
              </a:solidFill>
              <a:latin typeface="Consolas" panose="020B0609020204030204" charset="0"/>
            </a:endParaRPr>
          </a:p>
        </p:txBody>
      </p:sp>
      <p:grpSp>
        <p:nvGrpSpPr>
          <p:cNvPr id="55" name="组合 54"/>
          <p:cNvGrpSpPr/>
          <p:nvPr/>
        </p:nvGrpSpPr>
        <p:grpSpPr>
          <a:xfrm>
            <a:off x="4897007" y="4468386"/>
            <a:ext cx="3635433" cy="840439"/>
            <a:chOff x="4510557" y="4468386"/>
            <a:chExt cx="3635433" cy="840439"/>
          </a:xfrm>
        </p:grpSpPr>
        <p:sp>
          <p:nvSpPr>
            <p:cNvPr id="15" name="矩形 14"/>
            <p:cNvSpPr>
              <a:spLocks noChangeArrowheads="1"/>
            </p:cNvSpPr>
            <p:nvPr/>
          </p:nvSpPr>
          <p:spPr bwMode="auto">
            <a:xfrm>
              <a:off x="5868144" y="447064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7" name="矩形 16"/>
            <p:cNvSpPr/>
            <p:nvPr/>
          </p:nvSpPr>
          <p:spPr>
            <a:xfrm>
              <a:off x="7524328" y="4481087"/>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None</a:t>
              </a:r>
              <a:endParaRPr lang="zh-CN" altLang="zh-CN" sz="1400" noProof="1">
                <a:effectLst>
                  <a:outerShdw blurRad="38100" dist="38100" dir="2700000" algn="tl">
                    <a:srgbClr val="FFFFFF"/>
                  </a:outerShdw>
                </a:effectLst>
                <a:latin typeface="Arial" panose="020B0604020202020204" pitchFamily="34" charset="0"/>
              </a:endParaRPr>
            </a:p>
          </p:txBody>
        </p:sp>
        <p:sp>
          <p:nvSpPr>
            <p:cNvPr id="18" name="文本框 17"/>
            <p:cNvSpPr txBox="1">
              <a:spLocks noChangeArrowheads="1"/>
            </p:cNvSpPr>
            <p:nvPr/>
          </p:nvSpPr>
          <p:spPr bwMode="auto">
            <a:xfrm>
              <a:off x="5366818" y="4517957"/>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x[1][0]</a:t>
              </a:r>
              <a:endParaRPr lang="en-US" altLang="zh-CN" sz="1400" dirty="0">
                <a:ea typeface="楷体_GB2312" pitchFamily="49" charset="-122"/>
              </a:endParaRPr>
            </a:p>
          </p:txBody>
        </p:sp>
        <p:cxnSp>
          <p:nvCxnSpPr>
            <p:cNvPr id="13" name="直接箭头连接符 12"/>
            <p:cNvCxnSpPr/>
            <p:nvPr/>
          </p:nvCxnSpPr>
          <p:spPr>
            <a:xfrm flipV="1">
              <a:off x="6431508"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a:spLocks noChangeArrowheads="1"/>
            </p:cNvSpPr>
            <p:nvPr/>
          </p:nvSpPr>
          <p:spPr bwMode="auto">
            <a:xfrm>
              <a:off x="6693929" y="447064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1" name="文本框 30"/>
            <p:cNvSpPr txBox="1">
              <a:spLocks noChangeArrowheads="1"/>
            </p:cNvSpPr>
            <p:nvPr/>
          </p:nvSpPr>
          <p:spPr bwMode="auto">
            <a:xfrm>
              <a:off x="6168876" y="4517957"/>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x[2][0]</a:t>
              </a:r>
              <a:endParaRPr lang="en-US" altLang="zh-CN" sz="1400" dirty="0">
                <a:ea typeface="楷体_GB2312" pitchFamily="49" charset="-122"/>
              </a:endParaRPr>
            </a:p>
          </p:txBody>
        </p:sp>
        <p:cxnSp>
          <p:nvCxnSpPr>
            <p:cNvPr id="32" name="直接箭头连接符 31"/>
            <p:cNvCxnSpPr/>
            <p:nvPr/>
          </p:nvCxnSpPr>
          <p:spPr>
            <a:xfrm flipV="1">
              <a:off x="7257293"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a:spLocks noChangeArrowheads="1"/>
            </p:cNvSpPr>
            <p:nvPr/>
          </p:nvSpPr>
          <p:spPr bwMode="auto">
            <a:xfrm>
              <a:off x="5035711" y="446838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37" name="直接箭头连接符 36"/>
            <p:cNvCxnSpPr/>
            <p:nvPr/>
          </p:nvCxnSpPr>
          <p:spPr>
            <a:xfrm flipV="1">
              <a:off x="5599075" y="464743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a:spLocks noChangeArrowheads="1"/>
            </p:cNvSpPr>
            <p:nvPr/>
          </p:nvSpPr>
          <p:spPr bwMode="auto">
            <a:xfrm>
              <a:off x="4510557" y="4504982"/>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x[0][0]</a:t>
              </a:r>
              <a:endParaRPr lang="en-US" altLang="zh-CN" sz="1400" dirty="0">
                <a:ea typeface="楷体_GB2312" pitchFamily="49" charset="-122"/>
              </a:endParaRPr>
            </a:p>
          </p:txBody>
        </p:sp>
        <p:sp>
          <p:nvSpPr>
            <p:cNvPr id="39" name="矩形 38"/>
            <p:cNvSpPr>
              <a:spLocks noChangeArrowheads="1"/>
            </p:cNvSpPr>
            <p:nvPr/>
          </p:nvSpPr>
          <p:spPr bwMode="auto">
            <a:xfrm>
              <a:off x="5879774" y="494846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0" name="文本框 39"/>
            <p:cNvSpPr txBox="1">
              <a:spLocks noChangeArrowheads="1"/>
            </p:cNvSpPr>
            <p:nvPr/>
          </p:nvSpPr>
          <p:spPr bwMode="auto">
            <a:xfrm>
              <a:off x="5378448" y="499577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x[1][1]</a:t>
              </a:r>
              <a:endParaRPr lang="en-US" altLang="zh-CN" sz="1400" dirty="0">
                <a:ea typeface="楷体_GB2312" pitchFamily="49" charset="-122"/>
              </a:endParaRPr>
            </a:p>
          </p:txBody>
        </p:sp>
        <p:cxnSp>
          <p:nvCxnSpPr>
            <p:cNvPr id="41" name="直接箭头连接符 40"/>
            <p:cNvCxnSpPr/>
            <p:nvPr/>
          </p:nvCxnSpPr>
          <p:spPr>
            <a:xfrm flipV="1">
              <a:off x="6443138" y="512751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a:spLocks noChangeArrowheads="1"/>
            </p:cNvSpPr>
            <p:nvPr/>
          </p:nvSpPr>
          <p:spPr bwMode="auto">
            <a:xfrm>
              <a:off x="6705559" y="494846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3" name="文本框 42"/>
            <p:cNvSpPr txBox="1">
              <a:spLocks noChangeArrowheads="1"/>
            </p:cNvSpPr>
            <p:nvPr/>
          </p:nvSpPr>
          <p:spPr bwMode="auto">
            <a:xfrm>
              <a:off x="6180506" y="4995773"/>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x[2][1]</a:t>
              </a:r>
              <a:endParaRPr lang="en-US" altLang="zh-CN" sz="1400" dirty="0">
                <a:ea typeface="楷体_GB2312" pitchFamily="49" charset="-122"/>
              </a:endParaRPr>
            </a:p>
          </p:txBody>
        </p:sp>
        <p:sp>
          <p:nvSpPr>
            <p:cNvPr id="45" name="矩形 44"/>
            <p:cNvSpPr>
              <a:spLocks noChangeArrowheads="1"/>
            </p:cNvSpPr>
            <p:nvPr/>
          </p:nvSpPr>
          <p:spPr bwMode="auto">
            <a:xfrm>
              <a:off x="5047341" y="494620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46" name="直接箭头连接符 45"/>
            <p:cNvCxnSpPr/>
            <p:nvPr/>
          </p:nvCxnSpPr>
          <p:spPr>
            <a:xfrm flipV="1">
              <a:off x="5610705" y="512525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a:spLocks noChangeArrowheads="1"/>
            </p:cNvSpPr>
            <p:nvPr/>
          </p:nvSpPr>
          <p:spPr bwMode="auto">
            <a:xfrm>
              <a:off x="4536071" y="498159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x[0][1]</a:t>
              </a:r>
              <a:endParaRPr lang="en-US" altLang="zh-CN" sz="1400" dirty="0">
                <a:ea typeface="楷体_GB2312" pitchFamily="49" charset="-122"/>
              </a:endParaRPr>
            </a:p>
          </p:txBody>
        </p:sp>
        <p:cxnSp>
          <p:nvCxnSpPr>
            <p:cNvPr id="48" name="直接箭头连接符 47"/>
            <p:cNvCxnSpPr/>
            <p:nvPr/>
          </p:nvCxnSpPr>
          <p:spPr>
            <a:xfrm flipV="1">
              <a:off x="7268046" y="5125252"/>
              <a:ext cx="571631" cy="3956"/>
            </a:xfrm>
            <a:prstGeom prst="straightConnector1">
              <a:avLst/>
            </a:prstGeom>
            <a:ln>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7" idx="2"/>
            </p:cNvCxnSpPr>
            <p:nvPr/>
          </p:nvCxnSpPr>
          <p:spPr>
            <a:xfrm flipV="1">
              <a:off x="7835159" y="4841449"/>
              <a:ext cx="0" cy="28380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4897007" y="5478224"/>
            <a:ext cx="3655149" cy="840439"/>
            <a:chOff x="4897007" y="5478224"/>
            <a:chExt cx="3655149" cy="840439"/>
          </a:xfrm>
        </p:grpSpPr>
        <p:grpSp>
          <p:nvGrpSpPr>
            <p:cNvPr id="58" name="组合 57"/>
            <p:cNvGrpSpPr/>
            <p:nvPr/>
          </p:nvGrpSpPr>
          <p:grpSpPr>
            <a:xfrm>
              <a:off x="4897007" y="5478224"/>
              <a:ext cx="3635433" cy="840439"/>
              <a:chOff x="4510557" y="4468386"/>
              <a:chExt cx="3635433" cy="840439"/>
            </a:xfrm>
          </p:grpSpPr>
          <p:sp>
            <p:nvSpPr>
              <p:cNvPr id="59" name="矩形 58"/>
              <p:cNvSpPr>
                <a:spLocks noChangeArrowheads="1"/>
              </p:cNvSpPr>
              <p:nvPr/>
            </p:nvSpPr>
            <p:spPr bwMode="auto">
              <a:xfrm>
                <a:off x="5868144" y="447064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0" name="矩形 59"/>
              <p:cNvSpPr/>
              <p:nvPr/>
            </p:nvSpPr>
            <p:spPr>
              <a:xfrm>
                <a:off x="7524328" y="4481087"/>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None</a:t>
                </a:r>
                <a:endParaRPr lang="zh-CN" altLang="zh-CN" sz="1400" noProof="1">
                  <a:effectLst>
                    <a:outerShdw blurRad="38100" dist="38100" dir="2700000" algn="tl">
                      <a:srgbClr val="FFFFFF"/>
                    </a:outerShdw>
                  </a:effectLst>
                  <a:latin typeface="Arial" panose="020B0604020202020204" pitchFamily="34" charset="0"/>
                </a:endParaRPr>
              </a:p>
            </p:txBody>
          </p:sp>
          <p:sp>
            <p:nvSpPr>
              <p:cNvPr id="61" name="文本框 60"/>
              <p:cNvSpPr txBox="1">
                <a:spLocks noChangeArrowheads="1"/>
              </p:cNvSpPr>
              <p:nvPr/>
            </p:nvSpPr>
            <p:spPr bwMode="auto">
              <a:xfrm>
                <a:off x="5366818" y="4517957"/>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x[1][1]</a:t>
                </a:r>
                <a:endParaRPr lang="en-US" altLang="zh-CN" sz="1400" dirty="0">
                  <a:ea typeface="楷体_GB2312" pitchFamily="49" charset="-122"/>
                </a:endParaRPr>
              </a:p>
            </p:txBody>
          </p:sp>
          <p:cxnSp>
            <p:nvCxnSpPr>
              <p:cNvPr id="62" name="直接箭头连接符 61"/>
              <p:cNvCxnSpPr/>
              <p:nvPr/>
            </p:nvCxnSpPr>
            <p:spPr>
              <a:xfrm flipV="1">
                <a:off x="6431508"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a:spLocks noChangeArrowheads="1"/>
              </p:cNvSpPr>
              <p:nvPr/>
            </p:nvSpPr>
            <p:spPr bwMode="auto">
              <a:xfrm>
                <a:off x="6693929" y="447064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4" name="文本框 63"/>
              <p:cNvSpPr txBox="1">
                <a:spLocks noChangeArrowheads="1"/>
              </p:cNvSpPr>
              <p:nvPr/>
            </p:nvSpPr>
            <p:spPr bwMode="auto">
              <a:xfrm>
                <a:off x="6168876" y="4517957"/>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x[2][1]</a:t>
                </a:r>
                <a:endParaRPr lang="en-US" altLang="zh-CN" sz="1400" dirty="0">
                  <a:ea typeface="楷体_GB2312" pitchFamily="49" charset="-122"/>
                </a:endParaRPr>
              </a:p>
            </p:txBody>
          </p:sp>
          <p:cxnSp>
            <p:nvCxnSpPr>
              <p:cNvPr id="65" name="直接箭头连接符 64"/>
              <p:cNvCxnSpPr/>
              <p:nvPr/>
            </p:nvCxnSpPr>
            <p:spPr>
              <a:xfrm flipV="1">
                <a:off x="7257293"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a:spLocks noChangeArrowheads="1"/>
              </p:cNvSpPr>
              <p:nvPr/>
            </p:nvSpPr>
            <p:spPr bwMode="auto">
              <a:xfrm>
                <a:off x="5035711" y="446838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67" name="直接箭头连接符 66"/>
              <p:cNvCxnSpPr/>
              <p:nvPr/>
            </p:nvCxnSpPr>
            <p:spPr>
              <a:xfrm flipV="1">
                <a:off x="5599075" y="464743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a:spLocks noChangeArrowheads="1"/>
              </p:cNvSpPr>
              <p:nvPr/>
            </p:nvSpPr>
            <p:spPr bwMode="auto">
              <a:xfrm>
                <a:off x="4510557" y="4504982"/>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x[0][1]</a:t>
                </a:r>
                <a:endParaRPr lang="en-US" altLang="zh-CN" sz="1400" dirty="0">
                  <a:ea typeface="楷体_GB2312" pitchFamily="49" charset="-122"/>
                </a:endParaRPr>
              </a:p>
            </p:txBody>
          </p:sp>
          <p:sp>
            <p:nvSpPr>
              <p:cNvPr id="69" name="矩形 68"/>
              <p:cNvSpPr>
                <a:spLocks noChangeArrowheads="1"/>
              </p:cNvSpPr>
              <p:nvPr/>
            </p:nvSpPr>
            <p:spPr bwMode="auto">
              <a:xfrm>
                <a:off x="5879774" y="494846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0" name="文本框 69"/>
              <p:cNvSpPr txBox="1">
                <a:spLocks noChangeArrowheads="1"/>
              </p:cNvSpPr>
              <p:nvPr/>
            </p:nvSpPr>
            <p:spPr bwMode="auto">
              <a:xfrm>
                <a:off x="5378448" y="499577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x[1][0]</a:t>
                </a:r>
                <a:endParaRPr lang="en-US" altLang="zh-CN" sz="1400" dirty="0">
                  <a:ea typeface="楷体_GB2312" pitchFamily="49" charset="-122"/>
                </a:endParaRPr>
              </a:p>
            </p:txBody>
          </p:sp>
          <p:cxnSp>
            <p:nvCxnSpPr>
              <p:cNvPr id="71" name="直接箭头连接符 70"/>
              <p:cNvCxnSpPr/>
              <p:nvPr/>
            </p:nvCxnSpPr>
            <p:spPr>
              <a:xfrm flipV="1">
                <a:off x="6443138" y="512751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a:spLocks noChangeArrowheads="1"/>
              </p:cNvSpPr>
              <p:nvPr/>
            </p:nvSpPr>
            <p:spPr bwMode="auto">
              <a:xfrm>
                <a:off x="6705559" y="494846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3" name="文本框 72"/>
              <p:cNvSpPr txBox="1">
                <a:spLocks noChangeArrowheads="1"/>
              </p:cNvSpPr>
              <p:nvPr/>
            </p:nvSpPr>
            <p:spPr bwMode="auto">
              <a:xfrm>
                <a:off x="6180506" y="4995773"/>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x[2][0]</a:t>
                </a:r>
                <a:endParaRPr lang="en-US" altLang="zh-CN" sz="1400" dirty="0">
                  <a:ea typeface="楷体_GB2312" pitchFamily="49" charset="-122"/>
                </a:endParaRPr>
              </a:p>
            </p:txBody>
          </p:sp>
          <p:sp>
            <p:nvSpPr>
              <p:cNvPr id="74" name="矩形 73"/>
              <p:cNvSpPr>
                <a:spLocks noChangeArrowheads="1"/>
              </p:cNvSpPr>
              <p:nvPr/>
            </p:nvSpPr>
            <p:spPr bwMode="auto">
              <a:xfrm>
                <a:off x="5047341" y="494620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75" name="直接箭头连接符 74"/>
              <p:cNvCxnSpPr/>
              <p:nvPr/>
            </p:nvCxnSpPr>
            <p:spPr>
              <a:xfrm flipV="1">
                <a:off x="5610705" y="512525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a:spLocks noChangeArrowheads="1"/>
              </p:cNvSpPr>
              <p:nvPr/>
            </p:nvSpPr>
            <p:spPr bwMode="auto">
              <a:xfrm>
                <a:off x="4536071" y="498159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x[0][0]</a:t>
                </a:r>
                <a:endParaRPr lang="en-US" altLang="zh-CN" sz="1400" dirty="0">
                  <a:ea typeface="楷体_GB2312" pitchFamily="49" charset="-122"/>
                </a:endParaRPr>
              </a:p>
            </p:txBody>
          </p:sp>
        </p:grpSp>
        <p:grpSp>
          <p:nvGrpSpPr>
            <p:cNvPr id="56" name="组合 55"/>
            <p:cNvGrpSpPr/>
            <p:nvPr/>
          </p:nvGrpSpPr>
          <p:grpSpPr>
            <a:xfrm>
              <a:off x="7669530" y="5940828"/>
              <a:ext cx="882626" cy="360362"/>
              <a:chOff x="7669530" y="5940828"/>
              <a:chExt cx="882626" cy="360362"/>
            </a:xfrm>
          </p:grpSpPr>
          <p:sp>
            <p:nvSpPr>
              <p:cNvPr id="79" name="矩形 78"/>
              <p:cNvSpPr/>
              <p:nvPr/>
            </p:nvSpPr>
            <p:spPr>
              <a:xfrm>
                <a:off x="7930494" y="5940828"/>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5</a:t>
                </a:r>
                <a:endParaRPr lang="zh-CN" altLang="zh-CN" sz="1400" noProof="1">
                  <a:effectLst>
                    <a:outerShdw blurRad="38100" dist="38100" dir="2700000" algn="tl">
                      <a:srgbClr val="FFFFFF"/>
                    </a:outerShdw>
                  </a:effectLst>
                  <a:latin typeface="Arial" panose="020B0604020202020204" pitchFamily="34" charset="0"/>
                </a:endParaRPr>
              </a:p>
            </p:txBody>
          </p:sp>
          <p:cxnSp>
            <p:nvCxnSpPr>
              <p:cNvPr id="80" name="直接箭头连接符 79"/>
              <p:cNvCxnSpPr/>
              <p:nvPr/>
            </p:nvCxnSpPr>
            <p:spPr>
              <a:xfrm flipV="1">
                <a:off x="7669530" y="6125638"/>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55"/>
                                        </p:tgtEl>
                                        <p:attrNameLst>
                                          <p:attrName>style.visibility</p:attrName>
                                        </p:attrNameLst>
                                      </p:cBhvr>
                                      <p:to>
                                        <p:strVal val="visible"/>
                                      </p:to>
                                    </p:set>
                                    <p:anim calcmode="lin" valueType="num">
                                      <p:cBhvr additive="base">
                                        <p:cTn id="87" dur="500" fill="hold"/>
                                        <p:tgtEl>
                                          <p:spTgt spid="55"/>
                                        </p:tgtEl>
                                        <p:attrNameLst>
                                          <p:attrName>ppt_x</p:attrName>
                                        </p:attrNameLst>
                                      </p:cBhvr>
                                      <p:tavLst>
                                        <p:tav tm="0">
                                          <p:val>
                                            <p:strVal val="#ppt_x"/>
                                          </p:val>
                                        </p:tav>
                                        <p:tav tm="100000">
                                          <p:val>
                                            <p:strVal val="#ppt_x"/>
                                          </p:val>
                                        </p:tav>
                                      </p:tavLst>
                                    </p:anim>
                                    <p:anim calcmode="lin" valueType="num">
                                      <p:cBhvr additive="base">
                                        <p:cTn id="8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additive="base">
                                        <p:cTn id="107" dur="500" fill="hold"/>
                                        <p:tgtEl>
                                          <p:spTgt spid="57"/>
                                        </p:tgtEl>
                                        <p:attrNameLst>
                                          <p:attrName>ppt_x</p:attrName>
                                        </p:attrNameLst>
                                      </p:cBhvr>
                                      <p:tavLst>
                                        <p:tav tm="0">
                                          <p:val>
                                            <p:strVal val="#ppt_x"/>
                                          </p:val>
                                        </p:tav>
                                        <p:tav tm="100000">
                                          <p:val>
                                            <p:strVal val="#ppt_x"/>
                                          </p:val>
                                        </p:tav>
                                      </p:tavLst>
                                    </p:anim>
                                    <p:anim calcmode="lin" valueType="num">
                                      <p:cBhvr additive="base">
                                        <p:cTn id="10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9698"/>
          <p:cNvSpPr>
            <a:spLocks noGrp="1"/>
          </p:cNvSpPr>
          <p:nvPr>
            <p:ph idx="1"/>
          </p:nvPr>
        </p:nvSpPr>
        <p:spPr/>
        <p:txBody>
          <a:bodyPr anchor="t"/>
          <a:lstStyle/>
          <a:p>
            <a:pPr marL="1905" indent="-344805">
              <a:lnSpc>
                <a:spcPct val="90000"/>
              </a:lnSpc>
              <a:buSzPct val="90000"/>
              <a:buNone/>
            </a:pPr>
            <a:r>
              <a:rPr lang="zh-CN" altLang="en-US" sz="2400" b="1" dirty="0"/>
              <a:t>（</a:t>
            </a:r>
            <a:r>
              <a:rPr lang="en-US" altLang="zh-CN" sz="2400" b="1" dirty="0"/>
              <a:t>1</a:t>
            </a:r>
            <a:r>
              <a:rPr lang="zh-CN" altLang="en-US" sz="2400" b="1" dirty="0"/>
              <a:t>）使用</a:t>
            </a:r>
            <a:r>
              <a:rPr lang="en-US" altLang="zh-CN" sz="2400" b="1" dirty="0"/>
              <a:t>del</a:t>
            </a:r>
            <a:r>
              <a:rPr lang="zh-CN" altLang="en-US" sz="2400" b="1" dirty="0"/>
              <a:t>命令删除列表中的</a:t>
            </a:r>
            <a:r>
              <a:rPr lang="zh-CN" altLang="en-US" sz="2400" b="1" dirty="0">
                <a:solidFill>
                  <a:srgbClr val="FF0000"/>
                </a:solidFill>
              </a:rPr>
              <a:t>指定位置</a:t>
            </a:r>
            <a:r>
              <a:rPr lang="zh-CN" altLang="en-US" sz="2400" b="1" dirty="0"/>
              <a:t>上的元素。</a:t>
            </a:r>
            <a:endParaRPr lang="zh-CN" altLang="en-US" sz="2400" b="1" dirty="0"/>
          </a:p>
          <a:p>
            <a:pPr marL="1259205" lvl="3"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[3,5,7,9,11]</a:t>
            </a:r>
            <a:endParaRPr lang="en-US" altLang="zh-CN" sz="1600" dirty="0">
              <a:latin typeface="Consolas" panose="020B0609020204030204" charset="0"/>
            </a:endParaRPr>
          </a:p>
          <a:p>
            <a:pPr marL="914400" lvl="3" indent="0">
              <a:lnSpc>
                <a:spcPct val="90000"/>
              </a:lnSpc>
              <a:buClr>
                <a:srgbClr val="FF0000"/>
              </a:buClr>
              <a:buSzPct val="90000"/>
              <a:buNone/>
            </a:pPr>
            <a:r>
              <a:rPr lang="en-US" altLang="zh-CN" sz="1600" dirty="0">
                <a:latin typeface="Consolas" panose="020B0609020204030204" charset="0"/>
              </a:rPr>
              <a:t>   &gt;&gt;&gt; del </a:t>
            </a:r>
            <a:r>
              <a:rPr lang="en-US" altLang="zh-CN" sz="1600" dirty="0" err="1">
                <a:latin typeface="Consolas" panose="020B0609020204030204" charset="0"/>
              </a:rPr>
              <a:t>aList</a:t>
            </a:r>
            <a:r>
              <a:rPr lang="en-US" altLang="zh-CN" sz="1600" dirty="0">
                <a:latin typeface="Consolas" panose="020B0609020204030204" charset="0"/>
              </a:rPr>
              <a:t>[1]</a:t>
            </a:r>
            <a:endParaRPr lang="en-US" altLang="zh-CN" sz="1600" dirty="0">
              <a:latin typeface="Consolas" panose="020B0609020204030204" charset="0"/>
            </a:endParaRPr>
          </a:p>
          <a:p>
            <a:pPr marL="914400" lvl="3"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914400" lvl="3" indent="0">
              <a:lnSpc>
                <a:spcPct val="90000"/>
              </a:lnSpc>
              <a:buClr>
                <a:srgbClr val="FF0000"/>
              </a:buClr>
              <a:buSzPct val="90000"/>
              <a:buNone/>
            </a:pPr>
            <a:r>
              <a:rPr lang="en-US" altLang="zh-CN" sz="1600" dirty="0">
                <a:solidFill>
                  <a:srgbClr val="0000FF"/>
                </a:solidFill>
                <a:latin typeface="Consolas" panose="020B0609020204030204" charset="0"/>
              </a:rPr>
              <a:t>   [3, 7, 9, 11]</a:t>
            </a:r>
            <a:endParaRPr lang="en-US" altLang="zh-CN" sz="1600" dirty="0">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30722"/>
          <p:cNvSpPr txBox="1"/>
          <p:nvPr/>
        </p:nvSpPr>
        <p:spPr bwMode="auto">
          <a:xfrm>
            <a:off x="457200" y="2996952"/>
            <a:ext cx="879532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ts val="300"/>
              </a:spcBef>
              <a:buSzPct val="90000"/>
              <a:buNone/>
            </a:pPr>
            <a:r>
              <a:rPr lang="zh-CN" altLang="en-US" sz="2400" b="1" dirty="0"/>
              <a:t>（</a:t>
            </a:r>
            <a:r>
              <a:rPr lang="en-US" altLang="zh-CN" sz="2400" b="1" dirty="0"/>
              <a:t>2</a:t>
            </a:r>
            <a:r>
              <a:rPr lang="zh-CN" altLang="en-US" sz="2400" b="1" dirty="0"/>
              <a:t>）</a:t>
            </a:r>
            <a:r>
              <a:rPr lang="zh-CN" altLang="en-US" sz="2200" b="1" dirty="0"/>
              <a:t>使用列表的</a:t>
            </a:r>
            <a:r>
              <a:rPr lang="en-US" altLang="zh-CN" sz="2200" b="1" dirty="0"/>
              <a:t>pop()</a:t>
            </a:r>
            <a:r>
              <a:rPr lang="zh-CN" altLang="en-US" sz="2200" b="1" dirty="0"/>
              <a:t>方法</a:t>
            </a:r>
            <a:r>
              <a:rPr lang="zh-CN" altLang="en-US" sz="2200" b="1" dirty="0">
                <a:solidFill>
                  <a:srgbClr val="FF0000"/>
                </a:solidFill>
              </a:rPr>
              <a:t>删除并返回</a:t>
            </a:r>
            <a:r>
              <a:rPr lang="zh-CN" altLang="en-US" sz="2200" b="1" i="1" dirty="0">
                <a:solidFill>
                  <a:srgbClr val="FF0000"/>
                </a:solidFill>
              </a:rPr>
              <a:t>指定位置</a:t>
            </a:r>
            <a:r>
              <a:rPr lang="zh-CN" altLang="en-US" sz="2200" b="1" dirty="0"/>
              <a:t>（默认为最后一个）</a:t>
            </a:r>
            <a:endParaRPr lang="en-US" altLang="zh-CN" sz="2200" b="1" dirty="0"/>
          </a:p>
          <a:p>
            <a:pPr marL="1905" indent="-344805">
              <a:spcBef>
                <a:spcPts val="300"/>
              </a:spcBef>
              <a:buSzPct val="90000"/>
              <a:buFont typeface="Arial" panose="020B0604020202020204" pitchFamily="34" charset="0"/>
              <a:buNone/>
            </a:pPr>
            <a:r>
              <a:rPr lang="zh-CN" altLang="en-US" sz="2200" b="1" dirty="0"/>
              <a:t>          上的元素，</a:t>
            </a:r>
            <a:r>
              <a:rPr lang="zh-CN" altLang="en-US" sz="2200" b="1" dirty="0">
                <a:solidFill>
                  <a:srgbClr val="0000FF"/>
                </a:solidFill>
              </a:rPr>
              <a:t>如果给定的索引超出了列表的范围则抛出异常</a:t>
            </a:r>
            <a:r>
              <a:rPr lang="zh-CN" altLang="en-US" sz="2200" b="1" dirty="0"/>
              <a:t>。</a:t>
            </a:r>
            <a:endParaRPr lang="zh-CN" altLang="en-US" sz="2200" b="1" dirty="0"/>
          </a:p>
          <a:p>
            <a:pPr marL="1905" indent="-344805">
              <a:lnSpc>
                <a:spcPct val="50000"/>
              </a:lnSpc>
              <a:buSzPct val="90000"/>
              <a:buFont typeface="Arial" panose="020B0604020202020204" pitchFamily="34" charset="0"/>
              <a:buNone/>
            </a:pPr>
            <a:r>
              <a:rPr lang="en-US" altLang="zh-CN" sz="1500" dirty="0"/>
              <a:t> </a:t>
            </a:r>
            <a:endParaRPr lang="zh-CN" altLang="en-US" sz="1500" dirty="0"/>
          </a:p>
          <a:p>
            <a:pPr marL="1259205" lvl="3" indent="-344805">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list((3,5,7,9,11))</a:t>
            </a:r>
            <a:endParaRPr lang="en-US" altLang="zh-CN" sz="1600" dirty="0">
              <a:latin typeface="Consolas" panose="020B0609020204030204" charset="0"/>
            </a:endParaRPr>
          </a:p>
          <a:p>
            <a:pPr marL="914400" lvl="3" indent="0">
              <a:lnSpc>
                <a:spcPct val="8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aList.pop</a:t>
            </a:r>
            <a:r>
              <a:rPr lang="en-US" altLang="zh-CN" sz="1600" dirty="0">
                <a:latin typeface="Consolas" panose="020B0609020204030204" charset="0"/>
              </a:rPr>
              <a:t>()</a:t>
            </a:r>
            <a:endParaRPr lang="en-US" altLang="zh-CN" sz="1600" dirty="0">
              <a:latin typeface="Consolas" panose="020B0609020204030204" charset="0"/>
            </a:endParaRP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11</a:t>
            </a:r>
            <a:endParaRPr lang="en-US" altLang="zh-CN" sz="1600" dirty="0">
              <a:solidFill>
                <a:srgbClr val="0000FF"/>
              </a:solidFill>
              <a:latin typeface="Consolas" panose="020B0609020204030204" charset="0"/>
            </a:endParaRP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a:t>
            </a:r>
            <a:endParaRPr lang="en-US" altLang="zh-CN" sz="1600" dirty="0">
              <a:latin typeface="Consolas" panose="020B0609020204030204" charset="0"/>
            </a:endParaRP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[3, 5, 7, 9]</a:t>
            </a:r>
            <a:endParaRPr lang="en-US" altLang="zh-CN" sz="1600" dirty="0">
              <a:solidFill>
                <a:srgbClr val="0000FF"/>
              </a:solidFill>
              <a:latin typeface="Consolas" panose="020B0609020204030204" charset="0"/>
            </a:endParaRP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aList.pop</a:t>
            </a:r>
            <a:r>
              <a:rPr lang="en-US" altLang="zh-CN" sz="1600" dirty="0">
                <a:latin typeface="Consolas" panose="020B0609020204030204" charset="0"/>
              </a:rPr>
              <a:t>(5)</a:t>
            </a:r>
            <a:endParaRPr lang="en-US" altLang="zh-CN" sz="1600" dirty="0">
              <a:latin typeface="Consolas" panose="020B0609020204030204" charset="0"/>
            </a:endParaRP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endParaRPr lang="en-US" altLang="zh-CN" sz="1600" dirty="0">
              <a:solidFill>
                <a:srgbClr val="FF0000"/>
              </a:solidFill>
              <a:latin typeface="Consolas" panose="020B0609020204030204" charset="0"/>
            </a:endParaRP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File "&lt;pyshell#16&gt;", line 1, in &lt;module&gt;</a:t>
            </a:r>
            <a:endParaRPr lang="en-US" altLang="zh-CN" sz="1600" dirty="0">
              <a:solidFill>
                <a:srgbClr val="FF0000"/>
              </a:solidFill>
              <a:latin typeface="Consolas" panose="020B0609020204030204" charset="0"/>
            </a:endParaRP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aList.pop</a:t>
            </a:r>
            <a:r>
              <a:rPr lang="en-US" altLang="zh-CN" sz="1600" dirty="0">
                <a:solidFill>
                  <a:srgbClr val="FF0000"/>
                </a:solidFill>
                <a:latin typeface="Consolas" panose="020B0609020204030204" charset="0"/>
              </a:rPr>
              <a:t>(5)</a:t>
            </a:r>
            <a:endParaRPr lang="en-US" altLang="zh-CN" sz="1600" dirty="0">
              <a:solidFill>
                <a:srgbClr val="FF0000"/>
              </a:solidFill>
              <a:latin typeface="Consolas" panose="020B0609020204030204" charset="0"/>
            </a:endParaRP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IndexError</a:t>
            </a:r>
            <a:r>
              <a:rPr lang="en-US" altLang="zh-CN" sz="1600" dirty="0">
                <a:solidFill>
                  <a:srgbClr val="FF0000"/>
                </a:solidFill>
                <a:latin typeface="Consolas" panose="020B0609020204030204" charset="0"/>
              </a:rPr>
              <a:t>: pop index out of range</a:t>
            </a:r>
            <a:endParaRPr lang="en-US" altLang="zh-CN" sz="1600" dirty="0">
              <a:solidFill>
                <a:srgbClr val="FF0000"/>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3794">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379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31746"/>
          <p:cNvSpPr>
            <a:spLocks noGrp="1"/>
          </p:cNvSpPr>
          <p:nvPr>
            <p:ph idx="1"/>
          </p:nvPr>
        </p:nvSpPr>
        <p:spPr>
          <a:xfrm>
            <a:off x="560036" y="1340768"/>
            <a:ext cx="8229600" cy="4678451"/>
          </a:xfrm>
        </p:spPr>
        <p:txBody>
          <a:bodyPr anchor="t"/>
          <a:lstStyle/>
          <a:p>
            <a:pPr marL="1905" indent="-344805">
              <a:spcBef>
                <a:spcPts val="300"/>
              </a:spcBef>
              <a:buSzPct val="90000"/>
              <a:buNone/>
            </a:pPr>
            <a:r>
              <a:rPr lang="zh-CN" altLang="en-US" sz="2200" b="1" dirty="0"/>
              <a:t>（</a:t>
            </a:r>
            <a:r>
              <a:rPr lang="en-US" altLang="zh-CN" sz="2200" b="1" dirty="0"/>
              <a:t>3</a:t>
            </a:r>
            <a:r>
              <a:rPr lang="zh-CN" altLang="en-US" sz="2200" b="1" dirty="0"/>
              <a:t>）使用列表对象的</a:t>
            </a:r>
            <a:r>
              <a:rPr lang="en-US" altLang="zh-CN" sz="2200" b="1" dirty="0"/>
              <a:t>remove()</a:t>
            </a:r>
            <a:r>
              <a:rPr lang="zh-CN" altLang="en-US" sz="2200" b="1" dirty="0"/>
              <a:t>方法删除</a:t>
            </a:r>
            <a:r>
              <a:rPr lang="zh-CN" altLang="en-US" sz="2200" b="1" dirty="0">
                <a:solidFill>
                  <a:srgbClr val="FF0000"/>
                </a:solidFill>
              </a:rPr>
              <a:t>首次出现</a:t>
            </a:r>
            <a:r>
              <a:rPr lang="zh-CN" altLang="en-US" sz="2200" b="1" dirty="0"/>
              <a:t>的指定元素，如</a:t>
            </a:r>
            <a:endParaRPr lang="en-US" altLang="zh-CN" sz="2200" b="1" dirty="0"/>
          </a:p>
          <a:p>
            <a:pPr marL="1905" indent="-344805">
              <a:spcBef>
                <a:spcPts val="300"/>
              </a:spcBef>
              <a:buSzPct val="90000"/>
              <a:buNone/>
            </a:pPr>
            <a:r>
              <a:rPr lang="en-US" altLang="zh-CN" sz="2200" b="1" dirty="0"/>
              <a:t>         </a:t>
            </a:r>
            <a:r>
              <a:rPr lang="zh-CN" altLang="en-US" sz="2200" b="1" dirty="0"/>
              <a:t>果列表中不存在要删除的元素，则抛出异常。</a:t>
            </a:r>
            <a:endParaRPr lang="zh-CN" altLang="en-US" sz="2200" b="1" dirty="0"/>
          </a:p>
          <a:p>
            <a:pPr marL="802005" lvl="2" indent="-344805">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[3,5,7,9,7,11]</a:t>
            </a:r>
            <a:endParaRPr lang="en-US" altLang="zh-CN" sz="1600" dirty="0">
              <a:latin typeface="Consolas" panose="020B0609020204030204" charset="0"/>
            </a:endParaRPr>
          </a:p>
          <a:p>
            <a:pPr marL="457200" lvl="2" indent="0">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aList.remove</a:t>
            </a:r>
            <a:r>
              <a:rPr lang="en-US" altLang="zh-CN" sz="1600" dirty="0">
                <a:latin typeface="Consolas" panose="020B0609020204030204" charset="0"/>
              </a:rPr>
              <a:t>(7)</a:t>
            </a:r>
            <a:endParaRPr lang="en-US" altLang="zh-CN" sz="1600" dirty="0">
              <a:latin typeface="Consolas" panose="020B0609020204030204" charset="0"/>
            </a:endParaRPr>
          </a:p>
          <a:p>
            <a:pPr marL="457200" lvl="2" indent="0">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 </a:t>
            </a:r>
            <a:endParaRPr lang="en-US" altLang="zh-CN" sz="1600" dirty="0">
              <a:latin typeface="Consolas" panose="020B0609020204030204" charset="0"/>
            </a:endParaRPr>
          </a:p>
          <a:p>
            <a:pPr marL="457200" lvl="2" indent="0">
              <a:buClr>
                <a:srgbClr val="FF0000"/>
              </a:buClr>
              <a:buSzPct val="90000"/>
              <a:buNone/>
            </a:pPr>
            <a:r>
              <a:rPr lang="en-US" altLang="zh-CN" sz="1600" dirty="0">
                <a:solidFill>
                  <a:srgbClr val="00B0F0"/>
                </a:solidFill>
                <a:latin typeface="Consolas" panose="020B0609020204030204" charset="0"/>
              </a:rPr>
              <a:t>   </a:t>
            </a:r>
            <a:r>
              <a:rPr lang="en-US" altLang="zh-CN" sz="1600" dirty="0">
                <a:solidFill>
                  <a:srgbClr val="0000FF"/>
                </a:solidFill>
                <a:latin typeface="Consolas" panose="020B0609020204030204" charset="0"/>
              </a:rPr>
              <a:t>[3, 5, 9, 7, 11]</a:t>
            </a:r>
            <a:endParaRPr lang="en-US" altLang="zh-CN" sz="1600" dirty="0">
              <a:solidFill>
                <a:srgbClr val="0000FF"/>
              </a:solidFill>
              <a:latin typeface="Consolas" panose="020B0609020204030204" charset="0"/>
            </a:endParaRPr>
          </a:p>
        </p:txBody>
      </p:sp>
      <p:sp>
        <p:nvSpPr>
          <p:cNvPr id="4" name="文本占位符 32770"/>
          <p:cNvSpPr txBox="1"/>
          <p:nvPr/>
        </p:nvSpPr>
        <p:spPr bwMode="auto">
          <a:xfrm>
            <a:off x="770256" y="342900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200" b="1" dirty="0"/>
              <a:t>代码编写好后必须要经过</a:t>
            </a:r>
            <a:r>
              <a:rPr lang="zh-CN" altLang="en-US" sz="2200" b="1" dirty="0">
                <a:solidFill>
                  <a:srgbClr val="FF0000"/>
                </a:solidFill>
              </a:rPr>
              <a:t>反复测试</a:t>
            </a:r>
            <a:r>
              <a:rPr lang="zh-CN" altLang="en-US" sz="2200" b="1" dirty="0"/>
              <a:t>，不能满足于几次测试结果正确</a:t>
            </a:r>
            <a:endParaRPr lang="en-US" altLang="zh-CN" sz="2200" b="1" dirty="0"/>
          </a:p>
          <a:p>
            <a:pPr>
              <a:lnSpc>
                <a:spcPct val="150000"/>
              </a:lnSpc>
              <a:spcBef>
                <a:spcPct val="0"/>
              </a:spcBef>
              <a:buClr>
                <a:srgbClr val="FF0000"/>
              </a:buClr>
              <a:buSzPct val="90000"/>
              <a:buFont typeface="Wingdings" panose="05000000000000000000" pitchFamily="2" charset="2"/>
              <a:buChar char="ü"/>
            </a:pPr>
            <a:r>
              <a:rPr lang="en-US" altLang="zh-CN" sz="1600" dirty="0">
                <a:latin typeface="Consolas" panose="020B0609020204030204" charset="0"/>
              </a:rPr>
              <a:t> &gt;&gt;&gt; x = [1,2,1,2,1,2,1,2,1]</a:t>
            </a:r>
            <a:endParaRPr lang="en-US" altLang="zh-CN" sz="1600" dirty="0">
              <a:latin typeface="Consolas" panose="020B0609020204030204" charset="0"/>
            </a:endParaRPr>
          </a:p>
          <a:p>
            <a:pPr>
              <a:lnSpc>
                <a:spcPct val="85000"/>
              </a:lnSpc>
              <a:spcBef>
                <a:spcPct val="0"/>
              </a:spcBef>
              <a:buSzPct val="90000"/>
              <a:buFont typeface="Arial" panose="020B0604020202020204" pitchFamily="34" charset="0"/>
              <a:buNone/>
            </a:pPr>
            <a:r>
              <a:rPr lang="en-US" altLang="zh-CN" sz="1600" dirty="0">
                <a:latin typeface="Consolas" panose="020B0609020204030204" charset="0"/>
              </a:rPr>
              <a:t>    &gt;&gt;&gt; for item in x:</a:t>
            </a:r>
            <a:endParaRPr lang="en-US" altLang="zh-CN" sz="1600" dirty="0">
              <a:latin typeface="Consolas" panose="020B0609020204030204" charset="0"/>
            </a:endParaRPr>
          </a:p>
          <a:p>
            <a:pPr>
              <a:lnSpc>
                <a:spcPct val="85000"/>
              </a:lnSpc>
              <a:spcBef>
                <a:spcPct val="0"/>
              </a:spcBef>
              <a:buSzPct val="90000"/>
              <a:buFont typeface="Arial" panose="020B0604020202020204" pitchFamily="34" charset="0"/>
              <a:buNone/>
            </a:pPr>
            <a:r>
              <a:rPr lang="en-US" altLang="zh-CN" sz="1600" dirty="0">
                <a:latin typeface="Consolas" panose="020B0609020204030204" charset="0"/>
              </a:rPr>
              <a:t>        if item == 1:</a:t>
            </a:r>
            <a:endParaRPr lang="en-US" altLang="zh-CN" sz="1600" dirty="0">
              <a:latin typeface="Consolas" panose="020B0609020204030204" charset="0"/>
            </a:endParaRPr>
          </a:p>
          <a:p>
            <a:pPr>
              <a:lnSpc>
                <a:spcPct val="85000"/>
              </a:lnSpc>
              <a:spcBef>
                <a:spcPct val="0"/>
              </a:spcBef>
              <a:buSzPct val="90000"/>
              <a:buFont typeface="Arial" panose="020B0604020202020204" pitchFamily="34" charset="0"/>
              <a:buNone/>
            </a:pPr>
            <a:r>
              <a:rPr lang="en-US" altLang="zh-CN" sz="1600" dirty="0">
                <a:latin typeface="Consolas" panose="020B0609020204030204" charset="0"/>
              </a:rPr>
              <a:t>           </a:t>
            </a:r>
            <a:r>
              <a:rPr lang="en-US" altLang="zh-CN" sz="1600" dirty="0" err="1">
                <a:latin typeface="Consolas" panose="020B0609020204030204" charset="0"/>
              </a:rPr>
              <a:t>x.remove</a:t>
            </a:r>
            <a:r>
              <a:rPr lang="en-US" altLang="zh-CN" sz="1600" dirty="0">
                <a:latin typeface="Consolas" panose="020B0609020204030204" charset="0"/>
              </a:rPr>
              <a:t>(item)</a:t>
            </a:r>
            <a:r>
              <a:rPr lang="en-US" altLang="zh-CN" sz="1350" dirty="0">
                <a:latin typeface="Consolas" panose="020B0609020204030204" charset="0"/>
              </a:rPr>
              <a:t>	</a:t>
            </a:r>
            <a:endParaRPr lang="en-US" altLang="zh-CN" sz="1350" dirty="0">
              <a:latin typeface="Consolas" panose="020B0609020204030204" charset="0"/>
            </a:endParaRPr>
          </a:p>
          <a:p>
            <a:pPr>
              <a:lnSpc>
                <a:spcPct val="85000"/>
              </a:lnSpc>
              <a:spcBef>
                <a:spcPct val="0"/>
              </a:spcBef>
              <a:buSzPct val="90000"/>
              <a:buFont typeface="Arial" panose="020B0604020202020204" pitchFamily="34" charset="0"/>
              <a:buNone/>
            </a:pPr>
            <a:endParaRPr lang="en-US" altLang="zh-CN" sz="1350" dirty="0">
              <a:latin typeface="Consolas" panose="020B0609020204030204" charset="0"/>
            </a:endParaRPr>
          </a:p>
          <a:p>
            <a:pPr>
              <a:lnSpc>
                <a:spcPct val="85000"/>
              </a:lnSpc>
              <a:spcBef>
                <a:spcPct val="0"/>
              </a:spcBef>
              <a:buSzPct val="90000"/>
              <a:buFont typeface="Arial" panose="020B0604020202020204" pitchFamily="34" charset="0"/>
              <a:buNone/>
            </a:pPr>
            <a:r>
              <a:rPr lang="en-US" altLang="zh-CN" sz="1600" dirty="0">
                <a:latin typeface="Consolas" panose="020B0609020204030204" charset="0"/>
              </a:rPr>
              <a:t>    &gt;&gt;&gt; x</a:t>
            </a:r>
            <a:endParaRPr lang="en-US" altLang="zh-CN" sz="1600" dirty="0">
              <a:latin typeface="Consolas" panose="020B0609020204030204" charset="0"/>
            </a:endParaRPr>
          </a:p>
          <a:p>
            <a:pPr>
              <a:lnSpc>
                <a:spcPct val="85000"/>
              </a:lnSpc>
              <a:spcBef>
                <a:spcPct val="0"/>
              </a:spcBef>
              <a:buSzPct val="90000"/>
              <a:buFont typeface="Arial" panose="020B0604020202020204" pitchFamily="34" charset="0"/>
              <a:buNone/>
            </a:pPr>
            <a:r>
              <a:rPr lang="en-US" altLang="zh-CN" sz="1600" dirty="0">
                <a:solidFill>
                  <a:srgbClr val="0000FF"/>
                </a:solidFill>
                <a:latin typeface="Consolas" panose="020B0609020204030204" charset="0"/>
              </a:rPr>
              <a:t>    [2, 2, 2, 2]</a:t>
            </a:r>
            <a:endParaRPr lang="en-US" altLang="zh-CN" sz="1600" dirty="0">
              <a:solidFill>
                <a:srgbClr val="0000FF"/>
              </a:solidFill>
              <a:latin typeface="Consolas" panose="020B0609020204030204" charset="0"/>
            </a:endParaRPr>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1" name="矩形 10"/>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5" name="文本框 4"/>
          <p:cNvSpPr txBox="1"/>
          <p:nvPr/>
        </p:nvSpPr>
        <p:spPr>
          <a:xfrm>
            <a:off x="4499992" y="5044950"/>
            <a:ext cx="3960440" cy="723275"/>
          </a:xfrm>
          <a:prstGeom prst="rect">
            <a:avLst/>
          </a:prstGeom>
          <a:noFill/>
        </p:spPr>
        <p:txBody>
          <a:bodyPr wrap="square" rtlCol="0">
            <a:spAutoFit/>
          </a:bodyPr>
          <a:lstStyle/>
          <a:p>
            <a:pPr>
              <a:spcBef>
                <a:spcPts val="600"/>
              </a:spcBef>
            </a:pPr>
            <a:r>
              <a:rPr lang="en-US" altLang="zh-CN" dirty="0" err="1">
                <a:solidFill>
                  <a:srgbClr val="0000FF"/>
                </a:solidFill>
              </a:rPr>
              <a:t>代码成功地删除了列表中的重复元素</a:t>
            </a:r>
            <a:r>
              <a:rPr lang="en-US" altLang="zh-CN" dirty="0">
                <a:solidFill>
                  <a:srgbClr val="0000FF"/>
                </a:solidFill>
              </a:rPr>
              <a:t>，</a:t>
            </a:r>
            <a:endParaRPr lang="en-US" altLang="zh-CN" dirty="0">
              <a:solidFill>
                <a:srgbClr val="0000FF"/>
              </a:solidFill>
            </a:endParaRPr>
          </a:p>
          <a:p>
            <a:pPr>
              <a:spcBef>
                <a:spcPts val="600"/>
              </a:spcBef>
            </a:pPr>
            <a:r>
              <a:rPr lang="en-US" altLang="zh-CN" dirty="0" err="1">
                <a:solidFill>
                  <a:srgbClr val="0000FF"/>
                </a:solidFill>
              </a:rPr>
              <a:t>执行结果是完全正确的</a:t>
            </a:r>
            <a:r>
              <a:rPr lang="zh-CN" altLang="en-US" dirty="0">
                <a:solidFill>
                  <a:srgbClr val="0000FF"/>
                </a:solidFill>
              </a:rPr>
              <a:t>！</a:t>
            </a:r>
            <a:endParaRPr lang="zh-CN" altLang="en-US" dirty="0">
              <a:solidFill>
                <a:srgbClr val="0000FF"/>
              </a:solidFill>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文本占位符 33794"/>
          <p:cNvSpPr>
            <a:spLocks noGrp="1"/>
          </p:cNvSpPr>
          <p:nvPr>
            <p:ph idx="1"/>
          </p:nvPr>
        </p:nvSpPr>
        <p:spPr>
          <a:xfrm>
            <a:off x="683568" y="1414845"/>
            <a:ext cx="8229600" cy="4678451"/>
          </a:xfrm>
        </p:spPr>
        <p:txBody>
          <a:bodyPr/>
          <a:lstStyle/>
          <a:p>
            <a:pPr marL="1905" indent="-344805">
              <a:lnSpc>
                <a:spcPct val="80000"/>
              </a:lnSpc>
              <a:buClr>
                <a:srgbClr val="FF0000"/>
              </a:buClr>
              <a:buFont typeface="Wingdings" panose="05000000000000000000" pitchFamily="2" charset="2"/>
              <a:buChar char="ü"/>
            </a:pPr>
            <a:r>
              <a:rPr lang="en-US" altLang="zh-CN" sz="1600" noProof="1">
                <a:latin typeface="Consolas" panose="020B0609020204030204" charset="0"/>
              </a:rPr>
              <a:t>&gt;&gt;&gt; x = [1,2,1,2,1,1,1]</a:t>
            </a:r>
            <a:endParaRPr lang="en-US" altLang="zh-CN" sz="1600" noProof="1">
              <a:latin typeface="Consolas" panose="020B0609020204030204" charset="0"/>
            </a:endParaRPr>
          </a:p>
          <a:p>
            <a:pPr marL="0" indent="0">
              <a:lnSpc>
                <a:spcPct val="80000"/>
              </a:lnSpc>
              <a:buClr>
                <a:srgbClr val="FF0000"/>
              </a:buClr>
              <a:buNone/>
            </a:pPr>
            <a:r>
              <a:rPr lang="en-US" altLang="zh-CN" sz="1600" noProof="1">
                <a:latin typeface="Consolas" panose="020B0609020204030204" charset="0"/>
              </a:rPr>
              <a:t>   &gt;&gt;&gt; for item in x:</a:t>
            </a:r>
            <a:endParaRPr lang="en-US" altLang="zh-CN" sz="1600" noProof="1">
              <a:latin typeface="Consolas" panose="020B0609020204030204" charset="0"/>
            </a:endParaRPr>
          </a:p>
          <a:p>
            <a:pPr marL="1905" indent="-344805">
              <a:lnSpc>
                <a:spcPct val="80000"/>
              </a:lnSpc>
              <a:buNone/>
            </a:pPr>
            <a:r>
              <a:rPr lang="en-US" altLang="zh-CN" sz="1600" noProof="1">
                <a:latin typeface="Consolas" panose="020B0609020204030204" charset="0"/>
              </a:rPr>
              <a:t>       if item == 1:</a:t>
            </a:r>
            <a:endParaRPr lang="en-US" altLang="zh-CN" sz="1600" noProof="1">
              <a:latin typeface="Consolas" panose="020B0609020204030204" charset="0"/>
            </a:endParaRPr>
          </a:p>
          <a:p>
            <a:pPr marL="1905" indent="-344805">
              <a:lnSpc>
                <a:spcPct val="80000"/>
              </a:lnSpc>
              <a:buNone/>
            </a:pPr>
            <a:r>
              <a:rPr lang="en-US" altLang="zh-CN" sz="1600" noProof="1">
                <a:latin typeface="Consolas" panose="020B0609020204030204" charset="0"/>
              </a:rPr>
              <a:t>	          x.remove(item)</a:t>
            </a:r>
            <a:endParaRPr lang="en-US" altLang="zh-CN" sz="1600" noProof="1">
              <a:latin typeface="Consolas" panose="020B0609020204030204" charset="0"/>
            </a:endParaRPr>
          </a:p>
          <a:p>
            <a:pPr marL="1905" indent="-344805">
              <a:lnSpc>
                <a:spcPct val="80000"/>
              </a:lnSpc>
              <a:buNone/>
            </a:pPr>
            <a:r>
              <a:rPr lang="en-US" altLang="zh-CN" sz="1600" noProof="1">
                <a:latin typeface="Consolas" panose="020B0609020204030204" charset="0"/>
              </a:rPr>
              <a:t>	</a:t>
            </a:r>
            <a:endParaRPr lang="en-US" altLang="zh-CN" sz="1600" noProof="1">
              <a:latin typeface="Consolas" panose="020B0609020204030204" charset="0"/>
            </a:endParaRPr>
          </a:p>
          <a:p>
            <a:pPr marL="1905" indent="-344805">
              <a:lnSpc>
                <a:spcPct val="80000"/>
              </a:lnSpc>
              <a:buNone/>
            </a:pPr>
            <a:r>
              <a:rPr lang="en-US" altLang="zh-CN" sz="1600" noProof="1">
                <a:latin typeface="Consolas" panose="020B0609020204030204" charset="0"/>
              </a:rPr>
              <a:t>   &gt;&gt;&gt; x</a:t>
            </a:r>
            <a:endParaRPr lang="en-US" altLang="zh-CN" sz="1600" noProof="1">
              <a:latin typeface="Consolas" panose="020B0609020204030204" charset="0"/>
            </a:endParaRPr>
          </a:p>
          <a:p>
            <a:pPr marL="1905" indent="-344805">
              <a:lnSpc>
                <a:spcPct val="80000"/>
              </a:lnSpc>
              <a:buNone/>
            </a:pPr>
            <a:r>
              <a:rPr lang="en-US" altLang="zh-CN" sz="1600" noProof="1">
                <a:solidFill>
                  <a:srgbClr val="00B0F0"/>
                </a:solidFill>
                <a:latin typeface="Consolas" panose="020B0609020204030204" charset="0"/>
              </a:rPr>
              <a:t>   </a:t>
            </a:r>
            <a:r>
              <a:rPr lang="en-US" altLang="zh-CN" sz="1600" noProof="1">
                <a:solidFill>
                  <a:srgbClr val="0000FF"/>
                </a:solidFill>
                <a:latin typeface="Consolas" panose="020B0609020204030204" charset="0"/>
              </a:rPr>
              <a:t>[2, 2, 1]</a:t>
            </a:r>
            <a:endParaRPr lang="en-US" altLang="zh-CN" sz="1600" noProof="1">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3925655" y="980728"/>
            <a:ext cx="4917232" cy="923330"/>
          </a:xfrm>
          <a:prstGeom prst="rect">
            <a:avLst/>
          </a:prstGeom>
        </p:spPr>
        <p:txBody>
          <a:bodyPr wrap="square">
            <a:spAutoFit/>
          </a:bodyPr>
          <a:lstStyle/>
          <a:p>
            <a:pPr marL="285750" indent="-285750">
              <a:spcBef>
                <a:spcPts val="300"/>
              </a:spcBef>
              <a:buClr>
                <a:srgbClr val="FF0000"/>
              </a:buClr>
              <a:buFont typeface="Wingdings" panose="05000000000000000000" pitchFamily="2" charset="2"/>
              <a:buChar char="n"/>
            </a:pPr>
            <a:r>
              <a:rPr lang="zh-CN" altLang="en-US" noProof="1">
                <a:latin typeface="Times New Roman" panose="02020603050405020304" pitchFamily="18" charset="0"/>
                <a:ea typeface="仿宋" panose="02010609060101010101" pitchFamily="49" charset="-122"/>
              </a:rPr>
              <a:t>同样的代码，仅仅是所处理的数据发生了一点变化，然而当循环结束后却发现并没有把所有的“</a:t>
            </a:r>
            <a:r>
              <a:rPr lang="en-US" altLang="zh-CN" noProof="1">
                <a:latin typeface="Times New Roman" panose="02020603050405020304" pitchFamily="18" charset="0"/>
                <a:ea typeface="仿宋" panose="02010609060101010101" pitchFamily="49" charset="-122"/>
              </a:rPr>
              <a:t>1”</a:t>
            </a:r>
            <a:r>
              <a:rPr lang="zh-CN" altLang="en-US" noProof="1">
                <a:latin typeface="Times New Roman" panose="02020603050405020304" pitchFamily="18" charset="0"/>
                <a:ea typeface="仿宋" panose="02010609060101010101" pitchFamily="49" charset="-122"/>
              </a:rPr>
              <a:t>都删除，只是删除了一部分。</a:t>
            </a:r>
            <a:endParaRPr lang="zh-CN" altLang="en-US" noProof="1">
              <a:latin typeface="Times New Roman" panose="02020603050405020304" pitchFamily="18" charset="0"/>
              <a:ea typeface="仿宋" panose="02010609060101010101" pitchFamily="49" charset="-122"/>
            </a:endParaRPr>
          </a:p>
        </p:txBody>
      </p:sp>
      <p:sp>
        <p:nvSpPr>
          <p:cNvPr id="4" name="矩形 3"/>
          <p:cNvSpPr/>
          <p:nvPr/>
        </p:nvSpPr>
        <p:spPr>
          <a:xfrm>
            <a:off x="462746" y="3634698"/>
            <a:ext cx="3704860" cy="369332"/>
          </a:xfrm>
          <a:prstGeom prst="rect">
            <a:avLst/>
          </a:prstGeom>
        </p:spPr>
        <p:txBody>
          <a:bodyPr wrap="none">
            <a:spAutoFit/>
          </a:bodyPr>
          <a:lstStyle/>
          <a:p>
            <a:pPr marL="285750" indent="-285750">
              <a:buClr>
                <a:srgbClr val="FF0000"/>
              </a:buClr>
              <a:buFont typeface="Wingdings" panose="05000000000000000000" pitchFamily="2" charset="2"/>
              <a:buChar char="n"/>
            </a:pPr>
            <a:r>
              <a:rPr lang="zh-CN" altLang="en-US" b="1" noProof="1">
                <a:solidFill>
                  <a:srgbClr val="0000FF"/>
                </a:solidFill>
                <a:latin typeface="Times New Roman" panose="02020603050405020304" pitchFamily="18" charset="0"/>
                <a:ea typeface="仿宋" panose="02010609060101010101" pitchFamily="49" charset="-122"/>
              </a:rPr>
              <a:t>上面这段代码的逻辑是错误的。</a:t>
            </a:r>
            <a:endParaRPr lang="zh-CN" altLang="en-US" b="1" dirty="0">
              <a:solidFill>
                <a:srgbClr val="0000FF"/>
              </a:solidFill>
              <a:latin typeface="Times New Roman" panose="02020603050405020304" pitchFamily="18" charset="0"/>
              <a:ea typeface="仿宋" panose="02010609060101010101" pitchFamily="49" charset="-122"/>
            </a:endParaRPr>
          </a:p>
        </p:txBody>
      </p:sp>
      <p:sp>
        <p:nvSpPr>
          <p:cNvPr id="13" name="文本占位符 34818"/>
          <p:cNvSpPr txBox="1"/>
          <p:nvPr/>
        </p:nvSpPr>
        <p:spPr bwMode="auto">
          <a:xfrm>
            <a:off x="462746" y="4077072"/>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n"/>
            </a:pPr>
            <a:r>
              <a:rPr lang="zh-CN" altLang="en-US" sz="2000" b="1" dirty="0"/>
              <a:t>两组数据的本质区别在于，第一组数据中没有连续的“</a:t>
            </a:r>
            <a:r>
              <a:rPr lang="en-US" altLang="zh-CN" sz="2000" b="1" dirty="0"/>
              <a:t>1”</a:t>
            </a:r>
            <a:r>
              <a:rPr lang="zh-CN" altLang="en-US" sz="2000" b="1" dirty="0"/>
              <a:t>，而第二组数据中存在连续的“</a:t>
            </a:r>
            <a:r>
              <a:rPr lang="en-US" altLang="zh-CN" sz="2000" b="1" dirty="0"/>
              <a:t>1”</a:t>
            </a:r>
            <a:r>
              <a:rPr lang="zh-CN" altLang="en-US" sz="2000" b="1" dirty="0"/>
              <a:t>。出现这个问题的原因是</a:t>
            </a:r>
            <a:r>
              <a:rPr lang="zh-CN" altLang="en-US" sz="2000" b="1" dirty="0">
                <a:solidFill>
                  <a:srgbClr val="FF0000"/>
                </a:solidFill>
              </a:rPr>
              <a:t>列表的自动内存管理功能</a:t>
            </a:r>
            <a:r>
              <a:rPr lang="zh-CN" altLang="en-US" sz="2000" b="1" dirty="0"/>
              <a:t>。</a:t>
            </a:r>
            <a:endParaRPr lang="zh-CN" altLang="en-US" sz="2000" b="1" dirty="0"/>
          </a:p>
          <a:p>
            <a:pPr>
              <a:spcBef>
                <a:spcPts val="1200"/>
              </a:spcBef>
              <a:spcAft>
                <a:spcPts val="0"/>
              </a:spcAft>
              <a:buClr>
                <a:srgbClr val="FF0000"/>
              </a:buClr>
              <a:buSzPct val="90000"/>
              <a:buFont typeface="Wingdings" panose="05000000000000000000" pitchFamily="2" charset="2"/>
              <a:buChar char="n"/>
            </a:pPr>
            <a:r>
              <a:rPr lang="zh-CN" altLang="en-US" sz="2000" b="1" dirty="0">
                <a:solidFill>
                  <a:srgbClr val="FF0000"/>
                </a:solidFill>
              </a:rPr>
              <a:t>在删除列表元素时，</a:t>
            </a:r>
            <a:r>
              <a:rPr lang="en-US" altLang="zh-CN" sz="2000" b="1" dirty="0">
                <a:solidFill>
                  <a:srgbClr val="FF0000"/>
                </a:solidFill>
              </a:rPr>
              <a:t>Python</a:t>
            </a:r>
            <a:r>
              <a:rPr lang="zh-CN" altLang="en-US" sz="2000" b="1" dirty="0">
                <a:solidFill>
                  <a:srgbClr val="FF0000"/>
                </a:solidFill>
              </a:rPr>
              <a:t>会自动对列表内存进行收缩并移动列表元素以保证所有元素之间没有空隙，增加列表元素时也会自动扩展内存并对元素进行移动以保证元素之间没有空隙。</a:t>
            </a:r>
            <a:r>
              <a:rPr lang="zh-CN" altLang="en-US" sz="2000" b="1" dirty="0"/>
              <a:t>每当插入或删除一个元素之后，该元素位置后面所有元素的索引就都改变了。</a:t>
            </a:r>
            <a:endParaRPr lang="zh-CN" altLang="en-US" sz="20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7083" y="1904058"/>
            <a:ext cx="2763349" cy="1889279"/>
          </a:xfrm>
          <a:prstGeom prst="rect">
            <a:avLst/>
          </a:prstGeom>
        </p:spPr>
      </p:pic>
      <p:sp>
        <p:nvSpPr>
          <p:cNvPr id="16" name="文本框 15"/>
          <p:cNvSpPr txBox="1"/>
          <p:nvPr/>
        </p:nvSpPr>
        <p:spPr>
          <a:xfrm>
            <a:off x="4716016" y="2260985"/>
            <a:ext cx="4986996" cy="369332"/>
          </a:xfrm>
          <a:prstGeom prst="rect">
            <a:avLst/>
          </a:prstGeom>
          <a:noFill/>
        </p:spPr>
        <p:txBody>
          <a:bodyPr wrap="square">
            <a:spAutoFit/>
          </a:bodyPr>
          <a:lstStyle/>
          <a:p>
            <a:r>
              <a:rPr lang="zh-CN" altLang="en-US" b="1" i="0" dirty="0">
                <a:solidFill>
                  <a:srgbClr val="FF0000"/>
                </a:solidFill>
                <a:effectLst/>
                <a:latin typeface="PingFang SC"/>
              </a:rPr>
              <a:t>错误是最好的老师！</a:t>
            </a:r>
            <a:endParaRPr lang="zh-CN" altLang="en-US" dirty="0">
              <a:solidFill>
                <a:srgbClr val="FF0000"/>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文本占位符 35842"/>
          <p:cNvSpPr>
            <a:spLocks noGrp="1"/>
          </p:cNvSpPr>
          <p:nvPr>
            <p:ph idx="1"/>
          </p:nvPr>
        </p:nvSpPr>
        <p:spPr>
          <a:xfrm>
            <a:off x="683568" y="1439040"/>
            <a:ext cx="8229600" cy="4678451"/>
          </a:xfrm>
        </p:spPr>
        <p:txBody>
          <a:bodyPr/>
          <a:lstStyle/>
          <a:p>
            <a:pPr fontAlgn="base">
              <a:lnSpc>
                <a:spcPct val="80000"/>
              </a:lnSpc>
              <a:buClr>
                <a:srgbClr val="FF0000"/>
              </a:buClr>
              <a:buFont typeface="Wingdings" panose="05000000000000000000" pitchFamily="2" charset="2"/>
              <a:buChar char="n"/>
            </a:pPr>
            <a:r>
              <a:rPr lang="zh-CN" altLang="en-US" sz="2400" b="1" noProof="1"/>
              <a:t>正确的代码</a:t>
            </a:r>
            <a:endParaRPr lang="zh-CN" altLang="en-US" sz="2400" b="1" noProof="1"/>
          </a:p>
          <a:p>
            <a:pPr marL="1905" indent="-344805">
              <a:lnSpc>
                <a:spcPct val="80000"/>
              </a:lnSpc>
              <a:buNone/>
            </a:pPr>
            <a:endParaRPr lang="zh-CN" altLang="en-US" sz="2000" noProof="1"/>
          </a:p>
          <a:p>
            <a:pPr marL="1905" indent="-344805">
              <a:lnSpc>
                <a:spcPct val="80000"/>
              </a:lnSpc>
              <a:buNone/>
            </a:pPr>
            <a:r>
              <a:rPr lang="zh-CN" altLang="en-US" sz="1800" noProof="1">
                <a:latin typeface="Consolas" panose="020B0609020204030204" charset="0"/>
              </a:rPr>
              <a:t>&gt;&gt;&gt; x = [1,2,1,2,1,1,1]</a:t>
            </a:r>
            <a:endParaRPr lang="zh-CN" altLang="en-US" sz="1800" noProof="1">
              <a:latin typeface="Consolas" panose="020B0609020204030204" charset="0"/>
            </a:endParaRPr>
          </a:p>
          <a:p>
            <a:pPr marL="1905" indent="-344805">
              <a:lnSpc>
                <a:spcPct val="80000"/>
              </a:lnSpc>
              <a:buNone/>
            </a:pPr>
            <a:r>
              <a:rPr lang="zh-CN" altLang="en-US" sz="1800" noProof="1">
                <a:latin typeface="Consolas" panose="020B0609020204030204" charset="0"/>
              </a:rPr>
              <a:t>&gt;&gt;&gt; for i</a:t>
            </a:r>
            <a:r>
              <a:rPr lang="en-US" altLang="zh-CN" sz="1800" noProof="1">
                <a:latin typeface="Consolas" panose="020B0609020204030204" charset="0"/>
              </a:rPr>
              <a:t>tem</a:t>
            </a:r>
            <a:r>
              <a:rPr lang="zh-CN" altLang="en-US" sz="1800" noProof="1">
                <a:latin typeface="Consolas" panose="020B0609020204030204" charset="0"/>
              </a:rPr>
              <a:t> in x[::]:                         </a:t>
            </a:r>
            <a:r>
              <a:rPr lang="en-US" altLang="zh-CN" sz="1800" b="1" noProof="1">
                <a:solidFill>
                  <a:srgbClr val="0000FF"/>
                </a:solidFill>
                <a:latin typeface="Consolas" panose="020B0609020204030204" charset="0"/>
              </a:rPr>
              <a:t>#</a:t>
            </a:r>
            <a:r>
              <a:rPr lang="zh-CN" altLang="en-US" sz="1800" b="1" noProof="1">
                <a:solidFill>
                  <a:srgbClr val="0000FF"/>
                </a:solidFill>
                <a:latin typeface="Consolas" panose="020B0609020204030204" charset="0"/>
              </a:rPr>
              <a:t>切片</a:t>
            </a:r>
            <a:endParaRPr lang="zh-CN" altLang="en-US" sz="1800" b="1" noProof="1">
              <a:solidFill>
                <a:srgbClr val="0000FF"/>
              </a:solidFill>
              <a:latin typeface="Consolas" panose="020B0609020204030204" charset="0"/>
            </a:endParaRPr>
          </a:p>
          <a:p>
            <a:pPr marL="1905" indent="-344805">
              <a:lnSpc>
                <a:spcPct val="80000"/>
              </a:lnSpc>
              <a:buNone/>
            </a:pPr>
            <a:r>
              <a:rPr lang="zh-CN" altLang="en-US" sz="1800" noProof="1">
                <a:latin typeface="Consolas" panose="020B0609020204030204" charset="0"/>
              </a:rPr>
              <a:t>    if </a:t>
            </a:r>
            <a:r>
              <a:rPr lang="en-US" altLang="zh-CN" sz="1800" noProof="1">
                <a:latin typeface="Consolas" panose="020B0609020204030204" charset="0"/>
              </a:rPr>
              <a:t>item</a:t>
            </a:r>
            <a:r>
              <a:rPr lang="zh-CN" altLang="en-US" sz="1800" noProof="1">
                <a:latin typeface="Consolas" panose="020B0609020204030204" charset="0"/>
              </a:rPr>
              <a:t> == 1:</a:t>
            </a:r>
            <a:endParaRPr lang="zh-CN" altLang="en-US" sz="1800" noProof="1">
              <a:latin typeface="Consolas" panose="020B0609020204030204" charset="0"/>
            </a:endParaRPr>
          </a:p>
          <a:p>
            <a:pPr marL="1905" indent="-344805">
              <a:lnSpc>
                <a:spcPct val="80000"/>
              </a:lnSpc>
              <a:buNone/>
            </a:pPr>
            <a:r>
              <a:rPr lang="zh-CN" altLang="en-US" sz="1800" noProof="1">
                <a:latin typeface="Consolas" panose="020B0609020204030204" charset="0"/>
              </a:rPr>
              <a:t>	        x.remove(</a:t>
            </a:r>
            <a:r>
              <a:rPr lang="en-US" altLang="zh-CN" sz="1800" noProof="1">
                <a:latin typeface="Consolas" panose="020B0609020204030204" charset="0"/>
              </a:rPr>
              <a:t>item</a:t>
            </a:r>
            <a:r>
              <a:rPr lang="zh-CN" altLang="en-US" sz="1800" noProof="1">
                <a:latin typeface="Consolas" panose="020B0609020204030204" charset="0"/>
              </a:rPr>
              <a:t>)</a:t>
            </a:r>
            <a:endParaRPr lang="zh-CN" altLang="en-US" sz="1800" noProof="1">
              <a:latin typeface="Consolas" panose="020B0609020204030204" charset="0"/>
            </a:endParaRPr>
          </a:p>
          <a:p>
            <a:pPr marL="1905" indent="-344805">
              <a:lnSpc>
                <a:spcPct val="80000"/>
              </a:lnSpc>
              <a:buNone/>
            </a:pPr>
            <a:endParaRPr lang="zh-CN" altLang="en-US" sz="2000" noProof="1"/>
          </a:p>
          <a:p>
            <a:pPr marL="0" indent="0">
              <a:lnSpc>
                <a:spcPct val="80000"/>
              </a:lnSpc>
              <a:buNone/>
            </a:pPr>
            <a:r>
              <a:rPr lang="en-US" altLang="zh-CN" sz="2800" noProof="1">
                <a:solidFill>
                  <a:srgbClr val="FF0000"/>
                </a:solidFill>
              </a:rPr>
              <a:t>or</a:t>
            </a:r>
            <a:r>
              <a:rPr lang="zh-CN" altLang="en-US" sz="2800" noProof="1"/>
              <a:t>：</a:t>
            </a:r>
            <a:endParaRPr lang="zh-CN" altLang="en-US" sz="2800" noProof="1"/>
          </a:p>
          <a:p>
            <a:pPr marL="1905" indent="-344805">
              <a:lnSpc>
                <a:spcPct val="80000"/>
              </a:lnSpc>
              <a:buNone/>
            </a:pPr>
            <a:endParaRPr lang="zh-CN" altLang="en-US" sz="2000" noProof="1"/>
          </a:p>
          <a:p>
            <a:pPr marL="1905" indent="-344805">
              <a:lnSpc>
                <a:spcPct val="80000"/>
              </a:lnSpc>
              <a:buNone/>
            </a:pPr>
            <a:r>
              <a:rPr lang="zh-CN" altLang="en-US" sz="1800" noProof="1">
                <a:latin typeface="Consolas" panose="020B0609020204030204" charset="0"/>
              </a:rPr>
              <a:t>&gt;&gt;&gt; x = [1,2,1,2,1,1,1]</a:t>
            </a:r>
            <a:endParaRPr lang="zh-CN" altLang="en-US" sz="1800" noProof="1">
              <a:latin typeface="Consolas" panose="020B0609020204030204" charset="0"/>
            </a:endParaRPr>
          </a:p>
          <a:p>
            <a:pPr marL="1905" indent="-344805">
              <a:lnSpc>
                <a:spcPct val="80000"/>
              </a:lnSpc>
              <a:buNone/>
            </a:pPr>
            <a:r>
              <a:rPr lang="zh-CN" altLang="en-US" sz="1800" noProof="1">
                <a:latin typeface="Consolas" panose="020B0609020204030204" charset="0"/>
              </a:rPr>
              <a:t>&gt;&gt;&gt; for </a:t>
            </a:r>
            <a:r>
              <a:rPr lang="en-US" altLang="zh-CN" sz="1800" noProof="1">
                <a:latin typeface="Consolas" panose="020B0609020204030204" charset="0"/>
              </a:rPr>
              <a:t>i</a:t>
            </a:r>
            <a:r>
              <a:rPr lang="zh-CN" altLang="en-US" sz="1800" noProof="1">
                <a:latin typeface="Consolas" panose="020B0609020204030204" charset="0"/>
              </a:rPr>
              <a:t> in range(len(x)-1,-1,-1):         </a:t>
            </a:r>
            <a:r>
              <a:rPr lang="en-US" altLang="zh-CN" sz="1800" b="1" noProof="1">
                <a:solidFill>
                  <a:srgbClr val="0000FF"/>
                </a:solidFill>
                <a:latin typeface="Consolas" panose="020B0609020204030204" charset="0"/>
              </a:rPr>
              <a:t>#</a:t>
            </a:r>
            <a:r>
              <a:rPr lang="zh-CN" altLang="en-US" sz="1800" b="1" noProof="1">
                <a:solidFill>
                  <a:srgbClr val="0000FF"/>
                </a:solidFill>
                <a:latin typeface="Consolas" panose="020B0609020204030204" charset="0"/>
              </a:rPr>
              <a:t>从后往前删</a:t>
            </a:r>
            <a:endParaRPr lang="zh-CN" altLang="en-US" sz="1800" b="1" noProof="1">
              <a:solidFill>
                <a:srgbClr val="0000FF"/>
              </a:solidFill>
              <a:latin typeface="Consolas" panose="020B0609020204030204" charset="0"/>
            </a:endParaRPr>
          </a:p>
          <a:p>
            <a:pPr marL="1905" indent="-344805">
              <a:lnSpc>
                <a:spcPct val="80000"/>
              </a:lnSpc>
              <a:buNone/>
            </a:pPr>
            <a:r>
              <a:rPr lang="zh-CN" altLang="en-US" sz="1800" noProof="1">
                <a:latin typeface="Consolas" panose="020B0609020204030204" charset="0"/>
              </a:rPr>
              <a:t>    if x[</a:t>
            </a:r>
            <a:r>
              <a:rPr lang="en-US" altLang="zh-CN" sz="1800" noProof="1">
                <a:latin typeface="Consolas" panose="020B0609020204030204" charset="0"/>
              </a:rPr>
              <a:t>i</a:t>
            </a:r>
            <a:r>
              <a:rPr lang="zh-CN" altLang="en-US" sz="1800" noProof="1">
                <a:latin typeface="Consolas" panose="020B0609020204030204" charset="0"/>
              </a:rPr>
              <a:t>]==1:</a:t>
            </a:r>
            <a:endParaRPr lang="zh-CN" altLang="en-US" sz="1800" noProof="1">
              <a:latin typeface="Consolas" panose="020B0609020204030204" charset="0"/>
            </a:endParaRPr>
          </a:p>
          <a:p>
            <a:pPr marL="1905" indent="-344805">
              <a:lnSpc>
                <a:spcPct val="80000"/>
              </a:lnSpc>
              <a:buNone/>
            </a:pPr>
            <a:r>
              <a:rPr lang="zh-CN" altLang="en-US" sz="1800" noProof="1">
                <a:latin typeface="Consolas" panose="020B0609020204030204" charset="0"/>
              </a:rPr>
              <a:t>        del x[i]</a:t>
            </a:r>
            <a:endParaRPr lang="zh-CN" altLang="en-US" sz="1800" noProof="1">
              <a:latin typeface="Consolas" panose="020B0609020204030204" charset="0"/>
            </a:endParaRPr>
          </a:p>
          <a:p>
            <a:pPr marL="1905" indent="-344805">
              <a:lnSpc>
                <a:spcPct val="80000"/>
              </a:lnSpc>
              <a:buNone/>
            </a:pPr>
            <a:r>
              <a:rPr lang="zh-CN" altLang="en-US" sz="1800" noProof="1"/>
              <a:t>	</a:t>
            </a:r>
            <a:endParaRPr lang="zh-CN" altLang="en-US" sz="180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84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84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8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a:t>第</a:t>
            </a:r>
            <a:r>
              <a:rPr lang="en-US" altLang="zh-CN" b="1" dirty="0"/>
              <a:t>2</a:t>
            </a:r>
            <a:r>
              <a:rPr lang="zh-CN" altLang="en-US" b="1" dirty="0"/>
              <a:t>章  </a:t>
            </a:r>
            <a:r>
              <a:rPr lang="en-US" altLang="zh-CN" b="1" dirty="0"/>
              <a:t>Python</a:t>
            </a:r>
            <a:r>
              <a:rPr lang="zh-CN" altLang="en-US" b="1" dirty="0"/>
              <a:t>序列</a:t>
            </a:r>
            <a:endParaRPr lang="zh-CN" altLang="en-US" b="1" dirty="0"/>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fld>
            <a:endParaRPr lang="zh-CN" altLang="en-US" sz="1200" dirty="0"/>
          </a:p>
        </p:txBody>
      </p:sp>
      <p:grpSp>
        <p:nvGrpSpPr>
          <p:cNvPr id="5" name="组合 107"/>
          <p:cNvGrpSpPr/>
          <p:nvPr/>
        </p:nvGrpSpPr>
        <p:grpSpPr>
          <a:xfrm>
            <a:off x="973983" y="5828459"/>
            <a:ext cx="3952223" cy="684275"/>
            <a:chOff x="939802" y="5062184"/>
            <a:chExt cx="3952223" cy="684275"/>
          </a:xfrm>
        </p:grpSpPr>
        <p:grpSp>
          <p:nvGrpSpPr>
            <p:cNvPr id="6" name="组合 33"/>
            <p:cNvGrpSpPr/>
            <p:nvPr/>
          </p:nvGrpSpPr>
          <p:grpSpPr>
            <a:xfrm>
              <a:off x="939802" y="5098728"/>
              <a:ext cx="813499" cy="647731"/>
              <a:chOff x="6068613" y="2138334"/>
              <a:chExt cx="412166" cy="348468"/>
            </a:xfrm>
          </p:grpSpPr>
          <p:sp>
            <p:nvSpPr>
              <p:cNvPr id="8"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7" name="TextBox 6"/>
            <p:cNvSpPr txBox="1">
              <a:spLocks noChangeArrowheads="1"/>
            </p:cNvSpPr>
            <p:nvPr/>
          </p:nvSpPr>
          <p:spPr bwMode="auto">
            <a:xfrm>
              <a:off x="1384785"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2.7 </a:t>
              </a:r>
              <a:r>
                <a:rPr lang="zh-CN" altLang="en-US" sz="3600" b="1" dirty="0">
                  <a:latin typeface="Times New Roman" panose="02020603050405020304" pitchFamily="18" charset="0"/>
                  <a:ea typeface="黑体" panose="02010609060101010101" pitchFamily="49" charset="-122"/>
                </a:rPr>
                <a:t>本章小结</a:t>
              </a:r>
              <a:endParaRPr lang="zh-CN" altLang="en-US" sz="3600" b="1" dirty="0">
                <a:latin typeface="Times New Roman" panose="02020603050405020304" pitchFamily="18" charset="0"/>
                <a:ea typeface="黑体" panose="02010609060101010101" pitchFamily="49" charset="-122"/>
              </a:endParaRPr>
            </a:p>
          </p:txBody>
        </p:sp>
      </p:grpSp>
      <p:grpSp>
        <p:nvGrpSpPr>
          <p:cNvPr id="4" name="组合 3"/>
          <p:cNvGrpSpPr/>
          <p:nvPr/>
        </p:nvGrpSpPr>
        <p:grpSpPr>
          <a:xfrm>
            <a:off x="975989" y="1124744"/>
            <a:ext cx="5018847" cy="684042"/>
            <a:chOff x="958665" y="1326432"/>
            <a:chExt cx="5018847" cy="684042"/>
          </a:xfrm>
        </p:grpSpPr>
        <p:sp>
          <p:nvSpPr>
            <p:cNvPr id="11" name="TextBox 6"/>
            <p:cNvSpPr txBox="1">
              <a:spLocks noChangeArrowheads="1"/>
            </p:cNvSpPr>
            <p:nvPr/>
          </p:nvSpPr>
          <p:spPr bwMode="auto">
            <a:xfrm>
              <a:off x="1746364"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2.1 Python</a:t>
              </a:r>
              <a:r>
                <a:rPr lang="zh-CN" altLang="en-US" sz="3600" b="1" dirty="0">
                  <a:latin typeface="Times New Roman" panose="02020603050405020304" pitchFamily="18" charset="0"/>
                  <a:ea typeface="黑体" panose="02010609060101010101" pitchFamily="49" charset="-122"/>
                </a:rPr>
                <a:t>序列概述</a:t>
              </a:r>
              <a:endParaRPr lang="zh-CN" altLang="en-US" sz="3600" b="1" dirty="0">
                <a:latin typeface="黑体" panose="02010609060101010101" pitchFamily="49" charset="-122"/>
                <a:ea typeface="黑体" panose="02010609060101010101"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descr="1.jpg"/>
              <p:cNvPicPr>
                <a:picLocks noChangeAspect="1"/>
              </p:cNvPicPr>
              <p:nvPr/>
            </p:nvPicPr>
            <p:blipFill>
              <a:blip r:embed="rId1" cstate="print"/>
              <a:stretch>
                <a:fillRect/>
              </a:stretch>
            </p:blipFill>
            <p:spPr>
              <a:xfrm>
                <a:off x="1189071" y="1467621"/>
                <a:ext cx="377680" cy="419801"/>
              </a:xfrm>
              <a:prstGeom prst="rect">
                <a:avLst/>
              </a:prstGeom>
            </p:spPr>
          </p:pic>
        </p:grpSp>
      </p:grpSp>
      <p:grpSp>
        <p:nvGrpSpPr>
          <p:cNvPr id="14" name="组合 114"/>
          <p:cNvGrpSpPr/>
          <p:nvPr/>
        </p:nvGrpSpPr>
        <p:grpSpPr>
          <a:xfrm>
            <a:off x="-428904" y="1916832"/>
            <a:ext cx="6225040" cy="662730"/>
            <a:chOff x="-482927" y="3380765"/>
            <a:chExt cx="6225040" cy="662730"/>
          </a:xfrm>
        </p:grpSpPr>
        <p:grpSp>
          <p:nvGrpSpPr>
            <p:cNvPr id="15" name="组合 105"/>
            <p:cNvGrpSpPr/>
            <p:nvPr/>
          </p:nvGrpSpPr>
          <p:grpSpPr>
            <a:xfrm>
              <a:off x="-482927" y="3380765"/>
              <a:ext cx="6225040" cy="662730"/>
              <a:chOff x="-482927" y="3380765"/>
              <a:chExt cx="6225040" cy="662730"/>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943023" y="2685863"/>
            <a:ext cx="8137905" cy="727935"/>
            <a:chOff x="936625" y="4149796"/>
            <a:chExt cx="8137905" cy="727935"/>
          </a:xfrm>
        </p:grpSpPr>
        <p:grpSp>
          <p:nvGrpSpPr>
            <p:cNvPr id="20" name="组合 106"/>
            <p:cNvGrpSpPr/>
            <p:nvPr/>
          </p:nvGrpSpPr>
          <p:grpSpPr>
            <a:xfrm>
              <a:off x="936625" y="4149796"/>
              <a:ext cx="8137905" cy="727935"/>
              <a:chOff x="927100" y="4149796"/>
              <a:chExt cx="8137905" cy="727935"/>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1747765"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539552" y="3538303"/>
            <a:ext cx="4320480" cy="651944"/>
            <a:chOff x="533154" y="4599564"/>
            <a:chExt cx="4320480" cy="65194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533154"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grpSp>
        <p:nvGrpSpPr>
          <p:cNvPr id="28" name="组合 27"/>
          <p:cNvGrpSpPr/>
          <p:nvPr/>
        </p:nvGrpSpPr>
        <p:grpSpPr>
          <a:xfrm>
            <a:off x="-324544" y="4348958"/>
            <a:ext cx="6121277" cy="651944"/>
            <a:chOff x="-745742" y="96425"/>
            <a:chExt cx="6121277" cy="651944"/>
          </a:xfrm>
        </p:grpSpPr>
        <p:sp>
          <p:nvSpPr>
            <p:cNvPr id="29"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endParaRPr lang="zh-CN" altLang="en-US" sz="3600" b="1" dirty="0">
                <a:latin typeface="Times New Roman" panose="02020603050405020304" pitchFamily="18" charset="0"/>
                <a:ea typeface="黑体" panose="02010609060101010101" pitchFamily="49" charset="-122"/>
              </a:endParaRPr>
            </a:p>
          </p:txBody>
        </p:sp>
        <p:grpSp>
          <p:nvGrpSpPr>
            <p:cNvPr id="30" name="组合 29"/>
            <p:cNvGrpSpPr/>
            <p:nvPr/>
          </p:nvGrpSpPr>
          <p:grpSpPr>
            <a:xfrm>
              <a:off x="541440" y="96425"/>
              <a:ext cx="792093" cy="651756"/>
              <a:chOff x="541440" y="96425"/>
              <a:chExt cx="792093" cy="651756"/>
            </a:xfrm>
          </p:grpSpPr>
          <p:sp>
            <p:nvSpPr>
              <p:cNvPr id="31"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32" name="图片 31"/>
              <p:cNvPicPr>
                <a:picLocks noChangeAspect="1"/>
              </p:cNvPicPr>
              <p:nvPr/>
            </p:nvPicPr>
            <p:blipFill>
              <a:blip r:embed="rId5"/>
              <a:stretch>
                <a:fillRect/>
              </a:stretch>
            </p:blipFill>
            <p:spPr>
              <a:xfrm>
                <a:off x="734178" y="272894"/>
                <a:ext cx="404824" cy="335225"/>
              </a:xfrm>
              <a:prstGeom prst="rect">
                <a:avLst/>
              </a:prstGeom>
            </p:spPr>
          </p:pic>
        </p:grpSp>
      </p:grpSp>
      <p:grpSp>
        <p:nvGrpSpPr>
          <p:cNvPr id="33" name="组合 32"/>
          <p:cNvGrpSpPr/>
          <p:nvPr/>
        </p:nvGrpSpPr>
        <p:grpSpPr>
          <a:xfrm>
            <a:off x="-396552" y="5048238"/>
            <a:ext cx="8064896" cy="709039"/>
            <a:chOff x="-385308" y="5146597"/>
            <a:chExt cx="7848872" cy="532600"/>
          </a:xfrm>
        </p:grpSpPr>
        <p:grpSp>
          <p:nvGrpSpPr>
            <p:cNvPr id="34" name="组合 33"/>
            <p:cNvGrpSpPr/>
            <p:nvPr/>
          </p:nvGrpSpPr>
          <p:grpSpPr>
            <a:xfrm>
              <a:off x="-385308" y="5146597"/>
              <a:ext cx="7848872" cy="532600"/>
              <a:chOff x="-463236" y="5770424"/>
              <a:chExt cx="8549038" cy="697426"/>
            </a:xfrm>
          </p:grpSpPr>
          <p:sp>
            <p:nvSpPr>
              <p:cNvPr id="36"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7" name="TextBox 6"/>
              <p:cNvSpPr txBox="1">
                <a:spLocks noChangeArrowheads="1"/>
              </p:cNvSpPr>
              <p:nvPr/>
            </p:nvSpPr>
            <p:spPr bwMode="auto">
              <a:xfrm>
                <a:off x="-463236" y="577042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36866"/>
          <p:cNvSpPr>
            <a:spLocks noGrp="1"/>
          </p:cNvSpPr>
          <p:nvPr>
            <p:ph idx="1"/>
          </p:nvPr>
        </p:nvSpPr>
        <p:spPr/>
        <p:txBody>
          <a:bodyPr anchor="t"/>
          <a:lstStyle/>
          <a:p>
            <a:pPr>
              <a:spcBef>
                <a:spcPts val="300"/>
              </a:spcBef>
              <a:buClr>
                <a:srgbClr val="FF0000"/>
              </a:buClr>
              <a:buSzPct val="90000"/>
              <a:buFont typeface="Wingdings" panose="05000000000000000000" pitchFamily="2" charset="2"/>
              <a:buChar char="n"/>
            </a:pPr>
            <a:r>
              <a:rPr lang="zh-CN" altLang="en-US" sz="2400" b="1" dirty="0"/>
              <a:t>使用下标直接访问列表元素，如果指定下标不存在，则抛出异常。</a:t>
            </a:r>
            <a:endParaRPr lang="zh-CN" altLang="en-US" sz="2400" b="1" dirty="0"/>
          </a:p>
          <a:p>
            <a:pPr lvl="2">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[1, 2, 3]</a:t>
            </a:r>
            <a:endParaRPr lang="en-US" altLang="zh-CN" sz="1600" dirty="0">
              <a:latin typeface="Consolas" panose="020B0609020204030204" charset="0"/>
            </a:endParaRPr>
          </a:p>
          <a:p>
            <a:pPr marL="914400" lvl="2" indent="0">
              <a:lnSpc>
                <a:spcPct val="8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[4]</a:t>
            </a:r>
            <a:endParaRPr lang="en-US" altLang="zh-CN" sz="1600" dirty="0">
              <a:latin typeface="Consolas" panose="020B0609020204030204" charset="0"/>
            </a:endParaRP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endParaRPr lang="en-US" altLang="zh-CN" sz="1600" dirty="0">
              <a:solidFill>
                <a:srgbClr val="FF0000"/>
              </a:solidFill>
              <a:latin typeface="Consolas" panose="020B0609020204030204" charset="0"/>
            </a:endParaRP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File "&lt;pyshell#70&gt;", line 1, in &lt;module&gt;</a:t>
            </a:r>
            <a:endParaRPr lang="en-US" altLang="zh-CN" sz="1600" dirty="0">
              <a:solidFill>
                <a:srgbClr val="FF0000"/>
              </a:solidFill>
              <a:latin typeface="Consolas" panose="020B0609020204030204" charset="0"/>
            </a:endParaRP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a:t>
            </a:r>
            <a:r>
              <a:rPr lang="en-US" altLang="zh-CN" sz="1600" dirty="0">
                <a:solidFill>
                  <a:srgbClr val="FF0000"/>
                </a:solidFill>
                <a:latin typeface="Consolas" panose="020B0609020204030204" charset="0"/>
              </a:rPr>
              <a:t>[4]</a:t>
            </a:r>
            <a:endParaRPr lang="en-US" altLang="zh-CN" sz="1600" dirty="0">
              <a:solidFill>
                <a:srgbClr val="FF0000"/>
              </a:solidFill>
              <a:latin typeface="Consolas" panose="020B0609020204030204" charset="0"/>
            </a:endParaRP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IndexError</a:t>
            </a:r>
            <a:r>
              <a:rPr lang="en-US" altLang="zh-CN" sz="1600" dirty="0">
                <a:solidFill>
                  <a:srgbClr val="FF0000"/>
                </a:solidFill>
                <a:latin typeface="Consolas" panose="020B0609020204030204" charset="0"/>
              </a:rPr>
              <a:t>: list index out of range</a:t>
            </a:r>
            <a:endParaRPr lang="en-US" altLang="zh-CN" sz="1600" dirty="0">
              <a:solidFill>
                <a:srgbClr val="FF0000"/>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23528" y="977802"/>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37890"/>
          <p:cNvSpPr txBox="1"/>
          <p:nvPr/>
        </p:nvSpPr>
        <p:spPr bwMode="auto">
          <a:xfrm>
            <a:off x="539552" y="375407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400" b="1" dirty="0"/>
              <a:t>使用列表对象的</a:t>
            </a:r>
            <a:r>
              <a:rPr lang="en-US" altLang="zh-CN" sz="2400" b="1" dirty="0"/>
              <a:t>index()</a:t>
            </a:r>
            <a:r>
              <a:rPr lang="zh-CN" altLang="en-US" sz="2400" b="1" dirty="0"/>
              <a:t>方法</a:t>
            </a:r>
            <a:r>
              <a:rPr lang="zh-CN" altLang="en-US" sz="2400" b="1" dirty="0">
                <a:solidFill>
                  <a:srgbClr val="0000FF"/>
                </a:solidFill>
              </a:rPr>
              <a:t>获取指定元素首次出现的下标</a:t>
            </a:r>
            <a:r>
              <a:rPr lang="zh-CN" altLang="en-US" sz="2400" b="1" dirty="0"/>
              <a:t>，若列表对象中不存在指定元素，则抛出异常。</a:t>
            </a:r>
            <a:endParaRPr lang="zh-CN" altLang="en-US" sz="2400" b="1" dirty="0"/>
          </a:p>
          <a:p>
            <a:pPr lvl="2">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aList.index</a:t>
            </a:r>
            <a:r>
              <a:rPr lang="en-US" altLang="zh-CN" sz="1600" dirty="0">
                <a:latin typeface="Consolas" panose="020B0609020204030204" charset="0"/>
              </a:rPr>
              <a:t>(2)</a:t>
            </a:r>
            <a:endParaRPr lang="en-US" altLang="zh-CN" sz="1600" dirty="0">
              <a:latin typeface="Consolas" panose="020B0609020204030204" charset="0"/>
            </a:endParaRPr>
          </a:p>
          <a:p>
            <a:pPr marL="914400" lvl="2" indent="0">
              <a:lnSpc>
                <a:spcPct val="80000"/>
              </a:lnSpc>
              <a:buClr>
                <a:srgbClr val="FF0000"/>
              </a:buClr>
              <a:buSzPct val="90000"/>
              <a:buNone/>
            </a:pPr>
            <a:r>
              <a:rPr lang="en-US" altLang="zh-CN" sz="1600" dirty="0">
                <a:solidFill>
                  <a:srgbClr val="0000FF"/>
                </a:solidFill>
                <a:latin typeface="Consolas" panose="020B0609020204030204" charset="0"/>
              </a:rPr>
              <a:t>  1</a:t>
            </a:r>
            <a:endParaRPr lang="en-US" altLang="zh-CN" sz="1600" dirty="0">
              <a:solidFill>
                <a:srgbClr val="0000FF"/>
              </a:solidFill>
              <a:latin typeface="Consolas" panose="020B0609020204030204" charset="0"/>
            </a:endParaRPr>
          </a:p>
          <a:p>
            <a:pPr marL="914400" lvl="2"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aList.index</a:t>
            </a:r>
            <a:r>
              <a:rPr lang="en-US" altLang="zh-CN" sz="1600" dirty="0">
                <a:latin typeface="Consolas" panose="020B0609020204030204" charset="0"/>
              </a:rPr>
              <a:t>(100)</a:t>
            </a:r>
            <a:endParaRPr lang="en-US" altLang="zh-CN" sz="1600" dirty="0">
              <a:latin typeface="Consolas" panose="020B0609020204030204" charset="0"/>
            </a:endParaRP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endParaRPr lang="en-US" altLang="zh-CN" sz="1600" dirty="0">
              <a:solidFill>
                <a:srgbClr val="FF0000"/>
              </a:solidFill>
              <a:latin typeface="Consolas" panose="020B0609020204030204" charset="0"/>
            </a:endParaRP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File "&lt;pyshell#67&gt;", line 1, in &lt;module&gt;</a:t>
            </a:r>
            <a:endParaRPr lang="en-US" altLang="zh-CN" sz="1600" dirty="0">
              <a:solidFill>
                <a:srgbClr val="FF0000"/>
              </a:solidFill>
              <a:latin typeface="Consolas" panose="020B0609020204030204" charset="0"/>
            </a:endParaRP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aList.index</a:t>
            </a:r>
            <a:r>
              <a:rPr lang="en-US" altLang="zh-CN" sz="1600" dirty="0">
                <a:solidFill>
                  <a:srgbClr val="FF0000"/>
                </a:solidFill>
                <a:latin typeface="Consolas" panose="020B0609020204030204" charset="0"/>
              </a:rPr>
              <a:t>(100)</a:t>
            </a:r>
            <a:endParaRPr lang="en-US" altLang="zh-CN" sz="1600" dirty="0">
              <a:solidFill>
                <a:srgbClr val="FF0000"/>
              </a:solidFill>
              <a:latin typeface="Consolas" panose="020B0609020204030204" charset="0"/>
            </a:endParaRP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ValueError</a:t>
            </a:r>
            <a:r>
              <a:rPr lang="en-US" altLang="zh-CN" sz="1600" dirty="0">
                <a:solidFill>
                  <a:srgbClr val="FF0000"/>
                </a:solidFill>
                <a:latin typeface="Consolas" panose="020B0609020204030204" charset="0"/>
              </a:rPr>
              <a:t>: 100 is not in list</a:t>
            </a:r>
            <a:endParaRPr lang="en-US" altLang="zh-CN" sz="1600" dirty="0">
              <a:solidFill>
                <a:srgbClr val="FF0000"/>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占位符 38914"/>
          <p:cNvSpPr>
            <a:spLocks noGrp="1"/>
          </p:cNvSpPr>
          <p:nvPr>
            <p:ph idx="1"/>
          </p:nvPr>
        </p:nvSpPr>
        <p:spPr>
          <a:xfrm>
            <a:off x="683568" y="1401493"/>
            <a:ext cx="8229600" cy="4678451"/>
          </a:xfrm>
        </p:spPr>
        <p:txBody>
          <a:bodyPr anchor="t"/>
          <a:lstStyle/>
          <a:p>
            <a:pPr>
              <a:spcBef>
                <a:spcPts val="300"/>
              </a:spcBef>
              <a:buClr>
                <a:srgbClr val="FF0000"/>
              </a:buClr>
              <a:buSzPct val="90000"/>
              <a:buFont typeface="Wingdings" panose="05000000000000000000" pitchFamily="2" charset="2"/>
              <a:buChar char="n"/>
            </a:pPr>
            <a:r>
              <a:rPr lang="zh-CN" altLang="en-US" sz="2400" b="1" dirty="0"/>
              <a:t>使用列表对象的</a:t>
            </a:r>
            <a:r>
              <a:rPr lang="en-US" altLang="zh-CN" sz="2400" b="1" dirty="0"/>
              <a:t>count()</a:t>
            </a:r>
            <a:r>
              <a:rPr lang="zh-CN" altLang="en-US" sz="2400" b="1" dirty="0"/>
              <a:t>方法统计指定元素在列表对象中出现的次数。</a:t>
            </a:r>
            <a:endParaRPr lang="zh-CN" altLang="en-US" sz="2400" b="1" dirty="0"/>
          </a:p>
          <a:p>
            <a:pPr>
              <a:lnSpc>
                <a:spcPct val="80000"/>
              </a:lnSpc>
              <a:buSzPct val="90000"/>
              <a:buNone/>
            </a:pPr>
            <a:r>
              <a:rPr lang="en-US" altLang="zh-CN" sz="1800" dirty="0"/>
              <a:t>   </a:t>
            </a:r>
            <a:endParaRPr lang="en-US" altLang="zh-CN" sz="1800" dirty="0"/>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87808" y="3960070"/>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2411760" y="2263774"/>
            <a:ext cx="4572000" cy="1643527"/>
          </a:xfrm>
          <a:prstGeom prst="rect">
            <a:avLst/>
          </a:prstGeom>
        </p:spPr>
        <p:txBody>
          <a:bodyPr>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a:t>
            </a:r>
            <a:r>
              <a:rPr lang="en-US" altLang="zh-CN" dirty="0" err="1">
                <a:latin typeface="Consolas" panose="020B0609020204030204" charset="0"/>
              </a:rPr>
              <a:t>aList</a:t>
            </a:r>
            <a:r>
              <a:rPr lang="en-US" altLang="zh-CN" dirty="0">
                <a:latin typeface="Consolas" panose="020B0609020204030204" charset="0"/>
              </a:rPr>
              <a:t> = [3, 4, 5, 5]</a:t>
            </a:r>
            <a:endParaRPr lang="en-US" altLang="zh-CN" dirty="0">
              <a:latin typeface="Consolas" panose="020B0609020204030204" charset="0"/>
            </a:endParaRP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(3)</a:t>
            </a:r>
            <a:endParaRPr lang="en-US" altLang="zh-CN" dirty="0">
              <a:latin typeface="Consolas" panose="020B0609020204030204" charset="0"/>
            </a:endParaRPr>
          </a:p>
          <a:p>
            <a:pPr>
              <a:lnSpc>
                <a:spcPct val="80000"/>
              </a:lnSpc>
              <a:buSzPct val="90000"/>
              <a:buNone/>
            </a:pPr>
            <a:r>
              <a:rPr lang="en-US" altLang="zh-CN" dirty="0">
                <a:solidFill>
                  <a:srgbClr val="0000FF"/>
                </a:solidFill>
                <a:latin typeface="Consolas" panose="020B0609020204030204" charset="0"/>
              </a:rPr>
              <a:t>  1</a:t>
            </a:r>
            <a:endParaRPr lang="en-US" altLang="zh-CN" dirty="0">
              <a:solidFill>
                <a:srgbClr val="0000FF"/>
              </a:solidFill>
              <a:latin typeface="Consolas" panose="020B0609020204030204" charset="0"/>
            </a:endParaRP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(5)</a:t>
            </a:r>
            <a:endParaRPr lang="en-US" altLang="zh-CN" dirty="0">
              <a:latin typeface="Consolas" panose="020B0609020204030204" charset="0"/>
            </a:endParaRPr>
          </a:p>
          <a:p>
            <a:pPr>
              <a:lnSpc>
                <a:spcPct val="80000"/>
              </a:lnSpc>
              <a:buSzPct val="90000"/>
              <a:buNone/>
            </a:pPr>
            <a:r>
              <a:rPr lang="en-US" altLang="zh-CN" dirty="0">
                <a:solidFill>
                  <a:srgbClr val="0000FF"/>
                </a:solidFill>
                <a:latin typeface="Consolas" panose="020B0609020204030204" charset="0"/>
              </a:rPr>
              <a:t>  2</a:t>
            </a:r>
            <a:endParaRPr lang="en-US" altLang="zh-CN" dirty="0">
              <a:solidFill>
                <a:srgbClr val="0000FF"/>
              </a:solidFill>
              <a:latin typeface="Consolas" panose="020B0609020204030204" charset="0"/>
            </a:endParaRP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(8)</a:t>
            </a:r>
            <a:endParaRPr lang="en-US" altLang="zh-CN" dirty="0">
              <a:latin typeface="Consolas" panose="020B0609020204030204" charset="0"/>
            </a:endParaRPr>
          </a:p>
          <a:p>
            <a:pPr>
              <a:lnSpc>
                <a:spcPct val="80000"/>
              </a:lnSpc>
              <a:buSzPct val="90000"/>
              <a:buNone/>
            </a:pPr>
            <a:r>
              <a:rPr lang="en-US" altLang="zh-CN" dirty="0">
                <a:solidFill>
                  <a:srgbClr val="0000FF"/>
                </a:solidFill>
                <a:latin typeface="Consolas" panose="020B0609020204030204" charset="0"/>
              </a:rPr>
              <a:t>  0</a:t>
            </a:r>
            <a:endParaRPr lang="en-US" altLang="zh-CN" dirty="0">
              <a:solidFill>
                <a:srgbClr val="0000FF"/>
              </a:solidFill>
              <a:latin typeface="Consolas" panose="020B0609020204030204" charset="0"/>
            </a:endParaRPr>
          </a:p>
        </p:txBody>
      </p:sp>
      <p:sp>
        <p:nvSpPr>
          <p:cNvPr id="12" name="矩形 11"/>
          <p:cNvSpPr/>
          <p:nvPr/>
        </p:nvSpPr>
        <p:spPr>
          <a:xfrm>
            <a:off x="387807" y="997510"/>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3" name="文本占位符 39938"/>
          <p:cNvSpPr txBox="1"/>
          <p:nvPr/>
        </p:nvSpPr>
        <p:spPr bwMode="auto">
          <a:xfrm>
            <a:off x="683568" y="4293096"/>
            <a:ext cx="8229600" cy="4678451"/>
          </a:xfrm>
          <a:prstGeom prst="rect">
            <a:avLst/>
          </a:prstGeom>
          <a:noFill/>
          <a:ln w="25400">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400" b="1" noProof="1"/>
              <a:t>使用</a:t>
            </a:r>
            <a:r>
              <a:rPr lang="en-US" altLang="zh-CN" sz="2400" b="1" noProof="1"/>
              <a:t>in</a:t>
            </a:r>
            <a:r>
              <a:rPr lang="zh-CN" altLang="en-US" sz="2400" b="1" noProof="1"/>
              <a:t>关键字来判断一个值是否存在于列表中，返回结果为“</a:t>
            </a:r>
            <a:r>
              <a:rPr lang="en-US" altLang="zh-CN" sz="2400" b="1" noProof="1"/>
              <a:t>True”</a:t>
            </a:r>
            <a:r>
              <a:rPr lang="zh-CN" altLang="en-US" sz="2400" b="1" noProof="1"/>
              <a:t>或“</a:t>
            </a:r>
            <a:r>
              <a:rPr lang="en-US" altLang="zh-CN" sz="2400" b="1" noProof="1"/>
              <a:t>False”</a:t>
            </a:r>
            <a:r>
              <a:rPr lang="zh-CN" altLang="en-US" sz="2400" b="1" noProof="1"/>
              <a:t>。</a:t>
            </a:r>
            <a:endParaRPr lang="zh-CN" altLang="en-US" sz="2400" b="1" noProof="1"/>
          </a:p>
          <a:p>
            <a:pPr marL="0" indent="0">
              <a:lnSpc>
                <a:spcPct val="150000"/>
              </a:lnSpc>
              <a:spcBef>
                <a:spcPts val="0"/>
              </a:spcBef>
              <a:buSzPct val="90000"/>
              <a:buFont typeface="Arial" panose="020B0604020202020204" pitchFamily="34" charset="0"/>
              <a:buNone/>
            </a:pPr>
            <a:endParaRPr lang="en-US" altLang="zh-CN" sz="1200" noProof="1">
              <a:latin typeface="Consolas" panose="020B0609020204030204" charset="0"/>
            </a:endParaRPr>
          </a:p>
        </p:txBody>
      </p:sp>
      <p:sp>
        <p:nvSpPr>
          <p:cNvPr id="9" name="矩形 8"/>
          <p:cNvSpPr/>
          <p:nvPr/>
        </p:nvSpPr>
        <p:spPr>
          <a:xfrm>
            <a:off x="588214" y="5193218"/>
            <a:ext cx="4572000" cy="1200329"/>
          </a:xfrm>
          <a:prstGeom prst="rect">
            <a:avLst/>
          </a:prstGeom>
        </p:spPr>
        <p:txBody>
          <a:bodyPr>
            <a:spAutoFit/>
          </a:bodyPr>
          <a:lstStyle/>
          <a:p>
            <a:pPr marL="285750" indent="-285750">
              <a:buClr>
                <a:srgbClr val="FF0000"/>
              </a:buClr>
              <a:buSzPct val="90000"/>
              <a:buFont typeface="Wingdings" panose="05000000000000000000" pitchFamily="2" charset="2"/>
              <a:buChar char="ü"/>
            </a:pPr>
            <a:r>
              <a:rPr lang="en-US" altLang="zh-CN" noProof="1">
                <a:latin typeface="Consolas" panose="020B0609020204030204" charset="0"/>
              </a:rPr>
              <a:t>&gt;&gt;&gt; bList = [[1], [2], [3]]</a:t>
            </a:r>
            <a:endParaRPr lang="en-US" altLang="zh-CN" noProof="1">
              <a:latin typeface="Consolas" panose="020B0609020204030204" charset="0"/>
            </a:endParaRPr>
          </a:p>
          <a:p>
            <a:pPr>
              <a:buSzPct val="90000"/>
              <a:buFont typeface="Arial" panose="020B0604020202020204" pitchFamily="34" charset="0"/>
              <a:buNone/>
            </a:pPr>
            <a:r>
              <a:rPr lang="en-US" altLang="zh-CN" noProof="1">
                <a:latin typeface="Consolas" panose="020B0609020204030204" charset="0"/>
              </a:rPr>
              <a:t>  &gt;&gt;&gt; 3 in bList</a:t>
            </a:r>
            <a:endParaRPr lang="en-US" altLang="zh-CN" noProof="1">
              <a:latin typeface="Consolas" panose="020B0609020204030204" charset="0"/>
            </a:endParaRPr>
          </a:p>
          <a:p>
            <a:pPr>
              <a:buSzPct val="90000"/>
              <a:buFont typeface="Arial" panose="020B0604020202020204" pitchFamily="34" charset="0"/>
              <a:buNone/>
            </a:pPr>
            <a:r>
              <a:rPr lang="en-US" altLang="zh-CN" noProof="1">
                <a:solidFill>
                  <a:srgbClr val="00B0F0"/>
                </a:solidFill>
                <a:latin typeface="Consolas" panose="020B0609020204030204" charset="0"/>
              </a:rPr>
              <a:t>  </a:t>
            </a:r>
            <a:r>
              <a:rPr lang="en-US" altLang="zh-CN" noProof="1">
                <a:solidFill>
                  <a:srgbClr val="0000FF"/>
                </a:solidFill>
                <a:latin typeface="Consolas" panose="020B0609020204030204" charset="0"/>
              </a:rPr>
              <a:t>False</a:t>
            </a:r>
            <a:endParaRPr lang="en-US" altLang="zh-CN" noProof="1">
              <a:solidFill>
                <a:srgbClr val="0000FF"/>
              </a:solidFill>
              <a:latin typeface="Consolas" panose="020B0609020204030204" charset="0"/>
            </a:endParaRPr>
          </a:p>
          <a:p>
            <a:pPr>
              <a:buSzPct val="90000"/>
              <a:buFont typeface="Arial" panose="020B0604020202020204" pitchFamily="34" charset="0"/>
              <a:buNone/>
            </a:pPr>
            <a:endParaRPr lang="en-US" altLang="zh-CN" noProof="1">
              <a:solidFill>
                <a:srgbClr val="0000FF"/>
              </a:solidFill>
              <a:latin typeface="Consolas" panose="020B0609020204030204" charset="0"/>
            </a:endParaRPr>
          </a:p>
        </p:txBody>
      </p:sp>
      <p:sp>
        <p:nvSpPr>
          <p:cNvPr id="11" name="矩形 10"/>
          <p:cNvSpPr/>
          <p:nvPr/>
        </p:nvSpPr>
        <p:spPr>
          <a:xfrm>
            <a:off x="4636928" y="5193217"/>
            <a:ext cx="4572000" cy="1200329"/>
          </a:xfrm>
          <a:prstGeom prst="rect">
            <a:avLst/>
          </a:prstGeom>
        </p:spPr>
        <p:txBody>
          <a:bodyPr>
            <a:spAutoFit/>
          </a:bodyPr>
          <a:lstStyle/>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a:t>
            </a:r>
            <a:r>
              <a:rPr lang="en-US" altLang="zh-CN" dirty="0" err="1">
                <a:latin typeface="Consolas" panose="020B0609020204030204" charset="0"/>
                <a:ea typeface="宋体" panose="02010600030101010101" pitchFamily="2" charset="-122"/>
                <a:sym typeface="Arial" panose="020B0604020202020204" pitchFamily="34" charset="0"/>
              </a:rPr>
              <a:t>aList</a:t>
            </a:r>
            <a:r>
              <a:rPr lang="en-US" altLang="zh-CN" dirty="0">
                <a:latin typeface="Consolas" panose="020B0609020204030204" charset="0"/>
                <a:ea typeface="宋体" panose="02010600030101010101" pitchFamily="2" charset="-122"/>
                <a:sym typeface="Arial" panose="020B0604020202020204" pitchFamily="34" charset="0"/>
              </a:rPr>
              <a:t> = [3, 5, 7, 9, 11]</a:t>
            </a:r>
            <a:endParaRPr lang="en-US" altLang="zh-CN" dirty="0">
              <a:latin typeface="Consolas" panose="020B0609020204030204" charset="0"/>
              <a:ea typeface="宋体" panose="02010600030101010101" pitchFamily="2" charset="-122"/>
            </a:endParaRPr>
          </a:p>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a:t>
            </a:r>
            <a:r>
              <a:rPr lang="en-US" altLang="zh-CN" dirty="0" err="1">
                <a:latin typeface="Consolas" panose="020B0609020204030204" charset="0"/>
                <a:ea typeface="宋体" panose="02010600030101010101" pitchFamily="2" charset="-122"/>
                <a:sym typeface="Arial" panose="020B0604020202020204" pitchFamily="34" charset="0"/>
              </a:rPr>
              <a:t>bList</a:t>
            </a:r>
            <a:r>
              <a:rPr lang="en-US" altLang="zh-CN" dirty="0">
                <a:latin typeface="Consolas" panose="020B0609020204030204" charset="0"/>
                <a:ea typeface="宋体" panose="02010600030101010101" pitchFamily="2" charset="-122"/>
                <a:sym typeface="Arial" panose="020B0604020202020204" pitchFamily="34" charset="0"/>
              </a:rPr>
              <a:t> = ['a', 'b', 'c', 'd']</a:t>
            </a:r>
            <a:endParaRPr lang="en-US" altLang="zh-CN" dirty="0">
              <a:latin typeface="Consolas" panose="020B0609020204030204" charset="0"/>
              <a:ea typeface="宋体" panose="02010600030101010101" pitchFamily="2" charset="-122"/>
            </a:endParaRPr>
          </a:p>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(3, 'a') in zip(</a:t>
            </a:r>
            <a:r>
              <a:rPr lang="en-US" altLang="zh-CN" dirty="0" err="1">
                <a:latin typeface="Consolas" panose="020B0609020204030204" charset="0"/>
                <a:ea typeface="宋体" panose="02010600030101010101" pitchFamily="2" charset="-122"/>
                <a:sym typeface="Arial" panose="020B0604020202020204" pitchFamily="34" charset="0"/>
              </a:rPr>
              <a:t>aList</a:t>
            </a:r>
            <a:r>
              <a:rPr lang="en-US" altLang="zh-CN" dirty="0">
                <a:latin typeface="Consolas" panose="020B0609020204030204" charset="0"/>
                <a:ea typeface="宋体" panose="02010600030101010101" pitchFamily="2" charset="-122"/>
                <a:sym typeface="Arial" panose="020B0604020202020204" pitchFamily="34" charset="0"/>
              </a:rPr>
              <a:t>, </a:t>
            </a:r>
            <a:r>
              <a:rPr lang="en-US" altLang="zh-CN" dirty="0" err="1">
                <a:latin typeface="Consolas" panose="020B0609020204030204" charset="0"/>
                <a:ea typeface="宋体" panose="02010600030101010101" pitchFamily="2" charset="-122"/>
                <a:sym typeface="Arial" panose="020B0604020202020204" pitchFamily="34" charset="0"/>
              </a:rPr>
              <a:t>bList</a:t>
            </a:r>
            <a:r>
              <a:rPr lang="en-US" altLang="zh-CN" dirty="0">
                <a:latin typeface="Consolas" panose="020B0609020204030204" charset="0"/>
                <a:ea typeface="宋体" panose="02010600030101010101" pitchFamily="2" charset="-122"/>
                <a:sym typeface="Arial" panose="020B0604020202020204" pitchFamily="34" charset="0"/>
              </a:rPr>
              <a:t>)</a:t>
            </a:r>
            <a:endParaRPr lang="en-US" altLang="zh-CN" dirty="0">
              <a:latin typeface="Consolas" panose="020B0609020204030204" charset="0"/>
              <a:ea typeface="宋体" panose="02010600030101010101" pitchFamily="2" charset="-122"/>
            </a:endParaRPr>
          </a:p>
          <a:p>
            <a:pPr>
              <a:buSzPct val="90000"/>
            </a:pPr>
            <a:r>
              <a:rPr lang="en-US" altLang="zh-CN" dirty="0">
                <a:solidFill>
                  <a:srgbClr val="0000FF"/>
                </a:solidFill>
                <a:latin typeface="Consolas" panose="020B0609020204030204" charset="0"/>
                <a:ea typeface="宋体" panose="02010600030101010101" pitchFamily="2" charset="-122"/>
                <a:sym typeface="Arial" panose="020B0604020202020204" pitchFamily="34" charset="0"/>
              </a:rPr>
              <a:t>True</a:t>
            </a:r>
            <a:endParaRPr lang="en-US" altLang="zh-CN" dirty="0">
              <a:solidFill>
                <a:srgbClr val="0000FF"/>
              </a:solidFill>
              <a:latin typeface="Consolas" panose="020B0609020204030204" charset="0"/>
              <a:ea typeface="宋体" panose="02010600030101010101" pitchFamily="2" charset="-122"/>
              <a:sym typeface="Arial" panose="020B0604020202020204" pitchFamily="3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12"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40962"/>
          <p:cNvSpPr>
            <a:spLocks noGrp="1"/>
          </p:cNvSpPr>
          <p:nvPr>
            <p:ph idx="1"/>
          </p:nvPr>
        </p:nvSpPr>
        <p:spPr>
          <a:xfrm>
            <a:off x="588214" y="1434553"/>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切片适用于列表、元组、字符串、</a:t>
            </a:r>
            <a:r>
              <a:rPr lang="en-US" altLang="zh-CN" sz="2000" b="1" dirty="0"/>
              <a:t>range</a:t>
            </a:r>
            <a:r>
              <a:rPr lang="zh-CN" altLang="en-US" sz="2000" b="1" dirty="0"/>
              <a:t>对象等类型，但</a:t>
            </a:r>
            <a:r>
              <a:rPr lang="zh-CN" altLang="en-US" sz="2000" b="1" dirty="0">
                <a:solidFill>
                  <a:srgbClr val="FF0000"/>
                </a:solidFill>
              </a:rPr>
              <a:t>作用于列表时功能最强大</a:t>
            </a:r>
            <a:r>
              <a:rPr lang="zh-CN" altLang="en-US" sz="2000" b="1" dirty="0"/>
              <a:t>。</a:t>
            </a:r>
            <a:endParaRPr lang="en-US" altLang="zh-CN" sz="2000" b="1" dirty="0"/>
          </a:p>
          <a:p>
            <a:pPr>
              <a:spcBef>
                <a:spcPts val="600"/>
              </a:spcBef>
              <a:spcAft>
                <a:spcPts val="0"/>
              </a:spcAft>
              <a:buClr>
                <a:srgbClr val="FF0000"/>
              </a:buClr>
              <a:buSzPct val="90000"/>
              <a:buFont typeface="Wingdings" panose="05000000000000000000" pitchFamily="2" charset="2"/>
              <a:buChar char="n"/>
            </a:pPr>
            <a:r>
              <a:rPr lang="zh-CN" altLang="en-US" sz="2000" b="1" dirty="0">
                <a:sym typeface="宋体" panose="02010600030101010101" pitchFamily="2" charset="-122"/>
              </a:rPr>
              <a:t>可以使用切片来</a:t>
            </a:r>
            <a:r>
              <a:rPr lang="zh-CN" altLang="en-US" sz="2000" b="1" dirty="0">
                <a:solidFill>
                  <a:srgbClr val="FF0000"/>
                </a:solidFill>
                <a:sym typeface="宋体" panose="02010600030101010101" pitchFamily="2" charset="-122"/>
              </a:rPr>
              <a:t>截取</a:t>
            </a:r>
            <a:r>
              <a:rPr lang="zh-CN" altLang="en-US" sz="2000" b="1" dirty="0">
                <a:sym typeface="宋体" panose="02010600030101010101" pitchFamily="2" charset="-122"/>
              </a:rPr>
              <a:t>列表中的任何部分，</a:t>
            </a:r>
            <a:r>
              <a:rPr lang="zh-CN" altLang="en-US" sz="2000" b="1" dirty="0">
                <a:solidFill>
                  <a:srgbClr val="FF0000"/>
                </a:solidFill>
                <a:sym typeface="宋体" panose="02010600030101010101" pitchFamily="2" charset="-122"/>
              </a:rPr>
              <a:t>得到一个新列表</a:t>
            </a:r>
            <a:r>
              <a:rPr lang="zh-CN" altLang="en-US" sz="2000" b="1" dirty="0">
                <a:sym typeface="宋体" panose="02010600030101010101" pitchFamily="2" charset="-122"/>
              </a:rPr>
              <a:t>，也可以通过切片来</a:t>
            </a:r>
            <a:r>
              <a:rPr lang="zh-CN" altLang="en-US" sz="2000" b="1" dirty="0">
                <a:solidFill>
                  <a:srgbClr val="FF0000"/>
                </a:solidFill>
                <a:sym typeface="宋体" panose="02010600030101010101" pitchFamily="2" charset="-122"/>
              </a:rPr>
              <a:t>修改</a:t>
            </a:r>
            <a:r>
              <a:rPr lang="zh-CN" altLang="en-US" sz="2000" b="1" dirty="0">
                <a:sym typeface="宋体" panose="02010600030101010101" pitchFamily="2" charset="-122"/>
              </a:rPr>
              <a:t>和</a:t>
            </a:r>
            <a:r>
              <a:rPr lang="zh-CN" altLang="en-US" sz="2000" b="1" dirty="0">
                <a:solidFill>
                  <a:srgbClr val="FF0000"/>
                </a:solidFill>
                <a:sym typeface="宋体" panose="02010600030101010101" pitchFamily="2" charset="-122"/>
              </a:rPr>
              <a:t>删除</a:t>
            </a:r>
            <a:r>
              <a:rPr lang="zh-CN" altLang="en-US" sz="2000" b="1" dirty="0">
                <a:sym typeface="宋体" panose="02010600030101010101" pitchFamily="2" charset="-122"/>
              </a:rPr>
              <a:t>列表中部分元素，甚至可以通过切片操作为列表对象</a:t>
            </a:r>
            <a:r>
              <a:rPr lang="zh-CN" altLang="en-US" sz="2000" b="1" dirty="0">
                <a:solidFill>
                  <a:srgbClr val="FF0000"/>
                </a:solidFill>
                <a:sym typeface="宋体" panose="02010600030101010101" pitchFamily="2" charset="-122"/>
              </a:rPr>
              <a:t>增加</a:t>
            </a:r>
            <a:r>
              <a:rPr lang="zh-CN" altLang="en-US" sz="2000" b="1" dirty="0">
                <a:sym typeface="宋体" panose="02010600030101010101" pitchFamily="2" charset="-122"/>
              </a:rPr>
              <a:t>元素。</a:t>
            </a:r>
            <a:endParaRPr lang="zh-CN" altLang="en-US" sz="2000" b="1" dirty="0"/>
          </a:p>
          <a:p>
            <a:pPr>
              <a:spcBef>
                <a:spcPts val="600"/>
              </a:spcBef>
              <a:spcAft>
                <a:spcPts val="600"/>
              </a:spcAft>
              <a:buClr>
                <a:srgbClr val="FF0000"/>
              </a:buClr>
              <a:buSzPct val="90000"/>
              <a:buFont typeface="Wingdings" panose="05000000000000000000" charset="0"/>
              <a:buChar char=""/>
            </a:pPr>
            <a:r>
              <a:rPr lang="zh-CN" altLang="en-US" sz="2000" b="1" dirty="0"/>
              <a:t>切片使用</a:t>
            </a:r>
            <a:r>
              <a:rPr lang="en-US" altLang="zh-CN" sz="2000" b="1" dirty="0">
                <a:solidFill>
                  <a:srgbClr val="FF0000"/>
                </a:solidFill>
              </a:rPr>
              <a:t>2</a:t>
            </a:r>
            <a:r>
              <a:rPr lang="zh-CN" altLang="en-US" sz="2000" b="1" dirty="0">
                <a:solidFill>
                  <a:srgbClr val="FF0000"/>
                </a:solidFill>
              </a:rPr>
              <a:t>个冒号分隔的</a:t>
            </a:r>
            <a:r>
              <a:rPr lang="en-US" altLang="zh-CN" sz="2000" b="1" dirty="0">
                <a:solidFill>
                  <a:srgbClr val="FF0000"/>
                </a:solidFill>
              </a:rPr>
              <a:t>3</a:t>
            </a:r>
            <a:r>
              <a:rPr lang="zh-CN" altLang="en-US" sz="2000" b="1" dirty="0">
                <a:solidFill>
                  <a:srgbClr val="FF0000"/>
                </a:solidFill>
              </a:rPr>
              <a:t>个数字</a:t>
            </a:r>
            <a:r>
              <a:rPr lang="zh-CN" altLang="en-US" sz="2000" b="1" dirty="0"/>
              <a:t>来完成：</a:t>
            </a:r>
            <a:endParaRPr lang="zh-CN" altLang="en-US" sz="2000" b="1" dirty="0"/>
          </a:p>
          <a:p>
            <a:pPr lvl="1">
              <a:spcBef>
                <a:spcPts val="600"/>
              </a:spcBef>
              <a:spcAft>
                <a:spcPts val="600"/>
              </a:spcAft>
              <a:buClr>
                <a:srgbClr val="FF0000"/>
              </a:buClr>
              <a:buSzPct val="90000"/>
              <a:buFont typeface="Wingdings" panose="05000000000000000000" charset="0"/>
              <a:buChar char=""/>
            </a:pPr>
            <a:r>
              <a:rPr lang="zh-CN" altLang="en-US" sz="1800" b="1" dirty="0"/>
              <a:t>第一个数字</a:t>
            </a:r>
            <a:r>
              <a:rPr lang="zh-CN" altLang="en-US" sz="1800" dirty="0"/>
              <a:t>表示切片开始位置（默认为</a:t>
            </a:r>
            <a:r>
              <a:rPr lang="en-US" altLang="zh-CN" sz="1800" dirty="0"/>
              <a:t>0</a:t>
            </a:r>
            <a:r>
              <a:rPr lang="zh-CN" altLang="en-US" sz="1800" dirty="0"/>
              <a:t>）。</a:t>
            </a:r>
            <a:endParaRPr lang="zh-CN" altLang="en-US" sz="1800" dirty="0"/>
          </a:p>
          <a:p>
            <a:pPr lvl="1">
              <a:spcBef>
                <a:spcPts val="600"/>
              </a:spcBef>
              <a:spcAft>
                <a:spcPts val="600"/>
              </a:spcAft>
              <a:buClr>
                <a:srgbClr val="FF0000"/>
              </a:buClr>
              <a:buSzPct val="90000"/>
              <a:buFont typeface="Wingdings" panose="05000000000000000000" charset="0"/>
              <a:buChar char=""/>
            </a:pPr>
            <a:r>
              <a:rPr lang="zh-CN" altLang="en-US" sz="1800" b="1" dirty="0"/>
              <a:t>第二个数字</a:t>
            </a:r>
            <a:r>
              <a:rPr lang="zh-CN" altLang="en-US" sz="1800" dirty="0"/>
              <a:t>表示切片截止（但不包含）位置（默认为列表长度）。</a:t>
            </a:r>
            <a:endParaRPr lang="zh-CN" altLang="en-US" sz="1800" dirty="0"/>
          </a:p>
          <a:p>
            <a:pPr lvl="1">
              <a:spcBef>
                <a:spcPts val="600"/>
              </a:spcBef>
              <a:spcAft>
                <a:spcPts val="600"/>
              </a:spcAft>
              <a:buClr>
                <a:srgbClr val="FF0000"/>
              </a:buClr>
              <a:buSzPct val="90000"/>
              <a:buFont typeface="Wingdings" panose="05000000000000000000" charset="0"/>
              <a:buChar char=""/>
            </a:pPr>
            <a:r>
              <a:rPr lang="zh-CN" altLang="en-US" sz="1800" b="1" dirty="0"/>
              <a:t>第三个数字</a:t>
            </a:r>
            <a:r>
              <a:rPr lang="zh-CN" altLang="en-US" sz="1800" dirty="0"/>
              <a:t>表示切片的步长（默认为</a:t>
            </a:r>
            <a:r>
              <a:rPr lang="en-US" altLang="zh-CN" sz="1800" dirty="0"/>
              <a:t>1</a:t>
            </a:r>
            <a:r>
              <a:rPr lang="zh-CN" altLang="en-US" sz="1800" dirty="0"/>
              <a:t>），当步长省略时可以顺便省略最后一个冒号。</a:t>
            </a:r>
            <a:endParaRPr lang="zh-CN" altLang="en-US" sz="1800" dirty="0"/>
          </a:p>
          <a:p>
            <a:pPr>
              <a:spcBef>
                <a:spcPts val="600"/>
              </a:spcBef>
              <a:spcAft>
                <a:spcPts val="600"/>
              </a:spcAft>
              <a:buClr>
                <a:srgbClr val="FF0000"/>
              </a:buClr>
              <a:buSzPct val="90000"/>
              <a:buFont typeface="Wingdings" panose="05000000000000000000" pitchFamily="2" charset="2"/>
              <a:buChar char="n"/>
            </a:pPr>
            <a:r>
              <a:rPr lang="zh-CN" altLang="en-US" sz="2000" b="1" dirty="0">
                <a:solidFill>
                  <a:srgbClr val="FF0000"/>
                </a:solidFill>
              </a:rPr>
              <a:t>切片操作不会因为下标越界而抛出异常</a:t>
            </a:r>
            <a:r>
              <a:rPr lang="zh-CN" altLang="en-US" sz="2000" b="1" dirty="0"/>
              <a:t>，而是简单地在列表尾部截断或者返回一个空列表，代码具有</a:t>
            </a:r>
            <a:r>
              <a:rPr lang="zh-CN" altLang="en-US" sz="2000" b="1" dirty="0">
                <a:solidFill>
                  <a:srgbClr val="FF0000"/>
                </a:solidFill>
              </a:rPr>
              <a:t>更强的健壮性</a:t>
            </a:r>
            <a:r>
              <a:rPr lang="zh-CN" altLang="en-US" sz="2000" b="1" dirty="0"/>
              <a:t>。</a:t>
            </a:r>
            <a:endParaRPr lang="zh-CN" altLang="en-US" sz="2000" b="1" dirty="0"/>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87807" y="997510"/>
            <a:ext cx="2779928"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slice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899592" y="1844824"/>
            <a:ext cx="7391400" cy="1704975"/>
          </a:xfrm>
          <a:prstGeom prst="rect">
            <a:avLst/>
          </a:prstGeom>
        </p:spPr>
      </p:pic>
      <p:grpSp>
        <p:nvGrpSpPr>
          <p:cNvPr id="7" name="组合 114"/>
          <p:cNvGrpSpPr/>
          <p:nvPr/>
        </p:nvGrpSpPr>
        <p:grpSpPr>
          <a:xfrm>
            <a:off x="-828600" y="76412"/>
            <a:ext cx="6225040" cy="662730"/>
            <a:chOff x="-482927" y="3380765"/>
            <a:chExt cx="6225040" cy="662730"/>
          </a:xfrm>
        </p:grpSpPr>
        <p:grpSp>
          <p:nvGrpSpPr>
            <p:cNvPr id="8" name="组合 105"/>
            <p:cNvGrpSpPr/>
            <p:nvPr/>
          </p:nvGrpSpPr>
          <p:grpSpPr>
            <a:xfrm>
              <a:off x="-482927" y="3380765"/>
              <a:ext cx="6225040" cy="662730"/>
              <a:chOff x="-482927"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矩形 11"/>
          <p:cNvSpPr/>
          <p:nvPr/>
        </p:nvSpPr>
        <p:spPr>
          <a:xfrm>
            <a:off x="387807" y="997510"/>
            <a:ext cx="3326552"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列表中的切片操作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41986"/>
          <p:cNvSpPr>
            <a:spLocks noGrp="1"/>
          </p:cNvSpPr>
          <p:nvPr>
            <p:ph idx="1"/>
          </p:nvPr>
        </p:nvSpPr>
        <p:spPr>
          <a:xfrm>
            <a:off x="770256" y="1430831"/>
            <a:ext cx="8229600" cy="4678451"/>
          </a:xfrm>
        </p:spPr>
        <p:txBody>
          <a:bodyPr anchor="t"/>
          <a:lstStyle/>
          <a:p>
            <a:pPr>
              <a:spcBef>
                <a:spcPct val="0"/>
              </a:spcBef>
              <a:buSzPct val="90000"/>
              <a:buNone/>
            </a:pPr>
            <a:r>
              <a:rPr lang="en-US" altLang="zh-CN" sz="1600" b="1" dirty="0">
                <a:latin typeface="Consolas" panose="020B0609020204030204" charset="0"/>
              </a:rPr>
              <a:t>&gt;&gt;&gt; aList = [3, 4, 5, 6, 7, 9, 11, 13, 15, 17]</a:t>
            </a:r>
            <a:endParaRPr lang="en-US" altLang="zh-CN" sz="1600" b="1" dirty="0">
              <a:latin typeface="Consolas" panose="020B0609020204030204" charset="0"/>
            </a:endParaRPr>
          </a:p>
          <a:p>
            <a:pPr>
              <a:spcBef>
                <a:spcPct val="0"/>
              </a:spcBef>
              <a:buSzPct val="90000"/>
              <a:buNone/>
            </a:pPr>
            <a:r>
              <a:rPr lang="en-US" altLang="zh-CN" sz="1600" b="1" dirty="0">
                <a:latin typeface="Consolas" panose="020B0609020204030204" charset="0"/>
              </a:rPr>
              <a:t>&gt;&gt;&gt; aList[::]                            #</a:t>
            </a:r>
            <a:r>
              <a:rPr lang="zh-CN" altLang="en-US" sz="1600" b="1" dirty="0">
                <a:latin typeface="Consolas" panose="020B0609020204030204" charset="0"/>
              </a:rPr>
              <a:t>返回包含所有元素的新列表</a:t>
            </a:r>
            <a:endParaRPr lang="zh-CN" altLang="en-US" sz="1600" b="1" dirty="0">
              <a:latin typeface="Consolas" panose="020B0609020204030204" charset="0"/>
            </a:endParaRPr>
          </a:p>
          <a:p>
            <a:pPr>
              <a:spcBef>
                <a:spcPct val="0"/>
              </a:spcBef>
              <a:buSzPct val="90000"/>
              <a:buNone/>
            </a:pPr>
            <a:r>
              <a:rPr lang="en-US" altLang="zh-CN" sz="1600" b="1" dirty="0">
                <a:solidFill>
                  <a:srgbClr val="0000FF"/>
                </a:solidFill>
                <a:latin typeface="Consolas" panose="020B0609020204030204" charset="0"/>
              </a:rPr>
              <a:t>[3, 4, 5, 6, 7, 9, 11, 13, 15, 17]</a:t>
            </a:r>
            <a:endParaRPr lang="en-US" altLang="zh-CN" sz="1600" b="1" dirty="0">
              <a:solidFill>
                <a:srgbClr val="0000FF"/>
              </a:solidFill>
              <a:latin typeface="Consolas" panose="020B0609020204030204" charset="0"/>
            </a:endParaRPr>
          </a:p>
          <a:p>
            <a:pPr>
              <a:spcBef>
                <a:spcPct val="0"/>
              </a:spcBef>
              <a:buSzPct val="90000"/>
              <a:buNone/>
            </a:pPr>
            <a:r>
              <a:rPr lang="en-US" altLang="zh-CN" sz="1600" b="1" dirty="0">
                <a:latin typeface="Consolas" panose="020B0609020204030204" charset="0"/>
              </a:rPr>
              <a:t>&gt;&gt;&gt; aList[::-1]                          #</a:t>
            </a:r>
            <a:r>
              <a:rPr lang="zh-CN" altLang="en-US" sz="1600" b="1" dirty="0">
                <a:latin typeface="Consolas" panose="020B0609020204030204" charset="0"/>
              </a:rPr>
              <a:t>逆序的所有元素</a:t>
            </a:r>
            <a:endParaRPr lang="zh-CN" altLang="en-US" sz="1600" b="1" dirty="0">
              <a:latin typeface="Consolas" panose="020B0609020204030204" charset="0"/>
            </a:endParaRPr>
          </a:p>
          <a:p>
            <a:pPr>
              <a:spcBef>
                <a:spcPct val="0"/>
              </a:spcBef>
              <a:buSzPct val="90000"/>
              <a:buNone/>
            </a:pPr>
            <a:r>
              <a:rPr lang="en-US" altLang="zh-CN" sz="1600" b="1" dirty="0">
                <a:solidFill>
                  <a:srgbClr val="0000FF"/>
                </a:solidFill>
                <a:latin typeface="Consolas" panose="020B0609020204030204" charset="0"/>
              </a:rPr>
              <a:t>[17, 15, 13, 11, 9, 7, 6, 5, 4, 3]</a:t>
            </a:r>
            <a:endParaRPr lang="en-US" altLang="zh-CN" sz="1600" b="1" dirty="0">
              <a:solidFill>
                <a:srgbClr val="0000FF"/>
              </a:solidFill>
              <a:latin typeface="Consolas" panose="020B0609020204030204" charset="0"/>
            </a:endParaRPr>
          </a:p>
          <a:p>
            <a:pPr>
              <a:spcBef>
                <a:spcPct val="0"/>
              </a:spcBef>
              <a:buSzPct val="90000"/>
              <a:buNone/>
            </a:pPr>
            <a:r>
              <a:rPr lang="en-US" altLang="zh-CN" sz="1600" b="1" dirty="0">
                <a:latin typeface="Consolas" panose="020B0609020204030204" charset="0"/>
              </a:rPr>
              <a:t>&gt;&gt;&gt; aList[::2]                           #</a:t>
            </a:r>
            <a:r>
              <a:rPr lang="zh-CN" altLang="en-US" sz="1600" b="1" dirty="0">
                <a:latin typeface="Consolas" panose="020B0609020204030204" charset="0"/>
              </a:rPr>
              <a:t>偶数位置，隔一个取一个</a:t>
            </a:r>
            <a:endParaRPr lang="zh-CN" altLang="en-US" sz="1600" b="1" dirty="0">
              <a:latin typeface="Consolas" panose="020B0609020204030204" charset="0"/>
            </a:endParaRPr>
          </a:p>
          <a:p>
            <a:pPr>
              <a:spcBef>
                <a:spcPct val="0"/>
              </a:spcBef>
              <a:buSzPct val="90000"/>
              <a:buNone/>
            </a:pPr>
            <a:r>
              <a:rPr lang="en-US" altLang="zh-CN" sz="1600" b="1" dirty="0">
                <a:solidFill>
                  <a:srgbClr val="0000FF"/>
                </a:solidFill>
                <a:latin typeface="Consolas" panose="020B0609020204030204" charset="0"/>
              </a:rPr>
              <a:t>[3, 5, 7, 11, 15]</a:t>
            </a:r>
            <a:endParaRPr lang="en-US" altLang="zh-CN" sz="1600" b="1" dirty="0">
              <a:solidFill>
                <a:srgbClr val="0000FF"/>
              </a:solidFill>
              <a:latin typeface="Consolas" panose="020B0609020204030204" charset="0"/>
            </a:endParaRPr>
          </a:p>
          <a:p>
            <a:pPr>
              <a:spcBef>
                <a:spcPct val="0"/>
              </a:spcBef>
              <a:buSzPct val="90000"/>
              <a:buNone/>
            </a:pPr>
            <a:r>
              <a:rPr lang="en-US" altLang="zh-CN" sz="1600" b="1" dirty="0">
                <a:latin typeface="Consolas" panose="020B0609020204030204" charset="0"/>
              </a:rPr>
              <a:t>&gt;&gt;&gt; aList[1::2]                          #</a:t>
            </a:r>
            <a:r>
              <a:rPr lang="zh-CN" altLang="en-US" sz="1600" b="1" dirty="0">
                <a:latin typeface="Consolas" panose="020B0609020204030204" charset="0"/>
              </a:rPr>
              <a:t>奇数位置，隔一个取一个</a:t>
            </a:r>
            <a:endParaRPr lang="zh-CN" altLang="en-US" sz="1600" b="1" dirty="0">
              <a:latin typeface="Consolas" panose="020B0609020204030204" charset="0"/>
            </a:endParaRPr>
          </a:p>
          <a:p>
            <a:pPr>
              <a:spcBef>
                <a:spcPct val="0"/>
              </a:spcBef>
              <a:buSzPct val="90000"/>
              <a:buNone/>
            </a:pPr>
            <a:r>
              <a:rPr lang="en-US" altLang="zh-CN" sz="1600" b="1" dirty="0">
                <a:solidFill>
                  <a:srgbClr val="0000FF"/>
                </a:solidFill>
                <a:latin typeface="Consolas" panose="020B0609020204030204" charset="0"/>
              </a:rPr>
              <a:t>[4, 6, 9, 13, 17]</a:t>
            </a:r>
            <a:endParaRPr lang="en-US" altLang="zh-CN" sz="1600" b="1" dirty="0">
              <a:solidFill>
                <a:srgbClr val="0000FF"/>
              </a:solidFill>
              <a:latin typeface="Consolas" panose="020B0609020204030204" charset="0"/>
            </a:endParaRPr>
          </a:p>
          <a:p>
            <a:pPr>
              <a:spcBef>
                <a:spcPct val="0"/>
              </a:spcBef>
              <a:buSzPct val="90000"/>
              <a:buNone/>
            </a:pPr>
            <a:r>
              <a:rPr lang="en-US" altLang="zh-CN" sz="1600" b="1" dirty="0">
                <a:latin typeface="Consolas" panose="020B0609020204030204" charset="0"/>
              </a:rPr>
              <a:t>&gt;&gt;&gt; aList[3::]                           #</a:t>
            </a:r>
            <a:r>
              <a:rPr lang="zh-CN" altLang="en-US" sz="1600" b="1" dirty="0">
                <a:latin typeface="Consolas" panose="020B0609020204030204" charset="0"/>
              </a:rPr>
              <a:t>从下标</a:t>
            </a:r>
            <a:r>
              <a:rPr lang="en-US" altLang="zh-CN" sz="1600" b="1" dirty="0">
                <a:latin typeface="Consolas" panose="020B0609020204030204" charset="0"/>
              </a:rPr>
              <a:t>3</a:t>
            </a:r>
            <a:r>
              <a:rPr lang="zh-CN" altLang="en-US" sz="1600" b="1" dirty="0">
                <a:latin typeface="Consolas" panose="020B0609020204030204" charset="0"/>
              </a:rPr>
              <a:t>开始的所有元素</a:t>
            </a:r>
            <a:endParaRPr lang="zh-CN" altLang="en-US" sz="1600" b="1" dirty="0">
              <a:latin typeface="Consolas" panose="020B0609020204030204" charset="0"/>
            </a:endParaRPr>
          </a:p>
          <a:p>
            <a:pPr>
              <a:spcBef>
                <a:spcPct val="0"/>
              </a:spcBef>
              <a:buSzPct val="90000"/>
              <a:buNone/>
            </a:pPr>
            <a:r>
              <a:rPr lang="en-US" altLang="zh-CN" sz="1600" b="1" dirty="0">
                <a:solidFill>
                  <a:srgbClr val="0000FF"/>
                </a:solidFill>
                <a:latin typeface="Consolas" panose="020B0609020204030204" charset="0"/>
              </a:rPr>
              <a:t>[6, 7, 9, 11, 13, 15, 17]</a:t>
            </a:r>
            <a:endParaRPr lang="en-US" altLang="zh-CN" sz="1600" b="1" dirty="0">
              <a:solidFill>
                <a:srgbClr val="0000FF"/>
              </a:solidFill>
              <a:latin typeface="Consolas" panose="020B0609020204030204" charset="0"/>
            </a:endParaRPr>
          </a:p>
          <a:p>
            <a:pPr>
              <a:spcBef>
                <a:spcPct val="0"/>
              </a:spcBef>
              <a:buSzPct val="90000"/>
              <a:buNone/>
            </a:pPr>
            <a:r>
              <a:rPr lang="en-US" altLang="zh-CN" sz="1600" b="1" dirty="0">
                <a:latin typeface="Consolas" panose="020B0609020204030204" charset="0"/>
              </a:rPr>
              <a:t>&gt;&gt;&gt; aList[3:6]                           #</a:t>
            </a:r>
            <a:r>
              <a:rPr lang="zh-CN" altLang="en-US" sz="1600" b="1" dirty="0">
                <a:latin typeface="Consolas" panose="020B0609020204030204" charset="0"/>
              </a:rPr>
              <a:t>下标在</a:t>
            </a:r>
            <a:r>
              <a:rPr lang="en-US" altLang="zh-CN" sz="1600" b="1" dirty="0">
                <a:latin typeface="Consolas" panose="020B0609020204030204" charset="0"/>
              </a:rPr>
              <a:t>[3, 6)</a:t>
            </a:r>
            <a:r>
              <a:rPr lang="zh-CN" altLang="en-US" sz="1600" b="1" dirty="0">
                <a:latin typeface="Consolas" panose="020B0609020204030204" charset="0"/>
              </a:rPr>
              <a:t>之间的所有元素</a:t>
            </a:r>
            <a:endParaRPr lang="zh-CN" altLang="en-US" sz="1600" b="1" dirty="0">
              <a:latin typeface="Consolas" panose="020B0609020204030204" charset="0"/>
            </a:endParaRPr>
          </a:p>
          <a:p>
            <a:pPr>
              <a:spcBef>
                <a:spcPct val="0"/>
              </a:spcBef>
              <a:buSzPct val="90000"/>
              <a:buNone/>
            </a:pPr>
            <a:r>
              <a:rPr lang="en-US" altLang="zh-CN" sz="1600" b="1" dirty="0">
                <a:solidFill>
                  <a:srgbClr val="0000FF"/>
                </a:solidFill>
                <a:latin typeface="Consolas" panose="020B0609020204030204" charset="0"/>
              </a:rPr>
              <a:t>[6, 7, 9]</a:t>
            </a:r>
            <a:endParaRPr lang="en-US" altLang="zh-CN" sz="1600" b="1" dirty="0">
              <a:solidFill>
                <a:srgbClr val="0000FF"/>
              </a:solidFill>
              <a:latin typeface="Consolas" panose="020B0609020204030204" charset="0"/>
            </a:endParaRPr>
          </a:p>
          <a:p>
            <a:pPr>
              <a:spcBef>
                <a:spcPct val="0"/>
              </a:spcBef>
              <a:buSzPct val="90000"/>
              <a:buNone/>
            </a:pPr>
            <a:r>
              <a:rPr lang="en-US" altLang="zh-CN" sz="1600" b="1" dirty="0">
                <a:latin typeface="Consolas" panose="020B0609020204030204" charset="0"/>
              </a:rPr>
              <a:t>&gt;&gt;&gt; aList[0:100:1]                       #</a:t>
            </a:r>
            <a:r>
              <a:rPr lang="zh-CN" altLang="en-US" sz="1600" b="1" dirty="0">
                <a:latin typeface="Consolas" panose="020B0609020204030204" charset="0"/>
              </a:rPr>
              <a:t>前</a:t>
            </a:r>
            <a:r>
              <a:rPr lang="en-US" altLang="zh-CN" sz="1600" b="1" dirty="0">
                <a:latin typeface="Consolas" panose="020B0609020204030204" charset="0"/>
              </a:rPr>
              <a:t>100</a:t>
            </a:r>
            <a:r>
              <a:rPr lang="zh-CN" altLang="en-US" sz="1600" b="1" dirty="0">
                <a:latin typeface="Consolas" panose="020B0609020204030204" charset="0"/>
              </a:rPr>
              <a:t>个元素，自动截断</a:t>
            </a:r>
            <a:endParaRPr lang="zh-CN" altLang="en-US" sz="1600" b="1" dirty="0">
              <a:latin typeface="Consolas" panose="020B0609020204030204" charset="0"/>
            </a:endParaRPr>
          </a:p>
          <a:p>
            <a:pPr>
              <a:spcBef>
                <a:spcPct val="0"/>
              </a:spcBef>
              <a:buSzPct val="90000"/>
              <a:buNone/>
            </a:pPr>
            <a:r>
              <a:rPr lang="en-US" altLang="zh-CN" sz="1600" b="1" dirty="0">
                <a:solidFill>
                  <a:srgbClr val="0000FF"/>
                </a:solidFill>
                <a:latin typeface="Consolas" panose="020B0609020204030204" charset="0"/>
              </a:rPr>
              <a:t>[3, 4, 5, 6, 7, 9, 11, 13, 15, 17]</a:t>
            </a:r>
            <a:endParaRPr lang="en-US" altLang="zh-CN" sz="1600" b="1" dirty="0">
              <a:solidFill>
                <a:srgbClr val="0000FF"/>
              </a:solidFill>
              <a:latin typeface="Consolas" panose="020B0609020204030204" charset="0"/>
            </a:endParaRPr>
          </a:p>
          <a:p>
            <a:pPr>
              <a:spcBef>
                <a:spcPct val="0"/>
              </a:spcBef>
              <a:buSzPct val="90000"/>
              <a:buNone/>
            </a:pPr>
            <a:r>
              <a:rPr lang="en-US" altLang="zh-CN" sz="1600" b="1" dirty="0">
                <a:latin typeface="Consolas" panose="020B0609020204030204" charset="0"/>
              </a:rPr>
              <a:t>&gt;&gt;&gt; aList[100:]                          #</a:t>
            </a:r>
            <a:r>
              <a:rPr lang="zh-CN" altLang="en-US" sz="1600" b="1" dirty="0">
                <a:latin typeface="Consolas" panose="020B0609020204030204" charset="0"/>
              </a:rPr>
              <a:t>下标</a:t>
            </a:r>
            <a:r>
              <a:rPr lang="en-US" altLang="zh-CN" sz="1600" b="1" dirty="0">
                <a:latin typeface="Consolas" panose="020B0609020204030204" charset="0"/>
              </a:rPr>
              <a:t>100</a:t>
            </a:r>
            <a:r>
              <a:rPr lang="zh-CN" altLang="en-US" sz="1600" b="1" dirty="0">
                <a:latin typeface="Consolas" panose="020B0609020204030204" charset="0"/>
              </a:rPr>
              <a:t>之后的所有元素，自动截断</a:t>
            </a:r>
            <a:endParaRPr lang="zh-CN" altLang="en-US" sz="1600" b="1" dirty="0">
              <a:latin typeface="Consolas" panose="020B0609020204030204" charset="0"/>
            </a:endParaRPr>
          </a:p>
          <a:p>
            <a:pPr>
              <a:spcBef>
                <a:spcPct val="0"/>
              </a:spcBef>
              <a:buSzPct val="90000"/>
              <a:buNone/>
            </a:pPr>
            <a:r>
              <a:rPr lang="en-US" altLang="zh-CN" sz="1600" b="1" dirty="0">
                <a:solidFill>
                  <a:srgbClr val="0000FF"/>
                </a:solidFill>
                <a:latin typeface="Consolas" panose="020B0609020204030204" charset="0"/>
              </a:rPr>
              <a:t>[]</a:t>
            </a:r>
            <a:endParaRPr lang="en-US" altLang="zh-CN" sz="1600" b="1" dirty="0">
              <a:solidFill>
                <a:srgbClr val="0000FF"/>
              </a:solidFill>
              <a:latin typeface="Consolas" panose="020B0609020204030204" charset="0"/>
            </a:endParaRPr>
          </a:p>
          <a:p>
            <a:pPr>
              <a:spcBef>
                <a:spcPct val="0"/>
              </a:spcBef>
              <a:buSzPct val="90000"/>
              <a:buNone/>
            </a:pPr>
            <a:r>
              <a:rPr lang="en-US" altLang="zh-CN" sz="1600" b="1" dirty="0">
                <a:latin typeface="Consolas" panose="020B0609020204030204" charset="0"/>
              </a:rPr>
              <a:t>&gt;&gt;&gt; aList[100]                           #</a:t>
            </a:r>
            <a:r>
              <a:rPr lang="zh-CN" altLang="en-US" sz="1600" b="1" dirty="0">
                <a:latin typeface="Consolas" panose="020B0609020204030204" charset="0"/>
              </a:rPr>
              <a:t>直接使用下标访问会发生越界</a:t>
            </a:r>
            <a:endParaRPr lang="zh-CN" altLang="en-US" sz="1600" b="1" dirty="0">
              <a:latin typeface="Consolas" panose="020B0609020204030204" charset="0"/>
            </a:endParaRPr>
          </a:p>
          <a:p>
            <a:pPr>
              <a:spcBef>
                <a:spcPct val="0"/>
              </a:spcBef>
              <a:buSzPct val="90000"/>
              <a:buNone/>
            </a:pPr>
            <a:r>
              <a:rPr lang="en-US" altLang="zh-CN" sz="1600" b="1" dirty="0">
                <a:solidFill>
                  <a:srgbClr val="FF0000"/>
                </a:solidFill>
                <a:latin typeface="Consolas" panose="020B0609020204030204" charset="0"/>
              </a:rPr>
              <a:t>IndexError: list index out of range</a:t>
            </a:r>
            <a:endParaRPr lang="en-US" altLang="zh-CN" sz="1600" b="1" dirty="0">
              <a:solidFill>
                <a:srgbClr val="FF0000"/>
              </a:solidFill>
              <a:latin typeface="Consolas" panose="020B0609020204030204" charset="0"/>
            </a:endParaRP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43010"/>
          <p:cNvSpPr>
            <a:spLocks noGrp="1"/>
          </p:cNvSpPr>
          <p:nvPr>
            <p:ph idx="1"/>
          </p:nvPr>
        </p:nvSpPr>
        <p:spPr>
          <a:xfrm>
            <a:off x="775639"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000" b="1" dirty="0">
                <a:latin typeface="宋体" panose="02010600030101010101" pitchFamily="2" charset="-122"/>
              </a:rPr>
              <a:t>可以使用切片来</a:t>
            </a:r>
            <a:r>
              <a:rPr lang="zh-CN" altLang="en-US" sz="2000" b="1" dirty="0">
                <a:solidFill>
                  <a:srgbClr val="FF0000"/>
                </a:solidFill>
                <a:latin typeface="宋体" panose="02010600030101010101" pitchFamily="2" charset="-122"/>
              </a:rPr>
              <a:t>原地修改</a:t>
            </a:r>
            <a:r>
              <a:rPr lang="zh-CN" altLang="en-US" sz="2000" b="1" dirty="0">
                <a:latin typeface="宋体" panose="02010600030101010101" pitchFamily="2" charset="-122"/>
              </a:rPr>
              <a:t>列表内容</a:t>
            </a:r>
            <a:endParaRPr lang="zh-CN" altLang="en-US" sz="2000" b="1" dirty="0">
              <a:latin typeface="宋体" panose="02010600030101010101" pitchFamily="2" charset="-122"/>
            </a:endParaRPr>
          </a:p>
        </p:txBody>
      </p:sp>
      <p:sp>
        <p:nvSpPr>
          <p:cNvPr id="5" name="文本占位符 44034"/>
          <p:cNvSpPr txBox="1"/>
          <p:nvPr/>
        </p:nvSpPr>
        <p:spPr bwMode="auto">
          <a:xfrm>
            <a:off x="747064" y="5035786"/>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charset="0"/>
              <a:buChar char=""/>
            </a:pPr>
            <a:r>
              <a:rPr lang="zh-CN" altLang="en-US" sz="2000" b="1" dirty="0"/>
              <a:t>使用</a:t>
            </a:r>
            <a:r>
              <a:rPr lang="en-US" altLang="zh-CN" sz="2000" b="1" dirty="0"/>
              <a:t>del</a:t>
            </a:r>
            <a:r>
              <a:rPr lang="zh-CN" altLang="en-US" sz="2000" b="1" dirty="0"/>
              <a:t>与切片结合来删除列表元素</a:t>
            </a:r>
            <a:endParaRPr lang="zh-CN" altLang="en-US" sz="2000" b="1" dirty="0"/>
          </a:p>
          <a:p>
            <a:pPr>
              <a:spcBef>
                <a:spcPct val="0"/>
              </a:spcBef>
              <a:buSzPct val="90000"/>
              <a:buFont typeface="Arial" panose="020B0604020202020204" pitchFamily="34" charset="0"/>
              <a:buNone/>
            </a:pPr>
            <a:endParaRPr lang="en-US" altLang="zh-CN" sz="1350" dirty="0"/>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3" name="矩形 2"/>
          <p:cNvSpPr/>
          <p:nvPr/>
        </p:nvSpPr>
        <p:spPr>
          <a:xfrm>
            <a:off x="1619672" y="1742577"/>
            <a:ext cx="8678813" cy="3293209"/>
          </a:xfrm>
          <a:prstGeom prst="rect">
            <a:avLst/>
          </a:prstGeom>
        </p:spPr>
        <p:txBody>
          <a:bodyPr wrap="square">
            <a:spAutoFit/>
          </a:bodyPr>
          <a:lstStyle/>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5, 7]</a:t>
            </a:r>
            <a:endParaRPr lang="en-US" altLang="zh-CN" sz="1600" dirty="0">
              <a:latin typeface="Consolas" panose="020B0609020204030204" charset="0"/>
            </a:endParaRP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[1, 2]            </a:t>
            </a: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替换前</a:t>
            </a:r>
            <a:r>
              <a:rPr lang="en-US" altLang="zh-CN" sz="1600" dirty="0">
                <a:solidFill>
                  <a:srgbClr val="0000FF"/>
                </a:solidFill>
                <a:latin typeface="Consolas" panose="020B0609020204030204" charset="0"/>
                <a:ea typeface="仿宋" panose="02010609060101010101" pitchFamily="49" charset="-122"/>
              </a:rPr>
              <a:t>2</a:t>
            </a:r>
            <a:r>
              <a:rPr lang="zh-CN" altLang="en-US" sz="1600" dirty="0">
                <a:solidFill>
                  <a:srgbClr val="0000FF"/>
                </a:solidFill>
                <a:latin typeface="Consolas" panose="020B0609020204030204" charset="0"/>
                <a:ea typeface="仿宋" panose="02010609060101010101" pitchFamily="49" charset="-122"/>
              </a:rPr>
              <a:t>个元素</a:t>
            </a:r>
            <a:endParaRPr lang="zh-CN" altLang="en-US" sz="1600" dirty="0">
              <a:solidFill>
                <a:srgbClr val="0000FF"/>
              </a:solidFill>
              <a:latin typeface="Consolas" panose="020B0609020204030204" charset="0"/>
              <a:ea typeface="仿宋" panose="02010609060101010101" pitchFamily="49" charset="-122"/>
            </a:endParaRP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[1, 2, 7]</a:t>
            </a:r>
            <a:endParaRPr lang="en-US" altLang="zh-CN" sz="1600" dirty="0">
              <a:solidFill>
                <a:srgbClr val="0000FF"/>
              </a:solidFill>
              <a:latin typeface="Consolas" panose="020B0609020204030204" charset="0"/>
            </a:endParaRP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list(range(10))</a:t>
            </a:r>
            <a:endParaRPr lang="en-US" altLang="zh-CN" sz="1600" dirty="0">
              <a:latin typeface="Consolas" panose="020B0609020204030204" charset="0"/>
            </a:endParaRP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[0, 1, 2, 3, 4, 5, 6, 7, 8, 9]</a:t>
            </a:r>
            <a:endParaRPr lang="en-US" altLang="zh-CN" sz="1600" dirty="0">
              <a:solidFill>
                <a:srgbClr val="0000FF"/>
              </a:solidFill>
              <a:latin typeface="Consolas" panose="020B0609020204030204" charset="0"/>
            </a:endParaRP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[0]*5            </a:t>
            </a: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替换偶数位置上的元素</a:t>
            </a:r>
            <a:endParaRPr lang="zh-CN" altLang="en-US" sz="1600" dirty="0">
              <a:solidFill>
                <a:srgbClr val="0000FF"/>
              </a:solidFill>
              <a:latin typeface="Consolas" panose="020B0609020204030204" charset="0"/>
              <a:ea typeface="仿宋" panose="02010609060101010101" pitchFamily="49" charset="-122"/>
            </a:endParaRP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[0, 1, 0, 3, 0, 5, 0, 7, 0, 9]</a:t>
            </a:r>
            <a:endParaRPr lang="en-US" altLang="zh-CN" sz="1600" dirty="0">
              <a:solidFill>
                <a:srgbClr val="0000FF"/>
              </a:solidFill>
              <a:latin typeface="Consolas" panose="020B0609020204030204" charset="0"/>
            </a:endParaRP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[0]*3            </a:t>
            </a:r>
            <a:endParaRPr lang="en-US" altLang="zh-CN" sz="1600" dirty="0">
              <a:latin typeface="Consolas" panose="020B0609020204030204" charset="0"/>
            </a:endParaRPr>
          </a:p>
          <a:p>
            <a:pPr>
              <a:buSzPct val="90000"/>
            </a:pPr>
            <a:r>
              <a:rPr lang="en-US" altLang="zh-CN" sz="1600" dirty="0" err="1">
                <a:solidFill>
                  <a:srgbClr val="FF0000"/>
                </a:solidFill>
                <a:latin typeface="Consolas" panose="020B0609020204030204" charset="0"/>
              </a:rPr>
              <a:t>ValueError</a:t>
            </a:r>
            <a:r>
              <a:rPr lang="en-US" altLang="zh-CN" sz="1600" dirty="0">
                <a:solidFill>
                  <a:srgbClr val="FF0000"/>
                </a:solidFill>
                <a:latin typeface="Consolas" panose="020B0609020204030204" charset="0"/>
              </a:rPr>
              <a:t>: attempt to assign sequence of size 3 to </a:t>
            </a:r>
            <a:endParaRPr lang="en-US" altLang="zh-CN" sz="1600" dirty="0">
              <a:solidFill>
                <a:srgbClr val="FF0000"/>
              </a:solidFill>
              <a:latin typeface="Consolas" panose="020B0609020204030204" charset="0"/>
            </a:endParaRPr>
          </a:p>
          <a:p>
            <a:pPr>
              <a:buSzPct val="90000"/>
            </a:pPr>
            <a:r>
              <a:rPr lang="en-US" altLang="zh-CN" sz="1600" dirty="0">
                <a:solidFill>
                  <a:srgbClr val="FF0000"/>
                </a:solidFill>
                <a:latin typeface="Consolas" panose="020B0609020204030204" charset="0"/>
              </a:rPr>
              <a:t>extended slice of size 5</a:t>
            </a:r>
            <a:endParaRPr lang="en-US" altLang="zh-CN" sz="1600" dirty="0">
              <a:solidFill>
                <a:srgbClr val="FF0000"/>
              </a:solidFill>
              <a:latin typeface="Consolas" panose="020B0609020204030204" charset="0"/>
            </a:endParaRPr>
          </a:p>
        </p:txBody>
      </p:sp>
      <p:sp>
        <p:nvSpPr>
          <p:cNvPr id="4" name="矩形 3"/>
          <p:cNvSpPr/>
          <p:nvPr/>
        </p:nvSpPr>
        <p:spPr>
          <a:xfrm>
            <a:off x="1691680" y="5428346"/>
            <a:ext cx="5604593" cy="1077218"/>
          </a:xfrm>
          <a:prstGeom prst="rect">
            <a:avLst/>
          </a:prstGeom>
        </p:spPr>
        <p:txBody>
          <a:bodyPr wrap="square">
            <a:spAutoFit/>
          </a:bodyPr>
          <a:lstStyle/>
          <a:p>
            <a:pPr>
              <a:buSzPct val="90000"/>
            </a:pPr>
            <a:r>
              <a:rPr lang="zh-CN" altLang="en-US" sz="1600" dirty="0">
                <a:latin typeface="Consolas" panose="020B0609020204030204" charset="0"/>
              </a:rPr>
              <a:t>&gt;&gt;&gt; aList = [3,5,7,9,11]</a:t>
            </a:r>
            <a:endParaRPr lang="zh-CN" altLang="en-US" sz="1600" dirty="0">
              <a:latin typeface="Consolas" panose="020B0609020204030204" charset="0"/>
            </a:endParaRPr>
          </a:p>
          <a:p>
            <a:pPr>
              <a:buSzPct val="90000"/>
            </a:pPr>
            <a:r>
              <a:rPr lang="zh-CN" altLang="en-US" sz="1600" dirty="0">
                <a:latin typeface="Consolas" panose="020B0609020204030204" charset="0"/>
              </a:rPr>
              <a:t>&gt;&gt;&gt; del aList[</a:t>
            </a:r>
            <a:r>
              <a:rPr lang="en-US" altLang="zh-CN" sz="1600" dirty="0">
                <a:latin typeface="Consolas" panose="020B0609020204030204" charset="0"/>
              </a:rPr>
              <a:t>1</a:t>
            </a:r>
            <a:r>
              <a:rPr lang="zh-CN" altLang="en-US" sz="1600" dirty="0">
                <a:latin typeface="Consolas" panose="020B0609020204030204" charset="0"/>
              </a:rPr>
              <a:t>:</a:t>
            </a:r>
            <a:r>
              <a:rPr lang="en-US" altLang="zh-CN" sz="1600" dirty="0">
                <a:latin typeface="Consolas" panose="020B0609020204030204" charset="0"/>
              </a:rPr>
              <a:t>:</a:t>
            </a:r>
            <a:r>
              <a:rPr lang="zh-CN" altLang="en-US" sz="1600" dirty="0">
                <a:latin typeface="Consolas" panose="020B0609020204030204" charset="0"/>
              </a:rPr>
              <a:t>2] </a:t>
            </a:r>
            <a:endParaRPr lang="en-US" altLang="zh-CN" sz="1600" dirty="0">
              <a:latin typeface="Consolas" panose="020B0609020204030204" charset="0"/>
            </a:endParaRPr>
          </a:p>
          <a:p>
            <a:pPr>
              <a:buSzPct val="90000"/>
            </a:pPr>
            <a:r>
              <a:rPr lang="zh-CN" altLang="en-US" sz="1600" dirty="0">
                <a:latin typeface="Consolas" panose="020B0609020204030204" charset="0"/>
              </a:rPr>
              <a:t>&gt;&gt;&gt; aList</a:t>
            </a:r>
            <a:endParaRPr lang="zh-CN" altLang="en-US" sz="1600" dirty="0">
              <a:latin typeface="Consolas" panose="020B0609020204030204" charset="0"/>
            </a:endParaRPr>
          </a:p>
          <a:p>
            <a:pPr>
              <a:buSzPct val="90000"/>
            </a:pPr>
            <a:r>
              <a:rPr lang="zh-CN" altLang="en-US" sz="1600" dirty="0">
                <a:solidFill>
                  <a:srgbClr val="0000FF"/>
                </a:solidFill>
                <a:latin typeface="Consolas" panose="020B0609020204030204" charset="0"/>
              </a:rPr>
              <a:t>[</a:t>
            </a:r>
            <a:r>
              <a:rPr lang="en-US" altLang="zh-CN" sz="1600" dirty="0">
                <a:solidFill>
                  <a:srgbClr val="0000FF"/>
                </a:solidFill>
                <a:latin typeface="Consolas" panose="020B0609020204030204" charset="0"/>
              </a:rPr>
              <a:t>3</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7</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11</a:t>
            </a:r>
            <a:r>
              <a:rPr lang="zh-CN" altLang="en-US" sz="1600" dirty="0">
                <a:solidFill>
                  <a:srgbClr val="0000FF"/>
                </a:solidFill>
                <a:latin typeface="Consolas" panose="020B0609020204030204" charset="0"/>
              </a:rPr>
              <a:t>]</a:t>
            </a:r>
            <a:endParaRPr lang="zh-CN" altLang="en-US" sz="1600" dirty="0">
              <a:solidFill>
                <a:srgbClr val="0000FF"/>
              </a:solidFill>
              <a:latin typeface="Consolas" panose="020B0609020204030204" charset="0"/>
            </a:endParaRPr>
          </a:p>
        </p:txBody>
      </p:sp>
      <p:sp>
        <p:nvSpPr>
          <p:cNvPr id="11" name="矩形 10"/>
          <p:cNvSpPr/>
          <p:nvPr/>
        </p:nvSpPr>
        <p:spPr>
          <a:xfrm>
            <a:off x="5335385" y="5660374"/>
            <a:ext cx="2348720" cy="338554"/>
          </a:xfrm>
          <a:prstGeom prst="rect">
            <a:avLst/>
          </a:prstGeom>
        </p:spPr>
        <p:txBody>
          <a:bodyPr wrap="none">
            <a:spAutoFit/>
          </a:bodyPr>
          <a:lstStyle/>
          <a:p>
            <a:pPr>
              <a:buSzPct val="90000"/>
            </a:pP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删除奇数位置上的元素</a:t>
            </a:r>
            <a:endParaRPr lang="zh-CN" altLang="en-US" sz="1600" dirty="0">
              <a:solidFill>
                <a:srgbClr val="0000FF"/>
              </a:solidFill>
              <a:latin typeface="Consolas" panose="020B0609020204030204" charset="0"/>
              <a:ea typeface="仿宋" panose="02010609060101010101" pitchFamily="49" charset="-122"/>
            </a:endParaRPr>
          </a:p>
        </p:txBody>
      </p:sp>
      <p:sp>
        <p:nvSpPr>
          <p:cNvPr id="14" name="矩形 13"/>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5" grpId="0"/>
      <p:bldP spid="11"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占位符 45058"/>
          <p:cNvSpPr>
            <a:spLocks noGrp="1"/>
          </p:cNvSpPr>
          <p:nvPr>
            <p:ph idx="1"/>
          </p:nvPr>
        </p:nvSpPr>
        <p:spPr>
          <a:xfrm>
            <a:off x="437034" y="980728"/>
            <a:ext cx="8229600" cy="4678451"/>
          </a:xfrm>
        </p:spPr>
        <p:txBody>
          <a:bodyPr/>
          <a:lstStyle/>
          <a:p>
            <a:pPr fontAlgn="base">
              <a:lnSpc>
                <a:spcPct val="80000"/>
              </a:lnSpc>
              <a:buClr>
                <a:srgbClr val="FF0000"/>
              </a:buClr>
              <a:buFont typeface="Wingdings" panose="05000000000000000000" charset="0"/>
              <a:buChar char=""/>
            </a:pPr>
            <a:r>
              <a:rPr lang="zh-CN" altLang="en-US" sz="2000" b="1" noProof="1">
                <a:latin typeface="宋体" panose="02010600030101010101" pitchFamily="2" charset="-122"/>
              </a:rPr>
              <a:t>切片返回的是列表元素的浅复制</a:t>
            </a:r>
            <a:endParaRPr lang="zh-CN" altLang="en-US" sz="2000" b="1" noProof="1">
              <a:latin typeface="宋体" panose="02010600030101010101" pitchFamily="2" charset="-122"/>
            </a:endParaRPr>
          </a:p>
        </p:txBody>
      </p:sp>
      <p:sp>
        <p:nvSpPr>
          <p:cNvPr id="5" name="文本占位符 46082"/>
          <p:cNvSpPr txBox="1"/>
          <p:nvPr/>
        </p:nvSpPr>
        <p:spPr bwMode="auto">
          <a:xfrm>
            <a:off x="827584" y="126876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SzPct val="90000"/>
              <a:buFont typeface="Wingdings" panose="05000000000000000000" pitchFamily="2" charset="2"/>
              <a:buChar char="l"/>
            </a:pPr>
            <a:r>
              <a:rPr lang="en-US" altLang="zh-CN" sz="1600" b="1" noProof="1">
                <a:solidFill>
                  <a:srgbClr val="FF0000"/>
                </a:solidFill>
              </a:rPr>
              <a:t>浅复制指生成一个新的列表，并且把原列表中所有元素的引用都复制到新列表中。</a:t>
            </a:r>
            <a:endParaRPr lang="en-US" altLang="zh-CN" sz="1600" noProof="1"/>
          </a:p>
        </p:txBody>
      </p:sp>
      <p:sp>
        <p:nvSpPr>
          <p:cNvPr id="3" name="矩形 2"/>
          <p:cNvSpPr/>
          <p:nvPr/>
        </p:nvSpPr>
        <p:spPr>
          <a:xfrm>
            <a:off x="585442" y="2474718"/>
            <a:ext cx="5646688" cy="1274195"/>
          </a:xfrm>
          <a:prstGeom prst="rect">
            <a:avLst/>
          </a:prstGeom>
        </p:spPr>
        <p:txBody>
          <a:bodyPr wrap="square">
            <a:spAutoFit/>
          </a:bodyPr>
          <a:lstStyle/>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aList = [3, 5, 7]</a:t>
            </a:r>
            <a:endParaRPr lang="en-US" altLang="zh-CN" sz="1600" noProof="1">
              <a:latin typeface="Consolas" panose="020B0609020204030204" charset="0"/>
            </a:endParaRP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bList = aList[::]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切片，浅复制</a:t>
            </a:r>
            <a:endParaRPr lang="zh-CN" altLang="en-US" sz="1600" noProof="1">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aList == bList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两个列表的元素完全一样</a:t>
            </a:r>
            <a:endParaRPr lang="zh-CN" altLang="en-US" sz="1600" noProof="1">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600" noProof="1">
                <a:solidFill>
                  <a:srgbClr val="0000FF"/>
                </a:solidFill>
                <a:latin typeface="Consolas" panose="020B0609020204030204" charset="0"/>
              </a:rPr>
              <a:t>True</a:t>
            </a:r>
            <a:endParaRPr lang="en-US" altLang="zh-CN" sz="1600" noProof="1">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aList is bList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但不是同一个对象</a:t>
            </a:r>
            <a:endParaRPr lang="zh-CN" altLang="en-US" sz="1600" noProof="1">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600" noProof="1">
                <a:solidFill>
                  <a:srgbClr val="0000FF"/>
                </a:solidFill>
                <a:latin typeface="Consolas" panose="020B0609020204030204" charset="0"/>
              </a:rPr>
              <a:t>False</a:t>
            </a:r>
            <a:endParaRPr lang="en-US" altLang="zh-CN" sz="1600" noProof="1">
              <a:solidFill>
                <a:srgbClr val="0000FF"/>
              </a:solidFill>
              <a:latin typeface="Consolas" panose="020B0609020204030204" charset="0"/>
            </a:endParaRPr>
          </a:p>
        </p:txBody>
      </p:sp>
      <p:sp>
        <p:nvSpPr>
          <p:cNvPr id="4" name="矩形 3"/>
          <p:cNvSpPr/>
          <p:nvPr/>
        </p:nvSpPr>
        <p:spPr>
          <a:xfrm>
            <a:off x="5532864" y="2495926"/>
            <a:ext cx="3375912" cy="1077218"/>
          </a:xfrm>
          <a:prstGeom prst="rect">
            <a:avLst/>
          </a:prstGeom>
        </p:spPr>
        <p:txBody>
          <a:bodyPr wrap="square">
            <a:spAutoFit/>
          </a:bodyPr>
          <a:lstStyle/>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id(aList) == id(bList) </a:t>
            </a:r>
            <a:endParaRPr lang="en-US" altLang="zh-CN" sz="1600" noProof="1">
              <a:latin typeface="Consolas" panose="020B0609020204030204" charset="0"/>
            </a:endParaRPr>
          </a:p>
          <a:p>
            <a:pPr marL="1905" indent="-344805">
              <a:lnSpc>
                <a:spcPct val="80000"/>
              </a:lnSpc>
              <a:buSzPct val="90000"/>
              <a:buFont typeface="Arial" panose="020B0604020202020204" pitchFamily="34" charset="0"/>
              <a:buNone/>
            </a:pPr>
            <a:r>
              <a:rPr lang="en-US" altLang="zh-CN" sz="1600" noProof="1">
                <a:solidFill>
                  <a:srgbClr val="0000FF"/>
                </a:solidFill>
                <a:latin typeface="Consolas" panose="020B0609020204030204" charset="0"/>
              </a:rPr>
              <a:t>False</a:t>
            </a:r>
            <a:endParaRPr lang="en-US" altLang="zh-CN" sz="1600" noProof="1">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bList[1] = 8           </a:t>
            </a:r>
            <a:endParaRPr lang="zh-CN" altLang="en-US" sz="1600" noProof="1">
              <a:latin typeface="Consolas" panose="020B0609020204030204" charset="0"/>
            </a:endParaRP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print(bList, aList)</a:t>
            </a:r>
            <a:endParaRPr lang="en-US" altLang="zh-CN" sz="1600" noProof="1">
              <a:latin typeface="Consolas" panose="020B0609020204030204" charset="0"/>
            </a:endParaRPr>
          </a:p>
          <a:p>
            <a:pPr marL="1905" indent="-344805">
              <a:lnSpc>
                <a:spcPct val="80000"/>
              </a:lnSpc>
              <a:buSzPct val="90000"/>
              <a:buNone/>
            </a:pPr>
            <a:r>
              <a:rPr lang="en-US" altLang="zh-CN" sz="1600" noProof="1">
                <a:solidFill>
                  <a:srgbClr val="0000FF"/>
                </a:solidFill>
                <a:latin typeface="Consolas" panose="020B0609020204030204" charset="0"/>
              </a:rPr>
              <a:t>[3, 8, 7] [3, 5, 7]</a:t>
            </a:r>
            <a:endParaRPr lang="en-US" altLang="zh-CN" sz="1600" noProof="1">
              <a:solidFill>
                <a:srgbClr val="0000FF"/>
              </a:solidFill>
              <a:latin typeface="Consolas" panose="020B0609020204030204" charset="0"/>
            </a:endParaRPr>
          </a:p>
        </p:txBody>
      </p:sp>
      <p:sp>
        <p:nvSpPr>
          <p:cNvPr id="8" name="内容占位符 2"/>
          <p:cNvSpPr txBox="1"/>
          <p:nvPr/>
        </p:nvSpPr>
        <p:spPr bwMode="auto">
          <a:xfrm>
            <a:off x="415221" y="3861048"/>
            <a:ext cx="8276590" cy="339534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90525">
              <a:spcBef>
                <a:spcPts val="300"/>
              </a:spcBef>
              <a:buClr>
                <a:srgbClr val="FF0000"/>
              </a:buClr>
              <a:buFont typeface="Wingdings" panose="05000000000000000000" charset="0"/>
              <a:buChar char=""/>
            </a:pPr>
            <a:r>
              <a:rPr lang="en-US" altLang="zh-CN" sz="2000" b="1" noProof="1">
                <a:sym typeface="+mn-ea"/>
              </a:rPr>
              <a:t>如果原列表中包含列表之类的可变数据类型，由于</a:t>
            </a:r>
            <a:r>
              <a:rPr lang="en-US" altLang="zh-CN" sz="2000" b="1" noProof="1">
                <a:solidFill>
                  <a:srgbClr val="FF0000"/>
                </a:solidFill>
                <a:sym typeface="+mn-ea"/>
              </a:rPr>
              <a:t>浅复制时只是把子列表的引用复制到新列表中</a:t>
            </a:r>
            <a:r>
              <a:rPr lang="en-US" altLang="zh-CN" sz="2000" b="1" noProof="1">
                <a:sym typeface="+mn-ea"/>
              </a:rPr>
              <a:t>，</a:t>
            </a:r>
            <a:r>
              <a:rPr lang="zh-CN" altLang="en-US" sz="2000" b="1" noProof="1">
                <a:sym typeface="+mn-ea"/>
              </a:rPr>
              <a:t>因而</a:t>
            </a:r>
            <a:r>
              <a:rPr lang="en-US" altLang="zh-CN" sz="2000" b="1" noProof="1">
                <a:sym typeface="+mn-ea"/>
              </a:rPr>
              <a:t>修改任何一个都会影响另外一个。</a:t>
            </a:r>
            <a:endParaRPr lang="en-US" altLang="zh-CN" sz="2000" b="1" noProof="1">
              <a:sym typeface="+mn-ea"/>
            </a:endParaRPr>
          </a:p>
        </p:txBody>
      </p:sp>
      <p:sp>
        <p:nvSpPr>
          <p:cNvPr id="6" name="矩形 5"/>
          <p:cNvSpPr/>
          <p:nvPr/>
        </p:nvSpPr>
        <p:spPr>
          <a:xfrm>
            <a:off x="430690" y="1635392"/>
            <a:ext cx="8821830" cy="707886"/>
          </a:xfrm>
          <a:prstGeom prst="rect">
            <a:avLst/>
          </a:prstGeom>
        </p:spPr>
        <p:txBody>
          <a:bodyPr wrap="square">
            <a:spAutoFit/>
          </a:bodyPr>
          <a:lstStyle/>
          <a:p>
            <a:pPr marL="285750" indent="-285750">
              <a:spcBef>
                <a:spcPts val="300"/>
              </a:spcBef>
              <a:buClr>
                <a:srgbClr val="FF0000"/>
              </a:buClr>
              <a:buSzPct val="90000"/>
              <a:buFont typeface="Wingdings" panose="05000000000000000000" pitchFamily="2" charset="2"/>
              <a:buChar char="n"/>
            </a:pPr>
            <a:r>
              <a:rPr lang="en-US" altLang="zh-CN" sz="2000" b="1" noProof="1">
                <a:latin typeface="Times New Roman" panose="02020603050405020304" pitchFamily="18" charset="0"/>
                <a:ea typeface="仿宋" panose="02010609060101010101" pitchFamily="49" charset="-122"/>
              </a:rPr>
              <a:t>如果原列表中只包含整数、实数、复数等基本类型或元组、字符串这样的不可变类型的数据，一般是没有问题的。</a:t>
            </a:r>
            <a:endParaRPr lang="en-US" altLang="zh-CN" sz="2000" b="1" noProof="1">
              <a:latin typeface="Times New Roman" panose="02020603050405020304" pitchFamily="18" charset="0"/>
              <a:ea typeface="仿宋" panose="02010609060101010101" pitchFamily="49" charset="-122"/>
            </a:endParaRPr>
          </a:p>
        </p:txBody>
      </p:sp>
      <p:sp>
        <p:nvSpPr>
          <p:cNvPr id="7" name="矩形 6"/>
          <p:cNvSpPr/>
          <p:nvPr/>
        </p:nvSpPr>
        <p:spPr>
          <a:xfrm>
            <a:off x="860773" y="4559581"/>
            <a:ext cx="4572000" cy="1846659"/>
          </a:xfrm>
          <a:prstGeom prst="rect">
            <a:avLst/>
          </a:prstGeom>
        </p:spPr>
        <p:txBody>
          <a:bodyPr>
            <a:spAutoFit/>
          </a:bodyPr>
          <a:lstStyle/>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 = [1, 2, [3,4]]</a:t>
            </a:r>
            <a:endParaRPr lang="zh-CN" altLang="en-US" sz="1600" noProof="1">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y = x[:]</a:t>
            </a:r>
            <a:endParaRPr lang="zh-CN" altLang="en-US" sz="1600" noProof="1">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x[0] = 5</a:t>
            </a:r>
            <a:endParaRPr lang="zh-CN" altLang="en-US" sz="1600" noProof="1">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a:t>
            </a:r>
            <a:endParaRPr lang="zh-CN" altLang="en-US" sz="1600" noProof="1">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solidFill>
                  <a:srgbClr val="0000FF"/>
                </a:solidFill>
                <a:latin typeface="Consolas" panose="020B0609020204030204" charset="0"/>
                <a:cs typeface="Consolas" panose="020B0609020204030204" charset="0"/>
              </a:rPr>
              <a:t>[5, 2, [3, 4]]</a:t>
            </a:r>
            <a:endParaRPr lang="zh-CN" altLang="en-US" sz="1600" noProof="1">
              <a:solidFill>
                <a:srgbClr val="0000FF"/>
              </a:solidFill>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y</a:t>
            </a:r>
            <a:endParaRPr lang="zh-CN" altLang="en-US" sz="1600" noProof="1">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solidFill>
                  <a:srgbClr val="0000FF"/>
                </a:solidFill>
                <a:latin typeface="Consolas" panose="020B0609020204030204" charset="0"/>
                <a:cs typeface="Consolas" panose="020B0609020204030204" charset="0"/>
              </a:rPr>
              <a:t>[1, 2, [3, 4]]</a:t>
            </a:r>
            <a:endParaRPr lang="zh-CN" altLang="en-US" sz="1600" noProof="1">
              <a:solidFill>
                <a:srgbClr val="0000FF"/>
              </a:solidFill>
              <a:latin typeface="Consolas" panose="020B0609020204030204" charset="0"/>
              <a:cs typeface="Consolas" panose="020B0609020204030204" charset="0"/>
            </a:endParaRPr>
          </a:p>
        </p:txBody>
      </p:sp>
      <p:sp>
        <p:nvSpPr>
          <p:cNvPr id="9" name="矩形 8"/>
          <p:cNvSpPr/>
          <p:nvPr/>
        </p:nvSpPr>
        <p:spPr>
          <a:xfrm>
            <a:off x="4485184" y="4574502"/>
            <a:ext cx="4572000" cy="1354217"/>
          </a:xfrm>
          <a:prstGeom prst="rect">
            <a:avLst/>
          </a:prstGeom>
        </p:spPr>
        <p:txBody>
          <a:bodyPr>
            <a:spAutoFit/>
          </a:bodyPr>
          <a:lstStyle/>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x[2].append(6)</a:t>
            </a:r>
            <a:endParaRPr lang="zh-CN" altLang="en-US" sz="1600" noProof="1">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a:t>
            </a:r>
            <a:endParaRPr lang="zh-CN" altLang="en-US" sz="1600" noProof="1">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solidFill>
                  <a:srgbClr val="0000FF"/>
                </a:solidFill>
                <a:latin typeface="Consolas" panose="020B0609020204030204" charset="0"/>
                <a:cs typeface="Consolas" panose="020B0609020204030204" charset="0"/>
              </a:rPr>
              <a:t>[5, 2, [3, 4, 6]]</a:t>
            </a:r>
            <a:endParaRPr lang="zh-CN" altLang="en-US" sz="1600" noProof="1">
              <a:solidFill>
                <a:srgbClr val="0000FF"/>
              </a:solidFill>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y</a:t>
            </a:r>
            <a:endParaRPr lang="zh-CN" altLang="en-US" sz="1600" noProof="1">
              <a:latin typeface="Consolas" panose="020B0609020204030204" charset="0"/>
              <a:cs typeface="Consolas" panose="020B0609020204030204" charset="0"/>
            </a:endParaRPr>
          </a:p>
          <a:p>
            <a:pPr marL="0" indent="0">
              <a:spcBef>
                <a:spcPts val="0"/>
              </a:spcBef>
              <a:buFont typeface="Arial" panose="020B0604020202020204" pitchFamily="34" charset="0"/>
              <a:buNone/>
            </a:pPr>
            <a:r>
              <a:rPr lang="zh-CN" altLang="en-US" sz="1600" noProof="1">
                <a:solidFill>
                  <a:srgbClr val="0000FF"/>
                </a:solidFill>
                <a:latin typeface="Consolas" panose="020B0609020204030204" charset="0"/>
                <a:cs typeface="Consolas" panose="020B0609020204030204" charset="0"/>
              </a:rPr>
              <a:t>[1, 2, [3, 4, 6]]</a:t>
            </a:r>
            <a:endParaRPr lang="zh-CN" altLang="en-US" sz="1600" noProof="1">
              <a:solidFill>
                <a:srgbClr val="0000FF"/>
              </a:solidFill>
              <a:latin typeface="Consolas" panose="020B0609020204030204" charset="0"/>
              <a:cs typeface="Consolas" panose="020B0609020204030204" charset="0"/>
            </a:endParaRPr>
          </a:p>
        </p:txBody>
      </p:sp>
      <p:grpSp>
        <p:nvGrpSpPr>
          <p:cNvPr id="12" name="组合 114"/>
          <p:cNvGrpSpPr/>
          <p:nvPr/>
        </p:nvGrpSpPr>
        <p:grpSpPr>
          <a:xfrm>
            <a:off x="-828600" y="76412"/>
            <a:ext cx="6225040" cy="662730"/>
            <a:chOff x="-482927" y="3380765"/>
            <a:chExt cx="6225040" cy="662730"/>
          </a:xfrm>
        </p:grpSpPr>
        <p:grpSp>
          <p:nvGrpSpPr>
            <p:cNvPr id="13" name="组合 105"/>
            <p:cNvGrpSpPr/>
            <p:nvPr/>
          </p:nvGrpSpPr>
          <p:grpSpPr>
            <a:xfrm>
              <a:off x="-482927" y="3380765"/>
              <a:ext cx="6225040" cy="662730"/>
              <a:chOff x="-482927" y="3380765"/>
              <a:chExt cx="6225040" cy="662730"/>
            </a:xfrm>
          </p:grpSpPr>
          <p:sp>
            <p:nvSpPr>
              <p:cNvPr id="15"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14" name="图片 13"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640" y="1414843"/>
            <a:ext cx="8229600" cy="4678451"/>
          </a:xfrm>
        </p:spPr>
        <p:txBody>
          <a:bodyPr/>
          <a:lstStyle/>
          <a:p>
            <a:pPr fontAlgn="base">
              <a:buClr>
                <a:srgbClr val="FF0000"/>
              </a:buClr>
              <a:buFont typeface="Wingdings" panose="05000000000000000000" pitchFamily="2" charset="2"/>
              <a:buChar char="n"/>
            </a:pPr>
            <a:r>
              <a:rPr lang="en-US" sz="2000" b="1" noProof="1"/>
              <a:t>标准库copy中的deepcopy()函数实现深复制。</a:t>
            </a:r>
            <a:endParaRPr lang="en-US" sz="2000" b="1" noProof="1"/>
          </a:p>
          <a:p>
            <a:pPr fontAlgn="base">
              <a:buClr>
                <a:srgbClr val="FF0000"/>
              </a:buClr>
              <a:buFont typeface="Wingdings" panose="05000000000000000000" pitchFamily="2" charset="2"/>
              <a:buChar char="n"/>
            </a:pPr>
            <a:r>
              <a:rPr lang="en-US" sz="2000" b="1" noProof="1"/>
              <a:t>所谓深复制，是指对原列表中的元素进行递归，把所有的值都复制到新列表中，对嵌套的子列表不再是复制引用。</a:t>
            </a:r>
            <a:endParaRPr lang="en-US" sz="2000" b="1" noProof="1"/>
          </a:p>
          <a:p>
            <a:pPr fontAlgn="base">
              <a:buClr>
                <a:srgbClr val="FF0000"/>
              </a:buClr>
              <a:buFont typeface="Wingdings" panose="05000000000000000000" pitchFamily="2" charset="2"/>
              <a:buChar char="n"/>
            </a:pPr>
            <a:r>
              <a:rPr lang="en-US" sz="2000" b="1" noProof="1"/>
              <a:t>新列表和原列表是互相独立，修改任何一个都不会影响另外一个</a:t>
            </a:r>
            <a:r>
              <a:rPr lang="en-US" sz="1800" noProof="1"/>
              <a:t>。</a:t>
            </a:r>
            <a:endParaRPr lang="en-US" sz="1800" noProof="1"/>
          </a:p>
        </p:txBody>
      </p:sp>
      <p:sp>
        <p:nvSpPr>
          <p:cNvPr id="4" name="矩形 3"/>
          <p:cNvSpPr/>
          <p:nvPr/>
        </p:nvSpPr>
        <p:spPr>
          <a:xfrm>
            <a:off x="2588440" y="2996952"/>
            <a:ext cx="4572000" cy="2585323"/>
          </a:xfrm>
          <a:prstGeom prst="rect">
            <a:avLst/>
          </a:prstGeom>
        </p:spPr>
        <p:txBody>
          <a:bodyPr>
            <a:spAutoFit/>
          </a:bodyPr>
          <a:lstStyle/>
          <a:p>
            <a:pPr marL="0" indent="0">
              <a:spcBef>
                <a:spcPts val="0"/>
              </a:spcBef>
              <a:buNone/>
            </a:pPr>
            <a:r>
              <a:rPr lang="en-US" altLang="zh-CN" noProof="1">
                <a:latin typeface="Consolas" panose="020B0609020204030204" charset="0"/>
              </a:rPr>
              <a:t>&gt;&gt;&gt; import copy</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&gt;&gt;&gt; x = [1, 2, [3, 4]]</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&gt;&gt;&gt; y = copy.deepcopy(x) </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&gt;&gt;&gt; x[2].append(5)</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&gt;&gt;&gt; y.append(6)</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&gt;&gt;&gt; y</a:t>
            </a:r>
            <a:endParaRPr lang="en-US" altLang="zh-CN" noProof="1">
              <a:latin typeface="Consolas" panose="020B0609020204030204" charset="0"/>
            </a:endParaRPr>
          </a:p>
          <a:p>
            <a:pPr marL="0" indent="0">
              <a:spcBef>
                <a:spcPts val="0"/>
              </a:spcBef>
              <a:buNone/>
            </a:pPr>
            <a:r>
              <a:rPr lang="en-US" altLang="zh-CN" noProof="1">
                <a:solidFill>
                  <a:srgbClr val="0000FF"/>
                </a:solidFill>
                <a:latin typeface="Consolas" panose="020B0609020204030204" charset="0"/>
              </a:rPr>
              <a:t>[1, 2, [3, 4], 6]</a:t>
            </a:r>
            <a:endParaRPr lang="en-US" altLang="zh-CN" noProof="1">
              <a:solidFill>
                <a:srgbClr val="0000FF"/>
              </a:solidFill>
              <a:latin typeface="Consolas" panose="020B0609020204030204" charset="0"/>
            </a:endParaRPr>
          </a:p>
          <a:p>
            <a:pPr marL="0" indent="0">
              <a:spcBef>
                <a:spcPts val="0"/>
              </a:spcBef>
              <a:buNone/>
            </a:pPr>
            <a:r>
              <a:rPr lang="en-US" altLang="zh-CN" noProof="1">
                <a:latin typeface="Consolas" panose="020B0609020204030204" charset="0"/>
              </a:rPr>
              <a:t>&gt;&gt;&gt; x</a:t>
            </a:r>
            <a:endParaRPr lang="en-US" altLang="zh-CN" noProof="1">
              <a:latin typeface="Consolas" panose="020B0609020204030204" charset="0"/>
            </a:endParaRPr>
          </a:p>
          <a:p>
            <a:pPr marL="0" indent="0">
              <a:spcBef>
                <a:spcPts val="0"/>
              </a:spcBef>
              <a:buNone/>
            </a:pPr>
            <a:r>
              <a:rPr lang="en-US" altLang="zh-CN" noProof="1">
                <a:solidFill>
                  <a:srgbClr val="0000FF"/>
                </a:solidFill>
                <a:latin typeface="Consolas" panose="020B0609020204030204" charset="0"/>
              </a:rPr>
              <a:t>[1, 2, [3, 4, 5]]</a:t>
            </a:r>
            <a:endParaRPr lang="en-US" altLang="zh-CN" noProof="1">
              <a:solidFill>
                <a:srgbClr val="0000FF"/>
              </a:solidFill>
              <a:latin typeface="Consolas" panose="020B0609020204030204" charset="0"/>
            </a:endParaRPr>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1" name="矩形 10"/>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47106"/>
          <p:cNvSpPr>
            <a:spLocks noGrp="1"/>
          </p:cNvSpPr>
          <p:nvPr>
            <p:ph idx="1"/>
          </p:nvPr>
        </p:nvSpPr>
        <p:spPr>
          <a:xfrm>
            <a:off x="588214" y="1434553"/>
            <a:ext cx="8784976" cy="3395345"/>
          </a:xfrm>
        </p:spPr>
        <p:txBody>
          <a:bodyPr anchor="t"/>
          <a:lstStyle/>
          <a:p>
            <a:pPr>
              <a:lnSpc>
                <a:spcPct val="150000"/>
              </a:lnSpc>
              <a:spcBef>
                <a:spcPct val="0"/>
              </a:spcBef>
              <a:buClr>
                <a:srgbClr val="FF0000"/>
              </a:buClr>
              <a:buSzPct val="90000"/>
              <a:buFont typeface="Wingdings" panose="05000000000000000000" pitchFamily="2" charset="2"/>
              <a:buChar char="n"/>
            </a:pPr>
            <a:r>
              <a:rPr lang="zh-CN" altLang="en-US" sz="2000" b="1" dirty="0"/>
              <a:t>使用列表对象的</a:t>
            </a:r>
            <a:r>
              <a:rPr lang="en-US" altLang="zh-CN" sz="2000" b="1" dirty="0"/>
              <a:t>sort()</a:t>
            </a:r>
            <a:r>
              <a:rPr lang="zh-CN" altLang="en-US" sz="2000" b="1" dirty="0"/>
              <a:t>方法进行</a:t>
            </a:r>
            <a:r>
              <a:rPr lang="zh-CN" altLang="en-US" sz="2000" b="1" dirty="0">
                <a:solidFill>
                  <a:srgbClr val="FF0000"/>
                </a:solidFill>
              </a:rPr>
              <a:t>原地排序</a:t>
            </a:r>
            <a:r>
              <a:rPr lang="zh-CN" altLang="en-US" sz="2000" b="1" dirty="0"/>
              <a:t>，支持多种不同的排序方法</a:t>
            </a:r>
            <a:endParaRPr lang="zh-CN" altLang="en-US" sz="2000" b="1" dirty="0"/>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列表排序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692933" y="2158610"/>
            <a:ext cx="8451067" cy="3360920"/>
          </a:xfrm>
          <a:prstGeom prst="rect">
            <a:avLst/>
          </a:prstGeom>
        </p:spPr>
        <p:txBody>
          <a:bodyPr wrap="square">
            <a:spAutoFit/>
          </a:bodyPr>
          <a:lstStyle/>
          <a:p>
            <a:pPr>
              <a:lnSpc>
                <a:spcPct val="80000"/>
              </a:lnSpc>
              <a:buSzPct val="90000"/>
            </a:pPr>
            <a:r>
              <a:rPr lang="en-US" altLang="zh-CN" dirty="0">
                <a:latin typeface="Consolas" panose="020B0609020204030204" charset="0"/>
              </a:rPr>
              <a:t>&gt;&gt;&gt; </a:t>
            </a:r>
            <a:r>
              <a:rPr lang="en-US" altLang="zh-CN" dirty="0" err="1">
                <a:latin typeface="Consolas" panose="020B0609020204030204" charset="0"/>
              </a:rPr>
              <a:t>aList</a:t>
            </a:r>
            <a:r>
              <a:rPr lang="en-US" altLang="zh-CN" dirty="0">
                <a:latin typeface="Consolas" panose="020B0609020204030204" charset="0"/>
              </a:rPr>
              <a:t> = [3, 4, 5, 6, 7, 9, 11, 13, 15, 17]</a:t>
            </a:r>
            <a:endParaRPr lang="en-US" altLang="zh-CN" dirty="0">
              <a:latin typeface="Consolas" panose="020B0609020204030204" charset="0"/>
            </a:endParaRPr>
          </a:p>
          <a:p>
            <a:pPr>
              <a:buSzPct val="90000"/>
            </a:pPr>
            <a:r>
              <a:rPr lang="en-US" altLang="zh-CN" dirty="0">
                <a:latin typeface="Consolas" panose="020B0609020204030204" charset="0"/>
              </a:rPr>
              <a:t>&gt;&gt;&gt; import random</a:t>
            </a:r>
            <a:endParaRPr lang="en-US" altLang="zh-CN" dirty="0">
              <a:latin typeface="Consolas" panose="020B0609020204030204" charset="0"/>
            </a:endParaRPr>
          </a:p>
          <a:p>
            <a:pPr>
              <a:buSzPct val="90000"/>
            </a:pPr>
            <a:r>
              <a:rPr lang="en-US" altLang="zh-CN" dirty="0">
                <a:latin typeface="Consolas" panose="020B0609020204030204" charset="0"/>
              </a:rPr>
              <a:t>&gt;&gt;&gt; random.shuffle(</a:t>
            </a:r>
            <a:r>
              <a:rPr lang="en-US" altLang="zh-CN" dirty="0" err="1">
                <a:latin typeface="Consolas" panose="020B0609020204030204" charset="0"/>
              </a:rPr>
              <a:t>aList</a:t>
            </a:r>
            <a:r>
              <a:rPr lang="en-US" altLang="zh-CN" dirty="0">
                <a:latin typeface="Consolas" panose="020B0609020204030204" charset="0"/>
              </a:rPr>
              <a:t>)</a:t>
            </a:r>
            <a:endParaRPr lang="en-US" altLang="zh-CN" dirty="0">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[3, 4, 15, 11, 9, 17, 13, 6, 7, 5]</a:t>
            </a:r>
            <a:endParaRPr lang="en-US" altLang="zh-CN"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默认是升序排序</a:t>
            </a:r>
            <a:endParaRPr lang="zh-CN" altLang="en-US" sz="1600"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(reverse = True)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降序排序</a:t>
            </a:r>
            <a:endParaRPr lang="en-US" altLang="zh-CN"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[17, 15, 13, 11, 9, 7, 6, 5, 4, 3]</a:t>
            </a:r>
            <a:endParaRPr lang="en-US" altLang="zh-CN"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(key = lambda x:len(str(x)))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按转换成字符串的长度排序</a:t>
            </a:r>
            <a:endParaRPr lang="zh-CN" altLang="en-US"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[9, 7, 6, 5, 4, 3, 17, 15, 13, 11]</a:t>
            </a:r>
            <a:endParaRPr lang="en-US" altLang="zh-CN"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48130"/>
          <p:cNvSpPr>
            <a:spLocks noGrp="1"/>
          </p:cNvSpPr>
          <p:nvPr>
            <p:ph idx="1"/>
          </p:nvPr>
        </p:nvSpPr>
        <p:spPr>
          <a:xfrm>
            <a:off x="683568" y="1440356"/>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dirty="0"/>
              <a:t>使用内置函数</a:t>
            </a:r>
            <a:r>
              <a:rPr lang="en-US" altLang="zh-CN" sz="2400" dirty="0"/>
              <a:t>sorted()</a:t>
            </a:r>
            <a:r>
              <a:rPr lang="zh-CN" altLang="en-US" sz="2400" dirty="0"/>
              <a:t>对列表进行排序并</a:t>
            </a:r>
            <a:r>
              <a:rPr lang="zh-CN" altLang="en-US" sz="2400" dirty="0">
                <a:solidFill>
                  <a:srgbClr val="FF0000"/>
                </a:solidFill>
              </a:rPr>
              <a:t>返回新列表</a:t>
            </a:r>
            <a:endParaRPr lang="zh-CN" altLang="en-US" sz="2400" dirty="0">
              <a:solidFill>
                <a:srgbClr val="FF0000"/>
              </a:solidFill>
            </a:endParaRPr>
          </a:p>
          <a:p>
            <a:pPr>
              <a:lnSpc>
                <a:spcPct val="50000"/>
              </a:lnSpc>
              <a:spcBef>
                <a:spcPts val="0"/>
              </a:spcBef>
              <a:buSzPct val="90000"/>
              <a:buNone/>
            </a:pPr>
            <a:endParaRPr lang="en-US" altLang="zh-CN" sz="1500" dirty="0"/>
          </a:p>
          <a:p>
            <a:pPr>
              <a:spcBef>
                <a:spcPts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spcBef>
                <a:spcPts val="0"/>
              </a:spcBef>
              <a:buSzPct val="90000"/>
              <a:buNone/>
            </a:pPr>
            <a:r>
              <a:rPr lang="en-US" altLang="zh-CN" sz="1600" dirty="0">
                <a:solidFill>
                  <a:srgbClr val="0000FF"/>
                </a:solidFill>
                <a:latin typeface="Consolas" panose="020B0609020204030204" charset="0"/>
              </a:rPr>
              <a:t>[9, 7, 6, 5, 4, 3, 17, 15, 13, 11]</a:t>
            </a:r>
            <a:endParaRPr lang="en-US" altLang="zh-CN" sz="1600" dirty="0">
              <a:solidFill>
                <a:srgbClr val="0000FF"/>
              </a:solidFill>
              <a:latin typeface="Consolas" panose="020B0609020204030204" charset="0"/>
            </a:endParaRPr>
          </a:p>
          <a:p>
            <a:pPr>
              <a:spcBef>
                <a:spcPts val="0"/>
              </a:spcBef>
              <a:buSzPct val="90000"/>
              <a:buNone/>
            </a:pPr>
            <a:r>
              <a:rPr lang="en-US" altLang="zh-CN" sz="1600" dirty="0">
                <a:latin typeface="Consolas" panose="020B0609020204030204" charset="0"/>
              </a:rPr>
              <a:t>&gt;&gt;&gt; sorted(</a:t>
            </a:r>
            <a:r>
              <a:rPr lang="en-US" altLang="zh-CN" sz="1600" dirty="0" err="1">
                <a:latin typeface="Consolas" panose="020B0609020204030204" charset="0"/>
              </a:rPr>
              <a:t>aList</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升序排序</a:t>
            </a:r>
            <a:endParaRPr lang="zh-CN" altLang="en-US" sz="1600" dirty="0">
              <a:solidFill>
                <a:srgbClr val="0000FF"/>
              </a:solidFill>
              <a:latin typeface="Consolas" panose="020B0609020204030204" charset="0"/>
            </a:endParaRPr>
          </a:p>
          <a:p>
            <a:pPr>
              <a:spcBef>
                <a:spcPts val="0"/>
              </a:spcBef>
              <a:buSzPct val="90000"/>
              <a:buNone/>
            </a:pPr>
            <a:r>
              <a:rPr lang="en-US" altLang="zh-CN" sz="1600" dirty="0">
                <a:solidFill>
                  <a:srgbClr val="0000FF"/>
                </a:solidFill>
                <a:latin typeface="Consolas" panose="020B0609020204030204" charset="0"/>
              </a:rPr>
              <a:t>[3, 4, 5, 6, 7, 9, 11, 13, 15, 17]</a:t>
            </a:r>
            <a:endParaRPr lang="en-US" altLang="zh-CN" sz="1600" dirty="0">
              <a:solidFill>
                <a:srgbClr val="0000FF"/>
              </a:solidFill>
              <a:latin typeface="Consolas" panose="020B0609020204030204" charset="0"/>
            </a:endParaRPr>
          </a:p>
          <a:p>
            <a:pPr>
              <a:spcBef>
                <a:spcPts val="0"/>
              </a:spcBef>
              <a:buSzPct val="90000"/>
              <a:buNone/>
            </a:pPr>
            <a:r>
              <a:rPr lang="en-US" altLang="zh-CN" sz="1600" dirty="0">
                <a:latin typeface="Consolas" panose="020B0609020204030204" charset="0"/>
              </a:rPr>
              <a:t>&gt;&gt;&gt; sorted(</a:t>
            </a:r>
            <a:r>
              <a:rPr lang="en-US" altLang="zh-CN" sz="1600" dirty="0" err="1">
                <a:latin typeface="Consolas" panose="020B0609020204030204" charset="0"/>
              </a:rPr>
              <a:t>aList,reverse</a:t>
            </a:r>
            <a:r>
              <a:rPr lang="en-US" altLang="zh-CN" sz="1600" dirty="0">
                <a:latin typeface="Consolas" panose="020B0609020204030204" charset="0"/>
              </a:rPr>
              <a:t> = True)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降序排序</a:t>
            </a:r>
            <a:endParaRPr lang="zh-CN" altLang="en-US" sz="1600" dirty="0">
              <a:solidFill>
                <a:srgbClr val="0000FF"/>
              </a:solidFill>
              <a:latin typeface="Consolas" panose="020B0609020204030204" charset="0"/>
            </a:endParaRPr>
          </a:p>
          <a:p>
            <a:pPr>
              <a:spcBef>
                <a:spcPts val="0"/>
              </a:spcBef>
              <a:buSzPct val="90000"/>
              <a:buNone/>
            </a:pPr>
            <a:r>
              <a:rPr lang="en-US" altLang="zh-CN" sz="1600" dirty="0">
                <a:solidFill>
                  <a:srgbClr val="0000FF"/>
                </a:solidFill>
                <a:latin typeface="Consolas" panose="020B0609020204030204" charset="0"/>
              </a:rPr>
              <a:t>[17, 15, 13, 11, 9, 7, 6, 5, 4, 3]</a:t>
            </a:r>
            <a:endParaRPr lang="en-US" altLang="zh-CN" sz="2400" dirty="0">
              <a:solidFill>
                <a:srgbClr val="0000FF"/>
              </a:solidFill>
              <a:latin typeface="Consolas" panose="020B0609020204030204" charset="0"/>
            </a:endParaRPr>
          </a:p>
        </p:txBody>
      </p:sp>
      <p:sp>
        <p:nvSpPr>
          <p:cNvPr id="5" name="文本占位符 49154"/>
          <p:cNvSpPr txBox="1"/>
          <p:nvPr/>
        </p:nvSpPr>
        <p:spPr bwMode="auto">
          <a:xfrm>
            <a:off x="683568" y="342900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0"/>
              </a:spcBef>
              <a:buClr>
                <a:srgbClr val="FF0000"/>
              </a:buClr>
              <a:buSzPct val="90000"/>
              <a:buFont typeface="Wingdings" panose="05000000000000000000" pitchFamily="2" charset="2"/>
              <a:buChar char="n"/>
            </a:pPr>
            <a:r>
              <a:rPr lang="zh-CN" altLang="en-US" sz="2400" b="1" dirty="0"/>
              <a:t>使用列表对象的</a:t>
            </a:r>
            <a:r>
              <a:rPr lang="en-US" altLang="zh-CN" sz="2400" b="1" dirty="0"/>
              <a:t>reverse()</a:t>
            </a:r>
            <a:r>
              <a:rPr lang="zh-CN" altLang="en-US" sz="2400" b="1" dirty="0"/>
              <a:t>方法将元素</a:t>
            </a:r>
            <a:r>
              <a:rPr lang="zh-CN" altLang="en-US" sz="2400" b="1" dirty="0">
                <a:solidFill>
                  <a:srgbClr val="FF0000"/>
                </a:solidFill>
              </a:rPr>
              <a:t>原地逆序</a:t>
            </a:r>
            <a:endParaRPr lang="zh-CN" altLang="en-US" sz="2400" b="1" dirty="0">
              <a:solidFill>
                <a:srgbClr val="FF0000"/>
              </a:solidFill>
            </a:endParaRPr>
          </a:p>
          <a:p>
            <a:pPr>
              <a:lnSpc>
                <a:spcPct val="50000"/>
              </a:lnSpc>
              <a:spcBef>
                <a:spcPts val="0"/>
              </a:spcBef>
              <a:buSzPct val="90000"/>
              <a:buFont typeface="Arial" panose="020B0604020202020204" pitchFamily="34" charset="0"/>
              <a:buNone/>
            </a:pPr>
            <a:endParaRPr lang="en-US" altLang="zh-CN" sz="1500" dirty="0"/>
          </a:p>
          <a:p>
            <a:pPr>
              <a:lnSpc>
                <a:spcPct val="90000"/>
              </a:lnSpc>
              <a:spcBef>
                <a:spcPts val="0"/>
              </a:spcBef>
              <a:buSzPct val="90000"/>
              <a:buFont typeface="Arial" panose="020B0604020202020204" pitchFamily="34" charset="0"/>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4, 5, 6, 7, 9, 11, 13, 15, 17]</a:t>
            </a:r>
            <a:endParaRPr lang="en-US" altLang="zh-CN" sz="1600" dirty="0">
              <a:latin typeface="Consolas" panose="020B0609020204030204" charset="0"/>
            </a:endParaRPr>
          </a:p>
          <a:p>
            <a:pPr>
              <a:lnSpc>
                <a:spcPct val="90000"/>
              </a:lnSpc>
              <a:buSzPct val="90000"/>
              <a:buFont typeface="Arial" panose="020B0604020202020204" pitchFamily="34" charset="0"/>
              <a:buNone/>
            </a:pPr>
            <a:r>
              <a:rPr lang="en-US" altLang="zh-CN" sz="1600" dirty="0">
                <a:latin typeface="Consolas" panose="020B0609020204030204" charset="0"/>
              </a:rPr>
              <a:t>&gt;&gt;&gt; </a:t>
            </a:r>
            <a:r>
              <a:rPr lang="en-US" altLang="zh-CN" sz="1600" dirty="0" err="1">
                <a:latin typeface="Consolas" panose="020B0609020204030204" charset="0"/>
              </a:rPr>
              <a:t>aList.reverse</a:t>
            </a:r>
            <a:r>
              <a:rPr lang="en-US" altLang="zh-CN" sz="1600" dirty="0">
                <a:latin typeface="Consolas" panose="020B0609020204030204" charset="0"/>
              </a:rPr>
              <a:t>()</a:t>
            </a:r>
            <a:endParaRPr lang="en-US" altLang="zh-CN" sz="1600" dirty="0">
              <a:latin typeface="Consolas" panose="020B0609020204030204" charset="0"/>
            </a:endParaRPr>
          </a:p>
          <a:p>
            <a:pPr>
              <a:lnSpc>
                <a:spcPct val="90000"/>
              </a:lnSpc>
              <a:buSzPct val="90000"/>
              <a:buFont typeface="Arial" panose="020B0604020202020204" pitchFamily="34" charset="0"/>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lnSpc>
                <a:spcPct val="90000"/>
              </a:lnSpc>
              <a:buSzPct val="90000"/>
              <a:buFont typeface="Arial" panose="020B0604020202020204" pitchFamily="34" charset="0"/>
              <a:buNone/>
            </a:pPr>
            <a:r>
              <a:rPr lang="en-US" altLang="zh-CN" sz="1600" dirty="0">
                <a:solidFill>
                  <a:srgbClr val="0000FF"/>
                </a:solidFill>
                <a:latin typeface="Consolas" panose="020B0609020204030204" charset="0"/>
              </a:rPr>
              <a:t>[17, 15, 13, 11, 9, 7, 6, 5, 4, 3]</a:t>
            </a:r>
            <a:endParaRPr lang="en-US" altLang="zh-CN" sz="1600" dirty="0">
              <a:solidFill>
                <a:srgbClr val="0000FF"/>
              </a:solidFill>
              <a:latin typeface="Consolas" panose="020B0609020204030204" charset="0"/>
            </a:endParaRPr>
          </a:p>
          <a:p>
            <a:pPr>
              <a:lnSpc>
                <a:spcPct val="50000"/>
              </a:lnSpc>
              <a:spcBef>
                <a:spcPts val="0"/>
              </a:spcBef>
              <a:buSzPct val="90000"/>
              <a:buFont typeface="Arial" panose="020B0604020202020204" pitchFamily="34" charset="0"/>
              <a:buNone/>
            </a:pPr>
            <a:endParaRPr lang="en-US" altLang="zh-CN" sz="1600" dirty="0">
              <a:solidFill>
                <a:srgbClr val="0000FF"/>
              </a:solidFill>
              <a:latin typeface="Consolas" panose="020B0609020204030204" charset="0"/>
            </a:endParaRPr>
          </a:p>
          <a:p>
            <a:pPr>
              <a:lnSpc>
                <a:spcPct val="90000"/>
              </a:lnSpc>
              <a:buClr>
                <a:srgbClr val="FF0000"/>
              </a:buClr>
              <a:buSzPct val="90000"/>
              <a:buFont typeface="Wingdings" panose="05000000000000000000" pitchFamily="2" charset="2"/>
              <a:buChar char="n"/>
            </a:pPr>
            <a:r>
              <a:rPr lang="zh-CN" altLang="en-US" sz="2400" b="1" dirty="0"/>
              <a:t>使用内置函数</a:t>
            </a:r>
            <a:r>
              <a:rPr lang="en-US" altLang="zh-CN" sz="2400" b="1" dirty="0"/>
              <a:t>reversed()</a:t>
            </a:r>
            <a:r>
              <a:rPr lang="zh-CN" altLang="en-US" sz="2400" b="1" dirty="0"/>
              <a:t>对列表元素进行逆序排列并返回迭代对象</a:t>
            </a:r>
            <a:endParaRPr lang="zh-CN" altLang="en-US" sz="2400" b="1" dirty="0"/>
          </a:p>
          <a:p>
            <a:pPr>
              <a:spcBef>
                <a:spcPct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newList</a:t>
            </a:r>
            <a:r>
              <a:rPr lang="en-US" altLang="zh-CN" sz="1600" dirty="0">
                <a:latin typeface="Consolas" panose="020B0609020204030204" charset="0"/>
              </a:rPr>
              <a:t> = reversed(</a:t>
            </a:r>
            <a:r>
              <a:rPr lang="en-US" altLang="zh-CN" sz="1600" dirty="0" err="1">
                <a:latin typeface="Consolas" panose="020B0609020204030204" charset="0"/>
              </a:rPr>
              <a:t>aList</a:t>
            </a:r>
            <a:r>
              <a:rPr lang="en-US" altLang="zh-CN" sz="1600" dirty="0">
                <a:latin typeface="Consolas" panose="020B0609020204030204" charset="0"/>
              </a:rPr>
              <a:t>) </a:t>
            </a:r>
            <a:endParaRPr lang="en-US" altLang="zh-CN" sz="1600" dirty="0">
              <a:latin typeface="Consolas" panose="020B0609020204030204" charset="0"/>
            </a:endParaRPr>
          </a:p>
          <a:p>
            <a:pPr>
              <a:spcBef>
                <a:spcPct val="0"/>
              </a:spcBef>
              <a:buSzPct val="90000"/>
              <a:buNone/>
            </a:pPr>
            <a:r>
              <a:rPr lang="en-US" altLang="zh-CN" sz="1600" dirty="0">
                <a:latin typeface="Consolas" panose="020B0609020204030204" charset="0"/>
              </a:rPr>
              <a:t>&gt;&gt;&gt; list(</a:t>
            </a:r>
            <a:r>
              <a:rPr lang="en-US" altLang="zh-CN" sz="1600" dirty="0" err="1">
                <a:latin typeface="Consolas" panose="020B0609020204030204" charset="0"/>
              </a:rPr>
              <a:t>newList</a:t>
            </a:r>
            <a:r>
              <a:rPr lang="en-US" altLang="zh-CN" sz="1600" dirty="0">
                <a:latin typeface="Consolas" panose="020B0609020204030204" charset="0"/>
              </a:rPr>
              <a:t>)</a:t>
            </a:r>
            <a:endParaRPr lang="zh-CN" altLang="en-US" sz="1600" dirty="0">
              <a:latin typeface="Consolas" panose="020B0609020204030204" charset="0"/>
            </a:endParaRPr>
          </a:p>
          <a:p>
            <a:pPr>
              <a:spcBef>
                <a:spcPct val="0"/>
              </a:spcBef>
              <a:buSzPct val="90000"/>
              <a:buNone/>
            </a:pPr>
            <a:r>
              <a:rPr lang="en-US" altLang="zh-CN" sz="1600" dirty="0">
                <a:solidFill>
                  <a:srgbClr val="0000FF"/>
                </a:solidFill>
                <a:latin typeface="Consolas" panose="020B0609020204030204" charset="0"/>
              </a:rPr>
              <a:t>[3, 4, 5, 6, 7, 9, 11, 13, 15, 17]</a:t>
            </a:r>
            <a:endParaRPr lang="en-US" altLang="zh-CN" sz="1600" dirty="0">
              <a:solidFill>
                <a:srgbClr val="0000FF"/>
              </a:solidFill>
              <a:latin typeface="Consolas" panose="020B0609020204030204" charset="0"/>
            </a:endParaRPr>
          </a:p>
          <a:p>
            <a:pPr>
              <a:lnSpc>
                <a:spcPct val="90000"/>
              </a:lnSpc>
              <a:buSzPct val="90000"/>
              <a:buFont typeface="Arial" panose="020B0604020202020204" pitchFamily="34" charset="0"/>
              <a:buNone/>
            </a:pPr>
            <a:endParaRPr lang="en-US" altLang="zh-CN" sz="1600" dirty="0">
              <a:solidFill>
                <a:srgbClr val="0000FF"/>
              </a:solidFill>
              <a:latin typeface="Consolas" panose="020B0609020204030204" charset="0"/>
            </a:endParaRPr>
          </a:p>
          <a:p>
            <a:pPr>
              <a:lnSpc>
                <a:spcPct val="90000"/>
              </a:lnSpc>
              <a:buSzPct val="90000"/>
              <a:buFont typeface="Arial" panose="020B0604020202020204" pitchFamily="34" charset="0"/>
              <a:buNone/>
            </a:pPr>
            <a:endParaRPr lang="en-US" altLang="zh-CN" dirty="0"/>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1" name="矩形 10"/>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列表排序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4" name="文本框 3"/>
          <p:cNvSpPr txBox="1"/>
          <p:nvPr/>
        </p:nvSpPr>
        <p:spPr>
          <a:xfrm>
            <a:off x="5292080" y="5805264"/>
            <a:ext cx="2232248" cy="369332"/>
          </a:xfrm>
          <a:prstGeom prst="rect">
            <a:avLst/>
          </a:prstGeom>
          <a:noFill/>
        </p:spPr>
        <p:txBody>
          <a:bodyPr wrap="square" rtlCol="0">
            <a:spAutoFit/>
          </a:bodyPr>
          <a:lstStyle/>
          <a:p>
            <a:r>
              <a:rPr lang="zh-CN" altLang="en-US" b="1" dirty="0">
                <a:solidFill>
                  <a:srgbClr val="FF0000"/>
                </a:solidFill>
                <a:latin typeface="Times New Roman" panose="02020603050405020304" pitchFamily="18" charset="0"/>
                <a:ea typeface="仿宋" panose="02010609060101010101" pitchFamily="49" charset="-122"/>
              </a:rPr>
              <a:t>一次性使用</a:t>
            </a:r>
            <a:endParaRPr lang="zh-CN" altLang="en-US"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2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P spid="5"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endParaRPr lang="zh-CN" altLang="en-US"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899592" y="956933"/>
            <a:ext cx="2990850" cy="1504950"/>
          </a:xfrm>
          <a:prstGeom prst="rect">
            <a:avLst/>
          </a:prstGeom>
        </p:spPr>
      </p:pic>
      <p:sp>
        <p:nvSpPr>
          <p:cNvPr id="6" name="矩形 5"/>
          <p:cNvSpPr/>
          <p:nvPr/>
        </p:nvSpPr>
        <p:spPr>
          <a:xfrm>
            <a:off x="643081" y="2503857"/>
            <a:ext cx="7864502" cy="753220"/>
          </a:xfrm>
          <a:prstGeom prst="rect">
            <a:avLst/>
          </a:prstGeom>
        </p:spPr>
        <p:txBody>
          <a:bodyPr wrap="square">
            <a:spAutoFit/>
          </a:bodyPr>
          <a:lstStyle/>
          <a:p>
            <a:pPr indent="269875" algn="just">
              <a:lnSpc>
                <a:spcPct val="125000"/>
              </a:lnSpc>
              <a:buClr>
                <a:srgbClr val="FF0000"/>
              </a:buClr>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单变量</a:t>
            </a:r>
            <a:r>
              <a:rPr lang="zh-CN" altLang="en-US" dirty="0">
                <a:latin typeface="微软雅黑" panose="020B0503020204020204" pitchFamily="34" charset="-122"/>
                <a:ea typeface="微软雅黑" panose="020B0503020204020204" pitchFamily="34" charset="-122"/>
              </a:rPr>
              <a:t>数据：整型（如：</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）、浮点类型（如：</a:t>
            </a:r>
            <a:r>
              <a:rPr lang="en-US" altLang="zh-CN" dirty="0">
                <a:latin typeface="微软雅黑" panose="020B0503020204020204" pitchFamily="34" charset="-122"/>
                <a:ea typeface="微软雅黑" panose="020B0503020204020204" pitchFamily="34" charset="-122"/>
              </a:rPr>
              <a:t>2.34</a:t>
            </a:r>
            <a:r>
              <a:rPr lang="zh-CN" altLang="en-US" dirty="0">
                <a:latin typeface="微软雅黑" panose="020B0503020204020204" pitchFamily="34" charset="-122"/>
                <a:ea typeface="微软雅黑" panose="020B0503020204020204" pitchFamily="34" charset="-122"/>
              </a:rPr>
              <a:t>）、复数类型 </a:t>
            </a:r>
            <a:endParaRPr lang="en-US" altLang="zh-CN" dirty="0">
              <a:latin typeface="微软雅黑" panose="020B0503020204020204" pitchFamily="34" charset="-122"/>
              <a:ea typeface="微软雅黑" panose="020B0503020204020204" pitchFamily="34" charset="-122"/>
            </a:endParaRPr>
          </a:p>
          <a:p>
            <a:pPr indent="269875" algn="just">
              <a:lnSpc>
                <a:spcPct val="125000"/>
              </a:lnSpc>
              <a:buClr>
                <a:srgbClr val="FF0000"/>
              </a:buClr>
            </a:pPr>
            <a:r>
              <a:rPr lang="zh-CN" altLang="en-US" dirty="0">
                <a:latin typeface="微软雅黑" panose="020B0503020204020204" pitchFamily="34" charset="-122"/>
                <a:ea typeface="微软雅黑" panose="020B0503020204020204" pitchFamily="34" charset="-122"/>
              </a:rPr>
              <a:t>（如：</a:t>
            </a:r>
            <a:r>
              <a:rPr lang="en-US" altLang="zh-CN" dirty="0">
                <a:latin typeface="微软雅黑" panose="020B0503020204020204" pitchFamily="34" charset="-122"/>
                <a:ea typeface="微软雅黑" panose="020B0503020204020204" pitchFamily="34" charset="-122"/>
              </a:rPr>
              <a:t>1+2.34j)</a:t>
            </a:r>
            <a:endParaRPr lang="en-US"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1166422" y="3477721"/>
            <a:ext cx="7056784" cy="369332"/>
          </a:xfrm>
          <a:prstGeom prst="rect">
            <a:avLst/>
          </a:prstGeom>
        </p:spPr>
        <p:txBody>
          <a:bodyPr wrap="square">
            <a:spAutoFit/>
          </a:bodyPr>
          <a:lstStyle/>
          <a:p>
            <a:r>
              <a:rPr lang="zh-CN" altLang="en-US" kern="0" dirty="0">
                <a:solidFill>
                  <a:srgbClr val="3333FF"/>
                </a:solidFill>
                <a:ea typeface="微软雅黑" panose="020B0503020204020204" pitchFamily="34" charset="-122"/>
                <a:cs typeface="宋体" panose="02010600030101010101" pitchFamily="2" charset="-122"/>
              </a:rPr>
              <a:t>给定一篇文本</a:t>
            </a:r>
            <a:r>
              <a:rPr lang="zh-CN" altLang="zh-CN" kern="0" dirty="0">
                <a:solidFill>
                  <a:srgbClr val="3333FF"/>
                </a:solidFill>
                <a:ea typeface="微软雅黑" panose="020B0503020204020204" pitchFamily="34" charset="-122"/>
                <a:cs typeface="宋体" panose="02010600030101010101" pitchFamily="2" charset="-122"/>
              </a:rPr>
              <a:t>，统计每个字符出现的次数</a:t>
            </a:r>
            <a:r>
              <a:rPr lang="zh-CN" altLang="en-US" kern="0" dirty="0">
                <a:solidFill>
                  <a:srgbClr val="3333FF"/>
                </a:solidFill>
                <a:ea typeface="微软雅黑" panose="020B0503020204020204" pitchFamily="34" charset="-122"/>
                <a:cs typeface="宋体" panose="02010600030101010101" pitchFamily="2" charset="-122"/>
              </a:rPr>
              <a:t>？</a:t>
            </a:r>
            <a:endParaRPr lang="en-US" altLang="zh-CN" kern="0" dirty="0">
              <a:solidFill>
                <a:srgbClr val="3333FF"/>
              </a:solidFill>
              <a:ea typeface="微软雅黑" panose="020B0503020204020204" pitchFamily="34" charset="-122"/>
              <a:cs typeface="宋体" panose="02010600030101010101" pitchFamily="2" charset="-122"/>
            </a:endParaRPr>
          </a:p>
        </p:txBody>
      </p:sp>
      <p:pic>
        <p:nvPicPr>
          <p:cNvPr id="8"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643081" y="3351003"/>
            <a:ext cx="513022" cy="596609"/>
          </a:xfrm>
          <a:prstGeom prst="rect">
            <a:avLst/>
          </a:prstGeom>
          <a:noFill/>
          <a:ln w="9525">
            <a:noFill/>
            <a:miter lim="800000"/>
            <a:headEnd/>
            <a:tailEnd/>
          </a:ln>
        </p:spPr>
      </p:pic>
      <p:sp>
        <p:nvSpPr>
          <p:cNvPr id="10" name="矩形 9"/>
          <p:cNvSpPr/>
          <p:nvPr/>
        </p:nvSpPr>
        <p:spPr>
          <a:xfrm>
            <a:off x="2195736" y="3883354"/>
            <a:ext cx="2723823" cy="646331"/>
          </a:xfrm>
          <a:prstGeom prst="rect">
            <a:avLst/>
          </a:prstGeom>
        </p:spPr>
        <p:txBody>
          <a:bodyPr wrap="none">
            <a:spAutoFit/>
          </a:bodyPr>
          <a:lstStyle/>
          <a:p>
            <a:r>
              <a:rPr lang="zh-CN" altLang="en-US" dirty="0">
                <a:solidFill>
                  <a:srgbClr val="FF0000"/>
                </a:solidFill>
                <a:latin typeface="宋体" panose="02010600030101010101" pitchFamily="2" charset="-122"/>
                <a:ea typeface="宋体" panose="02010600030101010101" pitchFamily="2" charset="-122"/>
              </a:rPr>
              <a:t>勤奋、严谨、求实、创新</a:t>
            </a:r>
            <a:endParaRPr lang="zh-CN" altLang="en-US" dirty="0">
              <a:solidFill>
                <a:srgbClr val="FF0000"/>
              </a:solidFill>
            </a:endParaRPr>
          </a:p>
          <a:p>
            <a:r>
              <a:rPr lang="zh-CN" altLang="en-US" dirty="0">
                <a:solidFill>
                  <a:srgbClr val="FF0000"/>
                </a:solidFill>
                <a:latin typeface="宋体" panose="02010600030101010101" pitchFamily="2" charset="-122"/>
                <a:ea typeface="宋体" panose="02010600030101010101" pitchFamily="2" charset="-122"/>
              </a:rPr>
              <a:t>厚德、笃学、崇实、尚新</a:t>
            </a:r>
            <a:endParaRPr lang="zh-CN" altLang="en-US" dirty="0">
              <a:solidFill>
                <a:srgbClr val="FF0000"/>
              </a:solidFill>
            </a:endParaRPr>
          </a:p>
        </p:txBody>
      </p:sp>
      <p:pic>
        <p:nvPicPr>
          <p:cNvPr id="11" name="Picture 7"/>
          <p:cNvPicPr>
            <a:picLocks noChangeAspect="1" noChangeArrowheads="1"/>
          </p:cNvPicPr>
          <p:nvPr/>
        </p:nvPicPr>
        <p:blipFill>
          <a:blip r:embed="rId3" cstate="print"/>
          <a:srcRect/>
          <a:stretch>
            <a:fillRect/>
          </a:stretch>
        </p:blipFill>
        <p:spPr bwMode="auto">
          <a:xfrm>
            <a:off x="1043608" y="4549082"/>
            <a:ext cx="6576392" cy="2051537"/>
          </a:xfrm>
          <a:prstGeom prst="rect">
            <a:avLst/>
          </a:prstGeom>
          <a:noFill/>
          <a:ln w="9525">
            <a:noFill/>
            <a:miter lim="800000"/>
            <a:headEnd/>
            <a:tailEnd/>
          </a:ln>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down)">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54274"/>
          <p:cNvSpPr>
            <a:spLocks noGrp="1"/>
          </p:cNvSpPr>
          <p:nvPr>
            <p:ph idx="1"/>
          </p:nvPr>
        </p:nvSpPr>
        <p:spPr>
          <a:xfrm>
            <a:off x="588214" y="1434553"/>
            <a:ext cx="8448282" cy="3166283"/>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x-none" sz="2000" noProof="1">
                <a:latin typeface="+mn-lt"/>
                <a:ea typeface="+mn-ea"/>
              </a:rPr>
              <a:t>len(</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：返回列表中的</a:t>
            </a:r>
            <a:r>
              <a:rPr lang="zh-CN" altLang="en-US" sz="2000" noProof="1">
                <a:solidFill>
                  <a:srgbClr val="FF0000"/>
                </a:solidFill>
                <a:latin typeface="+mn-lt"/>
                <a:ea typeface="+mn-ea"/>
              </a:rPr>
              <a:t>元素个数</a:t>
            </a:r>
            <a:r>
              <a:rPr lang="zh-CN" altLang="en-US" sz="2000" noProof="1">
                <a:latin typeface="+mn-lt"/>
                <a:ea typeface="+mn-ea"/>
              </a:rPr>
              <a:t>，同样适用于元组、字典、集合、字符串等。</a:t>
            </a:r>
            <a:endParaRPr lang="zh-CN" altLang="en-US" sz="2000" noProof="1">
              <a:latin typeface="+mn-lt"/>
              <a:ea typeface="+mn-ea"/>
            </a:endParaRPr>
          </a:p>
          <a:p>
            <a:pPr>
              <a:spcBef>
                <a:spcPts val="1200"/>
              </a:spcBef>
              <a:spcAft>
                <a:spcPts val="600"/>
              </a:spcAft>
              <a:buClr>
                <a:srgbClr val="FF0000"/>
              </a:buClr>
              <a:buSzPct val="90000"/>
              <a:buFont typeface="Wingdings" panose="05000000000000000000" pitchFamily="2" charset="2"/>
              <a:buChar char="n"/>
            </a:pPr>
            <a:r>
              <a:rPr lang="en-US" altLang="x-none" sz="2000" noProof="1">
                <a:latin typeface="+mn-lt"/>
                <a:ea typeface="+mn-ea"/>
              </a:rPr>
              <a:t>max(</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 </a:t>
            </a:r>
            <a:r>
              <a:rPr lang="en-US" altLang="x-none" sz="2000" noProof="1">
                <a:latin typeface="+mn-lt"/>
                <a:ea typeface="+mn-ea"/>
              </a:rPr>
              <a:t>min(</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：返回列表中的</a:t>
            </a:r>
            <a:r>
              <a:rPr lang="zh-CN" altLang="en-US" sz="2000" noProof="1">
                <a:solidFill>
                  <a:srgbClr val="FF0000"/>
                </a:solidFill>
                <a:latin typeface="+mn-lt"/>
                <a:ea typeface="+mn-ea"/>
              </a:rPr>
              <a:t>最大或最小</a:t>
            </a:r>
            <a:r>
              <a:rPr lang="zh-CN" altLang="en-US" sz="2000" noProof="1">
                <a:latin typeface="+mn-lt"/>
                <a:ea typeface="+mn-ea"/>
              </a:rPr>
              <a:t>元素，同样适用于元组、字典、集合、</a:t>
            </a:r>
            <a:r>
              <a:rPr lang="en-US" altLang="x-none" sz="2000" noProof="1">
                <a:latin typeface="+mn-lt"/>
                <a:ea typeface="+mn-ea"/>
              </a:rPr>
              <a:t>range</a:t>
            </a:r>
            <a:r>
              <a:rPr lang="zh-CN" altLang="en-US" sz="2000" noProof="1">
                <a:latin typeface="+mn-lt"/>
                <a:ea typeface="+mn-ea"/>
              </a:rPr>
              <a:t>对象等。</a:t>
            </a:r>
            <a:endParaRPr lang="zh-CN" altLang="en-US" sz="2000" noProof="1">
              <a:latin typeface="+mn-lt"/>
              <a:ea typeface="+mn-ea"/>
            </a:endParaRPr>
          </a:p>
          <a:p>
            <a:pPr>
              <a:spcBef>
                <a:spcPts val="1200"/>
              </a:spcBef>
              <a:spcAft>
                <a:spcPts val="600"/>
              </a:spcAft>
              <a:buClr>
                <a:srgbClr val="FF0000"/>
              </a:buClr>
              <a:buSzPct val="90000"/>
              <a:buFont typeface="Wingdings" panose="05000000000000000000" pitchFamily="2" charset="2"/>
              <a:buChar char="n"/>
            </a:pPr>
            <a:r>
              <a:rPr lang="en-US" altLang="x-none" sz="2000" noProof="1">
                <a:latin typeface="+mn-lt"/>
                <a:ea typeface="+mn-ea"/>
              </a:rPr>
              <a:t>sum(</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：对列表的元素进行</a:t>
            </a:r>
            <a:r>
              <a:rPr lang="zh-CN" altLang="en-US" sz="2000" noProof="1">
                <a:solidFill>
                  <a:srgbClr val="FF0000"/>
                </a:solidFill>
                <a:latin typeface="+mn-lt"/>
                <a:ea typeface="+mn-ea"/>
              </a:rPr>
              <a:t>求和</a:t>
            </a:r>
            <a:r>
              <a:rPr lang="zh-CN" altLang="en-US" sz="2000" noProof="1">
                <a:latin typeface="+mn-lt"/>
                <a:ea typeface="+mn-ea"/>
              </a:rPr>
              <a:t>运算，对非数值型列表运算需要指定</a:t>
            </a:r>
            <a:r>
              <a:rPr lang="en-US" altLang="zh-CN" sz="2000" noProof="1">
                <a:latin typeface="+mn-lt"/>
                <a:ea typeface="+mn-ea"/>
              </a:rPr>
              <a:t>start</a:t>
            </a:r>
            <a:r>
              <a:rPr lang="zh-CN" altLang="en-US" sz="2000" noProof="1">
                <a:latin typeface="+mn-lt"/>
                <a:ea typeface="+mn-ea"/>
              </a:rPr>
              <a:t>参数，同样适用于元组、</a:t>
            </a:r>
            <a:r>
              <a:rPr lang="en-US" altLang="x-none" sz="2000" noProof="1">
                <a:latin typeface="+mn-lt"/>
                <a:ea typeface="+mn-ea"/>
              </a:rPr>
              <a:t>range</a:t>
            </a:r>
            <a:r>
              <a:rPr lang="zh-CN" altLang="en-US" sz="2000" noProof="1">
                <a:latin typeface="+mn-lt"/>
                <a:ea typeface="+mn-ea"/>
              </a:rPr>
              <a:t>。</a:t>
            </a:r>
            <a:endParaRPr lang="zh-CN" altLang="en-US" sz="2000" noProof="1">
              <a:latin typeface="+mn-lt"/>
              <a:ea typeface="+mn-ea"/>
            </a:endParaRPr>
          </a:p>
          <a:p>
            <a:pPr lvl="1">
              <a:spcBef>
                <a:spcPts val="0"/>
              </a:spcBef>
              <a:spcAft>
                <a:spcPts val="0"/>
              </a:spcAft>
              <a:buClr>
                <a:srgbClr val="FF0000"/>
              </a:buClr>
              <a:buSzPct val="90000"/>
              <a:buFont typeface="Wingdings" panose="05000000000000000000" pitchFamily="2" charset="2"/>
              <a:buChar char="ü"/>
            </a:pPr>
            <a:r>
              <a:rPr lang="zh-CN" altLang="en-US" sz="1600" noProof="1">
                <a:latin typeface="Consolas" panose="020B0609020204030204" charset="0"/>
                <a:ea typeface="+mn-ea"/>
              </a:rPr>
              <a:t>&gt;&gt;&gt; sum(range(1, 11))    </a:t>
            </a:r>
            <a:r>
              <a:rPr lang="zh-CN" altLang="en-US" sz="1600" noProof="1">
                <a:solidFill>
                  <a:srgbClr val="0000FF"/>
                </a:solidFill>
                <a:latin typeface="Consolas" panose="020B0609020204030204" charset="0"/>
                <a:ea typeface="+mn-ea"/>
              </a:rPr>
              <a:t>#sum()函数的start参数默认为0</a:t>
            </a:r>
            <a:endParaRPr lang="zh-CN" altLang="en-US" sz="1600" noProof="1">
              <a:solidFill>
                <a:srgbClr val="0000FF"/>
              </a:solidFill>
              <a:latin typeface="Consolas" panose="020B0609020204030204" charset="0"/>
              <a:ea typeface="+mn-ea"/>
            </a:endParaRP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55</a:t>
            </a:r>
            <a:endParaRPr lang="zh-CN" altLang="en-US" sz="1600" noProof="1">
              <a:solidFill>
                <a:srgbClr val="0000FF"/>
              </a:solidFill>
              <a:latin typeface="Consolas" panose="020B0609020204030204" charset="0"/>
              <a:ea typeface="+mn-ea"/>
            </a:endParaRPr>
          </a:p>
          <a:p>
            <a:pPr marL="0" indent="0">
              <a:spcBef>
                <a:spcPts val="0"/>
              </a:spcBef>
              <a:spcAft>
                <a:spcPts val="0"/>
              </a:spcAft>
              <a:buSzPct val="90000"/>
              <a:buNone/>
            </a:pPr>
            <a:r>
              <a:rPr lang="zh-CN" altLang="en-US" sz="1600" noProof="1">
                <a:latin typeface="Consolas" panose="020B0609020204030204" charset="0"/>
                <a:ea typeface="+mn-ea"/>
              </a:rPr>
              <a:t>       &gt;&gt;&gt; sum(range(1, 11), 5) </a:t>
            </a:r>
            <a:r>
              <a:rPr lang="zh-CN" altLang="en-US" sz="1600" noProof="1">
                <a:solidFill>
                  <a:srgbClr val="0000FF"/>
                </a:solidFill>
                <a:latin typeface="Consolas" panose="020B0609020204030204" charset="0"/>
                <a:ea typeface="+mn-ea"/>
              </a:rPr>
              <a:t>#指定start参数为5，等价于5+sum(range(1,11))</a:t>
            </a:r>
            <a:endParaRPr lang="zh-CN" altLang="en-US" sz="1600" noProof="1">
              <a:solidFill>
                <a:srgbClr val="0000FF"/>
              </a:solidFill>
              <a:latin typeface="Consolas" panose="020B0609020204030204" charset="0"/>
              <a:ea typeface="+mn-ea"/>
            </a:endParaRP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60</a:t>
            </a:r>
            <a:endParaRPr lang="zh-CN" altLang="en-US" sz="1600" noProof="1">
              <a:solidFill>
                <a:srgbClr val="0000FF"/>
              </a:solidFill>
              <a:latin typeface="Consolas" panose="020B0609020204030204" charset="0"/>
              <a:ea typeface="+mn-ea"/>
            </a:endParaRPr>
          </a:p>
          <a:p>
            <a:pPr marL="0" indent="0">
              <a:spcBef>
                <a:spcPts val="0"/>
              </a:spcBef>
              <a:spcAft>
                <a:spcPts val="0"/>
              </a:spcAft>
              <a:buSzPct val="90000"/>
              <a:buNone/>
            </a:pPr>
            <a:r>
              <a:rPr lang="zh-CN" altLang="en-US" sz="1600" noProof="1">
                <a:latin typeface="Consolas" panose="020B0609020204030204" charset="0"/>
                <a:ea typeface="+mn-ea"/>
              </a:rPr>
              <a:t>       &gt;&gt;&gt; sum([[1, 2], [3], [4]], [])    </a:t>
            </a:r>
            <a:r>
              <a:rPr lang="zh-CN" altLang="en-US" sz="1600" noProof="1">
                <a:solidFill>
                  <a:srgbClr val="0000FF"/>
                </a:solidFill>
                <a:latin typeface="Consolas" panose="020B0609020204030204" charset="0"/>
                <a:ea typeface="+mn-ea"/>
              </a:rPr>
              <a:t>#这个操作占用空间较大，慎用</a:t>
            </a:r>
            <a:endParaRPr lang="zh-CN" altLang="en-US" sz="1600" noProof="1">
              <a:solidFill>
                <a:srgbClr val="0000FF"/>
              </a:solidFill>
              <a:latin typeface="Consolas" panose="020B0609020204030204" charset="0"/>
              <a:ea typeface="+mn-ea"/>
            </a:endParaRP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[1, 2, 3, 4]</a:t>
            </a:r>
            <a:endParaRPr lang="zh-CN" altLang="en-US" sz="1600" noProof="1">
              <a:solidFill>
                <a:srgbClr val="0000FF"/>
              </a:solidFill>
              <a:latin typeface="Consolas" panose="020B0609020204030204" charset="0"/>
              <a:ea typeface="+mn-ea"/>
            </a:endParaRP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9" name="矩形 8"/>
          <p:cNvSpPr/>
          <p:nvPr/>
        </p:nvSpPr>
        <p:spPr>
          <a:xfrm>
            <a:off x="387807" y="997510"/>
            <a:ext cx="521969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用于序列操作的常用内置函数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56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5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56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65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9" name="矩形 8"/>
          <p:cNvSpPr/>
          <p:nvPr/>
        </p:nvSpPr>
        <p:spPr>
          <a:xfrm>
            <a:off x="387807" y="997510"/>
            <a:ext cx="521969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用于序列操作的常用内置函数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内容占位符 2"/>
          <p:cNvSpPr txBox="1"/>
          <p:nvPr/>
        </p:nvSpPr>
        <p:spPr bwMode="auto">
          <a:xfrm>
            <a:off x="770256" y="1452065"/>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charset="0"/>
              <a:buChar char="n"/>
            </a:pPr>
            <a:r>
              <a:rPr lang="en-US" altLang="zh-CN" sz="2400" noProof="1">
                <a:sym typeface="+mn-ea"/>
              </a:rPr>
              <a:t>zip()</a:t>
            </a:r>
            <a:r>
              <a:rPr lang="zh-CN" altLang="en-US" sz="2400" noProof="1">
                <a:sym typeface="+mn-ea"/>
              </a:rPr>
              <a:t>函数返回可迭代的</a:t>
            </a:r>
            <a:r>
              <a:rPr lang="en-US" altLang="zh-CN" sz="2400" noProof="1">
                <a:solidFill>
                  <a:srgbClr val="FF0000"/>
                </a:solidFill>
                <a:sym typeface="+mn-ea"/>
              </a:rPr>
              <a:t>zip</a:t>
            </a:r>
            <a:r>
              <a:rPr lang="zh-CN" altLang="en-US" sz="2400" noProof="1">
                <a:solidFill>
                  <a:srgbClr val="FF0000"/>
                </a:solidFill>
                <a:sym typeface="+mn-ea"/>
              </a:rPr>
              <a:t>对象</a:t>
            </a:r>
            <a:endParaRPr lang="zh-CN" altLang="en-US" sz="2400" noProof="1">
              <a:solidFill>
                <a:srgbClr val="FF0000"/>
              </a:solidFill>
              <a:sym typeface="+mn-ea"/>
            </a:endParaRPr>
          </a:p>
          <a:p>
            <a:pPr marL="1905" indent="-344805">
              <a:lnSpc>
                <a:spcPct val="80000"/>
              </a:lnSpc>
              <a:buFont typeface="Arial" panose="020B0604020202020204" pitchFamily="34" charset="0"/>
              <a:buNone/>
            </a:pPr>
            <a:endParaRPr lang="zh-CN" altLang="en-US" sz="1500" noProof="1">
              <a:sym typeface="+mn-ea"/>
            </a:endParaRPr>
          </a:p>
        </p:txBody>
      </p:sp>
      <p:sp>
        <p:nvSpPr>
          <p:cNvPr id="12" name="文本占位符 56322"/>
          <p:cNvSpPr>
            <a:spLocks noGrp="1"/>
          </p:cNvSpPr>
          <p:nvPr>
            <p:ph idx="1"/>
          </p:nvPr>
        </p:nvSpPr>
        <p:spPr>
          <a:xfrm>
            <a:off x="770256" y="3363966"/>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en-US" altLang="zh-CN" sz="2400" dirty="0"/>
              <a:t>enumerate(</a:t>
            </a:r>
            <a:r>
              <a:rPr lang="zh-CN" altLang="en-US" sz="2400" dirty="0"/>
              <a:t>列表</a:t>
            </a:r>
            <a:r>
              <a:rPr lang="en-US" altLang="zh-CN" sz="2400" dirty="0"/>
              <a:t>):</a:t>
            </a:r>
            <a:r>
              <a:rPr lang="zh-CN" altLang="en-US" sz="2400" dirty="0"/>
              <a:t>枚举列表元素，</a:t>
            </a:r>
            <a:r>
              <a:rPr lang="zh-CN" altLang="en-US" sz="2400" dirty="0">
                <a:solidFill>
                  <a:srgbClr val="FF0000"/>
                </a:solidFill>
              </a:rPr>
              <a:t>返回枚举对象</a:t>
            </a:r>
            <a:endParaRPr lang="en-US" altLang="zh-CN" sz="2400" dirty="0">
              <a:solidFill>
                <a:srgbClr val="FF0000"/>
              </a:solidFill>
            </a:endParaRPr>
          </a:p>
          <a:p>
            <a:pPr lvl="1">
              <a:spcBef>
                <a:spcPts val="600"/>
              </a:spcBef>
              <a:spcAft>
                <a:spcPts val="0"/>
              </a:spcAft>
              <a:buClr>
                <a:srgbClr val="FF0000"/>
              </a:buClr>
              <a:buSzPct val="90000"/>
              <a:buFont typeface="Wingdings" panose="05000000000000000000" charset="0"/>
              <a:buChar char="§"/>
            </a:pPr>
            <a:r>
              <a:rPr lang="zh-CN" altLang="en-US" sz="2000" dirty="0"/>
              <a:t>其中每个元素为包含下标和值的元组。</a:t>
            </a:r>
            <a:endParaRPr lang="en-US" altLang="zh-CN" sz="2000" dirty="0"/>
          </a:p>
          <a:p>
            <a:pPr lvl="1">
              <a:spcBef>
                <a:spcPts val="600"/>
              </a:spcBef>
              <a:spcAft>
                <a:spcPts val="0"/>
              </a:spcAft>
              <a:buClr>
                <a:srgbClr val="FF0000"/>
              </a:buClr>
              <a:buSzPct val="90000"/>
              <a:buFont typeface="Wingdings" panose="05000000000000000000" charset="0"/>
              <a:buChar char="§"/>
            </a:pPr>
            <a:r>
              <a:rPr lang="zh-CN" altLang="en-US" sz="2000" dirty="0"/>
              <a:t>该函数对元组、字符串同样有效。</a:t>
            </a:r>
            <a:endParaRPr lang="zh-CN" altLang="en-US" sz="2000" dirty="0"/>
          </a:p>
          <a:p>
            <a:pPr>
              <a:lnSpc>
                <a:spcPct val="80000"/>
              </a:lnSpc>
              <a:buSzPct val="90000"/>
              <a:buNone/>
            </a:pPr>
            <a:endParaRPr lang="en-US" altLang="zh-CN" sz="1500" dirty="0"/>
          </a:p>
        </p:txBody>
      </p:sp>
      <p:sp>
        <p:nvSpPr>
          <p:cNvPr id="3" name="矩形 2"/>
          <p:cNvSpPr/>
          <p:nvPr/>
        </p:nvSpPr>
        <p:spPr>
          <a:xfrm>
            <a:off x="2051720" y="1876556"/>
            <a:ext cx="5544616" cy="1495794"/>
          </a:xfrm>
          <a:prstGeom prst="rect">
            <a:avLst/>
          </a:prstGeom>
        </p:spPr>
        <p:txBody>
          <a:bodyPr wrap="square">
            <a:spAutoFit/>
          </a:bodyPr>
          <a:lstStyle/>
          <a:p>
            <a:pPr marL="1905" indent="-344805">
              <a:lnSpc>
                <a:spcPct val="80000"/>
              </a:lnSpc>
              <a:buClr>
                <a:srgbClr val="FF0000"/>
              </a:buClr>
              <a:buFont typeface="Wingdings" panose="05000000000000000000" pitchFamily="2" charset="2"/>
              <a:buChar char="ü"/>
            </a:pPr>
            <a:r>
              <a:rPr lang="zh-CN" altLang="en-US" sz="1600" noProof="1">
                <a:latin typeface="Consolas" panose="020B0609020204030204" charset="0"/>
                <a:sym typeface="+mn-ea"/>
              </a:rPr>
              <a:t>&gt;&gt;&gt; aList = [1, 2, 3]</a:t>
            </a:r>
            <a:endParaRPr lang="zh-CN" altLang="en-US" sz="1600" noProof="1">
              <a:latin typeface="Consolas" panose="020B0609020204030204" charset="0"/>
            </a:endParaRPr>
          </a:p>
          <a:p>
            <a:pPr marL="1905" indent="-344805">
              <a:lnSpc>
                <a:spcPct val="80000"/>
              </a:lnSpc>
              <a:buFont typeface="Arial" panose="020B0604020202020204" pitchFamily="34" charset="0"/>
              <a:buNone/>
            </a:pPr>
            <a:r>
              <a:rPr lang="zh-CN" altLang="en-US" sz="1600" noProof="1">
                <a:latin typeface="Consolas" panose="020B0609020204030204" charset="0"/>
                <a:sym typeface="+mn-ea"/>
              </a:rPr>
              <a:t>   &gt;&gt;&gt; bList = [4, 5, 6]</a:t>
            </a:r>
            <a:endParaRPr lang="zh-CN" altLang="en-US" sz="1600" noProof="1">
              <a:latin typeface="Consolas" panose="020B0609020204030204" charset="0"/>
            </a:endParaRPr>
          </a:p>
          <a:p>
            <a:pPr marL="1905" indent="-344805">
              <a:lnSpc>
                <a:spcPct val="80000"/>
              </a:lnSpc>
              <a:buFont typeface="Arial" panose="020B0604020202020204" pitchFamily="34" charset="0"/>
              <a:buNone/>
            </a:pPr>
            <a:r>
              <a:rPr lang="zh-CN" altLang="en-US" sz="1600" noProof="1">
                <a:latin typeface="Consolas" panose="020B0609020204030204" charset="0"/>
                <a:sym typeface="+mn-ea"/>
              </a:rPr>
              <a:t>   &gt;&gt;&gt; cList = zip(a, b)</a:t>
            </a:r>
            <a:endParaRPr lang="zh-CN" altLang="en-US" sz="1600" noProof="1">
              <a:latin typeface="Consolas" panose="020B0609020204030204" charset="0"/>
              <a:sym typeface="+mn-ea"/>
            </a:endParaRPr>
          </a:p>
          <a:p>
            <a:pPr marL="1905" indent="-344805">
              <a:lnSpc>
                <a:spcPct val="80000"/>
              </a:lnSpc>
              <a:buFont typeface="Arial" panose="020B0604020202020204" pitchFamily="34" charset="0"/>
              <a:buNone/>
            </a:pPr>
            <a:r>
              <a:rPr lang="zh-CN" altLang="en-US" sz="1600" noProof="1">
                <a:latin typeface="Consolas" panose="020B0609020204030204" charset="0"/>
                <a:sym typeface="+mn-ea"/>
              </a:rPr>
              <a:t>   &gt;&gt;&gt; cList</a:t>
            </a:r>
            <a:endParaRPr lang="zh-CN" altLang="en-US" sz="1600" noProof="1">
              <a:latin typeface="Consolas" panose="020B0609020204030204" charset="0"/>
            </a:endParaRPr>
          </a:p>
          <a:p>
            <a:pPr marL="1905" indent="-344805">
              <a:lnSpc>
                <a:spcPct val="80000"/>
              </a:lnSpc>
              <a:buFont typeface="Arial" panose="020B0604020202020204" pitchFamily="34" charset="0"/>
              <a:buNone/>
            </a:pPr>
            <a:r>
              <a:rPr lang="zh-CN" altLang="en-US" sz="1600" noProof="1">
                <a:solidFill>
                  <a:srgbClr val="0000FF"/>
                </a:solidFill>
                <a:latin typeface="Consolas" panose="020B0609020204030204" charset="0"/>
                <a:sym typeface="+mn-ea"/>
              </a:rPr>
              <a:t>   &lt;zip object at 0x0000000003728908&gt;</a:t>
            </a:r>
            <a:endParaRPr lang="zh-CN" altLang="en-US" sz="1600" noProof="1">
              <a:solidFill>
                <a:srgbClr val="0000FF"/>
              </a:solidFill>
              <a:latin typeface="Consolas" panose="020B0609020204030204" charset="0"/>
              <a:sym typeface="+mn-ea"/>
            </a:endParaRPr>
          </a:p>
          <a:p>
            <a:pPr marL="1905" indent="-344805">
              <a:lnSpc>
                <a:spcPct val="80000"/>
              </a:lnSpc>
              <a:buFont typeface="Arial" panose="020B0604020202020204" pitchFamily="34" charset="0"/>
              <a:buNone/>
            </a:pPr>
            <a:r>
              <a:rPr lang="zh-CN" altLang="en-US" sz="1600" noProof="1">
                <a:latin typeface="Consolas" panose="020B0609020204030204" charset="0"/>
                <a:sym typeface="+mn-ea"/>
              </a:rPr>
              <a:t>   &gt;&gt;&gt; list(cList)</a:t>
            </a:r>
            <a:endParaRPr lang="zh-CN" altLang="en-US" sz="1600" noProof="1">
              <a:latin typeface="Consolas" panose="020B0609020204030204" charset="0"/>
              <a:sym typeface="+mn-ea"/>
            </a:endParaRPr>
          </a:p>
          <a:p>
            <a:pPr marL="1905" indent="-344805">
              <a:lnSpc>
                <a:spcPct val="80000"/>
              </a:lnSpc>
              <a:buFont typeface="Arial" panose="020B0604020202020204" pitchFamily="34" charset="0"/>
              <a:buNone/>
            </a:pPr>
            <a:r>
              <a:rPr lang="zh-CN" altLang="en-US" sz="1600" noProof="1">
                <a:solidFill>
                  <a:srgbClr val="0000FF"/>
                </a:solidFill>
                <a:latin typeface="Consolas" panose="020B0609020204030204" charset="0"/>
                <a:sym typeface="+mn-ea"/>
              </a:rPr>
              <a:t>   [(1, 4), (2, 5), (3, 6)]</a:t>
            </a:r>
            <a:endParaRPr lang="zh-CN" altLang="en-US" sz="1600" noProof="1">
              <a:solidFill>
                <a:srgbClr val="0000FF"/>
              </a:solidFill>
              <a:latin typeface="Consolas" panose="020B0609020204030204" charset="0"/>
              <a:sym typeface="+mn-ea"/>
            </a:endParaRPr>
          </a:p>
        </p:txBody>
      </p:sp>
      <p:sp>
        <p:nvSpPr>
          <p:cNvPr id="10" name="矩形 9"/>
          <p:cNvSpPr/>
          <p:nvPr/>
        </p:nvSpPr>
        <p:spPr>
          <a:xfrm>
            <a:off x="2195736" y="4659828"/>
            <a:ext cx="6210436" cy="1942070"/>
          </a:xfrm>
          <a:prstGeom prst="rect">
            <a:avLst/>
          </a:prstGeom>
        </p:spPr>
        <p:txBody>
          <a:bodyPr wrap="square">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for item in enumerate('</a:t>
            </a:r>
            <a:r>
              <a:rPr lang="en-US" altLang="zh-CN" dirty="0" err="1">
                <a:latin typeface="Consolas" panose="020B0609020204030204" charset="0"/>
              </a:rPr>
              <a:t>abcdef</a:t>
            </a:r>
            <a:r>
              <a:rPr lang="en-US" altLang="zh-CN" dirty="0">
                <a:latin typeface="Consolas" panose="020B0609020204030204" charset="0"/>
              </a:rPr>
              <a:t>'):</a:t>
            </a:r>
            <a:endParaRPr lang="en-US" altLang="zh-CN" dirty="0">
              <a:latin typeface="Consolas" panose="020B0609020204030204" charset="0"/>
            </a:endParaRPr>
          </a:p>
          <a:p>
            <a:pPr>
              <a:lnSpc>
                <a:spcPct val="80000"/>
              </a:lnSpc>
              <a:spcAft>
                <a:spcPts val="600"/>
              </a:spcAft>
              <a:buSzPct val="90000"/>
              <a:buNone/>
            </a:pPr>
            <a:r>
              <a:rPr lang="en-US" altLang="zh-CN" dirty="0">
                <a:latin typeface="Consolas" panose="020B0609020204030204" charset="0"/>
              </a:rPr>
              <a:t>      print(item)</a:t>
            </a:r>
            <a:endParaRPr lang="en-US" altLang="zh-CN" dirty="0">
              <a:latin typeface="Consolas" panose="020B0609020204030204" charset="0"/>
            </a:endParaRPr>
          </a:p>
          <a:p>
            <a:pPr>
              <a:lnSpc>
                <a:spcPct val="80000"/>
              </a:lnSpc>
              <a:buSzPct val="90000"/>
              <a:buNone/>
            </a:pPr>
            <a:r>
              <a:rPr lang="en-US" altLang="zh-CN" dirty="0">
                <a:solidFill>
                  <a:srgbClr val="0000FF"/>
                </a:solidFill>
                <a:latin typeface="Consolas" panose="020B0609020204030204" charset="0"/>
              </a:rPr>
              <a:t>(0, 'a')</a:t>
            </a:r>
            <a:endParaRPr lang="en-US" altLang="zh-CN" dirty="0">
              <a:solidFill>
                <a:srgbClr val="0000FF"/>
              </a:solidFill>
              <a:latin typeface="Consolas" panose="020B0609020204030204" charset="0"/>
            </a:endParaRPr>
          </a:p>
          <a:p>
            <a:pPr>
              <a:lnSpc>
                <a:spcPct val="80000"/>
              </a:lnSpc>
              <a:buSzPct val="90000"/>
              <a:buNone/>
            </a:pPr>
            <a:r>
              <a:rPr lang="en-US" altLang="zh-CN" dirty="0">
                <a:solidFill>
                  <a:srgbClr val="0000FF"/>
                </a:solidFill>
                <a:latin typeface="Consolas" panose="020B0609020204030204" charset="0"/>
              </a:rPr>
              <a:t>(1, 'b')</a:t>
            </a:r>
            <a:endParaRPr lang="en-US" altLang="zh-CN" dirty="0">
              <a:solidFill>
                <a:srgbClr val="0000FF"/>
              </a:solidFill>
              <a:latin typeface="Consolas" panose="020B0609020204030204" charset="0"/>
            </a:endParaRPr>
          </a:p>
          <a:p>
            <a:pPr>
              <a:lnSpc>
                <a:spcPct val="80000"/>
              </a:lnSpc>
              <a:buSzPct val="90000"/>
              <a:buNone/>
            </a:pPr>
            <a:r>
              <a:rPr lang="en-US" altLang="zh-CN" dirty="0">
                <a:solidFill>
                  <a:srgbClr val="0000FF"/>
                </a:solidFill>
                <a:latin typeface="Consolas" panose="020B0609020204030204" charset="0"/>
              </a:rPr>
              <a:t>(2, 'c')</a:t>
            </a:r>
            <a:endParaRPr lang="en-US" altLang="zh-CN" dirty="0">
              <a:solidFill>
                <a:srgbClr val="0000FF"/>
              </a:solidFill>
              <a:latin typeface="Consolas" panose="020B0609020204030204" charset="0"/>
            </a:endParaRPr>
          </a:p>
          <a:p>
            <a:pPr>
              <a:lnSpc>
                <a:spcPct val="80000"/>
              </a:lnSpc>
              <a:buSzPct val="90000"/>
              <a:buNone/>
            </a:pPr>
            <a:r>
              <a:rPr lang="en-US" altLang="zh-CN" dirty="0">
                <a:solidFill>
                  <a:srgbClr val="0000FF"/>
                </a:solidFill>
                <a:latin typeface="Consolas" panose="020B0609020204030204" charset="0"/>
              </a:rPr>
              <a:t>(3, 'd')</a:t>
            </a:r>
            <a:endParaRPr lang="en-US" altLang="zh-CN" dirty="0">
              <a:solidFill>
                <a:srgbClr val="0000FF"/>
              </a:solidFill>
              <a:latin typeface="Consolas" panose="020B0609020204030204" charset="0"/>
            </a:endParaRPr>
          </a:p>
          <a:p>
            <a:pPr>
              <a:lnSpc>
                <a:spcPct val="80000"/>
              </a:lnSpc>
              <a:buSzPct val="90000"/>
              <a:buNone/>
            </a:pPr>
            <a:r>
              <a:rPr lang="en-US" altLang="zh-CN" dirty="0">
                <a:solidFill>
                  <a:srgbClr val="0000FF"/>
                </a:solidFill>
                <a:latin typeface="Consolas" panose="020B0609020204030204" charset="0"/>
              </a:rPr>
              <a:t>(4, 'e')</a:t>
            </a:r>
            <a:endParaRPr lang="en-US" altLang="zh-CN" dirty="0">
              <a:solidFill>
                <a:srgbClr val="0000FF"/>
              </a:solidFill>
              <a:latin typeface="Consolas" panose="020B0609020204030204" charset="0"/>
            </a:endParaRPr>
          </a:p>
          <a:p>
            <a:pPr>
              <a:lnSpc>
                <a:spcPct val="80000"/>
              </a:lnSpc>
              <a:buSzPct val="90000"/>
              <a:buNone/>
            </a:pPr>
            <a:r>
              <a:rPr lang="en-US" altLang="zh-CN" dirty="0">
                <a:solidFill>
                  <a:srgbClr val="0000FF"/>
                </a:solidFill>
                <a:latin typeface="Consolas" panose="020B0609020204030204" charset="0"/>
              </a:rPr>
              <a:t>(5, 'f')</a:t>
            </a:r>
            <a:endParaRPr lang="en-US" altLang="zh-CN"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文本占位符 57346"/>
          <p:cNvSpPr>
            <a:spLocks noGrp="1"/>
          </p:cNvSpPr>
          <p:nvPr>
            <p:ph idx="1"/>
          </p:nvPr>
        </p:nvSpPr>
        <p:spPr>
          <a:xfrm>
            <a:off x="759997" y="1434553"/>
            <a:ext cx="8229600" cy="4678451"/>
          </a:xfrm>
        </p:spPr>
        <p:txBody>
          <a:bodyPr/>
          <a:lstStyle/>
          <a:p>
            <a:pPr>
              <a:spcBef>
                <a:spcPts val="1200"/>
              </a:spcBef>
              <a:buClr>
                <a:srgbClr val="FF0000"/>
              </a:buClr>
              <a:buFont typeface="Wingdings" panose="05000000000000000000" charset="0"/>
              <a:buChar char="n"/>
            </a:pPr>
            <a:r>
              <a:rPr lang="en-US" altLang="x-none" sz="2400" b="1" noProof="1">
                <a:latin typeface="宋体" panose="02010600030101010101" pitchFamily="2" charset="-122"/>
              </a:rPr>
              <a:t>列表推导式使用非常简洁的方式来快速生成满足特定需求的列表，代码具有非常强的可读性。</a:t>
            </a:r>
            <a:endParaRPr lang="en-US" altLang="x-none" sz="2400" b="1" noProof="1">
              <a:latin typeface="宋体" panose="02010600030101010101" pitchFamily="2" charset="-122"/>
            </a:endParaRPr>
          </a:p>
          <a:p>
            <a:pPr>
              <a:spcBef>
                <a:spcPts val="1200"/>
              </a:spcBef>
              <a:buClr>
                <a:srgbClr val="FF0000"/>
              </a:buClr>
              <a:buFont typeface="Wingdings" panose="05000000000000000000" charset="0"/>
              <a:buChar char="n"/>
            </a:pPr>
            <a:r>
              <a:rPr lang="zh-CN" altLang="en-US" sz="2400" b="1" noProof="1">
                <a:latin typeface="宋体" panose="02010600030101010101" pitchFamily="2" charset="-122"/>
              </a:rPr>
              <a:t>列表推导式语法形式为：</a:t>
            </a:r>
            <a:endParaRPr lang="zh-CN" altLang="en-US" sz="2400" b="1" noProof="1">
              <a:latin typeface="宋体" panose="02010600030101010101" pitchFamily="2" charset="-122"/>
            </a:endParaRPr>
          </a:p>
          <a:p>
            <a:pPr marL="0" indent="0">
              <a:lnSpc>
                <a:spcPct val="80000"/>
              </a:lnSpc>
              <a:buNone/>
            </a:pPr>
            <a:endParaRPr lang="en-US" altLang="x-none" sz="1350" noProof="1">
              <a:latin typeface="Consolas" panose="020B0609020204030204" charset="0"/>
            </a:endParaRPr>
          </a:p>
          <a:p>
            <a:pPr marL="0" indent="0">
              <a:lnSpc>
                <a:spcPct val="80000"/>
              </a:lnSpc>
              <a:buNone/>
            </a:pPr>
            <a:r>
              <a:rPr lang="en-US" altLang="x-none" sz="1600" noProof="1">
                <a:latin typeface="Consolas" panose="020B0609020204030204" charset="0"/>
              </a:rPr>
              <a:t>    [expression for expr1 in sequence1 if condition1</a:t>
            </a:r>
            <a:endParaRPr lang="en-US" altLang="x-none" sz="1600" noProof="1">
              <a:latin typeface="Consolas" panose="020B0609020204030204" charset="0"/>
            </a:endParaRPr>
          </a:p>
          <a:p>
            <a:pPr marL="0" indent="0">
              <a:lnSpc>
                <a:spcPct val="80000"/>
              </a:lnSpc>
              <a:buNone/>
            </a:pPr>
            <a:r>
              <a:rPr lang="en-US" altLang="x-none" sz="1600" noProof="1">
                <a:latin typeface="Consolas" panose="020B0609020204030204" charset="0"/>
              </a:rPr>
              <a:t>                for expr2 in sequence2 if condition2</a:t>
            </a:r>
            <a:endParaRPr lang="en-US" altLang="x-none" sz="1600" noProof="1">
              <a:latin typeface="Consolas" panose="020B0609020204030204" charset="0"/>
            </a:endParaRPr>
          </a:p>
          <a:p>
            <a:pPr marL="0" indent="0">
              <a:lnSpc>
                <a:spcPct val="80000"/>
              </a:lnSpc>
              <a:buNone/>
            </a:pPr>
            <a:r>
              <a:rPr lang="en-US" altLang="x-none" sz="1600" noProof="1">
                <a:latin typeface="Consolas" panose="020B0609020204030204" charset="0"/>
              </a:rPr>
              <a:t>                for expr3 in sequence3 if condition3</a:t>
            </a:r>
            <a:endParaRPr lang="en-US" altLang="x-none" sz="1600" noProof="1">
              <a:latin typeface="Consolas" panose="020B0609020204030204" charset="0"/>
            </a:endParaRPr>
          </a:p>
          <a:p>
            <a:pPr marL="0" indent="0">
              <a:lnSpc>
                <a:spcPct val="80000"/>
              </a:lnSpc>
              <a:buNone/>
            </a:pPr>
            <a:r>
              <a:rPr lang="en-US" altLang="x-none" sz="1600" noProof="1">
                <a:latin typeface="Consolas" panose="020B0609020204030204" charset="0"/>
              </a:rPr>
              <a:t>                ...</a:t>
            </a:r>
            <a:endParaRPr lang="en-US" altLang="x-none" sz="1600" noProof="1">
              <a:latin typeface="Consolas" panose="020B0609020204030204" charset="0"/>
            </a:endParaRPr>
          </a:p>
          <a:p>
            <a:pPr marL="0" indent="0">
              <a:lnSpc>
                <a:spcPct val="80000"/>
              </a:lnSpc>
              <a:buNone/>
            </a:pPr>
            <a:r>
              <a:rPr lang="en-US" altLang="x-none" sz="1600" noProof="1">
                <a:latin typeface="Consolas" panose="020B0609020204030204" charset="0"/>
              </a:rPr>
              <a:t>                for exprN in sequenceN if conditionN]</a:t>
            </a:r>
            <a:endParaRPr lang="en-US" altLang="x-none" sz="1600" noProof="1">
              <a:latin typeface="Consolas" panose="020B0609020204030204" charset="0"/>
            </a:endParaRPr>
          </a:p>
          <a:p>
            <a:pPr marL="1905" indent="-344805">
              <a:lnSpc>
                <a:spcPct val="80000"/>
              </a:lnSpc>
              <a:buNone/>
            </a:pPr>
            <a:endParaRPr lang="en-US" altLang="x-none" sz="1350" noProof="1">
              <a:latin typeface="Consolas" panose="020B0609020204030204" charset="0"/>
            </a:endParaRP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87806" y="997510"/>
            <a:ext cx="6344434" cy="437043"/>
          </a:xfrm>
          <a:prstGeom prst="rect">
            <a:avLst/>
          </a:prstGeom>
        </p:spPr>
        <p:txBody>
          <a:bodyPr wrap="squar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r>
              <a:rPr lang="en-US" altLang="zh-CN" sz="2400" b="1" dirty="0">
                <a:latin typeface="Times New Roman" panose="02020603050405020304" pitchFamily="18" charset="0"/>
                <a:ea typeface="仿宋" panose="02010609060101010101" pitchFamily="49" charset="-122"/>
              </a:rPr>
              <a:t>(</a:t>
            </a:r>
            <a:r>
              <a:rPr lang="en-US" altLang="zh-CN" sz="2400" b="1" dirty="0">
                <a:solidFill>
                  <a:srgbClr val="0000FF"/>
                </a:solidFill>
                <a:latin typeface="Times New Roman" panose="02020603050405020304" pitchFamily="18" charset="0"/>
                <a:ea typeface="仿宋" panose="02010609060101010101" pitchFamily="49" charset="-122"/>
              </a:rPr>
              <a:t>list comprehensions</a:t>
            </a:r>
            <a:r>
              <a:rPr lang="en-US" altLang="zh-CN" sz="2400" b="1" dirty="0">
                <a:latin typeface="Times New Roman" panose="02020603050405020304" pitchFamily="18" charset="0"/>
                <a:ea typeface="仿宋" panose="02010609060101010101" pitchFamily="49" charset="-122"/>
              </a:rPr>
              <a:t>)</a:t>
            </a:r>
            <a:endParaRPr lang="en-US" altLang="zh-CN" sz="2400" b="1" dirty="0">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34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243" y="1340768"/>
            <a:ext cx="7123253" cy="4678451"/>
          </a:xfrm>
        </p:spPr>
        <p:txBody>
          <a:bodyPr/>
          <a:lstStyle/>
          <a:p>
            <a:pPr marL="0" indent="0">
              <a:lnSpc>
                <a:spcPct val="130000"/>
              </a:lnSpc>
              <a:spcBef>
                <a:spcPts val="0"/>
              </a:spcBef>
              <a:buNone/>
            </a:pPr>
            <a:r>
              <a:rPr lang="en-US" sz="2000" b="1" noProof="1"/>
              <a:t>阿凡提与国王比赛下棋</a:t>
            </a:r>
            <a:r>
              <a:rPr lang="zh-CN" altLang="en-US" sz="2000" b="1" noProof="1"/>
              <a:t>，</a:t>
            </a:r>
            <a:r>
              <a:rPr lang="en-US" sz="2000" b="1" noProof="1"/>
              <a:t>国王说要是自己输了的话阿凡提想要</a:t>
            </a:r>
            <a:endParaRPr lang="en-US" sz="2000" b="1" noProof="1"/>
          </a:p>
          <a:p>
            <a:pPr marL="0" indent="0">
              <a:lnSpc>
                <a:spcPct val="130000"/>
              </a:lnSpc>
              <a:spcBef>
                <a:spcPts val="0"/>
              </a:spcBef>
              <a:buNone/>
            </a:pPr>
            <a:r>
              <a:rPr lang="en-US" sz="2000" b="1" noProof="1"/>
              <a:t>什么他都可以拿得出来</a:t>
            </a:r>
            <a:r>
              <a:rPr lang="zh-CN" altLang="en-US" sz="2000" b="1" noProof="1"/>
              <a:t>，</a:t>
            </a:r>
            <a:r>
              <a:rPr lang="en-US" sz="2000" b="1" noProof="1"/>
              <a:t>阿凡提说那就要点米吧</a:t>
            </a:r>
            <a:r>
              <a:rPr lang="zh-CN" altLang="en-US" sz="2000" b="1" noProof="1"/>
              <a:t>。</a:t>
            </a:r>
            <a:endParaRPr lang="en-US" altLang="zh-CN" sz="2000" b="1" noProof="1"/>
          </a:p>
          <a:p>
            <a:pPr marL="0" indent="0">
              <a:lnSpc>
                <a:spcPct val="130000"/>
              </a:lnSpc>
              <a:spcBef>
                <a:spcPts val="0"/>
              </a:spcBef>
              <a:buNone/>
            </a:pPr>
            <a:r>
              <a:rPr lang="en-US" sz="2000" b="1" noProof="1"/>
              <a:t>棋盘一共64个小格子，在第一个格子里放1粒米，第二个格子里放2粒米，第三个格子里放4粒米，第四个格子里放8粒米，以此类推，后面每个格子里的米都是前一个格子里的2倍，一直把64个格子都放满。需要多少粒米呢？</a:t>
            </a:r>
            <a:endParaRPr lang="en-US" sz="2000" b="1" noProof="1"/>
          </a:p>
          <a:p>
            <a:pPr marL="0" indent="0">
              <a:buNone/>
            </a:pPr>
            <a:endParaRPr lang="en-US" sz="1800" noProof="1">
              <a:latin typeface="Consolas" panose="020B0609020204030204"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1520" y="1412776"/>
            <a:ext cx="1661723" cy="1296144"/>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554" y="3473554"/>
            <a:ext cx="2021210" cy="2021210"/>
          </a:xfrm>
          <a:prstGeom prst="rect">
            <a:avLst/>
          </a:prstGeom>
        </p:spPr>
      </p:pic>
      <p:sp>
        <p:nvSpPr>
          <p:cNvPr id="8" name="矩形 7"/>
          <p:cNvSpPr/>
          <p:nvPr/>
        </p:nvSpPr>
        <p:spPr>
          <a:xfrm>
            <a:off x="1944216" y="4149080"/>
            <a:ext cx="4572000" cy="923330"/>
          </a:xfrm>
          <a:prstGeom prst="rect">
            <a:avLst/>
          </a:prstGeom>
        </p:spPr>
        <p:txBody>
          <a:bodyPr>
            <a:spAutoFit/>
          </a:bodyPr>
          <a:lstStyle/>
          <a:p>
            <a:pPr marL="0" indent="0">
              <a:buNone/>
            </a:pPr>
            <a:r>
              <a:rPr lang="en-US" altLang="zh-CN" noProof="1">
                <a:latin typeface="Consolas" panose="020B0609020204030204" charset="0"/>
              </a:rPr>
              <a:t>&gt;&gt;&gt; sum([2**i for i in range(64)])</a:t>
            </a:r>
            <a:endParaRPr lang="en-US" altLang="zh-CN" noProof="1">
              <a:latin typeface="Consolas" panose="020B0609020204030204" charset="0"/>
            </a:endParaRPr>
          </a:p>
          <a:p>
            <a:pPr marL="0" indent="0">
              <a:buNone/>
            </a:pPr>
            <a:r>
              <a:rPr lang="en-US" altLang="zh-CN" noProof="1">
                <a:solidFill>
                  <a:srgbClr val="0000FF"/>
                </a:solidFill>
                <a:latin typeface="Consolas" panose="020B0609020204030204" charset="0"/>
              </a:rPr>
              <a:t>18446744073709551615</a:t>
            </a:r>
            <a:endParaRPr lang="en-US" altLang="zh-CN" noProof="1">
              <a:solidFill>
                <a:srgbClr val="0000FF"/>
              </a:solidFill>
              <a:latin typeface="Consolas" panose="020B0609020204030204" charset="0"/>
            </a:endParaRPr>
          </a:p>
          <a:p>
            <a:pPr marL="0" indent="0">
              <a:buNone/>
            </a:pPr>
            <a:endParaRPr lang="en-US" altLang="zh-CN" noProof="1">
              <a:solidFill>
                <a:srgbClr val="00B0F0"/>
              </a:solidFill>
              <a:latin typeface="Consolas" panose="020B0609020204030204" charset="0"/>
            </a:endParaRPr>
          </a:p>
        </p:txBody>
      </p:sp>
      <p:sp>
        <p:nvSpPr>
          <p:cNvPr id="9" name="矩形 8"/>
          <p:cNvSpPr/>
          <p:nvPr/>
        </p:nvSpPr>
        <p:spPr>
          <a:xfrm>
            <a:off x="2051720" y="5146844"/>
            <a:ext cx="4572000" cy="646331"/>
          </a:xfrm>
          <a:prstGeom prst="rect">
            <a:avLst/>
          </a:prstGeom>
        </p:spPr>
        <p:txBody>
          <a:bodyPr>
            <a:spAutoFit/>
          </a:bodyPr>
          <a:lstStyle/>
          <a:p>
            <a:pPr marL="0" indent="0">
              <a:buNone/>
            </a:pPr>
            <a:r>
              <a:rPr lang="en-US" altLang="zh-CN" noProof="1">
                <a:latin typeface="Consolas" panose="020B0609020204030204" charset="0"/>
              </a:rPr>
              <a:t>&gt;&gt;&gt; int('1'*64, 2)</a:t>
            </a:r>
            <a:endParaRPr lang="en-US" altLang="zh-CN" noProof="1">
              <a:solidFill>
                <a:srgbClr val="00B0F0"/>
              </a:solidFill>
              <a:latin typeface="Consolas" panose="020B0609020204030204" charset="0"/>
            </a:endParaRPr>
          </a:p>
          <a:p>
            <a:pPr marL="0" indent="0">
              <a:buNone/>
            </a:pPr>
            <a:r>
              <a:rPr lang="en-US" altLang="zh-CN" noProof="1">
                <a:solidFill>
                  <a:srgbClr val="0000FF"/>
                </a:solidFill>
                <a:latin typeface="Consolas" panose="020B0609020204030204" charset="0"/>
              </a:rPr>
              <a:t>18446744073709551615</a:t>
            </a:r>
            <a:endParaRPr lang="en-US" altLang="zh-CN" noProof="1">
              <a:solidFill>
                <a:srgbClr val="0000FF"/>
              </a:solidFill>
              <a:latin typeface="Consolas" panose="020B0609020204030204" charset="0"/>
            </a:endParaRPr>
          </a:p>
        </p:txBody>
      </p:sp>
      <p:grpSp>
        <p:nvGrpSpPr>
          <p:cNvPr id="11" name="组合 114"/>
          <p:cNvGrpSpPr/>
          <p:nvPr/>
        </p:nvGrpSpPr>
        <p:grpSpPr>
          <a:xfrm>
            <a:off x="-828600" y="76412"/>
            <a:ext cx="6225040" cy="662730"/>
            <a:chOff x="-482927" y="3380765"/>
            <a:chExt cx="6225040" cy="662730"/>
          </a:xfrm>
        </p:grpSpPr>
        <p:grpSp>
          <p:nvGrpSpPr>
            <p:cNvPr id="12" name="组合 105"/>
            <p:cNvGrpSpPr/>
            <p:nvPr/>
          </p:nvGrpSpPr>
          <p:grpSpPr>
            <a:xfrm>
              <a:off x="-482927" y="3380765"/>
              <a:ext cx="6225040" cy="662730"/>
              <a:chOff x="-482927" y="3380765"/>
              <a:chExt cx="6225040" cy="662730"/>
            </a:xfrm>
          </p:grpSpPr>
          <p:sp>
            <p:nvSpPr>
              <p:cNvPr id="14"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13" name="图片 12"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6" name="矩形 15"/>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0256" y="1340768"/>
            <a:ext cx="8229600" cy="4678451"/>
          </a:xfrm>
        </p:spPr>
        <p:txBody>
          <a:bodyPr/>
          <a:lstStyle/>
          <a:p>
            <a:pPr marL="1905" indent="-344805">
              <a:spcBef>
                <a:spcPts val="300"/>
              </a:spcBef>
              <a:buClr>
                <a:srgbClr val="FF0000"/>
              </a:buClr>
              <a:buFont typeface="Wingdings" panose="05000000000000000000" charset="0"/>
              <a:buChar char=""/>
            </a:pPr>
            <a:r>
              <a:rPr lang="zh-CN" altLang="en-US" sz="2400" b="1" noProof="1">
                <a:latin typeface="Consolas" panose="020B0609020204030204" charset="0"/>
                <a:sym typeface="+mn-ea"/>
              </a:rPr>
              <a:t>列表推导式在内部实际上是一个循环结构，只是形式更加</a:t>
            </a:r>
            <a:endParaRPr lang="en-US" altLang="zh-CN" sz="2400" b="1" noProof="1">
              <a:latin typeface="Consolas" panose="020B0609020204030204" charset="0"/>
              <a:sym typeface="+mn-ea"/>
            </a:endParaRPr>
          </a:p>
          <a:p>
            <a:pPr marL="0" indent="0">
              <a:spcBef>
                <a:spcPts val="300"/>
              </a:spcBef>
              <a:buClr>
                <a:srgbClr val="FF0000"/>
              </a:buClr>
              <a:buNone/>
            </a:pPr>
            <a:r>
              <a:rPr lang="en-US" altLang="zh-CN" sz="2400" b="1" noProof="1">
                <a:latin typeface="Consolas" panose="020B0609020204030204" charset="0"/>
                <a:sym typeface="+mn-ea"/>
              </a:rPr>
              <a:t>  </a:t>
            </a:r>
            <a:r>
              <a:rPr lang="zh-CN" altLang="en-US" sz="2400" b="1" noProof="1">
                <a:latin typeface="Consolas" panose="020B0609020204030204" charset="0"/>
                <a:sym typeface="+mn-ea"/>
              </a:rPr>
              <a:t>简洁</a:t>
            </a:r>
            <a:endParaRPr lang="en-US" altLang="zh-CN" sz="2400" b="1" noProof="1">
              <a:latin typeface="Consolas" panose="020B0609020204030204" charset="0"/>
              <a:sym typeface="+mn-ea"/>
            </a:endParaRPr>
          </a:p>
          <a:p>
            <a:pPr>
              <a:spcBef>
                <a:spcPts val="300"/>
              </a:spcBef>
              <a:buClr>
                <a:srgbClr val="FF0000"/>
              </a:buClr>
              <a:buFont typeface="Wingdings" panose="05000000000000000000" pitchFamily="2" charset="2"/>
              <a:buChar char="ü"/>
            </a:pPr>
            <a:r>
              <a:rPr lang="zh-CN" altLang="en-US" sz="2400" b="1" noProof="1">
                <a:latin typeface="Consolas" panose="020B0609020204030204" charset="0"/>
                <a:sym typeface="+mn-ea"/>
              </a:rPr>
              <a:t>例如：</a:t>
            </a:r>
            <a:endParaRPr lang="zh-CN" altLang="en-US" sz="2400" b="1" noProof="1">
              <a:latin typeface="Consolas" panose="020B0609020204030204" charset="0"/>
              <a:sym typeface="+mn-ea"/>
            </a:endParaRPr>
          </a:p>
          <a:p>
            <a:pPr marL="1905" indent="-344805">
              <a:lnSpc>
                <a:spcPct val="80000"/>
              </a:lnSpc>
              <a:buNone/>
            </a:pPr>
            <a:r>
              <a:rPr lang="en-US" altLang="x-none" sz="1600" noProof="1">
                <a:latin typeface="Consolas" panose="020B0609020204030204" charset="0"/>
                <a:sym typeface="+mn-ea"/>
              </a:rPr>
              <a:t>    </a:t>
            </a:r>
            <a:r>
              <a:rPr lang="en-US" altLang="x-none" sz="2000" noProof="1">
                <a:latin typeface="Consolas" panose="020B0609020204030204" charset="0"/>
                <a:sym typeface="+mn-ea"/>
              </a:rPr>
              <a:t>&gt;&gt;&gt; aList = [x*x for x in range(10)]</a:t>
            </a:r>
            <a:endParaRPr lang="en-US" altLang="x-none" sz="2000" noProof="1">
              <a:latin typeface="Consolas" panose="020B0609020204030204" charset="0"/>
            </a:endParaRP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en-US" altLang="x-none" sz="2000" noProof="1">
                <a:latin typeface="宋体" panose="02010600030101010101" pitchFamily="2" charset="-122"/>
                <a:sym typeface="+mn-ea"/>
              </a:rPr>
              <a:t>    </a:t>
            </a:r>
            <a:r>
              <a:rPr lang="en-US" altLang="x-none" sz="2000" b="1" noProof="1">
                <a:latin typeface="宋体" panose="02010600030101010101" pitchFamily="2" charset="-122"/>
                <a:sym typeface="+mn-ea"/>
              </a:rPr>
              <a:t>相当于</a:t>
            </a:r>
            <a:endParaRPr lang="en-US" altLang="x-none" sz="2000" b="1" noProof="1">
              <a:latin typeface="宋体" panose="02010600030101010101" pitchFamily="2" charset="-122"/>
            </a:endParaRP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en-US" altLang="x-none" sz="2000" noProof="1">
                <a:latin typeface="Consolas" panose="020B0609020204030204" charset="0"/>
                <a:sym typeface="+mn-ea"/>
              </a:rPr>
              <a:t>    &gt;&gt;&gt; aList = []</a:t>
            </a:r>
            <a:endParaRPr lang="en-US" altLang="x-none" sz="2000" noProof="1">
              <a:latin typeface="Consolas" panose="020B0609020204030204" charset="0"/>
            </a:endParaRPr>
          </a:p>
          <a:p>
            <a:pPr marL="1905" indent="-344805">
              <a:lnSpc>
                <a:spcPct val="80000"/>
              </a:lnSpc>
              <a:buNone/>
            </a:pPr>
            <a:r>
              <a:rPr lang="en-US" altLang="x-none" sz="2000" noProof="1">
                <a:latin typeface="Consolas" panose="020B0609020204030204" charset="0"/>
                <a:sym typeface="+mn-ea"/>
              </a:rPr>
              <a:t>    &gt;&gt;&gt; for x in range(10):</a:t>
            </a:r>
            <a:endParaRPr lang="en-US" altLang="x-none" sz="2000" noProof="1">
              <a:latin typeface="Consolas" panose="020B0609020204030204" charset="0"/>
            </a:endParaRPr>
          </a:p>
          <a:p>
            <a:pPr marL="1905" indent="-344805">
              <a:lnSpc>
                <a:spcPct val="80000"/>
              </a:lnSpc>
              <a:buNone/>
            </a:pPr>
            <a:r>
              <a:rPr lang="en-US" altLang="x-none" sz="2000" noProof="1">
                <a:latin typeface="Consolas" panose="020B0609020204030204" charset="0"/>
                <a:sym typeface="+mn-ea"/>
              </a:rPr>
              <a:t>	        aList.append(x*x)</a:t>
            </a:r>
            <a:endParaRPr lang="en-US" altLang="x-none" sz="2000" noProof="1">
              <a:latin typeface="Consolas" panose="020B0609020204030204" charset="0"/>
            </a:endParaRP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zh-CN" altLang="en-US" sz="2000" noProof="1">
                <a:latin typeface="宋体" panose="02010600030101010101" pitchFamily="2" charset="-122"/>
                <a:sym typeface="+mn-ea"/>
              </a:rPr>
              <a:t>    </a:t>
            </a:r>
            <a:r>
              <a:rPr lang="zh-CN" altLang="en-US" sz="2000" b="1" noProof="1">
                <a:latin typeface="宋体" panose="02010600030101010101" pitchFamily="2" charset="-122"/>
                <a:sym typeface="+mn-ea"/>
              </a:rPr>
              <a:t>也相当于</a:t>
            </a:r>
            <a:endParaRPr lang="zh-CN" altLang="en-US" sz="2000" b="1" noProof="1">
              <a:latin typeface="宋体" panose="02010600030101010101" pitchFamily="2" charset="-122"/>
            </a:endParaRP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en-US" altLang="x-none" sz="2000" noProof="1">
                <a:latin typeface="Consolas" panose="020B0609020204030204" charset="0"/>
                <a:sym typeface="+mn-ea"/>
              </a:rPr>
              <a:t>    &gt;&gt;&gt; aList = list(map(lambda x: x*x, range(10)))</a:t>
            </a:r>
            <a:endParaRPr lang="en-US" altLang="x-none" sz="2000" noProof="1">
              <a:latin typeface="Consolas" panose="020B0609020204030204" charset="0"/>
            </a:endParaRPr>
          </a:p>
          <a:p>
            <a:pPr marL="0" indent="0">
              <a:buNone/>
            </a:pPr>
            <a:endParaRPr lang="zh-CN" altLang="en-US" sz="135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87807" y="997510"/>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745" y="980728"/>
            <a:ext cx="1224136" cy="1047837"/>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1155279" y="952947"/>
            <a:ext cx="8003232" cy="5568138"/>
          </a:xfrm>
          <a:prstGeom prst="rect">
            <a:avLst/>
          </a:prstGeom>
        </p:spPr>
      </p:pic>
      <p:sp>
        <p:nvSpPr>
          <p:cNvPr id="6" name="标题 1"/>
          <p:cNvSpPr>
            <a:spLocks noGrp="1"/>
          </p:cNvSpPr>
          <p:nvPr>
            <p:ph type="title"/>
          </p:nvPr>
        </p:nvSpPr>
        <p:spPr>
          <a:xfrm>
            <a:off x="457200" y="124266"/>
            <a:ext cx="8229600" cy="660930"/>
          </a:xfrm>
        </p:spPr>
        <p:txBody>
          <a:bodyPr/>
          <a:lstStyle/>
          <a:p>
            <a:r>
              <a:rPr lang="zh-CN" altLang="en-US" dirty="0"/>
              <a:t>上文回顾</a:t>
            </a:r>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占位符 58370"/>
          <p:cNvSpPr>
            <a:spLocks noGrp="1"/>
          </p:cNvSpPr>
          <p:nvPr>
            <p:ph idx="1"/>
          </p:nvPr>
        </p:nvSpPr>
        <p:spPr>
          <a:xfrm>
            <a:off x="611560" y="1556792"/>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t>编写算法实现嵌套列表的平铺</a:t>
            </a:r>
            <a:endParaRPr lang="en-US" altLang="zh-CN" sz="2400" b="1" dirty="0"/>
          </a:p>
          <a:p>
            <a:pPr>
              <a:lnSpc>
                <a:spcPct val="90000"/>
              </a:lnSpc>
              <a:buClr>
                <a:srgbClr val="FF0000"/>
              </a:buClr>
              <a:buSzPct val="90000"/>
              <a:buFont typeface="Wingdings" panose="05000000000000000000" pitchFamily="2" charset="2"/>
              <a:buChar char="ü"/>
            </a:pPr>
            <a:r>
              <a:rPr lang="en-US" altLang="zh-CN" sz="1800" dirty="0">
                <a:latin typeface="Consolas" panose="020B0609020204030204" charset="0"/>
              </a:rPr>
              <a:t>[[1,2,3], [4,5,6]] </a:t>
            </a:r>
            <a:r>
              <a:rPr lang="en-US" altLang="zh-CN" sz="1800" dirty="0">
                <a:latin typeface="Consolas" panose="020B0609020204030204" charset="0"/>
                <a:sym typeface="Wingdings" panose="05000000000000000000" pitchFamily="2" charset="2"/>
              </a:rPr>
              <a:t> </a:t>
            </a:r>
            <a:r>
              <a:rPr lang="zh-CN" altLang="en-US" sz="1800" dirty="0">
                <a:solidFill>
                  <a:srgbClr val="0000FF"/>
                </a:solidFill>
                <a:latin typeface="Consolas" panose="020B0609020204030204" charset="0"/>
              </a:rPr>
              <a:t>[1, 2, 3, 4, 5, 6]</a:t>
            </a:r>
            <a:endParaRPr lang="zh-CN" altLang="en-US" sz="1800" dirty="0">
              <a:solidFill>
                <a:srgbClr val="0000FF"/>
              </a:solidFill>
              <a:latin typeface="Consolas" panose="020B0609020204030204" charset="0"/>
            </a:endParaRPr>
          </a:p>
          <a:p>
            <a:pPr marL="0" indent="0">
              <a:lnSpc>
                <a:spcPct val="90000"/>
              </a:lnSpc>
              <a:buClr>
                <a:srgbClr val="FF0000"/>
              </a:buClr>
              <a:buSzPct val="90000"/>
              <a:buNone/>
            </a:pPr>
            <a:endParaRPr lang="en-US" altLang="zh-CN" sz="1800" dirty="0">
              <a:latin typeface="Consolas" panose="020B0609020204030204" charset="0"/>
            </a:endParaRPr>
          </a:p>
          <a:p>
            <a:pPr marL="0" indent="0">
              <a:lnSpc>
                <a:spcPct val="90000"/>
              </a:lnSpc>
              <a:buClr>
                <a:srgbClr val="FF0000"/>
              </a:buClr>
              <a:buSzPct val="90000"/>
              <a:buNone/>
            </a:pPr>
            <a:endParaRPr lang="en-US" altLang="zh-CN" sz="1800" dirty="0">
              <a:latin typeface="Consolas" panose="020B0609020204030204" charset="0"/>
            </a:endParaRPr>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None/>
            </a:pPr>
            <a:endParaRPr lang="en-US" altLang="zh-CN" sz="1500" dirty="0"/>
          </a:p>
        </p:txBody>
      </p:sp>
      <p:sp>
        <p:nvSpPr>
          <p:cNvPr id="3" name="矩形 2"/>
          <p:cNvSpPr/>
          <p:nvPr/>
        </p:nvSpPr>
        <p:spPr>
          <a:xfrm>
            <a:off x="827584" y="2420888"/>
            <a:ext cx="5688632" cy="2114425"/>
          </a:xfrm>
          <a:prstGeom prst="rect">
            <a:avLst/>
          </a:prstGeom>
        </p:spPr>
        <p:txBody>
          <a:bodyPr wrap="square">
            <a:spAutoFit/>
          </a:bodyPr>
          <a:lstStyle/>
          <a:p>
            <a:pPr marL="285750" indent="-285750">
              <a:lnSpc>
                <a:spcPct val="90000"/>
              </a:lnSpc>
              <a:buClr>
                <a:srgbClr val="FF0000"/>
              </a:buClr>
              <a:buSzPct val="90000"/>
              <a:buFont typeface="Wingdings" panose="05000000000000000000" charset="0"/>
              <a:buChar char="§"/>
            </a:pPr>
            <a:r>
              <a:rPr lang="zh-CN" altLang="en-US" dirty="0">
                <a:latin typeface="Consolas" panose="020B0609020204030204" charset="0"/>
              </a:rPr>
              <a:t>解答一：</a:t>
            </a:r>
            <a:endParaRPr lang="en-US" altLang="zh-CN" dirty="0">
              <a:latin typeface="Consolas" panose="020B0609020204030204" charset="0"/>
            </a:endParaRPr>
          </a:p>
          <a:p>
            <a:pPr>
              <a:lnSpc>
                <a:spcPct val="90000"/>
              </a:lnSpc>
              <a:buSzPct val="90000"/>
              <a:buNone/>
            </a:pPr>
            <a:r>
              <a:rPr lang="zh-CN" altLang="en-US" sz="1600" dirty="0">
                <a:latin typeface="Consolas" panose="020B0609020204030204" charset="0"/>
              </a:rPr>
              <a:t>&gt;&gt;&gt; vec = [[1, 2, 3], [4, 5, 6]]</a:t>
            </a:r>
            <a:endParaRPr lang="zh-CN" altLang="en-US" sz="1600" dirty="0">
              <a:latin typeface="Consolas" panose="020B0609020204030204" charset="0"/>
            </a:endParaRPr>
          </a:p>
          <a:p>
            <a:pPr>
              <a:lnSpc>
                <a:spcPct val="90000"/>
              </a:lnSpc>
              <a:buSzPct val="90000"/>
              <a:buNone/>
            </a:pPr>
            <a:r>
              <a:rPr lang="zh-CN" altLang="en-US" sz="1600" dirty="0">
                <a:latin typeface="Consolas" panose="020B0609020204030204" charset="0"/>
              </a:rPr>
              <a:t>&gt;&gt;&gt; result = []</a:t>
            </a:r>
            <a:endParaRPr lang="zh-CN" altLang="en-US" sz="1600" dirty="0">
              <a:latin typeface="Consolas" panose="020B0609020204030204" charset="0"/>
            </a:endParaRPr>
          </a:p>
          <a:p>
            <a:pPr>
              <a:lnSpc>
                <a:spcPct val="90000"/>
              </a:lnSpc>
              <a:buSzPct val="90000"/>
              <a:buNone/>
            </a:pPr>
            <a:r>
              <a:rPr lang="zh-CN" altLang="en-US" sz="1600" dirty="0">
                <a:latin typeface="Consolas" panose="020B0609020204030204" charset="0"/>
              </a:rPr>
              <a:t>&gt;&gt;&gt; for elem in vec:</a:t>
            </a:r>
            <a:endParaRPr lang="zh-CN" altLang="en-US" sz="1600" dirty="0">
              <a:latin typeface="Consolas" panose="020B0609020204030204" charset="0"/>
            </a:endParaRPr>
          </a:p>
          <a:p>
            <a:pPr>
              <a:lnSpc>
                <a:spcPct val="90000"/>
              </a:lnSpc>
              <a:buSzPct val="90000"/>
              <a:buNone/>
            </a:pPr>
            <a:r>
              <a:rPr lang="zh-CN" altLang="en-US" sz="1600" dirty="0">
                <a:latin typeface="Consolas" panose="020B0609020204030204" charset="0"/>
              </a:rPr>
              <a:t>    for num in elem:</a:t>
            </a:r>
            <a:endParaRPr lang="zh-CN" altLang="en-US" sz="1600" dirty="0">
              <a:latin typeface="Consolas" panose="020B0609020204030204" charset="0"/>
            </a:endParaRPr>
          </a:p>
          <a:p>
            <a:pPr>
              <a:lnSpc>
                <a:spcPct val="90000"/>
              </a:lnSpc>
              <a:buSzPct val="90000"/>
              <a:buNone/>
            </a:pPr>
            <a:r>
              <a:rPr lang="zh-CN" altLang="en-US" sz="1600" dirty="0">
                <a:latin typeface="Consolas" panose="020B0609020204030204" charset="0"/>
              </a:rPr>
              <a:t>        result.append(num)</a:t>
            </a:r>
            <a:endParaRPr lang="zh-CN" altLang="en-US" sz="1600" dirty="0">
              <a:latin typeface="Consolas" panose="020B0609020204030204" charset="0"/>
            </a:endParaRPr>
          </a:p>
          <a:p>
            <a:pPr>
              <a:lnSpc>
                <a:spcPct val="90000"/>
              </a:lnSpc>
              <a:buSzPct val="90000"/>
              <a:buNone/>
            </a:pPr>
            <a:endParaRPr lang="zh-CN" altLang="en-US" sz="1600" dirty="0">
              <a:latin typeface="Consolas" panose="020B0609020204030204" charset="0"/>
            </a:endParaRPr>
          </a:p>
          <a:p>
            <a:pPr>
              <a:lnSpc>
                <a:spcPct val="90000"/>
              </a:lnSpc>
              <a:buSzPct val="90000"/>
              <a:buNone/>
            </a:pPr>
            <a:r>
              <a:rPr lang="zh-CN" altLang="en-US" sz="1600" dirty="0">
                <a:latin typeface="Consolas" panose="020B0609020204030204" charset="0"/>
              </a:rPr>
              <a:t>&gt;&gt;&gt; result</a:t>
            </a:r>
            <a:endParaRPr lang="zh-CN" altLang="en-US" sz="1600" dirty="0">
              <a:latin typeface="Consolas" panose="020B0609020204030204" charset="0"/>
            </a:endParaRPr>
          </a:p>
          <a:p>
            <a:pPr>
              <a:lnSpc>
                <a:spcPct val="90000"/>
              </a:lnSpc>
              <a:buSzPct val="90000"/>
              <a:buNone/>
            </a:pPr>
            <a:r>
              <a:rPr lang="zh-CN" altLang="en-US" sz="1600" dirty="0">
                <a:solidFill>
                  <a:srgbClr val="0000FF"/>
                </a:solidFill>
                <a:latin typeface="Consolas" panose="020B0609020204030204" charset="0"/>
              </a:rPr>
              <a:t>[1, 2, 3, 4, 5, 6]</a:t>
            </a:r>
            <a:endParaRPr lang="zh-CN" altLang="en-US" sz="1600" dirty="0">
              <a:solidFill>
                <a:srgbClr val="0000FF"/>
              </a:solidFill>
              <a:latin typeface="Consolas" panose="020B0609020204030204" charset="0"/>
            </a:endParaRPr>
          </a:p>
        </p:txBody>
      </p:sp>
      <p:sp>
        <p:nvSpPr>
          <p:cNvPr id="4" name="矩形 3"/>
          <p:cNvSpPr/>
          <p:nvPr/>
        </p:nvSpPr>
        <p:spPr>
          <a:xfrm>
            <a:off x="772191" y="5013176"/>
            <a:ext cx="5256584" cy="1006429"/>
          </a:xfrm>
          <a:prstGeom prst="rect">
            <a:avLst/>
          </a:prstGeom>
        </p:spPr>
        <p:txBody>
          <a:bodyPr wrap="square">
            <a:spAutoFit/>
          </a:bodyPr>
          <a:lstStyle/>
          <a:p>
            <a:pPr>
              <a:lnSpc>
                <a:spcPct val="90000"/>
              </a:lnSpc>
              <a:buClr>
                <a:srgbClr val="FF0000"/>
              </a:buClr>
              <a:buSzPct val="90000"/>
              <a:buFont typeface="Wingdings" panose="05000000000000000000" charset="0"/>
              <a:buChar char="§"/>
            </a:pPr>
            <a:r>
              <a:rPr lang="zh-CN" altLang="en-US" dirty="0">
                <a:latin typeface="Consolas" panose="020B0609020204030204" charset="0"/>
              </a:rPr>
              <a:t> 解答三：使用列表推导式实现</a:t>
            </a:r>
            <a:endParaRPr lang="en-US" altLang="zh-CN" dirty="0">
              <a:latin typeface="Consolas" panose="020B0609020204030204" charset="0"/>
            </a:endParaRPr>
          </a:p>
          <a:p>
            <a:pPr>
              <a:lnSpc>
                <a:spcPct val="90000"/>
              </a:lnSpc>
              <a:buSzPct val="90000"/>
            </a:pPr>
            <a:r>
              <a:rPr lang="en-US" altLang="zh-CN" sz="1600" dirty="0">
                <a:latin typeface="Consolas" panose="020B0609020204030204" charset="0"/>
              </a:rPr>
              <a:t>&gt;&gt;&gt; </a:t>
            </a:r>
            <a:r>
              <a:rPr lang="en-US" altLang="zh-CN" sz="1600" dirty="0" err="1">
                <a:latin typeface="Consolas" panose="020B0609020204030204" charset="0"/>
              </a:rPr>
              <a:t>vec</a:t>
            </a:r>
            <a:r>
              <a:rPr lang="en-US" altLang="zh-CN" sz="1600" dirty="0">
                <a:latin typeface="Consolas" panose="020B0609020204030204" charset="0"/>
              </a:rPr>
              <a:t> = [[1,2,3], [4,5,6]]</a:t>
            </a:r>
            <a:endParaRPr lang="en-US" altLang="zh-CN" sz="1600" dirty="0">
              <a:latin typeface="Consolas" panose="020B0609020204030204" charset="0"/>
            </a:endParaRPr>
          </a:p>
          <a:p>
            <a:pPr>
              <a:lnSpc>
                <a:spcPct val="90000"/>
              </a:lnSpc>
              <a:buSzPct val="90000"/>
              <a:buNone/>
            </a:pPr>
            <a:r>
              <a:rPr lang="en-US" altLang="zh-CN" sz="1600" dirty="0">
                <a:latin typeface="Consolas" panose="020B0609020204030204" charset="0"/>
              </a:rPr>
              <a:t>&gt;&gt;&gt; [</a:t>
            </a:r>
            <a:r>
              <a:rPr lang="en-US" altLang="zh-CN" sz="1600" dirty="0" err="1">
                <a:latin typeface="Consolas" panose="020B0609020204030204" charset="0"/>
              </a:rPr>
              <a:t>num</a:t>
            </a:r>
            <a:r>
              <a:rPr lang="en-US" altLang="zh-CN" sz="1600" dirty="0">
                <a:latin typeface="Consolas" panose="020B0609020204030204" charset="0"/>
              </a:rPr>
              <a:t> for </a:t>
            </a:r>
            <a:r>
              <a:rPr lang="en-US" altLang="zh-CN" sz="1600" dirty="0" err="1">
                <a:latin typeface="Consolas" panose="020B0609020204030204" charset="0"/>
              </a:rPr>
              <a:t>elem</a:t>
            </a:r>
            <a:r>
              <a:rPr lang="en-US" altLang="zh-CN" sz="1600" dirty="0">
                <a:latin typeface="Consolas" panose="020B0609020204030204" charset="0"/>
              </a:rPr>
              <a:t> in </a:t>
            </a:r>
            <a:r>
              <a:rPr lang="en-US" altLang="zh-CN" sz="1600" dirty="0" err="1">
                <a:latin typeface="Consolas" panose="020B0609020204030204" charset="0"/>
              </a:rPr>
              <a:t>vec</a:t>
            </a:r>
            <a:r>
              <a:rPr lang="en-US" altLang="zh-CN" sz="1600" dirty="0">
                <a:latin typeface="Consolas" panose="020B0609020204030204" charset="0"/>
              </a:rPr>
              <a:t> for </a:t>
            </a:r>
            <a:r>
              <a:rPr lang="en-US" altLang="zh-CN" sz="1600" dirty="0" err="1">
                <a:latin typeface="Consolas" panose="020B0609020204030204" charset="0"/>
              </a:rPr>
              <a:t>num</a:t>
            </a:r>
            <a:r>
              <a:rPr lang="en-US" altLang="zh-CN" sz="1600" dirty="0">
                <a:latin typeface="Consolas" panose="020B0609020204030204" charset="0"/>
              </a:rPr>
              <a:t> in </a:t>
            </a:r>
            <a:r>
              <a:rPr lang="en-US" altLang="zh-CN" sz="1600" dirty="0" err="1">
                <a:latin typeface="Consolas" panose="020B0609020204030204" charset="0"/>
              </a:rPr>
              <a:t>elem</a:t>
            </a:r>
            <a:r>
              <a:rPr lang="en-US" altLang="zh-CN" sz="1600" dirty="0">
                <a:latin typeface="Consolas" panose="020B0609020204030204" charset="0"/>
              </a:rPr>
              <a:t>] </a:t>
            </a:r>
            <a:endParaRPr lang="en-US" altLang="zh-CN" sz="1600" dirty="0">
              <a:latin typeface="Consolas" panose="020B0609020204030204" charset="0"/>
            </a:endParaRPr>
          </a:p>
          <a:p>
            <a:pPr>
              <a:lnSpc>
                <a:spcPct val="90000"/>
              </a:lnSpc>
              <a:buSzPct val="90000"/>
              <a:buNone/>
            </a:pPr>
            <a:r>
              <a:rPr lang="en-US" altLang="zh-CN" sz="1600" dirty="0">
                <a:solidFill>
                  <a:srgbClr val="0000FF"/>
                </a:solidFill>
                <a:latin typeface="Consolas" panose="020B0609020204030204" charset="0"/>
              </a:rPr>
              <a:t>[1, 2, 3, 4, 5, 6, 7, 8, 9] </a:t>
            </a:r>
            <a:endParaRPr lang="en-US" altLang="zh-CN" sz="1600" dirty="0">
              <a:solidFill>
                <a:srgbClr val="0000FF"/>
              </a:solidFill>
              <a:latin typeface="Consolas" panose="020B0609020204030204" charset="0"/>
            </a:endParaRPr>
          </a:p>
        </p:txBody>
      </p:sp>
      <p:sp>
        <p:nvSpPr>
          <p:cNvPr id="5" name="矩形 4"/>
          <p:cNvSpPr/>
          <p:nvPr/>
        </p:nvSpPr>
        <p:spPr>
          <a:xfrm>
            <a:off x="4932040" y="2420888"/>
            <a:ext cx="4572000" cy="1080296"/>
          </a:xfrm>
          <a:prstGeom prst="rect">
            <a:avLst/>
          </a:prstGeom>
        </p:spPr>
        <p:txBody>
          <a:bodyPr>
            <a:spAutoFit/>
          </a:bodyPr>
          <a:lstStyle/>
          <a:p>
            <a:pPr marL="285750" indent="-285750">
              <a:lnSpc>
                <a:spcPct val="90000"/>
              </a:lnSpc>
              <a:buClr>
                <a:srgbClr val="FF0000"/>
              </a:buClr>
              <a:buSzPct val="90000"/>
              <a:buFont typeface="Wingdings" panose="05000000000000000000" charset="0"/>
              <a:buChar char="§"/>
            </a:pPr>
            <a:r>
              <a:rPr lang="zh-CN" altLang="en-US" dirty="0">
                <a:latin typeface="Consolas" panose="020B0609020204030204" charset="0"/>
              </a:rPr>
              <a:t>解答二：</a:t>
            </a:r>
            <a:endParaRPr lang="en-US" altLang="zh-CN" dirty="0">
              <a:latin typeface="Consolas" panose="020B0609020204030204" charset="0"/>
            </a:endParaRPr>
          </a:p>
          <a:p>
            <a:pPr marL="0" indent="0">
              <a:buNone/>
            </a:pPr>
            <a:r>
              <a:rPr lang="zh-CN" altLang="en-US" sz="1600" noProof="1">
                <a:latin typeface="Consolas" panose="020B0609020204030204" charset="0"/>
              </a:rPr>
              <a:t>&gt;&gt;&gt; vec = [[1, 2, 3], [4, 5, 6]]</a:t>
            </a: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sum(vec, [])</a:t>
            </a:r>
            <a:endParaRPr lang="zh-CN" altLang="en-US" sz="1600" noProof="1">
              <a:latin typeface="Consolas" panose="020B0609020204030204" charset="0"/>
            </a:endParaRPr>
          </a:p>
          <a:p>
            <a:pPr marL="0" indent="0">
              <a:buNone/>
            </a:pPr>
            <a:r>
              <a:rPr lang="zh-CN" altLang="en-US" sz="1600" noProof="1">
                <a:solidFill>
                  <a:srgbClr val="0000FF"/>
                </a:solidFill>
                <a:latin typeface="Consolas" panose="020B0609020204030204" charset="0"/>
              </a:rPr>
              <a:t>[1, 2, 3, 4, 5, 6, 7, 8, 9]</a:t>
            </a:r>
            <a:endParaRPr lang="zh-CN" altLang="en-US" sz="1600" noProof="1">
              <a:solidFill>
                <a:srgbClr val="0000FF"/>
              </a:solidFill>
              <a:latin typeface="Consolas" panose="020B0609020204030204" charset="0"/>
            </a:endParaRPr>
          </a:p>
        </p:txBody>
      </p:sp>
      <p:grpSp>
        <p:nvGrpSpPr>
          <p:cNvPr id="9" name="组合 114"/>
          <p:cNvGrpSpPr/>
          <p:nvPr/>
        </p:nvGrpSpPr>
        <p:grpSpPr>
          <a:xfrm>
            <a:off x="-828600" y="76412"/>
            <a:ext cx="6225040" cy="662730"/>
            <a:chOff x="-482927" y="3380765"/>
            <a:chExt cx="6225040" cy="662730"/>
          </a:xfrm>
        </p:grpSpPr>
        <p:grpSp>
          <p:nvGrpSpPr>
            <p:cNvPr id="10" name="组合 105"/>
            <p:cNvGrpSpPr/>
            <p:nvPr/>
          </p:nvGrpSpPr>
          <p:grpSpPr>
            <a:xfrm>
              <a:off x="-482927" y="3380765"/>
              <a:ext cx="6225040" cy="662730"/>
              <a:chOff x="-482927" y="3380765"/>
              <a:chExt cx="6225040" cy="662730"/>
            </a:xfrm>
          </p:grpSpPr>
          <p:sp>
            <p:nvSpPr>
              <p:cNvPr id="12"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11" name="图片 10"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4" name="矩形 13"/>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4845"/>
            <a:ext cx="8579296" cy="4678451"/>
          </a:xfrm>
        </p:spPr>
        <p:txBody>
          <a:bodyPr/>
          <a:lstStyle/>
          <a:p>
            <a:pPr>
              <a:lnSpc>
                <a:spcPct val="90000"/>
              </a:lnSpc>
              <a:buClr>
                <a:srgbClr val="FF0000"/>
              </a:buClr>
              <a:buSzPct val="90000"/>
              <a:buFont typeface="Wingdings" panose="05000000000000000000" pitchFamily="2" charset="2"/>
              <a:buChar char="n"/>
            </a:pPr>
            <a:r>
              <a:rPr lang="zh-CN" altLang="en-US" sz="2400" b="1" noProof="1">
                <a:sym typeface="+mn-ea"/>
              </a:rPr>
              <a:t>列出当前文件夹下所有</a:t>
            </a:r>
            <a:r>
              <a:rPr lang="en-US" altLang="x-none" sz="2400" b="1" noProof="1">
                <a:sym typeface="+mn-ea"/>
              </a:rPr>
              <a:t>Python</a:t>
            </a:r>
            <a:r>
              <a:rPr lang="zh-CN" altLang="en-US" sz="2400" b="1" noProof="1">
                <a:sym typeface="+mn-ea"/>
              </a:rPr>
              <a:t>源文件</a:t>
            </a:r>
            <a:endParaRPr lang="en-US" altLang="zh-CN" sz="2400" b="1" noProof="1">
              <a:sym typeface="+mn-ea"/>
            </a:endParaRPr>
          </a:p>
          <a:p>
            <a:pPr>
              <a:lnSpc>
                <a:spcPct val="50000"/>
              </a:lnSpc>
              <a:spcBef>
                <a:spcPts val="0"/>
              </a:spcBef>
              <a:buClr>
                <a:srgbClr val="FF0000"/>
              </a:buClr>
              <a:buSzPct val="90000"/>
              <a:buFont typeface="Wingdings" panose="05000000000000000000" pitchFamily="2" charset="2"/>
              <a:buChar char="n"/>
            </a:pPr>
            <a:endParaRPr lang="zh-CN" altLang="en-US" sz="2400" b="1" noProof="1">
              <a:latin typeface="+mn-lt"/>
            </a:endParaRPr>
          </a:p>
          <a:p>
            <a:pPr>
              <a:lnSpc>
                <a:spcPct val="90000"/>
              </a:lnSpc>
              <a:buSzPct val="90000"/>
              <a:buNone/>
            </a:pPr>
            <a:r>
              <a:rPr lang="en-US" altLang="x-none" sz="1600" noProof="1">
                <a:latin typeface="Consolas" panose="020B0609020204030204" charset="0"/>
                <a:sym typeface="+mn-ea"/>
              </a:rPr>
              <a:t>&gt;&gt;&gt; import os</a:t>
            </a:r>
            <a:endParaRPr lang="en-US" altLang="x-none" sz="1600" noProof="1">
              <a:latin typeface="Consolas" panose="020B0609020204030204" charset="0"/>
              <a:sym typeface="+mn-ea"/>
            </a:endParaRPr>
          </a:p>
          <a:p>
            <a:pPr>
              <a:lnSpc>
                <a:spcPct val="90000"/>
              </a:lnSpc>
              <a:buSzPct val="90000"/>
              <a:buNone/>
            </a:pPr>
            <a:r>
              <a:rPr lang="en-US" altLang="x-none" sz="1600" noProof="1">
                <a:latin typeface="Consolas" panose="020B0609020204030204" charset="0"/>
                <a:sym typeface="+mn-ea"/>
              </a:rPr>
              <a:t>&gt;&gt;&gt; [filename for filename in os.listdir('.')</a:t>
            </a:r>
            <a:endParaRPr lang="en-US" altLang="x-none" sz="1600" noProof="1">
              <a:latin typeface="Consolas" panose="020B0609020204030204" charset="0"/>
              <a:sym typeface="+mn-ea"/>
            </a:endParaRPr>
          </a:p>
          <a:p>
            <a:pPr>
              <a:lnSpc>
                <a:spcPct val="90000"/>
              </a:lnSpc>
              <a:buSzPct val="90000"/>
              <a:buNone/>
            </a:pPr>
            <a:r>
              <a:rPr lang="en-US" altLang="x-none" sz="1600" noProof="1">
                <a:latin typeface="Consolas" panose="020B0609020204030204" charset="0"/>
                <a:sym typeface="+mn-ea"/>
              </a:rPr>
              <a:t>    if filename.endswith(('.py', '.pyw'))]</a:t>
            </a:r>
            <a:endParaRPr lang="en-US" altLang="x-none" sz="1600" noProof="1">
              <a:latin typeface="Consolas" panose="020B0609020204030204" charset="0"/>
              <a:sym typeface="+mn-ea"/>
            </a:endParaRPr>
          </a:p>
          <a:p>
            <a:pPr>
              <a:lnSpc>
                <a:spcPct val="90000"/>
              </a:lnSpc>
              <a:buSzPct val="90000"/>
              <a:buNone/>
            </a:pPr>
            <a:endParaRPr lang="en-US" altLang="x-none" sz="1600" noProof="1">
              <a:latin typeface="Consolas" panose="020B0609020204030204" charset="0"/>
              <a:sym typeface="+mn-ea"/>
            </a:endParaRPr>
          </a:p>
          <a:p>
            <a:pPr>
              <a:lnSpc>
                <a:spcPct val="90000"/>
              </a:lnSpc>
              <a:spcBef>
                <a:spcPts val="600"/>
              </a:spcBef>
              <a:buClr>
                <a:srgbClr val="FF0000"/>
              </a:buClr>
              <a:buSzPct val="90000"/>
              <a:buFont typeface="Wingdings" panose="05000000000000000000" pitchFamily="2" charset="2"/>
              <a:buChar char="n"/>
            </a:pPr>
            <a:r>
              <a:rPr lang="zh-CN" altLang="en-US" sz="2400" b="1" noProof="1">
                <a:sym typeface="+mn-ea"/>
              </a:rPr>
              <a:t>过滤不符合条件的元素</a:t>
            </a:r>
            <a:endParaRPr lang="en-US" altLang="zh-CN" sz="2400" b="1" noProof="1">
              <a:sym typeface="+mn-ea"/>
            </a:endParaRPr>
          </a:p>
          <a:p>
            <a:pPr marL="0" indent="0">
              <a:lnSpc>
                <a:spcPct val="50000"/>
              </a:lnSpc>
              <a:spcBef>
                <a:spcPts val="0"/>
              </a:spcBef>
              <a:buClr>
                <a:srgbClr val="FF0000"/>
              </a:buClr>
              <a:buSzPct val="90000"/>
              <a:buNone/>
            </a:pPr>
            <a:endParaRPr lang="zh-CN" altLang="en-US" sz="2400" b="1" noProof="1"/>
          </a:p>
          <a:p>
            <a:pPr marL="1905" indent="-344805">
              <a:lnSpc>
                <a:spcPct val="80000"/>
              </a:lnSpc>
              <a:buNone/>
            </a:pPr>
            <a:r>
              <a:rPr lang="en-US" altLang="x-none" sz="1600" noProof="1">
                <a:latin typeface="Consolas" panose="020B0609020204030204" charset="0"/>
                <a:sym typeface="+mn-ea"/>
              </a:rPr>
              <a:t>&gt;&gt;&gt; aList = [-1,-4,6,7.5,-2.3,9,-11]</a:t>
            </a:r>
            <a:endParaRPr lang="en-US" altLang="x-none" sz="1600" noProof="1">
              <a:latin typeface="Consolas" panose="020B0609020204030204" charset="0"/>
            </a:endParaRPr>
          </a:p>
          <a:p>
            <a:pPr marL="1905" indent="-344805">
              <a:lnSpc>
                <a:spcPct val="80000"/>
              </a:lnSpc>
              <a:buNone/>
            </a:pPr>
            <a:r>
              <a:rPr lang="en-US" altLang="x-none" sz="1600" noProof="1">
                <a:latin typeface="Consolas" panose="020B0609020204030204" charset="0"/>
                <a:sym typeface="+mn-ea"/>
              </a:rPr>
              <a:t>&gt;&gt;&gt; [i for i in aList if i&gt;0]</a:t>
            </a:r>
            <a:endParaRPr lang="en-US" altLang="x-none" sz="1600" noProof="1">
              <a:latin typeface="Consolas" panose="020B0609020204030204" charset="0"/>
            </a:endParaRPr>
          </a:p>
          <a:p>
            <a:pPr marL="1905" indent="-344805">
              <a:lnSpc>
                <a:spcPct val="80000"/>
              </a:lnSpc>
              <a:buNone/>
            </a:pPr>
            <a:r>
              <a:rPr lang="en-US" altLang="x-none" sz="1600" noProof="1">
                <a:solidFill>
                  <a:srgbClr val="0000FF"/>
                </a:solidFill>
                <a:latin typeface="Consolas" panose="020B0609020204030204" charset="0"/>
                <a:sym typeface="+mn-ea"/>
              </a:rPr>
              <a:t>[6, 7.5, 9]</a:t>
            </a:r>
            <a:endParaRPr lang="en-US" altLang="x-none" sz="1600" noProof="1">
              <a:solidFill>
                <a:srgbClr val="0000FF"/>
              </a:solidFill>
              <a:latin typeface="Consolas" panose="020B0609020204030204" charset="0"/>
              <a:ea typeface="+mn-ea"/>
              <a:sym typeface="+mn-ea"/>
            </a:endParaRPr>
          </a:p>
          <a:p>
            <a:pPr marL="0" indent="0">
              <a:buNone/>
            </a:pPr>
            <a:endParaRPr lang="zh-CN" altLang="en-US" sz="180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文本占位符 60418"/>
          <p:cNvSpPr txBox="1"/>
          <p:nvPr/>
        </p:nvSpPr>
        <p:spPr bwMode="auto">
          <a:xfrm>
            <a:off x="387807" y="4442989"/>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600"/>
              </a:spcBef>
              <a:buClr>
                <a:srgbClr val="FF0000"/>
              </a:buClr>
              <a:buSzPct val="90000"/>
              <a:buFont typeface="Wingdings" panose="05000000000000000000" pitchFamily="2" charset="2"/>
              <a:buChar char="n"/>
            </a:pPr>
            <a:r>
              <a:rPr lang="zh-CN" altLang="en-US" sz="2400" b="1" noProof="1"/>
              <a:t>在列表推导式中使用多个循环，实现多序列元素的任意组合，并且可以结合条件语句过滤特定元素</a:t>
            </a:r>
            <a:endParaRPr lang="zh-CN" altLang="en-US" sz="2400" b="1" noProof="1"/>
          </a:p>
          <a:p>
            <a:pPr marL="0" indent="0">
              <a:lnSpc>
                <a:spcPct val="50000"/>
              </a:lnSpc>
              <a:spcBef>
                <a:spcPts val="0"/>
              </a:spcBef>
              <a:buFont typeface="Arial" panose="020B0604020202020204" pitchFamily="34" charset="0"/>
              <a:buNone/>
            </a:pPr>
            <a:endParaRPr lang="zh-CN" altLang="en-US" sz="1800" noProof="1">
              <a:latin typeface="宋体" panose="02010600030101010101" pitchFamily="2" charset="-122"/>
            </a:endParaRPr>
          </a:p>
          <a:p>
            <a:pPr marL="1905" indent="-344805">
              <a:spcBef>
                <a:spcPts val="0"/>
              </a:spcBef>
              <a:buFont typeface="Arial" panose="020B0604020202020204" pitchFamily="34" charset="0"/>
              <a:buNone/>
            </a:pPr>
            <a:r>
              <a:rPr lang="en-US" altLang="zh-CN" sz="1600" noProof="1">
                <a:latin typeface="Consolas" panose="020B0609020204030204" charset="0"/>
              </a:rPr>
              <a:t>&gt;&gt;&gt; [(x, y) for x in range(3) for y in range(3)]</a:t>
            </a:r>
            <a:endParaRPr lang="en-US" altLang="zh-CN" sz="1600" noProof="1">
              <a:latin typeface="Consolas" panose="020B0609020204030204" charset="0"/>
            </a:endParaRPr>
          </a:p>
          <a:p>
            <a:pPr marL="1905" indent="-344805">
              <a:spcBef>
                <a:spcPts val="0"/>
              </a:spcBef>
              <a:buFont typeface="Arial" panose="020B0604020202020204" pitchFamily="34" charset="0"/>
              <a:buNone/>
            </a:pPr>
            <a:r>
              <a:rPr lang="en-US" altLang="zh-CN" sz="1600" noProof="1">
                <a:solidFill>
                  <a:srgbClr val="0000FF"/>
                </a:solidFill>
                <a:latin typeface="Consolas" panose="020B0609020204030204" charset="0"/>
              </a:rPr>
              <a:t>[(0, 0), (0, 1), (0, 2), (1, 0), (1, 1), (1, 2), (2, 0), (2, 1), (2, 2)]</a:t>
            </a:r>
            <a:endParaRPr lang="en-US" altLang="zh-CN" sz="1600" noProof="1">
              <a:solidFill>
                <a:srgbClr val="0000FF"/>
              </a:solidFill>
              <a:latin typeface="Consolas" panose="020B0609020204030204" charset="0"/>
            </a:endParaRPr>
          </a:p>
          <a:p>
            <a:pPr marL="1905" indent="-344805">
              <a:spcBef>
                <a:spcPts val="0"/>
              </a:spcBef>
              <a:buFont typeface="Arial" panose="020B0604020202020204" pitchFamily="34" charset="0"/>
              <a:buNone/>
            </a:pPr>
            <a:r>
              <a:rPr lang="en-US" altLang="zh-CN" sz="1600" noProof="1">
                <a:latin typeface="Consolas" panose="020B0609020204030204" charset="0"/>
              </a:rPr>
              <a:t>&gt;&gt;&gt; [(x, y) for x in [1, 2, 3] for y in [3, 1, 4] if x != y]</a:t>
            </a:r>
            <a:endParaRPr lang="en-US" altLang="zh-CN" sz="1600" noProof="1">
              <a:latin typeface="Consolas" panose="020B0609020204030204" charset="0"/>
            </a:endParaRPr>
          </a:p>
          <a:p>
            <a:pPr marL="1905" indent="-344805">
              <a:spcBef>
                <a:spcPts val="0"/>
              </a:spcBef>
              <a:buFont typeface="Arial" panose="020B0604020202020204" pitchFamily="34" charset="0"/>
              <a:buNone/>
            </a:pPr>
            <a:r>
              <a:rPr lang="en-US" altLang="zh-CN" sz="1600" noProof="1">
                <a:solidFill>
                  <a:srgbClr val="0000FF"/>
                </a:solidFill>
                <a:latin typeface="Consolas" panose="020B0609020204030204" charset="0"/>
              </a:rPr>
              <a:t>[(1, 3), (1, 4), (2, 3), (2, 1), (2, 4), (3, 1), (3, 4)]</a:t>
            </a:r>
            <a:endParaRPr lang="en-US" altLang="zh-CN" sz="1600" noProof="1">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61442"/>
          <p:cNvSpPr>
            <a:spLocks noGrp="1"/>
          </p:cNvSpPr>
          <p:nvPr>
            <p:ph idx="1"/>
          </p:nvPr>
        </p:nvSpPr>
        <p:spPr/>
        <p:txBody>
          <a:bodyPr anchor="t"/>
          <a:lstStyle/>
          <a:p>
            <a:pPr>
              <a:lnSpc>
                <a:spcPct val="90000"/>
              </a:lnSpc>
              <a:buClr>
                <a:srgbClr val="FF0000"/>
              </a:buClr>
              <a:buSzPct val="90000"/>
              <a:buFont typeface="Wingdings" panose="05000000000000000000" pitchFamily="2" charset="2"/>
              <a:buChar char="n"/>
            </a:pPr>
            <a:r>
              <a:rPr lang="zh-CN" altLang="en-US" sz="2400" b="1" dirty="0"/>
              <a:t>使用列表推导式实现矩阵转置</a:t>
            </a:r>
            <a:endParaRPr lang="zh-CN" altLang="en-US" sz="2400" b="1" dirty="0"/>
          </a:p>
          <a:p>
            <a:pPr>
              <a:buSzPct val="90000"/>
              <a:buNone/>
            </a:pPr>
            <a:endParaRPr lang="en-US" altLang="zh-CN" sz="1500" dirty="0"/>
          </a:p>
          <a:p>
            <a:pPr>
              <a:buSzPct val="90000"/>
              <a:buNone/>
            </a:pPr>
            <a:r>
              <a:rPr lang="en-US" altLang="zh-CN" sz="1600" dirty="0">
                <a:latin typeface="Consolas" panose="020B0609020204030204" charset="0"/>
              </a:rPr>
              <a:t>&gt;&gt;&gt;matrix = [ [1, 2, 3, 4], [5, 6, 7, 8], [9, 10, 11, 12]] </a:t>
            </a:r>
            <a:endParaRPr lang="en-US" altLang="zh-CN" sz="1600" dirty="0">
              <a:latin typeface="Consolas" panose="020B0609020204030204" charset="0"/>
            </a:endParaRPr>
          </a:p>
          <a:p>
            <a:pPr>
              <a:buSzPct val="90000"/>
              <a:buNone/>
            </a:pPr>
            <a:r>
              <a:rPr lang="en-US" altLang="zh-CN" sz="1600" b="1" dirty="0">
                <a:latin typeface="Consolas" panose="020B0609020204030204" charset="0"/>
              </a:rPr>
              <a:t>&gt;&gt;&gt; </a:t>
            </a:r>
            <a:r>
              <a:rPr lang="en-US" altLang="zh-CN" sz="1600" dirty="0">
                <a:latin typeface="Consolas" panose="020B0609020204030204" charset="0"/>
              </a:rPr>
              <a:t>[[row[i] </a:t>
            </a:r>
            <a:r>
              <a:rPr lang="en-US" altLang="zh-CN" sz="1600" b="1" dirty="0">
                <a:latin typeface="Consolas" panose="020B0609020204030204" charset="0"/>
              </a:rPr>
              <a:t>for</a:t>
            </a:r>
            <a:r>
              <a:rPr lang="en-US" altLang="zh-CN" sz="1600" dirty="0">
                <a:latin typeface="Consolas" panose="020B0609020204030204" charset="0"/>
              </a:rPr>
              <a:t> row </a:t>
            </a:r>
            <a:r>
              <a:rPr lang="en-US" altLang="zh-CN" sz="1600" b="1" dirty="0">
                <a:latin typeface="Consolas" panose="020B0609020204030204" charset="0"/>
              </a:rPr>
              <a:t>in</a:t>
            </a:r>
            <a:r>
              <a:rPr lang="en-US" altLang="zh-CN" sz="1600" dirty="0">
                <a:latin typeface="Consolas" panose="020B0609020204030204" charset="0"/>
              </a:rPr>
              <a:t> matrix] </a:t>
            </a:r>
            <a:r>
              <a:rPr lang="en-US" altLang="zh-CN" sz="1600" b="1" dirty="0">
                <a:latin typeface="Consolas" panose="020B0609020204030204" charset="0"/>
              </a:rPr>
              <a:t>for</a:t>
            </a:r>
            <a:r>
              <a:rPr lang="en-US" altLang="zh-CN" sz="1600" dirty="0">
                <a:latin typeface="Consolas" panose="020B0609020204030204" charset="0"/>
              </a:rPr>
              <a:t> i </a:t>
            </a:r>
            <a:r>
              <a:rPr lang="en-US" altLang="zh-CN" sz="1600" b="1" dirty="0">
                <a:latin typeface="Consolas" panose="020B0609020204030204" charset="0"/>
              </a:rPr>
              <a:t>in</a:t>
            </a:r>
            <a:r>
              <a:rPr lang="en-US" altLang="zh-CN" sz="1600" dirty="0">
                <a:latin typeface="Consolas" panose="020B0609020204030204" charset="0"/>
              </a:rPr>
              <a:t> </a:t>
            </a:r>
            <a:r>
              <a:rPr lang="zh-CN" altLang="en-US" sz="1600" dirty="0">
                <a:latin typeface="Consolas" panose="020B0609020204030204" charset="0"/>
              </a:rPr>
              <a:t>range</a:t>
            </a:r>
            <a:r>
              <a:rPr lang="en-US" altLang="zh-CN" sz="1600" dirty="0">
                <a:latin typeface="Consolas" panose="020B0609020204030204" charset="0"/>
              </a:rPr>
              <a:t>(4)] </a:t>
            </a:r>
            <a:endParaRPr lang="en-US" altLang="zh-CN" sz="1600" dirty="0">
              <a:latin typeface="Consolas" panose="020B0609020204030204" charset="0"/>
            </a:endParaRPr>
          </a:p>
          <a:p>
            <a:pPr>
              <a:buSzPct val="90000"/>
              <a:buNone/>
            </a:pPr>
            <a:r>
              <a:rPr lang="en-US" altLang="zh-CN" sz="1600" dirty="0">
                <a:solidFill>
                  <a:srgbClr val="0000FF"/>
                </a:solidFill>
                <a:latin typeface="Consolas" panose="020B0609020204030204" charset="0"/>
              </a:rPr>
              <a:t>[[1, 5, 9], [2, 6, 10], [3, 7, 11], [4, 8, 12]] </a:t>
            </a:r>
            <a:endParaRPr lang="en-US" altLang="zh-CN" sz="1600" dirty="0">
              <a:solidFill>
                <a:srgbClr val="0000FF"/>
              </a:solidFill>
              <a:latin typeface="Consolas" panose="020B0609020204030204" charset="0"/>
            </a:endParaRPr>
          </a:p>
          <a:p>
            <a:pPr>
              <a:buSzPct val="90000"/>
              <a:buNone/>
            </a:pPr>
            <a:endParaRPr lang="en-US" altLang="zh-CN" sz="1800" dirty="0"/>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文本占位符 64514"/>
          <p:cNvSpPr txBox="1"/>
          <p:nvPr/>
        </p:nvSpPr>
        <p:spPr bwMode="auto">
          <a:xfrm>
            <a:off x="485328" y="3097319"/>
            <a:ext cx="8839200" cy="403689"/>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rgbClr val="FF0000"/>
              </a:buClr>
              <a:buSzPct val="90000"/>
              <a:buFont typeface="Wingdings" panose="05000000000000000000" pitchFamily="2" charset="2"/>
              <a:buChar char="n"/>
            </a:pPr>
            <a:r>
              <a:rPr lang="zh-CN" altLang="en-US" sz="2400" b="1" noProof="1"/>
              <a:t>使用列表推导式生成</a:t>
            </a:r>
            <a:r>
              <a:rPr lang="en-US" altLang="zh-CN" sz="2400" b="1" noProof="1"/>
              <a:t>100</a:t>
            </a:r>
            <a:r>
              <a:rPr lang="zh-CN" altLang="en-US" sz="2400" b="1" noProof="1"/>
              <a:t>以内的所有素数</a:t>
            </a:r>
            <a:endParaRPr lang="zh-CN" altLang="en-US" sz="2400" b="1" noProof="1"/>
          </a:p>
          <a:p>
            <a:pPr marL="0" indent="0">
              <a:buSzPct val="90000"/>
              <a:buFont typeface="Arial" panose="020B0604020202020204" pitchFamily="34" charset="0"/>
              <a:buNone/>
            </a:pPr>
            <a:endParaRPr lang="en-US" altLang="zh-CN" sz="1800" noProof="1">
              <a:latin typeface="宋体" panose="02010600030101010101" pitchFamily="2" charset="-122"/>
              <a:ea typeface="+mn-ea"/>
            </a:endParaRPr>
          </a:p>
        </p:txBody>
      </p:sp>
      <p:sp>
        <p:nvSpPr>
          <p:cNvPr id="4" name="Rectangle 2"/>
          <p:cNvSpPr>
            <a:spLocks noChangeArrowheads="1"/>
          </p:cNvSpPr>
          <p:nvPr/>
        </p:nvSpPr>
        <p:spPr bwMode="auto">
          <a:xfrm>
            <a:off x="323528" y="3501008"/>
            <a:ext cx="4179608" cy="26314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eval</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input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(math.sqrt(i))+</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(i%j==</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b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else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15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5" name="组合 14"/>
          <p:cNvGrpSpPr/>
          <p:nvPr/>
        </p:nvGrpSpPr>
        <p:grpSpPr>
          <a:xfrm>
            <a:off x="4432945" y="3550049"/>
            <a:ext cx="4572719" cy="1734700"/>
            <a:chOff x="4767822" y="3582994"/>
            <a:chExt cx="4572719" cy="1734700"/>
          </a:xfrm>
        </p:grpSpPr>
        <p:sp>
          <p:nvSpPr>
            <p:cNvPr id="14" name="矩形 13"/>
            <p:cNvSpPr/>
            <p:nvPr/>
          </p:nvSpPr>
          <p:spPr>
            <a:xfrm>
              <a:off x="4767822" y="3644158"/>
              <a:ext cx="4528578" cy="16735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sp>
          <p:nvSpPr>
            <p:cNvPr id="13" name="矩形 12"/>
            <p:cNvSpPr/>
            <p:nvPr/>
          </p:nvSpPr>
          <p:spPr>
            <a:xfrm>
              <a:off x="4768541" y="3582994"/>
              <a:ext cx="4572000" cy="1708160"/>
            </a:xfrm>
            <a:prstGeom prst="rect">
              <a:avLst/>
            </a:prstGeom>
          </p:spPr>
          <p:txBody>
            <a:bodyPr>
              <a:spAutoFit/>
            </a:bodyPr>
            <a:lstStyle/>
            <a:p>
              <a:pPr marL="1905" indent="-344805">
                <a:lnSpc>
                  <a:spcPct val="150000"/>
                </a:lnSpc>
                <a:buSzPct val="90000"/>
                <a:buFont typeface="Arial" panose="020B0604020202020204" pitchFamily="34" charset="0"/>
                <a:buNone/>
              </a:pPr>
              <a:r>
                <a:rPr lang="en-US" altLang="zh-CN" sz="1400" b="1" noProof="1">
                  <a:latin typeface="Consolas" panose="020B0609020204030204" charset="0"/>
                </a:rPr>
                <a:t>&gt;&gt;&gt; [p for p in range(2, 100) if 0 not in [p%d for d in range(2, int(p**0.5)+1)]]</a:t>
              </a:r>
              <a:endParaRPr lang="en-US" altLang="zh-CN" sz="1400" b="1" noProof="1">
                <a:latin typeface="Consolas" panose="020B0609020204030204" charset="0"/>
              </a:endParaRPr>
            </a:p>
            <a:p>
              <a:pPr marL="1905" indent="-344805">
                <a:lnSpc>
                  <a:spcPct val="150000"/>
                </a:lnSpc>
                <a:buSzPct val="90000"/>
                <a:buFont typeface="Arial" panose="020B0604020202020204" pitchFamily="34" charset="0"/>
                <a:buNone/>
              </a:pPr>
              <a:r>
                <a:rPr lang="en-US" altLang="zh-CN" sz="1400" noProof="1">
                  <a:solidFill>
                    <a:srgbClr val="0000FF"/>
                  </a:solidFill>
                  <a:latin typeface="Consolas" panose="020B0609020204030204" charset="0"/>
                </a:rPr>
                <a:t>[2, 3, 5, 7, 11, 13, 17, 19, 23, 29, 31, 37, 41, 43, 47, 53, 59, 61, 67, 71, 73, 79, 83, 89, 97]</a:t>
              </a:r>
              <a:endParaRPr lang="en-US" altLang="zh-CN" sz="1400" noProof="1">
                <a:solidFill>
                  <a:srgbClr val="0000FF"/>
                </a:solidFill>
                <a:latin typeface="Consolas" panose="020B0609020204030204" charset="0"/>
              </a:endParaRP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P spid="10" grpId="0"/>
      <p:bldP spid="12" grpId="0"/>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文本占位符 65538"/>
          <p:cNvSpPr>
            <a:spLocks noGrp="1"/>
          </p:cNvSpPr>
          <p:nvPr>
            <p:ph idx="1"/>
          </p:nvPr>
        </p:nvSpPr>
        <p:spPr>
          <a:xfrm>
            <a:off x="781758" y="1340769"/>
            <a:ext cx="8229600" cy="1656184"/>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元组和列表类似，但属于</a:t>
            </a:r>
            <a:r>
              <a:rPr lang="zh-CN" altLang="en-US" sz="2000" b="1" dirty="0">
                <a:solidFill>
                  <a:srgbClr val="FF0000"/>
                </a:solidFill>
              </a:rPr>
              <a:t>不可变</a:t>
            </a:r>
            <a:r>
              <a:rPr lang="zh-CN" altLang="en-US" sz="2000" b="1" dirty="0"/>
              <a:t>序列，元组一旦创建，用任何方法都不可以修改其元素。</a:t>
            </a:r>
            <a:endParaRPr lang="zh-CN" altLang="en-US" sz="2000" b="1" dirty="0"/>
          </a:p>
          <a:p>
            <a:pPr>
              <a:spcBef>
                <a:spcPts val="600"/>
              </a:spcBef>
              <a:spcAft>
                <a:spcPts val="0"/>
              </a:spcAft>
              <a:buClr>
                <a:srgbClr val="FF0000"/>
              </a:buClr>
              <a:buSzPct val="90000"/>
              <a:buFont typeface="Wingdings" panose="05000000000000000000" pitchFamily="2" charset="2"/>
              <a:buChar char="n"/>
            </a:pPr>
            <a:r>
              <a:rPr lang="zh-CN" altLang="en-US" sz="2000" b="1" dirty="0"/>
              <a:t>元组的定义方式和列表相同，但定义时所有元素是放在一对圆括号“（）”中，而不是方括号中。</a:t>
            </a:r>
            <a:endParaRPr lang="zh-CN" altLang="en-US" sz="2000" b="1" dirty="0"/>
          </a:p>
        </p:txBody>
      </p:sp>
      <p:grpSp>
        <p:nvGrpSpPr>
          <p:cNvPr id="4" name="组合 67"/>
          <p:cNvGrpSpPr/>
          <p:nvPr/>
        </p:nvGrpSpPr>
        <p:grpSpPr>
          <a:xfrm>
            <a:off x="611560" y="74943"/>
            <a:ext cx="8134302" cy="699360"/>
            <a:chOff x="936625" y="4178371"/>
            <a:chExt cx="8134302" cy="699360"/>
          </a:xfrm>
        </p:grpSpPr>
        <p:grpSp>
          <p:nvGrpSpPr>
            <p:cNvPr id="5" name="组合 106"/>
            <p:cNvGrpSpPr/>
            <p:nvPr/>
          </p:nvGrpSpPr>
          <p:grpSpPr>
            <a:xfrm>
              <a:off x="936625" y="4178371"/>
              <a:ext cx="8134302" cy="699360"/>
              <a:chOff x="927100" y="4178371"/>
              <a:chExt cx="8134302" cy="699360"/>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6" name="图片 5"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矩形 9"/>
          <p:cNvSpPr/>
          <p:nvPr/>
        </p:nvSpPr>
        <p:spPr>
          <a:xfrm>
            <a:off x="387807" y="997510"/>
            <a:ext cx="33538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tuple</a:t>
            </a:r>
            <a:r>
              <a:rPr lang="en-US" altLang="zh-CN" sz="2800" b="1" dirty="0">
                <a:latin typeface="Times New Roman" panose="02020603050405020304" pitchFamily="18" charset="0"/>
                <a:ea typeface="仿宋" panose="02010609060101010101" pitchFamily="49" charset="-122"/>
              </a:rPr>
              <a:t>)</a:t>
            </a:r>
            <a:r>
              <a:rPr lang="zh-CN" altLang="en-US" sz="2800" b="1" dirty="0">
                <a:latin typeface="Times New Roman" panose="02020603050405020304" pitchFamily="18" charset="0"/>
                <a:ea typeface="仿宋" panose="02010609060101010101" pitchFamily="49" charset="-122"/>
              </a:rPr>
              <a:t>的定义</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66562"/>
          <p:cNvSpPr txBox="1"/>
          <p:nvPr/>
        </p:nvSpPr>
        <p:spPr bwMode="auto">
          <a:xfrm>
            <a:off x="812884" y="3257375"/>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pPr>
            <a:r>
              <a:rPr lang="zh-CN" altLang="en-US" sz="2000" b="1" dirty="0"/>
              <a:t>使用“</a:t>
            </a:r>
            <a:r>
              <a:rPr lang="en-US" altLang="zh-CN" sz="2000" b="1" dirty="0"/>
              <a:t>=”</a:t>
            </a:r>
            <a:r>
              <a:rPr lang="zh-CN" altLang="en-US" sz="2000" b="1" dirty="0"/>
              <a:t>将一个元组赋值给变量</a:t>
            </a:r>
            <a:endParaRPr lang="en-US" altLang="zh-CN" sz="2000" b="1" dirty="0"/>
          </a:p>
          <a:p>
            <a:pPr marL="0" indent="0">
              <a:lnSpc>
                <a:spcPct val="80000"/>
              </a:lnSpc>
              <a:buClr>
                <a:srgbClr val="FF0000"/>
              </a:buClr>
              <a:buSzPct val="90000"/>
              <a:buNone/>
            </a:pPr>
            <a:endParaRPr lang="zh-CN" altLang="en-US" sz="2000" b="1" dirty="0"/>
          </a:p>
          <a:p>
            <a:pPr>
              <a:lnSpc>
                <a:spcPct val="80000"/>
              </a:lnSpc>
              <a:buClr>
                <a:srgbClr val="FF0000"/>
              </a:buClr>
              <a:buSzPct val="90000"/>
              <a:buFont typeface="Wingdings" panose="05000000000000000000" pitchFamily="2" charset="2"/>
              <a:buChar char="ü"/>
            </a:pPr>
            <a:r>
              <a:rPr lang="en-US" altLang="zh-CN" sz="1400" b="1" dirty="0">
                <a:latin typeface="Consolas" panose="020B0609020204030204" charset="0"/>
              </a:rPr>
              <a:t> &gt;&gt;&gt; </a:t>
            </a:r>
            <a:r>
              <a:rPr lang="en-US" altLang="zh-CN" sz="1400" b="1" dirty="0" err="1">
                <a:latin typeface="Consolas" panose="020B0609020204030204" charset="0"/>
              </a:rPr>
              <a:t>aTuple</a:t>
            </a:r>
            <a:r>
              <a:rPr lang="en-US" altLang="zh-CN" sz="1400" b="1" dirty="0">
                <a:latin typeface="Consolas" panose="020B0609020204030204" charset="0"/>
              </a:rPr>
              <a:t> = ('a', 'b', '</a:t>
            </a:r>
            <a:r>
              <a:rPr lang="en-US" altLang="zh-CN" sz="1400" b="1" dirty="0" err="1">
                <a:latin typeface="Consolas" panose="020B0609020204030204" charset="0"/>
              </a:rPr>
              <a:t>mpilgrim</a:t>
            </a:r>
            <a:r>
              <a:rPr lang="en-US" altLang="zh-CN" sz="1400" b="1" dirty="0">
                <a:latin typeface="Consolas" panose="020B0609020204030204" charset="0"/>
              </a:rPr>
              <a:t>', 'z', 'example')</a:t>
            </a:r>
            <a:endParaRPr lang="en-US" altLang="zh-CN" sz="1400" b="1" dirty="0">
              <a:latin typeface="Consolas" panose="020B0609020204030204" charset="0"/>
            </a:endParaRPr>
          </a:p>
          <a:p>
            <a:pPr>
              <a:lnSpc>
                <a:spcPct val="80000"/>
              </a:lnSpc>
              <a:buClr>
                <a:srgbClr val="008000"/>
              </a:buClr>
              <a:buSzPct val="90000"/>
              <a:buFont typeface="Arial" panose="020B0604020202020204" pitchFamily="34" charset="0"/>
              <a:buNone/>
            </a:pPr>
            <a:r>
              <a:rPr lang="en-US" altLang="zh-CN" sz="1400" b="1" dirty="0">
                <a:latin typeface="Consolas" panose="020B0609020204030204" charset="0"/>
              </a:rPr>
              <a:t>    &gt;&gt;&gt; </a:t>
            </a:r>
            <a:r>
              <a:rPr lang="en-US" altLang="zh-CN" sz="1400" b="1" dirty="0" err="1">
                <a:latin typeface="Consolas" panose="020B0609020204030204" charset="0"/>
              </a:rPr>
              <a:t>aTuple</a:t>
            </a:r>
            <a:endParaRPr lang="en-US" altLang="zh-CN" sz="1400" b="1" dirty="0">
              <a:latin typeface="Consolas" panose="020B0609020204030204" charset="0"/>
            </a:endParaRPr>
          </a:p>
          <a:p>
            <a:pPr>
              <a:lnSpc>
                <a:spcPct val="80000"/>
              </a:lnSpc>
              <a:buClr>
                <a:srgbClr val="3333CC"/>
              </a:buClr>
              <a:buSzPct val="90000"/>
              <a:buFont typeface="Arial" panose="020B0604020202020204" pitchFamily="34" charset="0"/>
              <a:buNone/>
            </a:pPr>
            <a:r>
              <a:rPr lang="en-US" altLang="zh-CN" sz="1400" b="1" dirty="0">
                <a:solidFill>
                  <a:srgbClr val="0000FF"/>
                </a:solidFill>
                <a:latin typeface="Consolas" panose="020B0609020204030204" charset="0"/>
              </a:rPr>
              <a:t>    ('a', 'b', '</a:t>
            </a:r>
            <a:r>
              <a:rPr lang="en-US" altLang="zh-CN" sz="1400" b="1" dirty="0" err="1">
                <a:solidFill>
                  <a:srgbClr val="0000FF"/>
                </a:solidFill>
                <a:latin typeface="Consolas" panose="020B0609020204030204" charset="0"/>
              </a:rPr>
              <a:t>mpilgrim</a:t>
            </a:r>
            <a:r>
              <a:rPr lang="en-US" altLang="zh-CN" sz="1400" b="1" dirty="0">
                <a:solidFill>
                  <a:srgbClr val="0000FF"/>
                </a:solidFill>
                <a:latin typeface="Consolas" panose="020B0609020204030204" charset="0"/>
              </a:rPr>
              <a:t>', 'z', 'example')</a:t>
            </a:r>
            <a:endParaRPr lang="en-US" altLang="zh-CN" sz="1400" b="1" dirty="0">
              <a:solidFill>
                <a:srgbClr val="0000FF"/>
              </a:solidFill>
              <a:latin typeface="Consolas" panose="020B0609020204030204" charset="0"/>
            </a:endParaRPr>
          </a:p>
          <a:p>
            <a:pPr>
              <a:lnSpc>
                <a:spcPct val="80000"/>
              </a:lnSpc>
              <a:buSzPct val="90000"/>
              <a:buFont typeface="Arial" panose="020B0604020202020204" pitchFamily="34" charset="0"/>
              <a:buNone/>
            </a:pPr>
            <a:r>
              <a:rPr lang="pt-BR" altLang="en-US" sz="1400" b="1" dirty="0">
                <a:latin typeface="Consolas" panose="020B0609020204030204" charset="0"/>
              </a:rPr>
              <a:t>    &gt;&gt;&gt; a = </a:t>
            </a:r>
            <a:r>
              <a:rPr lang="en-US" altLang="pt-BR" sz="1400" b="1" dirty="0">
                <a:latin typeface="Consolas" panose="020B0609020204030204" charset="0"/>
              </a:rPr>
              <a:t>(</a:t>
            </a:r>
            <a:r>
              <a:rPr lang="pt-BR" altLang="en-US" sz="1400" b="1" dirty="0">
                <a:latin typeface="Consolas" panose="020B0609020204030204" charset="0"/>
              </a:rPr>
              <a:t>3,</a:t>
            </a:r>
            <a:r>
              <a:rPr lang="en-US" altLang="pt-BR" sz="1400" b="1" dirty="0">
                <a:latin typeface="Consolas" panose="020B0609020204030204" charset="0"/>
              </a:rPr>
              <a:t>)</a:t>
            </a:r>
            <a:r>
              <a:rPr lang="pt-BR" altLang="en-US" sz="1400" b="1" dirty="0">
                <a:latin typeface="Consolas" panose="020B0609020204030204" charset="0"/>
              </a:rPr>
              <a:t>             </a:t>
            </a:r>
            <a:r>
              <a:rPr lang="en-US" altLang="pt-BR" sz="1400" b="1" dirty="0">
                <a:latin typeface="Consolas" panose="020B0609020204030204" charset="0"/>
              </a:rPr>
              <a:t>#</a:t>
            </a:r>
            <a:r>
              <a:rPr lang="zh-CN" altLang="en-US" sz="1400" b="1" dirty="0">
                <a:solidFill>
                  <a:srgbClr val="FF0000"/>
                </a:solidFill>
                <a:latin typeface="Consolas" panose="020B0609020204030204" charset="0"/>
              </a:rPr>
              <a:t>包含一个元素的元组，最后必须多写个逗号</a:t>
            </a:r>
            <a:endParaRPr lang="zh-CN" altLang="en-US" sz="1400" b="1" dirty="0">
              <a:solidFill>
                <a:srgbClr val="FF0000"/>
              </a:solidFill>
              <a:latin typeface="Consolas" panose="020B0609020204030204" charset="0"/>
            </a:endParaRPr>
          </a:p>
          <a:p>
            <a:pPr>
              <a:lnSpc>
                <a:spcPct val="80000"/>
              </a:lnSpc>
              <a:buSzPct val="90000"/>
              <a:buFont typeface="Arial" panose="020B0604020202020204" pitchFamily="34" charset="0"/>
              <a:buNone/>
            </a:pPr>
            <a:r>
              <a:rPr lang="pt-BR" altLang="en-US" sz="1400" b="1" dirty="0">
                <a:latin typeface="Consolas" panose="020B0609020204030204" charset="0"/>
              </a:rPr>
              <a:t>    &gt;&gt;&gt; a</a:t>
            </a:r>
            <a:endParaRPr lang="pt-BR" altLang="en-US" sz="1400" b="1" dirty="0">
              <a:latin typeface="Consolas" panose="020B0609020204030204" charset="0"/>
            </a:endParaRPr>
          </a:p>
          <a:p>
            <a:pPr>
              <a:lnSpc>
                <a:spcPct val="80000"/>
              </a:lnSpc>
              <a:buSzPct val="90000"/>
              <a:buFont typeface="Arial" panose="020B0604020202020204" pitchFamily="34" charset="0"/>
              <a:buNone/>
            </a:pPr>
            <a:r>
              <a:rPr lang="pt-BR" altLang="en-US" sz="1400" b="1" dirty="0">
                <a:solidFill>
                  <a:srgbClr val="00B0F0"/>
                </a:solidFill>
                <a:latin typeface="Consolas" panose="020B0609020204030204" charset="0"/>
              </a:rPr>
              <a:t>    </a:t>
            </a:r>
            <a:r>
              <a:rPr lang="pt-BR" altLang="en-US" sz="1400" b="1" dirty="0">
                <a:solidFill>
                  <a:srgbClr val="0000FF"/>
                </a:solidFill>
                <a:latin typeface="Consolas" panose="020B0609020204030204" charset="0"/>
              </a:rPr>
              <a:t>(3,)</a:t>
            </a:r>
            <a:endParaRPr lang="pt-BR" altLang="en-US" sz="1400" b="1" dirty="0">
              <a:solidFill>
                <a:srgbClr val="0000FF"/>
              </a:solidFill>
              <a:latin typeface="Consolas" panose="020B0609020204030204" charset="0"/>
            </a:endParaRPr>
          </a:p>
          <a:p>
            <a:pPr>
              <a:lnSpc>
                <a:spcPct val="80000"/>
              </a:lnSpc>
              <a:buSzPct val="90000"/>
              <a:buFont typeface="Arial" panose="020B0604020202020204" pitchFamily="34" charset="0"/>
              <a:buNone/>
            </a:pPr>
            <a:r>
              <a:rPr lang="en-US" altLang="pt-BR" sz="1400" b="1" dirty="0">
                <a:latin typeface="Consolas" panose="020B0609020204030204" charset="0"/>
              </a:rPr>
              <a:t>    &gt;&gt;&gt; a = 3,               </a:t>
            </a:r>
            <a:endParaRPr lang="zh-CN" altLang="en-US" sz="1400" b="1" dirty="0">
              <a:latin typeface="Consolas" panose="020B0609020204030204" charset="0"/>
            </a:endParaRPr>
          </a:p>
          <a:p>
            <a:pPr>
              <a:lnSpc>
                <a:spcPct val="80000"/>
              </a:lnSpc>
              <a:buSzPct val="90000"/>
              <a:buFont typeface="Arial" panose="020B0604020202020204" pitchFamily="34" charset="0"/>
              <a:buNone/>
            </a:pPr>
            <a:r>
              <a:rPr lang="en-US" altLang="pt-BR" sz="1400" b="1" dirty="0">
                <a:latin typeface="Consolas" panose="020B0609020204030204" charset="0"/>
              </a:rPr>
              <a:t>    &gt;&gt;&gt; a</a:t>
            </a:r>
            <a:endParaRPr lang="en-US" altLang="pt-BR" sz="1400" b="1" dirty="0">
              <a:latin typeface="Consolas" panose="020B0609020204030204" charset="0"/>
            </a:endParaRPr>
          </a:p>
          <a:p>
            <a:pPr>
              <a:lnSpc>
                <a:spcPct val="80000"/>
              </a:lnSpc>
              <a:buSzPct val="90000"/>
              <a:buFont typeface="Arial" panose="020B0604020202020204" pitchFamily="34" charset="0"/>
              <a:buNone/>
            </a:pPr>
            <a:r>
              <a:rPr lang="en-US" altLang="pt-BR" sz="1400" b="1" dirty="0">
                <a:solidFill>
                  <a:srgbClr val="0000FF"/>
                </a:solidFill>
                <a:latin typeface="Consolas" panose="020B0609020204030204" charset="0"/>
              </a:rPr>
              <a:t>    (3,)</a:t>
            </a:r>
            <a:endParaRPr lang="en-US" altLang="pt-BR" sz="1400" b="1" dirty="0">
              <a:solidFill>
                <a:srgbClr val="0000FF"/>
              </a:solidFill>
              <a:latin typeface="Consolas" panose="020B0609020204030204" charset="0"/>
            </a:endParaRPr>
          </a:p>
          <a:p>
            <a:pPr>
              <a:lnSpc>
                <a:spcPct val="80000"/>
              </a:lnSpc>
              <a:buSzPct val="90000"/>
              <a:buFont typeface="Arial" panose="020B0604020202020204" pitchFamily="34" charset="0"/>
              <a:buNone/>
            </a:pPr>
            <a:r>
              <a:rPr lang="zh-CN" altLang="en-US" sz="1400" b="1" dirty="0">
                <a:latin typeface="Consolas" panose="020B0609020204030204" charset="0"/>
              </a:rPr>
              <a:t>    &gt;&gt;&gt; x = ()               #空元组</a:t>
            </a:r>
            <a:endParaRPr lang="zh-CN" altLang="en-US" sz="1400" b="1" dirty="0">
              <a:latin typeface="Consolas" panose="020B0609020204030204" charset="0"/>
            </a:endParaRPr>
          </a:p>
          <a:p>
            <a:pPr>
              <a:lnSpc>
                <a:spcPct val="80000"/>
              </a:lnSpc>
              <a:buSzPct val="90000"/>
              <a:buFont typeface="Arial" panose="020B0604020202020204" pitchFamily="34" charset="0"/>
              <a:buNone/>
            </a:pPr>
            <a:endParaRPr lang="zh-CN" altLang="en-US" sz="1200" dirty="0"/>
          </a:p>
        </p:txBody>
      </p:sp>
      <p:sp>
        <p:nvSpPr>
          <p:cNvPr id="12" name="矩形 11"/>
          <p:cNvSpPr/>
          <p:nvPr/>
        </p:nvSpPr>
        <p:spPr>
          <a:xfrm>
            <a:off x="419086" y="2786424"/>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0242"/>
          <p:cNvSpPr>
            <a:spLocks noGrp="1"/>
          </p:cNvSpPr>
          <p:nvPr>
            <p:ph idx="1"/>
          </p:nvPr>
        </p:nvSpPr>
        <p:spPr>
          <a:xfrm>
            <a:off x="766286" y="1359595"/>
            <a:ext cx="8229600" cy="4678451"/>
          </a:xfrm>
        </p:spPr>
        <p:txBody>
          <a:bodyPr anchor="t"/>
          <a:lstStyle/>
          <a:p>
            <a:pPr>
              <a:spcBef>
                <a:spcPts val="600"/>
              </a:spcBef>
              <a:buClr>
                <a:srgbClr val="FF0000"/>
              </a:buClr>
              <a:buSzPct val="90000"/>
              <a:buFont typeface="Wingdings" panose="05000000000000000000" pitchFamily="2" charset="2"/>
              <a:buChar char="n"/>
            </a:pPr>
            <a:r>
              <a:rPr lang="en-US" altLang="zh-CN" sz="2400" b="1" dirty="0">
                <a:solidFill>
                  <a:srgbClr val="FF0000"/>
                </a:solidFill>
              </a:rPr>
              <a:t>Python</a:t>
            </a:r>
            <a:r>
              <a:rPr lang="zh-CN" altLang="en-US" sz="2400" b="1" dirty="0">
                <a:solidFill>
                  <a:srgbClr val="FF0000"/>
                </a:solidFill>
              </a:rPr>
              <a:t>序列类似于其他语言中的数组，但功能要强大很多</a:t>
            </a:r>
            <a:r>
              <a:rPr lang="zh-CN" altLang="en-US" sz="2400" b="1" dirty="0"/>
              <a:t>。</a:t>
            </a:r>
            <a:endParaRPr lang="zh-CN" altLang="en-US" sz="2400" b="1" dirty="0"/>
          </a:p>
          <a:p>
            <a:pPr>
              <a:spcBef>
                <a:spcPts val="600"/>
              </a:spcBef>
              <a:buClr>
                <a:srgbClr val="FF0000"/>
              </a:buClr>
              <a:buSzPct val="90000"/>
              <a:buFont typeface="Wingdings" panose="05000000000000000000" pitchFamily="2" charset="2"/>
              <a:buChar char="n"/>
            </a:pPr>
            <a:r>
              <a:rPr lang="en-US" altLang="zh-CN" sz="2400" b="1" dirty="0"/>
              <a:t>Python</a:t>
            </a:r>
            <a:r>
              <a:rPr lang="zh-CN" altLang="en-US" sz="2400" b="1" dirty="0"/>
              <a:t>中常用的序列结构：</a:t>
            </a: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zh-CN" altLang="en-US" sz="2400" b="1" dirty="0"/>
          </a:p>
          <a:p>
            <a:pPr>
              <a:spcBef>
                <a:spcPts val="1200"/>
              </a:spcBef>
              <a:buClr>
                <a:srgbClr val="FF0000"/>
              </a:buClr>
              <a:buSzPct val="90000"/>
              <a:buFont typeface="Wingdings" panose="05000000000000000000" pitchFamily="2" charset="2"/>
              <a:buChar char="n"/>
            </a:pPr>
            <a:r>
              <a:rPr lang="zh-CN" altLang="en-US" sz="2400" b="1" dirty="0"/>
              <a:t>列表、元组、字符串支持</a:t>
            </a:r>
            <a:r>
              <a:rPr lang="zh-CN" altLang="en-US" sz="2400" b="1" dirty="0">
                <a:solidFill>
                  <a:srgbClr val="FF0000"/>
                </a:solidFill>
              </a:rPr>
              <a:t>双向索引</a:t>
            </a:r>
            <a:endParaRPr lang="zh-CN" altLang="en-US" sz="2400" b="1" dirty="0"/>
          </a:p>
        </p:txBody>
      </p:sp>
      <p:grpSp>
        <p:nvGrpSpPr>
          <p:cNvPr id="5" name="组合 4"/>
          <p:cNvGrpSpPr/>
          <p:nvPr/>
        </p:nvGrpSpPr>
        <p:grpSpPr>
          <a:xfrm>
            <a:off x="484868" y="95357"/>
            <a:ext cx="5815324" cy="684042"/>
            <a:chOff x="899592" y="1326432"/>
            <a:chExt cx="5815324" cy="684042"/>
          </a:xfrm>
        </p:grpSpPr>
        <p:sp>
          <p:nvSpPr>
            <p:cNvPr id="6" name="TextBox 6"/>
            <p:cNvSpPr txBox="1">
              <a:spLocks noChangeArrowheads="1"/>
            </p:cNvSpPr>
            <p:nvPr/>
          </p:nvSpPr>
          <p:spPr bwMode="auto">
            <a:xfrm>
              <a:off x="899592" y="1326432"/>
              <a:ext cx="5815324"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2.1 Python</a:t>
              </a:r>
              <a:r>
                <a:rPr lang="zh-CN" altLang="en-US" sz="3600" b="1" dirty="0">
                  <a:latin typeface="Times New Roman" panose="02020603050405020304" pitchFamily="18" charset="0"/>
                  <a:ea typeface="黑体" panose="02010609060101010101" pitchFamily="49" charset="-122"/>
                </a:rPr>
                <a:t>序列概述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1" cstate="print"/>
              <a:stretch>
                <a:fillRect/>
              </a:stretch>
            </p:blipFill>
            <p:spPr>
              <a:xfrm>
                <a:off x="1189071" y="1467621"/>
                <a:ext cx="377680" cy="419801"/>
              </a:xfrm>
              <a:prstGeom prst="rect">
                <a:avLst/>
              </a:prstGeom>
            </p:spPr>
          </p:pic>
        </p:grpSp>
      </p:grpSp>
      <p:sp>
        <p:nvSpPr>
          <p:cNvPr id="11" name="矩形 10"/>
          <p:cNvSpPr/>
          <p:nvPr/>
        </p:nvSpPr>
        <p:spPr>
          <a:xfrm>
            <a:off x="400899" y="963812"/>
            <a:ext cx="512832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Python</a:t>
            </a:r>
            <a:r>
              <a:rPr lang="zh-CN" altLang="en-US" sz="2800" b="1" dirty="0">
                <a:latin typeface="Times New Roman" panose="02020603050405020304" pitchFamily="18" charset="0"/>
                <a:ea typeface="仿宋" panose="02010609060101010101" pitchFamily="49" charset="-122"/>
              </a:rPr>
              <a:t>序列</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Python Sequence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grpSp>
        <p:nvGrpSpPr>
          <p:cNvPr id="14336" name="组合 14335"/>
          <p:cNvGrpSpPr/>
          <p:nvPr/>
        </p:nvGrpSpPr>
        <p:grpSpPr>
          <a:xfrm>
            <a:off x="5587674" y="5966322"/>
            <a:ext cx="3403623" cy="419246"/>
            <a:chOff x="2555776" y="4670071"/>
            <a:chExt cx="3403623" cy="419246"/>
          </a:xfrm>
        </p:grpSpPr>
        <p:grpSp>
          <p:nvGrpSpPr>
            <p:cNvPr id="26" name="组合 25"/>
            <p:cNvGrpSpPr/>
            <p:nvPr/>
          </p:nvGrpSpPr>
          <p:grpSpPr bwMode="auto">
            <a:xfrm>
              <a:off x="2555776" y="4724487"/>
              <a:ext cx="3403623" cy="343763"/>
              <a:chOff x="0" y="0"/>
              <a:chExt cx="2177" cy="317"/>
            </a:xfrm>
            <a:solidFill>
              <a:schemeClr val="accent6">
                <a:lumMod val="60000"/>
                <a:lumOff val="40000"/>
              </a:schemeClr>
            </a:solidFill>
          </p:grpSpPr>
          <p:sp>
            <p:nvSpPr>
              <p:cNvPr id="32" name="矩形 6174"/>
              <p:cNvSpPr>
                <a:spLocks noChangeArrowheads="1"/>
              </p:cNvSpPr>
              <p:nvPr/>
            </p:nvSpPr>
            <p:spPr bwMode="auto">
              <a:xfrm>
                <a:off x="0" y="0"/>
                <a:ext cx="2177"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33"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34"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35"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36"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37"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38"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28" name="文本框 27"/>
            <p:cNvSpPr txBox="1">
              <a:spLocks noChangeArrowheads="1"/>
            </p:cNvSpPr>
            <p:nvPr/>
          </p:nvSpPr>
          <p:spPr bwMode="auto">
            <a:xfrm>
              <a:off x="2630409" y="4670071"/>
              <a:ext cx="4431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‘p’</a:t>
              </a:r>
              <a:endParaRPr lang="en-US" altLang="zh-CN" sz="2000" b="0" baseline="-25000" dirty="0">
                <a:solidFill>
                  <a:schemeClr val="tx1"/>
                </a:solidFill>
              </a:endParaRPr>
            </a:p>
          </p:txBody>
        </p:sp>
        <p:sp>
          <p:nvSpPr>
            <p:cNvPr id="29" name="文本框 28"/>
            <p:cNvSpPr txBox="1">
              <a:spLocks noChangeArrowheads="1"/>
            </p:cNvSpPr>
            <p:nvPr/>
          </p:nvSpPr>
          <p:spPr bwMode="auto">
            <a:xfrm>
              <a:off x="3278668" y="4672002"/>
              <a:ext cx="454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‘y’</a:t>
              </a:r>
              <a:endParaRPr lang="en-US" altLang="zh-CN" sz="2000" b="0" baseline="-25000" dirty="0">
                <a:solidFill>
                  <a:schemeClr val="tx1"/>
                </a:solidFill>
              </a:endParaRPr>
            </a:p>
          </p:txBody>
        </p:sp>
        <p:sp>
          <p:nvSpPr>
            <p:cNvPr id="39" name="文本框 38"/>
            <p:cNvSpPr txBox="1">
              <a:spLocks noChangeArrowheads="1"/>
            </p:cNvSpPr>
            <p:nvPr/>
          </p:nvSpPr>
          <p:spPr bwMode="auto">
            <a:xfrm>
              <a:off x="3876834" y="4689207"/>
              <a:ext cx="43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‘t’</a:t>
              </a:r>
              <a:endParaRPr lang="en-US" altLang="zh-CN" sz="2000" b="0" baseline="-25000" dirty="0">
                <a:solidFill>
                  <a:schemeClr val="tx1"/>
                </a:solidFill>
              </a:endParaRPr>
            </a:p>
          </p:txBody>
        </p:sp>
        <p:sp>
          <p:nvSpPr>
            <p:cNvPr id="40" name="文本框 39"/>
            <p:cNvSpPr txBox="1">
              <a:spLocks noChangeArrowheads="1"/>
            </p:cNvSpPr>
            <p:nvPr/>
          </p:nvSpPr>
          <p:spPr bwMode="auto">
            <a:xfrm>
              <a:off x="4432717" y="4685992"/>
              <a:ext cx="5002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‘h’</a:t>
              </a:r>
              <a:endParaRPr lang="en-US" altLang="zh-CN" sz="2000" b="0" baseline="-25000" dirty="0">
                <a:solidFill>
                  <a:schemeClr val="tx1"/>
                </a:solidFill>
              </a:endParaRPr>
            </a:p>
          </p:txBody>
        </p:sp>
        <p:sp>
          <p:nvSpPr>
            <p:cNvPr id="41" name="文本框 40"/>
            <p:cNvSpPr txBox="1">
              <a:spLocks noChangeArrowheads="1"/>
            </p:cNvSpPr>
            <p:nvPr/>
          </p:nvSpPr>
          <p:spPr bwMode="auto">
            <a:xfrm>
              <a:off x="4977673" y="4677517"/>
              <a:ext cx="436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‘o’</a:t>
              </a:r>
              <a:endParaRPr lang="en-US" altLang="zh-CN" sz="2000" b="0" baseline="-25000" dirty="0">
                <a:solidFill>
                  <a:schemeClr val="tx1"/>
                </a:solidFill>
              </a:endParaRPr>
            </a:p>
          </p:txBody>
        </p:sp>
        <p:sp>
          <p:nvSpPr>
            <p:cNvPr id="42" name="文本框 41"/>
            <p:cNvSpPr txBox="1">
              <a:spLocks noChangeArrowheads="1"/>
            </p:cNvSpPr>
            <p:nvPr/>
          </p:nvSpPr>
          <p:spPr bwMode="auto">
            <a:xfrm>
              <a:off x="5461847" y="4678575"/>
              <a:ext cx="436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‘n’</a:t>
              </a:r>
              <a:endParaRPr lang="en-US" altLang="zh-CN" sz="2000" b="0" baseline="-25000" dirty="0">
                <a:solidFill>
                  <a:schemeClr val="tx1"/>
                </a:solidFill>
              </a:endParaRPr>
            </a:p>
          </p:txBody>
        </p:sp>
      </p:grpSp>
      <p:grpSp>
        <p:nvGrpSpPr>
          <p:cNvPr id="10" name="组合 9"/>
          <p:cNvGrpSpPr/>
          <p:nvPr/>
        </p:nvGrpSpPr>
        <p:grpSpPr>
          <a:xfrm>
            <a:off x="5788014" y="5702448"/>
            <a:ext cx="3117235" cy="369728"/>
            <a:chOff x="2727327" y="4417293"/>
            <a:chExt cx="3117235" cy="369728"/>
          </a:xfrm>
        </p:grpSpPr>
        <p:sp>
          <p:nvSpPr>
            <p:cNvPr id="17" name="文本框 16"/>
            <p:cNvSpPr txBox="1">
              <a:spLocks noChangeArrowheads="1"/>
            </p:cNvSpPr>
            <p:nvPr/>
          </p:nvSpPr>
          <p:spPr bwMode="auto">
            <a:xfrm>
              <a:off x="2727327" y="4448468"/>
              <a:ext cx="271771" cy="33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0</a:t>
              </a:r>
              <a:endParaRPr lang="en-US" altLang="zh-CN" sz="1600" b="0" baseline="-25000" dirty="0">
                <a:solidFill>
                  <a:srgbClr val="0000FF"/>
                </a:solidFill>
                <a:cs typeface="Times New Roman" panose="02020603050405020304" pitchFamily="18" charset="0"/>
              </a:endParaRPr>
            </a:p>
          </p:txBody>
        </p:sp>
        <p:sp>
          <p:nvSpPr>
            <p:cNvPr id="18" name="文本框 17"/>
            <p:cNvSpPr txBox="1">
              <a:spLocks noChangeArrowheads="1"/>
            </p:cNvSpPr>
            <p:nvPr/>
          </p:nvSpPr>
          <p:spPr bwMode="auto">
            <a:xfrm flipH="1">
              <a:off x="3355919" y="4437112"/>
              <a:ext cx="5690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1</a:t>
              </a:r>
              <a:endParaRPr lang="zh-CN" altLang="en-US" sz="1600" b="0" baseline="-25000" dirty="0">
                <a:solidFill>
                  <a:srgbClr val="0000FF"/>
                </a:solidFill>
                <a:cs typeface="Times New Roman" panose="02020603050405020304" pitchFamily="18" charset="0"/>
              </a:endParaRPr>
            </a:p>
          </p:txBody>
        </p:sp>
        <p:sp>
          <p:nvSpPr>
            <p:cNvPr id="19" name="文本框 18"/>
            <p:cNvSpPr txBox="1">
              <a:spLocks noChangeArrowheads="1"/>
            </p:cNvSpPr>
            <p:nvPr/>
          </p:nvSpPr>
          <p:spPr bwMode="auto">
            <a:xfrm>
              <a:off x="5029117" y="4417293"/>
              <a:ext cx="294864"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b="0" baseline="-25000" dirty="0">
                  <a:solidFill>
                    <a:srgbClr val="0000FF"/>
                  </a:solidFill>
                  <a:cs typeface="Times New Roman" panose="02020603050405020304" pitchFamily="18" charset="0"/>
                </a:rPr>
                <a:t>4</a:t>
              </a:r>
              <a:endParaRPr lang="en-US" altLang="zh-CN" sz="2200" b="0" baseline="-25000" dirty="0">
                <a:solidFill>
                  <a:srgbClr val="0000FF"/>
                </a:solidFill>
                <a:cs typeface="Times New Roman" panose="02020603050405020304" pitchFamily="18" charset="0"/>
              </a:endParaRPr>
            </a:p>
          </p:txBody>
        </p:sp>
        <p:sp>
          <p:nvSpPr>
            <p:cNvPr id="43" name="文本框 42"/>
            <p:cNvSpPr txBox="1">
              <a:spLocks noChangeArrowheads="1"/>
            </p:cNvSpPr>
            <p:nvPr/>
          </p:nvSpPr>
          <p:spPr bwMode="auto">
            <a:xfrm flipH="1">
              <a:off x="3937980" y="4426971"/>
              <a:ext cx="569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2</a:t>
              </a:r>
              <a:endParaRPr lang="zh-CN" altLang="en-US" sz="1600" b="0" baseline="-25000" dirty="0">
                <a:solidFill>
                  <a:srgbClr val="0000FF"/>
                </a:solidFill>
                <a:cs typeface="Times New Roman" panose="02020603050405020304" pitchFamily="18" charset="0"/>
              </a:endParaRPr>
            </a:p>
          </p:txBody>
        </p:sp>
        <p:sp>
          <p:nvSpPr>
            <p:cNvPr id="44" name="文本框 43"/>
            <p:cNvSpPr txBox="1">
              <a:spLocks noChangeArrowheads="1"/>
            </p:cNvSpPr>
            <p:nvPr/>
          </p:nvSpPr>
          <p:spPr bwMode="auto">
            <a:xfrm flipH="1">
              <a:off x="4505207" y="4431828"/>
              <a:ext cx="363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3</a:t>
              </a:r>
              <a:endParaRPr lang="zh-CN" altLang="en-US" sz="1600" b="0" baseline="-25000" dirty="0">
                <a:solidFill>
                  <a:srgbClr val="0000FF"/>
                </a:solidFill>
                <a:cs typeface="Times New Roman" panose="02020603050405020304" pitchFamily="18" charset="0"/>
              </a:endParaRPr>
            </a:p>
          </p:txBody>
        </p:sp>
        <p:sp>
          <p:nvSpPr>
            <p:cNvPr id="45" name="文本框 44"/>
            <p:cNvSpPr txBox="1">
              <a:spLocks noChangeArrowheads="1"/>
            </p:cNvSpPr>
            <p:nvPr/>
          </p:nvSpPr>
          <p:spPr bwMode="auto">
            <a:xfrm flipH="1">
              <a:off x="5529002" y="4437112"/>
              <a:ext cx="3155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5</a:t>
              </a:r>
              <a:endParaRPr lang="zh-CN" altLang="en-US" sz="1600" b="0" baseline="-25000" dirty="0">
                <a:solidFill>
                  <a:srgbClr val="0000FF"/>
                </a:solidFill>
                <a:cs typeface="Times New Roman" panose="02020603050405020304" pitchFamily="18" charset="0"/>
              </a:endParaRPr>
            </a:p>
          </p:txBody>
        </p:sp>
      </p:grpSp>
      <p:sp>
        <p:nvSpPr>
          <p:cNvPr id="3" name="文本框 2"/>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grpSp>
        <p:nvGrpSpPr>
          <p:cNvPr id="4" name="组合 3"/>
          <p:cNvGrpSpPr/>
          <p:nvPr/>
        </p:nvGrpSpPr>
        <p:grpSpPr>
          <a:xfrm>
            <a:off x="5715895" y="6290870"/>
            <a:ext cx="3216262" cy="348223"/>
            <a:chOff x="2683997" y="4994619"/>
            <a:chExt cx="3216262" cy="348223"/>
          </a:xfrm>
        </p:grpSpPr>
        <p:sp>
          <p:nvSpPr>
            <p:cNvPr id="47" name="文本框 46"/>
            <p:cNvSpPr txBox="1">
              <a:spLocks noChangeArrowheads="1"/>
            </p:cNvSpPr>
            <p:nvPr/>
          </p:nvSpPr>
          <p:spPr bwMode="auto">
            <a:xfrm>
              <a:off x="2683997" y="4997592"/>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-6</a:t>
              </a:r>
              <a:endParaRPr lang="en-US" altLang="zh-CN" sz="1600" b="0" baseline="-25000" dirty="0">
                <a:solidFill>
                  <a:srgbClr val="FF0000"/>
                </a:solidFill>
                <a:cs typeface="Times New Roman" panose="02020603050405020304" pitchFamily="18" charset="0"/>
              </a:endParaRPr>
            </a:p>
          </p:txBody>
        </p:sp>
        <p:sp>
          <p:nvSpPr>
            <p:cNvPr id="48" name="文本框 47"/>
            <p:cNvSpPr txBox="1">
              <a:spLocks noChangeArrowheads="1"/>
            </p:cNvSpPr>
            <p:nvPr/>
          </p:nvSpPr>
          <p:spPr bwMode="auto">
            <a:xfrm>
              <a:off x="3313580" y="5000174"/>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-5</a:t>
              </a:r>
              <a:endParaRPr lang="en-US" altLang="zh-CN" sz="1600" b="0" baseline="-25000" dirty="0">
                <a:solidFill>
                  <a:srgbClr val="FF0000"/>
                </a:solidFill>
                <a:cs typeface="Times New Roman" panose="02020603050405020304" pitchFamily="18" charset="0"/>
              </a:endParaRPr>
            </a:p>
          </p:txBody>
        </p:sp>
        <p:sp>
          <p:nvSpPr>
            <p:cNvPr id="49" name="文本框 48"/>
            <p:cNvSpPr txBox="1">
              <a:spLocks noChangeArrowheads="1"/>
            </p:cNvSpPr>
            <p:nvPr/>
          </p:nvSpPr>
          <p:spPr bwMode="auto">
            <a:xfrm>
              <a:off x="3911602" y="4997393"/>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-4</a:t>
              </a:r>
              <a:endParaRPr lang="en-US" altLang="zh-CN" sz="1600" b="0" baseline="-25000" dirty="0">
                <a:solidFill>
                  <a:srgbClr val="FF0000"/>
                </a:solidFill>
                <a:cs typeface="Times New Roman" panose="02020603050405020304" pitchFamily="18" charset="0"/>
              </a:endParaRPr>
            </a:p>
          </p:txBody>
        </p:sp>
        <p:sp>
          <p:nvSpPr>
            <p:cNvPr id="52" name="文本框 51"/>
            <p:cNvSpPr txBox="1">
              <a:spLocks noChangeArrowheads="1"/>
            </p:cNvSpPr>
            <p:nvPr/>
          </p:nvSpPr>
          <p:spPr bwMode="auto">
            <a:xfrm>
              <a:off x="4459880" y="4996455"/>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-3</a:t>
              </a:r>
              <a:endParaRPr lang="en-US" altLang="zh-CN" sz="1600" b="0" baseline="-25000" dirty="0">
                <a:solidFill>
                  <a:srgbClr val="FF0000"/>
                </a:solidFill>
                <a:cs typeface="Times New Roman" panose="02020603050405020304" pitchFamily="18" charset="0"/>
              </a:endParaRPr>
            </a:p>
          </p:txBody>
        </p:sp>
        <p:sp>
          <p:nvSpPr>
            <p:cNvPr id="53" name="文本框 52"/>
            <p:cNvSpPr txBox="1">
              <a:spLocks noChangeArrowheads="1"/>
            </p:cNvSpPr>
            <p:nvPr/>
          </p:nvSpPr>
          <p:spPr bwMode="auto">
            <a:xfrm>
              <a:off x="4992823" y="4994619"/>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-2</a:t>
              </a:r>
              <a:endParaRPr lang="en-US" altLang="zh-CN" sz="1600" b="0" baseline="-25000" dirty="0">
                <a:solidFill>
                  <a:srgbClr val="FF0000"/>
                </a:solidFill>
                <a:cs typeface="Times New Roman" panose="02020603050405020304" pitchFamily="18" charset="0"/>
              </a:endParaRPr>
            </a:p>
          </p:txBody>
        </p:sp>
        <p:sp>
          <p:nvSpPr>
            <p:cNvPr id="54" name="文本框 53"/>
            <p:cNvSpPr txBox="1">
              <a:spLocks noChangeArrowheads="1"/>
            </p:cNvSpPr>
            <p:nvPr/>
          </p:nvSpPr>
          <p:spPr bwMode="auto">
            <a:xfrm>
              <a:off x="5502209" y="5004288"/>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-1</a:t>
              </a:r>
              <a:endParaRPr lang="en-US" altLang="zh-CN" sz="1600" b="0" baseline="-25000" dirty="0">
                <a:solidFill>
                  <a:srgbClr val="FF0000"/>
                </a:solidFill>
                <a:cs typeface="Times New Roman" panose="02020603050405020304" pitchFamily="18" charset="0"/>
              </a:endParaRPr>
            </a:p>
          </p:txBody>
        </p:sp>
      </p:grpSp>
      <p:grpSp>
        <p:nvGrpSpPr>
          <p:cNvPr id="58" name="画布 8"/>
          <p:cNvGrpSpPr/>
          <p:nvPr/>
        </p:nvGrpSpPr>
        <p:grpSpPr>
          <a:xfrm>
            <a:off x="1264096" y="2280750"/>
            <a:ext cx="5064614" cy="3099739"/>
            <a:chOff x="0" y="0"/>
            <a:chExt cx="4302760" cy="3054985"/>
          </a:xfrm>
        </p:grpSpPr>
        <p:sp>
          <p:nvSpPr>
            <p:cNvPr id="59" name="画布 8"/>
            <p:cNvSpPr/>
            <p:nvPr/>
          </p:nvSpPr>
          <p:spPr>
            <a:xfrm>
              <a:off x="0" y="0"/>
              <a:ext cx="4302760" cy="3054985"/>
            </a:xfrm>
            <a:prstGeom prst="rect">
              <a:avLst/>
            </a:prstGeom>
            <a:noFill/>
            <a:ln w="9525">
              <a:noFill/>
            </a:ln>
          </p:spPr>
          <p:txBody>
            <a:bodyPr anchor="t"/>
            <a:lstStyle/>
            <a:p>
              <a:endParaRPr lang="en-US" altLang="en-US" sz="100" b="1">
                <a:latin typeface="Arial" panose="020B0604020202020204" pitchFamily="34" charset="0"/>
                <a:ea typeface="宋体" panose="02010600030101010101" pitchFamily="2" charset="-122"/>
              </a:endParaRPr>
            </a:p>
          </p:txBody>
        </p:sp>
        <p:sp>
          <p:nvSpPr>
            <p:cNvPr id="60" name="文本框 9"/>
            <p:cNvSpPr txBox="1"/>
            <p:nvPr/>
          </p:nvSpPr>
          <p:spPr>
            <a:xfrm>
              <a:off x="95250" y="661035"/>
              <a:ext cx="734695" cy="281940"/>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有序序列</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1" name="文本框 10"/>
            <p:cNvSpPr txBox="1"/>
            <p:nvPr/>
          </p:nvSpPr>
          <p:spPr>
            <a:xfrm>
              <a:off x="104775" y="1510665"/>
              <a:ext cx="734695" cy="281940"/>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无序序列</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2" name="文本框 11"/>
            <p:cNvSpPr txBox="1"/>
            <p:nvPr/>
          </p:nvSpPr>
          <p:spPr>
            <a:xfrm>
              <a:off x="1545473" y="25351"/>
              <a:ext cx="1194211"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列表</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3" name="文本框 12"/>
            <p:cNvSpPr txBox="1"/>
            <p:nvPr/>
          </p:nvSpPr>
          <p:spPr>
            <a:xfrm>
              <a:off x="1540617" y="512646"/>
              <a:ext cx="1198662"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元组</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4" name="文本框 13"/>
            <p:cNvSpPr txBox="1"/>
            <p:nvPr/>
          </p:nvSpPr>
          <p:spPr>
            <a:xfrm>
              <a:off x="1540617" y="1001350"/>
              <a:ext cx="1198662"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字符串</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5" name="文本框 14"/>
            <p:cNvSpPr txBox="1"/>
            <p:nvPr/>
          </p:nvSpPr>
          <p:spPr>
            <a:xfrm>
              <a:off x="1539807" y="1507893"/>
              <a:ext cx="1199876"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字典</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6" name="文本框 15"/>
            <p:cNvSpPr txBox="1"/>
            <p:nvPr/>
          </p:nvSpPr>
          <p:spPr>
            <a:xfrm>
              <a:off x="1539403" y="2043542"/>
              <a:ext cx="1200686"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集合</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7" name="文本框 16"/>
            <p:cNvSpPr txBox="1"/>
            <p:nvPr/>
          </p:nvSpPr>
          <p:spPr>
            <a:xfrm>
              <a:off x="1539807" y="2526142"/>
              <a:ext cx="1229349" cy="499971"/>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8" name="文本框 17"/>
            <p:cNvSpPr txBox="1"/>
            <p:nvPr/>
          </p:nvSpPr>
          <p:spPr>
            <a:xfrm>
              <a:off x="3305810" y="687705"/>
              <a:ext cx="915670" cy="281940"/>
            </a:xfrm>
            <a:prstGeom prst="rect">
              <a:avLst/>
            </a:prstGeom>
            <a:solidFill>
              <a:srgbClr val="FFFF0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可变序列</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9" name="文本框 18"/>
            <p:cNvSpPr txBox="1"/>
            <p:nvPr/>
          </p:nvSpPr>
          <p:spPr>
            <a:xfrm>
              <a:off x="3305175" y="1513205"/>
              <a:ext cx="914400" cy="281940"/>
            </a:xfrm>
            <a:prstGeom prst="rect">
              <a:avLst/>
            </a:prstGeom>
            <a:solidFill>
              <a:srgbClr val="FFFF0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不可变序列</a:t>
              </a:r>
              <a:endPar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70" name="直接箭头连接符 19"/>
            <p:cNvCxnSpPr>
              <a:stCxn id="62" idx="3"/>
              <a:endCxn id="68" idx="1"/>
            </p:cNvCxnSpPr>
            <p:nvPr/>
          </p:nvCxnSpPr>
          <p:spPr>
            <a:xfrm>
              <a:off x="2739890" y="166370"/>
              <a:ext cx="565743" cy="66287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直接箭头连接符 20"/>
            <p:cNvCxnSpPr>
              <a:stCxn id="65" idx="3"/>
              <a:endCxn id="68" idx="1"/>
            </p:cNvCxnSpPr>
            <p:nvPr/>
          </p:nvCxnSpPr>
          <p:spPr>
            <a:xfrm flipV="1">
              <a:off x="2739546" y="828955"/>
              <a:ext cx="566147" cy="81967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直接箭头连接符 21"/>
            <p:cNvCxnSpPr>
              <a:stCxn id="66" idx="3"/>
              <a:endCxn id="68" idx="1"/>
            </p:cNvCxnSpPr>
            <p:nvPr/>
          </p:nvCxnSpPr>
          <p:spPr>
            <a:xfrm flipV="1">
              <a:off x="2740329" y="829081"/>
              <a:ext cx="565338" cy="135531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直接箭头连接符 22"/>
            <p:cNvCxnSpPr>
              <a:stCxn id="63" idx="3"/>
              <a:endCxn id="69" idx="1"/>
            </p:cNvCxnSpPr>
            <p:nvPr/>
          </p:nvCxnSpPr>
          <p:spPr>
            <a:xfrm>
              <a:off x="2739597" y="653415"/>
              <a:ext cx="565743" cy="1000880"/>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直接箭头连接符 23"/>
            <p:cNvCxnSpPr>
              <a:stCxn id="64" idx="3"/>
              <a:endCxn id="69" idx="1"/>
            </p:cNvCxnSpPr>
            <p:nvPr/>
          </p:nvCxnSpPr>
          <p:spPr>
            <a:xfrm>
              <a:off x="2739571" y="1142365"/>
              <a:ext cx="565743" cy="512176"/>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直接箭头连接符 24"/>
            <p:cNvCxnSpPr>
              <a:stCxn id="67" idx="3"/>
              <a:endCxn id="69" idx="1"/>
            </p:cNvCxnSpPr>
            <p:nvPr/>
          </p:nvCxnSpPr>
          <p:spPr>
            <a:xfrm flipV="1">
              <a:off x="2769156" y="1654175"/>
              <a:ext cx="536019" cy="1121953"/>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直接箭头连接符 25"/>
            <p:cNvCxnSpPr>
              <a:stCxn id="62" idx="1"/>
              <a:endCxn id="60" idx="3"/>
            </p:cNvCxnSpPr>
            <p:nvPr/>
          </p:nvCxnSpPr>
          <p:spPr>
            <a:xfrm flipH="1">
              <a:off x="829898" y="166370"/>
              <a:ext cx="715879" cy="63611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直接箭头连接符 26"/>
            <p:cNvCxnSpPr>
              <a:stCxn id="63" idx="1"/>
              <a:endCxn id="60" idx="3"/>
            </p:cNvCxnSpPr>
            <p:nvPr/>
          </p:nvCxnSpPr>
          <p:spPr>
            <a:xfrm flipH="1">
              <a:off x="829675" y="653415"/>
              <a:ext cx="711023" cy="14881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直接箭头连接符 27"/>
            <p:cNvCxnSpPr>
              <a:stCxn id="64" idx="1"/>
              <a:endCxn id="60" idx="3"/>
            </p:cNvCxnSpPr>
            <p:nvPr/>
          </p:nvCxnSpPr>
          <p:spPr>
            <a:xfrm flipH="1" flipV="1">
              <a:off x="829675" y="802479"/>
              <a:ext cx="711023" cy="33988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直接箭头连接符 28"/>
            <p:cNvCxnSpPr>
              <a:stCxn id="67" idx="1"/>
              <a:endCxn id="60" idx="3"/>
            </p:cNvCxnSpPr>
            <p:nvPr/>
          </p:nvCxnSpPr>
          <p:spPr>
            <a:xfrm flipH="1" flipV="1">
              <a:off x="829945" y="802005"/>
              <a:ext cx="709863" cy="197412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0" name="直接箭头连接符 29"/>
            <p:cNvCxnSpPr>
              <a:stCxn id="65" idx="1"/>
              <a:endCxn id="61" idx="3"/>
            </p:cNvCxnSpPr>
            <p:nvPr/>
          </p:nvCxnSpPr>
          <p:spPr>
            <a:xfrm flipH="1">
              <a:off x="839157" y="1648626"/>
              <a:ext cx="700501" cy="3286"/>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直接箭头连接符 30"/>
            <p:cNvCxnSpPr>
              <a:stCxn id="66" idx="1"/>
              <a:endCxn id="61" idx="3"/>
            </p:cNvCxnSpPr>
            <p:nvPr/>
          </p:nvCxnSpPr>
          <p:spPr>
            <a:xfrm flipH="1" flipV="1">
              <a:off x="838926" y="1652037"/>
              <a:ext cx="700501" cy="532363"/>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6"/>
                                        </p:tgtEl>
                                        <p:attrNameLst>
                                          <p:attrName>style.visibility</p:attrName>
                                        </p:attrNameLst>
                                      </p:cBhvr>
                                      <p:to>
                                        <p:strVal val="visible"/>
                                      </p:to>
                                    </p:set>
                                    <p:anim calcmode="lin" valueType="num">
                                      <p:cBhvr additive="base">
                                        <p:cTn id="25" dur="500" fill="hold"/>
                                        <p:tgtEl>
                                          <p:spTgt spid="14336"/>
                                        </p:tgtEl>
                                        <p:attrNameLst>
                                          <p:attrName>ppt_x</p:attrName>
                                        </p:attrNameLst>
                                      </p:cBhvr>
                                      <p:tavLst>
                                        <p:tav tm="0">
                                          <p:val>
                                            <p:strVal val="#ppt_x"/>
                                          </p:val>
                                        </p:tav>
                                        <p:tav tm="100000">
                                          <p:val>
                                            <p:strVal val="#ppt_x"/>
                                          </p:val>
                                        </p:tav>
                                      </p:tavLst>
                                    </p:anim>
                                    <p:anim calcmode="lin" valueType="num">
                                      <p:cBhvr additive="base">
                                        <p:cTn id="26" dur="500" fill="hold"/>
                                        <p:tgtEl>
                                          <p:spTgt spid="143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67586"/>
          <p:cNvSpPr>
            <a:spLocks noGrp="1"/>
          </p:cNvSpPr>
          <p:nvPr>
            <p:ph idx="1"/>
          </p:nvPr>
        </p:nvSpPr>
        <p:spPr>
          <a:xfrm>
            <a:off x="812884" y="1434553"/>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sym typeface="Arial" panose="020B0604020202020204" pitchFamily="34" charset="0"/>
              </a:rPr>
              <a:t>使用tuple函数将其他序列转换为元组</a:t>
            </a:r>
            <a:endParaRPr lang="zh-CN" altLang="en-US" sz="2400" b="1" dirty="0">
              <a:sym typeface="Arial" panose="020B0604020202020204" pitchFamily="34" charset="0"/>
            </a:endParaRPr>
          </a:p>
          <a:p>
            <a:pPr>
              <a:lnSpc>
                <a:spcPct val="90000"/>
              </a:lnSpc>
              <a:buClr>
                <a:srgbClr val="3333CC"/>
              </a:buClr>
              <a:buSzPct val="90000"/>
              <a:buNone/>
            </a:pPr>
            <a:endParaRPr lang="en-US" altLang="zh-CN" sz="1500" dirty="0">
              <a:sym typeface="Arial" panose="020B0604020202020204" pitchFamily="34" charset="0"/>
            </a:endParaRPr>
          </a:p>
          <a:p>
            <a:pPr>
              <a:lnSpc>
                <a:spcPct val="90000"/>
              </a:lnSpc>
              <a:buClr>
                <a:srgbClr val="3333CC"/>
              </a:buClr>
              <a:buSzPct val="90000"/>
              <a:buNone/>
            </a:pPr>
            <a:r>
              <a:rPr lang="en-US" altLang="zh-CN" sz="1350" dirty="0">
                <a:latin typeface="Consolas" panose="020B0609020204030204" charset="0"/>
                <a:sym typeface="Arial" panose="020B0604020202020204" pitchFamily="34" charset="0"/>
              </a:rPr>
              <a:t>&gt;&gt;&gt; tuple('abcdefg')                    </a:t>
            </a:r>
            <a:r>
              <a:rPr lang="en-US" altLang="zh-CN" sz="1350" dirty="0">
                <a:solidFill>
                  <a:srgbClr val="0000FF"/>
                </a:solidFill>
                <a:latin typeface="Consolas" panose="020B0609020204030204" charset="0"/>
                <a:sym typeface="Arial" panose="020B0604020202020204" pitchFamily="34" charset="0"/>
              </a:rPr>
              <a:t>#</a:t>
            </a:r>
            <a:r>
              <a:rPr lang="zh-CN" altLang="en-US" sz="1350" dirty="0">
                <a:solidFill>
                  <a:srgbClr val="0000FF"/>
                </a:solidFill>
                <a:latin typeface="Consolas" panose="020B0609020204030204" charset="0"/>
                <a:sym typeface="Arial" panose="020B0604020202020204" pitchFamily="34" charset="0"/>
              </a:rPr>
              <a:t>把字符串转换为元组</a:t>
            </a:r>
            <a:endParaRPr lang="zh-CN" altLang="en-US" sz="1350" dirty="0">
              <a:solidFill>
                <a:srgbClr val="0000FF"/>
              </a:solidFill>
              <a:latin typeface="Consolas" panose="020B0609020204030204" charset="0"/>
              <a:sym typeface="Arial" panose="020B0604020202020204" pitchFamily="34" charset="0"/>
            </a:endParaRPr>
          </a:p>
          <a:p>
            <a:pPr>
              <a:lnSpc>
                <a:spcPct val="90000"/>
              </a:lnSpc>
              <a:buClr>
                <a:srgbClr val="3333CC"/>
              </a:buClr>
              <a:buSzPct val="90000"/>
              <a:buNone/>
            </a:pPr>
            <a:r>
              <a:rPr lang="en-US" altLang="zh-CN" sz="1350" dirty="0">
                <a:solidFill>
                  <a:srgbClr val="0000FF"/>
                </a:solidFill>
                <a:latin typeface="Consolas" panose="020B0609020204030204" charset="0"/>
              </a:rPr>
              <a:t>('a', 'b', 'c', 'd', 'e', 'f', 'g')</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latin typeface="Consolas" panose="020B0609020204030204" charset="0"/>
              </a:rPr>
              <a:t>&gt;&gt;&gt; aList</a:t>
            </a:r>
            <a:endParaRPr lang="en-US" altLang="zh-CN" sz="1350" dirty="0">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[-1, -4, 6, 7.5, -2.3, 9, -11]</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latin typeface="Consolas" panose="020B0609020204030204" charset="0"/>
              </a:rPr>
              <a:t>&gt;&gt;&gt; tuple(aList)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把列表转换为元组</a:t>
            </a:r>
            <a:endParaRPr lang="zh-CN" altLang="en-US" sz="1350" dirty="0">
              <a:solidFill>
                <a:srgbClr val="0000FF"/>
              </a:solidFill>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(-1, -4, 6, 7.5, -2.3, 9, -11)</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latin typeface="Consolas" panose="020B0609020204030204" charset="0"/>
              </a:rPr>
              <a:t>&gt;&gt;&gt; s = tuple()                         </a:t>
            </a:r>
            <a:r>
              <a:rPr lang="en-US" altLang="zh-CN" sz="1350" dirty="0">
                <a:solidFill>
                  <a:srgbClr val="0000FF"/>
                </a:solidFill>
                <a:latin typeface="Consolas" panose="020B0609020204030204" charset="0"/>
              </a:rPr>
              <a:t>#空元组</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latin typeface="Consolas" panose="020B0609020204030204" charset="0"/>
              </a:rPr>
              <a:t>&gt;&gt;&gt; s</a:t>
            </a:r>
            <a:endParaRPr lang="en-US" altLang="zh-CN" sz="1350" dirty="0">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a:t>
            </a:r>
            <a:endParaRPr lang="en-US" altLang="zh-CN" sz="1350" dirty="0">
              <a:solidFill>
                <a:srgbClr val="0000FF"/>
              </a:solidFill>
              <a:latin typeface="Consolas" panose="020B0609020204030204" charset="0"/>
            </a:endParaRPr>
          </a:p>
          <a:p>
            <a:pPr>
              <a:lnSpc>
                <a:spcPct val="90000"/>
              </a:lnSpc>
              <a:buClr>
                <a:srgbClr val="FF0000"/>
              </a:buClr>
              <a:buSzPct val="90000"/>
              <a:buFont typeface="Wingdings" panose="05000000000000000000" pitchFamily="2" charset="2"/>
              <a:buChar char="n"/>
            </a:pPr>
            <a:r>
              <a:rPr lang="zh-CN" altLang="en-US" sz="2400" b="1" dirty="0"/>
              <a:t>使用</a:t>
            </a:r>
            <a:r>
              <a:rPr lang="en-US" altLang="zh-CN" sz="2400" b="1" dirty="0"/>
              <a:t>del</a:t>
            </a:r>
            <a:r>
              <a:rPr lang="zh-CN" altLang="en-US" sz="2400" b="1" dirty="0"/>
              <a:t>可以删除元组对象，</a:t>
            </a:r>
            <a:r>
              <a:rPr lang="zh-CN" altLang="en-US" sz="2400" b="1" dirty="0">
                <a:solidFill>
                  <a:srgbClr val="FF0000"/>
                </a:solidFill>
              </a:rPr>
              <a:t>不能删除元组中的元素</a:t>
            </a:r>
            <a:endParaRPr lang="zh-CN" altLang="en-US" sz="2400" b="1" dirty="0">
              <a:solidFill>
                <a:srgbClr val="FF0000"/>
              </a:solidFill>
            </a:endParaRP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矩形 9"/>
          <p:cNvSpPr/>
          <p:nvPr/>
        </p:nvSpPr>
        <p:spPr>
          <a:xfrm>
            <a:off x="387807" y="997510"/>
            <a:ext cx="3595856"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元组的创建与删除  </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8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08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8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占位符 68610"/>
          <p:cNvSpPr>
            <a:spLocks noGrp="1"/>
          </p:cNvSpPr>
          <p:nvPr>
            <p:ph idx="1"/>
          </p:nvPr>
        </p:nvSpPr>
        <p:spPr>
          <a:xfrm>
            <a:off x="611560" y="1434553"/>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000" dirty="0"/>
              <a:t>元组一旦定义就</a:t>
            </a:r>
            <a:r>
              <a:rPr lang="zh-CN" altLang="en-US" sz="2000" dirty="0">
                <a:solidFill>
                  <a:srgbClr val="FF0000"/>
                </a:solidFill>
              </a:rPr>
              <a:t>不允许更改</a:t>
            </a:r>
            <a:r>
              <a:rPr lang="zh-CN" altLang="en-US" sz="2000" dirty="0"/>
              <a:t>。</a:t>
            </a:r>
            <a:endParaRPr lang="zh-CN" altLang="en-US" sz="2000" dirty="0"/>
          </a:p>
          <a:p>
            <a:pPr>
              <a:spcBef>
                <a:spcPts val="1200"/>
              </a:spcBef>
              <a:spcAft>
                <a:spcPts val="0"/>
              </a:spcAft>
              <a:buClr>
                <a:srgbClr val="FF0000"/>
              </a:buClr>
              <a:buSzPct val="90000"/>
              <a:buFont typeface="Wingdings" panose="05000000000000000000" pitchFamily="2" charset="2"/>
              <a:buChar char="n"/>
            </a:pPr>
            <a:r>
              <a:rPr lang="zh-CN" altLang="en-US" sz="2000" dirty="0"/>
              <a:t>元组没有</a:t>
            </a:r>
            <a:r>
              <a:rPr lang="en-US" altLang="zh-CN" sz="2000" dirty="0"/>
              <a:t>append()</a:t>
            </a:r>
            <a:r>
              <a:rPr lang="zh-CN" altLang="en-US" sz="2000" dirty="0"/>
              <a:t>、</a:t>
            </a:r>
            <a:r>
              <a:rPr lang="en-US" altLang="zh-CN" sz="2000" dirty="0"/>
              <a:t>extend()</a:t>
            </a:r>
            <a:r>
              <a:rPr lang="zh-CN" altLang="en-US" sz="2000" dirty="0"/>
              <a:t>和</a:t>
            </a:r>
            <a:r>
              <a:rPr lang="en-US" altLang="zh-CN" sz="2000" dirty="0"/>
              <a:t>insert()</a:t>
            </a:r>
            <a:r>
              <a:rPr lang="zh-CN" altLang="en-US" sz="2000" dirty="0"/>
              <a:t>等方法，</a:t>
            </a:r>
            <a:r>
              <a:rPr lang="zh-CN" altLang="en-US" sz="2000" dirty="0">
                <a:solidFill>
                  <a:srgbClr val="FF0000"/>
                </a:solidFill>
              </a:rPr>
              <a:t>无法向元组中添加元素</a:t>
            </a:r>
            <a:r>
              <a:rPr lang="zh-CN" altLang="en-US" sz="2000" dirty="0"/>
              <a:t>。</a:t>
            </a:r>
            <a:endParaRPr lang="zh-CN" altLang="en-US" sz="2000" dirty="0"/>
          </a:p>
          <a:p>
            <a:pPr>
              <a:spcBef>
                <a:spcPts val="1200"/>
              </a:spcBef>
              <a:spcAft>
                <a:spcPts val="0"/>
              </a:spcAft>
              <a:buClr>
                <a:srgbClr val="FF0000"/>
              </a:buClr>
              <a:buSzPct val="90000"/>
              <a:buFont typeface="Wingdings" panose="05000000000000000000" pitchFamily="2" charset="2"/>
              <a:buChar char="n"/>
            </a:pPr>
            <a:r>
              <a:rPr lang="zh-CN" altLang="en-US" sz="2000" dirty="0"/>
              <a:t>元组没有</a:t>
            </a:r>
            <a:r>
              <a:rPr lang="en-US" altLang="zh-CN" sz="2000" dirty="0"/>
              <a:t>remove()</a:t>
            </a:r>
            <a:r>
              <a:rPr lang="zh-CN" altLang="en-US" sz="2000" dirty="0"/>
              <a:t>或</a:t>
            </a:r>
            <a:r>
              <a:rPr lang="en-US" altLang="zh-CN" sz="2000" dirty="0"/>
              <a:t>pop()</a:t>
            </a:r>
            <a:r>
              <a:rPr lang="zh-CN" altLang="en-US" sz="2000" dirty="0"/>
              <a:t>方法，也无法对元组元素进行</a:t>
            </a:r>
            <a:r>
              <a:rPr lang="en-US" altLang="zh-CN" sz="2000" dirty="0"/>
              <a:t>del</a:t>
            </a:r>
            <a:r>
              <a:rPr lang="zh-CN" altLang="en-US" sz="2000" dirty="0"/>
              <a:t>操作，</a:t>
            </a:r>
            <a:r>
              <a:rPr lang="zh-CN" altLang="en-US" sz="2000" dirty="0">
                <a:solidFill>
                  <a:srgbClr val="FF0000"/>
                </a:solidFill>
              </a:rPr>
              <a:t>不能从元组中删除元素</a:t>
            </a:r>
            <a:r>
              <a:rPr lang="zh-CN" altLang="en-US" sz="2000" dirty="0"/>
              <a:t>。</a:t>
            </a:r>
            <a:endParaRPr lang="zh-CN" altLang="en-US" sz="2000" dirty="0"/>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元组与列表的区别</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69634"/>
          <p:cNvSpPr txBox="1"/>
          <p:nvPr/>
        </p:nvSpPr>
        <p:spPr bwMode="auto">
          <a:xfrm>
            <a:off x="535779" y="3933056"/>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n"/>
            </a:pPr>
            <a:r>
              <a:rPr lang="zh-CN" altLang="en-US" sz="2000" dirty="0">
                <a:solidFill>
                  <a:srgbClr val="FF0000"/>
                </a:solidFill>
              </a:rPr>
              <a:t>元组的速度比列表更快</a:t>
            </a:r>
            <a:r>
              <a:rPr lang="zh-CN" altLang="en-US" sz="2000" dirty="0"/>
              <a:t>。如果定义了一系列常量值，而所需做的仅是对它进行遍历，那么一般使用元组而不用列表。</a:t>
            </a:r>
            <a:endParaRPr lang="zh-CN" altLang="en-US" sz="2000" dirty="0"/>
          </a:p>
          <a:p>
            <a:pPr>
              <a:spcBef>
                <a:spcPts val="1200"/>
              </a:spcBef>
              <a:spcAft>
                <a:spcPts val="0"/>
              </a:spcAft>
              <a:buClr>
                <a:srgbClr val="FF0000"/>
              </a:buClr>
              <a:buSzPct val="90000"/>
              <a:buFont typeface="Wingdings" panose="05000000000000000000" pitchFamily="2" charset="2"/>
              <a:buChar char="n"/>
            </a:pPr>
            <a:r>
              <a:rPr lang="zh-CN" altLang="en-US" sz="2000" dirty="0"/>
              <a:t>元组对不需要改变的数据进行“写保护”将使得代码</a:t>
            </a:r>
            <a:r>
              <a:rPr lang="zh-CN" altLang="en-US" sz="2000" dirty="0">
                <a:solidFill>
                  <a:srgbClr val="FF0000"/>
                </a:solidFill>
              </a:rPr>
              <a:t>更加安全</a:t>
            </a:r>
            <a:r>
              <a:rPr lang="zh-CN" altLang="en-US" sz="2000" dirty="0"/>
              <a:t>。</a:t>
            </a:r>
            <a:endParaRPr lang="zh-CN" altLang="en-US" sz="2000" dirty="0"/>
          </a:p>
          <a:p>
            <a:pPr>
              <a:spcBef>
                <a:spcPts val="1200"/>
              </a:spcBef>
              <a:spcAft>
                <a:spcPts val="0"/>
              </a:spcAft>
              <a:buClr>
                <a:srgbClr val="FF0000"/>
              </a:buClr>
              <a:buSzPct val="90000"/>
              <a:buFont typeface="Wingdings" panose="05000000000000000000" pitchFamily="2" charset="2"/>
              <a:buChar char="n"/>
            </a:pPr>
            <a:r>
              <a:rPr lang="zh-CN" altLang="en-US" sz="2000" dirty="0">
                <a:solidFill>
                  <a:srgbClr val="FF0000"/>
                </a:solidFill>
              </a:rPr>
              <a:t>元组可用作字典的</a:t>
            </a:r>
            <a:r>
              <a:rPr lang="en-US" altLang="zh-CN" sz="2000" dirty="0">
                <a:solidFill>
                  <a:srgbClr val="FF0000"/>
                </a:solidFill>
              </a:rPr>
              <a:t>“</a:t>
            </a:r>
            <a:r>
              <a:rPr lang="zh-CN" altLang="en-US" sz="2000" dirty="0">
                <a:solidFill>
                  <a:srgbClr val="FF0000"/>
                </a:solidFill>
              </a:rPr>
              <a:t>键</a:t>
            </a:r>
            <a:r>
              <a:rPr lang="en-US" altLang="zh-CN" sz="2000" dirty="0">
                <a:solidFill>
                  <a:srgbClr val="FF0000"/>
                </a:solidFill>
              </a:rPr>
              <a:t>”</a:t>
            </a:r>
            <a:r>
              <a:rPr lang="zh-CN" altLang="en-US" sz="2000" dirty="0">
                <a:solidFill>
                  <a:srgbClr val="FF0000"/>
                </a:solidFill>
              </a:rPr>
              <a:t>，也可以作为集合的元素</a:t>
            </a:r>
            <a:r>
              <a:rPr lang="zh-CN" altLang="en-US" sz="2000" dirty="0"/>
              <a:t>。列表永远不能当做字典键使用，也不能作为集合的元素，因为列表不是不可变的。</a:t>
            </a:r>
            <a:endParaRPr lang="zh-CN" altLang="en-US" sz="2000" dirty="0"/>
          </a:p>
        </p:txBody>
      </p:sp>
      <p:sp>
        <p:nvSpPr>
          <p:cNvPr id="12" name="矩形 11"/>
          <p:cNvSpPr/>
          <p:nvPr/>
        </p:nvSpPr>
        <p:spPr>
          <a:xfrm>
            <a:off x="405642" y="3357883"/>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元组的优点</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占位符 70658"/>
          <p:cNvSpPr>
            <a:spLocks noGrp="1"/>
          </p:cNvSpPr>
          <p:nvPr>
            <p:ph idx="1"/>
          </p:nvPr>
        </p:nvSpPr>
        <p:spPr>
          <a:xfrm>
            <a:off x="812884"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可以使用序列解包功能对多个变量同时赋值</a:t>
            </a:r>
            <a:endParaRPr lang="zh-CN" altLang="en-US" sz="2400" b="1" dirty="0"/>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矩形 9"/>
          <p:cNvSpPr/>
          <p:nvPr/>
        </p:nvSpPr>
        <p:spPr>
          <a:xfrm>
            <a:off x="387807" y="997510"/>
            <a:ext cx="504176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r>
              <a:rPr lang="en-US" altLang="zh-CN" sz="2800" b="1" dirty="0">
                <a:latin typeface="Times New Roman" panose="02020603050405020304" pitchFamily="18" charset="0"/>
                <a:ea typeface="仿宋" panose="02010609060101010101" pitchFamily="49" charset="-122"/>
              </a:rPr>
              <a:t>(</a:t>
            </a:r>
            <a:r>
              <a:rPr lang="en-US" altLang="zh-CN" sz="2400" dirty="0">
                <a:solidFill>
                  <a:srgbClr val="0000FF"/>
                </a:solidFill>
              </a:rPr>
              <a:t>sequence unpacking</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1115616" y="1894107"/>
            <a:ext cx="8756193" cy="3844129"/>
          </a:xfrm>
          <a:prstGeom prst="rect">
            <a:avLst/>
          </a:prstGeom>
        </p:spPr>
        <p:txBody>
          <a:bodyPr wrap="square">
            <a:spAutoFit/>
          </a:bodyPr>
          <a:lstStyle/>
          <a:p>
            <a:pPr>
              <a:lnSpc>
                <a:spcPct val="80000"/>
              </a:lnSpc>
              <a:buClr>
                <a:srgbClr val="008000"/>
              </a:buClr>
              <a:buSzPct val="90000"/>
              <a:buNone/>
            </a:pPr>
            <a:r>
              <a:rPr lang="en-US" altLang="zh-CN" sz="1600" dirty="0">
                <a:latin typeface="Consolas" panose="020B0609020204030204" charset="0"/>
              </a:rPr>
              <a:t>&gt;&gt;&gt; x, y, z = 1, 2, 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多个变量同时赋值</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t>
            </a:r>
            <a:r>
              <a:rPr lang="en-US" altLang="zh-CN" sz="1600" dirty="0" err="1">
                <a:latin typeface="Consolas" panose="020B0609020204030204" charset="0"/>
              </a:rPr>
              <a:t>v_tuple</a:t>
            </a:r>
            <a:r>
              <a:rPr lang="en-US" altLang="zh-CN" sz="1600" dirty="0">
                <a:latin typeface="Consolas" panose="020B0609020204030204" charset="0"/>
              </a:rPr>
              <a:t> = (False, 3.5, '</a:t>
            </a:r>
            <a:r>
              <a:rPr lang="en-US" altLang="zh-CN" sz="1600" dirty="0" err="1">
                <a:latin typeface="Consolas" panose="020B0609020204030204" charset="0"/>
              </a:rPr>
              <a:t>exp</a:t>
            </a:r>
            <a:r>
              <a:rPr lang="en-US" altLang="zh-CN" sz="1600" dirty="0">
                <a:latin typeface="Consolas" panose="020B0609020204030204" charset="0"/>
              </a:rPr>
              <a:t>')</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v_tuple</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v_tuple</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range(3)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可以对range对象进行序列解包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iter</a:t>
            </a:r>
            <a:r>
              <a:rPr lang="en-US" altLang="zh-CN" sz="1600" dirty="0">
                <a:latin typeface="Consolas" panose="020B0609020204030204" charset="0"/>
              </a:rPr>
              <a:t>([1, 2, 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使用迭代器对象进行序列解包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map(</a:t>
            </a:r>
            <a:r>
              <a:rPr lang="en-US" altLang="zh-CN" sz="1600" dirty="0" err="1">
                <a:latin typeface="Consolas" panose="020B0609020204030204" charset="0"/>
              </a:rPr>
              <a:t>str</a:t>
            </a:r>
            <a:r>
              <a:rPr lang="en-US" altLang="zh-CN" sz="1600" dirty="0">
                <a:latin typeface="Consolas" panose="020B0609020204030204" charset="0"/>
              </a:rPr>
              <a:t>, range(3))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使用可迭代的map对象进行序列解包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 b = b, a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交换两个变量的值</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sorted([1, 3, 2])   </a:t>
            </a:r>
            <a:r>
              <a:rPr lang="en-US" altLang="zh-CN" sz="1600" dirty="0">
                <a:solidFill>
                  <a:srgbClr val="0000FF"/>
                </a:solidFill>
                <a:latin typeface="Consolas" panose="020B0609020204030204" charset="0"/>
              </a:rPr>
              <a:t>#sorted()</a:t>
            </a:r>
            <a:r>
              <a:rPr lang="en-US" altLang="zh-CN" sz="1600" dirty="0" err="1">
                <a:solidFill>
                  <a:srgbClr val="0000FF"/>
                </a:solidFill>
                <a:latin typeface="Consolas" panose="020B0609020204030204" charset="0"/>
              </a:rPr>
              <a:t>函数返回排序后的列表</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 b, c = 'ABC'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字符串也支持序列解包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 [1, 2, 3, 4, 5, 6]</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x[:3] = map(</a:t>
            </a:r>
            <a:r>
              <a:rPr lang="en-US" altLang="zh-CN" sz="1600" dirty="0" err="1">
                <a:latin typeface="Consolas" panose="020B0609020204030204" charset="0"/>
              </a:rPr>
              <a:t>str</a:t>
            </a:r>
            <a:r>
              <a:rPr lang="en-US" altLang="zh-CN" sz="1600" dirty="0">
                <a:latin typeface="Consolas" panose="020B0609020204030204" charset="0"/>
              </a:rPr>
              <a:t>, range(5))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切片也支持序列解包</a:t>
            </a:r>
            <a:endParaRPr lang="en-US" altLang="zh-CN" sz="16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占位符 71682"/>
          <p:cNvSpPr>
            <a:spLocks noGrp="1"/>
          </p:cNvSpPr>
          <p:nvPr>
            <p:ph idx="1"/>
          </p:nvPr>
        </p:nvSpPr>
        <p:spPr>
          <a:xfrm>
            <a:off x="793859" y="1434553"/>
            <a:ext cx="8229600" cy="4678451"/>
          </a:xfrm>
        </p:spPr>
        <p:txBody>
          <a:bodyPr anchor="t"/>
          <a:lstStyle/>
          <a:p>
            <a:pPr>
              <a:lnSpc>
                <a:spcPct val="90000"/>
              </a:lnSpc>
              <a:buClr>
                <a:srgbClr val="FF0000"/>
              </a:buClr>
              <a:buSzPct val="90000"/>
              <a:buFont typeface="Wingdings" panose="05000000000000000000" charset="0"/>
              <a:buChar char="n"/>
            </a:pPr>
            <a:r>
              <a:rPr lang="zh-CN" altLang="en-GB" sz="2400" b="1" dirty="0"/>
              <a:t>序列解包遍历多个序列</a:t>
            </a:r>
            <a:endParaRPr lang="zh-CN" altLang="en-GB" sz="2400" b="1" dirty="0"/>
          </a:p>
          <a:p>
            <a:pPr>
              <a:lnSpc>
                <a:spcPct val="90000"/>
              </a:lnSpc>
              <a:buSzPct val="90000"/>
              <a:buNone/>
            </a:pPr>
            <a:endParaRPr lang="en-GB" altLang="en-US" sz="1500" dirty="0"/>
          </a:p>
          <a:p>
            <a:pPr>
              <a:spcBef>
                <a:spcPts val="600"/>
              </a:spcBef>
              <a:buClr>
                <a:srgbClr val="FF0000"/>
              </a:buClr>
              <a:buSzPct val="90000"/>
              <a:buFont typeface="Wingdings" panose="05000000000000000000" pitchFamily="2" charset="2"/>
              <a:buChar char="ü"/>
            </a:pPr>
            <a:r>
              <a:rPr lang="en-GB" altLang="en-US" sz="1600" b="1" dirty="0">
                <a:latin typeface="Consolas" panose="020B0609020204030204" charset="0"/>
              </a:rPr>
              <a:t>&gt;&gt;&gt; keys = ['a', 'b', 'c', 'd']</a:t>
            </a:r>
            <a:endParaRPr lang="en-GB" altLang="en-US" sz="1600" b="1" dirty="0">
              <a:latin typeface="Consolas" panose="020B0609020204030204" charset="0"/>
            </a:endParaRPr>
          </a:p>
          <a:p>
            <a:pPr>
              <a:spcBef>
                <a:spcPts val="600"/>
              </a:spcBef>
              <a:buSzPct val="90000"/>
              <a:buNone/>
            </a:pPr>
            <a:r>
              <a:rPr lang="en-GB" altLang="en-US" sz="1600" b="1" dirty="0">
                <a:latin typeface="Consolas" panose="020B0609020204030204" charset="0"/>
              </a:rPr>
              <a:t>   &gt;&gt;&gt; values = [1, 2, 3, 4]</a:t>
            </a:r>
            <a:endParaRPr lang="en-GB" altLang="en-US" sz="1600" b="1" dirty="0">
              <a:latin typeface="Consolas" panose="020B0609020204030204" charset="0"/>
            </a:endParaRPr>
          </a:p>
          <a:p>
            <a:pPr>
              <a:spcBef>
                <a:spcPts val="600"/>
              </a:spcBef>
              <a:buSzPct val="90000"/>
              <a:buNone/>
            </a:pPr>
            <a:r>
              <a:rPr lang="en-GB" altLang="en-US" sz="1600" b="1" dirty="0">
                <a:latin typeface="Consolas" panose="020B0609020204030204" charset="0"/>
              </a:rPr>
              <a:t>   &gt;&gt;&gt; for k, v in zip(keys, values):</a:t>
            </a:r>
            <a:endParaRPr lang="en-GB" altLang="en-US" sz="1600" b="1" dirty="0">
              <a:latin typeface="Consolas" panose="020B0609020204030204" charset="0"/>
            </a:endParaRPr>
          </a:p>
          <a:p>
            <a:pPr>
              <a:spcBef>
                <a:spcPts val="600"/>
              </a:spcBef>
              <a:buSzPct val="90000"/>
              <a:buNone/>
            </a:pPr>
            <a:r>
              <a:rPr lang="en-GB" altLang="en-US" sz="1600" b="1" dirty="0">
                <a:latin typeface="Consolas" panose="020B0609020204030204" charset="0"/>
              </a:rPr>
              <a:t>	    print((k, v), end=' ')</a:t>
            </a:r>
            <a:endParaRPr lang="en-GB" altLang="en-US" sz="1600" b="1" dirty="0">
              <a:latin typeface="Consolas" panose="020B0609020204030204" charset="0"/>
            </a:endParaRPr>
          </a:p>
          <a:p>
            <a:pPr>
              <a:spcBef>
                <a:spcPts val="600"/>
              </a:spcBef>
              <a:buSzPct val="90000"/>
              <a:buNone/>
            </a:pPr>
            <a:endParaRPr lang="en-GB" altLang="en-US" sz="1400" b="1" dirty="0">
              <a:latin typeface="Consolas" panose="020B0609020204030204" charset="0"/>
            </a:endParaRPr>
          </a:p>
          <a:p>
            <a:pPr>
              <a:spcBef>
                <a:spcPts val="600"/>
              </a:spcBef>
              <a:buSzPct val="90000"/>
              <a:buNone/>
            </a:pPr>
            <a:r>
              <a:rPr lang="en-GB" altLang="en-US" sz="1400" b="1" dirty="0">
                <a:solidFill>
                  <a:srgbClr val="0000FF"/>
                </a:solidFill>
                <a:latin typeface="Consolas" panose="020B0609020204030204" charset="0"/>
              </a:rPr>
              <a:t>   ('a', 1) ('b', 2) ('c', 3) ('d', 4) </a:t>
            </a:r>
            <a:endParaRPr lang="en-GB" altLang="en-US" sz="1400" b="1" dirty="0">
              <a:solidFill>
                <a:srgbClr val="0000FF"/>
              </a:solidFill>
              <a:latin typeface="Consolas" panose="020B0609020204030204" charset="0"/>
            </a:endParaRPr>
          </a:p>
          <a:p>
            <a:pPr>
              <a:lnSpc>
                <a:spcPct val="90000"/>
              </a:lnSpc>
              <a:buSzPct val="90000"/>
              <a:buNone/>
            </a:pPr>
            <a:endParaRPr lang="en-GB" altLang="en-US" sz="1400" b="1" dirty="0"/>
          </a:p>
          <a:p>
            <a:pPr>
              <a:lnSpc>
                <a:spcPct val="90000"/>
              </a:lnSpc>
              <a:buSzPct val="90000"/>
              <a:buFont typeface="Wingdings" panose="05000000000000000000" pitchFamily="2" charset="2"/>
              <a:buChar char="•"/>
            </a:pPr>
            <a:endParaRPr lang="zh-CN" altLang="en-US" sz="1400" b="1" dirty="0"/>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矩形 9"/>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0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占位符 72706"/>
          <p:cNvSpPr>
            <a:spLocks noGrp="1"/>
          </p:cNvSpPr>
          <p:nvPr>
            <p:ph idx="1"/>
          </p:nvPr>
        </p:nvSpPr>
        <p:spPr>
          <a:xfrm>
            <a:off x="812884" y="3863117"/>
            <a:ext cx="8229600" cy="4678451"/>
          </a:xfrm>
        </p:spPr>
        <p:txBody>
          <a:bodyPr anchor="t"/>
          <a:lstStyle/>
          <a:p>
            <a:pPr>
              <a:spcBef>
                <a:spcPts val="300"/>
              </a:spcBef>
              <a:buClr>
                <a:srgbClr val="FF0000"/>
              </a:buClr>
              <a:buSzPct val="90000"/>
              <a:buFont typeface="Wingdings" panose="05000000000000000000" pitchFamily="2" charset="2"/>
              <a:buChar char="ü"/>
            </a:pPr>
            <a:r>
              <a:rPr lang="en-US" altLang="zh-CN" sz="1600" dirty="0">
                <a:latin typeface="Consolas" panose="020B0609020204030204" charset="0"/>
              </a:rPr>
              <a:t>&gt;&gt;&gt; aList = [1,2,3]</a:t>
            </a:r>
            <a:endParaRPr lang="en-US" altLang="zh-CN" sz="1600" dirty="0">
              <a:latin typeface="Consolas" panose="020B0609020204030204" charset="0"/>
            </a:endParaRPr>
          </a:p>
          <a:p>
            <a:pPr>
              <a:spcBef>
                <a:spcPts val="300"/>
              </a:spcBef>
              <a:buSzPct val="90000"/>
              <a:buNone/>
            </a:pPr>
            <a:r>
              <a:rPr lang="en-US" altLang="zh-CN" sz="1600" dirty="0">
                <a:latin typeface="Consolas" panose="020B0609020204030204" charset="0"/>
              </a:rPr>
              <a:t>   &gt;&gt;&gt; bList = [4,5,6]</a:t>
            </a:r>
            <a:endParaRPr lang="en-US" altLang="zh-CN" sz="1600" dirty="0">
              <a:latin typeface="Consolas" panose="020B0609020204030204" charset="0"/>
            </a:endParaRPr>
          </a:p>
          <a:p>
            <a:pPr>
              <a:spcBef>
                <a:spcPts val="300"/>
              </a:spcBef>
              <a:buSzPct val="90000"/>
              <a:buNone/>
            </a:pPr>
            <a:r>
              <a:rPr lang="en-US" altLang="zh-CN" sz="1600" dirty="0">
                <a:latin typeface="Consolas" panose="020B0609020204030204" charset="0"/>
              </a:rPr>
              <a:t>   &gt;&gt;&gt; cList = [7,8,9]</a:t>
            </a:r>
            <a:endParaRPr lang="en-US" altLang="zh-CN" sz="1600" dirty="0">
              <a:latin typeface="Consolas" panose="020B0609020204030204" charset="0"/>
            </a:endParaRPr>
          </a:p>
          <a:p>
            <a:pPr>
              <a:spcBef>
                <a:spcPts val="300"/>
              </a:spcBef>
              <a:buSzPct val="90000"/>
              <a:buNone/>
            </a:pPr>
            <a:r>
              <a:rPr lang="en-US" altLang="zh-CN" sz="1600" dirty="0">
                <a:latin typeface="Consolas" panose="020B0609020204030204" charset="0"/>
              </a:rPr>
              <a:t>   &gt;&gt;&gt; dList = zip(aList, bList, cList)</a:t>
            </a:r>
            <a:endParaRPr lang="en-US" altLang="zh-CN" sz="1600" dirty="0">
              <a:latin typeface="Consolas" panose="020B0609020204030204" charset="0"/>
            </a:endParaRPr>
          </a:p>
          <a:p>
            <a:pPr>
              <a:spcBef>
                <a:spcPts val="300"/>
              </a:spcBef>
              <a:buSzPct val="90000"/>
              <a:buNone/>
            </a:pPr>
            <a:r>
              <a:rPr lang="en-US" altLang="zh-CN" sz="1600" dirty="0">
                <a:latin typeface="Consolas" panose="020B0609020204030204" charset="0"/>
              </a:rPr>
              <a:t>   &gt;&gt;&gt; for index, value in enumerate(dList):</a:t>
            </a:r>
            <a:endParaRPr lang="en-US" altLang="zh-CN" sz="1600" dirty="0">
              <a:latin typeface="Consolas" panose="020B0609020204030204" charset="0"/>
            </a:endParaRPr>
          </a:p>
          <a:p>
            <a:pPr>
              <a:spcBef>
                <a:spcPts val="300"/>
              </a:spcBef>
              <a:buSzPct val="90000"/>
              <a:buNone/>
            </a:pPr>
            <a:r>
              <a:rPr lang="en-US" altLang="zh-CN" sz="1600" dirty="0">
                <a:latin typeface="Consolas" panose="020B0609020204030204" charset="0"/>
              </a:rPr>
              <a:t>       print(index, ':', value)</a:t>
            </a:r>
            <a:endParaRPr lang="en-US" altLang="zh-CN" sz="1600" dirty="0">
              <a:latin typeface="Consolas" panose="020B0609020204030204" charset="0"/>
            </a:endParaRPr>
          </a:p>
          <a:p>
            <a:pPr>
              <a:lnSpc>
                <a:spcPct val="90000"/>
              </a:lnSpc>
              <a:buSzPct val="90000"/>
              <a:buNone/>
            </a:pPr>
            <a:endParaRPr lang="en-US" altLang="zh-CN" sz="1350" dirty="0">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    0 : (1, 4, 7)</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    1 : (2, 5, 8)</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    2 : (3, 6, 9)</a:t>
            </a:r>
            <a:endParaRPr lang="en-US" altLang="zh-CN" sz="1350" dirty="0">
              <a:solidFill>
                <a:srgbClr val="0000FF"/>
              </a:solidFill>
              <a:latin typeface="Consolas" panose="020B0609020204030204" charset="0"/>
            </a:endParaRPr>
          </a:p>
          <a:p>
            <a:pPr>
              <a:lnSpc>
                <a:spcPct val="90000"/>
              </a:lnSpc>
              <a:buSzPct val="90000"/>
              <a:buFont typeface="Wingdings" panose="05000000000000000000" pitchFamily="2" charset="2"/>
              <a:buChar char="•"/>
            </a:pPr>
            <a:endParaRPr lang="zh-CN" altLang="en-US" sz="2100" dirty="0">
              <a:solidFill>
                <a:srgbClr val="0000FF"/>
              </a:solidFill>
            </a:endParaRPr>
          </a:p>
        </p:txBody>
      </p:sp>
      <p:grpSp>
        <p:nvGrpSpPr>
          <p:cNvPr id="6" name="组合 67"/>
          <p:cNvGrpSpPr/>
          <p:nvPr/>
        </p:nvGrpSpPr>
        <p:grpSpPr>
          <a:xfrm>
            <a:off x="611560" y="74943"/>
            <a:ext cx="8134302" cy="699360"/>
            <a:chOff x="936625" y="4178371"/>
            <a:chExt cx="8134302" cy="699360"/>
          </a:xfrm>
        </p:grpSpPr>
        <p:grpSp>
          <p:nvGrpSpPr>
            <p:cNvPr id="7" name="组合 106"/>
            <p:cNvGrpSpPr/>
            <p:nvPr/>
          </p:nvGrpSpPr>
          <p:grpSpPr>
            <a:xfrm>
              <a:off x="936625" y="4178371"/>
              <a:ext cx="8134302" cy="699360"/>
              <a:chOff x="927100" y="4178371"/>
              <a:chExt cx="8134302" cy="699360"/>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1" name="矩形 10"/>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Content Placeholder 2"/>
          <p:cNvSpPr txBox="1"/>
          <p:nvPr/>
        </p:nvSpPr>
        <p:spPr bwMode="auto">
          <a:xfrm>
            <a:off x="777702" y="1464206"/>
            <a:ext cx="8229600" cy="240362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rgbClr val="FF0000"/>
              </a:buClr>
              <a:buSzPct val="90000"/>
              <a:buFont typeface="Wingdings" panose="05000000000000000000" charset="0"/>
              <a:buChar char="n"/>
            </a:pPr>
            <a:r>
              <a:rPr lang="zh-CN" altLang="en-GB" sz="2400" b="1" dirty="0"/>
              <a:t>使用序列解包遍历</a:t>
            </a:r>
            <a:r>
              <a:rPr lang="en-US" altLang="zh-CN" sz="2400" b="1" dirty="0"/>
              <a:t>enumerate</a:t>
            </a:r>
            <a:r>
              <a:rPr lang="zh-CN" altLang="en-US" sz="2400" b="1" dirty="0"/>
              <a:t>对象</a:t>
            </a:r>
            <a:endParaRPr lang="zh-CN" altLang="en-US" sz="2400" b="1" dirty="0"/>
          </a:p>
          <a:p>
            <a:pPr>
              <a:lnSpc>
                <a:spcPct val="50000"/>
              </a:lnSpc>
              <a:spcBef>
                <a:spcPts val="0"/>
              </a:spcBef>
              <a:buSzPct val="90000"/>
              <a:buFont typeface="Arial" panose="020B0604020202020204" pitchFamily="34" charset="0"/>
              <a:buNone/>
            </a:pPr>
            <a:endParaRPr lang="zh-CN" altLang="en-US" sz="1350" dirty="0"/>
          </a:p>
          <a:p>
            <a:pPr>
              <a:spcBef>
                <a:spcPts val="300"/>
              </a:spcBef>
              <a:buClr>
                <a:srgbClr val="FF0000"/>
              </a:buClr>
              <a:buSzPct val="90000"/>
              <a:buFont typeface="Wingdings" panose="05000000000000000000" pitchFamily="2" charset="2"/>
              <a:buChar char="ü"/>
            </a:pPr>
            <a:r>
              <a:rPr lang="en-GB" altLang="en-US" sz="1600" dirty="0">
                <a:latin typeface="Consolas" panose="020B0609020204030204" charset="0"/>
              </a:rPr>
              <a:t>&gt;&gt;&gt; x = ['a', 'b', 'c']</a:t>
            </a:r>
            <a:endParaRPr lang="en-GB" altLang="en-US" sz="1600" dirty="0">
              <a:latin typeface="Consolas" panose="020B0609020204030204" charset="0"/>
            </a:endParaRPr>
          </a:p>
          <a:p>
            <a:pPr>
              <a:spcBef>
                <a:spcPts val="300"/>
              </a:spcBef>
              <a:buSzPct val="90000"/>
              <a:buFont typeface="Arial" panose="020B0604020202020204" pitchFamily="34" charset="0"/>
              <a:buNone/>
            </a:pPr>
            <a:r>
              <a:rPr lang="en-GB" altLang="en-US" sz="1600" dirty="0">
                <a:latin typeface="Consolas" panose="020B0609020204030204" charset="0"/>
              </a:rPr>
              <a:t>   &gt;&gt;&gt; for </a:t>
            </a:r>
            <a:r>
              <a:rPr lang="en-GB" altLang="en-US" sz="1600" dirty="0" err="1">
                <a:latin typeface="Consolas" panose="020B0609020204030204" charset="0"/>
              </a:rPr>
              <a:t>i</a:t>
            </a:r>
            <a:r>
              <a:rPr lang="en-GB" altLang="en-US" sz="1600" dirty="0">
                <a:latin typeface="Consolas" panose="020B0609020204030204" charset="0"/>
              </a:rPr>
              <a:t>, v in enumerate(x):</a:t>
            </a:r>
            <a:endParaRPr lang="en-GB" altLang="en-US" sz="1600" dirty="0">
              <a:latin typeface="Consolas" panose="020B0609020204030204" charset="0"/>
            </a:endParaRPr>
          </a:p>
          <a:p>
            <a:pPr>
              <a:spcBef>
                <a:spcPts val="300"/>
              </a:spcBef>
              <a:buSzPct val="90000"/>
              <a:buFont typeface="Arial" panose="020B0604020202020204" pitchFamily="34" charset="0"/>
              <a:buNone/>
            </a:pPr>
            <a:r>
              <a:rPr lang="en-GB" altLang="en-US" sz="1600" dirty="0">
                <a:latin typeface="Consolas" panose="020B0609020204030204" charset="0"/>
              </a:rPr>
              <a:t>	    print('The value on position {0} is {1}'.format(</a:t>
            </a:r>
            <a:r>
              <a:rPr lang="en-GB" altLang="en-US" sz="1600" dirty="0" err="1">
                <a:latin typeface="Consolas" panose="020B0609020204030204" charset="0"/>
              </a:rPr>
              <a:t>i,v</a:t>
            </a:r>
            <a:r>
              <a:rPr lang="en-GB" altLang="en-US" sz="1600" dirty="0">
                <a:latin typeface="Consolas" panose="020B0609020204030204" charset="0"/>
              </a:rPr>
              <a:t>))</a:t>
            </a:r>
            <a:endParaRPr lang="en-GB" altLang="en-US" sz="1600" dirty="0">
              <a:latin typeface="Consolas" panose="020B0609020204030204" charset="0"/>
            </a:endParaRPr>
          </a:p>
          <a:p>
            <a:pPr>
              <a:lnSpc>
                <a:spcPct val="90000"/>
              </a:lnSpc>
              <a:buSzPct val="90000"/>
              <a:buFont typeface="Arial" panose="020B0604020202020204" pitchFamily="34" charset="0"/>
              <a:buNone/>
            </a:pPr>
            <a:endParaRPr lang="en-GB" altLang="en-US" sz="1350" dirty="0">
              <a:latin typeface="Consolas" panose="020B0609020204030204" charset="0"/>
            </a:endParaRPr>
          </a:p>
          <a:p>
            <a:pPr>
              <a:lnSpc>
                <a:spcPct val="90000"/>
              </a:lnSpc>
              <a:buSzPct val="90000"/>
              <a:buFont typeface="Arial" panose="020B0604020202020204" pitchFamily="34" charset="0"/>
              <a:buNone/>
            </a:pPr>
            <a:r>
              <a:rPr lang="en-GB" altLang="en-US" sz="1350" dirty="0">
                <a:solidFill>
                  <a:srgbClr val="0000FF"/>
                </a:solidFill>
                <a:latin typeface="Consolas" panose="020B0609020204030204" charset="0"/>
              </a:rPr>
              <a:t>    The value on position 0 is a</a:t>
            </a:r>
            <a:endParaRPr lang="en-GB" altLang="en-US" sz="1350" dirty="0">
              <a:solidFill>
                <a:srgbClr val="0000FF"/>
              </a:solidFill>
              <a:latin typeface="Consolas" panose="020B0609020204030204" charset="0"/>
            </a:endParaRPr>
          </a:p>
          <a:p>
            <a:pPr>
              <a:lnSpc>
                <a:spcPct val="90000"/>
              </a:lnSpc>
              <a:buSzPct val="90000"/>
              <a:buFont typeface="Arial" panose="020B0604020202020204" pitchFamily="34" charset="0"/>
              <a:buNone/>
            </a:pPr>
            <a:r>
              <a:rPr lang="en-GB" altLang="en-US" sz="1350" dirty="0">
                <a:solidFill>
                  <a:srgbClr val="0000FF"/>
                </a:solidFill>
                <a:latin typeface="Consolas" panose="020B0609020204030204" charset="0"/>
              </a:rPr>
              <a:t>    The value on position 1 is b</a:t>
            </a:r>
            <a:endParaRPr lang="en-GB" altLang="en-US" sz="1350" dirty="0">
              <a:solidFill>
                <a:srgbClr val="0000FF"/>
              </a:solidFill>
              <a:latin typeface="Consolas" panose="020B0609020204030204" charset="0"/>
            </a:endParaRPr>
          </a:p>
          <a:p>
            <a:pPr>
              <a:lnSpc>
                <a:spcPct val="90000"/>
              </a:lnSpc>
              <a:buSzPct val="90000"/>
              <a:buFont typeface="Arial" panose="020B0604020202020204" pitchFamily="34" charset="0"/>
              <a:buNone/>
            </a:pPr>
            <a:r>
              <a:rPr lang="en-GB" altLang="en-US" sz="1350" dirty="0">
                <a:solidFill>
                  <a:srgbClr val="0000FF"/>
                </a:solidFill>
                <a:latin typeface="Consolas" panose="020B0609020204030204" charset="0"/>
              </a:rPr>
              <a:t>    The value on position 2 is c</a:t>
            </a:r>
            <a:endParaRPr lang="en-GB" altLang="en-US" sz="135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806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8066">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80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73730"/>
          <p:cNvSpPr>
            <a:spLocks noGrp="1"/>
          </p:cNvSpPr>
          <p:nvPr>
            <p:ph idx="1"/>
          </p:nvPr>
        </p:nvSpPr>
        <p:spPr>
          <a:xfrm>
            <a:off x="772233" y="1645978"/>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生成器推导式的结果是一个</a:t>
            </a:r>
            <a:r>
              <a:rPr lang="zh-CN" altLang="en-US" sz="2000" dirty="0">
                <a:solidFill>
                  <a:srgbClr val="FF0000"/>
                </a:solidFill>
                <a:latin typeface="宋体" panose="02010600030101010101" pitchFamily="2" charset="-122"/>
              </a:rPr>
              <a:t>生成器对象</a:t>
            </a:r>
            <a:r>
              <a:rPr lang="zh-CN" altLang="en-US" sz="2000" dirty="0">
                <a:latin typeface="宋体" panose="02010600030101010101" pitchFamily="2" charset="-122"/>
              </a:rPr>
              <a:t>。</a:t>
            </a:r>
            <a:endParaRPr lang="en-US" altLang="zh-CN" sz="2000" dirty="0">
              <a:latin typeface="宋体" panose="02010600030101010101" pitchFamily="2" charset="-122"/>
            </a:endParaRP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使用生成器对象的元素时，可以根据需要将其转化为列表或元组，也可以使用生成器对象</a:t>
            </a:r>
            <a:r>
              <a:rPr lang="en-US" altLang="zh-CN" sz="2000" dirty="0">
                <a:latin typeface="宋体" panose="02010600030101010101" pitchFamily="2" charset="-122"/>
              </a:rPr>
              <a:t>__next__()</a:t>
            </a:r>
            <a:r>
              <a:rPr lang="zh-CN" altLang="en-US" sz="2000" dirty="0">
                <a:latin typeface="宋体" panose="02010600030101010101" pitchFamily="2" charset="-122"/>
              </a:rPr>
              <a:t>方法或内置函数</a:t>
            </a:r>
            <a:r>
              <a:rPr lang="en-US" altLang="zh-CN" sz="2000" dirty="0">
                <a:latin typeface="宋体" panose="02010600030101010101" pitchFamily="2" charset="-122"/>
              </a:rPr>
              <a:t>next()</a:t>
            </a:r>
            <a:r>
              <a:rPr lang="zh-CN" altLang="en-US" sz="2000" dirty="0">
                <a:latin typeface="宋体" panose="02010600030101010101" pitchFamily="2" charset="-122"/>
              </a:rPr>
              <a:t>进行遍历，或者直接将其作为迭代器对象来使用。</a:t>
            </a:r>
            <a:endParaRPr lang="en-US" altLang="zh-CN" sz="2000" dirty="0">
              <a:latin typeface="宋体" panose="02010600030101010101" pitchFamily="2" charset="-122"/>
            </a:endParaRP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生成器对象具有</a:t>
            </a:r>
            <a:r>
              <a:rPr lang="zh-CN" altLang="en-US" sz="2000" dirty="0">
                <a:solidFill>
                  <a:srgbClr val="FF0000"/>
                </a:solidFill>
                <a:latin typeface="宋体" panose="02010600030101010101" pitchFamily="2" charset="-122"/>
              </a:rPr>
              <a:t>惰性求值</a:t>
            </a:r>
            <a:r>
              <a:rPr lang="zh-CN" altLang="en-US" sz="2000" dirty="0">
                <a:latin typeface="宋体" panose="02010600030101010101" pitchFamily="2" charset="-122"/>
              </a:rPr>
              <a:t>的特点，只在需要时生成新元素，比列表推导式具有更高的效率，空间占用非常少，尤其适合大数据处理的场合。</a:t>
            </a:r>
            <a:endParaRPr lang="zh-CN" altLang="en-US" sz="2000" dirty="0">
              <a:latin typeface="宋体" panose="02010600030101010101" pitchFamily="2" charset="-122"/>
            </a:endParaRP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不管用哪种方法访问生成器对象，都</a:t>
            </a:r>
            <a:r>
              <a:rPr lang="zh-CN" altLang="en-US" sz="2000" dirty="0">
                <a:solidFill>
                  <a:srgbClr val="FF0000"/>
                </a:solidFill>
                <a:latin typeface="宋体" panose="02010600030101010101" pitchFamily="2" charset="-122"/>
              </a:rPr>
              <a:t>无法再次访问已访问过的元素</a:t>
            </a:r>
            <a:r>
              <a:rPr lang="zh-CN" altLang="en-US" sz="2000" dirty="0">
                <a:latin typeface="宋体" panose="02010600030101010101" pitchFamily="2" charset="-122"/>
              </a:rPr>
              <a:t>。</a:t>
            </a:r>
            <a:endParaRPr lang="zh-CN" altLang="en-US" sz="2000" dirty="0">
              <a:latin typeface="宋体" panose="02010600030101010101" pitchFamily="2" charset="-122"/>
            </a:endParaRPr>
          </a:p>
          <a:p>
            <a:pPr>
              <a:spcBef>
                <a:spcPts val="600"/>
              </a:spcBef>
              <a:spcAft>
                <a:spcPts val="600"/>
              </a:spcAft>
              <a:buSzPct val="90000"/>
              <a:buFont typeface="Wingdings" panose="05000000000000000000" charset="0"/>
              <a:buChar char="§"/>
            </a:pPr>
            <a:endParaRPr lang="zh-CN" altLang="en-US" sz="1800" dirty="0">
              <a:latin typeface="宋体" panose="02010600030101010101" pitchFamily="2" charset="-122"/>
            </a:endParaRP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矩形 9"/>
          <p:cNvSpPr/>
          <p:nvPr/>
        </p:nvSpPr>
        <p:spPr>
          <a:xfrm>
            <a:off x="387807" y="997510"/>
            <a:ext cx="269496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生成器推导式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627" y="4221088"/>
            <a:ext cx="8229600" cy="4678451"/>
          </a:xfrm>
        </p:spPr>
        <p:txBody>
          <a:bodyPr/>
          <a:lstStyle/>
          <a:p>
            <a:pPr fontAlgn="base">
              <a:buClr>
                <a:srgbClr val="FF0000"/>
              </a:buClr>
              <a:buFont typeface="Wingdings" panose="05000000000000000000" pitchFamily="2" charset="2"/>
              <a:buChar char="n"/>
            </a:pPr>
            <a:r>
              <a:rPr lang="zh-CN" altLang="en-US" sz="2000" b="1" noProof="1"/>
              <a:t>使用</a:t>
            </a:r>
            <a:r>
              <a:rPr lang="en-US" altLang="zh-CN" sz="2000" b="1" noProof="1"/>
              <a:t>for</a:t>
            </a:r>
            <a:r>
              <a:rPr lang="zh-CN" altLang="en-US" sz="2000" b="1" noProof="1"/>
              <a:t>循环直接迭代生成器对象中的元素</a:t>
            </a:r>
            <a:endParaRPr lang="zh-CN" altLang="en-US" sz="2000" b="1" noProof="1"/>
          </a:p>
          <a:p>
            <a:pPr marL="0" indent="0">
              <a:buNone/>
            </a:pPr>
            <a:endParaRPr lang="en-US" sz="1350" noProof="1"/>
          </a:p>
          <a:p>
            <a:pPr marL="0" indent="0">
              <a:buNone/>
            </a:pPr>
            <a:r>
              <a:rPr lang="en-US" sz="1600" noProof="1">
                <a:latin typeface="Consolas" panose="020B0609020204030204" charset="0"/>
              </a:rPr>
              <a:t>&gt;&gt;&gt; g = ((i+2)**2 for i in range(10))</a:t>
            </a:r>
            <a:endParaRPr lang="en-US" sz="1600" noProof="1">
              <a:latin typeface="Consolas" panose="020B0609020204030204" charset="0"/>
            </a:endParaRPr>
          </a:p>
          <a:p>
            <a:pPr marL="0" indent="0">
              <a:buNone/>
            </a:pPr>
            <a:r>
              <a:rPr lang="en-US" sz="1600" noProof="1">
                <a:latin typeface="Consolas" panose="020B0609020204030204" charset="0"/>
              </a:rPr>
              <a:t>&gt;&gt;&gt; for item in g:                #使用循环直接遍历生成器对象中的元素</a:t>
            </a:r>
            <a:endParaRPr lang="en-US" sz="1600" noProof="1">
              <a:latin typeface="Consolas" panose="020B0609020204030204" charset="0"/>
            </a:endParaRPr>
          </a:p>
          <a:p>
            <a:pPr marL="0" indent="0">
              <a:buNone/>
            </a:pPr>
            <a:r>
              <a:rPr lang="en-US" sz="1600" noProof="1">
                <a:latin typeface="Consolas" panose="020B0609020204030204" charset="0"/>
              </a:rPr>
              <a:t>    print(item, end=' ')</a:t>
            </a:r>
            <a:endParaRPr lang="en-US" sz="1600" noProof="1">
              <a:latin typeface="Consolas" panose="020B0609020204030204" charset="0"/>
            </a:endParaRPr>
          </a:p>
          <a:p>
            <a:pPr marL="0" indent="0">
              <a:buNone/>
            </a:pPr>
            <a:endParaRPr lang="en-US" sz="1600" noProof="1">
              <a:latin typeface="Consolas" panose="020B0609020204030204" charset="0"/>
            </a:endParaRPr>
          </a:p>
          <a:p>
            <a:pPr marL="0" indent="0">
              <a:buNone/>
            </a:pPr>
            <a:r>
              <a:rPr lang="en-US" sz="1600" noProof="1">
                <a:solidFill>
                  <a:srgbClr val="0000FF"/>
                </a:solidFill>
                <a:latin typeface="Consolas" panose="020B0609020204030204" charset="0"/>
              </a:rPr>
              <a:t>4 9 16 25 36 49 64 81 100 121 </a:t>
            </a:r>
            <a:endParaRPr lang="en-US" sz="1600" noProof="1">
              <a:solidFill>
                <a:srgbClr val="0000FF"/>
              </a:solidFill>
              <a:latin typeface="Consolas" panose="020B0609020204030204" charset="0"/>
            </a:endParaRP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矩形 9"/>
          <p:cNvSpPr/>
          <p:nvPr/>
        </p:nvSpPr>
        <p:spPr>
          <a:xfrm>
            <a:off x="387807" y="997510"/>
            <a:ext cx="6402778"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生成器推导式</a:t>
            </a:r>
            <a:r>
              <a:rPr lang="en-US" altLang="zh-CN" sz="2800" b="1" dirty="0">
                <a:latin typeface="Times New Roman" panose="02020603050405020304" pitchFamily="18" charset="0"/>
                <a:ea typeface="仿宋" panose="02010609060101010101" pitchFamily="49" charset="-122"/>
              </a:rPr>
              <a:t>(</a:t>
            </a:r>
            <a:r>
              <a:rPr lang="en-US" altLang="zh-CN" sz="2400" b="1" dirty="0">
                <a:solidFill>
                  <a:srgbClr val="0000FF"/>
                </a:solidFill>
                <a:latin typeface="Times New Roman" panose="02020603050405020304" pitchFamily="18" charset="0"/>
                <a:ea typeface="仿宋" panose="02010609060101010101" pitchFamily="49" charset="-122"/>
              </a:rPr>
              <a:t>generator </a:t>
            </a:r>
            <a:r>
              <a:rPr lang="en-US" altLang="zh-CN" sz="2400" b="1" dirty="0">
                <a:solidFill>
                  <a:srgbClr val="0000FF"/>
                </a:solidFill>
                <a:latin typeface="Times New Roman" panose="02020603050405020304" pitchFamily="18" charset="0"/>
              </a:rPr>
              <a:t>comprehensions</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矩形 10"/>
          <p:cNvSpPr/>
          <p:nvPr/>
        </p:nvSpPr>
        <p:spPr>
          <a:xfrm>
            <a:off x="812884" y="1449881"/>
            <a:ext cx="7932978" cy="2677656"/>
          </a:xfrm>
          <a:prstGeom prst="rect">
            <a:avLst/>
          </a:prstGeom>
        </p:spPr>
        <p:txBody>
          <a:bodyPr wrap="square">
            <a:spAutoFit/>
          </a:bodyPr>
          <a:lstStyle/>
          <a:p>
            <a:pPr marL="285750" indent="-285750">
              <a:buClr>
                <a:srgbClr val="FF0000"/>
              </a:buClr>
              <a:buSzPct val="90000"/>
              <a:buFont typeface="Wingdings" panose="05000000000000000000" pitchFamily="2" charset="2"/>
              <a:buChar char="ü"/>
            </a:pPr>
            <a:r>
              <a:rPr lang="en-US" altLang="zh-CN" sz="1400" dirty="0">
                <a:latin typeface="Consolas" panose="020B0609020204030204" charset="0"/>
              </a:rPr>
              <a:t>&gt;&gt;&gt; g = ((i+2)**2 for </a:t>
            </a:r>
            <a:r>
              <a:rPr lang="en-US" altLang="zh-CN" sz="1400" dirty="0" err="1">
                <a:latin typeface="Consolas" panose="020B0609020204030204" charset="0"/>
              </a:rPr>
              <a:t>i</a:t>
            </a:r>
            <a:r>
              <a:rPr lang="en-US" altLang="zh-CN" sz="1400" dirty="0">
                <a:latin typeface="Consolas" panose="020B0609020204030204" charset="0"/>
              </a:rPr>
              <a:t> in range(10))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创建生成器对象</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g</a:t>
            </a:r>
            <a:endParaRPr lang="en-US" altLang="zh-CN" sz="1400" dirty="0">
              <a:latin typeface="Consolas" panose="020B0609020204030204" charset="0"/>
            </a:endParaRPr>
          </a:p>
          <a:p>
            <a:pPr>
              <a:buSzPct val="90000"/>
            </a:pPr>
            <a:r>
              <a:rPr lang="en-US" altLang="zh-CN" sz="1400" dirty="0">
                <a:solidFill>
                  <a:srgbClr val="0000FF"/>
                </a:solidFill>
                <a:latin typeface="Consolas" panose="020B0609020204030204" charset="0"/>
              </a:rPr>
              <a:t>   &lt;generator object &lt;</a:t>
            </a:r>
            <a:r>
              <a:rPr lang="en-US" altLang="zh-CN" sz="1400" dirty="0" err="1">
                <a:solidFill>
                  <a:srgbClr val="0000FF"/>
                </a:solidFill>
                <a:latin typeface="Consolas" panose="020B0609020204030204" charset="0"/>
              </a:rPr>
              <a:t>genexpr</a:t>
            </a:r>
            <a:r>
              <a:rPr lang="en-US" altLang="zh-CN" sz="1400" dirty="0">
                <a:solidFill>
                  <a:srgbClr val="0000FF"/>
                </a:solidFill>
                <a:latin typeface="Consolas" panose="020B0609020204030204" charset="0"/>
              </a:rPr>
              <a:t>&gt; at 0x0000000003095200&gt;</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tuple(g)</a:t>
            </a:r>
            <a:endParaRPr lang="en-US" altLang="zh-CN" sz="1400" dirty="0">
              <a:latin typeface="Consolas" panose="020B0609020204030204" charset="0"/>
            </a:endParaRPr>
          </a:p>
          <a:p>
            <a:pPr>
              <a:buSzPct val="90000"/>
            </a:pPr>
            <a:r>
              <a:rPr lang="en-US" altLang="zh-CN" sz="1400" dirty="0">
                <a:solidFill>
                  <a:srgbClr val="0000FF"/>
                </a:solidFill>
                <a:latin typeface="Consolas" panose="020B0609020204030204" charset="0"/>
              </a:rPr>
              <a:t>   (4, 9, 16, 25, 36, 49, 64, 81, 100, 121)</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list(g)</a:t>
            </a:r>
            <a:endParaRPr lang="en-US" altLang="zh-CN" sz="1400" dirty="0">
              <a:latin typeface="Consolas" panose="020B0609020204030204" charset="0"/>
            </a:endParaRPr>
          </a:p>
          <a:p>
            <a:pPr>
              <a:buSzPct val="90000"/>
            </a:pPr>
            <a:r>
              <a:rPr lang="en-US" altLang="zh-CN" sz="1400" dirty="0">
                <a:solidFill>
                  <a:srgbClr val="0000FF"/>
                </a:solidFill>
                <a:latin typeface="Consolas" panose="020B0609020204030204" charset="0"/>
              </a:rPr>
              <a:t>   [] </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g = ((i+2)**2 for </a:t>
            </a:r>
            <a:r>
              <a:rPr lang="en-US" altLang="zh-CN" sz="1400" dirty="0" err="1">
                <a:latin typeface="Consolas" panose="020B0609020204030204" charset="0"/>
              </a:rPr>
              <a:t>i</a:t>
            </a:r>
            <a:r>
              <a:rPr lang="en-US" altLang="zh-CN" sz="1400" dirty="0">
                <a:latin typeface="Consolas" panose="020B0609020204030204" charset="0"/>
              </a:rPr>
              <a:t> in range(10))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重新创建生成器对象</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a:t>
            </a:r>
            <a:r>
              <a:rPr lang="en-US" altLang="zh-CN" sz="1400" dirty="0" err="1">
                <a:latin typeface="Consolas" panose="020B0609020204030204" charset="0"/>
              </a:rPr>
              <a:t>g.__next</a:t>
            </a:r>
            <a:r>
              <a:rPr lang="en-US" altLang="zh-CN" sz="1400" dirty="0">
                <a:latin typeface="Consolas" panose="020B0609020204030204" charset="0"/>
              </a:rPr>
              <a:t>__()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使用生成器对象的</a:t>
            </a:r>
            <a:r>
              <a:rPr lang="en-US" altLang="zh-CN" sz="1400" dirty="0">
                <a:solidFill>
                  <a:srgbClr val="0000FF"/>
                </a:solidFill>
                <a:latin typeface="Consolas" panose="020B0609020204030204" charset="0"/>
              </a:rPr>
              <a:t>__next__()</a:t>
            </a:r>
            <a:r>
              <a:rPr lang="en-US" altLang="zh-CN" sz="1400" dirty="0" err="1">
                <a:solidFill>
                  <a:srgbClr val="0000FF"/>
                </a:solidFill>
                <a:latin typeface="Consolas" panose="020B0609020204030204" charset="0"/>
              </a:rPr>
              <a:t>方法获取元素</a:t>
            </a:r>
            <a:endParaRPr lang="en-US" altLang="zh-CN" sz="1400" dirty="0">
              <a:solidFill>
                <a:srgbClr val="0000FF"/>
              </a:solidFill>
              <a:latin typeface="Consolas" panose="020B0609020204030204" charset="0"/>
            </a:endParaRPr>
          </a:p>
          <a:p>
            <a:pPr>
              <a:buSzPct val="90000"/>
            </a:pPr>
            <a:r>
              <a:rPr lang="en-US" altLang="zh-CN" sz="1400" dirty="0">
                <a:solidFill>
                  <a:srgbClr val="0000FF"/>
                </a:solidFill>
                <a:latin typeface="Consolas" panose="020B0609020204030204" charset="0"/>
              </a:rPr>
              <a:t>   4</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next(g)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使用函数next</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获取生成器对象中的元素</a:t>
            </a:r>
            <a:endParaRPr lang="en-US" altLang="zh-CN" sz="1400" dirty="0">
              <a:solidFill>
                <a:srgbClr val="0000FF"/>
              </a:solidFill>
              <a:latin typeface="Consolas" panose="020B0609020204030204" charset="0"/>
            </a:endParaRPr>
          </a:p>
          <a:p>
            <a:pPr>
              <a:buSzPct val="90000"/>
            </a:pPr>
            <a:r>
              <a:rPr lang="en-US" altLang="zh-CN" sz="1400" dirty="0">
                <a:solidFill>
                  <a:srgbClr val="0000FF"/>
                </a:solidFill>
                <a:latin typeface="Consolas" panose="020B0609020204030204" charset="0"/>
              </a:rPr>
              <a:t>   16</a:t>
            </a:r>
            <a:endParaRPr lang="en-US" altLang="zh-CN" sz="14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文本占位符 75778"/>
          <p:cNvSpPr>
            <a:spLocks noGrp="1"/>
          </p:cNvSpPr>
          <p:nvPr>
            <p:ph idx="1"/>
          </p:nvPr>
        </p:nvSpPr>
        <p:spPr>
          <a:xfrm>
            <a:off x="773579" y="1430831"/>
            <a:ext cx="8229600" cy="4678451"/>
          </a:xfrm>
        </p:spPr>
        <p:txBody>
          <a:bodyPr anchor="t"/>
          <a:lstStyle/>
          <a:p>
            <a:pPr>
              <a:lnSpc>
                <a:spcPct val="150000"/>
              </a:lnSpc>
              <a:spcBef>
                <a:spcPts val="600"/>
              </a:spcBef>
              <a:buClr>
                <a:srgbClr val="FF0000"/>
              </a:buClr>
              <a:buSzPct val="90000"/>
              <a:buFont typeface="Wingdings" panose="05000000000000000000" pitchFamily="2" charset="2"/>
              <a:buChar char="n"/>
            </a:pPr>
            <a:r>
              <a:rPr lang="zh-CN" altLang="en-US" sz="2400" b="1" dirty="0"/>
              <a:t>字典是</a:t>
            </a:r>
            <a:r>
              <a:rPr lang="zh-CN" altLang="en-US" sz="2400" b="1" dirty="0">
                <a:solidFill>
                  <a:srgbClr val="FF0000"/>
                </a:solidFill>
              </a:rPr>
              <a:t>无序、可变</a:t>
            </a:r>
            <a:r>
              <a:rPr lang="zh-CN" altLang="en-US" sz="2400" b="1" dirty="0"/>
              <a:t>序列。</a:t>
            </a:r>
            <a:endParaRPr lang="zh-CN" altLang="en-US" sz="2400" b="1" dirty="0"/>
          </a:p>
          <a:p>
            <a:pPr>
              <a:lnSpc>
                <a:spcPct val="150000"/>
              </a:lnSpc>
              <a:spcBef>
                <a:spcPts val="600"/>
              </a:spcBef>
              <a:buClr>
                <a:srgbClr val="FF0000"/>
              </a:buClr>
              <a:buSzPct val="90000"/>
              <a:buFont typeface="Wingdings" panose="05000000000000000000" pitchFamily="2" charset="2"/>
              <a:buChar char="n"/>
            </a:pPr>
            <a:r>
              <a:rPr lang="zh-CN" altLang="en-US" sz="2400" b="1" dirty="0"/>
              <a:t>定义字典时，每个元素的键和值用</a:t>
            </a:r>
            <a:r>
              <a:rPr lang="zh-CN" altLang="en-US" sz="2400" b="1" dirty="0">
                <a:solidFill>
                  <a:srgbClr val="FF0000"/>
                </a:solidFill>
              </a:rPr>
              <a:t>冒号</a:t>
            </a:r>
            <a:r>
              <a:rPr lang="zh-CN" altLang="en-US" sz="2400" b="1" dirty="0"/>
              <a:t>分隔，元素之间用</a:t>
            </a:r>
            <a:r>
              <a:rPr lang="zh-CN" altLang="en-US" sz="2400" b="1" dirty="0">
                <a:solidFill>
                  <a:srgbClr val="FF0000"/>
                </a:solidFill>
              </a:rPr>
              <a:t>逗号</a:t>
            </a:r>
            <a:r>
              <a:rPr lang="zh-CN" altLang="en-US" sz="2400" b="1" dirty="0"/>
              <a:t>分隔，所有的元素放在一对</a:t>
            </a:r>
            <a:r>
              <a:rPr lang="zh-CN" altLang="en-US" sz="2400" b="1" dirty="0">
                <a:solidFill>
                  <a:srgbClr val="FF0000"/>
                </a:solidFill>
              </a:rPr>
              <a:t>大括号</a:t>
            </a:r>
            <a:r>
              <a:rPr lang="zh-CN" altLang="en-US" sz="2400" b="1" dirty="0"/>
              <a:t>“｛｝”中。</a:t>
            </a:r>
            <a:endParaRPr lang="zh-CN" altLang="en-US" sz="2400" b="1" dirty="0"/>
          </a:p>
          <a:p>
            <a:pPr>
              <a:lnSpc>
                <a:spcPct val="150000"/>
              </a:lnSpc>
              <a:spcBef>
                <a:spcPts val="600"/>
              </a:spcBef>
              <a:buClr>
                <a:srgbClr val="FF0000"/>
              </a:buClr>
              <a:buSzPct val="90000"/>
              <a:buFont typeface="Wingdings" panose="05000000000000000000" pitchFamily="2" charset="2"/>
              <a:buChar char="n"/>
            </a:pPr>
            <a:r>
              <a:rPr lang="zh-CN" altLang="en-US" sz="2400" b="1" dirty="0"/>
              <a:t>字典中的</a:t>
            </a:r>
            <a:r>
              <a:rPr lang="zh-CN" altLang="en-US" sz="2400" b="1" dirty="0">
                <a:solidFill>
                  <a:srgbClr val="FF0000"/>
                </a:solidFill>
              </a:rPr>
              <a:t>键可以为任意不可变数据</a:t>
            </a:r>
            <a:r>
              <a:rPr lang="zh-CN" altLang="en-US" sz="2400" b="1" dirty="0"/>
              <a:t>，比如整数、实数、复数、字符串、元组等等。</a:t>
            </a:r>
            <a:endParaRPr lang="zh-CN" altLang="en-US" sz="2400" b="1" dirty="0"/>
          </a:p>
          <a:p>
            <a:pPr>
              <a:lnSpc>
                <a:spcPct val="150000"/>
              </a:lnSpc>
              <a:spcBef>
                <a:spcPts val="600"/>
              </a:spcBef>
              <a:buClr>
                <a:srgbClr val="FF0000"/>
              </a:buClr>
              <a:buSzPct val="90000"/>
              <a:buFont typeface="Wingdings" panose="05000000000000000000" pitchFamily="2" charset="2"/>
              <a:buChar char="n"/>
            </a:pPr>
            <a:r>
              <a:rPr lang="en-US" altLang="zh-CN" sz="2400" b="1" dirty="0"/>
              <a:t>globals()</a:t>
            </a:r>
            <a:r>
              <a:rPr lang="zh-CN" altLang="en-US" sz="2400" b="1" dirty="0"/>
              <a:t>返回包含当前作用域内所有全局变量和值的字典</a:t>
            </a:r>
            <a:endParaRPr lang="zh-CN" altLang="en-US" sz="2400" b="1" dirty="0"/>
          </a:p>
          <a:p>
            <a:pPr>
              <a:lnSpc>
                <a:spcPct val="150000"/>
              </a:lnSpc>
              <a:spcBef>
                <a:spcPts val="600"/>
              </a:spcBef>
              <a:buClr>
                <a:srgbClr val="FF0000"/>
              </a:buClr>
              <a:buSzPct val="90000"/>
              <a:buFont typeface="Wingdings" panose="05000000000000000000" pitchFamily="2" charset="2"/>
              <a:buChar char="n"/>
            </a:pPr>
            <a:r>
              <a:rPr lang="en-US" altLang="zh-CN" sz="2400" b="1" dirty="0"/>
              <a:t>locals()</a:t>
            </a:r>
            <a:r>
              <a:rPr lang="zh-CN" altLang="en-US" sz="2400" b="1" dirty="0"/>
              <a:t>返回包含当前作用域内所有局部变量和值的字典</a:t>
            </a:r>
            <a:endParaRPr lang="zh-CN" altLang="en-US" sz="2400" b="1" dirty="0"/>
          </a:p>
        </p:txBody>
      </p:sp>
      <p:grpSp>
        <p:nvGrpSpPr>
          <p:cNvPr id="4" name="组合 109"/>
          <p:cNvGrpSpPr/>
          <p:nvPr/>
        </p:nvGrpSpPr>
        <p:grpSpPr>
          <a:xfrm>
            <a:off x="230535" y="86866"/>
            <a:ext cx="4320480" cy="651944"/>
            <a:chOff x="605162" y="4599564"/>
            <a:chExt cx="4320480" cy="651944"/>
          </a:xfrm>
        </p:grpSpPr>
        <p:sp>
          <p:nvSpPr>
            <p:cNvPr id="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6" name="图片 5"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9" name="矩形 8"/>
          <p:cNvSpPr/>
          <p:nvPr/>
        </p:nvSpPr>
        <p:spPr>
          <a:xfrm>
            <a:off x="387807" y="997510"/>
            <a:ext cx="305564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字典的相关概念</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18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aphicFrame>
        <p:nvGraphicFramePr>
          <p:cNvPr id="5" name="表格 4"/>
          <p:cNvGraphicFramePr>
            <a:graphicFrameLocks noGrp="1"/>
          </p:cNvGraphicFramePr>
          <p:nvPr/>
        </p:nvGraphicFramePr>
        <p:xfrm>
          <a:off x="836265" y="1693253"/>
          <a:ext cx="7429500" cy="3836384"/>
        </p:xfrm>
        <a:graphic>
          <a:graphicData uri="http://schemas.openxmlformats.org/drawingml/2006/table">
            <a:tbl>
              <a:tblPr/>
              <a:tblGrid>
                <a:gridCol w="3489325"/>
                <a:gridCol w="3940175"/>
              </a:tblGrid>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函数和方法</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描述</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&lt;d&gt;.keys()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返回所有的键信息</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&lt;d&gt;.values()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返回所有的值信息</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&lt;d&gt;.items()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返回所有的键值对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&lt;d&gt;.get(&lt;key&gt;,&lt;default&gt;)</a:t>
                      </a:r>
                      <a:endParaRPr kumimoji="0" lang="zh-CN"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键存在则返回相应值，否则返回默认值</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r>
              <a:tr h="54044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&lt;d&gt;.pop(&lt;key&gt;,&lt;default&gt;)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键存在则返回相应值，同时删除键值对，否则返回默认值</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r>
              <a:tr h="54044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&lt;d&gt;.popitem()</a:t>
                      </a:r>
                      <a:endParaRPr kumimoji="0" lang="zh-CN"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随机从字典中取出一个键值对，以元组</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(key, value)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形式返回</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&lt;d&gt;.clear()</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删除所有的键值对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del &lt;d&gt;[&lt;key&gt;]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删除字典中某一个键值对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&lt;key&gt; in &lt;d&gt;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如果键在字典中返回</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True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，否则返回</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False</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pSp>
        <p:nvGrpSpPr>
          <p:cNvPr id="6" name="组合 109"/>
          <p:cNvGrpSpPr/>
          <p:nvPr/>
        </p:nvGrpSpPr>
        <p:grpSpPr>
          <a:xfrm>
            <a:off x="230535" y="86866"/>
            <a:ext cx="4320480" cy="651944"/>
            <a:chOff x="605162" y="4599564"/>
            <a:chExt cx="4320480" cy="651944"/>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10" name="矩形 9"/>
          <p:cNvSpPr/>
          <p:nvPr/>
        </p:nvSpPr>
        <p:spPr>
          <a:xfrm>
            <a:off x="387807" y="997510"/>
            <a:ext cx="305564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字典类型的操作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占位符 76802"/>
          <p:cNvSpPr>
            <a:spLocks noGrp="1"/>
          </p:cNvSpPr>
          <p:nvPr>
            <p:ph idx="1"/>
          </p:nvPr>
        </p:nvSpPr>
        <p:spPr>
          <a:xfrm>
            <a:off x="788412" y="1434553"/>
            <a:ext cx="8229600" cy="4678451"/>
          </a:xfrm>
        </p:spPr>
        <p:txBody>
          <a:bodyPr anchor="t"/>
          <a:lstStyle/>
          <a:p>
            <a:pPr>
              <a:buClr>
                <a:srgbClr val="FF0000"/>
              </a:buClr>
              <a:buSzPct val="90000"/>
              <a:buFont typeface="Wingdings" panose="05000000000000000000" pitchFamily="2" charset="2"/>
              <a:buChar char="n"/>
            </a:pPr>
            <a:r>
              <a:rPr lang="zh-CN" altLang="en-US" sz="2400" b="1" dirty="0"/>
              <a:t>使用</a:t>
            </a:r>
            <a:r>
              <a:rPr lang="en-US" altLang="zh-CN" sz="2400" b="1" dirty="0"/>
              <a:t>=</a:t>
            </a:r>
            <a:r>
              <a:rPr lang="zh-CN" altLang="en-US" sz="2400" b="1" dirty="0"/>
              <a:t>将一个字典赋值给一个变量</a:t>
            </a:r>
            <a:endParaRPr lang="zh-CN" altLang="en-US" sz="2400" b="1" dirty="0"/>
          </a:p>
          <a:p>
            <a:pPr>
              <a:spcBef>
                <a:spcPts val="0"/>
              </a:spcBef>
              <a:buClr>
                <a:srgbClr val="008000"/>
              </a:buClr>
              <a:buSzPct val="90000"/>
              <a:buNone/>
            </a:pPr>
            <a:endParaRPr lang="en-US" altLang="zh-CN" sz="1500" dirty="0"/>
          </a:p>
          <a:p>
            <a:pPr lvl="1">
              <a:buClr>
                <a:srgbClr val="FF0000"/>
              </a:buClr>
              <a:buSzPct val="90000"/>
              <a:buFont typeface="Wingdings" panose="05000000000000000000" pitchFamily="2" charset="2"/>
              <a:buChar char="ü"/>
            </a:pPr>
            <a:r>
              <a:rPr lang="en-US" altLang="zh-CN" sz="1400" dirty="0">
                <a:latin typeface="Consolas" panose="020B0609020204030204" charset="0"/>
              </a:rPr>
              <a:t>&gt;&gt;&gt; a_dict = {'server': 'db.diveintopython3.org', 'database': 'mysql'}</a:t>
            </a:r>
            <a:endParaRPr lang="en-US" altLang="zh-CN" sz="1400" dirty="0">
              <a:latin typeface="Consolas" panose="020B0609020204030204" charset="0"/>
            </a:endParaRPr>
          </a:p>
          <a:p>
            <a:pPr>
              <a:buClr>
                <a:srgbClr val="008000"/>
              </a:buClr>
              <a:buSzPct val="90000"/>
              <a:buNone/>
            </a:pPr>
            <a:r>
              <a:rPr lang="en-US" altLang="zh-CN" sz="1400" dirty="0">
                <a:latin typeface="Consolas" panose="020B0609020204030204" charset="0"/>
              </a:rPr>
              <a:t>       &gt;&gt;&gt; a_dict</a:t>
            </a:r>
            <a:endParaRPr lang="en-US" altLang="zh-CN" sz="1400" dirty="0">
              <a:latin typeface="Consolas" panose="020B0609020204030204" charset="0"/>
            </a:endParaRPr>
          </a:p>
          <a:p>
            <a:pPr>
              <a:buClr>
                <a:srgbClr val="3333CC"/>
              </a:buClr>
              <a:buSzPct val="9000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{'database': 'mysql', 'server': 'db.diveintopython3.org'}</a:t>
            </a:r>
            <a:endParaRPr lang="en-US" altLang="zh-CN" sz="1400" dirty="0">
              <a:solidFill>
                <a:srgbClr val="0000FF"/>
              </a:solidFill>
              <a:latin typeface="Consolas" panose="020B0609020204030204" charset="0"/>
            </a:endParaRPr>
          </a:p>
          <a:p>
            <a:pPr>
              <a:buClr>
                <a:srgbClr val="3333CC"/>
              </a:buClr>
              <a:buSzPct val="90000"/>
              <a:buNone/>
            </a:pPr>
            <a:r>
              <a:rPr lang="zh-CN" altLang="en-US" sz="1400" dirty="0">
                <a:latin typeface="Consolas" panose="020B0609020204030204" charset="0"/>
              </a:rPr>
              <a:t>       &gt;&gt;&gt; x = {}                               </a:t>
            </a:r>
            <a:r>
              <a:rPr lang="zh-CN" altLang="en-US" sz="1400" dirty="0">
                <a:solidFill>
                  <a:srgbClr val="0000FF"/>
                </a:solidFill>
                <a:latin typeface="Consolas" panose="020B0609020204030204" charset="0"/>
              </a:rPr>
              <a:t>#空字典</a:t>
            </a:r>
            <a:endParaRPr lang="zh-CN" altLang="en-US" sz="1400" dirty="0">
              <a:solidFill>
                <a:srgbClr val="0000FF"/>
              </a:solidFill>
              <a:latin typeface="Consolas" panose="020B0609020204030204" charset="0"/>
            </a:endParaRPr>
          </a:p>
          <a:p>
            <a:pPr>
              <a:buClr>
                <a:srgbClr val="3333CC"/>
              </a:buClr>
              <a:buSzPct val="90000"/>
              <a:buNone/>
            </a:pPr>
            <a:r>
              <a:rPr lang="zh-CN" altLang="en-US" sz="1400" dirty="0">
                <a:latin typeface="Consolas" panose="020B0609020204030204" charset="0"/>
              </a:rPr>
              <a:t>       &gt;&gt;&gt; x</a:t>
            </a:r>
            <a:endParaRPr lang="zh-CN" altLang="en-US" sz="1400" dirty="0">
              <a:latin typeface="Consolas" panose="020B0609020204030204" charset="0"/>
            </a:endParaRPr>
          </a:p>
          <a:p>
            <a:pPr>
              <a:buClr>
                <a:srgbClr val="3333CC"/>
              </a:buClr>
              <a:buSzPct val="9000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a:t>
            </a:r>
            <a:endParaRPr lang="zh-CN" altLang="en-US" sz="1400" dirty="0">
              <a:solidFill>
                <a:srgbClr val="0000FF"/>
              </a:solidFill>
              <a:latin typeface="Consolas" panose="020B0609020204030204" charset="0"/>
            </a:endParaRPr>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9" name="矩形 8"/>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0" name="文本占位符 77826"/>
          <p:cNvSpPr txBox="1"/>
          <p:nvPr/>
        </p:nvSpPr>
        <p:spPr bwMode="auto">
          <a:xfrm>
            <a:off x="788412" y="3773778"/>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err="1"/>
              <a:t>dict</a:t>
            </a:r>
            <a:r>
              <a:rPr lang="zh-CN" altLang="en-US" sz="2400" b="1" dirty="0"/>
              <a:t>利用已有数据创建字典</a:t>
            </a:r>
            <a:endParaRPr lang="zh-CN" altLang="en-US" sz="1800" dirty="0"/>
          </a:p>
          <a:p>
            <a:pPr>
              <a:lnSpc>
                <a:spcPct val="80000"/>
              </a:lnSpc>
              <a:buSzPct val="90000"/>
              <a:buFont typeface="Arial" panose="020B0604020202020204" pitchFamily="34" charset="0"/>
              <a:buNone/>
            </a:pPr>
            <a:endParaRPr lang="zh-CN" altLang="en-US" sz="1350" dirty="0"/>
          </a:p>
          <a:p>
            <a:pPr lvl="1">
              <a:spcBef>
                <a:spcPts val="300"/>
              </a:spcBef>
              <a:buClr>
                <a:srgbClr val="FF0000"/>
              </a:buClr>
              <a:buSzPct val="90000"/>
              <a:buFont typeface="Wingdings" panose="05000000000000000000" pitchFamily="2" charset="2"/>
              <a:buChar char="ü"/>
            </a:pPr>
            <a:r>
              <a:rPr lang="zh-CN" altLang="en-US" sz="1400" dirty="0">
                <a:latin typeface="Consolas" panose="020B0609020204030204" charset="0"/>
              </a:rPr>
              <a:t>&gt;&gt;&gt; keys = ['a', 'b', 'c', 'd']</a:t>
            </a:r>
            <a:endParaRPr lang="zh-CN" altLang="en-US" sz="1400" dirty="0">
              <a:latin typeface="Consolas" panose="020B0609020204030204" charset="0"/>
            </a:endParaRPr>
          </a:p>
          <a:p>
            <a:pPr>
              <a:spcBef>
                <a:spcPts val="300"/>
              </a:spcBef>
              <a:buSzPct val="90000"/>
              <a:buFont typeface="Arial" panose="020B0604020202020204" pitchFamily="34" charset="0"/>
              <a:buNone/>
            </a:pPr>
            <a:r>
              <a:rPr lang="zh-CN" altLang="en-US" sz="1400" dirty="0">
                <a:latin typeface="Consolas" panose="020B0609020204030204" charset="0"/>
              </a:rPr>
              <a:t>        &gt;&gt;&gt; values = [1, 2, 3, 4]</a:t>
            </a:r>
            <a:endParaRPr lang="zh-CN" altLang="en-US" sz="1400" dirty="0">
              <a:latin typeface="Consolas" panose="020B0609020204030204" charset="0"/>
            </a:endParaRPr>
          </a:p>
          <a:p>
            <a:pPr>
              <a:spcBef>
                <a:spcPts val="300"/>
              </a:spcBef>
              <a:buSzPct val="90000"/>
              <a:buFont typeface="Arial" panose="020B0604020202020204" pitchFamily="34" charset="0"/>
              <a:buNone/>
            </a:pPr>
            <a:r>
              <a:rPr lang="zh-CN" altLang="en-US" sz="1400" dirty="0">
                <a:latin typeface="Consolas" panose="020B0609020204030204" charset="0"/>
              </a:rPr>
              <a:t>        &gt;&gt;&gt; dictionary = dict(zip(keys, values))</a:t>
            </a:r>
            <a:endParaRPr lang="zh-CN" altLang="en-US" sz="1400" dirty="0">
              <a:latin typeface="Consolas" panose="020B0609020204030204" charset="0"/>
            </a:endParaRPr>
          </a:p>
          <a:p>
            <a:pPr>
              <a:spcBef>
                <a:spcPts val="300"/>
              </a:spcBef>
              <a:buSzPct val="90000"/>
              <a:buFont typeface="Arial" panose="020B0604020202020204" pitchFamily="34" charset="0"/>
              <a:buNone/>
            </a:pPr>
            <a:r>
              <a:rPr lang="zh-CN" altLang="en-US" sz="1400" dirty="0">
                <a:latin typeface="Consolas" panose="020B0609020204030204" charset="0"/>
              </a:rPr>
              <a:t>        &gt;&gt;&gt; dictionary</a:t>
            </a:r>
            <a:endParaRPr lang="zh-CN" altLang="en-US" sz="1400" dirty="0">
              <a:latin typeface="Consolas" panose="020B0609020204030204" charset="0"/>
            </a:endParaRPr>
          </a:p>
          <a:p>
            <a:pPr>
              <a:spcBef>
                <a:spcPts val="300"/>
              </a:spcBef>
              <a:buSzPct val="90000"/>
              <a:buFont typeface="Arial" panose="020B0604020202020204" pitchFamily="34" charset="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{'a': 1, 'c': 3, 'b': 2, 'd': 4}</a:t>
            </a:r>
            <a:endParaRPr lang="zh-CN" altLang="en-US" sz="1400" dirty="0">
              <a:solidFill>
                <a:srgbClr val="0000FF"/>
              </a:solidFill>
              <a:latin typeface="Consolas" panose="020B0609020204030204" charset="0"/>
            </a:endParaRPr>
          </a:p>
          <a:p>
            <a:pPr>
              <a:spcBef>
                <a:spcPts val="300"/>
              </a:spcBef>
              <a:buSzPct val="90000"/>
              <a:buFont typeface="Arial" panose="020B0604020202020204" pitchFamily="34" charset="0"/>
              <a:buNone/>
            </a:pPr>
            <a:r>
              <a:rPr lang="en-US" altLang="zh-CN" sz="1400" dirty="0">
                <a:latin typeface="Consolas" panose="020B0609020204030204" charset="0"/>
              </a:rPr>
              <a:t>        &gt;&gt;&gt; x = </a:t>
            </a:r>
            <a:r>
              <a:rPr lang="en-US" altLang="zh-CN" sz="1400" dirty="0" err="1">
                <a:latin typeface="Consolas" panose="020B0609020204030204" charset="0"/>
              </a:rPr>
              <a:t>dict</a:t>
            </a:r>
            <a:r>
              <a:rPr lang="en-US" altLang="zh-CN" sz="1400" dirty="0">
                <a:latin typeface="Consolas" panose="020B0609020204030204" charset="0"/>
              </a:rPr>
              <a:t>()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空字典</a:t>
            </a:r>
            <a:endParaRPr lang="en-US" altLang="zh-CN" sz="1400" dirty="0">
              <a:solidFill>
                <a:srgbClr val="0000FF"/>
              </a:solidFill>
              <a:latin typeface="Consolas" panose="020B0609020204030204" charset="0"/>
            </a:endParaRPr>
          </a:p>
          <a:p>
            <a:pPr>
              <a:spcBef>
                <a:spcPts val="300"/>
              </a:spcBef>
              <a:buSzPct val="90000"/>
              <a:buFont typeface="Arial" panose="020B0604020202020204" pitchFamily="34" charset="0"/>
              <a:buNone/>
            </a:pPr>
            <a:r>
              <a:rPr lang="en-US" altLang="zh-CN" sz="1400" dirty="0">
                <a:latin typeface="Consolas" panose="020B0609020204030204" charset="0"/>
              </a:rPr>
              <a:t>        &gt;&gt;&gt; x</a:t>
            </a:r>
            <a:endParaRPr lang="en-US" altLang="zh-CN" sz="1400" dirty="0">
              <a:latin typeface="Consolas" panose="020B0609020204030204" charset="0"/>
            </a:endParaRPr>
          </a:p>
          <a:p>
            <a:pPr>
              <a:spcBef>
                <a:spcPts val="300"/>
              </a:spcBef>
              <a:buSzPct val="90000"/>
              <a:buFont typeface="Arial" panose="020B0604020202020204" pitchFamily="34" charset="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a:t>
            </a:r>
            <a:endParaRPr lang="en-US" altLang="zh-CN" sz="1400" dirty="0">
              <a:solidFill>
                <a:srgbClr val="0000FF"/>
              </a:solidFill>
              <a:latin typeface="Consolas" panose="020B0609020204030204" charset="0"/>
            </a:endParaRPr>
          </a:p>
          <a:p>
            <a:pPr>
              <a:lnSpc>
                <a:spcPct val="80000"/>
              </a:lnSpc>
              <a:buSzPct val="90000"/>
              <a:buFont typeface="Arial" panose="020B0604020202020204" pitchFamily="34" charset="0"/>
              <a:buNone/>
            </a:pPr>
            <a:endParaRPr lang="zh-CN" altLang="en-US" sz="135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2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42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2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uiExpand="1" build="p"/>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179512" y="1563068"/>
          <a:ext cx="8851622" cy="4290228"/>
        </p:xfrm>
        <a:graphic>
          <a:graphicData uri="http://schemas.openxmlformats.org/drawingml/2006/table">
            <a:tbl>
              <a:tblPr firstRow="1" bandRow="1">
                <a:tableStyleId>{5940675A-B579-460E-94D1-54222C63F5DA}</a:tableStyleId>
              </a:tblPr>
              <a:tblGrid>
                <a:gridCol w="1956608"/>
                <a:gridCol w="1884112"/>
                <a:gridCol w="1778519"/>
                <a:gridCol w="1958972"/>
                <a:gridCol w="1273411"/>
              </a:tblGrid>
              <a:tr h="281437">
                <a:tc>
                  <a:txBody>
                    <a:bodyPr/>
                    <a:lstStyle/>
                    <a:p>
                      <a:pPr algn="ctr">
                        <a:buNone/>
                      </a:pPr>
                      <a:r>
                        <a:rPr lang="en-US" altLang="zh-CN" sz="1600" b="1" dirty="0">
                          <a:latin typeface="宋体" panose="02010600030101010101" pitchFamily="2" charset="-122"/>
                          <a:ea typeface="宋体" panose="02010600030101010101" pitchFamily="2" charset="-122"/>
                          <a:cs typeface="宋体" panose="02010600030101010101" pitchFamily="2" charset="-122"/>
                        </a:rPr>
                        <a:t> </a:t>
                      </a:r>
                      <a:endParaRPr lang="en-US" altLang="zh-CN" sz="1600" b="1" dirty="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列表</a:t>
                      </a:r>
                      <a:endPar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元组</a:t>
                      </a:r>
                      <a:endPar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字典</a:t>
                      </a:r>
                      <a:endPar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集合</a:t>
                      </a:r>
                      <a:endPar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43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类型名称</a:t>
                      </a:r>
                      <a:endPar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list</a:t>
                      </a:r>
                      <a:endPar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tuple</a:t>
                      </a:r>
                      <a:endPar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err="1">
                          <a:solidFill>
                            <a:srgbClr val="0000FF"/>
                          </a:solidFill>
                          <a:latin typeface="宋体" panose="02010600030101010101" pitchFamily="2" charset="-122"/>
                          <a:ea typeface="宋体" panose="02010600030101010101" pitchFamily="2" charset="-122"/>
                          <a:cs typeface="宋体" panose="02010600030101010101" pitchFamily="2" charset="-122"/>
                        </a:rPr>
                        <a:t>dict</a:t>
                      </a:r>
                      <a:endPar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set</a:t>
                      </a:r>
                      <a:endPar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43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定界符</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方括号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圆括号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大括号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大括号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43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是否可变</a:t>
                      </a:r>
                      <a:endPar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437">
                <a:tc>
                  <a:txBody>
                    <a:bodyPr/>
                    <a:lstStyle/>
                    <a:p>
                      <a:pPr algn="ctr">
                        <a:buNone/>
                      </a:pPr>
                      <a:r>
                        <a:rPr lang="zh-CN" altLang="en-US" sz="1600" b="1" dirty="0">
                          <a:latin typeface="宋体" panose="02010600030101010101" pitchFamily="2" charset="-122"/>
                          <a:ea typeface="宋体" panose="02010600030101010101" pitchFamily="2" charset="-122"/>
                          <a:cs typeface="宋体" panose="02010600030101010101" pitchFamily="2" charset="-122"/>
                        </a:rPr>
                        <a:t>是否有序</a:t>
                      </a:r>
                      <a:endParaRPr lang="zh-CN" altLang="en-US" sz="1600" b="1" dirty="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是</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是</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否</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否</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224">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是否支持下标</a:t>
                      </a:r>
                      <a:endPar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序号作为下标</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序号作为下标</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“键”作为下标</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43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元素分隔符</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逗号</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逗号</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逗号</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逗号</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916">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对元素形式的要求</a:t>
                      </a:r>
                      <a:endPar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无</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无</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键</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值</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必须可哈希</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161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对元素值的要求</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无</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无</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键”必须可哈希</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必须可哈希</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28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元素是否可重复</a:t>
                      </a:r>
                      <a:endPar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键”不允许重复，“值”可以重复</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43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元素查找速度</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非常慢</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很慢</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非常快</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非常快</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161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新增和删除元素速度</a:t>
                      </a:r>
                      <a:endPar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尾部操作快</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其他位置慢</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不允许</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快</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快</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5" name="组合 4"/>
          <p:cNvGrpSpPr/>
          <p:nvPr/>
        </p:nvGrpSpPr>
        <p:grpSpPr>
          <a:xfrm>
            <a:off x="484868" y="95357"/>
            <a:ext cx="5815324" cy="684042"/>
            <a:chOff x="899592" y="1326432"/>
            <a:chExt cx="5815324" cy="684042"/>
          </a:xfrm>
        </p:grpSpPr>
        <p:sp>
          <p:nvSpPr>
            <p:cNvPr id="6" name="TextBox 6"/>
            <p:cNvSpPr txBox="1">
              <a:spLocks noChangeArrowheads="1"/>
            </p:cNvSpPr>
            <p:nvPr/>
          </p:nvSpPr>
          <p:spPr bwMode="auto">
            <a:xfrm>
              <a:off x="899592" y="1326432"/>
              <a:ext cx="5815324"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2.1 Python</a:t>
              </a:r>
              <a:r>
                <a:rPr lang="zh-CN" altLang="en-US" sz="3600" b="1" dirty="0">
                  <a:latin typeface="Times New Roman" panose="02020603050405020304" pitchFamily="18" charset="0"/>
                  <a:ea typeface="黑体" panose="02010609060101010101" pitchFamily="49" charset="-122"/>
                </a:rPr>
                <a:t>序列概述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1" cstate="print"/>
              <a:stretch>
                <a:fillRect/>
              </a:stretch>
            </p:blipFill>
            <p:spPr>
              <a:xfrm>
                <a:off x="1189071" y="1467621"/>
                <a:ext cx="377680" cy="419801"/>
              </a:xfrm>
              <a:prstGeom prst="rect">
                <a:avLst/>
              </a:prstGeom>
            </p:spPr>
          </p:pic>
        </p:grpSp>
      </p:grpSp>
      <p:sp>
        <p:nvSpPr>
          <p:cNvPr id="10" name="矩形 9"/>
          <p:cNvSpPr/>
          <p:nvPr/>
        </p:nvSpPr>
        <p:spPr>
          <a:xfrm>
            <a:off x="400899" y="963812"/>
            <a:ext cx="512832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Python</a:t>
            </a:r>
            <a:r>
              <a:rPr lang="zh-CN" altLang="en-US" sz="2800" b="1" dirty="0">
                <a:latin typeface="Times New Roman" panose="02020603050405020304" pitchFamily="18" charset="0"/>
                <a:ea typeface="仿宋" panose="02010609060101010101" pitchFamily="49" charset="-122"/>
              </a:rPr>
              <a:t>序列</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Python Sequence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a:xfrm>
            <a:off x="815871"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a:t>dict</a:t>
            </a:r>
            <a:r>
              <a:rPr lang="zh-CN" altLang="en-US" sz="2400" b="1" dirty="0"/>
              <a:t>根据给定的键、值创建字典</a:t>
            </a:r>
            <a:endParaRPr lang="zh-CN" altLang="en-US" sz="2400" b="1" dirty="0"/>
          </a:p>
          <a:p>
            <a:pPr>
              <a:lnSpc>
                <a:spcPct val="80000"/>
              </a:lnSpc>
              <a:buSzPct val="90000"/>
              <a:buNone/>
            </a:pPr>
            <a:endParaRPr lang="zh-CN" altLang="en-US" sz="1500" dirty="0"/>
          </a:p>
          <a:p>
            <a:pPr>
              <a:lnSpc>
                <a:spcPct val="80000"/>
              </a:lnSpc>
              <a:buSzPct val="90000"/>
              <a:buNone/>
            </a:pPr>
            <a:r>
              <a:rPr lang="zh-CN" altLang="en-US" sz="1350" dirty="0">
                <a:latin typeface="Consolas" panose="020B0609020204030204" charset="0"/>
              </a:rPr>
              <a:t>&gt;&gt;&gt; d = dict(name='Dong', age=37)</a:t>
            </a:r>
            <a:endParaRPr lang="zh-CN" altLang="en-US" sz="1350" dirty="0">
              <a:latin typeface="Consolas" panose="020B0609020204030204" charset="0"/>
            </a:endParaRPr>
          </a:p>
          <a:p>
            <a:pPr>
              <a:lnSpc>
                <a:spcPct val="80000"/>
              </a:lnSpc>
              <a:buSzPct val="90000"/>
              <a:buNone/>
            </a:pPr>
            <a:r>
              <a:rPr lang="zh-CN" altLang="en-US" sz="1350" dirty="0">
                <a:latin typeface="Consolas" panose="020B0609020204030204" charset="0"/>
              </a:rPr>
              <a:t>&gt;&gt;&gt; d</a:t>
            </a:r>
            <a:endParaRPr lang="zh-CN" altLang="en-US" sz="1350" dirty="0">
              <a:latin typeface="Consolas" panose="020B0609020204030204" charset="0"/>
            </a:endParaRPr>
          </a:p>
          <a:p>
            <a:pPr>
              <a:lnSpc>
                <a:spcPct val="80000"/>
              </a:lnSpc>
              <a:buSzPct val="90000"/>
              <a:buNone/>
            </a:pPr>
            <a:r>
              <a:rPr lang="zh-CN" altLang="en-US" sz="1350" dirty="0">
                <a:solidFill>
                  <a:srgbClr val="0000FF"/>
                </a:solidFill>
                <a:latin typeface="Consolas" panose="020B0609020204030204" charset="0"/>
              </a:rPr>
              <a:t>{'age': 37, 'name': 'Dong'}</a:t>
            </a:r>
            <a:endParaRPr lang="zh-CN" altLang="en-US" sz="1350" dirty="0">
              <a:solidFill>
                <a:srgbClr val="0000FF"/>
              </a:solidFill>
              <a:latin typeface="Consolas" panose="020B0609020204030204" charset="0"/>
            </a:endParaRPr>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9" name="矩形 8"/>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0" name="文本占位符 78850"/>
          <p:cNvSpPr txBox="1"/>
          <p:nvPr/>
        </p:nvSpPr>
        <p:spPr bwMode="auto">
          <a:xfrm>
            <a:off x="683568" y="306896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400" b="1" dirty="0"/>
              <a:t>以给定内容为键，创建值为空的字典</a:t>
            </a:r>
            <a:endParaRPr lang="zh-CN" altLang="en-US" sz="2400" b="1" dirty="0"/>
          </a:p>
          <a:p>
            <a:pPr>
              <a:buSzPct val="90000"/>
              <a:buFont typeface="Arial" panose="020B0604020202020204" pitchFamily="34" charset="0"/>
              <a:buNone/>
            </a:pPr>
            <a:endParaRPr lang="zh-CN" altLang="en-US" sz="1500" dirty="0"/>
          </a:p>
          <a:p>
            <a:pPr>
              <a:buSzPct val="90000"/>
              <a:buFont typeface="Arial" panose="020B0604020202020204" pitchFamily="34" charset="0"/>
              <a:buNone/>
            </a:pPr>
            <a:r>
              <a:rPr lang="zh-CN" altLang="en-US" sz="1350" dirty="0">
                <a:latin typeface="Consolas" panose="020B0609020204030204" charset="0"/>
              </a:rPr>
              <a:t>&gt;&gt;&gt; adict = dict.fromkeys(['name', 'age', 'sex'])</a:t>
            </a:r>
            <a:endParaRPr lang="zh-CN" altLang="en-US" sz="1350" dirty="0">
              <a:latin typeface="Consolas" panose="020B0609020204030204" charset="0"/>
            </a:endParaRPr>
          </a:p>
          <a:p>
            <a:pPr>
              <a:buSzPct val="90000"/>
              <a:buFont typeface="Arial" panose="020B0604020202020204" pitchFamily="34" charset="0"/>
              <a:buNone/>
            </a:pPr>
            <a:r>
              <a:rPr lang="zh-CN" altLang="en-US" sz="1350" dirty="0">
                <a:latin typeface="Consolas" panose="020B0609020204030204" charset="0"/>
              </a:rPr>
              <a:t>&gt;&gt;&gt; adict</a:t>
            </a:r>
            <a:endParaRPr lang="zh-CN" altLang="en-US" sz="1350" dirty="0">
              <a:latin typeface="Consolas" panose="020B0609020204030204" charset="0"/>
            </a:endParaRPr>
          </a:p>
          <a:p>
            <a:pPr>
              <a:buSzPct val="90000"/>
              <a:buFont typeface="Arial" panose="020B0604020202020204" pitchFamily="34" charset="0"/>
              <a:buNone/>
            </a:pPr>
            <a:r>
              <a:rPr lang="zh-CN" altLang="en-US" sz="1350" dirty="0">
                <a:solidFill>
                  <a:srgbClr val="0000FF"/>
                </a:solidFill>
                <a:latin typeface="Consolas" panose="020B0609020204030204" charset="0"/>
              </a:rPr>
              <a:t>{'age': None, 'name': None, 'sex': None}</a:t>
            </a:r>
            <a:endParaRPr lang="zh-CN" altLang="en-US" sz="1350" dirty="0">
              <a:solidFill>
                <a:srgbClr val="0000FF"/>
              </a:solidFill>
              <a:latin typeface="Consolas" panose="020B0609020204030204" charset="0"/>
            </a:endParaRPr>
          </a:p>
          <a:p>
            <a:pPr>
              <a:buSzPct val="90000"/>
              <a:buFont typeface="Arial" panose="020B0604020202020204" pitchFamily="34" charset="0"/>
              <a:buNone/>
            </a:pPr>
            <a:endParaRPr lang="en-US" altLang="zh-CN" sz="1500" dirty="0"/>
          </a:p>
          <a:p>
            <a:pPr>
              <a:buClr>
                <a:srgbClr val="FF0000"/>
              </a:buClr>
              <a:buSzPct val="90000"/>
              <a:buFont typeface="Wingdings" panose="05000000000000000000" pitchFamily="2" charset="2"/>
              <a:buChar char="n"/>
            </a:pPr>
            <a:r>
              <a:rPr lang="zh-CN" altLang="en-US" sz="2400" b="1" dirty="0"/>
              <a:t>可以使用</a:t>
            </a:r>
            <a:r>
              <a:rPr lang="en-US" altLang="zh-CN" sz="2400" b="1" dirty="0"/>
              <a:t>del</a:t>
            </a:r>
            <a:r>
              <a:rPr lang="zh-CN" altLang="en-US" sz="2400" b="1" dirty="0"/>
              <a:t>删除整个字典</a:t>
            </a:r>
            <a:endParaRPr lang="zh-CN" altLang="en-US" sz="24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5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5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 grpId="0" build="p"/>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79873"/>
          <p:cNvSpPr>
            <a:spLocks noGrp="1"/>
          </p:cNvSpPr>
          <p:nvPr>
            <p:ph type="title"/>
          </p:nvPr>
        </p:nvSpPr>
        <p:spPr>
          <a:xfrm>
            <a:off x="280164" y="786206"/>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sp>
        <p:nvSpPr>
          <p:cNvPr id="98306" name="文本占位符 79874"/>
          <p:cNvSpPr>
            <a:spLocks noGrp="1"/>
          </p:cNvSpPr>
          <p:nvPr>
            <p:ph idx="1"/>
          </p:nvPr>
        </p:nvSpPr>
        <p:spPr>
          <a:xfrm>
            <a:off x="617398" y="1556792"/>
            <a:ext cx="8229600" cy="4678451"/>
          </a:xfrm>
        </p:spPr>
        <p:txBody>
          <a:bodyPr anchor="t"/>
          <a:lstStyle/>
          <a:p>
            <a:pPr>
              <a:lnSpc>
                <a:spcPct val="80000"/>
              </a:lnSpc>
              <a:buSzPct val="90000"/>
              <a:buFont typeface="Wingdings" panose="05000000000000000000" charset="0"/>
              <a:buChar char="§"/>
            </a:pPr>
            <a:r>
              <a:rPr lang="zh-CN" altLang="en-US" sz="2400" dirty="0">
                <a:solidFill>
                  <a:srgbClr val="FF0000"/>
                </a:solidFill>
              </a:rPr>
              <a:t>以键作为下标</a:t>
            </a:r>
            <a:r>
              <a:rPr lang="zh-CN" altLang="en-US" sz="2400" dirty="0"/>
              <a:t>可以读取字典元素，若键不存在则抛出异常</a:t>
            </a:r>
            <a:endParaRPr lang="zh-CN" altLang="en-US" sz="2400" dirty="0"/>
          </a:p>
          <a:p>
            <a:pPr>
              <a:lnSpc>
                <a:spcPct val="80000"/>
              </a:lnSpc>
              <a:buSzPct val="90000"/>
              <a:buNone/>
            </a:pPr>
            <a:endParaRPr lang="en-US" altLang="zh-CN" sz="2400" dirty="0"/>
          </a:p>
          <a:p>
            <a:pPr>
              <a:spcBef>
                <a:spcPct val="0"/>
              </a:spcBef>
              <a:buSzPct val="90000"/>
              <a:buNone/>
            </a:pPr>
            <a:r>
              <a:rPr lang="en-US" altLang="zh-CN" sz="1600" dirty="0">
                <a:latin typeface="Consolas" panose="020B0609020204030204" charset="0"/>
              </a:rPr>
              <a:t>&gt;&gt;&gt; aDict = {'name':'Dong', 'sex':'male', 'age':37}</a:t>
            </a:r>
            <a:endParaRPr lang="en-US" altLang="zh-CN" sz="1600" dirty="0">
              <a:latin typeface="Consolas" panose="020B0609020204030204" charset="0"/>
            </a:endParaRPr>
          </a:p>
          <a:p>
            <a:pPr>
              <a:spcBef>
                <a:spcPct val="0"/>
              </a:spcBef>
              <a:buSzPct val="90000"/>
              <a:buNone/>
            </a:pPr>
            <a:r>
              <a:rPr lang="en-US" altLang="zh-CN" sz="1600" dirty="0">
                <a:latin typeface="Consolas" panose="020B0609020204030204" charset="0"/>
              </a:rPr>
              <a:t>&gt;&gt;&gt; aDict['name']</a:t>
            </a:r>
            <a:endParaRPr lang="en-US" altLang="zh-CN" sz="1600" dirty="0">
              <a:latin typeface="Consolas" panose="020B0609020204030204" charset="0"/>
            </a:endParaRPr>
          </a:p>
          <a:p>
            <a:pPr>
              <a:spcBef>
                <a:spcPct val="0"/>
              </a:spcBef>
              <a:buSzPct val="90000"/>
              <a:buNone/>
            </a:pPr>
            <a:r>
              <a:rPr lang="en-US" altLang="zh-CN" sz="1600" dirty="0">
                <a:solidFill>
                  <a:srgbClr val="0000FF"/>
                </a:solidFill>
                <a:latin typeface="Consolas" panose="020B0609020204030204" charset="0"/>
              </a:rPr>
              <a:t>'Dong'</a:t>
            </a:r>
            <a:endParaRPr lang="en-US" altLang="zh-CN" sz="1600" dirty="0">
              <a:solidFill>
                <a:srgbClr val="0000FF"/>
              </a:solidFill>
              <a:latin typeface="Consolas" panose="020B0609020204030204" charset="0"/>
            </a:endParaRPr>
          </a:p>
          <a:p>
            <a:pPr>
              <a:spcBef>
                <a:spcPct val="0"/>
              </a:spcBef>
              <a:buSzPct val="90000"/>
              <a:buNone/>
            </a:pPr>
            <a:r>
              <a:rPr lang="en-US" altLang="zh-CN" sz="1600" dirty="0">
                <a:latin typeface="Consolas" panose="020B0609020204030204" charset="0"/>
              </a:rPr>
              <a:t>&gt;&gt;&gt; aDict['tel']                     #</a:t>
            </a:r>
            <a:r>
              <a:rPr lang="zh-CN" altLang="en-US" sz="1600" dirty="0">
                <a:latin typeface="Consolas" panose="020B0609020204030204" charset="0"/>
              </a:rPr>
              <a:t>键不存在，抛出异常</a:t>
            </a:r>
            <a:endParaRPr lang="zh-CN" altLang="en-US" sz="1600" dirty="0">
              <a:latin typeface="Consolas" panose="020B0609020204030204" charset="0"/>
            </a:endParaRPr>
          </a:p>
          <a:p>
            <a:pPr>
              <a:spcBef>
                <a:spcPct val="0"/>
              </a:spcBef>
              <a:buSzPct val="90000"/>
              <a:buNone/>
            </a:pPr>
            <a:r>
              <a:rPr lang="en-US" altLang="zh-CN" sz="1600" dirty="0">
                <a:solidFill>
                  <a:srgbClr val="FF0000"/>
                </a:solidFill>
                <a:latin typeface="Consolas" panose="020B0609020204030204" charset="0"/>
              </a:rPr>
              <a:t>Traceback (most recent call last):</a:t>
            </a:r>
            <a:endParaRPr lang="en-US" altLang="zh-CN" sz="1600" dirty="0">
              <a:solidFill>
                <a:srgbClr val="FF0000"/>
              </a:solidFill>
              <a:latin typeface="Consolas" panose="020B0609020204030204" charset="0"/>
            </a:endParaRPr>
          </a:p>
          <a:p>
            <a:pPr>
              <a:spcBef>
                <a:spcPct val="0"/>
              </a:spcBef>
              <a:buSzPct val="90000"/>
              <a:buNone/>
            </a:pPr>
            <a:r>
              <a:rPr lang="en-US" altLang="zh-CN" sz="1600" dirty="0">
                <a:solidFill>
                  <a:srgbClr val="FF0000"/>
                </a:solidFill>
                <a:latin typeface="Consolas" panose="020B0609020204030204" charset="0"/>
              </a:rPr>
              <a:t>  File "&lt;pyshell#53&gt;", line 1, in &lt;module&gt;</a:t>
            </a:r>
            <a:endParaRPr lang="en-US" altLang="zh-CN" sz="1600" dirty="0">
              <a:solidFill>
                <a:srgbClr val="FF0000"/>
              </a:solidFill>
              <a:latin typeface="Consolas" panose="020B0609020204030204" charset="0"/>
            </a:endParaRPr>
          </a:p>
          <a:p>
            <a:pPr>
              <a:spcBef>
                <a:spcPct val="0"/>
              </a:spcBef>
              <a:buSzPct val="90000"/>
              <a:buNone/>
            </a:pPr>
            <a:r>
              <a:rPr lang="en-US" altLang="zh-CN" sz="1600" dirty="0">
                <a:solidFill>
                  <a:srgbClr val="FF0000"/>
                </a:solidFill>
                <a:latin typeface="Consolas" panose="020B0609020204030204" charset="0"/>
              </a:rPr>
              <a:t>    aDict['tel']</a:t>
            </a:r>
            <a:endParaRPr lang="en-US" altLang="zh-CN" sz="1600" dirty="0">
              <a:solidFill>
                <a:srgbClr val="FF0000"/>
              </a:solidFill>
              <a:latin typeface="Consolas" panose="020B0609020204030204" charset="0"/>
            </a:endParaRPr>
          </a:p>
          <a:p>
            <a:pPr>
              <a:spcBef>
                <a:spcPct val="0"/>
              </a:spcBef>
              <a:buSzPct val="90000"/>
              <a:buNone/>
            </a:pPr>
            <a:r>
              <a:rPr lang="en-US" altLang="zh-CN" sz="1600" dirty="0">
                <a:solidFill>
                  <a:srgbClr val="FF0000"/>
                </a:solidFill>
                <a:latin typeface="Consolas" panose="020B0609020204030204" charset="0"/>
              </a:rPr>
              <a:t>KeyError: 'tel'</a:t>
            </a:r>
            <a:endParaRPr lang="en-US" altLang="zh-CN" sz="1600" dirty="0">
              <a:solidFill>
                <a:srgbClr val="FF0000"/>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109"/>
          <p:cNvGrpSpPr/>
          <p:nvPr/>
        </p:nvGrpSpPr>
        <p:grpSpPr>
          <a:xfrm>
            <a:off x="230535" y="86866"/>
            <a:ext cx="4320480" cy="651944"/>
            <a:chOff x="605162" y="4599564"/>
            <a:chExt cx="4320480" cy="651944"/>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30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30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30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30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0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5" grpId="0"/>
      <p:bldP spid="98306"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文本占位符 80898"/>
          <p:cNvSpPr>
            <a:spLocks noGrp="1"/>
          </p:cNvSpPr>
          <p:nvPr>
            <p:ph idx="1"/>
          </p:nvPr>
        </p:nvSpPr>
        <p:spPr>
          <a:xfrm>
            <a:off x="692031" y="1484784"/>
            <a:ext cx="8229600" cy="4678451"/>
          </a:xfrm>
        </p:spPr>
        <p:txBody>
          <a:bodyPr anchor="t"/>
          <a:lstStyle/>
          <a:p>
            <a:pPr>
              <a:spcBef>
                <a:spcPts val="1200"/>
              </a:spcBef>
              <a:buClr>
                <a:srgbClr val="FF0000"/>
              </a:buClr>
              <a:buSzPct val="90000"/>
              <a:buFont typeface="Wingdings" panose="05000000000000000000" pitchFamily="2" charset="2"/>
              <a:buChar char="n"/>
            </a:pPr>
            <a:r>
              <a:rPr lang="zh-CN" altLang="en-US" sz="2400" dirty="0"/>
              <a:t>使用字典对象的</a:t>
            </a:r>
            <a:r>
              <a:rPr lang="en-US" altLang="zh-CN" sz="2400" dirty="0"/>
              <a:t>get</a:t>
            </a:r>
            <a:r>
              <a:rPr lang="zh-CN" altLang="en-US" sz="2400" dirty="0"/>
              <a:t>方法获取指定键对应的值，并且可以在键不存在的时候返回指定值。</a:t>
            </a:r>
            <a:endParaRPr lang="zh-CN" altLang="en-US" sz="2400" dirty="0"/>
          </a:p>
          <a:p>
            <a:pPr>
              <a:lnSpc>
                <a:spcPct val="90000"/>
              </a:lnSpc>
              <a:buSzPct val="90000"/>
              <a:buNone/>
            </a:pPr>
            <a:endParaRPr lang="en-US" altLang="zh-CN" sz="1500" dirty="0"/>
          </a:p>
          <a:p>
            <a:pPr>
              <a:lnSpc>
                <a:spcPct val="90000"/>
              </a:lnSpc>
              <a:buSzPct val="90000"/>
              <a:buNone/>
            </a:pPr>
            <a:r>
              <a:rPr lang="en-US" altLang="zh-CN" sz="1350" dirty="0">
                <a:latin typeface="Consolas" panose="020B0609020204030204" charset="0"/>
              </a:rPr>
              <a:t>&gt;&gt;&gt; print(aDict.get('address'))</a:t>
            </a:r>
            <a:endParaRPr lang="en-US" altLang="zh-CN" sz="1350" dirty="0">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None</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latin typeface="Consolas" panose="020B0609020204030204" charset="0"/>
              </a:rPr>
              <a:t>&gt;&gt;&gt; print(aDict.get('address', 'SDIBT'))</a:t>
            </a:r>
            <a:endParaRPr lang="en-US" altLang="zh-CN" sz="1350" dirty="0">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SDIBT</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latin typeface="Consolas" panose="020B0609020204030204" charset="0"/>
              </a:rPr>
              <a:t>&gt;&gt;&gt; aDict['score'] = aDict.get('score',[])</a:t>
            </a:r>
            <a:endParaRPr lang="en-US" altLang="zh-CN" sz="1350" dirty="0">
              <a:latin typeface="Consolas" panose="020B0609020204030204" charset="0"/>
            </a:endParaRPr>
          </a:p>
          <a:p>
            <a:pPr>
              <a:lnSpc>
                <a:spcPct val="90000"/>
              </a:lnSpc>
              <a:buSzPct val="90000"/>
              <a:buNone/>
            </a:pPr>
            <a:r>
              <a:rPr lang="en-US" altLang="zh-CN" sz="1350" dirty="0">
                <a:latin typeface="Consolas" panose="020B0609020204030204" charset="0"/>
              </a:rPr>
              <a:t>&gt;&gt;&gt; aDict['score'].append(98)</a:t>
            </a:r>
            <a:endParaRPr lang="en-US" altLang="zh-CN" sz="1350" dirty="0">
              <a:latin typeface="Consolas" panose="020B0609020204030204" charset="0"/>
            </a:endParaRPr>
          </a:p>
          <a:p>
            <a:pPr>
              <a:lnSpc>
                <a:spcPct val="90000"/>
              </a:lnSpc>
              <a:buSzPct val="90000"/>
              <a:buNone/>
            </a:pPr>
            <a:r>
              <a:rPr lang="en-US" altLang="zh-CN" sz="1350" dirty="0">
                <a:latin typeface="Consolas" panose="020B0609020204030204" charset="0"/>
              </a:rPr>
              <a:t>&gt;&gt;&gt; aDict['score'].append(97)</a:t>
            </a:r>
            <a:endParaRPr lang="en-US" altLang="zh-CN" sz="1350" dirty="0">
              <a:latin typeface="Consolas" panose="020B0609020204030204" charset="0"/>
            </a:endParaRPr>
          </a:p>
          <a:p>
            <a:pPr>
              <a:lnSpc>
                <a:spcPct val="90000"/>
              </a:lnSpc>
              <a:buSzPct val="90000"/>
              <a:buNone/>
            </a:pPr>
            <a:r>
              <a:rPr lang="en-US" altLang="zh-CN" sz="1350" dirty="0">
                <a:latin typeface="Consolas" panose="020B0609020204030204" charset="0"/>
              </a:rPr>
              <a:t>&gt;&gt;&gt; aDict</a:t>
            </a:r>
            <a:endParaRPr lang="en-US" altLang="zh-CN" sz="1350" dirty="0">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{'age': 37, 'score': [98, 97], 'name': 'Dong', 'sex': 'male'}</a:t>
            </a:r>
            <a:endParaRPr lang="en-US" altLang="zh-CN" sz="135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标题 79873"/>
          <p:cNvSpPr>
            <a:spLocks noGrp="1"/>
          </p:cNvSpPr>
          <p:nvPr>
            <p:ph type="title"/>
          </p:nvPr>
        </p:nvSpPr>
        <p:spPr>
          <a:xfrm>
            <a:off x="244674" y="778169"/>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11" name="文本占位符 81922"/>
          <p:cNvSpPr txBox="1"/>
          <p:nvPr/>
        </p:nvSpPr>
        <p:spPr bwMode="auto">
          <a:xfrm>
            <a:off x="853660" y="4797152"/>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items()</a:t>
            </a:r>
            <a:r>
              <a:rPr lang="zh-CN" altLang="en-US" sz="2400" dirty="0"/>
              <a:t>方法可以返回字典的键、值对</a:t>
            </a:r>
            <a:endParaRPr lang="zh-CN" altLang="en-US" sz="2400" dirty="0"/>
          </a:p>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keys()</a:t>
            </a:r>
            <a:r>
              <a:rPr lang="zh-CN" altLang="en-US" sz="2400" dirty="0"/>
              <a:t>方法可以返回字典的键</a:t>
            </a:r>
            <a:endParaRPr lang="zh-CN" altLang="en-US" sz="2400" dirty="0"/>
          </a:p>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values()</a:t>
            </a:r>
            <a:r>
              <a:rPr lang="zh-CN" altLang="en-US" sz="2400" dirty="0"/>
              <a:t>方法可以返回字典的值</a:t>
            </a:r>
            <a:endParaRPr lang="zh-CN" altLang="en-US" sz="40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933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33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3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33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占位符 82946"/>
          <p:cNvSpPr>
            <a:spLocks noGrp="1"/>
          </p:cNvSpPr>
          <p:nvPr>
            <p:ph idx="1"/>
          </p:nvPr>
        </p:nvSpPr>
        <p:spPr>
          <a:xfrm>
            <a:off x="692031" y="1412776"/>
            <a:ext cx="8229600" cy="4678451"/>
          </a:xfrm>
        </p:spPr>
        <p:txBody>
          <a:bodyPr anchor="t"/>
          <a:lstStyle/>
          <a:p>
            <a:pPr>
              <a:spcBef>
                <a:spcPct val="0"/>
              </a:spcBef>
              <a:buSzPct val="90000"/>
              <a:buNone/>
            </a:pPr>
            <a:r>
              <a:rPr lang="en-US" altLang="zh-CN" sz="1350" dirty="0">
                <a:latin typeface="Consolas" panose="020B0609020204030204" charset="0"/>
              </a:rPr>
              <a:t>&gt;&gt;&gt; aDict={'</a:t>
            </a:r>
            <a:r>
              <a:rPr lang="en-US" altLang="zh-CN" sz="1350" dirty="0" err="1">
                <a:latin typeface="Consolas" panose="020B0609020204030204" charset="0"/>
              </a:rPr>
              <a:t>name':‘Dong</a:t>
            </a:r>
            <a:r>
              <a:rPr lang="en-US" altLang="zh-CN" sz="1350" dirty="0">
                <a:latin typeface="Consolas" panose="020B0609020204030204" charset="0"/>
              </a:rPr>
              <a:t>’, ‘</a:t>
            </a:r>
            <a:r>
              <a:rPr lang="en-US" altLang="zh-CN" sz="1350" dirty="0" err="1">
                <a:latin typeface="Consolas" panose="020B0609020204030204" charset="0"/>
              </a:rPr>
              <a:t>sex’:‘male</a:t>
            </a:r>
            <a:r>
              <a:rPr lang="en-US" altLang="zh-CN" sz="1350" dirty="0">
                <a:latin typeface="Consolas" panose="020B0609020204030204" charset="0"/>
              </a:rPr>
              <a:t>’, ‘age':37}</a:t>
            </a:r>
            <a:endParaRPr lang="en-US" altLang="zh-CN" sz="1350" dirty="0">
              <a:latin typeface="Consolas" panose="020B0609020204030204" charset="0"/>
            </a:endParaRPr>
          </a:p>
          <a:p>
            <a:pPr>
              <a:spcBef>
                <a:spcPct val="0"/>
              </a:spcBef>
              <a:buSzPct val="90000"/>
              <a:buNone/>
            </a:pPr>
            <a:r>
              <a:rPr lang="en-US" altLang="zh-CN" sz="1350" dirty="0">
                <a:latin typeface="Consolas" panose="020B0609020204030204" charset="0"/>
              </a:rPr>
              <a:t>&gt;&gt;&gt; for item in aDict.items():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输出字典中所有元素</a:t>
            </a:r>
            <a:endParaRPr lang="zh-CN" altLang="en-US" sz="1350" dirty="0">
              <a:solidFill>
                <a:srgbClr val="0000FF"/>
              </a:solidFill>
              <a:latin typeface="Consolas" panose="020B0609020204030204" charset="0"/>
            </a:endParaRPr>
          </a:p>
          <a:p>
            <a:pPr>
              <a:spcBef>
                <a:spcPct val="0"/>
              </a:spcBef>
              <a:buSzPct val="90000"/>
              <a:buNone/>
            </a:pPr>
            <a:r>
              <a:rPr lang="en-US" altLang="zh-CN" sz="1350" dirty="0">
                <a:latin typeface="Consolas" panose="020B0609020204030204" charset="0"/>
              </a:rPr>
              <a:t>    print(item)</a:t>
            </a:r>
            <a:endParaRPr lang="en-US" altLang="zh-CN" sz="1350" dirty="0">
              <a:latin typeface="Consolas" panose="020B0609020204030204" charset="0"/>
            </a:endParaRPr>
          </a:p>
          <a:p>
            <a:pPr>
              <a:lnSpc>
                <a:spcPts val="1400"/>
              </a:lnSpc>
              <a:spcBef>
                <a:spcPct val="0"/>
              </a:spcBef>
              <a:buSzPct val="90000"/>
              <a:buNone/>
            </a:pPr>
            <a:endParaRPr lang="en-US" altLang="zh-CN" sz="1350" dirty="0">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rPr>
              <a:t>('age', 37)</a:t>
            </a:r>
            <a:endParaRPr lang="en-US" altLang="zh-CN" sz="1350" dirty="0">
              <a:solidFill>
                <a:srgbClr val="0000FF"/>
              </a:solidFill>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rPr>
              <a:t>('name', ‘Dong')</a:t>
            </a:r>
            <a:endParaRPr lang="en-US" altLang="zh-CN" sz="1350" dirty="0">
              <a:solidFill>
                <a:srgbClr val="0000FF"/>
              </a:solidFill>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rPr>
              <a:t>('sex', ‘male')</a:t>
            </a:r>
            <a:endParaRPr lang="en-US" altLang="zh-CN" sz="1350" dirty="0">
              <a:solidFill>
                <a:srgbClr val="0000FF"/>
              </a:solidFill>
              <a:latin typeface="Consolas" panose="020B0609020204030204" charset="0"/>
            </a:endParaRPr>
          </a:p>
          <a:p>
            <a:pPr>
              <a:spcBef>
                <a:spcPct val="0"/>
              </a:spcBef>
              <a:buSzPct val="90000"/>
              <a:buNone/>
            </a:pPr>
            <a:endParaRPr lang="en-US" altLang="zh-CN" sz="1350" dirty="0">
              <a:latin typeface="Consolas" panose="020B0609020204030204" charset="0"/>
            </a:endParaRPr>
          </a:p>
          <a:p>
            <a:pPr>
              <a:spcBef>
                <a:spcPct val="0"/>
              </a:spcBef>
              <a:buSzPct val="90000"/>
              <a:buNone/>
            </a:pPr>
            <a:r>
              <a:rPr lang="en-US" altLang="zh-CN" sz="1350" dirty="0">
                <a:latin typeface="Consolas" panose="020B0609020204030204" charset="0"/>
              </a:rPr>
              <a:t>&gt;&gt;&gt; for key in aDict: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不加特殊说明，默认输出键</a:t>
            </a:r>
            <a:endParaRPr lang="zh-CN" altLang="en-US" sz="1350" dirty="0">
              <a:solidFill>
                <a:srgbClr val="0000FF"/>
              </a:solidFill>
              <a:latin typeface="Consolas" panose="020B0609020204030204" charset="0"/>
            </a:endParaRPr>
          </a:p>
          <a:p>
            <a:pPr>
              <a:spcBef>
                <a:spcPct val="0"/>
              </a:spcBef>
              <a:buSzPct val="90000"/>
              <a:buNone/>
            </a:pPr>
            <a:r>
              <a:rPr lang="en-US" altLang="zh-CN" sz="1350" dirty="0">
                <a:latin typeface="Consolas" panose="020B0609020204030204" charset="0"/>
              </a:rPr>
              <a:t>    print(key)</a:t>
            </a:r>
            <a:endParaRPr lang="en-US" altLang="zh-CN" sz="1350" dirty="0">
              <a:latin typeface="Consolas" panose="020B0609020204030204" charset="0"/>
            </a:endParaRPr>
          </a:p>
          <a:p>
            <a:pPr>
              <a:lnSpc>
                <a:spcPts val="1200"/>
              </a:lnSpc>
              <a:spcBef>
                <a:spcPct val="0"/>
              </a:spcBef>
              <a:buSzPct val="90000"/>
              <a:buNone/>
            </a:pPr>
            <a:endParaRPr lang="en-US" altLang="zh-CN" sz="1350" dirty="0">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rPr>
              <a:t>age</a:t>
            </a:r>
            <a:endParaRPr lang="en-US" altLang="zh-CN" sz="1350" dirty="0">
              <a:solidFill>
                <a:srgbClr val="0000FF"/>
              </a:solidFill>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rPr>
              <a:t>name</a:t>
            </a:r>
            <a:endParaRPr lang="en-US" altLang="zh-CN" sz="1350" dirty="0">
              <a:solidFill>
                <a:srgbClr val="0000FF"/>
              </a:solidFill>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rPr>
              <a:t>sex</a:t>
            </a:r>
            <a:endParaRPr lang="en-US" altLang="zh-CN" sz="1350" dirty="0">
              <a:solidFill>
                <a:srgbClr val="0000FF"/>
              </a:solidFill>
              <a:latin typeface="Consolas" panose="020B0609020204030204" charset="0"/>
            </a:endParaRPr>
          </a:p>
          <a:p>
            <a:pPr>
              <a:spcBef>
                <a:spcPct val="0"/>
              </a:spcBef>
              <a:buSzPct val="90000"/>
              <a:buNone/>
            </a:pPr>
            <a:endParaRPr lang="en-US" altLang="zh-CN" sz="135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标题 79873"/>
          <p:cNvSpPr>
            <a:spLocks noGrp="1"/>
          </p:cNvSpPr>
          <p:nvPr>
            <p:ph type="title"/>
          </p:nvPr>
        </p:nvSpPr>
        <p:spPr>
          <a:xfrm>
            <a:off x="244673" y="1046043"/>
            <a:ext cx="9124315" cy="380903"/>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11" name="内容占位符 2"/>
          <p:cNvSpPr txBox="1"/>
          <p:nvPr/>
        </p:nvSpPr>
        <p:spPr bwMode="auto">
          <a:xfrm>
            <a:off x="692031" y="4255323"/>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SzPct val="90000"/>
              <a:buFont typeface="Arial" panose="020B0604020202020204" pitchFamily="34" charset="0"/>
              <a:buNone/>
            </a:pPr>
            <a:r>
              <a:rPr lang="en-US" altLang="zh-CN" sz="1350" dirty="0">
                <a:latin typeface="Consolas" panose="020B0609020204030204" charset="0"/>
                <a:sym typeface="Arial" panose="020B0604020202020204" pitchFamily="34" charset="0"/>
              </a:rPr>
              <a:t>&gt;&gt;&gt; for key, value in </a:t>
            </a:r>
            <a:r>
              <a:rPr lang="en-US" altLang="zh-CN" sz="1350" dirty="0" err="1">
                <a:latin typeface="Consolas" panose="020B0609020204030204" charset="0"/>
                <a:sym typeface="Arial" panose="020B0604020202020204" pitchFamily="34" charset="0"/>
              </a:rPr>
              <a:t>aDict.items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序列解包用法</a:t>
            </a:r>
            <a:endParaRPr lang="zh-CN" altLang="en-US" sz="1350" dirty="0">
              <a:latin typeface="Consolas" panose="020B0609020204030204" charset="0"/>
              <a:sym typeface="Arial" panose="020B0604020202020204" pitchFamily="34" charset="0"/>
            </a:endParaRPr>
          </a:p>
          <a:p>
            <a:pPr>
              <a:spcBef>
                <a:spcPct val="0"/>
              </a:spcBef>
              <a:buSzPct val="90000"/>
              <a:buFont typeface="Arial" panose="020B0604020202020204" pitchFamily="34" charset="0"/>
              <a:buNone/>
            </a:pPr>
            <a:r>
              <a:rPr lang="en-US" altLang="zh-CN" sz="1350" dirty="0">
                <a:latin typeface="Consolas" panose="020B0609020204030204" charset="0"/>
                <a:sym typeface="Arial" panose="020B0604020202020204" pitchFamily="34" charset="0"/>
              </a:rPr>
              <a:t>    print(key, value)</a:t>
            </a:r>
            <a:endParaRPr lang="en-US" altLang="zh-CN" sz="1350" dirty="0">
              <a:latin typeface="Consolas" panose="020B0609020204030204" charset="0"/>
              <a:sym typeface="Arial" panose="020B0604020202020204" pitchFamily="34" charset="0"/>
            </a:endParaRPr>
          </a:p>
          <a:p>
            <a:pPr>
              <a:lnSpc>
                <a:spcPts val="1200"/>
              </a:lnSpc>
              <a:spcBef>
                <a:spcPct val="0"/>
              </a:spcBef>
              <a:buSzPct val="90000"/>
              <a:buFont typeface="Arial" panose="020B0604020202020204" pitchFamily="34" charset="0"/>
              <a:buNone/>
            </a:pPr>
            <a:endParaRPr lang="en-US" altLang="zh-CN" sz="1350" dirty="0">
              <a:latin typeface="Consolas" panose="020B0609020204030204" charset="0"/>
            </a:endParaRPr>
          </a:p>
          <a:p>
            <a:pPr>
              <a:spcBef>
                <a:spcPct val="0"/>
              </a:spcBef>
              <a:buSzPct val="90000"/>
              <a:buFont typeface="Arial" panose="020B0604020202020204" pitchFamily="34" charset="0"/>
              <a:buNone/>
            </a:pPr>
            <a:r>
              <a:rPr lang="en-US" altLang="zh-CN" sz="1350" dirty="0">
                <a:solidFill>
                  <a:srgbClr val="0000FF"/>
                </a:solidFill>
                <a:latin typeface="Consolas" panose="020B0609020204030204" charset="0"/>
                <a:sym typeface="Arial" panose="020B0604020202020204" pitchFamily="34" charset="0"/>
              </a:rPr>
              <a:t>age 37</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Font typeface="Arial" panose="020B0604020202020204" pitchFamily="34" charset="0"/>
              <a:buNone/>
            </a:pPr>
            <a:r>
              <a:rPr lang="en-US" altLang="zh-CN" sz="1350" dirty="0">
                <a:solidFill>
                  <a:srgbClr val="0000FF"/>
                </a:solidFill>
                <a:latin typeface="Consolas" panose="020B0609020204030204" charset="0"/>
                <a:sym typeface="Arial" panose="020B0604020202020204" pitchFamily="34" charset="0"/>
              </a:rPr>
              <a:t>name Dong</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Font typeface="Arial" panose="020B0604020202020204" pitchFamily="34" charset="0"/>
              <a:buNone/>
            </a:pPr>
            <a:r>
              <a:rPr lang="en-US" altLang="zh-CN" sz="1350" dirty="0">
                <a:solidFill>
                  <a:srgbClr val="0000FF"/>
                </a:solidFill>
                <a:latin typeface="Consolas" panose="020B0609020204030204" charset="0"/>
                <a:sym typeface="Arial" panose="020B0604020202020204" pitchFamily="34" charset="0"/>
              </a:rPr>
              <a:t>sex male</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Font typeface="Arial" panose="020B0604020202020204" pitchFamily="34" charset="0"/>
              <a:buNone/>
            </a:pP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Font typeface="Arial" panose="020B0604020202020204" pitchFamily="34" charset="0"/>
              <a:buNone/>
            </a:pPr>
            <a:r>
              <a:rPr lang="en-US" altLang="zh-CN" sz="1350" dirty="0">
                <a:latin typeface="Consolas" panose="020B0609020204030204" charset="0"/>
                <a:sym typeface="Arial" panose="020B0604020202020204" pitchFamily="34" charset="0"/>
              </a:rPr>
              <a:t>&gt;&gt;&gt; </a:t>
            </a:r>
            <a:r>
              <a:rPr lang="en-US" altLang="zh-CN" sz="1350" dirty="0" err="1">
                <a:latin typeface="Consolas" panose="020B0609020204030204" charset="0"/>
                <a:sym typeface="Arial" panose="020B0604020202020204" pitchFamily="34" charset="0"/>
              </a:rPr>
              <a:t>aDict.keys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返回所有键</a:t>
            </a:r>
            <a:endParaRPr lang="zh-CN" altLang="en-US" sz="1350" dirty="0">
              <a:latin typeface="Consolas" panose="020B0609020204030204" charset="0"/>
              <a:sym typeface="Arial" panose="020B0604020202020204" pitchFamily="34" charset="0"/>
            </a:endParaRPr>
          </a:p>
          <a:p>
            <a:pPr>
              <a:spcBef>
                <a:spcPct val="0"/>
              </a:spcBef>
              <a:buSzPct val="90000"/>
              <a:buFont typeface="Arial" panose="020B0604020202020204" pitchFamily="34" charset="0"/>
              <a:buNone/>
            </a:pPr>
            <a:r>
              <a:rPr lang="en-US" altLang="zh-CN" sz="1350" dirty="0" err="1">
                <a:solidFill>
                  <a:srgbClr val="0000FF"/>
                </a:solidFill>
                <a:latin typeface="Consolas" panose="020B0609020204030204" charset="0"/>
                <a:sym typeface="Arial" panose="020B0604020202020204" pitchFamily="34" charset="0"/>
              </a:rPr>
              <a:t>dict_keys</a:t>
            </a:r>
            <a:r>
              <a:rPr lang="en-US" altLang="zh-CN" sz="1350" dirty="0">
                <a:solidFill>
                  <a:srgbClr val="0000FF"/>
                </a:solidFill>
                <a:latin typeface="Consolas" panose="020B0609020204030204" charset="0"/>
                <a:sym typeface="Arial" panose="020B0604020202020204" pitchFamily="34" charset="0"/>
              </a:rPr>
              <a:t>(['name', 'sex', 'age'])</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Font typeface="Arial" panose="020B0604020202020204" pitchFamily="34" charset="0"/>
              <a:buNone/>
            </a:pPr>
            <a:r>
              <a:rPr lang="en-US" altLang="zh-CN" sz="1350" dirty="0">
                <a:latin typeface="Consolas" panose="020B0609020204030204" charset="0"/>
                <a:sym typeface="Arial" panose="020B0604020202020204" pitchFamily="34" charset="0"/>
              </a:rPr>
              <a:t>&gt;&gt;&gt; </a:t>
            </a:r>
            <a:r>
              <a:rPr lang="en-US" altLang="zh-CN" sz="1350" dirty="0" err="1">
                <a:latin typeface="Consolas" panose="020B0609020204030204" charset="0"/>
                <a:sym typeface="Arial" panose="020B0604020202020204" pitchFamily="34" charset="0"/>
              </a:rPr>
              <a:t>aDict.values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返回所有值</a:t>
            </a:r>
            <a:endParaRPr lang="zh-CN" altLang="en-US" sz="1350" dirty="0">
              <a:latin typeface="Consolas" panose="020B0609020204030204" charset="0"/>
              <a:sym typeface="Arial" panose="020B0604020202020204" pitchFamily="34" charset="0"/>
            </a:endParaRPr>
          </a:p>
          <a:p>
            <a:pPr>
              <a:spcBef>
                <a:spcPct val="0"/>
              </a:spcBef>
              <a:buSzPct val="90000"/>
              <a:buFont typeface="Arial" panose="020B0604020202020204" pitchFamily="34" charset="0"/>
              <a:buNone/>
            </a:pPr>
            <a:r>
              <a:rPr lang="en-US" altLang="zh-CN" sz="1350" dirty="0" err="1">
                <a:solidFill>
                  <a:srgbClr val="0000FF"/>
                </a:solidFill>
                <a:latin typeface="Consolas" panose="020B0609020204030204" charset="0"/>
                <a:sym typeface="Arial" panose="020B0604020202020204" pitchFamily="34" charset="0"/>
              </a:rPr>
              <a:t>dict_values</a:t>
            </a:r>
            <a:r>
              <a:rPr lang="en-US" altLang="zh-CN" sz="1350" dirty="0">
                <a:solidFill>
                  <a:srgbClr val="0000FF"/>
                </a:solidFill>
                <a:latin typeface="Consolas" panose="020B0609020204030204" charset="0"/>
                <a:sym typeface="Arial" panose="020B0604020202020204" pitchFamily="34" charset="0"/>
              </a:rPr>
              <a:t>(['Dong', 'male', 37])</a:t>
            </a:r>
            <a:endParaRPr lang="en-US" altLang="zh-CN" sz="1350" dirty="0">
              <a:solidFill>
                <a:srgbClr val="0000FF"/>
              </a:solidFill>
              <a:latin typeface="Consolas" panose="020B0609020204030204" charset="0"/>
              <a:sym typeface="Arial" panose="020B0604020202020204" pitchFamily="3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3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37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37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378">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83969"/>
          <p:cNvSpPr>
            <a:spLocks noGrp="1"/>
          </p:cNvSpPr>
          <p:nvPr>
            <p:ph type="title"/>
          </p:nvPr>
        </p:nvSpPr>
        <p:spPr>
          <a:xfrm>
            <a:off x="323528" y="764704"/>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字典元素的添加与修改</a:t>
            </a:r>
            <a:endParaRPr lang="zh-CN" altLang="en-US" sz="2800" dirty="0">
              <a:latin typeface="Times New Roman" panose="02020603050405020304" pitchFamily="18" charset="0"/>
              <a:ea typeface="仿宋" panose="02010609060101010101" pitchFamily="49" charset="-122"/>
              <a:cs typeface="+mn-cs"/>
            </a:endParaRPr>
          </a:p>
        </p:txBody>
      </p:sp>
      <p:sp>
        <p:nvSpPr>
          <p:cNvPr id="103426" name="文本占位符 83970"/>
          <p:cNvSpPr>
            <a:spLocks noGrp="1"/>
          </p:cNvSpPr>
          <p:nvPr>
            <p:ph idx="1"/>
          </p:nvPr>
        </p:nvSpPr>
        <p:spPr>
          <a:xfrm>
            <a:off x="683568" y="1412776"/>
            <a:ext cx="8229600" cy="4678451"/>
          </a:xfrm>
        </p:spPr>
        <p:txBody>
          <a:bodyPr anchor="t"/>
          <a:lstStyle/>
          <a:p>
            <a:pPr>
              <a:spcBef>
                <a:spcPct val="0"/>
              </a:spcBef>
              <a:buClr>
                <a:srgbClr val="FF0000"/>
              </a:buClr>
              <a:buSzPct val="90000"/>
              <a:buFont typeface="Wingdings" panose="05000000000000000000" pitchFamily="2" charset="2"/>
              <a:buChar char="n"/>
            </a:pPr>
            <a:r>
              <a:rPr lang="zh-CN" altLang="en-US" sz="2400" b="1" dirty="0"/>
              <a:t>当以指定键为下标为字典赋值时：</a:t>
            </a:r>
            <a:r>
              <a:rPr lang="en-US" altLang="zh-CN" sz="2400" b="1" dirty="0"/>
              <a:t>1</a:t>
            </a:r>
            <a:r>
              <a:rPr lang="zh-CN" altLang="en-US" sz="2400" b="1" dirty="0"/>
              <a:t>）若键存在，则可以</a:t>
            </a:r>
            <a:r>
              <a:rPr lang="zh-CN" altLang="en-US" sz="2400" b="1" dirty="0">
                <a:solidFill>
                  <a:srgbClr val="FF0000"/>
                </a:solidFill>
              </a:rPr>
              <a:t>修改</a:t>
            </a:r>
            <a:r>
              <a:rPr lang="zh-CN" altLang="en-US" sz="2400" b="1" dirty="0"/>
              <a:t>该键的值；</a:t>
            </a:r>
            <a:r>
              <a:rPr lang="en-US" altLang="zh-CN" sz="2400" b="1" dirty="0"/>
              <a:t>2</a:t>
            </a:r>
            <a:r>
              <a:rPr lang="zh-CN" altLang="en-US" sz="2400" b="1" dirty="0"/>
              <a:t>）若不存在，则表示</a:t>
            </a:r>
            <a:r>
              <a:rPr lang="zh-CN" altLang="en-US" sz="2400" b="1" dirty="0">
                <a:solidFill>
                  <a:srgbClr val="FF0000"/>
                </a:solidFill>
              </a:rPr>
              <a:t>添加</a:t>
            </a:r>
            <a:r>
              <a:rPr lang="zh-CN" altLang="en-US" sz="2400" b="1" dirty="0"/>
              <a:t>一个键、值对。</a:t>
            </a:r>
            <a:endParaRPr lang="zh-CN" altLang="en-US" sz="2400" b="1" dirty="0"/>
          </a:p>
          <a:p>
            <a:pPr>
              <a:lnSpc>
                <a:spcPts val="1200"/>
              </a:lnSpc>
              <a:spcBef>
                <a:spcPts val="0"/>
              </a:spcBef>
              <a:buSzPct val="90000"/>
              <a:buNone/>
            </a:pPr>
            <a:endParaRPr lang="en-US" altLang="zh-CN" sz="1500" dirty="0"/>
          </a:p>
          <a:p>
            <a:pPr>
              <a:spcBef>
                <a:spcPts val="0"/>
              </a:spcBef>
              <a:buSzPct val="90000"/>
              <a:buNone/>
            </a:pPr>
            <a:r>
              <a:rPr lang="en-US" altLang="zh-CN" sz="1800" dirty="0">
                <a:latin typeface="Consolas" panose="020B0609020204030204" charset="0"/>
              </a:rPr>
              <a:t>    </a:t>
            </a:r>
            <a:r>
              <a:rPr lang="en-US" altLang="zh-CN" sz="1600" dirty="0">
                <a:latin typeface="Consolas" panose="020B0609020204030204" charset="0"/>
              </a:rPr>
              <a:t>&gt;&gt;&gt; aDict['age'] = 37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修改元素值</a:t>
            </a:r>
            <a:endParaRPr lang="zh-CN" altLang="en-US" sz="1600" dirty="0">
              <a:solidFill>
                <a:srgbClr val="0000FF"/>
              </a:solidFill>
              <a:latin typeface="Consolas" panose="020B0609020204030204" charset="0"/>
            </a:endParaRPr>
          </a:p>
          <a:p>
            <a:pPr>
              <a:spcBef>
                <a:spcPts val="0"/>
              </a:spcBef>
              <a:buSzPct val="90000"/>
              <a:buNone/>
            </a:pPr>
            <a:r>
              <a:rPr lang="en-US" altLang="zh-CN" sz="1600" dirty="0">
                <a:latin typeface="Consolas" panose="020B0609020204030204" charset="0"/>
              </a:rPr>
              <a:t>    &gt;&gt;&gt; aDict</a:t>
            </a:r>
            <a:endParaRPr lang="en-US" altLang="zh-CN" sz="1600" dirty="0">
              <a:latin typeface="Consolas" panose="020B0609020204030204" charset="0"/>
            </a:endParaRPr>
          </a:p>
          <a:p>
            <a:pPr>
              <a:spcBef>
                <a:spcPts val="0"/>
              </a:spcBef>
              <a:buSzPct val="90000"/>
              <a:buNone/>
            </a:pPr>
            <a:r>
              <a:rPr lang="en-US" altLang="zh-CN" sz="1600" dirty="0">
                <a:solidFill>
                  <a:srgbClr val="0000FF"/>
                </a:solidFill>
                <a:latin typeface="Consolas" panose="020B0609020204030204" charset="0"/>
              </a:rPr>
              <a:t>    {'age': 37, 'name': ‘Li', 'sex': ‘female'}</a:t>
            </a:r>
            <a:endParaRPr lang="en-US" altLang="zh-CN" sz="1600" dirty="0">
              <a:solidFill>
                <a:srgbClr val="0000FF"/>
              </a:solidFill>
              <a:latin typeface="Consolas" panose="020B0609020204030204" charset="0"/>
            </a:endParaRPr>
          </a:p>
          <a:p>
            <a:pPr>
              <a:spcBef>
                <a:spcPts val="0"/>
              </a:spcBef>
              <a:buSzPct val="90000"/>
              <a:buNone/>
            </a:pPr>
            <a:r>
              <a:rPr lang="en-US" altLang="zh-CN" sz="1600" dirty="0">
                <a:latin typeface="Consolas" panose="020B0609020204030204" charset="0"/>
              </a:rPr>
              <a:t>    &gt;&gt;&gt; aDict['address'] = ‘</a:t>
            </a:r>
            <a:r>
              <a:rPr lang="en-US" altLang="zh-CN" sz="1600" dirty="0" err="1">
                <a:latin typeface="Consolas" panose="020B0609020204030204" charset="0"/>
              </a:rPr>
              <a:t>hefei</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增加新元素</a:t>
            </a:r>
            <a:endParaRPr lang="zh-CN" altLang="en-US" sz="1600" dirty="0">
              <a:solidFill>
                <a:srgbClr val="0000FF"/>
              </a:solidFill>
              <a:latin typeface="Consolas" panose="020B0609020204030204" charset="0"/>
            </a:endParaRPr>
          </a:p>
          <a:p>
            <a:pPr>
              <a:spcBef>
                <a:spcPts val="0"/>
              </a:spcBef>
              <a:buSzPct val="90000"/>
              <a:buNone/>
            </a:pPr>
            <a:r>
              <a:rPr lang="en-US" altLang="zh-CN" sz="1600" dirty="0">
                <a:latin typeface="Consolas" panose="020B0609020204030204" charset="0"/>
              </a:rPr>
              <a:t>    &gt;&gt;&gt; aDict</a:t>
            </a:r>
            <a:endParaRPr lang="en-US" altLang="zh-CN" sz="1600" dirty="0">
              <a:latin typeface="Consolas" panose="020B0609020204030204" charset="0"/>
            </a:endParaRPr>
          </a:p>
          <a:p>
            <a:pPr>
              <a:spcBef>
                <a:spcPts val="0"/>
              </a:spcBef>
              <a:buSzPct val="90000"/>
              <a:buNone/>
            </a:pPr>
            <a:r>
              <a:rPr lang="en-US" altLang="zh-CN" sz="1600" dirty="0">
                <a:solidFill>
                  <a:srgbClr val="0000FF"/>
                </a:solidFill>
                <a:latin typeface="Consolas" panose="020B0609020204030204" charset="0"/>
              </a:rPr>
              <a:t>    {'age': 37, 'address': ‘</a:t>
            </a:r>
            <a:r>
              <a:rPr lang="en-US" altLang="zh-CN" sz="1600" dirty="0" err="1">
                <a:solidFill>
                  <a:srgbClr val="0000FF"/>
                </a:solidFill>
                <a:latin typeface="Consolas" panose="020B0609020204030204" charset="0"/>
              </a:rPr>
              <a:t>hefei</a:t>
            </a:r>
            <a:r>
              <a:rPr lang="en-US" altLang="zh-CN" sz="1600" dirty="0">
                <a:solidFill>
                  <a:srgbClr val="0000FF"/>
                </a:solidFill>
                <a:latin typeface="Consolas" panose="020B0609020204030204" charset="0"/>
              </a:rPr>
              <a:t>', 'name': ‘Li', 'sex': ‘female'}</a:t>
            </a:r>
            <a:endParaRPr lang="en-US" altLang="zh-CN" sz="16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9" name="文本占位符 84994"/>
          <p:cNvSpPr txBox="1"/>
          <p:nvPr/>
        </p:nvSpPr>
        <p:spPr bwMode="auto">
          <a:xfrm>
            <a:off x="726928" y="3933056"/>
            <a:ext cx="8531844"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Clr>
                <a:srgbClr val="FF0000"/>
              </a:buClr>
              <a:buSzPct val="90000"/>
              <a:buFont typeface="Wingdings" panose="05000000000000000000" pitchFamily="2" charset="2"/>
              <a:buChar char="n"/>
            </a:pPr>
            <a:r>
              <a:rPr lang="zh-CN" altLang="en-US" sz="2400" b="1" noProof="1"/>
              <a:t>使用字典对象的</a:t>
            </a:r>
            <a:r>
              <a:rPr lang="en-US" altLang="x-none" sz="2400" b="1" noProof="1"/>
              <a:t>update()</a:t>
            </a:r>
            <a:r>
              <a:rPr lang="zh-CN" altLang="en-US" sz="2400" b="1" noProof="1"/>
              <a:t>方法将另一个字典的键、值对添加到当前字典对象。</a:t>
            </a:r>
            <a:endParaRPr lang="zh-CN" altLang="en-US" sz="2400" b="1" noProof="1"/>
          </a:p>
          <a:p>
            <a:pPr>
              <a:lnSpc>
                <a:spcPct val="50000"/>
              </a:lnSpc>
              <a:spcBef>
                <a:spcPts val="0"/>
              </a:spcBef>
              <a:buSzPct val="90000"/>
              <a:buFont typeface="Arial" panose="020B0604020202020204" pitchFamily="34" charset="0"/>
              <a:buNone/>
            </a:pPr>
            <a:endParaRPr lang="en-US" altLang="x-none" sz="1500" noProof="1">
              <a:latin typeface="+mn-lt"/>
              <a:ea typeface="+mn-ea"/>
            </a:endParaRPr>
          </a:p>
          <a:p>
            <a:pPr>
              <a:spcBef>
                <a:spcPts val="0"/>
              </a:spcBef>
              <a:buSzPct val="90000"/>
              <a:buFont typeface="Arial" panose="020B0604020202020204" pitchFamily="34" charset="0"/>
              <a:buNone/>
            </a:pPr>
            <a:r>
              <a:rPr lang="en-US" altLang="x-none" sz="1400" noProof="1">
                <a:latin typeface="Consolas" panose="020B0609020204030204" charset="0"/>
                <a:ea typeface="+mn-ea"/>
              </a:rPr>
              <a:t>    </a:t>
            </a:r>
            <a:r>
              <a:rPr lang="en-US" altLang="x-none" sz="1600" noProof="1">
                <a:latin typeface="Consolas" panose="020B0609020204030204" charset="0"/>
                <a:ea typeface="+mn-ea"/>
              </a:rPr>
              <a:t>&gt;&gt;&gt; aDict</a:t>
            </a:r>
            <a:endParaRPr lang="en-US" altLang="x-none" sz="1600" noProof="1">
              <a:latin typeface="Consolas" panose="020B0609020204030204" charset="0"/>
              <a:ea typeface="+mn-ea"/>
            </a:endParaRPr>
          </a:p>
          <a:p>
            <a:pPr>
              <a:spcBef>
                <a:spcPts val="0"/>
              </a:spcBef>
              <a:buSzPct val="90000"/>
              <a:buFont typeface="Arial" panose="020B0604020202020204" pitchFamily="34" charset="0"/>
              <a:buNone/>
            </a:pPr>
            <a:r>
              <a:rPr lang="en-US" altLang="x-none" sz="1600" noProof="1">
                <a:solidFill>
                  <a:srgbClr val="0000FF"/>
                </a:solidFill>
                <a:latin typeface="Consolas" panose="020B0609020204030204" charset="0"/>
                <a:ea typeface="+mn-ea"/>
              </a:rPr>
              <a:t>    {'age': 37, 'score': [98, 97], 'name': 'Li'}</a:t>
            </a:r>
            <a:endParaRPr lang="en-US" altLang="x-none" sz="1600" noProof="1">
              <a:solidFill>
                <a:srgbClr val="0000FF"/>
              </a:solidFill>
              <a:latin typeface="Consolas" panose="020B0609020204030204" charset="0"/>
              <a:ea typeface="+mn-ea"/>
            </a:endParaRPr>
          </a:p>
          <a:p>
            <a:pPr>
              <a:spcBef>
                <a:spcPts val="0"/>
              </a:spcBef>
              <a:buSzPct val="90000"/>
              <a:buFont typeface="Arial" panose="020B0604020202020204" pitchFamily="34" charset="0"/>
              <a:buNone/>
            </a:pPr>
            <a:r>
              <a:rPr lang="en-US" altLang="x-none" sz="1600" noProof="1">
                <a:latin typeface="Consolas" panose="020B0609020204030204" charset="0"/>
                <a:ea typeface="+mn-ea"/>
              </a:rPr>
              <a:t>    &gt;&gt;&gt; aDict.items()</a:t>
            </a:r>
            <a:endParaRPr lang="en-US" altLang="x-none" sz="1600" noProof="1">
              <a:latin typeface="Consolas" panose="020B0609020204030204" charset="0"/>
              <a:ea typeface="+mn-ea"/>
            </a:endParaRPr>
          </a:p>
          <a:p>
            <a:pPr marL="0" indent="0">
              <a:spcBef>
                <a:spcPts val="0"/>
              </a:spcBef>
              <a:buSzPct val="90000"/>
              <a:buFont typeface="Arial" panose="020B0604020202020204" pitchFamily="34" charset="0"/>
              <a:buNone/>
            </a:pPr>
            <a:r>
              <a:rPr lang="en-US" altLang="x-none" sz="1600" noProof="1">
                <a:solidFill>
                  <a:srgbClr val="0000FF"/>
                </a:solidFill>
                <a:latin typeface="Consolas" panose="020B0609020204030204" charset="0"/>
                <a:ea typeface="+mn-ea"/>
              </a:rPr>
              <a:t>    dict_items([('age', 37), ('score', [98, 97]), ('name', ‘Li')])</a:t>
            </a:r>
            <a:endParaRPr lang="en-US" altLang="x-none" sz="1600" noProof="1">
              <a:solidFill>
                <a:srgbClr val="0000FF"/>
              </a:solidFill>
              <a:latin typeface="Consolas" panose="020B0609020204030204" charset="0"/>
              <a:ea typeface="+mn-ea"/>
            </a:endParaRPr>
          </a:p>
          <a:p>
            <a:pPr>
              <a:spcBef>
                <a:spcPts val="0"/>
              </a:spcBef>
              <a:buSzPct val="90000"/>
              <a:buFont typeface="Arial" panose="020B0604020202020204" pitchFamily="34" charset="0"/>
              <a:buNone/>
            </a:pPr>
            <a:r>
              <a:rPr lang="en-US" altLang="x-none" sz="1600" noProof="1">
                <a:latin typeface="Consolas" panose="020B0609020204030204" charset="0"/>
                <a:ea typeface="+mn-ea"/>
              </a:rPr>
              <a:t>    &gt;&gt;&gt; aDict.update({'a':'a','b':'b'})</a:t>
            </a:r>
            <a:endParaRPr lang="en-US" altLang="x-none" sz="1600" noProof="1">
              <a:latin typeface="Consolas" panose="020B0609020204030204" charset="0"/>
              <a:ea typeface="+mn-ea"/>
            </a:endParaRPr>
          </a:p>
          <a:p>
            <a:pPr>
              <a:spcBef>
                <a:spcPts val="0"/>
              </a:spcBef>
              <a:buSzPct val="90000"/>
              <a:buFont typeface="Arial" panose="020B0604020202020204" pitchFamily="34" charset="0"/>
              <a:buNone/>
            </a:pPr>
            <a:r>
              <a:rPr lang="en-US" altLang="x-none" sz="1600" noProof="1">
                <a:latin typeface="Consolas" panose="020B0609020204030204" charset="0"/>
                <a:ea typeface="+mn-ea"/>
              </a:rPr>
              <a:t>    &gt;&gt;&gt; aDict</a:t>
            </a:r>
            <a:endParaRPr lang="en-US" altLang="x-none" sz="1600" noProof="1">
              <a:latin typeface="Consolas" panose="020B0609020204030204" charset="0"/>
              <a:ea typeface="+mn-ea"/>
            </a:endParaRPr>
          </a:p>
          <a:p>
            <a:pPr marL="0" indent="0">
              <a:spcBef>
                <a:spcPts val="0"/>
              </a:spcBef>
              <a:buSzPct val="90000"/>
              <a:buFont typeface="Arial" panose="020B0604020202020204" pitchFamily="34" charset="0"/>
              <a:buNone/>
            </a:pPr>
            <a:r>
              <a:rPr lang="en-US" altLang="x-none" sz="1600" noProof="1">
                <a:solidFill>
                  <a:srgbClr val="0000FF"/>
                </a:solidFill>
                <a:latin typeface="Consolas" panose="020B0609020204030204" charset="0"/>
                <a:ea typeface="+mn-ea"/>
              </a:rPr>
              <a:t>    {'a': 'a', 'score': [98, 97], 'name': ‘Li', 'age': 37, 'b': 'b'}</a:t>
            </a:r>
            <a:endParaRPr lang="en-US" altLang="x-none" sz="1600" noProof="1">
              <a:solidFill>
                <a:srgbClr val="0000FF"/>
              </a:solidFill>
              <a:latin typeface="Consolas" panose="020B0609020204030204" charset="0"/>
              <a:ea typeface="+mn-ea"/>
            </a:endParaRPr>
          </a:p>
        </p:txBody>
      </p:sp>
    </p:spTree>
  </p:cSld>
  <p:clrMapOvr>
    <a:masterClrMapping/>
  </p:clrMapOvr>
  <p:transition spd="slow" advClick="0">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文本占位符 86018"/>
          <p:cNvSpPr>
            <a:spLocks noGrp="1"/>
          </p:cNvSpPr>
          <p:nvPr>
            <p:ph idx="1"/>
          </p:nvPr>
        </p:nvSpPr>
        <p:spPr>
          <a:xfrm>
            <a:off x="770885" y="1556792"/>
            <a:ext cx="8229600" cy="4678451"/>
          </a:xfrm>
        </p:spPr>
        <p:txBody>
          <a:bodyPr anchor="t"/>
          <a:lstStyle/>
          <a:p>
            <a:pPr>
              <a:spcBef>
                <a:spcPts val="1200"/>
              </a:spcBef>
              <a:spcAft>
                <a:spcPts val="600"/>
              </a:spcAft>
              <a:buClr>
                <a:srgbClr val="FF0000"/>
              </a:buClr>
              <a:buSzPct val="90000"/>
              <a:buFont typeface="Wingdings" panose="05000000000000000000" pitchFamily="2" charset="2"/>
              <a:buChar char="n"/>
            </a:pPr>
            <a:r>
              <a:rPr lang="zh-CN" altLang="en-US" sz="2400" dirty="0"/>
              <a:t>使用</a:t>
            </a:r>
            <a:r>
              <a:rPr lang="en-US" altLang="zh-CN" sz="2400" dirty="0">
                <a:solidFill>
                  <a:srgbClr val="FF0000"/>
                </a:solidFill>
              </a:rPr>
              <a:t>del</a:t>
            </a:r>
            <a:r>
              <a:rPr lang="zh-CN" altLang="en-US" sz="2400" dirty="0"/>
              <a:t>删除字典中指定键的元素</a:t>
            </a:r>
            <a:endParaRPr lang="zh-CN" altLang="en-US" sz="2400" dirty="0"/>
          </a:p>
          <a:p>
            <a:pPr>
              <a:spcBef>
                <a:spcPts val="1200"/>
              </a:spcBef>
              <a:spcAft>
                <a:spcPts val="60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clear()</a:t>
            </a:r>
            <a:r>
              <a:rPr lang="zh-CN" altLang="en-US" sz="2400" dirty="0"/>
              <a:t>方法来删除字典中所有元素</a:t>
            </a:r>
            <a:endParaRPr lang="zh-CN" altLang="en-US" sz="2400" dirty="0"/>
          </a:p>
          <a:p>
            <a:pPr>
              <a:spcBef>
                <a:spcPts val="1200"/>
              </a:spcBef>
              <a:spcAft>
                <a:spcPts val="60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pop()</a:t>
            </a:r>
            <a:r>
              <a:rPr lang="zh-CN" altLang="en-US" sz="2400" dirty="0"/>
              <a:t>方法删除并返回指定键的元素</a:t>
            </a:r>
            <a:endParaRPr lang="zh-CN" altLang="en-US" sz="2400" dirty="0"/>
          </a:p>
          <a:p>
            <a:pPr>
              <a:spcBef>
                <a:spcPts val="1200"/>
              </a:spcBef>
              <a:spcAft>
                <a:spcPts val="60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popitem()</a:t>
            </a:r>
            <a:r>
              <a:rPr lang="zh-CN" altLang="en-US" sz="2400" dirty="0"/>
              <a:t>方法删除并返回字典中的一个元素</a:t>
            </a:r>
            <a:endParaRPr lang="zh-CN" altLang="en-US" sz="240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标题 83969"/>
          <p:cNvSpPr>
            <a:spLocks noGrp="1"/>
          </p:cNvSpPr>
          <p:nvPr>
            <p:ph type="title"/>
          </p:nvPr>
        </p:nvSpPr>
        <p:spPr>
          <a:xfrm>
            <a:off x="323528" y="764704"/>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字典元素的添加与修改</a:t>
            </a:r>
            <a:endParaRPr lang="zh-CN" altLang="en-US"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47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87041"/>
          <p:cNvSpPr>
            <a:spLocks noGrp="1"/>
          </p:cNvSpPr>
          <p:nvPr>
            <p:ph type="title"/>
          </p:nvPr>
        </p:nvSpPr>
        <p:spPr>
          <a:xfrm>
            <a:off x="467544" y="850332"/>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endParaRPr lang="zh-CN" altLang="en-US" sz="2800" dirty="0">
              <a:latin typeface="Times New Roman" panose="02020603050405020304" pitchFamily="18" charset="0"/>
              <a:ea typeface="仿宋" panose="02010609060101010101" pitchFamily="49" charset="-122"/>
              <a:cs typeface="+mn-cs"/>
            </a:endParaRPr>
          </a:p>
        </p:txBody>
      </p:sp>
      <p:sp>
        <p:nvSpPr>
          <p:cNvPr id="106498" name="文本占位符 87042"/>
          <p:cNvSpPr>
            <a:spLocks noGrp="1"/>
          </p:cNvSpPr>
          <p:nvPr>
            <p:ph idx="1"/>
          </p:nvPr>
        </p:nvSpPr>
        <p:spPr>
          <a:xfrm>
            <a:off x="899195" y="1556792"/>
            <a:ext cx="8229600" cy="4678451"/>
          </a:xfrm>
        </p:spPr>
        <p:txBody>
          <a:bodyPr anchor="t"/>
          <a:lstStyle/>
          <a:p>
            <a:pPr>
              <a:spcBef>
                <a:spcPts val="200"/>
              </a:spcBef>
              <a:buClr>
                <a:srgbClr val="FF0000"/>
              </a:buClr>
              <a:buSzPct val="90000"/>
              <a:buFont typeface="Wingdings" panose="05000000000000000000" pitchFamily="2" charset="2"/>
              <a:buChar char="ü"/>
            </a:pPr>
            <a:r>
              <a:rPr lang="zh-CN" altLang="en-US" sz="2400" dirty="0">
                <a:latin typeface="宋体" panose="02010600030101010101" pitchFamily="2" charset="-122"/>
              </a:rPr>
              <a:t>编程：</a:t>
            </a:r>
            <a:r>
              <a:rPr lang="en-GB" altLang="en-US" sz="2400" dirty="0">
                <a:latin typeface="宋体" panose="02010600030101010101" pitchFamily="2" charset="-122"/>
              </a:rPr>
              <a:t>生成包含1000个随机字符的字符串，统计每个字符的出现次数。</a:t>
            </a:r>
            <a:endParaRPr lang="en-GB" altLang="en-US" sz="2400" dirty="0">
              <a:latin typeface="宋体" panose="02010600030101010101" pitchFamily="2" charset="-122"/>
            </a:endParaRPr>
          </a:p>
          <a:p>
            <a:pPr>
              <a:spcBef>
                <a:spcPts val="200"/>
              </a:spcBef>
              <a:buSzPct val="90000"/>
              <a:buNone/>
            </a:pPr>
            <a:endParaRPr lang="en-GB" altLang="en-US" sz="1350" dirty="0">
              <a:latin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3" name="矩形 2"/>
          <p:cNvSpPr/>
          <p:nvPr/>
        </p:nvSpPr>
        <p:spPr>
          <a:xfrm>
            <a:off x="1475656" y="2472143"/>
            <a:ext cx="7416824" cy="3093154"/>
          </a:xfrm>
          <a:prstGeom prst="rect">
            <a:avLst/>
          </a:prstGeom>
        </p:spPr>
        <p:txBody>
          <a:bodyPr wrap="square">
            <a:spAutoFit/>
          </a:bodyPr>
          <a:lstStyle/>
          <a:p>
            <a:pPr>
              <a:spcBef>
                <a:spcPts val="200"/>
              </a:spcBef>
              <a:buSzPct val="90000"/>
              <a:buNone/>
            </a:pPr>
            <a:r>
              <a:rPr lang="en-GB" altLang="en-US" dirty="0">
                <a:solidFill>
                  <a:srgbClr val="0000FF"/>
                </a:solidFill>
                <a:latin typeface="Consolas" panose="020B0609020204030204" charset="0"/>
              </a:rPr>
              <a:t>import</a:t>
            </a:r>
            <a:r>
              <a:rPr lang="en-GB" altLang="en-US" dirty="0">
                <a:latin typeface="Consolas" panose="020B0609020204030204" charset="0"/>
              </a:rPr>
              <a:t> string</a:t>
            </a:r>
            <a:endParaRPr lang="en-GB" altLang="en-US" dirty="0">
              <a:latin typeface="Consolas" panose="020B0609020204030204" charset="0"/>
            </a:endParaRPr>
          </a:p>
          <a:p>
            <a:pPr>
              <a:spcBef>
                <a:spcPts val="200"/>
              </a:spcBef>
              <a:buSzPct val="90000"/>
              <a:buNone/>
            </a:pPr>
            <a:r>
              <a:rPr lang="en-GB" altLang="en-US" dirty="0">
                <a:solidFill>
                  <a:srgbClr val="0000FF"/>
                </a:solidFill>
                <a:latin typeface="Consolas" panose="020B0609020204030204" charset="0"/>
              </a:rPr>
              <a:t>import</a:t>
            </a:r>
            <a:r>
              <a:rPr lang="en-GB" altLang="en-US" dirty="0">
                <a:latin typeface="Consolas" panose="020B0609020204030204" charset="0"/>
              </a:rPr>
              <a:t> random</a:t>
            </a:r>
            <a:endParaRPr lang="en-GB" altLang="en-US" dirty="0">
              <a:latin typeface="Consolas" panose="020B0609020204030204" charset="0"/>
            </a:endParaRPr>
          </a:p>
          <a:p>
            <a:pPr>
              <a:spcBef>
                <a:spcPts val="200"/>
              </a:spcBef>
              <a:buSzPct val="90000"/>
              <a:buNone/>
            </a:pPr>
            <a:r>
              <a:rPr lang="en-GB" altLang="en-US" dirty="0">
                <a:latin typeface="Consolas" panose="020B0609020204030204" charset="0"/>
              </a:rPr>
              <a:t>x = '0123456789'</a:t>
            </a:r>
            <a:endParaRPr lang="en-GB" altLang="en-US" dirty="0">
              <a:latin typeface="Consolas" panose="020B0609020204030204" charset="0"/>
            </a:endParaRPr>
          </a:p>
          <a:p>
            <a:pPr>
              <a:spcBef>
                <a:spcPts val="200"/>
              </a:spcBef>
              <a:buSzPct val="90000"/>
              <a:buNone/>
            </a:pPr>
            <a:r>
              <a:rPr lang="en-GB" altLang="en-US" dirty="0">
                <a:latin typeface="Consolas" panose="020B0609020204030204" charset="0"/>
              </a:rPr>
              <a:t># y = [</a:t>
            </a:r>
            <a:r>
              <a:rPr lang="en-GB" altLang="en-US" dirty="0" err="1">
                <a:latin typeface="Consolas" panose="020B0609020204030204" charset="0"/>
              </a:rPr>
              <a:t>random.choice</a:t>
            </a:r>
            <a:r>
              <a:rPr lang="en-GB" altLang="en-US" dirty="0">
                <a:latin typeface="Consolas" panose="020B0609020204030204" charset="0"/>
              </a:rPr>
              <a:t>(x) for </a:t>
            </a:r>
            <a:r>
              <a:rPr lang="en-GB" altLang="en-US" dirty="0" err="1">
                <a:latin typeface="Consolas" panose="020B0609020204030204" charset="0"/>
              </a:rPr>
              <a:t>i</a:t>
            </a:r>
            <a:r>
              <a:rPr lang="en-GB" altLang="en-US" dirty="0">
                <a:latin typeface="Consolas" panose="020B0609020204030204" charset="0"/>
              </a:rPr>
              <a:t> in range(1000)]</a:t>
            </a:r>
            <a:endParaRPr lang="en-GB" altLang="en-US" dirty="0">
              <a:latin typeface="Consolas" panose="020B0609020204030204" charset="0"/>
            </a:endParaRPr>
          </a:p>
          <a:p>
            <a:pPr>
              <a:spcBef>
                <a:spcPts val="200"/>
              </a:spcBef>
              <a:buSzPct val="90000"/>
              <a:buNone/>
            </a:pPr>
            <a:r>
              <a:rPr lang="en-GB" altLang="en-US" dirty="0">
                <a:latin typeface="Consolas" panose="020B0609020204030204" charset="0"/>
              </a:rPr>
              <a:t>y = </a:t>
            </a:r>
            <a:r>
              <a:rPr lang="en-GB" altLang="en-US" dirty="0" err="1">
                <a:solidFill>
                  <a:srgbClr val="0000FF"/>
                </a:solidFill>
                <a:latin typeface="Consolas" panose="020B0609020204030204" charset="0"/>
              </a:rPr>
              <a:t>random.choices</a:t>
            </a:r>
            <a:r>
              <a:rPr lang="en-GB" altLang="en-US" dirty="0">
                <a:latin typeface="Consolas" panose="020B0609020204030204" charset="0"/>
              </a:rPr>
              <a:t>(x, k=1000)</a:t>
            </a:r>
            <a:endParaRPr lang="en-GB" altLang="en-US" dirty="0">
              <a:latin typeface="Consolas" panose="020B0609020204030204" charset="0"/>
            </a:endParaRPr>
          </a:p>
          <a:p>
            <a:pPr>
              <a:spcBef>
                <a:spcPts val="200"/>
              </a:spcBef>
              <a:buSzPct val="90000"/>
              <a:buNone/>
            </a:pPr>
            <a:r>
              <a:rPr lang="en-GB" altLang="en-US" dirty="0">
                <a:latin typeface="Consolas" panose="020B0609020204030204" charset="0"/>
              </a:rPr>
              <a:t>z = ''.</a:t>
            </a:r>
            <a:r>
              <a:rPr lang="en-GB" altLang="en-US" dirty="0">
                <a:solidFill>
                  <a:srgbClr val="0000FF"/>
                </a:solidFill>
                <a:latin typeface="Consolas" panose="020B0609020204030204" charset="0"/>
              </a:rPr>
              <a:t>join</a:t>
            </a:r>
            <a:r>
              <a:rPr lang="en-GB" altLang="en-US" dirty="0">
                <a:latin typeface="Consolas" panose="020B0609020204030204" charset="0"/>
              </a:rPr>
              <a:t>(y)</a:t>
            </a:r>
            <a:endParaRPr lang="en-GB" altLang="en-US" dirty="0">
              <a:latin typeface="Consolas" panose="020B0609020204030204" charset="0"/>
            </a:endParaRPr>
          </a:p>
          <a:p>
            <a:pPr>
              <a:spcBef>
                <a:spcPts val="200"/>
              </a:spcBef>
              <a:buSzPct val="90000"/>
              <a:buNone/>
            </a:pPr>
            <a:r>
              <a:rPr lang="en-GB" altLang="en-US" dirty="0">
                <a:latin typeface="Consolas" panose="020B0609020204030204" charset="0"/>
              </a:rPr>
              <a:t>d = </a:t>
            </a:r>
            <a:r>
              <a:rPr lang="en-GB" altLang="en-US" dirty="0" err="1">
                <a:solidFill>
                  <a:srgbClr val="0000FF"/>
                </a:solidFill>
                <a:latin typeface="Consolas" panose="020B0609020204030204" charset="0"/>
              </a:rPr>
              <a:t>dict</a:t>
            </a:r>
            <a:r>
              <a:rPr lang="en-GB" altLang="en-US" dirty="0">
                <a:latin typeface="Consolas" panose="020B0609020204030204" charset="0"/>
              </a:rPr>
              <a:t>()                  </a:t>
            </a:r>
            <a:r>
              <a:rPr lang="en-GB" altLang="en-US" dirty="0">
                <a:solidFill>
                  <a:srgbClr val="0000FF"/>
                </a:solidFill>
                <a:latin typeface="Consolas" panose="020B0609020204030204" charset="0"/>
              </a:rPr>
              <a:t>#</a:t>
            </a:r>
            <a:r>
              <a:rPr lang="en-GB" altLang="en-US" dirty="0" err="1">
                <a:solidFill>
                  <a:srgbClr val="0000FF"/>
                </a:solidFill>
                <a:latin typeface="Consolas" panose="020B0609020204030204" charset="0"/>
              </a:rPr>
              <a:t>使用字典保存每个字符出现次数</a:t>
            </a:r>
            <a:endParaRPr lang="en-GB" altLang="en-US" dirty="0">
              <a:solidFill>
                <a:srgbClr val="0000FF"/>
              </a:solidFill>
              <a:latin typeface="Consolas" panose="020B0609020204030204" charset="0"/>
            </a:endParaRPr>
          </a:p>
          <a:p>
            <a:pPr>
              <a:spcBef>
                <a:spcPts val="200"/>
              </a:spcBef>
              <a:buSzPct val="90000"/>
              <a:buNone/>
            </a:pPr>
            <a:r>
              <a:rPr lang="en-GB" altLang="en-US" dirty="0">
                <a:solidFill>
                  <a:srgbClr val="0000FF"/>
                </a:solidFill>
                <a:latin typeface="Consolas" panose="020B0609020204030204" charset="0"/>
              </a:rPr>
              <a:t>for</a:t>
            </a:r>
            <a:r>
              <a:rPr lang="en-GB" altLang="en-US" dirty="0">
                <a:latin typeface="Consolas" panose="020B0609020204030204" charset="0"/>
              </a:rPr>
              <a:t> </a:t>
            </a:r>
            <a:r>
              <a:rPr lang="en-GB" altLang="en-US" dirty="0" err="1">
                <a:latin typeface="Consolas" panose="020B0609020204030204" charset="0"/>
              </a:rPr>
              <a:t>ch</a:t>
            </a:r>
            <a:r>
              <a:rPr lang="en-GB" altLang="en-US" dirty="0">
                <a:latin typeface="Consolas" panose="020B0609020204030204" charset="0"/>
              </a:rPr>
              <a:t> in z:</a:t>
            </a:r>
            <a:endParaRPr lang="en-GB" altLang="en-US" dirty="0">
              <a:latin typeface="Consolas" panose="020B0609020204030204" charset="0"/>
            </a:endParaRPr>
          </a:p>
          <a:p>
            <a:pPr>
              <a:spcBef>
                <a:spcPts val="200"/>
              </a:spcBef>
              <a:buSzPct val="90000"/>
              <a:buNone/>
            </a:pPr>
            <a:r>
              <a:rPr lang="en-GB" altLang="en-US" dirty="0">
                <a:latin typeface="Consolas" panose="020B0609020204030204" charset="0"/>
              </a:rPr>
              <a:t>    d[</a:t>
            </a:r>
            <a:r>
              <a:rPr lang="en-GB" altLang="en-US" dirty="0" err="1">
                <a:latin typeface="Consolas" panose="020B0609020204030204" charset="0"/>
              </a:rPr>
              <a:t>ch</a:t>
            </a:r>
            <a:r>
              <a:rPr lang="en-GB" altLang="en-US" dirty="0">
                <a:latin typeface="Consolas" panose="020B0609020204030204" charset="0"/>
              </a:rPr>
              <a:t>] = </a:t>
            </a:r>
            <a:r>
              <a:rPr lang="en-GB" altLang="en-US" dirty="0" err="1">
                <a:latin typeface="Consolas" panose="020B0609020204030204" charset="0"/>
              </a:rPr>
              <a:t>d.get</a:t>
            </a:r>
            <a:r>
              <a:rPr lang="en-GB" altLang="en-US" dirty="0">
                <a:latin typeface="Consolas" panose="020B0609020204030204" charset="0"/>
              </a:rPr>
              <a:t>(</a:t>
            </a:r>
            <a:r>
              <a:rPr lang="en-GB" altLang="en-US" dirty="0" err="1">
                <a:latin typeface="Consolas" panose="020B0609020204030204" charset="0"/>
              </a:rPr>
              <a:t>ch</a:t>
            </a:r>
            <a:r>
              <a:rPr lang="en-GB" altLang="en-US" dirty="0">
                <a:latin typeface="Consolas" panose="020B0609020204030204" charset="0"/>
              </a:rPr>
              <a:t>, 0) + 1</a:t>
            </a:r>
            <a:endParaRPr lang="en-GB" altLang="en-US" dirty="0">
              <a:latin typeface="Consolas" panose="020B0609020204030204" charset="0"/>
            </a:endParaRPr>
          </a:p>
          <a:p>
            <a:pPr>
              <a:spcBef>
                <a:spcPts val="200"/>
              </a:spcBef>
              <a:buSzPct val="90000"/>
              <a:buNone/>
            </a:pPr>
            <a:r>
              <a:rPr lang="en-GB" altLang="en-US" dirty="0">
                <a:solidFill>
                  <a:srgbClr val="0000FF"/>
                </a:solidFill>
                <a:latin typeface="Consolas" panose="020B0609020204030204" charset="0"/>
              </a:rPr>
              <a:t>print</a:t>
            </a:r>
            <a:r>
              <a:rPr lang="en-GB" altLang="en-US" dirty="0">
                <a:latin typeface="Consolas" panose="020B0609020204030204" charset="0"/>
              </a:rPr>
              <a:t>(d)</a:t>
            </a:r>
            <a:endParaRPr lang="en-GB" altLang="en-US" dirty="0">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文本占位符 88066"/>
          <p:cNvSpPr>
            <a:spLocks noGrp="1"/>
          </p:cNvSpPr>
          <p:nvPr>
            <p:ph idx="1"/>
          </p:nvPr>
        </p:nvSpPr>
        <p:spPr>
          <a:xfrm>
            <a:off x="783054" y="1484784"/>
            <a:ext cx="8229600" cy="4678451"/>
          </a:xfrm>
        </p:spPr>
        <p:txBody>
          <a:bodyPr/>
          <a:lstStyle/>
          <a:p>
            <a:pPr fontAlgn="base">
              <a:lnSpc>
                <a:spcPct val="80000"/>
              </a:lnSpc>
              <a:buClr>
                <a:srgbClr val="FF0000"/>
              </a:buClr>
              <a:buFont typeface="Wingdings" panose="05000000000000000000" charset="0"/>
              <a:buChar char="n"/>
            </a:pPr>
            <a:r>
              <a:rPr lang="zh-CN" altLang="en-US" sz="2400" noProof="1">
                <a:latin typeface="宋体" panose="02010600030101010101" pitchFamily="2" charset="-122"/>
              </a:rPr>
              <a:t>也可以使用</a:t>
            </a:r>
            <a:r>
              <a:rPr lang="en-US" altLang="zh-CN" sz="2400" noProof="1">
                <a:latin typeface="宋体" panose="02010600030101010101" pitchFamily="2" charset="-122"/>
              </a:rPr>
              <a:t>collections</a:t>
            </a:r>
            <a:r>
              <a:rPr lang="zh-CN" altLang="en-US" sz="2400" noProof="1">
                <a:latin typeface="宋体" panose="02010600030101010101" pitchFamily="2" charset="-122"/>
              </a:rPr>
              <a:t>模块的</a:t>
            </a:r>
            <a:r>
              <a:rPr lang="en-US" altLang="zh-CN" sz="2400" noProof="1">
                <a:latin typeface="宋体" panose="02010600030101010101" pitchFamily="2" charset="-122"/>
              </a:rPr>
              <a:t>defaultdict</a:t>
            </a:r>
            <a:r>
              <a:rPr lang="zh-CN" altLang="en-US" sz="2400" noProof="1">
                <a:latin typeface="宋体" panose="02010600030101010101" pitchFamily="2" charset="-122"/>
              </a:rPr>
              <a:t>类来实现。</a:t>
            </a:r>
            <a:endParaRPr lang="zh-CN" altLang="en-US" sz="2400" noProof="1">
              <a:latin typeface="宋体" panose="02010600030101010101" pitchFamily="2" charset="-122"/>
            </a:endParaRPr>
          </a:p>
          <a:p>
            <a:pPr marL="1905" indent="-344805">
              <a:lnSpc>
                <a:spcPct val="80000"/>
              </a:lnSpc>
              <a:buNone/>
            </a:pPr>
            <a:endParaRPr lang="en-US" altLang="zh-CN" sz="1350" noProof="1">
              <a:latin typeface="宋体" panose="02010600030101010101" pitchFamily="2" charset="-122"/>
            </a:endParaRPr>
          </a:p>
          <a:p>
            <a:pPr marL="1905" indent="-344805">
              <a:spcBef>
                <a:spcPts val="600"/>
              </a:spcBef>
              <a:buNone/>
            </a:pPr>
            <a:r>
              <a:rPr lang="en-US" altLang="zh-CN" sz="1350" noProof="1">
                <a:latin typeface="Consolas" panose="020B0609020204030204" charset="0"/>
              </a:rPr>
              <a:t>&gt;&gt;&gt; from collections import defaultdict</a:t>
            </a:r>
            <a:endParaRPr lang="en-US" altLang="zh-CN" sz="1350" noProof="1">
              <a:latin typeface="Consolas" panose="020B0609020204030204" charset="0"/>
            </a:endParaRPr>
          </a:p>
          <a:p>
            <a:pPr marL="1905" indent="-344805">
              <a:spcBef>
                <a:spcPts val="600"/>
              </a:spcBef>
              <a:buNone/>
            </a:pPr>
            <a:r>
              <a:rPr lang="en-US" altLang="zh-CN" sz="1350" noProof="1">
                <a:latin typeface="Consolas" panose="020B0609020204030204" charset="0"/>
              </a:rPr>
              <a:t>&gt;&gt;&gt; frequences = defaultdict(int)</a:t>
            </a:r>
            <a:endParaRPr lang="en-US" altLang="zh-CN" sz="1350" noProof="1">
              <a:latin typeface="Consolas" panose="020B0609020204030204" charset="0"/>
            </a:endParaRPr>
          </a:p>
          <a:p>
            <a:pPr marL="1905" indent="-344805">
              <a:spcBef>
                <a:spcPts val="600"/>
              </a:spcBef>
              <a:buNone/>
            </a:pPr>
            <a:r>
              <a:rPr lang="en-US" altLang="zh-CN" sz="1350" noProof="1">
                <a:latin typeface="Consolas" panose="020B0609020204030204" charset="0"/>
              </a:rPr>
              <a:t>&gt;&gt;&gt; frequences</a:t>
            </a:r>
            <a:endParaRPr lang="en-US" altLang="zh-CN" sz="1350" noProof="1">
              <a:latin typeface="Consolas" panose="020B0609020204030204" charset="0"/>
            </a:endParaRPr>
          </a:p>
          <a:p>
            <a:pPr marL="1905" indent="-344805">
              <a:spcBef>
                <a:spcPts val="600"/>
              </a:spcBef>
              <a:buNone/>
            </a:pPr>
            <a:r>
              <a:rPr lang="en-US" altLang="zh-CN" sz="1350" noProof="1">
                <a:solidFill>
                  <a:srgbClr val="0000FF"/>
                </a:solidFill>
                <a:latin typeface="Consolas" panose="020B0609020204030204" charset="0"/>
              </a:rPr>
              <a:t>defaultdict(&lt;type 'int'&gt;, {})</a:t>
            </a:r>
            <a:endParaRPr lang="en-US" altLang="zh-CN" sz="1350" noProof="1">
              <a:solidFill>
                <a:srgbClr val="0000FF"/>
              </a:solidFill>
              <a:latin typeface="Consolas" panose="020B0609020204030204" charset="0"/>
            </a:endParaRPr>
          </a:p>
          <a:p>
            <a:pPr marL="1905" indent="-344805">
              <a:spcBef>
                <a:spcPts val="600"/>
              </a:spcBef>
              <a:buNone/>
            </a:pPr>
            <a:r>
              <a:rPr lang="en-US" altLang="zh-CN" sz="1350" noProof="1">
                <a:latin typeface="Consolas" panose="020B0609020204030204" charset="0"/>
              </a:rPr>
              <a:t>&gt;&gt;&gt; for item in z:</a:t>
            </a:r>
            <a:endParaRPr lang="en-US" altLang="zh-CN" sz="1350" noProof="1">
              <a:latin typeface="Consolas" panose="020B0609020204030204" charset="0"/>
            </a:endParaRPr>
          </a:p>
          <a:p>
            <a:pPr marL="1905" indent="-344805">
              <a:spcBef>
                <a:spcPts val="600"/>
              </a:spcBef>
              <a:buNone/>
            </a:pPr>
            <a:r>
              <a:rPr lang="en-US" altLang="zh-CN" sz="1350" noProof="1">
                <a:latin typeface="Consolas" panose="020B0609020204030204" charset="0"/>
              </a:rPr>
              <a:t>    frequences[item] += 1</a:t>
            </a:r>
            <a:endParaRPr lang="en-US" altLang="zh-CN" sz="1350" noProof="1">
              <a:latin typeface="Consolas" panose="020B0609020204030204" charset="0"/>
            </a:endParaRPr>
          </a:p>
          <a:p>
            <a:pPr marL="1905" indent="-344805">
              <a:spcBef>
                <a:spcPts val="600"/>
              </a:spcBef>
              <a:buNone/>
            </a:pPr>
            <a:r>
              <a:rPr lang="en-US" altLang="zh-CN" sz="1350" noProof="1">
                <a:latin typeface="Consolas" panose="020B0609020204030204" charset="0"/>
              </a:rPr>
              <a:t>&gt;&gt;&gt; frequences.items()</a:t>
            </a:r>
            <a:endParaRPr lang="en-US" altLang="zh-CN" sz="1350" noProof="1">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标题 87041"/>
          <p:cNvSpPr>
            <a:spLocks noGrp="1"/>
          </p:cNvSpPr>
          <p:nvPr>
            <p:ph type="title"/>
          </p:nvPr>
        </p:nvSpPr>
        <p:spPr>
          <a:xfrm>
            <a:off x="441286" y="996234"/>
            <a:ext cx="9124315" cy="424370"/>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endParaRPr lang="zh-CN" altLang="en-US"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12" name="文本占位符 89090"/>
          <p:cNvSpPr txBox="1"/>
          <p:nvPr/>
        </p:nvSpPr>
        <p:spPr bwMode="auto">
          <a:xfrm>
            <a:off x="784879" y="4255323"/>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n"/>
            </a:pPr>
            <a:r>
              <a:rPr lang="zh-CN" altLang="en-US" sz="2000" noProof="1">
                <a:latin typeface="宋体" panose="02010600030101010101" pitchFamily="2" charset="-122"/>
              </a:rPr>
              <a:t>使用</a:t>
            </a:r>
            <a:r>
              <a:rPr lang="en-US" altLang="zh-CN" sz="2000" noProof="1">
                <a:latin typeface="宋体" panose="02010600030101010101" pitchFamily="2" charset="-122"/>
              </a:rPr>
              <a:t>collections</a:t>
            </a:r>
            <a:r>
              <a:rPr lang="zh-CN" altLang="en-US" sz="2000" noProof="1">
                <a:latin typeface="宋体" panose="02010600030101010101" pitchFamily="2" charset="-122"/>
              </a:rPr>
              <a:t>模块的</a:t>
            </a:r>
            <a:r>
              <a:rPr lang="en-US" altLang="zh-CN" sz="2000" noProof="1">
                <a:latin typeface="宋体" panose="02010600030101010101" pitchFamily="2" charset="-122"/>
              </a:rPr>
              <a:t>Counter</a:t>
            </a:r>
            <a:r>
              <a:rPr lang="zh-CN" altLang="en-US" sz="2000" noProof="1">
                <a:latin typeface="宋体" panose="02010600030101010101" pitchFamily="2" charset="-122"/>
              </a:rPr>
              <a:t>类可以快速实现这个功能，并且提供更多功能，例如查找出现次数最多的元素。</a:t>
            </a:r>
            <a:endParaRPr lang="zh-CN" altLang="en-US" sz="2000" noProof="1">
              <a:latin typeface="宋体" panose="02010600030101010101" pitchFamily="2" charset="-122"/>
            </a:endParaRPr>
          </a:p>
          <a:p>
            <a:pPr marL="1905" indent="-344805">
              <a:spcBef>
                <a:spcPts val="0"/>
              </a:spcBef>
              <a:buFont typeface="Arial" panose="020B0604020202020204" pitchFamily="34" charset="0"/>
              <a:buNone/>
            </a:pPr>
            <a:endParaRPr lang="en-US" altLang="zh-CN" sz="1500" noProof="1">
              <a:latin typeface="宋体" panose="02010600030101010101" pitchFamily="2" charset="-122"/>
            </a:endParaRPr>
          </a:p>
          <a:p>
            <a:pPr marL="1905" indent="-344805">
              <a:spcBef>
                <a:spcPts val="600"/>
              </a:spcBef>
              <a:buFont typeface="Arial" panose="020B0604020202020204" pitchFamily="34" charset="0"/>
              <a:buNone/>
            </a:pPr>
            <a:r>
              <a:rPr lang="en-US" altLang="zh-CN" sz="1350" noProof="1">
                <a:latin typeface="Consolas" panose="020B0609020204030204" charset="0"/>
              </a:rPr>
              <a:t>&gt;&gt;&gt; from collections import Counter</a:t>
            </a:r>
            <a:endParaRPr lang="en-US" altLang="zh-CN" sz="1350" noProof="1">
              <a:latin typeface="Consolas" panose="020B0609020204030204" charset="0"/>
            </a:endParaRPr>
          </a:p>
          <a:p>
            <a:pPr marL="1905" indent="-344805">
              <a:spcBef>
                <a:spcPts val="600"/>
              </a:spcBef>
              <a:buFont typeface="Arial" panose="020B0604020202020204" pitchFamily="34" charset="0"/>
              <a:buNone/>
            </a:pPr>
            <a:r>
              <a:rPr lang="en-US" altLang="zh-CN" sz="1350" noProof="1">
                <a:latin typeface="Consolas" panose="020B0609020204030204" charset="0"/>
              </a:rPr>
              <a:t>&gt;&gt;&gt; frequences = Counter(z)</a:t>
            </a:r>
            <a:endParaRPr lang="en-US" altLang="zh-CN" sz="1350" noProof="1">
              <a:latin typeface="Consolas" panose="020B0609020204030204" charset="0"/>
            </a:endParaRPr>
          </a:p>
          <a:p>
            <a:pPr marL="1905" indent="-344805">
              <a:spcBef>
                <a:spcPts val="600"/>
              </a:spcBef>
              <a:buFont typeface="Arial" panose="020B0604020202020204" pitchFamily="34" charset="0"/>
              <a:buNone/>
            </a:pPr>
            <a:r>
              <a:rPr lang="en-US" altLang="zh-CN" sz="1350" noProof="1">
                <a:latin typeface="Consolas" panose="020B0609020204030204" charset="0"/>
              </a:rPr>
              <a:t>&gt;&gt;&gt; frequences.items()</a:t>
            </a:r>
            <a:endParaRPr lang="en-US" altLang="zh-CN" sz="1350" noProof="1">
              <a:latin typeface="Consolas" panose="020B0609020204030204" charset="0"/>
            </a:endParaRPr>
          </a:p>
          <a:p>
            <a:pPr marL="1905" indent="-344805">
              <a:spcBef>
                <a:spcPts val="600"/>
              </a:spcBef>
              <a:buFont typeface="Arial" panose="020B0604020202020204" pitchFamily="34" charset="0"/>
              <a:buNone/>
            </a:pPr>
            <a:r>
              <a:rPr lang="en-US" altLang="zh-CN" sz="1350" noProof="1">
                <a:latin typeface="Consolas" panose="020B0609020204030204" charset="0"/>
              </a:rPr>
              <a:t>&gt;&gt;&gt; frequences.most_common(1)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出现次数最多的一个字符</a:t>
            </a:r>
            <a:endParaRPr lang="zh-CN" altLang="en-US" sz="1350" noProof="1">
              <a:solidFill>
                <a:srgbClr val="0000FF"/>
              </a:solidFill>
              <a:latin typeface="Consolas" panose="020B0609020204030204" charset="0"/>
            </a:endParaRPr>
          </a:p>
          <a:p>
            <a:pPr marL="1905" indent="-344805">
              <a:spcBef>
                <a:spcPts val="600"/>
              </a:spcBef>
              <a:buFont typeface="Arial" panose="020B0604020202020204" pitchFamily="34" charset="0"/>
              <a:buNone/>
            </a:pPr>
            <a:r>
              <a:rPr lang="en-US" altLang="zh-CN" sz="1350" noProof="1">
                <a:solidFill>
                  <a:srgbClr val="0000FF"/>
                </a:solidFill>
                <a:latin typeface="Consolas" panose="020B0609020204030204" charset="0"/>
              </a:rPr>
              <a:t>[('A', 22)]</a:t>
            </a:r>
            <a:endParaRPr lang="en-US" altLang="zh-CN" sz="1350" noProof="1">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06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文本占位符 90114"/>
          <p:cNvSpPr>
            <a:spLocks noGrp="1"/>
          </p:cNvSpPr>
          <p:nvPr>
            <p:ph idx="1"/>
          </p:nvPr>
        </p:nvSpPr>
        <p:spPr>
          <a:xfrm>
            <a:off x="773544" y="1412776"/>
            <a:ext cx="8229600" cy="4678451"/>
          </a:xfrm>
        </p:spPr>
        <p:txBody>
          <a:bodyPr/>
          <a:lstStyle/>
          <a:p>
            <a:pPr fontAlgn="base">
              <a:lnSpc>
                <a:spcPct val="80000"/>
              </a:lnSpc>
              <a:buClr>
                <a:srgbClr val="FF0000"/>
              </a:buClr>
              <a:buFont typeface="Wingdings" panose="05000000000000000000" charset="0"/>
              <a:buChar char="n"/>
            </a:pPr>
            <a:r>
              <a:rPr lang="zh-CN" altLang="en-US" sz="2400" noProof="1"/>
              <a:t>Counter对象用法示例</a:t>
            </a:r>
            <a:endParaRPr lang="zh-CN" altLang="en-US" sz="2400" noProof="1"/>
          </a:p>
          <a:p>
            <a:pPr marL="1905" indent="-344805">
              <a:lnSpc>
                <a:spcPct val="80000"/>
              </a:lnSpc>
              <a:buNone/>
            </a:pPr>
            <a:endParaRPr lang="zh-CN" altLang="en-US" sz="1350" noProof="1"/>
          </a:p>
          <a:p>
            <a:pPr marL="1905" indent="-344805">
              <a:spcBef>
                <a:spcPts val="600"/>
              </a:spcBef>
              <a:buNone/>
            </a:pPr>
            <a:r>
              <a:rPr lang="zh-CN" altLang="en-US" sz="1800" noProof="1">
                <a:latin typeface="Consolas" panose="020B0609020204030204" charset="0"/>
              </a:rPr>
              <a:t>&gt;&gt;&gt; cnt = Counter()</a:t>
            </a:r>
            <a:endParaRPr lang="zh-CN" altLang="en-US" sz="1800" noProof="1">
              <a:latin typeface="Consolas" panose="020B0609020204030204" charset="0"/>
            </a:endParaRPr>
          </a:p>
          <a:p>
            <a:pPr marL="1905" indent="-344805">
              <a:spcBef>
                <a:spcPts val="600"/>
              </a:spcBef>
              <a:buNone/>
            </a:pPr>
            <a:r>
              <a:rPr lang="zh-CN" altLang="en-US" sz="1800" noProof="1">
                <a:latin typeface="Consolas" panose="020B0609020204030204" charset="0"/>
              </a:rPr>
              <a:t>&gt;&gt;&gt; for word in ['red', 'blue', 'red', 'green', 'blue', 'blue']:</a:t>
            </a:r>
            <a:endParaRPr lang="zh-CN" altLang="en-US" sz="1800" noProof="1">
              <a:latin typeface="Consolas" panose="020B0609020204030204" charset="0"/>
            </a:endParaRPr>
          </a:p>
          <a:p>
            <a:pPr marL="1905" indent="-344805">
              <a:spcBef>
                <a:spcPts val="600"/>
              </a:spcBef>
              <a:buNone/>
            </a:pPr>
            <a:r>
              <a:rPr lang="zh-CN" altLang="en-US" sz="1800" noProof="1">
                <a:latin typeface="Consolas" panose="020B0609020204030204" charset="0"/>
              </a:rPr>
              <a:t>    cnt[word] += 1</a:t>
            </a:r>
            <a:endParaRPr lang="zh-CN" altLang="en-US" sz="1800" noProof="1">
              <a:latin typeface="Consolas" panose="020B0609020204030204" charset="0"/>
            </a:endParaRPr>
          </a:p>
          <a:p>
            <a:pPr marL="1905" indent="-344805">
              <a:spcBef>
                <a:spcPts val="600"/>
              </a:spcBef>
              <a:buNone/>
            </a:pPr>
            <a:endParaRPr lang="zh-CN" altLang="en-US" sz="1800" noProof="1">
              <a:latin typeface="Consolas" panose="020B0609020204030204" charset="0"/>
            </a:endParaRPr>
          </a:p>
          <a:p>
            <a:pPr marL="1905" indent="-344805">
              <a:spcBef>
                <a:spcPts val="600"/>
              </a:spcBef>
              <a:buNone/>
            </a:pPr>
            <a:r>
              <a:rPr lang="zh-CN" altLang="en-US" sz="1800" noProof="1">
                <a:latin typeface="Consolas" panose="020B0609020204030204" charset="0"/>
              </a:rPr>
              <a:t>&gt;&gt;&gt; cnt</a:t>
            </a:r>
            <a:endParaRPr lang="zh-CN" altLang="en-US" sz="1800" noProof="1">
              <a:latin typeface="Consolas" panose="020B0609020204030204" charset="0"/>
            </a:endParaRPr>
          </a:p>
          <a:p>
            <a:pPr marL="1905" indent="-344805">
              <a:spcBef>
                <a:spcPts val="600"/>
              </a:spcBef>
              <a:buNone/>
            </a:pPr>
            <a:r>
              <a:rPr lang="zh-CN" altLang="en-US" sz="1800" noProof="1">
                <a:solidFill>
                  <a:srgbClr val="00B0F0"/>
                </a:solidFill>
                <a:latin typeface="Consolas" panose="020B0609020204030204" charset="0"/>
              </a:rPr>
              <a:t>Counter({'blue': 3, 'red': 2, 'green': 1})</a:t>
            </a:r>
            <a:endParaRPr lang="zh-CN" altLang="en-US" sz="1800" noProof="1">
              <a:solidFill>
                <a:srgbClr val="00B0F0"/>
              </a:solidFill>
              <a:latin typeface="Consolas" panose="020B0609020204030204" charset="0"/>
            </a:endParaRPr>
          </a:p>
          <a:p>
            <a:pPr marL="1905" indent="-344805">
              <a:spcBef>
                <a:spcPts val="600"/>
              </a:spcBef>
              <a:buNone/>
            </a:pPr>
            <a:r>
              <a:rPr lang="zh-CN" altLang="en-US" sz="1800" noProof="1">
                <a:latin typeface="Consolas" panose="020B0609020204030204" charset="0"/>
              </a:rPr>
              <a:t>&gt;&gt;&gt; import re</a:t>
            </a:r>
            <a:endParaRPr lang="zh-CN" altLang="en-US" sz="1800" noProof="1">
              <a:latin typeface="Consolas" panose="020B0609020204030204" charset="0"/>
            </a:endParaRPr>
          </a:p>
          <a:p>
            <a:pPr marL="1905" indent="-344805">
              <a:spcBef>
                <a:spcPts val="600"/>
              </a:spcBef>
              <a:buNone/>
            </a:pPr>
            <a:r>
              <a:rPr lang="zh-CN" altLang="en-US" sz="1800" noProof="1">
                <a:latin typeface="Consolas" panose="020B0609020204030204" charset="0"/>
              </a:rPr>
              <a:t>&gt;&gt;&gt; words = re.findall(r'\w+', open('hamlet.txt').read().lower())</a:t>
            </a:r>
            <a:endParaRPr lang="zh-CN" altLang="en-US" sz="1800" noProof="1">
              <a:latin typeface="Consolas" panose="020B0609020204030204" charset="0"/>
            </a:endParaRPr>
          </a:p>
          <a:p>
            <a:pPr marL="1905" indent="-344805">
              <a:spcBef>
                <a:spcPts val="600"/>
              </a:spcBef>
              <a:buNone/>
            </a:pPr>
            <a:r>
              <a:rPr lang="zh-CN" altLang="en-US" sz="1800" noProof="1">
                <a:latin typeface="Consolas" panose="020B0609020204030204" charset="0"/>
              </a:rPr>
              <a:t>&gt;&gt;&gt; Counter(words).most_common(10)      </a:t>
            </a:r>
            <a:r>
              <a:rPr lang="en-US" altLang="zh-CN" sz="1800" noProof="1">
                <a:latin typeface="Consolas" panose="020B0609020204030204" charset="0"/>
              </a:rPr>
              <a:t>#</a:t>
            </a:r>
            <a:r>
              <a:rPr lang="zh-CN" altLang="en-US" sz="1800" noProof="1">
                <a:latin typeface="Consolas" panose="020B0609020204030204" charset="0"/>
              </a:rPr>
              <a:t>出现次数最多的</a:t>
            </a:r>
            <a:r>
              <a:rPr lang="en-US" altLang="zh-CN" sz="1800" noProof="1">
                <a:latin typeface="Consolas" panose="020B0609020204030204" charset="0"/>
              </a:rPr>
              <a:t>10</a:t>
            </a:r>
            <a:r>
              <a:rPr lang="zh-CN" altLang="en-US" sz="1800" noProof="1">
                <a:latin typeface="Consolas" panose="020B0609020204030204" charset="0"/>
              </a:rPr>
              <a:t>个单词</a:t>
            </a:r>
            <a:endParaRPr lang="zh-CN" altLang="en-US" sz="1800" noProof="1">
              <a:latin typeface="Consolas" panose="020B0609020204030204" charset="0"/>
            </a:endParaRPr>
          </a:p>
          <a:p>
            <a:pPr marL="1905" indent="-344805">
              <a:lnSpc>
                <a:spcPct val="80000"/>
              </a:lnSpc>
              <a:buNone/>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endParaRPr lang="zh-CN" altLang="en-US"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18682" y="102642"/>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0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endParaRPr lang="zh-CN" altLang="en-US"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18682" y="102642"/>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12" name="文本占位符 91138"/>
          <p:cNvSpPr txBox="1"/>
          <p:nvPr/>
        </p:nvSpPr>
        <p:spPr bwMode="auto">
          <a:xfrm>
            <a:off x="904557" y="134493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buClr>
                <a:srgbClr val="FF0000"/>
              </a:buClr>
              <a:buFont typeface="Wingdings" panose="05000000000000000000" charset="0"/>
              <a:buChar char="n"/>
            </a:pPr>
            <a:r>
              <a:rPr lang="en-US" altLang="zh-CN" sz="1800" noProof="1">
                <a:latin typeface="宋体" panose="02010600030101010101" pitchFamily="2" charset="-122"/>
              </a:rPr>
              <a:t>Python</a:t>
            </a:r>
            <a:r>
              <a:rPr lang="zh-CN" altLang="en-US" sz="1800" noProof="1">
                <a:latin typeface="宋体" panose="02010600030101010101" pitchFamily="2" charset="-122"/>
              </a:rPr>
              <a:t>内置字典是无序的，如果需要一个可以记住元素插入顺序的字典，可以使用</a:t>
            </a:r>
            <a:r>
              <a:rPr lang="en-US" altLang="zh-CN" sz="1800" noProof="1">
                <a:solidFill>
                  <a:srgbClr val="FF0000"/>
                </a:solidFill>
                <a:latin typeface="宋体" panose="02010600030101010101" pitchFamily="2" charset="-122"/>
              </a:rPr>
              <a:t>collections.OrderedDict</a:t>
            </a:r>
            <a:r>
              <a:rPr lang="zh-CN" altLang="en-US" sz="1800" noProof="1">
                <a:latin typeface="宋体" panose="02010600030101010101" pitchFamily="2" charset="-122"/>
              </a:rPr>
              <a:t>。</a:t>
            </a:r>
            <a:endParaRPr lang="zh-CN" altLang="en-US" sz="1800" noProof="1">
              <a:latin typeface="宋体" panose="02010600030101010101" pitchFamily="2" charset="-122"/>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 = dict()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无序字典</a:t>
            </a:r>
            <a:endParaRPr lang="zh-CN" altLang="en-US" sz="1800" noProof="1">
              <a:solidFill>
                <a:srgbClr val="0000FF"/>
              </a:solidFill>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x['a'] = 3</a:t>
            </a:r>
            <a:endParaRPr lang="en-US" altLang="zh-CN" sz="1800" noProof="1">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x['b'] = 5</a:t>
            </a:r>
            <a:endParaRPr lang="en-US" altLang="zh-CN" sz="1800" noProof="1">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x['c'] = 8</a:t>
            </a:r>
            <a:endParaRPr lang="en-US" altLang="zh-CN" sz="1800" noProof="1">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a:t>
            </a:r>
            <a:endParaRPr lang="en-US" altLang="zh-CN" sz="1800" noProof="1">
              <a:latin typeface="Consolas" panose="020B0609020204030204" charset="0"/>
            </a:endParaRPr>
          </a:p>
          <a:p>
            <a:pPr marL="1905" indent="-344805">
              <a:lnSpc>
                <a:spcPct val="80000"/>
              </a:lnSpc>
              <a:buFont typeface="Arial" panose="020B0604020202020204" pitchFamily="34" charset="0"/>
              <a:buNone/>
            </a:pPr>
            <a:r>
              <a:rPr lang="en-US" altLang="zh-CN" sz="1800" noProof="1">
                <a:solidFill>
                  <a:srgbClr val="0000FF"/>
                </a:solidFill>
                <a:latin typeface="Consolas" panose="020B0609020204030204" charset="0"/>
              </a:rPr>
              <a:t>{'b': 5, 'c': 8, 'a': 3}</a:t>
            </a:r>
            <a:endParaRPr lang="en-US" altLang="zh-CN" sz="1800" noProof="1">
              <a:solidFill>
                <a:srgbClr val="0000FF"/>
              </a:solidFill>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import collections</a:t>
            </a:r>
            <a:endParaRPr lang="en-US" altLang="zh-CN" sz="1800" noProof="1">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 = collections.OrderedDict()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有序字典</a:t>
            </a:r>
            <a:endParaRPr lang="zh-CN" altLang="en-US" sz="1800" noProof="1">
              <a:solidFill>
                <a:srgbClr val="0000FF"/>
              </a:solidFill>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x['a'] = 3</a:t>
            </a:r>
            <a:endParaRPr lang="en-US" altLang="zh-CN" sz="1800" noProof="1">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x['b'] = 5</a:t>
            </a:r>
            <a:endParaRPr lang="en-US" altLang="zh-CN" sz="1800" noProof="1">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x['c'] = 8</a:t>
            </a:r>
            <a:endParaRPr lang="en-US" altLang="zh-CN" sz="1800" noProof="1">
              <a:latin typeface="Consolas" panose="020B0609020204030204" charset="0"/>
            </a:endParaRPr>
          </a:p>
          <a:p>
            <a:pPr marL="1905" indent="-344805">
              <a:lnSpc>
                <a:spcPct val="80000"/>
              </a:lnSpc>
              <a:buFont typeface="Arial" panose="020B0604020202020204" pitchFamily="34" charset="0"/>
              <a:buNone/>
            </a:pPr>
            <a:r>
              <a:rPr lang="en-US" altLang="zh-CN" sz="1800" noProof="1">
                <a:latin typeface="Consolas" panose="020B0609020204030204" charset="0"/>
              </a:rPr>
              <a:t>&gt;&gt;&gt; x</a:t>
            </a:r>
            <a:endParaRPr lang="en-US" altLang="zh-CN" sz="1800" noProof="1">
              <a:latin typeface="Consolas" panose="020B0609020204030204" charset="0"/>
            </a:endParaRPr>
          </a:p>
          <a:p>
            <a:pPr marL="1905" indent="-344805">
              <a:lnSpc>
                <a:spcPct val="80000"/>
              </a:lnSpc>
              <a:buFont typeface="Arial" panose="020B0604020202020204" pitchFamily="34" charset="0"/>
              <a:buNone/>
            </a:pPr>
            <a:r>
              <a:rPr lang="en-US" altLang="zh-CN" sz="1800" noProof="1">
                <a:solidFill>
                  <a:srgbClr val="0000FF"/>
                </a:solidFill>
                <a:latin typeface="Consolas" panose="020B0609020204030204" charset="0"/>
              </a:rPr>
              <a:t>OrderedDict([('a', 3), ('b', 5), ('c', 8)])</a:t>
            </a:r>
            <a:endParaRPr lang="en-US" altLang="zh-CN" sz="1800" noProof="1">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1266"/>
          <p:cNvSpPr>
            <a:spLocks noGrp="1"/>
          </p:cNvSpPr>
          <p:nvPr>
            <p:ph idx="1"/>
          </p:nvPr>
        </p:nvSpPr>
        <p:spPr>
          <a:xfrm>
            <a:off x="604238" y="1400855"/>
            <a:ext cx="8401050" cy="3398520"/>
          </a:xfrm>
        </p:spPr>
        <p:txBody>
          <a:bodyPr anchor="t"/>
          <a:lstStyle/>
          <a:p>
            <a:pPr>
              <a:spcBef>
                <a:spcPts val="600"/>
              </a:spcBef>
              <a:spcAft>
                <a:spcPts val="600"/>
              </a:spcAft>
              <a:buClr>
                <a:srgbClr val="FF0000"/>
              </a:buClr>
              <a:buSzPct val="90000"/>
              <a:buFont typeface="Wingdings" panose="05000000000000000000" pitchFamily="2" charset="2"/>
              <a:buChar char="n"/>
            </a:pPr>
            <a:r>
              <a:rPr lang="zh-CN" altLang="en-US" sz="2400" b="1" dirty="0"/>
              <a:t>列表是</a:t>
            </a:r>
            <a:r>
              <a:rPr lang="en-US" altLang="zh-CN" sz="2400" b="1" dirty="0"/>
              <a:t>Python</a:t>
            </a:r>
            <a:r>
              <a:rPr lang="zh-CN" altLang="en-US" sz="2400" b="1" dirty="0"/>
              <a:t>中内置</a:t>
            </a:r>
            <a:r>
              <a:rPr lang="zh-CN" altLang="en-US" sz="2400" b="1" dirty="0">
                <a:solidFill>
                  <a:srgbClr val="FF0000"/>
                </a:solidFill>
              </a:rPr>
              <a:t>有序、可变</a:t>
            </a:r>
            <a:r>
              <a:rPr lang="zh-CN" altLang="en-US" sz="2400" b="1" dirty="0"/>
              <a:t>序列，列表的所有元素放在一对中括号“</a:t>
            </a:r>
            <a:r>
              <a:rPr lang="en-US" altLang="zh-CN" sz="2400" b="1" dirty="0"/>
              <a:t>[]”</a:t>
            </a:r>
            <a:r>
              <a:rPr lang="zh-CN" altLang="en-US" sz="2400" b="1" dirty="0"/>
              <a:t>中，并使用逗号分隔开；</a:t>
            </a:r>
            <a:endParaRPr lang="zh-CN" altLang="en-US" sz="2400" b="1" dirty="0"/>
          </a:p>
          <a:p>
            <a:pPr>
              <a:spcBef>
                <a:spcPts val="600"/>
              </a:spcBef>
              <a:spcAft>
                <a:spcPts val="600"/>
              </a:spcAft>
              <a:buClr>
                <a:srgbClr val="FF0000"/>
              </a:buClr>
              <a:buSzPct val="90000"/>
              <a:buFont typeface="Wingdings" panose="05000000000000000000" pitchFamily="2" charset="2"/>
              <a:buChar char="n"/>
            </a:pPr>
            <a:r>
              <a:rPr lang="zh-CN" altLang="en-US" sz="2400" b="1" dirty="0">
                <a:solidFill>
                  <a:srgbClr val="FF0000"/>
                </a:solidFill>
              </a:rPr>
              <a:t>当列表元素增加或删除时，列表对象自动进行扩展或收缩内存，保证元素之间没有缝隙</a:t>
            </a:r>
            <a:r>
              <a:rPr lang="zh-CN" altLang="en-US" sz="2400" b="1" dirty="0"/>
              <a:t>；</a:t>
            </a:r>
            <a:endParaRPr lang="zh-CN" altLang="en-US" sz="2400" b="1" dirty="0"/>
          </a:p>
          <a:p>
            <a:pPr>
              <a:spcBef>
                <a:spcPts val="600"/>
              </a:spcBef>
              <a:spcAft>
                <a:spcPts val="600"/>
              </a:spcAft>
              <a:buClr>
                <a:srgbClr val="FF0000"/>
              </a:buClr>
              <a:buSzPct val="90000"/>
              <a:buFont typeface="Wingdings" panose="05000000000000000000" pitchFamily="2" charset="2"/>
              <a:buChar char="n"/>
            </a:pPr>
            <a:r>
              <a:rPr lang="zh-CN" altLang="en-US" sz="2400" b="1" dirty="0"/>
              <a:t>在Python中，</a:t>
            </a:r>
            <a:r>
              <a:rPr lang="zh-CN" altLang="en-US" sz="2400" b="1" dirty="0">
                <a:solidFill>
                  <a:srgbClr val="FF0000"/>
                </a:solidFill>
              </a:rPr>
              <a:t>一个列表中的数据类型可以各不相同</a:t>
            </a:r>
            <a:endParaRPr lang="en-US" altLang="zh-CN" sz="2400" b="1" dirty="0">
              <a:solidFill>
                <a:srgbClr val="FF0000"/>
              </a:solidFill>
            </a:endParaRPr>
          </a:p>
          <a:p>
            <a:pPr lvl="1">
              <a:spcBef>
                <a:spcPts val="600"/>
              </a:spcBef>
              <a:spcAft>
                <a:spcPts val="600"/>
              </a:spcAft>
              <a:buClr>
                <a:srgbClr val="FF0000"/>
              </a:buClr>
              <a:buSzPct val="90000"/>
              <a:buFont typeface="Wingdings" panose="05000000000000000000" pitchFamily="2" charset="2"/>
              <a:buChar char="l"/>
            </a:pPr>
            <a:r>
              <a:rPr lang="zh-CN" altLang="en-US" sz="2000" b="1" dirty="0"/>
              <a:t>可以同时分别为整数、浮点数、字符串等基本类型，甚至是列表、元组、字典、集合以及其他自定义类型的对象。</a:t>
            </a:r>
            <a:endParaRPr lang="en-US" altLang="zh-CN" sz="2000" b="1" dirty="0"/>
          </a:p>
          <a:p>
            <a:pPr lvl="1">
              <a:spcBef>
                <a:spcPts val="600"/>
              </a:spcBef>
              <a:spcAft>
                <a:spcPts val="600"/>
              </a:spcAft>
              <a:buClr>
                <a:srgbClr val="FF0000"/>
              </a:buClr>
              <a:buSzPct val="90000"/>
              <a:buFont typeface="Wingdings" panose="05000000000000000000" pitchFamily="2" charset="2"/>
              <a:buChar char="ü"/>
            </a:pPr>
            <a:r>
              <a:rPr lang="zh-CN" altLang="en-US" sz="2000" b="1" dirty="0"/>
              <a:t>例如：</a:t>
            </a:r>
            <a:endParaRPr lang="zh-CN" altLang="en-US" sz="2000" b="1" dirty="0"/>
          </a:p>
          <a:p>
            <a:pPr>
              <a:lnSpc>
                <a:spcPct val="80000"/>
              </a:lnSpc>
              <a:buSzPct val="90000"/>
              <a:buNone/>
            </a:pPr>
            <a:r>
              <a:rPr lang="en-US" altLang="zh-CN" sz="2000" dirty="0">
                <a:latin typeface="Consolas" panose="020B0609020204030204" charset="0"/>
              </a:rPr>
              <a:t>         [10, 20, 30, 40]</a:t>
            </a:r>
            <a:endParaRPr lang="zh-CN" altLang="en-US" sz="2000" dirty="0">
              <a:latin typeface="Consolas" panose="020B0609020204030204" charset="0"/>
            </a:endParaRPr>
          </a:p>
          <a:p>
            <a:pPr>
              <a:lnSpc>
                <a:spcPct val="80000"/>
              </a:lnSpc>
              <a:buSzPct val="90000"/>
              <a:buNone/>
            </a:pPr>
            <a:r>
              <a:rPr lang="en-US" altLang="zh-CN" sz="2000" dirty="0">
                <a:latin typeface="Consolas" panose="020B0609020204030204" charset="0"/>
              </a:rPr>
              <a:t>         ['frog', ‘fish', ‘bird']</a:t>
            </a:r>
            <a:endParaRPr lang="en-US" altLang="zh-CN" sz="2000" dirty="0">
              <a:latin typeface="Consolas" panose="020B0609020204030204" charset="0"/>
            </a:endParaRPr>
          </a:p>
          <a:p>
            <a:pPr>
              <a:lnSpc>
                <a:spcPct val="80000"/>
              </a:lnSpc>
              <a:buSzPct val="90000"/>
              <a:buNone/>
            </a:pPr>
            <a:r>
              <a:rPr lang="en-US" altLang="zh-CN" sz="2000" dirty="0">
                <a:latin typeface="Consolas" panose="020B0609020204030204" charset="0"/>
              </a:rPr>
              <a:t>         ['spam', 2.0, 5, [10, 20]]</a:t>
            </a:r>
            <a:endParaRPr lang="en-US" altLang="zh-CN" sz="2000" dirty="0">
              <a:latin typeface="Consolas" panose="020B0609020204030204" charset="0"/>
            </a:endParaRPr>
          </a:p>
          <a:p>
            <a:pPr>
              <a:lnSpc>
                <a:spcPct val="80000"/>
              </a:lnSpc>
              <a:buSzPct val="90000"/>
              <a:buNone/>
            </a:pPr>
            <a:r>
              <a:rPr lang="zh-CN" altLang="en-US" sz="2000" dirty="0">
                <a:latin typeface="Consolas" panose="020B0609020204030204" charset="0"/>
              </a:rPr>
              <a:t>         [['file1', 200,7], ['file2', 260,9]]</a:t>
            </a:r>
            <a:endParaRPr lang="en-US" altLang="zh-CN" sz="2000" dirty="0">
              <a:latin typeface="Consolas" panose="020B0609020204030204" charset="0"/>
            </a:endParaRPr>
          </a:p>
          <a:p>
            <a:pPr>
              <a:lnSpc>
                <a:spcPct val="80000"/>
              </a:lnSpc>
              <a:buSzPct val="90000"/>
              <a:buFont typeface="Wingdings" panose="05000000000000000000" pitchFamily="2" charset="2"/>
              <a:buChar char="•"/>
            </a:pPr>
            <a:endParaRPr lang="zh-CN" altLang="en-US" sz="1800" dirty="0"/>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400899" y="963812"/>
            <a:ext cx="380424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List</a:t>
            </a:r>
            <a:r>
              <a:rPr lang="en-US" altLang="zh-CN" sz="2800" b="1" dirty="0">
                <a:latin typeface="Times New Roman" panose="02020603050405020304" pitchFamily="18" charset="0"/>
                <a:ea typeface="仿宋" panose="02010609060101010101" pitchFamily="49" charset="-122"/>
              </a:rPr>
              <a:t>)</a:t>
            </a:r>
            <a:r>
              <a:rPr lang="zh-CN" altLang="en-US" sz="2800" b="1" dirty="0">
                <a:latin typeface="Times New Roman" panose="02020603050405020304" pitchFamily="18" charset="0"/>
                <a:ea typeface="仿宋" panose="02010609060101010101" pitchFamily="49" charset="-122"/>
              </a:rPr>
              <a:t>的基本概念</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92161"/>
          <p:cNvSpPr>
            <a:spLocks noGrp="1"/>
          </p:cNvSpPr>
          <p:nvPr>
            <p:ph type="title"/>
          </p:nvPr>
        </p:nvSpPr>
        <p:spPr>
          <a:xfrm>
            <a:off x="395536" y="778169"/>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2.3.6 字典推导式</a:t>
            </a:r>
            <a:r>
              <a:rPr lang="en-US" altLang="zh-CN" sz="2800" dirty="0">
                <a:latin typeface="Times New Roman" panose="02020603050405020304" pitchFamily="18" charset="0"/>
                <a:ea typeface="仿宋" panose="02010609060101010101" pitchFamily="49" charset="-122"/>
                <a:cs typeface="+mn-cs"/>
              </a:rPr>
              <a:t>(</a:t>
            </a:r>
            <a:r>
              <a:rPr lang="en-US" altLang="zh-CN" sz="2400" dirty="0" err="1">
                <a:solidFill>
                  <a:srgbClr val="0000FF"/>
                </a:solidFill>
                <a:latin typeface="Times New Roman" panose="02020603050405020304" pitchFamily="18" charset="0"/>
                <a:ea typeface="仿宋" panose="02010609060101010101" pitchFamily="49" charset="-122"/>
                <a:cs typeface="+mn-cs"/>
              </a:rPr>
              <a:t>dict</a:t>
            </a:r>
            <a:r>
              <a:rPr lang="en-US" altLang="zh-CN" sz="2400" dirty="0">
                <a:solidFill>
                  <a:srgbClr val="0000FF"/>
                </a:solidFill>
                <a:latin typeface="Times New Roman" panose="02020603050405020304" pitchFamily="18" charset="0"/>
                <a:ea typeface="仿宋" panose="02010609060101010101" pitchFamily="49" charset="-122"/>
                <a:cs typeface="+mn-cs"/>
              </a:rPr>
              <a:t> </a:t>
            </a:r>
            <a:r>
              <a:rPr lang="en-US" altLang="zh-CN" sz="2400" dirty="0">
                <a:solidFill>
                  <a:srgbClr val="0000FF"/>
                </a:solidFill>
                <a:latin typeface="Times New Roman" panose="02020603050405020304" pitchFamily="18" charset="0"/>
              </a:rPr>
              <a:t>comprehensions</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111618" name="文本占位符 92162"/>
          <p:cNvSpPr>
            <a:spLocks noGrp="1"/>
          </p:cNvSpPr>
          <p:nvPr>
            <p:ph idx="1"/>
          </p:nvPr>
        </p:nvSpPr>
        <p:spPr>
          <a:xfrm>
            <a:off x="783054" y="1556792"/>
            <a:ext cx="8229600" cy="4678451"/>
          </a:xfrm>
        </p:spPr>
        <p:txBody>
          <a:bodyPr anchor="t"/>
          <a:lstStyle/>
          <a:p>
            <a:pPr marL="1905" indent="-344805">
              <a:lnSpc>
                <a:spcPct val="80000"/>
              </a:lnSpc>
              <a:buSzPct val="90000"/>
              <a:buNone/>
            </a:pPr>
            <a:r>
              <a:rPr lang="en-US" altLang="zh-CN" sz="1600" dirty="0">
                <a:latin typeface="Consolas" panose="020B0609020204030204" charset="0"/>
              </a:rPr>
              <a:t>&gt;&gt;&gt; s = {</a:t>
            </a:r>
            <a:r>
              <a:rPr lang="en-US" altLang="zh-CN" sz="1600" dirty="0" err="1">
                <a:latin typeface="Consolas" panose="020B0609020204030204" charset="0"/>
              </a:rPr>
              <a:t>x:x.strip</a:t>
            </a:r>
            <a:r>
              <a:rPr lang="en-US" altLang="zh-CN" sz="1600" dirty="0">
                <a:latin typeface="Consolas" panose="020B0609020204030204" charset="0"/>
              </a:rPr>
              <a:t>() for x in ('  he  ', 'she    ', '    I')}</a:t>
            </a:r>
            <a:endParaRPr lang="en-US" altLang="zh-CN" sz="1600" dirty="0">
              <a:latin typeface="Consolas" panose="020B0609020204030204" charset="0"/>
            </a:endParaRPr>
          </a:p>
          <a:p>
            <a:pPr marL="1905" indent="-344805">
              <a:lnSpc>
                <a:spcPct val="80000"/>
              </a:lnSpc>
              <a:buSzPct val="90000"/>
              <a:buNone/>
            </a:pPr>
            <a:r>
              <a:rPr lang="en-US" altLang="zh-CN" sz="1600" dirty="0">
                <a:latin typeface="Consolas" panose="020B0609020204030204" charset="0"/>
              </a:rPr>
              <a:t>&gt;&gt;&gt; s</a:t>
            </a:r>
            <a:endParaRPr lang="en-US" altLang="zh-CN" sz="1600" dirty="0">
              <a:latin typeface="Consolas" panose="020B0609020204030204" charset="0"/>
            </a:endParaRPr>
          </a:p>
          <a:p>
            <a:pPr marL="1905" indent="-344805">
              <a:lnSpc>
                <a:spcPct val="80000"/>
              </a:lnSpc>
              <a:buSzPct val="90000"/>
              <a:buNone/>
            </a:pPr>
            <a:r>
              <a:rPr lang="en-US" altLang="zh-CN" sz="1600" dirty="0">
                <a:solidFill>
                  <a:srgbClr val="00B0F0"/>
                </a:solidFill>
                <a:latin typeface="Consolas" panose="020B0609020204030204" charset="0"/>
              </a:rPr>
              <a:t>{'  he  ': 'he', '    I': 'I', 'she    ': 'she'}</a:t>
            </a:r>
            <a:endParaRPr lang="en-US" altLang="zh-CN" sz="1600" dirty="0">
              <a:solidFill>
                <a:srgbClr val="00B0F0"/>
              </a:solidFill>
              <a:latin typeface="Consolas" panose="020B0609020204030204" charset="0"/>
            </a:endParaRPr>
          </a:p>
          <a:p>
            <a:pPr marL="1905" indent="-344805">
              <a:lnSpc>
                <a:spcPct val="80000"/>
              </a:lnSpc>
              <a:buSzPct val="90000"/>
              <a:buNone/>
            </a:pPr>
            <a:r>
              <a:rPr lang="en-US" altLang="zh-CN" sz="1600" dirty="0">
                <a:latin typeface="Consolas" panose="020B0609020204030204" charset="0"/>
              </a:rPr>
              <a:t>&gt;&gt;&gt; for k, v in </a:t>
            </a:r>
            <a:r>
              <a:rPr lang="en-US" altLang="zh-CN" sz="1600" dirty="0" err="1">
                <a:latin typeface="Consolas" panose="020B0609020204030204" charset="0"/>
              </a:rPr>
              <a:t>s.items</a:t>
            </a:r>
            <a:r>
              <a:rPr lang="en-US" altLang="zh-CN" sz="1600" dirty="0">
                <a:latin typeface="Consolas" panose="020B0609020204030204" charset="0"/>
              </a:rPr>
              <a:t>():</a:t>
            </a:r>
            <a:endParaRPr lang="en-US" altLang="zh-CN" sz="1600" dirty="0">
              <a:latin typeface="Consolas" panose="020B0609020204030204" charset="0"/>
            </a:endParaRPr>
          </a:p>
          <a:p>
            <a:pPr marL="1905" indent="-344805">
              <a:lnSpc>
                <a:spcPct val="80000"/>
              </a:lnSpc>
              <a:buSzPct val="90000"/>
              <a:buNone/>
            </a:pPr>
            <a:r>
              <a:rPr lang="en-US" altLang="zh-CN" sz="1600" dirty="0">
                <a:latin typeface="Consolas" panose="020B0609020204030204" charset="0"/>
              </a:rPr>
              <a:t>    print(k, ':', v)</a:t>
            </a:r>
            <a:endParaRPr lang="en-US" altLang="zh-CN" sz="1600" dirty="0">
              <a:latin typeface="Consolas" panose="020B0609020204030204" charset="0"/>
            </a:endParaRPr>
          </a:p>
          <a:p>
            <a:pPr marL="1905" indent="-344805">
              <a:lnSpc>
                <a:spcPct val="80000"/>
              </a:lnSpc>
              <a:buSzPct val="90000"/>
              <a:buNone/>
            </a:pPr>
            <a:endParaRPr lang="en-US" altLang="zh-CN" sz="1600" dirty="0">
              <a:latin typeface="Consolas" panose="020B0609020204030204" charset="0"/>
            </a:endParaRPr>
          </a:p>
          <a:p>
            <a:pPr marL="1905" indent="-344805">
              <a:lnSpc>
                <a:spcPct val="80000"/>
              </a:lnSpc>
              <a:buSzPct val="90000"/>
              <a:buNone/>
            </a:pPr>
            <a:r>
              <a:rPr lang="en-US" altLang="zh-CN" sz="1600" dirty="0">
                <a:solidFill>
                  <a:srgbClr val="00B0F0"/>
                </a:solidFill>
                <a:latin typeface="Consolas" panose="020B0609020204030204" charset="0"/>
              </a:rPr>
              <a:t>  he   : he</a:t>
            </a:r>
            <a:endParaRPr lang="en-US" altLang="zh-CN" sz="1600" dirty="0">
              <a:solidFill>
                <a:srgbClr val="00B0F0"/>
              </a:solidFill>
              <a:latin typeface="Consolas" panose="020B0609020204030204" charset="0"/>
            </a:endParaRPr>
          </a:p>
          <a:p>
            <a:pPr marL="1905" indent="-344805">
              <a:lnSpc>
                <a:spcPct val="80000"/>
              </a:lnSpc>
              <a:buSzPct val="90000"/>
              <a:buNone/>
            </a:pPr>
            <a:r>
              <a:rPr lang="en-US" altLang="zh-CN" sz="1600" dirty="0">
                <a:solidFill>
                  <a:srgbClr val="00B0F0"/>
                </a:solidFill>
                <a:latin typeface="Consolas" panose="020B0609020204030204" charset="0"/>
              </a:rPr>
              <a:t>    I : I</a:t>
            </a:r>
            <a:endParaRPr lang="en-US" altLang="zh-CN" sz="1600" dirty="0">
              <a:solidFill>
                <a:srgbClr val="00B0F0"/>
              </a:solidFill>
              <a:latin typeface="Consolas" panose="020B0609020204030204" charset="0"/>
            </a:endParaRPr>
          </a:p>
          <a:p>
            <a:pPr marL="1905" indent="-344805">
              <a:lnSpc>
                <a:spcPct val="80000"/>
              </a:lnSpc>
              <a:buSzPct val="90000"/>
              <a:buNone/>
            </a:pPr>
            <a:r>
              <a:rPr lang="en-US" altLang="zh-CN" sz="1600" dirty="0">
                <a:solidFill>
                  <a:srgbClr val="00B0F0"/>
                </a:solidFill>
                <a:latin typeface="Consolas" panose="020B0609020204030204" charset="0"/>
              </a:rPr>
              <a:t>she     : she </a:t>
            </a:r>
            <a:endParaRPr lang="en-US" altLang="zh-CN" sz="1600" dirty="0">
              <a:solidFill>
                <a:srgbClr val="00B0F0"/>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endParaRPr lang="zh-CN" altLang="en-US" sz="3600" b="1" dirty="0">
                <a:latin typeface="Times New Roman" panose="02020603050405020304" pitchFamily="18" charset="0"/>
                <a:ea typeface="黑体" panose="02010609060101010101" pitchFamily="49" charset="-122"/>
              </a:endParaRPr>
            </a:p>
          </p:txBody>
        </p:sp>
      </p:grpSp>
      <p:sp>
        <p:nvSpPr>
          <p:cNvPr id="9" name="内容占位符 2"/>
          <p:cNvSpPr txBox="1"/>
          <p:nvPr/>
        </p:nvSpPr>
        <p:spPr bwMode="auto">
          <a:xfrm>
            <a:off x="783054" y="3896017"/>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800" dirty="0">
                <a:latin typeface="Consolas" panose="020B0609020204030204" charset="0"/>
              </a:rPr>
              <a:t>&gt;&gt;&gt; {i:str(i) for i in range(1, 5)}</a:t>
            </a:r>
            <a:endParaRPr lang="zh-CN" altLang="en-US" sz="1800" dirty="0">
              <a:latin typeface="Consolas" panose="020B0609020204030204" charset="0"/>
            </a:endParaRPr>
          </a:p>
          <a:p>
            <a:pPr marL="0" indent="0">
              <a:buSzPct val="90000"/>
              <a:buFont typeface="Arial" panose="020B0604020202020204" pitchFamily="34" charset="0"/>
              <a:buNone/>
            </a:pPr>
            <a:r>
              <a:rPr lang="zh-CN" altLang="en-US" sz="1800" dirty="0">
                <a:solidFill>
                  <a:srgbClr val="00B0F0"/>
                </a:solidFill>
                <a:latin typeface="Consolas" panose="020B0609020204030204" charset="0"/>
              </a:rPr>
              <a:t>{1: '1', 2: '2', 3: '3', 4: '4'}</a:t>
            </a:r>
            <a:endParaRPr lang="zh-CN" altLang="en-US" sz="1800" dirty="0">
              <a:solidFill>
                <a:srgbClr val="00B0F0"/>
              </a:solidFill>
              <a:latin typeface="Consolas" panose="020B0609020204030204" charset="0"/>
            </a:endParaRPr>
          </a:p>
          <a:p>
            <a:pPr marL="0" indent="0">
              <a:buSzPct val="90000"/>
              <a:buFont typeface="Arial" panose="020B0604020202020204" pitchFamily="34" charset="0"/>
              <a:buNone/>
            </a:pPr>
            <a:r>
              <a:rPr lang="zh-CN" altLang="en-US" sz="1800" dirty="0">
                <a:latin typeface="Consolas" panose="020B0609020204030204" charset="0"/>
              </a:rPr>
              <a:t>&gt;&gt;&gt; x = ['A', 'B', 'C', 'D']</a:t>
            </a:r>
            <a:endParaRPr lang="zh-CN" altLang="en-US" sz="1800" dirty="0">
              <a:latin typeface="Consolas" panose="020B0609020204030204" charset="0"/>
            </a:endParaRPr>
          </a:p>
          <a:p>
            <a:pPr marL="0" indent="0">
              <a:buSzPct val="90000"/>
              <a:buFont typeface="Arial" panose="020B0604020202020204" pitchFamily="34" charset="0"/>
              <a:buNone/>
            </a:pPr>
            <a:r>
              <a:rPr lang="zh-CN" altLang="en-US" sz="1800" dirty="0">
                <a:latin typeface="Consolas" panose="020B0609020204030204" charset="0"/>
              </a:rPr>
              <a:t>&gt;&gt;&gt; y = ['a', 'b', 'b', 'd']</a:t>
            </a:r>
            <a:endParaRPr lang="zh-CN" altLang="en-US" sz="1800" dirty="0">
              <a:latin typeface="Consolas" panose="020B0609020204030204" charset="0"/>
            </a:endParaRPr>
          </a:p>
          <a:p>
            <a:pPr marL="0" indent="0">
              <a:buSzPct val="90000"/>
              <a:buFont typeface="Arial" panose="020B0604020202020204" pitchFamily="34" charset="0"/>
              <a:buNone/>
            </a:pPr>
            <a:r>
              <a:rPr lang="zh-CN" altLang="en-US" sz="1800" dirty="0">
                <a:latin typeface="Consolas" panose="020B0609020204030204" charset="0"/>
              </a:rPr>
              <a:t>&gt;&gt;&gt; {i:j for i,j in zip(x,y)}</a:t>
            </a:r>
            <a:endParaRPr lang="zh-CN" altLang="en-US" sz="1800" dirty="0">
              <a:latin typeface="Consolas" panose="020B0609020204030204" charset="0"/>
            </a:endParaRPr>
          </a:p>
          <a:p>
            <a:pPr marL="0" indent="0">
              <a:buSzPct val="90000"/>
              <a:buFont typeface="Arial" panose="020B0604020202020204" pitchFamily="34" charset="0"/>
              <a:buNone/>
            </a:pPr>
            <a:r>
              <a:rPr lang="zh-CN" altLang="en-US" sz="1800" dirty="0">
                <a:solidFill>
                  <a:srgbClr val="00B0F0"/>
                </a:solidFill>
                <a:latin typeface="Consolas" panose="020B0609020204030204" charset="0"/>
              </a:rPr>
              <a:t>{'A': 'a', 'C': 'b', 'B': 'b', 'D': 'd'}</a:t>
            </a:r>
            <a:endParaRPr lang="zh-CN" altLang="en-US" sz="1800" dirty="0">
              <a:solidFill>
                <a:srgbClr val="00B0F0"/>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61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6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61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161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161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161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93185"/>
          <p:cNvSpPr>
            <a:spLocks noGrp="1"/>
          </p:cNvSpPr>
          <p:nvPr>
            <p:ph type="title"/>
          </p:nvPr>
        </p:nvSpPr>
        <p:spPr>
          <a:xfrm>
            <a:off x="499386" y="748943"/>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集合的基本概念</a:t>
            </a:r>
            <a:endParaRPr lang="zh-CN" altLang="en-US" sz="2800" dirty="0">
              <a:latin typeface="Times New Roman" panose="02020603050405020304" pitchFamily="18" charset="0"/>
              <a:ea typeface="仿宋" panose="02010609060101010101" pitchFamily="49" charset="-122"/>
              <a:cs typeface="+mn-cs"/>
            </a:endParaRPr>
          </a:p>
        </p:txBody>
      </p:sp>
      <p:sp>
        <p:nvSpPr>
          <p:cNvPr id="113666" name="文本占位符 93186"/>
          <p:cNvSpPr>
            <a:spLocks noGrp="1"/>
          </p:cNvSpPr>
          <p:nvPr>
            <p:ph idx="1"/>
          </p:nvPr>
        </p:nvSpPr>
        <p:spPr>
          <a:xfrm>
            <a:off x="914400" y="1395062"/>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400" b="1" dirty="0"/>
              <a:t>集合是</a:t>
            </a:r>
            <a:r>
              <a:rPr lang="zh-CN" altLang="en-US" sz="2400" b="1" dirty="0">
                <a:solidFill>
                  <a:srgbClr val="FF0000"/>
                </a:solidFill>
              </a:rPr>
              <a:t>无序、可变</a:t>
            </a:r>
            <a:r>
              <a:rPr lang="zh-CN" altLang="en-US" sz="2400" b="1" dirty="0"/>
              <a:t>序列，使用一对大括号界定，</a:t>
            </a:r>
            <a:r>
              <a:rPr lang="zh-CN" altLang="en-US" sz="2400" b="1" dirty="0">
                <a:solidFill>
                  <a:srgbClr val="FF0000"/>
                </a:solidFill>
              </a:rPr>
              <a:t>元素不可重复</a:t>
            </a:r>
            <a:r>
              <a:rPr lang="zh-CN" altLang="en-US" sz="2400" b="1" dirty="0"/>
              <a:t>，同一个集合中每个元素都是唯一的。</a:t>
            </a:r>
            <a:endParaRPr lang="zh-CN" altLang="en-US" sz="2400" b="1" dirty="0"/>
          </a:p>
          <a:p>
            <a:pPr>
              <a:spcBef>
                <a:spcPts val="600"/>
              </a:spcBef>
              <a:spcAft>
                <a:spcPts val="0"/>
              </a:spcAft>
              <a:buClr>
                <a:srgbClr val="FF0000"/>
              </a:buClr>
              <a:buSzPct val="90000"/>
              <a:buFont typeface="Wingdings" panose="05000000000000000000" pitchFamily="2" charset="2"/>
              <a:buChar char="n"/>
            </a:pPr>
            <a:r>
              <a:rPr lang="zh-CN" altLang="en-US" sz="2400" b="1" dirty="0"/>
              <a:t>集合中</a:t>
            </a:r>
            <a:r>
              <a:rPr lang="zh-CN" altLang="en-US" sz="2400" b="1" dirty="0">
                <a:solidFill>
                  <a:srgbClr val="FF0000"/>
                </a:solidFill>
              </a:rPr>
              <a:t>只能包含数字、字符串、元组等不可变类型</a:t>
            </a:r>
            <a:r>
              <a:rPr lang="zh-CN" altLang="en-US" sz="2400" b="1" dirty="0"/>
              <a:t>（或者说可哈希）的数据，而不能包含列表、字典、集合等可变类型的数据。</a:t>
            </a:r>
            <a:endParaRPr lang="zh-CN" altLang="en-US" sz="24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endParaRPr lang="zh-CN" altLang="en-US" sz="3600" b="1" dirty="0">
                <a:latin typeface="Times New Roman" panose="02020603050405020304" pitchFamily="18" charset="0"/>
                <a:ea typeface="黑体" panose="02010609060101010101" pitchFamily="49" charset="-122"/>
              </a:endParaRP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734178" y="272894"/>
                <a:ext cx="404824" cy="335225"/>
              </a:xfrm>
              <a:prstGeom prst="rect">
                <a:avLst/>
              </a:prstGeom>
            </p:spPr>
          </p:pic>
        </p:grpSp>
      </p:grpSp>
      <p:sp>
        <p:nvSpPr>
          <p:cNvPr id="10" name="文本占位符 94210"/>
          <p:cNvSpPr txBox="1"/>
          <p:nvPr/>
        </p:nvSpPr>
        <p:spPr bwMode="auto">
          <a:xfrm>
            <a:off x="925740" y="4077072"/>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ct val="0"/>
              </a:spcBef>
              <a:buClr>
                <a:srgbClr val="FF0000"/>
              </a:buClr>
              <a:buSzPct val="90000"/>
              <a:buFont typeface="Wingdings" panose="05000000000000000000" pitchFamily="2" charset="2"/>
              <a:buChar char="n"/>
            </a:pPr>
            <a:r>
              <a:rPr lang="zh-CN" altLang="en-US" sz="2400" b="1" dirty="0"/>
              <a:t>直接将集合赋值给变量</a:t>
            </a:r>
            <a:endParaRPr lang="zh-CN" altLang="en-US" sz="2400" b="1" dirty="0"/>
          </a:p>
          <a:p>
            <a:pPr>
              <a:lnSpc>
                <a:spcPct val="80000"/>
              </a:lnSpc>
              <a:buSzPct val="90000"/>
              <a:buFont typeface="Arial" panose="020B0604020202020204" pitchFamily="34" charset="0"/>
              <a:buNone/>
            </a:pPr>
            <a:endParaRPr lang="en-US" altLang="zh-CN" sz="1350" dirty="0"/>
          </a:p>
          <a:p>
            <a:pPr>
              <a:lnSpc>
                <a:spcPct val="80000"/>
              </a:lnSpc>
              <a:buSzPct val="90000"/>
              <a:buFont typeface="Arial" panose="020B0604020202020204" pitchFamily="34" charset="0"/>
              <a:buNone/>
            </a:pPr>
            <a:r>
              <a:rPr lang="en-US" altLang="zh-CN" sz="1400" dirty="0">
                <a:latin typeface="Consolas" panose="020B0609020204030204" charset="0"/>
              </a:rPr>
              <a:t>    &gt;&gt;&gt; a = {3, 5}</a:t>
            </a:r>
            <a:endParaRPr lang="en-US" altLang="zh-CN" sz="1400" dirty="0">
              <a:latin typeface="Consolas" panose="020B0609020204030204" charset="0"/>
            </a:endParaRPr>
          </a:p>
          <a:p>
            <a:pPr>
              <a:lnSpc>
                <a:spcPct val="80000"/>
              </a:lnSpc>
              <a:buSzPct val="90000"/>
              <a:buFont typeface="Arial" panose="020B0604020202020204" pitchFamily="34" charset="0"/>
              <a:buNone/>
            </a:pPr>
            <a:r>
              <a:rPr lang="en-US" altLang="zh-CN" sz="1400" dirty="0">
                <a:latin typeface="Consolas" panose="020B0609020204030204" charset="0"/>
              </a:rPr>
              <a:t>    &gt;&gt;&gt; </a:t>
            </a:r>
            <a:r>
              <a:rPr lang="en-US" altLang="zh-CN" sz="1400" dirty="0" err="1">
                <a:latin typeface="Consolas" panose="020B0609020204030204" charset="0"/>
              </a:rPr>
              <a:t>a.add</a:t>
            </a:r>
            <a:r>
              <a:rPr lang="en-US" altLang="zh-CN" sz="1400" dirty="0">
                <a:latin typeface="Consolas" panose="020B0609020204030204" charset="0"/>
              </a:rPr>
              <a:t>(7)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向集合中添加元素</a:t>
            </a:r>
            <a:endParaRPr lang="zh-CN" altLang="en-US" sz="1400" dirty="0">
              <a:solidFill>
                <a:srgbClr val="0000FF"/>
              </a:solidFill>
              <a:latin typeface="Consolas" panose="020B0609020204030204" charset="0"/>
            </a:endParaRPr>
          </a:p>
          <a:p>
            <a:pPr>
              <a:lnSpc>
                <a:spcPct val="80000"/>
              </a:lnSpc>
              <a:buSzPct val="90000"/>
              <a:buFont typeface="Arial" panose="020B0604020202020204" pitchFamily="34" charset="0"/>
              <a:buNone/>
            </a:pPr>
            <a:r>
              <a:rPr lang="en-US" altLang="zh-CN" sz="1400" dirty="0">
                <a:latin typeface="Consolas" panose="020B0609020204030204" charset="0"/>
              </a:rPr>
              <a:t>    &gt;&gt;&gt; a</a:t>
            </a:r>
            <a:endParaRPr lang="en-US" altLang="zh-CN" sz="1400" dirty="0">
              <a:latin typeface="Consolas" panose="020B0609020204030204" charset="0"/>
            </a:endParaRPr>
          </a:p>
          <a:p>
            <a:pPr>
              <a:lnSpc>
                <a:spcPct val="80000"/>
              </a:lnSpc>
              <a:buSzPct val="90000"/>
              <a:buFont typeface="Arial" panose="020B0604020202020204" pitchFamily="34" charset="0"/>
              <a:buNone/>
            </a:pPr>
            <a:r>
              <a:rPr lang="en-US" altLang="zh-CN" sz="1400" dirty="0">
                <a:solidFill>
                  <a:srgbClr val="0000FF"/>
                </a:solidFill>
                <a:latin typeface="Consolas" panose="020B0609020204030204" charset="0"/>
              </a:rPr>
              <a:t>    {3, 5, 7}</a:t>
            </a:r>
            <a:endParaRPr lang="en-US" altLang="zh-CN" sz="1400" dirty="0">
              <a:solidFill>
                <a:srgbClr val="0000FF"/>
              </a:solidFill>
              <a:latin typeface="Consolas" panose="020B0609020204030204" charset="0"/>
            </a:endParaRPr>
          </a:p>
          <a:p>
            <a:pPr>
              <a:lnSpc>
                <a:spcPct val="80000"/>
              </a:lnSpc>
              <a:buSzPct val="90000"/>
              <a:buFont typeface="Arial" panose="020B0604020202020204" pitchFamily="34" charset="0"/>
              <a:buNone/>
            </a:pPr>
            <a:endParaRPr lang="zh-CN" altLang="en-US" sz="1800" dirty="0"/>
          </a:p>
        </p:txBody>
      </p:sp>
      <p:sp>
        <p:nvSpPr>
          <p:cNvPr id="11" name="标题 93185"/>
          <p:cNvSpPr txBox="1"/>
          <p:nvPr/>
        </p:nvSpPr>
        <p:spPr bwMode="auto">
          <a:xfrm>
            <a:off x="541930" y="3257946"/>
            <a:ext cx="9124315" cy="951865"/>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集合的创建与删除</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5" grpId="0"/>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Content Placeholder 2"/>
          <p:cNvSpPr>
            <a:spLocks noGrp="1"/>
          </p:cNvSpPr>
          <p:nvPr>
            <p:ph idx="1"/>
          </p:nvPr>
        </p:nvSpPr>
        <p:spPr>
          <a:xfrm>
            <a:off x="770885" y="1484784"/>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a:t>set</a:t>
            </a:r>
            <a:r>
              <a:rPr lang="zh-CN" altLang="en-US" sz="2400" b="1" dirty="0"/>
              <a:t>将其他类型数据转换为集合</a:t>
            </a:r>
            <a:endParaRPr lang="zh-CN" altLang="en-US" sz="2400" b="1" dirty="0"/>
          </a:p>
          <a:p>
            <a:pPr>
              <a:lnSpc>
                <a:spcPct val="80000"/>
              </a:lnSpc>
              <a:spcBef>
                <a:spcPct val="0"/>
              </a:spcBef>
              <a:buSzPct val="90000"/>
              <a:buNone/>
            </a:pPr>
            <a:endParaRPr lang="en-GB" altLang="en-US" sz="1350" dirty="0"/>
          </a:p>
          <a:p>
            <a:pPr>
              <a:spcBef>
                <a:spcPct val="0"/>
              </a:spcBef>
              <a:buSzPct val="90000"/>
              <a:buNone/>
            </a:pPr>
            <a:r>
              <a:rPr lang="en-GB" altLang="en-US" sz="1350" dirty="0">
                <a:latin typeface="Consolas" panose="020B0609020204030204" charset="0"/>
              </a:rPr>
              <a:t>    &gt;&gt;&gt; a_set = set(range(8,14))</a:t>
            </a:r>
            <a:endParaRPr lang="en-GB" altLang="en-US" sz="1350" dirty="0">
              <a:latin typeface="Consolas" panose="020B0609020204030204" charset="0"/>
            </a:endParaRPr>
          </a:p>
          <a:p>
            <a:pPr>
              <a:spcBef>
                <a:spcPct val="0"/>
              </a:spcBef>
              <a:buSzPct val="90000"/>
              <a:buNone/>
            </a:pPr>
            <a:r>
              <a:rPr lang="en-GB" altLang="en-US" sz="1350" dirty="0">
                <a:latin typeface="Consolas" panose="020B0609020204030204" charset="0"/>
              </a:rPr>
              <a:t>    &gt;&gt;&gt; a_set</a:t>
            </a:r>
            <a:endParaRPr lang="en-GB" altLang="en-US" sz="1350" dirty="0">
              <a:latin typeface="Consolas" panose="020B0609020204030204" charset="0"/>
            </a:endParaRPr>
          </a:p>
          <a:p>
            <a:pPr>
              <a:spcBef>
                <a:spcPct val="0"/>
              </a:spcBef>
              <a:buSzPct val="90000"/>
              <a:buNone/>
            </a:pPr>
            <a:r>
              <a:rPr lang="en-GB" altLang="en-US" sz="1350" dirty="0">
                <a:solidFill>
                  <a:srgbClr val="0000FF"/>
                </a:solidFill>
                <a:latin typeface="Consolas" panose="020B0609020204030204" charset="0"/>
              </a:rPr>
              <a:t>    {8, 9, 10, 11, 12, 13}</a:t>
            </a:r>
            <a:endParaRPr lang="en-GB" altLang="en-US" sz="1350" dirty="0">
              <a:solidFill>
                <a:srgbClr val="0000FF"/>
              </a:solidFill>
              <a:latin typeface="Consolas" panose="020B0609020204030204" charset="0"/>
            </a:endParaRPr>
          </a:p>
          <a:p>
            <a:pPr>
              <a:spcBef>
                <a:spcPct val="0"/>
              </a:spcBef>
              <a:buSzPct val="90000"/>
              <a:buNone/>
            </a:pPr>
            <a:r>
              <a:rPr lang="en-GB" altLang="en-US" sz="1350" dirty="0">
                <a:latin typeface="Consolas" panose="020B0609020204030204" charset="0"/>
              </a:rPr>
              <a:t>    &gt;&gt;&gt; b_set = set([0, 1, 2, 3, 0, 1, 2, 3, 7, 8])   </a:t>
            </a:r>
            <a:r>
              <a:rPr lang="en-US" altLang="en-GB"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自动去除重复</a:t>
            </a:r>
            <a:endParaRPr lang="zh-CN" altLang="en-US" sz="1350" dirty="0">
              <a:solidFill>
                <a:srgbClr val="0000FF"/>
              </a:solidFill>
              <a:latin typeface="Consolas" panose="020B0609020204030204" charset="0"/>
            </a:endParaRPr>
          </a:p>
          <a:p>
            <a:pPr>
              <a:spcBef>
                <a:spcPct val="0"/>
              </a:spcBef>
              <a:buSzPct val="90000"/>
              <a:buNone/>
            </a:pPr>
            <a:r>
              <a:rPr lang="en-GB" altLang="en-US" sz="1350" dirty="0">
                <a:latin typeface="Consolas" panose="020B0609020204030204" charset="0"/>
              </a:rPr>
              <a:t>    &gt;&gt;&gt; b_set</a:t>
            </a:r>
            <a:endParaRPr lang="en-GB" altLang="en-US" sz="1350" dirty="0">
              <a:latin typeface="Consolas" panose="020B0609020204030204" charset="0"/>
            </a:endParaRPr>
          </a:p>
          <a:p>
            <a:pPr>
              <a:spcBef>
                <a:spcPct val="0"/>
              </a:spcBef>
              <a:buSzPct val="90000"/>
              <a:buNone/>
            </a:pPr>
            <a:r>
              <a:rPr lang="en-GB" altLang="en-US" sz="1350" dirty="0">
                <a:solidFill>
                  <a:srgbClr val="0000FF"/>
                </a:solidFill>
                <a:latin typeface="Consolas" panose="020B0609020204030204" charset="0"/>
              </a:rPr>
              <a:t>    {0, 1, 2, 3, 7, 8}</a:t>
            </a:r>
            <a:endParaRPr lang="en-GB" altLang="en-US" sz="1350" dirty="0">
              <a:solidFill>
                <a:srgbClr val="0000FF"/>
              </a:solidFill>
              <a:latin typeface="Consolas" panose="020B0609020204030204" charset="0"/>
            </a:endParaRPr>
          </a:p>
          <a:p>
            <a:pPr>
              <a:spcBef>
                <a:spcPct val="0"/>
              </a:spcBef>
              <a:buSzPct val="90000"/>
              <a:buNone/>
            </a:pPr>
            <a:r>
              <a:rPr lang="en-GB" altLang="en-US" sz="1350" dirty="0">
                <a:latin typeface="Consolas" panose="020B0609020204030204" charset="0"/>
              </a:rPr>
              <a:t>    &gt;&gt;&gt; c_set = set()                                 </a:t>
            </a:r>
            <a:r>
              <a:rPr lang="en-US" altLang="en-GB"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空集合</a:t>
            </a:r>
            <a:endParaRPr lang="zh-CN" altLang="en-US" sz="1350" dirty="0">
              <a:solidFill>
                <a:srgbClr val="0000FF"/>
              </a:solidFill>
              <a:latin typeface="Consolas" panose="020B0609020204030204" charset="0"/>
            </a:endParaRPr>
          </a:p>
          <a:p>
            <a:pPr>
              <a:spcBef>
                <a:spcPct val="0"/>
              </a:spcBef>
              <a:buSzPct val="90000"/>
              <a:buNone/>
            </a:pPr>
            <a:r>
              <a:rPr lang="en-GB" altLang="en-US" sz="1350" dirty="0">
                <a:latin typeface="Consolas" panose="020B0609020204030204" charset="0"/>
              </a:rPr>
              <a:t>    &gt;&gt;&gt; c_set</a:t>
            </a:r>
            <a:endParaRPr lang="en-GB" altLang="en-US" sz="1350" dirty="0">
              <a:latin typeface="Consolas" panose="020B0609020204030204" charset="0"/>
            </a:endParaRPr>
          </a:p>
          <a:p>
            <a:pPr>
              <a:spcBef>
                <a:spcPct val="0"/>
              </a:spcBef>
              <a:buSzPct val="90000"/>
              <a:buNone/>
            </a:pPr>
            <a:r>
              <a:rPr lang="en-GB" altLang="en-US" sz="1350" dirty="0">
                <a:solidFill>
                  <a:srgbClr val="00B0F0"/>
                </a:solidFill>
                <a:latin typeface="Consolas" panose="020B0609020204030204" charset="0"/>
              </a:rPr>
              <a:t>    </a:t>
            </a:r>
            <a:r>
              <a:rPr lang="en-GB" altLang="en-US" sz="1350" dirty="0">
                <a:solidFill>
                  <a:srgbClr val="0000FF"/>
                </a:solidFill>
                <a:latin typeface="Consolas" panose="020B0609020204030204" charset="0"/>
              </a:rPr>
              <a:t>set()</a:t>
            </a:r>
            <a:endParaRPr lang="en-GB" altLang="en-US" sz="1350" dirty="0">
              <a:solidFill>
                <a:srgbClr val="0000FF"/>
              </a:solidFill>
              <a:latin typeface="Consolas" panose="020B0609020204030204" charset="0"/>
            </a:endParaRPr>
          </a:p>
          <a:p>
            <a:pPr>
              <a:lnSpc>
                <a:spcPct val="80000"/>
              </a:lnSpc>
              <a:spcBef>
                <a:spcPct val="0"/>
              </a:spcBef>
              <a:buSzPct val="90000"/>
              <a:buNone/>
            </a:pPr>
            <a:endParaRPr lang="en-GB" altLang="en-US" sz="1350" dirty="0"/>
          </a:p>
          <a:p>
            <a:pPr>
              <a:spcBef>
                <a:spcPct val="0"/>
              </a:spcBef>
              <a:buClr>
                <a:srgbClr val="FF0000"/>
              </a:buClr>
              <a:buSzPct val="90000"/>
              <a:buFont typeface="Wingdings" panose="05000000000000000000" pitchFamily="2" charset="2"/>
              <a:buChar char="n"/>
            </a:pPr>
            <a:r>
              <a:rPr lang="zh-CN" altLang="en-US" sz="2400" b="1" noProof="1">
                <a:latin typeface="宋体" panose="02010600030101010101" pitchFamily="2" charset="-122"/>
              </a:rPr>
              <a:t>当不再使用某个集合时，删除方法包括：</a:t>
            </a:r>
            <a:endParaRPr lang="en-US" altLang="zh-CN" sz="2400" b="1" noProof="1">
              <a:latin typeface="宋体" panose="02010600030101010101" pitchFamily="2" charset="-122"/>
            </a:endParaRPr>
          </a:p>
          <a:p>
            <a:pPr lvl="1">
              <a:spcBef>
                <a:spcPts val="600"/>
              </a:spcBef>
              <a:buClr>
                <a:srgbClr val="FF0000"/>
              </a:buClr>
              <a:buSzPct val="90000"/>
              <a:buFont typeface="Arial" panose="020B0604020202020204" pitchFamily="34" charset="0"/>
              <a:buChar char="•"/>
            </a:pPr>
            <a:r>
              <a:rPr lang="zh-CN" altLang="en-US" sz="2000" noProof="1">
                <a:latin typeface="宋体" panose="02010600030101010101" pitchFamily="2" charset="-122"/>
              </a:rPr>
              <a:t>可以使用</a:t>
            </a:r>
            <a:r>
              <a:rPr lang="en-US" altLang="zh-CN" sz="2000" noProof="1">
                <a:solidFill>
                  <a:srgbClr val="FF0000"/>
                </a:solidFill>
                <a:latin typeface="宋体" panose="02010600030101010101" pitchFamily="2" charset="-122"/>
              </a:rPr>
              <a:t>del</a:t>
            </a:r>
            <a:r>
              <a:rPr lang="zh-CN" altLang="en-US" sz="2000" noProof="1">
                <a:latin typeface="宋体" panose="02010600030101010101" pitchFamily="2" charset="-122"/>
              </a:rPr>
              <a:t>命令删除整个集合；</a:t>
            </a:r>
            <a:endParaRPr lang="en-US" altLang="zh-CN" sz="2000" noProof="1">
              <a:latin typeface="宋体" panose="02010600030101010101" pitchFamily="2" charset="-122"/>
            </a:endParaRPr>
          </a:p>
          <a:p>
            <a:pPr lvl="1">
              <a:spcBef>
                <a:spcPts val="600"/>
              </a:spcBef>
              <a:buClr>
                <a:srgbClr val="FF0000"/>
              </a:buClr>
              <a:buSzPct val="90000"/>
              <a:buFont typeface="Arial" panose="020B0604020202020204" pitchFamily="34" charset="0"/>
              <a:buChar char="•"/>
            </a:pPr>
            <a:r>
              <a:rPr lang="zh-CN" altLang="en-US" sz="2000" noProof="1">
                <a:latin typeface="宋体" panose="02010600030101010101" pitchFamily="2" charset="-122"/>
              </a:rPr>
              <a:t>集合对象的</a:t>
            </a:r>
            <a:r>
              <a:rPr lang="en-US" altLang="zh-CN" sz="2000" noProof="1">
                <a:solidFill>
                  <a:srgbClr val="FF0000"/>
                </a:solidFill>
                <a:latin typeface="宋体" panose="02010600030101010101" pitchFamily="2" charset="-122"/>
              </a:rPr>
              <a:t>pop()</a:t>
            </a:r>
            <a:r>
              <a:rPr lang="zh-CN" altLang="en-US" sz="2000" noProof="1">
                <a:latin typeface="宋体" panose="02010600030101010101" pitchFamily="2" charset="-122"/>
              </a:rPr>
              <a:t>方法弹出并删除其中一个元素；</a:t>
            </a:r>
            <a:endParaRPr lang="en-US" altLang="zh-CN" sz="2000" noProof="1">
              <a:latin typeface="宋体" panose="02010600030101010101" pitchFamily="2" charset="-122"/>
            </a:endParaRPr>
          </a:p>
          <a:p>
            <a:pPr lvl="1">
              <a:spcBef>
                <a:spcPts val="600"/>
              </a:spcBef>
              <a:buClr>
                <a:srgbClr val="FF0000"/>
              </a:buClr>
              <a:buSzPct val="90000"/>
              <a:buFont typeface="Arial" panose="020B0604020202020204" pitchFamily="34" charset="0"/>
              <a:buChar char="•"/>
            </a:pPr>
            <a:r>
              <a:rPr lang="en-US" altLang="zh-CN" sz="2000" noProof="1">
                <a:solidFill>
                  <a:srgbClr val="FF0000"/>
                </a:solidFill>
                <a:latin typeface="宋体" panose="02010600030101010101" pitchFamily="2" charset="-122"/>
              </a:rPr>
              <a:t>remove()</a:t>
            </a:r>
            <a:r>
              <a:rPr lang="zh-CN" altLang="en-US" sz="2000" noProof="1">
                <a:latin typeface="宋体" panose="02010600030101010101" pitchFamily="2" charset="-122"/>
              </a:rPr>
              <a:t>方法直接删除指定元素；</a:t>
            </a:r>
            <a:endParaRPr lang="en-US" altLang="zh-CN" sz="2000" noProof="1">
              <a:latin typeface="宋体" panose="02010600030101010101" pitchFamily="2" charset="-122"/>
            </a:endParaRPr>
          </a:p>
          <a:p>
            <a:pPr lvl="1">
              <a:spcBef>
                <a:spcPts val="600"/>
              </a:spcBef>
              <a:buClr>
                <a:srgbClr val="FF0000"/>
              </a:buClr>
              <a:buSzPct val="90000"/>
              <a:buFont typeface="Arial" panose="020B0604020202020204" pitchFamily="34" charset="0"/>
              <a:buChar char="•"/>
            </a:pPr>
            <a:r>
              <a:rPr lang="en-US" altLang="zh-CN" sz="2000" noProof="1">
                <a:solidFill>
                  <a:srgbClr val="FF0000"/>
                </a:solidFill>
                <a:latin typeface="宋体" panose="02010600030101010101" pitchFamily="2" charset="-122"/>
              </a:rPr>
              <a:t>clear()</a:t>
            </a:r>
            <a:r>
              <a:rPr lang="zh-CN" altLang="en-US" sz="2000" noProof="1">
                <a:latin typeface="宋体" panose="02010600030101010101" pitchFamily="2" charset="-122"/>
              </a:rPr>
              <a:t>方法清空集合。</a:t>
            </a:r>
            <a:endParaRPr lang="zh-CN" altLang="en-US" sz="2000" noProof="1">
              <a:latin typeface="宋体" panose="02010600030101010101" pitchFamily="2" charset="-122"/>
            </a:endParaRPr>
          </a:p>
          <a:p>
            <a:pPr>
              <a:lnSpc>
                <a:spcPct val="80000"/>
              </a:lnSpc>
              <a:spcBef>
                <a:spcPct val="0"/>
              </a:spcBef>
              <a:buSzPct val="90000"/>
              <a:buFont typeface="Wingdings" panose="05000000000000000000" charset="0"/>
              <a:buChar char="§"/>
            </a:pPr>
            <a:endParaRPr lang="en-US" altLang="en-US" sz="180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5"/>
          <p:cNvGrpSpPr/>
          <p:nvPr/>
        </p:nvGrpSpPr>
        <p:grpSpPr>
          <a:xfrm>
            <a:off x="-756592" y="124909"/>
            <a:ext cx="6121277" cy="651944"/>
            <a:chOff x="-745742" y="96425"/>
            <a:chExt cx="6121277" cy="651944"/>
          </a:xfrm>
        </p:grpSpPr>
        <p:sp>
          <p:nvSpPr>
            <p:cNvPr id="7"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endParaRPr lang="zh-CN" altLang="en-US" sz="3600" b="1" dirty="0">
                <a:latin typeface="Times New Roman" panose="02020603050405020304" pitchFamily="18" charset="0"/>
                <a:ea typeface="黑体" panose="02010609060101010101" pitchFamily="49" charset="-122"/>
              </a:endParaRPr>
            </a:p>
          </p:txBody>
        </p:sp>
        <p:grpSp>
          <p:nvGrpSpPr>
            <p:cNvPr id="8" name="组合 7"/>
            <p:cNvGrpSpPr/>
            <p:nvPr/>
          </p:nvGrpSpPr>
          <p:grpSpPr>
            <a:xfrm>
              <a:off x="541440" y="96425"/>
              <a:ext cx="792093" cy="651756"/>
              <a:chOff x="541440" y="96425"/>
              <a:chExt cx="792093" cy="651756"/>
            </a:xfrm>
          </p:grpSpPr>
          <p:sp>
            <p:nvSpPr>
              <p:cNvPr id="9"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734178" y="272894"/>
                <a:ext cx="404824" cy="335225"/>
              </a:xfrm>
              <a:prstGeom prst="rect">
                <a:avLst/>
              </a:prstGeom>
            </p:spPr>
          </p:pic>
        </p:grpSp>
      </p:grpSp>
      <p:sp>
        <p:nvSpPr>
          <p:cNvPr id="11" name="标题 93185"/>
          <p:cNvSpPr txBox="1"/>
          <p:nvPr/>
        </p:nvSpPr>
        <p:spPr bwMode="auto">
          <a:xfrm>
            <a:off x="530590" y="1029579"/>
            <a:ext cx="9124315" cy="356800"/>
          </a:xfrm>
          <a:prstGeom prst="rect">
            <a:avLst/>
          </a:prstGeom>
          <a:noFill/>
          <a:ln w="9525">
            <a:noFill/>
            <a:miter lim="800000"/>
          </a:ln>
        </p:spPr>
        <p:txBody>
          <a:bodyPr vert="horz" wrap="square" lIns="91440" tIns="45720" rIns="91440" bIns="46800" numCol="1" anchor="ctr" anchorCtr="0" compatLnSpc="1">
            <a:normAutofit fontScale="92500" lnSpcReduction="20000"/>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集合的创建与删除</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7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57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7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7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57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57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713">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5713">
                                            <p:txEl>
                                              <p:pRg st="13" end="1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5713">
                                            <p:txEl>
                                              <p:pRg st="14" end="1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5713">
                                            <p:txEl>
                                              <p:pRg st="15" end="1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571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3" grpId="0" build="p"/>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1"/>
          <p:cNvSpPr>
            <a:spLocks noChangeArrowheads="1"/>
          </p:cNvSpPr>
          <p:nvPr/>
        </p:nvSpPr>
        <p:spPr bwMode="auto">
          <a:xfrm>
            <a:off x="457200" y="1026929"/>
            <a:ext cx="5077031" cy="461665"/>
          </a:xfrm>
          <a:prstGeom prst="rect">
            <a:avLst/>
          </a:prstGeom>
          <a:noFill/>
          <a:ln w="9525">
            <a:noFill/>
            <a:miter lim="800000"/>
          </a:ln>
        </p:spPr>
        <p:txBody>
          <a:bodyPr wrap="none">
            <a:spAutoFit/>
          </a:bodyPr>
          <a:lstStyle/>
          <a:p>
            <a:pPr marL="342900" indent="-342900">
              <a:buClr>
                <a:srgbClr val="FF0000"/>
              </a:buClr>
              <a:buFont typeface="Wingdings" panose="05000000000000000000" pitchFamily="2" charset="2"/>
              <a:buChar char="Ø"/>
            </a:pPr>
            <a:r>
              <a:rPr lang="zh-CN" altLang="zh-CN" sz="2400" b="1" dirty="0">
                <a:latin typeface="Times New Roman" panose="02020603050405020304" pitchFamily="18" charset="0"/>
                <a:ea typeface="仿宋" panose="02010609060101010101" pitchFamily="49" charset="-122"/>
              </a:rPr>
              <a:t>集合类型有</a:t>
            </a:r>
            <a:r>
              <a:rPr lang="en-US" altLang="zh-CN" sz="2400" b="1" dirty="0">
                <a:latin typeface="Times New Roman" panose="02020603050405020304" pitchFamily="18" charset="0"/>
                <a:ea typeface="仿宋" panose="02010609060101010101" pitchFamily="49" charset="-122"/>
              </a:rPr>
              <a:t>10</a:t>
            </a:r>
            <a:r>
              <a:rPr lang="zh-CN" altLang="zh-CN" sz="2400" b="1" dirty="0">
                <a:latin typeface="Times New Roman" panose="02020603050405020304" pitchFamily="18" charset="0"/>
                <a:ea typeface="仿宋" panose="02010609060101010101" pitchFamily="49" charset="-122"/>
              </a:rPr>
              <a:t>个操作函数或方法 </a:t>
            </a:r>
            <a:endParaRPr lang="zh-CN" altLang="en-US" sz="2400" b="1" dirty="0">
              <a:latin typeface="Times New Roman" panose="02020603050405020304" pitchFamily="18" charset="0"/>
              <a:ea typeface="仿宋" panose="02010609060101010101" pitchFamily="49" charset="-122"/>
            </a:endParaRPr>
          </a:p>
        </p:txBody>
      </p:sp>
      <p:graphicFrame>
        <p:nvGraphicFramePr>
          <p:cNvPr id="6" name="表格 5"/>
          <p:cNvGraphicFramePr>
            <a:graphicFrameLocks noGrp="1"/>
          </p:cNvGraphicFramePr>
          <p:nvPr/>
        </p:nvGraphicFramePr>
        <p:xfrm>
          <a:off x="505113" y="1502029"/>
          <a:ext cx="7331075" cy="4389120"/>
        </p:xfrm>
        <a:graphic>
          <a:graphicData uri="http://schemas.openxmlformats.org/drawingml/2006/table">
            <a:tbl>
              <a:tblPr/>
              <a:tblGrid>
                <a:gridCol w="1944262"/>
                <a:gridCol w="5386813"/>
              </a:tblGrid>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函数或方法</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S.add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如果数据项</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不在集合</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中，将</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增加到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S.clear</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移除</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中所有数据项</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S.copy()</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的一个拷贝</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S.pop()</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随机返回集合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中的一个元素，如果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为空，产生</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KeyError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异常</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S.discard(x)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中，移除该元素；如果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不在，不报错</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S.remove(x)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中，移除该元素；不在产生</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KeyError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异常</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S.isdisjoint(T)</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没有相同元素，返回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元素个数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in 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not in 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pSp>
        <p:nvGrpSpPr>
          <p:cNvPr id="7" name="组合 6"/>
          <p:cNvGrpSpPr/>
          <p:nvPr/>
        </p:nvGrpSpPr>
        <p:grpSpPr>
          <a:xfrm>
            <a:off x="-756592" y="124909"/>
            <a:ext cx="6121277" cy="651944"/>
            <a:chOff x="-745742" y="96425"/>
            <a:chExt cx="6121277" cy="651944"/>
          </a:xfrm>
        </p:grpSpPr>
        <p:sp>
          <p:nvSpPr>
            <p:cNvPr id="8"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endParaRPr lang="zh-CN" altLang="en-US" sz="3600" b="1" dirty="0">
                <a:latin typeface="Times New Roman" panose="02020603050405020304" pitchFamily="18" charset="0"/>
                <a:ea typeface="黑体" panose="02010609060101010101" pitchFamily="49" charset="-122"/>
              </a:endParaRPr>
            </a:p>
          </p:txBody>
        </p:sp>
        <p:grpSp>
          <p:nvGrpSpPr>
            <p:cNvPr id="9" name="组合 8"/>
            <p:cNvGrpSpPr/>
            <p:nvPr/>
          </p:nvGrpSpPr>
          <p:grpSpPr>
            <a:xfrm>
              <a:off x="541440" y="96425"/>
              <a:ext cx="792093" cy="651756"/>
              <a:chOff x="541440" y="96425"/>
              <a:chExt cx="792093" cy="651756"/>
            </a:xfrm>
          </p:grpSpPr>
          <p:sp>
            <p:nvSpPr>
              <p:cNvPr id="10"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734178" y="272894"/>
                <a:ext cx="404824" cy="335225"/>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aphicFrame>
        <p:nvGraphicFramePr>
          <p:cNvPr id="5" name="表格 4"/>
          <p:cNvGraphicFramePr>
            <a:graphicFrameLocks noGrp="1"/>
          </p:cNvGraphicFramePr>
          <p:nvPr/>
        </p:nvGraphicFramePr>
        <p:xfrm>
          <a:off x="925740" y="1484784"/>
          <a:ext cx="7280275" cy="4120866"/>
        </p:xfrm>
        <a:graphic>
          <a:graphicData uri="http://schemas.openxmlformats.org/drawingml/2006/table">
            <a:tbl>
              <a:tblPr/>
              <a:tblGrid>
                <a:gridCol w="2698750"/>
                <a:gridCol w="4581525"/>
              </a:tblGrid>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T </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S.difference(T)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返回一个新集合，包括在集合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中但不在集合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S.difference_update(T)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中但不在集合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&amp; 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S.intersection(T)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返回一个新集合，包括同时在集合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S&amp;=T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S.intersection_update(T)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，包括同时在集合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s.symmetric_difference(T)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中元素，但不包括同时在其中的元素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s.symmetric_difference_update(T)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中元素，但不包括同时在其中的元素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S.union(T)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S.issubset(T)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相同或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的子集，返回</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是否是</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的真子集</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S.issuperset(T)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相同或</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的超集，返回</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是否是</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的真超集</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6" name="矩形 1"/>
          <p:cNvSpPr>
            <a:spLocks noChangeArrowheads="1"/>
          </p:cNvSpPr>
          <p:nvPr/>
        </p:nvSpPr>
        <p:spPr bwMode="auto">
          <a:xfrm>
            <a:off x="530590" y="984983"/>
            <a:ext cx="3754554" cy="461665"/>
          </a:xfrm>
          <a:prstGeom prst="rect">
            <a:avLst/>
          </a:prstGeom>
          <a:noFill/>
          <a:ln w="9525">
            <a:noFill/>
            <a:miter lim="800000"/>
          </a:ln>
        </p:spPr>
        <p:txBody>
          <a:bodyPr wrap="none">
            <a:spAutoFit/>
          </a:bodyPr>
          <a:lstStyle/>
          <a:p>
            <a:pPr marL="342900" indent="-342900">
              <a:buClr>
                <a:srgbClr val="FF0000"/>
              </a:buClr>
              <a:buFont typeface="Wingdings" panose="05000000000000000000" pitchFamily="2" charset="2"/>
              <a:buChar char="Ø"/>
            </a:pPr>
            <a:r>
              <a:rPr lang="zh-CN" altLang="zh-CN" sz="2400" b="1" dirty="0">
                <a:latin typeface="Times New Roman" panose="02020603050405020304" pitchFamily="18" charset="0"/>
                <a:ea typeface="仿宋" panose="02010609060101010101" pitchFamily="49" charset="-122"/>
              </a:rPr>
              <a:t>集合类型有</a:t>
            </a:r>
            <a:r>
              <a:rPr lang="en-US" altLang="zh-CN" sz="2400" b="1" dirty="0">
                <a:latin typeface="Times New Roman" panose="02020603050405020304" pitchFamily="18" charset="0"/>
                <a:ea typeface="仿宋" panose="02010609060101010101" pitchFamily="49" charset="-122"/>
              </a:rPr>
              <a:t>10</a:t>
            </a:r>
            <a:r>
              <a:rPr lang="zh-CN" altLang="zh-CN" sz="2400" b="1" dirty="0">
                <a:latin typeface="Times New Roman" panose="02020603050405020304" pitchFamily="18" charset="0"/>
                <a:ea typeface="仿宋" panose="02010609060101010101" pitchFamily="49" charset="-122"/>
              </a:rPr>
              <a:t>个操作符 </a:t>
            </a:r>
            <a:endParaRPr lang="zh-CN" altLang="en-US" sz="2400" b="1" dirty="0">
              <a:latin typeface="Times New Roman" panose="02020603050405020304" pitchFamily="18" charset="0"/>
              <a:ea typeface="仿宋" panose="02010609060101010101" pitchFamily="49" charset="-122"/>
            </a:endParaRPr>
          </a:p>
        </p:txBody>
      </p:sp>
      <p:grpSp>
        <p:nvGrpSpPr>
          <p:cNvPr id="7" name="组合 6"/>
          <p:cNvGrpSpPr/>
          <p:nvPr/>
        </p:nvGrpSpPr>
        <p:grpSpPr>
          <a:xfrm>
            <a:off x="-756592" y="124909"/>
            <a:ext cx="6121277" cy="651944"/>
            <a:chOff x="-745742" y="96425"/>
            <a:chExt cx="6121277" cy="651944"/>
          </a:xfrm>
        </p:grpSpPr>
        <p:sp>
          <p:nvSpPr>
            <p:cNvPr id="8"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endParaRPr lang="zh-CN" altLang="en-US" sz="3600" b="1" dirty="0">
                <a:latin typeface="Times New Roman" panose="02020603050405020304" pitchFamily="18" charset="0"/>
                <a:ea typeface="黑体" panose="02010609060101010101" pitchFamily="49" charset="-122"/>
              </a:endParaRPr>
            </a:p>
          </p:txBody>
        </p:sp>
        <p:grpSp>
          <p:nvGrpSpPr>
            <p:cNvPr id="9" name="组合 8"/>
            <p:cNvGrpSpPr/>
            <p:nvPr/>
          </p:nvGrpSpPr>
          <p:grpSpPr>
            <a:xfrm>
              <a:off x="541440" y="96425"/>
              <a:ext cx="792093" cy="651756"/>
              <a:chOff x="541440" y="96425"/>
              <a:chExt cx="792093" cy="651756"/>
            </a:xfrm>
          </p:grpSpPr>
          <p:sp>
            <p:nvSpPr>
              <p:cNvPr id="10"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734178" y="272894"/>
                <a:ext cx="404824" cy="335225"/>
              </a:xfrm>
              <a:prstGeom prst="rect">
                <a:avLst/>
              </a:prstGeom>
            </p:spPr>
          </p:pic>
        </p:grpSp>
      </p:grpSp>
      <p:sp>
        <p:nvSpPr>
          <p:cNvPr id="12" name="矩形 11"/>
          <p:cNvSpPr/>
          <p:nvPr/>
        </p:nvSpPr>
        <p:spPr>
          <a:xfrm>
            <a:off x="1117823" y="5555332"/>
            <a:ext cx="4572000" cy="1077218"/>
          </a:xfrm>
          <a:prstGeom prst="rect">
            <a:avLst/>
          </a:prstGeom>
        </p:spPr>
        <p:txBody>
          <a:bodyPr>
            <a:spAutoFit/>
          </a:bodyPr>
          <a:lstStyle/>
          <a:p>
            <a:r>
              <a:rPr lang="zh-CN" altLang="en-US" sz="1600" dirty="0">
                <a:latin typeface="Consolas" panose="020B0609020204030204" charset="0"/>
                <a:ea typeface="仿宋" panose="02010609060101010101" pitchFamily="49" charset="-122"/>
              </a:rPr>
              <a:t>&gt;&gt;&gt; s = set((1,2,3))</a:t>
            </a:r>
            <a:endParaRPr lang="zh-CN" altLang="en-US" sz="1600" dirty="0">
              <a:latin typeface="Consolas" panose="020B0609020204030204" charset="0"/>
              <a:ea typeface="仿宋" panose="02010609060101010101" pitchFamily="49" charset="-122"/>
            </a:endParaRPr>
          </a:p>
          <a:p>
            <a:r>
              <a:rPr lang="zh-CN" altLang="en-US" sz="1600" dirty="0">
                <a:latin typeface="Consolas" panose="020B0609020204030204" charset="0"/>
                <a:ea typeface="仿宋" panose="02010609060101010101" pitchFamily="49" charset="-122"/>
              </a:rPr>
              <a:t>&gt;&gt;&gt; t = set((2,3,4))</a:t>
            </a:r>
            <a:endParaRPr lang="zh-CN" altLang="en-US" sz="1600" dirty="0">
              <a:latin typeface="Consolas" panose="020B0609020204030204" charset="0"/>
              <a:ea typeface="仿宋" panose="02010609060101010101" pitchFamily="49" charset="-122"/>
            </a:endParaRPr>
          </a:p>
          <a:p>
            <a:r>
              <a:rPr lang="zh-CN" altLang="en-US" sz="1600" dirty="0">
                <a:latin typeface="Consolas" panose="020B0609020204030204" charset="0"/>
                <a:ea typeface="仿宋" panose="02010609060101010101" pitchFamily="49" charset="-122"/>
              </a:rPr>
              <a:t>&gt;&gt;&gt; s &amp; t, s.intersection(t)</a:t>
            </a:r>
            <a:endParaRPr lang="zh-CN" altLang="en-US" sz="1600" dirty="0">
              <a:latin typeface="Consolas" panose="020B0609020204030204" charset="0"/>
              <a:ea typeface="仿宋" panose="02010609060101010101" pitchFamily="49" charset="-122"/>
            </a:endParaRPr>
          </a:p>
          <a:p>
            <a:r>
              <a:rPr lang="zh-CN" altLang="en-US" sz="1600" dirty="0">
                <a:solidFill>
                  <a:srgbClr val="0000FF"/>
                </a:solidFill>
                <a:latin typeface="Consolas" panose="020B0609020204030204" charset="0"/>
                <a:ea typeface="仿宋" panose="02010609060101010101" pitchFamily="49" charset="-122"/>
              </a:rPr>
              <a:t>({2, 3}, {2, 3})</a:t>
            </a:r>
            <a:endParaRPr lang="zh-CN" altLang="en-US" sz="1600" dirty="0">
              <a:solidFill>
                <a:srgbClr val="0000FF"/>
              </a:solidFill>
              <a:latin typeface="Consolas" panose="020B0609020204030204" charset="0"/>
              <a:ea typeface="仿宋" panose="02010609060101010101" pitchFamily="49" charset="-122"/>
            </a:endParaRPr>
          </a:p>
        </p:txBody>
      </p:sp>
      <p:sp>
        <p:nvSpPr>
          <p:cNvPr id="13" name="矩形 12"/>
          <p:cNvSpPr/>
          <p:nvPr/>
        </p:nvSpPr>
        <p:spPr>
          <a:xfrm>
            <a:off x="5220072" y="5793092"/>
            <a:ext cx="4572000" cy="861774"/>
          </a:xfrm>
          <a:prstGeom prst="rect">
            <a:avLst/>
          </a:prstGeom>
        </p:spPr>
        <p:txBody>
          <a:bodyPr>
            <a:spAutoFit/>
          </a:bodyPr>
          <a:lstStyle/>
          <a:p>
            <a:r>
              <a:rPr lang="zh-CN" altLang="en-US" sz="1600" dirty="0">
                <a:latin typeface="Consolas" panose="020B0609020204030204" charset="0"/>
                <a:ea typeface="仿宋" panose="02010609060101010101" pitchFamily="49" charset="-122"/>
              </a:rPr>
              <a:t>&gt;&gt;&gt; s -= t</a:t>
            </a:r>
            <a:endParaRPr lang="zh-CN" altLang="en-US" sz="1600" dirty="0">
              <a:latin typeface="Consolas" panose="020B0609020204030204" charset="0"/>
              <a:ea typeface="仿宋" panose="02010609060101010101" pitchFamily="49" charset="-122"/>
            </a:endParaRPr>
          </a:p>
          <a:p>
            <a:r>
              <a:rPr lang="zh-CN" altLang="en-US" sz="1600" dirty="0">
                <a:latin typeface="Consolas" panose="020B0609020204030204" charset="0"/>
                <a:ea typeface="仿宋" panose="02010609060101010101" pitchFamily="49" charset="-122"/>
              </a:rPr>
              <a:t>&gt;&gt;&gt; print(s,t)</a:t>
            </a:r>
            <a:endParaRPr lang="zh-CN" altLang="en-US" sz="1600" dirty="0">
              <a:latin typeface="Consolas" panose="020B0609020204030204" charset="0"/>
              <a:ea typeface="仿宋" panose="02010609060101010101" pitchFamily="49" charset="-122"/>
            </a:endParaRPr>
          </a:p>
          <a:p>
            <a:r>
              <a:rPr lang="zh-CN" altLang="en-US" sz="1600" dirty="0">
                <a:solidFill>
                  <a:srgbClr val="0000FF"/>
                </a:solidFill>
                <a:latin typeface="Consolas" panose="020B0609020204030204" charset="0"/>
                <a:ea typeface="仿宋" panose="02010609060101010101" pitchFamily="49" charset="-122"/>
              </a:rPr>
              <a:t>{1} {2, 3, 4}</a:t>
            </a:r>
            <a:endParaRPr lang="zh-CN" altLang="en-US" sz="1600" dirty="0">
              <a:solidFill>
                <a:srgbClr val="0000FF"/>
              </a:solidFill>
              <a:latin typeface="Consolas" panose="020B0609020204030204"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a:xfrm>
            <a:off x="478954" y="70584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cs typeface="+mn-cs"/>
              </a:rPr>
              <a:t>集合运用案例</a:t>
            </a:r>
            <a:endParaRPr lang="zh-CN" altLang="en-US" sz="2400" dirty="0">
              <a:latin typeface="Times New Roman" panose="02020603050405020304" pitchFamily="18" charset="0"/>
              <a:ea typeface="仿宋" panose="02010609060101010101" pitchFamily="49" charset="-122"/>
              <a:cs typeface="+mn-cs"/>
            </a:endParaRPr>
          </a:p>
        </p:txBody>
      </p:sp>
      <p:sp>
        <p:nvSpPr>
          <p:cNvPr id="3" name="内容占位符 2"/>
          <p:cNvSpPr>
            <a:spLocks noGrp="1"/>
          </p:cNvSpPr>
          <p:nvPr>
            <p:ph idx="1"/>
          </p:nvPr>
        </p:nvSpPr>
        <p:spPr>
          <a:xfrm>
            <a:off x="683568" y="1412776"/>
            <a:ext cx="8229600" cy="4678451"/>
          </a:xfrm>
        </p:spPr>
        <p:txBody>
          <a:bodyPr/>
          <a:lstStyle/>
          <a:p>
            <a:pPr fontAlgn="base">
              <a:buClr>
                <a:srgbClr val="FF0000"/>
              </a:buClr>
              <a:buFont typeface="Wingdings" panose="05000000000000000000" pitchFamily="2" charset="2"/>
              <a:buChar char="ü"/>
            </a:pPr>
            <a:r>
              <a:rPr lang="zh-CN" altLang="en-US" sz="1800" b="1" noProof="1"/>
              <a:t>例</a:t>
            </a:r>
            <a:r>
              <a:rPr lang="en-US" altLang="zh-CN" sz="1800" b="1" noProof="1"/>
              <a:t>: </a:t>
            </a:r>
            <a:r>
              <a:rPr lang="zh-CN" altLang="en-US" sz="1800" b="1" noProof="1"/>
              <a:t> 生成不重复随机数的效率比较。</a:t>
            </a:r>
            <a:endParaRPr lang="zh-CN" altLang="en-US" sz="1800" b="1"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4" name="矩形 3"/>
          <p:cNvSpPr/>
          <p:nvPr/>
        </p:nvSpPr>
        <p:spPr>
          <a:xfrm>
            <a:off x="251520" y="1556792"/>
            <a:ext cx="5245174" cy="3000821"/>
          </a:xfrm>
          <a:prstGeom prst="rect">
            <a:avLst/>
          </a:prstGeom>
        </p:spPr>
        <p:txBody>
          <a:bodyPr wrap="square">
            <a:spAutoFit/>
          </a:bodyPr>
          <a:lstStyle/>
          <a:p>
            <a:pPr marL="0" indent="0">
              <a:lnSpc>
                <a:spcPct val="90000"/>
              </a:lnSpc>
              <a:spcBef>
                <a:spcPts val="0"/>
              </a:spcBef>
              <a:buNone/>
            </a:pPr>
            <a:endParaRPr lang="zh-CN" altLang="en-US" sz="1400" noProof="1"/>
          </a:p>
          <a:p>
            <a:pPr marL="0" indent="0">
              <a:lnSpc>
                <a:spcPct val="90000"/>
              </a:lnSpc>
              <a:spcBef>
                <a:spcPts val="0"/>
              </a:spcBef>
              <a:buNone/>
            </a:pPr>
            <a:r>
              <a:rPr lang="zh-CN" altLang="en-US" sz="1400" noProof="1">
                <a:solidFill>
                  <a:srgbClr val="0000FF"/>
                </a:solidFill>
                <a:latin typeface="Consolas" panose="020B0609020204030204" charset="0"/>
              </a:rPr>
              <a:t>import</a:t>
            </a:r>
            <a:r>
              <a:rPr lang="zh-CN" altLang="en-US" sz="1400" noProof="1">
                <a:latin typeface="Consolas" panose="020B0609020204030204" charset="0"/>
              </a:rPr>
              <a:t> random</a:t>
            </a:r>
            <a:endParaRPr lang="zh-CN" altLang="en-US" sz="1400" noProof="1">
              <a:latin typeface="Consolas" panose="020B0609020204030204" charset="0"/>
            </a:endParaRPr>
          </a:p>
          <a:p>
            <a:pPr marL="0" indent="0">
              <a:lnSpc>
                <a:spcPct val="90000"/>
              </a:lnSpc>
              <a:spcBef>
                <a:spcPts val="0"/>
              </a:spcBef>
              <a:buNone/>
            </a:pPr>
            <a:r>
              <a:rPr lang="zh-CN" altLang="en-US" sz="1400" noProof="1">
                <a:solidFill>
                  <a:srgbClr val="0000FF"/>
                </a:solidFill>
                <a:latin typeface="Consolas" panose="020B0609020204030204" charset="0"/>
              </a:rPr>
              <a:t>import</a:t>
            </a:r>
            <a:r>
              <a:rPr lang="zh-CN" altLang="en-US" sz="1400" noProof="1">
                <a:latin typeface="Consolas" panose="020B0609020204030204" charset="0"/>
              </a:rPr>
              <a:t> time</a:t>
            </a:r>
            <a:endParaRPr lang="zh-CN" altLang="en-US" sz="1400" noProof="1">
              <a:latin typeface="Consolas" panose="020B0609020204030204" charset="0"/>
            </a:endParaRPr>
          </a:p>
          <a:p>
            <a:pPr marL="0" indent="0">
              <a:lnSpc>
                <a:spcPct val="90000"/>
              </a:lnSpc>
              <a:spcBef>
                <a:spcPts val="0"/>
              </a:spcBef>
              <a:buNone/>
            </a:pPr>
            <a:endParaRPr lang="zh-CN" altLang="en-US" sz="1400" noProof="1">
              <a:latin typeface="Consolas" panose="020B0609020204030204" charset="0"/>
            </a:endParaRPr>
          </a:p>
          <a:p>
            <a:pPr marL="0" indent="0">
              <a:lnSpc>
                <a:spcPct val="90000"/>
              </a:lnSpc>
              <a:spcBef>
                <a:spcPts val="0"/>
              </a:spcBef>
              <a:buNone/>
            </a:pPr>
            <a:r>
              <a:rPr lang="zh-CN" altLang="en-US" sz="1400" noProof="1">
                <a:solidFill>
                  <a:srgbClr val="0000FF"/>
                </a:solidFill>
                <a:latin typeface="Consolas" panose="020B0609020204030204" charset="0"/>
              </a:rPr>
              <a:t>def</a:t>
            </a:r>
            <a:r>
              <a:rPr lang="zh-CN" altLang="en-US" sz="1400" noProof="1">
                <a:latin typeface="Consolas" panose="020B0609020204030204" charset="0"/>
              </a:rPr>
              <a:t> RandomNumbers</a:t>
            </a:r>
            <a:r>
              <a:rPr lang="en-US" altLang="zh-CN" sz="1400" noProof="1">
                <a:latin typeface="Consolas" panose="020B0609020204030204" charset="0"/>
              </a:rPr>
              <a:t>ByList</a:t>
            </a:r>
            <a:r>
              <a:rPr lang="zh-CN" altLang="en-US" sz="1400" noProof="1">
                <a:latin typeface="Consolas" panose="020B0609020204030204" charset="0"/>
              </a:rPr>
              <a:t>(number, start, end):</a:t>
            </a:r>
            <a:endParaRPr lang="zh-CN" altLang="en-US" sz="1400" noProof="1">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data = </a:t>
            </a:r>
            <a:r>
              <a:rPr lang="zh-CN" altLang="en-US" sz="1400" noProof="1">
                <a:solidFill>
                  <a:srgbClr val="0000FF"/>
                </a:solidFill>
                <a:latin typeface="Consolas" panose="020B0609020204030204" charset="0"/>
              </a:rPr>
              <a:t>[]</a:t>
            </a:r>
            <a:endParaRPr lang="zh-CN" altLang="en-US" sz="1400" noProof="1">
              <a:solidFill>
                <a:srgbClr val="0000FF"/>
              </a:solidFill>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n = 0</a:t>
            </a:r>
            <a:endParaRPr lang="zh-CN" altLang="en-US" sz="1400" noProof="1">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while</a:t>
            </a:r>
            <a:r>
              <a:rPr lang="zh-CN" altLang="en-US" sz="1400" noProof="1">
                <a:latin typeface="Consolas" panose="020B0609020204030204" charset="0"/>
              </a:rPr>
              <a:t> True:</a:t>
            </a:r>
            <a:endParaRPr lang="zh-CN" altLang="en-US" sz="1400" noProof="1">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element = random.randint(start, end)</a:t>
            </a:r>
            <a:endParaRPr lang="zh-CN" altLang="en-US" sz="1400" noProof="1">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if</a:t>
            </a:r>
            <a:r>
              <a:rPr lang="zh-CN" altLang="en-US" sz="1400" noProof="1">
                <a:latin typeface="Consolas" panose="020B0609020204030204" charset="0"/>
              </a:rPr>
              <a:t> element </a:t>
            </a:r>
            <a:r>
              <a:rPr lang="zh-CN" altLang="en-US" sz="1400" noProof="1">
                <a:solidFill>
                  <a:srgbClr val="0000FF"/>
                </a:solidFill>
                <a:latin typeface="Consolas" panose="020B0609020204030204" charset="0"/>
              </a:rPr>
              <a:t>not in </a:t>
            </a:r>
            <a:r>
              <a:rPr lang="zh-CN" altLang="en-US" sz="1400" noProof="1">
                <a:latin typeface="Consolas" panose="020B0609020204030204" charset="0"/>
              </a:rPr>
              <a:t>data:</a:t>
            </a:r>
            <a:endParaRPr lang="zh-CN" altLang="en-US" sz="1400" noProof="1">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data.append(element)</a:t>
            </a:r>
            <a:endParaRPr lang="zh-CN" altLang="en-US" sz="1400" noProof="1">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n += 1</a:t>
            </a:r>
            <a:endParaRPr lang="zh-CN" altLang="en-US" sz="1400" noProof="1">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if</a:t>
            </a:r>
            <a:r>
              <a:rPr lang="zh-CN" altLang="en-US" sz="1400" noProof="1">
                <a:latin typeface="Consolas" panose="020B0609020204030204" charset="0"/>
              </a:rPr>
              <a:t> n == number:</a:t>
            </a:r>
            <a:endParaRPr lang="zh-CN" altLang="en-US" sz="1400" noProof="1">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break</a:t>
            </a:r>
            <a:endParaRPr lang="zh-CN" altLang="en-US" sz="1400" noProof="1">
              <a:latin typeface="Consolas" panose="020B0609020204030204" charset="0"/>
            </a:endParaRP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return</a:t>
            </a:r>
            <a:r>
              <a:rPr lang="zh-CN" altLang="en-US" sz="1400" noProof="1">
                <a:latin typeface="Consolas" panose="020B0609020204030204" charset="0"/>
              </a:rPr>
              <a:t> data</a:t>
            </a:r>
            <a:endParaRPr lang="zh-CN" altLang="en-US" sz="1400" noProof="1">
              <a:latin typeface="Consolas" panose="020B0609020204030204" charset="0"/>
            </a:endParaRPr>
          </a:p>
        </p:txBody>
      </p:sp>
      <p:sp>
        <p:nvSpPr>
          <p:cNvPr id="7" name="内容占位符 2"/>
          <p:cNvSpPr txBox="1"/>
          <p:nvPr/>
        </p:nvSpPr>
        <p:spPr bwMode="auto">
          <a:xfrm>
            <a:off x="4766400" y="2256003"/>
            <a:ext cx="8229600" cy="566092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350" dirty="0">
                <a:solidFill>
                  <a:srgbClr val="0000FF"/>
                </a:solidFill>
                <a:latin typeface="Consolas" panose="020B0609020204030204" charset="0"/>
              </a:rPr>
              <a:t>def</a:t>
            </a:r>
            <a:r>
              <a:rPr lang="zh-CN" altLang="en-US" sz="1350" dirty="0">
                <a:latin typeface="Consolas" panose="020B0609020204030204" charset="0"/>
              </a:rPr>
              <a:t> RandomNumbers</a:t>
            </a:r>
            <a:r>
              <a:rPr lang="en-US" altLang="zh-CN" sz="1350" dirty="0" err="1">
                <a:latin typeface="Consolas" panose="020B0609020204030204" charset="0"/>
              </a:rPr>
              <a:t>BySet</a:t>
            </a:r>
            <a:r>
              <a:rPr lang="zh-CN" altLang="en-US" sz="1350" dirty="0">
                <a:latin typeface="Consolas" panose="020B0609020204030204" charset="0"/>
              </a:rPr>
              <a:t>(number, start, end):</a:t>
            </a:r>
            <a:endParaRPr lang="zh-CN" altLang="en-US" sz="1350" dirty="0">
              <a:latin typeface="Consolas" panose="020B0609020204030204" charset="0"/>
            </a:endParaRPr>
          </a:p>
          <a:p>
            <a:pPr marL="0" indent="0">
              <a:buSzPct val="90000"/>
              <a:buFont typeface="Arial" panose="020B0604020202020204" pitchFamily="34" charset="0"/>
              <a:buNone/>
            </a:pPr>
            <a:r>
              <a:rPr lang="zh-CN" altLang="en-US" sz="1350" dirty="0">
                <a:latin typeface="Consolas" panose="020B0609020204030204" charset="0"/>
              </a:rPr>
              <a:t>    data = </a:t>
            </a:r>
            <a:r>
              <a:rPr lang="zh-CN" altLang="en-US" sz="1350" dirty="0">
                <a:solidFill>
                  <a:srgbClr val="0000FF"/>
                </a:solidFill>
                <a:latin typeface="Consolas" panose="020B0609020204030204" charset="0"/>
              </a:rPr>
              <a:t>set()</a:t>
            </a:r>
            <a:endParaRPr lang="zh-CN" altLang="en-US" sz="1350" dirty="0">
              <a:solidFill>
                <a:srgbClr val="0000FF"/>
              </a:solidFill>
              <a:latin typeface="Consolas" panose="020B0609020204030204" charset="0"/>
            </a:endParaRPr>
          </a:p>
          <a:p>
            <a:pPr marL="0" indent="0">
              <a:buSzPct val="90000"/>
              <a:buFont typeface="Arial" panose="020B0604020202020204" pitchFamily="34"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while</a:t>
            </a:r>
            <a:r>
              <a:rPr lang="zh-CN" altLang="en-US" sz="1350" dirty="0">
                <a:latin typeface="Consolas" panose="020B0609020204030204" charset="0"/>
              </a:rPr>
              <a:t> True:</a:t>
            </a:r>
            <a:endParaRPr lang="zh-CN" altLang="en-US" sz="1350" dirty="0">
              <a:latin typeface="Consolas" panose="020B0609020204030204" charset="0"/>
            </a:endParaRPr>
          </a:p>
          <a:p>
            <a:pPr marL="0" indent="0">
              <a:buSzPct val="90000"/>
              <a:buFont typeface="Arial" panose="020B0604020202020204" pitchFamily="34" charset="0"/>
              <a:buNone/>
            </a:pPr>
            <a:r>
              <a:rPr lang="zh-CN" altLang="en-US" sz="1350" dirty="0">
                <a:latin typeface="Consolas" panose="020B0609020204030204" charset="0"/>
              </a:rPr>
              <a:t>        data.add(random.randint(start, end))</a:t>
            </a:r>
            <a:endParaRPr lang="zh-CN" altLang="en-US" sz="1350" dirty="0">
              <a:latin typeface="Consolas" panose="020B0609020204030204" charset="0"/>
            </a:endParaRPr>
          </a:p>
          <a:p>
            <a:pPr marL="0" indent="0">
              <a:buSzPct val="90000"/>
              <a:buFont typeface="Arial" panose="020B0604020202020204" pitchFamily="34"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if</a:t>
            </a:r>
            <a:r>
              <a:rPr lang="zh-CN" altLang="en-US" sz="1350" dirty="0">
                <a:latin typeface="Consolas" panose="020B0609020204030204" charset="0"/>
              </a:rPr>
              <a:t> len(data) == number:</a:t>
            </a:r>
            <a:endParaRPr lang="zh-CN" altLang="en-US" sz="1350" dirty="0">
              <a:latin typeface="Consolas" panose="020B0609020204030204" charset="0"/>
            </a:endParaRPr>
          </a:p>
          <a:p>
            <a:pPr marL="0" indent="0">
              <a:buSzPct val="90000"/>
              <a:buFont typeface="Arial" panose="020B0604020202020204" pitchFamily="34"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break</a:t>
            </a:r>
            <a:endParaRPr lang="zh-CN" altLang="en-US" sz="1350" dirty="0">
              <a:solidFill>
                <a:srgbClr val="0000FF"/>
              </a:solidFill>
              <a:latin typeface="Consolas" panose="020B0609020204030204" charset="0"/>
            </a:endParaRPr>
          </a:p>
          <a:p>
            <a:pPr marL="0" indent="0">
              <a:buSzPct val="90000"/>
              <a:buFont typeface="Arial" panose="020B0604020202020204" pitchFamily="34"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return</a:t>
            </a:r>
            <a:r>
              <a:rPr lang="zh-CN" altLang="en-US" sz="1350" dirty="0">
                <a:latin typeface="Consolas" panose="020B0609020204030204" charset="0"/>
              </a:rPr>
              <a:t> data</a:t>
            </a:r>
            <a:endParaRPr lang="zh-CN" altLang="en-US" sz="1350" dirty="0">
              <a:latin typeface="Consolas" panose="020B0609020204030204" charset="0"/>
            </a:endParaRPr>
          </a:p>
        </p:txBody>
      </p:sp>
      <p:sp>
        <p:nvSpPr>
          <p:cNvPr id="5" name="矩形 4"/>
          <p:cNvSpPr/>
          <p:nvPr/>
        </p:nvSpPr>
        <p:spPr>
          <a:xfrm>
            <a:off x="389426" y="4778667"/>
            <a:ext cx="7433828" cy="1815882"/>
          </a:xfrm>
          <a:prstGeom prst="rect">
            <a:avLst/>
          </a:prstGeom>
        </p:spPr>
        <p:txBody>
          <a:bodyPr wrap="square">
            <a:spAutoFit/>
          </a:bodyPr>
          <a:lstStyle/>
          <a:p>
            <a:pPr marL="0" indent="0">
              <a:buSzPct val="90000"/>
              <a:buNone/>
            </a:pPr>
            <a:r>
              <a:rPr lang="zh-CN" altLang="en-US" sz="1400" dirty="0">
                <a:latin typeface="Consolas" panose="020B0609020204030204" charset="0"/>
                <a:ea typeface="仿宋" panose="02010609060101010101" pitchFamily="49" charset="-122"/>
              </a:rPr>
              <a:t>begin, end = 1, 100000</a:t>
            </a:r>
            <a:endParaRPr lang="zh-CN" altLang="en-US" sz="1400" dirty="0">
              <a:latin typeface="Consolas" panose="020B0609020204030204" charset="0"/>
              <a:ea typeface="仿宋" panose="02010609060101010101" pitchFamily="49" charset="-122"/>
            </a:endParaRPr>
          </a:p>
          <a:p>
            <a:pPr>
              <a:buSzPct val="90000"/>
            </a:pPr>
            <a:r>
              <a:rPr lang="zh-CN" altLang="en-US" sz="1400" dirty="0">
                <a:latin typeface="Consolas" panose="020B0609020204030204" charset="0"/>
                <a:ea typeface="仿宋" panose="02010609060101010101" pitchFamily="49" charset="-122"/>
              </a:rPr>
              <a:t>num = 50000 </a:t>
            </a:r>
            <a:r>
              <a:rPr lang="zh-CN" altLang="en-US" sz="1400" dirty="0">
                <a:solidFill>
                  <a:srgbClr val="0000FF"/>
                </a:solidFill>
                <a:latin typeface="Consolas" panose="020B0609020204030204" charset="0"/>
                <a:ea typeface="仿宋" panose="02010609060101010101" pitchFamily="49" charset="-122"/>
              </a:rPr>
              <a:t># 要获取的不重复数字个数</a:t>
            </a:r>
            <a:endParaRPr lang="zh-CN" altLang="en-US" sz="1400" dirty="0">
              <a:solidFill>
                <a:srgbClr val="0000FF"/>
              </a:solidFill>
              <a:latin typeface="Consolas" panose="020B0609020204030204" charset="0"/>
              <a:ea typeface="仿宋" panose="02010609060101010101" pitchFamily="49" charset="-122"/>
            </a:endParaRPr>
          </a:p>
          <a:p>
            <a:pPr>
              <a:buSzPct val="90000"/>
            </a:pPr>
            <a:r>
              <a:rPr lang="zh-CN" altLang="en-US" sz="1400" dirty="0">
                <a:latin typeface="Consolas" panose="020B0609020204030204" charset="0"/>
                <a:ea typeface="仿宋" panose="02010609060101010101" pitchFamily="49" charset="-122"/>
              </a:rPr>
              <a:t>rep = 10    </a:t>
            </a:r>
            <a:r>
              <a:rPr lang="zh-CN" altLang="en-US" sz="1400" dirty="0">
                <a:solidFill>
                  <a:srgbClr val="0000FF"/>
                </a:solidFill>
                <a:latin typeface="Consolas" panose="020B0609020204030204" charset="0"/>
                <a:ea typeface="仿宋" panose="02010609060101010101" pitchFamily="49" charset="-122"/>
              </a:rPr>
              <a:t># 重复测试次数</a:t>
            </a:r>
            <a:endParaRPr lang="zh-CN" altLang="en-US" sz="1400" dirty="0">
              <a:solidFill>
                <a:srgbClr val="0000FF"/>
              </a:solidFill>
              <a:latin typeface="Consolas" panose="020B0609020204030204" charset="0"/>
              <a:ea typeface="仿宋" panose="02010609060101010101" pitchFamily="49" charset="-122"/>
            </a:endParaRPr>
          </a:p>
          <a:p>
            <a:pPr marL="0" indent="0">
              <a:buSzPct val="90000"/>
              <a:buNone/>
            </a:pPr>
            <a:r>
              <a:rPr lang="zh-CN" altLang="en-US" sz="1400" dirty="0">
                <a:solidFill>
                  <a:srgbClr val="0000FF"/>
                </a:solidFill>
                <a:latin typeface="Consolas" panose="020B0609020204030204" charset="0"/>
                <a:ea typeface="仿宋" panose="02010609060101010101" pitchFamily="49" charset="-122"/>
              </a:rPr>
              <a:t>for</a:t>
            </a:r>
            <a:r>
              <a:rPr lang="zh-CN" altLang="en-US" sz="1400" dirty="0">
                <a:latin typeface="Consolas" panose="020B0609020204030204" charset="0"/>
                <a:ea typeface="仿宋" panose="02010609060101010101" pitchFamily="49" charset="-122"/>
              </a:rPr>
              <a:t> ran in (RandomNumbers</a:t>
            </a:r>
            <a:r>
              <a:rPr lang="en-US" altLang="zh-CN" sz="1400" dirty="0" err="1">
                <a:latin typeface="Consolas" panose="020B0609020204030204" charset="0"/>
                <a:ea typeface="仿宋" panose="02010609060101010101" pitchFamily="49" charset="-122"/>
              </a:rPr>
              <a:t>ByList</a:t>
            </a:r>
            <a:r>
              <a:rPr lang="zh-CN" altLang="en-US" sz="1400" dirty="0">
                <a:latin typeface="Consolas" panose="020B0609020204030204" charset="0"/>
                <a:ea typeface="仿宋" panose="02010609060101010101" pitchFamily="49" charset="-122"/>
              </a:rPr>
              <a:t>, RandomNumbers</a:t>
            </a:r>
            <a:r>
              <a:rPr lang="en-US" altLang="zh-CN" sz="1400" dirty="0" err="1">
                <a:latin typeface="Consolas" panose="020B0609020204030204" charset="0"/>
                <a:ea typeface="仿宋" panose="02010609060101010101" pitchFamily="49" charset="-122"/>
              </a:rPr>
              <a:t>BySet</a:t>
            </a:r>
            <a:r>
              <a:rPr lang="zh-CN" altLang="en-US" sz="1400" dirty="0">
                <a:latin typeface="Consolas" panose="020B0609020204030204" charset="0"/>
                <a:ea typeface="仿宋" panose="02010609060101010101" pitchFamily="49" charset="-122"/>
              </a:rPr>
              <a:t>):</a:t>
            </a:r>
            <a:endParaRPr lang="zh-CN" altLang="en-US" sz="1400" dirty="0">
              <a:latin typeface="Consolas" panose="020B0609020204030204" charset="0"/>
              <a:ea typeface="仿宋" panose="02010609060101010101" pitchFamily="49" charset="-122"/>
            </a:endParaRPr>
          </a:p>
          <a:p>
            <a:pPr marL="0" indent="0">
              <a:buSzPct val="90000"/>
              <a:buNone/>
            </a:pPr>
            <a:r>
              <a:rPr lang="zh-CN" altLang="en-US" sz="1400" dirty="0">
                <a:latin typeface="Consolas" panose="020B0609020204030204" charset="0"/>
                <a:ea typeface="仿宋" panose="02010609060101010101" pitchFamily="49" charset="-122"/>
              </a:rPr>
              <a:t>    start = time.time()</a:t>
            </a:r>
            <a:endParaRPr lang="zh-CN" altLang="en-US" sz="1400" dirty="0">
              <a:latin typeface="Consolas" panose="020B0609020204030204" charset="0"/>
              <a:ea typeface="仿宋" panose="02010609060101010101" pitchFamily="49" charset="-122"/>
            </a:endParaRPr>
          </a:p>
          <a:p>
            <a:pPr marL="0" indent="0">
              <a:buSzPct val="90000"/>
              <a:buNone/>
            </a:pPr>
            <a:r>
              <a:rPr lang="zh-CN" altLang="en-US" sz="1400" dirty="0">
                <a:latin typeface="Consolas" panose="020B0609020204030204" charset="0"/>
                <a:ea typeface="仿宋" panose="02010609060101010101" pitchFamily="49" charset="-122"/>
              </a:rPr>
              <a:t>    </a:t>
            </a:r>
            <a:r>
              <a:rPr lang="zh-CN" altLang="en-US" sz="1400" dirty="0">
                <a:solidFill>
                  <a:srgbClr val="0000FF"/>
                </a:solidFill>
                <a:latin typeface="Consolas" panose="020B0609020204030204" charset="0"/>
                <a:ea typeface="仿宋" panose="02010609060101010101" pitchFamily="49" charset="-122"/>
              </a:rPr>
              <a:t>for</a:t>
            </a:r>
            <a:r>
              <a:rPr lang="zh-CN" altLang="en-US" sz="1400" dirty="0">
                <a:latin typeface="Consolas" panose="020B0609020204030204" charset="0"/>
                <a:ea typeface="仿宋" panose="02010609060101010101" pitchFamily="49" charset="-122"/>
              </a:rPr>
              <a:t> i in range(rep):</a:t>
            </a:r>
            <a:endParaRPr lang="zh-CN" altLang="en-US" sz="1400" dirty="0">
              <a:latin typeface="Consolas" panose="020B0609020204030204" charset="0"/>
              <a:ea typeface="仿宋" panose="02010609060101010101" pitchFamily="49" charset="-122"/>
            </a:endParaRPr>
          </a:p>
          <a:p>
            <a:pPr marL="0" indent="0">
              <a:buSzPct val="90000"/>
              <a:buNone/>
            </a:pPr>
            <a:r>
              <a:rPr lang="zh-CN" altLang="en-US" sz="1400" dirty="0">
                <a:latin typeface="Consolas" panose="020B0609020204030204" charset="0"/>
                <a:ea typeface="仿宋" panose="02010609060101010101" pitchFamily="49" charset="-122"/>
              </a:rPr>
              <a:t>        ran(num, begin, end)</a:t>
            </a:r>
            <a:endParaRPr lang="zh-CN" altLang="en-US" sz="1400" dirty="0">
              <a:latin typeface="Consolas" panose="020B0609020204030204" charset="0"/>
              <a:ea typeface="仿宋" panose="02010609060101010101" pitchFamily="49" charset="-122"/>
            </a:endParaRPr>
          </a:p>
          <a:p>
            <a:pPr marL="0" indent="0">
              <a:buSzPct val="90000"/>
              <a:buNone/>
            </a:pPr>
            <a:r>
              <a:rPr lang="zh-CN" altLang="en-US" sz="1400" dirty="0">
                <a:latin typeface="Consolas" panose="020B0609020204030204" charset="0"/>
                <a:ea typeface="仿宋" panose="02010609060101010101" pitchFamily="49" charset="-122"/>
              </a:rPr>
              <a:t>    </a:t>
            </a:r>
            <a:r>
              <a:rPr lang="zh-CN" altLang="en-US" sz="1400" dirty="0">
                <a:solidFill>
                  <a:srgbClr val="0000FF"/>
                </a:solidFill>
                <a:latin typeface="Consolas" panose="020B0609020204030204" charset="0"/>
                <a:ea typeface="仿宋" panose="02010609060101010101" pitchFamily="49" charset="-122"/>
              </a:rPr>
              <a:t>print</a:t>
            </a:r>
            <a:r>
              <a:rPr lang="zh-CN" altLang="en-US" sz="1400" dirty="0">
                <a:latin typeface="Consolas" panose="020B0609020204030204" charset="0"/>
                <a:ea typeface="仿宋" panose="02010609060101010101" pitchFamily="49" charset="-122"/>
              </a:rPr>
              <a:t>(ran.__name__, time.time()-start)</a:t>
            </a:r>
            <a:endParaRPr lang="zh-CN" altLang="en-US" sz="1400" dirty="0">
              <a:latin typeface="Consolas" panose="020B0609020204030204" charset="0"/>
              <a:ea typeface="仿宋" panose="02010609060101010101" pitchFamily="49" charset="-122"/>
            </a:endParaRPr>
          </a:p>
        </p:txBody>
      </p:sp>
      <p:grpSp>
        <p:nvGrpSpPr>
          <p:cNvPr id="9" name="组合 8"/>
          <p:cNvGrpSpPr/>
          <p:nvPr/>
        </p:nvGrpSpPr>
        <p:grpSpPr>
          <a:xfrm>
            <a:off x="-756592" y="124909"/>
            <a:ext cx="6121277" cy="651944"/>
            <a:chOff x="-745742" y="96425"/>
            <a:chExt cx="6121277" cy="651944"/>
          </a:xfrm>
        </p:grpSpPr>
        <p:sp>
          <p:nvSpPr>
            <p:cNvPr id="10"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endParaRPr lang="zh-CN" altLang="en-US" sz="3600" b="1" dirty="0">
                <a:latin typeface="Times New Roman" panose="02020603050405020304" pitchFamily="18" charset="0"/>
                <a:ea typeface="黑体" panose="02010609060101010101" pitchFamily="49" charset="-122"/>
              </a:endParaRPr>
            </a:p>
          </p:txBody>
        </p:sp>
        <p:grpSp>
          <p:nvGrpSpPr>
            <p:cNvPr id="11" name="组合 10"/>
            <p:cNvGrpSpPr/>
            <p:nvPr/>
          </p:nvGrpSpPr>
          <p:grpSpPr>
            <a:xfrm>
              <a:off x="541440" y="96425"/>
              <a:ext cx="792093" cy="651756"/>
              <a:chOff x="541440" y="96425"/>
              <a:chExt cx="792093" cy="651756"/>
            </a:xfrm>
          </p:grpSpPr>
          <p:sp>
            <p:nvSpPr>
              <p:cNvPr id="12"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p:cNvPicPr>
                <a:picLocks noChangeAspect="1"/>
              </p:cNvPicPr>
              <p:nvPr/>
            </p:nvPicPr>
            <p:blipFill>
              <a:blip r:embed="rId1"/>
              <a:stretch>
                <a:fillRect/>
              </a:stretch>
            </p:blipFill>
            <p:spPr>
              <a:xfrm>
                <a:off x="734178" y="272894"/>
                <a:ext cx="404824" cy="335225"/>
              </a:xfrm>
              <a:prstGeom prst="rect">
                <a:avLst/>
              </a:prstGeom>
            </p:spPr>
          </p:pic>
        </p:grpSp>
      </p:grpSp>
      <p:sp>
        <p:nvSpPr>
          <p:cNvPr id="8" name="矩形 7"/>
          <p:cNvSpPr/>
          <p:nvPr/>
        </p:nvSpPr>
        <p:spPr>
          <a:xfrm>
            <a:off x="4534633" y="4634027"/>
            <a:ext cx="4572000" cy="584775"/>
          </a:xfrm>
          <a:prstGeom prst="rect">
            <a:avLst/>
          </a:prstGeom>
        </p:spPr>
        <p:txBody>
          <a:bodyPr wrap="square">
            <a:spAutoFit/>
          </a:bodyPr>
          <a:lstStyle/>
          <a:p>
            <a:r>
              <a:rPr lang="zh-CN" altLang="en-US" sz="1600" dirty="0"/>
              <a:t>RandomNumbersByList </a:t>
            </a:r>
            <a:r>
              <a:rPr lang="zh-CN" altLang="en-US" sz="1600" dirty="0">
                <a:solidFill>
                  <a:srgbClr val="FF0000"/>
                </a:solidFill>
              </a:rPr>
              <a:t>247.10713362693787</a:t>
            </a:r>
            <a:endParaRPr lang="zh-CN" altLang="en-US" sz="1600" dirty="0">
              <a:solidFill>
                <a:srgbClr val="FF0000"/>
              </a:solidFill>
            </a:endParaRPr>
          </a:p>
          <a:p>
            <a:r>
              <a:rPr lang="zh-CN" altLang="en-US" sz="1600" dirty="0"/>
              <a:t>RandomNumbersBySet </a:t>
            </a:r>
            <a:r>
              <a:rPr lang="zh-CN" altLang="en-US" sz="1600" dirty="0">
                <a:solidFill>
                  <a:srgbClr val="FF0000"/>
                </a:solidFill>
              </a:rPr>
              <a:t>1.2580716609954834</a:t>
            </a:r>
            <a:endParaRPr lang="zh-CN" altLang="en-US" sz="1600" dirty="0">
              <a:solidFill>
                <a:srgbClr val="FF0000"/>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7" grpId="0"/>
      <p:bldP spid="4" grpId="0"/>
      <p:bldP spid="7" grpId="0"/>
      <p:bldP spid="5"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98305"/>
          <p:cNvSpPr>
            <a:spLocks noGrp="1"/>
          </p:cNvSpPr>
          <p:nvPr>
            <p:ph type="title"/>
          </p:nvPr>
        </p:nvSpPr>
        <p:spPr>
          <a:xfrm>
            <a:off x="323527" y="685183"/>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cs typeface="+mn-cs"/>
              </a:rPr>
              <a:t>集合推导式</a:t>
            </a:r>
            <a:r>
              <a:rPr lang="en-US" altLang="zh-CN" sz="2400" dirty="0">
                <a:latin typeface="Times New Roman" panose="02020603050405020304" pitchFamily="18" charset="0"/>
                <a:ea typeface="仿宋" panose="02010609060101010101" pitchFamily="49" charset="-122"/>
                <a:cs typeface="+mn-cs"/>
              </a:rPr>
              <a:t>(</a:t>
            </a:r>
            <a:r>
              <a:rPr lang="en-US" altLang="zh-CN" sz="2400" dirty="0">
                <a:solidFill>
                  <a:srgbClr val="0000FF"/>
                </a:solidFill>
                <a:latin typeface="Times New Roman" panose="02020603050405020304" pitchFamily="18" charset="0"/>
                <a:ea typeface="仿宋" panose="02010609060101010101" pitchFamily="49" charset="-122"/>
              </a:rPr>
              <a:t>set comprehensions</a:t>
            </a:r>
            <a:r>
              <a:rPr lang="en-US" altLang="zh-CN" sz="2400" dirty="0">
                <a:latin typeface="Times New Roman" panose="02020603050405020304" pitchFamily="18" charset="0"/>
                <a:ea typeface="仿宋" panose="02010609060101010101" pitchFamily="49" charset="-122"/>
                <a:cs typeface="+mn-cs"/>
              </a:rPr>
              <a:t>)</a:t>
            </a:r>
            <a:endParaRPr lang="zh-CN" altLang="en-US" sz="2400" dirty="0">
              <a:latin typeface="Times New Roman" panose="02020603050405020304" pitchFamily="18" charset="0"/>
              <a:ea typeface="仿宋" panose="02010609060101010101" pitchFamily="49" charset="-122"/>
              <a:cs typeface="+mn-cs"/>
            </a:endParaRPr>
          </a:p>
        </p:txBody>
      </p:sp>
      <p:sp>
        <p:nvSpPr>
          <p:cNvPr id="137218" name="文本占位符 98306"/>
          <p:cNvSpPr>
            <a:spLocks noGrp="1"/>
          </p:cNvSpPr>
          <p:nvPr>
            <p:ph idx="1"/>
          </p:nvPr>
        </p:nvSpPr>
        <p:spPr>
          <a:xfrm>
            <a:off x="641357" y="1465966"/>
            <a:ext cx="8469895" cy="4678451"/>
          </a:xfrm>
        </p:spPr>
        <p:txBody>
          <a:bodyPr anchor="t"/>
          <a:lstStyle/>
          <a:p>
            <a:pPr marL="1905" indent="-344805">
              <a:spcBef>
                <a:spcPts val="0"/>
              </a:spcBef>
              <a:buSzPct val="90000"/>
              <a:buNone/>
            </a:pPr>
            <a:r>
              <a:rPr lang="en-US" altLang="zh-CN" sz="2000" dirty="0">
                <a:latin typeface="Consolas" panose="020B0609020204030204" charset="0"/>
              </a:rPr>
              <a:t>&gt;&gt;&gt; s = {</a:t>
            </a:r>
            <a:r>
              <a:rPr lang="en-US" altLang="zh-CN" sz="2000" dirty="0" err="1">
                <a:latin typeface="Consolas" panose="020B0609020204030204" charset="0"/>
              </a:rPr>
              <a:t>x.strip</a:t>
            </a:r>
            <a:r>
              <a:rPr lang="en-US" altLang="zh-CN" sz="2000" dirty="0">
                <a:latin typeface="Consolas" panose="020B0609020204030204" charset="0"/>
              </a:rPr>
              <a:t>() for x in ('  he  ', 'she    ', '    I')}</a:t>
            </a:r>
            <a:endParaRPr lang="en-US" altLang="zh-CN" sz="2000" dirty="0">
              <a:latin typeface="Consolas" panose="020B0609020204030204" charset="0"/>
            </a:endParaRPr>
          </a:p>
          <a:p>
            <a:pPr marL="1905" indent="-344805">
              <a:spcBef>
                <a:spcPts val="0"/>
              </a:spcBef>
              <a:buSzPct val="90000"/>
              <a:buNone/>
            </a:pPr>
            <a:r>
              <a:rPr lang="en-US" altLang="zh-CN" sz="2000" dirty="0">
                <a:latin typeface="Consolas" panose="020B0609020204030204" charset="0"/>
              </a:rPr>
              <a:t>&gt;&gt;&gt; s</a:t>
            </a:r>
            <a:endParaRPr lang="en-US" altLang="zh-CN" sz="2000" dirty="0">
              <a:latin typeface="Consolas" panose="020B0609020204030204" charset="0"/>
            </a:endParaRPr>
          </a:p>
          <a:p>
            <a:pPr marL="1905" indent="-344805">
              <a:spcBef>
                <a:spcPts val="0"/>
              </a:spcBef>
              <a:buSzPct val="90000"/>
              <a:buNone/>
            </a:pPr>
            <a:r>
              <a:rPr lang="en-US" altLang="zh-CN" sz="2000" dirty="0">
                <a:solidFill>
                  <a:srgbClr val="0000FF"/>
                </a:solidFill>
                <a:latin typeface="Consolas" panose="020B0609020204030204" charset="0"/>
              </a:rPr>
              <a:t>{'I', 'she', 'he'}</a:t>
            </a:r>
            <a:endParaRPr lang="en-US" altLang="zh-CN" sz="20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endParaRPr lang="zh-CN" altLang="en-US" sz="3600" b="1" dirty="0">
                <a:latin typeface="Times New Roman" panose="02020603050405020304" pitchFamily="18" charset="0"/>
                <a:ea typeface="黑体" panose="02010609060101010101" pitchFamily="49" charset="-122"/>
              </a:endParaRP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734178" y="272894"/>
                <a:ext cx="404824" cy="335225"/>
              </a:xfrm>
              <a:prstGeom prst="rect">
                <a:avLst/>
              </a:prstGeom>
            </p:spPr>
          </p:pic>
        </p:grpSp>
      </p:grpSp>
      <p:sp>
        <p:nvSpPr>
          <p:cNvPr id="10" name="标题 99329"/>
          <p:cNvSpPr txBox="1"/>
          <p:nvPr/>
        </p:nvSpPr>
        <p:spPr bwMode="auto">
          <a:xfrm>
            <a:off x="323526" y="2340844"/>
            <a:ext cx="9124315" cy="951865"/>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cs typeface="+mn-cs"/>
              </a:rPr>
              <a:t>再谈内置方法</a:t>
            </a:r>
            <a:r>
              <a:rPr lang="en-US" altLang="zh-CN" sz="2400" dirty="0">
                <a:latin typeface="Times New Roman" panose="02020603050405020304" pitchFamily="18" charset="0"/>
                <a:ea typeface="仿宋" panose="02010609060101010101" pitchFamily="49" charset="-122"/>
                <a:cs typeface="+mn-cs"/>
              </a:rPr>
              <a:t>sorted()</a:t>
            </a:r>
            <a:endParaRPr lang="en-US" altLang="zh-CN" sz="2400" dirty="0">
              <a:latin typeface="Times New Roman" panose="02020603050405020304" pitchFamily="18" charset="0"/>
              <a:ea typeface="仿宋" panose="02010609060101010101" pitchFamily="49" charset="-122"/>
              <a:cs typeface="+mn-cs"/>
            </a:endParaRPr>
          </a:p>
        </p:txBody>
      </p:sp>
      <p:sp>
        <p:nvSpPr>
          <p:cNvPr id="11" name="文本占位符 99330"/>
          <p:cNvSpPr txBox="1"/>
          <p:nvPr/>
        </p:nvSpPr>
        <p:spPr bwMode="auto">
          <a:xfrm>
            <a:off x="641357" y="3201039"/>
            <a:ext cx="8488652"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400" b="1" dirty="0">
                <a:latin typeface="宋体" panose="02010600030101010101" pitchFamily="2" charset="-122"/>
              </a:rPr>
              <a:t>列表对象提供了</a:t>
            </a:r>
            <a:r>
              <a:rPr lang="en-US" altLang="zh-CN" sz="2400" b="1" dirty="0">
                <a:solidFill>
                  <a:srgbClr val="FF0000"/>
                </a:solidFill>
                <a:latin typeface="宋体" panose="02010600030101010101" pitchFamily="2" charset="-122"/>
              </a:rPr>
              <a:t>sort()</a:t>
            </a:r>
            <a:r>
              <a:rPr lang="zh-CN" altLang="en-US" sz="2400" b="1" dirty="0">
                <a:solidFill>
                  <a:srgbClr val="FF0000"/>
                </a:solidFill>
                <a:latin typeface="宋体" panose="02010600030101010101" pitchFamily="2" charset="-122"/>
              </a:rPr>
              <a:t>方法支持原地排序</a:t>
            </a:r>
            <a:r>
              <a:rPr lang="zh-CN" altLang="en-US" sz="2400" b="1" dirty="0">
                <a:latin typeface="宋体" panose="02010600030101010101" pitchFamily="2" charset="-122"/>
              </a:rPr>
              <a:t>，而</a:t>
            </a:r>
            <a:r>
              <a:rPr lang="zh-CN" altLang="en-US" sz="2400" b="1" dirty="0">
                <a:solidFill>
                  <a:srgbClr val="FF0000"/>
                </a:solidFill>
                <a:latin typeface="宋体" panose="02010600030101010101" pitchFamily="2" charset="-122"/>
              </a:rPr>
              <a:t>内置函数</a:t>
            </a:r>
            <a:r>
              <a:rPr lang="en-US" altLang="zh-CN" sz="2400" b="1" dirty="0">
                <a:solidFill>
                  <a:srgbClr val="FF0000"/>
                </a:solidFill>
                <a:latin typeface="宋体" panose="02010600030101010101" pitchFamily="2" charset="-122"/>
              </a:rPr>
              <a:t>sorted()</a:t>
            </a:r>
            <a:r>
              <a:rPr lang="zh-CN" altLang="en-US" sz="2400" b="1" dirty="0">
                <a:solidFill>
                  <a:srgbClr val="FF0000"/>
                </a:solidFill>
                <a:latin typeface="宋体" panose="02010600030101010101" pitchFamily="2" charset="-122"/>
              </a:rPr>
              <a:t>返回新列表</a:t>
            </a:r>
            <a:r>
              <a:rPr lang="zh-CN" altLang="en-US" sz="2400" b="1" dirty="0">
                <a:latin typeface="宋体" panose="02010600030101010101" pitchFamily="2" charset="-122"/>
              </a:rPr>
              <a:t>，并不对原列表进行任何修改。</a:t>
            </a:r>
            <a:endParaRPr lang="zh-CN" altLang="en-US" sz="2400" b="1" dirty="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en-US" altLang="zh-CN" sz="2400" b="1" dirty="0">
                <a:latin typeface="宋体" panose="02010600030101010101" pitchFamily="2" charset="-122"/>
              </a:rPr>
              <a:t>sorted()</a:t>
            </a:r>
            <a:r>
              <a:rPr lang="zh-CN" altLang="en-US" sz="2400" b="1" dirty="0">
                <a:latin typeface="宋体" panose="02010600030101010101" pitchFamily="2" charset="-122"/>
              </a:rPr>
              <a:t>方法可以对列表、元组、字典、</a:t>
            </a:r>
            <a:r>
              <a:rPr lang="en-US" altLang="zh-CN" sz="2400" b="1" dirty="0">
                <a:latin typeface="宋体" panose="02010600030101010101" pitchFamily="2" charset="-122"/>
              </a:rPr>
              <a:t>range</a:t>
            </a:r>
            <a:r>
              <a:rPr lang="zh-CN" altLang="en-US" sz="2400" b="1" dirty="0">
                <a:latin typeface="宋体" panose="02010600030101010101" pitchFamily="2" charset="-122"/>
              </a:rPr>
              <a:t>对象等进行排序。</a:t>
            </a:r>
            <a:endParaRPr lang="zh-CN" altLang="en-US" sz="2400" b="1" dirty="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2400" b="1" dirty="0">
                <a:latin typeface="宋体" panose="02010600030101010101" pitchFamily="2" charset="-122"/>
              </a:rPr>
              <a:t>列表的</a:t>
            </a:r>
            <a:r>
              <a:rPr lang="en-US" altLang="zh-CN" sz="2400" b="1" dirty="0">
                <a:latin typeface="宋体" panose="02010600030101010101" pitchFamily="2" charset="-122"/>
              </a:rPr>
              <a:t>sort()</a:t>
            </a:r>
            <a:r>
              <a:rPr lang="zh-CN" altLang="en-US" sz="2400" b="1" dirty="0">
                <a:latin typeface="宋体" panose="02010600030101010101" pitchFamily="2" charset="-122"/>
              </a:rPr>
              <a:t>方法和内置函数</a:t>
            </a:r>
            <a:r>
              <a:rPr lang="en-US" altLang="zh-CN" sz="2400" b="1" dirty="0">
                <a:latin typeface="宋体" panose="02010600030101010101" pitchFamily="2" charset="-122"/>
              </a:rPr>
              <a:t>sorted()</a:t>
            </a:r>
            <a:r>
              <a:rPr lang="zh-CN" altLang="en-US" sz="2400" b="1" dirty="0">
                <a:latin typeface="宋体" panose="02010600030101010101" pitchFamily="2" charset="-122"/>
              </a:rPr>
              <a:t>都支持</a:t>
            </a:r>
            <a:r>
              <a:rPr lang="en-US" altLang="zh-CN" sz="2400" b="1" dirty="0">
                <a:solidFill>
                  <a:srgbClr val="FF0000"/>
                </a:solidFill>
                <a:latin typeface="宋体" panose="02010600030101010101" pitchFamily="2" charset="-122"/>
              </a:rPr>
              <a:t>key</a:t>
            </a:r>
            <a:r>
              <a:rPr lang="zh-CN" altLang="en-US" sz="2400" b="1" dirty="0">
                <a:solidFill>
                  <a:srgbClr val="FF0000"/>
                </a:solidFill>
                <a:latin typeface="宋体" panose="02010600030101010101" pitchFamily="2" charset="-122"/>
              </a:rPr>
              <a:t>参数</a:t>
            </a:r>
            <a:r>
              <a:rPr lang="zh-CN" altLang="en-US" sz="2400" b="1" dirty="0">
                <a:latin typeface="宋体" panose="02010600030101010101" pitchFamily="2" charset="-122"/>
              </a:rPr>
              <a:t>实现复杂排序要求</a:t>
            </a:r>
            <a:r>
              <a:rPr lang="zh-CN" altLang="en-US" sz="1800" dirty="0">
                <a:latin typeface="宋体" panose="02010600030101010101" pitchFamily="2" charset="-122"/>
              </a:rPr>
              <a:t>。</a:t>
            </a:r>
            <a:endParaRPr lang="zh-CN" altLang="en-US" sz="1800" dirty="0">
              <a:latin typeface="宋体" panose="02010600030101010101" pitchFamily="2"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7"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endParaRPr lang="zh-CN" altLang="en-US" sz="3600" b="1" dirty="0">
                <a:latin typeface="Times New Roman" panose="02020603050405020304" pitchFamily="18" charset="0"/>
                <a:ea typeface="黑体" panose="02010609060101010101" pitchFamily="49" charset="-122"/>
              </a:endParaRP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734178" y="272894"/>
                <a:ext cx="404824" cy="335225"/>
              </a:xfrm>
              <a:prstGeom prst="rect">
                <a:avLst/>
              </a:prstGeom>
            </p:spPr>
          </p:pic>
        </p:grpSp>
      </p:grpSp>
      <p:sp>
        <p:nvSpPr>
          <p:cNvPr id="10" name="文本占位符 100354"/>
          <p:cNvSpPr txBox="1"/>
          <p:nvPr/>
        </p:nvSpPr>
        <p:spPr bwMode="auto">
          <a:xfrm>
            <a:off x="683568" y="148478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ct val="0"/>
              </a:spcBef>
              <a:spcAft>
                <a:spcPts val="600"/>
              </a:spcAft>
              <a:buSzPct val="90000"/>
              <a:buNone/>
            </a:pPr>
            <a:r>
              <a:rPr lang="en-US" altLang="zh-CN" sz="1600" dirty="0">
                <a:latin typeface="Consolas" panose="020B0609020204030204" charset="0"/>
              </a:rPr>
              <a:t>&gt;&gt;&gt; persons = [{'</a:t>
            </a:r>
            <a:r>
              <a:rPr lang="en-US" altLang="zh-CN" sz="1600" dirty="0" err="1">
                <a:latin typeface="Consolas" panose="020B0609020204030204" charset="0"/>
              </a:rPr>
              <a:t>name':'Li</a:t>
            </a:r>
            <a:r>
              <a:rPr lang="en-US" altLang="zh-CN" sz="1600" dirty="0">
                <a:latin typeface="Consolas" panose="020B0609020204030204" charset="0"/>
              </a:rPr>
              <a:t>', 'age':40}, {'</a:t>
            </a:r>
            <a:r>
              <a:rPr lang="en-US" altLang="zh-CN" sz="1600" dirty="0" err="1">
                <a:latin typeface="Consolas" panose="020B0609020204030204" charset="0"/>
              </a:rPr>
              <a:t>name':'Li</a:t>
            </a:r>
            <a:r>
              <a:rPr lang="en-US" altLang="zh-CN" sz="1600" dirty="0">
                <a:latin typeface="Consolas" panose="020B0609020204030204" charset="0"/>
              </a:rPr>
              <a:t>', 'age':37},  </a:t>
            </a:r>
            <a:endParaRPr lang="en-US" altLang="zh-CN" sz="1600" dirty="0">
              <a:latin typeface="Consolas" panose="020B0609020204030204" charset="0"/>
            </a:endParaRPr>
          </a:p>
          <a:p>
            <a:pPr marL="1905" indent="-344805">
              <a:spcBef>
                <a:spcPct val="0"/>
              </a:spcBef>
              <a:spcAft>
                <a:spcPts val="600"/>
              </a:spcAft>
              <a:buSzPct val="90000"/>
              <a:buNone/>
            </a:pPr>
            <a:r>
              <a:rPr lang="en-US" altLang="zh-CN" sz="1600" dirty="0">
                <a:latin typeface="Consolas" panose="020B0609020204030204" charset="0"/>
              </a:rPr>
              <a:t>               {'</a:t>
            </a:r>
            <a:r>
              <a:rPr lang="en-US" altLang="zh-CN" sz="1600" dirty="0" err="1">
                <a:latin typeface="Consolas" panose="020B0609020204030204" charset="0"/>
              </a:rPr>
              <a:t>name':'Dong</a:t>
            </a:r>
            <a:r>
              <a:rPr lang="en-US" altLang="zh-CN" sz="1600" dirty="0">
                <a:latin typeface="Consolas" panose="020B0609020204030204" charset="0"/>
              </a:rPr>
              <a:t>', 'age':43}]</a:t>
            </a:r>
            <a:endParaRPr lang="en-US" altLang="zh-CN" sz="1600" dirty="0">
              <a:latin typeface="Consolas" panose="020B0609020204030204" charset="0"/>
            </a:endParaRPr>
          </a:p>
          <a:p>
            <a:pPr marL="1905" indent="-344805">
              <a:spcBef>
                <a:spcPct val="0"/>
              </a:spcBef>
              <a:spcAft>
                <a:spcPts val="600"/>
              </a:spcAft>
              <a:buSzPct val="90000"/>
              <a:buNone/>
            </a:pPr>
            <a:r>
              <a:rPr lang="en-US" altLang="zh-CN" sz="1600" dirty="0">
                <a:latin typeface="Consolas" panose="020B0609020204030204" charset="0"/>
              </a:rPr>
              <a:t>&gt;&gt;&gt; print(persons)</a:t>
            </a:r>
            <a:endParaRPr lang="en-US" altLang="zh-CN" sz="1600" dirty="0">
              <a:latin typeface="Consolas" panose="020B0609020204030204" charset="0"/>
            </a:endParaRPr>
          </a:p>
          <a:p>
            <a:pPr marL="1905" indent="-344805">
              <a:spcBef>
                <a:spcPct val="0"/>
              </a:spcBef>
              <a:spcAft>
                <a:spcPts val="600"/>
              </a:spcAft>
              <a:buSzPct val="90000"/>
              <a:buNone/>
            </a:pPr>
            <a:r>
              <a:rPr lang="en-US" altLang="zh-CN" sz="1600" dirty="0">
                <a:solidFill>
                  <a:srgbClr val="0000FF"/>
                </a:solidFill>
                <a:latin typeface="Consolas" panose="020B0609020204030204" charset="0"/>
              </a:rPr>
              <a:t>[{'name': 'Li', 'age': 40}, {'name': 'Li', 'age': 37}, {'name': 'Dong', 'age': 43}]</a:t>
            </a:r>
            <a:endParaRPr lang="en-US" altLang="zh-CN" sz="1600" dirty="0">
              <a:solidFill>
                <a:srgbClr val="0000FF"/>
              </a:solidFill>
              <a:latin typeface="Consolas" panose="020B0609020204030204" charset="0"/>
            </a:endParaRPr>
          </a:p>
          <a:p>
            <a:pPr marL="1905" indent="-344805">
              <a:spcBef>
                <a:spcPct val="0"/>
              </a:spcBef>
              <a:spcAft>
                <a:spcPts val="600"/>
              </a:spcAft>
              <a:buSzPct val="90000"/>
              <a:buNone/>
            </a:pPr>
            <a:r>
              <a:rPr lang="en-US" altLang="zh-CN" sz="1600" dirty="0">
                <a:latin typeface="Consolas" panose="020B0609020204030204" charset="0"/>
              </a:rPr>
              <a:t>#</a:t>
            </a:r>
            <a:r>
              <a:rPr lang="zh-CN" altLang="en-US" sz="1600" dirty="0">
                <a:latin typeface="Consolas" panose="020B0609020204030204" charset="0"/>
              </a:rPr>
              <a:t>使用</a:t>
            </a:r>
            <a:r>
              <a:rPr lang="en-US" altLang="zh-CN" sz="1600" dirty="0">
                <a:latin typeface="Consolas" panose="020B0609020204030204" charset="0"/>
              </a:rPr>
              <a:t>key</a:t>
            </a:r>
            <a:r>
              <a:rPr lang="zh-CN" altLang="en-US" sz="1600" dirty="0">
                <a:latin typeface="Consolas" panose="020B0609020204030204" charset="0"/>
              </a:rPr>
              <a:t>来指定排序依据，先按姓名升序排序，姓名相同的按年龄降序排序</a:t>
            </a:r>
            <a:endParaRPr lang="zh-CN" altLang="en-US" sz="1600" dirty="0">
              <a:latin typeface="Consolas" panose="020B0609020204030204" charset="0"/>
            </a:endParaRPr>
          </a:p>
          <a:p>
            <a:pPr marL="1905" indent="-344805">
              <a:spcBef>
                <a:spcPct val="0"/>
              </a:spcBef>
              <a:spcAft>
                <a:spcPts val="600"/>
              </a:spcAft>
              <a:buSzPct val="90000"/>
              <a:buFont typeface="Arial" panose="020B0604020202020204" pitchFamily="34" charset="0"/>
              <a:buNone/>
            </a:pPr>
            <a:r>
              <a:rPr lang="en-US" altLang="zh-CN" sz="1600" dirty="0">
                <a:latin typeface="Consolas" panose="020B0609020204030204" charset="0"/>
              </a:rPr>
              <a:t>&gt;&gt;&gt; print(sorted(persons, key=lambda x:(x['name'], -x['age'])))</a:t>
            </a:r>
            <a:endParaRPr lang="en-US" altLang="zh-CN" sz="1600" dirty="0">
              <a:latin typeface="Consolas" panose="020B0609020204030204" charset="0"/>
            </a:endParaRPr>
          </a:p>
          <a:p>
            <a:pPr marL="1905" indent="-344805">
              <a:spcBef>
                <a:spcPct val="0"/>
              </a:spcBef>
              <a:spcAft>
                <a:spcPts val="600"/>
              </a:spcAft>
              <a:buSzPct val="90000"/>
              <a:buNone/>
            </a:pPr>
            <a:r>
              <a:rPr lang="en-US" altLang="zh-CN" sz="1600" dirty="0">
                <a:solidFill>
                  <a:srgbClr val="0000FF"/>
                </a:solidFill>
                <a:latin typeface="Consolas" panose="020B0609020204030204" charset="0"/>
              </a:rPr>
              <a:t>[{'name': 'Dong', 'age': 43}, {'name': 'Li', 'age': 40}, {'name': 'Li', 'age': 37}]</a:t>
            </a:r>
            <a:endParaRPr lang="en-US" altLang="zh-CN" sz="1600" dirty="0">
              <a:solidFill>
                <a:srgbClr val="0000FF"/>
              </a:solidFill>
              <a:latin typeface="Consolas" panose="020B0609020204030204" charset="0"/>
            </a:endParaRPr>
          </a:p>
        </p:txBody>
      </p:sp>
      <p:sp>
        <p:nvSpPr>
          <p:cNvPr id="13" name="标题 98305"/>
          <p:cNvSpPr>
            <a:spLocks noGrp="1"/>
          </p:cNvSpPr>
          <p:nvPr>
            <p:ph type="title"/>
          </p:nvPr>
        </p:nvSpPr>
        <p:spPr>
          <a:xfrm>
            <a:off x="323528" y="74651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rPr>
              <a:t>内置方法</a:t>
            </a:r>
            <a:r>
              <a:rPr lang="en-US" altLang="zh-CN" sz="2400" dirty="0">
                <a:latin typeface="Times New Roman" panose="02020603050405020304" pitchFamily="18" charset="0"/>
                <a:ea typeface="仿宋" panose="02010609060101010101" pitchFamily="49" charset="-122"/>
              </a:rPr>
              <a:t>sorted()</a:t>
            </a:r>
            <a:endParaRPr lang="zh-CN" altLang="en-US" sz="2400" dirty="0">
              <a:latin typeface="Times New Roman" panose="02020603050405020304" pitchFamily="18" charset="0"/>
              <a:ea typeface="仿宋" panose="02010609060101010101" pitchFamily="49" charset="-122"/>
              <a:cs typeface="+mn-cs"/>
            </a:endParaRPr>
          </a:p>
        </p:txBody>
      </p:sp>
      <p:sp>
        <p:nvSpPr>
          <p:cNvPr id="11" name="矩形 10"/>
          <p:cNvSpPr/>
          <p:nvPr/>
        </p:nvSpPr>
        <p:spPr>
          <a:xfrm>
            <a:off x="567283" y="4767472"/>
            <a:ext cx="8374485" cy="1938992"/>
          </a:xfrm>
          <a:prstGeom prst="rect">
            <a:avLst/>
          </a:prstGeom>
        </p:spPr>
        <p:txBody>
          <a:bodyPr wrap="square">
            <a:spAutoFit/>
          </a:bodyPr>
          <a:lstStyle/>
          <a:p>
            <a:pPr>
              <a:lnSpc>
                <a:spcPct val="150000"/>
              </a:lnSpc>
            </a:pPr>
            <a:r>
              <a:rPr lang="zh-CN" altLang="en-US" sz="1600" dirty="0">
                <a:latin typeface="Consolas" panose="020B0609020204030204" charset="0"/>
                <a:ea typeface="仿宋" panose="02010609060101010101" pitchFamily="49" charset="-122"/>
              </a:rPr>
              <a:t>&gt;&gt;&gt; phonebook = {'Linda':'7750', 'Bob':'9345', 'Carol':'5834'}</a:t>
            </a:r>
            <a:endParaRPr lang="zh-CN" altLang="en-US" sz="1600" dirty="0">
              <a:latin typeface="Consolas" panose="020B0609020204030204" charset="0"/>
              <a:ea typeface="仿宋" panose="02010609060101010101" pitchFamily="49" charset="-122"/>
            </a:endParaRPr>
          </a:p>
          <a:p>
            <a:pPr>
              <a:lnSpc>
                <a:spcPct val="150000"/>
              </a:lnSpc>
            </a:pPr>
            <a:r>
              <a:rPr lang="zh-CN" altLang="en-US" sz="1600" dirty="0">
                <a:latin typeface="Consolas" panose="020B0609020204030204" charset="0"/>
                <a:ea typeface="仿宋" panose="02010609060101010101" pitchFamily="49" charset="-122"/>
              </a:rPr>
              <a:t>&gt;&gt;&gt; </a:t>
            </a:r>
            <a:r>
              <a:rPr lang="zh-CN" altLang="en-US" sz="1600" dirty="0">
                <a:solidFill>
                  <a:srgbClr val="0000FF"/>
                </a:solidFill>
                <a:latin typeface="Consolas" panose="020B0609020204030204" charset="0"/>
                <a:ea typeface="仿宋" panose="02010609060101010101" pitchFamily="49" charset="-122"/>
              </a:rPr>
              <a:t>from operator import itemgetter</a:t>
            </a:r>
            <a:endParaRPr lang="zh-CN" altLang="en-US" sz="1600" dirty="0">
              <a:solidFill>
                <a:srgbClr val="0000FF"/>
              </a:solidFill>
              <a:latin typeface="Consolas" panose="020B0609020204030204" charset="0"/>
              <a:ea typeface="仿宋" panose="02010609060101010101" pitchFamily="49" charset="-122"/>
            </a:endParaRPr>
          </a:p>
          <a:p>
            <a:pPr>
              <a:lnSpc>
                <a:spcPct val="150000"/>
              </a:lnSpc>
            </a:pPr>
            <a:r>
              <a:rPr lang="zh-CN" altLang="en-US" sz="1600" dirty="0">
                <a:latin typeface="Consolas" panose="020B0609020204030204" charset="0"/>
                <a:ea typeface="仿宋" panose="02010609060101010101" pitchFamily="49" charset="-122"/>
              </a:rPr>
              <a:t>&gt;&gt;&gt; sorted(phonebook.items(), </a:t>
            </a:r>
            <a:r>
              <a:rPr lang="zh-CN" altLang="en-US" sz="1600" dirty="0">
                <a:solidFill>
                  <a:srgbClr val="0000FF"/>
                </a:solidFill>
                <a:latin typeface="Consolas" panose="020B0609020204030204" charset="0"/>
                <a:ea typeface="仿宋" panose="02010609060101010101" pitchFamily="49" charset="-122"/>
              </a:rPr>
              <a:t>key</a:t>
            </a:r>
            <a:r>
              <a:rPr lang="zh-CN" altLang="en-US" sz="1600" dirty="0">
                <a:latin typeface="Consolas" panose="020B0609020204030204" charset="0"/>
                <a:ea typeface="仿宋" panose="02010609060101010101" pitchFamily="49" charset="-122"/>
              </a:rPr>
              <a:t>=itemgetter(1))</a:t>
            </a:r>
            <a:endParaRPr lang="zh-CN" altLang="en-US" sz="1600" dirty="0">
              <a:latin typeface="Consolas" panose="020B0609020204030204" charset="0"/>
              <a:ea typeface="仿宋" panose="02010609060101010101" pitchFamily="49" charset="-122"/>
            </a:endParaRPr>
          </a:p>
          <a:p>
            <a:pPr>
              <a:lnSpc>
                <a:spcPct val="150000"/>
              </a:lnSpc>
            </a:pPr>
            <a:r>
              <a:rPr lang="zh-CN" altLang="en-US" sz="1600" dirty="0">
                <a:latin typeface="Consolas" panose="020B0609020204030204" charset="0"/>
                <a:ea typeface="仿宋" panose="02010609060101010101" pitchFamily="49" charset="-122"/>
              </a:rPr>
              <a:t>[('Carol', '5834'), ('Linda', '7750'), ('Bob', '9345')]</a:t>
            </a:r>
            <a:endParaRPr lang="en-US" altLang="zh-CN" sz="1600" dirty="0">
              <a:latin typeface="Consolas" panose="020B0609020204030204" charset="0"/>
              <a:ea typeface="仿宋" panose="02010609060101010101" pitchFamily="49" charset="-122"/>
            </a:endParaRPr>
          </a:p>
          <a:p>
            <a:pPr>
              <a:lnSpc>
                <a:spcPct val="150000"/>
              </a:lnSpc>
            </a:pPr>
            <a:endParaRPr lang="zh-CN" altLang="en-US" sz="1600" dirty="0">
              <a:latin typeface="Consolas" panose="020B0609020204030204"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1200"/>
              </a:spcBef>
              <a:buClr>
                <a:srgbClr val="FF0000"/>
              </a:buClr>
              <a:buFont typeface="Wingdings" panose="05000000000000000000" pitchFamily="2" charset="2"/>
              <a:buChar char="ü"/>
            </a:pPr>
            <a:r>
              <a:rPr lang="zh-CN" altLang="en-US" sz="2400" b="1" noProof="1"/>
              <a:t>问题描述：有一个整数列表，要求调整元素顺序，把所有奇数都放到前面，偶数都放到后面。</a:t>
            </a:r>
            <a:endParaRPr lang="zh-CN" altLang="en-US" sz="2400" b="1" noProof="1"/>
          </a:p>
          <a:p>
            <a:pPr marL="0" indent="0">
              <a:buNone/>
            </a:pPr>
            <a:endParaRPr lang="zh-CN" altLang="en-US" sz="1800" noProof="1"/>
          </a:p>
          <a:p>
            <a:pPr marL="0" indent="0">
              <a:buNone/>
            </a:pPr>
            <a:r>
              <a:rPr lang="zh-CN" altLang="en-US" sz="1600" b="1" noProof="1">
                <a:latin typeface="Consolas" panose="020B0609020204030204" charset="0"/>
              </a:rPr>
              <a:t>&gt;&gt;&gt; from random import randint</a:t>
            </a:r>
            <a:endParaRPr lang="zh-CN" altLang="en-US" sz="1600" b="1" noProof="1">
              <a:latin typeface="Consolas" panose="020B0609020204030204" charset="0"/>
            </a:endParaRPr>
          </a:p>
          <a:p>
            <a:pPr marL="0" indent="0">
              <a:buNone/>
            </a:pPr>
            <a:r>
              <a:rPr lang="zh-CN" altLang="en-US" sz="1600" b="1" noProof="1">
                <a:latin typeface="Consolas" panose="020B0609020204030204" charset="0"/>
              </a:rPr>
              <a:t>&gt;&gt;&gt; x = [randint(1,100) for i in range(20)]</a:t>
            </a:r>
            <a:endParaRPr lang="zh-CN" altLang="en-US" sz="1600" b="1" noProof="1">
              <a:latin typeface="Consolas" panose="020B0609020204030204" charset="0"/>
            </a:endParaRPr>
          </a:p>
          <a:p>
            <a:pPr marL="0" indent="0">
              <a:buNone/>
            </a:pPr>
            <a:r>
              <a:rPr lang="zh-CN" altLang="en-US" sz="1600" b="1" noProof="1">
                <a:latin typeface="Consolas" panose="020B0609020204030204" charset="0"/>
              </a:rPr>
              <a:t>&gt;&gt;&gt; x</a:t>
            </a:r>
            <a:endParaRPr lang="zh-CN" altLang="en-US" sz="1600" b="1" noProof="1">
              <a:latin typeface="Consolas" panose="020B0609020204030204" charset="0"/>
            </a:endParaRPr>
          </a:p>
          <a:p>
            <a:pPr marL="0" indent="0">
              <a:buNone/>
            </a:pPr>
            <a:r>
              <a:rPr lang="zh-CN" altLang="en-US" sz="1600" b="1" noProof="1">
                <a:solidFill>
                  <a:srgbClr val="0000FF"/>
                </a:solidFill>
                <a:latin typeface="Consolas" panose="020B0609020204030204" charset="0"/>
              </a:rPr>
              <a:t>[19, 32, 76, 82, 23, 63, 38, 50, 20, 30, 39, 14, 19, 50, 81, 27, 77, 12, 55, 29]</a:t>
            </a:r>
            <a:endParaRPr lang="zh-CN" altLang="en-US" sz="1600" b="1" noProof="1">
              <a:solidFill>
                <a:srgbClr val="0000FF"/>
              </a:solidFill>
              <a:latin typeface="Consolas" panose="020B0609020204030204" charset="0"/>
            </a:endParaRPr>
          </a:p>
          <a:p>
            <a:pPr marL="0" indent="0">
              <a:buNone/>
            </a:pPr>
            <a:r>
              <a:rPr lang="zh-CN" altLang="en-US" sz="1600" b="1" noProof="1">
                <a:solidFill>
                  <a:srgbClr val="FF0000"/>
                </a:solidFill>
                <a:latin typeface="Consolas" panose="020B0609020204030204" charset="0"/>
              </a:rPr>
              <a:t>&gt;&gt;&gt; sorted(x, key=lambda item:item%2==0)</a:t>
            </a:r>
            <a:endParaRPr lang="zh-CN" altLang="en-US" sz="1600" b="1" noProof="1">
              <a:solidFill>
                <a:srgbClr val="FF0000"/>
              </a:solidFill>
              <a:latin typeface="Consolas" panose="020B0609020204030204" charset="0"/>
            </a:endParaRPr>
          </a:p>
          <a:p>
            <a:pPr marL="0" indent="0">
              <a:buNone/>
            </a:pPr>
            <a:r>
              <a:rPr lang="zh-CN" altLang="en-US" sz="1600" b="1" noProof="1">
                <a:solidFill>
                  <a:srgbClr val="0000FF"/>
                </a:solidFill>
                <a:latin typeface="Consolas" panose="020B0609020204030204" charset="0"/>
              </a:rPr>
              <a:t>[19, 23, 63, 39, 19, 81, 27, 77, 55, 29, 32, 76, 82, 38, 50, 20, 30, 14, 50, 12]</a:t>
            </a:r>
            <a:endParaRPr lang="zh-CN" altLang="en-US" sz="1600" b="1" noProof="1">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5"/>
          <p:cNvGrpSpPr/>
          <p:nvPr/>
        </p:nvGrpSpPr>
        <p:grpSpPr>
          <a:xfrm>
            <a:off x="-756592" y="124909"/>
            <a:ext cx="6121277" cy="651944"/>
            <a:chOff x="-745742" y="96425"/>
            <a:chExt cx="6121277" cy="651944"/>
          </a:xfrm>
        </p:grpSpPr>
        <p:sp>
          <p:nvSpPr>
            <p:cNvPr id="7"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endParaRPr lang="zh-CN" altLang="en-US" sz="3600" b="1" dirty="0">
                <a:latin typeface="Times New Roman" panose="02020603050405020304" pitchFamily="18" charset="0"/>
                <a:ea typeface="黑体" panose="02010609060101010101" pitchFamily="49" charset="-122"/>
              </a:endParaRPr>
            </a:p>
          </p:txBody>
        </p:sp>
        <p:grpSp>
          <p:nvGrpSpPr>
            <p:cNvPr id="8" name="组合 7"/>
            <p:cNvGrpSpPr/>
            <p:nvPr/>
          </p:nvGrpSpPr>
          <p:grpSpPr>
            <a:xfrm>
              <a:off x="541440" y="96425"/>
              <a:ext cx="792093" cy="651756"/>
              <a:chOff x="541440" y="96425"/>
              <a:chExt cx="792093" cy="651756"/>
            </a:xfrm>
          </p:grpSpPr>
          <p:sp>
            <p:nvSpPr>
              <p:cNvPr id="9"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734178" y="272894"/>
                <a:ext cx="404824" cy="335225"/>
              </a:xfrm>
              <a:prstGeom prst="rect">
                <a:avLst/>
              </a:prstGeom>
            </p:spPr>
          </p:pic>
        </p:grpSp>
      </p:grpSp>
      <p:sp>
        <p:nvSpPr>
          <p:cNvPr id="11" name="标题 98305"/>
          <p:cNvSpPr>
            <a:spLocks noGrp="1"/>
          </p:cNvSpPr>
          <p:nvPr>
            <p:ph type="title"/>
          </p:nvPr>
        </p:nvSpPr>
        <p:spPr>
          <a:xfrm>
            <a:off x="323528" y="74651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rPr>
              <a:t>内置方法</a:t>
            </a:r>
            <a:r>
              <a:rPr lang="en-US" altLang="zh-CN" sz="2400" dirty="0">
                <a:latin typeface="Times New Roman" panose="02020603050405020304" pitchFamily="18" charset="0"/>
                <a:ea typeface="仿宋" panose="02010609060101010101" pitchFamily="49" charset="-122"/>
              </a:rPr>
              <a:t>sorted()</a:t>
            </a:r>
            <a:endParaRPr lang="zh-CN" altLang="en-US" sz="24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文本占位符 107522"/>
          <p:cNvSpPr>
            <a:spLocks noGrp="1"/>
          </p:cNvSpPr>
          <p:nvPr>
            <p:ph idx="1"/>
          </p:nvPr>
        </p:nvSpPr>
        <p:spPr>
          <a:xfrm>
            <a:off x="1110668" y="2350552"/>
            <a:ext cx="8229600" cy="3831578"/>
          </a:xfrm>
        </p:spPr>
        <p:txBody>
          <a:bodyPr anchor="t"/>
          <a:lstStyle/>
          <a:p>
            <a:pPr>
              <a:spcBef>
                <a:spcPts val="0"/>
              </a:spcBef>
              <a:buSzPct val="90000"/>
              <a:buNone/>
            </a:pPr>
            <a:r>
              <a:rPr lang="en-GB" altLang="en-US" sz="1600" dirty="0">
                <a:latin typeface="Consolas" panose="020B0609020204030204" charset="0"/>
              </a:rPr>
              <a:t>&gt;&gt;&gt; import heapq                    </a:t>
            </a:r>
            <a:r>
              <a:rPr lang="en-US" altLang="en-GB" sz="1600" dirty="0">
                <a:latin typeface="Consolas" panose="020B0609020204030204" charset="0"/>
              </a:rPr>
              <a:t>#heapq</a:t>
            </a:r>
            <a:r>
              <a:rPr lang="zh-CN" altLang="en-US" sz="1600" dirty="0">
                <a:latin typeface="Consolas" panose="020B0609020204030204" charset="0"/>
              </a:rPr>
              <a:t>和</a:t>
            </a:r>
            <a:r>
              <a:rPr lang="en-US" altLang="zh-CN" sz="1600" dirty="0">
                <a:latin typeface="Consolas" panose="020B0609020204030204" charset="0"/>
              </a:rPr>
              <a:t>random</a:t>
            </a:r>
            <a:r>
              <a:rPr lang="zh-CN" altLang="en-US" sz="1600" dirty="0">
                <a:latin typeface="Consolas" panose="020B0609020204030204" charset="0"/>
              </a:rPr>
              <a:t>是</a:t>
            </a:r>
            <a:r>
              <a:rPr lang="en-US" altLang="zh-CN" sz="1600" dirty="0">
                <a:latin typeface="Consolas" panose="020B0609020204030204" charset="0"/>
              </a:rPr>
              <a:t>Python</a:t>
            </a:r>
            <a:r>
              <a:rPr lang="zh-CN" altLang="en-US" sz="1600" dirty="0">
                <a:latin typeface="Consolas" panose="020B0609020204030204" charset="0"/>
              </a:rPr>
              <a:t>标准库</a:t>
            </a:r>
            <a:endParaRPr lang="zh-CN" altLang="en-US" sz="1600" dirty="0">
              <a:latin typeface="Consolas" panose="020B0609020204030204" charset="0"/>
            </a:endParaRPr>
          </a:p>
          <a:p>
            <a:pPr>
              <a:spcBef>
                <a:spcPts val="0"/>
              </a:spcBef>
              <a:buSzPct val="90000"/>
              <a:buNone/>
            </a:pPr>
            <a:r>
              <a:rPr lang="en-GB" altLang="en-US" sz="1600" dirty="0">
                <a:latin typeface="Consolas" panose="020B0609020204030204" charset="0"/>
              </a:rPr>
              <a:t>&gt;&gt;&gt; import random</a:t>
            </a:r>
            <a:endParaRPr lang="en-GB" altLang="en-US" sz="1600" dirty="0">
              <a:latin typeface="Consolas" panose="020B0609020204030204" charset="0"/>
            </a:endParaRPr>
          </a:p>
          <a:p>
            <a:pPr>
              <a:spcBef>
                <a:spcPts val="0"/>
              </a:spcBef>
              <a:buSzPct val="90000"/>
              <a:buNone/>
            </a:pPr>
            <a:r>
              <a:rPr lang="en-GB" altLang="en-US" sz="1600" dirty="0">
                <a:latin typeface="Consolas" panose="020B0609020204030204" charset="0"/>
              </a:rPr>
              <a:t>&gt;&gt;&gt; data = </a:t>
            </a:r>
            <a:r>
              <a:rPr lang="en-US" altLang="en-GB" sz="1600" dirty="0">
                <a:latin typeface="Consolas" panose="020B0609020204030204" charset="0"/>
              </a:rPr>
              <a:t>list(</a:t>
            </a:r>
            <a:r>
              <a:rPr lang="en-GB" altLang="en-US" sz="1600" dirty="0">
                <a:latin typeface="Consolas" panose="020B0609020204030204" charset="0"/>
              </a:rPr>
              <a:t>range(10)</a:t>
            </a:r>
            <a:r>
              <a:rPr lang="en-US" altLang="en-GB" sz="1600" dirty="0">
                <a:latin typeface="Consolas" panose="020B0609020204030204" charset="0"/>
              </a:rPr>
              <a:t>)</a:t>
            </a:r>
            <a:endParaRPr lang="en-US" altLang="en-GB" sz="1600" dirty="0">
              <a:latin typeface="Consolas" panose="020B0609020204030204" charset="0"/>
            </a:endParaRPr>
          </a:p>
          <a:p>
            <a:pPr>
              <a:spcBef>
                <a:spcPts val="0"/>
              </a:spcBef>
              <a:buSzPct val="90000"/>
              <a:buNone/>
            </a:pPr>
            <a:r>
              <a:rPr lang="en-GB" altLang="en-US" sz="1600" dirty="0">
                <a:latin typeface="Consolas" panose="020B0609020204030204" charset="0"/>
              </a:rPr>
              <a:t>&gt;&gt;&gt; data</a:t>
            </a:r>
            <a:endParaRPr lang="en-GB" altLang="en-US" sz="1600" dirty="0">
              <a:latin typeface="Consolas" panose="020B0609020204030204" charset="0"/>
            </a:endParaRPr>
          </a:p>
          <a:p>
            <a:pPr>
              <a:spcBef>
                <a:spcPts val="0"/>
              </a:spcBef>
              <a:buSzPct val="90000"/>
              <a:buNone/>
            </a:pPr>
            <a:r>
              <a:rPr lang="en-GB" altLang="en-US" sz="1600" dirty="0">
                <a:solidFill>
                  <a:srgbClr val="0000FF"/>
                </a:solidFill>
                <a:latin typeface="Consolas" panose="020B0609020204030204" charset="0"/>
              </a:rPr>
              <a:t>[0, 1, 2, 3, 4, 5, 6, 7, 8, 9]</a:t>
            </a:r>
            <a:endParaRPr lang="en-GB" altLang="en-US" sz="1600" dirty="0">
              <a:solidFill>
                <a:srgbClr val="0000FF"/>
              </a:solidFill>
              <a:latin typeface="Consolas" panose="020B0609020204030204" charset="0"/>
            </a:endParaRPr>
          </a:p>
          <a:p>
            <a:pPr>
              <a:spcBef>
                <a:spcPts val="0"/>
              </a:spcBef>
              <a:buSzPct val="90000"/>
              <a:buNone/>
            </a:pPr>
            <a:r>
              <a:rPr lang="en-GB" altLang="en-US" sz="1600" dirty="0">
                <a:latin typeface="Consolas" panose="020B0609020204030204" charset="0"/>
              </a:rPr>
              <a:t>&gt;&gt;&gt; random.shuffle(data)            </a:t>
            </a:r>
            <a:r>
              <a:rPr lang="en-US" altLang="en-GB" sz="1600" dirty="0">
                <a:latin typeface="Consolas" panose="020B0609020204030204" charset="0"/>
              </a:rPr>
              <a:t>#</a:t>
            </a:r>
            <a:r>
              <a:rPr lang="zh-CN" altLang="en-US" sz="1600" dirty="0">
                <a:latin typeface="Consolas" panose="020B0609020204030204" charset="0"/>
              </a:rPr>
              <a:t>随机打乱顺序</a:t>
            </a:r>
            <a:endParaRPr lang="zh-CN" altLang="en-US" sz="1600" dirty="0">
              <a:latin typeface="Consolas" panose="020B0609020204030204" charset="0"/>
            </a:endParaRPr>
          </a:p>
          <a:p>
            <a:pPr>
              <a:spcBef>
                <a:spcPts val="0"/>
              </a:spcBef>
              <a:buSzPct val="90000"/>
              <a:buNone/>
            </a:pPr>
            <a:r>
              <a:rPr lang="en-GB" altLang="en-US" sz="1600" dirty="0">
                <a:latin typeface="Consolas" panose="020B0609020204030204" charset="0"/>
              </a:rPr>
              <a:t>&gt;&gt;&gt; data</a:t>
            </a:r>
            <a:endParaRPr lang="en-GB" altLang="en-US" sz="1600" dirty="0">
              <a:latin typeface="Consolas" panose="020B0609020204030204" charset="0"/>
            </a:endParaRPr>
          </a:p>
          <a:p>
            <a:pPr>
              <a:spcBef>
                <a:spcPts val="0"/>
              </a:spcBef>
              <a:buSzPct val="90000"/>
              <a:buNone/>
            </a:pPr>
            <a:r>
              <a:rPr lang="en-GB" altLang="en-US" sz="1600" dirty="0">
                <a:solidFill>
                  <a:srgbClr val="0000FF"/>
                </a:solidFill>
                <a:latin typeface="Consolas" panose="020B0609020204030204" charset="0"/>
              </a:rPr>
              <a:t>[6, 1, 3, 4, 9, 0, 5, 2, 8, 7]</a:t>
            </a:r>
            <a:endParaRPr lang="en-GB" altLang="en-US" sz="1600" dirty="0">
              <a:solidFill>
                <a:srgbClr val="0000FF"/>
              </a:solidFill>
              <a:latin typeface="Consolas" panose="020B0609020204030204" charset="0"/>
            </a:endParaRPr>
          </a:p>
          <a:p>
            <a:pPr>
              <a:spcBef>
                <a:spcPts val="0"/>
              </a:spcBef>
              <a:buSzPct val="90000"/>
              <a:buNone/>
            </a:pPr>
            <a:r>
              <a:rPr lang="en-GB" altLang="en-US" sz="1600" dirty="0">
                <a:latin typeface="Consolas" panose="020B0609020204030204" charset="0"/>
              </a:rPr>
              <a:t>&gt;&gt;&gt; heap=[]</a:t>
            </a:r>
            <a:endParaRPr lang="en-GB" altLang="en-US" sz="1600" dirty="0">
              <a:latin typeface="Consolas" panose="020B0609020204030204" charset="0"/>
            </a:endParaRPr>
          </a:p>
          <a:p>
            <a:pPr>
              <a:spcBef>
                <a:spcPts val="0"/>
              </a:spcBef>
              <a:buSzPct val="90000"/>
              <a:buNone/>
            </a:pPr>
            <a:r>
              <a:rPr lang="en-GB" altLang="en-US" sz="1600" dirty="0">
                <a:latin typeface="Consolas" panose="020B0609020204030204" charset="0"/>
              </a:rPr>
              <a:t>&gt;&gt;&gt; for n in data:                  </a:t>
            </a:r>
            <a:r>
              <a:rPr lang="en-US" altLang="en-GB"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建堆</a:t>
            </a:r>
            <a:endParaRPr lang="zh-CN" altLang="en-US" sz="1600" dirty="0">
              <a:solidFill>
                <a:srgbClr val="0000FF"/>
              </a:solidFill>
              <a:latin typeface="Consolas" panose="020B0609020204030204" charset="0"/>
            </a:endParaRPr>
          </a:p>
          <a:p>
            <a:pPr>
              <a:spcBef>
                <a:spcPts val="0"/>
              </a:spcBef>
              <a:buSzPct val="90000"/>
              <a:buNone/>
            </a:pPr>
            <a:r>
              <a:rPr lang="en-GB" altLang="en-US" sz="1600" dirty="0">
                <a:latin typeface="Consolas" panose="020B0609020204030204" charset="0"/>
              </a:rPr>
              <a:t>    heapq.heappush(heap,n)</a:t>
            </a:r>
            <a:endParaRPr lang="en-GB" altLang="en-US" sz="1600" dirty="0">
              <a:latin typeface="Consolas" panose="020B0609020204030204" charset="0"/>
            </a:endParaRPr>
          </a:p>
          <a:p>
            <a:pPr>
              <a:spcBef>
                <a:spcPts val="0"/>
              </a:spcBef>
              <a:buSzPct val="90000"/>
              <a:buNone/>
            </a:pPr>
            <a:endParaRPr lang="en-GB" altLang="en-US" sz="1600" dirty="0">
              <a:latin typeface="Consolas" panose="020B0609020204030204" charset="0"/>
            </a:endParaRPr>
          </a:p>
          <a:p>
            <a:pPr>
              <a:spcBef>
                <a:spcPts val="0"/>
              </a:spcBef>
              <a:buSzPct val="90000"/>
              <a:buNone/>
            </a:pPr>
            <a:r>
              <a:rPr lang="en-GB" altLang="en-US" sz="1600" dirty="0">
                <a:latin typeface="Consolas" panose="020B0609020204030204" charset="0"/>
              </a:rPr>
              <a:t>&gt;&gt;&gt; heap</a:t>
            </a:r>
            <a:endParaRPr lang="en-GB" altLang="en-US" sz="1600" dirty="0">
              <a:latin typeface="Consolas" panose="020B0609020204030204" charset="0"/>
            </a:endParaRPr>
          </a:p>
          <a:p>
            <a:pPr>
              <a:spcBef>
                <a:spcPts val="0"/>
              </a:spcBef>
              <a:buSzPct val="90000"/>
              <a:buNone/>
            </a:pPr>
            <a:r>
              <a:rPr lang="en-GB" altLang="en-US" sz="1600" dirty="0">
                <a:solidFill>
                  <a:srgbClr val="0000FF"/>
                </a:solidFill>
                <a:latin typeface="Consolas" panose="020B0609020204030204" charset="0"/>
              </a:rPr>
              <a:t>[0, 2, 1, 4, 7, 3, 5, 6, 8, 9]</a:t>
            </a:r>
            <a:endParaRPr lang="en-GB" altLang="en-US" sz="1600" dirty="0">
              <a:solidFill>
                <a:srgbClr val="0000FF"/>
              </a:solidFill>
              <a:latin typeface="Consolas" panose="020B0609020204030204" charset="0"/>
            </a:endParaRPr>
          </a:p>
          <a:p>
            <a:pPr>
              <a:spcBef>
                <a:spcPts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heapq.heappop</a:t>
            </a:r>
            <a:r>
              <a:rPr lang="en-US" altLang="zh-CN" sz="1600" dirty="0">
                <a:latin typeface="Consolas" panose="020B0609020204030204" charset="0"/>
              </a:rPr>
              <a:t>(heap)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出堆，自动重建</a:t>
            </a:r>
            <a:endParaRPr lang="zh-CN" altLang="en-US" sz="1600" dirty="0">
              <a:solidFill>
                <a:srgbClr val="0000FF"/>
              </a:solidFill>
              <a:latin typeface="Consolas" panose="020B0609020204030204" charset="0"/>
            </a:endParaRPr>
          </a:p>
          <a:p>
            <a:pPr>
              <a:spcBef>
                <a:spcPts val="0"/>
              </a:spcBef>
              <a:buSzPct val="90000"/>
              <a:buNone/>
            </a:pPr>
            <a:r>
              <a:rPr lang="en-US" altLang="zh-CN" sz="1600" dirty="0">
                <a:solidFill>
                  <a:srgbClr val="0000FF"/>
                </a:solidFill>
                <a:latin typeface="Consolas" panose="020B0609020204030204" charset="0"/>
              </a:rPr>
              <a:t>0</a:t>
            </a:r>
            <a:endParaRPr lang="en-US" altLang="zh-CN" sz="16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87041"/>
          <p:cNvSpPr txBox="1"/>
          <p:nvPr/>
        </p:nvSpPr>
        <p:spPr bwMode="auto">
          <a:xfrm>
            <a:off x="323528" y="690302"/>
            <a:ext cx="9124315" cy="951865"/>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堆 </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Heap</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4" name="矩形 3"/>
          <p:cNvSpPr/>
          <p:nvPr/>
        </p:nvSpPr>
        <p:spPr>
          <a:xfrm>
            <a:off x="926346" y="1398687"/>
            <a:ext cx="8306346" cy="1200329"/>
          </a:xfrm>
          <a:prstGeom prst="rect">
            <a:avLst/>
          </a:prstGeom>
        </p:spPr>
        <p:txBody>
          <a:bodyPr wrap="square">
            <a:spAutoFit/>
          </a:bodyPr>
          <a:lstStyle/>
          <a:p>
            <a:r>
              <a:rPr lang="zh-CN" altLang="en-US" sz="2400" b="1" dirty="0">
                <a:solidFill>
                  <a:srgbClr val="4D4D4D"/>
                </a:solidFill>
                <a:latin typeface="仿宋" panose="02010609060101010101" pitchFamily="49" charset="-122"/>
                <a:ea typeface="仿宋" panose="02010609060101010101" pitchFamily="49" charset="-122"/>
              </a:rPr>
              <a:t>堆是非线性的树形的数据结构，包括：最大堆与最小堆。</a:t>
            </a:r>
            <a:endParaRPr lang="en-US" altLang="zh-CN" sz="2400" b="1" dirty="0">
              <a:solidFill>
                <a:srgbClr val="4D4D4D"/>
              </a:solidFill>
              <a:latin typeface="仿宋" panose="02010609060101010101" pitchFamily="49" charset="-122"/>
              <a:ea typeface="仿宋" panose="02010609060101010101" pitchFamily="49" charset="-122"/>
            </a:endParaRPr>
          </a:p>
          <a:p>
            <a:r>
              <a:rPr lang="en-US" altLang="zh-CN" sz="2400" b="1" dirty="0" err="1">
                <a:solidFill>
                  <a:srgbClr val="F33B45"/>
                </a:solidFill>
                <a:latin typeface="仿宋" panose="02010609060101010101" pitchFamily="49" charset="-122"/>
                <a:ea typeface="仿宋" panose="02010609060101010101" pitchFamily="49" charset="-122"/>
              </a:rPr>
              <a:t>heapq</a:t>
            </a:r>
            <a:r>
              <a:rPr lang="zh-CN" altLang="en-US" sz="2400" b="1" dirty="0">
                <a:solidFill>
                  <a:srgbClr val="F33B45"/>
                </a:solidFill>
                <a:latin typeface="仿宋" panose="02010609060101010101" pitchFamily="49" charset="-122"/>
                <a:ea typeface="仿宋" panose="02010609060101010101" pitchFamily="49" charset="-122"/>
              </a:rPr>
              <a:t>库中的堆默认是最小堆。</a:t>
            </a:r>
            <a:endParaRPr lang="en-US" altLang="zh-CN" sz="2400" b="1" dirty="0">
              <a:solidFill>
                <a:srgbClr val="F33B45"/>
              </a:solidFill>
              <a:latin typeface="仿宋" panose="02010609060101010101" pitchFamily="49" charset="-122"/>
              <a:ea typeface="仿宋" panose="02010609060101010101" pitchFamily="49" charset="-122"/>
            </a:endParaRPr>
          </a:p>
          <a:p>
            <a:endParaRPr lang="zh-CN" altLang="en-US" sz="2400" b="1" dirty="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55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155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55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155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155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155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155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155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155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1554">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155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1554">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155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1554">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155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1015692" y="1556792"/>
          <a:ext cx="7444740" cy="4175760"/>
        </p:xfrm>
        <a:graphic>
          <a:graphicData uri="http://schemas.openxmlformats.org/drawingml/2006/table">
            <a:tbl>
              <a:tblPr firstRow="1" bandRow="1">
                <a:tableStyleId>{5940675A-B579-460E-94D1-54222C63F5DA}</a:tableStyleId>
              </a:tblPr>
              <a:tblGrid>
                <a:gridCol w="2044140"/>
                <a:gridCol w="5400600"/>
              </a:tblGrid>
              <a:tr h="137160">
                <a:tc>
                  <a:txBody>
                    <a:bodyPr/>
                    <a:lstStyle/>
                    <a:p>
                      <a:pPr marL="0" indent="0" algn="ctr">
                        <a:buNone/>
                      </a:pPr>
                      <a:r>
                        <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方法</a:t>
                      </a:r>
                      <a:endPar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说明</a:t>
                      </a:r>
                      <a:endPar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137160">
                <a:tc>
                  <a:txBody>
                    <a:bodyPr/>
                    <a:lstStyle/>
                    <a:p>
                      <a:pPr marL="0" indent="0" algn="l" defTabSz="914400" rtl="0" eaLnBrk="1" latinLnBrk="0" hangingPunct="1">
                        <a:buNone/>
                      </a:pPr>
                      <a:r>
                        <a:rPr lang="en-US" altLang="zh-CN" sz="1600" b="0" i="0" u="none" kern="1200"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 *= n</a:t>
                      </a:r>
                      <a:endPar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更新列表</a:t>
                      </a:r>
                      <a:r>
                        <a:rPr lang="en-US" altLang="zh-CN" sz="1600" b="0" i="0" u="none" kern="1200"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 </a:t>
                      </a: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其元素重复</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n</a:t>
                      </a: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次</a:t>
                      </a:r>
                      <a:endPar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lst.append</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(x)</a:t>
                      </a:r>
                      <a:endPar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将元素</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添加至列表</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尾部</a:t>
                      </a:r>
                      <a:endParaRPr 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lst.extend</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(L) </a:t>
                      </a:r>
                      <a:r>
                        <a:rPr lang="zh-CN" altLang="en-US"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或</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 += L</a:t>
                      </a:r>
                      <a:endPar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将列表</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L</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中所有元素添加至列表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尾部</a:t>
                      </a:r>
                      <a:endPar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654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lst.insert</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(i</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ndex</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 x)</a:t>
                      </a:r>
                      <a:endPar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指定位置</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index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处添加元素</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，该位置后面的所有元素后移一个位置</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749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lst.remove</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(x)</a:t>
                      </a:r>
                      <a:endPar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中删除首次出现的指定元素，该元素之后的所有元素前移一个位置</a:t>
                      </a:r>
                      <a:endPar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lst.pop([i</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ndex</a:t>
                      </a: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a:t>
                      </a:r>
                      <a:endPar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删除并返回列表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中下标为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index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（默认为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-1</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lst.clear()</a:t>
                      </a:r>
                      <a:endPar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删除列表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中所有元素，但保留列表对象</a:t>
                      </a:r>
                      <a:endPar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lst.index(x)</a:t>
                      </a:r>
                      <a:endPar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中第一个值为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的元素的下标，若不存在值为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的元素则抛出异常</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lst.count(x)</a:t>
                      </a:r>
                      <a:endPar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返回指定元素</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中的出现次数</a:t>
                      </a:r>
                      <a:endPar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lst.reverse()</a:t>
                      </a:r>
                      <a:endPar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所有元素进行逆序</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lst.sort(</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key=None, reverse=False</a:t>
                      </a: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a:t>
                      </a:r>
                      <a:endPar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中的元素进行排序，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key</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用来指定排序依据，</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reverse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决定升序（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False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）还是降序（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endPar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600" b="0" i="0" u="none" baseline="0" dirty="0" err="1">
                          <a:latin typeface="Times New Roman" panose="02020603050405020304" pitchFamily="18" charset="0"/>
                          <a:ea typeface="仿宋" panose="02010609060101010101" pitchFamily="49" charset="-122"/>
                          <a:cs typeface="Calibri" panose="020F0502020204030204" pitchFamily="34" charset="0"/>
                        </a:rPr>
                        <a:t>lst.copy</a:t>
                      </a:r>
                      <a:r>
                        <a:rPr lang="en-US" altLang="zh-CN" sz="1600" b="0" i="0" u="none" baseline="0" dirty="0">
                          <a:latin typeface="Times New Roman" panose="02020603050405020304" pitchFamily="18" charset="0"/>
                          <a:ea typeface="仿宋" panose="02010609060101010101" pitchFamily="49" charset="-122"/>
                          <a:cs typeface="Calibri" panose="020F0502020204030204" pitchFamily="34" charset="0"/>
                        </a:rPr>
                        <a:t>()</a:t>
                      </a:r>
                      <a:endParaRPr lang="en-US" altLang="zh-CN" sz="1600" b="0" i="0" u="none" baseline="0" dirty="0">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latin typeface="Times New Roman" panose="02020603050405020304" pitchFamily="18" charset="0"/>
                          <a:ea typeface="仿宋" panose="02010609060101010101" pitchFamily="49" charset="-122"/>
                          <a:cs typeface="宋体" panose="02010600030101010101" pitchFamily="2" charset="-122"/>
                        </a:rPr>
                        <a:t>返回列表</a:t>
                      </a:r>
                      <a:r>
                        <a:rPr lang="en-US" altLang="zh-CN" sz="1600" b="0" i="0" u="none" baseline="0" dirty="0" err="1">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latin typeface="Times New Roman" panose="02020603050405020304" pitchFamily="18" charset="0"/>
                          <a:ea typeface="仿宋" panose="02010609060101010101" pitchFamily="49" charset="-122"/>
                          <a:cs typeface="宋体" panose="02010600030101010101" pitchFamily="2" charset="-122"/>
                        </a:rPr>
                        <a:t>的浅复制</a:t>
                      </a:r>
                      <a:endParaRPr lang="en-US" altLang="zh-CN" sz="1600" b="0" i="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1" name="矩形 10"/>
          <p:cNvSpPr/>
          <p:nvPr/>
        </p:nvSpPr>
        <p:spPr>
          <a:xfrm>
            <a:off x="400899" y="96381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列表的常用方法</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08545"/>
          <p:cNvSpPr>
            <a:spLocks noGrp="1"/>
          </p:cNvSpPr>
          <p:nvPr>
            <p:ph type="title"/>
          </p:nvPr>
        </p:nvSpPr>
        <p:spPr>
          <a:xfrm>
            <a:off x="541933" y="771536"/>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堆</a:t>
            </a:r>
            <a:endParaRPr lang="zh-CN" altLang="en-US" sz="2800" dirty="0">
              <a:latin typeface="Times New Roman" panose="02020603050405020304" pitchFamily="18" charset="0"/>
              <a:ea typeface="仿宋" panose="02010609060101010101" pitchFamily="49" charset="-122"/>
              <a:cs typeface="+mn-cs"/>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文本占位符 108546"/>
          <p:cNvSpPr txBox="1"/>
          <p:nvPr/>
        </p:nvSpPr>
        <p:spPr bwMode="auto">
          <a:xfrm>
            <a:off x="730149" y="1723401"/>
            <a:ext cx="8229600" cy="349896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myheap</a:t>
            </a:r>
            <a:r>
              <a:rPr lang="en-US" altLang="zh-CN" sz="1800" dirty="0">
                <a:latin typeface="Consolas" panose="020B0609020204030204" charset="0"/>
              </a:rPr>
              <a:t> = [1,2,3,5,7,8,9,4,10,333]</a:t>
            </a:r>
            <a:endParaRPr lang="en-US" altLang="zh-CN" sz="1800" dirty="0">
              <a:latin typeface="Consolas" panose="020B0609020204030204" charset="0"/>
            </a:endParaRP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heapq.heapify</a:t>
            </a:r>
            <a:r>
              <a:rPr lang="en-US" altLang="zh-CN" sz="1800" dirty="0">
                <a:latin typeface="Consolas" panose="020B0609020204030204" charset="0"/>
              </a:rPr>
              <a:t>(</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建堆</a:t>
            </a:r>
            <a:endParaRPr lang="zh-CN" altLang="en-US" sz="1800" dirty="0">
              <a:solidFill>
                <a:srgbClr val="0000FF"/>
              </a:solidFill>
              <a:latin typeface="Consolas" panose="020B0609020204030204" charset="0"/>
            </a:endParaRP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myheap</a:t>
            </a:r>
            <a:endParaRPr lang="en-US" altLang="zh-CN" sz="1800" dirty="0">
              <a:latin typeface="Consolas" panose="020B0609020204030204" charset="0"/>
            </a:endParaRP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[1, 2, 3, 4, 7, 8, 9, 5, 10, 333]</a:t>
            </a:r>
            <a:endParaRPr lang="en-US" altLang="zh-CN" sz="1800" dirty="0">
              <a:solidFill>
                <a:srgbClr val="0000FF"/>
              </a:solidFill>
              <a:latin typeface="Consolas" panose="020B0609020204030204" charset="0"/>
            </a:endParaRP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heapq.heapreplace</a:t>
            </a:r>
            <a:r>
              <a:rPr lang="en-US" altLang="zh-CN" sz="1800" dirty="0">
                <a:latin typeface="Consolas" panose="020B0609020204030204" charset="0"/>
              </a:rPr>
              <a:t>(myheap,6)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弹出最小元素，同时插入新元素</a:t>
            </a:r>
            <a:endParaRPr lang="zh-CN" altLang="en-US" sz="1800" dirty="0">
              <a:solidFill>
                <a:srgbClr val="0000FF"/>
              </a:solidFill>
              <a:latin typeface="Consolas" panose="020B0609020204030204" charset="0"/>
            </a:endParaRP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1</a:t>
            </a:r>
            <a:endParaRPr lang="en-US" altLang="zh-CN" sz="1800" dirty="0">
              <a:solidFill>
                <a:srgbClr val="0000FF"/>
              </a:solidFill>
              <a:latin typeface="Consolas" panose="020B0609020204030204" charset="0"/>
            </a:endParaRP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myheap</a:t>
            </a:r>
            <a:endParaRPr lang="en-US" altLang="zh-CN" sz="1800" dirty="0">
              <a:latin typeface="Consolas" panose="020B0609020204030204" charset="0"/>
            </a:endParaRP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[2, 4, 3, 5, 7, 8, 9, 6, 10, 333]</a:t>
            </a:r>
            <a:endParaRPr lang="en-US" altLang="zh-CN" sz="1800" dirty="0">
              <a:solidFill>
                <a:srgbClr val="0000FF"/>
              </a:solidFill>
              <a:latin typeface="Consolas" panose="020B0609020204030204" charset="0"/>
            </a:endParaRP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heapq.nlargest</a:t>
            </a:r>
            <a:r>
              <a:rPr lang="en-US" altLang="zh-CN" sz="1800" dirty="0">
                <a:latin typeface="Consolas" panose="020B0609020204030204" charset="0"/>
              </a:rPr>
              <a:t>(3, </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返回前</a:t>
            </a:r>
            <a:r>
              <a:rPr lang="en-US" altLang="zh-CN" sz="1800" dirty="0">
                <a:solidFill>
                  <a:srgbClr val="0000FF"/>
                </a:solidFill>
                <a:latin typeface="Consolas" panose="020B0609020204030204" charset="0"/>
              </a:rPr>
              <a:t>3</a:t>
            </a:r>
            <a:r>
              <a:rPr lang="zh-CN" altLang="en-US" sz="1800" dirty="0">
                <a:solidFill>
                  <a:srgbClr val="0000FF"/>
                </a:solidFill>
                <a:latin typeface="Consolas" panose="020B0609020204030204" charset="0"/>
              </a:rPr>
              <a:t>个最大的元素</a:t>
            </a:r>
            <a:endParaRPr lang="zh-CN" altLang="en-US" sz="1800" dirty="0">
              <a:solidFill>
                <a:srgbClr val="0000FF"/>
              </a:solidFill>
              <a:latin typeface="Consolas" panose="020B0609020204030204" charset="0"/>
            </a:endParaRP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[333, 10, 9]</a:t>
            </a:r>
            <a:endParaRPr lang="en-US" altLang="zh-CN" sz="1800" dirty="0">
              <a:solidFill>
                <a:srgbClr val="0000FF"/>
              </a:solidFill>
              <a:latin typeface="Consolas" panose="020B0609020204030204" charset="0"/>
            </a:endParaRP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heapq.nsmallest</a:t>
            </a:r>
            <a:r>
              <a:rPr lang="en-US" altLang="zh-CN" sz="1800" dirty="0">
                <a:latin typeface="Consolas" panose="020B0609020204030204" charset="0"/>
              </a:rPr>
              <a:t>(3, </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返回前</a:t>
            </a:r>
            <a:r>
              <a:rPr lang="en-US" altLang="zh-CN" sz="1800" dirty="0">
                <a:solidFill>
                  <a:srgbClr val="0000FF"/>
                </a:solidFill>
                <a:latin typeface="Consolas" panose="020B0609020204030204" charset="0"/>
              </a:rPr>
              <a:t>3</a:t>
            </a:r>
            <a:r>
              <a:rPr lang="zh-CN" altLang="en-US" sz="1800" dirty="0">
                <a:solidFill>
                  <a:srgbClr val="0000FF"/>
                </a:solidFill>
                <a:latin typeface="Consolas" panose="020B0609020204030204" charset="0"/>
              </a:rPr>
              <a:t>个最小的元素</a:t>
            </a:r>
            <a:endParaRPr lang="zh-CN" altLang="en-US" sz="1800" dirty="0">
              <a:solidFill>
                <a:srgbClr val="0000FF"/>
              </a:solidFill>
              <a:latin typeface="Consolas" panose="020B0609020204030204" charset="0"/>
            </a:endParaRP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[2, 3, 4]</a:t>
            </a:r>
            <a:endParaRPr lang="en-US" altLang="zh-CN" sz="1800" dirty="0">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3915" y="1459273"/>
            <a:ext cx="8229600" cy="4678451"/>
          </a:xfrm>
        </p:spPr>
        <p:txBody>
          <a:bodyPr/>
          <a:lstStyle/>
          <a:p>
            <a:pPr fontAlgn="base">
              <a:buClr>
                <a:srgbClr val="FF0000"/>
              </a:buClr>
              <a:buFont typeface="Wingdings" panose="05000000000000000000" pitchFamily="2" charset="2"/>
              <a:buChar char="n"/>
            </a:pPr>
            <a:r>
              <a:rPr lang="zh-CN" altLang="en-US" sz="2400" noProof="1"/>
              <a:t>使用列表来模拟队列结构</a:t>
            </a:r>
            <a:endParaRPr lang="zh-CN" altLang="en-US" sz="2400" noProof="1"/>
          </a:p>
          <a:p>
            <a:pPr marL="0" indent="0">
              <a:buNone/>
            </a:pPr>
            <a:endParaRPr lang="zh-CN" altLang="en-US" sz="1600" b="1" noProof="1">
              <a:latin typeface="Consolas" panose="020B0609020204030204" charset="0"/>
            </a:endParaRPr>
          </a:p>
          <a:p>
            <a:pPr marL="0" indent="0">
              <a:spcBef>
                <a:spcPts val="0"/>
              </a:spcBef>
              <a:buNone/>
            </a:pPr>
            <a:r>
              <a:rPr lang="zh-CN" altLang="en-US" sz="1600" b="1" noProof="1">
                <a:latin typeface="Consolas" panose="020B0609020204030204" charset="0"/>
              </a:rPr>
              <a:t>&gt;&gt;&gt; x = [1, 2, 3, 4]</a:t>
            </a:r>
            <a:endParaRPr lang="zh-CN" altLang="en-US" sz="1600" b="1" noProof="1">
              <a:latin typeface="Consolas" panose="020B0609020204030204" charset="0"/>
            </a:endParaRPr>
          </a:p>
          <a:p>
            <a:pPr marL="0" indent="0">
              <a:spcBef>
                <a:spcPts val="0"/>
              </a:spcBef>
              <a:buNone/>
            </a:pPr>
            <a:r>
              <a:rPr lang="zh-CN" altLang="en-US" sz="1600" b="1" noProof="1">
                <a:latin typeface="Consolas" panose="020B0609020204030204" charset="0"/>
              </a:rPr>
              <a:t>&gt;&gt;&gt; x.pop(0)</a:t>
            </a:r>
            <a:endParaRPr lang="zh-CN" altLang="en-US" sz="1600" b="1" noProof="1">
              <a:latin typeface="Consolas" panose="020B0609020204030204" charset="0"/>
            </a:endParaRPr>
          </a:p>
          <a:p>
            <a:pPr marL="0" indent="0">
              <a:spcBef>
                <a:spcPts val="0"/>
              </a:spcBef>
              <a:buNone/>
            </a:pPr>
            <a:r>
              <a:rPr lang="zh-CN" altLang="en-US" sz="1600" b="1" noProof="1">
                <a:solidFill>
                  <a:srgbClr val="0000FF"/>
                </a:solidFill>
                <a:latin typeface="Consolas" panose="020B0609020204030204" charset="0"/>
              </a:rPr>
              <a:t>1</a:t>
            </a:r>
            <a:endParaRPr lang="zh-CN" altLang="en-US" sz="1600" b="1" noProof="1">
              <a:solidFill>
                <a:srgbClr val="0000FF"/>
              </a:solidFill>
              <a:latin typeface="Consolas" panose="020B0609020204030204" charset="0"/>
            </a:endParaRPr>
          </a:p>
          <a:p>
            <a:pPr marL="0" indent="0">
              <a:spcBef>
                <a:spcPts val="0"/>
              </a:spcBef>
              <a:buNone/>
            </a:pPr>
            <a:r>
              <a:rPr lang="zh-CN" altLang="en-US" sz="1600" b="1" noProof="1">
                <a:latin typeface="Consolas" panose="020B0609020204030204" charset="0"/>
              </a:rPr>
              <a:t>&gt;&gt;&gt; x.pop(0)</a:t>
            </a:r>
            <a:endParaRPr lang="zh-CN" altLang="en-US" sz="1600" b="1" noProof="1">
              <a:latin typeface="Consolas" panose="020B0609020204030204" charset="0"/>
            </a:endParaRPr>
          </a:p>
          <a:p>
            <a:pPr marL="0" indent="0">
              <a:spcBef>
                <a:spcPts val="0"/>
              </a:spcBef>
              <a:buNone/>
            </a:pPr>
            <a:r>
              <a:rPr lang="zh-CN" altLang="en-US" sz="1600" b="1" noProof="1">
                <a:solidFill>
                  <a:srgbClr val="0000FF"/>
                </a:solidFill>
                <a:latin typeface="Consolas" panose="020B0609020204030204" charset="0"/>
              </a:rPr>
              <a:t>2</a:t>
            </a:r>
            <a:endParaRPr lang="zh-CN" altLang="en-US" sz="1600" b="1" noProof="1">
              <a:solidFill>
                <a:srgbClr val="0000FF"/>
              </a:solidFill>
              <a:latin typeface="Consolas" panose="020B0609020204030204" charset="0"/>
            </a:endParaRPr>
          </a:p>
          <a:p>
            <a:pPr marL="0" indent="0">
              <a:spcBef>
                <a:spcPts val="0"/>
              </a:spcBef>
              <a:buNone/>
            </a:pPr>
            <a:r>
              <a:rPr lang="zh-CN" altLang="en-US" sz="1600" b="1" noProof="1">
                <a:latin typeface="Consolas" panose="020B0609020204030204" charset="0"/>
              </a:rPr>
              <a:t>&gt;&gt;&gt; x.append(5)</a:t>
            </a:r>
            <a:endParaRPr lang="zh-CN" altLang="en-US" sz="1600" b="1" noProof="1">
              <a:latin typeface="Consolas" panose="020B0609020204030204" charset="0"/>
            </a:endParaRPr>
          </a:p>
          <a:p>
            <a:pPr marL="0" indent="0">
              <a:spcBef>
                <a:spcPts val="0"/>
              </a:spcBef>
              <a:buNone/>
            </a:pPr>
            <a:r>
              <a:rPr lang="zh-CN" altLang="en-US" sz="1600" b="1" noProof="1">
                <a:latin typeface="Consolas" panose="020B0609020204030204" charset="0"/>
              </a:rPr>
              <a:t>&gt;&gt;&gt; x.pop(0)</a:t>
            </a:r>
            <a:endParaRPr lang="zh-CN" altLang="en-US" sz="1600" b="1" noProof="1">
              <a:latin typeface="Consolas" panose="020B0609020204030204" charset="0"/>
            </a:endParaRPr>
          </a:p>
          <a:p>
            <a:pPr marL="0" indent="0">
              <a:spcBef>
                <a:spcPts val="0"/>
              </a:spcBef>
              <a:buNone/>
            </a:pPr>
            <a:r>
              <a:rPr lang="zh-CN" altLang="en-US" sz="1600" b="1" noProof="1">
                <a:solidFill>
                  <a:srgbClr val="0000FF"/>
                </a:solidFill>
                <a:latin typeface="Consolas" panose="020B0609020204030204" charset="0"/>
              </a:rPr>
              <a:t>3</a:t>
            </a:r>
            <a:endParaRPr lang="zh-CN" altLang="en-US" sz="1600" b="1" noProof="1">
              <a:solidFill>
                <a:srgbClr val="0000FF"/>
              </a:solidFill>
              <a:latin typeface="Consolas" panose="020B0609020204030204" charset="0"/>
            </a:endParaRPr>
          </a:p>
          <a:p>
            <a:pPr marL="0" indent="0">
              <a:spcBef>
                <a:spcPts val="0"/>
              </a:spcBef>
              <a:buNone/>
            </a:pPr>
            <a:r>
              <a:rPr lang="zh-CN" altLang="en-US" sz="1600" b="1" noProof="1">
                <a:latin typeface="Consolas" panose="020B0609020204030204" charset="0"/>
              </a:rPr>
              <a:t>&gt;&gt;&gt; x.pop(0)</a:t>
            </a:r>
            <a:endParaRPr lang="zh-CN" altLang="en-US" sz="1600" b="1" noProof="1">
              <a:latin typeface="Consolas" panose="020B0609020204030204" charset="0"/>
            </a:endParaRPr>
          </a:p>
          <a:p>
            <a:pPr marL="0" indent="0">
              <a:spcBef>
                <a:spcPts val="0"/>
              </a:spcBef>
              <a:buNone/>
            </a:pPr>
            <a:r>
              <a:rPr lang="zh-CN" altLang="en-US" sz="1600" b="1" noProof="1">
                <a:solidFill>
                  <a:srgbClr val="0000FF"/>
                </a:solidFill>
                <a:latin typeface="Consolas" panose="020B0609020204030204" charset="0"/>
              </a:rPr>
              <a:t>4</a:t>
            </a:r>
            <a:endParaRPr lang="zh-CN" altLang="en-US" sz="1600" b="1" noProof="1">
              <a:solidFill>
                <a:srgbClr val="0000FF"/>
              </a:solidFill>
              <a:latin typeface="Consolas" panose="020B0609020204030204" charset="0"/>
            </a:endParaRPr>
          </a:p>
          <a:p>
            <a:pPr marL="0" indent="0">
              <a:spcBef>
                <a:spcPts val="0"/>
              </a:spcBef>
              <a:buNone/>
            </a:pPr>
            <a:r>
              <a:rPr lang="zh-CN" altLang="en-US" sz="1600" b="1" noProof="1">
                <a:latin typeface="Consolas" panose="020B0609020204030204" charset="0"/>
              </a:rPr>
              <a:t>&gt;&gt;&gt; x.pop(0)</a:t>
            </a:r>
            <a:endParaRPr lang="zh-CN" altLang="en-US" sz="1600" b="1" noProof="1">
              <a:latin typeface="Consolas" panose="020B0609020204030204" charset="0"/>
            </a:endParaRPr>
          </a:p>
          <a:p>
            <a:pPr marL="0" indent="0">
              <a:spcBef>
                <a:spcPts val="0"/>
              </a:spcBef>
              <a:buNone/>
            </a:pPr>
            <a:r>
              <a:rPr lang="zh-CN" altLang="en-US" sz="1600" b="1" noProof="1">
                <a:solidFill>
                  <a:srgbClr val="0000FF"/>
                </a:solidFill>
                <a:latin typeface="Consolas" panose="020B0609020204030204" charset="0"/>
              </a:rPr>
              <a:t>5</a:t>
            </a:r>
            <a:endParaRPr lang="zh-CN" altLang="en-US" sz="1600" b="1" noProof="1">
              <a:solidFill>
                <a:srgbClr val="0000FF"/>
              </a:solidFill>
              <a:latin typeface="Consolas" panose="020B0609020204030204" charset="0"/>
            </a:endParaRPr>
          </a:p>
          <a:p>
            <a:pPr marL="0" indent="0">
              <a:spcBef>
                <a:spcPts val="0"/>
              </a:spcBef>
              <a:buNone/>
            </a:pPr>
            <a:r>
              <a:rPr lang="zh-CN" altLang="en-US" sz="1600" b="1" noProof="1">
                <a:latin typeface="Consolas" panose="020B0609020204030204" charset="0"/>
              </a:rPr>
              <a:t>&gt;&gt;&gt; x.pop(0)</a:t>
            </a:r>
            <a:endParaRPr lang="zh-CN" altLang="en-US" sz="1600" b="1" noProof="1">
              <a:latin typeface="Consolas" panose="020B0609020204030204" charset="0"/>
            </a:endParaRPr>
          </a:p>
          <a:p>
            <a:pPr marL="0" indent="0">
              <a:spcBef>
                <a:spcPts val="0"/>
              </a:spcBef>
              <a:buNone/>
            </a:pPr>
            <a:r>
              <a:rPr lang="zh-CN" altLang="en-US" sz="1600" b="1" noProof="1">
                <a:solidFill>
                  <a:srgbClr val="FF0000"/>
                </a:solidFill>
                <a:latin typeface="Consolas" panose="020B0609020204030204" charset="0"/>
              </a:rPr>
              <a:t>Traceback (most recent call last):</a:t>
            </a:r>
            <a:endParaRPr lang="zh-CN" altLang="en-US" sz="1600" b="1" noProof="1">
              <a:solidFill>
                <a:srgbClr val="FF0000"/>
              </a:solidFill>
              <a:latin typeface="Consolas" panose="020B0609020204030204" charset="0"/>
            </a:endParaRPr>
          </a:p>
          <a:p>
            <a:pPr marL="0" indent="0">
              <a:spcBef>
                <a:spcPts val="0"/>
              </a:spcBef>
              <a:buNone/>
            </a:pPr>
            <a:r>
              <a:rPr lang="zh-CN" altLang="en-US" sz="1600" b="1" noProof="1">
                <a:solidFill>
                  <a:srgbClr val="FF0000"/>
                </a:solidFill>
                <a:latin typeface="Consolas" panose="020B0609020204030204" charset="0"/>
              </a:rPr>
              <a:t>  File "&lt;pyshell#8&gt;", line 1, in &lt;module&gt;</a:t>
            </a:r>
            <a:endParaRPr lang="zh-CN" altLang="en-US" sz="1600" b="1" noProof="1">
              <a:solidFill>
                <a:srgbClr val="FF0000"/>
              </a:solidFill>
              <a:latin typeface="Consolas" panose="020B0609020204030204" charset="0"/>
            </a:endParaRPr>
          </a:p>
          <a:p>
            <a:pPr marL="0" indent="0">
              <a:spcBef>
                <a:spcPts val="0"/>
              </a:spcBef>
              <a:buNone/>
            </a:pPr>
            <a:r>
              <a:rPr lang="zh-CN" altLang="en-US" sz="1600" b="1" noProof="1">
                <a:solidFill>
                  <a:srgbClr val="FF0000"/>
                </a:solidFill>
                <a:latin typeface="Consolas" panose="020B0609020204030204" charset="0"/>
              </a:rPr>
              <a:t>    x.pop(0)</a:t>
            </a:r>
            <a:endParaRPr lang="zh-CN" altLang="en-US" sz="1600" b="1" noProof="1">
              <a:solidFill>
                <a:srgbClr val="FF0000"/>
              </a:solidFill>
              <a:latin typeface="Consolas" panose="020B0609020204030204" charset="0"/>
            </a:endParaRPr>
          </a:p>
          <a:p>
            <a:pPr marL="0" indent="0">
              <a:spcBef>
                <a:spcPts val="0"/>
              </a:spcBef>
              <a:buNone/>
            </a:pPr>
            <a:r>
              <a:rPr lang="zh-CN" altLang="en-US" sz="1600" b="1" noProof="1">
                <a:solidFill>
                  <a:srgbClr val="FF0000"/>
                </a:solidFill>
                <a:latin typeface="Consolas" panose="020B0609020204030204" charset="0"/>
              </a:rPr>
              <a:t>IndexError: pop from empty list</a:t>
            </a:r>
            <a:endParaRPr lang="zh-CN" altLang="en-US" sz="1600" b="1" noProof="1">
              <a:solidFill>
                <a:srgbClr val="FF0000"/>
              </a:solidFill>
              <a:latin typeface="Consolas" panose="020B0609020204030204" charset="0"/>
            </a:endParaRPr>
          </a:p>
        </p:txBody>
      </p:sp>
      <p:sp>
        <p:nvSpPr>
          <p:cNvPr id="153602" name="标题 109569"/>
          <p:cNvSpPr>
            <a:spLocks noGrp="1"/>
          </p:cNvSpPr>
          <p:nvPr>
            <p:ph type="title"/>
          </p:nvPr>
        </p:nvSpPr>
        <p:spPr>
          <a:xfrm>
            <a:off x="527093" y="972739"/>
            <a:ext cx="9124315" cy="486534"/>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文本占位符 109570"/>
          <p:cNvSpPr txBox="1"/>
          <p:nvPr/>
        </p:nvSpPr>
        <p:spPr bwMode="auto">
          <a:xfrm>
            <a:off x="5364088" y="1963588"/>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SzPct val="90000"/>
              <a:buFont typeface="Arial" panose="020B0604020202020204" pitchFamily="34" charset="0"/>
              <a:buNone/>
            </a:pPr>
            <a:r>
              <a:rPr lang="en-US" altLang="zh-CN" sz="1600" b="1" dirty="0">
                <a:latin typeface="Consolas" panose="020B0609020204030204" charset="0"/>
              </a:rPr>
              <a:t>&gt;&gt;&gt; import queue        </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q = </a:t>
            </a:r>
            <a:r>
              <a:rPr lang="en-US" altLang="zh-CN" sz="1600" b="1" dirty="0" err="1">
                <a:latin typeface="Consolas" panose="020B0609020204030204" charset="0"/>
              </a:rPr>
              <a:t>queue.Queue</a:t>
            </a:r>
            <a:r>
              <a:rPr lang="en-US" altLang="zh-CN" sz="1600" b="1" dirty="0">
                <a:latin typeface="Consolas" panose="020B0609020204030204" charset="0"/>
              </a:rPr>
              <a:t>()</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(0)            </a:t>
            </a:r>
            <a:r>
              <a:rPr lang="en-US" altLang="zh-CN" sz="1600" b="1" dirty="0">
                <a:solidFill>
                  <a:srgbClr val="0000FF"/>
                </a:solidFill>
                <a:latin typeface="Consolas" panose="020B0609020204030204" charset="0"/>
              </a:rPr>
              <a:t>#</a:t>
            </a:r>
            <a:r>
              <a:rPr lang="zh-CN" altLang="en-US" sz="1600" b="1" dirty="0">
                <a:solidFill>
                  <a:srgbClr val="0000FF"/>
                </a:solidFill>
                <a:latin typeface="Consolas" panose="020B0609020204030204" charset="0"/>
              </a:rPr>
              <a:t>入队</a:t>
            </a:r>
            <a:endParaRPr lang="zh-CN" altLang="en-US"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(1)</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(2)</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([0, 1, 2])</a:t>
            </a:r>
            <a:endParaRPr lang="en-US" altLang="zh-CN"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q.get</a:t>
            </a:r>
            <a:r>
              <a:rPr lang="en-US" altLang="zh-CN" sz="1600" b="1" dirty="0">
                <a:latin typeface="Consolas" panose="020B0609020204030204" charset="0"/>
              </a:rPr>
              <a:t>()             </a:t>
            </a:r>
            <a:r>
              <a:rPr lang="en-US" altLang="zh-CN" sz="1600" b="1" dirty="0">
                <a:solidFill>
                  <a:srgbClr val="0000FF"/>
                </a:solidFill>
                <a:latin typeface="Consolas" panose="020B0609020204030204" charset="0"/>
              </a:rPr>
              <a:t>#</a:t>
            </a:r>
            <a:r>
              <a:rPr lang="zh-CN" altLang="en-US" sz="1600" b="1" dirty="0">
                <a:solidFill>
                  <a:srgbClr val="0000FF"/>
                </a:solidFill>
                <a:latin typeface="Consolas" panose="020B0609020204030204" charset="0"/>
              </a:rPr>
              <a:t>出队</a:t>
            </a:r>
            <a:endParaRPr lang="zh-CN" altLang="en-US"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0</a:t>
            </a:r>
            <a:endParaRPr lang="en-US" altLang="zh-CN"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r>
              <a:rPr lang="en-US" altLang="zh-CN" sz="1600" b="1" dirty="0">
                <a:latin typeface="Consolas" panose="020B0609020204030204" charset="0"/>
              </a:rPr>
              <a:t>          </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([1, 2])</a:t>
            </a:r>
            <a:endParaRPr lang="en-US" altLang="zh-CN"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q.get</a:t>
            </a:r>
            <a:r>
              <a:rPr lang="en-US" altLang="zh-CN" sz="1600" b="1" dirty="0">
                <a:latin typeface="Consolas" panose="020B0609020204030204" charset="0"/>
              </a:rPr>
              <a:t>()</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1</a:t>
            </a:r>
            <a:endParaRPr lang="en-US" altLang="zh-CN"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([2])</a:t>
            </a:r>
            <a:endParaRPr lang="en-US" altLang="zh-CN" sz="1600" b="1" dirty="0">
              <a:solidFill>
                <a:srgbClr val="0000FF"/>
              </a:solidFill>
              <a:latin typeface="Consolas" panose="020B0609020204030204" charset="0"/>
            </a:endParaRPr>
          </a:p>
        </p:txBody>
      </p:sp>
      <p:sp>
        <p:nvSpPr>
          <p:cNvPr id="4" name="矩形 3"/>
          <p:cNvSpPr/>
          <p:nvPr/>
        </p:nvSpPr>
        <p:spPr>
          <a:xfrm>
            <a:off x="4788024" y="1532418"/>
            <a:ext cx="3816424" cy="387798"/>
          </a:xfrm>
          <a:prstGeom prst="rect">
            <a:avLst/>
          </a:prstGeom>
        </p:spPr>
        <p:txBody>
          <a:bodyPr wrap="square">
            <a:spAutoFit/>
          </a:bodyPr>
          <a:lstStyle/>
          <a:p>
            <a:pPr marL="285750" indent="-285750">
              <a:lnSpc>
                <a:spcPct val="80000"/>
              </a:lnSpc>
              <a:buClr>
                <a:srgbClr val="FF0000"/>
              </a:buClr>
              <a:buSzPct val="90000"/>
              <a:buFont typeface="Wingdings" panose="05000000000000000000" pitchFamily="2" charset="2"/>
              <a:buChar char="n"/>
            </a:pPr>
            <a:r>
              <a:rPr lang="en-US" altLang="zh-CN" sz="2400" dirty="0">
                <a:solidFill>
                  <a:srgbClr val="0000FF"/>
                </a:solidFill>
                <a:latin typeface="Consolas" panose="020B0609020204030204" charset="0"/>
              </a:rPr>
              <a:t>queue</a:t>
            </a:r>
            <a:r>
              <a:rPr lang="zh-CN" altLang="en-US" sz="2400" dirty="0">
                <a:solidFill>
                  <a:srgbClr val="0000FF"/>
                </a:solidFill>
                <a:latin typeface="Consolas" panose="020B0609020204030204" charset="0"/>
              </a:rPr>
              <a:t>是</a:t>
            </a:r>
            <a:r>
              <a:rPr lang="en-US" altLang="zh-CN" sz="2400" dirty="0">
                <a:solidFill>
                  <a:srgbClr val="0000FF"/>
                </a:solidFill>
                <a:latin typeface="Consolas" panose="020B0609020204030204" charset="0"/>
              </a:rPr>
              <a:t>Python</a:t>
            </a:r>
            <a:r>
              <a:rPr lang="zh-CN" altLang="en-US" sz="2400" dirty="0">
                <a:solidFill>
                  <a:srgbClr val="0000FF"/>
                </a:solidFill>
                <a:latin typeface="Consolas" panose="020B0609020204030204" charset="0"/>
              </a:rPr>
              <a:t>标准库</a:t>
            </a:r>
            <a:endParaRPr lang="zh-CN" altLang="en-US" sz="2400" dirty="0">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3602" grpId="0"/>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文本占位符 110594"/>
          <p:cNvSpPr>
            <a:spLocks noGrp="1"/>
          </p:cNvSpPr>
          <p:nvPr>
            <p:ph idx="1"/>
          </p:nvPr>
        </p:nvSpPr>
        <p:spPr>
          <a:xfrm>
            <a:off x="914400" y="1484784"/>
            <a:ext cx="8229600" cy="4678451"/>
          </a:xfrm>
        </p:spPr>
        <p:txBody>
          <a:bodyPr/>
          <a:lstStyle/>
          <a:p>
            <a:pPr fontAlgn="base">
              <a:lnSpc>
                <a:spcPct val="80000"/>
              </a:lnSpc>
              <a:buClr>
                <a:srgbClr val="FF0000"/>
              </a:buClr>
              <a:buFont typeface="Wingdings" panose="05000000000000000000" charset="0"/>
              <a:buChar char="n"/>
            </a:pPr>
            <a:r>
              <a:rPr lang="zh-CN" altLang="en-US" sz="2400" b="1" noProof="1">
                <a:latin typeface="宋体" panose="02010600030101010101" pitchFamily="2" charset="-122"/>
              </a:rPr>
              <a:t>“后进后出”队列</a:t>
            </a:r>
            <a:r>
              <a:rPr lang="en-US" altLang="zh-CN" sz="2400" b="1" noProof="1">
                <a:latin typeface="宋体" panose="02010600030101010101" pitchFamily="2" charset="-122"/>
              </a:rPr>
              <a:t>LILO (</a:t>
            </a:r>
            <a:r>
              <a:rPr lang="en-US" altLang="zh-CN" sz="2400" b="1" noProof="1">
                <a:solidFill>
                  <a:srgbClr val="0000FF"/>
                </a:solidFill>
                <a:latin typeface="宋体" panose="02010600030101010101" pitchFamily="2" charset="-122"/>
              </a:rPr>
              <a:t>Last In Last Out</a:t>
            </a:r>
            <a:r>
              <a:rPr lang="en-US" altLang="zh-CN" sz="2400" b="1" noProof="1">
                <a:latin typeface="宋体" panose="02010600030101010101" pitchFamily="2" charset="-122"/>
              </a:rPr>
              <a:t>)</a:t>
            </a:r>
            <a:endParaRPr lang="zh-CN" altLang="en-US" sz="2400" b="1" noProof="1">
              <a:latin typeface="宋体" panose="02010600030101010101" pitchFamily="2" charset="-122"/>
            </a:endParaRPr>
          </a:p>
          <a:p>
            <a:pPr marL="1905" indent="-344805">
              <a:lnSpc>
                <a:spcPct val="80000"/>
              </a:lnSpc>
              <a:buNone/>
            </a:pPr>
            <a:endParaRPr lang="en-US" altLang="zh-CN" sz="1350" noProof="1">
              <a:latin typeface="宋体" panose="02010600030101010101" pitchFamily="2" charset="-122"/>
            </a:endParaRPr>
          </a:p>
          <a:p>
            <a:pPr marL="1905" indent="-344805">
              <a:lnSpc>
                <a:spcPct val="80000"/>
              </a:lnSpc>
              <a:buNone/>
            </a:pPr>
            <a:r>
              <a:rPr lang="en-US" altLang="zh-CN" sz="1350" noProof="1">
                <a:latin typeface="Consolas" panose="020B0609020204030204" charset="0"/>
              </a:rPr>
              <a:t>&gt;&gt;&gt; from queue import Queue    </a:t>
            </a:r>
            <a:r>
              <a:rPr lang="en-US" altLang="zh-CN" sz="1350" noProof="1">
                <a:solidFill>
                  <a:srgbClr val="0000FF"/>
                </a:solidFill>
                <a:latin typeface="Consolas" panose="020B0609020204030204" charset="0"/>
              </a:rPr>
              <a:t>#LILO队列</a:t>
            </a:r>
            <a:endParaRPr lang="en-US" altLang="zh-CN" sz="1350" noProof="1">
              <a:solidFill>
                <a:srgbClr val="0000FF"/>
              </a:solidFill>
              <a:latin typeface="Consolas" panose="020B0609020204030204" charset="0"/>
            </a:endParaRPr>
          </a:p>
          <a:p>
            <a:pPr marL="1905" indent="-344805">
              <a:lnSpc>
                <a:spcPct val="80000"/>
              </a:lnSpc>
              <a:buNone/>
            </a:pPr>
            <a:r>
              <a:rPr lang="en-US" altLang="zh-CN" sz="1350" noProof="1">
                <a:latin typeface="Consolas" panose="020B0609020204030204" charset="0"/>
              </a:rPr>
              <a:t>&gt;&gt;&gt; q = Queue()                </a:t>
            </a:r>
            <a:r>
              <a:rPr lang="en-US" altLang="zh-CN" sz="1350" noProof="1">
                <a:solidFill>
                  <a:srgbClr val="0000FF"/>
                </a:solidFill>
                <a:latin typeface="Consolas" panose="020B0609020204030204" charset="0"/>
              </a:rPr>
              <a:t>#创建队列对象</a:t>
            </a:r>
            <a:endParaRPr lang="en-US" altLang="zh-CN" sz="1350" noProof="1">
              <a:solidFill>
                <a:srgbClr val="0000FF"/>
              </a:solidFill>
              <a:latin typeface="Consolas" panose="020B0609020204030204" charset="0"/>
            </a:endParaRPr>
          </a:p>
          <a:p>
            <a:pPr marL="1905" indent="-344805">
              <a:lnSpc>
                <a:spcPct val="80000"/>
              </a:lnSpc>
              <a:buNone/>
            </a:pPr>
            <a:r>
              <a:rPr lang="en-US" altLang="zh-CN" sz="1350" noProof="1">
                <a:latin typeface="Consolas" panose="020B0609020204030204" charset="0"/>
              </a:rPr>
              <a:t>&gt;&gt;&gt; q.put(0)                   </a:t>
            </a:r>
            <a:r>
              <a:rPr lang="en-US" altLang="zh-CN" sz="1350" noProof="1">
                <a:solidFill>
                  <a:srgbClr val="0000FF"/>
                </a:solidFill>
                <a:latin typeface="Consolas" panose="020B0609020204030204" charset="0"/>
              </a:rPr>
              <a:t>#在队列尾部插入元素</a:t>
            </a:r>
            <a:endParaRPr lang="en-US" altLang="zh-CN" sz="1350" noProof="1">
              <a:solidFill>
                <a:srgbClr val="0000FF"/>
              </a:solidFill>
              <a:latin typeface="Consolas" panose="020B0609020204030204" charset="0"/>
            </a:endParaRPr>
          </a:p>
          <a:p>
            <a:pPr marL="1905" indent="-344805">
              <a:lnSpc>
                <a:spcPct val="80000"/>
              </a:lnSpc>
              <a:buNone/>
            </a:pPr>
            <a:r>
              <a:rPr lang="en-US" altLang="zh-CN" sz="1350" noProof="1">
                <a:latin typeface="Consolas" panose="020B0609020204030204" charset="0"/>
              </a:rPr>
              <a:t>&gt;&gt;&gt; q.put(1)</a:t>
            </a: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&gt;&gt;&gt; print(q.queue)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显示队列中所有元素</a:t>
            </a:r>
            <a:endParaRPr lang="en-US" altLang="zh-CN" sz="1350" noProof="1">
              <a:solidFill>
                <a:srgbClr val="0000FF"/>
              </a:solidFill>
              <a:latin typeface="Consolas" panose="020B0609020204030204" charset="0"/>
            </a:endParaRPr>
          </a:p>
          <a:p>
            <a:pPr marL="1905" indent="-344805">
              <a:lnSpc>
                <a:spcPct val="80000"/>
              </a:lnSpc>
              <a:buNone/>
            </a:pPr>
            <a:r>
              <a:rPr lang="en-US" altLang="zh-CN" sz="1350" noProof="1">
                <a:solidFill>
                  <a:srgbClr val="0000FF"/>
                </a:solidFill>
                <a:latin typeface="Consolas" panose="020B0609020204030204" charset="0"/>
              </a:rPr>
              <a:t>deque([0, 1])</a:t>
            </a:r>
            <a:endParaRPr lang="en-US" altLang="zh-CN" sz="1350" noProof="1">
              <a:solidFill>
                <a:srgbClr val="0000FF"/>
              </a:solidFill>
              <a:latin typeface="Consolas" panose="020B0609020204030204" charset="0"/>
            </a:endParaRPr>
          </a:p>
          <a:p>
            <a:pPr marL="1905" indent="-344805">
              <a:lnSpc>
                <a:spcPct val="80000"/>
              </a:lnSpc>
              <a:buNone/>
            </a:pPr>
            <a:r>
              <a:rPr lang="en-US" altLang="zh-CN" sz="1350" noProof="1">
                <a:latin typeface="Consolas" panose="020B0609020204030204" charset="0"/>
              </a:rPr>
              <a:t>&gt;&gt;&gt; q.get()                    </a:t>
            </a:r>
            <a:r>
              <a:rPr lang="en-US" altLang="zh-CN" sz="1350" noProof="1">
                <a:solidFill>
                  <a:srgbClr val="0000FF"/>
                </a:solidFill>
                <a:latin typeface="Consolas" panose="020B0609020204030204" charset="0"/>
              </a:rPr>
              <a:t>#返回并删除队列头部元素</a:t>
            </a:r>
            <a:endParaRPr lang="en-US" altLang="zh-CN" sz="1350" noProof="1">
              <a:solidFill>
                <a:srgbClr val="0000FF"/>
              </a:solidFill>
              <a:latin typeface="Consolas" panose="020B0609020204030204" charset="0"/>
            </a:endParaRPr>
          </a:p>
          <a:p>
            <a:pPr marL="1905" indent="-344805">
              <a:lnSpc>
                <a:spcPct val="80000"/>
              </a:lnSpc>
              <a:buNone/>
            </a:pPr>
            <a:r>
              <a:rPr lang="en-US" altLang="zh-CN" sz="1350" noProof="1">
                <a:solidFill>
                  <a:srgbClr val="0000FF"/>
                </a:solidFill>
                <a:latin typeface="Consolas" panose="020B0609020204030204" charset="0"/>
              </a:rPr>
              <a:t>0</a:t>
            </a:r>
            <a:endParaRPr lang="en-US" altLang="zh-CN" sz="1350" noProof="1">
              <a:solidFill>
                <a:srgbClr val="0000FF"/>
              </a:solidFill>
              <a:latin typeface="Consolas" panose="020B0609020204030204" charset="0"/>
            </a:endParaRPr>
          </a:p>
          <a:p>
            <a:pPr>
              <a:lnSpc>
                <a:spcPct val="80000"/>
              </a:lnSpc>
              <a:buClr>
                <a:srgbClr val="FF0000"/>
              </a:buClr>
              <a:buFont typeface="Wingdings" panose="05000000000000000000" charset="0"/>
              <a:buChar char="n"/>
            </a:pPr>
            <a:r>
              <a:rPr lang="zh-CN" altLang="en-US" sz="2400" b="1" noProof="1">
                <a:latin typeface="宋体" panose="02010600030101010101" pitchFamily="2" charset="-122"/>
              </a:rPr>
              <a:t>“后进先出”队列</a:t>
            </a:r>
            <a:r>
              <a:rPr lang="en-US" altLang="zh-CN" sz="2400" b="1" noProof="1">
                <a:latin typeface="宋体" panose="02010600030101010101" pitchFamily="2" charset="-122"/>
              </a:rPr>
              <a:t>LIFO (Last In First Out)</a:t>
            </a:r>
            <a:endParaRPr lang="zh-CN" altLang="en-US" sz="2400" b="1" noProof="1">
              <a:latin typeface="宋体" panose="02010600030101010101" pitchFamily="2" charset="-122"/>
            </a:endParaRPr>
          </a:p>
          <a:p>
            <a:pPr marL="1905" indent="-344805">
              <a:lnSpc>
                <a:spcPct val="80000"/>
              </a:lnSpc>
              <a:buNone/>
            </a:pPr>
            <a:endParaRPr lang="en-US" altLang="zh-CN" sz="1350" noProof="1">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13" name="文本占位符 111618"/>
          <p:cNvSpPr txBox="1"/>
          <p:nvPr/>
        </p:nvSpPr>
        <p:spPr bwMode="auto">
          <a:xfrm>
            <a:off x="914400" y="4071761"/>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from queue import LifoQueue </a:t>
            </a:r>
            <a:r>
              <a:rPr lang="zh-CN" altLang="en-US" sz="1350" dirty="0">
                <a:solidFill>
                  <a:srgbClr val="0000FF"/>
                </a:solidFill>
                <a:latin typeface="Consolas" panose="020B0609020204030204" charset="0"/>
              </a:rPr>
              <a:t>#LIFO队列</a:t>
            </a:r>
            <a:endParaRPr lang="zh-CN" altLang="en-US" sz="135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 = LifoQueue()             </a:t>
            </a:r>
            <a:r>
              <a:rPr lang="zh-CN" altLang="en-US" sz="1350" dirty="0">
                <a:solidFill>
                  <a:srgbClr val="0000FF"/>
                </a:solidFill>
                <a:latin typeface="Consolas" panose="020B0609020204030204" charset="0"/>
              </a:rPr>
              <a:t>#创建LIFO队列对象</a:t>
            </a:r>
            <a:endParaRPr lang="zh-CN" altLang="en-US" sz="135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q.put(</a:t>
            </a:r>
            <a:r>
              <a:rPr lang="en-US" altLang="zh-CN" sz="1350" dirty="0">
                <a:latin typeface="Consolas" panose="020B0609020204030204" charset="0"/>
              </a:rPr>
              <a:t>2</a:t>
            </a:r>
            <a:r>
              <a:rPr lang="zh-CN" altLang="en-US" sz="1350" dirty="0">
                <a:latin typeface="Consolas" panose="020B0609020204030204" charset="0"/>
              </a:rPr>
              <a:t>)                    </a:t>
            </a:r>
            <a:r>
              <a:rPr lang="zh-CN" altLang="en-US" sz="1350" dirty="0">
                <a:solidFill>
                  <a:srgbClr val="0000FF"/>
                </a:solidFill>
                <a:latin typeface="Consolas" panose="020B0609020204030204" charset="0"/>
              </a:rPr>
              <a:t>#在队列尾部插入元素</a:t>
            </a:r>
            <a:endParaRPr lang="zh-CN" altLang="en-US" sz="135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q.put(</a:t>
            </a:r>
            <a:r>
              <a:rPr lang="en-US" altLang="zh-CN" sz="1350" dirty="0">
                <a:latin typeface="Consolas" panose="020B0609020204030204" charset="0"/>
              </a:rPr>
              <a:t>3</a:t>
            </a:r>
            <a:r>
              <a:rPr lang="zh-CN" altLang="en-US" sz="1350" dirty="0">
                <a:latin typeface="Consolas" panose="020B0609020204030204" charset="0"/>
              </a:rPr>
              <a:t>)</a:t>
            </a:r>
            <a:endParaRPr lang="zh-CN" altLang="en-US" sz="135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a:t>
            </a:r>
            <a:r>
              <a:rPr lang="en-US" altLang="zh-CN" sz="1350" dirty="0">
                <a:latin typeface="Consolas" panose="020B0609020204030204" charset="0"/>
              </a:rPr>
              <a:t>print(</a:t>
            </a:r>
            <a:r>
              <a:rPr lang="zh-CN" altLang="en-US" sz="1350" dirty="0">
                <a:latin typeface="Consolas" panose="020B0609020204030204" charset="0"/>
              </a:rPr>
              <a:t>q.queue</a:t>
            </a:r>
            <a:r>
              <a:rPr lang="en-US" altLang="zh-CN" sz="1350" dirty="0">
                <a:latin typeface="Consolas" panose="020B0609020204030204" charset="0"/>
              </a:rPr>
              <a:t>)    </a:t>
            </a:r>
            <a:endParaRPr lang="en-US" altLang="zh-CN" sz="135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solidFill>
                  <a:srgbClr val="0000FF"/>
                </a:solidFill>
                <a:latin typeface="Consolas" panose="020B0609020204030204" charset="0"/>
              </a:rPr>
              <a:t>[2, 3]</a:t>
            </a:r>
            <a:endParaRPr lang="zh-CN" altLang="en-US" sz="135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q.get()                     </a:t>
            </a:r>
            <a:r>
              <a:rPr lang="zh-CN" altLang="en-US" sz="1350" dirty="0">
                <a:solidFill>
                  <a:srgbClr val="0000FF"/>
                </a:solidFill>
                <a:latin typeface="Consolas" panose="020B0609020204030204" charset="0"/>
              </a:rPr>
              <a:t>#返回并删除队列尾部元素</a:t>
            </a:r>
            <a:endParaRPr lang="zh-CN" altLang="en-US" sz="135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solidFill>
                  <a:srgbClr val="0000FF"/>
                </a:solidFill>
                <a:latin typeface="Consolas" panose="020B0609020204030204" charset="0"/>
              </a:rPr>
              <a:t>3</a:t>
            </a:r>
            <a:endParaRPr lang="zh-CN" altLang="en-US" sz="135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q.get()</a:t>
            </a:r>
            <a:endParaRPr lang="zh-CN" altLang="en-US" sz="135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solidFill>
                  <a:srgbClr val="0000FF"/>
                </a:solidFill>
                <a:latin typeface="Consolas" panose="020B0609020204030204" charset="0"/>
              </a:rPr>
              <a:t>2</a:t>
            </a:r>
            <a:endParaRPr lang="zh-CN" altLang="en-US" sz="1350" dirty="0">
              <a:solidFill>
                <a:srgbClr val="0000FF"/>
              </a:solidFill>
              <a:latin typeface="Consolas" panose="020B0609020204030204" charset="0"/>
            </a:endParaRP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q.get()                     </a:t>
            </a:r>
            <a:r>
              <a:rPr lang="zh-CN" altLang="en-US" sz="1350" dirty="0">
                <a:solidFill>
                  <a:srgbClr val="0000FF"/>
                </a:solidFill>
                <a:latin typeface="Consolas" panose="020B0609020204030204" charset="0"/>
              </a:rPr>
              <a:t>#对空队列调用get()方法会阻塞当前线程</a:t>
            </a:r>
            <a:endParaRPr lang="zh-CN" altLang="en-US" sz="1350" dirty="0">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5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5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5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59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P spid="1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a:xfrm>
            <a:off x="925648" y="1439280"/>
            <a:ext cx="8229600" cy="4678451"/>
          </a:xfrm>
        </p:spPr>
        <p:txBody>
          <a:bodyPr anchor="t"/>
          <a:lstStyle/>
          <a:p>
            <a:pPr marL="0" indent="0">
              <a:spcBef>
                <a:spcPct val="0"/>
              </a:spcBef>
              <a:buNone/>
            </a:pPr>
            <a:r>
              <a:rPr lang="en-US" altLang="en-US" sz="1600" dirty="0">
                <a:latin typeface="Consolas" panose="020B0609020204030204" charset="0"/>
              </a:rPr>
              <a:t>&gt;&gt;&gt; from queue import </a:t>
            </a:r>
            <a:r>
              <a:rPr lang="en-US" altLang="en-US" sz="1600" dirty="0" err="1">
                <a:latin typeface="Consolas" panose="020B0609020204030204" charset="0"/>
              </a:rPr>
              <a:t>PriorityQueue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优先级队列</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q = </a:t>
            </a:r>
            <a:r>
              <a:rPr lang="en-US" altLang="en-US" sz="1600" dirty="0" err="1">
                <a:latin typeface="Consolas" panose="020B0609020204030204" charset="0"/>
              </a:rPr>
              <a:t>PriorityQueue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创建优先级队列对象</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(3)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(8)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(100)</a:t>
            </a:r>
            <a:endParaRPr lang="en-US" altLang="en-US" sz="1600" dirty="0">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查看优先级队列中所有元素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[3, 8, 100]</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(1)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插入元素，自动调整优先级队列</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(2)</a:t>
            </a:r>
            <a:endParaRPr lang="en-US" altLang="en-US" sz="1600" dirty="0">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q.queue</a:t>
            </a:r>
            <a:endParaRPr lang="en-US" altLang="en-US" sz="1600" dirty="0">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[1, 2, 100, 8, 3]</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返回并删除优先级最低的元素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1</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                         </a:t>
            </a:r>
            <a:r>
              <a:rPr lang="en-US" altLang="en-US" sz="1600" dirty="0">
                <a:solidFill>
                  <a:srgbClr val="FF0000"/>
                </a:solidFill>
                <a:latin typeface="Consolas" panose="020B0609020204030204" charset="0"/>
              </a:rPr>
              <a:t>#</a:t>
            </a:r>
            <a:r>
              <a:rPr lang="en-US" altLang="en-US" sz="1600" dirty="0" err="1">
                <a:solidFill>
                  <a:srgbClr val="FF0000"/>
                </a:solidFill>
                <a:latin typeface="Consolas" panose="020B0609020204030204" charset="0"/>
              </a:rPr>
              <a:t>请多执行几次该语句并观察返回的数据</a:t>
            </a:r>
            <a:endParaRPr lang="en-US" altLang="en-US" sz="1600" dirty="0">
              <a:solidFill>
                <a:srgbClr val="FF0000"/>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2</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endParaRPr lang="en-US" altLang="en-US" sz="1600" dirty="0">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3</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endParaRPr lang="en-US" altLang="en-US" sz="1600" dirty="0">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8</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endParaRPr lang="en-US" altLang="en-US" sz="1600" dirty="0">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100</a:t>
            </a:r>
            <a:endParaRPr lang="en-US" altLang="en-US" sz="16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优先队列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Priority</a:t>
            </a:r>
            <a:r>
              <a:rPr lang="en-US" altLang="zh-CN" sz="2800" dirty="0">
                <a:latin typeface="Times New Roman" panose="02020603050405020304" pitchFamily="18" charset="0"/>
                <a:ea typeface="仿宋" panose="02010609060101010101" pitchFamily="49" charset="-122"/>
                <a:cs typeface="+mn-cs"/>
              </a:rPr>
              <a:t> </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69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69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769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69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769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769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769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69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769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7697">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7697">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769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7697">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7697">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7697">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7697">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7697">
                                            <p:txEl>
                                              <p:pRg st="18" end="1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7697">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7697">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577" y="1454206"/>
            <a:ext cx="8229600" cy="4678451"/>
          </a:xfrm>
        </p:spPr>
        <p:txBody>
          <a:bodyPr/>
          <a:lstStyle/>
          <a:p>
            <a:pPr fontAlgn="base">
              <a:buClr>
                <a:srgbClr val="FF0000"/>
              </a:buClr>
              <a:buFont typeface="Wingdings" panose="05000000000000000000" pitchFamily="2" charset="2"/>
              <a:buChar char="n"/>
            </a:pPr>
            <a:r>
              <a:rPr lang="en-US" sz="2400" noProof="1"/>
              <a:t>Python</a:t>
            </a:r>
            <a:r>
              <a:rPr lang="zh-CN" altLang="en-US" sz="2400" noProof="1"/>
              <a:t>标准库</a:t>
            </a:r>
            <a:r>
              <a:rPr lang="en-US" sz="2400" noProof="1">
                <a:sym typeface="+mn-ea"/>
              </a:rPr>
              <a:t>collections</a:t>
            </a:r>
            <a:r>
              <a:rPr lang="zh-CN" altLang="en-US" sz="2400" noProof="1">
                <a:sym typeface="+mn-ea"/>
              </a:rPr>
              <a:t>提供了双端队列</a:t>
            </a:r>
            <a:r>
              <a:rPr lang="en-US" sz="2400" noProof="1">
                <a:sym typeface="+mn-ea"/>
              </a:rPr>
              <a:t>deque</a:t>
            </a:r>
            <a:endParaRPr lang="zh-CN" altLang="en-US" sz="2400" noProof="1"/>
          </a:p>
          <a:p>
            <a:pPr marL="0" indent="0">
              <a:buNone/>
            </a:pPr>
            <a:endParaRPr lang="en-US" sz="1600" b="1" noProof="1"/>
          </a:p>
          <a:p>
            <a:pPr marL="0" indent="0">
              <a:buNone/>
            </a:pPr>
            <a:r>
              <a:rPr lang="en-US" sz="1600" b="1" noProof="1">
                <a:latin typeface="Consolas" panose="020B0609020204030204" charset="0"/>
              </a:rPr>
              <a:t>&gt;&gt;&gt; from collections import deque</a:t>
            </a:r>
            <a:endParaRPr lang="en-US" sz="1600" b="1" noProof="1">
              <a:latin typeface="Consolas" panose="020B0609020204030204" charset="0"/>
            </a:endParaRPr>
          </a:p>
          <a:p>
            <a:pPr marL="0" indent="0">
              <a:buNone/>
            </a:pPr>
            <a:r>
              <a:rPr lang="en-US" sz="1600" b="1" noProof="1">
                <a:latin typeface="Consolas" panose="020B0609020204030204" charset="0"/>
              </a:rPr>
              <a:t>&gt;&gt;&gt; q = deque(maxlen=5)               </a:t>
            </a:r>
            <a:r>
              <a:rPr lang="en-US" sz="1600" b="1" noProof="1">
                <a:solidFill>
                  <a:srgbClr val="0000FF"/>
                </a:solidFill>
                <a:latin typeface="Consolas" panose="020B0609020204030204" charset="0"/>
              </a:rPr>
              <a:t>#创建双端队列</a:t>
            </a:r>
            <a:endParaRPr lang="en-US" sz="1600" b="1" noProof="1">
              <a:solidFill>
                <a:srgbClr val="0000FF"/>
              </a:solidFill>
              <a:latin typeface="Consolas" panose="020B0609020204030204" charset="0"/>
            </a:endParaRPr>
          </a:p>
          <a:p>
            <a:pPr marL="0" indent="0">
              <a:buNone/>
            </a:pPr>
            <a:r>
              <a:rPr lang="en-US" sz="1600" b="1" noProof="1">
                <a:latin typeface="Consolas" panose="020B0609020204030204" charset="0"/>
              </a:rPr>
              <a:t>&gt;&gt;&gt; for item in [3, 5, 7, 9, 11]:     </a:t>
            </a:r>
            <a:r>
              <a:rPr lang="en-US" sz="1600" b="1" noProof="1">
                <a:solidFill>
                  <a:srgbClr val="0000FF"/>
                </a:solidFill>
                <a:latin typeface="Consolas" panose="020B0609020204030204" charset="0"/>
              </a:rPr>
              <a:t>#添加元素</a:t>
            </a:r>
            <a:endParaRPr lang="en-US" sz="1600" b="1" noProof="1">
              <a:solidFill>
                <a:srgbClr val="0000FF"/>
              </a:solidFill>
              <a:latin typeface="Consolas" panose="020B0609020204030204" charset="0"/>
            </a:endParaRPr>
          </a:p>
          <a:p>
            <a:pPr marL="0" indent="0">
              <a:buNone/>
            </a:pPr>
            <a:r>
              <a:rPr lang="en-US" sz="1600" b="1" noProof="1">
                <a:latin typeface="Consolas" panose="020B0609020204030204" charset="0"/>
              </a:rPr>
              <a:t>    q.append(item)</a:t>
            </a:r>
            <a:endParaRPr lang="en-US" sz="1600" b="1" noProof="1">
              <a:latin typeface="Consolas" panose="020B0609020204030204" charset="0"/>
            </a:endParaRPr>
          </a:p>
          <a:p>
            <a:pPr marL="0" indent="0">
              <a:buNone/>
            </a:pPr>
            <a:r>
              <a:rPr lang="en-US" sz="1600" b="1" noProof="1">
                <a:latin typeface="Consolas" panose="020B0609020204030204" charset="0"/>
              </a:rPr>
              <a:t>&gt;&gt;&gt; q.append(13)                      </a:t>
            </a:r>
            <a:r>
              <a:rPr lang="en-US" sz="1600" b="1" noProof="1">
                <a:solidFill>
                  <a:srgbClr val="0000FF"/>
                </a:solidFill>
                <a:latin typeface="Consolas" panose="020B0609020204030204" charset="0"/>
              </a:rPr>
              <a:t>#队列满，自动溢出</a:t>
            </a:r>
            <a:endParaRPr lang="en-US" sz="1600" b="1" noProof="1">
              <a:solidFill>
                <a:srgbClr val="0000FF"/>
              </a:solidFill>
              <a:latin typeface="Consolas" panose="020B0609020204030204" charset="0"/>
            </a:endParaRPr>
          </a:p>
          <a:p>
            <a:pPr marL="0" indent="0">
              <a:buNone/>
            </a:pPr>
            <a:r>
              <a:rPr lang="en-US" sz="1600" b="1" noProof="1">
                <a:latin typeface="Consolas" panose="020B0609020204030204" charset="0"/>
              </a:rPr>
              <a:t>&gt;&gt;&gt; q.append(15)</a:t>
            </a:r>
            <a:endParaRPr lang="en-US" sz="1600" b="1" noProof="1">
              <a:latin typeface="Consolas" panose="020B0609020204030204" charset="0"/>
            </a:endParaRPr>
          </a:p>
          <a:p>
            <a:pPr marL="0" indent="0">
              <a:buNone/>
            </a:pPr>
            <a:r>
              <a:rPr lang="en-US" sz="1600" b="1" noProof="1">
                <a:latin typeface="Consolas" panose="020B0609020204030204" charset="0"/>
              </a:rPr>
              <a:t>&gt;&gt;&gt; q</a:t>
            </a:r>
            <a:endParaRPr lang="en-US" sz="1600" b="1" noProof="1">
              <a:latin typeface="Consolas" panose="020B0609020204030204" charset="0"/>
            </a:endParaRPr>
          </a:p>
          <a:p>
            <a:pPr marL="0" indent="0">
              <a:buNone/>
            </a:pPr>
            <a:r>
              <a:rPr lang="en-US" sz="1600" b="1" noProof="1">
                <a:solidFill>
                  <a:srgbClr val="0000FF"/>
                </a:solidFill>
                <a:latin typeface="Consolas" panose="020B0609020204030204" charset="0"/>
              </a:rPr>
              <a:t>deque([7, 9, 11, 13, 15], maxlen=5)</a:t>
            </a:r>
            <a:endParaRPr lang="en-US" sz="1600" b="1" noProof="1">
              <a:solidFill>
                <a:srgbClr val="0000FF"/>
              </a:solidFill>
              <a:latin typeface="Consolas" panose="020B0609020204030204" charset="0"/>
            </a:endParaRPr>
          </a:p>
          <a:p>
            <a:pPr marL="0" indent="0">
              <a:buNone/>
            </a:pPr>
            <a:r>
              <a:rPr lang="en-US" sz="1600" b="1" noProof="1">
                <a:latin typeface="Consolas" panose="020B0609020204030204" charset="0"/>
              </a:rPr>
              <a:t>&gt;&gt;&gt; q.appendleft(5)                  </a:t>
            </a:r>
            <a:r>
              <a:rPr lang="en-US" sz="1600" b="1" noProof="1">
                <a:solidFill>
                  <a:srgbClr val="0000FF"/>
                </a:solidFill>
                <a:latin typeface="Consolas" panose="020B0609020204030204" charset="0"/>
              </a:rPr>
              <a:t>#从左侧添加元素，右侧自动溢出</a:t>
            </a:r>
            <a:endParaRPr lang="en-US" sz="1600" b="1" noProof="1">
              <a:solidFill>
                <a:srgbClr val="0000FF"/>
              </a:solidFill>
              <a:latin typeface="Consolas" panose="020B0609020204030204" charset="0"/>
            </a:endParaRPr>
          </a:p>
          <a:p>
            <a:pPr marL="0" indent="0">
              <a:buNone/>
            </a:pPr>
            <a:r>
              <a:rPr lang="en-US" sz="1600" b="1" noProof="1">
                <a:latin typeface="Consolas" panose="020B0609020204030204" charset="0"/>
              </a:rPr>
              <a:t>&gt;&gt;&gt; q</a:t>
            </a:r>
            <a:endParaRPr lang="en-US" sz="1600" b="1" noProof="1">
              <a:latin typeface="Consolas" panose="020B0609020204030204" charset="0"/>
            </a:endParaRPr>
          </a:p>
          <a:p>
            <a:pPr marL="0" indent="0">
              <a:buNone/>
            </a:pPr>
            <a:r>
              <a:rPr lang="en-US" sz="1600" b="1" noProof="1">
                <a:solidFill>
                  <a:srgbClr val="0000FF"/>
                </a:solidFill>
                <a:latin typeface="Consolas" panose="020B0609020204030204" charset="0"/>
              </a:rPr>
              <a:t>deque([5, 7, 9, 11, 13], maxlen=5)</a:t>
            </a:r>
            <a:endParaRPr lang="en-US" sz="1600" b="1" noProof="1">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双端队列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Double-ended 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占位符 114690"/>
          <p:cNvSpPr>
            <a:spLocks noGrp="1"/>
          </p:cNvSpPr>
          <p:nvPr>
            <p:ph idx="1"/>
          </p:nvPr>
        </p:nvSpPr>
        <p:spPr>
          <a:xfrm>
            <a:off x="730149" y="1439280"/>
            <a:ext cx="8229600" cy="4678451"/>
          </a:xfrm>
        </p:spPr>
        <p:txBody>
          <a:bodyPr anchor="t"/>
          <a:lstStyle/>
          <a:p>
            <a:pPr>
              <a:lnSpc>
                <a:spcPct val="130000"/>
              </a:lnSpc>
              <a:spcBef>
                <a:spcPct val="0"/>
              </a:spcBef>
              <a:buClr>
                <a:srgbClr val="FF0000"/>
              </a:buClr>
              <a:buSzPct val="90000"/>
              <a:buFont typeface="Wingdings" panose="05000000000000000000" pitchFamily="2" charset="2"/>
              <a:buChar char="n"/>
            </a:pPr>
            <a:r>
              <a:rPr lang="zh-CN" altLang="en-US" sz="2400" b="1" dirty="0">
                <a:latin typeface="宋体" panose="02010600030101010101" pitchFamily="2" charset="-122"/>
              </a:rPr>
              <a:t>栈是一种“后进先出（</a:t>
            </a:r>
            <a:r>
              <a:rPr lang="en-US" altLang="zh-CN" sz="2400" b="1" dirty="0">
                <a:latin typeface="宋体" panose="02010600030101010101" pitchFamily="2" charset="-122"/>
              </a:rPr>
              <a:t>LIFO</a:t>
            </a:r>
            <a:r>
              <a:rPr lang="zh-CN" altLang="en-US" sz="2400" b="1" dirty="0">
                <a:latin typeface="宋体" panose="02010600030101010101" pitchFamily="2" charset="-122"/>
              </a:rPr>
              <a:t>）”或“先进后出（</a:t>
            </a:r>
            <a:r>
              <a:rPr lang="en-US" altLang="zh-CN" sz="2400" b="1" dirty="0">
                <a:latin typeface="宋体" panose="02010600030101010101" pitchFamily="2" charset="-122"/>
              </a:rPr>
              <a:t>FILO</a:t>
            </a:r>
            <a:r>
              <a:rPr lang="zh-CN" altLang="en-US" sz="2400" b="1" dirty="0">
                <a:latin typeface="宋体" panose="02010600030101010101" pitchFamily="2" charset="-122"/>
              </a:rPr>
              <a:t>）”的数据结构。</a:t>
            </a:r>
            <a:endParaRPr lang="zh-CN" altLang="en-US" sz="2400" b="1" dirty="0">
              <a:latin typeface="宋体" panose="02010600030101010101" pitchFamily="2" charset="-122"/>
            </a:endParaRPr>
          </a:p>
          <a:p>
            <a:pPr>
              <a:lnSpc>
                <a:spcPct val="130000"/>
              </a:lnSpc>
              <a:spcBef>
                <a:spcPct val="0"/>
              </a:spcBef>
              <a:buClr>
                <a:srgbClr val="FF0000"/>
              </a:buClr>
              <a:buSzPct val="90000"/>
              <a:buFont typeface="Wingdings" panose="05000000000000000000" pitchFamily="2" charset="2"/>
              <a:buChar char="n"/>
            </a:pPr>
            <a:r>
              <a:rPr lang="en-US" altLang="zh-CN" sz="2400" b="1" dirty="0">
                <a:latin typeface="宋体" panose="02010600030101010101" pitchFamily="2" charset="-122"/>
              </a:rPr>
              <a:t>Python</a:t>
            </a:r>
            <a:r>
              <a:rPr lang="zh-CN" altLang="en-US" sz="2400" b="1" dirty="0">
                <a:latin typeface="宋体" panose="02010600030101010101" pitchFamily="2" charset="-122"/>
              </a:rPr>
              <a:t>列表本身就可以实现栈结构的基本操作。例如，列表对象的</a:t>
            </a:r>
            <a:r>
              <a:rPr lang="en-US" altLang="zh-CN" sz="2400" b="1" dirty="0">
                <a:solidFill>
                  <a:srgbClr val="FF0000"/>
                </a:solidFill>
                <a:latin typeface="宋体" panose="02010600030101010101" pitchFamily="2" charset="-122"/>
              </a:rPr>
              <a:t>append()</a:t>
            </a:r>
            <a:r>
              <a:rPr lang="zh-CN" altLang="en-US" sz="2400" b="1" dirty="0">
                <a:latin typeface="宋体" panose="02010600030101010101" pitchFamily="2" charset="-122"/>
              </a:rPr>
              <a:t>方法是在列表尾部追加元素，类似于入栈操作；</a:t>
            </a:r>
            <a:r>
              <a:rPr lang="en-US" altLang="zh-CN" sz="2400" b="1" dirty="0">
                <a:solidFill>
                  <a:srgbClr val="FF0000"/>
                </a:solidFill>
                <a:latin typeface="宋体" panose="02010600030101010101" pitchFamily="2" charset="-122"/>
              </a:rPr>
              <a:t>pop()</a:t>
            </a:r>
            <a:r>
              <a:rPr lang="zh-CN" altLang="en-US" sz="2400" b="1" dirty="0">
                <a:latin typeface="宋体" panose="02010600030101010101" pitchFamily="2" charset="-122"/>
              </a:rPr>
              <a:t>方法默认是弹出并返回列表的最后一个元素，类似于出栈操作。</a:t>
            </a:r>
            <a:endParaRPr lang="zh-CN" altLang="en-US" sz="2400" b="1" dirty="0">
              <a:latin typeface="宋体" panose="02010600030101010101" pitchFamily="2" charset="-122"/>
            </a:endParaRPr>
          </a:p>
          <a:p>
            <a:pPr>
              <a:lnSpc>
                <a:spcPct val="130000"/>
              </a:lnSpc>
              <a:spcBef>
                <a:spcPct val="0"/>
              </a:spcBef>
              <a:buClr>
                <a:srgbClr val="FF0000"/>
              </a:buClr>
              <a:buSzPct val="90000"/>
              <a:buFont typeface="Wingdings" panose="05000000000000000000" pitchFamily="2" charset="2"/>
              <a:buChar char="n"/>
            </a:pPr>
            <a:r>
              <a:rPr lang="zh-CN" altLang="en-US" sz="2400" b="1" dirty="0">
                <a:latin typeface="宋体" panose="02010600030101010101" pitchFamily="2" charset="-122"/>
              </a:rPr>
              <a:t>但是直接使用</a:t>
            </a:r>
            <a:r>
              <a:rPr lang="en-US" altLang="zh-CN" sz="2400" b="1" dirty="0">
                <a:latin typeface="宋体" panose="02010600030101010101" pitchFamily="2" charset="-122"/>
              </a:rPr>
              <a:t>Python</a:t>
            </a:r>
            <a:r>
              <a:rPr lang="zh-CN" altLang="en-US" sz="2400" b="1" dirty="0">
                <a:latin typeface="宋体" panose="02010600030101010101" pitchFamily="2" charset="-122"/>
              </a:rPr>
              <a:t>列表对象模拟栈操作并不是很方便，例如当列表为空时再执行</a:t>
            </a:r>
            <a:r>
              <a:rPr lang="en-US" altLang="zh-CN" sz="2400" b="1" dirty="0">
                <a:latin typeface="宋体" panose="02010600030101010101" pitchFamily="2" charset="-122"/>
              </a:rPr>
              <a:t>pop()</a:t>
            </a:r>
            <a:r>
              <a:rPr lang="zh-CN" altLang="en-US" sz="2400" b="1" dirty="0">
                <a:latin typeface="宋体" panose="02010600030101010101" pitchFamily="2" charset="-122"/>
              </a:rPr>
              <a:t>出栈操作时则会抛出一个不很友好的异常；另外，也无法限制栈的大小。</a:t>
            </a:r>
            <a:endParaRPr lang="zh-CN" altLang="en-US" sz="2400" b="1" dirty="0">
              <a:latin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栈</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Stack</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8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8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文本占位符 115714"/>
          <p:cNvSpPr>
            <a:spLocks noGrp="1"/>
          </p:cNvSpPr>
          <p:nvPr>
            <p:ph idx="1"/>
          </p:nvPr>
        </p:nvSpPr>
        <p:spPr>
          <a:xfrm>
            <a:off x="895705" y="1439280"/>
            <a:ext cx="8229600" cy="4678451"/>
          </a:xfrm>
        </p:spPr>
        <p:txBody>
          <a:bodyPr anchor="t"/>
          <a:lstStyle/>
          <a:p>
            <a:pPr>
              <a:lnSpc>
                <a:spcPct val="80000"/>
              </a:lnSpc>
              <a:spcBef>
                <a:spcPct val="0"/>
              </a:spcBef>
              <a:buClr>
                <a:srgbClr val="FF0000"/>
              </a:buClr>
              <a:buSzPct val="90000"/>
              <a:buFont typeface="Wingdings" panose="05000000000000000000" pitchFamily="2" charset="2"/>
              <a:buChar char="n"/>
            </a:pPr>
            <a:r>
              <a:rPr lang="zh-CN" altLang="en-US" sz="2400" b="1" dirty="0"/>
              <a:t>可以直接使用列表来实现栈结构</a:t>
            </a:r>
            <a:endParaRPr lang="zh-CN" altLang="en-US" sz="2400" b="1" dirty="0"/>
          </a:p>
          <a:p>
            <a:pPr>
              <a:lnSpc>
                <a:spcPct val="80000"/>
              </a:lnSpc>
              <a:spcBef>
                <a:spcPct val="0"/>
              </a:spcBef>
              <a:buSzPct val="90000"/>
              <a:buNone/>
            </a:pPr>
            <a:endParaRPr lang="en-US" altLang="zh-CN" sz="1500" dirty="0"/>
          </a:p>
          <a:p>
            <a:pPr>
              <a:spcBef>
                <a:spcPct val="0"/>
              </a:spcBef>
              <a:buSzPct val="90000"/>
              <a:buNone/>
            </a:pPr>
            <a:r>
              <a:rPr lang="en-US" altLang="zh-CN" sz="1800" b="1" dirty="0">
                <a:latin typeface="Consolas" panose="020B0609020204030204" charset="0"/>
              </a:rPr>
              <a:t>&gt;&gt;&gt; myStack = []</a:t>
            </a:r>
            <a:endParaRPr lang="en-US" altLang="zh-CN" sz="1800" b="1" dirty="0">
              <a:latin typeface="Consolas" panose="020B0609020204030204" charset="0"/>
            </a:endParaRPr>
          </a:p>
          <a:p>
            <a:pPr>
              <a:spcBef>
                <a:spcPct val="0"/>
              </a:spcBef>
              <a:buSzPct val="90000"/>
              <a:buNone/>
            </a:pPr>
            <a:r>
              <a:rPr lang="en-US" altLang="zh-CN" sz="1800" b="1" dirty="0">
                <a:latin typeface="Consolas" panose="020B0609020204030204" charset="0"/>
              </a:rPr>
              <a:t>&gt;&gt;&gt; myStack.append(3)</a:t>
            </a:r>
            <a:endParaRPr lang="en-US" altLang="zh-CN" sz="1800" b="1" dirty="0">
              <a:latin typeface="Consolas" panose="020B0609020204030204" charset="0"/>
            </a:endParaRPr>
          </a:p>
          <a:p>
            <a:pPr>
              <a:spcBef>
                <a:spcPct val="0"/>
              </a:spcBef>
              <a:buSzPct val="90000"/>
              <a:buNone/>
            </a:pPr>
            <a:r>
              <a:rPr lang="en-US" altLang="zh-CN" sz="1800" b="1" dirty="0">
                <a:latin typeface="Consolas" panose="020B0609020204030204" charset="0"/>
              </a:rPr>
              <a:t>&gt;&gt;&gt; myStack.append(5)</a:t>
            </a:r>
            <a:endParaRPr lang="en-US" altLang="zh-CN" sz="1800" b="1" dirty="0">
              <a:latin typeface="Consolas" panose="020B0609020204030204" charset="0"/>
            </a:endParaRPr>
          </a:p>
          <a:p>
            <a:pPr>
              <a:spcBef>
                <a:spcPct val="0"/>
              </a:spcBef>
              <a:buSzPct val="90000"/>
              <a:buNone/>
            </a:pPr>
            <a:r>
              <a:rPr lang="en-US" altLang="zh-CN" sz="1800" b="1" dirty="0">
                <a:latin typeface="Consolas" panose="020B0609020204030204" charset="0"/>
              </a:rPr>
              <a:t>&gt;&gt;&gt; myStack.append(7)</a:t>
            </a:r>
            <a:endParaRPr lang="en-US" altLang="zh-CN" sz="1800" b="1" dirty="0">
              <a:latin typeface="Consolas" panose="020B0609020204030204" charset="0"/>
            </a:endParaRPr>
          </a:p>
          <a:p>
            <a:pPr>
              <a:spcBef>
                <a:spcPct val="0"/>
              </a:spcBef>
              <a:buSzPct val="90000"/>
              <a:buNone/>
            </a:pPr>
            <a:r>
              <a:rPr lang="en-US" altLang="zh-CN" sz="1800" b="1" dirty="0">
                <a:latin typeface="Consolas" panose="020B0609020204030204" charset="0"/>
              </a:rPr>
              <a:t>&gt;&gt;&gt; myStack</a:t>
            </a:r>
            <a:endParaRPr lang="en-US" altLang="zh-CN" sz="1800" b="1" dirty="0">
              <a:latin typeface="Consolas" panose="020B0609020204030204" charset="0"/>
            </a:endParaRPr>
          </a:p>
          <a:p>
            <a:pPr>
              <a:spcBef>
                <a:spcPct val="0"/>
              </a:spcBef>
              <a:buSzPct val="90000"/>
              <a:buNone/>
            </a:pPr>
            <a:r>
              <a:rPr lang="en-US" altLang="zh-CN" sz="1800" b="1" dirty="0">
                <a:solidFill>
                  <a:srgbClr val="00B0F0"/>
                </a:solidFill>
                <a:latin typeface="Consolas" panose="020B0609020204030204" charset="0"/>
              </a:rPr>
              <a:t>[3, 5, 7]</a:t>
            </a:r>
            <a:endParaRPr lang="en-US" altLang="zh-CN" sz="1800" b="1" dirty="0">
              <a:solidFill>
                <a:srgbClr val="00B0F0"/>
              </a:solidFill>
              <a:latin typeface="Consolas" panose="020B0609020204030204" charset="0"/>
            </a:endParaRPr>
          </a:p>
          <a:p>
            <a:pPr>
              <a:spcBef>
                <a:spcPct val="0"/>
              </a:spcBef>
              <a:buSzPct val="90000"/>
              <a:buNone/>
            </a:pPr>
            <a:r>
              <a:rPr lang="en-US" altLang="zh-CN" sz="1800" b="1" dirty="0">
                <a:latin typeface="Consolas" panose="020B0609020204030204" charset="0"/>
              </a:rPr>
              <a:t>&gt;&gt;&gt; myStack.pop()</a:t>
            </a:r>
            <a:endParaRPr lang="en-US" altLang="zh-CN" sz="1800" b="1" dirty="0">
              <a:latin typeface="Consolas" panose="020B0609020204030204" charset="0"/>
            </a:endParaRPr>
          </a:p>
          <a:p>
            <a:pPr>
              <a:spcBef>
                <a:spcPct val="0"/>
              </a:spcBef>
              <a:buSzPct val="90000"/>
              <a:buNone/>
            </a:pPr>
            <a:r>
              <a:rPr lang="en-US" altLang="zh-CN" sz="1800" b="1" dirty="0">
                <a:solidFill>
                  <a:srgbClr val="00B0F0"/>
                </a:solidFill>
                <a:latin typeface="Consolas" panose="020B0609020204030204" charset="0"/>
              </a:rPr>
              <a:t>7</a:t>
            </a:r>
            <a:endParaRPr lang="en-US" altLang="zh-CN" sz="1800" b="1" dirty="0">
              <a:solidFill>
                <a:srgbClr val="00B0F0"/>
              </a:solidFill>
              <a:latin typeface="Consolas" panose="020B0609020204030204" charset="0"/>
            </a:endParaRPr>
          </a:p>
          <a:p>
            <a:pPr>
              <a:spcBef>
                <a:spcPct val="0"/>
              </a:spcBef>
              <a:buSzPct val="90000"/>
              <a:buNone/>
            </a:pPr>
            <a:r>
              <a:rPr lang="en-US" altLang="zh-CN" sz="1800" b="1" dirty="0">
                <a:latin typeface="Consolas" panose="020B0609020204030204" charset="0"/>
              </a:rPr>
              <a:t>&gt;&gt;&gt; myStack.pop()</a:t>
            </a:r>
            <a:endParaRPr lang="en-US" altLang="zh-CN" sz="1800" b="1" dirty="0">
              <a:latin typeface="Consolas" panose="020B0609020204030204" charset="0"/>
            </a:endParaRPr>
          </a:p>
          <a:p>
            <a:pPr>
              <a:spcBef>
                <a:spcPct val="0"/>
              </a:spcBef>
              <a:buSzPct val="90000"/>
              <a:buNone/>
            </a:pPr>
            <a:r>
              <a:rPr lang="en-US" altLang="zh-CN" sz="1800" b="1" dirty="0">
                <a:solidFill>
                  <a:srgbClr val="00B0F0"/>
                </a:solidFill>
                <a:latin typeface="Consolas" panose="020B0609020204030204" charset="0"/>
              </a:rPr>
              <a:t>5</a:t>
            </a:r>
            <a:endParaRPr lang="en-US" altLang="zh-CN" sz="1800" b="1" dirty="0">
              <a:solidFill>
                <a:srgbClr val="00B0F0"/>
              </a:solidFill>
              <a:latin typeface="Consolas" panose="020B0609020204030204" charset="0"/>
            </a:endParaRPr>
          </a:p>
          <a:p>
            <a:pPr>
              <a:spcBef>
                <a:spcPct val="0"/>
              </a:spcBef>
              <a:buSzPct val="90000"/>
              <a:buNone/>
            </a:pPr>
            <a:r>
              <a:rPr lang="en-US" altLang="zh-CN" sz="1800" b="1" dirty="0">
                <a:latin typeface="Consolas" panose="020B0609020204030204" charset="0"/>
              </a:rPr>
              <a:t>&gt;&gt;&gt; myStack.pop()</a:t>
            </a:r>
            <a:endParaRPr lang="en-US" altLang="zh-CN" sz="1800" b="1" dirty="0">
              <a:latin typeface="Consolas" panose="020B0609020204030204" charset="0"/>
            </a:endParaRPr>
          </a:p>
          <a:p>
            <a:pPr>
              <a:spcBef>
                <a:spcPct val="0"/>
              </a:spcBef>
              <a:buSzPct val="90000"/>
              <a:buNone/>
            </a:pPr>
            <a:r>
              <a:rPr lang="en-US" altLang="zh-CN" sz="1800" b="1" dirty="0">
                <a:solidFill>
                  <a:srgbClr val="00B0F0"/>
                </a:solidFill>
                <a:latin typeface="Consolas" panose="020B0609020204030204" charset="0"/>
              </a:rPr>
              <a:t>3</a:t>
            </a:r>
            <a:endParaRPr lang="en-US" altLang="zh-CN" sz="1800" b="1" dirty="0">
              <a:solidFill>
                <a:srgbClr val="00B0F0"/>
              </a:solidFill>
              <a:latin typeface="Consolas" panose="020B0609020204030204" charset="0"/>
            </a:endParaRPr>
          </a:p>
          <a:p>
            <a:pPr>
              <a:spcBef>
                <a:spcPct val="0"/>
              </a:spcBef>
              <a:buSzPct val="90000"/>
              <a:buNone/>
            </a:pPr>
            <a:r>
              <a:rPr lang="en-US" altLang="zh-CN" sz="1800" b="1" dirty="0">
                <a:latin typeface="Consolas" panose="020B0609020204030204" charset="0"/>
              </a:rPr>
              <a:t>&gt;&gt;&gt; myStack.pop()</a:t>
            </a:r>
            <a:endParaRPr lang="en-US" altLang="zh-CN" sz="1800" b="1" dirty="0">
              <a:latin typeface="Consolas" panose="020B0609020204030204" charset="0"/>
            </a:endParaRPr>
          </a:p>
          <a:p>
            <a:pPr>
              <a:spcBef>
                <a:spcPct val="0"/>
              </a:spcBef>
              <a:buSzPct val="90000"/>
              <a:buNone/>
            </a:pPr>
            <a:r>
              <a:rPr lang="zh-CN" altLang="en-US" sz="1800" b="1" dirty="0">
                <a:solidFill>
                  <a:srgbClr val="FF0000"/>
                </a:solidFill>
                <a:latin typeface="Consolas" panose="020B0609020204030204" charset="0"/>
              </a:rPr>
              <a:t>出错</a:t>
            </a:r>
            <a:endParaRPr lang="zh-CN" altLang="en-US" sz="1800" b="1" dirty="0">
              <a:solidFill>
                <a:srgbClr val="FF0000"/>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栈</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Stack</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8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8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8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58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58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589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89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589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589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589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589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589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文本占位符 116738"/>
          <p:cNvSpPr>
            <a:spLocks noGrp="1"/>
          </p:cNvSpPr>
          <p:nvPr>
            <p:ph idx="1"/>
          </p:nvPr>
        </p:nvSpPr>
        <p:spPr>
          <a:xfrm>
            <a:off x="525863" y="980728"/>
            <a:ext cx="8229600" cy="4678451"/>
          </a:xfrm>
        </p:spPr>
        <p:txBody>
          <a:bodyPr anchor="t"/>
          <a:lstStyle/>
          <a:p>
            <a:pPr>
              <a:buClr>
                <a:srgbClr val="FF0000"/>
              </a:buClr>
              <a:buSzPct val="90000"/>
              <a:buFont typeface="Wingdings" panose="05000000000000000000" pitchFamily="2" charset="2"/>
              <a:buChar char="n"/>
            </a:pPr>
            <a:r>
              <a:rPr lang="zh-CN" altLang="en-US" sz="2800" b="1" dirty="0"/>
              <a:t>封装列表实现栈结构</a:t>
            </a:r>
            <a:endParaRPr lang="zh-CN" altLang="en-US" sz="2800" b="1" dirty="0"/>
          </a:p>
          <a:p>
            <a:pPr>
              <a:buSzPct val="90000"/>
              <a:buNone/>
            </a:pPr>
            <a:r>
              <a:rPr lang="zh-CN" altLang="en-US" sz="1600" b="1" dirty="0">
                <a:solidFill>
                  <a:srgbClr val="0000FF"/>
                </a:solidFill>
                <a:latin typeface="Consolas" panose="020B0609020204030204" charset="0"/>
              </a:rPr>
              <a:t>class</a:t>
            </a:r>
            <a:r>
              <a:rPr lang="zh-CN" altLang="en-US" sz="1600" b="1" dirty="0">
                <a:latin typeface="Consolas" panose="020B0609020204030204" charset="0"/>
              </a:rPr>
              <a:t> Stack:</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__init__(self, size = 10):</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self._content = []                 </a:t>
            </a:r>
            <a:r>
              <a:rPr lang="zh-CN" altLang="en-US" sz="1600" b="1" dirty="0">
                <a:solidFill>
                  <a:srgbClr val="0000FF"/>
                </a:solidFill>
                <a:latin typeface="Consolas" panose="020B0609020204030204" charset="0"/>
              </a:rPr>
              <a:t>#使用列表存放栈的元素</a:t>
            </a:r>
            <a:endParaRPr lang="zh-CN" altLang="en-US" sz="1600" b="1" dirty="0">
              <a:solidFill>
                <a:srgbClr val="0000FF"/>
              </a:solidFill>
              <a:latin typeface="Consolas" panose="020B0609020204030204" charset="0"/>
            </a:endParaRPr>
          </a:p>
          <a:p>
            <a:pPr>
              <a:buSzPct val="90000"/>
              <a:buNone/>
            </a:pPr>
            <a:r>
              <a:rPr lang="zh-CN" altLang="en-US" sz="1600" b="1" dirty="0">
                <a:latin typeface="Consolas" panose="020B0609020204030204" charset="0"/>
              </a:rPr>
              <a:t>        self._size = size                  </a:t>
            </a:r>
            <a:r>
              <a:rPr lang="zh-CN" altLang="en-US" sz="1600" b="1" dirty="0">
                <a:solidFill>
                  <a:srgbClr val="0000FF"/>
                </a:solidFill>
                <a:latin typeface="Consolas" panose="020B0609020204030204" charset="0"/>
              </a:rPr>
              <a:t>#初始栈大小</a:t>
            </a:r>
            <a:endParaRPr lang="zh-CN" altLang="en-US" sz="1600" b="1" dirty="0">
              <a:solidFill>
                <a:srgbClr val="0000FF"/>
              </a:solidFill>
              <a:latin typeface="Consolas" panose="020B0609020204030204" charset="0"/>
            </a:endParaRPr>
          </a:p>
          <a:p>
            <a:pPr>
              <a:buSzPct val="90000"/>
              <a:buNone/>
            </a:pPr>
            <a:r>
              <a:rPr lang="zh-CN" altLang="en-US" sz="1600" b="1" dirty="0">
                <a:latin typeface="Consolas" panose="020B0609020204030204" charset="0"/>
              </a:rPr>
              <a:t>        self._current = 0                  </a:t>
            </a:r>
            <a:r>
              <a:rPr lang="zh-CN" altLang="en-US" sz="1600" b="1" dirty="0">
                <a:solidFill>
                  <a:srgbClr val="0000FF"/>
                </a:solidFill>
                <a:latin typeface="Consolas" panose="020B0609020204030204" charset="0"/>
              </a:rPr>
              <a:t>#栈中元素个数初始化为0</a:t>
            </a:r>
            <a:endParaRPr lang="zh-CN" altLang="en-US" sz="1600" b="1" dirty="0">
              <a:solidFill>
                <a:srgbClr val="0000FF"/>
              </a:solidFill>
              <a:latin typeface="Consolas" panose="020B0609020204030204" charset="0"/>
            </a:endParaRPr>
          </a:p>
          <a:p>
            <a:pPr>
              <a:buSzPct val="90000"/>
              <a:buNone/>
            </a:pPr>
            <a:r>
              <a:rPr lang="zh-CN" altLang="en-US" sz="1600" b="1" dirty="0">
                <a:latin typeface="Consolas" panose="020B0609020204030204" charset="0"/>
              </a:rPr>
              <a:t>        </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empty(self):</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self._content = []</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self._current = 0</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isEmpty(self):</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not self._content:</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True</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False</a:t>
            </a:r>
            <a:endParaRPr lang="zh-CN" altLang="en-US" sz="1600" b="1" dirty="0">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69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691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1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91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691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691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691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691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6914">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6914">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6914">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6914">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91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730149" y="1544981"/>
            <a:ext cx="8229600" cy="4678451"/>
          </a:xfrm>
        </p:spPr>
        <p:txBody>
          <a:bodyPr anchor="t"/>
          <a:lstStyle/>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def</a:t>
            </a:r>
            <a:r>
              <a:rPr lang="zh-CN" altLang="en-US" sz="1800" b="1" dirty="0">
                <a:latin typeface="Consolas" panose="020B0609020204030204" charset="0"/>
              </a:rPr>
              <a:t> setSize(self, size):</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#如果缩小栈空间，则删除指定大小之后的已有元素</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if</a:t>
            </a:r>
            <a:r>
              <a:rPr lang="zh-CN" altLang="en-US" sz="1800" b="1" dirty="0">
                <a:latin typeface="Consolas" panose="020B0609020204030204" charset="0"/>
              </a:rPr>
              <a:t> size &lt; self._current:</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for</a:t>
            </a:r>
            <a:r>
              <a:rPr lang="zh-CN" altLang="en-US" sz="1800" b="1" dirty="0">
                <a:latin typeface="Consolas" panose="020B0609020204030204" charset="0"/>
              </a:rPr>
              <a:t> i in range(size, self._current)[::-1]:</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del self._content[i]</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self._current = size</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self._size = size</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def</a:t>
            </a:r>
            <a:r>
              <a:rPr lang="zh-CN" altLang="en-US" sz="1800" b="1" dirty="0">
                <a:latin typeface="Consolas" panose="020B0609020204030204" charset="0"/>
              </a:rPr>
              <a:t> isFull(self):</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if</a:t>
            </a:r>
            <a:r>
              <a:rPr lang="zh-CN" altLang="en-US" sz="1800" b="1" dirty="0">
                <a:latin typeface="Consolas" panose="020B0609020204030204" charset="0"/>
              </a:rPr>
              <a:t> self._current == self._size:</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return</a:t>
            </a:r>
            <a:r>
              <a:rPr lang="zh-CN" altLang="en-US" sz="1800" b="1" dirty="0">
                <a:latin typeface="Consolas" panose="020B0609020204030204" charset="0"/>
              </a:rPr>
              <a:t> True</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else</a:t>
            </a:r>
            <a:r>
              <a:rPr lang="zh-CN" altLang="en-US" sz="1800" b="1" dirty="0">
                <a:latin typeface="Consolas" panose="020B0609020204030204" charset="0"/>
              </a:rPr>
              <a:t>:</a:t>
            </a:r>
            <a:endParaRPr lang="zh-CN" altLang="en-US" sz="1800" b="1" dirty="0">
              <a:latin typeface="Consolas" panose="020B0609020204030204" charset="0"/>
            </a:endParaRP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return</a:t>
            </a:r>
            <a:r>
              <a:rPr lang="zh-CN" altLang="en-US" sz="1800" b="1" dirty="0">
                <a:latin typeface="Consolas" panose="020B0609020204030204" charset="0"/>
              </a:rPr>
              <a:t> False</a:t>
            </a:r>
            <a:endParaRPr lang="zh-CN" altLang="en-US" sz="1800" b="1" dirty="0">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4" name="矩形 3"/>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endParaRPr lang="zh-CN" altLang="en-US" sz="2400" b="1" dirty="0">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93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793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93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93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93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793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79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93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793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793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793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79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内容占位符 2"/>
          <p:cNvSpPr>
            <a:spLocks noGrp="1"/>
          </p:cNvSpPr>
          <p:nvPr>
            <p:ph idx="1"/>
          </p:nvPr>
        </p:nvSpPr>
        <p:spPr/>
        <p:txBody>
          <a:bodyPr anchor="t"/>
          <a:lstStyle/>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push(self, v):</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len(self._content) &lt; self._size:</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self._content.append(v)</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self._current = self._current+1  #栈中元素个数加1</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print</a:t>
            </a:r>
            <a:r>
              <a:rPr lang="zh-CN" altLang="en-US" sz="1600" b="1" dirty="0">
                <a:latin typeface="Consolas" panose="020B0609020204030204" charset="0"/>
              </a:rPr>
              <a:t>('Stack Full!')</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pop(self):</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self._content:</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self._current = self._current-1  #栈中元素个数减1</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self._content.pop()</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print</a:t>
            </a:r>
            <a:r>
              <a:rPr lang="zh-CN" altLang="en-US" sz="1600" b="1" dirty="0">
                <a:latin typeface="Consolas" panose="020B0609020204030204" charset="0"/>
              </a:rPr>
              <a:t>('Stack is empty!')</a:t>
            </a:r>
            <a:endParaRPr lang="zh-CN" altLang="en-US" sz="1600" b="1" dirty="0">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矩形 10"/>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endParaRPr lang="zh-CN" altLang="en-US" sz="2400" b="1" dirty="0">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96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896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9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96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96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96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896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896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896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896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896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896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占位符 13314"/>
          <p:cNvSpPr>
            <a:spLocks noGrp="1"/>
          </p:cNvSpPr>
          <p:nvPr>
            <p:ph idx="1"/>
          </p:nvPr>
        </p:nvSpPr>
        <p:spPr>
          <a:xfrm>
            <a:off x="770256" y="1596975"/>
            <a:ext cx="8229600" cy="4678451"/>
          </a:xfrm>
        </p:spPr>
        <p:txBody>
          <a:bodyPr/>
          <a:lstStyle/>
          <a:p>
            <a:pPr fontAlgn="base">
              <a:lnSpc>
                <a:spcPct val="80000"/>
              </a:lnSpc>
              <a:buClr>
                <a:srgbClr val="FF0000"/>
              </a:buClr>
              <a:buFont typeface="Wingdings" panose="05000000000000000000" charset="0"/>
              <a:buChar char="n"/>
            </a:pPr>
            <a:r>
              <a:rPr lang="zh-CN" altLang="en-US" sz="2400" b="1" noProof="1"/>
              <a:t>使用“</a:t>
            </a:r>
            <a:r>
              <a:rPr lang="en-US" altLang="zh-CN" sz="2400" b="1" noProof="1"/>
              <a:t>=”</a:t>
            </a:r>
            <a:r>
              <a:rPr lang="zh-CN" altLang="en-US" sz="2400" b="1" noProof="1"/>
              <a:t>直接将一个列表赋值给变量即可创建列表对象</a:t>
            </a:r>
            <a:endParaRPr lang="zh-CN" altLang="en-US" sz="2400" b="1" noProof="1"/>
          </a:p>
          <a:p>
            <a:pPr marL="1905" indent="-344805">
              <a:lnSpc>
                <a:spcPct val="80000"/>
              </a:lnSpc>
              <a:buNone/>
            </a:pPr>
            <a:endParaRPr lang="en-US" altLang="zh-CN" sz="1350" noProof="1"/>
          </a:p>
          <a:p>
            <a:pPr marL="1905" indent="-344805">
              <a:lnSpc>
                <a:spcPct val="80000"/>
              </a:lnSpc>
              <a:buNone/>
            </a:pPr>
            <a:r>
              <a:rPr lang="en-US" altLang="zh-CN" sz="1800" noProof="1">
                <a:latin typeface="Consolas" panose="020B0609020204030204" charset="0"/>
              </a:rPr>
              <a:t>    &gt;&gt;&gt; a_list = ['a', 'b', 'mpilgrim', 'z', 'example']</a:t>
            </a:r>
            <a:endParaRPr lang="en-US" altLang="zh-CN" sz="1800" noProof="1">
              <a:latin typeface="Consolas" panose="020B0609020204030204" charset="0"/>
            </a:endParaRPr>
          </a:p>
          <a:p>
            <a:pPr marL="1905" indent="-344805">
              <a:lnSpc>
                <a:spcPct val="80000"/>
              </a:lnSpc>
              <a:buNone/>
            </a:pPr>
            <a:r>
              <a:rPr lang="en-US" altLang="zh-CN" sz="1800" noProof="1">
                <a:latin typeface="Consolas" panose="020B0609020204030204" charset="0"/>
              </a:rPr>
              <a:t>    &gt;&gt;&gt; a_list = []</a:t>
            </a:r>
            <a:endParaRPr lang="en-US" altLang="zh-CN" sz="1800" noProof="1">
              <a:latin typeface="Consolas" panose="020B0609020204030204" charset="0"/>
            </a:endParaRPr>
          </a:p>
          <a:p>
            <a:pPr marL="1905" indent="-344805">
              <a:lnSpc>
                <a:spcPct val="80000"/>
              </a:lnSpc>
              <a:buNone/>
            </a:pPr>
            <a:endParaRPr lang="zh-CN" altLang="en-US" sz="1350" noProof="1"/>
          </a:p>
          <a:p>
            <a:pPr>
              <a:buClr>
                <a:srgbClr val="FF0000"/>
              </a:buClr>
              <a:buFont typeface="Wingdings" panose="05000000000000000000" charset="0"/>
              <a:buChar char="n"/>
            </a:pPr>
            <a:r>
              <a:rPr lang="zh-CN" altLang="en-US" sz="2400" b="1" noProof="1"/>
              <a:t>也可以使用</a:t>
            </a:r>
            <a:r>
              <a:rPr lang="en-US" altLang="zh-CN" sz="2400" b="1" noProof="1"/>
              <a:t>list()</a:t>
            </a:r>
            <a:r>
              <a:rPr lang="zh-CN" altLang="en-US" sz="2400" b="1" noProof="1"/>
              <a:t>函数将元组、</a:t>
            </a:r>
            <a:r>
              <a:rPr lang="en-US" altLang="zh-CN" sz="2400" b="1" noProof="1"/>
              <a:t>range</a:t>
            </a:r>
            <a:r>
              <a:rPr lang="zh-CN" altLang="en-US" sz="2400" b="1" noProof="1"/>
              <a:t>对象、字符串或其他类型的可迭代对象类型的数据转换为列表。</a:t>
            </a:r>
            <a:endParaRPr lang="zh-CN" altLang="en-US" sz="2400" b="1" noProof="1"/>
          </a:p>
          <a:p>
            <a:pPr marL="1905" indent="-344805">
              <a:spcBef>
                <a:spcPts val="0"/>
              </a:spcBef>
              <a:buNone/>
            </a:pPr>
            <a:endParaRPr lang="en-US" altLang="zh-CN" sz="1600" b="1" noProof="1">
              <a:latin typeface="Consolas" panose="020B0609020204030204" charset="0"/>
            </a:endParaRPr>
          </a:p>
          <a:p>
            <a:pPr marL="1905" indent="-344805">
              <a:buNone/>
            </a:pPr>
            <a:r>
              <a:rPr lang="en-US" altLang="zh-CN" sz="1600" b="1" noProof="1">
                <a:latin typeface="Consolas" panose="020B0609020204030204" charset="0"/>
              </a:rPr>
              <a:t>    </a:t>
            </a:r>
            <a:r>
              <a:rPr lang="en-US" altLang="zh-CN" sz="1800" noProof="1">
                <a:latin typeface="Consolas" panose="020B0609020204030204" charset="0"/>
              </a:rPr>
              <a:t>&gt;&gt;&gt; a_list = list((3,5,7,9,11))</a:t>
            </a:r>
            <a:endParaRPr lang="en-US" altLang="zh-CN" sz="1800" noProof="1">
              <a:latin typeface="Consolas" panose="020B0609020204030204" charset="0"/>
            </a:endParaRPr>
          </a:p>
          <a:p>
            <a:pPr marL="1905" indent="-344805">
              <a:buNone/>
            </a:pPr>
            <a:r>
              <a:rPr lang="en-US" altLang="zh-CN" sz="1800" noProof="1">
                <a:latin typeface="Consolas" panose="020B0609020204030204" charset="0"/>
              </a:rPr>
              <a:t>    &gt;&gt;&gt; a_list</a:t>
            </a:r>
            <a:endParaRPr lang="en-US" altLang="zh-CN" sz="1800" noProof="1">
              <a:latin typeface="Consolas" panose="020B0609020204030204" charset="0"/>
            </a:endParaRP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[3, 5, 7, 9, 11]</a:t>
            </a:r>
            <a:endParaRPr lang="en-US" altLang="zh-CN" sz="1800" noProof="1">
              <a:solidFill>
                <a:srgbClr val="0000FF"/>
              </a:solidFill>
              <a:latin typeface="Consolas" panose="020B0609020204030204" charset="0"/>
            </a:endParaRPr>
          </a:p>
          <a:p>
            <a:pPr marL="1905" indent="-344805">
              <a:buNone/>
            </a:pPr>
            <a:r>
              <a:rPr lang="en-US" altLang="zh-CN" sz="1800" noProof="1">
                <a:latin typeface="Consolas" panose="020B0609020204030204" charset="0"/>
              </a:rPr>
              <a:t>    &gt;&gt;&gt; list(range(1,10,2))</a:t>
            </a:r>
            <a:endParaRPr lang="en-US" altLang="zh-CN" sz="1800" noProof="1">
              <a:latin typeface="Consolas" panose="020B0609020204030204" charset="0"/>
            </a:endParaRP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[1, 3, 5, 7, 9]</a:t>
            </a:r>
            <a:endParaRPr lang="en-US" altLang="zh-CN" sz="1800" noProof="1">
              <a:solidFill>
                <a:srgbClr val="0000FF"/>
              </a:solidFill>
              <a:latin typeface="Consolas" panose="020B0609020204030204" charset="0"/>
            </a:endParaRPr>
          </a:p>
          <a:p>
            <a:pPr marL="1905" indent="-344805">
              <a:buNone/>
            </a:pPr>
            <a:r>
              <a:rPr lang="en-US" altLang="zh-CN" sz="1800" noProof="1">
                <a:latin typeface="Consolas" panose="020B0609020204030204" charset="0"/>
              </a:rPr>
              <a:t>    &gt;&gt;&gt; list('hello world')</a:t>
            </a:r>
            <a:endParaRPr lang="en-US" altLang="zh-CN" sz="1800" noProof="1">
              <a:latin typeface="Consolas" panose="020B0609020204030204" charset="0"/>
            </a:endParaRP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['h', 'e', 'l', 'l', 'o', ' ', 'w', 'o', 'r', 'l', 'd']</a:t>
            </a:r>
            <a:endParaRPr lang="en-US" altLang="zh-CN" sz="1800" noProof="1">
              <a:solidFill>
                <a:srgbClr val="0000FF"/>
              </a:solidFill>
              <a:latin typeface="Consolas" panose="020B0609020204030204" charset="0"/>
            </a:endParaRPr>
          </a:p>
          <a:p>
            <a:pPr marL="1905" indent="-344805">
              <a:buNone/>
            </a:pPr>
            <a:r>
              <a:rPr lang="en-US" altLang="zh-CN" sz="1800" noProof="1">
                <a:latin typeface="Consolas" panose="020B0609020204030204" charset="0"/>
              </a:rPr>
              <a:t>    &gt;&gt;&gt; x = list()</a:t>
            </a:r>
            <a:endParaRPr lang="en-US" altLang="zh-CN" sz="1800" noProof="1">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400899" y="963812"/>
            <a:ext cx="224452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列表的创建</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内容占位符 2"/>
          <p:cNvSpPr>
            <a:spLocks noGrp="1"/>
          </p:cNvSpPr>
          <p:nvPr>
            <p:ph idx="1"/>
          </p:nvPr>
        </p:nvSpPr>
        <p:spPr>
          <a:xfrm>
            <a:off x="21974" y="1523297"/>
            <a:ext cx="8229600" cy="4678451"/>
          </a:xfrm>
        </p:spPr>
        <p:txBody>
          <a:bodyPr anchor="t"/>
          <a:lstStyle/>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show(self):</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print(self._content)</a:t>
            </a:r>
            <a:endParaRPr lang="zh-CN" altLang="en-US" sz="1600" b="1" dirty="0">
              <a:latin typeface="Consolas" panose="020B0609020204030204" charset="0"/>
            </a:endParaRPr>
          </a:p>
          <a:p>
            <a:pPr marL="0" indent="0">
              <a:buSzPct val="90000"/>
              <a:buNone/>
            </a:pP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showRemainderSpace(self):</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print('Stack can still PUSH ',</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self._size-self._current, </a:t>
            </a:r>
            <a:endParaRPr lang="en-US" altLang="zh-CN" sz="1600" b="1" dirty="0">
              <a:latin typeface="Consolas" panose="020B0609020204030204" charset="0"/>
            </a:endParaRPr>
          </a:p>
          <a:p>
            <a:pPr marL="0" indent="0">
              <a:buSzPct val="90000"/>
              <a:buNone/>
            </a:pPr>
            <a:r>
              <a:rPr lang="en-US" altLang="zh-CN" sz="1600" b="1" dirty="0">
                <a:latin typeface="Consolas" panose="020B0609020204030204" charset="0"/>
              </a:rPr>
              <a:t>              </a:t>
            </a:r>
            <a:r>
              <a:rPr lang="zh-CN" altLang="en-US" sz="1600" b="1" dirty="0">
                <a:latin typeface="Consolas" panose="020B0609020204030204" charset="0"/>
              </a:rPr>
              <a:t>' elements.')</a:t>
            </a:r>
            <a:endParaRPr lang="zh-CN" altLang="en-US" sz="1600" b="1" dirty="0">
              <a:latin typeface="Consolas" panose="020B0609020204030204" charset="0"/>
            </a:endParaRPr>
          </a:p>
          <a:p>
            <a:pPr marL="0" indent="0">
              <a:buSzPct val="90000"/>
              <a:buNone/>
            </a:pP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__name__ == '__main__':</a:t>
            </a: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print('Please use me as a module.')</a:t>
            </a:r>
            <a:endParaRPr lang="zh-CN" altLang="en-US" sz="1600" b="1" dirty="0">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文本占位符 117762"/>
          <p:cNvSpPr txBox="1"/>
          <p:nvPr/>
        </p:nvSpPr>
        <p:spPr bwMode="auto">
          <a:xfrm>
            <a:off x="5029200" y="1099597"/>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ct val="0"/>
              </a:spcBef>
              <a:buClr>
                <a:srgbClr val="FF0000"/>
              </a:buClr>
              <a:buSzPct val="90000"/>
              <a:buFont typeface="Wingdings" panose="05000000000000000000" charset="0"/>
              <a:buChar char="n"/>
            </a:pPr>
            <a:r>
              <a:rPr lang="zh-CN" altLang="en-US" sz="2400" b="1" dirty="0">
                <a:latin typeface="宋体" panose="02010600030101010101" pitchFamily="2" charset="-122"/>
              </a:rPr>
              <a:t>自定义栈的用法</a:t>
            </a:r>
            <a:endParaRPr lang="zh-CN" altLang="en-US" sz="2400" b="1" dirty="0">
              <a:latin typeface="宋体" panose="02010600030101010101" pitchFamily="2" charset="-122"/>
            </a:endParaRPr>
          </a:p>
          <a:p>
            <a:pPr>
              <a:lnSpc>
                <a:spcPct val="80000"/>
              </a:lnSpc>
              <a:spcBef>
                <a:spcPct val="0"/>
              </a:spcBef>
              <a:buSzPct val="90000"/>
              <a:buFont typeface="Arial" panose="020B0604020202020204" pitchFamily="34" charset="0"/>
              <a:buNone/>
            </a:pPr>
            <a:endParaRPr lang="en-US" altLang="zh-CN" sz="1800" dirty="0">
              <a:latin typeface="宋体" panose="02010600030101010101" pitchFamily="2" charset="-122"/>
            </a:endParaRPr>
          </a:p>
          <a:p>
            <a:pPr>
              <a:spcBef>
                <a:spcPct val="0"/>
              </a:spcBef>
              <a:buSzPct val="90000"/>
              <a:buFont typeface="Arial" panose="020B0604020202020204" pitchFamily="34" charset="0"/>
              <a:buNone/>
            </a:pPr>
            <a:r>
              <a:rPr lang="en-US" altLang="zh-CN" sz="1600" b="1" dirty="0">
                <a:latin typeface="Consolas" panose="020B0609020204030204" charset="0"/>
              </a:rPr>
              <a:t>&gt;&gt;&gt; import Stack</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x = </a:t>
            </a:r>
            <a:r>
              <a:rPr lang="en-US" altLang="zh-CN" sz="1600" b="1" dirty="0" err="1">
                <a:latin typeface="Consolas" panose="020B0609020204030204" charset="0"/>
              </a:rPr>
              <a:t>Stack.Stack</a:t>
            </a:r>
            <a:r>
              <a:rPr lang="en-US" altLang="zh-CN" sz="1600" b="1" dirty="0">
                <a:latin typeface="Consolas" panose="020B0609020204030204" charset="0"/>
              </a:rPr>
              <a:t>()</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x.push</a:t>
            </a:r>
            <a:r>
              <a:rPr lang="en-US" altLang="zh-CN" sz="1600" b="1" dirty="0">
                <a:latin typeface="Consolas" panose="020B0609020204030204" charset="0"/>
              </a:rPr>
              <a:t>(1)</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x.push</a:t>
            </a:r>
            <a:r>
              <a:rPr lang="en-US" altLang="zh-CN" sz="1600" b="1" dirty="0">
                <a:latin typeface="Consolas" panose="020B0609020204030204" charset="0"/>
              </a:rPr>
              <a:t>(2)</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x.show</a:t>
            </a:r>
            <a:r>
              <a:rPr lang="en-US" altLang="zh-CN" sz="1600" b="1" dirty="0">
                <a:latin typeface="Consolas" panose="020B0609020204030204" charset="0"/>
              </a:rPr>
              <a:t>()</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[1, 2]</a:t>
            </a:r>
            <a:endParaRPr lang="en-US" altLang="zh-CN"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x.pop</a:t>
            </a:r>
            <a:r>
              <a:rPr lang="en-US" altLang="zh-CN" sz="1600" b="1" dirty="0">
                <a:latin typeface="Consolas" panose="020B0609020204030204" charset="0"/>
              </a:rPr>
              <a:t>()</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2</a:t>
            </a:r>
            <a:endParaRPr lang="en-US" altLang="zh-CN"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x.show</a:t>
            </a:r>
            <a:r>
              <a:rPr lang="en-US" altLang="zh-CN" sz="1600" b="1" dirty="0">
                <a:latin typeface="Consolas" panose="020B0609020204030204" charset="0"/>
              </a:rPr>
              <a:t>()</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[1]</a:t>
            </a:r>
            <a:endParaRPr lang="en-US" altLang="zh-CN"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x.showRemainderSpace</a:t>
            </a:r>
            <a:r>
              <a:rPr lang="en-US" altLang="zh-CN" sz="1600" b="1" dirty="0">
                <a:latin typeface="Consolas" panose="020B0609020204030204" charset="0"/>
              </a:rPr>
              <a:t>()</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Stack can still PUSH  9  elements.</a:t>
            </a:r>
            <a:endParaRPr lang="en-US" altLang="zh-CN"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x.isEmpty</a:t>
            </a:r>
            <a:r>
              <a:rPr lang="en-US" altLang="zh-CN" sz="1600" b="1" dirty="0">
                <a:latin typeface="Consolas" panose="020B0609020204030204" charset="0"/>
              </a:rPr>
              <a:t>()</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False</a:t>
            </a:r>
            <a:endParaRPr lang="en-US" altLang="zh-CN" sz="1600" b="1" dirty="0">
              <a:solidFill>
                <a:srgbClr val="0000FF"/>
              </a:solidFill>
              <a:latin typeface="Consolas" panose="020B0609020204030204" charset="0"/>
            </a:endParaRP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x.isFull</a:t>
            </a:r>
            <a:r>
              <a:rPr lang="en-US" altLang="zh-CN" sz="1600" b="1" dirty="0">
                <a:latin typeface="Consolas" panose="020B0609020204030204" charset="0"/>
              </a:rPr>
              <a:t>()</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False</a:t>
            </a:r>
            <a:endParaRPr lang="en-US" altLang="zh-CN" sz="1600" b="1" dirty="0">
              <a:solidFill>
                <a:srgbClr val="0000FF"/>
              </a:solidFill>
              <a:latin typeface="Consolas" panose="020B0609020204030204" charset="0"/>
            </a:endParaRPr>
          </a:p>
          <a:p>
            <a:pPr>
              <a:lnSpc>
                <a:spcPct val="80000"/>
              </a:lnSpc>
              <a:buSzPct val="90000"/>
              <a:buFont typeface="Wingdings" panose="05000000000000000000" pitchFamily="2" charset="2"/>
              <a:buChar char="•"/>
            </a:pPr>
            <a:endParaRPr lang="en-US" altLang="zh-CN" sz="1800" dirty="0">
              <a:latin typeface="宋体" panose="02010600030101010101" pitchFamily="2" charset="-122"/>
            </a:endParaRP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2" name="矩形 11"/>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endParaRPr lang="zh-CN" altLang="en-US" sz="2400" b="1" dirty="0">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98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98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998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998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998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9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998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998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4" end="1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16" end="1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文本占位符 118786"/>
          <p:cNvSpPr>
            <a:spLocks noGrp="1"/>
          </p:cNvSpPr>
          <p:nvPr>
            <p:ph idx="1"/>
          </p:nvPr>
        </p:nvSpPr>
        <p:spPr>
          <a:xfrm>
            <a:off x="1038268" y="149970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可直接使用列表来实现</a:t>
            </a:r>
            <a:endParaRPr lang="zh-CN" altLang="en-US" sz="2400" b="1" dirty="0"/>
          </a:p>
          <a:p>
            <a:pPr>
              <a:lnSpc>
                <a:spcPct val="80000"/>
              </a:lnSpc>
              <a:buSzPct val="90000"/>
              <a:buNone/>
            </a:pPr>
            <a:endParaRPr lang="en-US" altLang="zh-CN" sz="1500" dirty="0"/>
          </a:p>
          <a:p>
            <a:pPr>
              <a:lnSpc>
                <a:spcPct val="80000"/>
              </a:lnSpc>
              <a:buSzPct val="90000"/>
              <a:buNone/>
            </a:pPr>
            <a:r>
              <a:rPr lang="en-US" altLang="zh-CN" sz="1600" b="1" dirty="0">
                <a:latin typeface="Consolas" panose="020B0609020204030204" charset="0"/>
              </a:rPr>
              <a:t>&gt;&gt;&gt; linkTable = []</a:t>
            </a:r>
            <a:endParaRPr lang="en-US" altLang="zh-CN" sz="1600" b="1" dirty="0">
              <a:latin typeface="Consolas" panose="020B0609020204030204" charset="0"/>
            </a:endParaRPr>
          </a:p>
          <a:p>
            <a:pPr>
              <a:lnSpc>
                <a:spcPct val="80000"/>
              </a:lnSpc>
              <a:buSzPct val="90000"/>
              <a:buNone/>
            </a:pPr>
            <a:r>
              <a:rPr lang="en-US" altLang="zh-CN" sz="1600" b="1" dirty="0">
                <a:latin typeface="Consolas" panose="020B0609020204030204" charset="0"/>
              </a:rPr>
              <a:t>&gt;&gt;&gt; linkTable.append(3)</a:t>
            </a:r>
            <a:endParaRPr lang="en-US" altLang="zh-CN" sz="1600" b="1" dirty="0">
              <a:latin typeface="Consolas" panose="020B0609020204030204" charset="0"/>
            </a:endParaRPr>
          </a:p>
          <a:p>
            <a:pPr>
              <a:lnSpc>
                <a:spcPct val="80000"/>
              </a:lnSpc>
              <a:buSzPct val="90000"/>
              <a:buNone/>
            </a:pPr>
            <a:r>
              <a:rPr lang="en-US" altLang="zh-CN" sz="1600" b="1" dirty="0">
                <a:latin typeface="Consolas" panose="020B0609020204030204" charset="0"/>
              </a:rPr>
              <a:t>&gt;&gt;&gt; linkTable.append(5)</a:t>
            </a:r>
            <a:endParaRPr lang="en-US" altLang="zh-CN" sz="1600" b="1" dirty="0">
              <a:latin typeface="Consolas" panose="020B0609020204030204" charset="0"/>
            </a:endParaRPr>
          </a:p>
          <a:p>
            <a:pPr>
              <a:lnSpc>
                <a:spcPct val="80000"/>
              </a:lnSpc>
              <a:buSzPct val="90000"/>
              <a:buNone/>
            </a:pPr>
            <a:r>
              <a:rPr lang="en-US" altLang="zh-CN" sz="1600" b="1" dirty="0">
                <a:latin typeface="Consolas" panose="020B0609020204030204" charset="0"/>
              </a:rPr>
              <a:t>&gt;&gt;&gt; linkTable</a:t>
            </a:r>
            <a:endParaRPr lang="en-US" altLang="zh-CN" sz="1600" b="1" dirty="0">
              <a:latin typeface="Consolas" panose="020B0609020204030204" charset="0"/>
            </a:endParaRPr>
          </a:p>
          <a:p>
            <a:pPr>
              <a:lnSpc>
                <a:spcPct val="80000"/>
              </a:lnSpc>
              <a:buSzPct val="90000"/>
              <a:buNone/>
            </a:pPr>
            <a:r>
              <a:rPr lang="en-US" altLang="zh-CN" sz="1600" b="1" dirty="0">
                <a:solidFill>
                  <a:srgbClr val="0000FF"/>
                </a:solidFill>
                <a:latin typeface="Consolas" panose="020B0609020204030204" charset="0"/>
              </a:rPr>
              <a:t>[3, 5]</a:t>
            </a:r>
            <a:endParaRPr lang="en-US" altLang="zh-CN" sz="1600" b="1" dirty="0">
              <a:solidFill>
                <a:srgbClr val="0000FF"/>
              </a:solidFill>
              <a:latin typeface="Consolas" panose="020B0609020204030204" charset="0"/>
            </a:endParaRPr>
          </a:p>
          <a:p>
            <a:pPr>
              <a:lnSpc>
                <a:spcPct val="80000"/>
              </a:lnSpc>
              <a:buSzPct val="90000"/>
              <a:buNone/>
            </a:pPr>
            <a:r>
              <a:rPr lang="en-US" altLang="zh-CN" sz="1600" b="1" dirty="0">
                <a:latin typeface="Consolas" panose="020B0609020204030204" charset="0"/>
              </a:rPr>
              <a:t>&gt;&gt;&gt; linkTable.insert(1,4)</a:t>
            </a:r>
            <a:endParaRPr lang="en-US" altLang="zh-CN" sz="1600" b="1" dirty="0">
              <a:latin typeface="Consolas" panose="020B0609020204030204" charset="0"/>
            </a:endParaRPr>
          </a:p>
          <a:p>
            <a:pPr>
              <a:lnSpc>
                <a:spcPct val="80000"/>
              </a:lnSpc>
              <a:buSzPct val="90000"/>
              <a:buNone/>
            </a:pPr>
            <a:r>
              <a:rPr lang="en-US" altLang="zh-CN" sz="1600" b="1" dirty="0">
                <a:latin typeface="Consolas" panose="020B0609020204030204" charset="0"/>
              </a:rPr>
              <a:t>&gt;&gt;&gt; linkTable</a:t>
            </a:r>
            <a:endParaRPr lang="en-US" altLang="zh-CN" sz="1600" b="1" dirty="0">
              <a:latin typeface="Consolas" panose="020B0609020204030204" charset="0"/>
            </a:endParaRPr>
          </a:p>
          <a:p>
            <a:pPr>
              <a:lnSpc>
                <a:spcPct val="80000"/>
              </a:lnSpc>
              <a:buSzPct val="90000"/>
              <a:buNone/>
            </a:pPr>
            <a:r>
              <a:rPr lang="en-US" altLang="zh-CN" sz="1600" b="1" dirty="0">
                <a:solidFill>
                  <a:srgbClr val="0000FF"/>
                </a:solidFill>
                <a:latin typeface="Consolas" panose="020B0609020204030204" charset="0"/>
              </a:rPr>
              <a:t>[3, 4, 5]</a:t>
            </a:r>
            <a:endParaRPr lang="en-US" altLang="zh-CN" sz="1600" b="1" dirty="0">
              <a:solidFill>
                <a:srgbClr val="0000FF"/>
              </a:solidFill>
              <a:latin typeface="Consolas" panose="020B0609020204030204" charset="0"/>
            </a:endParaRPr>
          </a:p>
          <a:p>
            <a:pPr>
              <a:lnSpc>
                <a:spcPct val="80000"/>
              </a:lnSpc>
              <a:buSzPct val="90000"/>
              <a:buNone/>
            </a:pPr>
            <a:r>
              <a:rPr lang="en-US" altLang="zh-CN" sz="1600" b="1" dirty="0">
                <a:latin typeface="Consolas" panose="020B0609020204030204" charset="0"/>
              </a:rPr>
              <a:t>&gt;&gt;&gt; linkTable.remove(linkTable[1])</a:t>
            </a:r>
            <a:endParaRPr lang="en-US" altLang="zh-CN" sz="1600" b="1" dirty="0">
              <a:latin typeface="Consolas" panose="020B0609020204030204" charset="0"/>
            </a:endParaRPr>
          </a:p>
          <a:p>
            <a:pPr>
              <a:lnSpc>
                <a:spcPct val="80000"/>
              </a:lnSpc>
              <a:buSzPct val="90000"/>
              <a:buNone/>
            </a:pPr>
            <a:r>
              <a:rPr lang="en-US" altLang="zh-CN" sz="1600" b="1" dirty="0">
                <a:latin typeface="Consolas" panose="020B0609020204030204" charset="0"/>
              </a:rPr>
              <a:t>&gt;&gt;&gt; linkTable</a:t>
            </a:r>
            <a:endParaRPr lang="en-US" altLang="zh-CN" sz="1600" b="1" dirty="0">
              <a:latin typeface="Consolas" panose="020B0609020204030204" charset="0"/>
            </a:endParaRPr>
          </a:p>
          <a:p>
            <a:pPr>
              <a:lnSpc>
                <a:spcPct val="80000"/>
              </a:lnSpc>
              <a:buSzPct val="90000"/>
              <a:buNone/>
            </a:pPr>
            <a:r>
              <a:rPr lang="en-US" altLang="zh-CN" sz="1600" b="1" dirty="0">
                <a:solidFill>
                  <a:srgbClr val="0000FF"/>
                </a:solidFill>
                <a:latin typeface="Consolas" panose="020B0609020204030204" charset="0"/>
              </a:rPr>
              <a:t>[3, 5]</a:t>
            </a:r>
            <a:endParaRPr lang="en-US" altLang="zh-CN" sz="1600" b="1"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链表</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Linked List</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203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03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3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03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03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203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203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203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203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0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文本占位符 119810"/>
          <p:cNvSpPr>
            <a:spLocks noGrp="1"/>
          </p:cNvSpPr>
          <p:nvPr>
            <p:ph idx="1"/>
          </p:nvPr>
        </p:nvSpPr>
        <p:spPr/>
        <p:txBody>
          <a:bodyPr anchor="t"/>
          <a:lstStyle/>
          <a:p>
            <a:pPr>
              <a:buClr>
                <a:srgbClr val="FF0000"/>
              </a:buClr>
              <a:buSzPct val="90000"/>
              <a:buFont typeface="Wingdings" panose="05000000000000000000" pitchFamily="2" charset="2"/>
              <a:buChar char="n"/>
            </a:pPr>
            <a:r>
              <a:rPr lang="en-US" altLang="zh-CN" sz="2400" b="1" dirty="0"/>
              <a:t>使用代码中的类BinaryTree创建的对象不仅支持二叉树的创建以及前序遍历、中序遍历与后序遍历等三种常用的二叉树节点遍历方式，还支持二叉树中任意“子树”的遍历。</a:t>
            </a:r>
            <a:endParaRPr lang="en-US" altLang="zh-CN" sz="2400" b="1" dirty="0"/>
          </a:p>
          <a:p>
            <a:pPr>
              <a:buSzPct val="90000"/>
              <a:buNone/>
            </a:pPr>
            <a:r>
              <a:rPr lang="zh-CN" altLang="en-US" sz="1600" b="1" dirty="0">
                <a:solidFill>
                  <a:srgbClr val="0000FF"/>
                </a:solidFill>
                <a:latin typeface="Consolas" panose="020B0609020204030204" charset="0"/>
              </a:rPr>
              <a:t>class</a:t>
            </a:r>
            <a:r>
              <a:rPr lang="zh-CN" altLang="en-US" sz="1600" b="1" dirty="0">
                <a:latin typeface="Consolas" panose="020B0609020204030204" charset="0"/>
              </a:rPr>
              <a:t> BinaryTree:</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__init__(self, value):</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self.__left = None</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self.__right =  None</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self.__data = value</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insertLeftChild(self, value):  #创建左子树</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self.__left:</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print('__left child tree already exists.')</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self.__left = BinaryTree(value)</a:t>
            </a:r>
            <a:endParaRPr lang="zh-CN" altLang="en-US" sz="1600" b="1" dirty="0">
              <a:latin typeface="Consolas" panose="020B0609020204030204" charset="0"/>
            </a:endParaRPr>
          </a:p>
          <a:p>
            <a:pPr>
              <a:buSzPct val="90000"/>
              <a:buNone/>
            </a:pPr>
            <a:r>
              <a:rPr lang="zh-CN" altLang="en-US" sz="1600" b="1" dirty="0">
                <a:latin typeface="Consolas" panose="020B0609020204030204" charset="0"/>
              </a:rPr>
              <a:t>            return self.__left</a:t>
            </a:r>
            <a:endParaRPr lang="zh-CN" altLang="en-US" sz="1600" b="1" dirty="0">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二叉树</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Binary  Tree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05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05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05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305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305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305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058">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3058">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05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305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305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build="p"/>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内容占位符 2"/>
          <p:cNvSpPr>
            <a:spLocks noGrp="1"/>
          </p:cNvSpPr>
          <p:nvPr>
            <p:ph idx="1"/>
          </p:nvPr>
        </p:nvSpPr>
        <p:spPr>
          <a:xfrm>
            <a:off x="402095" y="4840132"/>
            <a:ext cx="8229600" cy="4678451"/>
          </a:xfrm>
        </p:spPr>
        <p:txBody>
          <a:bodyPr anchor="t"/>
          <a:lstStyle/>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insertRightChild(self, value): </a:t>
            </a:r>
            <a:r>
              <a:rPr lang="zh-CN" altLang="en-US" sz="1600" dirty="0">
                <a:solidFill>
                  <a:srgbClr val="0000FF"/>
                </a:solidFill>
                <a:latin typeface="Consolas" panose="020B0609020204030204" charset="0"/>
              </a:rPr>
              <a:t>#创建右子树</a:t>
            </a:r>
            <a:endParaRPr lang="zh-CN" altLang="en-US" sz="1600" dirty="0">
              <a:solidFill>
                <a:srgbClr val="0000FF"/>
              </a:solidFill>
              <a:latin typeface="Consolas" panose="020B0609020204030204" charset="0"/>
            </a:endParaRP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print('Right child tree already exists.')</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else</a:t>
            </a:r>
            <a:r>
              <a:rPr lang="zh-CN" altLang="en-US" sz="1600" dirty="0">
                <a:latin typeface="Consolas" panose="020B0609020204030204" charset="0"/>
              </a:rPr>
              <a:t>:</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self.__right = BinaryTree(value)</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return</a:t>
            </a:r>
            <a:r>
              <a:rPr lang="zh-CN" altLang="en-US" sz="1600" dirty="0">
                <a:latin typeface="Consolas" panose="020B0609020204030204" charset="0"/>
              </a:rPr>
              <a:t> self.__right</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a:t>
            </a:r>
            <a:endParaRPr lang="zh-CN" altLang="en-US" sz="1600" dirty="0">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内容占位符 2"/>
          <p:cNvSpPr txBox="1"/>
          <p:nvPr/>
        </p:nvSpPr>
        <p:spPr bwMode="auto">
          <a:xfrm>
            <a:off x="459589" y="938646"/>
            <a:ext cx="8229600" cy="319552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a:t>
            </a:r>
            <a:r>
              <a:rPr lang="zh-CN" altLang="en-US" sz="1800" dirty="0">
                <a:latin typeface="Consolas" panose="020B0609020204030204" charset="0"/>
              </a:rPr>
              <a:t>preOrder</a:t>
            </a:r>
            <a:r>
              <a:rPr lang="zh-CN" altLang="en-US" sz="1600" dirty="0">
                <a:latin typeface="Consolas" panose="020B0609020204030204" charset="0"/>
              </a:rPr>
              <a:t>(self):                 </a:t>
            </a:r>
            <a:r>
              <a:rPr lang="zh-CN" altLang="en-US" sz="1600" dirty="0">
                <a:solidFill>
                  <a:srgbClr val="0000FF"/>
                </a:solidFill>
                <a:latin typeface="Consolas" panose="020B0609020204030204" charset="0"/>
              </a:rPr>
              <a:t>#前序遍历</a:t>
            </a:r>
            <a:endParaRPr lang="zh-CN" altLang="en-US" sz="1600" dirty="0">
              <a:solidFill>
                <a:srgbClr val="0000FF"/>
              </a:solidFill>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print(self.__data)              </a:t>
            </a:r>
            <a:r>
              <a:rPr lang="zh-CN" altLang="en-US" sz="1600" dirty="0">
                <a:solidFill>
                  <a:srgbClr val="0000FF"/>
                </a:solidFill>
                <a:latin typeface="Consolas" panose="020B0609020204030204" charset="0"/>
              </a:rPr>
              <a:t>#输出根节点的值</a:t>
            </a:r>
            <a:endParaRPr lang="zh-CN" altLang="en-US" sz="1600" dirty="0">
              <a:solidFill>
                <a:srgbClr val="0000FF"/>
              </a:solidFill>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if self.__left:</a:t>
            </a:r>
            <a:endParaRPr lang="zh-CN" altLang="en-US" sz="1600" dirty="0">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self.__left.preOrder()      </a:t>
            </a:r>
            <a:r>
              <a:rPr lang="zh-CN" altLang="en-US" sz="1600" dirty="0">
                <a:solidFill>
                  <a:srgbClr val="0000FF"/>
                </a:solidFill>
                <a:latin typeface="Consolas" panose="020B0609020204030204" charset="0"/>
              </a:rPr>
              <a:t>#遍历左子树</a:t>
            </a:r>
            <a:endParaRPr lang="zh-CN" altLang="en-US" sz="1600" dirty="0">
              <a:solidFill>
                <a:srgbClr val="0000FF"/>
              </a:solidFill>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if self.__right:</a:t>
            </a:r>
            <a:endParaRPr lang="zh-CN" altLang="en-US" sz="1600" dirty="0">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self.__right.preOrder()     </a:t>
            </a:r>
            <a:r>
              <a:rPr lang="zh-CN" altLang="en-US" sz="1600" dirty="0">
                <a:solidFill>
                  <a:srgbClr val="0000FF"/>
                </a:solidFill>
                <a:latin typeface="Consolas" panose="020B0609020204030204" charset="0"/>
              </a:rPr>
              <a:t>#遍历右子树</a:t>
            </a:r>
            <a:endParaRPr lang="zh-CN" altLang="en-US" sz="1600" dirty="0">
              <a:solidFill>
                <a:srgbClr val="0000FF"/>
              </a:solidFill>
              <a:latin typeface="Consolas" panose="020B0609020204030204" charset="0"/>
            </a:endParaRPr>
          </a:p>
          <a:p>
            <a:pPr marL="0" indent="0">
              <a:lnSpc>
                <a:spcPts val="1500"/>
              </a:lnSpc>
              <a:spcBef>
                <a:spcPts val="0"/>
              </a:spcBef>
              <a:buSzPct val="90000"/>
              <a:buFont typeface="Arial" panose="020B0604020202020204" pitchFamily="34" charset="0"/>
              <a:buNone/>
            </a:pPr>
            <a:endParaRPr lang="zh-CN" altLang="en-US" sz="1600" dirty="0">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postOrder(self):                </a:t>
            </a:r>
            <a:r>
              <a:rPr lang="zh-CN" altLang="en-US" sz="1600" dirty="0">
                <a:solidFill>
                  <a:srgbClr val="0000FF"/>
                </a:solidFill>
                <a:latin typeface="Consolas" panose="020B0609020204030204" charset="0"/>
              </a:rPr>
              <a:t>#后序遍历</a:t>
            </a:r>
            <a:endParaRPr lang="zh-CN" altLang="en-US" sz="1600" dirty="0">
              <a:solidFill>
                <a:srgbClr val="0000FF"/>
              </a:solidFill>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self.__left:</a:t>
            </a:r>
            <a:endParaRPr lang="zh-CN" altLang="en-US" sz="1600" dirty="0">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self.__left.postOrder()</a:t>
            </a:r>
            <a:endParaRPr lang="zh-CN" altLang="en-US" sz="1600" dirty="0">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endParaRPr lang="zh-CN" altLang="en-US" sz="1600" dirty="0">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self.__right.postOrder()</a:t>
            </a:r>
            <a:endParaRPr lang="zh-CN" altLang="en-US" sz="1600" dirty="0">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(self.__data)</a:t>
            </a:r>
            <a:endParaRPr lang="zh-CN" altLang="en-US" sz="1600" dirty="0">
              <a:latin typeface="Consolas" panose="020B0609020204030204" charset="0"/>
            </a:endParaRP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08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082">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082">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082">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082">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40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2"/>
          <p:cNvSpPr>
            <a:spLocks noGrp="1"/>
          </p:cNvSpPr>
          <p:nvPr>
            <p:ph idx="1"/>
          </p:nvPr>
        </p:nvSpPr>
        <p:spPr>
          <a:xfrm>
            <a:off x="46620" y="2348880"/>
            <a:ext cx="8229600" cy="4678451"/>
          </a:xfrm>
        </p:spPr>
        <p:txBody>
          <a:bodyPr anchor="t"/>
          <a:lstStyle/>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inOrder(self):          </a:t>
            </a:r>
            <a:r>
              <a:rPr lang="zh-CN" altLang="en-US" sz="1600" dirty="0">
                <a:solidFill>
                  <a:srgbClr val="0000FF"/>
                </a:solidFill>
                <a:latin typeface="Consolas" panose="020B0609020204030204" charset="0"/>
              </a:rPr>
              <a:t>#中序遍历</a:t>
            </a:r>
            <a:endParaRPr lang="zh-CN" altLang="en-US" sz="1600" dirty="0">
              <a:solidFill>
                <a:srgbClr val="0000FF"/>
              </a:solidFill>
              <a:latin typeface="Consolas" panose="020B0609020204030204" charset="0"/>
            </a:endParaRP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self.__left:</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self.__left.inOrder()</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(self.__data)</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self.__right.inOrder()</a:t>
            </a:r>
            <a:endParaRPr lang="zh-CN" altLang="en-US" sz="1600" dirty="0">
              <a:latin typeface="Consolas" panose="020B0609020204030204" charset="0"/>
            </a:endParaRPr>
          </a:p>
          <a:p>
            <a:pPr marL="0" indent="0">
              <a:buSzPct val="90000"/>
              <a:buNone/>
            </a:pPr>
            <a:endParaRPr lang="zh-CN" altLang="en-US" sz="1600" dirty="0">
              <a:latin typeface="Consolas" panose="020B0609020204030204" charset="0"/>
            </a:endParaRPr>
          </a:p>
          <a:p>
            <a:pPr marL="0" indent="0">
              <a:buSzPct val="90000"/>
              <a:buNone/>
            </a:pPr>
            <a:r>
              <a:rPr lang="zh-CN" altLang="en-US" sz="1600" dirty="0">
                <a:solidFill>
                  <a:srgbClr val="0000FF"/>
                </a:solidFill>
                <a:latin typeface="Consolas" panose="020B0609020204030204" charset="0"/>
              </a:rPr>
              <a:t>     if</a:t>
            </a:r>
            <a:r>
              <a:rPr lang="zh-CN" altLang="en-US" sz="1600" dirty="0">
                <a:latin typeface="Consolas" panose="020B0609020204030204" charset="0"/>
              </a:rPr>
              <a:t> __name__ == '__main__':</a:t>
            </a:r>
            <a:endParaRPr lang="zh-CN" altLang="en-US" sz="1600" dirty="0">
              <a:latin typeface="Consolas" panose="020B0609020204030204" charset="0"/>
            </a:endParaRP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('Please use me as a module.')</a:t>
            </a:r>
            <a:endParaRPr lang="zh-CN" altLang="en-US" sz="1600" dirty="0">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文本占位符 120834"/>
          <p:cNvSpPr txBox="1"/>
          <p:nvPr/>
        </p:nvSpPr>
        <p:spPr bwMode="auto">
          <a:xfrm>
            <a:off x="5029200" y="1219019"/>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Clr>
                <a:srgbClr val="FF0000"/>
              </a:buClr>
              <a:buSzPct val="90000"/>
              <a:buFont typeface="Wingdings" panose="05000000000000000000" charset="0"/>
              <a:buChar char="n"/>
            </a:pPr>
            <a:r>
              <a:rPr lang="zh-CN" altLang="en-US" sz="2400" b="1" dirty="0">
                <a:latin typeface="宋体" panose="02010600030101010101" pitchFamily="2" charset="-122"/>
              </a:rPr>
              <a:t>自定义二叉树用法</a:t>
            </a:r>
            <a:endParaRPr lang="zh-CN" altLang="en-US" sz="2400" b="1" dirty="0">
              <a:latin typeface="宋体" panose="02010600030101010101" pitchFamily="2" charset="-122"/>
            </a:endParaRPr>
          </a:p>
          <a:p>
            <a:pPr marL="1905" indent="-344805">
              <a:lnSpc>
                <a:spcPct val="80000"/>
              </a:lnSpc>
              <a:buSzPct val="90000"/>
              <a:buFont typeface="Arial" panose="020B0604020202020204" pitchFamily="34" charset="0"/>
              <a:buNone/>
            </a:pPr>
            <a:endParaRPr lang="en-US" altLang="zh-CN" sz="1400" dirty="0">
              <a:latin typeface="宋体" panose="02010600030101010101" pitchFamily="2" charset="-122"/>
            </a:endParaRPr>
          </a:p>
          <a:p>
            <a:pPr marL="1905" indent="-344805">
              <a:buSzPct val="90000"/>
              <a:buFont typeface="Arial" panose="020B0604020202020204" pitchFamily="34" charset="0"/>
              <a:buNone/>
            </a:pPr>
            <a:r>
              <a:rPr lang="en-US" altLang="zh-CN" sz="1400" dirty="0">
                <a:latin typeface="Consolas" panose="020B0609020204030204" charset="0"/>
              </a:rPr>
              <a:t>&gt;&gt;&gt; import </a:t>
            </a:r>
            <a:r>
              <a:rPr lang="en-US" altLang="zh-CN" sz="1400" dirty="0" err="1">
                <a:latin typeface="Consolas" panose="020B0609020204030204" charset="0"/>
              </a:rPr>
              <a:t>BinaryTree</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root = </a:t>
            </a:r>
            <a:r>
              <a:rPr lang="en-US" altLang="zh-CN" sz="1400" dirty="0" err="1">
                <a:latin typeface="Consolas" panose="020B0609020204030204" charset="0"/>
              </a:rPr>
              <a:t>BinaryTree.BinaryTree</a:t>
            </a:r>
            <a:r>
              <a:rPr lang="en-US" altLang="zh-CN" sz="1400" dirty="0">
                <a:latin typeface="Consolas" panose="020B0609020204030204" charset="0"/>
              </a:rPr>
              <a:t>('root')</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b = </a:t>
            </a:r>
            <a:r>
              <a:rPr lang="en-US" altLang="zh-CN" sz="1400" dirty="0" err="1">
                <a:latin typeface="Consolas" panose="020B0609020204030204" charset="0"/>
              </a:rPr>
              <a:t>root.insertRightChild</a:t>
            </a:r>
            <a:r>
              <a:rPr lang="en-US" altLang="zh-CN" sz="1400" dirty="0">
                <a:latin typeface="Consolas" panose="020B0609020204030204" charset="0"/>
              </a:rPr>
              <a:t>('B')</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a = </a:t>
            </a:r>
            <a:r>
              <a:rPr lang="en-US" altLang="zh-CN" sz="1400" dirty="0" err="1">
                <a:latin typeface="Consolas" panose="020B0609020204030204" charset="0"/>
              </a:rPr>
              <a:t>root.insertLeftChild</a:t>
            </a:r>
            <a:r>
              <a:rPr lang="en-US" altLang="zh-CN" sz="1400" dirty="0">
                <a:latin typeface="Consolas" panose="020B0609020204030204" charset="0"/>
              </a:rPr>
              <a:t>('A')</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c = </a:t>
            </a:r>
            <a:r>
              <a:rPr lang="en-US" altLang="zh-CN" sz="1400" dirty="0" err="1">
                <a:latin typeface="Consolas" panose="020B0609020204030204" charset="0"/>
              </a:rPr>
              <a:t>a.insertLeftChild</a:t>
            </a:r>
            <a:r>
              <a:rPr lang="en-US" altLang="zh-CN" sz="1400" dirty="0">
                <a:latin typeface="Consolas" panose="020B0609020204030204" charset="0"/>
              </a:rPr>
              <a:t>('C')</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d = </a:t>
            </a:r>
            <a:r>
              <a:rPr lang="en-US" altLang="zh-CN" sz="1400" dirty="0" err="1">
                <a:latin typeface="Consolas" panose="020B0609020204030204" charset="0"/>
              </a:rPr>
              <a:t>c.insertRightChild</a:t>
            </a:r>
            <a:r>
              <a:rPr lang="en-US" altLang="zh-CN" sz="1400" dirty="0">
                <a:latin typeface="Consolas" panose="020B0609020204030204" charset="0"/>
              </a:rPr>
              <a:t>('D')</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e = </a:t>
            </a:r>
            <a:r>
              <a:rPr lang="en-US" altLang="zh-CN" sz="1400" dirty="0" err="1">
                <a:latin typeface="Consolas" panose="020B0609020204030204" charset="0"/>
              </a:rPr>
              <a:t>b.insertRightChild</a:t>
            </a:r>
            <a:r>
              <a:rPr lang="en-US" altLang="zh-CN" sz="1400" dirty="0">
                <a:latin typeface="Consolas" panose="020B0609020204030204" charset="0"/>
              </a:rPr>
              <a:t>('E')</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f = </a:t>
            </a:r>
            <a:r>
              <a:rPr lang="en-US" altLang="zh-CN" sz="1400" dirty="0" err="1">
                <a:latin typeface="Consolas" panose="020B0609020204030204" charset="0"/>
              </a:rPr>
              <a:t>e.insertLeftChild</a:t>
            </a:r>
            <a:r>
              <a:rPr lang="en-US" altLang="zh-CN" sz="1400" dirty="0">
                <a:latin typeface="Consolas" panose="020B0609020204030204" charset="0"/>
              </a:rPr>
              <a:t>('F')</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a:t>
            </a:r>
            <a:r>
              <a:rPr lang="en-US" altLang="zh-CN" sz="1400" dirty="0" err="1">
                <a:latin typeface="Consolas" panose="020B0609020204030204" charset="0"/>
              </a:rPr>
              <a:t>root.inOrder</a:t>
            </a:r>
            <a:r>
              <a:rPr lang="en-US" altLang="zh-CN" sz="1400" dirty="0">
                <a:latin typeface="Consolas" panose="020B0609020204030204" charset="0"/>
              </a:rPr>
              <a:t>()</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solidFill>
                  <a:srgbClr val="0000FF"/>
                </a:solidFill>
                <a:latin typeface="Consolas" panose="020B0609020204030204" charset="0"/>
              </a:rPr>
              <a:t>C  D  A  root  B  F  E</a:t>
            </a:r>
            <a:endParaRPr lang="en-US" altLang="zh-CN" sz="1400" dirty="0">
              <a:solidFill>
                <a:srgbClr val="0000FF"/>
              </a:solidFill>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a:t>
            </a:r>
            <a:r>
              <a:rPr lang="en-US" altLang="zh-CN" sz="1400" dirty="0" err="1">
                <a:latin typeface="Consolas" panose="020B0609020204030204" charset="0"/>
              </a:rPr>
              <a:t>root.postOrder</a:t>
            </a:r>
            <a:r>
              <a:rPr lang="en-US" altLang="zh-CN" sz="1400" dirty="0">
                <a:latin typeface="Consolas" panose="020B0609020204030204" charset="0"/>
              </a:rPr>
              <a:t>()</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solidFill>
                  <a:srgbClr val="0000FF"/>
                </a:solidFill>
                <a:latin typeface="Consolas" panose="020B0609020204030204" charset="0"/>
              </a:rPr>
              <a:t>D  C  A  F  E  B  root</a:t>
            </a:r>
            <a:endParaRPr lang="en-US" altLang="zh-CN" sz="1400" dirty="0">
              <a:solidFill>
                <a:srgbClr val="0000FF"/>
              </a:solidFill>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a:t>
            </a:r>
            <a:r>
              <a:rPr lang="en-US" altLang="zh-CN" sz="1400" dirty="0" err="1">
                <a:latin typeface="Consolas" panose="020B0609020204030204" charset="0"/>
              </a:rPr>
              <a:t>b.inOrder</a:t>
            </a:r>
            <a:r>
              <a:rPr lang="en-US" altLang="zh-CN" sz="1400" dirty="0">
                <a:latin typeface="Consolas" panose="020B0609020204030204" charset="0"/>
              </a:rPr>
              <a:t>()</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solidFill>
                  <a:srgbClr val="0000FF"/>
                </a:solidFill>
                <a:latin typeface="Consolas" panose="020B0609020204030204" charset="0"/>
              </a:rPr>
              <a:t>B  F  E</a:t>
            </a:r>
            <a:endParaRPr lang="en-US" altLang="zh-CN" sz="1400" dirty="0">
              <a:solidFill>
                <a:srgbClr val="0000FF"/>
              </a:solidFill>
              <a:latin typeface="Consolas" panose="020B0609020204030204" charset="0"/>
            </a:endParaRP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4" name="矩形 3"/>
          <p:cNvSpPr/>
          <p:nvPr/>
        </p:nvSpPr>
        <p:spPr>
          <a:xfrm>
            <a:off x="288032" y="1302602"/>
            <a:ext cx="4572000" cy="646331"/>
          </a:xfrm>
          <a:prstGeom prst="rect">
            <a:avLst/>
          </a:prstGeom>
        </p:spPr>
        <p:txBody>
          <a:bodyPr>
            <a:spAutoFit/>
          </a:bodyPr>
          <a:lstStyle/>
          <a:p>
            <a:pPr marL="0" indent="0">
              <a:buSzPct val="90000"/>
              <a:buNone/>
            </a:pPr>
            <a:r>
              <a:rPr lang="zh-CN" altLang="en-US" dirty="0">
                <a:latin typeface="Consolas" panose="020B0609020204030204" charset="0"/>
              </a:rPr>
              <a:t> </a:t>
            </a:r>
            <a:r>
              <a:rPr lang="zh-CN" altLang="en-US" dirty="0">
                <a:solidFill>
                  <a:srgbClr val="0000FF"/>
                </a:solidFill>
                <a:latin typeface="Consolas" panose="020B0609020204030204" charset="0"/>
              </a:rPr>
              <a:t>def</a:t>
            </a:r>
            <a:r>
              <a:rPr lang="zh-CN" altLang="en-US" dirty="0">
                <a:latin typeface="Consolas" panose="020B0609020204030204" charset="0"/>
              </a:rPr>
              <a:t> show(self):</a:t>
            </a:r>
            <a:endParaRPr lang="zh-CN" altLang="en-US" dirty="0">
              <a:latin typeface="Consolas" panose="020B0609020204030204" charset="0"/>
            </a:endParaRPr>
          </a:p>
          <a:p>
            <a:pPr marL="0" indent="0">
              <a:buSzPct val="90000"/>
              <a:buNone/>
            </a:pPr>
            <a:r>
              <a:rPr lang="zh-CN" altLang="en-US" dirty="0">
                <a:latin typeface="Consolas" panose="020B0609020204030204" charset="0"/>
              </a:rPr>
              <a:t>        </a:t>
            </a:r>
            <a:r>
              <a:rPr lang="zh-CN" altLang="en-US" dirty="0">
                <a:solidFill>
                  <a:srgbClr val="0000FF"/>
                </a:solidFill>
                <a:latin typeface="Consolas" panose="020B0609020204030204" charset="0"/>
              </a:rPr>
              <a:t>print</a:t>
            </a:r>
            <a:r>
              <a:rPr lang="zh-CN" altLang="en-US" dirty="0">
                <a:latin typeface="Consolas" panose="020B0609020204030204" charset="0"/>
              </a:rPr>
              <a:t>(self.__data)</a:t>
            </a:r>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613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613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13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613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613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613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613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build="p"/>
      <p:bldP spid="6" grpId="0"/>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文本占位符 121858"/>
          <p:cNvSpPr>
            <a:spLocks noGrp="1"/>
          </p:cNvSpPr>
          <p:nvPr>
            <p:ph idx="1"/>
          </p:nvPr>
        </p:nvSpPr>
        <p:spPr>
          <a:xfrm>
            <a:off x="925648" y="1441646"/>
            <a:ext cx="8229600" cy="4678451"/>
          </a:xfrm>
        </p:spPr>
        <p:txBody>
          <a:bodyPr anchor="t"/>
          <a:lstStyle/>
          <a:p>
            <a:pPr>
              <a:buSzPct val="90000"/>
              <a:buNone/>
            </a:pPr>
            <a:r>
              <a:rPr lang="en-US" altLang="zh-CN" sz="1600" dirty="0">
                <a:solidFill>
                  <a:srgbClr val="0000FF"/>
                </a:solidFill>
                <a:latin typeface="Consolas" panose="020B0609020204030204" charset="0"/>
              </a:rPr>
              <a:t>def</a:t>
            </a:r>
            <a:r>
              <a:rPr lang="en-US" altLang="zh-CN" sz="1600" dirty="0">
                <a:latin typeface="Consolas" panose="020B0609020204030204" charset="0"/>
              </a:rPr>
              <a:t> searchPath(graph, start, end):</a:t>
            </a:r>
            <a:endParaRPr lang="en-US" altLang="zh-CN" sz="1600" dirty="0">
              <a:latin typeface="Consolas" panose="020B0609020204030204" charset="0"/>
            </a:endParaRPr>
          </a:p>
          <a:p>
            <a:pPr>
              <a:buSzPct val="90000"/>
              <a:buNone/>
            </a:pPr>
            <a:r>
              <a:rPr lang="en-US" altLang="zh-CN" sz="1600" dirty="0">
                <a:latin typeface="Consolas" panose="020B0609020204030204" charset="0"/>
              </a:rPr>
              <a:t>    results = []</a:t>
            </a:r>
            <a:endParaRPr lang="en-US" altLang="zh-CN" sz="1600" dirty="0">
              <a:latin typeface="Consolas" panose="020B0609020204030204" charset="0"/>
            </a:endParaRPr>
          </a:p>
          <a:p>
            <a:pPr>
              <a:buSzPct val="90000"/>
              <a:buNone/>
            </a:pPr>
            <a:r>
              <a:rPr lang="en-US" altLang="zh-CN" sz="1600" dirty="0">
                <a:latin typeface="Consolas" panose="020B0609020204030204" charset="0"/>
              </a:rPr>
              <a:t>    __generatePath(graph, [start], end, results)</a:t>
            </a:r>
            <a:endParaRPr lang="en-US" altLang="zh-CN" sz="1600" dirty="0">
              <a:latin typeface="Consolas" panose="020B0609020204030204" charset="0"/>
            </a:endParaRPr>
          </a:p>
          <a:p>
            <a:pPr>
              <a:buSzPct val="90000"/>
              <a:buNone/>
            </a:pPr>
            <a:r>
              <a:rPr lang="en-US" altLang="zh-CN" sz="1600" dirty="0">
                <a:latin typeface="Consolas" panose="020B0609020204030204" charset="0"/>
              </a:rPr>
              <a:t>    results.sort(key = lambda x:len(x))</a:t>
            </a:r>
            <a:endParaRPr lang="en-US" altLang="zh-CN" sz="1600" dirty="0">
              <a:latin typeface="Consolas" panose="020B0609020204030204" charset="0"/>
            </a:endParaRPr>
          </a:p>
          <a:p>
            <a:pPr>
              <a:buSzPct val="90000"/>
              <a:buNone/>
            </a:pPr>
            <a:r>
              <a:rPr lang="en-US" altLang="zh-CN" sz="1600" dirty="0">
                <a:latin typeface="Consolas" panose="020B0609020204030204" charset="0"/>
              </a:rPr>
              <a:t>    return results</a:t>
            </a:r>
            <a:endParaRPr lang="en-US" altLang="zh-CN" sz="1600" dirty="0">
              <a:latin typeface="Consolas" panose="020B0609020204030204" charset="0"/>
            </a:endParaRPr>
          </a:p>
          <a:p>
            <a:pPr>
              <a:buSzPct val="90000"/>
              <a:buNone/>
            </a:pPr>
            <a:endParaRPr lang="en-US" altLang="zh-CN" sz="1600" dirty="0">
              <a:latin typeface="Consolas" panose="020B0609020204030204" charset="0"/>
            </a:endParaRPr>
          </a:p>
          <a:p>
            <a:pPr>
              <a:buSzPct val="90000"/>
              <a:buNone/>
            </a:pPr>
            <a:r>
              <a:rPr lang="en-US" altLang="zh-CN" sz="1600" dirty="0">
                <a:solidFill>
                  <a:srgbClr val="0000FF"/>
                </a:solidFill>
                <a:latin typeface="Consolas" panose="020B0609020204030204" charset="0"/>
              </a:rPr>
              <a:t>def</a:t>
            </a:r>
            <a:r>
              <a:rPr lang="en-US" altLang="zh-CN" sz="1600" dirty="0">
                <a:latin typeface="Consolas" panose="020B0609020204030204" charset="0"/>
              </a:rPr>
              <a:t> __generatePath(graph, path, end, results):</a:t>
            </a:r>
            <a:endParaRPr lang="en-US" altLang="zh-CN" sz="1600" dirty="0">
              <a:latin typeface="Consolas" panose="020B0609020204030204" charset="0"/>
            </a:endParaRPr>
          </a:p>
          <a:p>
            <a:pPr>
              <a:buSzPct val="90000"/>
              <a:buNone/>
            </a:pPr>
            <a:r>
              <a:rPr lang="en-US" altLang="zh-CN" sz="1600" dirty="0">
                <a:latin typeface="Consolas" panose="020B0609020204030204" charset="0"/>
              </a:rPr>
              <a:t>    current = path[-1]</a:t>
            </a:r>
            <a:endParaRPr lang="en-US" altLang="zh-CN" sz="1600" dirty="0">
              <a:latin typeface="Consolas" panose="020B0609020204030204" charset="0"/>
            </a:endParaRP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if</a:t>
            </a:r>
            <a:r>
              <a:rPr lang="en-US" altLang="zh-CN" sz="1600" dirty="0">
                <a:latin typeface="Consolas" panose="020B0609020204030204" charset="0"/>
              </a:rPr>
              <a:t> current == end:</a:t>
            </a:r>
            <a:endParaRPr lang="en-US" altLang="zh-CN" sz="1600" dirty="0">
              <a:latin typeface="Consolas" panose="020B0609020204030204" charset="0"/>
            </a:endParaRPr>
          </a:p>
          <a:p>
            <a:pPr>
              <a:buSzPct val="90000"/>
              <a:buNone/>
            </a:pPr>
            <a:r>
              <a:rPr lang="en-US" altLang="zh-CN" sz="1600" dirty="0">
                <a:latin typeface="Consolas" panose="020B0609020204030204" charset="0"/>
              </a:rPr>
              <a:t>        results.append(path)</a:t>
            </a:r>
            <a:endParaRPr lang="en-US" altLang="zh-CN" sz="1600" dirty="0">
              <a:latin typeface="Consolas" panose="020B0609020204030204" charset="0"/>
            </a:endParaRP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else</a:t>
            </a:r>
            <a:r>
              <a:rPr lang="en-US" altLang="zh-CN" sz="1600" dirty="0">
                <a:latin typeface="Consolas" panose="020B0609020204030204" charset="0"/>
              </a:rPr>
              <a:t>:</a:t>
            </a:r>
            <a:endParaRPr lang="en-US" altLang="zh-CN" sz="1600" dirty="0">
              <a:latin typeface="Consolas" panose="020B0609020204030204" charset="0"/>
            </a:endParaRP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for</a:t>
            </a:r>
            <a:r>
              <a:rPr lang="en-US" altLang="zh-CN" sz="1600" dirty="0">
                <a:latin typeface="Consolas" panose="020B0609020204030204" charset="0"/>
              </a:rPr>
              <a:t> n in graph[current]:</a:t>
            </a:r>
            <a:endParaRPr lang="en-US" altLang="zh-CN" sz="1600" dirty="0">
              <a:latin typeface="Consolas" panose="020B0609020204030204" charset="0"/>
            </a:endParaRP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if</a:t>
            </a:r>
            <a:r>
              <a:rPr lang="en-US" altLang="zh-CN" sz="1600" dirty="0">
                <a:latin typeface="Consolas" panose="020B0609020204030204" charset="0"/>
              </a:rPr>
              <a:t> n not in path:</a:t>
            </a:r>
            <a:endParaRPr lang="en-US" altLang="zh-CN" sz="1600" dirty="0">
              <a:latin typeface="Consolas" panose="020B0609020204030204" charset="0"/>
            </a:endParaRPr>
          </a:p>
          <a:p>
            <a:pPr>
              <a:buSzPct val="90000"/>
              <a:buNone/>
            </a:pPr>
            <a:r>
              <a:rPr lang="en-US" altLang="zh-CN" sz="1600" dirty="0">
                <a:latin typeface="Consolas" panose="020B0609020204030204" charset="0"/>
              </a:rPr>
              <a:t>                #path.append(n)</a:t>
            </a:r>
            <a:endParaRPr lang="en-US" altLang="zh-CN" sz="1600" dirty="0">
              <a:latin typeface="Consolas" panose="020B0609020204030204" charset="0"/>
            </a:endParaRPr>
          </a:p>
          <a:p>
            <a:pPr>
              <a:buSzPct val="90000"/>
              <a:buNone/>
            </a:pPr>
            <a:r>
              <a:rPr lang="en-US" altLang="zh-CN" sz="1600" dirty="0">
                <a:latin typeface="Consolas" panose="020B0609020204030204" charset="0"/>
              </a:rPr>
              <a:t>                __generatePath(graph, path + [n], end, results)</a:t>
            </a:r>
            <a:endParaRPr lang="en-US" altLang="zh-CN" sz="1600" dirty="0">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有向图</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Directed Graph</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17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81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1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1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17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817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817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817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817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817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817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178">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817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内容占位符 2"/>
          <p:cNvSpPr>
            <a:spLocks noGrp="1"/>
          </p:cNvSpPr>
          <p:nvPr>
            <p:ph idx="1"/>
          </p:nvPr>
        </p:nvSpPr>
        <p:spPr>
          <a:xfrm>
            <a:off x="929525" y="1470674"/>
            <a:ext cx="8229600" cy="4678451"/>
          </a:xfrm>
        </p:spPr>
        <p:txBody>
          <a:bodyPr anchor="t"/>
          <a:lstStyle/>
          <a:p>
            <a:pPr marL="0" indent="0">
              <a:buSzPct val="90000"/>
              <a:buNone/>
            </a:pPr>
            <a:r>
              <a:rPr lang="zh-CN" altLang="en-US" sz="1400" dirty="0">
                <a:solidFill>
                  <a:srgbClr val="0000FF"/>
                </a:solidFill>
                <a:latin typeface="Consolas" panose="020B0609020204030204" charset="0"/>
              </a:rPr>
              <a:t>def</a:t>
            </a:r>
            <a:r>
              <a:rPr lang="zh-CN" altLang="en-US" sz="1400" dirty="0">
                <a:latin typeface="Consolas" panose="020B0609020204030204" charset="0"/>
              </a:rPr>
              <a:t> showPath(results):</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print('The path from ',results[0][0], ' to ',</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results[0][-1], ' is:')</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for path in results:</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print(path)</a:t>
            </a:r>
            <a:endParaRPr lang="en-US" altLang="zh-CN" sz="1400" dirty="0">
              <a:latin typeface="Consolas" panose="020B0609020204030204" charset="0"/>
            </a:endParaRPr>
          </a:p>
          <a:p>
            <a:pPr marL="0" indent="0">
              <a:buSzPct val="90000"/>
              <a:buNone/>
            </a:pPr>
            <a:endParaRPr lang="zh-CN" altLang="en-US" sz="1400" dirty="0">
              <a:latin typeface="Consolas" panose="020B0609020204030204" charset="0"/>
            </a:endParaRPr>
          </a:p>
          <a:p>
            <a:pPr marL="0" indent="0">
              <a:buSzPct val="90000"/>
              <a:buNone/>
            </a:pPr>
            <a:r>
              <a:rPr lang="zh-CN" altLang="en-US" sz="1400" dirty="0">
                <a:solidFill>
                  <a:srgbClr val="0000FF"/>
                </a:solidFill>
                <a:latin typeface="Consolas" panose="020B0609020204030204" charset="0"/>
              </a:rPr>
              <a:t>if</a:t>
            </a:r>
            <a:r>
              <a:rPr lang="zh-CN" altLang="en-US" sz="1400" dirty="0">
                <a:latin typeface="Consolas" panose="020B0609020204030204" charset="0"/>
              </a:rPr>
              <a:t> __name__ == '__main__':</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graph = {'A':['B', 'C', 'D'],</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'B':['E'],</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'C':['D', 'F'],</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'D':['B', 'E', 'G'],</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'E':['D'],</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'F':['D', 'G'],</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'G':['E']}</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r1 = searchPath(graph, 'A', 'D')</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showPath(r1)</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r2 = searchPath(graph, 'A', 'E')</a:t>
            </a:r>
            <a:endParaRPr lang="zh-CN" altLang="en-US" sz="1400" dirty="0">
              <a:latin typeface="Consolas" panose="020B0609020204030204" charset="0"/>
            </a:endParaRPr>
          </a:p>
          <a:p>
            <a:pPr marL="0" indent="0">
              <a:buSzPct val="90000"/>
              <a:buNone/>
            </a:pPr>
            <a:r>
              <a:rPr lang="zh-CN" altLang="en-US" sz="1400" dirty="0">
                <a:latin typeface="Consolas" panose="020B0609020204030204" charset="0"/>
              </a:rPr>
              <a:t>    showPath(r2)</a:t>
            </a:r>
            <a:endParaRPr lang="zh-CN" altLang="en-US" sz="1400" dirty="0">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有向图</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Directed Graph</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20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9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20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20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20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920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920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920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920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9202">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920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a:latin typeface="Times New Roman" panose="02020603050405020304" pitchFamily="18" charset="0"/>
                  <a:ea typeface="黑体" panose="02010609060101010101" pitchFamily="49" charset="-122"/>
                </a:rPr>
                <a:t>1.6  </a:t>
              </a:r>
              <a:r>
                <a:rPr lang="zh-CN" altLang="en-US" sz="3600" dirty="0">
                  <a:latin typeface="Times New Roman" panose="02020603050405020304" pitchFamily="18" charset="0"/>
                  <a:ea typeface="黑体" panose="02010609060101010101" pitchFamily="49" charset="-122"/>
                </a:rPr>
                <a:t>本章小结</a:t>
              </a:r>
              <a:endParaRPr lang="zh-CN" altLang="en-US" sz="3600" dirty="0">
                <a:latin typeface="Times New Roman" panose="02020603050405020304" pitchFamily="18" charset="0"/>
                <a:ea typeface="黑体" panose="02010609060101010101" pitchFamily="49" charset="-122"/>
              </a:endParaRP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endParaRPr lang="zh-CN" altLang="en-US" sz="3200" b="1" dirty="0">
                <a:latin typeface="Verdana" panose="020B0604030504040204" pitchFamily="34" charset="0"/>
                <a:ea typeface="黑体" panose="02010609060101010101" pitchFamily="49" charset="-122"/>
              </a:endParaRP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sp>
        <p:nvSpPr>
          <p:cNvPr id="21" name="矩形 20"/>
          <p:cNvSpPr/>
          <p:nvPr/>
        </p:nvSpPr>
        <p:spPr>
          <a:xfrm>
            <a:off x="1465147" y="1796617"/>
            <a:ext cx="5769528" cy="984885"/>
          </a:xfrm>
          <a:prstGeom prst="rect">
            <a:avLst/>
          </a:prstGeom>
        </p:spPr>
        <p:txBody>
          <a:bodyPr wrap="none">
            <a:spAutoFit/>
          </a:bodyPr>
          <a:lstStyle/>
          <a:p>
            <a:pPr>
              <a:spcBef>
                <a:spcPts val="600"/>
              </a:spcBef>
              <a:spcAft>
                <a:spcPts val="600"/>
              </a:spcAft>
              <a:buClr>
                <a:srgbClr val="FF0000"/>
              </a:buClr>
              <a:buFont typeface="Wingdings" panose="05000000000000000000" pitchFamily="2" charset="2"/>
              <a:buChar char="Ø"/>
            </a:pPr>
            <a:r>
              <a:rPr lang="zh-CN" altLang="en-US" sz="2400" b="1" dirty="0"/>
              <a:t> 可变序列：列表、字典、集合</a:t>
            </a:r>
            <a:endParaRPr lang="en-US" altLang="zh-CN" sz="2400" b="1" dirty="0"/>
          </a:p>
          <a:p>
            <a:pPr>
              <a:spcBef>
                <a:spcPts val="600"/>
              </a:spcBef>
              <a:spcAft>
                <a:spcPts val="600"/>
              </a:spcAft>
              <a:buClr>
                <a:srgbClr val="FF0000"/>
              </a:buClr>
              <a:buFont typeface="Wingdings" panose="05000000000000000000" pitchFamily="2" charset="2"/>
              <a:buChar char="Ø"/>
            </a:pPr>
            <a:r>
              <a:rPr lang="zh-CN" altLang="en-US" sz="2400" b="1" dirty="0"/>
              <a:t> 不可变序列</a:t>
            </a:r>
            <a:r>
              <a:rPr lang="en-US" altLang="zh-CN" sz="2400" b="1" dirty="0"/>
              <a:t>: </a:t>
            </a:r>
            <a:r>
              <a:rPr lang="zh-CN" altLang="en-US" sz="2400" b="1" dirty="0"/>
              <a:t>元组、字符串、</a:t>
            </a:r>
            <a:r>
              <a:rPr lang="en-US" altLang="zh-CN" sz="2400" b="1" dirty="0"/>
              <a:t>zip</a:t>
            </a:r>
            <a:r>
              <a:rPr lang="zh-CN" altLang="en-US" sz="2400" b="1" dirty="0"/>
              <a:t>等对象</a:t>
            </a:r>
            <a:endParaRPr lang="zh-CN" altLang="en-US" sz="2400" b="1" dirty="0">
              <a:solidFill>
                <a:srgbClr val="FF0000"/>
              </a:solidFill>
              <a:latin typeface="Times New Roman" panose="02020603050405020304" pitchFamily="18" charset="0"/>
              <a:ea typeface="黑体" panose="02010609060101010101" pitchFamily="49" charset="-122"/>
            </a:endParaRPr>
          </a:p>
        </p:txBody>
      </p:sp>
      <p:sp>
        <p:nvSpPr>
          <p:cNvPr id="24" name="矩形 23"/>
          <p:cNvSpPr/>
          <p:nvPr/>
        </p:nvSpPr>
        <p:spPr>
          <a:xfrm>
            <a:off x="1465147" y="2843643"/>
            <a:ext cx="7301999" cy="461665"/>
          </a:xfrm>
          <a:prstGeom prst="rect">
            <a:avLst/>
          </a:prstGeom>
        </p:spPr>
        <p:txBody>
          <a:bodyPr wrap="none">
            <a:spAutoFit/>
          </a:bodyPr>
          <a:lstStyle/>
          <a:p>
            <a:pPr>
              <a:buClr>
                <a:srgbClr val="FF0000"/>
              </a:buClr>
              <a:buFont typeface="Wingdings" panose="05000000000000000000" pitchFamily="2" charset="2"/>
              <a:buChar char="Ø"/>
            </a:pPr>
            <a:r>
              <a:rPr lang="en-US" altLang="zh-CN" sz="2400" b="1" dirty="0"/>
              <a:t> </a:t>
            </a:r>
            <a:r>
              <a:rPr lang="zh-CN" altLang="en-US" sz="2400" b="1" dirty="0"/>
              <a:t>复杂数据结构：堆、队列、栈、链表、二叉树、图</a:t>
            </a:r>
            <a:endParaRPr lang="en-US" altLang="zh-CN" sz="2400" b="1" dirty="0"/>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endParaRPr lang="zh-CN" altLang="en-US" sz="3200" b="1" dirty="0">
                <a:latin typeface="Verdana" panose="020B0604030504040204" pitchFamily="34" charset="0"/>
                <a:ea typeface="黑体" panose="02010609060101010101" pitchFamily="49" charset="-122"/>
              </a:endParaRPr>
            </a:p>
          </p:txBody>
        </p:sp>
        <p:pic>
          <p:nvPicPr>
            <p:cNvPr id="31" name="图片 1"/>
            <p:cNvPicPr>
              <a:picLocks noChangeAspect="1" noChangeArrowheads="1"/>
            </p:cNvPicPr>
            <p:nvPr/>
          </p:nvPicPr>
          <p:blipFill>
            <a:blip r:embed="rId1"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6810376" cy="923330"/>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anose="02020603050405020304" pitchFamily="18" charset="0"/>
                <a:ea typeface="黑体" panose="02010609060101010101" pitchFamily="49" charset="-122"/>
              </a:rPr>
              <a:t>如何编写复杂数据结构的</a:t>
            </a:r>
            <a:r>
              <a:rPr lang="en-US" altLang="zh-CN" sz="2200" dirty="0">
                <a:latin typeface="Times New Roman" panose="02020603050405020304" pitchFamily="18" charset="0"/>
                <a:ea typeface="黑体" panose="02010609060101010101" pitchFamily="49" charset="-122"/>
              </a:rPr>
              <a:t>Python</a:t>
            </a:r>
            <a:r>
              <a:rPr lang="zh-CN" altLang="en-US" sz="2200" dirty="0">
                <a:latin typeface="Times New Roman" panose="02020603050405020304" pitchFamily="18" charset="0"/>
                <a:ea typeface="黑体" panose="02010609060101010101" pitchFamily="49" charset="-122"/>
              </a:rPr>
              <a:t>代码？</a:t>
            </a:r>
            <a:r>
              <a:rPr lang="en-US" altLang="zh-CN" sz="2200" dirty="0">
                <a:latin typeface="Times New Roman" panose="02020603050405020304" pitchFamily="18" charset="0"/>
                <a:ea typeface="黑体" panose="02010609060101010101" pitchFamily="49" charset="-122"/>
              </a:rPr>
              <a:t> </a:t>
            </a:r>
            <a:endParaRPr lang="en-US" altLang="zh-CN" sz="2200" dirty="0">
              <a:latin typeface="Times New Roman" panose="02020603050405020304" pitchFamily="18" charset="0"/>
              <a:ea typeface="黑体" panose="02010609060101010101" pitchFamily="49" charset="-122"/>
            </a:endParaRPr>
          </a:p>
          <a:p>
            <a:pPr>
              <a:spcBef>
                <a:spcPts val="1200"/>
              </a:spcBef>
              <a:buClr>
                <a:srgbClr val="FF0000"/>
              </a:buClr>
            </a:pPr>
            <a:endParaRPr lang="en-US" altLang="zh-CN" sz="2200" dirty="0">
              <a:latin typeface="Times New Roman" panose="02020603050405020304" pitchFamily="18" charset="0"/>
              <a:ea typeface="黑体"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ox(in)">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1"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endParaRPr lang="en-US" altLang="zh-CN" sz="2000" b="1" dirty="0">
                <a:solidFill>
                  <a:srgbClr val="FF0000"/>
                </a:solidFill>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endParaRPr lang="en-US" altLang="zh-CN" sz="2000" b="1" dirty="0">
                <a:solidFill>
                  <a:srgbClr val="0000FF"/>
                </a:solidFill>
                <a:latin typeface="Times New Roman" panose="02020603050405020304" pitchFamily="18" charset="0"/>
                <a:ea typeface="黑体" panose="02010609060101010101" pitchFamily="49" charset="-122"/>
              </a:endParaRP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endParaRPr lang="en-US" altLang="zh-CN" sz="2000" b="1" dirty="0">
                <a:solidFill>
                  <a:srgbClr val="0000FF"/>
                </a:solidFill>
                <a:latin typeface="Times New Roman" panose="02020603050405020304" pitchFamily="18" charset="0"/>
                <a:ea typeface="黑体" panose="02010609060101010101" pitchFamily="49" charset="-122"/>
              </a:endParaRP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endParaRPr lang="zh-CN" altLang="en-US" sz="2000" b="1" dirty="0">
                <a:latin typeface="Times New Roman" panose="02020603050405020304" pitchFamily="18" charset="0"/>
                <a:ea typeface="黑体" panose="02010609060101010101" pitchFamily="49"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endParaRPr lang="zh-CN" altLang="en-US" sz="3000" b="1" dirty="0">
                <a:latin typeface="Verdana" panose="020B0604030504040204" pitchFamily="34" charset="0"/>
                <a:ea typeface="黑体" panose="02010609060101010101" pitchFamily="49" charset="-122"/>
              </a:endParaRPr>
            </a:p>
          </p:txBody>
        </p:sp>
        <p:pic>
          <p:nvPicPr>
            <p:cNvPr id="10"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文本占位符 16386"/>
          <p:cNvSpPr>
            <a:spLocks noGrp="1"/>
          </p:cNvSpPr>
          <p:nvPr>
            <p:ph idx="1"/>
          </p:nvPr>
        </p:nvSpPr>
        <p:spPr>
          <a:xfrm>
            <a:off x="752055" y="1367344"/>
            <a:ext cx="8229600" cy="4678451"/>
          </a:xfrm>
        </p:spPr>
        <p:txBody>
          <a:bodyPr/>
          <a:lstStyle/>
          <a:p>
            <a:pPr>
              <a:spcBef>
                <a:spcPts val="600"/>
              </a:spcBef>
              <a:spcAft>
                <a:spcPts val="0"/>
              </a:spcAft>
              <a:buClr>
                <a:srgbClr val="FF0000"/>
              </a:buClr>
              <a:buFont typeface="Wingdings" panose="05000000000000000000" charset="0"/>
              <a:buChar char="n"/>
            </a:pPr>
            <a:r>
              <a:rPr lang="zh-CN" altLang="en-US" sz="2200" b="1" noProof="1"/>
              <a:t>当不再使用时，使用</a:t>
            </a:r>
            <a:r>
              <a:rPr lang="en-US" altLang="zh-CN" sz="2200" b="1" noProof="1">
                <a:solidFill>
                  <a:srgbClr val="FF0000"/>
                </a:solidFill>
              </a:rPr>
              <a:t>del</a:t>
            </a:r>
            <a:r>
              <a:rPr lang="zh-CN" altLang="en-US" sz="2200" b="1" noProof="1">
                <a:solidFill>
                  <a:srgbClr val="FF0000"/>
                </a:solidFill>
              </a:rPr>
              <a:t>命令</a:t>
            </a:r>
            <a:r>
              <a:rPr lang="zh-CN" altLang="en-US" sz="2200" b="1" noProof="1"/>
              <a:t>删除整个列表，如果列表对象所指向的值不再有其他对象指向，</a:t>
            </a:r>
            <a:r>
              <a:rPr lang="en-US" altLang="zh-CN" sz="2200" b="1" noProof="1"/>
              <a:t>Python</a:t>
            </a:r>
            <a:r>
              <a:rPr lang="zh-CN" altLang="en-US" sz="2200" b="1" noProof="1"/>
              <a:t>将同时删除该值。</a:t>
            </a:r>
            <a:endParaRPr lang="zh-CN" altLang="en-US" sz="2200" b="1" noProof="1"/>
          </a:p>
          <a:p>
            <a:pPr marL="1905" indent="-344805">
              <a:lnSpc>
                <a:spcPct val="80000"/>
              </a:lnSpc>
              <a:buNone/>
            </a:pPr>
            <a:r>
              <a:rPr lang="en-US" altLang="zh-CN" sz="1600" noProof="1">
                <a:latin typeface="Consolas" panose="020B0609020204030204" charset="0"/>
                <a:cs typeface="Consolas" panose="020B0609020204030204" charset="0"/>
              </a:rPr>
              <a:t>       </a:t>
            </a:r>
            <a:endParaRPr lang="en-US" altLang="zh-CN" sz="1800" noProof="1">
              <a:latin typeface="Consolas" panose="020B0609020204030204" charset="0"/>
              <a:cs typeface="Consolas" panose="020B0609020204030204" charset="0"/>
            </a:endParaRPr>
          </a:p>
          <a:p>
            <a:pPr marL="802005" lvl="2" indent="-344805">
              <a:lnSpc>
                <a:spcPct val="80000"/>
              </a:lnSpc>
              <a:buClr>
                <a:srgbClr val="FF0000"/>
              </a:buClr>
              <a:buFont typeface="Wingdings" panose="05000000000000000000" pitchFamily="2" charset="2"/>
              <a:buChar char="ü"/>
            </a:pPr>
            <a:r>
              <a:rPr lang="en-US" altLang="zh-CN" sz="1800" noProof="1">
                <a:latin typeface="Consolas" panose="020B0609020204030204" charset="0"/>
                <a:cs typeface="Consolas" panose="020B0609020204030204" charset="0"/>
              </a:rPr>
              <a:t> &gt;&gt;&gt; del aList</a:t>
            </a:r>
            <a:endParaRPr lang="en-US" altLang="zh-CN" sz="1800" noProof="1">
              <a:latin typeface="Consolas" panose="020B0609020204030204" charset="0"/>
              <a:cs typeface="Consolas" panose="020B0609020204030204" charset="0"/>
            </a:endParaRPr>
          </a:p>
          <a:p>
            <a:pPr marL="1905" indent="-344805">
              <a:lnSpc>
                <a:spcPct val="80000"/>
              </a:lnSpc>
              <a:buNone/>
            </a:pPr>
            <a:r>
              <a:rPr lang="en-US" altLang="zh-CN" sz="1800" noProof="1">
                <a:latin typeface="Consolas" panose="020B0609020204030204" charset="0"/>
                <a:cs typeface="Consolas" panose="020B0609020204030204" charset="0"/>
              </a:rPr>
              <a:t>       &gt;&gt;&gt; aList</a:t>
            </a:r>
            <a:endParaRPr lang="en-US" altLang="zh-CN" sz="1800" noProof="1">
              <a:latin typeface="Consolas" panose="020B0609020204030204" charset="0"/>
              <a:cs typeface="Consolas" panose="020B0609020204030204" charset="0"/>
            </a:endParaRPr>
          </a:p>
          <a:p>
            <a:pPr marL="1905" indent="-344805">
              <a:lnSpc>
                <a:spcPct val="80000"/>
              </a:lnSpc>
              <a:buNone/>
            </a:pPr>
            <a:r>
              <a:rPr lang="en-US" altLang="zh-CN" sz="1800" noProof="1">
                <a:solidFill>
                  <a:srgbClr val="FF0000"/>
                </a:solidFill>
                <a:latin typeface="Consolas" panose="020B0609020204030204" charset="0"/>
                <a:cs typeface="Consolas" panose="020B0609020204030204" charset="0"/>
              </a:rPr>
              <a:t>       Traceback (most recent call last):</a:t>
            </a:r>
            <a:endParaRPr lang="en-US" altLang="zh-CN" sz="1800" noProof="1">
              <a:solidFill>
                <a:srgbClr val="FF0000"/>
              </a:solidFill>
              <a:latin typeface="Consolas" panose="020B0609020204030204" charset="0"/>
              <a:cs typeface="Consolas" panose="020B0609020204030204" charset="0"/>
            </a:endParaRPr>
          </a:p>
          <a:p>
            <a:pPr marL="1905" indent="-344805">
              <a:lnSpc>
                <a:spcPct val="80000"/>
              </a:lnSpc>
              <a:buNone/>
            </a:pPr>
            <a:r>
              <a:rPr lang="en-US" altLang="zh-CN" sz="1800" noProof="1">
                <a:solidFill>
                  <a:srgbClr val="FF0000"/>
                </a:solidFill>
                <a:latin typeface="Consolas" panose="020B0609020204030204" charset="0"/>
                <a:cs typeface="Consolas" panose="020B0609020204030204" charset="0"/>
              </a:rPr>
              <a:t>         File "&lt;pyshell#105&gt;", line 1, in &lt;module&gt;</a:t>
            </a:r>
            <a:endParaRPr lang="en-US" altLang="zh-CN" sz="1800" noProof="1">
              <a:solidFill>
                <a:srgbClr val="FF0000"/>
              </a:solidFill>
              <a:latin typeface="Consolas" panose="020B0609020204030204" charset="0"/>
              <a:cs typeface="Consolas" panose="020B0609020204030204" charset="0"/>
            </a:endParaRPr>
          </a:p>
          <a:p>
            <a:pPr marL="1905" indent="-344805">
              <a:lnSpc>
                <a:spcPct val="80000"/>
              </a:lnSpc>
              <a:buNone/>
            </a:pPr>
            <a:r>
              <a:rPr lang="en-US" altLang="zh-CN" sz="1800" noProof="1">
                <a:solidFill>
                  <a:srgbClr val="FF0000"/>
                </a:solidFill>
                <a:latin typeface="Consolas" panose="020B0609020204030204" charset="0"/>
                <a:cs typeface="Consolas" panose="020B0609020204030204" charset="0"/>
              </a:rPr>
              <a:t>            aList</a:t>
            </a:r>
            <a:endParaRPr lang="en-US" altLang="zh-CN" sz="1800" noProof="1">
              <a:solidFill>
                <a:srgbClr val="FF0000"/>
              </a:solidFill>
              <a:latin typeface="Consolas" panose="020B0609020204030204" charset="0"/>
              <a:cs typeface="Consolas" panose="020B0609020204030204" charset="0"/>
            </a:endParaRPr>
          </a:p>
          <a:p>
            <a:pPr marL="1905" indent="-344805">
              <a:lnSpc>
                <a:spcPct val="80000"/>
              </a:lnSpc>
              <a:buNone/>
            </a:pPr>
            <a:r>
              <a:rPr lang="en-US" altLang="zh-CN" sz="1800" noProof="1">
                <a:solidFill>
                  <a:srgbClr val="FF0000"/>
                </a:solidFill>
                <a:latin typeface="Consolas" panose="020B0609020204030204" charset="0"/>
                <a:cs typeface="Consolas" panose="020B0609020204030204" charset="0"/>
              </a:rPr>
              <a:t>       NameError: name 'aList' is not defined</a:t>
            </a:r>
            <a:endParaRPr lang="en-US" altLang="zh-CN" sz="1800" noProof="1">
              <a:solidFill>
                <a:srgbClr val="FF0000"/>
              </a:solidFill>
              <a:latin typeface="Consolas" panose="020B0609020204030204" charset="0"/>
              <a:cs typeface="Consolas" panose="020B0609020204030204" charset="0"/>
            </a:endParaRPr>
          </a:p>
          <a:p>
            <a:pPr marL="0" indent="0">
              <a:lnSpc>
                <a:spcPct val="80000"/>
              </a:lnSpc>
              <a:buNone/>
            </a:pPr>
            <a:endParaRPr lang="zh-CN" altLang="en-US" sz="180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矩形 9"/>
          <p:cNvSpPr/>
          <p:nvPr/>
        </p:nvSpPr>
        <p:spPr>
          <a:xfrm>
            <a:off x="400899" y="963812"/>
            <a:ext cx="224452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32859</Words>
  <Application>WPS 演示</Application>
  <PresentationFormat>全屏显示(4:3)</PresentationFormat>
  <Paragraphs>2315</Paragraphs>
  <Slides>88</Slides>
  <Notes>3</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88</vt:i4>
      </vt:variant>
    </vt:vector>
  </HeadingPairs>
  <TitlesOfParts>
    <vt:vector size="112" baseType="lpstr">
      <vt:lpstr>Arial</vt:lpstr>
      <vt:lpstr>宋体</vt:lpstr>
      <vt:lpstr>Wingdings</vt:lpstr>
      <vt:lpstr>Times New Roman</vt:lpstr>
      <vt:lpstr>黑体</vt:lpstr>
      <vt:lpstr>Calibri</vt:lpstr>
      <vt:lpstr>仿宋</vt:lpstr>
      <vt:lpstr>Comic Sans MS</vt:lpstr>
      <vt:lpstr>MS PMincho</vt:lpstr>
      <vt:lpstr>Yu Gothic UI</vt:lpstr>
      <vt:lpstr>Garamond</vt:lpstr>
      <vt:lpstr>方正舒体</vt:lpstr>
      <vt:lpstr>微软雅黑</vt:lpstr>
      <vt:lpstr>Calibri</vt:lpstr>
      <vt:lpstr>Times New Roman</vt:lpstr>
      <vt:lpstr>Consolas</vt:lpstr>
      <vt:lpstr>Wingdings</vt:lpstr>
      <vt:lpstr>Arial Unicode MS</vt:lpstr>
      <vt:lpstr>楷体_GB2312</vt:lpstr>
      <vt:lpstr>新宋体</vt:lpstr>
      <vt:lpstr>PingFang SC</vt:lpstr>
      <vt:lpstr>Segoe Print</vt:lpstr>
      <vt:lpstr>Verdana</vt:lpstr>
      <vt:lpstr>Office 主题</vt:lpstr>
      <vt:lpstr>PowerPoint 演示文稿</vt:lpstr>
      <vt:lpstr>第2章  Python序列</vt:lpstr>
      <vt:lpstr>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上文回顾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字典元素的读取</vt:lpstr>
      <vt:lpstr>字典元素的读取</vt:lpstr>
      <vt:lpstr>字典元素的读取</vt:lpstr>
      <vt:lpstr>字典元素的添加与修改</vt:lpstr>
      <vt:lpstr>字典元素的添加与修改</vt:lpstr>
      <vt:lpstr>字典应用案例</vt:lpstr>
      <vt:lpstr>字典应用案例</vt:lpstr>
      <vt:lpstr>字典应用案例</vt:lpstr>
      <vt:lpstr>字典应用案例</vt:lpstr>
      <vt:lpstr>2.3.6 字典推导式(dict comprehensions)</vt:lpstr>
      <vt:lpstr>集合的基本概念</vt:lpstr>
      <vt:lpstr>PowerPoint 演示文稿</vt:lpstr>
      <vt:lpstr>PowerPoint 演示文稿</vt:lpstr>
      <vt:lpstr>PowerPoint 演示文稿</vt:lpstr>
      <vt:lpstr>集合运用案例</vt:lpstr>
      <vt:lpstr>集合推导式(set comprehensions)</vt:lpstr>
      <vt:lpstr>内置方法sorted()</vt:lpstr>
      <vt:lpstr>内置方法sorted()</vt:lpstr>
      <vt:lpstr>PowerPoint 演示文稿</vt:lpstr>
      <vt:lpstr>堆</vt:lpstr>
      <vt:lpstr>队列(Queue)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言清欢</cp:lastModifiedBy>
  <cp:revision>1848</cp:revision>
  <cp:lastPrinted>2012-11-20T01:52:00Z</cp:lastPrinted>
  <dcterms:created xsi:type="dcterms:W3CDTF">2012-10-13T08:41:00Z</dcterms:created>
  <dcterms:modified xsi:type="dcterms:W3CDTF">2021-10-21T13:21:07Z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0DD21F91C99F449580D8DCEC5107CA11</vt:lpwstr>
  </property>
  <property fmtid="{D5CDD505-2E9C-101B-9397-08002B2CF9AE}" pid="3" name="KSOProductBuildVer">
    <vt:lpwstr>2052-11.1.0.10938</vt:lpwstr>
  </property>
</Properties>
</file>