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70" r:id="rId3"/>
    <p:sldId id="257" r:id="rId4"/>
    <p:sldId id="258" r:id="rId5"/>
    <p:sldId id="259" r:id="rId6"/>
    <p:sldId id="265" r:id="rId7"/>
    <p:sldId id="261" r:id="rId8"/>
    <p:sldId id="262" r:id="rId9"/>
    <p:sldId id="263" r:id="rId10"/>
    <p:sldId id="267" r:id="rId11"/>
    <p:sldId id="268" r:id="rId12"/>
    <p:sldId id="269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1429"/>
  </p:normalViewPr>
  <p:slideViewPr>
    <p:cSldViewPr snapToGrid="0" snapToObjects="1">
      <p:cViewPr varScale="1">
        <p:scale>
          <a:sx n="76" d="100"/>
          <a:sy n="76" d="100"/>
        </p:scale>
        <p:origin x="1960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EE633-9F0D-9A48-AB8C-79D0A8FCBA11}" type="datetimeFigureOut">
              <a:rPr lang="sk-SK" smtClean="0"/>
              <a:t>29.1.20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10A89-2E67-6B42-A76A-3AB31212300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7643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Počítačové siete nás sprevádzajú každodenným životom, pričom jedným z aspektov pri práci s nimi je zvýšenie spoľahlivosti a bezpečnosti siete. </a:t>
            </a:r>
          </a:p>
          <a:p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Rozvoj tejto oblasti je veľmi rýchly a tým pádom je aj čoraz zraniteľnejší voči počítačovým útokom.</a:t>
            </a:r>
            <a:r>
              <a:rPr lang="en-GB" dirty="0">
                <a:effectLst/>
              </a:rPr>
              <a:t> </a:t>
            </a:r>
          </a:p>
          <a:p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 rozvojom tejto technologickej oblasti prichádzajú nové spôsoby a typy útokov, voči ktorým sa treba chrániť.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tak v rámci riešenia tejto problematiky je dôležité navrhnúť, vytvoriť a implementovať bezpečnostné metódy na zabránenie takýchto útokov</a:t>
            </a:r>
            <a:r>
              <a:rPr lang="en-GB" dirty="0">
                <a:effectLst/>
              </a:rPr>
              <a:t> </a:t>
            </a:r>
            <a:endParaRPr lang="sk-SK" dirty="0"/>
          </a:p>
          <a:p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Danú problematiku je potrebné riešiť z dôvodu predchádzania škodlivým útokom prostredníctvom predikcie na základe analýze dát.</a:t>
            </a:r>
          </a:p>
          <a:p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Táto práca je venovaná výskumu v oblasti odhalenia počítačových útokov metódami strojového učenia.</a:t>
            </a:r>
            <a:r>
              <a:rPr lang="en-GB" dirty="0">
                <a:effectLst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210A89-2E67-6B42-A76A-3AB31212300E}" type="slidenum">
              <a:rPr lang="sk-SK" smtClean="0"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028159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210A89-2E67-6B42-A76A-3AB31212300E}" type="slidenum">
              <a:rPr lang="sk-SK" smtClean="0"/>
              <a:t>13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18010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Hlavným nedostatkom použitia algoritmov strojového učenia je nedostatočná dokumentácia použitia, tvorba architektúry a nastavenia parametrov modelov. Dnešný spôsob použitia týchto metód spočíva predovšetkým v skúšaní a optimalizácii najlepšieho riešenia pre daný model.</a:t>
            </a:r>
          </a:p>
          <a:p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Hlavnou motiváciou je vytvorenie jednotnej analýzy vplyvov rôznych nastavení klasifikačných algoritmov a rôznych spôsobov predspracovania vybraných dátových množín na výsledky odhalenia sieťových útokov</a:t>
            </a:r>
            <a:r>
              <a:rPr lang="en-GB" dirty="0">
                <a:effectLst/>
              </a:rPr>
              <a:t> </a:t>
            </a:r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210A89-2E67-6B42-A76A-3AB31212300E}" type="slidenum">
              <a:rPr lang="sk-SK" smtClean="0"/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0284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Voľne dostupný nástroj pre platformu Linux, ktorý pasívne monitoruje sieťovú prevádzku a snaží sa identifikovať narušenia siete v reálnom čase. </a:t>
            </a:r>
          </a:p>
          <a:p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HIDE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Hierarchický systém založený na anomáliách, vyvinutý pomocou štatistického modelovania a neurónových sietí. </a:t>
            </a:r>
          </a:p>
          <a:p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CAD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Používa dátovú štruktúru - stromy (</a:t>
            </a:r>
            <a:r>
              <a:rPr lang="sk-SK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Change </a:t>
            </a:r>
            <a:r>
              <a:rPr lang="sk-SK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Aggregation</a:t>
            </a:r>
            <a:r>
              <a:rPr lang="sk-SK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Trees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CAT) na detekciu distribuovaných záplavových útokov (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DDoS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na úrovni toku. </a:t>
            </a:r>
          </a:p>
          <a:p>
            <a:endParaRPr lang="sk-SK" dirty="0"/>
          </a:p>
          <a:p>
            <a:r>
              <a:rPr lang="sk-SK" dirty="0"/>
              <a:t>Nástroje identifikujú známe aj neznáme útoky pomocou štatistických metód, dolovania v dátach  alebo softvérových prístupov</a:t>
            </a:r>
            <a:r>
              <a:rPr lang="en-GB" dirty="0">
                <a:effectLst/>
              </a:rPr>
              <a:t> </a:t>
            </a:r>
          </a:p>
          <a:p>
            <a:endParaRPr lang="en-GB" dirty="0">
              <a:effectLst/>
            </a:endParaRPr>
          </a:p>
          <a:p>
            <a:pPr lvl="0"/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Väčšina existujúcich NIDS je závislý od viacerých vstupných parametrov používateľa a ich výkon je veľmi citlivý na tieto parametre.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Takmer všetky NIDS na báze anomálií pracujú takmer v reálnom čase alebo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offline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Navyše väčšina trpí veľkým počtom falošných poplachov.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210A89-2E67-6B42-A76A-3AB31212300E}" type="slidenum">
              <a:rPr lang="sk-SK" smtClean="0"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17491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Obmedzenie výkonnosti pri práci v reálnom čase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Vyvinutý NIDS by mal v ideálnom prípade v reálnom čase zachytiť a skontrolovať každý jeden paket podľa aktuálneho sieťového scenára pre vhodnú analýzu a presnú detekciu anomálie.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Zníženie falošného poplachu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NIDS alebo iná metóda detekcie by sa mala vyhnúť vysokej miere hlásenia falošných útokov.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Redukcia dimenzie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Vyvinúť vhodnú metódu na výber optimálneho súboru parametrov na detekciu anomálií bez znižovania výkonnosti detekcie.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Generický systém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Platformovo nezávislý systém či metóda.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Spracovanie sofistikovaných anomálií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Aktualizovanie NIDS alebo iných detekčných metód na aktuálne anomálie, ktoré sa vyskytli v lokálnej sieti alebo na internete</a:t>
            </a:r>
          </a:p>
          <a:p>
            <a:pPr lvl="0"/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Vyvinúť NIDS založený na detekcii útokov pomocou anomálií, ktorého schopnosť detegovať útoky závisí od minimálneho počtu užívateľských parametrov a je schopný zaobchádzať so známymi aj neznámymi útokmi v reálnom čase s minimálnym počtom falošných poplachov.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210A89-2E67-6B42-A76A-3AB31212300E}" type="slidenum">
              <a:rPr lang="sk-SK" smtClean="0"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78458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 základe podrobnej analýzy anomálií, anomálne založených detekčných systémov a klasifikačných algoritmov, ktoré sa bežne používajú na detekciu anomálnej sieťovej premávky sme sa rozhodli vybrať práve tento smer, ktorým sa naša práca bude uberať.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Prvý programový modul bude slúžiť na predspracovanie dátovej množiny. Druhý programový modul bude implementovať rôzne metódy strojového učenia pre odhalenie útočnej/anomálnej sieťovej premávky nad predspracovanou dátovou množinou. Táto práca bude mať výskumný charakter z hľadiska hlbšej analýzy jednotlivých metód predspracovania dátovej množiny a metód strojového učenia.</a:t>
            </a:r>
          </a:p>
          <a:p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Metódy strojového učenia implementujeme nad vybranou dátovou množinou s cieľom porovnať výsledky hodnotení a vyhodnotiť, ktorá metóda je pre aký typ problematiky sieťového narušenia najvhodnejšia. Zameriame sa predovšetkým na hľadanie anomálií v sieťovej premávke a na metódy, ktoré sú určené na ich odhaľovanie.</a:t>
            </a:r>
          </a:p>
          <a:p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Obe programové moduly budú vhodným spôsobom dokumentovať svoj priebeh procesov. Výstupom modulov budú grafické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vizualizačné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prvky na vhodnú reprezentáciu výsledkov a súbory, ktoré </a:t>
            </a:r>
            <a:r>
              <a:rPr lang="sk-SK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vzniknú.</a:t>
            </a:r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210A89-2E67-6B42-A76A-3AB31212300E}" type="slidenum">
              <a:rPr lang="sk-SK" smtClean="0"/>
              <a:t>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50485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 zachytenie sieťovej prevádzky vo forme paketov sa používa nástroj </a:t>
            </a:r>
            <a:r>
              <a:rPr lang="sk-SK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tcpdump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Tento nástroj sa použil na zachytenie 100 GB surovej dátovej prevádzky. UNSW-NB15 súbor údajov má 9 typov útokov: </a:t>
            </a:r>
            <a:r>
              <a:rPr lang="sk-SK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Fuzzers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sk-SK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Analysis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sk-SK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Backdoors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sk-SK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DoS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sk-SK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Exploits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sk-SK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Generic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sk-SK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Reconnaissance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sk-SK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Shellcode</a:t>
            </a:r>
            <a:r>
              <a:rPr lang="sk-SK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sk-SK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Worms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Dátový súbor pozostáva z 2 540 044 záznamov a 49 atribútov/vlastností s označením triedy.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210A89-2E67-6B42-A76A-3AB31212300E}" type="slidenum">
              <a:rPr lang="sk-SK" smtClean="0"/>
              <a:t>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47004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210A89-2E67-6B42-A76A-3AB31212300E}" type="slidenum">
              <a:rPr lang="sk-SK" smtClean="0"/>
              <a:t>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470517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210A89-2E67-6B42-A76A-3AB31212300E}" type="slidenum">
              <a:rPr lang="sk-SK" smtClean="0"/>
              <a:t>10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41192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210A89-2E67-6B42-A76A-3AB31212300E}" type="slidenum">
              <a:rPr lang="sk-SK" smtClean="0"/>
              <a:t>12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08193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E1094-044A-7E45-A659-599FC3335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81E3B1-16A9-A944-885E-BC0D556C91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4C09D-5F3C-AE4E-84F5-C4A2B3071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E66B2-A0B7-944A-968F-0C9E95D50070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2E47E-EF92-A044-9B9B-1DF29AE64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D1CC2-C7C0-A143-91C3-0BA81E622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41C20-2909-AD47-8F3B-F00C4948A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18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98F8F-4DDC-1E41-9C8E-DE2C09C68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3DA4D0-0C80-194D-88DE-1D7B84226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63E10-E6AF-6945-82CA-711FA5DC9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E66B2-A0B7-944A-968F-0C9E95D50070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D9C92-7556-DA40-B022-C7D354E6A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1461F-FEE5-024C-AF00-B981C520E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41C20-2909-AD47-8F3B-F00C4948A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28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0C916D-B75F-C041-83E2-47A4261E76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B1D80B-5FE8-3847-82EF-94A8F0097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1BC0B-8CF9-7C4B-8481-38B55D162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E66B2-A0B7-944A-968F-0C9E95D50070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54C73-341B-8A4E-8014-887B3B774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85910-614E-EF4C-8974-DB66D1215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41C20-2909-AD47-8F3B-F00C4948A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1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6F061-A945-7D45-B582-99E979665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92D98-66AC-EB45-86E2-C4F3A3221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A539E-CFF7-8E44-B05C-045B81C50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E66B2-A0B7-944A-968F-0C9E95D50070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4971D-710A-4549-B1E8-68BDE9610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42E4E-3971-9A49-BEC6-79069E68D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41C20-2909-AD47-8F3B-F00C4948A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26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DA792-F4BA-0C4B-94E4-FE1ED74AF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118A8-2D6E-5C45-B1B6-6AAD1AAD2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C393F-8787-5E41-B4D5-75724D32A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E66B2-A0B7-944A-968F-0C9E95D50070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2802A-D030-4842-8AD7-A1D7B2224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9B387-4774-0E4E-BF53-72E4D33A3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41C20-2909-AD47-8F3B-F00C4948A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647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CE9D8-B9DF-8042-A9A1-4CF9EEB2C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3E927-561B-234F-B375-FD162DE234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67CF31-4DE8-5944-BE68-4872D0F40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9195C3-6DCD-8A4C-A7B8-607166AFD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E66B2-A0B7-944A-968F-0C9E95D50070}" type="datetimeFigureOut">
              <a:rPr lang="en-US" smtClean="0"/>
              <a:t>1/29/20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BE5E64-C6A4-6B4F-9D7C-660C714BC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C2AE8F-51D6-E147-9FAE-E1E9958E0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41C20-2909-AD47-8F3B-F00C4948A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87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72542-F250-AA47-910B-FC4CC78AA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F0CBBA-D874-0B41-82AC-E2246DE18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2C1618-579D-6349-8438-23BF6375A5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4580B8-2494-114A-A0DB-57971DA8C6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E52534-7445-2A40-A37B-D160FF3E9A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BFFDA0-A999-2941-8E51-0780BDDE6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E66B2-A0B7-944A-968F-0C9E95D50070}" type="datetimeFigureOut">
              <a:rPr lang="en-US" smtClean="0"/>
              <a:t>1/29/20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53B3E6-C4E4-354C-96AD-941133F64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D3E1AA-1F1C-5C4F-A942-1AF585D37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41C20-2909-AD47-8F3B-F00C4948A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70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F626F-F40C-9A44-AAEC-852659044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379696-1A9A-C448-97BB-997B72B71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E66B2-A0B7-944A-968F-0C9E95D50070}" type="datetimeFigureOut">
              <a:rPr lang="en-US" smtClean="0"/>
              <a:t>1/29/20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99B484-F581-C445-A314-B826D7B2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2E3F12-07AD-D94C-821C-EF8DA4168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41C20-2909-AD47-8F3B-F00C4948A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28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844645-1F4C-7441-9672-9EDAD1F1B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E66B2-A0B7-944A-968F-0C9E95D50070}" type="datetimeFigureOut">
              <a:rPr lang="en-US" smtClean="0"/>
              <a:t>1/29/20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56C693-BB24-7A4F-82A5-16224C34B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4B2A2-0BF2-2849-A960-159CD4971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41C20-2909-AD47-8F3B-F00C4948A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37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A38F8-6CEF-9646-8F3E-DE1680F58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1C20B-4015-3B49-92EE-52AA78915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720F56-F174-D04C-A1D6-75423863B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2C421C-B986-8840-A2CB-D22DC5A00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E66B2-A0B7-944A-968F-0C9E95D50070}" type="datetimeFigureOut">
              <a:rPr lang="en-US" smtClean="0"/>
              <a:t>1/29/20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95F65-AB42-C544-9C58-C0B7493A7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FEB4E5-FD78-3848-A2CE-6D40F04C2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41C20-2909-AD47-8F3B-F00C4948A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03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A8562-236B-C94E-871E-B7EE9D5F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0208E1-2514-C448-BED0-8CBDE87A73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2133F-660F-274C-A672-CAC9A5FDE3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05F2C3-2AD4-C74E-B78A-31CE1A3AE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E66B2-A0B7-944A-968F-0C9E95D50070}" type="datetimeFigureOut">
              <a:rPr lang="en-US" smtClean="0"/>
              <a:t>1/29/20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F6039B-249D-A643-8BB5-D807C0323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759171-72E8-AB4A-8039-CEE6D33F8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41C20-2909-AD47-8F3B-F00C4948A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84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CC6A72-7BAE-9843-9E1E-C43711685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646DE-9C59-B244-8E4A-A092B89C8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C904A-4E6D-C44C-AC57-5BFD405179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E66B2-A0B7-944A-968F-0C9E95D50070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880EB-B3C6-9649-9665-BDDC608DE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28CCE-1E61-E347-9C39-87E2C2B97F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41C20-2909-AD47-8F3B-F00C4948A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71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E9D26-5935-0849-814B-CD24F700D6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69067"/>
            <a:ext cx="12192000" cy="2319866"/>
          </a:xfrm>
        </p:spPr>
        <p:txBody>
          <a:bodyPr>
            <a:normAutofit/>
          </a:bodyPr>
          <a:lstStyle/>
          <a:p>
            <a:r>
              <a:rPr lang="sk-SK" sz="2600" dirty="0">
                <a:latin typeface="Calibri" panose="020F0502020204030204" pitchFamily="34" charset="0"/>
                <a:cs typeface="Calibri" panose="020F0502020204030204" pitchFamily="34" charset="0"/>
              </a:rPr>
              <a:t>Bc. Zoltán </a:t>
            </a:r>
            <a:r>
              <a:rPr lang="sk-SK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Csengődy</a:t>
            </a:r>
            <a:br>
              <a:rPr lang="sk-SK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sk-SK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sk-SK" sz="2800" b="1" dirty="0">
                <a:latin typeface="Calibri" panose="020F0502020204030204" pitchFamily="34" charset="0"/>
                <a:cs typeface="Calibri" panose="020F0502020204030204" pitchFamily="34" charset="0"/>
              </a:rPr>
              <a:t>IDENTIFIKÁCIA BEZPEČNOSTNÝCH RIZÍK A ANALÝZA DÁT Z PROSTREDIA POČÍTAČOVÝCH SIETÍ</a:t>
            </a:r>
            <a:br>
              <a:rPr lang="sk-SK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sk-SK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sk-SK" sz="2600" dirty="0">
                <a:latin typeface="Calibri" panose="020F0502020204030204" pitchFamily="34" charset="0"/>
                <a:cs typeface="Calibri" panose="020F0502020204030204" pitchFamily="34" charset="0"/>
              </a:rPr>
              <a:t>Diplomová práca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1B4A279-265A-AF4B-AA59-A4C0C44484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87" t="16309" r="7143" b="14258"/>
          <a:stretch/>
        </p:blipFill>
        <p:spPr>
          <a:xfrm>
            <a:off x="3367998" y="185354"/>
            <a:ext cx="5456004" cy="93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644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B43BB-A9DD-2245-97DF-97769DACD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ROC krivka náhodného lesa</a:t>
            </a: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D19A5100-030D-2041-A91F-DBB279F1269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000" y="1360802"/>
            <a:ext cx="9360000" cy="504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F07B868-C1A5-094B-B8C2-E479B96FCEF9}"/>
              </a:ext>
            </a:extLst>
          </p:cNvPr>
          <p:cNvSpPr txBox="1"/>
          <p:nvPr/>
        </p:nvSpPr>
        <p:spPr>
          <a:xfrm>
            <a:off x="5703906" y="6396335"/>
            <a:ext cx="769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8/11</a:t>
            </a:r>
          </a:p>
        </p:txBody>
      </p:sp>
    </p:spTree>
    <p:extLst>
      <p:ext uri="{BB962C8B-B14F-4D97-AF65-F5344CB8AC3E}">
        <p14:creationId xmlns:p14="http://schemas.microsoft.com/office/powerpoint/2010/main" val="259430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AF490-C604-624B-8252-1AD4AA660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ROC krivka SGD </a:t>
            </a:r>
            <a:r>
              <a:rPr lang="sk-SK" dirty="0" err="1"/>
              <a:t>klasifikátora</a:t>
            </a:r>
            <a:r>
              <a:rPr lang="en-GB" dirty="0">
                <a:effectLst/>
              </a:rPr>
              <a:t> </a:t>
            </a:r>
            <a:endParaRPr lang="sk-SK" dirty="0"/>
          </a:p>
        </p:txBody>
      </p:sp>
      <p:pic>
        <p:nvPicPr>
          <p:cNvPr id="4" name="Content Placeholder 8" descr="A close up of a map&#10;&#10;Description automatically generated">
            <a:extLst>
              <a:ext uri="{FF2B5EF4-FFF2-40B4-BE49-F238E27FC236}">
                <a16:creationId xmlns:a16="http://schemas.microsoft.com/office/drawing/2014/main" id="{16DBAB7F-6770-874A-9C56-3B4677C33718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000" y="1360804"/>
            <a:ext cx="9360000" cy="504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379D6F-9837-5A44-A47D-518C47F59CE1}"/>
              </a:ext>
            </a:extLst>
          </p:cNvPr>
          <p:cNvSpPr txBox="1"/>
          <p:nvPr/>
        </p:nvSpPr>
        <p:spPr>
          <a:xfrm>
            <a:off x="5703906" y="6396335"/>
            <a:ext cx="769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9/11</a:t>
            </a:r>
          </a:p>
        </p:txBody>
      </p:sp>
    </p:spTree>
    <p:extLst>
      <p:ext uri="{BB962C8B-B14F-4D97-AF65-F5344CB8AC3E}">
        <p14:creationId xmlns:p14="http://schemas.microsoft.com/office/powerpoint/2010/main" val="88922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2D120-FDEC-3843-9A45-0D1396986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Prínosy práce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5DD0E-E296-B44F-9D61-AA9AEF816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/>
              <a:t>Výber rôznych spôsobov predspracovania dátovej množiny</a:t>
            </a:r>
          </a:p>
          <a:p>
            <a:r>
              <a:rPr lang="sk-SK" dirty="0"/>
              <a:t>Obohacovanie dát v procese predspracovania</a:t>
            </a:r>
          </a:p>
          <a:p>
            <a:r>
              <a:rPr lang="sk-SK" dirty="0"/>
              <a:t>Kombinácia viacerých metód</a:t>
            </a:r>
          </a:p>
          <a:p>
            <a:r>
              <a:rPr lang="sk-SK" dirty="0"/>
              <a:t>Sofistikované optimalizovanie metód</a:t>
            </a:r>
          </a:p>
          <a:p>
            <a:r>
              <a:rPr lang="sk-SK" dirty="0"/>
              <a:t>Možnosť uložiť výstup predspracovania dátovej množiny</a:t>
            </a:r>
          </a:p>
          <a:p>
            <a:r>
              <a:rPr lang="sk-SK" dirty="0"/>
              <a:t>Možnosť uložiť model strojového učenia a jeho výsledky</a:t>
            </a:r>
          </a:p>
          <a:p>
            <a:r>
              <a:rPr lang="sk-SK" dirty="0"/>
              <a:t>Možnosť porovnať metódy strojového učenia</a:t>
            </a:r>
          </a:p>
          <a:p>
            <a:r>
              <a:rPr lang="sk-SK" dirty="0"/>
              <a:t>Výber rôznych metód </a:t>
            </a:r>
            <a:r>
              <a:rPr lang="sk-SK"/>
              <a:t>strojového učenia</a:t>
            </a:r>
          </a:p>
          <a:p>
            <a:r>
              <a:rPr lang="sk-SK" dirty="0"/>
              <a:t>Dostupnosť riešenia vo forme programových modulov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2E9CBE-E3BE-0246-92C0-884745B2EF77}"/>
              </a:ext>
            </a:extLst>
          </p:cNvPr>
          <p:cNvSpPr txBox="1"/>
          <p:nvPr/>
        </p:nvSpPr>
        <p:spPr>
          <a:xfrm>
            <a:off x="5703906" y="6396335"/>
            <a:ext cx="925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10/11</a:t>
            </a:r>
          </a:p>
        </p:txBody>
      </p:sp>
    </p:spTree>
    <p:extLst>
      <p:ext uri="{BB962C8B-B14F-4D97-AF65-F5344CB8AC3E}">
        <p14:creationId xmlns:p14="http://schemas.microsoft.com/office/powerpoint/2010/main" val="1486015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5961A-522A-B94F-BDE9-1BA78486B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Budúca práca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46EC0-6AAA-B44C-BE52-01DA96E25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sk-SK" dirty="0"/>
              <a:t>Implementácia ďalšej metódy strojového učenia - neurónová sieť</a:t>
            </a:r>
          </a:p>
          <a:p>
            <a:pPr>
              <a:lnSpc>
                <a:spcPct val="150000"/>
              </a:lnSpc>
            </a:pPr>
            <a:r>
              <a:rPr lang="sk-SK" dirty="0"/>
              <a:t>Analýza a optimalizácia parametrov neurónovej siete</a:t>
            </a:r>
          </a:p>
          <a:p>
            <a:pPr>
              <a:lnSpc>
                <a:spcPct val="150000"/>
              </a:lnSpc>
            </a:pPr>
            <a:r>
              <a:rPr lang="sk-SK" dirty="0"/>
              <a:t>Kombinácia metód strojového učenia</a:t>
            </a:r>
          </a:p>
          <a:p>
            <a:pPr>
              <a:lnSpc>
                <a:spcPct val="150000"/>
              </a:lnSpc>
            </a:pPr>
            <a:r>
              <a:rPr lang="sk-SK" dirty="0"/>
              <a:t>Overenie riešenia na simulovanej sieťovej premávke</a:t>
            </a:r>
          </a:p>
          <a:p>
            <a:endParaRPr lang="sk-SK" dirty="0"/>
          </a:p>
          <a:p>
            <a:pPr lvl="1">
              <a:buFont typeface="Courier New" panose="02070309020205020404" pitchFamily="49" charset="0"/>
              <a:buChar char="o"/>
            </a:pPr>
            <a:endParaRPr lang="sk-S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E55A56-D226-A24A-9284-13E039533B2A}"/>
              </a:ext>
            </a:extLst>
          </p:cNvPr>
          <p:cNvSpPr txBox="1"/>
          <p:nvPr/>
        </p:nvSpPr>
        <p:spPr>
          <a:xfrm>
            <a:off x="5703906" y="6396335"/>
            <a:ext cx="925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11/11</a:t>
            </a:r>
          </a:p>
        </p:txBody>
      </p:sp>
    </p:spTree>
    <p:extLst>
      <p:ext uri="{BB962C8B-B14F-4D97-AF65-F5344CB8AC3E}">
        <p14:creationId xmlns:p14="http://schemas.microsoft.com/office/powerpoint/2010/main" val="192292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3F2EF-E65F-804C-87B7-EE73BF8D9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Obsah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40D01-6F89-8E4C-860C-5B1FF9AEE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sk-SK" dirty="0"/>
              <a:t>Úvod do problémovej oblasti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/>
              <a:t>Motivácia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/>
              <a:t>Existujúce riešenia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/>
              <a:t>Výzvy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/>
              <a:t>Prototyp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/>
              <a:t>Experimentálne overenie riešenia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/>
              <a:t>Prínosy práce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/>
              <a:t>Budúca práca</a:t>
            </a:r>
          </a:p>
        </p:txBody>
      </p:sp>
    </p:spTree>
    <p:extLst>
      <p:ext uri="{BB962C8B-B14F-4D97-AF65-F5344CB8AC3E}">
        <p14:creationId xmlns:p14="http://schemas.microsoft.com/office/powerpoint/2010/main" val="635676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16057-6DF2-B248-A4E6-0FB963CCD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Úvod do problémovej oblasti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ABD1D-D280-4C48-ABA3-FCD535F5B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834" y="1557868"/>
            <a:ext cx="10710333" cy="4838467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sk-SK" sz="2400" dirty="0"/>
              <a:t>Rozvoj technologickej oblasti</a:t>
            </a:r>
            <a:r>
              <a:rPr lang="sk-SK" sz="2400" dirty="0">
                <a:effectLst/>
              </a:rPr>
              <a:t> sieťových technológií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sk-SK" sz="2200" dirty="0"/>
              <a:t>Zraniteľnosť voči počítačovým útokom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sk-SK" sz="2200" dirty="0">
                <a:effectLst/>
              </a:rPr>
              <a:t>N</a:t>
            </a:r>
            <a:r>
              <a:rPr lang="sk-SK" sz="2200" dirty="0"/>
              <a:t>ové spôsoby a typy počítačových útokov</a:t>
            </a:r>
          </a:p>
          <a:p>
            <a:pPr>
              <a:lnSpc>
                <a:spcPct val="170000"/>
              </a:lnSpc>
            </a:pPr>
            <a:r>
              <a:rPr lang="sk-SK" sz="2400" dirty="0"/>
              <a:t>Vytvoriť a implementovať bezpečnostné metódy, ktoré zvyšujú spoľahlivosť a bezpečnosť siete</a:t>
            </a:r>
          </a:p>
          <a:p>
            <a:pPr>
              <a:lnSpc>
                <a:spcPct val="170000"/>
              </a:lnSpc>
            </a:pPr>
            <a:r>
              <a:rPr lang="sk-SK" sz="2400" dirty="0"/>
              <a:t>Predchádzanie škodlivým útokom prostredníctvom predikcie na základe analýzy dát</a:t>
            </a:r>
          </a:p>
          <a:p>
            <a:pPr>
              <a:lnSpc>
                <a:spcPct val="170000"/>
              </a:lnSpc>
            </a:pPr>
            <a:r>
              <a:rPr lang="sk-SK" sz="2400" dirty="0"/>
              <a:t>Výskum v oblasti odhalenia počítačových útokov metódami strojového učenia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453796-24B1-264F-949F-37F57140C121}"/>
              </a:ext>
            </a:extLst>
          </p:cNvPr>
          <p:cNvSpPr txBox="1"/>
          <p:nvPr/>
        </p:nvSpPr>
        <p:spPr>
          <a:xfrm>
            <a:off x="5703906" y="6396335"/>
            <a:ext cx="769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1/11</a:t>
            </a:r>
          </a:p>
        </p:txBody>
      </p:sp>
    </p:spTree>
    <p:extLst>
      <p:ext uri="{BB962C8B-B14F-4D97-AF65-F5344CB8AC3E}">
        <p14:creationId xmlns:p14="http://schemas.microsoft.com/office/powerpoint/2010/main" val="683839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B8BBF-2355-7C42-B29D-9D275076D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Motivácia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A5907-F9B9-2144-8B4F-7144722FC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sk-SK" sz="2400" dirty="0"/>
              <a:t>Nedostatočná dokumentácia použitia modelov</a:t>
            </a:r>
          </a:p>
          <a:p>
            <a:pPr>
              <a:lnSpc>
                <a:spcPct val="150000"/>
              </a:lnSpc>
            </a:pPr>
            <a:r>
              <a:rPr lang="sk-SK" sz="2400" dirty="0"/>
              <a:t>Tvorba architektúry</a:t>
            </a:r>
          </a:p>
          <a:p>
            <a:pPr>
              <a:lnSpc>
                <a:spcPct val="150000"/>
              </a:lnSpc>
            </a:pPr>
            <a:r>
              <a:rPr lang="sk-SK" sz="2400" dirty="0"/>
              <a:t>Nastavenia parametrov modelu</a:t>
            </a:r>
            <a:endParaRPr lang="sk-SK" dirty="0"/>
          </a:p>
          <a:p>
            <a:pPr>
              <a:lnSpc>
                <a:spcPct val="150000"/>
              </a:lnSpc>
            </a:pPr>
            <a:r>
              <a:rPr lang="sk-SK" sz="2400" dirty="0"/>
              <a:t>Vytvorenie jednotnej analýzy</a:t>
            </a:r>
            <a:endParaRPr lang="en-GB" sz="24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sk-SK" sz="2200" dirty="0"/>
              <a:t>Vplyv rôznych spôsobov predspracovania dátových množín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k-SK" sz="2200" dirty="0"/>
              <a:t>Vplyv rôznych nastavení klasifikačných algoritmov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1C1EE6-13AA-E547-B9A0-4716023A4D8F}"/>
              </a:ext>
            </a:extLst>
          </p:cNvPr>
          <p:cNvSpPr txBox="1"/>
          <p:nvPr/>
        </p:nvSpPr>
        <p:spPr>
          <a:xfrm>
            <a:off x="5703906" y="6396335"/>
            <a:ext cx="769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2/11</a:t>
            </a:r>
          </a:p>
        </p:txBody>
      </p:sp>
    </p:spTree>
    <p:extLst>
      <p:ext uri="{BB962C8B-B14F-4D97-AF65-F5344CB8AC3E}">
        <p14:creationId xmlns:p14="http://schemas.microsoft.com/office/powerpoint/2010/main" val="1562584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39A18-8281-2A49-92AD-77FCC8442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Existujúce riešenia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A697B-AB4C-B141-A4C1-AE5593E76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sk-SK" sz="2400" dirty="0"/>
              <a:t>Existuje veľké množstvo nástrojov na detekciu útokov alebo narušenia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sk-SK" sz="2200" dirty="0" err="1"/>
              <a:t>Bro</a:t>
            </a:r>
            <a:endParaRPr lang="sk-SK" sz="2200" dirty="0"/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sk-SK" sz="2200" dirty="0"/>
              <a:t>HIDE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sk-SK" sz="2200" dirty="0"/>
              <a:t>CAD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sk-SK" sz="2200" dirty="0"/>
              <a:t> a ďalšie ...</a:t>
            </a:r>
          </a:p>
          <a:p>
            <a:pPr lvl="0">
              <a:lnSpc>
                <a:spcPct val="170000"/>
              </a:lnSpc>
            </a:pPr>
            <a:r>
              <a:rPr lang="sk-SK" sz="2400" dirty="0"/>
              <a:t>Závislosť od viacerých vstupných parametrov používateľa</a:t>
            </a:r>
          </a:p>
          <a:p>
            <a:pPr lvl="0">
              <a:lnSpc>
                <a:spcPct val="170000"/>
              </a:lnSpc>
            </a:pPr>
            <a:r>
              <a:rPr lang="sk-SK" sz="2400" dirty="0"/>
              <a:t>Väčšina trpí veľkým počtom falošných poplachov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0249DF-40AD-9742-92D1-A60B19AFDE27}"/>
              </a:ext>
            </a:extLst>
          </p:cNvPr>
          <p:cNvSpPr txBox="1"/>
          <p:nvPr/>
        </p:nvSpPr>
        <p:spPr>
          <a:xfrm>
            <a:off x="5703906" y="6396335"/>
            <a:ext cx="769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3/11</a:t>
            </a:r>
          </a:p>
        </p:txBody>
      </p:sp>
    </p:spTree>
    <p:extLst>
      <p:ext uri="{BB962C8B-B14F-4D97-AF65-F5344CB8AC3E}">
        <p14:creationId xmlns:p14="http://schemas.microsoft.com/office/powerpoint/2010/main" val="1038998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3D08E-D8D0-2644-A206-C72EE370F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Výzvy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320F7-B7CF-3744-B044-208A5A8F3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sk-SK" dirty="0"/>
              <a:t>Obmedzenie výkonnosti pri práci v reálnom čase</a:t>
            </a:r>
          </a:p>
          <a:p>
            <a:pPr lvl="0">
              <a:lnSpc>
                <a:spcPct val="150000"/>
              </a:lnSpc>
            </a:pPr>
            <a:r>
              <a:rPr lang="sk-SK" dirty="0"/>
              <a:t>Zníženie falošného poplachu</a:t>
            </a:r>
          </a:p>
          <a:p>
            <a:pPr lvl="0">
              <a:lnSpc>
                <a:spcPct val="150000"/>
              </a:lnSpc>
            </a:pPr>
            <a:r>
              <a:rPr lang="sk-SK" dirty="0"/>
              <a:t>Redukcia dimenzie</a:t>
            </a:r>
          </a:p>
          <a:p>
            <a:pPr lvl="0">
              <a:lnSpc>
                <a:spcPct val="150000"/>
              </a:lnSpc>
            </a:pPr>
            <a:r>
              <a:rPr lang="sk-SK" dirty="0"/>
              <a:t>Generický systém</a:t>
            </a:r>
          </a:p>
          <a:p>
            <a:pPr lvl="0">
              <a:lnSpc>
                <a:spcPct val="150000"/>
              </a:lnSpc>
            </a:pPr>
            <a:r>
              <a:rPr lang="sk-SK" dirty="0"/>
              <a:t>Spracovanie sofistikovaných anomálií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6EE1D2-FB26-024B-9E2F-DA9C3EA3C82A}"/>
              </a:ext>
            </a:extLst>
          </p:cNvPr>
          <p:cNvSpPr txBox="1"/>
          <p:nvPr/>
        </p:nvSpPr>
        <p:spPr>
          <a:xfrm>
            <a:off x="5703906" y="6396335"/>
            <a:ext cx="769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4/11</a:t>
            </a:r>
          </a:p>
        </p:txBody>
      </p:sp>
    </p:spTree>
    <p:extLst>
      <p:ext uri="{BB962C8B-B14F-4D97-AF65-F5344CB8AC3E}">
        <p14:creationId xmlns:p14="http://schemas.microsoft.com/office/powerpoint/2010/main" val="3248355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98290-34C5-4249-8F3A-DD19FD8D8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Prototyp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03930-07DB-6342-B21B-D72B39542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429"/>
            <a:ext cx="10515600" cy="1730375"/>
          </a:xfrm>
        </p:spPr>
        <p:txBody>
          <a:bodyPr/>
          <a:lstStyle/>
          <a:p>
            <a:r>
              <a:rPr lang="sk-SK" dirty="0"/>
              <a:t>Dva programové moduly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k-SK" dirty="0"/>
              <a:t>Programový modul určený na spracovanie rozsiahlej množiny dát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k-SK" dirty="0"/>
              <a:t>Programový modul odhalenie anomálnej sieťovej premávky prostredníctvom inteligentných metód strojového učenia</a:t>
            </a:r>
            <a:r>
              <a:rPr lang="sk-SK" dirty="0">
                <a:effectLst/>
              </a:rPr>
              <a:t> </a:t>
            </a:r>
            <a:endParaRPr lang="sk-S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9EB86E-9D6E-D14B-B0A3-4C496A911D4E}"/>
              </a:ext>
            </a:extLst>
          </p:cNvPr>
          <p:cNvSpPr txBox="1"/>
          <p:nvPr/>
        </p:nvSpPr>
        <p:spPr>
          <a:xfrm>
            <a:off x="1054727" y="3428019"/>
            <a:ext cx="481753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200" dirty="0"/>
              <a:t>Výber dátovej množiny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200" dirty="0"/>
              <a:t>Výber spôsobu predpracovania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200" dirty="0"/>
              <a:t>Možnosť zobraziť a uložiť priebeh procesu spracovania dátovej množiny</a:t>
            </a:r>
            <a:endParaRPr lang="en-GB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B73F38-4F7E-884F-B9ED-AAD8F63CD673}"/>
              </a:ext>
            </a:extLst>
          </p:cNvPr>
          <p:cNvSpPr txBox="1"/>
          <p:nvPr/>
        </p:nvSpPr>
        <p:spPr>
          <a:xfrm>
            <a:off x="6096000" y="3352804"/>
            <a:ext cx="54356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200" dirty="0"/>
              <a:t>Výber rôznych metód strojového učenia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200" dirty="0"/>
              <a:t>Zobrazenie parametrov metódy strojového učenia</a:t>
            </a:r>
            <a:r>
              <a:rPr lang="en-GB" sz="2200" dirty="0">
                <a:effectLst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200" dirty="0"/>
              <a:t>Vytvorenie výstupu klasifikácie v textovej aj grafickej podobe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200" dirty="0"/>
              <a:t>Porovnanie rôznych metód strojového učenia</a:t>
            </a:r>
            <a:endParaRPr lang="en-GB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200" dirty="0"/>
              <a:t>Možnosť zobraziť a uložiť priebeh procesu programového modulu strojového učenia</a:t>
            </a:r>
            <a:endParaRPr lang="en-GB" sz="2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97F4C2-4D2E-DA46-9487-6393AABAD1A2}"/>
              </a:ext>
            </a:extLst>
          </p:cNvPr>
          <p:cNvSpPr txBox="1"/>
          <p:nvPr/>
        </p:nvSpPr>
        <p:spPr>
          <a:xfrm>
            <a:off x="5703906" y="6396335"/>
            <a:ext cx="769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5/11</a:t>
            </a:r>
          </a:p>
        </p:txBody>
      </p:sp>
    </p:spTree>
    <p:extLst>
      <p:ext uri="{BB962C8B-B14F-4D97-AF65-F5344CB8AC3E}">
        <p14:creationId xmlns:p14="http://schemas.microsoft.com/office/powerpoint/2010/main" val="4239929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0F280-1B0F-4749-8813-92FA60EAF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Experimentálne overenie riešenia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2E601-120C-FF40-9B4A-9AF8E8529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sk-SK" dirty="0"/>
              <a:t>Dátová množina NUSW-NB15</a:t>
            </a:r>
          </a:p>
          <a:p>
            <a:pPr>
              <a:lnSpc>
                <a:spcPct val="150000"/>
              </a:lnSpc>
            </a:pPr>
            <a:r>
              <a:rPr lang="sk-SK" dirty="0"/>
              <a:t>Metódy strojového učenia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k-SK" dirty="0"/>
              <a:t>logistická regresia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k-SK" dirty="0"/>
              <a:t>lineárny </a:t>
            </a:r>
            <a:r>
              <a:rPr lang="sk-SK" dirty="0" err="1"/>
              <a:t>klasifikátor</a:t>
            </a:r>
            <a:r>
              <a:rPr lang="sk-SK" dirty="0"/>
              <a:t> (SVM, logistická regresia) s výcvikom SGD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k-SK" dirty="0"/>
              <a:t>náhodný les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k-SK" dirty="0"/>
              <a:t>rozhodovací strom</a:t>
            </a:r>
            <a:r>
              <a:rPr lang="en-GB" dirty="0">
                <a:effectLst/>
              </a:rPr>
              <a:t> </a:t>
            </a:r>
            <a:endParaRPr lang="sk-S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DF2E4D-AE8C-B143-9778-6BA95F87CCB3}"/>
              </a:ext>
            </a:extLst>
          </p:cNvPr>
          <p:cNvSpPr txBox="1"/>
          <p:nvPr/>
        </p:nvSpPr>
        <p:spPr>
          <a:xfrm>
            <a:off x="5703906" y="6396335"/>
            <a:ext cx="769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6/11</a:t>
            </a:r>
          </a:p>
        </p:txBody>
      </p:sp>
    </p:spTree>
    <p:extLst>
      <p:ext uri="{BB962C8B-B14F-4D97-AF65-F5344CB8AC3E}">
        <p14:creationId xmlns:p14="http://schemas.microsoft.com/office/powerpoint/2010/main" val="2255318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DDFFC8B-822A-6E45-BB4B-90BA826514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6652545"/>
              </p:ext>
            </p:extLst>
          </p:nvPr>
        </p:nvGraphicFramePr>
        <p:xfrm>
          <a:off x="345017" y="1205066"/>
          <a:ext cx="11501966" cy="44478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77778">
                  <a:extLst>
                    <a:ext uri="{9D8B030D-6E8A-4147-A177-3AD203B41FA5}">
                      <a16:colId xmlns:a16="http://schemas.microsoft.com/office/drawing/2014/main" val="3308487690"/>
                    </a:ext>
                  </a:extLst>
                </a:gridCol>
                <a:gridCol w="1605945">
                  <a:extLst>
                    <a:ext uri="{9D8B030D-6E8A-4147-A177-3AD203B41FA5}">
                      <a16:colId xmlns:a16="http://schemas.microsoft.com/office/drawing/2014/main" val="3225738208"/>
                    </a:ext>
                  </a:extLst>
                </a:gridCol>
                <a:gridCol w="1756149">
                  <a:extLst>
                    <a:ext uri="{9D8B030D-6E8A-4147-A177-3AD203B41FA5}">
                      <a16:colId xmlns:a16="http://schemas.microsoft.com/office/drawing/2014/main" val="3678674553"/>
                    </a:ext>
                  </a:extLst>
                </a:gridCol>
                <a:gridCol w="1922628">
                  <a:extLst>
                    <a:ext uri="{9D8B030D-6E8A-4147-A177-3AD203B41FA5}">
                      <a16:colId xmlns:a16="http://schemas.microsoft.com/office/drawing/2014/main" val="3835262290"/>
                    </a:ext>
                  </a:extLst>
                </a:gridCol>
                <a:gridCol w="1439466">
                  <a:extLst>
                    <a:ext uri="{9D8B030D-6E8A-4147-A177-3AD203B41FA5}">
                      <a16:colId xmlns:a16="http://schemas.microsoft.com/office/drawing/2014/main" val="1001129074"/>
                    </a:ext>
                  </a:extLst>
                </a:gridCol>
              </a:tblGrid>
              <a:tr h="100918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Dátová množina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Logistická regresia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SGD </a:t>
                      </a:r>
                      <a:r>
                        <a:rPr lang="sk-SK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klasifikátor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Rozhodovací strom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Náhodný les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38823181"/>
                  </a:ext>
                </a:extLst>
              </a:tr>
              <a:tr h="94761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dataset_4_MAP_TOPF_F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2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98.43</a:t>
                      </a:r>
                      <a:r>
                        <a:rPr lang="sk-SK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/96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2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98.02</a:t>
                      </a:r>
                      <a:r>
                        <a:rPr lang="en-GB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sk-SK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/95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2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99.27</a:t>
                      </a:r>
                      <a:r>
                        <a:rPr lang="sk-SK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/98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99.47/99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45588963"/>
                  </a:ext>
                </a:extLst>
              </a:tr>
              <a:tr h="47615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dataset_4_MAP_TOPF_T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2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98.40</a:t>
                      </a:r>
                      <a:r>
                        <a:rPr lang="sk-SK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/96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2400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79.82</a:t>
                      </a:r>
                      <a:r>
                        <a:rPr lang="sk-SK" sz="24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/0</a:t>
                      </a:r>
                      <a:endParaRPr lang="en-GB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2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98.80</a:t>
                      </a:r>
                      <a:r>
                        <a:rPr lang="sk-SK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/97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99.05/98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87117718"/>
                  </a:ext>
                </a:extLst>
              </a:tr>
              <a:tr h="47615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dataset_4_MAP_RESAMP_TOPF_F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2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98.93</a:t>
                      </a:r>
                      <a:r>
                        <a:rPr lang="sk-SK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/99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2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98.67</a:t>
                      </a:r>
                      <a:r>
                        <a:rPr lang="sk-SK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/99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2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99.35</a:t>
                      </a:r>
                      <a:r>
                        <a:rPr lang="sk-SK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/99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99.69/100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42044141"/>
                  </a:ext>
                </a:extLst>
              </a:tr>
              <a:tr h="47615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dataset_4_MAP_RESAMP_TOPF_T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2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98.88</a:t>
                      </a:r>
                      <a:r>
                        <a:rPr lang="sk-SK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/99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2400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53.66</a:t>
                      </a:r>
                      <a:r>
                        <a:rPr lang="sk-SK" sz="24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/65</a:t>
                      </a:r>
                      <a:endParaRPr lang="en-GB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2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98.91</a:t>
                      </a:r>
                      <a:r>
                        <a:rPr lang="sk-SK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/99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99.23/99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2372014"/>
                  </a:ext>
                </a:extLst>
              </a:tr>
              <a:tr h="47615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dataset_4_OHE_TOPF_T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2400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86.88</a:t>
                      </a:r>
                      <a:r>
                        <a:rPr lang="sk-SK" sz="24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/66</a:t>
                      </a:r>
                      <a:endParaRPr lang="en-GB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2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99.50</a:t>
                      </a:r>
                      <a:r>
                        <a:rPr lang="sk-SK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/99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99.43/99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86432560"/>
                  </a:ext>
                </a:extLst>
              </a:tr>
              <a:tr h="47615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dataset_4_OHE_RESAMP_TOPF_T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2400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55.79</a:t>
                      </a:r>
                      <a:r>
                        <a:rPr lang="sk-SK" sz="24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/66</a:t>
                      </a:r>
                      <a:endParaRPr lang="en-GB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2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98.92</a:t>
                      </a:r>
                      <a:r>
                        <a:rPr lang="sk-SK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/99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99.46/99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9377031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60EFDA7-187D-514A-A21D-C3AA9AFEBBA4}"/>
              </a:ext>
            </a:extLst>
          </p:cNvPr>
          <p:cNvSpPr txBox="1"/>
          <p:nvPr/>
        </p:nvSpPr>
        <p:spPr>
          <a:xfrm>
            <a:off x="5703906" y="6396335"/>
            <a:ext cx="769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7/11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095FD6-D0AE-BD4D-BD2F-CC890ABFDDD3}"/>
              </a:ext>
            </a:extLst>
          </p:cNvPr>
          <p:cNvSpPr txBox="1"/>
          <p:nvPr/>
        </p:nvSpPr>
        <p:spPr>
          <a:xfrm>
            <a:off x="2554486" y="5672675"/>
            <a:ext cx="8251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/>
              <a:t>Tabuľka výsledkov experimentálnych testov – správnosť</a:t>
            </a:r>
            <a:r>
              <a:rPr lang="en-GB" sz="2400" dirty="0"/>
              <a:t>/F1-skóre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2528843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1385</TotalTime>
  <Words>1126</Words>
  <Application>Microsoft Macintosh PowerPoint</Application>
  <PresentationFormat>Widescreen</PresentationFormat>
  <Paragraphs>165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Office Theme</vt:lpstr>
      <vt:lpstr>Bc. Zoltán Csengődy  IDENTIFIKÁCIA BEZPEČNOSTNÝCH RIZÍK A ANALÝZA DÁT Z PROSTREDIA POČÍTAČOVÝCH SIETÍ  Diplomová práca</vt:lpstr>
      <vt:lpstr>Obsah</vt:lpstr>
      <vt:lpstr>Úvod do problémovej oblasti</vt:lpstr>
      <vt:lpstr>Motivácia</vt:lpstr>
      <vt:lpstr>Existujúce riešenia</vt:lpstr>
      <vt:lpstr>Výzvy</vt:lpstr>
      <vt:lpstr>Prototyp</vt:lpstr>
      <vt:lpstr>Experimentálne overenie riešenia</vt:lpstr>
      <vt:lpstr>PowerPoint Presentation</vt:lpstr>
      <vt:lpstr>ROC krivka náhodného lesa</vt:lpstr>
      <vt:lpstr>ROC krivka SGD klasifikátora </vt:lpstr>
      <vt:lpstr>Prínosy práce</vt:lpstr>
      <vt:lpstr>Budúca práca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Zoltán Csengődy</dc:creator>
  <cp:lastModifiedBy>Zoltán Csengődy</cp:lastModifiedBy>
  <cp:revision>92</cp:revision>
  <dcterms:created xsi:type="dcterms:W3CDTF">2020-01-26T12:00:51Z</dcterms:created>
  <dcterms:modified xsi:type="dcterms:W3CDTF">2020-01-29T11:04:35Z</dcterms:modified>
</cp:coreProperties>
</file>