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90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B7133DB-B785-4A25-8DE5-9E6B87B57945}" type="datetimeFigureOut">
              <a:rPr lang="fr-FR" smtClean="0"/>
              <a:t>28/02/2017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7133DB-B785-4A25-8DE5-9E6B87B57945}" type="datetimeFigureOut">
              <a:rPr lang="fr-FR" smtClean="0"/>
              <a:t>28/02/2017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7133DB-B785-4A25-8DE5-9E6B87B57945}" type="datetimeFigureOut">
              <a:rPr lang="fr-FR" smtClean="0"/>
              <a:t>28/02/2017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7133DB-B785-4A25-8DE5-9E6B87B57945}" type="datetimeFigureOut">
              <a:rPr lang="fr-FR" smtClean="0"/>
              <a:t>28/02/2017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B7133DB-B785-4A25-8DE5-9E6B87B57945}" type="datetimeFigureOut">
              <a:rPr lang="fr-FR" smtClean="0"/>
              <a:t>28/02/2017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B7133DB-B785-4A25-8DE5-9E6B87B57945}" type="datetimeFigureOut">
              <a:rPr lang="fr-FR" smtClean="0"/>
              <a:t>28/02/2017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B7133DB-B785-4A25-8DE5-9E6B87B57945}" type="datetimeFigureOut">
              <a:rPr lang="fr-FR" smtClean="0"/>
              <a:t>28/02/2017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3B7133DB-B785-4A25-8DE5-9E6B87B57945}" type="datetimeFigureOut">
              <a:rPr lang="fr-FR" smtClean="0"/>
              <a:t>28/02/2017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7133DB-B785-4A25-8DE5-9E6B87B57945}" type="datetimeFigureOut">
              <a:rPr lang="fr-FR" smtClean="0"/>
              <a:t>28/02/2017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B7133DB-B785-4A25-8DE5-9E6B87B57945}" type="datetimeFigureOut">
              <a:rPr lang="fr-FR" smtClean="0"/>
              <a:t>28/02/2017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B7133DB-B785-4A25-8DE5-9E6B87B57945}" type="datetimeFigureOut">
              <a:rPr lang="fr-FR" smtClean="0"/>
              <a:t>28/02/2017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FA1F696-31D4-4487-9489-072DE13DB42D}"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133DB-B785-4A25-8DE5-9E6B87B57945}" type="datetimeFigureOut">
              <a:rPr lang="fr-FR" smtClean="0"/>
              <a:t>28/02/2017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1F696-31D4-4487-9489-072DE13DB42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ar-DZ" dirty="0" smtClean="0"/>
              <a:t>اللغة التي یفھمھا </a:t>
            </a:r>
            <a:r>
              <a:rPr lang="ar-DZ" dirty="0" err="1" smtClean="0"/>
              <a:t>ا</a:t>
            </a:r>
            <a:r>
              <a:rPr lang="ar-DZ" dirty="0" smtClean="0"/>
              <a:t>لحاسوب</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285729"/>
            <a:ext cx="8229600" cy="2286016"/>
          </a:xfrm>
        </p:spPr>
        <p:txBody>
          <a:bodyPr/>
          <a:lstStyle/>
          <a:p>
            <a:pPr algn="r" rtl="1"/>
            <a:r>
              <a:rPr lang="ar-DZ" dirty="0" smtClean="0"/>
              <a:t>رغم عظم المھ</a:t>
            </a:r>
            <a:r>
              <a:rPr lang="ar-DZ" dirty="0" err="1" smtClean="0"/>
              <a:t>ام</a:t>
            </a:r>
            <a:r>
              <a:rPr lang="ar-DZ" dirty="0" smtClean="0"/>
              <a:t> والعملیات التي یقوم </a:t>
            </a:r>
            <a:r>
              <a:rPr lang="ar-DZ" dirty="0" err="1" smtClean="0"/>
              <a:t>ب</a:t>
            </a:r>
            <a:r>
              <a:rPr lang="ar-DZ" dirty="0" smtClean="0"/>
              <a:t>ھا </a:t>
            </a:r>
            <a:r>
              <a:rPr lang="ar-DZ" dirty="0" err="1" smtClean="0"/>
              <a:t>ا</a:t>
            </a:r>
            <a:r>
              <a:rPr lang="ar-DZ" dirty="0" smtClean="0"/>
              <a:t>لحاسوب، إلا أنھ لیس ذو ذكاء خارق قیاسا مع العقل البشري، </a:t>
            </a:r>
            <a:r>
              <a:rPr lang="ar-DZ" dirty="0" err="1" smtClean="0"/>
              <a:t>ف</a:t>
            </a:r>
            <a:r>
              <a:rPr lang="ar-DZ" dirty="0" smtClean="0"/>
              <a:t>ھو لا یفھم سوى رقمین 0 </a:t>
            </a:r>
            <a:r>
              <a:rPr lang="ar-DZ" dirty="0" err="1" smtClean="0"/>
              <a:t>و</a:t>
            </a:r>
            <a:r>
              <a:rPr lang="ar-DZ" dirty="0" smtClean="0"/>
              <a:t> 1 (وھذا تقدیر اصطلاحي فقط لا علاقة </a:t>
            </a:r>
            <a:r>
              <a:rPr lang="ar-DZ" dirty="0" err="1" smtClean="0"/>
              <a:t>ل</a:t>
            </a:r>
            <a:r>
              <a:rPr lang="ar-DZ" dirty="0" smtClean="0"/>
              <a:t>ھ بما یتم فیزیائیا على مستوى الحاسوب)،</a:t>
            </a:r>
            <a:endParaRPr lang="fr-FR" dirty="0"/>
          </a:p>
        </p:txBody>
      </p:sp>
      <p:pic>
        <p:nvPicPr>
          <p:cNvPr id="4" name="Image 3" descr="UTF8-Table-7802.png"/>
          <p:cNvPicPr>
            <a:picLocks noChangeAspect="1"/>
          </p:cNvPicPr>
          <p:nvPr/>
        </p:nvPicPr>
        <p:blipFill>
          <a:blip r:embed="rId2"/>
          <a:stretch>
            <a:fillRect/>
          </a:stretch>
        </p:blipFill>
        <p:spPr>
          <a:xfrm>
            <a:off x="0" y="2571744"/>
            <a:ext cx="9144000" cy="42862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214291"/>
            <a:ext cx="8229600" cy="2786082"/>
          </a:xfrm>
        </p:spPr>
        <p:txBody>
          <a:bodyPr/>
          <a:lstStyle/>
          <a:p>
            <a:pPr algn="r" rtl="1"/>
            <a:r>
              <a:rPr lang="ar-DZ" dirty="0" smtClean="0"/>
              <a:t>كل البیانات سواء كانت عبارة عن فیدیو، صورة، صوت، أو أي ملف آخر، فإن الحاسوب لا </a:t>
            </a:r>
            <a:r>
              <a:rPr lang="ar-DZ" dirty="0" err="1" smtClean="0"/>
              <a:t>یرا</a:t>
            </a:r>
            <a:r>
              <a:rPr lang="ar-DZ" dirty="0" smtClean="0"/>
              <a:t>ھا سوى على شكل سلاسل من </a:t>
            </a:r>
            <a:r>
              <a:rPr lang="ar-DZ" dirty="0" err="1" smtClean="0"/>
              <a:t>الأصفار</a:t>
            </a:r>
            <a:r>
              <a:rPr lang="ar-DZ" dirty="0" smtClean="0"/>
              <a:t> والآحاد المخزنة في الذاكرة والتي تتم </a:t>
            </a:r>
            <a:r>
              <a:rPr lang="ar-DZ" dirty="0" err="1" smtClean="0"/>
              <a:t>معالجت</a:t>
            </a:r>
            <a:r>
              <a:rPr lang="ar-DZ" dirty="0" smtClean="0"/>
              <a:t>ھا </a:t>
            </a:r>
            <a:r>
              <a:rPr lang="ar-DZ" dirty="0" err="1" smtClean="0"/>
              <a:t>وقراءت</a:t>
            </a:r>
            <a:r>
              <a:rPr lang="ar-DZ" dirty="0" smtClean="0"/>
              <a:t>ھا بواسطة وحدة المعالجة، لكي تترجم إلى الشكل الذي </a:t>
            </a:r>
            <a:r>
              <a:rPr lang="ar-DZ" dirty="0" err="1" smtClean="0"/>
              <a:t>نرا</a:t>
            </a:r>
            <a:r>
              <a:rPr lang="ar-DZ" dirty="0" smtClean="0"/>
              <a:t>ھا علیھ.</a:t>
            </a:r>
            <a:endParaRPr lang="fr-FR" dirty="0"/>
          </a:p>
        </p:txBody>
      </p:sp>
      <p:pic>
        <p:nvPicPr>
          <p:cNvPr id="4" name="Image 3" descr="556859.jpg"/>
          <p:cNvPicPr>
            <a:picLocks noChangeAspect="1"/>
          </p:cNvPicPr>
          <p:nvPr/>
        </p:nvPicPr>
        <p:blipFill>
          <a:blip r:embed="rId2"/>
          <a:stretch>
            <a:fillRect/>
          </a:stretch>
        </p:blipFill>
        <p:spPr>
          <a:xfrm>
            <a:off x="2071670" y="2786058"/>
            <a:ext cx="5143536" cy="38536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642918"/>
            <a:ext cx="8229600" cy="4525963"/>
          </a:xfrm>
        </p:spPr>
        <p:txBody>
          <a:bodyPr>
            <a:normAutofit lnSpcReduction="10000"/>
          </a:bodyPr>
          <a:lstStyle/>
          <a:p>
            <a:pPr algn="r" rtl="1"/>
            <a:r>
              <a:rPr lang="ar-DZ" dirty="0" smtClean="0"/>
              <a:t>أصفار وآحاد ھي لغة الحاسوب، ولأنھما </a:t>
            </a:r>
            <a:r>
              <a:rPr lang="ar-DZ" dirty="0" err="1" smtClean="0"/>
              <a:t>إثنان</a:t>
            </a:r>
            <a:r>
              <a:rPr lang="ar-DZ" dirty="0" smtClean="0"/>
              <a:t> "2" سمیت ھ</a:t>
            </a:r>
            <a:r>
              <a:rPr lang="ar-DZ" dirty="0" err="1" smtClean="0"/>
              <a:t>ذه</a:t>
            </a:r>
            <a:r>
              <a:rPr lang="ar-DZ" dirty="0" smtClean="0"/>
              <a:t> اللغة </a:t>
            </a:r>
            <a:r>
              <a:rPr lang="ar-DZ" dirty="0" err="1" smtClean="0"/>
              <a:t>ب</a:t>
            </a:r>
            <a:r>
              <a:rPr lang="ar-DZ" dirty="0" smtClean="0"/>
              <a:t> "اللغة الثنائیة </a:t>
            </a:r>
            <a:r>
              <a:rPr lang="fr-FR" dirty="0" err="1" smtClean="0"/>
              <a:t>Binary</a:t>
            </a:r>
            <a:r>
              <a:rPr lang="fr-FR" dirty="0" smtClean="0"/>
              <a:t> </a:t>
            </a:r>
            <a:r>
              <a:rPr lang="fr-FR" dirty="0" err="1" smtClean="0"/>
              <a:t>Language</a:t>
            </a:r>
            <a:r>
              <a:rPr lang="fr-FR" dirty="0" smtClean="0"/>
              <a:t>"، </a:t>
            </a:r>
            <a:r>
              <a:rPr lang="ar-DZ" dirty="0" smtClean="0"/>
              <a:t>رغما أن ھ</a:t>
            </a:r>
            <a:r>
              <a:rPr lang="ar-DZ" dirty="0" err="1" smtClean="0"/>
              <a:t>ذه</a:t>
            </a:r>
            <a:r>
              <a:rPr lang="ar-DZ" dirty="0" smtClean="0"/>
              <a:t> التسمیة في </a:t>
            </a:r>
            <a:r>
              <a:rPr lang="ar-DZ" dirty="0" err="1" smtClean="0"/>
              <a:t>المعلومیات</a:t>
            </a:r>
            <a:r>
              <a:rPr lang="ar-DZ" dirty="0" smtClean="0"/>
              <a:t> الغرض الوحید منھا ھو تبیان أن الحاسوب یفھم قیمتین متعارضتین فقط، وتم استخدام الأرقام 0 </a:t>
            </a:r>
            <a:r>
              <a:rPr lang="ar-DZ" dirty="0" err="1" smtClean="0"/>
              <a:t>و</a:t>
            </a:r>
            <a:r>
              <a:rPr lang="ar-DZ" dirty="0" smtClean="0"/>
              <a:t> 1 دلالة على ذلك، والأصل أن المسألة الكترونیة، تنبني على التیار المتدفق، والمعلومات ھي تسلسل لحالة التیار، لذلك تجد البعض یمثل اللغة الثنائیة بالعبارة التالیة "تیار یمر، تیار لا یمر" كنایة على طبیعة البیانات التي یفھمھا </a:t>
            </a:r>
            <a:r>
              <a:rPr lang="ar-DZ" dirty="0" err="1" smtClean="0"/>
              <a:t>ا</a:t>
            </a:r>
            <a:r>
              <a:rPr lang="ar-DZ" dirty="0" smtClean="0"/>
              <a:t>لحاسوب. ھذا ما یقع فیزیائیا، لكن لفھم ھ</a:t>
            </a:r>
            <a:r>
              <a:rPr lang="ar-DZ" dirty="0" err="1" smtClean="0"/>
              <a:t>ذه</a:t>
            </a:r>
            <a:r>
              <a:rPr lang="ar-DZ" dirty="0" smtClean="0"/>
              <a:t> المسائل تقنیا، یتم استخدام الثنائي 0 </a:t>
            </a:r>
            <a:r>
              <a:rPr lang="ar-DZ" dirty="0" err="1" smtClean="0"/>
              <a:t>و</a:t>
            </a:r>
            <a:r>
              <a:rPr lang="ar-DZ" dirty="0" smtClean="0"/>
              <a:t> 1 لتمثیل البیانات</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rtl="1"/>
            <a:r>
              <a:rPr lang="ar-DZ" dirty="0" smtClean="0"/>
              <a:t>الترميز الثنائي </a:t>
            </a:r>
            <a:r>
              <a:rPr lang="ar-DZ" dirty="0" err="1" smtClean="0"/>
              <a:t>و</a:t>
            </a:r>
            <a:r>
              <a:rPr lang="ar-DZ" dirty="0" smtClean="0"/>
              <a:t> البت </a:t>
            </a:r>
            <a:r>
              <a:rPr lang="fr-FR" dirty="0" smtClean="0"/>
              <a:t>bit</a:t>
            </a:r>
            <a:endParaRPr lang="fr-FR" dirty="0"/>
          </a:p>
        </p:txBody>
      </p:sp>
      <p:sp>
        <p:nvSpPr>
          <p:cNvPr id="3" name="Espace réservé du contenu 2"/>
          <p:cNvSpPr>
            <a:spLocks noGrp="1"/>
          </p:cNvSpPr>
          <p:nvPr>
            <p:ph idx="1"/>
          </p:nvPr>
        </p:nvSpPr>
        <p:spPr>
          <a:xfrm>
            <a:off x="214282" y="1571612"/>
            <a:ext cx="8686800" cy="4972072"/>
          </a:xfrm>
        </p:spPr>
        <p:txBody>
          <a:bodyPr>
            <a:normAutofit/>
          </a:bodyPr>
          <a:lstStyle/>
          <a:p>
            <a:pPr algn="ctr" rtl="1">
              <a:buNone/>
            </a:pPr>
            <a:r>
              <a:rPr lang="fr-FR" sz="2400" dirty="0" smtClean="0"/>
              <a:t>Bit </a:t>
            </a:r>
            <a:r>
              <a:rPr lang="ar-DZ" sz="2400" dirty="0" smtClean="0"/>
              <a:t>ھي أصغر وحدة لقیاس البیانات </a:t>
            </a:r>
            <a:r>
              <a:rPr lang="ar-DZ" sz="2400" dirty="0" err="1" smtClean="0"/>
              <a:t>المممثلة</a:t>
            </a:r>
            <a:r>
              <a:rPr lang="ar-DZ" sz="2400" dirty="0" smtClean="0"/>
              <a:t> في الترمیز الثنائي </a:t>
            </a:r>
            <a:r>
              <a:rPr lang="ar-DZ" sz="2400" dirty="0" err="1" smtClean="0"/>
              <a:t>المف</a:t>
            </a:r>
            <a:r>
              <a:rPr lang="ar-DZ" sz="2400" dirty="0" smtClean="0"/>
              <a:t>ھ</a:t>
            </a:r>
            <a:r>
              <a:rPr lang="ar-DZ" sz="2400" dirty="0" err="1" smtClean="0"/>
              <a:t>وم</a:t>
            </a:r>
            <a:r>
              <a:rPr lang="ar-DZ" sz="2400" dirty="0" smtClean="0"/>
              <a:t> من طرف الحاسوب، </a:t>
            </a:r>
            <a:r>
              <a:rPr lang="ar-DZ" sz="2400" dirty="0" err="1" smtClean="0"/>
              <a:t>و</a:t>
            </a:r>
            <a:r>
              <a:rPr lang="ar-DZ" sz="2400" dirty="0" smtClean="0"/>
              <a:t>ھي إما 0 </a:t>
            </a:r>
            <a:r>
              <a:rPr lang="ar-DZ" sz="2400" dirty="0" err="1" smtClean="0"/>
              <a:t>أ</a:t>
            </a:r>
            <a:r>
              <a:rPr lang="ar-DZ" sz="2400" dirty="0" smtClean="0"/>
              <a:t> و </a:t>
            </a:r>
            <a:endParaRPr lang="fr-FR" sz="2400" dirty="0" smtClean="0"/>
          </a:p>
          <a:p>
            <a:pPr algn="ctr" rtl="1">
              <a:buNone/>
            </a:pPr>
            <a:r>
              <a:rPr lang="ar-DZ" sz="2400" dirty="0" smtClean="0"/>
              <a:t>وحدة واحدة تطرح أمامنا احتمالین </a:t>
            </a:r>
            <a:r>
              <a:rPr lang="ar-DZ" sz="2400" dirty="0" err="1" smtClean="0"/>
              <a:t>و</a:t>
            </a:r>
            <a:r>
              <a:rPr lang="ar-DZ" sz="2400" dirty="0" smtClean="0"/>
              <a:t>ھما: صفر أو واحد</a:t>
            </a:r>
            <a:endParaRPr lang="fr-FR" sz="2400" dirty="0"/>
          </a:p>
          <a:p>
            <a:pPr algn="ctr" rtl="1">
              <a:buNone/>
            </a:pPr>
            <a:r>
              <a:rPr lang="fr-FR" sz="2400" dirty="0" smtClean="0"/>
              <a:t>(0.1)</a:t>
            </a:r>
          </a:p>
          <a:p>
            <a:pPr algn="ctr" rtl="1">
              <a:buNone/>
            </a:pPr>
            <a:r>
              <a:rPr lang="ar-DZ" sz="2400" dirty="0" smtClean="0"/>
              <a:t>وحدتان تطرحان أمامنا أربع احتمالات </a:t>
            </a:r>
            <a:r>
              <a:rPr lang="ar-DZ" sz="2400" dirty="0" err="1" smtClean="0"/>
              <a:t>و</a:t>
            </a:r>
            <a:r>
              <a:rPr lang="ar-DZ" sz="2400" dirty="0" smtClean="0"/>
              <a:t>ھم:</a:t>
            </a:r>
            <a:endParaRPr lang="fr-FR" sz="2400" dirty="0" smtClean="0"/>
          </a:p>
          <a:p>
            <a:pPr algn="ctr" rtl="1">
              <a:buNone/>
            </a:pPr>
            <a:r>
              <a:rPr lang="ar-DZ" sz="2400" dirty="0" smtClean="0"/>
              <a:t> </a:t>
            </a:r>
            <a:r>
              <a:rPr lang="fr-FR" sz="2400" dirty="0" smtClean="0"/>
              <a:t>(0.1) ,(1.0),(1.1),(0.0)</a:t>
            </a:r>
          </a:p>
          <a:p>
            <a:pPr algn="ctr" rtl="1">
              <a:buNone/>
            </a:pPr>
            <a:r>
              <a:rPr lang="ar-DZ" sz="2400" dirty="0" smtClean="0"/>
              <a:t>أربع وحدات تطرح أمامنا احتمال بالعدد التالي: </a:t>
            </a:r>
            <a:endParaRPr lang="fr-FR" sz="2400" dirty="0" smtClean="0"/>
          </a:p>
          <a:p>
            <a:pPr algn="ctr" rtl="1">
              <a:buNone/>
            </a:pPr>
            <a:endParaRPr lang="fr-FR" sz="2400" dirty="0"/>
          </a:p>
        </p:txBody>
      </p:sp>
      <p:pic>
        <p:nvPicPr>
          <p:cNvPr id="4" name="Image 3" descr="Nouvelle image.bmp"/>
          <p:cNvPicPr>
            <a:picLocks noChangeAspect="1"/>
          </p:cNvPicPr>
          <p:nvPr/>
        </p:nvPicPr>
        <p:blipFill>
          <a:blip r:embed="rId2"/>
          <a:stretch>
            <a:fillRect/>
          </a:stretch>
        </p:blipFill>
        <p:spPr>
          <a:xfrm>
            <a:off x="0" y="4786322"/>
            <a:ext cx="8838096" cy="1790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ar-DZ" dirty="0" smtClean="0"/>
              <a:t>من البت </a:t>
            </a:r>
            <a:r>
              <a:rPr lang="ar-DZ" dirty="0" err="1" smtClean="0"/>
              <a:t>الى</a:t>
            </a:r>
            <a:r>
              <a:rPr lang="ar-DZ" dirty="0" smtClean="0"/>
              <a:t> البايت</a:t>
            </a:r>
            <a:endParaRPr lang="fr-FR" dirty="0"/>
          </a:p>
        </p:txBody>
      </p:sp>
      <p:sp>
        <p:nvSpPr>
          <p:cNvPr id="3" name="Espace réservé du contenu 2"/>
          <p:cNvSpPr>
            <a:spLocks noGrp="1"/>
          </p:cNvSpPr>
          <p:nvPr>
            <p:ph idx="1"/>
          </p:nvPr>
        </p:nvSpPr>
        <p:spPr/>
        <p:txBody>
          <a:bodyPr/>
          <a:lstStyle/>
          <a:p>
            <a:pPr algn="r" rtl="1">
              <a:buNone/>
            </a:pPr>
            <a:r>
              <a:rPr lang="ar-DZ" dirty="0" smtClean="0"/>
              <a:t>ثماني وحدات تشكل ما یسمى بالبایت </a:t>
            </a:r>
            <a:r>
              <a:rPr lang="fr-FR" dirty="0" err="1" smtClean="0"/>
              <a:t>Byte</a:t>
            </a:r>
            <a:r>
              <a:rPr lang="fr-FR" dirty="0" smtClean="0"/>
              <a:t>، </a:t>
            </a:r>
            <a:r>
              <a:rPr lang="ar-DZ" dirty="0" smtClean="0"/>
              <a:t>أي أن 1 </a:t>
            </a:r>
            <a:r>
              <a:rPr lang="fr-FR" dirty="0" err="1" smtClean="0"/>
              <a:t>Byte</a:t>
            </a:r>
            <a:r>
              <a:rPr lang="fr-FR" dirty="0" smtClean="0"/>
              <a:t> = 8 Bits، </a:t>
            </a:r>
            <a:r>
              <a:rPr lang="ar-DZ" dirty="0" smtClean="0"/>
              <a:t>وھذا العدد من الوحدات یعطینا 28 احتمال، أي 256 احتمال ممكن.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ar-DZ" dirty="0" err="1" smtClean="0"/>
              <a:t>مف</a:t>
            </a:r>
            <a:r>
              <a:rPr lang="ar-DZ" dirty="0" smtClean="0"/>
              <a:t>ھ</a:t>
            </a:r>
            <a:r>
              <a:rPr lang="ar-DZ" dirty="0" err="1" smtClean="0"/>
              <a:t>وم</a:t>
            </a:r>
            <a:r>
              <a:rPr lang="ar-DZ" dirty="0" smtClean="0"/>
              <a:t> البایت </a:t>
            </a:r>
            <a:r>
              <a:rPr lang="fr-FR" dirty="0" err="1" smtClean="0"/>
              <a:t>Byte</a:t>
            </a:r>
            <a:endParaRPr lang="fr-FR" dirty="0"/>
          </a:p>
        </p:txBody>
      </p:sp>
      <p:sp>
        <p:nvSpPr>
          <p:cNvPr id="3" name="Espace réservé du contenu 2"/>
          <p:cNvSpPr>
            <a:spLocks noGrp="1"/>
          </p:cNvSpPr>
          <p:nvPr>
            <p:ph idx="1"/>
          </p:nvPr>
        </p:nvSpPr>
        <p:spPr/>
        <p:txBody>
          <a:bodyPr>
            <a:normAutofit/>
          </a:bodyPr>
          <a:lstStyle/>
          <a:p>
            <a:pPr algn="r" rtl="1"/>
            <a:r>
              <a:rPr lang="ar-DZ" sz="2800" dirty="0" smtClean="0"/>
              <a:t>البایت كما رأینا قبل قلیل، ھو </a:t>
            </a:r>
            <a:r>
              <a:rPr lang="ar-DZ" sz="2800" dirty="0" err="1" smtClean="0"/>
              <a:t>و</a:t>
            </a:r>
            <a:r>
              <a:rPr lang="ar-DZ" sz="2800" dirty="0" smtClean="0"/>
              <a:t>حدة لقیاس البیانات </a:t>
            </a:r>
            <a:r>
              <a:rPr lang="ar-DZ" sz="2800" dirty="0" err="1" smtClean="0"/>
              <a:t>و</a:t>
            </a:r>
            <a:r>
              <a:rPr lang="ar-DZ" sz="2800" dirty="0" smtClean="0"/>
              <a:t>ھ</a:t>
            </a:r>
            <a:r>
              <a:rPr lang="ar-DZ" sz="2800" dirty="0" err="1" smtClean="0"/>
              <a:t>و</a:t>
            </a:r>
            <a:r>
              <a:rPr lang="ar-DZ" sz="2800" dirty="0" smtClean="0"/>
              <a:t> یتكون من ثماني وحدات، لذلك قد تسمع بالكیلو بایت في قیاس حجم الملفات </a:t>
            </a:r>
            <a:r>
              <a:rPr lang="ar-DZ" sz="2800" dirty="0" err="1" smtClean="0"/>
              <a:t>والمیغا</a:t>
            </a:r>
            <a:r>
              <a:rPr lang="ar-DZ" sz="2800" dirty="0" smtClean="0"/>
              <a:t> بایت، </a:t>
            </a:r>
            <a:r>
              <a:rPr lang="ar-DZ" sz="2800" dirty="0" err="1" smtClean="0"/>
              <a:t>والجیغا</a:t>
            </a:r>
            <a:r>
              <a:rPr lang="ar-DZ" sz="2800" dirty="0" smtClean="0"/>
              <a:t> بایت، وباستخدام العلاقة التي كتبناھا أعلاه فإنك تستطیع التحویل بین الوحدات بكل </a:t>
            </a:r>
            <a:r>
              <a:rPr lang="ar-DZ" sz="2800" dirty="0" err="1" smtClean="0"/>
              <a:t>س</a:t>
            </a:r>
            <a:r>
              <a:rPr lang="ar-DZ" sz="2800" dirty="0" smtClean="0"/>
              <a:t>ھ</a:t>
            </a:r>
            <a:r>
              <a:rPr lang="ar-DZ" sz="2800" dirty="0" err="1" smtClean="0"/>
              <a:t>ولة</a:t>
            </a:r>
            <a:r>
              <a:rPr lang="ar-DZ" sz="2800" dirty="0" smtClean="0"/>
              <a:t> بالاعتماد على الجدول التالي:</a:t>
            </a:r>
            <a:endParaRPr lang="fr-FR" sz="2800" dirty="0" smtClean="0"/>
          </a:p>
          <a:p>
            <a:pPr algn="r" rtl="1"/>
            <a:endParaRPr lang="fr-FR" sz="2800" dirty="0"/>
          </a:p>
        </p:txBody>
      </p:sp>
      <p:pic>
        <p:nvPicPr>
          <p:cNvPr id="4" name="Image 3" descr="Nouvelle image (1).bmp"/>
          <p:cNvPicPr>
            <a:picLocks noChangeAspect="1"/>
          </p:cNvPicPr>
          <p:nvPr/>
        </p:nvPicPr>
        <p:blipFill>
          <a:blip r:embed="rId2"/>
          <a:stretch>
            <a:fillRect/>
          </a:stretch>
        </p:blipFill>
        <p:spPr>
          <a:xfrm>
            <a:off x="1857356" y="3571876"/>
            <a:ext cx="5715040" cy="30003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714356"/>
            <a:ext cx="8229600" cy="4525963"/>
          </a:xfrm>
        </p:spPr>
        <p:txBody>
          <a:bodyPr/>
          <a:lstStyle/>
          <a:p>
            <a:pPr algn="ctr" rtl="1">
              <a:buNone/>
            </a:pPr>
            <a:r>
              <a:rPr lang="ar-DZ" dirty="0" smtClean="0"/>
              <a:t>الدرس المقبل </a:t>
            </a:r>
            <a:r>
              <a:rPr lang="ar-DZ" dirty="0" err="1" smtClean="0"/>
              <a:t>انشاء</a:t>
            </a:r>
            <a:r>
              <a:rPr lang="ar-DZ" dirty="0" smtClean="0"/>
              <a:t> الله حول </a:t>
            </a:r>
            <a:r>
              <a:rPr lang="ar-DZ" dirty="0" err="1" smtClean="0"/>
              <a:t>التراميز</a:t>
            </a:r>
            <a:r>
              <a:rPr lang="ar-DZ" dirty="0" smtClean="0"/>
              <a:t> العشرية </a:t>
            </a:r>
            <a:r>
              <a:rPr lang="ar-DZ" dirty="0" err="1" smtClean="0"/>
              <a:t>و</a:t>
            </a:r>
            <a:r>
              <a:rPr lang="ar-DZ" dirty="0" smtClean="0"/>
              <a:t> الثمانية </a:t>
            </a:r>
          </a:p>
          <a:p>
            <a:pPr algn="ctr" rtl="1">
              <a:buNone/>
            </a:pPr>
            <a:r>
              <a:rPr lang="ar-DZ" dirty="0" smtClean="0"/>
              <a:t>و التحويلات بين الترميز الثنائي </a:t>
            </a:r>
            <a:r>
              <a:rPr lang="ar-DZ" dirty="0" err="1" smtClean="0"/>
              <a:t>و</a:t>
            </a:r>
            <a:r>
              <a:rPr lang="ar-DZ" dirty="0" smtClean="0"/>
              <a:t> </a:t>
            </a:r>
            <a:r>
              <a:rPr lang="ar-DZ" dirty="0" err="1" smtClean="0"/>
              <a:t>الترميزين</a:t>
            </a:r>
            <a:r>
              <a:rPr lang="ar-DZ" dirty="0" smtClean="0"/>
              <a:t> </a:t>
            </a:r>
            <a:r>
              <a:rPr lang="ar-DZ" dirty="0" err="1" smtClean="0"/>
              <a:t>الاخرين</a:t>
            </a:r>
            <a:r>
              <a:rPr lang="ar-DZ" dirty="0" smtClean="0"/>
              <a:t> و العكس </a:t>
            </a:r>
          </a:p>
          <a:p>
            <a:pPr algn="ctr" rtl="1">
              <a:buNone/>
            </a:pPr>
            <a:endParaRPr lang="ar-DZ" dirty="0"/>
          </a:p>
          <a:p>
            <a:pPr algn="ctr" rtl="1">
              <a:buNone/>
            </a:pPr>
            <a:r>
              <a:rPr lang="ar-DZ" dirty="0" smtClean="0"/>
              <a:t>دمتم في رعاية الله </a:t>
            </a: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373</Words>
  <Application>Microsoft Office PowerPoint</Application>
  <PresentationFormat>Affichage à l'écran (4:3)</PresentationFormat>
  <Paragraphs>19</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اللغة التي یفھمھا الحاسوب</vt:lpstr>
      <vt:lpstr>Diapositive 2</vt:lpstr>
      <vt:lpstr>Diapositive 3</vt:lpstr>
      <vt:lpstr>Diapositive 4</vt:lpstr>
      <vt:lpstr>الترميز الثنائي و البت bit</vt:lpstr>
      <vt:lpstr>من البت الى البايت</vt:lpstr>
      <vt:lpstr>مفھوم البایت Byte</vt:lpstr>
      <vt:lpstr>Diapositive 8</vt:lpstr>
    </vt:vector>
  </TitlesOfParts>
  <Company>Windows-Trust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اللغة التي یفھمھا الحاسوب</dc:title>
  <dc:creator>Enigma</dc:creator>
  <cp:lastModifiedBy>Enigma</cp:lastModifiedBy>
  <cp:revision>8</cp:revision>
  <dcterms:created xsi:type="dcterms:W3CDTF">2017-02-28T12:30:03Z</dcterms:created>
  <dcterms:modified xsi:type="dcterms:W3CDTF">2017-02-28T13:08:02Z</dcterms:modified>
</cp:coreProperties>
</file>