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685E-4BF9-4F23-848B-E3AE8E739F1B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5042-68BD-483D-9F37-70336E366C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685E-4BF9-4F23-848B-E3AE8E739F1B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5042-68BD-483D-9F37-70336E366C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685E-4BF9-4F23-848B-E3AE8E739F1B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5042-68BD-483D-9F37-70336E366C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685E-4BF9-4F23-848B-E3AE8E739F1B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5042-68BD-483D-9F37-70336E366C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685E-4BF9-4F23-848B-E3AE8E739F1B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5042-68BD-483D-9F37-70336E366C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685E-4BF9-4F23-848B-E3AE8E739F1B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5042-68BD-483D-9F37-70336E366C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685E-4BF9-4F23-848B-E3AE8E739F1B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5042-68BD-483D-9F37-70336E366C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685E-4BF9-4F23-848B-E3AE8E739F1B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5042-68BD-483D-9F37-70336E366C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685E-4BF9-4F23-848B-E3AE8E739F1B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5042-68BD-483D-9F37-70336E366C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685E-4BF9-4F23-848B-E3AE8E739F1B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5042-68BD-483D-9F37-70336E366C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8685E-4BF9-4F23-848B-E3AE8E739F1B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65042-68BD-483D-9F37-70336E366C5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8685E-4BF9-4F23-848B-E3AE8E739F1B}" type="datetimeFigureOut">
              <a:rPr lang="fr-FR" smtClean="0"/>
              <a:t>23/03/2017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65042-68BD-483D-9F37-70336E366C5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DZ" dirty="0" smtClean="0"/>
              <a:t>العمليات الحسابية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التحويل من النظام العشري </a:t>
            </a:r>
            <a:r>
              <a:rPr lang="ar-DZ" dirty="0" err="1" smtClean="0"/>
              <a:t>الى</a:t>
            </a:r>
            <a:r>
              <a:rPr lang="ar-DZ" dirty="0" smtClean="0"/>
              <a:t> الثنائي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DZ" dirty="0" smtClean="0"/>
              <a:t>ما هو النظام العشري  هو ببساطة </a:t>
            </a:r>
            <a:r>
              <a:rPr lang="ar-DZ" dirty="0" err="1" smtClean="0"/>
              <a:t>الارقام</a:t>
            </a:r>
            <a:r>
              <a:rPr lang="ar-DZ" dirty="0" smtClean="0"/>
              <a:t> التي نستعملها للعد اليومي </a:t>
            </a:r>
          </a:p>
          <a:p>
            <a:pPr algn="r" rtl="1">
              <a:buNone/>
            </a:pPr>
            <a:r>
              <a:rPr lang="ar-DZ" dirty="0" smtClean="0"/>
              <a:t>النظام الثنائي سبق ذكره في الدرس السابق هو لغة الحاسوب يعتمد على الصفر </a:t>
            </a:r>
            <a:r>
              <a:rPr lang="ar-DZ" dirty="0" err="1" smtClean="0"/>
              <a:t>و</a:t>
            </a:r>
            <a:r>
              <a:rPr lang="ar-DZ" dirty="0" smtClean="0"/>
              <a:t> الواحد 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التحويل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>
              <a:buNone/>
            </a:pPr>
            <a:r>
              <a:rPr lang="ar-DZ" dirty="0" smtClean="0"/>
              <a:t>يتم التحويل بقسمة العدد العشري على 2 </a:t>
            </a:r>
            <a:r>
              <a:rPr lang="ar-DZ" dirty="0" err="1" smtClean="0"/>
              <a:t>و</a:t>
            </a:r>
            <a:r>
              <a:rPr lang="ar-DZ" dirty="0" smtClean="0"/>
              <a:t> الاحتفاظ باقي القسمة </a:t>
            </a:r>
            <a:r>
              <a:rPr lang="ar-DZ" dirty="0" err="1" smtClean="0"/>
              <a:t>و</a:t>
            </a:r>
            <a:r>
              <a:rPr lang="ar-DZ" dirty="0" smtClean="0"/>
              <a:t> نكمل العملية </a:t>
            </a:r>
            <a:r>
              <a:rPr lang="ar-DZ" dirty="0" err="1" smtClean="0"/>
              <a:t>الى</a:t>
            </a:r>
            <a:r>
              <a:rPr lang="ar-DZ" dirty="0" smtClean="0"/>
              <a:t> </a:t>
            </a:r>
            <a:r>
              <a:rPr lang="ar-DZ" dirty="0" err="1" smtClean="0"/>
              <a:t>ان</a:t>
            </a:r>
            <a:r>
              <a:rPr lang="ar-DZ" dirty="0" smtClean="0"/>
              <a:t> يصبح حاصل القسمة على 2 يساوي الصفر </a:t>
            </a:r>
          </a:p>
          <a:p>
            <a:pPr algn="r" rtl="1"/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التحويل تابع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DZ" dirty="0" smtClean="0"/>
              <a:t>18 ÷ 2 = 9 </a:t>
            </a:r>
            <a:r>
              <a:rPr lang="ar-DZ" dirty="0" err="1" smtClean="0"/>
              <a:t>و</a:t>
            </a:r>
            <a:r>
              <a:rPr lang="ar-DZ" dirty="0" smtClean="0"/>
              <a:t> الباقي 0</a:t>
            </a:r>
          </a:p>
          <a:p>
            <a:pPr algn="r" rtl="1">
              <a:buNone/>
            </a:pPr>
            <a:r>
              <a:rPr lang="ar-DZ" dirty="0" smtClean="0"/>
              <a:t>9   ÷ 2 = 4 </a:t>
            </a:r>
            <a:r>
              <a:rPr lang="ar-DZ" dirty="0" err="1" smtClean="0"/>
              <a:t>و</a:t>
            </a:r>
            <a:r>
              <a:rPr lang="ar-DZ" dirty="0" smtClean="0"/>
              <a:t> الباقي 1</a:t>
            </a:r>
          </a:p>
          <a:p>
            <a:pPr algn="r" rtl="1">
              <a:buNone/>
            </a:pPr>
            <a:r>
              <a:rPr lang="ar-DZ" dirty="0" smtClean="0"/>
              <a:t>4   ÷ 2 = 2 </a:t>
            </a:r>
            <a:r>
              <a:rPr lang="ar-DZ" dirty="0" err="1" smtClean="0"/>
              <a:t>و</a:t>
            </a:r>
            <a:r>
              <a:rPr lang="ar-DZ" dirty="0" smtClean="0"/>
              <a:t> الباقي 0</a:t>
            </a:r>
          </a:p>
          <a:p>
            <a:pPr algn="r" rtl="1">
              <a:buNone/>
            </a:pPr>
            <a:r>
              <a:rPr lang="ar-DZ" dirty="0" smtClean="0"/>
              <a:t>2   ÷ 2 = 1 </a:t>
            </a:r>
            <a:r>
              <a:rPr lang="ar-DZ" dirty="0" err="1" smtClean="0"/>
              <a:t>و</a:t>
            </a:r>
            <a:r>
              <a:rPr lang="ar-DZ" dirty="0" smtClean="0"/>
              <a:t> الباقي 0</a:t>
            </a:r>
          </a:p>
          <a:p>
            <a:pPr marL="514350" indent="-514350" algn="r" rtl="1">
              <a:buAutoNum type="arabicPlain"/>
            </a:pPr>
            <a:r>
              <a:rPr lang="ar-DZ" dirty="0" smtClean="0"/>
              <a:t>÷ 2 = 0 </a:t>
            </a:r>
            <a:r>
              <a:rPr lang="ar-DZ" dirty="0" err="1" smtClean="0"/>
              <a:t>و</a:t>
            </a:r>
            <a:r>
              <a:rPr lang="ar-DZ" dirty="0" smtClean="0"/>
              <a:t> الباقي 1</a:t>
            </a:r>
          </a:p>
          <a:p>
            <a:pPr marL="514350" indent="-514350" algn="r" rtl="1">
              <a:buNone/>
            </a:pPr>
            <a:r>
              <a:rPr lang="ar-DZ" sz="2800" dirty="0" smtClean="0"/>
              <a:t>                                         </a:t>
            </a:r>
            <a:r>
              <a:rPr lang="ar-DZ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0    1     0    0  </a:t>
            </a:r>
            <a:r>
              <a:rPr lang="ar-DZ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marL="514350" indent="-514350" algn="r" rtl="1">
              <a:buNone/>
            </a:pPr>
            <a:r>
              <a:rPr lang="ar-DZ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r-DZ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ترميز العدد 18  </a:t>
            </a:r>
            <a:endParaRPr lang="ar-DZ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necteur droit 4"/>
          <p:cNvCxnSpPr/>
          <p:nvPr/>
        </p:nvCxnSpPr>
        <p:spPr>
          <a:xfrm rot="10800000">
            <a:off x="4500562" y="1857364"/>
            <a:ext cx="7143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rot="5400000">
            <a:off x="3108315" y="3250405"/>
            <a:ext cx="278528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rot="5400000">
            <a:off x="2786844" y="3571082"/>
            <a:ext cx="21431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10800000">
            <a:off x="3857620" y="2500306"/>
            <a:ext cx="142876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5400000">
            <a:off x="2465373" y="3893347"/>
            <a:ext cx="149940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10800000">
            <a:off x="3214678" y="3143248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rot="10800000">
            <a:off x="2643174" y="3714752"/>
            <a:ext cx="264320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rot="5400000">
            <a:off x="2179224" y="4178702"/>
            <a:ext cx="92869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rot="10800000">
            <a:off x="2214546" y="4286256"/>
            <a:ext cx="307183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rot="5400000">
            <a:off x="2036348" y="4464454"/>
            <a:ext cx="35719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التحويل العكسي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DZ" dirty="0" smtClean="0"/>
              <a:t>في هده الحالة سوف ننتقل من النظام الثنائي </a:t>
            </a:r>
            <a:r>
              <a:rPr lang="ar-DZ" dirty="0" err="1" smtClean="0"/>
              <a:t>الى</a:t>
            </a:r>
            <a:r>
              <a:rPr lang="ar-DZ" dirty="0" smtClean="0"/>
              <a:t> النظام العشري  </a:t>
            </a:r>
            <a:r>
              <a:rPr lang="ar-DZ" dirty="0" err="1" smtClean="0"/>
              <a:t>و</a:t>
            </a:r>
            <a:r>
              <a:rPr lang="ar-DZ" dirty="0" smtClean="0"/>
              <a:t> يتم دلك </a:t>
            </a:r>
            <a:r>
              <a:rPr lang="ar-DZ" dirty="0" err="1" smtClean="0"/>
              <a:t>باتباع</a:t>
            </a:r>
            <a:r>
              <a:rPr lang="ar-DZ" dirty="0" smtClean="0"/>
              <a:t> الخطوات التالية </a:t>
            </a:r>
          </a:p>
          <a:p>
            <a:pPr algn="r" rtl="1">
              <a:buNone/>
            </a:pPr>
            <a:r>
              <a:rPr lang="ar-DZ" dirty="0" smtClean="0"/>
              <a:t>نكتب الشفرة في النظام الثنائي على شكل مجموع </a:t>
            </a:r>
            <a:r>
              <a:rPr lang="ar-DZ" dirty="0" err="1" smtClean="0"/>
              <a:t>جداء</a:t>
            </a:r>
            <a:r>
              <a:rPr lang="ar-DZ" dirty="0" smtClean="0"/>
              <a:t> و ذلك في المعامل </a:t>
            </a:r>
            <a:r>
              <a:rPr lang="ar-DZ" dirty="0" err="1" smtClean="0"/>
              <a:t>الدي</a:t>
            </a:r>
            <a:r>
              <a:rPr lang="ar-DZ" dirty="0" smtClean="0"/>
              <a:t> قسمنا عليه في الحالة </a:t>
            </a:r>
            <a:r>
              <a:rPr lang="ar-DZ" dirty="0" err="1" smtClean="0"/>
              <a:t>الاولى</a:t>
            </a:r>
            <a:r>
              <a:rPr lang="ar-DZ" dirty="0" smtClean="0"/>
              <a:t> 2 </a:t>
            </a:r>
          </a:p>
          <a:p>
            <a:pPr algn="r" rtl="1">
              <a:buNone/>
            </a:pPr>
            <a:r>
              <a:rPr lang="ar-DZ" dirty="0" smtClean="0"/>
              <a:t>حسب ترتيب تصاعدي لقوى المعامل 2  ثم نحسب المجموع 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مثال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DZ" dirty="0" err="1" smtClean="0"/>
              <a:t>لنأخد</a:t>
            </a:r>
            <a:r>
              <a:rPr lang="ar-DZ" dirty="0" smtClean="0"/>
              <a:t> نفس القيمة الأولى الرقم 18            </a:t>
            </a:r>
          </a:p>
          <a:p>
            <a:pPr algn="r" rtl="1"/>
            <a:r>
              <a:rPr lang="ar-DZ" dirty="0" smtClean="0"/>
              <a:t>شفرته الثنائية هي </a:t>
            </a:r>
            <a:r>
              <a:rPr lang="fr-FR" dirty="0"/>
              <a:t> </a:t>
            </a:r>
            <a:r>
              <a:rPr lang="fr-FR" dirty="0" smtClean="0"/>
              <a:t> 10010</a:t>
            </a:r>
          </a:p>
          <a:p>
            <a:pPr algn="r" rtl="1"/>
            <a:endParaRPr lang="fr-FR" dirty="0"/>
          </a:p>
          <a:p>
            <a:pPr algn="r" rtl="1">
              <a:buNone/>
            </a:pPr>
            <a:r>
              <a:rPr lang="ar-DZ" dirty="0" smtClean="0"/>
              <a:t>لنطبق الطريقة الحسابية </a:t>
            </a:r>
            <a:br>
              <a:rPr lang="ar-DZ" dirty="0" smtClean="0"/>
            </a:br>
            <a:endParaRPr lang="ar-DZ" dirty="0" smtClean="0"/>
          </a:p>
          <a:p>
            <a:pPr algn="r" rtl="1">
              <a:buNone/>
            </a:pPr>
            <a:r>
              <a:rPr lang="ar-DZ" sz="2800" dirty="0" smtClean="0"/>
              <a:t>(0×2 ⁰ )+( 1 ×2 ¹ )+ ( 0 × 2² )+(</a:t>
            </a:r>
            <a:r>
              <a:rPr lang="ar-DZ" sz="2800" dirty="0" smtClean="0"/>
              <a:t>0 × 2 </a:t>
            </a:r>
            <a:r>
              <a:rPr lang="fr-FR" sz="2800" dirty="0" smtClean="0"/>
              <a:t>ᵌ</a:t>
            </a:r>
            <a:r>
              <a:rPr lang="ar-DZ" sz="2800" dirty="0" smtClean="0"/>
              <a:t> )+(1 × 2 ⁴ ) = 18 </a:t>
            </a:r>
            <a:endParaRPr lang="fr-F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الخاتمة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>
              <a:buNone/>
            </a:pPr>
            <a:r>
              <a:rPr lang="ar-DZ" dirty="0" smtClean="0"/>
              <a:t>في الدرس التالي سوف نتطرق </a:t>
            </a:r>
            <a:r>
              <a:rPr lang="ar-DZ" dirty="0" err="1" smtClean="0"/>
              <a:t>الى</a:t>
            </a:r>
            <a:r>
              <a:rPr lang="ar-DZ" dirty="0" smtClean="0"/>
              <a:t> الترميز السداسي عشر </a:t>
            </a:r>
          </a:p>
          <a:p>
            <a:pPr algn="ctr" rtl="1">
              <a:buNone/>
            </a:pPr>
            <a:r>
              <a:rPr lang="fr-FR" dirty="0" smtClean="0"/>
              <a:t>HEXADECIMAL </a:t>
            </a:r>
          </a:p>
          <a:p>
            <a:pPr algn="ctr" rtl="1">
              <a:buNone/>
            </a:pPr>
            <a:r>
              <a:rPr lang="ar-DZ" dirty="0" smtClean="0"/>
              <a:t>دمتم في رعاية الله </a:t>
            </a:r>
            <a:r>
              <a:rPr lang="ar-DZ" dirty="0" err="1" smtClean="0"/>
              <a:t>و</a:t>
            </a:r>
            <a:r>
              <a:rPr lang="ar-DZ" smtClean="0"/>
              <a:t> حفظه 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188</Words>
  <Application>Microsoft Office PowerPoint</Application>
  <PresentationFormat>Affichage à l'écran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العمليات الحسابية </vt:lpstr>
      <vt:lpstr>التحويل من النظام العشري الى الثنائي </vt:lpstr>
      <vt:lpstr>التحويل </vt:lpstr>
      <vt:lpstr>التحويل تابع </vt:lpstr>
      <vt:lpstr>التحويل العكسي </vt:lpstr>
      <vt:lpstr>مثال </vt:lpstr>
      <vt:lpstr>الخاتمة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العمليات الحسابية</dc:title>
  <dc:creator>hp</dc:creator>
  <cp:lastModifiedBy>hp</cp:lastModifiedBy>
  <cp:revision>8</cp:revision>
  <dcterms:created xsi:type="dcterms:W3CDTF">2017-03-23T14:54:10Z</dcterms:created>
  <dcterms:modified xsi:type="dcterms:W3CDTF">2017-03-23T16:14:39Z</dcterms:modified>
</cp:coreProperties>
</file>