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3B0D-BC1D-43D4-8228-F2D3B34812D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6846D-0059-469E-ACEA-0E2B803D7BC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DZ" dirty="0" smtClean="0"/>
              <a:t>الترميز الست عشري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Hexadécimal 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DZ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التحويل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71472" y="15716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367</a:t>
            </a:r>
            <a:r>
              <a:rPr kumimoji="0" lang="ar-D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÷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ar-D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</a:t>
            </a:r>
            <a:r>
              <a:rPr kumimoji="0" lang="ar-D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و الباقي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endParaRPr kumimoji="0" lang="ar-DZ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</a:t>
            </a:r>
            <a:r>
              <a:rPr kumimoji="0" lang="ar-D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÷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ar-D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ar-D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و الباقي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ar-DZ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ar-D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÷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ar-D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ar-D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و الباقي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ar-DZ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fr-FR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1    6     F                                                        </a:t>
            </a: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ar-DZ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ar-DZ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ترميز الست عشري للعدد 367 </a:t>
            </a:r>
            <a:r>
              <a:rPr lang="ar-DZ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هو 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16F</a:t>
            </a:r>
          </a:p>
          <a:p>
            <a:pPr marL="342900" lvl="0" indent="-342900" algn="ctr" rtl="1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ar-DZ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في حين </a:t>
            </a:r>
            <a:r>
              <a:rPr lang="ar-DZ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ان</a:t>
            </a:r>
            <a:r>
              <a:rPr lang="ar-DZ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شفرته الثنائية كبيرة 000101101111</a:t>
            </a:r>
            <a:endParaRPr kumimoji="0" lang="ar-DZ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Connecteur droit 5"/>
          <p:cNvCxnSpPr/>
          <p:nvPr/>
        </p:nvCxnSpPr>
        <p:spPr>
          <a:xfrm rot="10800000">
            <a:off x="4071934" y="185736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rot="5400000">
            <a:off x="2893604" y="3035694"/>
            <a:ext cx="235745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5400000">
            <a:off x="2643968" y="335676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>
            <a:off x="3500430" y="2500306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2464976" y="3678636"/>
            <a:ext cx="10715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>
            <a:off x="3000364" y="3143248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التحويل العكسي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00200"/>
            <a:ext cx="8786874" cy="4525963"/>
          </a:xfrm>
        </p:spPr>
        <p:txBody>
          <a:bodyPr/>
          <a:lstStyle/>
          <a:p>
            <a:pPr algn="r" rtl="1"/>
            <a:r>
              <a:rPr lang="ar-DZ" dirty="0" smtClean="0"/>
              <a:t>خطواته بسيطة بنفس كيفية التحويل العكسي لشفرة الثنائية </a:t>
            </a:r>
          </a:p>
          <a:p>
            <a:pPr algn="r" rtl="1"/>
            <a:r>
              <a:rPr lang="ar-DZ" dirty="0" smtClean="0"/>
              <a:t>نضرب الناتج في </a:t>
            </a:r>
            <a:r>
              <a:rPr lang="ar-DZ" dirty="0" err="1" smtClean="0"/>
              <a:t>الاساس</a:t>
            </a:r>
            <a:r>
              <a:rPr lang="ar-DZ" dirty="0" smtClean="0"/>
              <a:t> 16 قوى الرتبة التي </a:t>
            </a:r>
            <a:r>
              <a:rPr lang="ar-DZ" dirty="0" err="1" smtClean="0"/>
              <a:t>تبداء</a:t>
            </a:r>
            <a:r>
              <a:rPr lang="ar-DZ" dirty="0" smtClean="0"/>
              <a:t> ب 0 </a:t>
            </a:r>
          </a:p>
          <a:p>
            <a:pPr algn="r" rtl="1"/>
            <a:r>
              <a:rPr lang="ar-DZ" sz="2800" dirty="0" smtClean="0"/>
              <a:t>العدد 367 = </a:t>
            </a:r>
            <a:r>
              <a:rPr lang="fr-FR" sz="2800" dirty="0" smtClean="0"/>
              <a:t>16F </a:t>
            </a:r>
            <a:r>
              <a:rPr lang="ar-DZ" sz="2800" dirty="0" smtClean="0"/>
              <a:t>    و </a:t>
            </a:r>
            <a:r>
              <a:rPr lang="fr-FR" sz="2800" dirty="0" smtClean="0"/>
              <a:t>F </a:t>
            </a:r>
            <a:r>
              <a:rPr lang="ar-DZ" sz="2800" dirty="0"/>
              <a:t> </a:t>
            </a:r>
            <a:r>
              <a:rPr lang="ar-DZ" sz="2800" dirty="0" smtClean="0"/>
              <a:t>يمثل العدد </a:t>
            </a:r>
            <a:r>
              <a:rPr lang="fr-FR" sz="2800" dirty="0" smtClean="0"/>
              <a:t>15 </a:t>
            </a:r>
            <a:endParaRPr lang="ar-DZ" sz="2800" dirty="0"/>
          </a:p>
          <a:p>
            <a:pPr algn="r" rtl="1"/>
            <a:r>
              <a:rPr lang="ar-DZ" sz="2800" dirty="0" smtClean="0"/>
              <a:t>(</a:t>
            </a:r>
            <a:r>
              <a:rPr lang="fr-FR" sz="2800" dirty="0" smtClean="0"/>
              <a:t>15</a:t>
            </a:r>
            <a:r>
              <a:rPr lang="ar-DZ" sz="2800" dirty="0" smtClean="0"/>
              <a:t>×</a:t>
            </a:r>
            <a:r>
              <a:rPr lang="fr-FR" sz="2800" dirty="0" smtClean="0"/>
              <a:t>16</a:t>
            </a:r>
            <a:r>
              <a:rPr lang="ar-DZ" sz="2800" dirty="0" smtClean="0"/>
              <a:t> ⁰ )+( </a:t>
            </a:r>
            <a:r>
              <a:rPr lang="fr-FR" sz="2800" dirty="0" smtClean="0"/>
              <a:t>6</a:t>
            </a:r>
            <a:r>
              <a:rPr lang="ar-DZ" sz="2800" dirty="0" smtClean="0"/>
              <a:t> ×</a:t>
            </a:r>
            <a:r>
              <a:rPr lang="fr-FR" sz="2800" dirty="0" smtClean="0"/>
              <a:t>16</a:t>
            </a:r>
            <a:r>
              <a:rPr lang="ar-DZ" sz="2800" dirty="0" smtClean="0"/>
              <a:t> ¹ )+ ( </a:t>
            </a:r>
            <a:r>
              <a:rPr lang="fr-FR" sz="2800" dirty="0" smtClean="0"/>
              <a:t>1</a:t>
            </a:r>
            <a:r>
              <a:rPr lang="ar-DZ" sz="2800" dirty="0" smtClean="0"/>
              <a:t> × </a:t>
            </a:r>
            <a:r>
              <a:rPr lang="fr-FR" sz="2800" dirty="0" smtClean="0"/>
              <a:t>16</a:t>
            </a:r>
            <a:r>
              <a:rPr lang="ar-DZ" sz="2800" dirty="0" smtClean="0"/>
              <a:t>² )</a:t>
            </a:r>
            <a:r>
              <a:rPr lang="fr-FR" sz="2800" dirty="0" smtClean="0"/>
              <a:t> = </a:t>
            </a:r>
            <a:r>
              <a:rPr lang="en-US" sz="2800" dirty="0" smtClean="0"/>
              <a:t> </a:t>
            </a:r>
            <a:r>
              <a:rPr lang="ar-DZ" sz="2800" dirty="0" smtClean="0"/>
              <a:t> الناتج هو 367 </a:t>
            </a:r>
            <a:endParaRPr lang="fr-FR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الست عشري </a:t>
            </a:r>
            <a:r>
              <a:rPr lang="ar-DZ" dirty="0" err="1" smtClean="0"/>
              <a:t>و</a:t>
            </a:r>
            <a:r>
              <a:rPr lang="ar-DZ" dirty="0" smtClean="0"/>
              <a:t> لغة </a:t>
            </a:r>
            <a:r>
              <a:rPr lang="ar-DZ" dirty="0" err="1" smtClean="0"/>
              <a:t>الالة</a:t>
            </a:r>
            <a:r>
              <a:rPr lang="ar-DZ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DZ" dirty="0" smtClean="0"/>
              <a:t>الست عشري هي نظام رقمي يبسط الشفرة الثنائية </a:t>
            </a:r>
            <a:r>
              <a:rPr lang="ar-DZ" dirty="0" err="1" smtClean="0"/>
              <a:t>الى</a:t>
            </a:r>
            <a:r>
              <a:rPr lang="ar-DZ" dirty="0" smtClean="0"/>
              <a:t> شفرة ست عشرية بسيطة </a:t>
            </a:r>
            <a:r>
              <a:rPr lang="ar-DZ" dirty="0" err="1" smtClean="0"/>
              <a:t>و</a:t>
            </a:r>
            <a:r>
              <a:rPr lang="ar-DZ" dirty="0" smtClean="0"/>
              <a:t> لذلك لابد من تحويل مباشر بين هاذين </a:t>
            </a:r>
            <a:r>
              <a:rPr lang="ar-DZ" dirty="0" err="1" smtClean="0"/>
              <a:t>الترميزين</a:t>
            </a:r>
            <a:r>
              <a:rPr lang="ar-DZ" dirty="0" smtClean="0"/>
              <a:t>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التحويل من الترميز الثنائي </a:t>
            </a:r>
            <a:r>
              <a:rPr lang="ar-DZ" dirty="0" err="1" smtClean="0"/>
              <a:t>الى</a:t>
            </a:r>
            <a:r>
              <a:rPr lang="ar-DZ" dirty="0" smtClean="0"/>
              <a:t> الست عشري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ar-DZ" dirty="0" smtClean="0"/>
          </a:p>
          <a:p>
            <a:r>
              <a:rPr lang="ar-DZ" dirty="0" smtClean="0"/>
              <a:t>يتم ببساطة عبر تفكيك الترميز التنائي </a:t>
            </a:r>
            <a:r>
              <a:rPr lang="ar-DZ" dirty="0" err="1" smtClean="0"/>
              <a:t>الى</a:t>
            </a:r>
            <a:r>
              <a:rPr lang="ar-DZ" dirty="0" smtClean="0"/>
              <a:t> 4</a:t>
            </a:r>
            <a:r>
              <a:rPr lang="fr-FR" dirty="0" smtClean="0"/>
              <a:t>  BIT </a:t>
            </a:r>
            <a:r>
              <a:rPr lang="en-US" dirty="0" smtClean="0"/>
              <a:t> </a:t>
            </a:r>
            <a:r>
              <a:rPr lang="ar-DZ" dirty="0" smtClean="0"/>
              <a:t> </a:t>
            </a:r>
            <a:r>
              <a:rPr lang="ar-DZ" dirty="0" err="1" smtClean="0"/>
              <a:t>اي</a:t>
            </a:r>
            <a:r>
              <a:rPr lang="ar-DZ" dirty="0" smtClean="0"/>
              <a:t> </a:t>
            </a:r>
            <a:r>
              <a:rPr lang="ar-DZ" dirty="0" err="1" smtClean="0"/>
              <a:t>الى</a:t>
            </a:r>
            <a:r>
              <a:rPr lang="ar-DZ" dirty="0" smtClean="0"/>
              <a:t> 4 </a:t>
            </a:r>
            <a:r>
              <a:rPr lang="ar-DZ" dirty="0" err="1" smtClean="0"/>
              <a:t>ارقام</a:t>
            </a:r>
            <a:r>
              <a:rPr lang="ar-DZ" dirty="0" smtClean="0"/>
              <a:t> </a:t>
            </a:r>
            <a:r>
              <a:rPr lang="ar-DZ" dirty="0" err="1" smtClean="0"/>
              <a:t>احاد</a:t>
            </a:r>
            <a:r>
              <a:rPr lang="ar-DZ" dirty="0" smtClean="0"/>
              <a:t> و </a:t>
            </a:r>
            <a:r>
              <a:rPr lang="ar-DZ" dirty="0" err="1" smtClean="0"/>
              <a:t>اصفار</a:t>
            </a:r>
            <a:r>
              <a:rPr lang="ar-DZ" dirty="0" smtClean="0"/>
              <a:t> و تعويضها بما يقابلها في الجدول المرفق </a:t>
            </a:r>
          </a:p>
          <a:p>
            <a:pPr algn="r" rtl="1"/>
            <a:endParaRPr lang="fr-F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8926" y="3571876"/>
            <a:ext cx="3714776" cy="297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مثال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DZ" dirty="0" err="1" smtClean="0"/>
              <a:t>لنأخد</a:t>
            </a:r>
            <a:r>
              <a:rPr lang="ar-DZ" dirty="0" smtClean="0"/>
              <a:t> الترميز التالي </a:t>
            </a:r>
          </a:p>
          <a:p>
            <a:r>
              <a:rPr lang="ar-D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000101101111</a:t>
            </a:r>
            <a:endParaRPr lang="fr-FR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 rtl="1"/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ترميزه الست عشري هو </a:t>
            </a:r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16F </a:t>
            </a:r>
            <a:r>
              <a:rPr lang="ar-D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و هو العدد 367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14414" y="3071810"/>
            <a:ext cx="164307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0001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428992" y="3071810"/>
            <a:ext cx="128588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0110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500694" y="3071810"/>
            <a:ext cx="128588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1111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2"/>
          </p:cNvCxnSpPr>
          <p:nvPr/>
        </p:nvCxnSpPr>
        <p:spPr>
          <a:xfrm rot="16200000" flipH="1">
            <a:off x="1553744" y="3982644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71604" y="4572008"/>
            <a:ext cx="107157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600" dirty="0" smtClean="0"/>
              <a:t>1</a:t>
            </a:r>
            <a:endParaRPr lang="fr-FR" sz="3600" dirty="0"/>
          </a:p>
        </p:txBody>
      </p:sp>
      <p:sp>
        <p:nvSpPr>
          <p:cNvPr id="10" name="Rectangle 9"/>
          <p:cNvSpPr/>
          <p:nvPr/>
        </p:nvSpPr>
        <p:spPr>
          <a:xfrm>
            <a:off x="3643306" y="4643446"/>
            <a:ext cx="1071570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800" dirty="0"/>
              <a:t>6</a:t>
            </a:r>
            <a:endParaRPr lang="fr-FR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57884" y="4572008"/>
            <a:ext cx="107157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F</a:t>
            </a:r>
            <a:endParaRPr lang="fr-FR" sz="2800" dirty="0"/>
          </a:p>
        </p:txBody>
      </p:sp>
      <p:cxnSp>
        <p:nvCxnSpPr>
          <p:cNvPr id="12" name="Connecteur droit avec flèche 11"/>
          <p:cNvCxnSpPr/>
          <p:nvPr/>
        </p:nvCxnSpPr>
        <p:spPr>
          <a:xfrm rot="16200000" flipH="1">
            <a:off x="3661166" y="4054083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rot="16200000" flipH="1">
            <a:off x="5804306" y="3982645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التحويل العكسي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DZ" dirty="0" smtClean="0"/>
              <a:t>بنفس الطريقة فقط عكسيا الترميز الست عشري نقوم بتفكيكه </a:t>
            </a:r>
            <a:r>
              <a:rPr lang="ar-DZ" dirty="0" err="1" smtClean="0"/>
              <a:t>الى</a:t>
            </a:r>
            <a:r>
              <a:rPr lang="ar-DZ" dirty="0" smtClean="0"/>
              <a:t> وحدات </a:t>
            </a:r>
            <a:r>
              <a:rPr lang="ar-DZ" dirty="0" err="1" smtClean="0"/>
              <a:t>و</a:t>
            </a:r>
            <a:r>
              <a:rPr lang="ar-DZ" dirty="0" smtClean="0"/>
              <a:t> كل وحدة ترمز </a:t>
            </a:r>
            <a:r>
              <a:rPr lang="ar-DZ" dirty="0" err="1" smtClean="0"/>
              <a:t>الى</a:t>
            </a:r>
            <a:r>
              <a:rPr lang="ar-DZ" dirty="0" smtClean="0"/>
              <a:t> شفرة في نفس الجدول 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الخاتمة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DZ" dirty="0" err="1" smtClean="0"/>
              <a:t>الى</a:t>
            </a:r>
            <a:r>
              <a:rPr lang="ar-DZ" dirty="0" smtClean="0"/>
              <a:t> هنا نصل </a:t>
            </a:r>
            <a:r>
              <a:rPr lang="ar-DZ" dirty="0" err="1" smtClean="0"/>
              <a:t>الى</a:t>
            </a:r>
            <a:r>
              <a:rPr lang="ar-DZ" dirty="0" smtClean="0"/>
              <a:t> نهاية هذا الدرس </a:t>
            </a:r>
            <a:r>
              <a:rPr lang="ar-DZ" dirty="0" err="1" smtClean="0"/>
              <a:t>اشكركم</a:t>
            </a:r>
            <a:r>
              <a:rPr lang="ar-DZ" dirty="0" smtClean="0"/>
              <a:t> لمتابعته </a:t>
            </a:r>
          </a:p>
          <a:p>
            <a:endParaRPr lang="ar-DZ" dirty="0"/>
          </a:p>
          <a:p>
            <a:r>
              <a:rPr lang="ar-DZ" dirty="0" smtClean="0"/>
              <a:t>سنتحدث في الدرس القادم حول العمليات الحسابية في نظم </a:t>
            </a:r>
            <a:r>
              <a:rPr lang="ar-DZ" dirty="0" err="1" smtClean="0"/>
              <a:t>التراميز</a:t>
            </a:r>
            <a:r>
              <a:rPr lang="ar-DZ" dirty="0" smtClean="0"/>
              <a:t> </a:t>
            </a:r>
          </a:p>
          <a:p>
            <a:endParaRPr lang="ar-DZ" dirty="0"/>
          </a:p>
          <a:p>
            <a:r>
              <a:rPr lang="ar-DZ" dirty="0" smtClean="0"/>
              <a:t>دمتم في رعاية الله </a:t>
            </a:r>
            <a:r>
              <a:rPr lang="ar-DZ" dirty="0" err="1" smtClean="0"/>
              <a:t>و</a:t>
            </a:r>
            <a:r>
              <a:rPr lang="ar-DZ" dirty="0" smtClean="0"/>
              <a:t> حفظه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تعريف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r>
              <a:rPr lang="ar-DZ" dirty="0" smtClean="0"/>
              <a:t>یعتبر الترمیز الست عشري من أبرز أنواع الترمیز المستخدمة في </a:t>
            </a:r>
            <a:r>
              <a:rPr lang="ar-DZ" dirty="0" err="1" smtClean="0"/>
              <a:t>المعلومیات</a:t>
            </a:r>
            <a:r>
              <a:rPr lang="ar-DZ" dirty="0" smtClean="0"/>
              <a:t> لأنه یسمح بقراءة السلاسل الثنائیة الطویلة بشكل مختصر، عبر اعتماد التمثیل الرقمي المستند على </a:t>
            </a:r>
            <a:r>
              <a:rPr lang="fr-FR" dirty="0" err="1" smtClean="0"/>
              <a:t>hexadecimal</a:t>
            </a:r>
            <a:r>
              <a:rPr lang="fr-FR" dirty="0" smtClean="0"/>
              <a:t> </a:t>
            </a:r>
          </a:p>
          <a:p>
            <a:pPr algn="r" rtl="1">
              <a:buNone/>
            </a:pPr>
            <a:r>
              <a:rPr lang="ar-DZ" dirty="0" err="1" smtClean="0"/>
              <a:t>اي</a:t>
            </a:r>
            <a:r>
              <a:rPr lang="ar-DZ" dirty="0" smtClean="0"/>
              <a:t> 16 رقم (0,1,2,3,4,5,6,7,8,9) </a:t>
            </a:r>
            <a:r>
              <a:rPr lang="ar-DZ" dirty="0" err="1" smtClean="0"/>
              <a:t>بالاضافة</a:t>
            </a:r>
            <a:r>
              <a:rPr lang="ar-DZ" dirty="0" smtClean="0"/>
              <a:t> </a:t>
            </a:r>
            <a:r>
              <a:rPr lang="ar-DZ" dirty="0" err="1" smtClean="0"/>
              <a:t>الى</a:t>
            </a:r>
            <a:r>
              <a:rPr lang="ar-DZ" dirty="0" smtClean="0"/>
              <a:t> (</a:t>
            </a:r>
            <a:r>
              <a:rPr lang="fr-FR" dirty="0" smtClean="0"/>
              <a:t>(A,B,C,D,E,F </a:t>
            </a:r>
            <a:endParaRPr lang="fr-FR" dirty="0"/>
          </a:p>
          <a:p>
            <a:pPr algn="r" rtl="1">
              <a:buNone/>
            </a:pPr>
            <a:r>
              <a:rPr lang="ar-DZ" dirty="0" smtClean="0"/>
              <a:t>وبما انه لا يمكن </a:t>
            </a:r>
            <a:r>
              <a:rPr lang="ar-DZ" dirty="0" err="1" smtClean="0"/>
              <a:t>اعادة</a:t>
            </a:r>
            <a:r>
              <a:rPr lang="ar-DZ" dirty="0" smtClean="0"/>
              <a:t> تركيب </a:t>
            </a:r>
            <a:r>
              <a:rPr lang="ar-DZ" dirty="0" err="1" smtClean="0"/>
              <a:t>الارقام</a:t>
            </a:r>
            <a:r>
              <a:rPr lang="ar-DZ" dirty="0" smtClean="0"/>
              <a:t> مثلا 11 المكون من رقمين </a:t>
            </a:r>
            <a:r>
              <a:rPr lang="ar-DZ" dirty="0" err="1" smtClean="0"/>
              <a:t>اساسيين</a:t>
            </a:r>
            <a:r>
              <a:rPr lang="ar-DZ" dirty="0" smtClean="0"/>
              <a:t> عوض </a:t>
            </a:r>
            <a:r>
              <a:rPr lang="ar-DZ" dirty="0" err="1" smtClean="0"/>
              <a:t>ب</a:t>
            </a:r>
            <a:r>
              <a:rPr lang="ar-DZ" dirty="0" smtClean="0"/>
              <a:t> الحرف </a:t>
            </a:r>
            <a:r>
              <a:rPr lang="fr-FR" dirty="0" smtClean="0"/>
              <a:t>B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7173"/>
            <a:ext cx="4500594" cy="682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غرضها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DZ" dirty="0" smtClean="0"/>
              <a:t>لها </a:t>
            </a:r>
            <a:r>
              <a:rPr lang="ar-DZ" dirty="0" err="1" smtClean="0"/>
              <a:t>اهمية</a:t>
            </a:r>
            <a:r>
              <a:rPr lang="ar-DZ" dirty="0" smtClean="0"/>
              <a:t> في المعلوماتية فوجدت لتسهيل </a:t>
            </a:r>
            <a:r>
              <a:rPr lang="ar-DZ" dirty="0" err="1" smtClean="0"/>
              <a:t>قرائة</a:t>
            </a:r>
            <a:r>
              <a:rPr lang="ar-DZ" dirty="0" smtClean="0"/>
              <a:t> الشفرة </a:t>
            </a:r>
            <a:r>
              <a:rPr lang="ar-DZ" dirty="0" err="1" smtClean="0"/>
              <a:t>تنائية</a:t>
            </a:r>
            <a:r>
              <a:rPr lang="ar-DZ" dirty="0" smtClean="0"/>
              <a:t> البت </a:t>
            </a:r>
            <a:r>
              <a:rPr lang="ar-DZ" dirty="0" err="1" smtClean="0"/>
              <a:t>و</a:t>
            </a:r>
            <a:r>
              <a:rPr lang="ar-DZ" dirty="0" smtClean="0"/>
              <a:t> جعلها </a:t>
            </a:r>
            <a:r>
              <a:rPr lang="ar-DZ" dirty="0" err="1" smtClean="0"/>
              <a:t>اسهل</a:t>
            </a:r>
            <a:r>
              <a:rPr lang="ar-DZ" dirty="0" smtClean="0"/>
              <a:t> استيعابا من طرف العقل البشري </a:t>
            </a:r>
            <a:br>
              <a:rPr lang="ar-DZ" dirty="0" smtClean="0"/>
            </a:br>
            <a:r>
              <a:rPr lang="ar-DZ" dirty="0" smtClean="0"/>
              <a:t/>
            </a:r>
            <a:br>
              <a:rPr lang="ar-DZ" dirty="0" smtClean="0"/>
            </a:br>
            <a:r>
              <a:rPr lang="fr-FR" dirty="0" smtClean="0"/>
              <a:t>(10011100) = (9C)</a:t>
            </a:r>
          </a:p>
          <a:p>
            <a:pPr algn="r" rtl="1"/>
            <a:r>
              <a:rPr lang="ar-DZ" dirty="0" smtClean="0"/>
              <a:t>التمثيل الست عشري يستعمل لتحديد  المواضع على الذاكرة </a:t>
            </a:r>
            <a:r>
              <a:rPr lang="ar-DZ" dirty="0" err="1" smtClean="0"/>
              <a:t>و</a:t>
            </a:r>
            <a:r>
              <a:rPr lang="ar-DZ" dirty="0" smtClean="0"/>
              <a:t> وسائط التخزين </a:t>
            </a:r>
            <a:r>
              <a:rPr lang="ar-DZ" dirty="0" err="1" smtClean="0"/>
              <a:t>او</a:t>
            </a:r>
            <a:r>
              <a:rPr lang="ar-DZ" dirty="0"/>
              <a:t> </a:t>
            </a:r>
            <a:r>
              <a:rPr lang="ar-DZ" dirty="0" smtClean="0"/>
              <a:t>المعلومات المارة غلى مستوى الشبكة  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err="1" smtClean="0"/>
              <a:t>امثلة</a:t>
            </a:r>
            <a:r>
              <a:rPr lang="ar-DZ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DZ" dirty="0" smtClean="0"/>
              <a:t>تستعمل في الهندسة العكسية للبرامج </a:t>
            </a:r>
            <a:r>
              <a:rPr lang="ar-DZ" dirty="0" err="1" smtClean="0"/>
              <a:t>و</a:t>
            </a:r>
            <a:r>
              <a:rPr lang="ar-DZ" dirty="0" smtClean="0"/>
              <a:t> كسر حماية البرامج المغلقة المصدر </a:t>
            </a:r>
            <a:r>
              <a:rPr lang="ar-DZ" dirty="0" err="1" smtClean="0"/>
              <a:t>و</a:t>
            </a:r>
            <a:r>
              <a:rPr lang="ar-DZ" dirty="0" smtClean="0"/>
              <a:t> تحليل الشفرة المصدرية لهذه البرامج </a:t>
            </a:r>
            <a:endParaRPr lang="fr-FR" dirty="0"/>
          </a:p>
        </p:txBody>
      </p:sp>
      <p:pic>
        <p:nvPicPr>
          <p:cNvPr id="2050" name="Picture 2" descr="C:\Users\hp\Pictures\012914_1551_JavaBytecod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714752"/>
            <a:ext cx="5972175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أمثلة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/>
          <a:lstStyle/>
          <a:p>
            <a:pPr algn="r" rtl="1"/>
            <a:r>
              <a:rPr lang="ar-DZ" dirty="0" smtClean="0"/>
              <a:t>تحليل البرامج </a:t>
            </a:r>
            <a:r>
              <a:rPr lang="ar-DZ" dirty="0" err="1" smtClean="0"/>
              <a:t>و</a:t>
            </a:r>
            <a:r>
              <a:rPr lang="ar-DZ" dirty="0" smtClean="0"/>
              <a:t> مراقبة تنفيذها على مستوى الوحدة المركزية خطوة بخطوة </a:t>
            </a:r>
            <a:endParaRPr lang="fr-FR" dirty="0"/>
          </a:p>
        </p:txBody>
      </p:sp>
      <p:pic>
        <p:nvPicPr>
          <p:cNvPr id="3074" name="Picture 2" descr="C:\Users\hp\Pictures\MzY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14554"/>
            <a:ext cx="6074991" cy="4390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أمثلة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/>
          <a:lstStyle/>
          <a:p>
            <a:pPr algn="r" rtl="1"/>
            <a:r>
              <a:rPr lang="ar-DZ" dirty="0" smtClean="0"/>
              <a:t>تحليل البيانات المارة على مستوى الشبكة من اجل الحماية </a:t>
            </a:r>
            <a:r>
              <a:rPr lang="ar-DZ" dirty="0" err="1" smtClean="0"/>
              <a:t>او</a:t>
            </a:r>
            <a:r>
              <a:rPr lang="ar-DZ" dirty="0" smtClean="0"/>
              <a:t> التجسس في حالة الاتصالات الغير مشفرة بين المستخدم </a:t>
            </a:r>
            <a:r>
              <a:rPr lang="ar-DZ" dirty="0" err="1" smtClean="0"/>
              <a:t>و</a:t>
            </a:r>
            <a:r>
              <a:rPr lang="ar-DZ" dirty="0" smtClean="0"/>
              <a:t> خادم الويب </a:t>
            </a:r>
            <a:endParaRPr lang="fr-FR" dirty="0"/>
          </a:p>
        </p:txBody>
      </p:sp>
      <p:pic>
        <p:nvPicPr>
          <p:cNvPr id="4098" name="Picture 2" descr="C:\Users\hp\Pictures\lab_06_html_mfc57e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928934"/>
            <a:ext cx="6311892" cy="3929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 algn="r" rtl="1"/>
            <a:r>
              <a:rPr lang="ar-DZ" dirty="0" smtClean="0"/>
              <a:t>شفرة الست عشري تسمح كما قلنا </a:t>
            </a:r>
            <a:r>
              <a:rPr lang="ar-DZ" dirty="0" err="1" smtClean="0"/>
              <a:t>بقرائة</a:t>
            </a:r>
            <a:r>
              <a:rPr lang="ar-DZ" dirty="0" smtClean="0"/>
              <a:t> مفهومة للعقل البشري عوض السلاسل الطويلة من </a:t>
            </a:r>
            <a:r>
              <a:rPr lang="ar-DZ" dirty="0" err="1" smtClean="0"/>
              <a:t>الاحاد</a:t>
            </a:r>
            <a:r>
              <a:rPr lang="ar-DZ" dirty="0" smtClean="0"/>
              <a:t> و </a:t>
            </a:r>
            <a:r>
              <a:rPr lang="ar-DZ" dirty="0" err="1" smtClean="0"/>
              <a:t>الاصفار</a:t>
            </a:r>
            <a:r>
              <a:rPr lang="ar-DZ" dirty="0" smtClean="0"/>
              <a:t> </a:t>
            </a:r>
          </a:p>
          <a:p>
            <a:pPr algn="r" rtl="1"/>
            <a:r>
              <a:rPr lang="fr-FR" dirty="0" smtClean="0"/>
              <a:t>(10011100) = (9C)</a:t>
            </a:r>
          </a:p>
          <a:p>
            <a:pPr algn="r" rtl="1"/>
            <a:r>
              <a:rPr lang="ar-DZ" dirty="0" smtClean="0"/>
              <a:t>نلاحظ انه رقمين يمثلان 1بايت </a:t>
            </a:r>
            <a:r>
              <a:rPr lang="fr-FR" dirty="0" err="1" smtClean="0"/>
              <a:t>byte</a:t>
            </a:r>
            <a:r>
              <a:rPr lang="fr-FR" dirty="0" smtClean="0"/>
              <a:t> </a:t>
            </a:r>
            <a:r>
              <a:rPr lang="en-US" dirty="0" smtClean="0"/>
              <a:t> </a:t>
            </a:r>
            <a:r>
              <a:rPr lang="ar-DZ" dirty="0" smtClean="0"/>
              <a:t>  </a:t>
            </a:r>
            <a:r>
              <a:rPr lang="ar-DZ" dirty="0" err="1" smtClean="0"/>
              <a:t>اي</a:t>
            </a:r>
            <a:r>
              <a:rPr lang="ar-DZ" dirty="0" smtClean="0"/>
              <a:t> 8 </a:t>
            </a:r>
            <a:r>
              <a:rPr lang="ar-DZ" dirty="0" err="1" smtClean="0"/>
              <a:t>بتات</a:t>
            </a:r>
            <a:r>
              <a:rPr lang="ar-DZ" dirty="0" smtClean="0"/>
              <a:t> </a:t>
            </a:r>
            <a:r>
              <a:rPr lang="fr-FR" dirty="0" smtClean="0"/>
              <a:t>bit </a:t>
            </a:r>
          </a:p>
          <a:p>
            <a:pPr algn="r" rtl="1"/>
            <a:r>
              <a:rPr lang="fr-FR" dirty="0" smtClean="0"/>
              <a:t>C =0011 </a:t>
            </a:r>
            <a:r>
              <a:rPr lang="ar-DZ" dirty="0" smtClean="0"/>
              <a:t>و </a:t>
            </a:r>
            <a:r>
              <a:rPr lang="fr-FR" dirty="0" smtClean="0"/>
              <a:t>9 = 1001</a:t>
            </a:r>
            <a:r>
              <a:rPr lang="ar-DZ" dirty="0" smtClean="0"/>
              <a:t> في كل شفرة تمثل 4 </a:t>
            </a:r>
            <a:r>
              <a:rPr lang="ar-DZ" dirty="0" err="1" smtClean="0"/>
              <a:t>بتات</a:t>
            </a:r>
            <a:r>
              <a:rPr lang="ar-DZ" dirty="0" smtClean="0"/>
              <a:t> </a:t>
            </a:r>
            <a:r>
              <a:rPr lang="fr-FR" dirty="0" smtClean="0"/>
              <a:t>bit </a:t>
            </a:r>
          </a:p>
          <a:p>
            <a:pPr algn="r" rtl="1"/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التحويل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DZ" dirty="0" smtClean="0"/>
              <a:t>نفس الخطوات مثل الدرس السابق نقسم على 16 </a:t>
            </a:r>
            <a:r>
              <a:rPr lang="ar-DZ" dirty="0" err="1" smtClean="0"/>
              <a:t>و</a:t>
            </a:r>
            <a:r>
              <a:rPr lang="ar-DZ" dirty="0" smtClean="0"/>
              <a:t> نحتفظ بالباقي فهو ما سيمثل الترميز الست عشري </a:t>
            </a:r>
            <a:r>
              <a:rPr lang="ar-DZ" dirty="0" err="1" smtClean="0"/>
              <a:t>و</a:t>
            </a:r>
            <a:r>
              <a:rPr lang="ar-DZ" dirty="0" smtClean="0"/>
              <a:t> نواصل القسمة </a:t>
            </a:r>
            <a:r>
              <a:rPr lang="ar-DZ" dirty="0" err="1" smtClean="0"/>
              <a:t>الى</a:t>
            </a:r>
            <a:r>
              <a:rPr lang="ar-DZ" dirty="0" smtClean="0"/>
              <a:t> غاية 0 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425</Words>
  <Application>Microsoft Office PowerPoint</Application>
  <PresentationFormat>Affichage à l'écran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الترميز الست عشري</vt:lpstr>
      <vt:lpstr>تعريف </vt:lpstr>
      <vt:lpstr>Diapositive 3</vt:lpstr>
      <vt:lpstr>غرضها </vt:lpstr>
      <vt:lpstr>امثلة </vt:lpstr>
      <vt:lpstr>أمثلة</vt:lpstr>
      <vt:lpstr>أمثلة </vt:lpstr>
      <vt:lpstr>Diapositive 8</vt:lpstr>
      <vt:lpstr>التحويل </vt:lpstr>
      <vt:lpstr>Diapositive 10</vt:lpstr>
      <vt:lpstr>التحويل العكسي </vt:lpstr>
      <vt:lpstr>الست عشري و لغة الالة </vt:lpstr>
      <vt:lpstr>التحويل من الترميز الثنائي الى الست عشري</vt:lpstr>
      <vt:lpstr>مثال </vt:lpstr>
      <vt:lpstr>التحويل العكسي </vt:lpstr>
      <vt:lpstr>الخاتمة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الترميز الست عشري</dc:title>
  <dc:creator>hp</dc:creator>
  <cp:lastModifiedBy>hp</cp:lastModifiedBy>
  <cp:revision>20</cp:revision>
  <dcterms:created xsi:type="dcterms:W3CDTF">2017-03-24T20:40:47Z</dcterms:created>
  <dcterms:modified xsi:type="dcterms:W3CDTF">2017-03-24T22:45:26Z</dcterms:modified>
</cp:coreProperties>
</file>