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1"/>
  </p:notesMasterIdLst>
  <p:sldIdLst>
    <p:sldId id="256" r:id="rId2"/>
    <p:sldId id="257" r:id="rId3"/>
    <p:sldId id="262" r:id="rId4"/>
    <p:sldId id="304" r:id="rId5"/>
    <p:sldId id="305" r:id="rId6"/>
    <p:sldId id="306" r:id="rId7"/>
    <p:sldId id="303" r:id="rId8"/>
    <p:sldId id="285" r:id="rId9"/>
    <p:sldId id="307" r:id="rId10"/>
    <p:sldId id="308" r:id="rId11"/>
    <p:sldId id="309" r:id="rId12"/>
    <p:sldId id="310" r:id="rId13"/>
    <p:sldId id="311" r:id="rId14"/>
    <p:sldId id="312" r:id="rId15"/>
    <p:sldId id="313" r:id="rId16"/>
    <p:sldId id="291" r:id="rId17"/>
    <p:sldId id="298" r:id="rId18"/>
    <p:sldId id="299" r:id="rId19"/>
    <p:sldId id="300" r:id="rId20"/>
    <p:sldId id="301" r:id="rId21"/>
    <p:sldId id="315" r:id="rId22"/>
    <p:sldId id="287" r:id="rId23"/>
    <p:sldId id="288" r:id="rId24"/>
    <p:sldId id="289" r:id="rId25"/>
    <p:sldId id="290" r:id="rId26"/>
    <p:sldId id="297" r:id="rId27"/>
    <p:sldId id="302" r:id="rId28"/>
    <p:sldId id="314" r:id="rId29"/>
    <p:sldId id="279"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8AD6947-47DF-4417-ACC7-75796E7FA807}">
  <a:tblStyle styleId="{28AD6947-47DF-4417-ACC7-75796E7FA80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4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image" Target="../media/image8.emf"/><Relationship Id="rId2"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image" Target="../media/image19.emf"/><Relationship Id="rId2"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5855698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4278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2266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2707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308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6504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20697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7720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3025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15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7787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2026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606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399" cy="1546500"/>
          </a:xfrm>
          <a:prstGeom prst="rect">
            <a:avLst/>
          </a:prstGeom>
        </p:spPr>
        <p:txBody>
          <a:bodyPr lIns="91425" tIns="91425" rIns="91425" bIns="91425" anchor="t"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cxnSp>
        <p:nvCxnSpPr>
          <p:cNvPr id="10" name="Shape 10"/>
          <p:cNvCxnSpPr>
            <a:stCxn id="11" idx="4"/>
          </p:cNvCxnSpPr>
          <p:nvPr/>
        </p:nvCxnSpPr>
        <p:spPr>
          <a:xfrm>
            <a:off x="903750" y="3563700"/>
            <a:ext cx="0" cy="3294300"/>
          </a:xfrm>
          <a:prstGeom prst="straightConnector1">
            <a:avLst/>
          </a:prstGeom>
          <a:noFill/>
          <a:ln w="9525" cap="flat" cmpd="sng">
            <a:solidFill>
              <a:srgbClr val="999FA9"/>
            </a:solidFill>
            <a:prstDash val="solid"/>
            <a:round/>
            <a:headEnd type="none" w="lg" len="lg"/>
            <a:tailEnd type="none" w="lg" len="lg"/>
          </a:ln>
        </p:spPr>
      </p:cxnSp>
      <p:sp>
        <p:nvSpPr>
          <p:cNvPr id="11" name="Shape 11"/>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24" name="Shape 24"/>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27" name="Shape 27"/>
          <p:cNvSpPr txBox="1">
            <a:spLocks noGrp="1"/>
          </p:cNvSpPr>
          <p:nvPr>
            <p:ph type="body" idx="1"/>
          </p:nvPr>
        </p:nvSpPr>
        <p:spPr>
          <a:xfrm>
            <a:off x="1165497" y="1600200"/>
            <a:ext cx="6858000" cy="4967700"/>
          </a:xfrm>
          <a:prstGeom prst="rect">
            <a:avLst/>
          </a:prstGeom>
        </p:spPr>
        <p:txBody>
          <a:bodyPr lIns="91425" tIns="91425" rIns="91425" bIns="91425" anchor="t" anchorCtr="0"/>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1165474"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31" name="Shape 31"/>
          <p:cNvSpPr txBox="1">
            <a:spLocks noGrp="1"/>
          </p:cNvSpPr>
          <p:nvPr>
            <p:ph type="body" idx="2"/>
          </p:nvPr>
        </p:nvSpPr>
        <p:spPr>
          <a:xfrm>
            <a:off x="4671569"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cxnSp>
        <p:nvCxnSpPr>
          <p:cNvPr id="32" name="Shape 3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33" name="Shape 33"/>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53" name="Shape 53"/>
          <p:cNvSpPr/>
          <p:nvPr/>
        </p:nvSpPr>
        <p:spPr>
          <a:xfrm>
            <a:off x="808650" y="3333900"/>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key color">
    <p:bg>
      <p:bgPr>
        <a:solidFill>
          <a:srgbClr val="39C0BA"/>
        </a:solidFill>
        <a:effectLst/>
      </p:bgPr>
    </p:bg>
    <p:spTree>
      <p:nvGrpSpPr>
        <p:cNvPr id="1" name="Shape 54"/>
        <p:cNvGrpSpPr/>
        <p:nvPr/>
      </p:nvGrpSpPr>
      <p:grpSpPr>
        <a:xfrm>
          <a:off x="0" y="0"/>
          <a:ext cx="0" cy="0"/>
          <a:chOff x="0" y="0"/>
          <a:chExt cx="0" cy="0"/>
        </a:xfrm>
      </p:grpSpPr>
      <p:cxnSp>
        <p:nvCxnSpPr>
          <p:cNvPr id="55" name="Shape 55"/>
          <p:cNvCxnSpPr/>
          <p:nvPr/>
        </p:nvCxnSpPr>
        <p:spPr>
          <a:xfrm>
            <a:off x="903825" y="-7925"/>
            <a:ext cx="0" cy="6866100"/>
          </a:xfrm>
          <a:prstGeom prst="straightConnector1">
            <a:avLst/>
          </a:prstGeom>
          <a:noFill/>
          <a:ln w="9525" cap="flat" cmpd="sng">
            <a:solidFill>
              <a:srgbClr val="2E3037"/>
            </a:solidFill>
            <a:prstDash val="solid"/>
            <a:round/>
            <a:headEnd type="none" w="lg" len="lg"/>
            <a:tailEnd type="none" w="lg" len="lg"/>
          </a:ln>
        </p:spPr>
      </p:cxnSp>
      <p:sp>
        <p:nvSpPr>
          <p:cNvPr id="56" name="Shape 56"/>
          <p:cNvSpPr/>
          <p:nvPr/>
        </p:nvSpPr>
        <p:spPr>
          <a:xfrm>
            <a:off x="808650" y="3333900"/>
            <a:ext cx="190200" cy="190200"/>
          </a:xfrm>
          <a:prstGeom prst="ellipse">
            <a:avLst/>
          </a:prstGeom>
          <a:solidFill>
            <a:srgbClr val="39C0BA"/>
          </a:solidFill>
          <a:ln w="952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lIns="91425" tIns="91425" rIns="91425" bIns="91425" anchor="b" anchorCtr="0"/>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7" y="1600200"/>
            <a:ext cx="68580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emf"/><Relationship Id="rId5" Type="http://schemas.openxmlformats.org/officeDocument/2006/relationships/oleObject" Target="../embeddings/oleObject2.bin"/><Relationship Id="rId6" Type="http://schemas.openxmlformats.org/officeDocument/2006/relationships/image" Target="../media/image9.emf"/><Relationship Id="rId7" Type="http://schemas.openxmlformats.org/officeDocument/2006/relationships/oleObject" Target="../embeddings/oleObject3.bin"/><Relationship Id="rId8" Type="http://schemas.openxmlformats.org/officeDocument/2006/relationships/image" Target="../media/image10.emf"/><Relationship Id="rId9" Type="http://schemas.openxmlformats.org/officeDocument/2006/relationships/oleObject" Target="../embeddings/oleObject4.bin"/><Relationship Id="rId10"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2.emf"/><Relationship Id="rId5" Type="http://schemas.openxmlformats.org/officeDocument/2006/relationships/oleObject" Target="../embeddings/oleObject6.bin"/><Relationship Id="rId6" Type="http://schemas.openxmlformats.org/officeDocument/2006/relationships/image" Target="../media/image13.emf"/><Relationship Id="rId7" Type="http://schemas.openxmlformats.org/officeDocument/2006/relationships/oleObject" Target="../embeddings/oleObject7.bin"/><Relationship Id="rId8"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5.emf"/><Relationship Id="rId5" Type="http://schemas.openxmlformats.org/officeDocument/2006/relationships/oleObject" Target="../embeddings/oleObject9.bin"/><Relationship Id="rId6" Type="http://schemas.openxmlformats.org/officeDocument/2006/relationships/image" Target="../media/image16.emf"/><Relationship Id="rId1" Type="http://schemas.openxmlformats.org/officeDocument/2006/relationships/vmlDrawing" Target="../drawings/vmlDrawing3.vml"/><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7.emf"/><Relationship Id="rId5" Type="http://schemas.openxmlformats.org/officeDocument/2006/relationships/oleObject" Target="../embeddings/oleObject11.bin"/><Relationship Id="rId6"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9.emf"/><Relationship Id="rId5" Type="http://schemas.openxmlformats.org/officeDocument/2006/relationships/oleObject" Target="../embeddings/oleObject13.bin"/><Relationship Id="rId6" Type="http://schemas.openxmlformats.org/officeDocument/2006/relationships/image" Target="../media/image20.emf"/><Relationship Id="rId7" Type="http://schemas.openxmlformats.org/officeDocument/2006/relationships/oleObject" Target="../embeddings/oleObject14.bin"/><Relationship Id="rId8" Type="http://schemas.openxmlformats.org/officeDocument/2006/relationships/image" Target="../media/image21.emf"/><Relationship Id="rId9" Type="http://schemas.openxmlformats.org/officeDocument/2006/relationships/oleObject" Target="../embeddings/oleObject15.bin"/><Relationship Id="rId10" Type="http://schemas.openxmlformats.org/officeDocument/2006/relationships/image" Target="../media/image22.emf"/><Relationship Id="rId1" Type="http://schemas.openxmlformats.org/officeDocument/2006/relationships/vmlDrawing" Target="../drawings/vmlDrawing5.vml"/><Relationship Id="rId2"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unsplash.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319175" y="2304925"/>
            <a:ext cx="6680399" cy="1546500"/>
          </a:xfrm>
          <a:prstGeom prst="rect">
            <a:avLst/>
          </a:prstGeom>
        </p:spPr>
        <p:txBody>
          <a:bodyPr lIns="91425" tIns="91425" rIns="91425" bIns="91425" anchor="t" anchorCtr="0">
            <a:noAutofit/>
          </a:bodyPr>
          <a:lstStyle/>
          <a:p>
            <a:pPr eaLnBrk="1" hangingPunct="1"/>
            <a:r>
              <a:rPr lang="en-US" altLang="zh-CN" dirty="0"/>
              <a:t>Personalized Expedia Hotel Searches</a:t>
            </a:r>
          </a:p>
        </p:txBody>
      </p:sp>
      <p:sp>
        <p:nvSpPr>
          <p:cNvPr id="2" name="文本框 1"/>
          <p:cNvSpPr txBox="1"/>
          <p:nvPr/>
        </p:nvSpPr>
        <p:spPr>
          <a:xfrm>
            <a:off x="5000625" y="5443835"/>
            <a:ext cx="2397125" cy="461665"/>
          </a:xfrm>
          <a:prstGeom prst="rect">
            <a:avLst/>
          </a:prstGeom>
          <a:noFill/>
        </p:spPr>
        <p:txBody>
          <a:bodyPr wrap="square" rtlCol="0">
            <a:spAutoFit/>
          </a:bodyPr>
          <a:lstStyle/>
          <a:p>
            <a:r>
              <a:rPr kumimoji="1" lang="en-US" altLang="zh-CN" sz="2400" dirty="0" smtClean="0">
                <a:solidFill>
                  <a:schemeClr val="bg1">
                    <a:lumMod val="85000"/>
                  </a:schemeClr>
                </a:solidFill>
              </a:rPr>
              <a:t>Team: </a:t>
            </a:r>
            <a:r>
              <a:rPr kumimoji="1" lang="en-US" altLang="zh-CN" sz="2400" dirty="0" err="1" smtClean="0">
                <a:solidFill>
                  <a:schemeClr val="bg1">
                    <a:lumMod val="85000"/>
                  </a:schemeClr>
                </a:solidFill>
              </a:rPr>
              <a:t>Madata</a:t>
            </a:r>
            <a:endParaRPr kumimoji="1" lang="zh-CN" altLang="en-US" sz="2400" dirty="0">
              <a:solidFill>
                <a:schemeClr val="bg1">
                  <a:lumMod val="85000"/>
                </a:schemeClr>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288370" y="1518891"/>
            <a:ext cx="5557713" cy="4149436"/>
          </a:xfrm>
          <a:prstGeom prst="rect">
            <a:avLst/>
          </a:prstGeom>
        </p:spPr>
        <p:txBody>
          <a:bodyPr lIns="91425" tIns="91425" rIns="91425" bIns="91425" anchor="t" anchorCtr="0">
            <a:noAutofit/>
          </a:bodyPr>
          <a:lstStyle/>
          <a:p>
            <a:pPr eaLnBrk="1" hangingPunct="1">
              <a:lnSpc>
                <a:spcPct val="150000"/>
              </a:lnSpc>
              <a:buNone/>
              <a:defRPr/>
            </a:pPr>
            <a:r>
              <a:rPr lang="en-US" altLang="zh-CN" sz="2800" dirty="0" smtClean="0">
                <a:latin typeface="quicksand"/>
                <a:cs typeface="quicksand"/>
              </a:rPr>
              <a:t>Missing</a:t>
            </a:r>
            <a:r>
              <a:rPr lang="zh-CN" altLang="en-US" sz="2800" dirty="0" smtClean="0">
                <a:latin typeface="quicksand"/>
                <a:cs typeface="quicksand"/>
              </a:rPr>
              <a:t> </a:t>
            </a:r>
            <a:r>
              <a:rPr lang="en-US" altLang="zh-CN" sz="2800" dirty="0">
                <a:latin typeface="quicksand"/>
                <a:cs typeface="quicksand"/>
              </a:rPr>
              <a:t>Value</a:t>
            </a:r>
            <a:r>
              <a:rPr lang="zh-CN" altLang="en-US" sz="2800" dirty="0">
                <a:latin typeface="quicksand"/>
                <a:cs typeface="quicksand"/>
              </a:rPr>
              <a:t> </a:t>
            </a:r>
            <a:r>
              <a:rPr lang="en-US" altLang="zh-CN" sz="2800" dirty="0">
                <a:latin typeface="quicksand"/>
                <a:cs typeface="quicksand"/>
              </a:rPr>
              <a:t>Estimation</a:t>
            </a:r>
            <a:r>
              <a:rPr lang="zh-CN" altLang="en-US" sz="2800" dirty="0">
                <a:latin typeface="quicksand"/>
                <a:cs typeface="quicksand"/>
              </a:rPr>
              <a:t> </a:t>
            </a:r>
            <a:endParaRPr lang="en-US" altLang="zh-CN" sz="2800" dirty="0">
              <a:latin typeface="quicksand"/>
              <a:cs typeface="quicksand"/>
            </a:endParaRPr>
          </a:p>
          <a:p>
            <a:pPr eaLnBrk="1" hangingPunct="1">
              <a:lnSpc>
                <a:spcPct val="150000"/>
              </a:lnSpc>
              <a:buNone/>
              <a:defRPr/>
            </a:pPr>
            <a:r>
              <a:rPr lang="en-US" altLang="zh-CN" sz="2800" dirty="0" smtClean="0">
                <a:latin typeface="quicksand"/>
                <a:cs typeface="quicksand"/>
              </a:rPr>
              <a:t>Data</a:t>
            </a:r>
            <a:r>
              <a:rPr lang="zh-CN" altLang="en-US" sz="2800" dirty="0" smtClean="0">
                <a:latin typeface="quicksand"/>
                <a:cs typeface="quicksand"/>
              </a:rPr>
              <a:t> </a:t>
            </a:r>
            <a:r>
              <a:rPr lang="en-US" altLang="zh-CN" sz="2800" dirty="0" smtClean="0">
                <a:latin typeface="quicksand"/>
                <a:cs typeface="quicksand"/>
              </a:rPr>
              <a:t>Balancing</a:t>
            </a:r>
          </a:p>
          <a:p>
            <a:pPr eaLnBrk="1" hangingPunct="1">
              <a:lnSpc>
                <a:spcPct val="150000"/>
              </a:lnSpc>
              <a:buNone/>
              <a:defRPr/>
            </a:pPr>
            <a:r>
              <a:rPr lang="en-US" altLang="zh-CN" sz="2800" dirty="0" smtClean="0">
                <a:latin typeface="quicksand"/>
                <a:cs typeface="quicksand"/>
              </a:rPr>
              <a:t>Truncation</a:t>
            </a:r>
          </a:p>
          <a:p>
            <a:pPr eaLnBrk="1" hangingPunct="1">
              <a:lnSpc>
                <a:spcPct val="150000"/>
              </a:lnSpc>
              <a:buNone/>
              <a:defRPr/>
            </a:pPr>
            <a:r>
              <a:rPr lang="en-US" altLang="zh-CN" sz="2800" dirty="0" smtClean="0">
                <a:latin typeface="quicksand"/>
                <a:cs typeface="quicksand"/>
              </a:rPr>
              <a:t>Normalization</a:t>
            </a:r>
            <a:endParaRPr lang="en-US" altLang="zh-CN" sz="2800" dirty="0">
              <a:latin typeface="quicksand"/>
              <a:cs typeface="quicksand"/>
            </a:endParaRPr>
          </a:p>
          <a:p>
            <a:pPr eaLnBrk="1" hangingPunct="1">
              <a:lnSpc>
                <a:spcPct val="150000"/>
              </a:lnSpc>
              <a:buNone/>
              <a:defRPr/>
            </a:pPr>
            <a:r>
              <a:rPr lang="en-US" altLang="zh-CN" sz="2800" dirty="0" smtClean="0">
                <a:latin typeface="quicksand"/>
                <a:cs typeface="quicksand"/>
              </a:rPr>
              <a:t>Data</a:t>
            </a:r>
            <a:r>
              <a:rPr lang="zh-CN" altLang="en-US" sz="2800" dirty="0" smtClean="0">
                <a:latin typeface="quicksand"/>
                <a:cs typeface="quicksand"/>
              </a:rPr>
              <a:t> </a:t>
            </a:r>
            <a:r>
              <a:rPr lang="en-US" altLang="zh-CN" sz="2800" dirty="0" smtClean="0">
                <a:latin typeface="quicksand"/>
                <a:cs typeface="quicksand"/>
              </a:rPr>
              <a:t>Split By</a:t>
            </a:r>
            <a:r>
              <a:rPr lang="zh-CN" altLang="en-US" sz="2800" dirty="0" smtClean="0">
                <a:latin typeface="quicksand"/>
                <a:cs typeface="quicksand"/>
              </a:rPr>
              <a:t> </a:t>
            </a:r>
            <a:r>
              <a:rPr lang="en-US" altLang="zh-CN" sz="2800" dirty="0" smtClean="0">
                <a:latin typeface="quicksand"/>
                <a:cs typeface="quicksand"/>
              </a:rPr>
              <a:t>Country</a:t>
            </a:r>
            <a:endParaRPr lang="en-US" altLang="zh-CN" sz="2800" dirty="0">
              <a:latin typeface="quicksand"/>
              <a:cs typeface="quicksand"/>
            </a:endParaRPr>
          </a:p>
        </p:txBody>
      </p:sp>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400" dirty="0" smtClean="0"/>
              <a:t>DATA PREPROCESSING</a:t>
            </a:r>
            <a:endParaRPr lang="en" sz="2400" dirty="0"/>
          </a:p>
        </p:txBody>
      </p:sp>
    </p:spTree>
    <p:extLst>
      <p:ext uri="{BB962C8B-B14F-4D97-AF65-F5344CB8AC3E}">
        <p14:creationId xmlns:p14="http://schemas.microsoft.com/office/powerpoint/2010/main" val="119421208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299703" y="1752600"/>
            <a:ext cx="7257185" cy="4967700"/>
          </a:xfrm>
          <a:prstGeom prst="rect">
            <a:avLst/>
          </a:prstGeom>
        </p:spPr>
        <p:txBody>
          <a:bodyPr lIns="91425" tIns="91425" rIns="91425" bIns="91425" anchor="t" anchorCtr="0">
            <a:noAutofit/>
          </a:bodyPr>
          <a:lstStyle/>
          <a:p>
            <a:pPr>
              <a:buNone/>
            </a:pPr>
            <a:r>
              <a:rPr lang="en-US" altLang="zh-CN" sz="2000" b="1" dirty="0" smtClean="0"/>
              <a:t>Filling </a:t>
            </a:r>
            <a:r>
              <a:rPr lang="en-US" altLang="zh-CN" sz="2000" b="1" dirty="0"/>
              <a:t>missing data:</a:t>
            </a:r>
            <a:r>
              <a:rPr lang="zh-CN" altLang="en-US" sz="2000" b="1" dirty="0"/>
              <a:t> </a:t>
            </a:r>
            <a:r>
              <a:rPr lang="en-US" altLang="zh-CN" sz="2000" dirty="0"/>
              <a:t>missing data are filled with different values, </a:t>
            </a:r>
          </a:p>
          <a:p>
            <a:pPr>
              <a:buNone/>
            </a:pPr>
            <a:r>
              <a:rPr lang="en-US" altLang="zh-CN" sz="2000" dirty="0"/>
              <a:t>i.e. worst, mean, median values</a:t>
            </a:r>
          </a:p>
          <a:p>
            <a:pPr>
              <a:buNone/>
            </a:pPr>
            <a:r>
              <a:rPr lang="en-US" altLang="zh-CN" sz="2000" dirty="0"/>
              <a:t>Examples</a:t>
            </a:r>
            <a:r>
              <a:rPr lang="zh-CN" altLang="en-US" sz="2000" dirty="0"/>
              <a:t> </a:t>
            </a:r>
            <a:r>
              <a:rPr lang="en-US" altLang="zh-CN" sz="2000" dirty="0"/>
              <a:t>–’prop_location_score2’, ‘</a:t>
            </a:r>
            <a:r>
              <a:rPr lang="en-US" altLang="zh-CN" sz="2000" dirty="0" err="1"/>
              <a:t>prop_review</a:t>
            </a:r>
            <a:r>
              <a:rPr lang="zh-CN" altLang="en-US" sz="2000" dirty="0"/>
              <a:t>_</a:t>
            </a:r>
            <a:r>
              <a:rPr lang="en-US" altLang="zh-CN" sz="2000" dirty="0"/>
              <a:t>score’</a:t>
            </a:r>
          </a:p>
          <a:p>
            <a:pPr lvl="0" rtl="0">
              <a:spcBef>
                <a:spcPts val="0"/>
              </a:spcBef>
              <a:buNone/>
            </a:pPr>
            <a:endParaRPr lang="en-US" dirty="0" smtClean="0"/>
          </a:p>
          <a:p>
            <a:pPr lvl="0" rtl="0">
              <a:spcBef>
                <a:spcPts val="0"/>
              </a:spcBef>
              <a:buNone/>
            </a:pPr>
            <a:endParaRPr lang="en" b="1" dirty="0"/>
          </a:p>
        </p:txBody>
      </p:sp>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r>
              <a:rPr lang="en-US" altLang="zh-CN" sz="2400" dirty="0"/>
              <a:t>DATA PREPROCESSING</a:t>
            </a:r>
            <a:endParaRPr lang="en" sz="2400" dirty="0"/>
          </a:p>
        </p:txBody>
      </p:sp>
      <p:pic>
        <p:nvPicPr>
          <p:cNvPr id="8" name="图片 7" descr="prop_location_score2_v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3667" y="3627552"/>
            <a:ext cx="3237116" cy="24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prop_review_score_v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20381" y="3627552"/>
            <a:ext cx="3170252" cy="24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45491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290166" y="1766455"/>
            <a:ext cx="7257185" cy="3692236"/>
          </a:xfrm>
          <a:prstGeom prst="rect">
            <a:avLst/>
          </a:prstGeom>
        </p:spPr>
        <p:txBody>
          <a:bodyPr lIns="91425" tIns="91425" rIns="91425" bIns="91425" anchor="t" anchorCtr="0">
            <a:noAutofit/>
          </a:bodyPr>
          <a:lstStyle/>
          <a:p>
            <a:pPr marL="0" indent="0" eaLnBrk="1" hangingPunct="1">
              <a:buFont typeface="Arial" charset="0"/>
              <a:buNone/>
            </a:pPr>
            <a:r>
              <a:rPr lang="en-US" altLang="zh-CN" sz="2400" b="1" dirty="0" smtClean="0"/>
              <a:t>Data Balancing:</a:t>
            </a:r>
          </a:p>
          <a:p>
            <a:pPr marL="0" indent="0" eaLnBrk="1" hangingPunct="1">
              <a:buFont typeface="Arial" charset="0"/>
              <a:buNone/>
            </a:pPr>
            <a:r>
              <a:rPr lang="zh-CN" altLang="en-US" sz="2000" b="1" dirty="0" smtClean="0"/>
              <a:t> </a:t>
            </a:r>
            <a:endParaRPr lang="en-US" altLang="zh-CN" sz="2000" b="1" dirty="0" smtClean="0"/>
          </a:p>
          <a:p>
            <a:pPr marL="0" indent="0" eaLnBrk="1" hangingPunct="1">
              <a:buFont typeface="Arial" charset="0"/>
              <a:buNone/>
            </a:pPr>
            <a:r>
              <a:rPr lang="en-US" altLang="zh-CN" sz="2400" dirty="0" smtClean="0">
                <a:latin typeface="Calibri" charset="0"/>
              </a:rPr>
              <a:t>Problem</a:t>
            </a:r>
            <a:r>
              <a:rPr lang="en-US" altLang="zh-CN" sz="2400" dirty="0">
                <a:latin typeface="Calibri" charset="0"/>
              </a:rPr>
              <a:t>: Only</a:t>
            </a:r>
            <a:r>
              <a:rPr lang="zh-CN" altLang="en-US" sz="2400" dirty="0">
                <a:latin typeface="Calibri" charset="0"/>
              </a:rPr>
              <a:t> </a:t>
            </a:r>
            <a:r>
              <a:rPr lang="en-US" altLang="zh-CN" sz="2400" dirty="0">
                <a:latin typeface="Calibri" charset="0"/>
              </a:rPr>
              <a:t>4.4%</a:t>
            </a:r>
            <a:r>
              <a:rPr lang="zh-CN" altLang="en-US" sz="2400" dirty="0">
                <a:latin typeface="Calibri" charset="0"/>
              </a:rPr>
              <a:t> </a:t>
            </a:r>
            <a:r>
              <a:rPr lang="en-US" altLang="zh-CN" sz="2400" dirty="0">
                <a:latin typeface="Calibri" charset="0"/>
              </a:rPr>
              <a:t>positive</a:t>
            </a:r>
            <a:r>
              <a:rPr lang="zh-CN" altLang="en-US" sz="2400" dirty="0">
                <a:latin typeface="Calibri" charset="0"/>
              </a:rPr>
              <a:t> </a:t>
            </a:r>
            <a:r>
              <a:rPr lang="en-US" altLang="zh-CN" sz="2400" dirty="0">
                <a:latin typeface="Calibri" charset="0"/>
              </a:rPr>
              <a:t>data</a:t>
            </a:r>
            <a:r>
              <a:rPr lang="zh-CN" altLang="en-US" sz="2400" dirty="0">
                <a:latin typeface="Calibri" charset="0"/>
              </a:rPr>
              <a:t> </a:t>
            </a:r>
            <a:r>
              <a:rPr lang="en-US" altLang="zh-CN" sz="2400" dirty="0">
                <a:latin typeface="Calibri" charset="0"/>
              </a:rPr>
              <a:t>points</a:t>
            </a:r>
            <a:r>
              <a:rPr lang="zh-CN" altLang="en-US" sz="2400" dirty="0">
                <a:latin typeface="Calibri" charset="0"/>
              </a:rPr>
              <a:t> </a:t>
            </a:r>
            <a:r>
              <a:rPr lang="en-US" altLang="zh-CN" sz="2400" dirty="0">
                <a:latin typeface="Calibri" charset="0"/>
              </a:rPr>
              <a:t>among</a:t>
            </a:r>
            <a:r>
              <a:rPr lang="zh-CN" altLang="en-US" sz="2400" dirty="0">
                <a:latin typeface="Calibri" charset="0"/>
              </a:rPr>
              <a:t> </a:t>
            </a:r>
            <a:r>
              <a:rPr lang="en-US" altLang="zh-CN" sz="2400" dirty="0">
                <a:latin typeface="Calibri" charset="0"/>
              </a:rPr>
              <a:t>9.9</a:t>
            </a:r>
            <a:r>
              <a:rPr lang="zh-CN" altLang="en-US" sz="2400" dirty="0">
                <a:latin typeface="Calibri" charset="0"/>
              </a:rPr>
              <a:t> </a:t>
            </a:r>
            <a:r>
              <a:rPr lang="en-US" altLang="zh-CN" sz="2400" dirty="0">
                <a:latin typeface="Calibri" charset="0"/>
              </a:rPr>
              <a:t>million data points.	</a:t>
            </a:r>
          </a:p>
          <a:p>
            <a:pPr marL="0" indent="0" eaLnBrk="1" hangingPunct="1">
              <a:buFont typeface="Arial" charset="0"/>
              <a:buNone/>
            </a:pPr>
            <a:endParaRPr lang="en-US" altLang="zh-CN" sz="2400" dirty="0">
              <a:latin typeface="Calibri" charset="0"/>
            </a:endParaRPr>
          </a:p>
          <a:p>
            <a:pPr marL="0" indent="0" eaLnBrk="1" hangingPunct="1">
              <a:buFont typeface="Arial" charset="0"/>
              <a:buNone/>
            </a:pPr>
            <a:r>
              <a:rPr lang="en-US" altLang="zh-CN" sz="2400" dirty="0">
                <a:latin typeface="Calibri" charset="0"/>
              </a:rPr>
              <a:t>Solution:</a:t>
            </a:r>
            <a:r>
              <a:rPr lang="zh-CN" altLang="en-US" sz="2400" dirty="0">
                <a:latin typeface="Calibri" charset="0"/>
              </a:rPr>
              <a:t> </a:t>
            </a:r>
            <a:r>
              <a:rPr lang="en-US" altLang="zh-CN" sz="2400" dirty="0">
                <a:latin typeface="Calibri" charset="0"/>
              </a:rPr>
              <a:t>Choose</a:t>
            </a:r>
            <a:r>
              <a:rPr lang="zh-CN" altLang="en-US" sz="2400" dirty="0">
                <a:latin typeface="Calibri" charset="0"/>
              </a:rPr>
              <a:t> </a:t>
            </a:r>
            <a:r>
              <a:rPr lang="en-US" altLang="zh-CN" sz="2400" dirty="0">
                <a:latin typeface="Calibri" charset="0"/>
              </a:rPr>
              <a:t>all</a:t>
            </a:r>
            <a:r>
              <a:rPr lang="zh-CN" altLang="en-US" sz="2400" dirty="0">
                <a:latin typeface="Calibri" charset="0"/>
              </a:rPr>
              <a:t> </a:t>
            </a:r>
            <a:r>
              <a:rPr lang="en-US" altLang="zh-CN" sz="2400" dirty="0">
                <a:latin typeface="Calibri" charset="0"/>
              </a:rPr>
              <a:t>positive</a:t>
            </a:r>
            <a:r>
              <a:rPr lang="zh-CN" altLang="en-US" sz="2400" dirty="0">
                <a:latin typeface="Calibri" charset="0"/>
              </a:rPr>
              <a:t> </a:t>
            </a:r>
            <a:r>
              <a:rPr lang="en-US" altLang="zh-CN" sz="2400" dirty="0">
                <a:latin typeface="Calibri" charset="0"/>
              </a:rPr>
              <a:t>data</a:t>
            </a:r>
            <a:r>
              <a:rPr lang="zh-CN" altLang="en-US" sz="2400" dirty="0">
                <a:latin typeface="Calibri" charset="0"/>
              </a:rPr>
              <a:t> </a:t>
            </a:r>
            <a:r>
              <a:rPr lang="en-US" altLang="zh-CN" sz="2400" dirty="0">
                <a:latin typeface="Calibri" charset="0"/>
              </a:rPr>
              <a:t>and</a:t>
            </a:r>
            <a:r>
              <a:rPr lang="zh-CN" altLang="en-US" sz="2400" dirty="0">
                <a:latin typeface="Calibri" charset="0"/>
              </a:rPr>
              <a:t> </a:t>
            </a:r>
            <a:r>
              <a:rPr lang="en-US" altLang="zh-CN" sz="2400" dirty="0">
                <a:latin typeface="Calibri" charset="0"/>
              </a:rPr>
              <a:t>randomly</a:t>
            </a:r>
            <a:r>
              <a:rPr lang="zh-CN" altLang="en-US" sz="2400" dirty="0">
                <a:latin typeface="Calibri" charset="0"/>
              </a:rPr>
              <a:t> </a:t>
            </a:r>
            <a:r>
              <a:rPr lang="en-US" altLang="zh-CN" sz="2400" dirty="0">
                <a:latin typeface="Calibri" charset="0"/>
              </a:rPr>
              <a:t>sample</a:t>
            </a:r>
            <a:r>
              <a:rPr lang="zh-CN" altLang="en-US" sz="2400" dirty="0">
                <a:latin typeface="Calibri" charset="0"/>
              </a:rPr>
              <a:t> </a:t>
            </a:r>
            <a:r>
              <a:rPr lang="en-US" altLang="zh-CN" sz="2400" dirty="0">
                <a:latin typeface="Calibri" charset="0"/>
              </a:rPr>
              <a:t>the</a:t>
            </a:r>
            <a:r>
              <a:rPr lang="zh-CN" altLang="en-US" sz="2400" dirty="0">
                <a:latin typeface="Calibri" charset="0"/>
              </a:rPr>
              <a:t> </a:t>
            </a:r>
            <a:r>
              <a:rPr lang="en-US" altLang="zh-CN" sz="2400" dirty="0">
                <a:latin typeface="Calibri" charset="0"/>
              </a:rPr>
              <a:t>same</a:t>
            </a:r>
            <a:r>
              <a:rPr lang="zh-CN" altLang="en-US" sz="2400" dirty="0">
                <a:latin typeface="Calibri" charset="0"/>
              </a:rPr>
              <a:t> </a:t>
            </a:r>
            <a:r>
              <a:rPr lang="en-US" altLang="zh-CN" sz="2400" dirty="0">
                <a:latin typeface="Calibri" charset="0"/>
              </a:rPr>
              <a:t>amount</a:t>
            </a:r>
            <a:r>
              <a:rPr lang="zh-CN" altLang="en-US" sz="2400" dirty="0">
                <a:latin typeface="Calibri" charset="0"/>
              </a:rPr>
              <a:t> </a:t>
            </a:r>
            <a:r>
              <a:rPr lang="en-US" altLang="zh-CN" sz="2400" dirty="0">
                <a:latin typeface="Calibri" charset="0"/>
              </a:rPr>
              <a:t>of</a:t>
            </a:r>
            <a:r>
              <a:rPr lang="zh-CN" altLang="en-US" sz="2400" dirty="0">
                <a:latin typeface="Calibri" charset="0"/>
              </a:rPr>
              <a:t> </a:t>
            </a:r>
            <a:r>
              <a:rPr lang="en-US" altLang="zh-CN" sz="2400" dirty="0">
                <a:latin typeface="Calibri" charset="0"/>
              </a:rPr>
              <a:t>negative</a:t>
            </a:r>
            <a:r>
              <a:rPr lang="zh-CN" altLang="en-US" sz="2400" dirty="0">
                <a:latin typeface="Calibri" charset="0"/>
              </a:rPr>
              <a:t> </a:t>
            </a:r>
            <a:r>
              <a:rPr lang="en-US" altLang="zh-CN" sz="2400" dirty="0">
                <a:latin typeface="Calibri" charset="0"/>
              </a:rPr>
              <a:t>data</a:t>
            </a:r>
            <a:r>
              <a:rPr lang="zh-CN" altLang="en-US" sz="2400" dirty="0">
                <a:latin typeface="Calibri" charset="0"/>
              </a:rPr>
              <a:t> </a:t>
            </a:r>
            <a:r>
              <a:rPr lang="en-US" altLang="zh-CN" sz="2400" dirty="0" smtClean="0">
                <a:latin typeface="Calibri" charset="0"/>
              </a:rPr>
              <a:t>points.</a:t>
            </a:r>
            <a:endParaRPr lang="en" sz="2400" b="1" dirty="0"/>
          </a:p>
        </p:txBody>
      </p:sp>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r>
              <a:rPr lang="en-US" altLang="zh-CN" sz="2400" dirty="0"/>
              <a:t>DATA PREPROCESSING</a:t>
            </a:r>
            <a:endParaRPr lang="en" sz="2400" dirty="0"/>
          </a:p>
        </p:txBody>
      </p:sp>
    </p:spTree>
    <p:extLst>
      <p:ext uri="{BB962C8B-B14F-4D97-AF65-F5344CB8AC3E}">
        <p14:creationId xmlns:p14="http://schemas.microsoft.com/office/powerpoint/2010/main" val="15002623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5" y="1729107"/>
            <a:ext cx="7257185" cy="4967700"/>
          </a:xfrm>
          <a:prstGeom prst="rect">
            <a:avLst/>
          </a:prstGeom>
        </p:spPr>
        <p:txBody>
          <a:bodyPr lIns="91425" tIns="91425" rIns="91425" bIns="91425" anchor="t" anchorCtr="0">
            <a:noAutofit/>
          </a:bodyPr>
          <a:lstStyle/>
          <a:p>
            <a:pPr>
              <a:buNone/>
            </a:pPr>
            <a:r>
              <a:rPr lang="en-US" altLang="zh-CN" sz="2000" b="1" dirty="0"/>
              <a:t>Truncation:</a:t>
            </a:r>
            <a:r>
              <a:rPr lang="zh-CN" altLang="en-US" sz="2000" b="1" dirty="0"/>
              <a:t> </a:t>
            </a:r>
            <a:r>
              <a:rPr lang="en-US" altLang="zh-CN" sz="2000" dirty="0"/>
              <a:t>Price</a:t>
            </a:r>
            <a:r>
              <a:rPr lang="zh-CN" altLang="en-US" sz="2000" dirty="0"/>
              <a:t> </a:t>
            </a:r>
            <a:r>
              <a:rPr lang="en-US" altLang="zh-CN" sz="2000" dirty="0"/>
              <a:t>related</a:t>
            </a:r>
            <a:r>
              <a:rPr lang="zh-CN" altLang="en-US" sz="2000" dirty="0"/>
              <a:t> </a:t>
            </a:r>
            <a:r>
              <a:rPr lang="en-US" altLang="zh-CN" sz="2000" dirty="0"/>
              <a:t>features:</a:t>
            </a:r>
            <a:r>
              <a:rPr lang="zh-CN" altLang="en-US" sz="2000" dirty="0"/>
              <a:t> </a:t>
            </a:r>
            <a:r>
              <a:rPr lang="en-US" altLang="zh-CN" sz="2000" dirty="0"/>
              <a:t>truncate</a:t>
            </a:r>
            <a:r>
              <a:rPr lang="zh-CN" altLang="en-US" sz="2000" dirty="0"/>
              <a:t> </a:t>
            </a:r>
            <a:r>
              <a:rPr lang="en-US" altLang="zh-CN" sz="2000" dirty="0"/>
              <a:t>outlier</a:t>
            </a:r>
            <a:r>
              <a:rPr lang="zh-CN" altLang="en-US" sz="2000" dirty="0"/>
              <a:t> </a:t>
            </a:r>
            <a:r>
              <a:rPr lang="en-US" altLang="zh-CN" sz="2000" dirty="0"/>
              <a:t>data</a:t>
            </a:r>
            <a:r>
              <a:rPr lang="zh-CN" altLang="en-US" sz="2000" dirty="0"/>
              <a:t> </a:t>
            </a:r>
            <a:r>
              <a:rPr lang="en-US" altLang="zh-CN" sz="2000" dirty="0"/>
              <a:t>and</a:t>
            </a:r>
            <a:r>
              <a:rPr lang="zh-CN" altLang="en-US" sz="2000" dirty="0"/>
              <a:t> </a:t>
            </a:r>
            <a:r>
              <a:rPr lang="en-US" altLang="zh-CN" sz="2000" dirty="0"/>
              <a:t>quantize</a:t>
            </a:r>
            <a:r>
              <a:rPr lang="zh-CN" altLang="en-US" sz="2000" dirty="0"/>
              <a:t> </a:t>
            </a:r>
            <a:r>
              <a:rPr lang="en-US" altLang="zh-CN" sz="2000" dirty="0"/>
              <a:t>data</a:t>
            </a:r>
            <a:r>
              <a:rPr lang="zh-CN" altLang="en-US" sz="2000" dirty="0"/>
              <a:t> </a:t>
            </a:r>
            <a:r>
              <a:rPr lang="en-US" altLang="zh-CN" sz="2000" dirty="0"/>
              <a:t>into</a:t>
            </a:r>
            <a:r>
              <a:rPr lang="zh-CN" altLang="en-US" sz="2000" dirty="0"/>
              <a:t> </a:t>
            </a:r>
            <a:r>
              <a:rPr lang="en-US" altLang="zh-CN" sz="2000" dirty="0" smtClean="0"/>
              <a:t>bins</a:t>
            </a:r>
          </a:p>
          <a:p>
            <a:pPr>
              <a:buNone/>
            </a:pPr>
            <a:r>
              <a:rPr lang="en-US" altLang="zh-CN" sz="2000" dirty="0" smtClean="0"/>
              <a:t>Examples</a:t>
            </a:r>
            <a:r>
              <a:rPr lang="zh-CN" altLang="en-US" sz="2000" dirty="0" smtClean="0"/>
              <a:t> </a:t>
            </a:r>
            <a:r>
              <a:rPr lang="en-US" altLang="zh-CN" sz="2000" dirty="0"/>
              <a:t>-</a:t>
            </a:r>
            <a:r>
              <a:rPr lang="zh-CN" altLang="en-US" sz="2000" dirty="0"/>
              <a:t> </a:t>
            </a:r>
            <a:r>
              <a:rPr lang="en-US" altLang="zh-CN" sz="2000" dirty="0"/>
              <a:t>‘</a:t>
            </a:r>
            <a:r>
              <a:rPr lang="en-US" altLang="zh-CN" sz="2000" dirty="0" err="1"/>
              <a:t>price_usd</a:t>
            </a:r>
            <a:r>
              <a:rPr lang="en-US" altLang="zh-CN" sz="2000" dirty="0"/>
              <a:t>’,</a:t>
            </a:r>
            <a:r>
              <a:rPr lang="zh-CN" altLang="en-US" sz="2000" dirty="0"/>
              <a:t> </a:t>
            </a:r>
            <a:r>
              <a:rPr lang="en-US" altLang="zh-CN" sz="2000" dirty="0"/>
              <a:t>‘</a:t>
            </a:r>
            <a:r>
              <a:rPr lang="en-US" altLang="zh-CN" sz="2000" dirty="0" err="1"/>
              <a:t>prop_price_diff</a:t>
            </a:r>
            <a:r>
              <a:rPr lang="en-US" altLang="zh-CN" sz="2000" dirty="0"/>
              <a:t>’,</a:t>
            </a:r>
            <a:r>
              <a:rPr lang="zh-CN" altLang="en-US" sz="2000" dirty="0"/>
              <a:t> </a:t>
            </a:r>
            <a:r>
              <a:rPr lang="en-US" altLang="zh-CN" sz="2000" dirty="0"/>
              <a:t>‘</a:t>
            </a:r>
            <a:r>
              <a:rPr lang="en-US" altLang="zh-CN" sz="2000" dirty="0" err="1"/>
              <a:t>user_price_diff</a:t>
            </a:r>
            <a:r>
              <a:rPr lang="en-US" altLang="zh-CN" sz="2000" dirty="0"/>
              <a:t>’,</a:t>
            </a:r>
            <a:r>
              <a:rPr lang="zh-CN" altLang="en-US" sz="2000" dirty="0"/>
              <a:t> </a:t>
            </a:r>
            <a:r>
              <a:rPr lang="en-US" altLang="zh-CN" sz="2000" dirty="0"/>
              <a:t>‘</a:t>
            </a:r>
            <a:r>
              <a:rPr lang="en-US" altLang="zh-CN" sz="2000" dirty="0" err="1"/>
              <a:t>per_fee</a:t>
            </a:r>
            <a:r>
              <a:rPr lang="en-US" altLang="zh-CN" sz="2000" dirty="0"/>
              <a:t>’,</a:t>
            </a:r>
            <a:r>
              <a:rPr lang="zh-CN" altLang="en-US" sz="2000" dirty="0"/>
              <a:t> </a:t>
            </a:r>
            <a:r>
              <a:rPr lang="en-US" altLang="zh-CN" sz="2000" dirty="0"/>
              <a:t>‘</a:t>
            </a:r>
            <a:r>
              <a:rPr lang="en-US" altLang="zh-CN" sz="2000" dirty="0" err="1"/>
              <a:t>total_fee</a:t>
            </a:r>
            <a:r>
              <a:rPr lang="en-US" altLang="zh-CN" sz="2000" dirty="0" smtClean="0"/>
              <a:t>’</a:t>
            </a:r>
            <a:endParaRPr lang="en-US" sz="2000" b="1" dirty="0" smtClean="0"/>
          </a:p>
          <a:p>
            <a:pPr lvl="0" rtl="0">
              <a:spcBef>
                <a:spcPts val="0"/>
              </a:spcBef>
              <a:buNone/>
            </a:pPr>
            <a:endParaRPr lang="en-US" dirty="0" smtClean="0"/>
          </a:p>
          <a:p>
            <a:pPr lvl="0" rtl="0">
              <a:spcBef>
                <a:spcPts val="0"/>
              </a:spcBef>
              <a:buNone/>
            </a:pPr>
            <a:endParaRPr lang="en" b="1" dirty="0"/>
          </a:p>
        </p:txBody>
      </p:sp>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r>
              <a:rPr lang="en-US" altLang="zh-CN" sz="2400" dirty="0"/>
              <a:t>DATA PREPROCESSING</a:t>
            </a:r>
            <a:endParaRPr lang="en" sz="2400" dirty="0"/>
          </a:p>
        </p:txBody>
      </p:sp>
      <p:pic>
        <p:nvPicPr>
          <p:cNvPr id="4" name="图片 3" descr="f_prop_price_diff_ra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2313" y="3637439"/>
            <a:ext cx="2847400" cy="21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f_prop_price_diff.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97124" y="3637439"/>
            <a:ext cx="2834400" cy="21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13595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5" y="1742961"/>
            <a:ext cx="7257185" cy="4967700"/>
          </a:xfrm>
          <a:prstGeom prst="rect">
            <a:avLst/>
          </a:prstGeom>
        </p:spPr>
        <p:txBody>
          <a:bodyPr lIns="91425" tIns="91425" rIns="91425" bIns="91425" anchor="t" anchorCtr="0">
            <a:noAutofit/>
          </a:bodyPr>
          <a:lstStyle/>
          <a:p>
            <a:pPr>
              <a:buNone/>
            </a:pPr>
            <a:r>
              <a:rPr lang="en-US" altLang="zh-CN" sz="2000" b="1" dirty="0"/>
              <a:t>N</a:t>
            </a:r>
            <a:r>
              <a:rPr lang="en-US" altLang="zh-CN" sz="2000" b="1" dirty="0" smtClean="0"/>
              <a:t>ormalization</a:t>
            </a:r>
            <a:r>
              <a:rPr lang="en-US" altLang="zh-CN" sz="2000" b="1" dirty="0"/>
              <a:t>:</a:t>
            </a:r>
            <a:r>
              <a:rPr lang="zh-CN" altLang="en-US" sz="2000" b="1" dirty="0"/>
              <a:t> </a:t>
            </a:r>
            <a:r>
              <a:rPr lang="en-US" altLang="zh-CN" sz="2000" dirty="0"/>
              <a:t>some features are normalized to reflect the relative distribution</a:t>
            </a:r>
          </a:p>
          <a:p>
            <a:pPr>
              <a:buNone/>
            </a:pPr>
            <a:r>
              <a:rPr lang="en-US" altLang="zh-CN" sz="2000" dirty="0"/>
              <a:t>Examples</a:t>
            </a:r>
            <a:r>
              <a:rPr lang="zh-CN" altLang="en-US" sz="2000" dirty="0"/>
              <a:t> </a:t>
            </a:r>
            <a:r>
              <a:rPr lang="en-US" altLang="zh-CN" sz="2000" dirty="0"/>
              <a:t>-</a:t>
            </a:r>
            <a:r>
              <a:rPr lang="zh-CN" altLang="en-US" sz="2000" dirty="0"/>
              <a:t> </a:t>
            </a:r>
            <a:r>
              <a:rPr lang="en-US" altLang="zh-CN" sz="2000" dirty="0"/>
              <a:t>‘prop_location_score1’,</a:t>
            </a:r>
            <a:r>
              <a:rPr lang="zh-CN" altLang="en-US" sz="2000" dirty="0"/>
              <a:t> </a:t>
            </a:r>
            <a:r>
              <a:rPr lang="en-US" altLang="zh-CN" sz="2000" dirty="0"/>
              <a:t>prop_location_score2’,</a:t>
            </a:r>
            <a:r>
              <a:rPr lang="zh-CN" altLang="en-US" sz="2000" dirty="0"/>
              <a:t> </a:t>
            </a:r>
            <a:r>
              <a:rPr lang="en-US" altLang="zh-CN" sz="2000" dirty="0"/>
              <a:t>‘orig_destination_distance’</a:t>
            </a:r>
            <a:r>
              <a:rPr lang="en-US" altLang="zh-CN" sz="2000" dirty="0" smtClean="0"/>
              <a:t>,‘</a:t>
            </a:r>
            <a:r>
              <a:rPr lang="en-US" altLang="zh-CN" sz="2000" dirty="0" err="1"/>
              <a:t>starrating_diff</a:t>
            </a:r>
            <a:r>
              <a:rPr lang="en-US" altLang="zh-CN" sz="2000" dirty="0"/>
              <a:t>’,</a:t>
            </a:r>
            <a:r>
              <a:rPr lang="zh-CN" altLang="en-US" sz="2000" dirty="0"/>
              <a:t> </a:t>
            </a:r>
            <a:r>
              <a:rPr lang="en-US" altLang="zh-CN" sz="2000" dirty="0"/>
              <a:t>‘</a:t>
            </a:r>
            <a:r>
              <a:rPr lang="en-US" altLang="zh-CN" sz="2000" dirty="0" err="1"/>
              <a:t>prop_review_score</a:t>
            </a:r>
            <a:r>
              <a:rPr lang="en-US" altLang="zh-CN" sz="2000" dirty="0"/>
              <a:t>’,</a:t>
            </a:r>
            <a:r>
              <a:rPr lang="zh-CN" altLang="en-US" sz="2000" dirty="0"/>
              <a:t> </a:t>
            </a:r>
            <a:r>
              <a:rPr lang="en-US" altLang="zh-CN" sz="2000" dirty="0"/>
              <a:t>‘score2ma’,</a:t>
            </a:r>
            <a:r>
              <a:rPr lang="zh-CN" altLang="en-US" sz="2000" dirty="0"/>
              <a:t> </a:t>
            </a:r>
            <a:r>
              <a:rPr lang="en-US" altLang="zh-CN" sz="2000" dirty="0"/>
              <a:t>‘score1d2’</a:t>
            </a:r>
          </a:p>
          <a:p>
            <a:pPr lvl="0" rtl="0">
              <a:spcBef>
                <a:spcPts val="0"/>
              </a:spcBef>
              <a:buNone/>
            </a:pPr>
            <a:endParaRPr lang="en-US" dirty="0" smtClean="0"/>
          </a:p>
          <a:p>
            <a:pPr lvl="0" rtl="0">
              <a:spcBef>
                <a:spcPts val="0"/>
              </a:spcBef>
              <a:buNone/>
            </a:pPr>
            <a:endParaRPr lang="en" b="1" dirty="0"/>
          </a:p>
        </p:txBody>
      </p:sp>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r>
              <a:rPr lang="en-US" altLang="zh-CN" sz="2400" dirty="0"/>
              <a:t>DATA PREPROCESSING</a:t>
            </a:r>
            <a:endParaRPr lang="en" sz="2400" dirty="0"/>
          </a:p>
        </p:txBody>
      </p:sp>
      <p:pic>
        <p:nvPicPr>
          <p:cNvPr id="6" name="图片 5" descr="f_prop_location_score1_ra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8201" y="3941414"/>
            <a:ext cx="2853459" cy="213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f_prop_location_scor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64131" y="3910664"/>
            <a:ext cx="2859344" cy="21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67080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5" y="1697802"/>
            <a:ext cx="7257185" cy="2735653"/>
          </a:xfrm>
          <a:prstGeom prst="rect">
            <a:avLst/>
          </a:prstGeom>
        </p:spPr>
        <p:txBody>
          <a:bodyPr lIns="91425" tIns="91425" rIns="91425" bIns="91425" anchor="t" anchorCtr="0">
            <a:noAutofit/>
          </a:bodyPr>
          <a:lstStyle/>
          <a:p>
            <a:pPr marL="0" indent="0" eaLnBrk="1" hangingPunct="1">
              <a:buFont typeface="Arial" charset="0"/>
              <a:buNone/>
            </a:pPr>
            <a:r>
              <a:rPr lang="en-US" altLang="zh-CN" sz="2400" b="1" dirty="0">
                <a:latin typeface="quicksand"/>
                <a:cs typeface="quicksand"/>
              </a:rPr>
              <a:t>Split</a:t>
            </a:r>
            <a:r>
              <a:rPr lang="zh-CN" altLang="en-US" sz="2400" b="1" dirty="0">
                <a:latin typeface="quicksand"/>
                <a:cs typeface="quicksand"/>
              </a:rPr>
              <a:t> </a:t>
            </a:r>
            <a:r>
              <a:rPr lang="en-US" altLang="zh-CN" sz="2400" b="1" dirty="0">
                <a:latin typeface="quicksand"/>
                <a:cs typeface="quicksand"/>
              </a:rPr>
              <a:t>data</a:t>
            </a:r>
            <a:r>
              <a:rPr lang="zh-CN" altLang="en-US" sz="2400" b="1" dirty="0">
                <a:latin typeface="quicksand"/>
                <a:cs typeface="quicksand"/>
              </a:rPr>
              <a:t> </a:t>
            </a:r>
            <a:r>
              <a:rPr lang="en-US" altLang="zh-CN" sz="2400" b="1" dirty="0">
                <a:latin typeface="quicksand"/>
                <a:cs typeface="quicksand"/>
              </a:rPr>
              <a:t>by</a:t>
            </a:r>
            <a:r>
              <a:rPr lang="zh-CN" altLang="en-US" sz="2400" b="1" dirty="0">
                <a:latin typeface="quicksand"/>
                <a:cs typeface="quicksand"/>
              </a:rPr>
              <a:t> </a:t>
            </a:r>
            <a:r>
              <a:rPr lang="en-US" altLang="zh-CN" sz="2400" b="1" dirty="0" smtClean="0">
                <a:latin typeface="quicksand"/>
                <a:cs typeface="quicksand"/>
              </a:rPr>
              <a:t>country (</a:t>
            </a:r>
            <a:r>
              <a:rPr lang="en-US" altLang="zh-CN" sz="2400" b="1" dirty="0" err="1" smtClean="0">
                <a:latin typeface="quicksand"/>
                <a:cs typeface="quicksand"/>
              </a:rPr>
              <a:t>prop_country_id</a:t>
            </a:r>
            <a:r>
              <a:rPr lang="en-US" altLang="zh-CN" sz="2400" b="1" dirty="0" smtClean="0">
                <a:latin typeface="quicksand"/>
                <a:cs typeface="quicksand"/>
              </a:rPr>
              <a:t>)</a:t>
            </a:r>
            <a:r>
              <a:rPr lang="en-US" altLang="zh-CN" b="1" dirty="0" smtClean="0">
                <a:latin typeface="quicksand"/>
                <a:cs typeface="quicksand"/>
              </a:rPr>
              <a:t>:</a:t>
            </a:r>
            <a:endParaRPr lang="en-US" altLang="zh-CN" b="1" dirty="0">
              <a:latin typeface="quicksand"/>
              <a:cs typeface="quicksand"/>
            </a:endParaRPr>
          </a:p>
          <a:p>
            <a:pPr marL="0" indent="0" eaLnBrk="1" hangingPunct="1">
              <a:buFont typeface="Arial" charset="0"/>
              <a:buNone/>
            </a:pPr>
            <a:endParaRPr lang="en-US" altLang="zh-CN" dirty="0">
              <a:latin typeface="quicksand"/>
              <a:cs typeface="quicksand"/>
            </a:endParaRPr>
          </a:p>
          <a:p>
            <a:pPr marL="0" indent="0" eaLnBrk="1" hangingPunct="1">
              <a:buFont typeface="Arial" charset="0"/>
              <a:buNone/>
            </a:pPr>
            <a:r>
              <a:rPr lang="en-US" altLang="zh-CN" sz="2400" dirty="0">
                <a:latin typeface="quicksand"/>
                <a:cs typeface="quicksand"/>
              </a:rPr>
              <a:t>1.</a:t>
            </a:r>
            <a:r>
              <a:rPr lang="zh-CN" altLang="en-US" sz="2400" dirty="0">
                <a:latin typeface="quicksand"/>
                <a:cs typeface="quicksand"/>
              </a:rPr>
              <a:t> </a:t>
            </a:r>
            <a:r>
              <a:rPr lang="en-US" altLang="zh-CN" sz="2400" dirty="0" err="1">
                <a:latin typeface="quicksand"/>
                <a:cs typeface="quicksand"/>
              </a:rPr>
              <a:t>NaN</a:t>
            </a:r>
            <a:r>
              <a:rPr lang="zh-CN" altLang="en-US" sz="2400" dirty="0">
                <a:latin typeface="quicksand"/>
                <a:cs typeface="quicksand"/>
              </a:rPr>
              <a:t> </a:t>
            </a:r>
            <a:r>
              <a:rPr lang="en-US" altLang="zh-CN" sz="2400" dirty="0">
                <a:latin typeface="quicksand"/>
                <a:cs typeface="quicksand"/>
              </a:rPr>
              <a:t>data</a:t>
            </a:r>
            <a:r>
              <a:rPr lang="zh-CN" altLang="en-US" sz="2400" dirty="0">
                <a:latin typeface="quicksand"/>
                <a:cs typeface="quicksand"/>
              </a:rPr>
              <a:t> </a:t>
            </a:r>
            <a:r>
              <a:rPr lang="en-US" altLang="zh-CN" sz="2400" dirty="0">
                <a:latin typeface="quicksand"/>
                <a:cs typeface="quicksand"/>
              </a:rPr>
              <a:t>for</a:t>
            </a:r>
            <a:r>
              <a:rPr lang="zh-CN" altLang="en-US" sz="2400" dirty="0">
                <a:latin typeface="quicksand"/>
                <a:cs typeface="quicksand"/>
              </a:rPr>
              <a:t> </a:t>
            </a:r>
            <a:r>
              <a:rPr lang="en-US" altLang="zh-CN" sz="2400" dirty="0">
                <a:latin typeface="quicksand"/>
                <a:cs typeface="quicksand"/>
              </a:rPr>
              <a:t>certain</a:t>
            </a:r>
            <a:r>
              <a:rPr lang="zh-CN" altLang="en-US" sz="2400" dirty="0">
                <a:latin typeface="quicksand"/>
                <a:cs typeface="quicksand"/>
              </a:rPr>
              <a:t> </a:t>
            </a:r>
            <a:r>
              <a:rPr lang="en-US" altLang="zh-CN" sz="2400" dirty="0" err="1">
                <a:latin typeface="quicksand"/>
                <a:cs typeface="quicksand"/>
              </a:rPr>
              <a:t>prop_coutry_id</a:t>
            </a:r>
            <a:endParaRPr lang="en-US" altLang="zh-CN" sz="2400" dirty="0">
              <a:latin typeface="quicksand"/>
              <a:cs typeface="quicksand"/>
            </a:endParaRPr>
          </a:p>
          <a:p>
            <a:pPr marL="0" indent="0" eaLnBrk="1" hangingPunct="1">
              <a:buFont typeface="Arial" charset="0"/>
              <a:buNone/>
            </a:pPr>
            <a:endParaRPr lang="en-US" altLang="zh-CN" sz="2400" dirty="0">
              <a:latin typeface="quicksand"/>
              <a:cs typeface="quicksand"/>
            </a:endParaRPr>
          </a:p>
          <a:p>
            <a:pPr marL="0" indent="0" eaLnBrk="1" hangingPunct="1">
              <a:buFont typeface="Arial" charset="0"/>
              <a:buNone/>
            </a:pPr>
            <a:r>
              <a:rPr lang="en-US" altLang="zh-CN" sz="2400" dirty="0">
                <a:latin typeface="quicksand"/>
                <a:cs typeface="quicksand"/>
              </a:rPr>
              <a:t>2.</a:t>
            </a:r>
            <a:r>
              <a:rPr lang="zh-CN" altLang="en-US" sz="2400" dirty="0">
                <a:latin typeface="quicksand"/>
                <a:cs typeface="quicksand"/>
              </a:rPr>
              <a:t> </a:t>
            </a:r>
            <a:r>
              <a:rPr lang="en-US" altLang="zh-CN" sz="2400" dirty="0">
                <a:latin typeface="quicksand"/>
                <a:cs typeface="quicksand"/>
              </a:rPr>
              <a:t>Lower predict score</a:t>
            </a:r>
          </a:p>
          <a:p>
            <a:pPr marL="0" indent="0" eaLnBrk="1" hangingPunct="1">
              <a:buFont typeface="Arial" charset="0"/>
              <a:buNone/>
            </a:pPr>
            <a:endParaRPr lang="en-US" altLang="zh-CN" dirty="0">
              <a:latin typeface="quicksand"/>
              <a:cs typeface="quicksand"/>
            </a:endParaRPr>
          </a:p>
          <a:p>
            <a:pPr lvl="0" rtl="0">
              <a:spcBef>
                <a:spcPts val="0"/>
              </a:spcBef>
              <a:buNone/>
            </a:pPr>
            <a:endParaRPr lang="en" b="1" dirty="0">
              <a:latin typeface="quicksand"/>
              <a:cs typeface="quicksand"/>
            </a:endParaRPr>
          </a:p>
        </p:txBody>
      </p:sp>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r>
              <a:rPr lang="en-US" altLang="zh-CN" sz="2400" dirty="0"/>
              <a:t>DATA PREPROCESSING</a:t>
            </a:r>
            <a:endParaRPr lang="en" sz="2400" dirty="0"/>
          </a:p>
        </p:txBody>
      </p:sp>
    </p:spTree>
    <p:extLst>
      <p:ext uri="{BB962C8B-B14F-4D97-AF65-F5344CB8AC3E}">
        <p14:creationId xmlns:p14="http://schemas.microsoft.com/office/powerpoint/2010/main" val="288537735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165473" y="1693570"/>
            <a:ext cx="7257185" cy="4967700"/>
          </a:xfrm>
          <a:prstGeom prst="rect">
            <a:avLst/>
          </a:prstGeom>
        </p:spPr>
        <p:txBody>
          <a:bodyPr lIns="91425" tIns="91425" rIns="91425" bIns="91425" anchor="t" anchorCtr="0">
            <a:noAutofit/>
          </a:bodyPr>
          <a:lstStyle/>
          <a:p>
            <a:pPr lvl="0" rtl="0">
              <a:spcBef>
                <a:spcPts val="0"/>
              </a:spcBef>
              <a:buNone/>
            </a:pPr>
            <a:r>
              <a:rPr lang="en-US" sz="2400" b="1" dirty="0" smtClean="0"/>
              <a:t>USER-GENERATED FEATURES</a:t>
            </a:r>
            <a:endParaRPr lang="en-US" sz="2400" b="1" dirty="0"/>
          </a:p>
          <a:p>
            <a:pPr lvl="0" rtl="0">
              <a:spcBef>
                <a:spcPts val="0"/>
              </a:spcBef>
              <a:buNone/>
            </a:pPr>
            <a:endParaRPr lang="en-US" b="1" dirty="0"/>
          </a:p>
          <a:p>
            <a:pPr lvl="0" rtl="0">
              <a:spcBef>
                <a:spcPts val="0"/>
              </a:spcBef>
              <a:buNone/>
            </a:pPr>
            <a:r>
              <a:rPr lang="en-US" sz="2400" dirty="0" smtClean="0"/>
              <a:t>We generated some meaningful features based on the existing features:</a:t>
            </a:r>
          </a:p>
          <a:p>
            <a:pPr lvl="0" rtl="0">
              <a:spcBef>
                <a:spcPts val="0"/>
              </a:spcBef>
              <a:buNone/>
            </a:pPr>
            <a:endParaRPr lang="en-US" sz="2400" dirty="0" smtClean="0"/>
          </a:p>
          <a:p>
            <a:pPr marL="457200" lvl="0" indent="-457200" rtl="0">
              <a:spcBef>
                <a:spcPts val="0"/>
              </a:spcBef>
              <a:buAutoNum type="arabicPeriod"/>
            </a:pPr>
            <a:r>
              <a:rPr lang="en-US" sz="2400" dirty="0" smtClean="0"/>
              <a:t>Price features</a:t>
            </a:r>
          </a:p>
          <a:p>
            <a:pPr marL="457200" lvl="0" indent="-457200" rtl="0">
              <a:spcBef>
                <a:spcPts val="0"/>
              </a:spcBef>
              <a:buAutoNum type="arabicPeriod"/>
            </a:pPr>
            <a:r>
              <a:rPr lang="en-US" sz="2400" dirty="0" smtClean="0"/>
              <a:t>Score features</a:t>
            </a:r>
          </a:p>
          <a:p>
            <a:pPr marL="457200" lvl="0" indent="-457200" rtl="0">
              <a:spcBef>
                <a:spcPts val="0"/>
              </a:spcBef>
              <a:buAutoNum type="arabicPeriod"/>
            </a:pPr>
            <a:r>
              <a:rPr lang="en-US" sz="2400" dirty="0" smtClean="0"/>
              <a:t>Competitor features</a:t>
            </a:r>
          </a:p>
          <a:p>
            <a:pPr marL="457200" lvl="0" indent="-457200" rtl="0">
              <a:spcBef>
                <a:spcPts val="0"/>
              </a:spcBef>
              <a:buAutoNum type="arabicPeriod"/>
            </a:pPr>
            <a:r>
              <a:rPr lang="en-US" sz="2400" dirty="0" smtClean="0"/>
              <a:t>Hotel quality features</a:t>
            </a:r>
          </a:p>
        </p:txBody>
      </p:sp>
      <p:sp>
        <p:nvSpPr>
          <p:cNvPr id="114" name="Shape 114"/>
          <p:cNvSpPr txBox="1">
            <a:spLocks noGrp="1"/>
          </p:cNvSpPr>
          <p:nvPr>
            <p:ph type="title"/>
          </p:nvPr>
        </p:nvSpPr>
        <p:spPr>
          <a:xfrm>
            <a:off x="1165475" y="681850"/>
            <a:ext cx="6858000" cy="459900"/>
          </a:xfrm>
          <a:prstGeom prst="rect">
            <a:avLst/>
          </a:prstGeom>
        </p:spPr>
        <p:txBody>
          <a:bodyPr lIns="91425" tIns="91425" rIns="91425" bIns="91425" anchor="b" anchorCtr="0">
            <a:noAutofit/>
          </a:bodyPr>
          <a:lstStyle/>
          <a:p>
            <a:pPr lvl="0">
              <a:spcBef>
                <a:spcPts val="0"/>
              </a:spcBef>
              <a:buNone/>
            </a:pPr>
            <a:r>
              <a:rPr lang="en-US" sz="2400" dirty="0" smtClean="0"/>
              <a:t>FEATURE GENERATION</a:t>
            </a:r>
            <a:endParaRPr lang="en" sz="2400" dirty="0"/>
          </a:p>
        </p:txBody>
      </p:sp>
    </p:spTree>
    <p:extLst>
      <p:ext uri="{BB962C8B-B14F-4D97-AF65-F5344CB8AC3E}">
        <p14:creationId xmlns:p14="http://schemas.microsoft.com/office/powerpoint/2010/main" val="64185667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475" y="681850"/>
            <a:ext cx="6858000" cy="459900"/>
          </a:xfrm>
        </p:spPr>
        <p:txBody>
          <a:bodyPr/>
          <a:lstStyle/>
          <a:p>
            <a:r>
              <a:rPr lang="en-US" altLang="zh-CN" sz="2400" dirty="0"/>
              <a:t>FEATURE </a:t>
            </a:r>
            <a:r>
              <a:rPr lang="en-US" altLang="zh-CN" sz="2400" dirty="0" smtClean="0"/>
              <a:t>GENERATION</a:t>
            </a:r>
            <a:endParaRPr kumimoji="1" lang="zh-CN" altLang="en-US" sz="2400" dirty="0"/>
          </a:p>
        </p:txBody>
      </p:sp>
      <p:sp>
        <p:nvSpPr>
          <p:cNvPr id="3" name="文本占位符 2"/>
          <p:cNvSpPr>
            <a:spLocks noGrp="1"/>
          </p:cNvSpPr>
          <p:nvPr>
            <p:ph type="body" idx="1"/>
          </p:nvPr>
        </p:nvSpPr>
        <p:spPr>
          <a:xfrm>
            <a:off x="1165473" y="1663700"/>
            <a:ext cx="6858001" cy="4967700"/>
          </a:xfrm>
        </p:spPr>
        <p:txBody>
          <a:bodyPr/>
          <a:lstStyle/>
          <a:p>
            <a:pPr>
              <a:buNone/>
            </a:pPr>
            <a:r>
              <a:rPr kumimoji="1" lang="en-US" altLang="zh-CN" dirty="0"/>
              <a:t>p</a:t>
            </a:r>
            <a:r>
              <a:rPr kumimoji="1" lang="en-US" altLang="zh-CN" dirty="0" smtClean="0"/>
              <a:t>rice features</a:t>
            </a:r>
          </a:p>
          <a:p>
            <a:endParaRPr kumimoji="1" lang="zh-CN" altLang="en-US" dirty="0"/>
          </a:p>
        </p:txBody>
      </p:sp>
      <p:graphicFrame>
        <p:nvGraphicFramePr>
          <p:cNvPr id="5" name="对象 1"/>
          <p:cNvGraphicFramePr>
            <a:graphicFrameLocks noChangeAspect="1"/>
          </p:cNvGraphicFramePr>
          <p:nvPr>
            <p:extLst>
              <p:ext uri="{D42A27DB-BD31-4B8C-83A1-F6EECF244321}">
                <p14:modId xmlns:p14="http://schemas.microsoft.com/office/powerpoint/2010/main" val="3464900531"/>
              </p:ext>
            </p:extLst>
          </p:nvPr>
        </p:nvGraphicFramePr>
        <p:xfrm>
          <a:off x="1165225" y="2713038"/>
          <a:ext cx="4210050" cy="412750"/>
        </p:xfrm>
        <a:graphic>
          <a:graphicData uri="http://schemas.openxmlformats.org/presentationml/2006/ole">
            <mc:AlternateContent xmlns:mc="http://schemas.openxmlformats.org/markup-compatibility/2006">
              <mc:Choice xmlns:v="urn:schemas-microsoft-com:vml" Requires="v">
                <p:oleObj spid="_x0000_s2157" name="Equation" r:id="rId3" imgW="2336800" imgH="228600" progId="Equation.DSMT4">
                  <p:embed/>
                </p:oleObj>
              </mc:Choice>
              <mc:Fallback>
                <p:oleObj name="Equation" r:id="rId3" imgW="2336800" imgH="228600" progId="Equation.DSMT4">
                  <p:embed/>
                  <p:pic>
                    <p:nvPicPr>
                      <p:cNvPr id="0" name=""/>
                      <p:cNvPicPr>
                        <a:picLocks noChangeAspect="1" noChangeArrowheads="1"/>
                      </p:cNvPicPr>
                      <p:nvPr/>
                    </p:nvPicPr>
                    <p:blipFill>
                      <a:blip r:embed="rId4"/>
                      <a:srcRect/>
                      <a:stretch>
                        <a:fillRect/>
                      </a:stretch>
                    </p:blipFill>
                    <p:spPr bwMode="auto">
                      <a:xfrm>
                        <a:off x="1165225" y="2713038"/>
                        <a:ext cx="4210050" cy="412750"/>
                      </a:xfrm>
                      <a:prstGeom prst="rect">
                        <a:avLst/>
                      </a:prstGeom>
                      <a:noFill/>
                      <a:ln>
                        <a:noFill/>
                      </a:ln>
                    </p:spPr>
                  </p:pic>
                </p:oleObj>
              </mc:Fallback>
            </mc:AlternateContent>
          </a:graphicData>
        </a:graphic>
      </p:graphicFrame>
      <p:graphicFrame>
        <p:nvGraphicFramePr>
          <p:cNvPr id="6" name="对象 6"/>
          <p:cNvGraphicFramePr>
            <a:graphicFrameLocks noChangeAspect="1"/>
          </p:cNvGraphicFramePr>
          <p:nvPr>
            <p:extLst>
              <p:ext uri="{D42A27DB-BD31-4B8C-83A1-F6EECF244321}">
                <p14:modId xmlns:p14="http://schemas.microsoft.com/office/powerpoint/2010/main" val="1383112172"/>
              </p:ext>
            </p:extLst>
          </p:nvPr>
        </p:nvGraphicFramePr>
        <p:xfrm>
          <a:off x="1165474" y="3478644"/>
          <a:ext cx="5515614" cy="365610"/>
        </p:xfrm>
        <a:graphic>
          <a:graphicData uri="http://schemas.openxmlformats.org/presentationml/2006/ole">
            <mc:AlternateContent xmlns:mc="http://schemas.openxmlformats.org/markup-compatibility/2006">
              <mc:Choice xmlns:v="urn:schemas-microsoft-com:vml" Requires="v">
                <p:oleObj spid="_x0000_s2158" name="Equation" r:id="rId5" imgW="3060700" imgH="203200" progId="Equation.DSMT4">
                  <p:embed/>
                </p:oleObj>
              </mc:Choice>
              <mc:Fallback>
                <p:oleObj name="Equation" r:id="rId5" imgW="3060700" imgH="203200" progId="Equation.DSMT4">
                  <p:embed/>
                  <p:pic>
                    <p:nvPicPr>
                      <p:cNvPr id="0" name=""/>
                      <p:cNvPicPr>
                        <a:picLocks noChangeAspect="1" noChangeArrowheads="1"/>
                      </p:cNvPicPr>
                      <p:nvPr/>
                    </p:nvPicPr>
                    <p:blipFill>
                      <a:blip r:embed="rId6"/>
                      <a:srcRect/>
                      <a:stretch>
                        <a:fillRect/>
                      </a:stretch>
                    </p:blipFill>
                    <p:spPr bwMode="auto">
                      <a:xfrm>
                        <a:off x="1165474" y="3478644"/>
                        <a:ext cx="5515614" cy="365610"/>
                      </a:xfrm>
                      <a:prstGeom prst="rect">
                        <a:avLst/>
                      </a:prstGeom>
                      <a:noFill/>
                      <a:ln>
                        <a:noFill/>
                      </a:ln>
                    </p:spPr>
                  </p:pic>
                </p:oleObj>
              </mc:Fallback>
            </mc:AlternateContent>
          </a:graphicData>
        </a:graphic>
      </p:graphicFrame>
      <p:graphicFrame>
        <p:nvGraphicFramePr>
          <p:cNvPr id="7" name="对象 8"/>
          <p:cNvGraphicFramePr>
            <a:graphicFrameLocks noChangeAspect="1"/>
          </p:cNvGraphicFramePr>
          <p:nvPr>
            <p:extLst>
              <p:ext uri="{D42A27DB-BD31-4B8C-83A1-F6EECF244321}">
                <p14:modId xmlns:p14="http://schemas.microsoft.com/office/powerpoint/2010/main" val="3884342168"/>
              </p:ext>
            </p:extLst>
          </p:nvPr>
        </p:nvGraphicFramePr>
        <p:xfrm>
          <a:off x="1165474" y="4129034"/>
          <a:ext cx="6248332" cy="731220"/>
        </p:xfrm>
        <a:graphic>
          <a:graphicData uri="http://schemas.openxmlformats.org/presentationml/2006/ole">
            <mc:AlternateContent xmlns:mc="http://schemas.openxmlformats.org/markup-compatibility/2006">
              <mc:Choice xmlns:v="urn:schemas-microsoft-com:vml" Requires="v">
                <p:oleObj spid="_x0000_s2159" name="Equation" r:id="rId7" imgW="3467100" imgH="406400" progId="Equation.DSMT4">
                  <p:embed/>
                </p:oleObj>
              </mc:Choice>
              <mc:Fallback>
                <p:oleObj name="Equation" r:id="rId7" imgW="3467100" imgH="406400" progId="Equation.DSMT4">
                  <p:embed/>
                  <p:pic>
                    <p:nvPicPr>
                      <p:cNvPr id="0" name=""/>
                      <p:cNvPicPr>
                        <a:picLocks noChangeAspect="1" noChangeArrowheads="1"/>
                      </p:cNvPicPr>
                      <p:nvPr/>
                    </p:nvPicPr>
                    <p:blipFill>
                      <a:blip r:embed="rId8"/>
                      <a:srcRect/>
                      <a:stretch>
                        <a:fillRect/>
                      </a:stretch>
                    </p:blipFill>
                    <p:spPr bwMode="auto">
                      <a:xfrm>
                        <a:off x="1165474" y="4129034"/>
                        <a:ext cx="6248332" cy="731220"/>
                      </a:xfrm>
                      <a:prstGeom prst="rect">
                        <a:avLst/>
                      </a:prstGeom>
                      <a:noFill/>
                      <a:ln>
                        <a:noFill/>
                      </a:ln>
                    </p:spPr>
                  </p:pic>
                </p:oleObj>
              </mc:Fallback>
            </mc:AlternateContent>
          </a:graphicData>
        </a:graphic>
      </p:graphicFrame>
      <p:graphicFrame>
        <p:nvGraphicFramePr>
          <p:cNvPr id="8" name="对象 9"/>
          <p:cNvGraphicFramePr>
            <a:graphicFrameLocks noChangeAspect="1"/>
          </p:cNvGraphicFramePr>
          <p:nvPr>
            <p:extLst>
              <p:ext uri="{D42A27DB-BD31-4B8C-83A1-F6EECF244321}">
                <p14:modId xmlns:p14="http://schemas.microsoft.com/office/powerpoint/2010/main" val="521195031"/>
              </p:ext>
            </p:extLst>
          </p:nvPr>
        </p:nvGraphicFramePr>
        <p:xfrm>
          <a:off x="1165473" y="5182031"/>
          <a:ext cx="7758721" cy="365610"/>
        </p:xfrm>
        <a:graphic>
          <a:graphicData uri="http://schemas.openxmlformats.org/presentationml/2006/ole">
            <mc:AlternateContent xmlns:mc="http://schemas.openxmlformats.org/markup-compatibility/2006">
              <mc:Choice xmlns:v="urn:schemas-microsoft-com:vml" Requires="v">
                <p:oleObj spid="_x0000_s2160" name="Equation" r:id="rId9" imgW="4305300" imgH="203200" progId="Equation.DSMT4">
                  <p:embed/>
                </p:oleObj>
              </mc:Choice>
              <mc:Fallback>
                <p:oleObj name="Equation" r:id="rId9" imgW="4305300" imgH="203200" progId="Equation.DSMT4">
                  <p:embed/>
                  <p:pic>
                    <p:nvPicPr>
                      <p:cNvPr id="0" name=""/>
                      <p:cNvPicPr>
                        <a:picLocks noChangeAspect="1" noChangeArrowheads="1"/>
                      </p:cNvPicPr>
                      <p:nvPr/>
                    </p:nvPicPr>
                    <p:blipFill>
                      <a:blip r:embed="rId10"/>
                      <a:srcRect/>
                      <a:stretch>
                        <a:fillRect/>
                      </a:stretch>
                    </p:blipFill>
                    <p:spPr bwMode="auto">
                      <a:xfrm>
                        <a:off x="1165473" y="5182031"/>
                        <a:ext cx="7758721" cy="3656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500970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475" y="681850"/>
            <a:ext cx="6858000" cy="459900"/>
          </a:xfrm>
        </p:spPr>
        <p:txBody>
          <a:bodyPr/>
          <a:lstStyle/>
          <a:p>
            <a:r>
              <a:rPr lang="en-US" altLang="zh-CN" sz="2400" dirty="0"/>
              <a:t>FEATURE </a:t>
            </a:r>
            <a:r>
              <a:rPr lang="en-US" altLang="zh-CN" sz="2400" dirty="0" smtClean="0"/>
              <a:t>GENERATION</a:t>
            </a:r>
            <a:endParaRPr kumimoji="1" lang="zh-CN" altLang="en-US" sz="2400" dirty="0"/>
          </a:p>
        </p:txBody>
      </p:sp>
      <p:sp>
        <p:nvSpPr>
          <p:cNvPr id="3" name="文本占位符 2"/>
          <p:cNvSpPr>
            <a:spLocks noGrp="1"/>
          </p:cNvSpPr>
          <p:nvPr>
            <p:ph type="body" idx="1"/>
          </p:nvPr>
        </p:nvSpPr>
        <p:spPr>
          <a:xfrm>
            <a:off x="1165473" y="1663700"/>
            <a:ext cx="6858001" cy="4967700"/>
          </a:xfrm>
        </p:spPr>
        <p:txBody>
          <a:bodyPr/>
          <a:lstStyle/>
          <a:p>
            <a:pPr>
              <a:buNone/>
            </a:pPr>
            <a:r>
              <a:rPr kumimoji="1" lang="en-US" altLang="zh-CN" dirty="0" smtClean="0"/>
              <a:t>score features</a:t>
            </a:r>
          </a:p>
          <a:p>
            <a:endParaRPr kumimoji="1" lang="zh-CN" altLang="en-US" dirty="0"/>
          </a:p>
        </p:txBody>
      </p:sp>
      <p:graphicFrame>
        <p:nvGraphicFramePr>
          <p:cNvPr id="9" name="对象 4"/>
          <p:cNvGraphicFramePr>
            <a:graphicFrameLocks noChangeAspect="1"/>
          </p:cNvGraphicFramePr>
          <p:nvPr>
            <p:extLst>
              <p:ext uri="{D42A27DB-BD31-4B8C-83A1-F6EECF244321}">
                <p14:modId xmlns:p14="http://schemas.microsoft.com/office/powerpoint/2010/main" val="3050341880"/>
              </p:ext>
            </p:extLst>
          </p:nvPr>
        </p:nvGraphicFramePr>
        <p:xfrm>
          <a:off x="1165473" y="3959290"/>
          <a:ext cx="7280367" cy="363497"/>
        </p:xfrm>
        <a:graphic>
          <a:graphicData uri="http://schemas.openxmlformats.org/presentationml/2006/ole">
            <mc:AlternateContent xmlns:mc="http://schemas.openxmlformats.org/markup-compatibility/2006">
              <mc:Choice xmlns:v="urn:schemas-microsoft-com:vml" Requires="v">
                <p:oleObj spid="_x0000_s3156" name="Equation" r:id="rId3" imgW="4064000" imgH="203200" progId="Equation.DSMT4">
                  <p:embed/>
                </p:oleObj>
              </mc:Choice>
              <mc:Fallback>
                <p:oleObj name="Equation" r:id="rId3" imgW="4064000" imgH="203200" progId="Equation.DSMT4">
                  <p:embed/>
                  <p:pic>
                    <p:nvPicPr>
                      <p:cNvPr id="0" name=""/>
                      <p:cNvPicPr>
                        <a:picLocks noChangeAspect="1" noChangeArrowheads="1"/>
                      </p:cNvPicPr>
                      <p:nvPr/>
                    </p:nvPicPr>
                    <p:blipFill>
                      <a:blip r:embed="rId4"/>
                      <a:srcRect/>
                      <a:stretch>
                        <a:fillRect/>
                      </a:stretch>
                    </p:blipFill>
                    <p:spPr bwMode="auto">
                      <a:xfrm>
                        <a:off x="1165473" y="3959290"/>
                        <a:ext cx="7280367" cy="363497"/>
                      </a:xfrm>
                      <a:prstGeom prst="rect">
                        <a:avLst/>
                      </a:prstGeom>
                      <a:noFill/>
                      <a:ln>
                        <a:noFill/>
                      </a:ln>
                    </p:spPr>
                  </p:pic>
                </p:oleObj>
              </mc:Fallback>
            </mc:AlternateContent>
          </a:graphicData>
        </a:graphic>
      </p:graphicFrame>
      <p:graphicFrame>
        <p:nvGraphicFramePr>
          <p:cNvPr id="10" name="对象 5"/>
          <p:cNvGraphicFramePr>
            <a:graphicFrameLocks noChangeAspect="1"/>
          </p:cNvGraphicFramePr>
          <p:nvPr>
            <p:extLst>
              <p:ext uri="{D42A27DB-BD31-4B8C-83A1-F6EECF244321}">
                <p14:modId xmlns:p14="http://schemas.microsoft.com/office/powerpoint/2010/main" val="3087831972"/>
              </p:ext>
            </p:extLst>
          </p:nvPr>
        </p:nvGraphicFramePr>
        <p:xfrm>
          <a:off x="1165473" y="5016565"/>
          <a:ext cx="6531027" cy="363497"/>
        </p:xfrm>
        <a:graphic>
          <a:graphicData uri="http://schemas.openxmlformats.org/presentationml/2006/ole">
            <mc:AlternateContent xmlns:mc="http://schemas.openxmlformats.org/markup-compatibility/2006">
              <mc:Choice xmlns:v="urn:schemas-microsoft-com:vml" Requires="v">
                <p:oleObj spid="_x0000_s3157" name="Equation" r:id="rId5" imgW="3644900" imgH="203200" progId="Equation.DSMT4">
                  <p:embed/>
                </p:oleObj>
              </mc:Choice>
              <mc:Fallback>
                <p:oleObj name="Equation" r:id="rId5" imgW="3644900" imgH="203200" progId="Equation.DSMT4">
                  <p:embed/>
                  <p:pic>
                    <p:nvPicPr>
                      <p:cNvPr id="0" name=""/>
                      <p:cNvPicPr>
                        <a:picLocks noChangeAspect="1" noChangeArrowheads="1"/>
                      </p:cNvPicPr>
                      <p:nvPr/>
                    </p:nvPicPr>
                    <p:blipFill>
                      <a:blip r:embed="rId6"/>
                      <a:srcRect/>
                      <a:stretch>
                        <a:fillRect/>
                      </a:stretch>
                    </p:blipFill>
                    <p:spPr bwMode="auto">
                      <a:xfrm>
                        <a:off x="1165473" y="5016565"/>
                        <a:ext cx="6531027" cy="363497"/>
                      </a:xfrm>
                      <a:prstGeom prst="rect">
                        <a:avLst/>
                      </a:prstGeom>
                      <a:noFill/>
                      <a:ln>
                        <a:noFill/>
                      </a:ln>
                    </p:spPr>
                  </p:pic>
                </p:oleObj>
              </mc:Fallback>
            </mc:AlternateContent>
          </a:graphicData>
        </a:graphic>
      </p:graphicFrame>
      <p:graphicFrame>
        <p:nvGraphicFramePr>
          <p:cNvPr id="11" name="对象 6"/>
          <p:cNvGraphicFramePr>
            <a:graphicFrameLocks noChangeAspect="1"/>
          </p:cNvGraphicFramePr>
          <p:nvPr>
            <p:extLst>
              <p:ext uri="{D42A27DB-BD31-4B8C-83A1-F6EECF244321}">
                <p14:modId xmlns:p14="http://schemas.microsoft.com/office/powerpoint/2010/main" val="1472848460"/>
              </p:ext>
            </p:extLst>
          </p:nvPr>
        </p:nvGraphicFramePr>
        <p:xfrm>
          <a:off x="1165473" y="2720960"/>
          <a:ext cx="4938493" cy="749341"/>
        </p:xfrm>
        <a:graphic>
          <a:graphicData uri="http://schemas.openxmlformats.org/presentationml/2006/ole">
            <mc:AlternateContent xmlns:mc="http://schemas.openxmlformats.org/markup-compatibility/2006">
              <mc:Choice xmlns:v="urn:schemas-microsoft-com:vml" Requires="v">
                <p:oleObj spid="_x0000_s3158" name="Equation" r:id="rId7" imgW="2755900" imgH="419100" progId="Equation.DSMT4">
                  <p:embed/>
                </p:oleObj>
              </mc:Choice>
              <mc:Fallback>
                <p:oleObj name="Equation" r:id="rId7" imgW="2755900" imgH="419100" progId="Equation.DSMT4">
                  <p:embed/>
                  <p:pic>
                    <p:nvPicPr>
                      <p:cNvPr id="0" name=""/>
                      <p:cNvPicPr>
                        <a:picLocks noChangeAspect="1" noChangeArrowheads="1"/>
                      </p:cNvPicPr>
                      <p:nvPr/>
                    </p:nvPicPr>
                    <p:blipFill>
                      <a:blip r:embed="rId8"/>
                      <a:srcRect/>
                      <a:stretch>
                        <a:fillRect/>
                      </a:stretch>
                    </p:blipFill>
                    <p:spPr bwMode="auto">
                      <a:xfrm>
                        <a:off x="1165473" y="2720960"/>
                        <a:ext cx="4938493" cy="74934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714785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475" y="681850"/>
            <a:ext cx="6858000" cy="459900"/>
          </a:xfrm>
        </p:spPr>
        <p:txBody>
          <a:bodyPr/>
          <a:lstStyle/>
          <a:p>
            <a:r>
              <a:rPr lang="en-US" altLang="zh-CN" sz="2400" dirty="0"/>
              <a:t>FEATURE </a:t>
            </a:r>
            <a:r>
              <a:rPr lang="en-US" altLang="zh-CN" sz="2400" dirty="0" smtClean="0"/>
              <a:t>GENERATION</a:t>
            </a:r>
            <a:endParaRPr kumimoji="1" lang="zh-CN" altLang="en-US" sz="2400" dirty="0"/>
          </a:p>
        </p:txBody>
      </p:sp>
      <p:sp>
        <p:nvSpPr>
          <p:cNvPr id="3" name="文本占位符 2"/>
          <p:cNvSpPr>
            <a:spLocks noGrp="1"/>
          </p:cNvSpPr>
          <p:nvPr>
            <p:ph type="body" idx="1"/>
          </p:nvPr>
        </p:nvSpPr>
        <p:spPr>
          <a:xfrm>
            <a:off x="1165473" y="1663700"/>
            <a:ext cx="6858001" cy="4967700"/>
          </a:xfrm>
        </p:spPr>
        <p:txBody>
          <a:bodyPr/>
          <a:lstStyle/>
          <a:p>
            <a:pPr>
              <a:buNone/>
            </a:pPr>
            <a:r>
              <a:rPr kumimoji="1" lang="en-US" altLang="zh-CN" dirty="0" smtClean="0"/>
              <a:t>competitor features</a:t>
            </a:r>
          </a:p>
          <a:p>
            <a:endParaRPr kumimoji="1" lang="zh-CN" altLang="en-US" dirty="0"/>
          </a:p>
        </p:txBody>
      </p:sp>
      <p:graphicFrame>
        <p:nvGraphicFramePr>
          <p:cNvPr id="9" name="对象 3"/>
          <p:cNvGraphicFramePr>
            <a:graphicFrameLocks noChangeAspect="1"/>
          </p:cNvGraphicFramePr>
          <p:nvPr>
            <p:extLst>
              <p:ext uri="{D42A27DB-BD31-4B8C-83A1-F6EECF244321}">
                <p14:modId xmlns:p14="http://schemas.microsoft.com/office/powerpoint/2010/main" val="3418849956"/>
              </p:ext>
            </p:extLst>
          </p:nvPr>
        </p:nvGraphicFramePr>
        <p:xfrm>
          <a:off x="1312024" y="2951957"/>
          <a:ext cx="3421062" cy="849312"/>
        </p:xfrm>
        <a:graphic>
          <a:graphicData uri="http://schemas.openxmlformats.org/presentationml/2006/ole">
            <mc:AlternateContent xmlns:mc="http://schemas.openxmlformats.org/markup-compatibility/2006">
              <mc:Choice xmlns:v="urn:schemas-microsoft-com:vml" Requires="v">
                <p:oleObj spid="_x0000_s4153" name="Equation" r:id="rId3" imgW="1790700" imgH="444500" progId="Equation.DSMT4">
                  <p:embed/>
                </p:oleObj>
              </mc:Choice>
              <mc:Fallback>
                <p:oleObj name="Equation" r:id="rId3" imgW="1790700" imgH="444500" progId="Equation.DSMT4">
                  <p:embed/>
                  <p:pic>
                    <p:nvPicPr>
                      <p:cNvPr id="0" name=""/>
                      <p:cNvPicPr>
                        <a:picLocks noChangeAspect="1" noChangeArrowheads="1"/>
                      </p:cNvPicPr>
                      <p:nvPr/>
                    </p:nvPicPr>
                    <p:blipFill>
                      <a:blip r:embed="rId4"/>
                      <a:srcRect/>
                      <a:stretch>
                        <a:fillRect/>
                      </a:stretch>
                    </p:blipFill>
                    <p:spPr bwMode="auto">
                      <a:xfrm>
                        <a:off x="1312024" y="2951957"/>
                        <a:ext cx="3421062" cy="849312"/>
                      </a:xfrm>
                      <a:prstGeom prst="rect">
                        <a:avLst/>
                      </a:prstGeom>
                      <a:noFill/>
                      <a:ln>
                        <a:noFill/>
                      </a:ln>
                    </p:spPr>
                  </p:pic>
                </p:oleObj>
              </mc:Fallback>
            </mc:AlternateContent>
          </a:graphicData>
        </a:graphic>
      </p:graphicFrame>
      <p:graphicFrame>
        <p:nvGraphicFramePr>
          <p:cNvPr id="10" name="对象 4"/>
          <p:cNvGraphicFramePr>
            <a:graphicFrameLocks noChangeAspect="1"/>
          </p:cNvGraphicFramePr>
          <p:nvPr>
            <p:extLst>
              <p:ext uri="{D42A27DB-BD31-4B8C-83A1-F6EECF244321}">
                <p14:modId xmlns:p14="http://schemas.microsoft.com/office/powerpoint/2010/main" val="893457976"/>
              </p:ext>
            </p:extLst>
          </p:nvPr>
        </p:nvGraphicFramePr>
        <p:xfrm>
          <a:off x="1312024" y="4476750"/>
          <a:ext cx="3638550" cy="849313"/>
        </p:xfrm>
        <a:graphic>
          <a:graphicData uri="http://schemas.openxmlformats.org/presentationml/2006/ole">
            <mc:AlternateContent xmlns:mc="http://schemas.openxmlformats.org/markup-compatibility/2006">
              <mc:Choice xmlns:v="urn:schemas-microsoft-com:vml" Requires="v">
                <p:oleObj spid="_x0000_s4154" name="Equation" r:id="rId5" imgW="1905000" imgH="444500" progId="Equation.DSMT4">
                  <p:embed/>
                </p:oleObj>
              </mc:Choice>
              <mc:Fallback>
                <p:oleObj name="Equation" r:id="rId5" imgW="1905000" imgH="444500" progId="Equation.DSMT4">
                  <p:embed/>
                  <p:pic>
                    <p:nvPicPr>
                      <p:cNvPr id="0" name=""/>
                      <p:cNvPicPr>
                        <a:picLocks noChangeAspect="1" noChangeArrowheads="1"/>
                      </p:cNvPicPr>
                      <p:nvPr/>
                    </p:nvPicPr>
                    <p:blipFill>
                      <a:blip r:embed="rId6"/>
                      <a:srcRect/>
                      <a:stretch>
                        <a:fillRect/>
                      </a:stretch>
                    </p:blipFill>
                    <p:spPr bwMode="auto">
                      <a:xfrm>
                        <a:off x="1312024" y="4476750"/>
                        <a:ext cx="3638550" cy="8493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714785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600" b="1" dirty="0" smtClean="0">
                <a:latin typeface="Calibri"/>
                <a:cs typeface="Calibri"/>
              </a:rPr>
              <a:t>OUTLINE</a:t>
            </a:r>
            <a:endParaRPr lang="en" sz="3600" b="1" dirty="0">
              <a:latin typeface="Calibri"/>
              <a:cs typeface="Calibri"/>
            </a:endParaRPr>
          </a:p>
        </p:txBody>
      </p:sp>
      <p:sp>
        <p:nvSpPr>
          <p:cNvPr id="67" name="Shape 67"/>
          <p:cNvSpPr txBox="1"/>
          <p:nvPr/>
        </p:nvSpPr>
        <p:spPr>
          <a:xfrm>
            <a:off x="1165475" y="1647295"/>
            <a:ext cx="7521300" cy="5315407"/>
          </a:xfrm>
          <a:prstGeom prst="rect">
            <a:avLst/>
          </a:prstGeom>
          <a:noFill/>
          <a:ln>
            <a:noFill/>
          </a:ln>
        </p:spPr>
        <p:txBody>
          <a:bodyPr lIns="91425" tIns="91425" rIns="91425" bIns="91425" anchor="t" anchorCtr="0">
            <a:noAutofit/>
          </a:bodyPr>
          <a:lstStyle/>
          <a:p>
            <a:pPr marL="457200" indent="-457200">
              <a:buFont typeface="Arial"/>
              <a:buChar char="•"/>
              <a:defRPr/>
            </a:pPr>
            <a:r>
              <a:rPr lang="en-US" altLang="zh-CN" sz="2800" b="1" dirty="0">
                <a:solidFill>
                  <a:schemeClr val="bg1">
                    <a:lumMod val="85000"/>
                  </a:schemeClr>
                </a:solidFill>
              </a:rPr>
              <a:t>Background</a:t>
            </a:r>
          </a:p>
          <a:p>
            <a:pPr lvl="7">
              <a:defRPr/>
            </a:pPr>
            <a:r>
              <a:rPr lang="en-US" altLang="zh-CN" sz="2400" dirty="0" smtClean="0">
                <a:solidFill>
                  <a:schemeClr val="bg1">
                    <a:lumMod val="85000"/>
                  </a:schemeClr>
                </a:solidFill>
              </a:rPr>
              <a:t>	Problem </a:t>
            </a:r>
            <a:r>
              <a:rPr lang="en-US" altLang="zh-CN" sz="2400" dirty="0">
                <a:solidFill>
                  <a:schemeClr val="bg1">
                    <a:lumMod val="85000"/>
                  </a:schemeClr>
                </a:solidFill>
              </a:rPr>
              <a:t>S</a:t>
            </a:r>
            <a:r>
              <a:rPr lang="en-US" altLang="zh-CN" sz="2400" dirty="0" smtClean="0">
                <a:solidFill>
                  <a:schemeClr val="bg1">
                    <a:lumMod val="85000"/>
                  </a:schemeClr>
                </a:solidFill>
              </a:rPr>
              <a:t>etting</a:t>
            </a:r>
            <a:endParaRPr lang="en-US" altLang="zh-CN" sz="2400" dirty="0">
              <a:solidFill>
                <a:schemeClr val="bg1">
                  <a:lumMod val="85000"/>
                </a:schemeClr>
              </a:solidFill>
            </a:endParaRPr>
          </a:p>
          <a:p>
            <a:pPr lvl="1">
              <a:defRPr/>
            </a:pPr>
            <a:r>
              <a:rPr lang="en-US" altLang="zh-CN" sz="2400" dirty="0" smtClean="0">
                <a:solidFill>
                  <a:schemeClr val="bg1">
                    <a:lumMod val="85000"/>
                  </a:schemeClr>
                </a:solidFill>
              </a:rPr>
              <a:t>	Dataset </a:t>
            </a:r>
            <a:r>
              <a:rPr lang="en-US" altLang="zh-CN" sz="2400" dirty="0">
                <a:solidFill>
                  <a:schemeClr val="bg1">
                    <a:lumMod val="85000"/>
                  </a:schemeClr>
                </a:solidFill>
              </a:rPr>
              <a:t>E</a:t>
            </a:r>
            <a:r>
              <a:rPr lang="en-US" altLang="zh-CN" sz="2400" dirty="0" smtClean="0">
                <a:solidFill>
                  <a:schemeClr val="bg1">
                    <a:lumMod val="85000"/>
                  </a:schemeClr>
                </a:solidFill>
              </a:rPr>
              <a:t>xploration</a:t>
            </a:r>
            <a:endParaRPr lang="en-US" altLang="zh-CN" sz="2400" dirty="0">
              <a:solidFill>
                <a:schemeClr val="bg1">
                  <a:lumMod val="85000"/>
                </a:schemeClr>
              </a:solidFill>
            </a:endParaRPr>
          </a:p>
          <a:p>
            <a:pPr marL="457200" indent="-457200">
              <a:buFont typeface="Arial"/>
              <a:buChar char="•"/>
              <a:defRPr/>
            </a:pPr>
            <a:r>
              <a:rPr lang="en-US" altLang="zh-CN" sz="2800" b="1" dirty="0" smtClean="0">
                <a:solidFill>
                  <a:schemeClr val="bg1">
                    <a:lumMod val="85000"/>
                  </a:schemeClr>
                </a:solidFill>
              </a:rPr>
              <a:t>Feature Engineering</a:t>
            </a:r>
            <a:endParaRPr lang="en-US" altLang="zh-CN" sz="2800" b="1" dirty="0">
              <a:solidFill>
                <a:schemeClr val="bg1">
                  <a:lumMod val="85000"/>
                </a:schemeClr>
              </a:solidFill>
            </a:endParaRPr>
          </a:p>
          <a:p>
            <a:pPr lvl="1">
              <a:defRPr/>
            </a:pPr>
            <a:r>
              <a:rPr lang="en-US" altLang="zh-CN" sz="2400" dirty="0" smtClean="0">
                <a:solidFill>
                  <a:schemeClr val="bg1">
                    <a:lumMod val="85000"/>
                  </a:schemeClr>
                </a:solidFill>
              </a:rPr>
              <a:t>	Data</a:t>
            </a:r>
            <a:r>
              <a:rPr lang="zh-CN" altLang="en-US" sz="2400" dirty="0" smtClean="0">
                <a:solidFill>
                  <a:schemeClr val="bg1">
                    <a:lumMod val="85000"/>
                  </a:schemeClr>
                </a:solidFill>
              </a:rPr>
              <a:t> </a:t>
            </a:r>
            <a:r>
              <a:rPr lang="en-US" altLang="zh-CN" sz="2400" dirty="0" smtClean="0">
                <a:solidFill>
                  <a:schemeClr val="bg1">
                    <a:lumMod val="85000"/>
                  </a:schemeClr>
                </a:solidFill>
              </a:rPr>
              <a:t>Preprocessing</a:t>
            </a:r>
            <a:endParaRPr lang="en-US" altLang="zh-CN" sz="2400" dirty="0">
              <a:solidFill>
                <a:schemeClr val="bg1">
                  <a:lumMod val="85000"/>
                </a:schemeClr>
              </a:solidFill>
            </a:endParaRPr>
          </a:p>
          <a:p>
            <a:pPr lvl="1">
              <a:defRPr/>
            </a:pPr>
            <a:r>
              <a:rPr lang="en-US" altLang="zh-CN" sz="2400" dirty="0" smtClean="0">
                <a:solidFill>
                  <a:schemeClr val="bg1">
                    <a:lumMod val="85000"/>
                  </a:schemeClr>
                </a:solidFill>
              </a:rPr>
              <a:t>	Feature </a:t>
            </a:r>
            <a:r>
              <a:rPr lang="en-US" altLang="zh-CN" sz="2400" dirty="0">
                <a:solidFill>
                  <a:schemeClr val="bg1">
                    <a:lumMod val="85000"/>
                  </a:schemeClr>
                </a:solidFill>
              </a:rPr>
              <a:t>G</a:t>
            </a:r>
            <a:r>
              <a:rPr lang="en-US" altLang="zh-CN" sz="2400" dirty="0" smtClean="0">
                <a:solidFill>
                  <a:schemeClr val="bg1">
                    <a:lumMod val="85000"/>
                  </a:schemeClr>
                </a:solidFill>
              </a:rPr>
              <a:t>eneration</a:t>
            </a:r>
          </a:p>
          <a:p>
            <a:pPr lvl="1">
              <a:defRPr/>
            </a:pPr>
            <a:r>
              <a:rPr lang="en-US" altLang="zh-CN" sz="2400" dirty="0">
                <a:solidFill>
                  <a:schemeClr val="bg1">
                    <a:lumMod val="85000"/>
                  </a:schemeClr>
                </a:solidFill>
              </a:rPr>
              <a:t>	</a:t>
            </a:r>
            <a:r>
              <a:rPr lang="en-US" altLang="zh-CN" sz="2400" dirty="0" smtClean="0">
                <a:solidFill>
                  <a:schemeClr val="bg1">
                    <a:lumMod val="85000"/>
                  </a:schemeClr>
                </a:solidFill>
              </a:rPr>
              <a:t>Target Generation</a:t>
            </a:r>
          </a:p>
          <a:p>
            <a:pPr marL="457200" indent="-457200">
              <a:buFont typeface="Arial"/>
              <a:buChar char="•"/>
              <a:defRPr/>
            </a:pPr>
            <a:r>
              <a:rPr lang="en-US" altLang="zh-CN" sz="2800" b="1" dirty="0" smtClean="0">
                <a:solidFill>
                  <a:schemeClr val="bg1">
                    <a:lumMod val="85000"/>
                  </a:schemeClr>
                </a:solidFill>
              </a:rPr>
              <a:t>Models</a:t>
            </a:r>
            <a:endParaRPr lang="en-US" altLang="zh-CN" sz="2800" b="1" dirty="0">
              <a:solidFill>
                <a:schemeClr val="bg1">
                  <a:lumMod val="85000"/>
                </a:schemeClr>
              </a:solidFill>
            </a:endParaRPr>
          </a:p>
          <a:p>
            <a:pPr lvl="1">
              <a:defRPr/>
            </a:pPr>
            <a:r>
              <a:rPr lang="en-US" altLang="zh-CN" sz="2400" dirty="0" smtClean="0">
                <a:solidFill>
                  <a:schemeClr val="bg1">
                    <a:lumMod val="85000"/>
                  </a:schemeClr>
                </a:solidFill>
              </a:rPr>
              <a:t>	Logistic </a:t>
            </a:r>
            <a:r>
              <a:rPr lang="en-US" altLang="zh-CN" sz="2400" dirty="0">
                <a:solidFill>
                  <a:schemeClr val="bg1">
                    <a:lumMod val="85000"/>
                  </a:schemeClr>
                </a:solidFill>
              </a:rPr>
              <a:t>Regression</a:t>
            </a:r>
          </a:p>
          <a:p>
            <a:pPr lvl="1">
              <a:defRPr/>
            </a:pPr>
            <a:r>
              <a:rPr lang="en-US" altLang="zh-CN" sz="2400" dirty="0" smtClean="0">
                <a:solidFill>
                  <a:schemeClr val="bg1">
                    <a:lumMod val="85000"/>
                  </a:schemeClr>
                </a:solidFill>
              </a:rPr>
              <a:t>	Random </a:t>
            </a:r>
            <a:r>
              <a:rPr lang="en-US" altLang="zh-CN" sz="2400" dirty="0">
                <a:solidFill>
                  <a:schemeClr val="bg1">
                    <a:lumMod val="85000"/>
                  </a:schemeClr>
                </a:solidFill>
              </a:rPr>
              <a:t>Forest</a:t>
            </a:r>
          </a:p>
          <a:p>
            <a:pPr lvl="1">
              <a:defRPr/>
            </a:pPr>
            <a:r>
              <a:rPr lang="en-US" altLang="zh-CN" sz="2400" dirty="0" smtClean="0">
                <a:solidFill>
                  <a:schemeClr val="bg1">
                    <a:lumMod val="85000"/>
                  </a:schemeClr>
                </a:solidFill>
              </a:rPr>
              <a:t>	Gradient </a:t>
            </a:r>
            <a:r>
              <a:rPr lang="en-US" altLang="zh-CN" sz="2400" dirty="0">
                <a:solidFill>
                  <a:schemeClr val="bg1">
                    <a:lumMod val="85000"/>
                  </a:schemeClr>
                </a:solidFill>
              </a:rPr>
              <a:t>Boosting</a:t>
            </a:r>
          </a:p>
          <a:p>
            <a:pPr marL="457200" indent="-457200">
              <a:buFont typeface="Arial"/>
              <a:buChar char="•"/>
              <a:defRPr/>
            </a:pPr>
            <a:r>
              <a:rPr lang="en-US" altLang="zh-CN" sz="2800" b="1" dirty="0">
                <a:solidFill>
                  <a:schemeClr val="bg1">
                    <a:lumMod val="85000"/>
                  </a:schemeClr>
                </a:solidFill>
              </a:rPr>
              <a:t>Results &amp; Future work</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475" y="681850"/>
            <a:ext cx="6858000" cy="459900"/>
          </a:xfrm>
        </p:spPr>
        <p:txBody>
          <a:bodyPr/>
          <a:lstStyle/>
          <a:p>
            <a:r>
              <a:rPr lang="en-US" altLang="zh-CN" sz="2400" dirty="0"/>
              <a:t>FEATURE </a:t>
            </a:r>
            <a:r>
              <a:rPr lang="en-US" altLang="zh-CN" sz="2400" dirty="0" smtClean="0"/>
              <a:t>GENERATION</a:t>
            </a:r>
            <a:endParaRPr kumimoji="1" lang="zh-CN" altLang="en-US" sz="2400" dirty="0"/>
          </a:p>
        </p:txBody>
      </p:sp>
      <p:sp>
        <p:nvSpPr>
          <p:cNvPr id="3" name="文本占位符 2"/>
          <p:cNvSpPr>
            <a:spLocks noGrp="1"/>
          </p:cNvSpPr>
          <p:nvPr>
            <p:ph type="body" idx="1"/>
          </p:nvPr>
        </p:nvSpPr>
        <p:spPr>
          <a:xfrm>
            <a:off x="1165473" y="1679575"/>
            <a:ext cx="6858001" cy="4967700"/>
          </a:xfrm>
        </p:spPr>
        <p:txBody>
          <a:bodyPr/>
          <a:lstStyle/>
          <a:p>
            <a:pPr>
              <a:buNone/>
            </a:pPr>
            <a:r>
              <a:rPr kumimoji="1" lang="en-US" altLang="zh-CN" dirty="0"/>
              <a:t>h</a:t>
            </a:r>
            <a:r>
              <a:rPr kumimoji="1" lang="en-US" altLang="zh-CN" dirty="0" smtClean="0"/>
              <a:t>otel quality features</a:t>
            </a:r>
          </a:p>
          <a:p>
            <a:endParaRPr kumimoji="1" lang="zh-CN" altLang="en-US" dirty="0"/>
          </a:p>
        </p:txBody>
      </p:sp>
      <p:graphicFrame>
        <p:nvGraphicFramePr>
          <p:cNvPr id="6" name="对象 7"/>
          <p:cNvGraphicFramePr>
            <a:graphicFrameLocks noChangeAspect="1"/>
          </p:cNvGraphicFramePr>
          <p:nvPr>
            <p:extLst>
              <p:ext uri="{D42A27DB-BD31-4B8C-83A1-F6EECF244321}">
                <p14:modId xmlns:p14="http://schemas.microsoft.com/office/powerpoint/2010/main" val="839760453"/>
              </p:ext>
            </p:extLst>
          </p:nvPr>
        </p:nvGraphicFramePr>
        <p:xfrm>
          <a:off x="1358900" y="2749550"/>
          <a:ext cx="4633913" cy="801688"/>
        </p:xfrm>
        <a:graphic>
          <a:graphicData uri="http://schemas.openxmlformats.org/presentationml/2006/ole">
            <mc:AlternateContent xmlns:mc="http://schemas.openxmlformats.org/markup-compatibility/2006">
              <mc:Choice xmlns:v="urn:schemas-microsoft-com:vml" Requires="v">
                <p:oleObj spid="_x0000_s5177" name="Equation" r:id="rId3" imgW="2425700" imgH="419100" progId="Equation.DSMT4">
                  <p:embed/>
                </p:oleObj>
              </mc:Choice>
              <mc:Fallback>
                <p:oleObj name="Equation" r:id="rId3" imgW="2425700" imgH="419100" progId="Equation.DSMT4">
                  <p:embed/>
                  <p:pic>
                    <p:nvPicPr>
                      <p:cNvPr id="0" name=""/>
                      <p:cNvPicPr>
                        <a:picLocks noChangeAspect="1" noChangeArrowheads="1"/>
                      </p:cNvPicPr>
                      <p:nvPr/>
                    </p:nvPicPr>
                    <p:blipFill>
                      <a:blip r:embed="rId4"/>
                      <a:srcRect/>
                      <a:stretch>
                        <a:fillRect/>
                      </a:stretch>
                    </p:blipFill>
                    <p:spPr bwMode="auto">
                      <a:xfrm>
                        <a:off x="1358900" y="2749550"/>
                        <a:ext cx="4633913" cy="801688"/>
                      </a:xfrm>
                      <a:prstGeom prst="rect">
                        <a:avLst/>
                      </a:prstGeom>
                      <a:noFill/>
                      <a:ln>
                        <a:noFill/>
                      </a:ln>
                    </p:spPr>
                  </p:pic>
                </p:oleObj>
              </mc:Fallback>
            </mc:AlternateContent>
          </a:graphicData>
        </a:graphic>
      </p:graphicFrame>
      <p:graphicFrame>
        <p:nvGraphicFramePr>
          <p:cNvPr id="7" name="对象 8"/>
          <p:cNvGraphicFramePr>
            <a:graphicFrameLocks noChangeAspect="1"/>
          </p:cNvGraphicFramePr>
          <p:nvPr>
            <p:extLst>
              <p:ext uri="{D42A27DB-BD31-4B8C-83A1-F6EECF244321}">
                <p14:modId xmlns:p14="http://schemas.microsoft.com/office/powerpoint/2010/main" val="2531031829"/>
              </p:ext>
            </p:extLst>
          </p:nvPr>
        </p:nvGraphicFramePr>
        <p:xfrm>
          <a:off x="1358900" y="4448175"/>
          <a:ext cx="4681538" cy="801688"/>
        </p:xfrm>
        <a:graphic>
          <a:graphicData uri="http://schemas.openxmlformats.org/presentationml/2006/ole">
            <mc:AlternateContent xmlns:mc="http://schemas.openxmlformats.org/markup-compatibility/2006">
              <mc:Choice xmlns:v="urn:schemas-microsoft-com:vml" Requires="v">
                <p:oleObj spid="_x0000_s5178" name="Equation" r:id="rId5" imgW="2451100" imgH="419100" progId="Equation.DSMT4">
                  <p:embed/>
                </p:oleObj>
              </mc:Choice>
              <mc:Fallback>
                <p:oleObj name="Equation" r:id="rId5" imgW="2451100" imgH="419100" progId="Equation.DSMT4">
                  <p:embed/>
                  <p:pic>
                    <p:nvPicPr>
                      <p:cNvPr id="0" name=""/>
                      <p:cNvPicPr>
                        <a:picLocks noChangeAspect="1" noChangeArrowheads="1"/>
                      </p:cNvPicPr>
                      <p:nvPr/>
                    </p:nvPicPr>
                    <p:blipFill>
                      <a:blip r:embed="rId6"/>
                      <a:srcRect/>
                      <a:stretch>
                        <a:fillRect/>
                      </a:stretch>
                    </p:blipFill>
                    <p:spPr bwMode="auto">
                      <a:xfrm>
                        <a:off x="1358900" y="4448175"/>
                        <a:ext cx="4681538" cy="8016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083001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TARGET GENERATION</a:t>
            </a:r>
            <a:endParaRPr kumimoji="1" lang="zh-CN" altLang="en-US" sz="2400" dirty="0"/>
          </a:p>
        </p:txBody>
      </p:sp>
      <p:graphicFrame>
        <p:nvGraphicFramePr>
          <p:cNvPr id="7" name="对象 8"/>
          <p:cNvGraphicFramePr>
            <a:graphicFrameLocks noChangeAspect="1"/>
          </p:cNvGraphicFramePr>
          <p:nvPr>
            <p:extLst>
              <p:ext uri="{D42A27DB-BD31-4B8C-83A1-F6EECF244321}">
                <p14:modId xmlns:p14="http://schemas.microsoft.com/office/powerpoint/2010/main" val="262959385"/>
              </p:ext>
            </p:extLst>
          </p:nvPr>
        </p:nvGraphicFramePr>
        <p:xfrm>
          <a:off x="1128713" y="4767971"/>
          <a:ext cx="4530725" cy="388938"/>
        </p:xfrm>
        <a:graphic>
          <a:graphicData uri="http://schemas.openxmlformats.org/presentationml/2006/ole">
            <mc:AlternateContent xmlns:mc="http://schemas.openxmlformats.org/markup-compatibility/2006">
              <mc:Choice xmlns:v="urn:schemas-microsoft-com:vml" Requires="v">
                <p:oleObj spid="_x0000_s1067" name="Equation" r:id="rId3" imgW="2374900" imgH="203200" progId="Equation.DSMT4">
                  <p:embed/>
                </p:oleObj>
              </mc:Choice>
              <mc:Fallback>
                <p:oleObj name="Equation" r:id="rId3" imgW="2374900" imgH="203200" progId="Equation.DSMT4">
                  <p:embed/>
                  <p:pic>
                    <p:nvPicPr>
                      <p:cNvPr id="0" name=""/>
                      <p:cNvPicPr>
                        <a:picLocks noChangeAspect="1" noChangeArrowheads="1"/>
                      </p:cNvPicPr>
                      <p:nvPr/>
                    </p:nvPicPr>
                    <p:blipFill>
                      <a:blip r:embed="rId4"/>
                      <a:srcRect/>
                      <a:stretch>
                        <a:fillRect/>
                      </a:stretch>
                    </p:blipFill>
                    <p:spPr bwMode="auto">
                      <a:xfrm>
                        <a:off x="1128713" y="4767971"/>
                        <a:ext cx="4530725" cy="388938"/>
                      </a:xfrm>
                      <a:prstGeom prst="rect">
                        <a:avLst/>
                      </a:prstGeom>
                      <a:noFill/>
                      <a:ln>
                        <a:noFill/>
                      </a:ln>
                    </p:spPr>
                  </p:pic>
                </p:oleObj>
              </mc:Fallback>
            </mc:AlternateContent>
          </a:graphicData>
        </a:graphic>
      </p:graphicFrame>
      <p:graphicFrame>
        <p:nvGraphicFramePr>
          <p:cNvPr id="8" name="对象 8"/>
          <p:cNvGraphicFramePr>
            <a:graphicFrameLocks noChangeAspect="1"/>
          </p:cNvGraphicFramePr>
          <p:nvPr>
            <p:extLst>
              <p:ext uri="{D42A27DB-BD31-4B8C-83A1-F6EECF244321}">
                <p14:modId xmlns:p14="http://schemas.microsoft.com/office/powerpoint/2010/main" val="2080944570"/>
              </p:ext>
            </p:extLst>
          </p:nvPr>
        </p:nvGraphicFramePr>
        <p:xfrm>
          <a:off x="1165475" y="2065681"/>
          <a:ext cx="4579938" cy="1311275"/>
        </p:xfrm>
        <a:graphic>
          <a:graphicData uri="http://schemas.openxmlformats.org/presentationml/2006/ole">
            <mc:AlternateContent xmlns:mc="http://schemas.openxmlformats.org/markup-compatibility/2006">
              <mc:Choice xmlns:v="urn:schemas-microsoft-com:vml" Requires="v">
                <p:oleObj spid="_x0000_s1068" name="Equation" r:id="rId5" imgW="2400300" imgH="685800" progId="Equation.DSMT4">
                  <p:embed/>
                </p:oleObj>
              </mc:Choice>
              <mc:Fallback>
                <p:oleObj name="Equation" r:id="rId5" imgW="2400300" imgH="685800" progId="Equation.DSMT4">
                  <p:embed/>
                  <p:pic>
                    <p:nvPicPr>
                      <p:cNvPr id="0" name=""/>
                      <p:cNvPicPr>
                        <a:picLocks noChangeAspect="1" noChangeArrowheads="1"/>
                      </p:cNvPicPr>
                      <p:nvPr/>
                    </p:nvPicPr>
                    <p:blipFill>
                      <a:blip r:embed="rId6"/>
                      <a:srcRect/>
                      <a:stretch>
                        <a:fillRect/>
                      </a:stretch>
                    </p:blipFill>
                    <p:spPr bwMode="auto">
                      <a:xfrm>
                        <a:off x="1165475" y="2065681"/>
                        <a:ext cx="4579938" cy="1311275"/>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52196107"/>
              </p:ext>
            </p:extLst>
          </p:nvPr>
        </p:nvGraphicFramePr>
        <p:xfrm>
          <a:off x="1128713" y="3675063"/>
          <a:ext cx="1890712" cy="388937"/>
        </p:xfrm>
        <a:graphic>
          <a:graphicData uri="http://schemas.openxmlformats.org/presentationml/2006/ole">
            <mc:AlternateContent xmlns:mc="http://schemas.openxmlformats.org/markup-compatibility/2006">
              <mc:Choice xmlns:v="urn:schemas-microsoft-com:vml" Requires="v">
                <p:oleObj spid="_x0000_s1069" name="Equation" r:id="rId7" imgW="990600" imgH="203200" progId="Equation.DSMT4">
                  <p:embed/>
                </p:oleObj>
              </mc:Choice>
              <mc:Fallback>
                <p:oleObj name="Equation" r:id="rId7" imgW="990600" imgH="203200" progId="Equation.DSMT4">
                  <p:embed/>
                  <p:pic>
                    <p:nvPicPr>
                      <p:cNvPr id="0" name=""/>
                      <p:cNvPicPr>
                        <a:picLocks noChangeAspect="1" noChangeArrowheads="1"/>
                      </p:cNvPicPr>
                      <p:nvPr/>
                    </p:nvPicPr>
                    <p:blipFill>
                      <a:blip r:embed="rId8"/>
                      <a:srcRect/>
                      <a:stretch>
                        <a:fillRect/>
                      </a:stretch>
                    </p:blipFill>
                    <p:spPr bwMode="auto">
                      <a:xfrm>
                        <a:off x="1128713" y="3675063"/>
                        <a:ext cx="1890712" cy="388937"/>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54875392"/>
              </p:ext>
            </p:extLst>
          </p:nvPr>
        </p:nvGraphicFramePr>
        <p:xfrm>
          <a:off x="1128713" y="5675782"/>
          <a:ext cx="7583435" cy="358388"/>
        </p:xfrm>
        <a:graphic>
          <a:graphicData uri="http://schemas.openxmlformats.org/presentationml/2006/ole">
            <mc:AlternateContent xmlns:mc="http://schemas.openxmlformats.org/markup-compatibility/2006">
              <mc:Choice xmlns:v="urn:schemas-microsoft-com:vml" Requires="v">
                <p:oleObj spid="_x0000_s1070" name="Equation" r:id="rId9" imgW="4292600" imgH="203200" progId="Equation.DSMT4">
                  <p:embed/>
                </p:oleObj>
              </mc:Choice>
              <mc:Fallback>
                <p:oleObj name="Equation" r:id="rId9" imgW="4292600" imgH="203200" progId="Equation.DSMT4">
                  <p:embed/>
                  <p:pic>
                    <p:nvPicPr>
                      <p:cNvPr id="0" name=""/>
                      <p:cNvPicPr>
                        <a:picLocks noChangeAspect="1" noChangeArrowheads="1"/>
                      </p:cNvPicPr>
                      <p:nvPr/>
                    </p:nvPicPr>
                    <p:blipFill>
                      <a:blip r:embed="rId10"/>
                      <a:srcRect/>
                      <a:stretch>
                        <a:fillRect/>
                      </a:stretch>
                    </p:blipFill>
                    <p:spPr bwMode="auto">
                      <a:xfrm>
                        <a:off x="1128713" y="5675782"/>
                        <a:ext cx="7583435" cy="3583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024352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332359" y="2204575"/>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ctrTitle" idx="4294967295"/>
          </p:nvPr>
        </p:nvSpPr>
        <p:spPr>
          <a:xfrm>
            <a:off x="2430050" y="2655750"/>
            <a:ext cx="6028199" cy="1546500"/>
          </a:xfrm>
          <a:prstGeom prst="rect">
            <a:avLst/>
          </a:prstGeom>
        </p:spPr>
        <p:txBody>
          <a:bodyPr lIns="91425" tIns="91425" rIns="91425" bIns="91425" anchor="ctr" anchorCtr="0">
            <a:noAutofit/>
          </a:bodyPr>
          <a:lstStyle/>
          <a:p>
            <a:pPr lvl="0" rtl="0">
              <a:spcBef>
                <a:spcPts val="0"/>
              </a:spcBef>
              <a:buNone/>
            </a:pPr>
            <a:r>
              <a:rPr lang="en-US" sz="6000" dirty="0" smtClean="0"/>
              <a:t>MODELS</a:t>
            </a:r>
            <a:endParaRPr lang="en" sz="6000" dirty="0"/>
          </a:p>
        </p:txBody>
      </p:sp>
      <p:grpSp>
        <p:nvGrpSpPr>
          <p:cNvPr id="104" name="Shape 104"/>
          <p:cNvGrpSpPr/>
          <p:nvPr/>
        </p:nvGrpSpPr>
        <p:grpSpPr>
          <a:xfrm>
            <a:off x="347933" y="2870643"/>
            <a:ext cx="1116779" cy="1116779"/>
            <a:chOff x="2594050" y="1631825"/>
            <a:chExt cx="439625" cy="439625"/>
          </a:xfrm>
        </p:grpSpPr>
        <p:sp>
          <p:nvSpPr>
            <p:cNvPr id="105" name="Shape 10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3252321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sz="2400" dirty="0" smtClean="0"/>
              <a:t>LOGISTIC REGRESSION</a:t>
            </a:r>
            <a:endParaRPr lang="en" sz="2400" dirty="0">
              <a:solidFill>
                <a:srgbClr val="39C0BA"/>
              </a:solidFill>
            </a:endParaRPr>
          </a:p>
        </p:txBody>
      </p:sp>
      <p:sp>
        <p:nvSpPr>
          <p:cNvPr id="96" name="Shape 96"/>
          <p:cNvSpPr txBox="1">
            <a:spLocks noGrp="1"/>
          </p:cNvSpPr>
          <p:nvPr>
            <p:ph type="body" idx="1"/>
          </p:nvPr>
        </p:nvSpPr>
        <p:spPr>
          <a:xfrm>
            <a:off x="1165496" y="1729304"/>
            <a:ext cx="7798751" cy="4967700"/>
          </a:xfrm>
          <a:prstGeom prst="rect">
            <a:avLst/>
          </a:prstGeom>
        </p:spPr>
        <p:txBody>
          <a:bodyPr lIns="91425" tIns="91425" rIns="91425" bIns="91425" anchor="t" anchorCtr="0">
            <a:noAutofit/>
          </a:bodyPr>
          <a:lstStyle/>
          <a:p>
            <a:pPr>
              <a:buNone/>
            </a:pPr>
            <a:r>
              <a:rPr lang="en-US" altLang="zh-CN" sz="2000" dirty="0"/>
              <a:t>Linear model for</a:t>
            </a:r>
            <a:r>
              <a:rPr lang="zh-CN" altLang="en-US" sz="2000" dirty="0"/>
              <a:t> </a:t>
            </a:r>
            <a:r>
              <a:rPr lang="en-US" altLang="zh-CN" sz="2000" dirty="0"/>
              <a:t>classification</a:t>
            </a:r>
            <a:r>
              <a:rPr lang="en-US" altLang="en-US" sz="2000" dirty="0"/>
              <a:t>.</a:t>
            </a:r>
            <a:r>
              <a:rPr lang="zh-CN" altLang="en-US" sz="2000" dirty="0"/>
              <a:t> </a:t>
            </a:r>
            <a:r>
              <a:rPr lang="en-US" altLang="zh-CN" sz="2000" dirty="0"/>
              <a:t>Serve</a:t>
            </a:r>
            <a:r>
              <a:rPr lang="zh-CN" altLang="en-US" sz="2000" dirty="0"/>
              <a:t> </a:t>
            </a:r>
            <a:r>
              <a:rPr lang="en-US" altLang="zh-CN" sz="2000" dirty="0"/>
              <a:t>as</a:t>
            </a:r>
            <a:r>
              <a:rPr lang="zh-CN" altLang="en-US" sz="2000" dirty="0"/>
              <a:t> </a:t>
            </a:r>
            <a:r>
              <a:rPr lang="en-US" altLang="zh-CN" sz="2000" dirty="0"/>
              <a:t>benchmark</a:t>
            </a:r>
            <a:r>
              <a:rPr lang="zh-CN" altLang="en-US" sz="2000" dirty="0"/>
              <a:t> </a:t>
            </a:r>
            <a:r>
              <a:rPr lang="en-US" altLang="zh-CN" sz="2000" dirty="0"/>
              <a:t>in</a:t>
            </a:r>
            <a:r>
              <a:rPr lang="zh-CN" altLang="en-US" sz="2000" dirty="0"/>
              <a:t> </a:t>
            </a:r>
            <a:r>
              <a:rPr lang="en-US" altLang="zh-CN" sz="2000" dirty="0"/>
              <a:t>our</a:t>
            </a:r>
            <a:r>
              <a:rPr lang="zh-CN" altLang="en-US" sz="2000" dirty="0"/>
              <a:t> </a:t>
            </a:r>
            <a:r>
              <a:rPr lang="en-US" altLang="zh-CN" sz="2000" dirty="0"/>
              <a:t>model.</a:t>
            </a:r>
            <a:endParaRPr lang="en-US" altLang="en-US" sz="2000" dirty="0"/>
          </a:p>
          <a:p>
            <a:pPr>
              <a:buNone/>
            </a:pPr>
            <a:endParaRPr lang="en-US" altLang="zh-CN" sz="2000" dirty="0"/>
          </a:p>
          <a:p>
            <a:pPr>
              <a:spcBef>
                <a:spcPts val="0"/>
              </a:spcBef>
              <a:buNone/>
            </a:pPr>
            <a:r>
              <a:rPr lang="en-US" altLang="zh-CN" sz="2000" dirty="0" err="1" smtClean="0"/>
              <a:t>scikit</a:t>
            </a:r>
            <a:r>
              <a:rPr lang="en-US" altLang="zh-CN" sz="2000" dirty="0"/>
              <a:t>-learn implementation can fit a multiclass (one-</a:t>
            </a:r>
            <a:r>
              <a:rPr lang="en-US" altLang="zh-CN" sz="2000" dirty="0" err="1"/>
              <a:t>vs</a:t>
            </a:r>
            <a:r>
              <a:rPr lang="en-US" altLang="zh-CN" sz="2000" dirty="0"/>
              <a:t>-rest) logistic regression with optional L2 or L1 regularization.</a:t>
            </a:r>
          </a:p>
          <a:p>
            <a:pPr>
              <a:spcBef>
                <a:spcPts val="0"/>
              </a:spcBef>
              <a:buNone/>
            </a:pPr>
            <a:endParaRPr lang="en-US" altLang="zh-CN" sz="2400" dirty="0"/>
          </a:p>
          <a:p>
            <a:pPr lvl="0" rtl="0">
              <a:spcBef>
                <a:spcPts val="0"/>
              </a:spcBef>
              <a:buNone/>
            </a:pPr>
            <a:endParaRPr lang="en" sz="2800" dirty="0"/>
          </a:p>
        </p:txBody>
      </p:sp>
    </p:spTree>
    <p:extLst>
      <p:ext uri="{BB962C8B-B14F-4D97-AF65-F5344CB8AC3E}">
        <p14:creationId xmlns:p14="http://schemas.microsoft.com/office/powerpoint/2010/main" val="205272393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sz="2400" dirty="0" smtClean="0"/>
              <a:t>RANDOM FOREST</a:t>
            </a:r>
            <a:endParaRPr lang="en" sz="2400" dirty="0">
              <a:solidFill>
                <a:srgbClr val="39C0BA"/>
              </a:solidFill>
            </a:endParaRPr>
          </a:p>
        </p:txBody>
      </p:sp>
      <p:sp>
        <p:nvSpPr>
          <p:cNvPr id="96" name="Shape 96"/>
          <p:cNvSpPr txBox="1">
            <a:spLocks noGrp="1"/>
          </p:cNvSpPr>
          <p:nvPr>
            <p:ph type="body" idx="1"/>
          </p:nvPr>
        </p:nvSpPr>
        <p:spPr>
          <a:xfrm>
            <a:off x="1165496" y="1710630"/>
            <a:ext cx="7798751" cy="4967700"/>
          </a:xfrm>
          <a:prstGeom prst="rect">
            <a:avLst/>
          </a:prstGeom>
        </p:spPr>
        <p:txBody>
          <a:bodyPr lIns="91425" tIns="91425" rIns="91425" bIns="91425" anchor="t" anchorCtr="0">
            <a:noAutofit/>
          </a:bodyPr>
          <a:lstStyle/>
          <a:p>
            <a:pPr lvl="0">
              <a:spcBef>
                <a:spcPts val="0"/>
              </a:spcBef>
              <a:buNone/>
            </a:pPr>
            <a:r>
              <a:rPr lang="en-US" altLang="zh-CN" sz="2000" dirty="0"/>
              <a:t>Random forests</a:t>
            </a:r>
            <a:r>
              <a:rPr lang="zh-CN" altLang="en-US" sz="2000" dirty="0"/>
              <a:t> </a:t>
            </a:r>
            <a:r>
              <a:rPr lang="en-US" altLang="zh-CN" sz="2000" dirty="0"/>
              <a:t>is</a:t>
            </a:r>
            <a:r>
              <a:rPr lang="zh-CN" altLang="en-US" sz="2000" dirty="0"/>
              <a:t> </a:t>
            </a:r>
            <a:r>
              <a:rPr lang="en-US" altLang="zh-CN" sz="2000" dirty="0"/>
              <a:t>an</a:t>
            </a:r>
            <a:r>
              <a:rPr lang="zh-CN" altLang="en-US" sz="2000" dirty="0"/>
              <a:t> </a:t>
            </a:r>
            <a:r>
              <a:rPr lang="en-US" altLang="zh-CN" sz="2000" dirty="0"/>
              <a:t>ensemble</a:t>
            </a:r>
            <a:r>
              <a:rPr lang="zh-CN" altLang="en-US" sz="2000" dirty="0"/>
              <a:t> </a:t>
            </a:r>
            <a:r>
              <a:rPr lang="en-US" altLang="zh-CN" sz="2000" dirty="0"/>
              <a:t>learning</a:t>
            </a:r>
            <a:r>
              <a:rPr lang="zh-CN" altLang="en-US" sz="2000" dirty="0"/>
              <a:t> </a:t>
            </a:r>
            <a:r>
              <a:rPr lang="en-US" altLang="zh-CN" sz="2000" dirty="0"/>
              <a:t>method,</a:t>
            </a:r>
            <a:r>
              <a:rPr lang="zh-CN" altLang="en-US" sz="2000" dirty="0"/>
              <a:t> </a:t>
            </a:r>
            <a:r>
              <a:rPr lang="en-US" altLang="zh-CN" sz="2000" dirty="0"/>
              <a:t>in</a:t>
            </a:r>
            <a:r>
              <a:rPr lang="zh-CN" altLang="en-US" sz="2000" dirty="0"/>
              <a:t> </a:t>
            </a:r>
            <a:r>
              <a:rPr lang="en-US" altLang="zh-CN" sz="2000" dirty="0"/>
              <a:t>which each tree in the ensemble is built from a sample drawn with replacement (i.e., a bootstrap sample) from the training set. </a:t>
            </a:r>
          </a:p>
          <a:p>
            <a:pPr lvl="0">
              <a:spcBef>
                <a:spcPts val="0"/>
              </a:spcBef>
              <a:buNone/>
            </a:pPr>
            <a:r>
              <a:rPr lang="en-US" altLang="zh-CN" sz="2000" dirty="0"/>
              <a:t>In addition, when splitting a node during the construction of the tree, the split that is chosen is no longer the best split among all features. Instead, the split that is picked is the best split among a random subset of the features. </a:t>
            </a:r>
            <a:endParaRPr lang="en" altLang="zh-CN" sz="2000" dirty="0"/>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1940" y="4192659"/>
            <a:ext cx="5329237"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662121" y="5508809"/>
            <a:ext cx="184666" cy="307777"/>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540667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altLang="zh-CN" sz="2400" dirty="0" smtClean="0"/>
              <a:t>GRADIENT BOOSTING</a:t>
            </a:r>
            <a:endParaRPr lang="en" sz="2400" dirty="0">
              <a:solidFill>
                <a:srgbClr val="39C0BA"/>
              </a:solidFill>
            </a:endParaRPr>
          </a:p>
        </p:txBody>
      </p:sp>
      <p:sp>
        <p:nvSpPr>
          <p:cNvPr id="96" name="Shape 96"/>
          <p:cNvSpPr txBox="1">
            <a:spLocks noGrp="1"/>
          </p:cNvSpPr>
          <p:nvPr>
            <p:ph type="body" idx="1"/>
          </p:nvPr>
        </p:nvSpPr>
        <p:spPr>
          <a:xfrm>
            <a:off x="1165496" y="1704722"/>
            <a:ext cx="7798751" cy="4967700"/>
          </a:xfrm>
          <a:prstGeom prst="rect">
            <a:avLst/>
          </a:prstGeom>
        </p:spPr>
        <p:txBody>
          <a:bodyPr lIns="91425" tIns="91425" rIns="91425" bIns="91425" anchor="t" anchorCtr="0">
            <a:noAutofit/>
          </a:bodyPr>
          <a:lstStyle/>
          <a:p>
            <a:pPr>
              <a:spcBef>
                <a:spcPts val="0"/>
              </a:spcBef>
              <a:buNone/>
            </a:pPr>
            <a:r>
              <a:rPr lang="en-US" altLang="zh-CN" sz="2000" dirty="0"/>
              <a:t>Ensemble</a:t>
            </a:r>
            <a:r>
              <a:rPr lang="zh-CN" altLang="en-US" sz="2000" dirty="0"/>
              <a:t> </a:t>
            </a:r>
            <a:r>
              <a:rPr lang="en-US" altLang="zh-CN" sz="2000" dirty="0"/>
              <a:t>of</a:t>
            </a:r>
            <a:r>
              <a:rPr lang="zh-CN" altLang="en-US" sz="2000" dirty="0"/>
              <a:t> </a:t>
            </a:r>
            <a:r>
              <a:rPr lang="en-US" altLang="zh-CN" sz="2000" dirty="0"/>
              <a:t>weak</a:t>
            </a:r>
            <a:r>
              <a:rPr lang="zh-CN" altLang="en-US" sz="2000" dirty="0"/>
              <a:t> </a:t>
            </a:r>
            <a:r>
              <a:rPr lang="en-US" altLang="zh-CN" sz="2000" dirty="0"/>
              <a:t>prediction</a:t>
            </a:r>
            <a:r>
              <a:rPr lang="zh-CN" altLang="en-US" sz="2000" dirty="0"/>
              <a:t> </a:t>
            </a:r>
            <a:r>
              <a:rPr lang="en-US" altLang="zh-CN" sz="2000" dirty="0"/>
              <a:t>models.</a:t>
            </a:r>
            <a:r>
              <a:rPr lang="zh-CN" altLang="en-US" sz="2000" dirty="0"/>
              <a:t> </a:t>
            </a:r>
            <a:r>
              <a:rPr lang="en-US" altLang="zh-CN" sz="2000" dirty="0"/>
              <a:t>(</a:t>
            </a:r>
            <a:r>
              <a:rPr lang="en-US" altLang="zh-CN" sz="2000" b="1" dirty="0"/>
              <a:t>boosting</a:t>
            </a:r>
            <a:r>
              <a:rPr lang="en-US" altLang="zh-CN" sz="2000" dirty="0"/>
              <a:t>)</a:t>
            </a:r>
          </a:p>
          <a:p>
            <a:pPr>
              <a:spcBef>
                <a:spcPts val="0"/>
              </a:spcBef>
              <a:buNone/>
            </a:pPr>
            <a:endParaRPr lang="en-US" altLang="zh-CN" sz="2000" dirty="0"/>
          </a:p>
          <a:p>
            <a:pPr>
              <a:spcBef>
                <a:spcPts val="0"/>
              </a:spcBef>
              <a:buNone/>
            </a:pPr>
            <a:r>
              <a:rPr lang="en-US" altLang="zh-CN" sz="2000" dirty="0"/>
              <a:t>Allowing</a:t>
            </a:r>
            <a:r>
              <a:rPr lang="zh-CN" altLang="en-US" sz="2000" dirty="0"/>
              <a:t> </a:t>
            </a:r>
            <a:r>
              <a:rPr lang="en-US" altLang="zh-CN" sz="2000" dirty="0"/>
              <a:t>optimization</a:t>
            </a:r>
            <a:r>
              <a:rPr lang="zh-CN" altLang="en-US" sz="2000" dirty="0"/>
              <a:t> </a:t>
            </a:r>
            <a:r>
              <a:rPr lang="en-US" altLang="zh-CN" sz="2000" dirty="0"/>
              <a:t>of</a:t>
            </a:r>
            <a:r>
              <a:rPr lang="zh-CN" altLang="en-US" sz="2000" dirty="0"/>
              <a:t> </a:t>
            </a:r>
            <a:r>
              <a:rPr lang="en-US" altLang="zh-CN" sz="2000" dirty="0"/>
              <a:t>an</a:t>
            </a:r>
            <a:r>
              <a:rPr lang="zh-CN" altLang="en-US" sz="2000" dirty="0"/>
              <a:t> </a:t>
            </a:r>
            <a:r>
              <a:rPr lang="en-US" altLang="zh-CN" sz="2000" b="1" dirty="0"/>
              <a:t>arbitrary</a:t>
            </a:r>
            <a:r>
              <a:rPr lang="zh-CN" altLang="en-US" sz="2000" b="1" dirty="0"/>
              <a:t> </a:t>
            </a:r>
            <a:r>
              <a:rPr lang="en-US" altLang="zh-CN" sz="2000" b="1" dirty="0"/>
              <a:t>differentiable</a:t>
            </a:r>
            <a:r>
              <a:rPr lang="zh-CN" altLang="en-US" sz="2000" b="1" dirty="0"/>
              <a:t> </a:t>
            </a:r>
            <a:r>
              <a:rPr lang="en-US" altLang="zh-CN" sz="2000" b="1" dirty="0"/>
              <a:t>loss</a:t>
            </a:r>
            <a:r>
              <a:rPr lang="zh-CN" altLang="en-US" sz="2000" b="1" dirty="0"/>
              <a:t> </a:t>
            </a:r>
            <a:r>
              <a:rPr lang="en-US" altLang="zh-CN" sz="2000" b="1" dirty="0"/>
              <a:t>function</a:t>
            </a:r>
          </a:p>
          <a:p>
            <a:pPr>
              <a:spcBef>
                <a:spcPts val="0"/>
              </a:spcBef>
              <a:buNone/>
            </a:pPr>
            <a:endParaRPr lang="en-US" altLang="zh-CN" sz="2400" dirty="0"/>
          </a:p>
          <a:p>
            <a:pPr>
              <a:buNone/>
            </a:pPr>
            <a:r>
              <a:rPr lang="en-US" altLang="zh-CN" sz="2000" dirty="0"/>
              <a:t>The advantages of GB are:</a:t>
            </a:r>
          </a:p>
          <a:p>
            <a:pPr>
              <a:buFont typeface="Arial" charset="0"/>
              <a:buChar char="•"/>
            </a:pPr>
            <a:r>
              <a:rPr lang="zh-CN" altLang="en-US" sz="2000" dirty="0"/>
              <a:t>  </a:t>
            </a:r>
            <a:r>
              <a:rPr lang="en-US" altLang="zh-CN" sz="1800" dirty="0"/>
              <a:t>Natural handling of data of mixed type (= heterogeneous features)</a:t>
            </a:r>
          </a:p>
          <a:p>
            <a:pPr>
              <a:buFont typeface="Arial" charset="0"/>
              <a:buChar char="•"/>
            </a:pPr>
            <a:r>
              <a:rPr lang="zh-CN" altLang="en-US" sz="1800" dirty="0"/>
              <a:t>  </a:t>
            </a:r>
            <a:r>
              <a:rPr lang="en-US" altLang="zh-CN" sz="1800" dirty="0"/>
              <a:t>Predictive power</a:t>
            </a:r>
          </a:p>
          <a:p>
            <a:pPr>
              <a:buFont typeface="Arial" charset="0"/>
              <a:buChar char="•"/>
            </a:pPr>
            <a:r>
              <a:rPr lang="zh-CN" altLang="en-US" sz="1800" dirty="0"/>
              <a:t>  </a:t>
            </a:r>
            <a:r>
              <a:rPr lang="en-US" altLang="zh-CN" sz="1800" dirty="0"/>
              <a:t>Robustness to outliers in output space (via robust loss functions)</a:t>
            </a:r>
          </a:p>
          <a:p>
            <a:pPr>
              <a:buNone/>
            </a:pPr>
            <a:r>
              <a:rPr lang="en-US" altLang="zh-CN" sz="2000" dirty="0"/>
              <a:t>The disadvantages of GB are:</a:t>
            </a:r>
          </a:p>
          <a:p>
            <a:pPr>
              <a:buFont typeface="Arial" charset="0"/>
              <a:buChar char="•"/>
            </a:pPr>
            <a:r>
              <a:rPr lang="zh-CN" altLang="en-US" sz="2000" dirty="0"/>
              <a:t>  </a:t>
            </a:r>
            <a:r>
              <a:rPr lang="en-US" altLang="zh-CN" sz="1800" dirty="0"/>
              <a:t>Scalability, due to the sequential nature of boosting it can hardly be parallelized.</a:t>
            </a:r>
          </a:p>
          <a:p>
            <a:pPr lvl="0">
              <a:spcBef>
                <a:spcPts val="0"/>
              </a:spcBef>
              <a:buNone/>
            </a:pPr>
            <a:endParaRPr lang="en" altLang="zh-CN" sz="2000" dirty="0"/>
          </a:p>
          <a:p>
            <a:pPr lvl="0">
              <a:spcBef>
                <a:spcPts val="0"/>
              </a:spcBef>
              <a:buNone/>
            </a:pPr>
            <a:endParaRPr lang="en" sz="2400" dirty="0"/>
          </a:p>
        </p:txBody>
      </p:sp>
      <p:sp>
        <p:nvSpPr>
          <p:cNvPr id="2" name="文本框 1"/>
          <p:cNvSpPr txBox="1"/>
          <p:nvPr/>
        </p:nvSpPr>
        <p:spPr>
          <a:xfrm>
            <a:off x="1662121" y="5508809"/>
            <a:ext cx="184666" cy="307777"/>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148245940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sz="2400" dirty="0" smtClean="0"/>
              <a:t>RESULTS</a:t>
            </a:r>
            <a:endParaRPr lang="en" sz="2400" dirty="0">
              <a:solidFill>
                <a:srgbClr val="39C0BA"/>
              </a:solidFill>
            </a:endParaRPr>
          </a:p>
        </p:txBody>
      </p:sp>
      <p:sp>
        <p:nvSpPr>
          <p:cNvPr id="2" name="文本框 1"/>
          <p:cNvSpPr txBox="1"/>
          <p:nvPr/>
        </p:nvSpPr>
        <p:spPr>
          <a:xfrm>
            <a:off x="1662121" y="5508809"/>
            <a:ext cx="184666" cy="307777"/>
          </a:xfrm>
          <a:prstGeom prst="rect">
            <a:avLst/>
          </a:prstGeom>
          <a:noFill/>
        </p:spPr>
        <p:txBody>
          <a:bodyPr wrap="none" rtlCol="0">
            <a:spAutoFit/>
          </a:bodyPr>
          <a:lstStyle/>
          <a:p>
            <a:endParaRPr kumimoji="1"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4217894576"/>
              </p:ext>
            </p:extLst>
          </p:nvPr>
        </p:nvGraphicFramePr>
        <p:xfrm>
          <a:off x="1165494" y="2209831"/>
          <a:ext cx="7867380" cy="1933244"/>
        </p:xfrm>
        <a:graphic>
          <a:graphicData uri="http://schemas.openxmlformats.org/drawingml/2006/table">
            <a:tbl>
              <a:tblPr firstRow="1" bandRow="1">
                <a:tableStyleId>{1E171933-4619-4E11-9A3F-F7608DF75F80}</a:tableStyleId>
              </a:tblPr>
              <a:tblGrid>
                <a:gridCol w="1966845"/>
                <a:gridCol w="1966845"/>
                <a:gridCol w="1966845"/>
                <a:gridCol w="1966845"/>
              </a:tblGrid>
              <a:tr h="791847">
                <a:tc>
                  <a:txBody>
                    <a:bodyPr/>
                    <a:lstStyle/>
                    <a:p>
                      <a:pPr algn="ct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800" dirty="0" smtClean="0"/>
                        <a:t>Logistic Regression</a:t>
                      </a: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800" dirty="0" smtClean="0"/>
                        <a:t>Random</a:t>
                      </a:r>
                      <a:r>
                        <a:rPr lang="en-US" altLang="zh-CN" sz="1800" baseline="0" dirty="0" smtClean="0"/>
                        <a:t> Forest</a:t>
                      </a: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800" dirty="0" smtClean="0"/>
                        <a:t>Gradient Boosting</a:t>
                      </a: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141397">
                <a:tc>
                  <a:txBody>
                    <a:bodyPr/>
                    <a:lstStyle/>
                    <a:p>
                      <a:pPr algn="ctr"/>
                      <a:r>
                        <a:rPr lang="en-US" altLang="zh-CN" sz="1800" dirty="0" smtClean="0"/>
                        <a:t>Best</a:t>
                      </a:r>
                      <a:r>
                        <a:rPr lang="en-US" altLang="zh-CN" sz="1800" baseline="0" dirty="0" smtClean="0"/>
                        <a:t> </a:t>
                      </a:r>
                    </a:p>
                    <a:p>
                      <a:pPr algn="ctr"/>
                      <a:r>
                        <a:rPr lang="en-US" altLang="zh-CN" sz="1800" baseline="0" dirty="0" smtClean="0"/>
                        <a:t>NDCG</a:t>
                      </a:r>
                      <a:r>
                        <a:rPr lang="zh-CN" altLang="en-US" sz="1800" baseline="0" dirty="0" smtClean="0"/>
                        <a:t> </a:t>
                      </a:r>
                      <a:r>
                        <a:rPr lang="en-US" altLang="zh-CN" sz="1800" baseline="0" dirty="0" smtClean="0"/>
                        <a:t>score </a:t>
                      </a:r>
                    </a:p>
                    <a:p>
                      <a:pPr algn="ctr"/>
                      <a:r>
                        <a:rPr lang="en-US" altLang="zh-CN" sz="1800" baseline="0" dirty="0" smtClean="0"/>
                        <a:t>for now</a:t>
                      </a:r>
                      <a:endParaRPr lang="zh-CN" alt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0.48334</a:t>
                      </a:r>
                      <a:endParaRPr lang="zh-CN" altLang="en-US" sz="18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0.48709</a:t>
                      </a:r>
                      <a:endParaRPr lang="zh-CN" altLang="en-US" sz="18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0.48491</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96843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475" y="697725"/>
            <a:ext cx="6858000" cy="459900"/>
          </a:xfrm>
        </p:spPr>
        <p:txBody>
          <a:bodyPr/>
          <a:lstStyle/>
          <a:p>
            <a:r>
              <a:rPr kumimoji="1" lang="en-US" altLang="zh-CN" sz="2400" dirty="0" smtClean="0"/>
              <a:t>FUTURE WORK</a:t>
            </a:r>
            <a:endParaRPr kumimoji="1" lang="zh-CN" altLang="en-US" sz="2400" dirty="0"/>
          </a:p>
        </p:txBody>
      </p:sp>
      <p:sp>
        <p:nvSpPr>
          <p:cNvPr id="3" name="文本占位符 2"/>
          <p:cNvSpPr>
            <a:spLocks noGrp="1"/>
          </p:cNvSpPr>
          <p:nvPr>
            <p:ph type="body" idx="1"/>
          </p:nvPr>
        </p:nvSpPr>
        <p:spPr>
          <a:xfrm>
            <a:off x="1165497" y="1749592"/>
            <a:ext cx="6858000" cy="4967700"/>
          </a:xfrm>
        </p:spPr>
        <p:txBody>
          <a:bodyPr/>
          <a:lstStyle/>
          <a:p>
            <a:pPr marL="457200" indent="-457200">
              <a:buFont typeface="+mj-lt"/>
              <a:buAutoNum type="arabicPeriod"/>
            </a:pPr>
            <a:r>
              <a:rPr kumimoji="1" lang="en-US" altLang="zh-CN" sz="2200" dirty="0" smtClean="0"/>
              <a:t>Data processing: missing value, normalization</a:t>
            </a:r>
          </a:p>
          <a:p>
            <a:pPr marL="457200" indent="-457200">
              <a:buFont typeface="+mj-lt"/>
              <a:buAutoNum type="arabicPeriod"/>
            </a:pPr>
            <a:endParaRPr kumimoji="1" lang="en-US" altLang="zh-CN" sz="2200" dirty="0" smtClean="0"/>
          </a:p>
          <a:p>
            <a:pPr marL="457200" indent="-457200">
              <a:buFont typeface="+mj-lt"/>
              <a:buAutoNum type="arabicPeriod"/>
            </a:pPr>
            <a:r>
              <a:rPr kumimoji="1" lang="en-US" altLang="zh-CN" sz="2200" dirty="0" smtClean="0"/>
              <a:t>Feature engineering: generate more useful features</a:t>
            </a:r>
          </a:p>
          <a:p>
            <a:pPr marL="457200" indent="-457200">
              <a:buFont typeface="+mj-lt"/>
              <a:buAutoNum type="arabicPeriod"/>
            </a:pPr>
            <a:endParaRPr kumimoji="1" lang="en-US" altLang="zh-CN" sz="2200" dirty="0" smtClean="0"/>
          </a:p>
          <a:p>
            <a:pPr marL="457200" indent="-457200">
              <a:buFont typeface="+mj-lt"/>
              <a:buAutoNum type="arabicPeriod"/>
            </a:pPr>
            <a:r>
              <a:rPr kumimoji="1" lang="en-US" altLang="zh-CN" sz="2200" dirty="0" smtClean="0"/>
              <a:t>Model: </a:t>
            </a:r>
            <a:r>
              <a:rPr kumimoji="1" lang="en-US" altLang="zh-CN" sz="2200" dirty="0" smtClean="0"/>
              <a:t>Extreme Randomized </a:t>
            </a:r>
            <a:r>
              <a:rPr kumimoji="1" lang="en-US" altLang="zh-CN" sz="2200" dirty="0" smtClean="0"/>
              <a:t>Trees, </a:t>
            </a:r>
            <a:r>
              <a:rPr kumimoji="1" lang="en-US" altLang="zh-CN" sz="2200" smtClean="0"/>
              <a:t>LambdaMART</a:t>
            </a:r>
            <a:endParaRPr kumimoji="1" lang="zh-CN" altLang="en-US" sz="2200" dirty="0"/>
          </a:p>
        </p:txBody>
      </p:sp>
    </p:spTree>
    <p:extLst>
      <p:ext uri="{BB962C8B-B14F-4D97-AF65-F5344CB8AC3E}">
        <p14:creationId xmlns:p14="http://schemas.microsoft.com/office/powerpoint/2010/main" val="38639890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400" dirty="0" smtClean="0"/>
              <a:t>REFERENCES</a:t>
            </a:r>
            <a:endParaRPr lang="en" sz="2400" dirty="0"/>
          </a:p>
        </p:txBody>
      </p:sp>
      <p:sp>
        <p:nvSpPr>
          <p:cNvPr id="296" name="Shape 296"/>
          <p:cNvSpPr txBox="1">
            <a:spLocks noGrp="1"/>
          </p:cNvSpPr>
          <p:nvPr>
            <p:ph type="body" idx="1"/>
          </p:nvPr>
        </p:nvSpPr>
        <p:spPr>
          <a:xfrm>
            <a:off x="1276312" y="1703366"/>
            <a:ext cx="7424321" cy="3512674"/>
          </a:xfrm>
          <a:prstGeom prst="rect">
            <a:avLst/>
          </a:prstGeom>
        </p:spPr>
        <p:txBody>
          <a:bodyPr lIns="91425" tIns="91425" rIns="91425" bIns="91425" anchor="t" anchorCtr="0">
            <a:noAutofit/>
          </a:bodyPr>
          <a:lstStyle/>
          <a:p>
            <a:pPr>
              <a:lnSpc>
                <a:spcPct val="150000"/>
              </a:lnSpc>
              <a:buNone/>
            </a:pPr>
            <a:r>
              <a:rPr lang="en-US" sz="1600" dirty="0">
                <a:latin typeface="Times New Roman" charset="0"/>
                <a:ea typeface="Times New Roman" charset="0"/>
                <a:cs typeface="Times New Roman" charset="0"/>
              </a:rPr>
              <a:t>[1] Liu, </a:t>
            </a:r>
            <a:r>
              <a:rPr lang="en-US" sz="1600" dirty="0" err="1">
                <a:latin typeface="Times New Roman" charset="0"/>
                <a:ea typeface="Times New Roman" charset="0"/>
                <a:cs typeface="Times New Roman" charset="0"/>
              </a:rPr>
              <a:t>Xudong</a:t>
            </a:r>
            <a:r>
              <a:rPr lang="en-US" sz="1600" dirty="0">
                <a:latin typeface="Times New Roman" charset="0"/>
                <a:ea typeface="Times New Roman" charset="0"/>
                <a:cs typeface="Times New Roman" charset="0"/>
              </a:rPr>
              <a:t>, et al. "Combination of Diverse Ranking Models for Personalized Expedia Hotel Searches." </a:t>
            </a:r>
            <a:r>
              <a:rPr lang="en-US" sz="1600" i="1" dirty="0" err="1">
                <a:latin typeface="Times New Roman" charset="0"/>
                <a:ea typeface="Times New Roman" charset="0"/>
                <a:cs typeface="Times New Roman" charset="0"/>
              </a:rPr>
              <a:t>arXiv</a:t>
            </a:r>
            <a:r>
              <a:rPr lang="en-US" sz="1600" i="1" dirty="0">
                <a:latin typeface="Times New Roman" charset="0"/>
                <a:ea typeface="Times New Roman" charset="0"/>
                <a:cs typeface="Times New Roman" charset="0"/>
              </a:rPr>
              <a:t> preprint arXiv:1311.7679</a:t>
            </a:r>
            <a:r>
              <a:rPr lang="en-US" sz="1600" dirty="0">
                <a:latin typeface="Times New Roman" charset="0"/>
                <a:ea typeface="Times New Roman" charset="0"/>
                <a:cs typeface="Times New Roman" charset="0"/>
              </a:rPr>
              <a:t> (2013)</a:t>
            </a:r>
            <a:r>
              <a:rPr lang="en-US" sz="1600" dirty="0" smtClean="0">
                <a:latin typeface="Times New Roman" charset="0"/>
                <a:ea typeface="Times New Roman" charset="0"/>
                <a:cs typeface="Times New Roman" charset="0"/>
              </a:rPr>
              <a:t>.</a:t>
            </a:r>
          </a:p>
          <a:p>
            <a:pPr>
              <a:lnSpc>
                <a:spcPct val="150000"/>
              </a:lnSpc>
              <a:buNone/>
            </a:pPr>
            <a:endParaRPr lang="en-US" sz="1600" dirty="0">
              <a:latin typeface="Times New Roman" charset="0"/>
              <a:ea typeface="Times New Roman" charset="0"/>
              <a:cs typeface="Times New Roman" charset="0"/>
            </a:endParaRPr>
          </a:p>
          <a:p>
            <a:pPr>
              <a:lnSpc>
                <a:spcPct val="150000"/>
              </a:lnSpc>
              <a:buNone/>
            </a:pPr>
            <a:r>
              <a:rPr lang="en-US" sz="1600" dirty="0">
                <a:latin typeface="Times New Roman" charset="0"/>
                <a:ea typeface="Times New Roman" charset="0"/>
                <a:cs typeface="Times New Roman" charset="0"/>
              </a:rPr>
              <a:t>[2] Agarwal, </a:t>
            </a:r>
            <a:r>
              <a:rPr lang="en-US" sz="1600" dirty="0" err="1">
                <a:latin typeface="Times New Roman" charset="0"/>
                <a:ea typeface="Times New Roman" charset="0"/>
                <a:cs typeface="Times New Roman" charset="0"/>
              </a:rPr>
              <a:t>Saurabh</a:t>
            </a:r>
            <a:r>
              <a:rPr lang="en-US" sz="1600" dirty="0">
                <a:latin typeface="Times New Roman" charset="0"/>
                <a:ea typeface="Times New Roman" charset="0"/>
                <a:cs typeface="Times New Roman" charset="0"/>
              </a:rPr>
              <a:t>, Luke Styles, and </a:t>
            </a:r>
            <a:r>
              <a:rPr lang="en-US" sz="1600" dirty="0" err="1">
                <a:latin typeface="Times New Roman" charset="0"/>
                <a:ea typeface="Times New Roman" charset="0"/>
                <a:cs typeface="Times New Roman" charset="0"/>
              </a:rPr>
              <a:t>Saurabh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Verma</a:t>
            </a:r>
            <a:r>
              <a:rPr lang="en-US" sz="1600" dirty="0">
                <a:latin typeface="Times New Roman" charset="0"/>
                <a:ea typeface="Times New Roman" charset="0"/>
                <a:cs typeface="Times New Roman" charset="0"/>
              </a:rPr>
              <a:t>. "Learn to Rank ICDM 2013 Challenge Ranking Hotel Search Queries." </a:t>
            </a:r>
            <a:r>
              <a:rPr lang="en-US" sz="1600" i="1" dirty="0">
                <a:latin typeface="Times New Roman" charset="0"/>
                <a:ea typeface="Times New Roman" charset="0"/>
                <a:cs typeface="Times New Roman" charset="0"/>
              </a:rPr>
              <a:t>space</a:t>
            </a:r>
            <a:r>
              <a:rPr lang="en-US" sz="1600" dirty="0">
                <a:latin typeface="Times New Roman" charset="0"/>
                <a:ea typeface="Times New Roman" charset="0"/>
                <a:cs typeface="Times New Roman" charset="0"/>
              </a:rPr>
              <a:t> 2: 3</a:t>
            </a:r>
            <a:r>
              <a:rPr lang="en-US" sz="1600" dirty="0" smtClean="0">
                <a:latin typeface="Times New Roman" charset="0"/>
                <a:ea typeface="Times New Roman" charset="0"/>
                <a:cs typeface="Times New Roman" charset="0"/>
              </a:rPr>
              <a:t>.</a:t>
            </a:r>
          </a:p>
          <a:p>
            <a:pPr>
              <a:lnSpc>
                <a:spcPct val="150000"/>
              </a:lnSpc>
              <a:buNone/>
            </a:pPr>
            <a:endParaRPr lang="en-US" sz="1600" dirty="0">
              <a:latin typeface="Times New Roman" charset="0"/>
              <a:ea typeface="Times New Roman" charset="0"/>
              <a:cs typeface="Times New Roman" charset="0"/>
            </a:endParaRPr>
          </a:p>
          <a:p>
            <a:pPr>
              <a:lnSpc>
                <a:spcPct val="150000"/>
              </a:lnSpc>
              <a:buNone/>
            </a:pPr>
            <a:r>
              <a:rPr lang="en-US" sz="1600" dirty="0" smtClean="0">
                <a:latin typeface="Times New Roman" charset="0"/>
                <a:ea typeface="Times New Roman" charset="0"/>
                <a:cs typeface="Times New Roman" charset="0"/>
              </a:rPr>
              <a:t>[3</a:t>
            </a:r>
            <a:r>
              <a:rPr lang="en-US" sz="1600" dirty="0">
                <a:latin typeface="Times New Roman" charset="0"/>
                <a:ea typeface="Times New Roman" charset="0"/>
                <a:cs typeface="Times New Roman" charset="0"/>
              </a:rPr>
              <a:t>] Website: ”Personalize Expedia Hotel Searches - ICDM 2013”, </a:t>
            </a:r>
            <a:r>
              <a:rPr lang="en-US" sz="1600" dirty="0" err="1">
                <a:latin typeface="Times New Roman" charset="0"/>
                <a:ea typeface="Times New Roman" charset="0"/>
                <a:cs typeface="Times New Roman" charset="0"/>
              </a:rPr>
              <a:t>Kaggle</a:t>
            </a:r>
            <a:r>
              <a:rPr lang="en-US" sz="1600" dirty="0">
                <a:latin typeface="Times New Roman" charset="0"/>
                <a:ea typeface="Times New Roman" charset="0"/>
                <a:cs typeface="Times New Roman" charset="0"/>
              </a:rPr>
              <a:t>, Inc. URL: http://</a:t>
            </a:r>
            <a:r>
              <a:rPr lang="en-US" sz="1600" dirty="0" err="1">
                <a:latin typeface="Times New Roman" charset="0"/>
                <a:ea typeface="Times New Roman" charset="0"/>
                <a:cs typeface="Times New Roman" charset="0"/>
              </a:rPr>
              <a:t>www.kaggle.com</a:t>
            </a:r>
            <a:r>
              <a:rPr lang="en-US" sz="1600" dirty="0">
                <a:latin typeface="Times New Roman" charset="0"/>
                <a:ea typeface="Times New Roman" charset="0"/>
                <a:cs typeface="Times New Roman" charset="0"/>
              </a:rPr>
              <a:t>/c/</a:t>
            </a:r>
            <a:r>
              <a:rPr lang="en-US" sz="1600" dirty="0" err="1">
                <a:latin typeface="Times New Roman" charset="0"/>
                <a:ea typeface="Times New Roman" charset="0"/>
                <a:cs typeface="Times New Roman" charset="0"/>
              </a:rPr>
              <a:t>expedia</a:t>
            </a:r>
            <a:r>
              <a:rPr lang="en-US" sz="1600" dirty="0">
                <a:latin typeface="Times New Roman" charset="0"/>
                <a:ea typeface="Times New Roman" charset="0"/>
                <a:cs typeface="Times New Roman" charset="0"/>
              </a:rPr>
              <a:t>-personalized-sort </a:t>
            </a:r>
            <a:endParaRPr lang="en-US" sz="1600" dirty="0" smtClean="0">
              <a:latin typeface="Times New Roman" charset="0"/>
              <a:ea typeface="Times New Roman" charset="0"/>
              <a:cs typeface="Times New Roman" charset="0"/>
            </a:endParaRPr>
          </a:p>
          <a:p>
            <a:pPr>
              <a:lnSpc>
                <a:spcPct val="150000"/>
              </a:lnSpc>
              <a:spcBef>
                <a:spcPts val="0"/>
              </a:spcBef>
              <a:buClr>
                <a:schemeClr val="dk1"/>
              </a:buClr>
              <a:buSzPct val="45833"/>
              <a:buNone/>
            </a:pPr>
            <a:endParaRPr lang="en-US" sz="1600" dirty="0">
              <a:solidFill>
                <a:schemeClr val="bg1"/>
              </a:solidFill>
              <a:latin typeface="Times New Roman" charset="0"/>
              <a:ea typeface="Times New Roman" charset="0"/>
              <a:cs typeface="Times New Roman" charset="0"/>
            </a:endParaRPr>
          </a:p>
          <a:p>
            <a:pPr>
              <a:lnSpc>
                <a:spcPct val="150000"/>
              </a:lnSpc>
              <a:buNone/>
            </a:pPr>
            <a:endParaRPr lang="en-US" sz="1600" dirty="0">
              <a:latin typeface="Times New Roman" charset="0"/>
              <a:ea typeface="Times New Roman" charset="0"/>
              <a:cs typeface="Times New Roman" charset="0"/>
            </a:endParaRPr>
          </a:p>
          <a:p>
            <a:pPr lvl="0" rtl="0">
              <a:lnSpc>
                <a:spcPct val="150000"/>
              </a:lnSpc>
              <a:spcBef>
                <a:spcPts val="0"/>
              </a:spcBef>
              <a:buClr>
                <a:schemeClr val="dk1"/>
              </a:buClr>
              <a:buSzPct val="45833"/>
              <a:buFont typeface="Arial"/>
              <a:buNone/>
            </a:pPr>
            <a:endParaRPr lang="en" sz="1600" u="sng" dirty="0">
              <a:solidFill>
                <a:srgbClr val="F3F3F3"/>
              </a:solidFill>
              <a:latin typeface="Times New Roman" charset="0"/>
              <a:ea typeface="Times New Roman" charset="0"/>
              <a:cs typeface="Times New Roman" charset="0"/>
              <a:hlinkClick r:id="rId3"/>
            </a:endParaRPr>
          </a:p>
        </p:txBody>
      </p:sp>
    </p:spTree>
    <p:extLst>
      <p:ext uri="{BB962C8B-B14F-4D97-AF65-F5344CB8AC3E}">
        <p14:creationId xmlns:p14="http://schemas.microsoft.com/office/powerpoint/2010/main" val="3575803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ctrTitle" idx="4294967295"/>
          </p:nvPr>
        </p:nvSpPr>
        <p:spPr>
          <a:xfrm>
            <a:off x="1336100" y="1679850"/>
            <a:ext cx="7337699" cy="1546500"/>
          </a:xfrm>
          <a:prstGeom prst="rect">
            <a:avLst/>
          </a:prstGeom>
        </p:spPr>
        <p:txBody>
          <a:bodyPr lIns="91425" tIns="91425" rIns="91425" bIns="91425" anchor="b" anchorCtr="0">
            <a:noAutofit/>
          </a:bodyPr>
          <a:lstStyle/>
          <a:p>
            <a:pPr lvl="0" rtl="0">
              <a:spcBef>
                <a:spcPts val="0"/>
              </a:spcBef>
              <a:buNone/>
            </a:pPr>
            <a:r>
              <a:rPr lang="en" sz="2200" b="1">
                <a:solidFill>
                  <a:srgbClr val="2E3037"/>
                </a:solidFill>
              </a:rPr>
              <a:t>Thanks!</a:t>
            </a:r>
          </a:p>
        </p:txBody>
      </p:sp>
      <p:sp>
        <p:nvSpPr>
          <p:cNvPr id="289" name="Shape 289"/>
          <p:cNvSpPr txBox="1">
            <a:spLocks noGrp="1"/>
          </p:cNvSpPr>
          <p:nvPr>
            <p:ph type="subTitle" idx="4294967295"/>
          </p:nvPr>
        </p:nvSpPr>
        <p:spPr>
          <a:xfrm>
            <a:off x="1336100" y="3022650"/>
            <a:ext cx="7337699" cy="812700"/>
          </a:xfrm>
          <a:prstGeom prst="rect">
            <a:avLst/>
          </a:prstGeom>
        </p:spPr>
        <p:txBody>
          <a:bodyPr lIns="91425" tIns="91425" rIns="91425" bIns="91425" anchor="ctr" anchorCtr="0">
            <a:noAutofit/>
          </a:bodyPr>
          <a:lstStyle/>
          <a:p>
            <a:pPr lvl="0" rtl="0">
              <a:spcBef>
                <a:spcPts val="0"/>
              </a:spcBef>
              <a:buNone/>
            </a:pPr>
            <a:r>
              <a:rPr lang="en" sz="3600" b="1">
                <a:solidFill>
                  <a:srgbClr val="F3F3F3"/>
                </a:solidFill>
              </a:rPr>
              <a:t>ANY QUESTIONS?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332359" y="2204575"/>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ctrTitle" idx="4294967295"/>
          </p:nvPr>
        </p:nvSpPr>
        <p:spPr>
          <a:xfrm>
            <a:off x="2430050" y="2655750"/>
            <a:ext cx="6028199" cy="1546500"/>
          </a:xfrm>
          <a:prstGeom prst="rect">
            <a:avLst/>
          </a:prstGeom>
        </p:spPr>
        <p:txBody>
          <a:bodyPr lIns="91425" tIns="91425" rIns="91425" bIns="91425" anchor="ctr" anchorCtr="0">
            <a:noAutofit/>
          </a:bodyPr>
          <a:lstStyle/>
          <a:p>
            <a:pPr lvl="0" rtl="0">
              <a:spcBef>
                <a:spcPts val="0"/>
              </a:spcBef>
              <a:buNone/>
            </a:pPr>
            <a:r>
              <a:rPr lang="en-US" sz="6000" dirty="0" smtClean="0"/>
              <a:t>BACKGROUND</a:t>
            </a:r>
            <a:endParaRPr lang="en" sz="6000" dirty="0"/>
          </a:p>
        </p:txBody>
      </p:sp>
      <p:grpSp>
        <p:nvGrpSpPr>
          <p:cNvPr id="104" name="Shape 104"/>
          <p:cNvGrpSpPr/>
          <p:nvPr/>
        </p:nvGrpSpPr>
        <p:grpSpPr>
          <a:xfrm>
            <a:off x="347933" y="2870643"/>
            <a:ext cx="1116779" cy="1116779"/>
            <a:chOff x="2594050" y="1631825"/>
            <a:chExt cx="439625" cy="439625"/>
          </a:xfrm>
        </p:grpSpPr>
        <p:sp>
          <p:nvSpPr>
            <p:cNvPr id="105" name="Shape 10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400" dirty="0" smtClean="0"/>
              <a:t>BACKGROUND</a:t>
            </a:r>
            <a:endParaRPr lang="en" sz="2400" dirty="0">
              <a:solidFill>
                <a:srgbClr val="39C0BA"/>
              </a:solidFill>
            </a:endParaRPr>
          </a:p>
        </p:txBody>
      </p:sp>
      <p:sp>
        <p:nvSpPr>
          <p:cNvPr id="96" name="Shape 96"/>
          <p:cNvSpPr txBox="1">
            <a:spLocks noGrp="1"/>
          </p:cNvSpPr>
          <p:nvPr>
            <p:ph type="body" idx="1"/>
          </p:nvPr>
        </p:nvSpPr>
        <p:spPr>
          <a:xfrm>
            <a:off x="1165475" y="1738745"/>
            <a:ext cx="6967121" cy="4967700"/>
          </a:xfrm>
          <a:prstGeom prst="rect">
            <a:avLst/>
          </a:prstGeom>
        </p:spPr>
        <p:txBody>
          <a:bodyPr lIns="91425" tIns="91425" rIns="91425" bIns="91425" anchor="t" anchorCtr="0">
            <a:noAutofit/>
          </a:bodyPr>
          <a:lstStyle/>
          <a:p>
            <a:pPr eaLnBrk="1" hangingPunct="1">
              <a:buNone/>
            </a:pPr>
            <a:r>
              <a:rPr lang="en-US" altLang="zh-CN" sz="2000" dirty="0"/>
              <a:t>Expedia, the world’s largest online travel agency (OTA), powers search results for millions of travel shoppers every </a:t>
            </a:r>
            <a:r>
              <a:rPr lang="en-US" altLang="zh-CN" sz="2000" dirty="0" smtClean="0"/>
              <a:t>day</a:t>
            </a:r>
          </a:p>
          <a:p>
            <a:pPr eaLnBrk="1" hangingPunct="1">
              <a:buFont typeface="Arial" charset="0"/>
              <a:buChar char="•"/>
            </a:pPr>
            <a:endParaRPr lang="en-US" altLang="zh-CN" sz="2000" dirty="0"/>
          </a:p>
          <a:p>
            <a:pPr eaLnBrk="1" hangingPunct="1">
              <a:buNone/>
            </a:pPr>
            <a:r>
              <a:rPr lang="en-US" altLang="zh-CN" sz="2000" dirty="0"/>
              <a:t>Matching users to hotel inventory matters a lot since the best ranking of hotels gives an OTA the best chance of winning the </a:t>
            </a:r>
            <a:r>
              <a:rPr lang="en-US" altLang="zh-CN" sz="2000" dirty="0" smtClean="0"/>
              <a:t>sale</a:t>
            </a:r>
          </a:p>
          <a:p>
            <a:pPr eaLnBrk="1" hangingPunct="1">
              <a:buFont typeface="Arial" charset="0"/>
              <a:buChar char="•"/>
            </a:pPr>
            <a:endParaRPr lang="en-US" altLang="zh-CN" sz="2000" dirty="0"/>
          </a:p>
          <a:p>
            <a:pPr eaLnBrk="1" hangingPunct="1">
              <a:buNone/>
            </a:pPr>
            <a:r>
              <a:rPr lang="en-US" altLang="zh-CN" sz="2000" dirty="0"/>
              <a:t>Best ranking results maximize the purchases as well as offer great user experiences</a:t>
            </a:r>
          </a:p>
          <a:p>
            <a:pPr lvl="0" rtl="0">
              <a:spcBef>
                <a:spcPts val="0"/>
              </a:spcBef>
              <a:buNone/>
            </a:pPr>
            <a:endParaRPr lang="en" dirty="0"/>
          </a:p>
        </p:txBody>
      </p:sp>
    </p:spTree>
    <p:extLst>
      <p:ext uri="{BB962C8B-B14F-4D97-AF65-F5344CB8AC3E}">
        <p14:creationId xmlns:p14="http://schemas.microsoft.com/office/powerpoint/2010/main" val="38488307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53164"/>
            <a:ext cx="6858000" cy="459900"/>
          </a:xfrm>
          <a:prstGeom prst="rect">
            <a:avLst/>
          </a:prstGeom>
        </p:spPr>
        <p:txBody>
          <a:bodyPr lIns="91425" tIns="91425" rIns="91425" bIns="91425" anchor="b" anchorCtr="0">
            <a:noAutofit/>
          </a:bodyPr>
          <a:lstStyle/>
          <a:p>
            <a:pPr lvl="0">
              <a:spcBef>
                <a:spcPts val="0"/>
              </a:spcBef>
              <a:buNone/>
            </a:pPr>
            <a:r>
              <a:rPr lang="en-US" sz="2400" dirty="0" smtClean="0"/>
              <a:t>PROBLEM SETTING</a:t>
            </a:r>
            <a:endParaRPr lang="en" sz="2400" dirty="0">
              <a:solidFill>
                <a:srgbClr val="39C0BA"/>
              </a:solidFill>
            </a:endParaRPr>
          </a:p>
        </p:txBody>
      </p:sp>
      <p:sp>
        <p:nvSpPr>
          <p:cNvPr id="96" name="Shape 96"/>
          <p:cNvSpPr txBox="1">
            <a:spLocks noGrp="1"/>
          </p:cNvSpPr>
          <p:nvPr>
            <p:ph type="body" idx="1"/>
          </p:nvPr>
        </p:nvSpPr>
        <p:spPr>
          <a:xfrm>
            <a:off x="1165496" y="1700532"/>
            <a:ext cx="7798751" cy="4967700"/>
          </a:xfrm>
          <a:prstGeom prst="rect">
            <a:avLst/>
          </a:prstGeom>
        </p:spPr>
        <p:txBody>
          <a:bodyPr lIns="91425" tIns="91425" rIns="91425" bIns="91425" anchor="t" anchorCtr="0">
            <a:noAutofit/>
          </a:bodyPr>
          <a:lstStyle/>
          <a:p>
            <a:pPr marL="285750" indent="-285750">
              <a:buFont typeface="Arial"/>
              <a:buChar char="•"/>
              <a:defRPr/>
            </a:pPr>
            <a:r>
              <a:rPr kumimoji="1" lang="en-US" altLang="zh-CN" sz="2400" dirty="0"/>
              <a:t>Predict what hotel a user is most likely to </a:t>
            </a:r>
            <a:r>
              <a:rPr kumimoji="1" lang="en-US" altLang="zh-CN" sz="2400" dirty="0" smtClean="0"/>
              <a:t>book</a:t>
            </a:r>
            <a:endParaRPr lang="en-US" altLang="zh-CN" sz="2400" dirty="0"/>
          </a:p>
          <a:p>
            <a:pPr marL="285750" indent="-285750">
              <a:buFont typeface="Arial"/>
              <a:buChar char="•"/>
              <a:defRPr/>
            </a:pPr>
            <a:r>
              <a:rPr lang="en-US" altLang="zh-CN" sz="2400" dirty="0"/>
              <a:t>Learning to rank hotels such that purchased and clicked hotels are ranked at top among all hotels associated with a search query </a:t>
            </a:r>
            <a:endParaRPr lang="en-US" altLang="zh-CN" sz="2400" dirty="0" smtClean="0"/>
          </a:p>
          <a:p>
            <a:pPr marL="285750" indent="-285750">
              <a:buFont typeface="Arial"/>
              <a:buChar char="•"/>
              <a:defRPr/>
            </a:pPr>
            <a:endParaRPr lang="en-US" altLang="zh-CN" sz="2400" dirty="0" smtClean="0"/>
          </a:p>
          <a:p>
            <a:pPr marL="285750" indent="-285750">
              <a:buFont typeface="Arial"/>
              <a:buChar char="•"/>
              <a:defRPr/>
            </a:pPr>
            <a:r>
              <a:rPr lang="en-US" altLang="zh-CN" sz="2400" dirty="0" smtClean="0"/>
              <a:t>RANK:</a:t>
            </a:r>
            <a:endParaRPr lang="en-US" altLang="zh-CN" sz="2400" dirty="0"/>
          </a:p>
          <a:p>
            <a:pPr marL="285750" indent="-285750">
              <a:buFont typeface="Arial"/>
              <a:buChar char="•"/>
              <a:defRPr/>
            </a:pPr>
            <a:r>
              <a:rPr lang="en-US" altLang="zh-CN" sz="2400" dirty="0"/>
              <a:t>h</a:t>
            </a:r>
            <a:r>
              <a:rPr lang="en-US" altLang="zh-CN" sz="2400" dirty="0" smtClean="0"/>
              <a:t>otels booked</a:t>
            </a:r>
          </a:p>
          <a:p>
            <a:pPr marL="285750" indent="-285750">
              <a:buFont typeface="Arial"/>
              <a:buChar char="•"/>
              <a:defRPr/>
            </a:pPr>
            <a:r>
              <a:rPr lang="en-US" altLang="zh-CN" sz="2400" dirty="0"/>
              <a:t>h</a:t>
            </a:r>
            <a:r>
              <a:rPr lang="en-US" altLang="zh-CN" sz="2400" dirty="0" smtClean="0"/>
              <a:t>otels clicked</a:t>
            </a:r>
          </a:p>
          <a:p>
            <a:pPr marL="285750" indent="-285750">
              <a:buFont typeface="Arial"/>
              <a:buChar char="•"/>
              <a:defRPr/>
            </a:pPr>
            <a:r>
              <a:rPr lang="en-US" altLang="zh-CN" sz="2400" dirty="0"/>
              <a:t>n</a:t>
            </a:r>
            <a:r>
              <a:rPr lang="en-US" altLang="zh-CN" sz="2400" dirty="0" smtClean="0"/>
              <a:t>either</a:t>
            </a:r>
          </a:p>
          <a:p>
            <a:pPr marL="285750" indent="-285750">
              <a:buFont typeface="Arial"/>
              <a:buChar char="•"/>
              <a:defRPr/>
            </a:pPr>
            <a:endParaRPr lang="en-US" altLang="zh-CN" sz="2400" dirty="0"/>
          </a:p>
          <a:p>
            <a:pPr lvl="0" rtl="0">
              <a:spcBef>
                <a:spcPts val="0"/>
              </a:spcBef>
              <a:buNone/>
            </a:pPr>
            <a:endParaRPr lang="en" sz="2800" dirty="0"/>
          </a:p>
        </p:txBody>
      </p:sp>
      <p:pic>
        <p:nvPicPr>
          <p:cNvPr id="3" name="图片 2" descr="Screen Shot 2016-03-07 at 6.44.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903" y="3760564"/>
            <a:ext cx="3113845" cy="2350648"/>
          </a:xfrm>
          <a:prstGeom prst="rect">
            <a:avLst/>
          </a:prstGeom>
        </p:spPr>
      </p:pic>
    </p:spTree>
    <p:extLst>
      <p:ext uri="{BB962C8B-B14F-4D97-AF65-F5344CB8AC3E}">
        <p14:creationId xmlns:p14="http://schemas.microsoft.com/office/powerpoint/2010/main" val="358581076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sz="2400" dirty="0" smtClean="0"/>
              <a:t>PROBLEM SETTING</a:t>
            </a:r>
            <a:endParaRPr lang="en" sz="2400" dirty="0">
              <a:solidFill>
                <a:srgbClr val="39C0BA"/>
              </a:solidFill>
            </a:endParaRPr>
          </a:p>
        </p:txBody>
      </p:sp>
      <p:sp>
        <p:nvSpPr>
          <p:cNvPr id="96" name="Shape 96"/>
          <p:cNvSpPr txBox="1">
            <a:spLocks noGrp="1"/>
          </p:cNvSpPr>
          <p:nvPr>
            <p:ph type="body" idx="1"/>
          </p:nvPr>
        </p:nvSpPr>
        <p:spPr>
          <a:xfrm>
            <a:off x="1304042" y="1751590"/>
            <a:ext cx="7562868" cy="3956483"/>
          </a:xfrm>
          <a:prstGeom prst="rect">
            <a:avLst/>
          </a:prstGeom>
        </p:spPr>
        <p:txBody>
          <a:bodyPr lIns="91425" tIns="91425" rIns="91425" bIns="91425" anchor="t" anchorCtr="0">
            <a:noAutofit/>
          </a:bodyPr>
          <a:lstStyle/>
          <a:p>
            <a:pPr>
              <a:buNone/>
              <a:defRPr/>
            </a:pPr>
            <a:r>
              <a:rPr lang="en-US" altLang="zh-CN" sz="2000" dirty="0" smtClean="0"/>
              <a:t>Given </a:t>
            </a:r>
            <a:r>
              <a:rPr lang="en-US" altLang="zh-CN" sz="2000" dirty="0"/>
              <a:t>a dataset of search queries with associated hotel information and the clicking &amp; booking results, train a model to rank the search results</a:t>
            </a:r>
            <a:r>
              <a:rPr lang="en-US" altLang="zh-CN" sz="2000" dirty="0" smtClean="0"/>
              <a:t>.</a:t>
            </a:r>
          </a:p>
          <a:p>
            <a:pPr>
              <a:buNone/>
              <a:defRPr/>
            </a:pPr>
            <a:endParaRPr lang="en-US" altLang="zh-CN" sz="2000" dirty="0" smtClean="0"/>
          </a:p>
          <a:p>
            <a:pPr>
              <a:buNone/>
              <a:defRPr/>
            </a:pPr>
            <a:r>
              <a:rPr lang="en-US" altLang="zh-CN" sz="2000" dirty="0" smtClean="0"/>
              <a:t>The </a:t>
            </a:r>
            <a:r>
              <a:rPr lang="en-US" altLang="zh-CN" sz="2000" dirty="0"/>
              <a:t>results for the test set will be scored using a Normalized Discounted Cumulative Gain (NDCG) metric. </a:t>
            </a:r>
            <a:endParaRPr lang="en-US" altLang="zh-CN" sz="2000" dirty="0" smtClean="0"/>
          </a:p>
          <a:p>
            <a:pPr>
              <a:buNone/>
              <a:defRPr/>
            </a:pPr>
            <a:endParaRPr lang="en-US" altLang="zh-CN" sz="2000" dirty="0"/>
          </a:p>
          <a:p>
            <a:pPr lvl="5">
              <a:spcBef>
                <a:spcPts val="600"/>
              </a:spcBef>
              <a:defRPr/>
            </a:pPr>
            <a:r>
              <a:rPr lang="en-US" altLang="zh-CN" sz="2000" dirty="0" smtClean="0"/>
              <a:t>NDCG </a:t>
            </a:r>
            <a:r>
              <a:rPr lang="en-US" altLang="zh-CN" sz="2000" dirty="0"/>
              <a:t>measures the performance of a recommendation system based on </a:t>
            </a:r>
            <a:r>
              <a:rPr lang="en-US" altLang="zh-CN" sz="2000" dirty="0" smtClean="0"/>
              <a:t>the </a:t>
            </a:r>
            <a:r>
              <a:rPr lang="en-US" altLang="zh-CN" sz="2000" dirty="0"/>
              <a:t>graded relevance of the recommended entities. It varies from 0.0 to 1.0, with 1.0 representing the ideal ranking of the entities</a:t>
            </a:r>
          </a:p>
          <a:p>
            <a:pPr>
              <a:buNone/>
              <a:defRPr/>
            </a:pPr>
            <a:endParaRPr lang="en-US" altLang="zh-CN" sz="2000" dirty="0" smtClean="0"/>
          </a:p>
          <a:p>
            <a:pPr lvl="0" rtl="0">
              <a:spcBef>
                <a:spcPts val="0"/>
              </a:spcBef>
              <a:buNone/>
            </a:pPr>
            <a:endParaRPr lang="en" sz="2800" dirty="0"/>
          </a:p>
        </p:txBody>
      </p:sp>
    </p:spTree>
    <p:extLst>
      <p:ext uri="{BB962C8B-B14F-4D97-AF65-F5344CB8AC3E}">
        <p14:creationId xmlns:p14="http://schemas.microsoft.com/office/powerpoint/2010/main" val="291486500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165496" y="689240"/>
            <a:ext cx="6858000" cy="459900"/>
          </a:xfrm>
          <a:prstGeom prst="rect">
            <a:avLst/>
          </a:prstGeom>
        </p:spPr>
        <p:txBody>
          <a:bodyPr lIns="91425" tIns="91425" rIns="91425" bIns="91425" anchor="b" anchorCtr="0">
            <a:noAutofit/>
          </a:bodyPr>
          <a:lstStyle/>
          <a:p>
            <a:pPr lvl="0">
              <a:spcBef>
                <a:spcPts val="0"/>
              </a:spcBef>
              <a:buNone/>
            </a:pPr>
            <a:r>
              <a:rPr lang="en-US" sz="2400" dirty="0" smtClean="0"/>
              <a:t>DATASET</a:t>
            </a:r>
            <a:endParaRPr lang="en" sz="2400" dirty="0">
              <a:solidFill>
                <a:srgbClr val="39C0BA"/>
              </a:solidFill>
            </a:endParaRPr>
          </a:p>
        </p:txBody>
      </p:sp>
      <p:sp>
        <p:nvSpPr>
          <p:cNvPr id="96" name="Shape 96"/>
          <p:cNvSpPr txBox="1">
            <a:spLocks noGrp="1"/>
          </p:cNvSpPr>
          <p:nvPr>
            <p:ph type="body" idx="1"/>
          </p:nvPr>
        </p:nvSpPr>
        <p:spPr>
          <a:xfrm>
            <a:off x="1345249" y="1755805"/>
            <a:ext cx="7798751" cy="4967700"/>
          </a:xfrm>
          <a:prstGeom prst="rect">
            <a:avLst/>
          </a:prstGeom>
        </p:spPr>
        <p:txBody>
          <a:bodyPr lIns="91425" tIns="91425" rIns="91425" bIns="91425" anchor="t" anchorCtr="0">
            <a:noAutofit/>
          </a:bodyPr>
          <a:lstStyle/>
          <a:p>
            <a:pPr eaLnBrk="1" hangingPunct="1">
              <a:buNone/>
            </a:pPr>
            <a:r>
              <a:rPr lang="en-US" altLang="zh-CN" sz="2000" dirty="0" smtClean="0"/>
              <a:t>Training </a:t>
            </a:r>
            <a:r>
              <a:rPr lang="en-US" altLang="zh-CN" sz="2000" dirty="0"/>
              <a:t>set </a:t>
            </a:r>
            <a:r>
              <a:rPr lang="en-US" altLang="zh-CN" sz="2000" dirty="0" smtClean="0"/>
              <a:t>:	399,344 </a:t>
            </a:r>
            <a:r>
              <a:rPr lang="en-US" altLang="zh-CN" sz="2000" dirty="0"/>
              <a:t>unique search lists </a:t>
            </a:r>
          </a:p>
          <a:p>
            <a:pPr eaLnBrk="1" hangingPunct="1">
              <a:buNone/>
            </a:pPr>
            <a:r>
              <a:rPr lang="en-US" altLang="zh-CN" sz="2000" dirty="0"/>
              <a:t>	        </a:t>
            </a:r>
            <a:r>
              <a:rPr lang="en-US" altLang="zh-CN" sz="2000" dirty="0" smtClean="0"/>
              <a:t>	9,917,530 </a:t>
            </a:r>
            <a:r>
              <a:rPr lang="en-US" altLang="zh-CN" sz="2000" dirty="0"/>
              <a:t>points</a:t>
            </a:r>
          </a:p>
          <a:p>
            <a:pPr eaLnBrk="1" hangingPunct="1">
              <a:buNone/>
            </a:pPr>
            <a:r>
              <a:rPr lang="en-US" altLang="zh-CN" sz="2000" dirty="0"/>
              <a:t>Test set:         </a:t>
            </a:r>
            <a:r>
              <a:rPr lang="en-US" altLang="zh-CN" sz="2000" dirty="0" smtClean="0"/>
              <a:t>	266,230 </a:t>
            </a:r>
            <a:r>
              <a:rPr lang="en-US" altLang="zh-CN" sz="2000" dirty="0"/>
              <a:t>search lists</a:t>
            </a:r>
          </a:p>
          <a:p>
            <a:pPr eaLnBrk="1" hangingPunct="1">
              <a:buNone/>
            </a:pPr>
            <a:r>
              <a:rPr lang="en-US" altLang="zh-CN" sz="2000" dirty="0"/>
              <a:t>	        </a:t>
            </a:r>
            <a:r>
              <a:rPr lang="en-US" altLang="zh-CN" sz="2000" dirty="0" smtClean="0"/>
              <a:t>	6,622,629 points</a:t>
            </a:r>
          </a:p>
          <a:p>
            <a:pPr eaLnBrk="1" hangingPunct="1">
              <a:buNone/>
            </a:pPr>
            <a:endParaRPr lang="en-US" altLang="zh-CN" sz="2400" dirty="0"/>
          </a:p>
          <a:p>
            <a:pPr eaLnBrk="1" hangingPunct="1">
              <a:buNone/>
            </a:pPr>
            <a:r>
              <a:rPr lang="en-US" altLang="zh-CN" sz="2400" dirty="0"/>
              <a:t>~50 features:</a:t>
            </a:r>
          </a:p>
          <a:p>
            <a:pPr>
              <a:buNone/>
              <a:defRPr/>
            </a:pPr>
            <a:r>
              <a:rPr lang="en-US" altLang="zh-CN" sz="2000" dirty="0"/>
              <a:t>1.Hotel characteristics</a:t>
            </a:r>
          </a:p>
          <a:p>
            <a:pPr>
              <a:buNone/>
              <a:defRPr/>
            </a:pPr>
            <a:r>
              <a:rPr lang="en-US" altLang="zh-CN" sz="2000" dirty="0"/>
              <a:t>2.Location attractions of hotels</a:t>
            </a:r>
          </a:p>
          <a:p>
            <a:pPr eaLnBrk="1" hangingPunct="1">
              <a:buNone/>
            </a:pPr>
            <a:r>
              <a:rPr lang="en-US" altLang="zh-CN" sz="2000" dirty="0" smtClean="0"/>
              <a:t>3</a:t>
            </a:r>
            <a:r>
              <a:rPr lang="en-US" altLang="zh-CN" sz="2000" dirty="0"/>
              <a:t>.Users aggregate purchase history</a:t>
            </a:r>
          </a:p>
          <a:p>
            <a:pPr>
              <a:buNone/>
              <a:defRPr/>
            </a:pPr>
            <a:r>
              <a:rPr lang="en-US" altLang="zh-CN" sz="2000" dirty="0"/>
              <a:t>4.</a:t>
            </a:r>
            <a:r>
              <a:rPr lang="en-US" altLang="zh-CN" sz="2000" dirty="0" smtClean="0"/>
              <a:t>Competitor </a:t>
            </a:r>
            <a:r>
              <a:rPr lang="en-US" altLang="zh-CN" sz="2000" dirty="0"/>
              <a:t>OTA information</a:t>
            </a:r>
          </a:p>
          <a:p>
            <a:pPr>
              <a:buNone/>
              <a:defRPr/>
            </a:pPr>
            <a:endParaRPr lang="en-US" altLang="zh-CN" sz="2800" dirty="0" smtClean="0"/>
          </a:p>
          <a:p>
            <a:pPr lvl="0" rtl="0">
              <a:spcBef>
                <a:spcPts val="0"/>
              </a:spcBef>
              <a:buNone/>
            </a:pPr>
            <a:endParaRPr lang="en" sz="2800" dirty="0"/>
          </a:p>
        </p:txBody>
      </p:sp>
    </p:spTree>
    <p:extLst>
      <p:ext uri="{BB962C8B-B14F-4D97-AF65-F5344CB8AC3E}">
        <p14:creationId xmlns:p14="http://schemas.microsoft.com/office/powerpoint/2010/main" val="320857725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332359" y="2204575"/>
            <a:ext cx="2448899" cy="2448899"/>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ctrTitle" idx="4294967295"/>
          </p:nvPr>
        </p:nvSpPr>
        <p:spPr>
          <a:xfrm>
            <a:off x="2430050" y="2655750"/>
            <a:ext cx="6028199" cy="1546500"/>
          </a:xfrm>
          <a:prstGeom prst="rect">
            <a:avLst/>
          </a:prstGeom>
        </p:spPr>
        <p:txBody>
          <a:bodyPr lIns="91425" tIns="91425" rIns="91425" bIns="91425" anchor="ctr" anchorCtr="0">
            <a:noAutofit/>
          </a:bodyPr>
          <a:lstStyle/>
          <a:p>
            <a:pPr lvl="0" rtl="0">
              <a:spcBef>
                <a:spcPts val="0"/>
              </a:spcBef>
              <a:buNone/>
            </a:pPr>
            <a:r>
              <a:rPr lang="en-US" sz="6000" dirty="0" smtClean="0"/>
              <a:t>FEATURE ENGINEERING</a:t>
            </a:r>
            <a:endParaRPr lang="en" sz="6000" dirty="0"/>
          </a:p>
        </p:txBody>
      </p:sp>
      <p:grpSp>
        <p:nvGrpSpPr>
          <p:cNvPr id="104" name="Shape 104"/>
          <p:cNvGrpSpPr/>
          <p:nvPr/>
        </p:nvGrpSpPr>
        <p:grpSpPr>
          <a:xfrm>
            <a:off x="347933" y="2870643"/>
            <a:ext cx="1116779" cy="1116779"/>
            <a:chOff x="2594050" y="1631825"/>
            <a:chExt cx="439625" cy="439625"/>
          </a:xfrm>
        </p:grpSpPr>
        <p:sp>
          <p:nvSpPr>
            <p:cNvPr id="105" name="Shape 10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32004788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ctrTitle" idx="4294967295"/>
          </p:nvPr>
        </p:nvSpPr>
        <p:spPr>
          <a:xfrm>
            <a:off x="1284950" y="1169587"/>
            <a:ext cx="7097100" cy="1193399"/>
          </a:xfrm>
          <a:prstGeom prst="rect">
            <a:avLst/>
          </a:prstGeom>
        </p:spPr>
        <p:txBody>
          <a:bodyPr lIns="91425" tIns="91425" rIns="91425" bIns="91425" anchor="b" anchorCtr="0">
            <a:noAutofit/>
          </a:bodyPr>
          <a:lstStyle/>
          <a:p>
            <a:pPr lvl="0"/>
            <a:r>
              <a:rPr lang="en-US" sz="2800" b="1" dirty="0" smtClean="0"/>
              <a:t>Data Preprocessing</a:t>
            </a:r>
            <a:br>
              <a:rPr lang="en-US" sz="2800" b="1" dirty="0" smtClean="0"/>
            </a:br>
            <a:endParaRPr lang="en" sz="2800" dirty="0">
              <a:solidFill>
                <a:srgbClr val="FFFFFF"/>
              </a:solidFill>
            </a:endParaRPr>
          </a:p>
        </p:txBody>
      </p:sp>
      <p:sp>
        <p:nvSpPr>
          <p:cNvPr id="192" name="Shape 192"/>
          <p:cNvSpPr txBox="1">
            <a:spLocks noGrp="1"/>
          </p:cNvSpPr>
          <p:nvPr>
            <p:ph type="ctrTitle" idx="4294967295"/>
          </p:nvPr>
        </p:nvSpPr>
        <p:spPr>
          <a:xfrm>
            <a:off x="1284950" y="4321210"/>
            <a:ext cx="7097100" cy="1193399"/>
          </a:xfrm>
          <a:prstGeom prst="rect">
            <a:avLst/>
          </a:prstGeom>
        </p:spPr>
        <p:txBody>
          <a:bodyPr lIns="91425" tIns="91425" rIns="91425" bIns="91425" anchor="b" anchorCtr="0">
            <a:noAutofit/>
          </a:bodyPr>
          <a:lstStyle/>
          <a:p>
            <a:pPr lvl="0" algn="l" rtl="0">
              <a:spcBef>
                <a:spcPts val="0"/>
              </a:spcBef>
              <a:buNone/>
            </a:pPr>
            <a:r>
              <a:rPr lang="en-US" sz="2800" b="1" dirty="0" smtClean="0"/>
              <a:t>Target Generation</a:t>
            </a:r>
            <a:endParaRPr lang="en" sz="2800" b="1" dirty="0"/>
          </a:p>
        </p:txBody>
      </p:sp>
      <p:sp>
        <p:nvSpPr>
          <p:cNvPr id="194" name="Shape 194"/>
          <p:cNvSpPr txBox="1">
            <a:spLocks noGrp="1"/>
          </p:cNvSpPr>
          <p:nvPr>
            <p:ph type="ctrTitle" idx="4294967295"/>
          </p:nvPr>
        </p:nvSpPr>
        <p:spPr>
          <a:xfrm>
            <a:off x="1284950" y="2517149"/>
            <a:ext cx="7097100" cy="1193399"/>
          </a:xfrm>
          <a:prstGeom prst="rect">
            <a:avLst/>
          </a:prstGeom>
        </p:spPr>
        <p:txBody>
          <a:bodyPr lIns="91425" tIns="91425" rIns="91425" bIns="91425" anchor="b" anchorCtr="0">
            <a:noAutofit/>
          </a:bodyPr>
          <a:lstStyle/>
          <a:p>
            <a:pPr lvl="0" algn="l" rtl="0">
              <a:spcBef>
                <a:spcPts val="0"/>
              </a:spcBef>
              <a:buNone/>
            </a:pPr>
            <a:r>
              <a:rPr lang="en-US" sz="2800" b="1" dirty="0" smtClean="0"/>
              <a:t>Feature Generation</a:t>
            </a:r>
            <a:endParaRPr lang="en" sz="2800" b="1" dirty="0"/>
          </a:p>
        </p:txBody>
      </p:sp>
      <p:sp>
        <p:nvSpPr>
          <p:cNvPr id="196" name="Shape 196"/>
          <p:cNvSpPr/>
          <p:nvPr/>
        </p:nvSpPr>
        <p:spPr>
          <a:xfrm>
            <a:off x="808650" y="5091712"/>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2800"/>
          </a:p>
        </p:txBody>
      </p:sp>
      <p:sp>
        <p:nvSpPr>
          <p:cNvPr id="197" name="Shape 197"/>
          <p:cNvSpPr/>
          <p:nvPr/>
        </p:nvSpPr>
        <p:spPr>
          <a:xfrm>
            <a:off x="808650" y="1576087"/>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2800"/>
          </a:p>
        </p:txBody>
      </p:sp>
    </p:spTree>
    <p:extLst>
      <p:ext uri="{BB962C8B-B14F-4D97-AF65-F5344CB8AC3E}">
        <p14:creationId xmlns:p14="http://schemas.microsoft.com/office/powerpoint/2010/main" val="281731361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682</Words>
  <Application>Microsoft Macintosh PowerPoint</Application>
  <PresentationFormat>On-screen Show (4:3)</PresentationFormat>
  <Paragraphs>141</Paragraphs>
  <Slides>29</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Eleanor template</vt:lpstr>
      <vt:lpstr>Equation</vt:lpstr>
      <vt:lpstr>Personalized Expedia Hotel Searches</vt:lpstr>
      <vt:lpstr>OUTLINE</vt:lpstr>
      <vt:lpstr>BACKGROUND</vt:lpstr>
      <vt:lpstr>BACKGROUND</vt:lpstr>
      <vt:lpstr>PROBLEM SETTING</vt:lpstr>
      <vt:lpstr>PROBLEM SETTING</vt:lpstr>
      <vt:lpstr>DATASET</vt:lpstr>
      <vt:lpstr>FEATURE ENGINEERING</vt:lpstr>
      <vt:lpstr>Data Preprocessing </vt:lpstr>
      <vt:lpstr>DATA PREPROCESSING</vt:lpstr>
      <vt:lpstr>DATA PREPROCESSING</vt:lpstr>
      <vt:lpstr>DATA PREPROCESSING</vt:lpstr>
      <vt:lpstr>DATA PREPROCESSING</vt:lpstr>
      <vt:lpstr>DATA PREPROCESSING</vt:lpstr>
      <vt:lpstr>DATA PREPROCESSING</vt:lpstr>
      <vt:lpstr>FEATURE GENERATION</vt:lpstr>
      <vt:lpstr>FEATURE GENERATION</vt:lpstr>
      <vt:lpstr>FEATURE GENERATION</vt:lpstr>
      <vt:lpstr>FEATURE GENERATION</vt:lpstr>
      <vt:lpstr>FEATURE GENERATION</vt:lpstr>
      <vt:lpstr>TARGET GENERATION</vt:lpstr>
      <vt:lpstr>MODELS</vt:lpstr>
      <vt:lpstr>LOGISTIC REGRESSION</vt:lpstr>
      <vt:lpstr>RANDOM FOREST</vt:lpstr>
      <vt:lpstr>GRADIENT BOOSTING</vt:lpstr>
      <vt:lpstr>RESULTS</vt:lpstr>
      <vt:lpstr>FUTURE WORK</vt:lpstr>
      <vt:lpstr>REFERENCES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Expedia Hotel Searches</dc:title>
  <cp:lastModifiedBy>mr shi</cp:lastModifiedBy>
  <cp:revision>43</cp:revision>
  <dcterms:modified xsi:type="dcterms:W3CDTF">2016-03-12T05:10:26Z</dcterms:modified>
</cp:coreProperties>
</file>