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8.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9.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56" r:id="rId2"/>
    <p:sldId id="257" r:id="rId3"/>
    <p:sldId id="262" r:id="rId4"/>
    <p:sldId id="261" r:id="rId5"/>
    <p:sldId id="283" r:id="rId6"/>
    <p:sldId id="284" r:id="rId7"/>
    <p:sldId id="286" r:id="rId8"/>
    <p:sldId id="271" r:id="rId9"/>
    <p:sldId id="285" r:id="rId10"/>
    <p:sldId id="263" r:id="rId11"/>
    <p:sldId id="294" r:id="rId12"/>
    <p:sldId id="295" r:id="rId13"/>
    <p:sldId id="292" r:id="rId14"/>
    <p:sldId id="293" r:id="rId15"/>
    <p:sldId id="296" r:id="rId16"/>
    <p:sldId id="291" r:id="rId17"/>
    <p:sldId id="298" r:id="rId18"/>
    <p:sldId id="299" r:id="rId19"/>
    <p:sldId id="300" r:id="rId20"/>
    <p:sldId id="301" r:id="rId21"/>
    <p:sldId id="287" r:id="rId22"/>
    <p:sldId id="302" r:id="rId23"/>
    <p:sldId id="303" r:id="rId24"/>
    <p:sldId id="304" r:id="rId25"/>
    <p:sldId id="297" r:id="rId26"/>
    <p:sldId id="280" r:id="rId27"/>
    <p:sldId id="279"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8AD6947-47DF-4417-ACC7-75796E7FA807}">
  <a:tblStyle styleId="{28AD6947-47DF-4417-ACC7-75796E7FA80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image" Target="../media/image9.emf"/><Relationship Id="rId2"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5855698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err="1" smtClean="0">
                <a:solidFill>
                  <a:schemeClr val="tx1"/>
                </a:solidFill>
                <a:latin typeface="+mn-lt"/>
                <a:ea typeface="+mn-ea"/>
                <a:cs typeface="+mn-cs"/>
              </a:rPr>
              <a:t>prop_log_historical_price</a:t>
            </a:r>
            <a:r>
              <a:rPr lang="en-US" sz="1100" kern="1200" dirty="0" smtClean="0">
                <a:solidFill>
                  <a:schemeClr val="tx1"/>
                </a:solidFill>
                <a:latin typeface="+mn-lt"/>
                <a:ea typeface="+mn-ea"/>
                <a:cs typeface="+mn-cs"/>
              </a:rPr>
              <a:t> = </a:t>
            </a:r>
            <a:r>
              <a:rPr lang="en-US" sz="1100" kern="1200" dirty="0" smtClean="0">
                <a:solidFill>
                  <a:schemeClr val="tx1"/>
                </a:solidFill>
                <a:latin typeface="+mn-lt"/>
                <a:ea typeface="+mn-ea"/>
                <a:cs typeface="+mn-cs"/>
              </a:rPr>
              <a:t>The logarithm of the mean price of the hotel over the last trading period. A 0 will occur if the hotel was not sold in that period.</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err="1" smtClean="0">
                <a:solidFill>
                  <a:schemeClr val="tx1"/>
                </a:solidFill>
                <a:latin typeface="+mn-lt"/>
                <a:ea typeface="+mn-ea"/>
                <a:cs typeface="+mn-cs"/>
              </a:rPr>
              <a:t>price_usd</a:t>
            </a:r>
            <a:r>
              <a:rPr lang="zh-CN" altLang="en-US" sz="1100" kern="1200" dirty="0" smtClean="0">
                <a:solidFill>
                  <a:schemeClr val="tx1"/>
                </a:solidFill>
                <a:latin typeface="+mn-lt"/>
                <a:ea typeface="+mn-ea"/>
                <a:cs typeface="+mn-cs"/>
              </a:rPr>
              <a:t> </a:t>
            </a:r>
            <a:r>
              <a:rPr lang="en-US" altLang="zh-CN" sz="1100" kern="1200" dirty="0" smtClean="0">
                <a:solidFill>
                  <a:schemeClr val="tx1"/>
                </a:solidFill>
                <a:latin typeface="+mn-lt"/>
                <a:ea typeface="+mn-ea"/>
                <a:cs typeface="+mn-cs"/>
              </a:rPr>
              <a:t>=</a:t>
            </a:r>
            <a:r>
              <a:rPr lang="zh-CN" altLang="en-US" sz="110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Displayed price of the hotel for the given search.  Note that different countries have different conventions regarding displaying taxes and fees and the value may be per night or for the whole stay</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err="1" smtClean="0">
                <a:solidFill>
                  <a:schemeClr val="tx1"/>
                </a:solidFill>
                <a:latin typeface="+mn-lt"/>
                <a:ea typeface="+mn-ea"/>
                <a:cs typeface="+mn-cs"/>
              </a:rPr>
              <a:t>visitor_hist_adr_usd</a:t>
            </a:r>
            <a:r>
              <a:rPr lang="zh-CN" altLang="en-US" sz="1100" b="0" kern="1200" dirty="0" smtClean="0">
                <a:solidFill>
                  <a:schemeClr val="tx1"/>
                </a:solidFill>
                <a:latin typeface="+mn-lt"/>
                <a:ea typeface="+mn-ea"/>
                <a:cs typeface="+mn-cs"/>
              </a:rPr>
              <a:t> </a:t>
            </a:r>
            <a:r>
              <a:rPr lang="en-US" altLang="zh-CN" sz="1100" b="0" kern="1200" dirty="0" smtClean="0">
                <a:solidFill>
                  <a:schemeClr val="tx1"/>
                </a:solidFill>
                <a:latin typeface="+mn-lt"/>
                <a:ea typeface="+mn-ea"/>
                <a:cs typeface="+mn-cs"/>
              </a:rPr>
              <a:t>=</a:t>
            </a:r>
            <a:r>
              <a:rPr lang="zh-CN" altLang="en-US" sz="1100" b="0" kern="120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The</a:t>
            </a:r>
            <a:r>
              <a:rPr lang="en-US" sz="1100" kern="1200" dirty="0" smtClean="0">
                <a:solidFill>
                  <a:schemeClr val="tx1"/>
                </a:solidFill>
                <a:latin typeface="+mn-lt"/>
                <a:ea typeface="+mn-ea"/>
                <a:cs typeface="+mn-cs"/>
              </a:rPr>
              <a:t> mean price per night (in US$) of the hotels the customer has previously purchased; null signifies there is no purchase history on the customer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			</a:t>
            </a:r>
          </a:p>
          <a:p>
            <a:endParaRPr lang="en-US" dirty="0"/>
          </a:p>
        </p:txBody>
      </p:sp>
    </p:spTree>
    <p:extLst>
      <p:ext uri="{BB962C8B-B14F-4D97-AF65-F5344CB8AC3E}">
        <p14:creationId xmlns:p14="http://schemas.microsoft.com/office/powerpoint/2010/main" val="1316836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err="1" smtClean="0">
                <a:solidFill>
                  <a:schemeClr val="tx1"/>
                </a:solidFill>
                <a:latin typeface="+mn-lt"/>
                <a:ea typeface="+mn-ea"/>
                <a:cs typeface="+mn-cs"/>
              </a:rPr>
              <a:t>srch_query_affinity_score</a:t>
            </a:r>
            <a:r>
              <a:rPr lang="zh-CN" altLang="en-US" sz="1100" kern="1200" dirty="0" smtClean="0">
                <a:solidFill>
                  <a:schemeClr val="tx1"/>
                </a:solidFill>
                <a:latin typeface="+mn-lt"/>
                <a:ea typeface="+mn-ea"/>
                <a:cs typeface="+mn-cs"/>
              </a:rPr>
              <a:t> </a:t>
            </a:r>
            <a:r>
              <a:rPr lang="en-US" altLang="zh-CN" sz="1100" kern="1200" dirty="0" smtClean="0">
                <a:solidFill>
                  <a:schemeClr val="tx1"/>
                </a:solidFill>
                <a:latin typeface="+mn-lt"/>
                <a:ea typeface="+mn-ea"/>
                <a:cs typeface="+mn-cs"/>
              </a:rPr>
              <a:t>=</a:t>
            </a:r>
            <a:r>
              <a:rPr lang="zh-CN" altLang="en-US" sz="110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log of the probability a hotel will be clicked on in Internet searches (hence the values are negative)  A null signifies there are no data (i.e. hotel did not register in any searches)			</a:t>
            </a:r>
          </a:p>
          <a:p>
            <a:endParaRPr lang="en-US" dirty="0"/>
          </a:p>
        </p:txBody>
      </p:sp>
    </p:spTree>
    <p:extLst>
      <p:ext uri="{BB962C8B-B14F-4D97-AF65-F5344CB8AC3E}">
        <p14:creationId xmlns:p14="http://schemas.microsoft.com/office/powerpoint/2010/main" val="491320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21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8" Type="http://schemas.openxmlformats.org/officeDocument/2006/relationships/oleObject" Target="../embeddings/oleObject3.bin"/><Relationship Id="rId9" Type="http://schemas.openxmlformats.org/officeDocument/2006/relationships/image" Target="../media/image11.emf"/><Relationship Id="rId10" Type="http://schemas.openxmlformats.org/officeDocument/2006/relationships/oleObject" Target="../embeddings/oleObject4.bin"/><Relationship Id="rId11"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5.bin"/><Relationship Id="rId5" Type="http://schemas.openxmlformats.org/officeDocument/2006/relationships/image" Target="../media/image13.emf"/><Relationship Id="rId6" Type="http://schemas.openxmlformats.org/officeDocument/2006/relationships/oleObject" Target="../embeddings/oleObject6.bin"/><Relationship Id="rId7" Type="http://schemas.openxmlformats.org/officeDocument/2006/relationships/image" Target="../media/image14.emf"/><Relationship Id="rId8" Type="http://schemas.openxmlformats.org/officeDocument/2006/relationships/oleObject" Target="../embeddings/oleObject7.bin"/><Relationship Id="rId9" Type="http://schemas.openxmlformats.org/officeDocument/2006/relationships/image" Target="../media/image15.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emf"/><Relationship Id="rId5" Type="http://schemas.openxmlformats.org/officeDocument/2006/relationships/oleObject" Target="../embeddings/oleObject9.bin"/><Relationship Id="rId6" Type="http://schemas.openxmlformats.org/officeDocument/2006/relationships/image" Target="../media/image17.e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0.bin"/><Relationship Id="rId5" Type="http://schemas.openxmlformats.org/officeDocument/2006/relationships/image" Target="../media/image18.emf"/><Relationship Id="rId6" Type="http://schemas.openxmlformats.org/officeDocument/2006/relationships/oleObject" Target="../embeddings/oleObject11.bin"/><Relationship Id="rId7" Type="http://schemas.openxmlformats.org/officeDocument/2006/relationships/image" Target="../media/image19.e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unsplash.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319175" y="2304925"/>
            <a:ext cx="6680399" cy="1546500"/>
          </a:xfrm>
          <a:prstGeom prst="rect">
            <a:avLst/>
          </a:prstGeom>
        </p:spPr>
        <p:txBody>
          <a:bodyPr lIns="91425" tIns="91425" rIns="91425" bIns="91425" anchor="t" anchorCtr="0">
            <a:noAutofit/>
          </a:bodyPr>
          <a:lstStyle/>
          <a:p>
            <a:pPr eaLnBrk="1" hangingPunct="1"/>
            <a:r>
              <a:rPr lang="en-US" altLang="zh-CN" dirty="0"/>
              <a:t>Personalized Expedia Hotel Searches</a:t>
            </a:r>
          </a:p>
        </p:txBody>
      </p:sp>
      <p:sp>
        <p:nvSpPr>
          <p:cNvPr id="2" name="文本框 1"/>
          <p:cNvSpPr txBox="1"/>
          <p:nvPr/>
        </p:nvSpPr>
        <p:spPr>
          <a:xfrm>
            <a:off x="5000625" y="5443835"/>
            <a:ext cx="2397125" cy="461665"/>
          </a:xfrm>
          <a:prstGeom prst="rect">
            <a:avLst/>
          </a:prstGeom>
          <a:noFill/>
        </p:spPr>
        <p:txBody>
          <a:bodyPr wrap="square" rtlCol="0">
            <a:spAutoFit/>
          </a:bodyPr>
          <a:lstStyle/>
          <a:p>
            <a:r>
              <a:rPr kumimoji="1" lang="en-US" altLang="zh-CN" sz="2400" dirty="0" smtClean="0">
                <a:solidFill>
                  <a:schemeClr val="bg1">
                    <a:lumMod val="85000"/>
                  </a:schemeClr>
                </a:solidFill>
              </a:rPr>
              <a:t>Team: </a:t>
            </a:r>
            <a:r>
              <a:rPr kumimoji="1" lang="en-US" altLang="zh-CN" sz="2400" dirty="0" err="1" smtClean="0">
                <a:solidFill>
                  <a:schemeClr val="bg1">
                    <a:lumMod val="85000"/>
                  </a:schemeClr>
                </a:solidFill>
              </a:rPr>
              <a:t>Madata</a:t>
            </a:r>
            <a:endParaRPr kumimoji="1" lang="zh-CN" altLang="en-US" sz="2400" dirty="0">
              <a:solidFill>
                <a:schemeClr val="bg1">
                  <a:lumMod val="85000"/>
                </a:schemeClr>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3" y="1600200"/>
            <a:ext cx="5557713" cy="4967700"/>
          </a:xfrm>
          <a:prstGeom prst="rect">
            <a:avLst/>
          </a:prstGeom>
        </p:spPr>
        <p:txBody>
          <a:bodyPr lIns="91425" tIns="91425" rIns="91425" bIns="91425" anchor="t" anchorCtr="0">
            <a:noAutofit/>
          </a:bodyPr>
          <a:lstStyle/>
          <a:p>
            <a:pPr eaLnBrk="1" hangingPunct="1">
              <a:defRPr/>
            </a:pPr>
            <a:r>
              <a:rPr lang="zh-CN" altLang="en-US" sz="3200" dirty="0" smtClean="0">
                <a:latin typeface="Calibri" charset="0"/>
              </a:rPr>
              <a:t> </a:t>
            </a:r>
            <a:r>
              <a:rPr lang="en-US" altLang="zh-CN" sz="2400" b="1" dirty="0" smtClean="0">
                <a:latin typeface="Calibri" charset="0"/>
              </a:rPr>
              <a:t>Missing</a:t>
            </a:r>
            <a:r>
              <a:rPr lang="zh-CN" altLang="en-US" sz="2400" b="1" dirty="0" smtClean="0">
                <a:latin typeface="Calibri" charset="0"/>
              </a:rPr>
              <a:t> </a:t>
            </a:r>
            <a:r>
              <a:rPr lang="en-US" altLang="zh-CN" sz="2400" b="1" dirty="0">
                <a:latin typeface="Calibri" charset="0"/>
              </a:rPr>
              <a:t>Value</a:t>
            </a:r>
            <a:r>
              <a:rPr lang="zh-CN" altLang="en-US" sz="2400" b="1" dirty="0">
                <a:latin typeface="Calibri" charset="0"/>
              </a:rPr>
              <a:t> </a:t>
            </a:r>
            <a:r>
              <a:rPr lang="en-US" altLang="zh-CN" sz="2400" b="1" dirty="0">
                <a:latin typeface="Calibri" charset="0"/>
              </a:rPr>
              <a:t>Estimation</a:t>
            </a:r>
            <a:r>
              <a:rPr lang="zh-CN" altLang="en-US" sz="2400" b="1" dirty="0">
                <a:latin typeface="Calibri" charset="0"/>
              </a:rPr>
              <a:t> </a:t>
            </a:r>
            <a:endParaRPr lang="en-US" altLang="zh-CN" sz="2400" b="1" dirty="0">
              <a:latin typeface="Calibri" charset="0"/>
            </a:endParaRPr>
          </a:p>
          <a:p>
            <a:pPr eaLnBrk="1" hangingPunct="1">
              <a:defRPr/>
            </a:pPr>
            <a:r>
              <a:rPr lang="zh-CN" altLang="en-US" sz="2400" b="1" dirty="0" smtClean="0">
                <a:latin typeface="Calibri" charset="0"/>
              </a:rPr>
              <a:t>  </a:t>
            </a:r>
            <a:r>
              <a:rPr lang="en-US" altLang="zh-CN" sz="2400" b="1" dirty="0" smtClean="0">
                <a:latin typeface="Calibri" charset="0"/>
              </a:rPr>
              <a:t>Data</a:t>
            </a:r>
            <a:r>
              <a:rPr lang="zh-CN" altLang="en-US" sz="2400" b="1" dirty="0" smtClean="0">
                <a:latin typeface="Calibri" charset="0"/>
              </a:rPr>
              <a:t> </a:t>
            </a:r>
            <a:r>
              <a:rPr lang="en-US" altLang="zh-CN" sz="2400" b="1" dirty="0" smtClean="0">
                <a:latin typeface="Calibri" charset="0"/>
              </a:rPr>
              <a:t>Balancing</a:t>
            </a:r>
          </a:p>
          <a:p>
            <a:pPr eaLnBrk="1" hangingPunct="1">
              <a:defRPr/>
            </a:pPr>
            <a:r>
              <a:rPr lang="zh-CN" altLang="en-US" sz="2400" b="1" dirty="0" smtClean="0">
                <a:latin typeface="Calibri" charset="0"/>
              </a:rPr>
              <a:t>  </a:t>
            </a:r>
            <a:r>
              <a:rPr lang="en-US" altLang="zh-CN" sz="2400" b="1" dirty="0" smtClean="0">
                <a:latin typeface="Calibri" charset="0"/>
              </a:rPr>
              <a:t>Truncation</a:t>
            </a:r>
          </a:p>
          <a:p>
            <a:pPr eaLnBrk="1" hangingPunct="1">
              <a:defRPr/>
            </a:pPr>
            <a:r>
              <a:rPr lang="zh-CN" altLang="en-US" sz="2400" b="1" dirty="0" smtClean="0">
                <a:latin typeface="Calibri" charset="0"/>
              </a:rPr>
              <a:t>  </a:t>
            </a:r>
            <a:r>
              <a:rPr lang="en-US" altLang="zh-CN" sz="2400" b="1" dirty="0" smtClean="0">
                <a:latin typeface="Calibri" charset="0"/>
              </a:rPr>
              <a:t>Normalization</a:t>
            </a:r>
            <a:endParaRPr lang="en-US" altLang="zh-CN" sz="2400" b="1" dirty="0">
              <a:latin typeface="Calibri" charset="0"/>
            </a:endParaRPr>
          </a:p>
          <a:p>
            <a:pPr eaLnBrk="1" hangingPunct="1">
              <a:defRPr/>
            </a:pPr>
            <a:r>
              <a:rPr lang="zh-CN" altLang="en-US" sz="2400" b="1" dirty="0" smtClean="0">
                <a:latin typeface="Calibri" charset="0"/>
              </a:rPr>
              <a:t>  </a:t>
            </a:r>
            <a:r>
              <a:rPr lang="en-US" altLang="zh-CN" sz="2400" b="1" dirty="0" smtClean="0">
                <a:latin typeface="Calibri" charset="0"/>
              </a:rPr>
              <a:t>Split</a:t>
            </a:r>
            <a:r>
              <a:rPr lang="zh-CN" altLang="en-US" sz="2400" b="1" dirty="0" smtClean="0">
                <a:latin typeface="Calibri" charset="0"/>
              </a:rPr>
              <a:t> </a:t>
            </a:r>
            <a:r>
              <a:rPr lang="en-US" altLang="zh-CN" sz="2400" b="1" dirty="0">
                <a:latin typeface="Calibri" charset="0"/>
              </a:rPr>
              <a:t>Data</a:t>
            </a:r>
            <a:r>
              <a:rPr lang="zh-CN" altLang="en-US" sz="2400" b="1" dirty="0">
                <a:latin typeface="Calibri" charset="0"/>
              </a:rPr>
              <a:t> </a:t>
            </a:r>
            <a:r>
              <a:rPr lang="en-US" altLang="zh-CN" sz="2400" b="1" dirty="0">
                <a:latin typeface="Calibri" charset="0"/>
              </a:rPr>
              <a:t>By</a:t>
            </a:r>
            <a:r>
              <a:rPr lang="zh-CN" altLang="en-US" sz="2400" b="1" dirty="0">
                <a:latin typeface="Calibri" charset="0"/>
              </a:rPr>
              <a:t> </a:t>
            </a:r>
            <a:r>
              <a:rPr lang="en-US" altLang="zh-CN" sz="2400" b="1" dirty="0">
                <a:latin typeface="Calibri" charset="0"/>
              </a:rPr>
              <a:t>Country</a:t>
            </a:r>
          </a:p>
          <a:p>
            <a:pPr eaLnBrk="1" hangingPunct="1">
              <a:defRPr/>
            </a:pPr>
            <a:r>
              <a:rPr lang="zh-CN" altLang="en-US" sz="2400" b="1" dirty="0" smtClean="0">
                <a:latin typeface="Calibri" charset="0"/>
              </a:rPr>
              <a:t>  </a:t>
            </a:r>
            <a:r>
              <a:rPr lang="en-US" altLang="zh-CN" sz="2400" b="1" dirty="0" smtClean="0">
                <a:latin typeface="Calibri" charset="0"/>
              </a:rPr>
              <a:t>Feature</a:t>
            </a:r>
            <a:r>
              <a:rPr lang="zh-CN" altLang="en-US" sz="2400" b="1" dirty="0" smtClean="0">
                <a:latin typeface="Calibri" charset="0"/>
              </a:rPr>
              <a:t> </a:t>
            </a:r>
            <a:r>
              <a:rPr lang="en-US" altLang="zh-CN" sz="2400" b="1" dirty="0">
                <a:latin typeface="Calibri" charset="0"/>
              </a:rPr>
              <a:t>Extraction</a:t>
            </a:r>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266825"/>
            <a:ext cx="7257185" cy="1945091"/>
          </a:xfrm>
          <a:prstGeom prst="rect">
            <a:avLst/>
          </a:prstGeom>
        </p:spPr>
        <p:txBody>
          <a:bodyPr lIns="91425" tIns="91425" rIns="91425" bIns="91425" anchor="t" anchorCtr="0">
            <a:noAutofit/>
          </a:bodyPr>
          <a:lstStyle/>
          <a:p>
            <a:pPr>
              <a:buNone/>
            </a:pPr>
            <a:r>
              <a:rPr lang="zh-CN" altLang="en-US" sz="2000" b="1" dirty="0" smtClean="0"/>
              <a:t> </a:t>
            </a:r>
            <a:r>
              <a:rPr lang="en-US" altLang="zh-CN" sz="2400" b="1" dirty="0"/>
              <a:t>Filling missing data:</a:t>
            </a:r>
            <a:r>
              <a:rPr lang="zh-CN" altLang="en-US" sz="2400" b="1" dirty="0"/>
              <a:t> </a:t>
            </a:r>
            <a:r>
              <a:rPr lang="en-US" altLang="zh-CN" sz="2400" dirty="0"/>
              <a:t>missing data are filled with different </a:t>
            </a:r>
            <a:r>
              <a:rPr lang="en-US" altLang="zh-CN" sz="2400" dirty="0" smtClean="0"/>
              <a:t>values</a:t>
            </a:r>
          </a:p>
          <a:p>
            <a:pPr>
              <a:buNone/>
            </a:pPr>
            <a:endParaRPr lang="en-US" altLang="zh-CN" sz="2400" dirty="0"/>
          </a:p>
          <a:p>
            <a:pPr>
              <a:buNone/>
            </a:pPr>
            <a:r>
              <a:rPr lang="en-US" altLang="zh-CN" sz="2000" dirty="0"/>
              <a:t>i.e. worst, mean, median values</a:t>
            </a:r>
          </a:p>
          <a:p>
            <a:pPr>
              <a:buNone/>
            </a:pPr>
            <a:r>
              <a:rPr lang="en-US" altLang="zh-CN" sz="2000" dirty="0"/>
              <a:t>Examples</a:t>
            </a:r>
            <a:r>
              <a:rPr lang="zh-CN" altLang="en-US" sz="2000" dirty="0"/>
              <a:t> </a:t>
            </a:r>
            <a:r>
              <a:rPr lang="en-US" altLang="zh-CN" sz="2000" dirty="0"/>
              <a:t>–’prop_location_score2’, ‘</a:t>
            </a:r>
            <a:r>
              <a:rPr lang="en-US" altLang="zh-CN" sz="2000" dirty="0" err="1"/>
              <a:t>prop_review</a:t>
            </a:r>
            <a:r>
              <a:rPr lang="zh-CN" altLang="en-US" sz="2000" dirty="0"/>
              <a:t>_</a:t>
            </a:r>
            <a:r>
              <a:rPr lang="en-US" altLang="zh-CN" sz="2000" dirty="0"/>
              <a:t>score’</a:t>
            </a:r>
          </a:p>
          <a:p>
            <a:pPr lvl="0" rtl="0">
              <a:spcBef>
                <a:spcPts val="0"/>
              </a:spcBef>
              <a:buNone/>
            </a:pPr>
            <a:endParaRPr lang="en-US" dirty="0" smtClean="0"/>
          </a:p>
          <a:p>
            <a:pPr lvl="0" rtl="0">
              <a:spcBef>
                <a:spcPts val="0"/>
              </a:spcBef>
              <a:buNone/>
            </a:pPr>
            <a:endParaRPr lang="en" b="1" dirty="0"/>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pic>
        <p:nvPicPr>
          <p:cNvPr id="8" name="图片 7" descr="prop_location_score2_v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143" y="3211916"/>
            <a:ext cx="4240113" cy="317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prop_review_score_v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79775" y="3211916"/>
            <a:ext cx="4240113" cy="317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41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3" y="1600200"/>
            <a:ext cx="7257185" cy="4967700"/>
          </a:xfrm>
          <a:prstGeom prst="rect">
            <a:avLst/>
          </a:prstGeom>
        </p:spPr>
        <p:txBody>
          <a:bodyPr lIns="91425" tIns="91425" rIns="91425" bIns="91425" anchor="t" anchorCtr="0">
            <a:noAutofit/>
          </a:bodyPr>
          <a:lstStyle/>
          <a:p>
            <a:pPr marL="0" indent="0" eaLnBrk="1" hangingPunct="1">
              <a:buFont typeface="Arial" charset="0"/>
              <a:buNone/>
            </a:pPr>
            <a:r>
              <a:rPr lang="en-US" altLang="zh-CN" sz="2400" b="1" dirty="0" smtClean="0"/>
              <a:t>Data Balancing:</a:t>
            </a:r>
          </a:p>
          <a:p>
            <a:pPr marL="0" indent="0" eaLnBrk="1" hangingPunct="1">
              <a:buFont typeface="Arial" charset="0"/>
              <a:buNone/>
            </a:pPr>
            <a:r>
              <a:rPr lang="zh-CN" altLang="en-US" sz="2400" b="1" dirty="0" smtClean="0"/>
              <a:t> </a:t>
            </a:r>
            <a:endParaRPr lang="en-US" altLang="zh-CN" sz="2400" b="1" dirty="0" smtClean="0"/>
          </a:p>
          <a:p>
            <a:pPr marL="0" indent="0" eaLnBrk="1" hangingPunct="1">
              <a:buFont typeface="Arial" charset="0"/>
              <a:buNone/>
            </a:pPr>
            <a:r>
              <a:rPr lang="en-US" altLang="zh-CN" sz="2400" dirty="0" smtClean="0">
                <a:latin typeface="Calibri" charset="0"/>
              </a:rPr>
              <a:t>Problem</a:t>
            </a:r>
            <a:r>
              <a:rPr lang="en-US" altLang="zh-CN" sz="2400" dirty="0">
                <a:latin typeface="Calibri" charset="0"/>
              </a:rPr>
              <a:t>: Only</a:t>
            </a:r>
            <a:r>
              <a:rPr lang="zh-CN" altLang="en-US" sz="2400" dirty="0">
                <a:latin typeface="Calibri" charset="0"/>
              </a:rPr>
              <a:t> </a:t>
            </a:r>
            <a:r>
              <a:rPr lang="en-US" altLang="zh-CN" sz="2400" dirty="0">
                <a:latin typeface="Calibri" charset="0"/>
              </a:rPr>
              <a:t>4.4%</a:t>
            </a:r>
            <a:r>
              <a:rPr lang="zh-CN" altLang="en-US" sz="2400" dirty="0">
                <a:latin typeface="Calibri" charset="0"/>
              </a:rPr>
              <a:t> </a:t>
            </a:r>
            <a:r>
              <a:rPr lang="en-US" altLang="zh-CN" sz="2400" dirty="0">
                <a:latin typeface="Calibri" charset="0"/>
              </a:rPr>
              <a:t>positive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a:latin typeface="Calibri" charset="0"/>
              </a:rPr>
              <a:t>points</a:t>
            </a:r>
            <a:r>
              <a:rPr lang="zh-CN" altLang="en-US" sz="2400" dirty="0">
                <a:latin typeface="Calibri" charset="0"/>
              </a:rPr>
              <a:t> </a:t>
            </a:r>
            <a:r>
              <a:rPr lang="en-US" altLang="zh-CN" sz="2400" dirty="0">
                <a:latin typeface="Calibri" charset="0"/>
              </a:rPr>
              <a:t>among</a:t>
            </a:r>
            <a:r>
              <a:rPr lang="zh-CN" altLang="en-US" sz="2400" dirty="0">
                <a:latin typeface="Calibri" charset="0"/>
              </a:rPr>
              <a:t> </a:t>
            </a:r>
            <a:r>
              <a:rPr lang="en-US" altLang="zh-CN" sz="2400" dirty="0">
                <a:latin typeface="Calibri" charset="0"/>
              </a:rPr>
              <a:t>9.9</a:t>
            </a:r>
            <a:r>
              <a:rPr lang="zh-CN" altLang="en-US" sz="2400" dirty="0">
                <a:latin typeface="Calibri" charset="0"/>
              </a:rPr>
              <a:t> </a:t>
            </a:r>
            <a:r>
              <a:rPr lang="en-US" altLang="zh-CN" sz="2400" dirty="0">
                <a:latin typeface="Calibri" charset="0"/>
              </a:rPr>
              <a:t>million data points.	</a:t>
            </a:r>
          </a:p>
          <a:p>
            <a:pPr marL="0" indent="0" eaLnBrk="1" hangingPunct="1">
              <a:buFont typeface="Arial" charset="0"/>
              <a:buNone/>
            </a:pPr>
            <a:endParaRPr lang="en-US" altLang="zh-CN" sz="2400" dirty="0">
              <a:latin typeface="Calibri" charset="0"/>
            </a:endParaRPr>
          </a:p>
          <a:p>
            <a:pPr marL="0" indent="0" eaLnBrk="1" hangingPunct="1">
              <a:buFont typeface="Arial" charset="0"/>
              <a:buNone/>
            </a:pPr>
            <a:r>
              <a:rPr lang="en-US" altLang="zh-CN" sz="2400" dirty="0">
                <a:latin typeface="Calibri" charset="0"/>
              </a:rPr>
              <a:t>Solution:</a:t>
            </a:r>
            <a:r>
              <a:rPr lang="zh-CN" altLang="en-US" sz="2400" dirty="0">
                <a:latin typeface="Calibri" charset="0"/>
              </a:rPr>
              <a:t> </a:t>
            </a:r>
            <a:r>
              <a:rPr lang="en-US" altLang="zh-CN" sz="2400" dirty="0">
                <a:latin typeface="Calibri" charset="0"/>
              </a:rPr>
              <a:t>Choose</a:t>
            </a:r>
            <a:r>
              <a:rPr lang="zh-CN" altLang="en-US" sz="2400" dirty="0">
                <a:latin typeface="Calibri" charset="0"/>
              </a:rPr>
              <a:t> </a:t>
            </a:r>
            <a:r>
              <a:rPr lang="en-US" altLang="zh-CN" sz="2400" dirty="0">
                <a:latin typeface="Calibri" charset="0"/>
              </a:rPr>
              <a:t>all</a:t>
            </a:r>
            <a:r>
              <a:rPr lang="zh-CN" altLang="en-US" sz="2400" dirty="0">
                <a:latin typeface="Calibri" charset="0"/>
              </a:rPr>
              <a:t> </a:t>
            </a:r>
            <a:r>
              <a:rPr lang="en-US" altLang="zh-CN" sz="2400" dirty="0">
                <a:latin typeface="Calibri" charset="0"/>
              </a:rPr>
              <a:t>positive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a:latin typeface="Calibri" charset="0"/>
              </a:rPr>
              <a:t>and</a:t>
            </a:r>
            <a:r>
              <a:rPr lang="zh-CN" altLang="en-US" sz="2400" dirty="0">
                <a:latin typeface="Calibri" charset="0"/>
              </a:rPr>
              <a:t> </a:t>
            </a:r>
            <a:r>
              <a:rPr lang="en-US" altLang="zh-CN" sz="2400" dirty="0">
                <a:latin typeface="Calibri" charset="0"/>
              </a:rPr>
              <a:t>randomly</a:t>
            </a:r>
            <a:r>
              <a:rPr lang="zh-CN" altLang="en-US" sz="2400" dirty="0">
                <a:latin typeface="Calibri" charset="0"/>
              </a:rPr>
              <a:t> </a:t>
            </a:r>
            <a:r>
              <a:rPr lang="en-US" altLang="zh-CN" sz="2400" dirty="0">
                <a:latin typeface="Calibri" charset="0"/>
              </a:rPr>
              <a:t>sample</a:t>
            </a:r>
            <a:r>
              <a:rPr lang="zh-CN" altLang="en-US" sz="2400" dirty="0">
                <a:latin typeface="Calibri" charset="0"/>
              </a:rPr>
              <a:t> </a:t>
            </a:r>
            <a:r>
              <a:rPr lang="en-US" altLang="zh-CN" sz="2400" dirty="0">
                <a:latin typeface="Calibri" charset="0"/>
              </a:rPr>
              <a:t>the</a:t>
            </a:r>
            <a:r>
              <a:rPr lang="zh-CN" altLang="en-US" sz="2400" dirty="0">
                <a:latin typeface="Calibri" charset="0"/>
              </a:rPr>
              <a:t> </a:t>
            </a:r>
            <a:r>
              <a:rPr lang="en-US" altLang="zh-CN" sz="2400" dirty="0">
                <a:latin typeface="Calibri" charset="0"/>
              </a:rPr>
              <a:t>same</a:t>
            </a:r>
            <a:r>
              <a:rPr lang="zh-CN" altLang="en-US" sz="2400" dirty="0">
                <a:latin typeface="Calibri" charset="0"/>
              </a:rPr>
              <a:t> </a:t>
            </a:r>
            <a:r>
              <a:rPr lang="en-US" altLang="zh-CN" sz="2400" dirty="0">
                <a:latin typeface="Calibri" charset="0"/>
              </a:rPr>
              <a:t>amount</a:t>
            </a:r>
            <a:r>
              <a:rPr lang="zh-CN" altLang="en-US" sz="2400" dirty="0">
                <a:latin typeface="Calibri" charset="0"/>
              </a:rPr>
              <a:t> </a:t>
            </a:r>
            <a:r>
              <a:rPr lang="en-US" altLang="zh-CN" sz="2400" dirty="0">
                <a:latin typeface="Calibri" charset="0"/>
              </a:rPr>
              <a:t>of</a:t>
            </a:r>
            <a:r>
              <a:rPr lang="zh-CN" altLang="en-US" sz="2400" dirty="0">
                <a:latin typeface="Calibri" charset="0"/>
              </a:rPr>
              <a:t> </a:t>
            </a:r>
            <a:r>
              <a:rPr lang="en-US" altLang="zh-CN" sz="2400" dirty="0">
                <a:latin typeface="Calibri" charset="0"/>
              </a:rPr>
              <a:t>negative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smtClean="0">
                <a:latin typeface="Calibri" charset="0"/>
              </a:rPr>
              <a:t>points.</a:t>
            </a:r>
            <a:endParaRPr lang="en" sz="2400" b="1" dirty="0"/>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spTree>
    <p:extLst>
      <p:ext uri="{BB962C8B-B14F-4D97-AF65-F5344CB8AC3E}">
        <p14:creationId xmlns:p14="http://schemas.microsoft.com/office/powerpoint/2010/main" val="390613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138575"/>
            <a:ext cx="7257185" cy="1524621"/>
          </a:xfrm>
          <a:prstGeom prst="rect">
            <a:avLst/>
          </a:prstGeom>
        </p:spPr>
        <p:txBody>
          <a:bodyPr lIns="91425" tIns="91425" rIns="91425" bIns="91425" anchor="t" anchorCtr="0">
            <a:noAutofit/>
          </a:bodyPr>
          <a:lstStyle/>
          <a:p>
            <a:pPr>
              <a:buNone/>
            </a:pPr>
            <a:r>
              <a:rPr lang="en-US" altLang="zh-CN" sz="2400" b="1" dirty="0"/>
              <a:t>Truncation:</a:t>
            </a:r>
            <a:r>
              <a:rPr lang="zh-CN" altLang="en-US" sz="2400" b="1" dirty="0"/>
              <a:t> </a:t>
            </a:r>
            <a:r>
              <a:rPr lang="en-US" altLang="zh-CN" sz="2400" dirty="0"/>
              <a:t>Price</a:t>
            </a:r>
            <a:r>
              <a:rPr lang="zh-CN" altLang="en-US" sz="2400" dirty="0"/>
              <a:t> </a:t>
            </a:r>
            <a:r>
              <a:rPr lang="en-US" altLang="zh-CN" sz="2400" dirty="0"/>
              <a:t>related</a:t>
            </a:r>
            <a:r>
              <a:rPr lang="zh-CN" altLang="en-US" sz="2400" dirty="0"/>
              <a:t> </a:t>
            </a:r>
            <a:r>
              <a:rPr lang="en-US" altLang="zh-CN" sz="2400" dirty="0"/>
              <a:t>features:</a:t>
            </a:r>
            <a:r>
              <a:rPr lang="zh-CN" altLang="en-US" sz="2400" dirty="0"/>
              <a:t> </a:t>
            </a:r>
            <a:r>
              <a:rPr lang="en-US" altLang="zh-CN" sz="2400" dirty="0"/>
              <a:t>truncate</a:t>
            </a:r>
            <a:r>
              <a:rPr lang="zh-CN" altLang="en-US" sz="2400" dirty="0"/>
              <a:t> </a:t>
            </a:r>
            <a:r>
              <a:rPr lang="en-US" altLang="zh-CN" sz="2400" dirty="0"/>
              <a:t>outlier</a:t>
            </a:r>
            <a:r>
              <a:rPr lang="zh-CN" altLang="en-US" sz="2400" dirty="0"/>
              <a:t> </a:t>
            </a:r>
            <a:r>
              <a:rPr lang="en-US" altLang="zh-CN" sz="2400" dirty="0"/>
              <a:t>data</a:t>
            </a:r>
            <a:r>
              <a:rPr lang="zh-CN" altLang="en-US" sz="2400" dirty="0"/>
              <a:t> </a:t>
            </a:r>
            <a:r>
              <a:rPr lang="en-US" altLang="zh-CN" sz="2400" dirty="0"/>
              <a:t>and</a:t>
            </a:r>
            <a:r>
              <a:rPr lang="zh-CN" altLang="en-US" sz="2400" dirty="0"/>
              <a:t> </a:t>
            </a:r>
            <a:r>
              <a:rPr lang="en-US" altLang="zh-CN" sz="2400" dirty="0"/>
              <a:t>quantize</a:t>
            </a:r>
            <a:r>
              <a:rPr lang="zh-CN" altLang="en-US" sz="2400" dirty="0"/>
              <a:t> </a:t>
            </a:r>
            <a:r>
              <a:rPr lang="en-US" altLang="zh-CN" sz="2400" dirty="0"/>
              <a:t>data</a:t>
            </a:r>
            <a:r>
              <a:rPr lang="zh-CN" altLang="en-US" sz="2400" dirty="0"/>
              <a:t> </a:t>
            </a:r>
            <a:r>
              <a:rPr lang="en-US" altLang="zh-CN" sz="2400" dirty="0"/>
              <a:t>into</a:t>
            </a:r>
            <a:r>
              <a:rPr lang="zh-CN" altLang="en-US" sz="2400" dirty="0"/>
              <a:t> </a:t>
            </a:r>
            <a:r>
              <a:rPr lang="en-US" altLang="zh-CN" sz="2400" dirty="0" smtClean="0"/>
              <a:t>bins</a:t>
            </a:r>
          </a:p>
          <a:p>
            <a:pPr>
              <a:buNone/>
            </a:pPr>
            <a:endParaRPr lang="en-US" altLang="zh-CN" sz="2400" dirty="0" smtClean="0"/>
          </a:p>
          <a:p>
            <a:pPr>
              <a:buNone/>
            </a:pPr>
            <a:r>
              <a:rPr lang="en-US" altLang="zh-CN" sz="2000" dirty="0" smtClean="0"/>
              <a:t>Examples</a:t>
            </a:r>
            <a:r>
              <a:rPr lang="zh-CN" altLang="en-US" sz="2000" dirty="0" smtClean="0"/>
              <a:t> </a:t>
            </a:r>
            <a:r>
              <a:rPr lang="en-US" altLang="zh-CN" sz="2000" dirty="0"/>
              <a:t>-</a:t>
            </a:r>
            <a:r>
              <a:rPr lang="zh-CN" altLang="en-US" sz="2000" dirty="0"/>
              <a:t> </a:t>
            </a:r>
            <a:r>
              <a:rPr lang="en-US" altLang="zh-CN" sz="2000" dirty="0"/>
              <a:t>‘</a:t>
            </a:r>
            <a:r>
              <a:rPr lang="en-US" altLang="zh-CN" sz="2000" dirty="0" err="1"/>
              <a:t>price_usd</a:t>
            </a:r>
            <a:r>
              <a:rPr lang="en-US" altLang="zh-CN" sz="2000" dirty="0"/>
              <a:t>’,</a:t>
            </a:r>
            <a:r>
              <a:rPr lang="zh-CN" altLang="en-US" sz="2000" dirty="0"/>
              <a:t> </a:t>
            </a:r>
            <a:r>
              <a:rPr lang="en-US" altLang="zh-CN" sz="2000" dirty="0"/>
              <a:t>‘</a:t>
            </a:r>
            <a:r>
              <a:rPr lang="en-US" altLang="zh-CN" sz="2000" dirty="0" err="1"/>
              <a:t>prop_price_diff</a:t>
            </a:r>
            <a:r>
              <a:rPr lang="en-US" altLang="zh-CN" sz="2000" dirty="0"/>
              <a:t>’,</a:t>
            </a:r>
            <a:r>
              <a:rPr lang="zh-CN" altLang="en-US" sz="2000" dirty="0"/>
              <a:t> </a:t>
            </a:r>
            <a:r>
              <a:rPr lang="en-US" altLang="zh-CN" sz="2000" dirty="0"/>
              <a:t>‘</a:t>
            </a:r>
            <a:r>
              <a:rPr lang="en-US" altLang="zh-CN" sz="2000" dirty="0" err="1"/>
              <a:t>user_price_diff</a:t>
            </a:r>
            <a:r>
              <a:rPr lang="en-US" altLang="zh-CN" sz="2000" dirty="0"/>
              <a:t>’,</a:t>
            </a:r>
            <a:r>
              <a:rPr lang="zh-CN" altLang="en-US" sz="2000" dirty="0"/>
              <a:t> </a:t>
            </a:r>
            <a:r>
              <a:rPr lang="en-US" altLang="zh-CN" sz="2000" dirty="0"/>
              <a:t>‘</a:t>
            </a:r>
            <a:r>
              <a:rPr lang="en-US" altLang="zh-CN" sz="2000" dirty="0" err="1"/>
              <a:t>per_fee</a:t>
            </a:r>
            <a:r>
              <a:rPr lang="en-US" altLang="zh-CN" sz="2000" dirty="0"/>
              <a:t>’,</a:t>
            </a:r>
            <a:r>
              <a:rPr lang="zh-CN" altLang="en-US" sz="2000" dirty="0"/>
              <a:t> </a:t>
            </a:r>
            <a:r>
              <a:rPr lang="en-US" altLang="zh-CN" sz="2000" dirty="0"/>
              <a:t>‘</a:t>
            </a:r>
            <a:r>
              <a:rPr lang="en-US" altLang="zh-CN" sz="2000" dirty="0" err="1"/>
              <a:t>total_fee</a:t>
            </a:r>
            <a:r>
              <a:rPr lang="en-US" altLang="zh-CN" sz="2000" dirty="0" smtClean="0"/>
              <a:t>’</a:t>
            </a:r>
            <a:endParaRPr lang="en-US" sz="2000" b="1" dirty="0" smtClean="0"/>
          </a:p>
          <a:p>
            <a:pPr lvl="0" rtl="0">
              <a:spcBef>
                <a:spcPts val="0"/>
              </a:spcBef>
              <a:buNone/>
            </a:pPr>
            <a:endParaRPr lang="en-US" dirty="0" smtClean="0"/>
          </a:p>
          <a:p>
            <a:pPr lvl="0" rtl="0">
              <a:spcBef>
                <a:spcPts val="0"/>
              </a:spcBef>
              <a:buNone/>
            </a:pPr>
            <a:endParaRPr lang="en" b="1" dirty="0"/>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pic>
        <p:nvPicPr>
          <p:cNvPr id="4" name="图片 3" descr="f_prop_price_diff_ra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732" y="3124821"/>
            <a:ext cx="4365625"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f_prop_price_diff.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7939" y="3124821"/>
            <a:ext cx="436617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21372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3" y="1141750"/>
            <a:ext cx="7257185" cy="2341637"/>
          </a:xfrm>
          <a:prstGeom prst="rect">
            <a:avLst/>
          </a:prstGeom>
        </p:spPr>
        <p:txBody>
          <a:bodyPr lIns="91425" tIns="91425" rIns="91425" bIns="91425" anchor="t" anchorCtr="0">
            <a:noAutofit/>
          </a:bodyPr>
          <a:lstStyle/>
          <a:p>
            <a:pPr>
              <a:buNone/>
            </a:pPr>
            <a:r>
              <a:rPr lang="en-US" altLang="zh-CN" sz="2400" b="1" dirty="0"/>
              <a:t>N</a:t>
            </a:r>
            <a:r>
              <a:rPr lang="en-US" altLang="zh-CN" sz="2400" b="1" dirty="0" smtClean="0"/>
              <a:t>ormalization</a:t>
            </a:r>
            <a:r>
              <a:rPr lang="en-US" altLang="zh-CN" sz="2400" b="1" dirty="0"/>
              <a:t>:</a:t>
            </a:r>
            <a:r>
              <a:rPr lang="zh-CN" altLang="en-US" sz="2400" b="1" dirty="0"/>
              <a:t> </a:t>
            </a:r>
            <a:r>
              <a:rPr lang="en-US" altLang="zh-CN" sz="2400" dirty="0"/>
              <a:t>some features are normalized to reflect the relative </a:t>
            </a:r>
            <a:r>
              <a:rPr lang="en-US" altLang="zh-CN" sz="2400" dirty="0" smtClean="0"/>
              <a:t>distribution</a:t>
            </a:r>
          </a:p>
          <a:p>
            <a:pPr>
              <a:buNone/>
            </a:pPr>
            <a:endParaRPr lang="en-US" altLang="zh-CN" sz="2400" dirty="0"/>
          </a:p>
          <a:p>
            <a:pPr>
              <a:buNone/>
            </a:pPr>
            <a:r>
              <a:rPr lang="en-US" altLang="zh-CN" sz="2000" dirty="0"/>
              <a:t>Examples</a:t>
            </a:r>
            <a:r>
              <a:rPr lang="zh-CN" altLang="en-US" sz="2000" dirty="0"/>
              <a:t> </a:t>
            </a:r>
            <a:r>
              <a:rPr lang="en-US" altLang="zh-CN" sz="2000" dirty="0"/>
              <a:t>-</a:t>
            </a:r>
            <a:r>
              <a:rPr lang="zh-CN" altLang="en-US" sz="2000" dirty="0"/>
              <a:t> </a:t>
            </a:r>
            <a:r>
              <a:rPr lang="en-US" altLang="zh-CN" sz="2000" dirty="0"/>
              <a:t>‘prop_location_score1’,</a:t>
            </a:r>
            <a:r>
              <a:rPr lang="zh-CN" altLang="en-US" sz="2000" dirty="0"/>
              <a:t> </a:t>
            </a:r>
            <a:r>
              <a:rPr lang="en-US" altLang="zh-CN" sz="2000" dirty="0"/>
              <a:t>prop_location_score2’,</a:t>
            </a:r>
            <a:r>
              <a:rPr lang="zh-CN" altLang="en-US" sz="2000" dirty="0"/>
              <a:t> </a:t>
            </a:r>
            <a:r>
              <a:rPr lang="en-US" altLang="zh-CN" sz="2000" dirty="0"/>
              <a:t>‘orig_destination_distance’</a:t>
            </a:r>
            <a:r>
              <a:rPr lang="en-US" altLang="zh-CN" sz="2000" dirty="0" smtClean="0"/>
              <a:t>,‘</a:t>
            </a:r>
            <a:r>
              <a:rPr lang="en-US" altLang="zh-CN" sz="2000" dirty="0" err="1"/>
              <a:t>starrating_diff</a:t>
            </a:r>
            <a:r>
              <a:rPr lang="en-US" altLang="zh-CN" sz="2000" dirty="0"/>
              <a:t>’,</a:t>
            </a:r>
            <a:r>
              <a:rPr lang="zh-CN" altLang="en-US" sz="2000" dirty="0"/>
              <a:t> </a:t>
            </a:r>
            <a:r>
              <a:rPr lang="en-US" altLang="zh-CN" sz="2000" dirty="0"/>
              <a:t>‘</a:t>
            </a:r>
            <a:r>
              <a:rPr lang="en-US" altLang="zh-CN" sz="2000" dirty="0" err="1"/>
              <a:t>prop_review_score</a:t>
            </a:r>
            <a:r>
              <a:rPr lang="en-US" altLang="zh-CN" sz="2000" dirty="0"/>
              <a:t>’,</a:t>
            </a:r>
            <a:r>
              <a:rPr lang="zh-CN" altLang="en-US" sz="2000" dirty="0"/>
              <a:t> </a:t>
            </a:r>
            <a:r>
              <a:rPr lang="en-US" altLang="zh-CN" sz="2000" dirty="0"/>
              <a:t>‘score2ma’,</a:t>
            </a:r>
            <a:r>
              <a:rPr lang="zh-CN" altLang="en-US" sz="2000" dirty="0"/>
              <a:t> </a:t>
            </a:r>
            <a:r>
              <a:rPr lang="en-US" altLang="zh-CN" sz="2000" dirty="0"/>
              <a:t>‘score1d2’</a:t>
            </a:r>
          </a:p>
          <a:p>
            <a:pPr lvl="0" rtl="0">
              <a:spcBef>
                <a:spcPts val="0"/>
              </a:spcBef>
              <a:buNone/>
            </a:pPr>
            <a:endParaRPr lang="en-US" sz="2000" dirty="0" smtClean="0"/>
          </a:p>
          <a:p>
            <a:pPr lvl="0" rtl="0">
              <a:spcBef>
                <a:spcPts val="0"/>
              </a:spcBef>
              <a:buNone/>
            </a:pPr>
            <a:endParaRPr lang="en" b="1" dirty="0"/>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pic>
        <p:nvPicPr>
          <p:cNvPr id="6" name="图片 5" descr="f_prop_location_score1_ra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010" y="3483387"/>
            <a:ext cx="4240213"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f_prop_location_scor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5131" y="3467512"/>
            <a:ext cx="4240213"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97626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697802"/>
            <a:ext cx="7257185" cy="4967700"/>
          </a:xfrm>
          <a:prstGeom prst="rect">
            <a:avLst/>
          </a:prstGeom>
        </p:spPr>
        <p:txBody>
          <a:bodyPr lIns="91425" tIns="91425" rIns="91425" bIns="91425" anchor="t" anchorCtr="0">
            <a:noAutofit/>
          </a:bodyPr>
          <a:lstStyle/>
          <a:p>
            <a:pPr lvl="0">
              <a:buNone/>
            </a:pPr>
            <a:r>
              <a:rPr lang="en-US" altLang="zh-CN" sz="2400" dirty="0" smtClean="0"/>
              <a:t>Split data by country (</a:t>
            </a:r>
            <a:r>
              <a:rPr lang="en-US" altLang="zh-CN" sz="2400" dirty="0" err="1" smtClean="0"/>
              <a:t>prop_country_id</a:t>
            </a:r>
            <a:r>
              <a:rPr lang="en-US" altLang="zh-CN" sz="2400" dirty="0" smtClean="0"/>
              <a:t>)</a:t>
            </a:r>
          </a:p>
          <a:p>
            <a:pPr lvl="0">
              <a:buNone/>
            </a:pPr>
            <a:endParaRPr lang="en-US" altLang="zh-CN" sz="2400" dirty="0"/>
          </a:p>
          <a:p>
            <a:pPr marL="457200" lvl="0" indent="-457200">
              <a:buAutoNum type="arabicPeriod"/>
            </a:pPr>
            <a:r>
              <a:rPr lang="en-US" altLang="zh-CN" sz="2400" dirty="0" err="1" smtClean="0"/>
              <a:t>NaN</a:t>
            </a:r>
            <a:r>
              <a:rPr lang="en-US" altLang="zh-CN" sz="2400" dirty="0" smtClean="0"/>
              <a:t> data for certain </a:t>
            </a:r>
            <a:r>
              <a:rPr lang="en-US" altLang="zh-CN" sz="2400" dirty="0" err="1" smtClean="0"/>
              <a:t>prop_country_id</a:t>
            </a:r>
            <a:endParaRPr lang="en-US" altLang="zh-CN" sz="2400" dirty="0" smtClean="0"/>
          </a:p>
          <a:p>
            <a:pPr marL="457200" lvl="0" indent="-457200">
              <a:buAutoNum type="arabicPeriod"/>
            </a:pPr>
            <a:endParaRPr lang="en-US" altLang="zh-CN" sz="2400" dirty="0" smtClean="0"/>
          </a:p>
          <a:p>
            <a:pPr marL="457200" lvl="0" indent="-457200">
              <a:buAutoNum type="arabicPeriod"/>
            </a:pPr>
            <a:r>
              <a:rPr lang="en-US" altLang="zh-CN" sz="2400" dirty="0" smtClean="0"/>
              <a:t>Lower predict score</a:t>
            </a:r>
            <a:endParaRPr lang="en-US" altLang="zh-CN" sz="2400" dirty="0">
              <a:latin typeface="Calibri" charset="0"/>
            </a:endParaRPr>
          </a:p>
          <a:p>
            <a:pPr marL="0" indent="0" eaLnBrk="1" hangingPunct="1">
              <a:buFont typeface="Arial" charset="0"/>
              <a:buNone/>
            </a:pPr>
            <a:endParaRPr lang="en-US" altLang="zh-CN" dirty="0">
              <a:latin typeface="Calibri" charset="0"/>
            </a:endParaRPr>
          </a:p>
          <a:p>
            <a:pPr lvl="0" rtl="0">
              <a:spcBef>
                <a:spcPts val="0"/>
              </a:spcBef>
              <a:buNone/>
            </a:pPr>
            <a:endParaRPr lang="en" b="1" dirty="0"/>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spTree>
    <p:extLst>
      <p:ext uri="{BB962C8B-B14F-4D97-AF65-F5344CB8AC3E}">
        <p14:creationId xmlns:p14="http://schemas.microsoft.com/office/powerpoint/2010/main" val="13031863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3" y="1600200"/>
            <a:ext cx="7257185" cy="4967700"/>
          </a:xfrm>
          <a:prstGeom prst="rect">
            <a:avLst/>
          </a:prstGeom>
        </p:spPr>
        <p:txBody>
          <a:bodyPr lIns="91425" tIns="91425" rIns="91425" bIns="91425" anchor="t" anchorCtr="0">
            <a:noAutofit/>
          </a:bodyPr>
          <a:lstStyle/>
          <a:p>
            <a:pPr lvl="0" rtl="0">
              <a:spcBef>
                <a:spcPts val="0"/>
              </a:spcBef>
              <a:buNone/>
            </a:pPr>
            <a:r>
              <a:rPr lang="en-US" sz="2400" b="1" dirty="0" smtClean="0"/>
              <a:t>USER-GENERATED FEATURES</a:t>
            </a:r>
            <a:endParaRPr lang="en-US" sz="2400" b="1" dirty="0"/>
          </a:p>
          <a:p>
            <a:pPr lvl="0" rtl="0">
              <a:spcBef>
                <a:spcPts val="0"/>
              </a:spcBef>
              <a:buNone/>
            </a:pPr>
            <a:endParaRPr lang="en-US" b="1" dirty="0"/>
          </a:p>
          <a:p>
            <a:pPr lvl="0" rtl="0">
              <a:spcBef>
                <a:spcPts val="0"/>
              </a:spcBef>
              <a:buNone/>
            </a:pPr>
            <a:endParaRPr lang="en-US" b="1" dirty="0"/>
          </a:p>
          <a:p>
            <a:pPr lvl="0" rtl="0">
              <a:spcBef>
                <a:spcPts val="0"/>
              </a:spcBef>
              <a:buNone/>
            </a:pPr>
            <a:r>
              <a:rPr lang="en-US" sz="2400" dirty="0" smtClean="0"/>
              <a:t>We generated some meaningful features based on the existing features</a:t>
            </a:r>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ENGINEERING</a:t>
            </a:r>
            <a:endParaRPr lang="en" sz="2400" dirty="0"/>
          </a:p>
        </p:txBody>
      </p:sp>
    </p:spTree>
    <p:extLst>
      <p:ext uri="{BB962C8B-B14F-4D97-AF65-F5344CB8AC3E}">
        <p14:creationId xmlns:p14="http://schemas.microsoft.com/office/powerpoint/2010/main" val="64185667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ENGINEERING</a:t>
            </a:r>
            <a:endParaRPr kumimoji="1" lang="zh-CN" altLang="en-US" sz="2400" dirty="0"/>
          </a:p>
        </p:txBody>
      </p:sp>
      <p:sp>
        <p:nvSpPr>
          <p:cNvPr id="3" name="文本占位符 2"/>
          <p:cNvSpPr>
            <a:spLocks noGrp="1"/>
          </p:cNvSpPr>
          <p:nvPr>
            <p:ph type="body" idx="1"/>
          </p:nvPr>
        </p:nvSpPr>
        <p:spPr>
          <a:xfrm>
            <a:off x="1165473" y="1600200"/>
            <a:ext cx="6858001" cy="4967700"/>
          </a:xfrm>
        </p:spPr>
        <p:txBody>
          <a:bodyPr/>
          <a:lstStyle/>
          <a:p>
            <a:pPr>
              <a:buNone/>
            </a:pPr>
            <a:r>
              <a:rPr kumimoji="1" lang="en-US" altLang="zh-CN" dirty="0"/>
              <a:t>p</a:t>
            </a:r>
            <a:r>
              <a:rPr kumimoji="1" lang="en-US" altLang="zh-CN" dirty="0" smtClean="0"/>
              <a:t>rice features</a:t>
            </a:r>
          </a:p>
          <a:p>
            <a:endParaRPr kumimoji="1" lang="zh-CN" altLang="en-US" dirty="0"/>
          </a:p>
        </p:txBody>
      </p:sp>
      <p:graphicFrame>
        <p:nvGraphicFramePr>
          <p:cNvPr id="5" name="对象 1"/>
          <p:cNvGraphicFramePr>
            <a:graphicFrameLocks noChangeAspect="1"/>
          </p:cNvGraphicFramePr>
          <p:nvPr>
            <p:extLst>
              <p:ext uri="{D42A27DB-BD31-4B8C-83A1-F6EECF244321}">
                <p14:modId xmlns:p14="http://schemas.microsoft.com/office/powerpoint/2010/main" val="3464900531"/>
              </p:ext>
            </p:extLst>
          </p:nvPr>
        </p:nvGraphicFramePr>
        <p:xfrm>
          <a:off x="1165225" y="2713038"/>
          <a:ext cx="4210050" cy="412750"/>
        </p:xfrm>
        <a:graphic>
          <a:graphicData uri="http://schemas.openxmlformats.org/presentationml/2006/ole">
            <mc:AlternateContent xmlns:mc="http://schemas.openxmlformats.org/markup-compatibility/2006">
              <mc:Choice xmlns:v="urn:schemas-microsoft-com:vml" Requires="v">
                <p:oleObj spid="_x0000_s2105" name="Equation" r:id="rId4" imgW="2336800" imgH="228600" progId="Equation.DSMT4">
                  <p:embed/>
                </p:oleObj>
              </mc:Choice>
              <mc:Fallback>
                <p:oleObj name="Equation" r:id="rId4" imgW="2336800" imgH="228600" progId="Equation.DSMT4">
                  <p:embed/>
                  <p:pic>
                    <p:nvPicPr>
                      <p:cNvPr id="0" name=""/>
                      <p:cNvPicPr>
                        <a:picLocks noChangeAspect="1" noChangeArrowheads="1"/>
                      </p:cNvPicPr>
                      <p:nvPr/>
                    </p:nvPicPr>
                    <p:blipFill>
                      <a:blip r:embed="rId5"/>
                      <a:srcRect/>
                      <a:stretch>
                        <a:fillRect/>
                      </a:stretch>
                    </p:blipFill>
                    <p:spPr bwMode="auto">
                      <a:xfrm>
                        <a:off x="1165225" y="2713038"/>
                        <a:ext cx="4210050" cy="412750"/>
                      </a:xfrm>
                      <a:prstGeom prst="rect">
                        <a:avLst/>
                      </a:prstGeom>
                      <a:noFill/>
                      <a:ln>
                        <a:noFill/>
                      </a:ln>
                    </p:spPr>
                  </p:pic>
                </p:oleObj>
              </mc:Fallback>
            </mc:AlternateContent>
          </a:graphicData>
        </a:graphic>
      </p:graphicFrame>
      <p:graphicFrame>
        <p:nvGraphicFramePr>
          <p:cNvPr id="6" name="对象 6"/>
          <p:cNvGraphicFramePr>
            <a:graphicFrameLocks noChangeAspect="1"/>
          </p:cNvGraphicFramePr>
          <p:nvPr>
            <p:extLst>
              <p:ext uri="{D42A27DB-BD31-4B8C-83A1-F6EECF244321}">
                <p14:modId xmlns:p14="http://schemas.microsoft.com/office/powerpoint/2010/main" val="1383112172"/>
              </p:ext>
            </p:extLst>
          </p:nvPr>
        </p:nvGraphicFramePr>
        <p:xfrm>
          <a:off x="1165474" y="3478644"/>
          <a:ext cx="5515614" cy="365610"/>
        </p:xfrm>
        <a:graphic>
          <a:graphicData uri="http://schemas.openxmlformats.org/presentationml/2006/ole">
            <mc:AlternateContent xmlns:mc="http://schemas.openxmlformats.org/markup-compatibility/2006">
              <mc:Choice xmlns:v="urn:schemas-microsoft-com:vml" Requires="v">
                <p:oleObj spid="_x0000_s2106" name="Equation" r:id="rId6" imgW="3060700" imgH="203200" progId="Equation.DSMT4">
                  <p:embed/>
                </p:oleObj>
              </mc:Choice>
              <mc:Fallback>
                <p:oleObj name="Equation" r:id="rId6" imgW="3060700" imgH="203200" progId="Equation.DSMT4">
                  <p:embed/>
                  <p:pic>
                    <p:nvPicPr>
                      <p:cNvPr id="0" name=""/>
                      <p:cNvPicPr>
                        <a:picLocks noChangeAspect="1" noChangeArrowheads="1"/>
                      </p:cNvPicPr>
                      <p:nvPr/>
                    </p:nvPicPr>
                    <p:blipFill>
                      <a:blip r:embed="rId7"/>
                      <a:srcRect/>
                      <a:stretch>
                        <a:fillRect/>
                      </a:stretch>
                    </p:blipFill>
                    <p:spPr bwMode="auto">
                      <a:xfrm>
                        <a:off x="1165474" y="3478644"/>
                        <a:ext cx="5515614" cy="365610"/>
                      </a:xfrm>
                      <a:prstGeom prst="rect">
                        <a:avLst/>
                      </a:prstGeom>
                      <a:noFill/>
                      <a:ln>
                        <a:noFill/>
                      </a:ln>
                    </p:spPr>
                  </p:pic>
                </p:oleObj>
              </mc:Fallback>
            </mc:AlternateContent>
          </a:graphicData>
        </a:graphic>
      </p:graphicFrame>
      <p:graphicFrame>
        <p:nvGraphicFramePr>
          <p:cNvPr id="7" name="对象 8"/>
          <p:cNvGraphicFramePr>
            <a:graphicFrameLocks noChangeAspect="1"/>
          </p:cNvGraphicFramePr>
          <p:nvPr>
            <p:extLst>
              <p:ext uri="{D42A27DB-BD31-4B8C-83A1-F6EECF244321}">
                <p14:modId xmlns:p14="http://schemas.microsoft.com/office/powerpoint/2010/main" val="3884342168"/>
              </p:ext>
            </p:extLst>
          </p:nvPr>
        </p:nvGraphicFramePr>
        <p:xfrm>
          <a:off x="1165474" y="4129034"/>
          <a:ext cx="6248332" cy="731220"/>
        </p:xfrm>
        <a:graphic>
          <a:graphicData uri="http://schemas.openxmlformats.org/presentationml/2006/ole">
            <mc:AlternateContent xmlns:mc="http://schemas.openxmlformats.org/markup-compatibility/2006">
              <mc:Choice xmlns:v="urn:schemas-microsoft-com:vml" Requires="v">
                <p:oleObj spid="_x0000_s2107" name="Equation" r:id="rId8" imgW="3467100" imgH="406400" progId="Equation.DSMT4">
                  <p:embed/>
                </p:oleObj>
              </mc:Choice>
              <mc:Fallback>
                <p:oleObj name="Equation" r:id="rId8" imgW="3467100" imgH="406400" progId="Equation.DSMT4">
                  <p:embed/>
                  <p:pic>
                    <p:nvPicPr>
                      <p:cNvPr id="0" name=""/>
                      <p:cNvPicPr>
                        <a:picLocks noChangeAspect="1" noChangeArrowheads="1"/>
                      </p:cNvPicPr>
                      <p:nvPr/>
                    </p:nvPicPr>
                    <p:blipFill>
                      <a:blip r:embed="rId9"/>
                      <a:srcRect/>
                      <a:stretch>
                        <a:fillRect/>
                      </a:stretch>
                    </p:blipFill>
                    <p:spPr bwMode="auto">
                      <a:xfrm>
                        <a:off x="1165474" y="4129034"/>
                        <a:ext cx="6248332" cy="731220"/>
                      </a:xfrm>
                      <a:prstGeom prst="rect">
                        <a:avLst/>
                      </a:prstGeom>
                      <a:noFill/>
                      <a:ln>
                        <a:noFill/>
                      </a:ln>
                    </p:spPr>
                  </p:pic>
                </p:oleObj>
              </mc:Fallback>
            </mc:AlternateContent>
          </a:graphicData>
        </a:graphic>
      </p:graphicFrame>
      <p:graphicFrame>
        <p:nvGraphicFramePr>
          <p:cNvPr id="8" name="对象 9"/>
          <p:cNvGraphicFramePr>
            <a:graphicFrameLocks noChangeAspect="1"/>
          </p:cNvGraphicFramePr>
          <p:nvPr>
            <p:extLst>
              <p:ext uri="{D42A27DB-BD31-4B8C-83A1-F6EECF244321}">
                <p14:modId xmlns:p14="http://schemas.microsoft.com/office/powerpoint/2010/main" val="521195031"/>
              </p:ext>
            </p:extLst>
          </p:nvPr>
        </p:nvGraphicFramePr>
        <p:xfrm>
          <a:off x="1165473" y="5182031"/>
          <a:ext cx="7758721" cy="365610"/>
        </p:xfrm>
        <a:graphic>
          <a:graphicData uri="http://schemas.openxmlformats.org/presentationml/2006/ole">
            <mc:AlternateContent xmlns:mc="http://schemas.openxmlformats.org/markup-compatibility/2006">
              <mc:Choice xmlns:v="urn:schemas-microsoft-com:vml" Requires="v">
                <p:oleObj spid="_x0000_s2108" name="Equation" r:id="rId10" imgW="4305300" imgH="203200" progId="Equation.DSMT4">
                  <p:embed/>
                </p:oleObj>
              </mc:Choice>
              <mc:Fallback>
                <p:oleObj name="Equation" r:id="rId10" imgW="4305300" imgH="203200" progId="Equation.DSMT4">
                  <p:embed/>
                  <p:pic>
                    <p:nvPicPr>
                      <p:cNvPr id="0" name=""/>
                      <p:cNvPicPr>
                        <a:picLocks noChangeAspect="1" noChangeArrowheads="1"/>
                      </p:cNvPicPr>
                      <p:nvPr/>
                    </p:nvPicPr>
                    <p:blipFill>
                      <a:blip r:embed="rId11"/>
                      <a:srcRect/>
                      <a:stretch>
                        <a:fillRect/>
                      </a:stretch>
                    </p:blipFill>
                    <p:spPr bwMode="auto">
                      <a:xfrm>
                        <a:off x="1165473" y="5182031"/>
                        <a:ext cx="7758721" cy="3656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00970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ENGINEERING</a:t>
            </a:r>
            <a:endParaRPr kumimoji="1" lang="zh-CN" altLang="en-US" sz="2400" dirty="0"/>
          </a:p>
        </p:txBody>
      </p:sp>
      <p:sp>
        <p:nvSpPr>
          <p:cNvPr id="3" name="文本占位符 2"/>
          <p:cNvSpPr>
            <a:spLocks noGrp="1"/>
          </p:cNvSpPr>
          <p:nvPr>
            <p:ph type="body" idx="1"/>
          </p:nvPr>
        </p:nvSpPr>
        <p:spPr>
          <a:xfrm>
            <a:off x="1165473" y="1600200"/>
            <a:ext cx="6858001" cy="4967700"/>
          </a:xfrm>
        </p:spPr>
        <p:txBody>
          <a:bodyPr/>
          <a:lstStyle/>
          <a:p>
            <a:pPr>
              <a:buNone/>
            </a:pPr>
            <a:r>
              <a:rPr kumimoji="1" lang="en-US" altLang="zh-CN" dirty="0" smtClean="0"/>
              <a:t>score features</a:t>
            </a:r>
          </a:p>
          <a:p>
            <a:endParaRPr kumimoji="1" lang="zh-CN" altLang="en-US" dirty="0"/>
          </a:p>
        </p:txBody>
      </p:sp>
      <p:graphicFrame>
        <p:nvGraphicFramePr>
          <p:cNvPr id="9" name="对象 4"/>
          <p:cNvGraphicFramePr>
            <a:graphicFrameLocks noChangeAspect="1"/>
          </p:cNvGraphicFramePr>
          <p:nvPr>
            <p:extLst>
              <p:ext uri="{D42A27DB-BD31-4B8C-83A1-F6EECF244321}">
                <p14:modId xmlns:p14="http://schemas.microsoft.com/office/powerpoint/2010/main" val="3050341880"/>
              </p:ext>
            </p:extLst>
          </p:nvPr>
        </p:nvGraphicFramePr>
        <p:xfrm>
          <a:off x="1165473" y="3959290"/>
          <a:ext cx="7280367" cy="363497"/>
        </p:xfrm>
        <a:graphic>
          <a:graphicData uri="http://schemas.openxmlformats.org/presentationml/2006/ole">
            <mc:AlternateContent xmlns:mc="http://schemas.openxmlformats.org/markup-compatibility/2006">
              <mc:Choice xmlns:v="urn:schemas-microsoft-com:vml" Requires="v">
                <p:oleObj spid="_x0000_s3116" name="Equation" r:id="rId4" imgW="4064000" imgH="203200" progId="Equation.DSMT4">
                  <p:embed/>
                </p:oleObj>
              </mc:Choice>
              <mc:Fallback>
                <p:oleObj name="Equation" r:id="rId4" imgW="4064000" imgH="203200" progId="Equation.DSMT4">
                  <p:embed/>
                  <p:pic>
                    <p:nvPicPr>
                      <p:cNvPr id="0" name=""/>
                      <p:cNvPicPr>
                        <a:picLocks noChangeAspect="1" noChangeArrowheads="1"/>
                      </p:cNvPicPr>
                      <p:nvPr/>
                    </p:nvPicPr>
                    <p:blipFill>
                      <a:blip r:embed="rId5"/>
                      <a:srcRect/>
                      <a:stretch>
                        <a:fillRect/>
                      </a:stretch>
                    </p:blipFill>
                    <p:spPr bwMode="auto">
                      <a:xfrm>
                        <a:off x="1165473" y="3959290"/>
                        <a:ext cx="7280367" cy="363497"/>
                      </a:xfrm>
                      <a:prstGeom prst="rect">
                        <a:avLst/>
                      </a:prstGeom>
                      <a:noFill/>
                      <a:ln>
                        <a:noFill/>
                      </a:ln>
                    </p:spPr>
                  </p:pic>
                </p:oleObj>
              </mc:Fallback>
            </mc:AlternateContent>
          </a:graphicData>
        </a:graphic>
      </p:graphicFrame>
      <p:graphicFrame>
        <p:nvGraphicFramePr>
          <p:cNvPr id="10" name="对象 5"/>
          <p:cNvGraphicFramePr>
            <a:graphicFrameLocks noChangeAspect="1"/>
          </p:cNvGraphicFramePr>
          <p:nvPr>
            <p:extLst>
              <p:ext uri="{D42A27DB-BD31-4B8C-83A1-F6EECF244321}">
                <p14:modId xmlns:p14="http://schemas.microsoft.com/office/powerpoint/2010/main" val="3087831972"/>
              </p:ext>
            </p:extLst>
          </p:nvPr>
        </p:nvGraphicFramePr>
        <p:xfrm>
          <a:off x="1165473" y="5016565"/>
          <a:ext cx="6531027" cy="363497"/>
        </p:xfrm>
        <a:graphic>
          <a:graphicData uri="http://schemas.openxmlformats.org/presentationml/2006/ole">
            <mc:AlternateContent xmlns:mc="http://schemas.openxmlformats.org/markup-compatibility/2006">
              <mc:Choice xmlns:v="urn:schemas-microsoft-com:vml" Requires="v">
                <p:oleObj spid="_x0000_s3117" name="Equation" r:id="rId6" imgW="3644900" imgH="203200" progId="Equation.DSMT4">
                  <p:embed/>
                </p:oleObj>
              </mc:Choice>
              <mc:Fallback>
                <p:oleObj name="Equation" r:id="rId6" imgW="3644900" imgH="203200" progId="Equation.DSMT4">
                  <p:embed/>
                  <p:pic>
                    <p:nvPicPr>
                      <p:cNvPr id="0" name=""/>
                      <p:cNvPicPr>
                        <a:picLocks noChangeAspect="1" noChangeArrowheads="1"/>
                      </p:cNvPicPr>
                      <p:nvPr/>
                    </p:nvPicPr>
                    <p:blipFill>
                      <a:blip r:embed="rId7"/>
                      <a:srcRect/>
                      <a:stretch>
                        <a:fillRect/>
                      </a:stretch>
                    </p:blipFill>
                    <p:spPr bwMode="auto">
                      <a:xfrm>
                        <a:off x="1165473" y="5016565"/>
                        <a:ext cx="6531027" cy="363497"/>
                      </a:xfrm>
                      <a:prstGeom prst="rect">
                        <a:avLst/>
                      </a:prstGeom>
                      <a:noFill/>
                      <a:ln>
                        <a:noFill/>
                      </a:ln>
                    </p:spPr>
                  </p:pic>
                </p:oleObj>
              </mc:Fallback>
            </mc:AlternateContent>
          </a:graphicData>
        </a:graphic>
      </p:graphicFrame>
      <p:graphicFrame>
        <p:nvGraphicFramePr>
          <p:cNvPr id="11" name="对象 6"/>
          <p:cNvGraphicFramePr>
            <a:graphicFrameLocks noChangeAspect="1"/>
          </p:cNvGraphicFramePr>
          <p:nvPr>
            <p:extLst>
              <p:ext uri="{D42A27DB-BD31-4B8C-83A1-F6EECF244321}">
                <p14:modId xmlns:p14="http://schemas.microsoft.com/office/powerpoint/2010/main" val="1472848460"/>
              </p:ext>
            </p:extLst>
          </p:nvPr>
        </p:nvGraphicFramePr>
        <p:xfrm>
          <a:off x="1165473" y="2720960"/>
          <a:ext cx="4938493" cy="749341"/>
        </p:xfrm>
        <a:graphic>
          <a:graphicData uri="http://schemas.openxmlformats.org/presentationml/2006/ole">
            <mc:AlternateContent xmlns:mc="http://schemas.openxmlformats.org/markup-compatibility/2006">
              <mc:Choice xmlns:v="urn:schemas-microsoft-com:vml" Requires="v">
                <p:oleObj spid="_x0000_s3118" name="Equation" r:id="rId8" imgW="2755900" imgH="419100" progId="Equation.DSMT4">
                  <p:embed/>
                </p:oleObj>
              </mc:Choice>
              <mc:Fallback>
                <p:oleObj name="Equation" r:id="rId8" imgW="2755900" imgH="419100" progId="Equation.DSMT4">
                  <p:embed/>
                  <p:pic>
                    <p:nvPicPr>
                      <p:cNvPr id="0" name=""/>
                      <p:cNvPicPr>
                        <a:picLocks noChangeAspect="1" noChangeArrowheads="1"/>
                      </p:cNvPicPr>
                      <p:nvPr/>
                    </p:nvPicPr>
                    <p:blipFill>
                      <a:blip r:embed="rId9"/>
                      <a:srcRect/>
                      <a:stretch>
                        <a:fillRect/>
                      </a:stretch>
                    </p:blipFill>
                    <p:spPr bwMode="auto">
                      <a:xfrm>
                        <a:off x="1165473" y="2720960"/>
                        <a:ext cx="4938493" cy="7493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4785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ENGINEERING</a:t>
            </a:r>
            <a:endParaRPr kumimoji="1" lang="zh-CN" altLang="en-US" sz="2400" dirty="0"/>
          </a:p>
        </p:txBody>
      </p:sp>
      <p:sp>
        <p:nvSpPr>
          <p:cNvPr id="3" name="文本占位符 2"/>
          <p:cNvSpPr>
            <a:spLocks noGrp="1"/>
          </p:cNvSpPr>
          <p:nvPr>
            <p:ph type="body" idx="1"/>
          </p:nvPr>
        </p:nvSpPr>
        <p:spPr>
          <a:xfrm>
            <a:off x="1165473" y="1600200"/>
            <a:ext cx="6858001" cy="4967700"/>
          </a:xfrm>
        </p:spPr>
        <p:txBody>
          <a:bodyPr/>
          <a:lstStyle/>
          <a:p>
            <a:pPr>
              <a:buNone/>
            </a:pPr>
            <a:r>
              <a:rPr kumimoji="1" lang="en-US" altLang="zh-CN" dirty="0" smtClean="0"/>
              <a:t>competitor features</a:t>
            </a:r>
          </a:p>
          <a:p>
            <a:endParaRPr kumimoji="1" lang="zh-CN" altLang="en-US" dirty="0"/>
          </a:p>
        </p:txBody>
      </p:sp>
      <p:graphicFrame>
        <p:nvGraphicFramePr>
          <p:cNvPr id="9" name="对象 3"/>
          <p:cNvGraphicFramePr>
            <a:graphicFrameLocks noChangeAspect="1"/>
          </p:cNvGraphicFramePr>
          <p:nvPr>
            <p:extLst>
              <p:ext uri="{D42A27DB-BD31-4B8C-83A1-F6EECF244321}">
                <p14:modId xmlns:p14="http://schemas.microsoft.com/office/powerpoint/2010/main" val="3418849956"/>
              </p:ext>
            </p:extLst>
          </p:nvPr>
        </p:nvGraphicFramePr>
        <p:xfrm>
          <a:off x="1312024" y="2951957"/>
          <a:ext cx="3421062" cy="849312"/>
        </p:xfrm>
        <a:graphic>
          <a:graphicData uri="http://schemas.openxmlformats.org/presentationml/2006/ole">
            <mc:AlternateContent xmlns:mc="http://schemas.openxmlformats.org/markup-compatibility/2006">
              <mc:Choice xmlns:v="urn:schemas-microsoft-com:vml" Requires="v">
                <p:oleObj spid="_x0000_s4125" name="Equation" r:id="rId3" imgW="1790700" imgH="444500" progId="Equation.DSMT4">
                  <p:embed/>
                </p:oleObj>
              </mc:Choice>
              <mc:Fallback>
                <p:oleObj name="Equation" r:id="rId3" imgW="1790700" imgH="444500" progId="Equation.DSMT4">
                  <p:embed/>
                  <p:pic>
                    <p:nvPicPr>
                      <p:cNvPr id="0" name=""/>
                      <p:cNvPicPr>
                        <a:picLocks noChangeAspect="1" noChangeArrowheads="1"/>
                      </p:cNvPicPr>
                      <p:nvPr/>
                    </p:nvPicPr>
                    <p:blipFill>
                      <a:blip r:embed="rId4"/>
                      <a:srcRect/>
                      <a:stretch>
                        <a:fillRect/>
                      </a:stretch>
                    </p:blipFill>
                    <p:spPr bwMode="auto">
                      <a:xfrm>
                        <a:off x="1312024" y="2951957"/>
                        <a:ext cx="3421062" cy="849312"/>
                      </a:xfrm>
                      <a:prstGeom prst="rect">
                        <a:avLst/>
                      </a:prstGeom>
                      <a:noFill/>
                      <a:ln>
                        <a:noFill/>
                      </a:ln>
                    </p:spPr>
                  </p:pic>
                </p:oleObj>
              </mc:Fallback>
            </mc:AlternateContent>
          </a:graphicData>
        </a:graphic>
      </p:graphicFrame>
      <p:graphicFrame>
        <p:nvGraphicFramePr>
          <p:cNvPr id="10" name="对象 4"/>
          <p:cNvGraphicFramePr>
            <a:graphicFrameLocks noChangeAspect="1"/>
          </p:cNvGraphicFramePr>
          <p:nvPr>
            <p:extLst>
              <p:ext uri="{D42A27DB-BD31-4B8C-83A1-F6EECF244321}">
                <p14:modId xmlns:p14="http://schemas.microsoft.com/office/powerpoint/2010/main" val="893457976"/>
              </p:ext>
            </p:extLst>
          </p:nvPr>
        </p:nvGraphicFramePr>
        <p:xfrm>
          <a:off x="1312024" y="4476750"/>
          <a:ext cx="3638550" cy="849313"/>
        </p:xfrm>
        <a:graphic>
          <a:graphicData uri="http://schemas.openxmlformats.org/presentationml/2006/ole">
            <mc:AlternateContent xmlns:mc="http://schemas.openxmlformats.org/markup-compatibility/2006">
              <mc:Choice xmlns:v="urn:schemas-microsoft-com:vml" Requires="v">
                <p:oleObj spid="_x0000_s4126" name="Equation" r:id="rId5" imgW="1905000" imgH="444500" progId="Equation.DSMT4">
                  <p:embed/>
                </p:oleObj>
              </mc:Choice>
              <mc:Fallback>
                <p:oleObj name="Equation" r:id="rId5" imgW="1905000" imgH="444500" progId="Equation.DSMT4">
                  <p:embed/>
                  <p:pic>
                    <p:nvPicPr>
                      <p:cNvPr id="0" name=""/>
                      <p:cNvPicPr>
                        <a:picLocks noChangeAspect="1" noChangeArrowheads="1"/>
                      </p:cNvPicPr>
                      <p:nvPr/>
                    </p:nvPicPr>
                    <p:blipFill>
                      <a:blip r:embed="rId6"/>
                      <a:srcRect/>
                      <a:stretch>
                        <a:fillRect/>
                      </a:stretch>
                    </p:blipFill>
                    <p:spPr bwMode="auto">
                      <a:xfrm>
                        <a:off x="1312024" y="4476750"/>
                        <a:ext cx="3638550" cy="8493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4785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600" b="1" dirty="0" smtClean="0">
                <a:latin typeface="Calibri"/>
                <a:cs typeface="Calibri"/>
              </a:rPr>
              <a:t>OUTLINE</a:t>
            </a:r>
            <a:endParaRPr lang="en" sz="3600" b="1" dirty="0">
              <a:latin typeface="Calibri"/>
              <a:cs typeface="Calibri"/>
            </a:endParaRPr>
          </a:p>
        </p:txBody>
      </p:sp>
      <p:sp>
        <p:nvSpPr>
          <p:cNvPr id="67" name="Shape 67"/>
          <p:cNvSpPr txBox="1"/>
          <p:nvPr/>
        </p:nvSpPr>
        <p:spPr>
          <a:xfrm>
            <a:off x="1165475" y="1647295"/>
            <a:ext cx="7521300" cy="5315407"/>
          </a:xfrm>
          <a:prstGeom prst="rect">
            <a:avLst/>
          </a:prstGeom>
          <a:noFill/>
          <a:ln>
            <a:noFill/>
          </a:ln>
        </p:spPr>
        <p:txBody>
          <a:bodyPr lIns="91425" tIns="91425" rIns="91425" bIns="91425" anchor="t" anchorCtr="0">
            <a:noAutofit/>
          </a:bodyPr>
          <a:lstStyle/>
          <a:p>
            <a:pPr marL="457200" indent="-457200">
              <a:buFont typeface="Arial"/>
              <a:buChar char="•"/>
              <a:defRPr/>
            </a:pPr>
            <a:r>
              <a:rPr lang="en-US" altLang="zh-CN" sz="2800" b="1" dirty="0">
                <a:solidFill>
                  <a:schemeClr val="bg1">
                    <a:lumMod val="85000"/>
                  </a:schemeClr>
                </a:solidFill>
              </a:rPr>
              <a:t>Background</a:t>
            </a:r>
          </a:p>
          <a:p>
            <a:pPr lvl="7">
              <a:defRPr/>
            </a:pPr>
            <a:r>
              <a:rPr lang="en-US" altLang="zh-CN" sz="2400" dirty="0" smtClean="0">
                <a:solidFill>
                  <a:schemeClr val="bg1">
                    <a:lumMod val="85000"/>
                  </a:schemeClr>
                </a:solidFill>
              </a:rPr>
              <a:t>	Problem </a:t>
            </a:r>
            <a:r>
              <a:rPr lang="en-US" altLang="zh-CN" sz="2400" dirty="0">
                <a:solidFill>
                  <a:schemeClr val="bg1">
                    <a:lumMod val="85000"/>
                  </a:schemeClr>
                </a:solidFill>
              </a:rPr>
              <a:t>setting</a:t>
            </a:r>
          </a:p>
          <a:p>
            <a:pPr lvl="1">
              <a:defRPr/>
            </a:pPr>
            <a:r>
              <a:rPr lang="en-US" altLang="zh-CN" sz="2400" dirty="0" smtClean="0">
                <a:solidFill>
                  <a:schemeClr val="bg1">
                    <a:lumMod val="85000"/>
                  </a:schemeClr>
                </a:solidFill>
              </a:rPr>
              <a:t>	Dataset </a:t>
            </a:r>
            <a:r>
              <a:rPr lang="en-US" altLang="zh-CN" sz="2400" dirty="0">
                <a:solidFill>
                  <a:schemeClr val="bg1">
                    <a:lumMod val="85000"/>
                  </a:schemeClr>
                </a:solidFill>
              </a:rPr>
              <a:t>exploration</a:t>
            </a:r>
          </a:p>
          <a:p>
            <a:pPr marL="457200" indent="-457200">
              <a:buFont typeface="Arial"/>
              <a:buChar char="•"/>
              <a:defRPr/>
            </a:pPr>
            <a:r>
              <a:rPr lang="en-US" altLang="zh-CN" sz="2800" b="1" dirty="0" smtClean="0">
                <a:solidFill>
                  <a:schemeClr val="bg1">
                    <a:lumMod val="85000"/>
                  </a:schemeClr>
                </a:solidFill>
              </a:rPr>
              <a:t>Feature Engineering</a:t>
            </a:r>
            <a:endParaRPr lang="en-US" altLang="zh-CN" sz="2800" b="1" dirty="0">
              <a:solidFill>
                <a:schemeClr val="bg1">
                  <a:lumMod val="85000"/>
                </a:schemeClr>
              </a:solidFill>
            </a:endParaRPr>
          </a:p>
          <a:p>
            <a:pPr lvl="1">
              <a:defRPr/>
            </a:pPr>
            <a:r>
              <a:rPr lang="en-US" altLang="zh-CN" sz="2400" dirty="0" smtClean="0">
                <a:solidFill>
                  <a:schemeClr val="bg1">
                    <a:lumMod val="85000"/>
                  </a:schemeClr>
                </a:solidFill>
              </a:rPr>
              <a:t>	Data</a:t>
            </a:r>
            <a:r>
              <a:rPr lang="zh-CN" altLang="en-US" sz="2400" dirty="0" smtClean="0">
                <a:solidFill>
                  <a:schemeClr val="bg1">
                    <a:lumMod val="85000"/>
                  </a:schemeClr>
                </a:solidFill>
              </a:rPr>
              <a:t> </a:t>
            </a:r>
            <a:r>
              <a:rPr lang="en-US" altLang="zh-CN" sz="2400" dirty="0" smtClean="0">
                <a:solidFill>
                  <a:schemeClr val="bg1">
                    <a:lumMod val="85000"/>
                  </a:schemeClr>
                </a:solidFill>
              </a:rPr>
              <a:t>Preprocessing</a:t>
            </a:r>
            <a:endParaRPr lang="en-US" altLang="zh-CN" sz="2400" dirty="0">
              <a:solidFill>
                <a:schemeClr val="bg1">
                  <a:lumMod val="85000"/>
                </a:schemeClr>
              </a:solidFill>
            </a:endParaRPr>
          </a:p>
          <a:p>
            <a:pPr lvl="1">
              <a:defRPr/>
            </a:pPr>
            <a:r>
              <a:rPr lang="en-US" altLang="zh-CN" sz="2400" dirty="0" smtClean="0">
                <a:solidFill>
                  <a:schemeClr val="bg1">
                    <a:lumMod val="85000"/>
                  </a:schemeClr>
                </a:solidFill>
              </a:rPr>
              <a:t>	Feature selection</a:t>
            </a:r>
          </a:p>
          <a:p>
            <a:pPr marL="457200" indent="-457200">
              <a:buFont typeface="Arial"/>
              <a:buChar char="•"/>
              <a:defRPr/>
            </a:pPr>
            <a:r>
              <a:rPr lang="en-US" altLang="zh-CN" sz="2800" b="1" dirty="0" smtClean="0">
                <a:solidFill>
                  <a:schemeClr val="bg1">
                    <a:lumMod val="85000"/>
                  </a:schemeClr>
                </a:solidFill>
              </a:rPr>
              <a:t>Models</a:t>
            </a:r>
            <a:endParaRPr lang="en-US" altLang="zh-CN" sz="2800" b="1" dirty="0">
              <a:solidFill>
                <a:schemeClr val="bg1">
                  <a:lumMod val="85000"/>
                </a:schemeClr>
              </a:solidFill>
            </a:endParaRPr>
          </a:p>
          <a:p>
            <a:pPr lvl="1">
              <a:defRPr/>
            </a:pPr>
            <a:r>
              <a:rPr lang="en-US" altLang="zh-CN" sz="2400" dirty="0" smtClean="0">
                <a:solidFill>
                  <a:schemeClr val="bg1">
                    <a:lumMod val="85000"/>
                  </a:schemeClr>
                </a:solidFill>
              </a:rPr>
              <a:t>	Logistic </a:t>
            </a:r>
            <a:r>
              <a:rPr lang="en-US" altLang="zh-CN" sz="2400" dirty="0">
                <a:solidFill>
                  <a:schemeClr val="bg1">
                    <a:lumMod val="85000"/>
                  </a:schemeClr>
                </a:solidFill>
              </a:rPr>
              <a:t>Regression</a:t>
            </a:r>
          </a:p>
          <a:p>
            <a:pPr lvl="1">
              <a:defRPr/>
            </a:pPr>
            <a:r>
              <a:rPr lang="en-US" altLang="zh-CN" sz="2400" dirty="0" smtClean="0">
                <a:solidFill>
                  <a:schemeClr val="bg1">
                    <a:lumMod val="85000"/>
                  </a:schemeClr>
                </a:solidFill>
              </a:rPr>
              <a:t>	Random </a:t>
            </a:r>
            <a:r>
              <a:rPr lang="en-US" altLang="zh-CN" sz="2400" dirty="0">
                <a:solidFill>
                  <a:schemeClr val="bg1">
                    <a:lumMod val="85000"/>
                  </a:schemeClr>
                </a:solidFill>
              </a:rPr>
              <a:t>Forest</a:t>
            </a:r>
          </a:p>
          <a:p>
            <a:pPr lvl="1">
              <a:defRPr/>
            </a:pPr>
            <a:r>
              <a:rPr lang="en-US" altLang="zh-CN" sz="2400" dirty="0" smtClean="0">
                <a:solidFill>
                  <a:schemeClr val="bg1">
                    <a:lumMod val="85000"/>
                  </a:schemeClr>
                </a:solidFill>
              </a:rPr>
              <a:t>	Gradient </a:t>
            </a:r>
            <a:r>
              <a:rPr lang="en-US" altLang="zh-CN" sz="2400" dirty="0">
                <a:solidFill>
                  <a:schemeClr val="bg1">
                    <a:lumMod val="85000"/>
                  </a:schemeClr>
                </a:solidFill>
              </a:rPr>
              <a:t>Boosting</a:t>
            </a:r>
          </a:p>
          <a:p>
            <a:pPr marL="457200" indent="-457200">
              <a:buFont typeface="Arial"/>
              <a:buChar char="•"/>
              <a:defRPr/>
            </a:pPr>
            <a:r>
              <a:rPr lang="en-US" altLang="zh-CN" sz="2800" b="1" dirty="0">
                <a:solidFill>
                  <a:schemeClr val="bg1">
                    <a:lumMod val="85000"/>
                  </a:schemeClr>
                </a:solidFill>
              </a:rPr>
              <a:t>Results &amp; Future work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ENGINEERING</a:t>
            </a:r>
            <a:endParaRPr kumimoji="1" lang="zh-CN" altLang="en-US" sz="2400" dirty="0"/>
          </a:p>
        </p:txBody>
      </p:sp>
      <p:sp>
        <p:nvSpPr>
          <p:cNvPr id="3" name="文本占位符 2"/>
          <p:cNvSpPr>
            <a:spLocks noGrp="1"/>
          </p:cNvSpPr>
          <p:nvPr>
            <p:ph type="body" idx="1"/>
          </p:nvPr>
        </p:nvSpPr>
        <p:spPr>
          <a:xfrm>
            <a:off x="1165473" y="1600200"/>
            <a:ext cx="6858001" cy="4967700"/>
          </a:xfrm>
        </p:spPr>
        <p:txBody>
          <a:bodyPr/>
          <a:lstStyle/>
          <a:p>
            <a:pPr>
              <a:buNone/>
            </a:pPr>
            <a:r>
              <a:rPr kumimoji="1" lang="en-US" altLang="zh-CN" dirty="0"/>
              <a:t>h</a:t>
            </a:r>
            <a:r>
              <a:rPr kumimoji="1" lang="en-US" altLang="zh-CN" dirty="0" smtClean="0"/>
              <a:t>otel quality features</a:t>
            </a:r>
          </a:p>
          <a:p>
            <a:endParaRPr kumimoji="1" lang="zh-CN" altLang="en-US" dirty="0"/>
          </a:p>
        </p:txBody>
      </p:sp>
      <p:graphicFrame>
        <p:nvGraphicFramePr>
          <p:cNvPr id="6" name="对象 7"/>
          <p:cNvGraphicFramePr>
            <a:graphicFrameLocks noChangeAspect="1"/>
          </p:cNvGraphicFramePr>
          <p:nvPr>
            <p:extLst>
              <p:ext uri="{D42A27DB-BD31-4B8C-83A1-F6EECF244321}">
                <p14:modId xmlns:p14="http://schemas.microsoft.com/office/powerpoint/2010/main" val="839760453"/>
              </p:ext>
            </p:extLst>
          </p:nvPr>
        </p:nvGraphicFramePr>
        <p:xfrm>
          <a:off x="1358900" y="2749550"/>
          <a:ext cx="4633913" cy="801688"/>
        </p:xfrm>
        <a:graphic>
          <a:graphicData uri="http://schemas.openxmlformats.org/presentationml/2006/ole">
            <mc:AlternateContent xmlns:mc="http://schemas.openxmlformats.org/markup-compatibility/2006">
              <mc:Choice xmlns:v="urn:schemas-microsoft-com:vml" Requires="v">
                <p:oleObj spid="_x0000_s5149" name="Equation" r:id="rId4" imgW="2425700" imgH="419100" progId="Equation.DSMT4">
                  <p:embed/>
                </p:oleObj>
              </mc:Choice>
              <mc:Fallback>
                <p:oleObj name="Equation" r:id="rId4" imgW="2425700" imgH="419100" progId="Equation.DSMT4">
                  <p:embed/>
                  <p:pic>
                    <p:nvPicPr>
                      <p:cNvPr id="0" name=""/>
                      <p:cNvPicPr>
                        <a:picLocks noChangeAspect="1" noChangeArrowheads="1"/>
                      </p:cNvPicPr>
                      <p:nvPr/>
                    </p:nvPicPr>
                    <p:blipFill>
                      <a:blip r:embed="rId5"/>
                      <a:srcRect/>
                      <a:stretch>
                        <a:fillRect/>
                      </a:stretch>
                    </p:blipFill>
                    <p:spPr bwMode="auto">
                      <a:xfrm>
                        <a:off x="1358900" y="2749550"/>
                        <a:ext cx="4633913" cy="801688"/>
                      </a:xfrm>
                      <a:prstGeom prst="rect">
                        <a:avLst/>
                      </a:prstGeom>
                      <a:noFill/>
                      <a:ln>
                        <a:noFill/>
                      </a:ln>
                    </p:spPr>
                  </p:pic>
                </p:oleObj>
              </mc:Fallback>
            </mc:AlternateContent>
          </a:graphicData>
        </a:graphic>
      </p:graphicFrame>
      <p:graphicFrame>
        <p:nvGraphicFramePr>
          <p:cNvPr id="7" name="对象 8"/>
          <p:cNvGraphicFramePr>
            <a:graphicFrameLocks noChangeAspect="1"/>
          </p:cNvGraphicFramePr>
          <p:nvPr>
            <p:extLst>
              <p:ext uri="{D42A27DB-BD31-4B8C-83A1-F6EECF244321}">
                <p14:modId xmlns:p14="http://schemas.microsoft.com/office/powerpoint/2010/main" val="2531031829"/>
              </p:ext>
            </p:extLst>
          </p:nvPr>
        </p:nvGraphicFramePr>
        <p:xfrm>
          <a:off x="1358900" y="4448175"/>
          <a:ext cx="4681538" cy="801688"/>
        </p:xfrm>
        <a:graphic>
          <a:graphicData uri="http://schemas.openxmlformats.org/presentationml/2006/ole">
            <mc:AlternateContent xmlns:mc="http://schemas.openxmlformats.org/markup-compatibility/2006">
              <mc:Choice xmlns:v="urn:schemas-microsoft-com:vml" Requires="v">
                <p:oleObj spid="_x0000_s5150" name="Equation" r:id="rId6" imgW="2451100" imgH="419100" progId="Equation.DSMT4">
                  <p:embed/>
                </p:oleObj>
              </mc:Choice>
              <mc:Fallback>
                <p:oleObj name="Equation" r:id="rId6" imgW="2451100" imgH="419100" progId="Equation.DSMT4">
                  <p:embed/>
                  <p:pic>
                    <p:nvPicPr>
                      <p:cNvPr id="0" name=""/>
                      <p:cNvPicPr>
                        <a:picLocks noChangeAspect="1" noChangeArrowheads="1"/>
                      </p:cNvPicPr>
                      <p:nvPr/>
                    </p:nvPicPr>
                    <p:blipFill>
                      <a:blip r:embed="rId7"/>
                      <a:srcRect/>
                      <a:stretch>
                        <a:fillRect/>
                      </a:stretch>
                    </p:blipFill>
                    <p:spPr bwMode="auto">
                      <a:xfrm>
                        <a:off x="1358900" y="4448175"/>
                        <a:ext cx="4681538" cy="801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083001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MODELS</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325232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LOGISTIC REGRESSION</a:t>
            </a:r>
            <a:endParaRPr lang="en" sz="2400" dirty="0">
              <a:solidFill>
                <a:srgbClr val="39C0BA"/>
              </a:solidFill>
            </a:endParaRPr>
          </a:p>
        </p:txBody>
      </p:sp>
      <p:sp>
        <p:nvSpPr>
          <p:cNvPr id="96" name="Shape 96"/>
          <p:cNvSpPr txBox="1">
            <a:spLocks noGrp="1"/>
          </p:cNvSpPr>
          <p:nvPr>
            <p:ph type="body" idx="1"/>
          </p:nvPr>
        </p:nvSpPr>
        <p:spPr>
          <a:xfrm>
            <a:off x="1165496" y="1617260"/>
            <a:ext cx="7798751" cy="4967700"/>
          </a:xfrm>
          <a:prstGeom prst="rect">
            <a:avLst/>
          </a:prstGeom>
        </p:spPr>
        <p:txBody>
          <a:bodyPr lIns="91425" tIns="91425" rIns="91425" bIns="91425" anchor="t" anchorCtr="0">
            <a:noAutofit/>
          </a:bodyPr>
          <a:lstStyle/>
          <a:p>
            <a:pPr>
              <a:buNone/>
            </a:pPr>
            <a:endParaRPr lang="en-US" altLang="zh-CN" sz="2000" dirty="0"/>
          </a:p>
          <a:p>
            <a:pPr>
              <a:buNone/>
            </a:pPr>
            <a:endParaRPr lang="en-US" altLang="zh-CN" sz="2000" dirty="0" smtClean="0"/>
          </a:p>
          <a:p>
            <a:pPr>
              <a:buNone/>
            </a:pPr>
            <a:r>
              <a:rPr lang="en-US" altLang="zh-CN" sz="2000" dirty="0" smtClean="0"/>
              <a:t>Linear </a:t>
            </a:r>
            <a:r>
              <a:rPr lang="en-US" altLang="zh-CN" sz="2000" dirty="0"/>
              <a:t>model </a:t>
            </a:r>
            <a:r>
              <a:rPr lang="en-US" altLang="zh-CN" sz="2000" dirty="0" smtClean="0"/>
              <a:t>for</a:t>
            </a:r>
            <a:r>
              <a:rPr lang="zh-CN" altLang="en-US" sz="2000" dirty="0" smtClean="0"/>
              <a:t> </a:t>
            </a:r>
            <a:r>
              <a:rPr lang="en-US" altLang="zh-CN" sz="2000" dirty="0" smtClean="0"/>
              <a:t>classification</a:t>
            </a:r>
            <a:r>
              <a:rPr lang="en-US" altLang="en-US" sz="2000" dirty="0" smtClean="0"/>
              <a:t>.</a:t>
            </a:r>
            <a:r>
              <a:rPr lang="zh-CN" altLang="en-US" sz="2000" dirty="0" smtClean="0"/>
              <a:t> </a:t>
            </a:r>
            <a:r>
              <a:rPr lang="en-US" altLang="zh-CN" sz="2000" dirty="0" smtClean="0"/>
              <a:t>Serve</a:t>
            </a:r>
            <a:r>
              <a:rPr lang="zh-CN" altLang="en-US" sz="2000" dirty="0" smtClean="0"/>
              <a:t> </a:t>
            </a:r>
            <a:r>
              <a:rPr lang="en-US" altLang="zh-CN" sz="2000" dirty="0" smtClean="0"/>
              <a:t>as</a:t>
            </a:r>
            <a:r>
              <a:rPr lang="zh-CN" altLang="en-US" sz="2000" dirty="0" smtClean="0"/>
              <a:t> </a:t>
            </a:r>
            <a:r>
              <a:rPr lang="en-US" altLang="zh-CN" sz="2000" dirty="0" smtClean="0"/>
              <a:t>benchmark</a:t>
            </a:r>
            <a:r>
              <a:rPr lang="zh-CN" altLang="en-US" sz="2000" dirty="0" smtClean="0"/>
              <a:t> </a:t>
            </a:r>
            <a:r>
              <a:rPr lang="en-US" altLang="zh-CN" sz="2000" dirty="0" smtClean="0"/>
              <a:t>in</a:t>
            </a:r>
            <a:r>
              <a:rPr lang="zh-CN" altLang="en-US" sz="2000" dirty="0" smtClean="0"/>
              <a:t> </a:t>
            </a:r>
            <a:r>
              <a:rPr lang="en-US" altLang="zh-CN" sz="2000" dirty="0" smtClean="0"/>
              <a:t>our</a:t>
            </a:r>
            <a:r>
              <a:rPr lang="zh-CN" altLang="en-US" sz="2000" dirty="0" smtClean="0"/>
              <a:t> </a:t>
            </a:r>
            <a:r>
              <a:rPr lang="en-US" altLang="zh-CN" sz="2000" dirty="0" smtClean="0"/>
              <a:t>model.</a:t>
            </a:r>
            <a:endParaRPr lang="en-US" altLang="en-US" sz="2000" dirty="0" smtClean="0"/>
          </a:p>
          <a:p>
            <a:pPr>
              <a:buNone/>
            </a:pPr>
            <a:endParaRPr lang="en-US" altLang="zh-CN" sz="2000" dirty="0" smtClean="0"/>
          </a:p>
          <a:p>
            <a:pPr>
              <a:spcBef>
                <a:spcPts val="0"/>
              </a:spcBef>
              <a:buNone/>
            </a:pPr>
            <a:endParaRPr lang="en-US" altLang="zh-CN" sz="2000" dirty="0"/>
          </a:p>
          <a:p>
            <a:pPr>
              <a:spcBef>
                <a:spcPts val="0"/>
              </a:spcBef>
              <a:buNone/>
            </a:pPr>
            <a:r>
              <a:rPr lang="en-US" altLang="zh-CN" sz="2000" dirty="0" err="1" smtClean="0"/>
              <a:t>scikit</a:t>
            </a:r>
            <a:r>
              <a:rPr lang="en-US" altLang="zh-CN" sz="2000" dirty="0" smtClean="0"/>
              <a:t>-learn implementation </a:t>
            </a:r>
            <a:r>
              <a:rPr lang="en-US" altLang="zh-CN" sz="2000" dirty="0"/>
              <a:t>c</a:t>
            </a:r>
            <a:r>
              <a:rPr lang="en-US" altLang="zh-CN" sz="2000" dirty="0" smtClean="0"/>
              <a:t>an </a:t>
            </a:r>
            <a:r>
              <a:rPr lang="en-US" altLang="zh-CN" sz="2000" dirty="0"/>
              <a:t>fit a multiclass (one-</a:t>
            </a:r>
            <a:r>
              <a:rPr lang="en-US" altLang="zh-CN" sz="2000" dirty="0" err="1"/>
              <a:t>vs</a:t>
            </a:r>
            <a:r>
              <a:rPr lang="en-US" altLang="zh-CN" sz="2000" dirty="0"/>
              <a:t>-rest) logistic regression with optional L2 or L1 regularization</a:t>
            </a:r>
            <a:r>
              <a:rPr lang="en-US" altLang="zh-CN" sz="2000" dirty="0" smtClean="0"/>
              <a:t>.</a:t>
            </a:r>
          </a:p>
          <a:p>
            <a:pPr>
              <a:spcBef>
                <a:spcPts val="0"/>
              </a:spcBef>
              <a:buNone/>
            </a:pPr>
            <a:endParaRPr lang="en-US" altLang="zh-CN" sz="2000" dirty="0"/>
          </a:p>
          <a:p>
            <a:pPr>
              <a:spcBef>
                <a:spcPts val="0"/>
              </a:spcBef>
              <a:buNone/>
            </a:pPr>
            <a:endParaRPr lang="en-US" altLang="zh-CN" sz="2000" dirty="0"/>
          </a:p>
        </p:txBody>
      </p:sp>
    </p:spTree>
    <p:extLst>
      <p:ext uri="{BB962C8B-B14F-4D97-AF65-F5344CB8AC3E}">
        <p14:creationId xmlns:p14="http://schemas.microsoft.com/office/powerpoint/2010/main" val="395856814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RANDOM FOREST</a:t>
            </a:r>
            <a:endParaRPr lang="en" sz="2400" dirty="0">
              <a:solidFill>
                <a:srgbClr val="39C0BA"/>
              </a:solidFill>
            </a:endParaRPr>
          </a:p>
        </p:txBody>
      </p:sp>
      <p:sp>
        <p:nvSpPr>
          <p:cNvPr id="96" name="Shape 96"/>
          <p:cNvSpPr txBox="1">
            <a:spLocks noGrp="1"/>
          </p:cNvSpPr>
          <p:nvPr>
            <p:ph type="body" idx="1"/>
          </p:nvPr>
        </p:nvSpPr>
        <p:spPr>
          <a:xfrm>
            <a:off x="1165496" y="1617260"/>
            <a:ext cx="7798751" cy="4967700"/>
          </a:xfrm>
          <a:prstGeom prst="rect">
            <a:avLst/>
          </a:prstGeom>
        </p:spPr>
        <p:txBody>
          <a:bodyPr lIns="91425" tIns="91425" rIns="91425" bIns="91425" anchor="t" anchorCtr="0">
            <a:noAutofit/>
          </a:bodyPr>
          <a:lstStyle/>
          <a:p>
            <a:pPr lvl="0">
              <a:spcBef>
                <a:spcPts val="0"/>
              </a:spcBef>
              <a:buNone/>
            </a:pPr>
            <a:r>
              <a:rPr lang="en-US" altLang="zh-CN" sz="1800" dirty="0"/>
              <a:t>R</a:t>
            </a:r>
            <a:r>
              <a:rPr lang="en-US" altLang="zh-CN" sz="1800" dirty="0" smtClean="0"/>
              <a:t>andom forests</a:t>
            </a:r>
            <a:r>
              <a:rPr lang="zh-CN" altLang="en-US" sz="1800" dirty="0" smtClean="0"/>
              <a:t> </a:t>
            </a:r>
            <a:r>
              <a:rPr lang="en-US" altLang="zh-CN" sz="1800" dirty="0" smtClean="0"/>
              <a:t>is</a:t>
            </a:r>
            <a:r>
              <a:rPr lang="zh-CN" altLang="en-US" sz="1800" dirty="0" smtClean="0"/>
              <a:t> </a:t>
            </a:r>
            <a:r>
              <a:rPr lang="en-US" altLang="zh-CN" sz="1800" dirty="0" smtClean="0"/>
              <a:t>an</a:t>
            </a:r>
            <a:r>
              <a:rPr lang="zh-CN" altLang="en-US" sz="1800" dirty="0" smtClean="0"/>
              <a:t> </a:t>
            </a:r>
            <a:r>
              <a:rPr lang="en-US" altLang="zh-CN" sz="1800" dirty="0" smtClean="0"/>
              <a:t>ensemble</a:t>
            </a:r>
            <a:r>
              <a:rPr lang="zh-CN" altLang="en-US" sz="1800" dirty="0" smtClean="0"/>
              <a:t> </a:t>
            </a:r>
            <a:r>
              <a:rPr lang="en-US" altLang="zh-CN" sz="1800" dirty="0" smtClean="0"/>
              <a:t>learning</a:t>
            </a:r>
            <a:r>
              <a:rPr lang="zh-CN" altLang="en-US" sz="1800" dirty="0" smtClean="0"/>
              <a:t> </a:t>
            </a:r>
            <a:r>
              <a:rPr lang="en-US" altLang="zh-CN" sz="1800" dirty="0" smtClean="0"/>
              <a:t>method,</a:t>
            </a:r>
            <a:r>
              <a:rPr lang="zh-CN" altLang="en-US" sz="1800" dirty="0" smtClean="0"/>
              <a:t> </a:t>
            </a:r>
            <a:r>
              <a:rPr lang="en-US" altLang="zh-CN" sz="1800" dirty="0" smtClean="0"/>
              <a:t>in</a:t>
            </a:r>
            <a:r>
              <a:rPr lang="zh-CN" altLang="en-US" sz="1800" dirty="0" smtClean="0"/>
              <a:t> </a:t>
            </a:r>
            <a:r>
              <a:rPr lang="en-US" altLang="zh-CN" sz="1800" dirty="0" smtClean="0"/>
              <a:t>which </a:t>
            </a:r>
            <a:r>
              <a:rPr lang="en-US" altLang="zh-CN" sz="1800" dirty="0"/>
              <a:t>each tree in the ensemble is built from a </a:t>
            </a:r>
            <a:r>
              <a:rPr lang="en-US" altLang="zh-CN" sz="1800" b="1" dirty="0"/>
              <a:t>sample drawn with replacement </a:t>
            </a:r>
            <a:r>
              <a:rPr lang="en-US" altLang="zh-CN" sz="1800" dirty="0"/>
              <a:t>(i.e., a bootstrap sample) from the training set. </a:t>
            </a:r>
            <a:endParaRPr lang="en-US" altLang="zh-CN" sz="1800" dirty="0" smtClean="0"/>
          </a:p>
          <a:p>
            <a:pPr lvl="0">
              <a:spcBef>
                <a:spcPts val="0"/>
              </a:spcBef>
              <a:buNone/>
            </a:pPr>
            <a:endParaRPr lang="en-US" altLang="zh-CN" sz="1800" dirty="0"/>
          </a:p>
          <a:p>
            <a:pPr lvl="0">
              <a:spcBef>
                <a:spcPts val="0"/>
              </a:spcBef>
              <a:buNone/>
            </a:pPr>
            <a:r>
              <a:rPr lang="en-US" altLang="zh-CN" sz="1800" dirty="0" smtClean="0"/>
              <a:t>In </a:t>
            </a:r>
            <a:r>
              <a:rPr lang="en-US" altLang="zh-CN" sz="1800" dirty="0"/>
              <a:t>addition, when splitting a node during the construction of the tree, the split that is chosen is no longer the best split among all features. Instead, the split that is picked is the best split among a </a:t>
            </a:r>
            <a:r>
              <a:rPr lang="en-US" altLang="zh-CN" sz="1800" b="1" dirty="0"/>
              <a:t>random subset of the features</a:t>
            </a:r>
            <a:r>
              <a:rPr lang="en-US" altLang="zh-CN" sz="1800" dirty="0"/>
              <a:t>. </a:t>
            </a:r>
            <a:endParaRPr lang="en" sz="1800"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8377" y="4431801"/>
            <a:ext cx="5329237"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162806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altLang="zh-CN" sz="2400" dirty="0" smtClean="0"/>
              <a:t>GRADIENT BOOSTING</a:t>
            </a:r>
            <a:endParaRPr lang="en" sz="2400" dirty="0">
              <a:solidFill>
                <a:srgbClr val="39C0BA"/>
              </a:solidFill>
            </a:endParaRPr>
          </a:p>
        </p:txBody>
      </p:sp>
      <p:sp>
        <p:nvSpPr>
          <p:cNvPr id="96" name="Shape 96"/>
          <p:cNvSpPr txBox="1">
            <a:spLocks noGrp="1"/>
          </p:cNvSpPr>
          <p:nvPr>
            <p:ph type="body" idx="1"/>
          </p:nvPr>
        </p:nvSpPr>
        <p:spPr>
          <a:xfrm>
            <a:off x="1165496" y="1466597"/>
            <a:ext cx="7798751" cy="4967700"/>
          </a:xfrm>
          <a:prstGeom prst="rect">
            <a:avLst/>
          </a:prstGeom>
        </p:spPr>
        <p:txBody>
          <a:bodyPr lIns="91425" tIns="91425" rIns="91425" bIns="91425" anchor="t" anchorCtr="0">
            <a:noAutofit/>
          </a:bodyPr>
          <a:lstStyle/>
          <a:p>
            <a:pPr>
              <a:spcBef>
                <a:spcPts val="0"/>
              </a:spcBef>
              <a:buNone/>
            </a:pPr>
            <a:r>
              <a:rPr lang="en-US" altLang="zh-CN" sz="2000" dirty="0"/>
              <a:t>E</a:t>
            </a:r>
            <a:r>
              <a:rPr lang="en-US" altLang="zh-CN" sz="2000" dirty="0" smtClean="0"/>
              <a:t>nsemble</a:t>
            </a:r>
            <a:r>
              <a:rPr lang="zh-CN" altLang="en-US" sz="2000" dirty="0" smtClean="0"/>
              <a:t> </a:t>
            </a:r>
            <a:r>
              <a:rPr lang="en-US" altLang="zh-CN" sz="2000" dirty="0" smtClean="0"/>
              <a:t>of</a:t>
            </a:r>
            <a:r>
              <a:rPr lang="zh-CN" altLang="en-US" sz="2000" dirty="0" smtClean="0"/>
              <a:t> </a:t>
            </a:r>
            <a:r>
              <a:rPr lang="en-US" altLang="zh-CN" sz="2000" dirty="0" smtClean="0"/>
              <a:t>weak</a:t>
            </a:r>
            <a:r>
              <a:rPr lang="zh-CN" altLang="en-US" sz="2000" dirty="0" smtClean="0"/>
              <a:t> </a:t>
            </a:r>
            <a:r>
              <a:rPr lang="en-US" altLang="zh-CN" sz="2000" dirty="0" smtClean="0"/>
              <a:t>prediction</a:t>
            </a:r>
            <a:r>
              <a:rPr lang="zh-CN" altLang="en-US" sz="2000" dirty="0" smtClean="0"/>
              <a:t> </a:t>
            </a:r>
            <a:r>
              <a:rPr lang="en-US" altLang="zh-CN" sz="2000" dirty="0" smtClean="0"/>
              <a:t>models.</a:t>
            </a:r>
            <a:r>
              <a:rPr lang="zh-CN" altLang="en-US" sz="2000" dirty="0" smtClean="0"/>
              <a:t> </a:t>
            </a:r>
            <a:r>
              <a:rPr lang="en-US" altLang="zh-CN" sz="2000" dirty="0" smtClean="0"/>
              <a:t>(</a:t>
            </a:r>
            <a:r>
              <a:rPr lang="en-US" altLang="zh-CN" sz="2000" b="1" dirty="0" smtClean="0"/>
              <a:t>boosting</a:t>
            </a:r>
            <a:r>
              <a:rPr lang="en-US" altLang="zh-CN" sz="2000" dirty="0" smtClean="0"/>
              <a:t>)</a:t>
            </a:r>
            <a:endParaRPr lang="en-US" altLang="zh-CN" sz="2000" dirty="0"/>
          </a:p>
          <a:p>
            <a:pPr>
              <a:spcBef>
                <a:spcPts val="0"/>
              </a:spcBef>
              <a:buNone/>
            </a:pPr>
            <a:endParaRPr lang="en-US" altLang="zh-CN" sz="2000" dirty="0" smtClean="0"/>
          </a:p>
          <a:p>
            <a:pPr>
              <a:spcBef>
                <a:spcPts val="0"/>
              </a:spcBef>
              <a:buNone/>
            </a:pPr>
            <a:r>
              <a:rPr lang="en-US" altLang="zh-CN" sz="2000" dirty="0" smtClean="0"/>
              <a:t>Allowing</a:t>
            </a:r>
            <a:r>
              <a:rPr lang="zh-CN" altLang="en-US" sz="2000" dirty="0" smtClean="0"/>
              <a:t> </a:t>
            </a:r>
            <a:r>
              <a:rPr lang="en-US" altLang="zh-CN" sz="2000" dirty="0" smtClean="0"/>
              <a:t>optimization</a:t>
            </a:r>
            <a:r>
              <a:rPr lang="zh-CN" altLang="en-US" sz="2000" dirty="0" smtClean="0"/>
              <a:t> </a:t>
            </a:r>
            <a:r>
              <a:rPr lang="en-US" altLang="zh-CN" sz="2000" dirty="0" smtClean="0"/>
              <a:t>of</a:t>
            </a:r>
            <a:r>
              <a:rPr lang="zh-CN" altLang="en-US" sz="2000" dirty="0" smtClean="0"/>
              <a:t> </a:t>
            </a:r>
            <a:r>
              <a:rPr lang="en-US" altLang="zh-CN" sz="2000" dirty="0" smtClean="0"/>
              <a:t>an</a:t>
            </a:r>
            <a:r>
              <a:rPr lang="zh-CN" altLang="en-US" sz="2000" dirty="0" smtClean="0"/>
              <a:t> </a:t>
            </a:r>
            <a:r>
              <a:rPr lang="en-US" altLang="zh-CN" sz="2000" b="1" dirty="0" smtClean="0"/>
              <a:t>arbitrary</a:t>
            </a:r>
            <a:r>
              <a:rPr lang="zh-CN" altLang="en-US" sz="2000" b="1" dirty="0" smtClean="0"/>
              <a:t> </a:t>
            </a:r>
            <a:r>
              <a:rPr lang="en-US" altLang="zh-CN" sz="2000" b="1" dirty="0" smtClean="0"/>
              <a:t>differentiable</a:t>
            </a:r>
            <a:r>
              <a:rPr lang="zh-CN" altLang="en-US" sz="2000" b="1" dirty="0" smtClean="0"/>
              <a:t> </a:t>
            </a:r>
            <a:r>
              <a:rPr lang="en-US" altLang="zh-CN" sz="2000" b="1" dirty="0" smtClean="0"/>
              <a:t>loss</a:t>
            </a:r>
            <a:r>
              <a:rPr lang="zh-CN" altLang="en-US" sz="2000" b="1" dirty="0" smtClean="0"/>
              <a:t> </a:t>
            </a:r>
            <a:r>
              <a:rPr lang="en-US" altLang="zh-CN" sz="2000" b="1" dirty="0" smtClean="0"/>
              <a:t>function</a:t>
            </a:r>
            <a:endParaRPr lang="en-US" altLang="zh-CN" sz="2000" b="1" dirty="0"/>
          </a:p>
          <a:p>
            <a:pPr>
              <a:spcBef>
                <a:spcPts val="0"/>
              </a:spcBef>
              <a:buNone/>
            </a:pPr>
            <a:endParaRPr lang="en-US" altLang="zh-CN" sz="2000" dirty="0"/>
          </a:p>
          <a:p>
            <a:pPr>
              <a:buNone/>
            </a:pPr>
            <a:r>
              <a:rPr lang="en-US" altLang="zh-CN" sz="2000" dirty="0"/>
              <a:t>The advantages of </a:t>
            </a:r>
            <a:r>
              <a:rPr lang="en-US" altLang="zh-CN" sz="2000" dirty="0" smtClean="0"/>
              <a:t>GB </a:t>
            </a:r>
            <a:r>
              <a:rPr lang="en-US" altLang="zh-CN" sz="2000" dirty="0"/>
              <a:t>are:</a:t>
            </a:r>
          </a:p>
          <a:p>
            <a:pPr>
              <a:buFont typeface="Arial" charset="0"/>
              <a:buChar char="•"/>
            </a:pPr>
            <a:r>
              <a:rPr lang="zh-CN" altLang="en-US" sz="1800" dirty="0" smtClean="0"/>
              <a:t>  </a:t>
            </a:r>
            <a:r>
              <a:rPr lang="en-US" altLang="zh-CN" sz="1800" dirty="0" smtClean="0"/>
              <a:t>Natural </a:t>
            </a:r>
            <a:r>
              <a:rPr lang="en-US" altLang="zh-CN" sz="1800" dirty="0"/>
              <a:t>handling of data of mixed type (= heterogeneous features)</a:t>
            </a:r>
          </a:p>
          <a:p>
            <a:pPr>
              <a:buFont typeface="Arial" charset="0"/>
              <a:buChar char="•"/>
            </a:pPr>
            <a:r>
              <a:rPr lang="zh-CN" altLang="en-US" sz="1800" dirty="0" smtClean="0"/>
              <a:t>  </a:t>
            </a:r>
            <a:r>
              <a:rPr lang="en-US" altLang="zh-CN" sz="1800" dirty="0" smtClean="0"/>
              <a:t>Predictive </a:t>
            </a:r>
            <a:r>
              <a:rPr lang="en-US" altLang="zh-CN" sz="1800" dirty="0"/>
              <a:t>power</a:t>
            </a:r>
          </a:p>
          <a:p>
            <a:pPr>
              <a:buFont typeface="Arial" charset="0"/>
              <a:buChar char="•"/>
            </a:pPr>
            <a:r>
              <a:rPr lang="zh-CN" altLang="en-US" sz="1800" dirty="0" smtClean="0"/>
              <a:t>  </a:t>
            </a:r>
            <a:r>
              <a:rPr lang="en-US" altLang="zh-CN" sz="1800" dirty="0" smtClean="0"/>
              <a:t>Robustness </a:t>
            </a:r>
            <a:r>
              <a:rPr lang="en-US" altLang="zh-CN" sz="1800" dirty="0"/>
              <a:t>to outliers in output space (via robust loss functions</a:t>
            </a:r>
            <a:r>
              <a:rPr lang="en-US" altLang="zh-CN" sz="1800" dirty="0" smtClean="0"/>
              <a:t>)</a:t>
            </a:r>
            <a:endParaRPr lang="en-US" altLang="zh-CN" sz="1800" dirty="0"/>
          </a:p>
          <a:p>
            <a:pPr>
              <a:buNone/>
            </a:pPr>
            <a:r>
              <a:rPr lang="en-US" altLang="zh-CN" sz="2000" dirty="0"/>
              <a:t>The disadvantages of </a:t>
            </a:r>
            <a:r>
              <a:rPr lang="en-US" altLang="zh-CN" sz="2000" dirty="0" smtClean="0"/>
              <a:t>GB </a:t>
            </a:r>
            <a:r>
              <a:rPr lang="en-US" altLang="zh-CN" sz="2000" dirty="0"/>
              <a:t>are:</a:t>
            </a:r>
          </a:p>
          <a:p>
            <a:pPr>
              <a:buFont typeface="Arial" charset="0"/>
              <a:buChar char="•"/>
            </a:pPr>
            <a:r>
              <a:rPr lang="zh-CN" altLang="en-US" sz="1800" dirty="0" smtClean="0"/>
              <a:t>  </a:t>
            </a:r>
            <a:r>
              <a:rPr lang="en-US" altLang="zh-CN" sz="1800" dirty="0" smtClean="0"/>
              <a:t>Scalability</a:t>
            </a:r>
            <a:r>
              <a:rPr lang="en-US" altLang="zh-CN" sz="1800" dirty="0"/>
              <a:t>, due to the sequential nature of boosting it can hardly be parallelized.</a:t>
            </a:r>
          </a:p>
          <a:p>
            <a:pPr lvl="0">
              <a:spcBef>
                <a:spcPts val="0"/>
              </a:spcBef>
              <a:buNone/>
            </a:pPr>
            <a:endParaRPr lang="en" sz="2000" dirty="0"/>
          </a:p>
        </p:txBody>
      </p:sp>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593117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RESULTS</a:t>
            </a:r>
            <a:endParaRPr lang="en" sz="2400" dirty="0">
              <a:solidFill>
                <a:srgbClr val="39C0BA"/>
              </a:solidFill>
            </a:endParaRPr>
          </a:p>
        </p:txBody>
      </p:sp>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217894576"/>
              </p:ext>
            </p:extLst>
          </p:nvPr>
        </p:nvGraphicFramePr>
        <p:xfrm>
          <a:off x="1165494" y="2209831"/>
          <a:ext cx="7867380" cy="1933244"/>
        </p:xfrm>
        <a:graphic>
          <a:graphicData uri="http://schemas.openxmlformats.org/drawingml/2006/table">
            <a:tbl>
              <a:tblPr firstRow="1" bandRow="1">
                <a:tableStyleId>{1E171933-4619-4E11-9A3F-F7608DF75F80}</a:tableStyleId>
              </a:tblPr>
              <a:tblGrid>
                <a:gridCol w="1966845"/>
                <a:gridCol w="1966845"/>
                <a:gridCol w="1966845"/>
                <a:gridCol w="1966845"/>
              </a:tblGrid>
              <a:tr h="791847">
                <a:tc>
                  <a:txBody>
                    <a:bodyPr/>
                    <a:lstStyle/>
                    <a:p>
                      <a:pPr algn="ct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Logistic Regression</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Random</a:t>
                      </a:r>
                      <a:r>
                        <a:rPr lang="en-US" altLang="zh-CN" sz="1800" baseline="0" dirty="0" smtClean="0"/>
                        <a:t> Forest</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Gradient Boosting</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41397">
                <a:tc>
                  <a:txBody>
                    <a:bodyPr/>
                    <a:lstStyle/>
                    <a:p>
                      <a:pPr algn="ctr"/>
                      <a:r>
                        <a:rPr lang="en-US" altLang="zh-CN" sz="1800" dirty="0" smtClean="0"/>
                        <a:t>Best</a:t>
                      </a:r>
                      <a:r>
                        <a:rPr lang="en-US" altLang="zh-CN" sz="1800" baseline="0" dirty="0" smtClean="0"/>
                        <a:t> </a:t>
                      </a:r>
                    </a:p>
                    <a:p>
                      <a:pPr algn="ctr"/>
                      <a:r>
                        <a:rPr lang="en-US" altLang="zh-CN" sz="1800" baseline="0" dirty="0" smtClean="0"/>
                        <a:t>NDCG</a:t>
                      </a:r>
                      <a:r>
                        <a:rPr lang="zh-CN" altLang="en-US" sz="1800" baseline="0" dirty="0" smtClean="0"/>
                        <a:t> </a:t>
                      </a:r>
                      <a:r>
                        <a:rPr lang="en-US" altLang="zh-CN" sz="1800" baseline="0" dirty="0" smtClean="0"/>
                        <a:t>score </a:t>
                      </a:r>
                    </a:p>
                    <a:p>
                      <a:pPr algn="ctr"/>
                      <a:r>
                        <a:rPr lang="en-US" altLang="zh-CN" sz="1800" baseline="0" dirty="0" smtClean="0"/>
                        <a:t>for now</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0.48334</a:t>
                      </a:r>
                      <a:endParaRPr lang="zh-CN" altLang="en-US" sz="18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0.48709</a:t>
                      </a:r>
                      <a:endParaRPr lang="zh-CN" altLang="en-US" sz="18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0.48491</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96843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400" dirty="0" smtClean="0"/>
              <a:t>REFERENCE</a:t>
            </a:r>
            <a:endParaRPr lang="en" sz="2400" dirty="0"/>
          </a:p>
        </p:txBody>
      </p:sp>
      <p:sp>
        <p:nvSpPr>
          <p:cNvPr id="296" name="Shape 296"/>
          <p:cNvSpPr txBox="1">
            <a:spLocks noGrp="1"/>
          </p:cNvSpPr>
          <p:nvPr>
            <p:ph type="body" idx="1"/>
          </p:nvPr>
        </p:nvSpPr>
        <p:spPr>
          <a:xfrm>
            <a:off x="1165497" y="1298575"/>
            <a:ext cx="6858000" cy="4967700"/>
          </a:xfrm>
          <a:prstGeom prst="rect">
            <a:avLst/>
          </a:prstGeom>
        </p:spPr>
        <p:txBody>
          <a:bodyPr lIns="91425" tIns="91425" rIns="91425" bIns="91425" anchor="t" anchorCtr="0">
            <a:noAutofit/>
          </a:bodyPr>
          <a:lstStyle/>
          <a:p>
            <a:pPr>
              <a:spcBef>
                <a:spcPts val="0"/>
              </a:spcBef>
              <a:buClr>
                <a:schemeClr val="dk1"/>
              </a:buClr>
              <a:buSzPct val="45833"/>
              <a:buNone/>
            </a:pPr>
            <a:r>
              <a:rPr lang="en-US" altLang="zh-CN" sz="1800" dirty="0" smtClean="0"/>
              <a:t>[1] </a:t>
            </a:r>
            <a:r>
              <a:rPr lang="en-US" altLang="zh-CN" sz="1800" dirty="0" err="1" smtClean="0"/>
              <a:t>Kaggle</a:t>
            </a:r>
            <a:r>
              <a:rPr lang="en-US" altLang="zh-CN" sz="1800" dirty="0"/>
              <a:t>. Personalize Expedia Hotel Searches - </a:t>
            </a:r>
            <a:r>
              <a:rPr lang="en-US" altLang="zh-CN" sz="1800" dirty="0" smtClean="0"/>
              <a:t>ICDM </a:t>
            </a:r>
            <a:r>
              <a:rPr lang="en-US" altLang="zh-CN" sz="1800" dirty="0"/>
              <a:t>2013, 2013a. URL https://</a:t>
            </a:r>
            <a:r>
              <a:rPr lang="en-US" altLang="zh-CN" sz="1800" dirty="0" err="1"/>
              <a:t>www.kaggle</a:t>
            </a:r>
            <a:r>
              <a:rPr lang="en-US" altLang="zh-CN" sz="1800" dirty="0"/>
              <a:t>. com/c/</a:t>
            </a:r>
            <a:r>
              <a:rPr lang="en-US" altLang="zh-CN" sz="1800" dirty="0" err="1"/>
              <a:t>expedia</a:t>
            </a:r>
            <a:r>
              <a:rPr lang="en-US" altLang="zh-CN" sz="1800" dirty="0"/>
              <a:t>-personalized-sort. </a:t>
            </a:r>
            <a:endParaRPr lang="en-US" altLang="zh-CN" sz="1800" dirty="0" smtClean="0"/>
          </a:p>
          <a:p>
            <a:pPr>
              <a:spcBef>
                <a:spcPts val="0"/>
              </a:spcBef>
              <a:buClr>
                <a:schemeClr val="dk1"/>
              </a:buClr>
              <a:buSzPct val="45833"/>
              <a:buNone/>
            </a:pPr>
            <a:endParaRPr lang="en-US" sz="1800" u="sng" dirty="0" smtClean="0">
              <a:solidFill>
                <a:srgbClr val="F3F3F3"/>
              </a:solidFill>
            </a:endParaRPr>
          </a:p>
          <a:p>
            <a:pPr>
              <a:spcBef>
                <a:spcPts val="0"/>
              </a:spcBef>
              <a:buClr>
                <a:schemeClr val="dk1"/>
              </a:buClr>
              <a:buSzPct val="45833"/>
              <a:buNone/>
            </a:pPr>
            <a:r>
              <a:rPr lang="en-US" sz="1800" dirty="0" smtClean="0">
                <a:solidFill>
                  <a:schemeClr val="bg1"/>
                </a:solidFill>
              </a:rPr>
              <a:t>[2] Liu</a:t>
            </a:r>
            <a:r>
              <a:rPr lang="en-US" sz="1800" dirty="0">
                <a:solidFill>
                  <a:schemeClr val="bg1"/>
                </a:solidFill>
              </a:rPr>
              <a:t>, Xudong, et al. "Combination of Diverse Ranking Models for Personalized Expedia Hotel Searches." arXiv preprint arXiv:1311.7679 (2013)</a:t>
            </a:r>
            <a:r>
              <a:rPr lang="en-US" sz="1800" dirty="0" smtClean="0">
                <a:solidFill>
                  <a:schemeClr val="bg1"/>
                </a:solidFill>
              </a:rPr>
              <a:t>.</a:t>
            </a:r>
          </a:p>
          <a:p>
            <a:pPr>
              <a:spcBef>
                <a:spcPts val="0"/>
              </a:spcBef>
              <a:buClr>
                <a:schemeClr val="dk1"/>
              </a:buClr>
              <a:buSzPct val="45833"/>
              <a:buNone/>
            </a:pPr>
            <a:endParaRPr lang="en-US" sz="1800" dirty="0" smtClean="0">
              <a:solidFill>
                <a:schemeClr val="bg1"/>
              </a:solidFill>
            </a:endParaRPr>
          </a:p>
          <a:p>
            <a:pPr>
              <a:spcBef>
                <a:spcPts val="0"/>
              </a:spcBef>
              <a:buClr>
                <a:schemeClr val="dk1"/>
              </a:buClr>
              <a:buSzPct val="45833"/>
              <a:buNone/>
            </a:pPr>
            <a:r>
              <a:rPr lang="en-US" sz="1800" dirty="0" smtClean="0">
                <a:solidFill>
                  <a:schemeClr val="bg1"/>
                </a:solidFill>
              </a:rPr>
              <a:t>[3] Logistic Regression, URL http</a:t>
            </a:r>
            <a:r>
              <a:rPr lang="en-US" sz="1800" dirty="0">
                <a:solidFill>
                  <a:schemeClr val="bg1"/>
                </a:solidFill>
              </a:rPr>
              <a:t>://scikit-learn.org/stable/modules/linear_model.html#logistic-</a:t>
            </a:r>
            <a:r>
              <a:rPr lang="en-US" sz="1800" dirty="0" smtClean="0">
                <a:solidFill>
                  <a:schemeClr val="bg1"/>
                </a:solidFill>
              </a:rPr>
              <a:t>regression</a:t>
            </a:r>
          </a:p>
          <a:p>
            <a:pPr>
              <a:spcBef>
                <a:spcPts val="0"/>
              </a:spcBef>
              <a:buClr>
                <a:schemeClr val="dk1"/>
              </a:buClr>
              <a:buSzPct val="45833"/>
              <a:buNone/>
            </a:pPr>
            <a:endParaRPr lang="en-US" sz="1800" dirty="0" smtClean="0">
              <a:solidFill>
                <a:schemeClr val="bg1"/>
              </a:solidFill>
            </a:endParaRPr>
          </a:p>
          <a:p>
            <a:pPr>
              <a:spcBef>
                <a:spcPts val="0"/>
              </a:spcBef>
              <a:buClr>
                <a:schemeClr val="dk1"/>
              </a:buClr>
              <a:buSzPct val="45833"/>
              <a:buNone/>
            </a:pPr>
            <a:r>
              <a:rPr lang="en-US" sz="1800" dirty="0" smtClean="0">
                <a:solidFill>
                  <a:schemeClr val="bg1"/>
                </a:solidFill>
              </a:rPr>
              <a:t>[4] Random Forest, URL http</a:t>
            </a:r>
            <a:r>
              <a:rPr lang="en-US" sz="1800" dirty="0">
                <a:solidFill>
                  <a:schemeClr val="bg1"/>
                </a:solidFill>
              </a:rPr>
              <a:t>://scikit-learn.org/</a:t>
            </a:r>
            <a:r>
              <a:rPr lang="en-US" sz="1800" dirty="0" smtClean="0">
                <a:solidFill>
                  <a:schemeClr val="bg1"/>
                </a:solidFill>
              </a:rPr>
              <a:t>stable/modules</a:t>
            </a:r>
            <a:r>
              <a:rPr lang="en-US" sz="1800" dirty="0">
                <a:solidFill>
                  <a:schemeClr val="bg1"/>
                </a:solidFill>
              </a:rPr>
              <a:t>/ensemble.html#random-</a:t>
            </a:r>
            <a:r>
              <a:rPr lang="en-US" sz="1800" dirty="0" smtClean="0">
                <a:solidFill>
                  <a:schemeClr val="bg1"/>
                </a:solidFill>
              </a:rPr>
              <a:t>forests</a:t>
            </a:r>
          </a:p>
          <a:p>
            <a:pPr>
              <a:spcBef>
                <a:spcPts val="0"/>
              </a:spcBef>
              <a:buClr>
                <a:schemeClr val="dk1"/>
              </a:buClr>
              <a:buSzPct val="45833"/>
              <a:buNone/>
            </a:pPr>
            <a:endParaRPr lang="en-US" sz="1800" dirty="0" smtClean="0">
              <a:solidFill>
                <a:schemeClr val="bg1"/>
              </a:solidFill>
            </a:endParaRPr>
          </a:p>
          <a:p>
            <a:pPr>
              <a:spcBef>
                <a:spcPts val="0"/>
              </a:spcBef>
              <a:buClr>
                <a:schemeClr val="dk1"/>
              </a:buClr>
              <a:buSzPct val="45833"/>
              <a:buNone/>
            </a:pPr>
            <a:r>
              <a:rPr lang="en-US" sz="1800" dirty="0" smtClean="0">
                <a:solidFill>
                  <a:schemeClr val="bg1"/>
                </a:solidFill>
              </a:rPr>
              <a:t>[5] Gradient Boosting, URL http</a:t>
            </a:r>
            <a:r>
              <a:rPr lang="en-US" sz="1800" dirty="0">
                <a:solidFill>
                  <a:schemeClr val="bg1"/>
                </a:solidFill>
              </a:rPr>
              <a:t>://</a:t>
            </a:r>
            <a:r>
              <a:rPr lang="en-US" sz="1800" dirty="0" err="1">
                <a:solidFill>
                  <a:schemeClr val="bg1"/>
                </a:solidFill>
              </a:rPr>
              <a:t>scikit-learn.org</a:t>
            </a:r>
            <a:r>
              <a:rPr lang="en-US" sz="1800" dirty="0">
                <a:solidFill>
                  <a:schemeClr val="bg1"/>
                </a:solidFill>
              </a:rPr>
              <a:t>/stable/modules/</a:t>
            </a:r>
            <a:r>
              <a:rPr lang="en-US" sz="1800" dirty="0" err="1">
                <a:solidFill>
                  <a:schemeClr val="bg1"/>
                </a:solidFill>
              </a:rPr>
              <a:t>ensemble.html#gradient-tree-boosting</a:t>
            </a:r>
            <a:endParaRPr lang="en-US" sz="1800" dirty="0" smtClean="0">
              <a:solidFill>
                <a:schemeClr val="bg1"/>
              </a:solidFill>
            </a:endParaRPr>
          </a:p>
          <a:p>
            <a:pPr>
              <a:spcBef>
                <a:spcPts val="0"/>
              </a:spcBef>
              <a:buClr>
                <a:schemeClr val="dk1"/>
              </a:buClr>
              <a:buSzPct val="45833"/>
              <a:buNone/>
            </a:pPr>
            <a:endParaRPr lang="en-US" sz="2000" dirty="0" smtClean="0">
              <a:solidFill>
                <a:schemeClr val="bg1"/>
              </a:solidFill>
            </a:endParaRPr>
          </a:p>
          <a:p>
            <a:pPr>
              <a:spcBef>
                <a:spcPts val="0"/>
              </a:spcBef>
              <a:buClr>
                <a:schemeClr val="dk1"/>
              </a:buClr>
              <a:buSzPct val="45833"/>
              <a:buNone/>
            </a:pPr>
            <a:endParaRPr lang="en-US" sz="2000" dirty="0">
              <a:solidFill>
                <a:schemeClr val="bg1"/>
              </a:solidFill>
            </a:endParaRPr>
          </a:p>
          <a:p>
            <a:pPr>
              <a:spcBef>
                <a:spcPts val="0"/>
              </a:spcBef>
              <a:buClr>
                <a:schemeClr val="dk1"/>
              </a:buClr>
              <a:buSzPct val="45833"/>
              <a:buNone/>
            </a:pPr>
            <a:endParaRPr lang="en-US" sz="2000" dirty="0">
              <a:solidFill>
                <a:schemeClr val="bg1"/>
              </a:solidFill>
            </a:endParaRPr>
          </a:p>
          <a:p>
            <a:pPr lvl="0" rtl="0">
              <a:spcBef>
                <a:spcPts val="0"/>
              </a:spcBef>
              <a:buClr>
                <a:schemeClr val="dk1"/>
              </a:buClr>
              <a:buSzPct val="45833"/>
              <a:buFont typeface="Arial"/>
              <a:buNone/>
            </a:pPr>
            <a:endParaRPr lang="en" sz="2400" u="sng" dirty="0">
              <a:solidFill>
                <a:srgbClr val="F3F3F3"/>
              </a:solidFill>
              <a:hlinkClick r:id="rId3"/>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ctrTitle" idx="4294967295"/>
          </p:nvPr>
        </p:nvSpPr>
        <p:spPr>
          <a:xfrm>
            <a:off x="1336100" y="1679850"/>
            <a:ext cx="7337699" cy="1546500"/>
          </a:xfrm>
          <a:prstGeom prst="rect">
            <a:avLst/>
          </a:prstGeom>
        </p:spPr>
        <p:txBody>
          <a:bodyPr lIns="91425" tIns="91425" rIns="91425" bIns="91425" anchor="b" anchorCtr="0">
            <a:noAutofit/>
          </a:bodyPr>
          <a:lstStyle/>
          <a:p>
            <a:pPr lvl="0" rtl="0">
              <a:spcBef>
                <a:spcPts val="0"/>
              </a:spcBef>
              <a:buNone/>
            </a:pPr>
            <a:r>
              <a:rPr lang="en" sz="2200" b="1">
                <a:solidFill>
                  <a:srgbClr val="2E3037"/>
                </a:solidFill>
              </a:rPr>
              <a:t>Thanks!</a:t>
            </a:r>
          </a:p>
        </p:txBody>
      </p:sp>
      <p:sp>
        <p:nvSpPr>
          <p:cNvPr id="289" name="Shape 289"/>
          <p:cNvSpPr txBox="1">
            <a:spLocks noGrp="1"/>
          </p:cNvSpPr>
          <p:nvPr>
            <p:ph type="subTitle" idx="4294967295"/>
          </p:nvPr>
        </p:nvSpPr>
        <p:spPr>
          <a:xfrm>
            <a:off x="1336100" y="3022650"/>
            <a:ext cx="7337699" cy="812700"/>
          </a:xfrm>
          <a:prstGeom prst="rect">
            <a:avLst/>
          </a:prstGeom>
        </p:spPr>
        <p:txBody>
          <a:bodyPr lIns="91425" tIns="91425" rIns="91425" bIns="91425" anchor="ctr" anchorCtr="0">
            <a:noAutofit/>
          </a:bodyPr>
          <a:lstStyle/>
          <a:p>
            <a:pPr lvl="0" rtl="0">
              <a:spcBef>
                <a:spcPts val="0"/>
              </a:spcBef>
              <a:buNone/>
            </a:pPr>
            <a:r>
              <a:rPr lang="en" sz="3600" b="1">
                <a:solidFill>
                  <a:srgbClr val="F3F3F3"/>
                </a:solidFill>
              </a:rPr>
              <a:t>ANY QUESTIONS?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BACKGROUND</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75" y="697725"/>
            <a:ext cx="6858000" cy="459900"/>
          </a:xfrm>
          <a:prstGeom prst="rect">
            <a:avLst/>
          </a:prstGeom>
        </p:spPr>
        <p:txBody>
          <a:bodyPr lIns="91425" tIns="91425" rIns="91425" bIns="91425" anchor="b" anchorCtr="0">
            <a:noAutofit/>
          </a:bodyPr>
          <a:lstStyle/>
          <a:p>
            <a:pPr lvl="0">
              <a:spcBef>
                <a:spcPts val="0"/>
              </a:spcBef>
              <a:buNone/>
            </a:pPr>
            <a:r>
              <a:rPr lang="en-US" sz="2400" dirty="0" smtClean="0"/>
              <a:t>BACKGROUND</a:t>
            </a:r>
            <a:endParaRPr lang="en" sz="2400" dirty="0">
              <a:solidFill>
                <a:srgbClr val="39C0BA"/>
              </a:solidFill>
            </a:endParaRPr>
          </a:p>
        </p:txBody>
      </p:sp>
      <p:sp>
        <p:nvSpPr>
          <p:cNvPr id="96" name="Shape 96"/>
          <p:cNvSpPr txBox="1">
            <a:spLocks noGrp="1"/>
          </p:cNvSpPr>
          <p:nvPr>
            <p:ph type="body" idx="1"/>
          </p:nvPr>
        </p:nvSpPr>
        <p:spPr>
          <a:xfrm>
            <a:off x="1165496" y="1393825"/>
            <a:ext cx="7798751" cy="4967700"/>
          </a:xfrm>
          <a:prstGeom prst="rect">
            <a:avLst/>
          </a:prstGeom>
        </p:spPr>
        <p:txBody>
          <a:bodyPr lIns="91425" tIns="91425" rIns="91425" bIns="91425" anchor="t" anchorCtr="0">
            <a:noAutofit/>
          </a:bodyPr>
          <a:lstStyle/>
          <a:p>
            <a:pPr eaLnBrk="1" hangingPunct="1">
              <a:buNone/>
            </a:pPr>
            <a:r>
              <a:rPr lang="en-US" altLang="zh-CN" sz="2400" dirty="0" smtClean="0"/>
              <a:t>Expedia, the </a:t>
            </a:r>
            <a:r>
              <a:rPr lang="en-US" altLang="zh-CN" sz="2400" dirty="0"/>
              <a:t>world’s largest online travel agency (OTA), powers search results for millions of travel shoppers every </a:t>
            </a:r>
            <a:r>
              <a:rPr lang="en-US" altLang="zh-CN" sz="2400" dirty="0" smtClean="0"/>
              <a:t>day</a:t>
            </a:r>
          </a:p>
          <a:p>
            <a:pPr eaLnBrk="1" hangingPunct="1">
              <a:buFont typeface="Arial" charset="0"/>
              <a:buChar char="•"/>
            </a:pPr>
            <a:endParaRPr lang="en-US" altLang="zh-CN" sz="2400" dirty="0"/>
          </a:p>
          <a:p>
            <a:pPr eaLnBrk="1" hangingPunct="1">
              <a:buNone/>
            </a:pPr>
            <a:r>
              <a:rPr lang="en-US" altLang="zh-CN" sz="2400" dirty="0"/>
              <a:t>Matching users to hotel inventory matters a lot since the best ranking of hotels gives an OTA the best chance of winning the </a:t>
            </a:r>
            <a:r>
              <a:rPr lang="en-US" altLang="zh-CN" sz="2400" dirty="0" smtClean="0"/>
              <a:t>sale</a:t>
            </a:r>
          </a:p>
          <a:p>
            <a:pPr eaLnBrk="1" hangingPunct="1">
              <a:buFont typeface="Arial" charset="0"/>
              <a:buChar char="•"/>
            </a:pPr>
            <a:endParaRPr lang="en-US" altLang="zh-CN" sz="2400" dirty="0"/>
          </a:p>
          <a:p>
            <a:pPr eaLnBrk="1" hangingPunct="1">
              <a:buNone/>
            </a:pPr>
            <a:r>
              <a:rPr lang="en-US" altLang="zh-CN" sz="2400" dirty="0"/>
              <a:t>Best ranking results maximize the purchases as well as offer great user experiences</a:t>
            </a:r>
          </a:p>
          <a:p>
            <a:pPr lvl="0" rtl="0">
              <a:spcBef>
                <a:spcPts val="0"/>
              </a:spcBef>
              <a:buNone/>
            </a:pPr>
            <a:endParaRPr lang="en"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700789"/>
            <a:ext cx="6858000" cy="459900"/>
          </a:xfrm>
          <a:prstGeom prst="rect">
            <a:avLst/>
          </a:prstGeom>
        </p:spPr>
        <p:txBody>
          <a:bodyPr lIns="91425" tIns="91425" rIns="91425" bIns="91425" anchor="b" anchorCtr="0">
            <a:noAutofit/>
          </a:bodyPr>
          <a:lstStyle/>
          <a:p>
            <a:pPr lvl="0">
              <a:spcBef>
                <a:spcPts val="0"/>
              </a:spcBef>
              <a:buNone/>
            </a:pPr>
            <a:r>
              <a:rPr lang="en-US" sz="2400" dirty="0" smtClean="0"/>
              <a:t>PROBLEM SETTING</a:t>
            </a:r>
            <a:endParaRPr lang="en" sz="2400" dirty="0">
              <a:solidFill>
                <a:srgbClr val="39C0BA"/>
              </a:solidFill>
            </a:endParaRPr>
          </a:p>
        </p:txBody>
      </p:sp>
      <p:sp>
        <p:nvSpPr>
          <p:cNvPr id="96" name="Shape 96"/>
          <p:cNvSpPr txBox="1">
            <a:spLocks noGrp="1"/>
          </p:cNvSpPr>
          <p:nvPr>
            <p:ph type="body" idx="1"/>
          </p:nvPr>
        </p:nvSpPr>
        <p:spPr>
          <a:xfrm>
            <a:off x="1175574" y="1178378"/>
            <a:ext cx="7798751" cy="1879136"/>
          </a:xfrm>
          <a:prstGeom prst="rect">
            <a:avLst/>
          </a:prstGeom>
        </p:spPr>
        <p:txBody>
          <a:bodyPr lIns="91425" tIns="91425" rIns="91425" bIns="91425" anchor="t" anchorCtr="0">
            <a:noAutofit/>
          </a:bodyPr>
          <a:lstStyle/>
          <a:p>
            <a:pPr marL="285750" indent="-285750">
              <a:buFont typeface="Arial"/>
              <a:buChar char="•"/>
              <a:defRPr/>
            </a:pPr>
            <a:r>
              <a:rPr kumimoji="1" lang="en-US" altLang="zh-CN" sz="2400" dirty="0"/>
              <a:t>Predict what hotel a user is most likely to book</a:t>
            </a:r>
            <a:r>
              <a:rPr kumimoji="1" lang="en-US" altLang="zh-CN" sz="2400" dirty="0" smtClean="0"/>
              <a:t>.</a:t>
            </a:r>
            <a:endParaRPr lang="en-US" altLang="zh-CN" sz="2400" dirty="0"/>
          </a:p>
          <a:p>
            <a:pPr marL="285750" indent="-285750">
              <a:buFont typeface="Arial"/>
              <a:buChar char="•"/>
              <a:defRPr/>
            </a:pPr>
            <a:r>
              <a:rPr lang="en-US" altLang="zh-CN" sz="2400" dirty="0"/>
              <a:t>Learning to rank hotels such that purchased and clicked hotels are ranked at top among all hotels associated with a search query </a:t>
            </a:r>
          </a:p>
          <a:p>
            <a:pPr lvl="0" rtl="0">
              <a:spcBef>
                <a:spcPts val="0"/>
              </a:spcBef>
              <a:buNone/>
            </a:pPr>
            <a:endParaRPr lang="en" sz="2800" dirty="0"/>
          </a:p>
        </p:txBody>
      </p:sp>
      <p:pic>
        <p:nvPicPr>
          <p:cNvPr id="2" name="图片 1" descr="Screen Shot 2016-03-07 at 6.44.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717" y="3271215"/>
            <a:ext cx="2857354" cy="3285958"/>
          </a:xfrm>
          <a:prstGeom prst="rect">
            <a:avLst/>
          </a:prstGeom>
        </p:spPr>
      </p:pic>
      <p:pic>
        <p:nvPicPr>
          <p:cNvPr id="3" name="图片 2" descr="Screen Shot 2016-03-07 at 6.44.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500" y="3271215"/>
            <a:ext cx="4398825" cy="3320682"/>
          </a:xfrm>
          <a:prstGeom prst="rect">
            <a:avLst/>
          </a:prstGeom>
        </p:spPr>
      </p:pic>
    </p:spTree>
    <p:extLst>
      <p:ext uri="{BB962C8B-B14F-4D97-AF65-F5344CB8AC3E}">
        <p14:creationId xmlns:p14="http://schemas.microsoft.com/office/powerpoint/2010/main" val="276717015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705115"/>
            <a:ext cx="6858000" cy="459900"/>
          </a:xfrm>
          <a:prstGeom prst="rect">
            <a:avLst/>
          </a:prstGeom>
        </p:spPr>
        <p:txBody>
          <a:bodyPr lIns="91425" tIns="91425" rIns="91425" bIns="91425" anchor="b" anchorCtr="0">
            <a:noAutofit/>
          </a:bodyPr>
          <a:lstStyle/>
          <a:p>
            <a:pPr lvl="0">
              <a:spcBef>
                <a:spcPts val="0"/>
              </a:spcBef>
              <a:buNone/>
            </a:pPr>
            <a:r>
              <a:rPr lang="en-US" sz="2400" dirty="0" smtClean="0"/>
              <a:t>PROBLEM SETTING</a:t>
            </a:r>
            <a:endParaRPr lang="en" sz="2400" dirty="0">
              <a:solidFill>
                <a:srgbClr val="39C0BA"/>
              </a:solidFill>
            </a:endParaRPr>
          </a:p>
        </p:txBody>
      </p:sp>
      <p:sp>
        <p:nvSpPr>
          <p:cNvPr id="96" name="Shape 96"/>
          <p:cNvSpPr txBox="1">
            <a:spLocks noGrp="1"/>
          </p:cNvSpPr>
          <p:nvPr>
            <p:ph type="body" idx="1"/>
          </p:nvPr>
        </p:nvSpPr>
        <p:spPr>
          <a:xfrm>
            <a:off x="1165496" y="1654608"/>
            <a:ext cx="7798751" cy="4967700"/>
          </a:xfrm>
          <a:prstGeom prst="rect">
            <a:avLst/>
          </a:prstGeom>
        </p:spPr>
        <p:txBody>
          <a:bodyPr lIns="91425" tIns="91425" rIns="91425" bIns="91425" anchor="t" anchorCtr="0">
            <a:noAutofit/>
          </a:bodyPr>
          <a:lstStyle/>
          <a:p>
            <a:pPr marL="285750" indent="-285750">
              <a:buFont typeface="Arial"/>
              <a:buChar char="•"/>
              <a:defRPr/>
            </a:pPr>
            <a:r>
              <a:rPr lang="en-US" altLang="zh-CN" sz="2400" dirty="0" smtClean="0"/>
              <a:t>Given </a:t>
            </a:r>
            <a:r>
              <a:rPr lang="en-US" altLang="zh-CN" sz="2400" dirty="0"/>
              <a:t>a dataset of search queries with associated hotel information and the clicking &amp; booking results, train a model to rank the search results</a:t>
            </a:r>
            <a:r>
              <a:rPr lang="en-US" altLang="zh-CN" sz="2400" dirty="0" smtClean="0"/>
              <a:t>.</a:t>
            </a:r>
          </a:p>
          <a:p>
            <a:pPr marL="285750" indent="-285750">
              <a:buFont typeface="Arial"/>
              <a:buChar char="•"/>
              <a:defRPr/>
            </a:pPr>
            <a:r>
              <a:rPr lang="en-US" altLang="zh-CN" sz="2400" dirty="0" smtClean="0"/>
              <a:t>The </a:t>
            </a:r>
            <a:r>
              <a:rPr lang="en-US" altLang="zh-CN" sz="2400" dirty="0"/>
              <a:t>results for the test set will be scored using a Normalized Discounted Cumulative Gain (NDCG) </a:t>
            </a:r>
            <a:r>
              <a:rPr lang="en-US" altLang="zh-CN" sz="2400" dirty="0" smtClean="0"/>
              <a:t>metric.</a:t>
            </a:r>
          </a:p>
          <a:p>
            <a:pPr marL="285750" lvl="1" indent="-285750">
              <a:buFont typeface="Arial"/>
              <a:buChar char="•"/>
              <a:defRPr/>
            </a:pPr>
            <a:r>
              <a:rPr lang="en-US" altLang="zh-CN" dirty="0" smtClean="0"/>
              <a:t>NDCG </a:t>
            </a:r>
            <a:r>
              <a:rPr lang="en-US" altLang="zh-CN" dirty="0"/>
              <a:t>measures the performance of a recommendation system based on </a:t>
            </a:r>
            <a:r>
              <a:rPr lang="en-US" altLang="zh-CN" dirty="0" smtClean="0"/>
              <a:t>the </a:t>
            </a:r>
            <a:r>
              <a:rPr lang="en-US" altLang="zh-CN" dirty="0"/>
              <a:t>graded relevance of the recommended entities. It varies from 0.0 to 1.0, with 1.0 representing the ideal ranking of the entities</a:t>
            </a:r>
          </a:p>
          <a:p>
            <a:pPr>
              <a:buNone/>
              <a:defRPr/>
            </a:pPr>
            <a:endParaRPr lang="en-US" altLang="zh-CN" sz="2400" dirty="0" smtClean="0"/>
          </a:p>
          <a:p>
            <a:pPr lvl="0" rtl="0">
              <a:spcBef>
                <a:spcPts val="0"/>
              </a:spcBef>
              <a:buNone/>
            </a:pPr>
            <a:endParaRPr lang="en" sz="2800" dirty="0"/>
          </a:p>
        </p:txBody>
      </p:sp>
    </p:spTree>
    <p:extLst>
      <p:ext uri="{BB962C8B-B14F-4D97-AF65-F5344CB8AC3E}">
        <p14:creationId xmlns:p14="http://schemas.microsoft.com/office/powerpoint/2010/main" val="4213154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705115"/>
            <a:ext cx="6858000" cy="459900"/>
          </a:xfrm>
          <a:prstGeom prst="rect">
            <a:avLst/>
          </a:prstGeom>
        </p:spPr>
        <p:txBody>
          <a:bodyPr lIns="91425" tIns="91425" rIns="91425" bIns="91425" anchor="b" anchorCtr="0">
            <a:noAutofit/>
          </a:bodyPr>
          <a:lstStyle/>
          <a:p>
            <a:pPr lvl="0">
              <a:spcBef>
                <a:spcPts val="0"/>
              </a:spcBef>
              <a:buNone/>
            </a:pPr>
            <a:r>
              <a:rPr lang="en-US" sz="2400" dirty="0" smtClean="0"/>
              <a:t>DATA SET</a:t>
            </a:r>
            <a:endParaRPr lang="en" sz="2400" dirty="0">
              <a:solidFill>
                <a:srgbClr val="39C0BA"/>
              </a:solidFill>
            </a:endParaRPr>
          </a:p>
        </p:txBody>
      </p:sp>
      <p:sp>
        <p:nvSpPr>
          <p:cNvPr id="96" name="Shape 96"/>
          <p:cNvSpPr txBox="1">
            <a:spLocks noGrp="1"/>
          </p:cNvSpPr>
          <p:nvPr>
            <p:ph type="body" idx="1"/>
          </p:nvPr>
        </p:nvSpPr>
        <p:spPr>
          <a:xfrm>
            <a:off x="1165496" y="1442635"/>
            <a:ext cx="7798751" cy="4967700"/>
          </a:xfrm>
          <a:prstGeom prst="rect">
            <a:avLst/>
          </a:prstGeom>
        </p:spPr>
        <p:txBody>
          <a:bodyPr lIns="91425" tIns="91425" rIns="91425" bIns="91425" anchor="t" anchorCtr="0">
            <a:noAutofit/>
          </a:bodyPr>
          <a:lstStyle/>
          <a:p>
            <a:pPr eaLnBrk="1" hangingPunct="1">
              <a:buNone/>
            </a:pPr>
            <a:r>
              <a:rPr lang="en-US" altLang="zh-CN" sz="2400" dirty="0" smtClean="0"/>
              <a:t>Training </a:t>
            </a:r>
            <a:r>
              <a:rPr lang="en-US" altLang="zh-CN" sz="2400" dirty="0"/>
              <a:t>set : 399,344 unique search lists </a:t>
            </a:r>
          </a:p>
          <a:p>
            <a:pPr eaLnBrk="1" hangingPunct="1">
              <a:buNone/>
            </a:pPr>
            <a:r>
              <a:rPr lang="en-US" altLang="zh-CN" sz="2400" dirty="0"/>
              <a:t>	        9,917,530 points</a:t>
            </a:r>
          </a:p>
          <a:p>
            <a:pPr eaLnBrk="1" hangingPunct="1">
              <a:buNone/>
            </a:pPr>
            <a:r>
              <a:rPr lang="en-US" altLang="zh-CN" sz="2400" dirty="0"/>
              <a:t>Test set:         266,230 search lists</a:t>
            </a:r>
          </a:p>
          <a:p>
            <a:pPr eaLnBrk="1" hangingPunct="1">
              <a:buNone/>
            </a:pPr>
            <a:r>
              <a:rPr lang="en-US" altLang="zh-CN" sz="2400" dirty="0"/>
              <a:t>	        6,622,629 </a:t>
            </a:r>
            <a:r>
              <a:rPr lang="en-US" altLang="zh-CN" sz="2400" dirty="0" smtClean="0"/>
              <a:t>points</a:t>
            </a:r>
            <a:endParaRPr lang="en-US" altLang="zh-CN" sz="2400" dirty="0"/>
          </a:p>
          <a:p>
            <a:pPr eaLnBrk="1" hangingPunct="1">
              <a:buNone/>
            </a:pPr>
            <a:r>
              <a:rPr lang="en-US" altLang="zh-CN" sz="2400" dirty="0"/>
              <a:t>~50 features:</a:t>
            </a:r>
          </a:p>
          <a:p>
            <a:pPr>
              <a:buNone/>
              <a:defRPr/>
            </a:pPr>
            <a:r>
              <a:rPr lang="en-US" altLang="zh-CN" sz="2400" dirty="0"/>
              <a:t>1.Hotel characteristics</a:t>
            </a:r>
          </a:p>
          <a:p>
            <a:pPr>
              <a:buNone/>
              <a:defRPr/>
            </a:pPr>
            <a:r>
              <a:rPr lang="en-US" altLang="zh-CN" sz="2400" dirty="0"/>
              <a:t>2.Location attractions of hotels</a:t>
            </a:r>
          </a:p>
          <a:p>
            <a:pPr eaLnBrk="1" hangingPunct="1">
              <a:buNone/>
            </a:pPr>
            <a:r>
              <a:rPr lang="en-US" altLang="zh-CN" sz="2400" dirty="0" smtClean="0"/>
              <a:t>3</a:t>
            </a:r>
            <a:r>
              <a:rPr lang="en-US" altLang="zh-CN" sz="2400" dirty="0"/>
              <a:t>.Users aggregate purchase history</a:t>
            </a:r>
          </a:p>
          <a:p>
            <a:pPr>
              <a:buNone/>
              <a:defRPr/>
            </a:pPr>
            <a:r>
              <a:rPr lang="en-US" altLang="zh-CN" sz="2400" dirty="0"/>
              <a:t>4.Competitive OTA information</a:t>
            </a:r>
          </a:p>
          <a:p>
            <a:pPr>
              <a:buNone/>
              <a:defRPr/>
            </a:pPr>
            <a:endParaRPr lang="en-US" altLang="zh-CN" sz="2800" dirty="0" smtClean="0"/>
          </a:p>
          <a:p>
            <a:pPr lvl="0" rtl="0">
              <a:spcBef>
                <a:spcPts val="0"/>
              </a:spcBef>
              <a:buNone/>
            </a:pPr>
            <a:endParaRPr lang="en" sz="2800" dirty="0"/>
          </a:p>
        </p:txBody>
      </p:sp>
    </p:spTree>
    <p:extLst>
      <p:ext uri="{BB962C8B-B14F-4D97-AF65-F5344CB8AC3E}">
        <p14:creationId xmlns:p14="http://schemas.microsoft.com/office/powerpoint/2010/main" val="15494742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ctrTitle" idx="4294967295"/>
          </p:nvPr>
        </p:nvSpPr>
        <p:spPr>
          <a:xfrm>
            <a:off x="1284950" y="1169587"/>
            <a:ext cx="7097100" cy="1193399"/>
          </a:xfrm>
          <a:prstGeom prst="rect">
            <a:avLst/>
          </a:prstGeom>
        </p:spPr>
        <p:txBody>
          <a:bodyPr lIns="91425" tIns="91425" rIns="91425" bIns="91425" anchor="b" anchorCtr="0">
            <a:noAutofit/>
          </a:bodyPr>
          <a:lstStyle/>
          <a:p>
            <a:pPr lvl="0"/>
            <a:r>
              <a:rPr lang="en-US" sz="2400" b="1" dirty="0" smtClean="0"/>
              <a:t>Training set features </a:t>
            </a:r>
            <a:br>
              <a:rPr lang="en-US" sz="2400" b="1" dirty="0" smtClean="0"/>
            </a:br>
            <a:r>
              <a:rPr lang="en-US" sz="2400" dirty="0" err="1" smtClean="0">
                <a:solidFill>
                  <a:srgbClr val="FFFFFF"/>
                </a:solidFill>
              </a:rPr>
              <a:t>click_bool</a:t>
            </a:r>
            <a:r>
              <a:rPr lang="en-US" sz="2400" dirty="0" smtClean="0">
                <a:solidFill>
                  <a:srgbClr val="FFFFFF"/>
                </a:solidFill>
              </a:rPr>
              <a:t>, </a:t>
            </a:r>
            <a:r>
              <a:rPr lang="en-US" sz="2400" dirty="0" err="1" smtClean="0">
                <a:solidFill>
                  <a:srgbClr val="FFFFFF"/>
                </a:solidFill>
              </a:rPr>
              <a:t>booking_bool</a:t>
            </a:r>
            <a:endParaRPr lang="en" sz="2400" dirty="0">
              <a:solidFill>
                <a:srgbClr val="FFFFFF"/>
              </a:solidFill>
            </a:endParaRPr>
          </a:p>
        </p:txBody>
      </p:sp>
      <p:sp>
        <p:nvSpPr>
          <p:cNvPr id="192" name="Shape 192"/>
          <p:cNvSpPr txBox="1">
            <a:spLocks noGrp="1"/>
          </p:cNvSpPr>
          <p:nvPr>
            <p:ph type="ctrTitle" idx="4294967295"/>
          </p:nvPr>
        </p:nvSpPr>
        <p:spPr>
          <a:xfrm>
            <a:off x="1284950" y="4321210"/>
            <a:ext cx="7097100" cy="1193399"/>
          </a:xfrm>
          <a:prstGeom prst="rect">
            <a:avLst/>
          </a:prstGeom>
        </p:spPr>
        <p:txBody>
          <a:bodyPr lIns="91425" tIns="91425" rIns="91425" bIns="91425" anchor="b" anchorCtr="0">
            <a:noAutofit/>
          </a:bodyPr>
          <a:lstStyle/>
          <a:p>
            <a:pPr lvl="0" algn="l" rtl="0">
              <a:spcBef>
                <a:spcPts val="0"/>
              </a:spcBef>
              <a:buNone/>
            </a:pPr>
            <a:r>
              <a:rPr lang="en-US" sz="2400" b="1" dirty="0" smtClean="0"/>
              <a:t>Missing value</a:t>
            </a:r>
            <a:endParaRPr lang="en" sz="2400" b="1" dirty="0"/>
          </a:p>
        </p:txBody>
      </p:sp>
      <p:sp>
        <p:nvSpPr>
          <p:cNvPr id="193" name="Shape 193"/>
          <p:cNvSpPr txBox="1">
            <a:spLocks noGrp="1"/>
          </p:cNvSpPr>
          <p:nvPr>
            <p:ph type="subTitle" idx="4294967295"/>
          </p:nvPr>
        </p:nvSpPr>
        <p:spPr>
          <a:xfrm>
            <a:off x="1284950" y="5329623"/>
            <a:ext cx="7097100" cy="617699"/>
          </a:xfrm>
          <a:prstGeom prst="rect">
            <a:avLst/>
          </a:prstGeom>
        </p:spPr>
        <p:txBody>
          <a:bodyPr lIns="91425" tIns="91425" rIns="91425" bIns="91425" anchor="t" anchorCtr="0">
            <a:noAutofit/>
          </a:bodyPr>
          <a:lstStyle/>
          <a:p>
            <a:pPr lvl="0" algn="l" rtl="0">
              <a:spcBef>
                <a:spcPts val="0"/>
              </a:spcBef>
              <a:buNone/>
            </a:pPr>
            <a:r>
              <a:rPr lang="en-US" sz="2400" dirty="0" smtClean="0"/>
              <a:t>Some features have missing values of 60% up to 98%</a:t>
            </a:r>
            <a:endParaRPr lang="en" sz="2400" dirty="0"/>
          </a:p>
        </p:txBody>
      </p:sp>
      <p:sp>
        <p:nvSpPr>
          <p:cNvPr id="194" name="Shape 194"/>
          <p:cNvSpPr txBox="1">
            <a:spLocks noGrp="1"/>
          </p:cNvSpPr>
          <p:nvPr>
            <p:ph type="ctrTitle" idx="4294967295"/>
          </p:nvPr>
        </p:nvSpPr>
        <p:spPr>
          <a:xfrm>
            <a:off x="1284950" y="2517149"/>
            <a:ext cx="7097100" cy="1193399"/>
          </a:xfrm>
          <a:prstGeom prst="rect">
            <a:avLst/>
          </a:prstGeom>
        </p:spPr>
        <p:txBody>
          <a:bodyPr lIns="91425" tIns="91425" rIns="91425" bIns="91425" anchor="b" anchorCtr="0">
            <a:noAutofit/>
          </a:bodyPr>
          <a:lstStyle/>
          <a:p>
            <a:pPr lvl="0" algn="l" rtl="0">
              <a:spcBef>
                <a:spcPts val="0"/>
              </a:spcBef>
              <a:buNone/>
            </a:pPr>
            <a:r>
              <a:rPr lang="en-US" sz="2400" b="1" dirty="0" smtClean="0"/>
              <a:t>Unbalanced data</a:t>
            </a:r>
            <a:endParaRPr lang="en" sz="2400" b="1" dirty="0"/>
          </a:p>
        </p:txBody>
      </p:sp>
      <p:sp>
        <p:nvSpPr>
          <p:cNvPr id="195" name="Shape 195"/>
          <p:cNvSpPr txBox="1">
            <a:spLocks noGrp="1"/>
          </p:cNvSpPr>
          <p:nvPr>
            <p:ph type="subTitle" idx="4294967295"/>
          </p:nvPr>
        </p:nvSpPr>
        <p:spPr>
          <a:xfrm>
            <a:off x="1284950" y="3579830"/>
            <a:ext cx="7097100" cy="617699"/>
          </a:xfrm>
          <a:prstGeom prst="rect">
            <a:avLst/>
          </a:prstGeom>
        </p:spPr>
        <p:txBody>
          <a:bodyPr lIns="91425" tIns="91425" rIns="91425" bIns="91425" anchor="t" anchorCtr="0">
            <a:noAutofit/>
          </a:bodyPr>
          <a:lstStyle/>
          <a:p>
            <a:pPr lvl="0" algn="l" rtl="0">
              <a:spcBef>
                <a:spcPts val="0"/>
              </a:spcBef>
              <a:buNone/>
            </a:pPr>
            <a:r>
              <a:rPr lang="en-US" sz="2400" dirty="0" smtClean="0"/>
              <a:t>Only 4.4% of the data was clicked (positive)</a:t>
            </a:r>
            <a:endParaRPr lang="en" sz="2400" dirty="0"/>
          </a:p>
        </p:txBody>
      </p:sp>
      <p:sp>
        <p:nvSpPr>
          <p:cNvPr id="196" name="Shape 196"/>
          <p:cNvSpPr/>
          <p:nvPr/>
        </p:nvSpPr>
        <p:spPr>
          <a:xfrm>
            <a:off x="808650" y="5091712"/>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808650" y="1576087"/>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FEATURE ENGINEERING</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2004788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854</Words>
  <Application>Microsoft Macintosh PowerPoint</Application>
  <PresentationFormat>On-screen Show (4:3)</PresentationFormat>
  <Paragraphs>143</Paragraphs>
  <Slides>27</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Eleanor template</vt:lpstr>
      <vt:lpstr>Equation</vt:lpstr>
      <vt:lpstr>Personalized Expedia Hotel Searches</vt:lpstr>
      <vt:lpstr>OUTLINE</vt:lpstr>
      <vt:lpstr>BACKGROUND</vt:lpstr>
      <vt:lpstr>BACKGROUND</vt:lpstr>
      <vt:lpstr>PROBLEM SETTING</vt:lpstr>
      <vt:lpstr>PROBLEM SETTING</vt:lpstr>
      <vt:lpstr>DATA SET</vt:lpstr>
      <vt:lpstr>Training set features  click_bool, booking_bool</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MODELS</vt:lpstr>
      <vt:lpstr>LOGISTIC REGRESSION</vt:lpstr>
      <vt:lpstr>RANDOM FOREST</vt:lpstr>
      <vt:lpstr>GRADIENT BOOSTING</vt:lpstr>
      <vt:lpstr>RESULTS</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Expedia Hotel Searches</dc:title>
  <cp:lastModifiedBy>mr shi</cp:lastModifiedBy>
  <cp:revision>30</cp:revision>
  <dcterms:modified xsi:type="dcterms:W3CDTF">2016-03-08T20:27:20Z</dcterms:modified>
</cp:coreProperties>
</file>