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 id="2147483874" r:id="rId2"/>
  </p:sldMasterIdLst>
  <p:notesMasterIdLst>
    <p:notesMasterId r:id="rId76"/>
  </p:notesMasterIdLst>
  <p:sldIdLst>
    <p:sldId id="448" r:id="rId3"/>
    <p:sldId id="446" r:id="rId4"/>
    <p:sldId id="451" r:id="rId5"/>
    <p:sldId id="452" r:id="rId6"/>
    <p:sldId id="447" r:id="rId7"/>
    <p:sldId id="449" r:id="rId8"/>
    <p:sldId id="453" r:id="rId9"/>
    <p:sldId id="378" r:id="rId10"/>
    <p:sldId id="450" r:id="rId11"/>
    <p:sldId id="454" r:id="rId12"/>
    <p:sldId id="379" r:id="rId13"/>
    <p:sldId id="380" r:id="rId14"/>
    <p:sldId id="381" r:id="rId15"/>
    <p:sldId id="383" r:id="rId16"/>
    <p:sldId id="386" r:id="rId17"/>
    <p:sldId id="388" r:id="rId18"/>
    <p:sldId id="481" r:id="rId19"/>
    <p:sldId id="389" r:id="rId20"/>
    <p:sldId id="455" r:id="rId21"/>
    <p:sldId id="456" r:id="rId22"/>
    <p:sldId id="390" r:id="rId23"/>
    <p:sldId id="457" r:id="rId24"/>
    <p:sldId id="458" r:id="rId25"/>
    <p:sldId id="459" r:id="rId26"/>
    <p:sldId id="460" r:id="rId27"/>
    <p:sldId id="461" r:id="rId28"/>
    <p:sldId id="462" r:id="rId29"/>
    <p:sldId id="463" r:id="rId30"/>
    <p:sldId id="464" r:id="rId31"/>
    <p:sldId id="465" r:id="rId32"/>
    <p:sldId id="466" r:id="rId33"/>
    <p:sldId id="404" r:id="rId34"/>
    <p:sldId id="405" r:id="rId35"/>
    <p:sldId id="467" r:id="rId36"/>
    <p:sldId id="408" r:id="rId37"/>
    <p:sldId id="409" r:id="rId38"/>
    <p:sldId id="468" r:id="rId39"/>
    <p:sldId id="469" r:id="rId40"/>
    <p:sldId id="470" r:id="rId41"/>
    <p:sldId id="416" r:id="rId42"/>
    <p:sldId id="471" r:id="rId43"/>
    <p:sldId id="419" r:id="rId44"/>
    <p:sldId id="472" r:id="rId45"/>
    <p:sldId id="473" r:id="rId46"/>
    <p:sldId id="423" r:id="rId47"/>
    <p:sldId id="474" r:id="rId48"/>
    <p:sldId id="426" r:id="rId49"/>
    <p:sldId id="475" r:id="rId50"/>
    <p:sldId id="476" r:id="rId51"/>
    <p:sldId id="477" r:id="rId52"/>
    <p:sldId id="478" r:id="rId53"/>
    <p:sldId id="427" r:id="rId54"/>
    <p:sldId id="479" r:id="rId55"/>
    <p:sldId id="433" r:id="rId56"/>
    <p:sldId id="434" r:id="rId57"/>
    <p:sldId id="435" r:id="rId58"/>
    <p:sldId id="436" r:id="rId59"/>
    <p:sldId id="437" r:id="rId60"/>
    <p:sldId id="438" r:id="rId61"/>
    <p:sldId id="439" r:id="rId62"/>
    <p:sldId id="480" r:id="rId63"/>
    <p:sldId id="440" r:id="rId64"/>
    <p:sldId id="441" r:id="rId65"/>
    <p:sldId id="442" r:id="rId66"/>
    <p:sldId id="443" r:id="rId67"/>
    <p:sldId id="444" r:id="rId68"/>
    <p:sldId id="482" r:id="rId69"/>
    <p:sldId id="483" r:id="rId70"/>
    <p:sldId id="484" r:id="rId71"/>
    <p:sldId id="485" r:id="rId72"/>
    <p:sldId id="490" r:id="rId73"/>
    <p:sldId id="488" r:id="rId74"/>
    <p:sldId id="489"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99FF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7081"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2.xml"/><Relationship Id="rId18" Type="http://schemas.openxmlformats.org/officeDocument/2006/relationships/slide" Target="slides/slide27.xml"/><Relationship Id="rId26" Type="http://schemas.openxmlformats.org/officeDocument/2006/relationships/slide" Target="slides/slide36.xml"/><Relationship Id="rId39" Type="http://schemas.openxmlformats.org/officeDocument/2006/relationships/slide" Target="slides/slide51.xml"/><Relationship Id="rId3" Type="http://schemas.openxmlformats.org/officeDocument/2006/relationships/slide" Target="slides/slide12.xml"/><Relationship Id="rId21" Type="http://schemas.openxmlformats.org/officeDocument/2006/relationships/slide" Target="slides/slide31.xml"/><Relationship Id="rId34" Type="http://schemas.openxmlformats.org/officeDocument/2006/relationships/slide" Target="slides/slide45.xml"/><Relationship Id="rId42" Type="http://schemas.openxmlformats.org/officeDocument/2006/relationships/slide" Target="slides/slide55.xml"/><Relationship Id="rId47" Type="http://schemas.openxmlformats.org/officeDocument/2006/relationships/slide" Target="slides/slide60.xml"/><Relationship Id="rId7" Type="http://schemas.openxmlformats.org/officeDocument/2006/relationships/slide" Target="slides/slide16.xml"/><Relationship Id="rId12" Type="http://schemas.openxmlformats.org/officeDocument/2006/relationships/slide" Target="slides/slide21.xml"/><Relationship Id="rId17" Type="http://schemas.openxmlformats.org/officeDocument/2006/relationships/slide" Target="slides/slide26.xml"/><Relationship Id="rId25" Type="http://schemas.openxmlformats.org/officeDocument/2006/relationships/slide" Target="slides/slide35.xml"/><Relationship Id="rId33" Type="http://schemas.openxmlformats.org/officeDocument/2006/relationships/slide" Target="slides/slide44.xml"/><Relationship Id="rId38" Type="http://schemas.openxmlformats.org/officeDocument/2006/relationships/slide" Target="slides/slide50.xml"/><Relationship Id="rId46" Type="http://schemas.openxmlformats.org/officeDocument/2006/relationships/slide" Target="slides/slide59.xml"/><Relationship Id="rId2" Type="http://schemas.openxmlformats.org/officeDocument/2006/relationships/slide" Target="slides/slide11.xml"/><Relationship Id="rId16" Type="http://schemas.openxmlformats.org/officeDocument/2006/relationships/slide" Target="slides/slide25.xml"/><Relationship Id="rId20" Type="http://schemas.openxmlformats.org/officeDocument/2006/relationships/slide" Target="slides/slide30.xml"/><Relationship Id="rId29" Type="http://schemas.openxmlformats.org/officeDocument/2006/relationships/slide" Target="slides/slide40.xml"/><Relationship Id="rId41" Type="http://schemas.openxmlformats.org/officeDocument/2006/relationships/slide" Target="slides/slide54.xml"/><Relationship Id="rId1" Type="http://schemas.openxmlformats.org/officeDocument/2006/relationships/slide" Target="slides/slide8.xml"/><Relationship Id="rId6" Type="http://schemas.openxmlformats.org/officeDocument/2006/relationships/slide" Target="slides/slide15.xml"/><Relationship Id="rId11" Type="http://schemas.openxmlformats.org/officeDocument/2006/relationships/slide" Target="slides/slide20.xml"/><Relationship Id="rId24" Type="http://schemas.openxmlformats.org/officeDocument/2006/relationships/slide" Target="slides/slide34.xml"/><Relationship Id="rId32" Type="http://schemas.openxmlformats.org/officeDocument/2006/relationships/slide" Target="slides/slide43.xml"/><Relationship Id="rId37" Type="http://schemas.openxmlformats.org/officeDocument/2006/relationships/slide" Target="slides/slide49.xml"/><Relationship Id="rId40" Type="http://schemas.openxmlformats.org/officeDocument/2006/relationships/slide" Target="slides/slide52.xml"/><Relationship Id="rId45" Type="http://schemas.openxmlformats.org/officeDocument/2006/relationships/slide" Target="slides/slide58.xml"/><Relationship Id="rId5" Type="http://schemas.openxmlformats.org/officeDocument/2006/relationships/slide" Target="slides/slide14.xml"/><Relationship Id="rId15" Type="http://schemas.openxmlformats.org/officeDocument/2006/relationships/slide" Target="slides/slide24.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8.xml"/><Relationship Id="rId10" Type="http://schemas.openxmlformats.org/officeDocument/2006/relationships/slide" Target="slides/slide19.xml"/><Relationship Id="rId19" Type="http://schemas.openxmlformats.org/officeDocument/2006/relationships/slide" Target="slides/slide29.xml"/><Relationship Id="rId31" Type="http://schemas.openxmlformats.org/officeDocument/2006/relationships/slide" Target="slides/slide42.xml"/><Relationship Id="rId44" Type="http://schemas.openxmlformats.org/officeDocument/2006/relationships/slide" Target="slides/slide57.xml"/><Relationship Id="rId4" Type="http://schemas.openxmlformats.org/officeDocument/2006/relationships/slide" Target="slides/slide13.xml"/><Relationship Id="rId9" Type="http://schemas.openxmlformats.org/officeDocument/2006/relationships/slide" Target="slides/slide18.xml"/><Relationship Id="rId14" Type="http://schemas.openxmlformats.org/officeDocument/2006/relationships/slide" Target="slides/slide23.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1.xml"/><Relationship Id="rId35" Type="http://schemas.openxmlformats.org/officeDocument/2006/relationships/slide" Target="slides/slide47.xml"/><Relationship Id="rId43"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C166A6C8-DE13-414A-89F9-71CF2180BFFF}" type="datetimeFigureOut">
              <a:rPr lang="zh-CN" altLang="en-US"/>
              <a:pPr>
                <a:defRPr/>
              </a:pPr>
              <a:t>2017/9/10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CC8D236-0E77-4FF8-BBF9-74B2275F9F0E}" type="slidenum">
              <a:rPr lang="zh-CN" altLang="en-US"/>
              <a:pPr>
                <a:defRPr/>
              </a:pPr>
              <a:t>‹#›</a:t>
            </a:fld>
            <a:endParaRPr lang="zh-CN" altLang="en-US"/>
          </a:p>
        </p:txBody>
      </p:sp>
    </p:spTree>
    <p:extLst>
      <p:ext uri="{BB962C8B-B14F-4D97-AF65-F5344CB8AC3E}">
        <p14:creationId xmlns:p14="http://schemas.microsoft.com/office/powerpoint/2010/main" val="1477499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B0BE23-B106-4AD3-918C-10D7095F9FCD}" type="slidenum">
              <a:rPr lang="zh-CN" altLang="en-US" smtClean="0">
                <a:ea typeface="宋体" pitchFamily="2" charset="-122"/>
              </a:rPr>
              <a:pPr/>
              <a:t>2</a:t>
            </a:fld>
            <a:endParaRPr lang="zh-CN" altLang="en-US" smtClean="0">
              <a:ea typeface="宋体" pitchFamily="2" charset="-122"/>
            </a:endParaRPr>
          </a:p>
        </p:txBody>
      </p:sp>
    </p:spTree>
    <p:extLst>
      <p:ext uri="{BB962C8B-B14F-4D97-AF65-F5344CB8AC3E}">
        <p14:creationId xmlns:p14="http://schemas.microsoft.com/office/powerpoint/2010/main" val="270019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B0BE23-B106-4AD3-918C-10D7095F9FCD}" type="slidenum">
              <a:rPr lang="zh-CN" altLang="en-US" smtClean="0">
                <a:ea typeface="宋体" pitchFamily="2" charset="-122"/>
              </a:rPr>
              <a:pPr/>
              <a:t>3</a:t>
            </a:fld>
            <a:endParaRPr lang="zh-CN" altLang="en-US" smtClean="0">
              <a:ea typeface="宋体" pitchFamily="2" charset="-122"/>
            </a:endParaRPr>
          </a:p>
        </p:txBody>
      </p:sp>
    </p:spTree>
    <p:extLst>
      <p:ext uri="{BB962C8B-B14F-4D97-AF65-F5344CB8AC3E}">
        <p14:creationId xmlns:p14="http://schemas.microsoft.com/office/powerpoint/2010/main" val="2255683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5715" name="Picture 3"/>
          <p:cNvPicPr>
            <a:picLocks noChangeAspect="1" noChangeArrowheads="1"/>
          </p:cNvPicPr>
          <p:nvPr userDrawn="1"/>
        </p:nvPicPr>
        <p:blipFill>
          <a:blip r:embed="rId2" cstate="print"/>
          <a:srcRect/>
          <a:stretch>
            <a:fillRect/>
          </a:stretch>
        </p:blipFill>
        <p:spPr bwMode="auto">
          <a:xfrm>
            <a:off x="28773" y="2742431"/>
            <a:ext cx="8575675" cy="11906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9089"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pic>
        <p:nvPicPr>
          <p:cNvPr id="82945" name="Picture 1"/>
          <p:cNvPicPr>
            <a:picLocks noChangeAspect="1" noChangeArrowheads="1"/>
          </p:cNvPicPr>
          <p:nvPr userDrawn="1"/>
        </p:nvPicPr>
        <p:blipFill>
          <a:blip r:embed="rId2" cstate="print"/>
          <a:srcRect/>
          <a:stretch>
            <a:fillRect/>
          </a:stretch>
        </p:blipFill>
        <p:spPr bwMode="auto">
          <a:xfrm>
            <a:off x="28773" y="620688"/>
            <a:ext cx="8575675" cy="1190625"/>
          </a:xfrm>
          <a:prstGeom prst="rect">
            <a:avLst/>
          </a:prstGeom>
          <a:noFill/>
          <a:ln w="9525">
            <a:noFill/>
            <a:miter lim="800000"/>
            <a:headEnd/>
            <a:tailEnd/>
          </a:ln>
        </p:spPr>
      </p:pic>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pic>
        <p:nvPicPr>
          <p:cNvPr id="75777" name="Picture 1"/>
          <p:cNvPicPr>
            <a:picLocks noChangeAspect="1" noChangeArrowheads="1"/>
          </p:cNvPicPr>
          <p:nvPr userDrawn="1"/>
        </p:nvPicPr>
        <p:blipFill>
          <a:blip r:embed="rId2" cstate="print"/>
          <a:srcRect/>
          <a:stretch>
            <a:fillRect/>
          </a:stretch>
        </p:blipFill>
        <p:spPr bwMode="auto">
          <a:xfrm>
            <a:off x="35496" y="654199"/>
            <a:ext cx="8575675" cy="1190625"/>
          </a:xfrm>
          <a:prstGeom prst="rect">
            <a:avLst/>
          </a:prstGeom>
          <a:noFill/>
          <a:ln w="9525">
            <a:noFill/>
            <a:miter lim="800000"/>
            <a:headEnd/>
            <a:tailEnd/>
          </a:ln>
        </p:spPr>
      </p:pic>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67419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33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80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14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51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9569" name="Picture 1"/>
          <p:cNvPicPr>
            <a:picLocks noChangeAspect="1" noChangeArrowheads="1"/>
          </p:cNvPicPr>
          <p:nvPr userDrawn="1"/>
        </p:nvPicPr>
        <p:blipFill>
          <a:blip r:embed="rId2" cstate="print"/>
          <a:srcRect/>
          <a:stretch>
            <a:fillRect/>
          </a:stretch>
        </p:blipFill>
        <p:spPr bwMode="auto">
          <a:xfrm>
            <a:off x="35496" y="404664"/>
            <a:ext cx="8575675" cy="1190625"/>
          </a:xfrm>
          <a:prstGeom prst="rect">
            <a:avLst/>
          </a:prstGeom>
          <a:noFill/>
          <a:ln w="9525">
            <a:noFill/>
            <a:miter lim="800000"/>
            <a:headEnd/>
            <a:tailEnd/>
          </a:ln>
        </p:spPr>
      </p:pic>
      <p:sp>
        <p:nvSpPr>
          <p:cNvPr id="2" name="标题 1"/>
          <p:cNvSpPr>
            <a:spLocks noGrp="1"/>
          </p:cNvSpPr>
          <p:nvPr>
            <p:ph type="title"/>
          </p:nvPr>
        </p:nvSpPr>
        <p:spPr>
          <a:xfrm>
            <a:off x="685800" y="260648"/>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6497" name="Picture 1"/>
          <p:cNvPicPr>
            <a:picLocks noChangeAspect="1" noChangeArrowheads="1"/>
          </p:cNvPicPr>
          <p:nvPr userDrawn="1"/>
        </p:nvPicPr>
        <p:blipFill>
          <a:blip r:embed="rId2" cstate="print"/>
          <a:srcRect/>
          <a:stretch>
            <a:fillRect/>
          </a:stretch>
        </p:blipFill>
        <p:spPr bwMode="auto">
          <a:xfrm>
            <a:off x="28773" y="4974679"/>
            <a:ext cx="8575675" cy="119062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3425" name="Picture 1"/>
          <p:cNvPicPr>
            <a:picLocks noChangeAspect="1" noChangeArrowheads="1"/>
          </p:cNvPicPr>
          <p:nvPr userDrawn="1"/>
        </p:nvPicPr>
        <p:blipFill>
          <a:blip r:embed="rId2" cstate="print"/>
          <a:srcRect/>
          <a:stretch>
            <a:fillRect/>
          </a:stretch>
        </p:blipFill>
        <p:spPr bwMode="auto">
          <a:xfrm>
            <a:off x="28773" y="692696"/>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1377" name="Picture 1"/>
          <p:cNvPicPr>
            <a:picLocks noChangeAspect="1" noChangeArrowheads="1"/>
          </p:cNvPicPr>
          <p:nvPr userDrawn="1"/>
        </p:nvPicPr>
        <p:blipFill>
          <a:blip r:embed="rId2" cstate="print"/>
          <a:srcRect/>
          <a:stretch>
            <a:fillRect/>
          </a:stretch>
        </p:blipFill>
        <p:spPr bwMode="auto">
          <a:xfrm>
            <a:off x="100781" y="366167"/>
            <a:ext cx="8575675" cy="119062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8305"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583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7" r:id="rId15"/>
    <p:sldLayoutId id="2147483878" r:id="rId16"/>
    <p:sldLayoutId id="2147483879" r:id="rId17"/>
  </p:sldLayoutIdLst>
  <p:transition spd="med">
    <p:zoom/>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F66C30B9-0E08-4A11-A059-6B1C5F8C9E74}" type="datetimeFigureOut">
              <a:rPr lang="zh-CN" altLang="en-US"/>
              <a:pPr>
                <a:defRPr/>
              </a:pPr>
              <a:t>2017/9/10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n-ea"/>
              </a:defRPr>
            </a:lvl1pPr>
          </a:lstStyle>
          <a:p>
            <a:pPr>
              <a:defRPr/>
            </a:pPr>
            <a:fld id="{BBB66A53-60A3-423B-84C5-CF21138D07EF}" type="slidenum">
              <a:rPr lang="zh-CN" altLang="en-US"/>
              <a:pPr>
                <a:defRPr/>
              </a:pPr>
              <a:t>‹#›</a:t>
            </a:fld>
            <a:endParaRPr lang="zh-CN" altLang="en-US"/>
          </a:p>
        </p:txBody>
      </p:sp>
      <p:pic>
        <p:nvPicPr>
          <p:cNvPr id="4103" name="Picture 2" descr="E:\PPT汇报\矢量文件\未命名 -12.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243283"/>
      </p:ext>
    </p:extLst>
  </p:cSld>
  <p:clrMap bg1="lt1" tx1="dk1" bg2="lt2" tx2="dk2" accent1="accent1" accent2="accent2" accent3="accent3" accent4="accent4" accent5="accent5" accent6="accent6" hlink="hlink" folHlink="folHlink"/>
  <p:sldLayoutIdLst>
    <p:sldLayoutId id="2147483875" r:id="rId1"/>
    <p:sldLayoutId id="214748387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2" Type="http://schemas.openxmlformats.org/officeDocument/2006/relationships/hyperlink" Target="http://www.icourses.cn/coursestatic/course_6642.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5.png"/><Relationship Id="rId7" Type="http://schemas.openxmlformats.org/officeDocument/2006/relationships/image" Target="../media/image32.wmf"/><Relationship Id="rId12" Type="http://schemas.openxmlformats.org/officeDocument/2006/relationships/image" Target="../media/image34.wmf"/><Relationship Id="rId2" Type="http://schemas.openxmlformats.org/officeDocument/2006/relationships/slideLayout" Target="../slideLayouts/slideLayout17.xml"/><Relationship Id="rId1" Type="http://schemas.openxmlformats.org/officeDocument/2006/relationships/vmlDrawing" Target="../drawings/vmlDrawing15.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31.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7.xml"/><Relationship Id="rId4" Type="http://schemas.openxmlformats.org/officeDocument/2006/relationships/slide" Target="slide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560" y="2348880"/>
            <a:ext cx="7772400" cy="1143000"/>
          </a:xfrm>
        </p:spPr>
        <p:txBody>
          <a:bodyPr/>
          <a:lstStyle/>
          <a:p>
            <a:pPr eaLnBrk="1" hangingPunct="1">
              <a:defRPr/>
            </a:pPr>
            <a:r>
              <a:rPr kumimoji="1" lang="zh-CN" altLang="en-US" sz="6000" b="1" dirty="0" smtClean="0">
                <a:solidFill>
                  <a:schemeClr val="accent6">
                    <a:lumMod val="75000"/>
                  </a:schemeClr>
                </a:solidFill>
                <a:effectLst>
                  <a:outerShdw blurRad="38100" dist="38100" dir="2700000" algn="tl">
                    <a:srgbClr val="000000">
                      <a:alpha val="43137"/>
                    </a:srgbClr>
                  </a:outerShdw>
                </a:effectLst>
              </a:rPr>
              <a:t>通 信 原 理</a:t>
            </a:r>
          </a:p>
        </p:txBody>
      </p:sp>
      <p:sp>
        <p:nvSpPr>
          <p:cNvPr id="5123" name="Rectangle 3"/>
          <p:cNvSpPr>
            <a:spLocks noGrp="1" noChangeArrowheads="1"/>
          </p:cNvSpPr>
          <p:nvPr>
            <p:ph type="subTitle" idx="1"/>
          </p:nvPr>
        </p:nvSpPr>
        <p:spPr>
          <a:xfrm>
            <a:off x="1331640" y="3933056"/>
            <a:ext cx="6400800" cy="1752600"/>
          </a:xfrm>
        </p:spPr>
        <p:txBody>
          <a:bodyPr/>
          <a:lstStyle/>
          <a:p>
            <a:pPr eaLnBrk="1" hangingPunct="1">
              <a:lnSpc>
                <a:spcPct val="90000"/>
              </a:lnSpc>
              <a:defRPr/>
            </a:pPr>
            <a:r>
              <a:rPr lang="zh-CN" altLang="en-US" sz="2000" b="1" dirty="0" smtClean="0">
                <a:solidFill>
                  <a:srgbClr val="0066FF"/>
                </a:solidFill>
              </a:rPr>
              <a:t>通信工程学院</a:t>
            </a:r>
            <a:r>
              <a:rPr lang="en-US" altLang="zh-CN" sz="2000" b="1" dirty="0" smtClean="0">
                <a:solidFill>
                  <a:srgbClr val="0066FF"/>
                </a:solidFill>
              </a:rPr>
              <a:t>ISN</a:t>
            </a:r>
          </a:p>
          <a:p>
            <a:pPr eaLnBrk="1" hangingPunct="1">
              <a:lnSpc>
                <a:spcPct val="90000"/>
              </a:lnSpc>
              <a:defRPr/>
            </a:pPr>
            <a:endParaRPr lang="en-US" altLang="zh-CN" sz="2000" b="1" dirty="0" smtClean="0">
              <a:solidFill>
                <a:srgbClr val="0066FF"/>
              </a:solidFill>
            </a:endParaRPr>
          </a:p>
          <a:p>
            <a:pPr eaLnBrk="1" hangingPunct="1">
              <a:lnSpc>
                <a:spcPct val="90000"/>
              </a:lnSpc>
              <a:defRPr/>
            </a:pPr>
            <a:r>
              <a:rPr lang="zh-CN" altLang="en-US" sz="2000" b="1" dirty="0" smtClean="0">
                <a:solidFill>
                  <a:srgbClr val="0066FF"/>
                </a:solidFill>
              </a:rPr>
              <a:t>刘龙伟</a:t>
            </a:r>
          </a:p>
          <a:p>
            <a:pPr eaLnBrk="1" hangingPunct="1">
              <a:lnSpc>
                <a:spcPct val="90000"/>
              </a:lnSpc>
              <a:defRPr/>
            </a:pPr>
            <a:endParaRPr lang="zh-CN" altLang="en-US" sz="2000" b="1" dirty="0" smtClean="0">
              <a:solidFill>
                <a:srgbClr val="0066FF"/>
              </a:solidFill>
            </a:endParaRPr>
          </a:p>
          <a:p>
            <a:pPr eaLnBrk="1" hangingPunct="1">
              <a:lnSpc>
                <a:spcPct val="90000"/>
              </a:lnSpc>
              <a:defRPr/>
            </a:pPr>
            <a:r>
              <a:rPr lang="zh-CN" altLang="en-US" sz="2000" b="1" dirty="0" smtClean="0">
                <a:solidFill>
                  <a:srgbClr val="0066FF"/>
                </a:solidFill>
              </a:rPr>
              <a:t>二零一七年</a:t>
            </a:r>
          </a:p>
        </p:txBody>
      </p:sp>
      <p:sp>
        <p:nvSpPr>
          <p:cNvPr id="22530" name="日期占位符 3"/>
          <p:cNvSpPr>
            <a:spLocks noGrp="1"/>
          </p:cNvSpPr>
          <p:nvPr>
            <p:ph type="dt" sz="half" idx="4294967295"/>
          </p:nvPr>
        </p:nvSpPr>
        <p:spPr>
          <a:xfrm>
            <a:off x="6781800" y="6248400"/>
            <a:ext cx="2362200" cy="457200"/>
          </a:xfrm>
          <a:prstGeom prst="rect">
            <a:avLst/>
          </a:prstGeom>
          <a:noFill/>
        </p:spPr>
        <p:txBody>
          <a:bodyPr/>
          <a:lstStyle/>
          <a:p>
            <a:r>
              <a:rPr lang="zh-CN" altLang="en-US" dirty="0" smtClean="0">
                <a:latin typeface="Arial" pitchFamily="34" charset="0"/>
              </a:rPr>
              <a:t>通信原理 </a:t>
            </a:r>
            <a:r>
              <a:rPr lang="en-US" altLang="zh-CN" dirty="0" smtClean="0">
                <a:latin typeface="Arial" pitchFamily="34" charset="0"/>
              </a:rPr>
              <a:t>2017</a:t>
            </a:r>
            <a:r>
              <a:rPr lang="zh-CN" altLang="en-US" dirty="0" smtClean="0">
                <a:latin typeface="Arial" pitchFamily="34" charset="0"/>
              </a:rPr>
              <a:t>年</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79512" y="2348880"/>
            <a:ext cx="7772400" cy="1470025"/>
          </a:xfrm>
        </p:spPr>
        <p:txBody>
          <a:bodyPr/>
          <a:lstStyle/>
          <a:p>
            <a:r>
              <a:rPr lang="en-US" altLang="zh-CN" b="1" dirty="0" smtClean="0">
                <a:solidFill>
                  <a:schemeClr val="accent2">
                    <a:lumMod val="75000"/>
                  </a:schemeClr>
                </a:solidFill>
              </a:rPr>
              <a:t>§1.1 </a:t>
            </a:r>
            <a:r>
              <a:rPr lang="zh-CN" altLang="en-US" b="1" dirty="0" smtClean="0">
                <a:solidFill>
                  <a:schemeClr val="accent2">
                    <a:lumMod val="75000"/>
                  </a:schemeClr>
                </a:solidFill>
              </a:rPr>
              <a:t>通信系统的组成</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251520" y="1503650"/>
            <a:ext cx="8642350" cy="5093702"/>
          </a:xfrm>
          <a:prstGeom prst="rect">
            <a:avLst/>
          </a:prstGeom>
          <a:noFill/>
          <a:ln w="9525">
            <a:noFill/>
            <a:miter lim="800000"/>
            <a:headEnd/>
            <a:tailEnd/>
          </a:ln>
        </p:spPr>
        <p:txBody>
          <a:bodyPr>
            <a:spAutoFit/>
          </a:bodyPr>
          <a:lstStyle/>
          <a:p>
            <a:pPr>
              <a:buClr>
                <a:schemeClr val="tx1"/>
              </a:buClr>
              <a:buFont typeface="Wingdings" pitchFamily="2" charset="2"/>
              <a:buChar char="n"/>
            </a:pPr>
            <a:r>
              <a:rPr lang="zh-CN" altLang="en-US" sz="2500" b="1" dirty="0" smtClean="0">
                <a:solidFill>
                  <a:srgbClr val="C00000"/>
                </a:solidFill>
              </a:rPr>
              <a:t>通信</a:t>
            </a:r>
            <a:r>
              <a:rPr lang="en-US" altLang="zh-CN" sz="2500" b="1" dirty="0" smtClean="0"/>
              <a:t>——</a:t>
            </a:r>
            <a:r>
              <a:rPr lang="zh-CN" altLang="en-US" sz="2500" b="1" dirty="0" smtClean="0"/>
              <a:t>将</a:t>
            </a:r>
            <a:r>
              <a:rPr lang="zh-CN" altLang="en-US" sz="2500" b="1" dirty="0" smtClean="0">
                <a:solidFill>
                  <a:srgbClr val="C00000"/>
                </a:solidFill>
              </a:rPr>
              <a:t>含有信息的消息</a:t>
            </a:r>
            <a:r>
              <a:rPr lang="zh-CN" altLang="en-US" sz="2500" b="1" dirty="0" smtClean="0"/>
              <a:t>有效而可靠地由一地</a:t>
            </a:r>
            <a:r>
              <a:rPr lang="zh-CN" altLang="en-US" sz="2500" b="1" dirty="0" smtClean="0">
                <a:solidFill>
                  <a:srgbClr val="C00000"/>
                </a:solidFill>
              </a:rPr>
              <a:t>传输</a:t>
            </a:r>
            <a:r>
              <a:rPr lang="zh-CN" altLang="en-US" sz="2500" b="1" dirty="0" smtClean="0"/>
              <a:t>到另一地（其它地方）的过程。</a:t>
            </a:r>
          </a:p>
          <a:p>
            <a:pPr lvl="1">
              <a:buClr>
                <a:srgbClr val="C00000"/>
              </a:buClr>
              <a:buSzPct val="70000"/>
              <a:buFont typeface="Wingdings" pitchFamily="2" charset="2"/>
              <a:buChar char="n"/>
            </a:pPr>
            <a:r>
              <a:rPr lang="zh-CN" altLang="en-US" sz="2500" dirty="0" smtClean="0"/>
              <a:t>从古到今，人类的社会活动总离不开消息的传递和交换，古代的消息树、烽火台和驿马传令，以及现代社会的文字、书信、电报、电话、广播、电视、遥控、遥测等，这些都是消息传递的方式或信息交流的手段。</a:t>
            </a:r>
          </a:p>
          <a:p>
            <a:pPr>
              <a:buClr>
                <a:schemeClr val="tx1"/>
              </a:buClr>
              <a:buFont typeface="Wingdings" pitchFamily="2" charset="2"/>
              <a:buChar char="n"/>
            </a:pPr>
            <a:r>
              <a:rPr lang="zh-CN" altLang="en-US" sz="2500" b="1" dirty="0" smtClean="0">
                <a:solidFill>
                  <a:srgbClr val="C00000"/>
                </a:solidFill>
              </a:rPr>
              <a:t>信息</a:t>
            </a:r>
            <a:r>
              <a:rPr lang="zh-CN" altLang="en-US" sz="2500" dirty="0" smtClean="0"/>
              <a:t>是要表示和传送的对象。</a:t>
            </a:r>
          </a:p>
          <a:p>
            <a:pPr>
              <a:buClr>
                <a:schemeClr val="tx1"/>
              </a:buClr>
              <a:buFont typeface="Wingdings" pitchFamily="2" charset="2"/>
              <a:buChar char="n"/>
            </a:pPr>
            <a:r>
              <a:rPr lang="zh-CN" altLang="en-US" sz="2500" b="1" dirty="0" smtClean="0">
                <a:solidFill>
                  <a:srgbClr val="C00000"/>
                </a:solidFill>
              </a:rPr>
              <a:t>消息</a:t>
            </a:r>
            <a:r>
              <a:rPr lang="zh-CN" altLang="en-US" sz="2500" dirty="0" smtClean="0"/>
              <a:t>是表示信息的媒体，如语言、文字、图象、符号、声音等。</a:t>
            </a:r>
          </a:p>
          <a:p>
            <a:pPr lvl="1">
              <a:buClr>
                <a:srgbClr val="C00000"/>
              </a:buClr>
              <a:buSzPct val="70000"/>
              <a:buFont typeface="Wingdings" pitchFamily="2" charset="2"/>
              <a:buChar char="n"/>
            </a:pPr>
            <a:r>
              <a:rPr lang="zh-CN" altLang="en-US" sz="2500" dirty="0" smtClean="0"/>
              <a:t>同一条信息可以用不同的消息表示。</a:t>
            </a:r>
          </a:p>
          <a:p>
            <a:pPr lvl="1">
              <a:buClr>
                <a:srgbClr val="C00000"/>
              </a:buClr>
              <a:buSzPct val="70000"/>
              <a:buFont typeface="Wingdings" pitchFamily="2" charset="2"/>
              <a:buChar char="n"/>
            </a:pPr>
            <a:r>
              <a:rPr lang="zh-CN" altLang="en-US" sz="2500" b="1" dirty="0" smtClean="0"/>
              <a:t>信息</a:t>
            </a:r>
            <a:r>
              <a:rPr lang="zh-CN" altLang="en-US" sz="2500" dirty="0" smtClean="0"/>
              <a:t>是包含在消息中的不确定性，即有效</a:t>
            </a:r>
            <a:r>
              <a:rPr lang="en-US" altLang="zh-CN" sz="2500" dirty="0" smtClean="0"/>
              <a:t>(</a:t>
            </a:r>
            <a:r>
              <a:rPr lang="zh-CN" altLang="en-US" sz="2500" dirty="0" smtClean="0"/>
              <a:t>有用</a:t>
            </a:r>
            <a:r>
              <a:rPr lang="en-US" altLang="zh-CN" sz="2500" dirty="0" smtClean="0"/>
              <a:t>)</a:t>
            </a:r>
            <a:r>
              <a:rPr lang="zh-CN" altLang="en-US" sz="2500" dirty="0" smtClean="0"/>
              <a:t>的东西。</a:t>
            </a:r>
          </a:p>
          <a:p>
            <a:pPr lvl="1">
              <a:buClr>
                <a:srgbClr val="C00000"/>
              </a:buClr>
              <a:buSzPct val="70000"/>
              <a:buFont typeface="Wingdings" pitchFamily="2" charset="2"/>
              <a:buChar char="n"/>
            </a:pPr>
            <a:r>
              <a:rPr lang="zh-CN" altLang="en-US" sz="2500" dirty="0" smtClean="0"/>
              <a:t>消息的本质和价值取决于它所包含的</a:t>
            </a:r>
            <a:r>
              <a:rPr lang="zh-CN" altLang="en-US" sz="2500" b="1" dirty="0" smtClean="0"/>
              <a:t>信息量</a:t>
            </a:r>
            <a:r>
              <a:rPr lang="zh-CN" altLang="en-US" sz="2500" dirty="0" smtClean="0"/>
              <a:t>，即对接收者的不确定性。</a:t>
            </a:r>
            <a:endParaRPr kumimoji="1" lang="en-US" altLang="zh-CN" sz="2500"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67544" y="1772816"/>
            <a:ext cx="8229600" cy="4265783"/>
          </a:xfrm>
          <a:prstGeom prst="rect">
            <a:avLst/>
          </a:prstGeom>
          <a:noFill/>
          <a:ln w="9525">
            <a:noFill/>
            <a:miter lim="800000"/>
            <a:headEnd/>
            <a:tailEnd/>
          </a:ln>
        </p:spPr>
        <p:txBody>
          <a:bodyPr>
            <a:spAutoFit/>
          </a:bodyPr>
          <a:lstStyle/>
          <a:p>
            <a:pPr algn="just">
              <a:lnSpc>
                <a:spcPct val="140000"/>
              </a:lnSpc>
              <a:spcBef>
                <a:spcPct val="50000"/>
              </a:spcBef>
              <a:buFont typeface="Wingdings" pitchFamily="2" charset="2"/>
              <a:buChar char="n"/>
            </a:pPr>
            <a:r>
              <a:rPr kumimoji="1" lang="zh-CN" altLang="en-US" sz="2400" b="1" dirty="0" smtClean="0">
                <a:solidFill>
                  <a:srgbClr val="FF0000"/>
                </a:solidFill>
                <a:latin typeface="Times New Roman" pitchFamily="18" charset="0"/>
              </a:rPr>
              <a:t>消息</a:t>
            </a:r>
            <a:r>
              <a:rPr kumimoji="1" lang="zh-CN" altLang="en-US" sz="2400" dirty="0" smtClean="0">
                <a:solidFill>
                  <a:srgbClr val="FF0000"/>
                </a:solidFill>
                <a:latin typeface="Times New Roman" pitchFamily="18" charset="0"/>
              </a:rPr>
              <a:t>是信息的载体，</a:t>
            </a:r>
            <a:r>
              <a:rPr kumimoji="1" lang="zh-CN" altLang="en-US" sz="2400" b="1" dirty="0" smtClean="0">
                <a:solidFill>
                  <a:srgbClr val="FF0000"/>
                </a:solidFill>
                <a:latin typeface="Times New Roman" pitchFamily="18" charset="0"/>
              </a:rPr>
              <a:t>信息</a:t>
            </a:r>
            <a:r>
              <a:rPr kumimoji="1" lang="zh-CN" altLang="en-US" sz="2400" dirty="0" smtClean="0">
                <a:solidFill>
                  <a:srgbClr val="FF0000"/>
                </a:solidFill>
                <a:latin typeface="Times New Roman" pitchFamily="18" charset="0"/>
              </a:rPr>
              <a:t>是消息的内容。</a:t>
            </a:r>
          </a:p>
          <a:p>
            <a:pPr algn="just">
              <a:lnSpc>
                <a:spcPct val="140000"/>
              </a:lnSpc>
              <a:spcBef>
                <a:spcPct val="50000"/>
              </a:spcBef>
              <a:buFont typeface="Wingdings" pitchFamily="2" charset="2"/>
              <a:buChar char="n"/>
            </a:pPr>
            <a:r>
              <a:rPr kumimoji="1" lang="zh-CN" altLang="en-US" sz="2400" dirty="0" smtClean="0">
                <a:solidFill>
                  <a:srgbClr val="FF0000"/>
                </a:solidFill>
                <a:latin typeface="Times New Roman" pitchFamily="18" charset="0"/>
              </a:rPr>
              <a:t>信号</a:t>
            </a:r>
            <a:r>
              <a:rPr kumimoji="1" lang="zh-CN" altLang="en-US" sz="2400" dirty="0" smtClean="0">
                <a:latin typeface="Times New Roman" pitchFamily="18" charset="0"/>
              </a:rPr>
              <a:t>是消息的承载者，信号常常由消息变换而来，它是与消息对应的某种物理量，通常是时间的函数，例如随着时间变化的电压（电流）。</a:t>
            </a:r>
          </a:p>
          <a:p>
            <a:pPr algn="just">
              <a:lnSpc>
                <a:spcPct val="140000"/>
              </a:lnSpc>
              <a:spcBef>
                <a:spcPct val="50000"/>
              </a:spcBef>
              <a:buFont typeface="Wingdings" pitchFamily="2" charset="2"/>
              <a:buChar char="n"/>
            </a:pPr>
            <a:r>
              <a:rPr kumimoji="1" lang="zh-CN" altLang="en-US" sz="2400" dirty="0" smtClean="0">
                <a:latin typeface="Times New Roman" pitchFamily="18" charset="0"/>
              </a:rPr>
              <a:t>通信系统中传送的是</a:t>
            </a:r>
            <a:r>
              <a:rPr kumimoji="1" lang="zh-CN" altLang="en-US" sz="2400" dirty="0" smtClean="0">
                <a:solidFill>
                  <a:srgbClr val="FF0000"/>
                </a:solidFill>
                <a:latin typeface="Times New Roman" pitchFamily="18" charset="0"/>
              </a:rPr>
              <a:t>信号</a:t>
            </a:r>
          </a:p>
          <a:p>
            <a:pPr algn="just">
              <a:lnSpc>
                <a:spcPct val="140000"/>
              </a:lnSpc>
              <a:spcBef>
                <a:spcPct val="50000"/>
              </a:spcBef>
              <a:buFont typeface="Wingdings" pitchFamily="2" charset="2"/>
              <a:buChar char="n"/>
            </a:pPr>
            <a:r>
              <a:rPr kumimoji="1" lang="zh-CN" altLang="en-US" sz="2400" dirty="0" smtClean="0">
                <a:latin typeface="Times New Roman" pitchFamily="18" charset="0"/>
              </a:rPr>
              <a:t>通信就是以语言、图像、数据为媒体，通过电（光）信号将信息由一方传输到另一方。</a:t>
            </a:r>
            <a:endParaRPr kumimoji="1" lang="zh-CN" altLang="en-US" sz="2400"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476672"/>
            <a:ext cx="584487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一、通信系统的一般模型</a:t>
            </a:r>
          </a:p>
        </p:txBody>
      </p:sp>
      <p:graphicFrame>
        <p:nvGraphicFramePr>
          <p:cNvPr id="37889" name="Object 6"/>
          <p:cNvGraphicFramePr>
            <a:graphicFrameLocks noChangeAspect="1"/>
          </p:cNvGraphicFramePr>
          <p:nvPr/>
        </p:nvGraphicFramePr>
        <p:xfrm>
          <a:off x="1588" y="2554288"/>
          <a:ext cx="9182100" cy="2124075"/>
        </p:xfrm>
        <a:graphic>
          <a:graphicData uri="http://schemas.openxmlformats.org/presentationml/2006/ole">
            <mc:AlternateContent xmlns:mc="http://schemas.openxmlformats.org/markup-compatibility/2006">
              <mc:Choice xmlns:v="urn:schemas-microsoft-com:vml" Requires="v">
                <p:oleObj spid="_x0000_s37898" name="Visio" r:id="rId3" imgW="3620717" imgH="838144" progId="Visio.Drawing.11">
                  <p:embed/>
                </p:oleObj>
              </mc:Choice>
              <mc:Fallback>
                <p:oleObj name="Visio" r:id="rId3" imgW="3620717" imgH="838144"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554288"/>
                        <a:ext cx="9182100" cy="2124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95536" y="1644327"/>
            <a:ext cx="8382000" cy="4760278"/>
          </a:xfrm>
          <a:prstGeom prst="rect">
            <a:avLst/>
          </a:prstGeom>
          <a:noFill/>
          <a:ln w="9525">
            <a:noFill/>
            <a:miter lim="800000"/>
            <a:headEnd/>
            <a:tailEnd/>
          </a:ln>
        </p:spPr>
        <p:txBody>
          <a:bodyPr wrap="square">
            <a:spAutoFit/>
          </a:bodyPr>
          <a:lstStyle/>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信源</a:t>
            </a:r>
            <a:r>
              <a:rPr kumimoji="1" lang="en-US" altLang="zh-CN" sz="2800" dirty="0" smtClean="0">
                <a:latin typeface="+mn-ea"/>
                <a:ea typeface="+mn-ea"/>
              </a:rPr>
              <a:t>——</a:t>
            </a:r>
            <a:r>
              <a:rPr kumimoji="1" lang="zh-CN" altLang="en-US" sz="2800" dirty="0" smtClean="0">
                <a:latin typeface="+mn-ea"/>
                <a:ea typeface="+mn-ea"/>
              </a:rPr>
              <a:t>消息的产生地， 其作用是把各种消息转换成原始电信号，称之为消息信号或基带信号。</a:t>
            </a:r>
            <a:endParaRPr kumimoji="1" lang="en-US" altLang="zh-CN" sz="2800" dirty="0" smtClean="0">
              <a:latin typeface="+mn-ea"/>
              <a:ea typeface="+mn-ea"/>
            </a:endParaRPr>
          </a:p>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发送设备</a:t>
            </a:r>
            <a:r>
              <a:rPr kumimoji="1" lang="en-US" altLang="zh-CN" sz="2800" dirty="0" smtClean="0">
                <a:latin typeface="+mn-ea"/>
                <a:ea typeface="+mn-ea"/>
              </a:rPr>
              <a:t>——</a:t>
            </a:r>
            <a:r>
              <a:rPr kumimoji="1" lang="zh-CN" altLang="en-US" sz="2800" dirty="0" smtClean="0">
                <a:latin typeface="+mn-ea"/>
                <a:ea typeface="+mn-ea"/>
              </a:rPr>
              <a:t>将信源和信道匹配起来，即将信源产生的消息信号变换成适合在信道中传输的信号。</a:t>
            </a:r>
          </a:p>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信道</a:t>
            </a:r>
            <a:r>
              <a:rPr kumimoji="1" lang="en-US" altLang="zh-CN" sz="2800" dirty="0" smtClean="0">
                <a:latin typeface="+mn-ea"/>
                <a:ea typeface="+mn-ea"/>
              </a:rPr>
              <a:t>——</a:t>
            </a:r>
            <a:r>
              <a:rPr kumimoji="1" lang="zh-CN" altLang="en-US" sz="2800" dirty="0" smtClean="0">
                <a:latin typeface="+mn-ea"/>
                <a:ea typeface="+mn-ea"/>
              </a:rPr>
              <a:t>指传输信号的物理媒质，分为无线信道或有线信道。</a:t>
            </a:r>
          </a:p>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噪声源</a:t>
            </a:r>
            <a:r>
              <a:rPr kumimoji="1" lang="en-US" altLang="zh-CN" sz="2800" dirty="0" smtClean="0">
                <a:latin typeface="+mn-ea"/>
                <a:ea typeface="+mn-ea"/>
              </a:rPr>
              <a:t>——</a:t>
            </a:r>
            <a:r>
              <a:rPr kumimoji="1" lang="zh-CN" altLang="en-US" sz="2800" dirty="0" smtClean="0">
                <a:latin typeface="+mn-ea"/>
                <a:ea typeface="+mn-ea"/>
              </a:rPr>
              <a:t>不是人为加入的设备，而是通信系统中各种设备以及信道中所固有的，并且是人们所不希望的。为了分析方便，把噪声源视为各处噪声的集中表现而抽象加入到信道。</a:t>
            </a:r>
          </a:p>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接收设备</a:t>
            </a:r>
            <a:r>
              <a:rPr kumimoji="1" lang="en-US" altLang="zh-CN" sz="2800" dirty="0" smtClean="0">
                <a:latin typeface="+mn-ea"/>
                <a:ea typeface="+mn-ea"/>
              </a:rPr>
              <a:t>——</a:t>
            </a:r>
            <a:r>
              <a:rPr kumimoji="1" lang="zh-CN" altLang="en-US" sz="2800" dirty="0" smtClean="0">
                <a:latin typeface="+mn-ea"/>
                <a:ea typeface="+mn-ea"/>
              </a:rPr>
              <a:t>完成发送设备的反变换，从带有噪声及干扰的接收信号中正确恢复出相应的原始基带信号。</a:t>
            </a:r>
          </a:p>
          <a:p>
            <a:pPr algn="just">
              <a:lnSpc>
                <a:spcPts val="2800"/>
              </a:lnSpc>
              <a:spcBef>
                <a:spcPts val="0"/>
              </a:spcBef>
              <a:buFont typeface="Wingdings" pitchFamily="2" charset="2"/>
              <a:buChar char="n"/>
            </a:pPr>
            <a:r>
              <a:rPr kumimoji="1" lang="zh-CN" altLang="en-US" sz="2800" b="1" dirty="0" smtClean="0">
                <a:solidFill>
                  <a:srgbClr val="C00000"/>
                </a:solidFill>
                <a:latin typeface="+mn-ea"/>
                <a:ea typeface="+mn-ea"/>
              </a:rPr>
              <a:t>信宿</a:t>
            </a:r>
            <a:r>
              <a:rPr kumimoji="1" lang="en-US" altLang="zh-CN" sz="2800" dirty="0" smtClean="0">
                <a:latin typeface="+mn-ea"/>
                <a:ea typeface="+mn-ea"/>
              </a:rPr>
              <a:t>——</a:t>
            </a:r>
            <a:r>
              <a:rPr kumimoji="1" lang="zh-CN" altLang="en-US" sz="2800" dirty="0" smtClean="0">
                <a:latin typeface="+mn-ea"/>
                <a:ea typeface="+mn-ea"/>
              </a:rPr>
              <a:t>是传输信息的归宿点。</a:t>
            </a:r>
            <a:endParaRPr kumimoji="1" lang="zh-CN" altLang="en-US" sz="2800" dirty="0">
              <a:latin typeface="+mn-ea"/>
              <a:ea typeface="+mn-ea"/>
            </a:endParaRPr>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51520" y="1568981"/>
            <a:ext cx="8229600" cy="4524315"/>
          </a:xfrm>
          <a:prstGeom prst="rect">
            <a:avLst/>
          </a:prstGeom>
          <a:noFill/>
          <a:ln w="9525">
            <a:noFill/>
            <a:miter lim="800000"/>
            <a:headEnd/>
            <a:tailEnd/>
          </a:ln>
        </p:spPr>
        <p:txBody>
          <a:bodyPr>
            <a:spAutoFit/>
          </a:bodyPr>
          <a:lstStyle/>
          <a:p>
            <a:pPr algn="just">
              <a:spcBef>
                <a:spcPts val="0"/>
              </a:spcBef>
            </a:pPr>
            <a:r>
              <a:rPr kumimoji="1" lang="zh-CN" altLang="en-US" sz="2400" dirty="0" smtClean="0">
                <a:latin typeface="Times New Roman" pitchFamily="18" charset="0"/>
              </a:rPr>
              <a:t>信源</a:t>
            </a:r>
            <a:r>
              <a:rPr kumimoji="1" lang="zh-CN" altLang="en-US" sz="2400" dirty="0">
                <a:latin typeface="Times New Roman" pitchFamily="18" charset="0"/>
              </a:rPr>
              <a:t>发出的</a:t>
            </a:r>
            <a:r>
              <a:rPr kumimoji="1" lang="zh-CN" altLang="en-US" sz="2400" dirty="0" smtClean="0">
                <a:latin typeface="Times New Roman" pitchFamily="18" charset="0"/>
              </a:rPr>
              <a:t>消息可</a:t>
            </a:r>
            <a:r>
              <a:rPr kumimoji="1" lang="zh-CN" altLang="en-US" sz="2400" dirty="0">
                <a:latin typeface="Times New Roman" pitchFamily="18" charset="0"/>
              </a:rPr>
              <a:t>分为两大类：</a:t>
            </a:r>
            <a:r>
              <a:rPr kumimoji="1" lang="zh-CN" altLang="en-US" sz="2400" b="1" dirty="0">
                <a:latin typeface="Times New Roman" pitchFamily="18" charset="0"/>
              </a:rPr>
              <a:t> 一类称为连续消息；另一类称为离散消息</a:t>
            </a:r>
            <a:r>
              <a:rPr kumimoji="1" lang="zh-CN" altLang="en-US" sz="2400" b="1" dirty="0" smtClean="0">
                <a:latin typeface="Times New Roman" pitchFamily="18" charset="0"/>
              </a:rPr>
              <a:t>。</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spcBef>
                <a:spcPts val="0"/>
              </a:spcBef>
              <a:buFont typeface="Wingdings" pitchFamily="2" charset="2"/>
              <a:buChar char="n"/>
            </a:pPr>
            <a:r>
              <a:rPr kumimoji="1" lang="zh-CN" altLang="en-US" sz="2400" dirty="0" smtClean="0">
                <a:latin typeface="Times New Roman" pitchFamily="18" charset="0"/>
              </a:rPr>
              <a:t> 模拟（连续）消息</a:t>
            </a:r>
            <a:r>
              <a:rPr kumimoji="1" lang="en-US" altLang="zh-CN" sz="2400" dirty="0" smtClean="0">
                <a:latin typeface="Times New Roman" pitchFamily="18" charset="0"/>
              </a:rPr>
              <a:t>——</a:t>
            </a:r>
            <a:r>
              <a:rPr kumimoji="1" lang="zh-CN" altLang="en-US" sz="2400" dirty="0" smtClean="0">
                <a:latin typeface="Times New Roman" pitchFamily="18" charset="0"/>
              </a:rPr>
              <a:t>状态连续变化</a:t>
            </a:r>
            <a:endParaRPr kumimoji="1" lang="en-US" altLang="zh-CN" sz="2400" dirty="0" smtClean="0">
              <a:latin typeface="Times New Roman" pitchFamily="18" charset="0"/>
            </a:endParaRPr>
          </a:p>
          <a:p>
            <a:pPr lvl="1" algn="just">
              <a:spcBef>
                <a:spcPts val="0"/>
              </a:spcBef>
              <a:buClr>
                <a:srgbClr val="C00000"/>
              </a:buClr>
              <a:buSzPct val="70000"/>
              <a:buFont typeface="Wingdings" pitchFamily="2" charset="2"/>
              <a:buChar char="n"/>
            </a:pPr>
            <a:r>
              <a:rPr kumimoji="1" lang="zh-CN" altLang="en-US" sz="2400" dirty="0" smtClean="0">
                <a:latin typeface="Times New Roman" pitchFamily="18" charset="0"/>
              </a:rPr>
              <a:t> 例如语音，图像</a:t>
            </a:r>
          </a:p>
          <a:p>
            <a:pPr algn="just">
              <a:spcBef>
                <a:spcPts val="0"/>
              </a:spcBef>
              <a:buFont typeface="Wingdings" pitchFamily="2" charset="2"/>
              <a:buChar char="n"/>
            </a:pPr>
            <a:r>
              <a:rPr kumimoji="1" lang="zh-CN" altLang="en-US" sz="2400" dirty="0" smtClean="0">
                <a:latin typeface="Times New Roman" pitchFamily="18" charset="0"/>
              </a:rPr>
              <a:t>数字（离散）消息</a:t>
            </a:r>
            <a:r>
              <a:rPr kumimoji="1" lang="en-US" altLang="zh-CN" sz="2400" dirty="0" smtClean="0">
                <a:latin typeface="Times New Roman" pitchFamily="18" charset="0"/>
              </a:rPr>
              <a:t>——</a:t>
            </a:r>
            <a:r>
              <a:rPr kumimoji="1" lang="zh-CN" altLang="en-US" sz="2400" dirty="0" smtClean="0">
                <a:latin typeface="Times New Roman" pitchFamily="18" charset="0"/>
              </a:rPr>
              <a:t>状态可数或离散</a:t>
            </a:r>
          </a:p>
          <a:p>
            <a:pPr lvl="1" algn="just">
              <a:spcBef>
                <a:spcPts val="0"/>
              </a:spcBef>
              <a:buClr>
                <a:srgbClr val="C00000"/>
              </a:buClr>
              <a:buSzPct val="70000"/>
              <a:buFont typeface="Wingdings" pitchFamily="2" charset="2"/>
              <a:buChar char="n"/>
            </a:pPr>
            <a:r>
              <a:rPr kumimoji="1" lang="zh-CN" altLang="en-US" sz="2400" dirty="0" smtClean="0">
                <a:latin typeface="Times New Roman" pitchFamily="18" charset="0"/>
              </a:rPr>
              <a:t>如符号，文字，数据</a:t>
            </a:r>
          </a:p>
          <a:p>
            <a:pPr algn="just">
              <a:spcBef>
                <a:spcPts val="0"/>
              </a:spcBef>
              <a:buFont typeface="Wingdings" pitchFamily="2" charset="2"/>
              <a:buChar char="n"/>
            </a:pPr>
            <a:r>
              <a:rPr kumimoji="1" lang="zh-CN" altLang="en-US" sz="2400" dirty="0" smtClean="0">
                <a:latin typeface="Times New Roman" pitchFamily="18" charset="0"/>
              </a:rPr>
              <a:t>模拟信号：信号参量的取值是连续的或取无穷多个值的</a:t>
            </a:r>
            <a:endParaRPr kumimoji="1" lang="en-US" altLang="zh-CN" sz="2400" dirty="0" smtClean="0">
              <a:latin typeface="Times New Roman" pitchFamily="18" charset="0"/>
            </a:endParaRPr>
          </a:p>
          <a:p>
            <a:pPr lvl="1" algn="just">
              <a:spcBef>
                <a:spcPts val="0"/>
              </a:spcBef>
              <a:buClr>
                <a:srgbClr val="C00000"/>
              </a:buClr>
              <a:buSzPct val="70000"/>
              <a:buFont typeface="Wingdings" pitchFamily="2" charset="2"/>
              <a:buChar char="n"/>
            </a:pPr>
            <a:r>
              <a:rPr kumimoji="1" lang="zh-CN" altLang="en-US" sz="2400" dirty="0" smtClean="0">
                <a:latin typeface="Times New Roman" pitchFamily="18" charset="0"/>
              </a:rPr>
              <a:t>也称连续信号，这个连续是指信号的某一参量可以连续变化，而</a:t>
            </a:r>
            <a:r>
              <a:rPr kumimoji="1" lang="zh-CN" altLang="en-US" sz="2400" b="1" dirty="0" smtClean="0">
                <a:latin typeface="Times New Roman" pitchFamily="18" charset="0"/>
              </a:rPr>
              <a:t>不一定在时间上也连续</a:t>
            </a:r>
            <a:r>
              <a:rPr kumimoji="1" lang="zh-CN" altLang="en-US" sz="2400" dirty="0" smtClean="0">
                <a:latin typeface="Times New Roman" pitchFamily="18" charset="0"/>
              </a:rPr>
              <a:t>。</a:t>
            </a:r>
          </a:p>
          <a:p>
            <a:pPr algn="just">
              <a:spcBef>
                <a:spcPts val="0"/>
              </a:spcBef>
              <a:buFont typeface="Wingdings" pitchFamily="2" charset="2"/>
              <a:buChar char="n"/>
            </a:pPr>
            <a:r>
              <a:rPr kumimoji="1" lang="zh-CN" altLang="en-US" sz="2400" dirty="0" smtClean="0">
                <a:latin typeface="Times New Roman" pitchFamily="18" charset="0"/>
              </a:rPr>
              <a:t>数字信号：信号参量只能取有限个值</a:t>
            </a:r>
          </a:p>
          <a:p>
            <a:pPr lvl="1" algn="just">
              <a:spcBef>
                <a:spcPts val="0"/>
              </a:spcBef>
              <a:buClr>
                <a:srgbClr val="C00000"/>
              </a:buClr>
              <a:buSzPct val="70000"/>
              <a:buFont typeface="Wingdings" pitchFamily="2" charset="2"/>
              <a:buChar char="n"/>
            </a:pPr>
            <a:r>
              <a:rPr kumimoji="1" lang="zh-CN" altLang="en-US" sz="2400" dirty="0" smtClean="0">
                <a:latin typeface="Times New Roman" pitchFamily="18" charset="0"/>
              </a:rPr>
              <a:t>也称离散信号，这个离散是指信号的某一参量是离散变化的，而不一定在时间上也离散。</a:t>
            </a:r>
            <a:endParaRPr kumimoji="1" lang="zh-CN" altLang="en-US" sz="2400" dirty="0">
              <a:latin typeface="Times New Roman" pitchFamily="18" charset="0"/>
            </a:endParaRPr>
          </a:p>
        </p:txBody>
      </p:sp>
      <p:sp>
        <p:nvSpPr>
          <p:cNvPr id="3" name="矩形 2"/>
          <p:cNvSpPr/>
          <p:nvPr/>
        </p:nvSpPr>
        <p:spPr>
          <a:xfrm>
            <a:off x="1187624" y="476672"/>
            <a:ext cx="610135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 二、模拟通信和数字通信 </a:t>
            </a: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187624" y="1444856"/>
          <a:ext cx="6840736" cy="5413143"/>
        </p:xfrm>
        <a:graphic>
          <a:graphicData uri="http://schemas.openxmlformats.org/presentationml/2006/ole">
            <mc:AlternateContent xmlns:mc="http://schemas.openxmlformats.org/markup-compatibility/2006">
              <mc:Choice xmlns:v="urn:schemas-microsoft-com:vml" Requires="v">
                <p:oleObj spid="_x0000_s2059" name="VISIO" r:id="rId3" imgW="2608560" imgH="2063160" progId="Visio.Drawing.11">
                  <p:embed/>
                </p:oleObj>
              </mc:Choice>
              <mc:Fallback>
                <p:oleObj name="VISIO" r:id="rId3" imgW="2608560" imgH="20631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44856"/>
                        <a:ext cx="6840736" cy="541314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a:xfrm>
            <a:off x="1187624" y="476672"/>
            <a:ext cx="327205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模拟信号波形</a:t>
            </a:r>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7624" y="476672"/>
            <a:ext cx="327205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数字信号波形</a:t>
            </a:r>
          </a:p>
        </p:txBody>
      </p:sp>
      <p:graphicFrame>
        <p:nvGraphicFramePr>
          <p:cNvPr id="140291" name="Object 3"/>
          <p:cNvGraphicFramePr>
            <a:graphicFrameLocks noChangeAspect="1"/>
          </p:cNvGraphicFramePr>
          <p:nvPr/>
        </p:nvGraphicFramePr>
        <p:xfrm>
          <a:off x="611560" y="1266081"/>
          <a:ext cx="7416800" cy="5475287"/>
        </p:xfrm>
        <a:graphic>
          <a:graphicData uri="http://schemas.openxmlformats.org/presentationml/2006/ole">
            <mc:AlternateContent xmlns:mc="http://schemas.openxmlformats.org/markup-compatibility/2006">
              <mc:Choice xmlns:v="urn:schemas-microsoft-com:vml" Requires="v">
                <p:oleObj spid="_x0000_s140300" name="Visio" r:id="rId3" imgW="2795760" imgH="2063160" progId="Visio.Drawing.11">
                  <p:embed/>
                </p:oleObj>
              </mc:Choice>
              <mc:Fallback>
                <p:oleObj name="Visio" r:id="rId3" imgW="2795760" imgH="2063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266081"/>
                        <a:ext cx="7416800" cy="54752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476672"/>
            <a:ext cx="6873998"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模拟通信系统与数字通信系统</a:t>
            </a:r>
          </a:p>
        </p:txBody>
      </p:sp>
      <p:sp>
        <p:nvSpPr>
          <p:cNvPr id="5" name="Text Box 2"/>
          <p:cNvSpPr txBox="1">
            <a:spLocks noChangeArrowheads="1"/>
          </p:cNvSpPr>
          <p:nvPr/>
        </p:nvSpPr>
        <p:spPr bwMode="auto">
          <a:xfrm>
            <a:off x="251520" y="1568981"/>
            <a:ext cx="8229600" cy="4832092"/>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kumimoji="1" lang="zh-CN" altLang="en-US" sz="2800" dirty="0" smtClean="0">
                <a:latin typeface="Times New Roman" pitchFamily="18" charset="0"/>
              </a:rPr>
              <a:t>按照</a:t>
            </a:r>
            <a:r>
              <a:rPr kumimoji="1" lang="zh-CN" altLang="en-US" sz="2800" dirty="0" smtClean="0">
                <a:solidFill>
                  <a:srgbClr val="C00000"/>
                </a:solidFill>
                <a:latin typeface="Times New Roman" pitchFamily="18" charset="0"/>
              </a:rPr>
              <a:t>信道</a:t>
            </a:r>
            <a:r>
              <a:rPr kumimoji="1" lang="zh-CN" altLang="en-US" sz="2800" dirty="0" smtClean="0">
                <a:latin typeface="Times New Roman" pitchFamily="18" charset="0"/>
              </a:rPr>
              <a:t>中传输的是模拟信号还是数字信号， 可相应地把通信系统分为</a:t>
            </a:r>
          </a:p>
          <a:p>
            <a:pPr algn="just">
              <a:spcBef>
                <a:spcPts val="0"/>
              </a:spcBef>
              <a:buFont typeface="Wingdings" pitchFamily="2" charset="2"/>
              <a:buChar char="n"/>
            </a:pPr>
            <a:r>
              <a:rPr kumimoji="1" lang="zh-CN" altLang="en-US" sz="2800" dirty="0" smtClean="0">
                <a:latin typeface="Times New Roman" pitchFamily="18" charset="0"/>
              </a:rPr>
              <a:t>模拟通信系统</a:t>
            </a:r>
          </a:p>
          <a:p>
            <a:pPr lvl="1" algn="just">
              <a:spcBef>
                <a:spcPts val="0"/>
              </a:spcBef>
              <a:buClr>
                <a:srgbClr val="C00000"/>
              </a:buClr>
              <a:buSzPct val="70000"/>
              <a:buFont typeface="Wingdings" pitchFamily="2" charset="2"/>
              <a:buChar char="n"/>
            </a:pPr>
            <a:r>
              <a:rPr kumimoji="1" lang="zh-CN" altLang="en-US" sz="2800" dirty="0" smtClean="0">
                <a:latin typeface="Times New Roman" pitchFamily="18" charset="0"/>
              </a:rPr>
              <a:t>例如传统广播和电视</a:t>
            </a:r>
          </a:p>
          <a:p>
            <a:pPr algn="just">
              <a:spcBef>
                <a:spcPts val="0"/>
              </a:spcBef>
              <a:buFont typeface="Wingdings" pitchFamily="2" charset="2"/>
              <a:buChar char="n"/>
            </a:pPr>
            <a:r>
              <a:rPr kumimoji="1" lang="zh-CN" altLang="en-US" sz="2800" dirty="0" smtClean="0">
                <a:latin typeface="Times New Roman" pitchFamily="18" charset="0"/>
              </a:rPr>
              <a:t>数字通信系统。</a:t>
            </a:r>
          </a:p>
          <a:p>
            <a:pPr lvl="1" algn="just">
              <a:spcBef>
                <a:spcPts val="0"/>
              </a:spcBef>
              <a:buClr>
                <a:srgbClr val="C00000"/>
              </a:buClr>
              <a:buSzPct val="70000"/>
              <a:buFont typeface="Wingdings" pitchFamily="2" charset="2"/>
              <a:buChar char="n"/>
            </a:pPr>
            <a:r>
              <a:rPr kumimoji="1" lang="en-US" altLang="zh-CN" sz="2800" dirty="0" smtClean="0">
                <a:latin typeface="Times New Roman" pitchFamily="18" charset="0"/>
              </a:rPr>
              <a:t>2G, 3G,4G,</a:t>
            </a:r>
            <a:r>
              <a:rPr kumimoji="1" lang="en-US" altLang="zh-CN" sz="2800" dirty="0" smtClean="0">
                <a:solidFill>
                  <a:srgbClr val="FF0000"/>
                </a:solidFill>
                <a:latin typeface="Times New Roman" pitchFamily="18" charset="0"/>
              </a:rPr>
              <a:t>5G</a:t>
            </a:r>
          </a:p>
          <a:p>
            <a:pPr algn="just">
              <a:spcBef>
                <a:spcPts val="0"/>
              </a:spcBef>
              <a:buFont typeface="Wingdings" pitchFamily="2" charset="2"/>
              <a:buChar char="n"/>
            </a:pPr>
            <a:r>
              <a:rPr kumimoji="1" lang="zh-CN" altLang="en-US" sz="2800" dirty="0" smtClean="0">
                <a:latin typeface="Times New Roman" pitchFamily="18" charset="0"/>
              </a:rPr>
              <a:t>模拟话音，经</a:t>
            </a:r>
            <a:r>
              <a:rPr kumimoji="1" lang="en-US" altLang="zh-CN" sz="2800" dirty="0" smtClean="0">
                <a:latin typeface="Times New Roman" pitchFamily="18" charset="0"/>
              </a:rPr>
              <a:t>AM</a:t>
            </a:r>
            <a:r>
              <a:rPr kumimoji="1" lang="zh-CN" altLang="en-US" sz="2800" dirty="0" smtClean="0">
                <a:latin typeface="Times New Roman" pitchFamily="18" charset="0"/>
              </a:rPr>
              <a:t>、</a:t>
            </a:r>
            <a:r>
              <a:rPr kumimoji="1" lang="en-US" altLang="zh-CN" sz="2800" dirty="0" smtClean="0">
                <a:latin typeface="Times New Roman" pitchFamily="18" charset="0"/>
              </a:rPr>
              <a:t>FM</a:t>
            </a:r>
            <a:r>
              <a:rPr kumimoji="1" lang="zh-CN" altLang="en-US" sz="2800" dirty="0" smtClean="0">
                <a:latin typeface="Times New Roman" pitchFamily="18" charset="0"/>
              </a:rPr>
              <a:t>调制</a:t>
            </a:r>
            <a:r>
              <a:rPr kumimoji="1" lang="en-US" altLang="zh-CN" sz="2800" dirty="0" smtClean="0">
                <a:latin typeface="Times New Roman" pitchFamily="18" charset="0"/>
              </a:rPr>
              <a:t>——</a:t>
            </a:r>
            <a:r>
              <a:rPr kumimoji="1" lang="zh-CN" altLang="en-US" sz="2800" dirty="0" smtClean="0">
                <a:latin typeface="Times New Roman" pitchFamily="18" charset="0"/>
              </a:rPr>
              <a:t>模拟通信</a:t>
            </a:r>
          </a:p>
          <a:p>
            <a:pPr algn="just">
              <a:spcBef>
                <a:spcPts val="0"/>
              </a:spcBef>
              <a:buFont typeface="Wingdings" pitchFamily="2" charset="2"/>
              <a:buChar char="n"/>
            </a:pPr>
            <a:r>
              <a:rPr kumimoji="1" lang="zh-CN" altLang="en-US" sz="2800" dirty="0" smtClean="0">
                <a:latin typeface="Times New Roman" pitchFamily="18" charset="0"/>
              </a:rPr>
              <a:t>模拟话音，经</a:t>
            </a:r>
            <a:r>
              <a:rPr kumimoji="1" lang="en-US" altLang="zh-CN" sz="2800" dirty="0" smtClean="0">
                <a:latin typeface="Times New Roman" pitchFamily="18" charset="0"/>
              </a:rPr>
              <a:t>PCM——</a:t>
            </a:r>
            <a:r>
              <a:rPr kumimoji="1" lang="zh-CN" altLang="en-US" sz="2800" dirty="0" smtClean="0">
                <a:latin typeface="Times New Roman" pitchFamily="18" charset="0"/>
              </a:rPr>
              <a:t>数字通信</a:t>
            </a:r>
          </a:p>
          <a:p>
            <a:pPr algn="just">
              <a:spcBef>
                <a:spcPts val="0"/>
              </a:spcBef>
              <a:buFont typeface="Wingdings" pitchFamily="2" charset="2"/>
              <a:buChar char="n"/>
            </a:pPr>
            <a:r>
              <a:rPr kumimoji="1" lang="zh-CN" altLang="en-US" sz="2800" dirty="0" smtClean="0">
                <a:latin typeface="Times New Roman" pitchFamily="18" charset="0"/>
              </a:rPr>
              <a:t>计算机数据，经</a:t>
            </a:r>
            <a:r>
              <a:rPr kumimoji="1" lang="en-US" altLang="zh-CN" sz="2800" dirty="0" smtClean="0">
                <a:latin typeface="Times New Roman" pitchFamily="18" charset="0"/>
              </a:rPr>
              <a:t>modem——</a:t>
            </a:r>
            <a:r>
              <a:rPr kumimoji="1" lang="zh-CN" altLang="en-US" sz="2800" dirty="0" smtClean="0">
                <a:latin typeface="Times New Roman" pitchFamily="18" charset="0"/>
              </a:rPr>
              <a:t>模拟通信</a:t>
            </a:r>
            <a:endParaRPr kumimoji="1" lang="en-US" altLang="zh-CN" sz="2800" dirty="0" smtClean="0">
              <a:latin typeface="Times New Roman" pitchFamily="18" charset="0"/>
            </a:endParaRPr>
          </a:p>
          <a:p>
            <a:pPr algn="just">
              <a:spcBef>
                <a:spcPts val="0"/>
              </a:spcBef>
              <a:buFont typeface="Wingdings" pitchFamily="2" charset="2"/>
              <a:buChar char="n"/>
            </a:pPr>
            <a:r>
              <a:rPr kumimoji="1" lang="zh-CN" altLang="en-US" sz="2800" dirty="0" smtClean="0">
                <a:latin typeface="Times New Roman" pitchFamily="18" charset="0"/>
              </a:rPr>
              <a:t>计算机数据，经网线</a:t>
            </a:r>
            <a:r>
              <a:rPr kumimoji="1" lang="en-US" altLang="zh-CN" sz="2800" dirty="0" smtClean="0">
                <a:latin typeface="Times New Roman" pitchFamily="18" charset="0"/>
              </a:rPr>
              <a:t>——</a:t>
            </a:r>
            <a:r>
              <a:rPr kumimoji="1" lang="zh-CN" altLang="en-US" sz="2800" dirty="0" smtClean="0">
                <a:latin typeface="Times New Roman" pitchFamily="18" charset="0"/>
              </a:rPr>
              <a:t>数字通信</a:t>
            </a:r>
          </a:p>
          <a:p>
            <a:pPr algn="just">
              <a:spcBef>
                <a:spcPts val="0"/>
              </a:spcBef>
              <a:buFont typeface="Wingdings" pitchFamily="2" charset="2"/>
              <a:buChar char="n"/>
            </a:pPr>
            <a:endParaRPr kumimoji="1" lang="zh-CN" altLang="en-US" sz="2800"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476672"/>
            <a:ext cx="4301177"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模拟通信系统模型</a:t>
            </a:r>
          </a:p>
        </p:txBody>
      </p:sp>
      <p:sp>
        <p:nvSpPr>
          <p:cNvPr id="5" name="Text Box 2"/>
          <p:cNvSpPr txBox="1">
            <a:spLocks noChangeArrowheads="1"/>
          </p:cNvSpPr>
          <p:nvPr/>
        </p:nvSpPr>
        <p:spPr bwMode="auto">
          <a:xfrm>
            <a:off x="251520" y="3573016"/>
            <a:ext cx="8229600" cy="3046988"/>
          </a:xfrm>
          <a:prstGeom prst="rect">
            <a:avLst/>
          </a:prstGeom>
          <a:noFill/>
          <a:ln w="9525">
            <a:noFill/>
            <a:miter lim="800000"/>
            <a:headEnd/>
            <a:tailEnd/>
          </a:ln>
        </p:spPr>
        <p:txBody>
          <a:bodyPr wrap="square">
            <a:spAutoFit/>
          </a:bodyPr>
          <a:lstStyle/>
          <a:p>
            <a:pPr algn="just">
              <a:spcBef>
                <a:spcPts val="0"/>
              </a:spcBef>
              <a:buFont typeface="Wingdings" pitchFamily="2" charset="2"/>
              <a:buChar char="n"/>
            </a:pPr>
            <a:r>
              <a:rPr kumimoji="1" lang="zh-CN" altLang="en-US" sz="2400" dirty="0" smtClean="0">
                <a:latin typeface="Times New Roman" pitchFamily="18" charset="0"/>
              </a:rPr>
              <a:t>信源发出的原始电信号是</a:t>
            </a:r>
            <a:r>
              <a:rPr kumimoji="1" lang="zh-CN" altLang="en-US" sz="2400" dirty="0" smtClean="0">
                <a:solidFill>
                  <a:srgbClr val="FF0000"/>
                </a:solidFill>
                <a:latin typeface="Times New Roman" pitchFamily="18" charset="0"/>
              </a:rPr>
              <a:t>基带信号</a:t>
            </a:r>
            <a:r>
              <a:rPr kumimoji="1" lang="zh-CN" altLang="en-US" sz="2400" dirty="0" smtClean="0">
                <a:latin typeface="Times New Roman" pitchFamily="18" charset="0"/>
              </a:rPr>
              <a:t>，它不适宜远距离传输。</a:t>
            </a:r>
          </a:p>
          <a:p>
            <a:pPr algn="just">
              <a:spcBef>
                <a:spcPts val="0"/>
              </a:spcBef>
            </a:pPr>
            <a:r>
              <a:rPr kumimoji="1" lang="en-US" altLang="zh-CN" sz="2400" dirty="0" smtClean="0">
                <a:latin typeface="Times New Roman" pitchFamily="18" charset="0"/>
              </a:rPr>
              <a:t>   ——</a:t>
            </a:r>
            <a:r>
              <a:rPr kumimoji="1" lang="zh-CN" altLang="en-US" sz="2400" b="1" dirty="0" smtClean="0">
                <a:latin typeface="Times New Roman" pitchFamily="18" charset="0"/>
              </a:rPr>
              <a:t>基带的含义是指信号的频谱从零频附近开始</a:t>
            </a:r>
            <a:r>
              <a:rPr kumimoji="1" lang="zh-CN" altLang="en-US" sz="2400" dirty="0" smtClean="0">
                <a:latin typeface="Times New Roman" pitchFamily="18" charset="0"/>
              </a:rPr>
              <a:t>，</a:t>
            </a:r>
          </a:p>
          <a:p>
            <a:pPr algn="just">
              <a:spcBef>
                <a:spcPts val="0"/>
              </a:spcBef>
              <a:buFont typeface="Wingdings" pitchFamily="2" charset="2"/>
              <a:buChar char="n"/>
            </a:pPr>
            <a:r>
              <a:rPr kumimoji="1" lang="zh-CN" altLang="en-US" sz="2400" dirty="0" smtClean="0">
                <a:latin typeface="Times New Roman" pitchFamily="18" charset="0"/>
              </a:rPr>
              <a:t> 远距离传输需要把基带信号变换成</a:t>
            </a:r>
            <a:r>
              <a:rPr kumimoji="1" lang="zh-CN" altLang="en-US" sz="2400" dirty="0" smtClean="0">
                <a:solidFill>
                  <a:srgbClr val="C00000"/>
                </a:solidFill>
                <a:latin typeface="Times New Roman" pitchFamily="18" charset="0"/>
              </a:rPr>
              <a:t>频带信号（已调信号）</a:t>
            </a:r>
          </a:p>
          <a:p>
            <a:pPr algn="just">
              <a:spcBef>
                <a:spcPts val="0"/>
              </a:spcBef>
            </a:pPr>
            <a:r>
              <a:rPr kumimoji="1" lang="zh-CN" altLang="en-US" sz="2400" dirty="0" smtClean="0">
                <a:latin typeface="Times New Roman" pitchFamily="18" charset="0"/>
              </a:rPr>
              <a:t>     完成这种变换和反变换作用的通常是</a:t>
            </a:r>
            <a:r>
              <a:rPr kumimoji="1" lang="zh-CN" altLang="en-US" sz="2400" b="1" dirty="0" smtClean="0">
                <a:latin typeface="Times New Roman" pitchFamily="18" charset="0"/>
              </a:rPr>
              <a:t>调制器</a:t>
            </a:r>
            <a:r>
              <a:rPr kumimoji="1" lang="zh-CN" altLang="en-US" sz="2400" dirty="0" smtClean="0">
                <a:latin typeface="Times New Roman" pitchFamily="18" charset="0"/>
              </a:rPr>
              <a:t>和</a:t>
            </a:r>
            <a:r>
              <a:rPr kumimoji="1" lang="zh-CN" altLang="en-US" sz="2400" b="1" dirty="0" smtClean="0">
                <a:latin typeface="Times New Roman" pitchFamily="18" charset="0"/>
              </a:rPr>
              <a:t>解调器</a:t>
            </a:r>
            <a:r>
              <a:rPr kumimoji="1" lang="zh-CN" altLang="en-US" sz="2400" dirty="0" smtClean="0">
                <a:latin typeface="Times New Roman" pitchFamily="18" charset="0"/>
              </a:rPr>
              <a:t>。</a:t>
            </a:r>
          </a:p>
          <a:p>
            <a:pPr algn="just">
              <a:spcBef>
                <a:spcPts val="0"/>
              </a:spcBef>
              <a:buFont typeface="Wingdings" pitchFamily="2" charset="2"/>
              <a:buChar char="n"/>
            </a:pPr>
            <a:r>
              <a:rPr kumimoji="1" lang="zh-CN" altLang="en-US" sz="2400" b="1" dirty="0" smtClean="0">
                <a:latin typeface="Times New Roman" pitchFamily="18" charset="0"/>
              </a:rPr>
              <a:t>频带信号特征</a:t>
            </a:r>
            <a:r>
              <a:rPr kumimoji="1" lang="zh-CN" altLang="en-US" sz="2400" dirty="0" smtClean="0">
                <a:latin typeface="Times New Roman" pitchFamily="18" charset="0"/>
              </a:rPr>
              <a:t>：</a:t>
            </a:r>
          </a:p>
          <a:p>
            <a:pPr lvl="1" algn="just">
              <a:spcBef>
                <a:spcPts val="0"/>
              </a:spcBef>
            </a:pPr>
            <a:r>
              <a:rPr kumimoji="1" lang="en-US" altLang="zh-CN" sz="2400" dirty="0" smtClean="0">
                <a:latin typeface="Times New Roman" pitchFamily="18" charset="0"/>
              </a:rPr>
              <a:t>1.</a:t>
            </a:r>
            <a:r>
              <a:rPr kumimoji="1" lang="zh-CN" altLang="en-US" sz="2400" dirty="0" smtClean="0">
                <a:latin typeface="Times New Roman" pitchFamily="18" charset="0"/>
              </a:rPr>
              <a:t>携带有信息</a:t>
            </a:r>
          </a:p>
          <a:p>
            <a:pPr lvl="1" algn="just">
              <a:spcBef>
                <a:spcPts val="0"/>
              </a:spcBef>
            </a:pPr>
            <a:r>
              <a:rPr kumimoji="1" lang="en-US" altLang="zh-CN" sz="2400" dirty="0" smtClean="0">
                <a:latin typeface="Times New Roman" pitchFamily="18" charset="0"/>
              </a:rPr>
              <a:t>2.</a:t>
            </a:r>
            <a:r>
              <a:rPr kumimoji="1" lang="zh-CN" altLang="en-US" sz="2400" dirty="0" smtClean="0">
                <a:latin typeface="Times New Roman" pitchFamily="18" charset="0"/>
              </a:rPr>
              <a:t>适合在信道中传输，</a:t>
            </a:r>
          </a:p>
          <a:p>
            <a:pPr lvl="1" algn="just">
              <a:spcBef>
                <a:spcPts val="0"/>
              </a:spcBef>
            </a:pPr>
            <a:r>
              <a:rPr kumimoji="1" lang="en-US" altLang="zh-CN" sz="2400" dirty="0" smtClean="0">
                <a:latin typeface="Times New Roman" pitchFamily="18" charset="0"/>
              </a:rPr>
              <a:t>3.</a:t>
            </a:r>
            <a:r>
              <a:rPr kumimoji="1" lang="zh-CN" altLang="en-US" sz="2400" dirty="0" smtClean="0">
                <a:latin typeface="Times New Roman" pitchFamily="18" charset="0"/>
              </a:rPr>
              <a:t>信号的频谱具有带通形式且中心频率远离零频</a:t>
            </a:r>
            <a:endParaRPr kumimoji="1" lang="zh-CN" altLang="en-US" sz="2400" dirty="0">
              <a:latin typeface="Times New Roman" pitchFamily="18" charset="0"/>
            </a:endParaRPr>
          </a:p>
        </p:txBody>
      </p:sp>
      <p:graphicFrame>
        <p:nvGraphicFramePr>
          <p:cNvPr id="107522" name="Object 3"/>
          <p:cNvGraphicFramePr>
            <a:graphicFrameLocks noChangeAspect="1"/>
          </p:cNvGraphicFramePr>
          <p:nvPr/>
        </p:nvGraphicFramePr>
        <p:xfrm>
          <a:off x="107504" y="1556792"/>
          <a:ext cx="8870950" cy="2130425"/>
        </p:xfrm>
        <a:graphic>
          <a:graphicData uri="http://schemas.openxmlformats.org/presentationml/2006/ole">
            <mc:AlternateContent xmlns:mc="http://schemas.openxmlformats.org/markup-compatibility/2006">
              <mc:Choice xmlns:v="urn:schemas-microsoft-com:vml" Requires="v">
                <p:oleObj spid="_x0000_s107531" name="VISIO" r:id="rId3" imgW="3567960" imgH="857160" progId="Visio.Drawing.11">
                  <p:embed/>
                </p:oleObj>
              </mc:Choice>
              <mc:Fallback>
                <p:oleObj name="VISIO" r:id="rId3" imgW="3567960" imgH="857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556792"/>
                        <a:ext cx="8870950" cy="2130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09600"/>
            <a:ext cx="8229600" cy="655638"/>
          </a:xfrm>
        </p:spPr>
        <p:txBody>
          <a:bodyPr/>
          <a:lstStyle/>
          <a:p>
            <a:pPr>
              <a:defRPr/>
            </a:pPr>
            <a:r>
              <a:rPr lang="zh-CN" altLang="en-US" sz="4000" dirty="0"/>
              <a:t>课程介绍及评分办法</a:t>
            </a:r>
          </a:p>
        </p:txBody>
      </p:sp>
      <p:sp>
        <p:nvSpPr>
          <p:cNvPr id="6147" name="Rectangle 3"/>
          <p:cNvSpPr>
            <a:spLocks noGrp="1" noChangeArrowheads="1"/>
          </p:cNvSpPr>
          <p:nvPr>
            <p:ph idx="1"/>
          </p:nvPr>
        </p:nvSpPr>
        <p:spPr>
          <a:xfrm>
            <a:off x="228600" y="1563960"/>
            <a:ext cx="8915400" cy="5105400"/>
          </a:xfrm>
        </p:spPr>
        <p:txBody>
          <a:bodyPr/>
          <a:lstStyle/>
          <a:p>
            <a:pPr>
              <a:buFont typeface="Wingdings" pitchFamily="2" charset="2"/>
              <a:buChar char="n"/>
              <a:defRPr/>
            </a:pPr>
            <a:r>
              <a:rPr lang="zh-CN" altLang="en-US" sz="2800" dirty="0" smtClean="0"/>
              <a:t>通信原理为专业技术基础课程，要求重点掌握：</a:t>
            </a:r>
          </a:p>
          <a:p>
            <a:pPr lvl="1">
              <a:buClr>
                <a:srgbClr val="FF0000"/>
              </a:buClr>
              <a:buSzPct val="90000"/>
              <a:buFont typeface="Wingdings" pitchFamily="2" charset="2"/>
              <a:buChar char="n"/>
              <a:defRPr/>
            </a:pPr>
            <a:r>
              <a:rPr lang="zh-CN" altLang="en-US" dirty="0" smtClean="0"/>
              <a:t>通信系统的基本概念和分析方法</a:t>
            </a:r>
          </a:p>
          <a:p>
            <a:pPr lvl="1">
              <a:buClr>
                <a:srgbClr val="FF0000"/>
              </a:buClr>
              <a:buSzPct val="90000"/>
              <a:buFont typeface="Wingdings" pitchFamily="2" charset="2"/>
              <a:buChar char="n"/>
              <a:defRPr/>
            </a:pPr>
            <a:r>
              <a:rPr lang="zh-CN" altLang="en-US" dirty="0" smtClean="0"/>
              <a:t>信息传输的基本原理；</a:t>
            </a:r>
          </a:p>
          <a:p>
            <a:pPr lvl="1">
              <a:buClr>
                <a:srgbClr val="FF0000"/>
              </a:buClr>
              <a:buSzPct val="90000"/>
              <a:buFont typeface="Wingdings" pitchFamily="2" charset="2"/>
              <a:buChar char="n"/>
              <a:defRPr/>
            </a:pPr>
            <a:r>
              <a:rPr lang="zh-CN" altLang="en-US" dirty="0" smtClean="0"/>
              <a:t>熟悉各种通信技术的基本特点以及性能；</a:t>
            </a:r>
          </a:p>
          <a:p>
            <a:pPr lvl="1">
              <a:buClr>
                <a:srgbClr val="FF0000"/>
              </a:buClr>
              <a:buSzPct val="90000"/>
              <a:buFont typeface="Wingdings" pitchFamily="2" charset="2"/>
              <a:buChar char="n"/>
              <a:defRPr/>
            </a:pPr>
            <a:r>
              <a:rPr lang="zh-CN" altLang="en-US" dirty="0" smtClean="0"/>
              <a:t>在此基础上，研究通信系统的设计，了解通信发展方向</a:t>
            </a:r>
          </a:p>
          <a:p>
            <a:pPr>
              <a:buFont typeface="Wingdings" pitchFamily="2" charset="2"/>
              <a:buChar char="n"/>
              <a:defRPr/>
            </a:pPr>
            <a:r>
              <a:rPr lang="zh-CN" altLang="en-US" sz="2800" dirty="0" smtClean="0"/>
              <a:t>先修课程：</a:t>
            </a:r>
            <a:r>
              <a:rPr lang="en-US" altLang="zh-CN" sz="2800" dirty="0" smtClean="0"/>
              <a:t>《</a:t>
            </a:r>
            <a:r>
              <a:rPr lang="zh-CN" altLang="en-US" sz="2800" dirty="0" smtClean="0"/>
              <a:t>信号与系统</a:t>
            </a:r>
            <a:r>
              <a:rPr lang="en-US" altLang="zh-CN" sz="2800" dirty="0" smtClean="0"/>
              <a:t>》</a:t>
            </a:r>
            <a:r>
              <a:rPr lang="zh-CN" altLang="en-US" sz="2800" dirty="0" smtClean="0"/>
              <a:t>、</a:t>
            </a:r>
            <a:r>
              <a:rPr lang="en-US" altLang="zh-CN" sz="2800" dirty="0" smtClean="0"/>
              <a:t>《</a:t>
            </a:r>
            <a:r>
              <a:rPr lang="zh-CN" altLang="en-US" sz="2800" dirty="0" smtClean="0"/>
              <a:t>概率论与随机过程</a:t>
            </a:r>
            <a:r>
              <a:rPr lang="en-US" altLang="zh-CN" sz="2800" dirty="0" smtClean="0"/>
              <a:t>》</a:t>
            </a:r>
            <a:r>
              <a:rPr lang="zh-CN" altLang="en-US" sz="2800" dirty="0" smtClean="0"/>
              <a:t>等</a:t>
            </a: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476672"/>
            <a:ext cx="4301177"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数字通信系统模型</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 y="2114550"/>
            <a:ext cx="91249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556792"/>
            <a:ext cx="8458200" cy="4585871"/>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dirty="0" smtClean="0"/>
              <a:t>信源编码的作用是</a:t>
            </a:r>
          </a:p>
          <a:p>
            <a:pPr lvl="1">
              <a:buFont typeface="Wingdings" pitchFamily="2" charset="2"/>
              <a:buChar char="n"/>
            </a:pPr>
            <a:r>
              <a:rPr lang="en-US" altLang="zh-CN" sz="2800" b="1" dirty="0" smtClean="0"/>
              <a:t>1.</a:t>
            </a:r>
            <a:r>
              <a:rPr lang="zh-CN" altLang="en-US" sz="2800" b="1" dirty="0" smtClean="0"/>
              <a:t>设法减少码元数目和降低码元速率，即通常所说的</a:t>
            </a:r>
            <a:r>
              <a:rPr lang="zh-CN" altLang="en-US" sz="2800" b="1" dirty="0" smtClean="0">
                <a:solidFill>
                  <a:srgbClr val="C00000"/>
                </a:solidFill>
              </a:rPr>
              <a:t>数据压缩</a:t>
            </a:r>
            <a:r>
              <a:rPr lang="zh-CN" altLang="en-US" sz="2800" dirty="0" smtClean="0"/>
              <a:t>。</a:t>
            </a:r>
          </a:p>
          <a:p>
            <a:pPr lvl="2">
              <a:buFont typeface="Wingdings" pitchFamily="2" charset="2"/>
              <a:buChar char="n"/>
            </a:pPr>
            <a:r>
              <a:rPr lang="zh-CN" altLang="en-US" sz="2000" dirty="0" smtClean="0"/>
              <a:t>码元速率将直接影响传输所占的带宽，而传输带宽又直接反映了通信的有效性。</a:t>
            </a:r>
          </a:p>
          <a:p>
            <a:pPr lvl="1">
              <a:buFont typeface="Wingdings" pitchFamily="2" charset="2"/>
              <a:buChar char="n"/>
            </a:pPr>
            <a:r>
              <a:rPr lang="en-US" altLang="zh-CN" sz="2800" b="1" dirty="0" smtClean="0"/>
              <a:t>2. </a:t>
            </a:r>
            <a:r>
              <a:rPr lang="zh-CN" altLang="en-US" sz="2800" b="1" dirty="0" smtClean="0"/>
              <a:t>当信息源给出的是模拟语音信号时，信源编码器将其转换成数字信号，以实现</a:t>
            </a:r>
            <a:r>
              <a:rPr lang="zh-CN" altLang="en-US" sz="2800" b="1" dirty="0" smtClean="0">
                <a:solidFill>
                  <a:srgbClr val="C00000"/>
                </a:solidFill>
              </a:rPr>
              <a:t>模拟信号的数字化传输</a:t>
            </a:r>
            <a:r>
              <a:rPr lang="zh-CN" altLang="en-US" sz="2800" dirty="0" smtClean="0"/>
              <a:t>。</a:t>
            </a:r>
          </a:p>
          <a:p>
            <a:pPr lvl="2">
              <a:buFont typeface="Wingdings" pitchFamily="2" charset="2"/>
              <a:buChar char="n"/>
            </a:pPr>
            <a:r>
              <a:rPr lang="zh-CN" altLang="en-US" sz="2800" dirty="0" smtClean="0"/>
              <a:t>第</a:t>
            </a:r>
            <a:r>
              <a:rPr lang="en-US" altLang="zh-CN" sz="2800" b="1" dirty="0" smtClean="0"/>
              <a:t>6</a:t>
            </a:r>
            <a:r>
              <a:rPr lang="zh-CN" altLang="en-US" sz="2800" b="1" dirty="0" smtClean="0"/>
              <a:t>章中将讨论模拟信号数字化传输的两种方式：脉</a:t>
            </a:r>
            <a:r>
              <a:rPr lang="zh-CN" altLang="en-US" sz="2800" dirty="0" smtClean="0"/>
              <a:t>冲编码调制</a:t>
            </a:r>
            <a:r>
              <a:rPr lang="en-US" altLang="zh-CN" sz="2800" b="1" dirty="0" smtClean="0"/>
              <a:t>(PCM)</a:t>
            </a:r>
            <a:r>
              <a:rPr lang="zh-CN" altLang="en-US" sz="2800" b="1" dirty="0" smtClean="0"/>
              <a:t>和增量调制</a:t>
            </a:r>
            <a:r>
              <a:rPr lang="en-US" altLang="zh-CN" sz="2800" b="1" dirty="0" smtClean="0"/>
              <a:t>(ΔM)</a:t>
            </a:r>
            <a:r>
              <a:rPr lang="zh-CN" altLang="en-US" sz="2800" b="1" dirty="0" smtClean="0"/>
              <a:t>。</a:t>
            </a:r>
          </a:p>
          <a:p>
            <a:pPr>
              <a:buFont typeface="Wingdings" pitchFamily="2" charset="2"/>
              <a:buChar char="n"/>
            </a:pPr>
            <a:r>
              <a:rPr lang="zh-CN" altLang="en-US" sz="2800" b="1" dirty="0" smtClean="0"/>
              <a:t>信源译码是信源编码的逆过程。</a:t>
            </a:r>
            <a:endParaRPr kumimoji="1" lang="zh-CN" altLang="en-US" sz="2800" b="1" dirty="0">
              <a:latin typeface="Times New Roman" pitchFamily="18" charset="0"/>
            </a:endParaRPr>
          </a:p>
        </p:txBody>
      </p:sp>
      <p:sp>
        <p:nvSpPr>
          <p:cNvPr id="3" name="矩形 2"/>
          <p:cNvSpPr/>
          <p:nvPr/>
        </p:nvSpPr>
        <p:spPr>
          <a:xfrm>
            <a:off x="1043608" y="476672"/>
            <a:ext cx="378661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信源编码与译码</a:t>
            </a:r>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833786"/>
            <a:ext cx="8064896" cy="3539430"/>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dirty="0" smtClean="0"/>
              <a:t>数字信号在信道传输时，由于噪声、衰落以及人为干扰等，将会引起差错。</a:t>
            </a:r>
          </a:p>
          <a:p>
            <a:pPr>
              <a:buFont typeface="Wingdings" pitchFamily="2" charset="2"/>
              <a:buChar char="n"/>
            </a:pPr>
            <a:r>
              <a:rPr lang="zh-CN" altLang="en-US" sz="2800" dirty="0" smtClean="0"/>
              <a:t>为了减少差错，信道编码器对传输的信息码元按一定的规则加入保护成分（</a:t>
            </a:r>
            <a:r>
              <a:rPr lang="zh-CN" altLang="en-US" sz="2800" b="1" dirty="0" smtClean="0">
                <a:solidFill>
                  <a:srgbClr val="C00000"/>
                </a:solidFill>
              </a:rPr>
              <a:t>监督元</a:t>
            </a:r>
            <a:r>
              <a:rPr lang="zh-CN" altLang="en-US" sz="2800" dirty="0" smtClean="0"/>
              <a:t>），组成所谓</a:t>
            </a:r>
            <a:r>
              <a:rPr lang="zh-CN" altLang="en-US" sz="2800" b="1" dirty="0" smtClean="0"/>
              <a:t>“抗干扰编码”。</a:t>
            </a:r>
          </a:p>
          <a:p>
            <a:pPr>
              <a:buFont typeface="Wingdings" pitchFamily="2" charset="2"/>
              <a:buChar char="n"/>
            </a:pPr>
            <a:r>
              <a:rPr lang="zh-CN" altLang="en-US" sz="2800" dirty="0" smtClean="0"/>
              <a:t>接收端的信道译码器按一定规则进行解码，从解码过程中</a:t>
            </a:r>
            <a:r>
              <a:rPr lang="zh-CN" altLang="en-US" sz="2800" b="1" dirty="0" smtClean="0">
                <a:solidFill>
                  <a:srgbClr val="C00000"/>
                </a:solidFill>
              </a:rPr>
              <a:t>发现错误或纠正错误</a:t>
            </a:r>
            <a:r>
              <a:rPr lang="zh-CN" altLang="en-US" sz="2800" dirty="0" smtClean="0"/>
              <a:t>，</a:t>
            </a:r>
          </a:p>
          <a:p>
            <a:pPr>
              <a:buFont typeface="Wingdings" pitchFamily="2" charset="2"/>
              <a:buChar char="n"/>
            </a:pPr>
            <a:r>
              <a:rPr lang="zh-CN" altLang="en-US" sz="2800" dirty="0" smtClean="0"/>
              <a:t>从而提高通信系统抗干扰能力，实现可靠通信。</a:t>
            </a:r>
            <a:endParaRPr kumimoji="1" lang="zh-CN" altLang="en-US" sz="2800" b="1" dirty="0">
              <a:latin typeface="Times New Roman" pitchFamily="18" charset="0"/>
            </a:endParaRPr>
          </a:p>
        </p:txBody>
      </p:sp>
      <p:sp>
        <p:nvSpPr>
          <p:cNvPr id="3" name="矩形 2"/>
          <p:cNvSpPr/>
          <p:nvPr/>
        </p:nvSpPr>
        <p:spPr>
          <a:xfrm>
            <a:off x="1043608" y="476672"/>
            <a:ext cx="378661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信道编码与译码</a:t>
            </a:r>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833786"/>
            <a:ext cx="8064896" cy="4031873"/>
          </a:xfrm>
          <a:prstGeom prst="rect">
            <a:avLst/>
          </a:prstGeom>
          <a:noFill/>
          <a:ln w="9525">
            <a:noFill/>
            <a:miter lim="800000"/>
            <a:headEnd/>
            <a:tailEnd/>
          </a:ln>
        </p:spPr>
        <p:txBody>
          <a:bodyPr wrap="square">
            <a:spAutoFit/>
          </a:bodyPr>
          <a:lstStyle/>
          <a:p>
            <a:pPr>
              <a:buFont typeface="Wingdings" pitchFamily="2" charset="2"/>
              <a:buChar char="n"/>
            </a:pPr>
            <a:r>
              <a:rPr lang="zh-CN" altLang="en-US" sz="3200" dirty="0" smtClean="0"/>
              <a:t>在需要实现保密通信的场合，为了保证所传信息的安全， 人为将被传输的数字序列扰乱， 即加上密码，这种处理过程叫</a:t>
            </a:r>
            <a:r>
              <a:rPr lang="zh-CN" altLang="en-US" sz="3200" b="1" dirty="0" smtClean="0">
                <a:solidFill>
                  <a:srgbClr val="C00000"/>
                </a:solidFill>
              </a:rPr>
              <a:t>加密</a:t>
            </a:r>
            <a:r>
              <a:rPr lang="zh-CN" altLang="en-US" sz="3200" dirty="0" smtClean="0"/>
              <a:t>。</a:t>
            </a:r>
          </a:p>
          <a:p>
            <a:pPr>
              <a:buFont typeface="Wingdings" pitchFamily="2" charset="2"/>
              <a:buChar char="n"/>
            </a:pPr>
            <a:r>
              <a:rPr lang="zh-CN" altLang="en-US" sz="3200" dirty="0" smtClean="0"/>
              <a:t>在接收端利用与发送端相同的密码复制品对收到的数字序列进行解密，恢复原来信息，叫</a:t>
            </a:r>
            <a:r>
              <a:rPr lang="zh-CN" altLang="en-US" sz="3200" b="1" dirty="0" smtClean="0">
                <a:solidFill>
                  <a:srgbClr val="C00000"/>
                </a:solidFill>
              </a:rPr>
              <a:t>解密</a:t>
            </a:r>
            <a:r>
              <a:rPr lang="zh-CN" altLang="en-US" sz="3200" dirty="0" smtClean="0"/>
              <a:t>。</a:t>
            </a:r>
          </a:p>
          <a:p>
            <a:pPr>
              <a:buFont typeface="Wingdings" pitchFamily="2" charset="2"/>
              <a:buChar char="n"/>
            </a:pPr>
            <a:r>
              <a:rPr lang="zh-CN" altLang="en-US" sz="3200" dirty="0" smtClean="0"/>
              <a:t>信源编码之后，进行加密。</a:t>
            </a:r>
          </a:p>
          <a:p>
            <a:pPr>
              <a:buFont typeface="Wingdings" pitchFamily="2" charset="2"/>
              <a:buChar char="n"/>
            </a:pPr>
            <a:r>
              <a:rPr lang="zh-CN" altLang="en-US" sz="3200" dirty="0" smtClean="0"/>
              <a:t>加密之后，进行信道编码。</a:t>
            </a:r>
            <a:endParaRPr kumimoji="1" lang="zh-CN" altLang="en-US" sz="3200" b="1" dirty="0">
              <a:latin typeface="Times New Roman" pitchFamily="18" charset="0"/>
            </a:endParaRPr>
          </a:p>
        </p:txBody>
      </p:sp>
      <p:sp>
        <p:nvSpPr>
          <p:cNvPr id="3" name="矩形 2"/>
          <p:cNvSpPr/>
          <p:nvPr/>
        </p:nvSpPr>
        <p:spPr>
          <a:xfrm>
            <a:off x="1043608" y="476672"/>
            <a:ext cx="2757486"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加密与解密</a:t>
            </a: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4708981"/>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dirty="0" smtClean="0"/>
              <a:t>数字调制就是把数字基带信号的频谱搬移到高频处， 形成适合在信道中传输的频带信号。</a:t>
            </a:r>
          </a:p>
          <a:p>
            <a:pPr>
              <a:buFont typeface="Wingdings" pitchFamily="2" charset="2"/>
              <a:buChar char="n"/>
            </a:pPr>
            <a:r>
              <a:rPr lang="zh-CN" altLang="en-US" sz="3000" dirty="0" smtClean="0"/>
              <a:t>基本的数字调制方式有振幅键控</a:t>
            </a:r>
            <a:r>
              <a:rPr lang="en-US" altLang="zh-CN" sz="3000" dirty="0" smtClean="0"/>
              <a:t>ASK</a:t>
            </a:r>
            <a:r>
              <a:rPr lang="zh-CN" altLang="en-US" sz="3000" dirty="0" smtClean="0"/>
              <a:t>、频移键控</a:t>
            </a:r>
            <a:r>
              <a:rPr lang="en-US" altLang="zh-CN" sz="3000" dirty="0" smtClean="0"/>
              <a:t>FSK</a:t>
            </a:r>
            <a:r>
              <a:rPr lang="zh-CN" altLang="en-US" sz="3000" dirty="0" smtClean="0"/>
              <a:t>、绝对相移键控</a:t>
            </a:r>
            <a:r>
              <a:rPr lang="en-US" altLang="zh-CN" sz="3000" dirty="0" smtClean="0"/>
              <a:t>PSK</a:t>
            </a:r>
            <a:r>
              <a:rPr lang="zh-CN" altLang="en-US" sz="3000" dirty="0" smtClean="0"/>
              <a:t>、相对（差分）相移键控</a:t>
            </a:r>
            <a:r>
              <a:rPr lang="en-US" altLang="zh-CN" sz="3000" dirty="0" smtClean="0"/>
              <a:t>DPSK</a:t>
            </a:r>
            <a:r>
              <a:rPr lang="zh-CN" altLang="en-US" sz="3000" dirty="0" smtClean="0"/>
              <a:t>。</a:t>
            </a:r>
          </a:p>
          <a:p>
            <a:pPr>
              <a:buFont typeface="Wingdings" pitchFamily="2" charset="2"/>
              <a:buChar char="n"/>
            </a:pPr>
            <a:r>
              <a:rPr lang="zh-CN" altLang="en-US" sz="3000" dirty="0" smtClean="0"/>
              <a:t>对这些信号可以采用相干解调或非相干解调还原为数字基带信号。</a:t>
            </a:r>
          </a:p>
          <a:p>
            <a:pPr>
              <a:buFont typeface="Wingdings" pitchFamily="2" charset="2"/>
              <a:buChar char="n"/>
            </a:pPr>
            <a:r>
              <a:rPr lang="zh-CN" altLang="en-US" sz="3000" dirty="0" smtClean="0"/>
              <a:t>对高斯噪声下的信号检测，一般用相关器接收机或匹配滤波器实现。数字调制是本教材的重点内容之一，将在第</a:t>
            </a:r>
            <a:r>
              <a:rPr lang="en-US" altLang="zh-CN" sz="3000" dirty="0" smtClean="0"/>
              <a:t>7</a:t>
            </a:r>
            <a:r>
              <a:rPr lang="zh-CN" altLang="en-US" sz="3000" dirty="0" smtClean="0"/>
              <a:t>章中讨论。</a:t>
            </a:r>
            <a:endParaRPr kumimoji="1" lang="zh-CN" altLang="en-US" sz="3000" b="1" dirty="0">
              <a:latin typeface="Times New Roman" pitchFamily="18" charset="0"/>
            </a:endParaRPr>
          </a:p>
        </p:txBody>
      </p:sp>
      <p:sp>
        <p:nvSpPr>
          <p:cNvPr id="3" name="矩形 2"/>
          <p:cNvSpPr/>
          <p:nvPr/>
        </p:nvSpPr>
        <p:spPr>
          <a:xfrm>
            <a:off x="1043608" y="476672"/>
            <a:ext cx="378661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数字调制与解调</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484784"/>
            <a:ext cx="8352928" cy="5170646"/>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dirty="0" smtClean="0"/>
              <a:t>同步</a:t>
            </a:r>
          </a:p>
          <a:p>
            <a:pPr lvl="1">
              <a:buClr>
                <a:srgbClr val="C00000"/>
              </a:buClr>
              <a:buSzPct val="70000"/>
              <a:buFont typeface="Wingdings" pitchFamily="2" charset="2"/>
              <a:buChar char="n"/>
            </a:pPr>
            <a:r>
              <a:rPr lang="zh-CN" altLang="en-US" sz="3000" dirty="0" smtClean="0"/>
              <a:t>是保证数字通信系统有序、准确、可靠工作的不可缺少的前提条件。</a:t>
            </a:r>
          </a:p>
          <a:p>
            <a:pPr lvl="1">
              <a:buClr>
                <a:srgbClr val="C00000"/>
              </a:buClr>
              <a:buSzPct val="70000"/>
              <a:buFont typeface="Wingdings" pitchFamily="2" charset="2"/>
              <a:buChar char="n"/>
            </a:pPr>
            <a:r>
              <a:rPr lang="zh-CN" altLang="en-US" sz="3000" dirty="0" smtClean="0"/>
              <a:t>使收、发两端的信号在时间上保持步调一致。</a:t>
            </a:r>
          </a:p>
          <a:p>
            <a:pPr lvl="1">
              <a:buClr>
                <a:srgbClr val="C00000"/>
              </a:buClr>
              <a:buSzPct val="70000"/>
              <a:buFont typeface="Wingdings" pitchFamily="2" charset="2"/>
              <a:buChar char="n"/>
            </a:pPr>
            <a:r>
              <a:rPr lang="zh-CN" altLang="en-US" sz="3000" dirty="0" smtClean="0"/>
              <a:t>按照同步的功用不同，可分为载波同步、位同步、群同步和网同步。</a:t>
            </a:r>
          </a:p>
          <a:p>
            <a:pPr lvl="1">
              <a:buClr>
                <a:srgbClr val="C00000"/>
              </a:buClr>
              <a:buSzPct val="70000"/>
              <a:buFont typeface="Wingdings" pitchFamily="2" charset="2"/>
              <a:buChar char="n"/>
            </a:pPr>
            <a:r>
              <a:rPr lang="zh-CN" altLang="en-US" sz="3000" dirty="0" smtClean="0"/>
              <a:t>这些问题将集中在第</a:t>
            </a:r>
            <a:r>
              <a:rPr lang="en-US" altLang="zh-CN" sz="3000" dirty="0" smtClean="0"/>
              <a:t>11</a:t>
            </a:r>
            <a:r>
              <a:rPr lang="zh-CN" altLang="en-US" sz="3000" dirty="0" smtClean="0"/>
              <a:t>章中讨论。</a:t>
            </a:r>
          </a:p>
          <a:p>
            <a:pPr>
              <a:buFont typeface="Wingdings" pitchFamily="2" charset="2"/>
              <a:buChar char="n"/>
            </a:pPr>
            <a:r>
              <a:rPr lang="zh-CN" altLang="en-US" sz="3000" dirty="0" smtClean="0"/>
              <a:t>数字复接</a:t>
            </a:r>
          </a:p>
          <a:p>
            <a:pPr lvl="1">
              <a:buClr>
                <a:srgbClr val="C00000"/>
              </a:buClr>
              <a:buSzPct val="70000"/>
              <a:buFont typeface="Wingdings" pitchFamily="2" charset="2"/>
              <a:buChar char="n"/>
            </a:pPr>
            <a:r>
              <a:rPr lang="zh-CN" altLang="en-US" sz="3000" dirty="0" smtClean="0"/>
              <a:t>把若干个低速数字信号合并成一个高速的数字信号，以扩大传输容量和提高传输效率。</a:t>
            </a:r>
          </a:p>
          <a:p>
            <a:pPr lvl="1">
              <a:buClr>
                <a:srgbClr val="C00000"/>
              </a:buClr>
              <a:buSzPct val="70000"/>
              <a:buFont typeface="Wingdings" pitchFamily="2" charset="2"/>
              <a:buChar char="n"/>
            </a:pPr>
            <a:r>
              <a:rPr lang="zh-CN" altLang="en-US" sz="3000" dirty="0" smtClean="0"/>
              <a:t>复用与复接概念将在第</a:t>
            </a:r>
            <a:r>
              <a:rPr lang="en-US" altLang="zh-CN" sz="3000" dirty="0" smtClean="0"/>
              <a:t>10</a:t>
            </a:r>
            <a:r>
              <a:rPr lang="zh-CN" altLang="en-US" sz="3000" dirty="0" smtClean="0"/>
              <a:t>章中介绍。</a:t>
            </a:r>
            <a:endParaRPr kumimoji="1" lang="zh-CN" altLang="en-US" sz="3000" b="1" dirty="0">
              <a:latin typeface="Times New Roman" pitchFamily="18" charset="0"/>
            </a:endParaRPr>
          </a:p>
        </p:txBody>
      </p:sp>
      <p:sp>
        <p:nvSpPr>
          <p:cNvPr id="3" name="矩形 2"/>
          <p:cNvSpPr/>
          <p:nvPr/>
        </p:nvSpPr>
        <p:spPr>
          <a:xfrm>
            <a:off x="1043608" y="476672"/>
            <a:ext cx="378661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同步与数字复接</a:t>
            </a:r>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484784"/>
            <a:ext cx="8352928" cy="4708981"/>
          </a:xfrm>
          <a:prstGeom prst="rect">
            <a:avLst/>
          </a:prstGeom>
          <a:noFill/>
          <a:ln w="9525">
            <a:noFill/>
            <a:miter lim="800000"/>
            <a:headEnd/>
            <a:tailEnd/>
          </a:ln>
        </p:spPr>
        <p:txBody>
          <a:bodyPr wrap="square">
            <a:spAutoFit/>
          </a:bodyPr>
          <a:lstStyle/>
          <a:p>
            <a:r>
              <a:rPr lang="zh-CN" altLang="en-US" sz="3000" b="1" dirty="0" smtClean="0">
                <a:solidFill>
                  <a:srgbClr val="C00000"/>
                </a:solidFill>
              </a:rPr>
              <a:t>优点</a:t>
            </a:r>
            <a:r>
              <a:rPr lang="zh-CN" altLang="en-US" sz="3000" dirty="0" smtClean="0"/>
              <a:t>：</a:t>
            </a:r>
          </a:p>
          <a:p>
            <a:pPr lvl="1">
              <a:buSzPct val="80000"/>
              <a:buFont typeface="Wingdings" pitchFamily="2" charset="2"/>
              <a:buChar char="n"/>
            </a:pPr>
            <a:r>
              <a:rPr lang="zh-CN" altLang="en-US" sz="3000" dirty="0" smtClean="0"/>
              <a:t>抗干扰能力强，远距离传输无噪声积累</a:t>
            </a:r>
          </a:p>
          <a:p>
            <a:pPr lvl="1">
              <a:buSzPct val="80000"/>
              <a:buFont typeface="Wingdings" pitchFamily="2" charset="2"/>
              <a:buChar char="n"/>
            </a:pPr>
            <a:r>
              <a:rPr lang="zh-CN" altLang="en-US" sz="3000" dirty="0" smtClean="0"/>
              <a:t>差错可控。</a:t>
            </a:r>
          </a:p>
          <a:p>
            <a:pPr lvl="1">
              <a:buSzPct val="80000"/>
              <a:buFont typeface="Wingdings" pitchFamily="2" charset="2"/>
              <a:buChar char="n"/>
            </a:pPr>
            <a:r>
              <a:rPr lang="zh-CN" altLang="en-US" sz="3000" dirty="0" smtClean="0"/>
              <a:t>可以采用信道编码技术使误码率降低， 提高传输的可靠性。</a:t>
            </a:r>
          </a:p>
          <a:p>
            <a:pPr lvl="1">
              <a:buSzPct val="80000"/>
              <a:buFont typeface="Wingdings" pitchFamily="2" charset="2"/>
              <a:buChar char="n"/>
            </a:pPr>
            <a:r>
              <a:rPr lang="zh-CN" altLang="en-US" sz="3000" dirty="0" smtClean="0"/>
              <a:t>易于与各种数字终端接口，用现代计算技术对信号进行处理、加工、变换、存储，从而形成智能网。</a:t>
            </a:r>
          </a:p>
          <a:p>
            <a:pPr lvl="1">
              <a:buSzPct val="80000"/>
              <a:buFont typeface="Wingdings" pitchFamily="2" charset="2"/>
              <a:buChar char="n"/>
            </a:pPr>
            <a:r>
              <a:rPr lang="zh-CN" altLang="en-US" sz="3000" dirty="0" smtClean="0"/>
              <a:t>易于集成化， 从而使通信设备微型化。</a:t>
            </a:r>
          </a:p>
          <a:p>
            <a:pPr lvl="1">
              <a:buSzPct val="80000"/>
              <a:buFont typeface="Wingdings" pitchFamily="2" charset="2"/>
              <a:buChar char="n"/>
            </a:pPr>
            <a:r>
              <a:rPr lang="zh-CN" altLang="en-US" sz="3000" dirty="0" smtClean="0"/>
              <a:t>易于加密处理， 且保密强度高。</a:t>
            </a:r>
            <a:endParaRPr kumimoji="1" lang="zh-CN" altLang="en-US" sz="3000" b="1" dirty="0">
              <a:latin typeface="Times New Roman" pitchFamily="18" charset="0"/>
            </a:endParaRPr>
          </a:p>
        </p:txBody>
      </p:sp>
      <p:sp>
        <p:nvSpPr>
          <p:cNvPr id="3" name="矩形 2"/>
          <p:cNvSpPr/>
          <p:nvPr/>
        </p:nvSpPr>
        <p:spPr>
          <a:xfrm>
            <a:off x="1043608" y="476672"/>
            <a:ext cx="4815742"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三、数字通信的特点</a:t>
            </a:r>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484784"/>
            <a:ext cx="8820472" cy="5170646"/>
          </a:xfrm>
          <a:prstGeom prst="rect">
            <a:avLst/>
          </a:prstGeom>
          <a:noFill/>
          <a:ln w="9525">
            <a:noFill/>
            <a:miter lim="800000"/>
            <a:headEnd/>
            <a:tailEnd/>
          </a:ln>
        </p:spPr>
        <p:txBody>
          <a:bodyPr wrap="square">
            <a:spAutoFit/>
          </a:bodyPr>
          <a:lstStyle/>
          <a:p>
            <a:r>
              <a:rPr lang="zh-CN" altLang="en-US" sz="3000" b="1" dirty="0" smtClean="0">
                <a:solidFill>
                  <a:srgbClr val="C00000"/>
                </a:solidFill>
              </a:rPr>
              <a:t>缺点：</a:t>
            </a:r>
          </a:p>
          <a:p>
            <a:pPr>
              <a:buFont typeface="Wingdings" pitchFamily="2" charset="2"/>
              <a:buChar char="n"/>
            </a:pPr>
            <a:r>
              <a:rPr lang="zh-CN" altLang="en-US" sz="3000" b="1" dirty="0" smtClean="0">
                <a:solidFill>
                  <a:schemeClr val="tx1">
                    <a:lumMod val="95000"/>
                    <a:lumOff val="5000"/>
                  </a:schemeClr>
                </a:solidFill>
              </a:rPr>
              <a:t>占用带宽大</a:t>
            </a:r>
          </a:p>
          <a:p>
            <a:pPr lvl="1">
              <a:buClr>
                <a:srgbClr val="C00000"/>
              </a:buClr>
              <a:buSzPct val="70000"/>
              <a:buFont typeface="Wingdings" pitchFamily="2" charset="2"/>
              <a:buChar char="n"/>
            </a:pPr>
            <a:r>
              <a:rPr lang="zh-CN" altLang="en-US" sz="3000" b="1" dirty="0" smtClean="0">
                <a:solidFill>
                  <a:schemeClr val="tx1">
                    <a:lumMod val="95000"/>
                    <a:lumOff val="5000"/>
                  </a:schemeClr>
                </a:solidFill>
              </a:rPr>
              <a:t>数字通信的许多优点都是用比模拟通信占据更宽的系统频带为代价而换取的。</a:t>
            </a:r>
          </a:p>
          <a:p>
            <a:pPr lvl="1">
              <a:buClr>
                <a:srgbClr val="C00000"/>
              </a:buClr>
              <a:buSzPct val="70000"/>
              <a:buFont typeface="Wingdings" pitchFamily="2" charset="2"/>
              <a:buChar char="n"/>
            </a:pPr>
            <a:r>
              <a:rPr lang="zh-CN" altLang="en-US" sz="3000" b="1" dirty="0" smtClean="0">
                <a:solidFill>
                  <a:srgbClr val="7030A0"/>
                </a:solidFill>
              </a:rPr>
              <a:t>频带利用率低</a:t>
            </a:r>
            <a:r>
              <a:rPr lang="en-US" altLang="zh-CN" sz="3000" b="1" dirty="0" smtClean="0">
                <a:solidFill>
                  <a:srgbClr val="7030A0"/>
                </a:solidFill>
              </a:rPr>
              <a:t>?</a:t>
            </a:r>
            <a:r>
              <a:rPr lang="zh-CN" altLang="en-US" sz="3000" b="1" dirty="0" smtClean="0">
                <a:solidFill>
                  <a:schemeClr val="tx1">
                    <a:lumMod val="95000"/>
                    <a:lumOff val="5000"/>
                  </a:schemeClr>
                </a:solidFill>
              </a:rPr>
              <a:t>：一路模拟电话：</a:t>
            </a:r>
            <a:r>
              <a:rPr lang="en-US" altLang="zh-CN" sz="3000" b="1" dirty="0" smtClean="0">
                <a:solidFill>
                  <a:schemeClr val="tx1">
                    <a:lumMod val="95000"/>
                    <a:lumOff val="5000"/>
                  </a:schemeClr>
                </a:solidFill>
              </a:rPr>
              <a:t>4KHz</a:t>
            </a:r>
            <a:r>
              <a:rPr lang="zh-CN" altLang="en-US" sz="3000" b="1" dirty="0" smtClean="0">
                <a:solidFill>
                  <a:schemeClr val="tx1">
                    <a:lumMod val="95000"/>
                    <a:lumOff val="5000"/>
                  </a:schemeClr>
                </a:solidFill>
              </a:rPr>
              <a:t>，接近同样话音质量的一路数字电话：</a:t>
            </a:r>
            <a:r>
              <a:rPr lang="en-US" altLang="zh-CN" sz="3000" b="1" dirty="0" smtClean="0">
                <a:solidFill>
                  <a:schemeClr val="tx1">
                    <a:lumMod val="95000"/>
                    <a:lumOff val="5000"/>
                  </a:schemeClr>
                </a:solidFill>
              </a:rPr>
              <a:t>20-60KHz</a:t>
            </a:r>
            <a:r>
              <a:rPr lang="zh-CN" altLang="en-US" sz="3000" b="1" dirty="0" smtClean="0">
                <a:solidFill>
                  <a:schemeClr val="tx1">
                    <a:lumMod val="95000"/>
                    <a:lumOff val="5000"/>
                  </a:schemeClr>
                </a:solidFill>
              </a:rPr>
              <a:t>。</a:t>
            </a:r>
          </a:p>
          <a:p>
            <a:pPr>
              <a:buFont typeface="Wingdings" pitchFamily="2" charset="2"/>
              <a:buChar char="n"/>
            </a:pPr>
            <a:r>
              <a:rPr lang="zh-CN" altLang="en-US" sz="3000" b="1" dirty="0" smtClean="0">
                <a:solidFill>
                  <a:schemeClr val="tx1">
                    <a:lumMod val="95000"/>
                    <a:lumOff val="5000"/>
                  </a:schemeClr>
                </a:solidFill>
              </a:rPr>
              <a:t>同步要求高，设备复杂</a:t>
            </a:r>
          </a:p>
          <a:p>
            <a:pPr>
              <a:buFont typeface="Wingdings" pitchFamily="2" charset="2"/>
              <a:buChar char="n"/>
            </a:pPr>
            <a:r>
              <a:rPr lang="zh-CN" altLang="en-US" sz="3000" b="1" dirty="0" smtClean="0">
                <a:solidFill>
                  <a:schemeClr val="tx1">
                    <a:lumMod val="95000"/>
                    <a:lumOff val="5000"/>
                  </a:schemeClr>
                </a:solidFill>
              </a:rPr>
              <a:t>随着技术的发展，数字通信的这些缺点已经弱化。</a:t>
            </a:r>
          </a:p>
          <a:p>
            <a:pPr>
              <a:buFont typeface="Wingdings" pitchFamily="2" charset="2"/>
              <a:buChar char="n"/>
            </a:pPr>
            <a:r>
              <a:rPr lang="zh-CN" altLang="en-US" sz="3000" b="1" dirty="0" smtClean="0">
                <a:solidFill>
                  <a:schemeClr val="tx1">
                    <a:lumMod val="95000"/>
                    <a:lumOff val="5000"/>
                  </a:schemeClr>
                </a:solidFill>
              </a:rPr>
              <a:t>随着微电子技术和计算机技术的迅猛发展和广泛应用，数字通信在今后的通信方式中必将逐步取代模拟通信而占主导地位。</a:t>
            </a:r>
            <a:endParaRPr kumimoji="1" lang="zh-CN" altLang="en-US" sz="3000" b="1" dirty="0">
              <a:solidFill>
                <a:schemeClr val="tx1">
                  <a:lumMod val="95000"/>
                  <a:lumOff val="5000"/>
                </a:schemeClr>
              </a:solidFill>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60040" y="2348880"/>
            <a:ext cx="7772400" cy="1470025"/>
          </a:xfrm>
        </p:spPr>
        <p:txBody>
          <a:bodyPr/>
          <a:lstStyle/>
          <a:p>
            <a:r>
              <a:rPr lang="en-US" altLang="zh-CN" b="1" dirty="0" smtClean="0">
                <a:solidFill>
                  <a:schemeClr val="accent2">
                    <a:lumMod val="75000"/>
                  </a:schemeClr>
                </a:solidFill>
              </a:rPr>
              <a:t>§1.2 </a:t>
            </a:r>
            <a:r>
              <a:rPr lang="zh-CN" altLang="en-US" b="1" dirty="0" smtClean="0">
                <a:solidFill>
                  <a:schemeClr val="accent2">
                    <a:lumMod val="75000"/>
                  </a:schemeClr>
                </a:solidFill>
              </a:rPr>
              <a:t>通信系统分类及通信方式</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4708981"/>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dirty="0" smtClean="0"/>
              <a:t>根据传输媒介分类</a:t>
            </a:r>
          </a:p>
          <a:p>
            <a:pPr lvl="1">
              <a:buClr>
                <a:srgbClr val="C00000"/>
              </a:buClr>
              <a:buSzPct val="70000"/>
              <a:buFont typeface="Wingdings" pitchFamily="2" charset="2"/>
              <a:buChar char="n"/>
            </a:pPr>
            <a:r>
              <a:rPr lang="zh-CN" altLang="en-US" sz="3000" dirty="0" smtClean="0"/>
              <a:t>有线传输</a:t>
            </a:r>
          </a:p>
          <a:p>
            <a:pPr lvl="2">
              <a:buSzPct val="40000"/>
              <a:buFont typeface="Wingdings" pitchFamily="2" charset="2"/>
              <a:buChar char="n"/>
            </a:pPr>
            <a:r>
              <a:rPr lang="zh-CN" altLang="en-US" sz="3000" dirty="0" smtClean="0"/>
              <a:t>有线通信是用导线（如架空明线、同轴电缆、光导纤维、波导等）作为传输媒质完成通信的，如市内电话、有线电视、海底电缆通信等。</a:t>
            </a:r>
          </a:p>
          <a:p>
            <a:pPr lvl="1">
              <a:buClr>
                <a:srgbClr val="C00000"/>
              </a:buClr>
              <a:buSzPct val="70000"/>
              <a:buFont typeface="Wingdings" pitchFamily="2" charset="2"/>
              <a:buChar char="n"/>
            </a:pPr>
            <a:r>
              <a:rPr lang="zh-CN" altLang="en-US" sz="3000" dirty="0" smtClean="0"/>
              <a:t>无线传输</a:t>
            </a:r>
          </a:p>
          <a:p>
            <a:pPr lvl="2">
              <a:buSzPct val="40000"/>
              <a:buFont typeface="Wingdings" pitchFamily="2" charset="2"/>
              <a:buChar char="n"/>
            </a:pPr>
            <a:r>
              <a:rPr lang="zh-CN" altLang="en-US" sz="3000" dirty="0" smtClean="0"/>
              <a:t>无线通信是依靠电磁波在空间传播达到传递消息的目的的，如短波电离层传播、微波视距传播、卫星中继等。</a:t>
            </a:r>
            <a:endParaRPr kumimoji="1" lang="zh-CN" altLang="en-US" sz="3000" b="1" dirty="0">
              <a:latin typeface="Times New Roman" pitchFamily="18" charset="0"/>
            </a:endParaRPr>
          </a:p>
        </p:txBody>
      </p:sp>
      <p:sp>
        <p:nvSpPr>
          <p:cNvPr id="3" name="矩形 2"/>
          <p:cNvSpPr/>
          <p:nvPr/>
        </p:nvSpPr>
        <p:spPr>
          <a:xfrm>
            <a:off x="1043608" y="476672"/>
            <a:ext cx="4301177"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一、通信系统分类</a:t>
            </a:r>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09600"/>
            <a:ext cx="8229600" cy="655638"/>
          </a:xfrm>
        </p:spPr>
        <p:txBody>
          <a:bodyPr/>
          <a:lstStyle/>
          <a:p>
            <a:pPr>
              <a:defRPr/>
            </a:pPr>
            <a:r>
              <a:rPr lang="zh-CN" altLang="en-US" sz="4000" dirty="0"/>
              <a:t>课程介绍及评分办法</a:t>
            </a:r>
          </a:p>
        </p:txBody>
      </p:sp>
      <p:sp>
        <p:nvSpPr>
          <p:cNvPr id="6147" name="Rectangle 3"/>
          <p:cNvSpPr>
            <a:spLocks noGrp="1" noChangeArrowheads="1"/>
          </p:cNvSpPr>
          <p:nvPr>
            <p:ph idx="1"/>
          </p:nvPr>
        </p:nvSpPr>
        <p:spPr>
          <a:xfrm>
            <a:off x="228600" y="1563960"/>
            <a:ext cx="8915400" cy="5105400"/>
          </a:xfrm>
        </p:spPr>
        <p:txBody>
          <a:bodyPr/>
          <a:lstStyle/>
          <a:p>
            <a:pPr>
              <a:spcBef>
                <a:spcPts val="0"/>
              </a:spcBef>
              <a:buFont typeface="Wingdings" pitchFamily="2" charset="2"/>
              <a:buChar char="n"/>
              <a:defRPr/>
            </a:pPr>
            <a:r>
              <a:rPr lang="zh-CN" altLang="en-US" dirty="0"/>
              <a:t>教材</a:t>
            </a:r>
            <a:r>
              <a:rPr lang="zh-CN" altLang="en-US" dirty="0" smtClean="0"/>
              <a:t>：</a:t>
            </a:r>
            <a:r>
              <a:rPr lang="en-US" altLang="zh-CN" dirty="0" smtClean="0"/>
              <a:t>《</a:t>
            </a:r>
            <a:r>
              <a:rPr lang="zh-CN" altLang="en-US" dirty="0" smtClean="0"/>
              <a:t>现代通信原理与技术</a:t>
            </a:r>
            <a:r>
              <a:rPr lang="en-US" altLang="zh-CN" dirty="0" smtClean="0"/>
              <a:t>》</a:t>
            </a:r>
            <a:r>
              <a:rPr lang="zh-CN" altLang="en-US" dirty="0" smtClean="0"/>
              <a:t>张辉、曹丽娜</a:t>
            </a:r>
            <a:r>
              <a:rPr lang="en-US" altLang="zh-CN" dirty="0" smtClean="0"/>
              <a:t>	      《</a:t>
            </a:r>
            <a:r>
              <a:rPr lang="zh-CN" altLang="en-US" dirty="0"/>
              <a:t>通信原理学习指导</a:t>
            </a:r>
            <a:r>
              <a:rPr lang="en-US" altLang="zh-CN" dirty="0"/>
              <a:t>》</a:t>
            </a:r>
            <a:r>
              <a:rPr lang="zh-CN" altLang="en-US" dirty="0"/>
              <a:t>张辉、</a:t>
            </a:r>
            <a:r>
              <a:rPr lang="zh-CN" altLang="en-US" dirty="0" smtClean="0"/>
              <a:t>曹丽娜</a:t>
            </a:r>
            <a:endParaRPr lang="zh-CN" altLang="en-US" dirty="0"/>
          </a:p>
          <a:p>
            <a:pPr>
              <a:spcBef>
                <a:spcPts val="0"/>
              </a:spcBef>
              <a:buFont typeface="Wingdings" pitchFamily="2" charset="2"/>
              <a:buChar char="n"/>
              <a:defRPr/>
            </a:pPr>
            <a:r>
              <a:rPr lang="zh-CN" altLang="en-US" dirty="0" smtClean="0"/>
              <a:t>本课程着重概念和系统介绍，主要涉及通信原理课本第</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10</a:t>
            </a:r>
            <a:r>
              <a:rPr lang="zh-CN" altLang="en-US" dirty="0" smtClean="0"/>
              <a:t>（部分）、</a:t>
            </a:r>
            <a:r>
              <a:rPr lang="en-US" altLang="zh-CN" dirty="0" smtClean="0"/>
              <a:t>11</a:t>
            </a:r>
            <a:r>
              <a:rPr lang="zh-CN" altLang="en-US" dirty="0" smtClean="0"/>
              <a:t>章。</a:t>
            </a:r>
          </a:p>
          <a:p>
            <a:pPr>
              <a:spcBef>
                <a:spcPts val="0"/>
              </a:spcBef>
              <a:buFont typeface="Wingdings" pitchFamily="2" charset="2"/>
              <a:buChar char="n"/>
              <a:defRPr/>
            </a:pPr>
            <a:r>
              <a:rPr lang="zh-CN" altLang="en-US" dirty="0" smtClean="0"/>
              <a:t>课程共</a:t>
            </a:r>
            <a:r>
              <a:rPr lang="en-US" altLang="zh-CN" dirty="0" smtClean="0"/>
              <a:t>64</a:t>
            </a:r>
            <a:r>
              <a:rPr lang="zh-CN" altLang="en-US" dirty="0" smtClean="0"/>
              <a:t>课时；</a:t>
            </a:r>
          </a:p>
          <a:p>
            <a:pPr>
              <a:spcBef>
                <a:spcPts val="0"/>
              </a:spcBef>
              <a:buFont typeface="Wingdings" pitchFamily="2" charset="2"/>
              <a:buChar char="n"/>
              <a:defRPr/>
            </a:pPr>
            <a:r>
              <a:rPr lang="zh-CN" altLang="en-US" dirty="0" smtClean="0"/>
              <a:t>学习方式：课堂教学</a:t>
            </a:r>
            <a:r>
              <a:rPr lang="en-US" altLang="zh-CN" dirty="0" smtClean="0"/>
              <a:t>/</a:t>
            </a:r>
            <a:r>
              <a:rPr lang="zh-CN" altLang="en-US" dirty="0" smtClean="0"/>
              <a:t>课后作业</a:t>
            </a:r>
            <a:r>
              <a:rPr lang="en-US" altLang="zh-CN" dirty="0" smtClean="0"/>
              <a:t>/</a:t>
            </a:r>
            <a:r>
              <a:rPr lang="zh-CN" altLang="en-US" dirty="0" smtClean="0"/>
              <a:t>课后大作业</a:t>
            </a:r>
          </a:p>
          <a:p>
            <a:pPr>
              <a:spcBef>
                <a:spcPts val="0"/>
              </a:spcBef>
              <a:buFont typeface="Wingdings" pitchFamily="2" charset="2"/>
              <a:buChar char="n"/>
              <a:defRPr/>
            </a:pPr>
            <a:r>
              <a:rPr lang="zh-CN" altLang="en-US" dirty="0" smtClean="0"/>
              <a:t>成绩评价：</a:t>
            </a:r>
            <a:r>
              <a:rPr lang="zh-CN" altLang="en-US" b="1" dirty="0" smtClean="0">
                <a:solidFill>
                  <a:srgbClr val="FF0000"/>
                </a:solidFill>
              </a:rPr>
              <a:t>期中考试</a:t>
            </a:r>
            <a:r>
              <a:rPr lang="en-US" altLang="zh-CN" b="1" dirty="0" smtClean="0">
                <a:solidFill>
                  <a:srgbClr val="FF0000"/>
                </a:solidFill>
              </a:rPr>
              <a:t>20%</a:t>
            </a:r>
            <a:r>
              <a:rPr lang="zh-CN" altLang="en-US" b="1" dirty="0" smtClean="0">
                <a:solidFill>
                  <a:srgbClr val="FF0000"/>
                </a:solidFill>
              </a:rPr>
              <a:t>；平时作业</a:t>
            </a:r>
            <a:r>
              <a:rPr lang="en-US" altLang="zh-CN" b="1" dirty="0" smtClean="0">
                <a:solidFill>
                  <a:srgbClr val="FF0000"/>
                </a:solidFill>
              </a:rPr>
              <a:t>10% </a:t>
            </a:r>
            <a:r>
              <a:rPr lang="zh-CN" altLang="en-US" b="1" dirty="0" smtClean="0">
                <a:solidFill>
                  <a:srgbClr val="FF0000"/>
                </a:solidFill>
              </a:rPr>
              <a:t>；文献阅读和计算机仿真</a:t>
            </a:r>
            <a:r>
              <a:rPr lang="en-US" altLang="zh-CN" b="1" dirty="0" smtClean="0">
                <a:solidFill>
                  <a:srgbClr val="FF0000"/>
                </a:solidFill>
              </a:rPr>
              <a:t>10% </a:t>
            </a:r>
            <a:r>
              <a:rPr lang="zh-CN" altLang="en-US" b="1" dirty="0" smtClean="0">
                <a:solidFill>
                  <a:srgbClr val="FF0000"/>
                </a:solidFill>
              </a:rPr>
              <a:t>；期末考试</a:t>
            </a:r>
            <a:r>
              <a:rPr lang="en-US" altLang="zh-CN" b="1" dirty="0" smtClean="0">
                <a:solidFill>
                  <a:srgbClr val="FF0000"/>
                </a:solidFill>
              </a:rPr>
              <a:t>60% </a:t>
            </a:r>
            <a:r>
              <a:rPr lang="zh-CN" altLang="en-US" dirty="0" smtClean="0"/>
              <a:t>。</a:t>
            </a:r>
            <a:endParaRPr lang="en-US" altLang="zh-CN" dirty="0"/>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5170646"/>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dirty="0" smtClean="0"/>
              <a:t>按传输方式分类</a:t>
            </a:r>
          </a:p>
          <a:p>
            <a:pPr lvl="1">
              <a:buClr>
                <a:srgbClr val="C00000"/>
              </a:buClr>
              <a:buSzPct val="70000"/>
              <a:buFont typeface="Wingdings" pitchFamily="2" charset="2"/>
              <a:buChar char="n"/>
            </a:pPr>
            <a:r>
              <a:rPr lang="zh-CN" altLang="en-US" sz="3000" dirty="0" smtClean="0"/>
              <a:t>基带传输</a:t>
            </a:r>
            <a:r>
              <a:rPr lang="en-US" altLang="zh-CN" sz="3000" dirty="0" smtClean="0"/>
              <a:t>——</a:t>
            </a:r>
            <a:r>
              <a:rPr lang="zh-CN" altLang="en-US" sz="3000" dirty="0" smtClean="0"/>
              <a:t>将未经调制的信号直接传送，如音频市内电话。</a:t>
            </a:r>
          </a:p>
          <a:p>
            <a:pPr lvl="1">
              <a:buClr>
                <a:srgbClr val="C00000"/>
              </a:buClr>
              <a:buSzPct val="70000"/>
              <a:buFont typeface="Wingdings" pitchFamily="2" charset="2"/>
              <a:buChar char="n"/>
            </a:pPr>
            <a:r>
              <a:rPr lang="zh-CN" altLang="en-US" sz="3000" dirty="0" smtClean="0"/>
              <a:t>频带（调制）传输</a:t>
            </a:r>
            <a:r>
              <a:rPr lang="en-US" altLang="zh-CN" sz="3000" dirty="0" smtClean="0"/>
              <a:t>——</a:t>
            </a:r>
            <a:r>
              <a:rPr lang="zh-CN" altLang="en-US" sz="3000" dirty="0" smtClean="0"/>
              <a:t>对各种信号调制后传输的总称。</a:t>
            </a:r>
          </a:p>
          <a:p>
            <a:pPr>
              <a:buFont typeface="Wingdings" pitchFamily="2" charset="2"/>
              <a:buChar char="n"/>
            </a:pPr>
            <a:r>
              <a:rPr lang="zh-CN" altLang="en-US" sz="3000" dirty="0" smtClean="0"/>
              <a:t>按复用方式分类</a:t>
            </a:r>
          </a:p>
          <a:p>
            <a:pPr lvl="1">
              <a:buClr>
                <a:srgbClr val="C00000"/>
              </a:buClr>
              <a:buSzPct val="70000"/>
              <a:buFont typeface="Wingdings" pitchFamily="2" charset="2"/>
              <a:buChar char="n"/>
            </a:pPr>
            <a:r>
              <a:rPr lang="en-US" altLang="zh-CN" sz="3000" dirty="0" smtClean="0"/>
              <a:t>TDM</a:t>
            </a:r>
          </a:p>
          <a:p>
            <a:pPr lvl="1">
              <a:buClr>
                <a:srgbClr val="C00000"/>
              </a:buClr>
              <a:buSzPct val="70000"/>
              <a:buFont typeface="Wingdings" pitchFamily="2" charset="2"/>
              <a:buChar char="n"/>
            </a:pPr>
            <a:r>
              <a:rPr lang="en-US" altLang="zh-CN" sz="3000" dirty="0" smtClean="0"/>
              <a:t>FDM</a:t>
            </a:r>
          </a:p>
          <a:p>
            <a:pPr lvl="1">
              <a:buClr>
                <a:srgbClr val="C00000"/>
              </a:buClr>
              <a:buSzPct val="70000"/>
              <a:buFont typeface="Wingdings" pitchFamily="2" charset="2"/>
              <a:buChar char="n"/>
            </a:pPr>
            <a:r>
              <a:rPr lang="en-US" altLang="zh-CN" sz="3000" dirty="0" smtClean="0"/>
              <a:t>CDM</a:t>
            </a:r>
          </a:p>
          <a:p>
            <a:pPr lvl="1">
              <a:buClr>
                <a:srgbClr val="C00000"/>
              </a:buClr>
              <a:buSzPct val="70000"/>
              <a:buFont typeface="Wingdings" pitchFamily="2" charset="2"/>
              <a:buChar char="n"/>
            </a:pPr>
            <a:r>
              <a:rPr lang="en-US" altLang="zh-CN" sz="3000" dirty="0" smtClean="0"/>
              <a:t>SDM</a:t>
            </a:r>
          </a:p>
          <a:p>
            <a:pPr lvl="1">
              <a:buClr>
                <a:srgbClr val="C00000"/>
              </a:buClr>
              <a:buSzPct val="70000"/>
              <a:buFont typeface="Wingdings" pitchFamily="2" charset="2"/>
              <a:buChar char="n"/>
            </a:pPr>
            <a:r>
              <a:rPr lang="en-US" altLang="zh-CN" sz="3000" dirty="0" smtClean="0"/>
              <a:t>WDM……</a:t>
            </a:r>
            <a:endParaRPr kumimoji="1" lang="zh-CN" altLang="en-US" sz="3000" b="1"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3785652"/>
          </a:xfrm>
          <a:prstGeom prst="rect">
            <a:avLst/>
          </a:prstGeom>
          <a:noFill/>
          <a:ln w="9525">
            <a:noFill/>
            <a:miter lim="800000"/>
            <a:headEnd/>
            <a:tailEnd/>
          </a:ln>
        </p:spPr>
        <p:txBody>
          <a:bodyPr wrap="square">
            <a:spAutoFit/>
          </a:bodyPr>
          <a:lstStyle/>
          <a:p>
            <a:r>
              <a:rPr lang="zh-CN" altLang="en-US" sz="3000" dirty="0" smtClean="0"/>
              <a:t>按调制方式分类</a:t>
            </a:r>
            <a:endParaRPr lang="en-US" altLang="zh-CN" sz="3000" dirty="0" smtClean="0"/>
          </a:p>
          <a:p>
            <a:pPr>
              <a:buFont typeface="Wingdings" pitchFamily="2" charset="2"/>
              <a:buChar char="n"/>
            </a:pPr>
            <a:r>
              <a:rPr lang="zh-CN" altLang="en-US" sz="3000" dirty="0" smtClean="0"/>
              <a:t>连续波调制</a:t>
            </a:r>
          </a:p>
          <a:p>
            <a:pPr lvl="1">
              <a:buClr>
                <a:srgbClr val="C00000"/>
              </a:buClr>
              <a:buSzPct val="70000"/>
              <a:buFont typeface="Wingdings" pitchFamily="2" charset="2"/>
              <a:buChar char="n"/>
            </a:pPr>
            <a:r>
              <a:rPr lang="zh-CN" altLang="en-US" sz="3000" dirty="0" smtClean="0"/>
              <a:t>线性调制</a:t>
            </a:r>
          </a:p>
          <a:p>
            <a:pPr lvl="1">
              <a:buClr>
                <a:srgbClr val="C00000"/>
              </a:buClr>
              <a:buSzPct val="70000"/>
              <a:buFont typeface="Wingdings" pitchFamily="2" charset="2"/>
              <a:buChar char="n"/>
            </a:pPr>
            <a:r>
              <a:rPr lang="zh-CN" altLang="en-US" sz="3000" dirty="0" smtClean="0"/>
              <a:t>非线性调制</a:t>
            </a:r>
          </a:p>
          <a:p>
            <a:pPr lvl="1">
              <a:buClr>
                <a:srgbClr val="C00000"/>
              </a:buClr>
              <a:buSzPct val="70000"/>
              <a:buFont typeface="Wingdings" pitchFamily="2" charset="2"/>
              <a:buChar char="n"/>
            </a:pPr>
            <a:r>
              <a:rPr lang="zh-CN" altLang="en-US" sz="3000" dirty="0" smtClean="0"/>
              <a:t>数字调制</a:t>
            </a:r>
          </a:p>
          <a:p>
            <a:pPr>
              <a:buFont typeface="Wingdings" pitchFamily="2" charset="2"/>
              <a:buChar char="n"/>
            </a:pPr>
            <a:r>
              <a:rPr lang="zh-CN" altLang="en-US" sz="3000" dirty="0" smtClean="0"/>
              <a:t>脉冲调制</a:t>
            </a:r>
          </a:p>
          <a:p>
            <a:pPr lvl="1">
              <a:buClr>
                <a:srgbClr val="C00000"/>
              </a:buClr>
              <a:buSzPct val="70000"/>
              <a:buFont typeface="Wingdings" pitchFamily="2" charset="2"/>
              <a:buChar char="n"/>
            </a:pPr>
            <a:r>
              <a:rPr lang="zh-CN" altLang="en-US" sz="3000" dirty="0" smtClean="0"/>
              <a:t>模拟脉冲调制</a:t>
            </a:r>
            <a:r>
              <a:rPr lang="en-US" altLang="zh-CN" sz="3000" dirty="0" smtClean="0"/>
              <a:t>——PAM</a:t>
            </a:r>
            <a:r>
              <a:rPr lang="zh-CN" altLang="en-US" sz="3000" dirty="0" smtClean="0"/>
              <a:t>，</a:t>
            </a:r>
            <a:r>
              <a:rPr lang="en-US" altLang="zh-CN" sz="3000" dirty="0" smtClean="0"/>
              <a:t>PWM</a:t>
            </a:r>
            <a:r>
              <a:rPr lang="zh-CN" altLang="en-US" sz="3000" dirty="0" smtClean="0"/>
              <a:t>，</a:t>
            </a:r>
            <a:r>
              <a:rPr lang="en-US" altLang="zh-CN" sz="3000" dirty="0" smtClean="0"/>
              <a:t>PPM</a:t>
            </a:r>
          </a:p>
          <a:p>
            <a:pPr lvl="1">
              <a:buClr>
                <a:srgbClr val="C00000"/>
              </a:buClr>
              <a:buSzPct val="70000"/>
              <a:buFont typeface="Wingdings" pitchFamily="2" charset="2"/>
              <a:buChar char="n"/>
            </a:pPr>
            <a:r>
              <a:rPr lang="zh-CN" altLang="en-US" sz="3000" dirty="0" smtClean="0"/>
              <a:t>数字脉冲调制</a:t>
            </a:r>
            <a:r>
              <a:rPr lang="en-US" altLang="zh-CN" sz="3000" dirty="0" smtClean="0"/>
              <a:t>——PCM</a:t>
            </a:r>
            <a:r>
              <a:rPr lang="zh-CN" altLang="en-US" sz="3000" dirty="0" smtClean="0"/>
              <a:t>，</a:t>
            </a:r>
            <a:r>
              <a:rPr lang="en-US" altLang="zh-CN" sz="3000" dirty="0" smtClean="0"/>
              <a:t>ADPCM</a:t>
            </a:r>
            <a:r>
              <a:rPr lang="zh-CN" altLang="en-US" sz="3000" dirty="0" smtClean="0"/>
              <a:t>，△</a:t>
            </a:r>
            <a:r>
              <a:rPr lang="en-US" altLang="zh-CN" sz="3000" dirty="0" smtClean="0"/>
              <a:t>M</a:t>
            </a:r>
            <a:endParaRPr kumimoji="1" lang="zh-CN" altLang="en-US" sz="3000" b="1"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1344613" y="350838"/>
            <a:ext cx="3803451" cy="762000"/>
          </a:xfrm>
        </p:spPr>
        <p:txBody>
          <a:bodyPr/>
          <a:lstStyle/>
          <a:p>
            <a:pPr eaLnBrk="1" hangingPunct="1">
              <a:defRPr/>
            </a:pPr>
            <a:r>
              <a:rPr lang="zh-CN" altLang="en-US" sz="4000" b="1" kern="1200" dirty="0" smtClean="0">
                <a:solidFill>
                  <a:schemeClr val="accent2">
                    <a:lumMod val="75000"/>
                  </a:schemeClr>
                </a:solidFill>
              </a:rPr>
              <a:t>常见的调制方式</a:t>
            </a:r>
            <a:endParaRPr lang="zh-CN" altLang="en-US" sz="2400" dirty="0" smtClean="0">
              <a:latin typeface="宋体" pitchFamily="2" charset="-122"/>
            </a:endParaRPr>
          </a:p>
        </p:txBody>
      </p:sp>
      <p:graphicFrame>
        <p:nvGraphicFramePr>
          <p:cNvPr id="42070" name="Group 86"/>
          <p:cNvGraphicFramePr>
            <a:graphicFrameLocks noGrp="1"/>
          </p:cNvGraphicFramePr>
          <p:nvPr/>
        </p:nvGraphicFramePr>
        <p:xfrm>
          <a:off x="179388" y="1556491"/>
          <a:ext cx="8659812" cy="5112869"/>
        </p:xfrm>
        <a:graphic>
          <a:graphicData uri="http://schemas.openxmlformats.org/drawingml/2006/table">
            <a:tbl>
              <a:tblPr/>
              <a:tblGrid>
                <a:gridCol w="735012"/>
                <a:gridCol w="1633538"/>
                <a:gridCol w="2697162"/>
                <a:gridCol w="3594100"/>
              </a:tblGrid>
              <a:tr h="490066">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调 制 方 式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用途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438">
                <a:tc rowSpan="8">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连续波调制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线性调制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常规双边带调制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广播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62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抑制载波双边带调幅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立体声广播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单边带调幅</a:t>
                      </a:r>
                      <a:r>
                        <a:rPr kumimoji="0" lang="en-US" altLang="zh-CN" sz="2000" b="1" i="0" u="none" strike="noStrike" cap="none" normalizeH="0" baseline="0" dirty="0" smtClean="0">
                          <a:ln>
                            <a:noFill/>
                          </a:ln>
                          <a:solidFill>
                            <a:schemeClr val="bg2"/>
                          </a:solidFill>
                          <a:effectLst/>
                          <a:latin typeface="Garamond" pitchFamily="18" charset="0"/>
                          <a:ea typeface="华文黑体" pitchFamily="49" charset="-122"/>
                        </a:rPr>
                        <a:t>SSB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载波通信、无线电台、数传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4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残留边带调幅</a:t>
                      </a:r>
                      <a:r>
                        <a:rPr kumimoji="0" lang="en-US" altLang="zh-CN" sz="2000" b="1" i="0" u="none" strike="noStrike" cap="none" normalizeH="0" baseline="0" smtClean="0">
                          <a:ln>
                            <a:noFill/>
                          </a:ln>
                          <a:solidFill>
                            <a:schemeClr val="bg2"/>
                          </a:solidFill>
                          <a:effectLst/>
                          <a:latin typeface="Garamond" pitchFamily="18" charset="0"/>
                          <a:ea typeface="华文黑体" pitchFamily="49" charset="-122"/>
                        </a:rPr>
                        <a:t>VSB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电视广播、 数传、 传真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非线性调制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频率调制</a:t>
                      </a:r>
                      <a:r>
                        <a:rPr kumimoji="0" lang="en-US" altLang="zh-CN" sz="2000" b="1" i="0" u="none" strike="noStrike" cap="none" normalizeH="0" baseline="0" smtClean="0">
                          <a:ln>
                            <a:noFill/>
                          </a:ln>
                          <a:solidFill>
                            <a:schemeClr val="bg2"/>
                          </a:solidFill>
                          <a:effectLst/>
                          <a:latin typeface="Garamond" pitchFamily="18" charset="0"/>
                          <a:ea typeface="华文黑体" pitchFamily="49" charset="-122"/>
                        </a:rPr>
                        <a:t>FM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微波中继、卫星通信、广播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62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相位调制</a:t>
                      </a:r>
                      <a:r>
                        <a:rPr kumimoji="0" lang="en-US" altLang="zh-CN" sz="2000" b="1" i="0" u="none" strike="noStrike" cap="none" normalizeH="0" baseline="0" smtClean="0">
                          <a:ln>
                            <a:noFill/>
                          </a:ln>
                          <a:solidFill>
                            <a:schemeClr val="bg2"/>
                          </a:solidFill>
                          <a:effectLst/>
                          <a:latin typeface="Garamond" pitchFamily="18" charset="0"/>
                          <a:ea typeface="华文黑体" pitchFamily="49" charset="-122"/>
                        </a:rPr>
                        <a:t>PM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中间调制方式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438">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数字调制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bg2"/>
                          </a:solidFill>
                          <a:effectLst/>
                          <a:latin typeface="Garamond" pitchFamily="18" charset="0"/>
                          <a:ea typeface="华文黑体" pitchFamily="49" charset="-122"/>
                        </a:rPr>
                        <a:t>幅度键控</a:t>
                      </a:r>
                      <a:r>
                        <a:rPr kumimoji="0" lang="en-US" altLang="zh-CN" sz="2000" b="1" i="0" u="none" strike="noStrike" cap="none" normalizeH="0" baseline="0" smtClean="0">
                          <a:ln>
                            <a:noFill/>
                          </a:ln>
                          <a:solidFill>
                            <a:schemeClr val="bg2"/>
                          </a:solidFill>
                          <a:effectLst/>
                          <a:latin typeface="Garamond" pitchFamily="18" charset="0"/>
                          <a:ea typeface="华文黑体" pitchFamily="49" charset="-122"/>
                        </a:rPr>
                        <a:t>ASK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rPr>
                        <a:t>数据传输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62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bg2"/>
                        </a:solidFill>
                        <a:effectLst/>
                        <a:latin typeface="Garamond" pitchFamily="18" charset="0"/>
                        <a:ea typeface="华文黑体" pitchFamily="49"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3"/>
          <p:cNvSpPr txBox="1">
            <a:spLocks noChangeArrowheads="1"/>
          </p:cNvSpPr>
          <p:nvPr/>
        </p:nvSpPr>
        <p:spPr bwMode="auto">
          <a:xfrm>
            <a:off x="971600" y="260648"/>
            <a:ext cx="1366838" cy="396875"/>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rPr>
              <a:t>续</a:t>
            </a:r>
            <a:r>
              <a:rPr kumimoji="1" lang="zh-CN" altLang="en-US" sz="2000" b="1" dirty="0" smtClean="0">
                <a:latin typeface="Times New Roman" pitchFamily="18" charset="0"/>
              </a:rPr>
              <a:t>表</a:t>
            </a:r>
            <a:endParaRPr kumimoji="1" lang="zh-CN" altLang="en-US" sz="2000" b="1" dirty="0">
              <a:latin typeface="Times New Roman" pitchFamily="18" charset="0"/>
            </a:endParaRPr>
          </a:p>
        </p:txBody>
      </p:sp>
      <p:graphicFrame>
        <p:nvGraphicFramePr>
          <p:cNvPr id="43101" name="Group 93"/>
          <p:cNvGraphicFramePr>
            <a:graphicFrameLocks noGrp="1"/>
          </p:cNvGraphicFramePr>
          <p:nvPr/>
        </p:nvGraphicFramePr>
        <p:xfrm>
          <a:off x="561975" y="685800"/>
          <a:ext cx="8077200" cy="5855971"/>
        </p:xfrm>
        <a:graphic>
          <a:graphicData uri="http://schemas.openxmlformats.org/drawingml/2006/table">
            <a:tbl>
              <a:tblPr/>
              <a:tblGrid>
                <a:gridCol w="685800"/>
                <a:gridCol w="1524000"/>
                <a:gridCol w="2795588"/>
                <a:gridCol w="3071812"/>
              </a:tblGrid>
              <a:tr h="56356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                   </a:t>
                      </a: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调 制 方 式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                     </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用途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9750">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0" i="0" u="none" strike="noStrike" cap="none" normalizeH="0" baseline="0" dirty="0" smtClean="0">
                        <a:ln>
                          <a:noFill/>
                        </a:ln>
                        <a:solidFill>
                          <a:schemeClr val="bg2"/>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数字调制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相位键控</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PSK</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 </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DPSK</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 </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QPSK</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等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数据传输、 数字微波、 空间通信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其他高效数字调制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QAM</a:t>
                      </a: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 </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MSK</a:t>
                      </a: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等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数字微波、 空间通信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9750">
                <a:tc rowSpan="7">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脉冲调制</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0" i="0" u="none" strike="noStrike" cap="none" normalizeH="0" baseline="0" dirty="0" smtClean="0">
                        <a:ln>
                          <a:noFill/>
                        </a:ln>
                        <a:solidFill>
                          <a:schemeClr val="bg2"/>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0" i="0" u="none" strike="noStrike" cap="none" normalizeH="0" baseline="0" dirty="0" smtClean="0">
                        <a:ln>
                          <a:noFill/>
                        </a:ln>
                        <a:solidFill>
                          <a:schemeClr val="bg2"/>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脉冲模拟调制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脉幅调制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PAM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中间调制方式、 遥测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脉宽调制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PDM(PWM)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中间调制方式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脉位调制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PPM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遥测、 光纤传输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7200">
                <a:tc vMerge="1">
                  <a:txBody>
                    <a:bodyPr/>
                    <a:lstStyle/>
                    <a:p>
                      <a:endParaRPr lang="zh-CN" altLang="en-US"/>
                    </a:p>
                  </a:txBody>
                  <a:tcPr/>
                </a:tc>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脉冲数字调制</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脉码调制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PCM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市话、 卫星、 空间通信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34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增量调制△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军用、 民用电话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6096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差分脉码调制</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DPCM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电视电话、 图像编码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953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其他语言编码方式</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ADPCM</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 </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APC</a:t>
                      </a: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 </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LPC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中低速数字电话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3016210"/>
          </a:xfrm>
          <a:prstGeom prst="rect">
            <a:avLst/>
          </a:prstGeom>
          <a:noFill/>
          <a:ln w="9525">
            <a:noFill/>
            <a:miter lim="800000"/>
            <a:headEnd/>
            <a:tailEnd/>
          </a:ln>
        </p:spPr>
        <p:txBody>
          <a:bodyPr wrap="square">
            <a:spAutoFit/>
          </a:bodyPr>
          <a:lstStyle/>
          <a:p>
            <a:r>
              <a:rPr lang="zh-CN" altLang="en-US" sz="3000" dirty="0" smtClean="0"/>
              <a:t>按工作波段分类</a:t>
            </a:r>
            <a:endParaRPr lang="en-US" altLang="zh-CN" sz="3000" dirty="0" smtClean="0"/>
          </a:p>
          <a:p>
            <a:pPr lvl="1">
              <a:buFont typeface="Wingdings" pitchFamily="2" charset="2"/>
              <a:buChar char="n"/>
            </a:pPr>
            <a:r>
              <a:rPr lang="zh-CN" altLang="en-US" sz="3200" dirty="0" smtClean="0"/>
              <a:t>长波通信</a:t>
            </a:r>
          </a:p>
          <a:p>
            <a:pPr lvl="1">
              <a:buFont typeface="Wingdings" pitchFamily="2" charset="2"/>
              <a:buChar char="n"/>
            </a:pPr>
            <a:r>
              <a:rPr lang="zh-CN" altLang="en-US" sz="3200" dirty="0" smtClean="0"/>
              <a:t>中波通信</a:t>
            </a:r>
          </a:p>
          <a:p>
            <a:pPr lvl="1">
              <a:buFont typeface="Wingdings" pitchFamily="2" charset="2"/>
              <a:buChar char="n"/>
            </a:pPr>
            <a:r>
              <a:rPr lang="zh-CN" altLang="en-US" sz="3200" dirty="0" smtClean="0"/>
              <a:t>短波通信</a:t>
            </a:r>
          </a:p>
          <a:p>
            <a:pPr lvl="1">
              <a:buFont typeface="Wingdings" pitchFamily="2" charset="2"/>
              <a:buChar char="n"/>
            </a:pPr>
            <a:r>
              <a:rPr lang="zh-CN" altLang="en-US" sz="3200" dirty="0" smtClean="0"/>
              <a:t>微波通信</a:t>
            </a:r>
          </a:p>
          <a:p>
            <a:pPr lvl="1">
              <a:buFont typeface="Wingdings" pitchFamily="2" charset="2"/>
              <a:buChar char="n"/>
            </a:pPr>
            <a:r>
              <a:rPr lang="zh-CN" altLang="en-US" sz="3200" dirty="0" smtClean="0"/>
              <a:t>远红外线通信</a:t>
            </a:r>
            <a:endParaRPr kumimoji="1" lang="zh-CN" altLang="en-US" sz="3200" b="1"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755576" y="384522"/>
            <a:ext cx="6665862" cy="884238"/>
          </a:xfrm>
        </p:spPr>
        <p:txBody>
          <a:bodyPr/>
          <a:lstStyle/>
          <a:p>
            <a:pPr eaLnBrk="1" hangingPunct="1">
              <a:defRPr/>
            </a:pPr>
            <a:r>
              <a:rPr lang="en-US" altLang="zh-CN" sz="2000" dirty="0" smtClean="0"/>
              <a:t> </a:t>
            </a:r>
            <a:r>
              <a:rPr lang="zh-CN" altLang="en-US" sz="4000" b="1" kern="1200" dirty="0" smtClean="0">
                <a:solidFill>
                  <a:schemeClr val="accent2">
                    <a:lumMod val="75000"/>
                  </a:schemeClr>
                </a:solidFill>
              </a:rPr>
              <a:t>通信波段与常用传输媒质</a:t>
            </a:r>
          </a:p>
        </p:txBody>
      </p:sp>
      <p:graphicFrame>
        <p:nvGraphicFramePr>
          <p:cNvPr id="46187" name="Group 107"/>
          <p:cNvGraphicFramePr>
            <a:graphicFrameLocks noGrp="1"/>
          </p:cNvGraphicFramePr>
          <p:nvPr/>
        </p:nvGraphicFramePr>
        <p:xfrm>
          <a:off x="228600" y="1562060"/>
          <a:ext cx="8763000" cy="5323324"/>
        </p:xfrm>
        <a:graphic>
          <a:graphicData uri="http://schemas.openxmlformats.org/drawingml/2006/table">
            <a:tbl>
              <a:tblPr/>
              <a:tblGrid>
                <a:gridCol w="1751112"/>
                <a:gridCol w="1368152"/>
                <a:gridCol w="1440160"/>
                <a:gridCol w="1512168"/>
                <a:gridCol w="2691408"/>
              </a:tblGrid>
              <a:tr h="4275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频率范围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波长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符号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传输媒质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用途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9654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 Hz~30 kHz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104~108 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甚低频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VLF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有线线对长波无线电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音频、电话、数据终端长距离导航、时标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6728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30~300 kHz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103~104 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低频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LF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有线线对长波无线电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导航、 信标、 电力线通信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9654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300 kHz~3 MHz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102~103 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中频</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MF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同轴电缆短波无线电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调幅广播、移动陆地通信、业余无线电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125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3~30 MHz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10~102 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高频</a:t>
                      </a: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HF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同轴电缆短波无线电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移动无线电话、 短波广播定点军用通信、 业余无线电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9654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30~300 MHz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1~10 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甚高频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VHF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同轴电缆米波无线电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电视、 调频广播、 空中管制、 车辆、 通信、 导航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115616" y="476672"/>
            <a:ext cx="1676400" cy="707886"/>
          </a:xfrm>
          <a:prstGeom prst="rect">
            <a:avLst/>
          </a:prstGeom>
          <a:noFill/>
          <a:ln w="9525">
            <a:noFill/>
            <a:miter lim="800000"/>
            <a:headEnd/>
            <a:tailEnd/>
          </a:ln>
        </p:spPr>
        <p:txBody>
          <a:bodyPr>
            <a:spAutoFit/>
          </a:bodyPr>
          <a:lstStyle/>
          <a:p>
            <a:pPr>
              <a:spcBef>
                <a:spcPct val="50000"/>
              </a:spcBef>
            </a:pPr>
            <a:r>
              <a:rPr kumimoji="1" lang="zh-CN" altLang="en-US" sz="4000" b="1" dirty="0">
                <a:solidFill>
                  <a:schemeClr val="accent2">
                    <a:lumMod val="75000"/>
                  </a:schemeClr>
                </a:solidFill>
                <a:latin typeface="+mj-lt"/>
                <a:ea typeface="+mj-ea"/>
                <a:cs typeface="+mj-cs"/>
              </a:rPr>
              <a:t>续</a:t>
            </a:r>
            <a:r>
              <a:rPr kumimoji="1" lang="zh-CN" altLang="en-US" sz="4000" b="1" dirty="0" smtClean="0">
                <a:solidFill>
                  <a:schemeClr val="accent2">
                    <a:lumMod val="75000"/>
                  </a:schemeClr>
                </a:solidFill>
                <a:latin typeface="+mj-lt"/>
                <a:ea typeface="+mj-ea"/>
                <a:cs typeface="+mj-cs"/>
              </a:rPr>
              <a:t>表</a:t>
            </a:r>
            <a:endParaRPr kumimoji="1" lang="zh-CN" altLang="en-US" sz="4000" b="1" dirty="0">
              <a:solidFill>
                <a:schemeClr val="accent2">
                  <a:lumMod val="75000"/>
                </a:schemeClr>
              </a:solidFill>
              <a:latin typeface="+mj-lt"/>
              <a:ea typeface="+mj-ea"/>
              <a:cs typeface="+mj-cs"/>
            </a:endParaRPr>
          </a:p>
        </p:txBody>
      </p:sp>
      <p:graphicFrame>
        <p:nvGraphicFramePr>
          <p:cNvPr id="47196" name="Group 92"/>
          <p:cNvGraphicFramePr>
            <a:graphicFrameLocks noGrp="1"/>
          </p:cNvGraphicFramePr>
          <p:nvPr/>
        </p:nvGraphicFramePr>
        <p:xfrm>
          <a:off x="129480" y="1772816"/>
          <a:ext cx="8763000" cy="5227955"/>
        </p:xfrm>
        <a:graphic>
          <a:graphicData uri="http://schemas.openxmlformats.org/drawingml/2006/table">
            <a:tbl>
              <a:tblPr/>
              <a:tblGrid>
                <a:gridCol w="1828800"/>
                <a:gridCol w="1600200"/>
                <a:gridCol w="1524000"/>
                <a:gridCol w="1752600"/>
                <a:gridCol w="2057400"/>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频率范围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波长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符号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传输媒质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用途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06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300 MHz~3 GHz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10~100 cm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特高频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UHF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波导、分米波无线电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微波接力、 卫星和空间通信、 雷达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112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3~30 GHz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1~10 cm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超高频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SHF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波导、厘米波无线电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smtClean="0">
                          <a:ln>
                            <a:noFill/>
                          </a:ln>
                          <a:solidFill>
                            <a:schemeClr val="bg2"/>
                          </a:solidFill>
                          <a:effectLst/>
                          <a:latin typeface="Garamond" pitchFamily="18" charset="0"/>
                          <a:ea typeface="华文黑体" pitchFamily="49" charset="-122"/>
                          <a:cs typeface="+mn-cs"/>
                        </a:rPr>
                        <a:t>微波接力、 卫星和空间通信、 雷达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096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30~300 GHz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smtClean="0">
                          <a:ln>
                            <a:noFill/>
                          </a:ln>
                          <a:solidFill>
                            <a:schemeClr val="bg2"/>
                          </a:solidFill>
                          <a:effectLst/>
                          <a:latin typeface="Garamond" pitchFamily="18" charset="0"/>
                          <a:ea typeface="华文黑体" pitchFamily="49" charset="-122"/>
                          <a:cs typeface="+mn-cs"/>
                        </a:rPr>
                        <a:t>1~10 mm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极高频</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EHF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波导、毫米波无线电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雷达、 微波接力、 射电天文学 </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06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10</a:t>
                      </a:r>
                      <a:r>
                        <a:rPr kumimoji="0" lang="en-US" altLang="zh-CN" sz="1600" b="1" i="0" u="none" strike="noStrike" kern="1200" cap="none" normalizeH="0" baseline="30000" dirty="0" smtClean="0">
                          <a:ln>
                            <a:noFill/>
                          </a:ln>
                          <a:solidFill>
                            <a:schemeClr val="bg2"/>
                          </a:solidFill>
                          <a:effectLst/>
                          <a:latin typeface="Garamond" pitchFamily="18" charset="0"/>
                          <a:ea typeface="华文黑体" pitchFamily="49" charset="-122"/>
                          <a:cs typeface="+mn-cs"/>
                        </a:rPr>
                        <a:t>7</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~10</a:t>
                      </a:r>
                      <a:r>
                        <a:rPr kumimoji="0" lang="en-US" altLang="zh-CN" sz="1600" b="1" i="0" u="none" strike="noStrike" kern="1200" cap="none" normalizeH="0" baseline="30000" dirty="0" smtClean="0">
                          <a:ln>
                            <a:noFill/>
                          </a:ln>
                          <a:solidFill>
                            <a:schemeClr val="bg2"/>
                          </a:solidFill>
                          <a:effectLst/>
                          <a:latin typeface="Garamond" pitchFamily="18" charset="0"/>
                          <a:ea typeface="华文黑体" pitchFamily="49" charset="-122"/>
                          <a:cs typeface="+mn-cs"/>
                        </a:rPr>
                        <a:t>8</a:t>
                      </a: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 GHz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kern="1200" cap="none" normalizeH="0" baseline="0" dirty="0" smtClean="0">
                          <a:ln>
                            <a:noFill/>
                          </a:ln>
                          <a:solidFill>
                            <a:schemeClr val="bg2"/>
                          </a:solidFill>
                          <a:effectLst/>
                          <a:latin typeface="Garamond" pitchFamily="18" charset="0"/>
                          <a:ea typeface="华文黑体" pitchFamily="49" charset="-122"/>
                          <a:cs typeface="+mn-cs"/>
                        </a:rPr>
                        <a:t>3×10-5 ~3×10-4 cm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紫外可见光红外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光纤、激光空间传播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smtClean="0">
                          <a:ln>
                            <a:noFill/>
                          </a:ln>
                          <a:solidFill>
                            <a:schemeClr val="bg2"/>
                          </a:solidFill>
                          <a:effectLst/>
                          <a:latin typeface="Garamond" pitchFamily="18" charset="0"/>
                          <a:ea typeface="华文黑体" pitchFamily="49" charset="-122"/>
                          <a:cs typeface="+mn-cs"/>
                        </a:rPr>
                        <a:t>光通信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09625">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med">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1938992"/>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b="1" dirty="0" smtClean="0"/>
              <a:t>按消息传送方向与时间关系</a:t>
            </a:r>
          </a:p>
          <a:p>
            <a:pPr lvl="1">
              <a:buClr>
                <a:srgbClr val="C00000"/>
              </a:buClr>
              <a:buSzPct val="70000"/>
              <a:buFont typeface="Wingdings" pitchFamily="2" charset="2"/>
              <a:buChar char="n"/>
            </a:pPr>
            <a:r>
              <a:rPr lang="zh-CN" altLang="en-US" sz="3000" dirty="0" smtClean="0"/>
              <a:t>单    工</a:t>
            </a:r>
            <a:r>
              <a:rPr lang="en-US" altLang="zh-CN" sz="3000" dirty="0" smtClean="0"/>
              <a:t>——</a:t>
            </a:r>
            <a:r>
              <a:rPr lang="zh-CN" altLang="en-US" sz="3000" dirty="0" smtClean="0"/>
              <a:t>遥测、遥控、寻呼</a:t>
            </a:r>
          </a:p>
          <a:p>
            <a:pPr lvl="1">
              <a:buClr>
                <a:srgbClr val="C00000"/>
              </a:buClr>
              <a:buSzPct val="70000"/>
              <a:buFont typeface="Wingdings" pitchFamily="2" charset="2"/>
              <a:buChar char="n"/>
            </a:pPr>
            <a:r>
              <a:rPr lang="zh-CN" altLang="en-US" sz="3000" dirty="0" smtClean="0"/>
              <a:t>半双工</a:t>
            </a:r>
            <a:r>
              <a:rPr lang="en-US" altLang="zh-CN" sz="3000" dirty="0" smtClean="0"/>
              <a:t>——</a:t>
            </a:r>
            <a:r>
              <a:rPr lang="zh-CN" altLang="en-US" sz="3000" dirty="0" smtClean="0"/>
              <a:t>无线电对讲机</a:t>
            </a:r>
            <a:r>
              <a:rPr lang="en-US" altLang="zh-CN" sz="3000" dirty="0" smtClean="0"/>
              <a:t>(</a:t>
            </a:r>
            <a:r>
              <a:rPr lang="zh-CN" altLang="en-US" sz="3000" dirty="0" smtClean="0"/>
              <a:t>同一载频</a:t>
            </a:r>
            <a:r>
              <a:rPr lang="en-US" altLang="zh-CN" sz="3000" dirty="0" smtClean="0"/>
              <a:t>)</a:t>
            </a:r>
          </a:p>
          <a:p>
            <a:pPr lvl="1">
              <a:buClr>
                <a:srgbClr val="C00000"/>
              </a:buClr>
              <a:buSzPct val="70000"/>
              <a:buFont typeface="Wingdings" pitchFamily="2" charset="2"/>
              <a:buChar char="n"/>
            </a:pPr>
            <a:r>
              <a:rPr lang="zh-CN" altLang="en-US" sz="3000" b="1" dirty="0" smtClean="0">
                <a:solidFill>
                  <a:srgbClr val="FF0000"/>
                </a:solidFill>
              </a:rPr>
              <a:t>全双工</a:t>
            </a:r>
            <a:r>
              <a:rPr lang="en-US" altLang="zh-CN" sz="3000" dirty="0" smtClean="0"/>
              <a:t>——</a:t>
            </a:r>
            <a:r>
              <a:rPr lang="zh-CN" altLang="en-US" sz="3000" dirty="0" smtClean="0"/>
              <a:t>电话</a:t>
            </a:r>
            <a:endParaRPr kumimoji="1" lang="zh-CN" altLang="en-US" sz="3000" b="1" dirty="0">
              <a:latin typeface="Times New Roman" pitchFamily="18" charset="0"/>
            </a:endParaRPr>
          </a:p>
        </p:txBody>
      </p:sp>
      <p:sp>
        <p:nvSpPr>
          <p:cNvPr id="3" name="矩形 2"/>
          <p:cNvSpPr/>
          <p:nvPr/>
        </p:nvSpPr>
        <p:spPr>
          <a:xfrm>
            <a:off x="1043608" y="476672"/>
            <a:ext cx="327205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二、通信方式</a:t>
            </a:r>
          </a:p>
        </p:txBody>
      </p:sp>
      <p:graphicFrame>
        <p:nvGraphicFramePr>
          <p:cNvPr id="109570" name="Object 3"/>
          <p:cNvGraphicFramePr>
            <a:graphicFrameLocks noChangeAspect="1"/>
          </p:cNvGraphicFramePr>
          <p:nvPr/>
        </p:nvGraphicFramePr>
        <p:xfrm>
          <a:off x="290264" y="3573016"/>
          <a:ext cx="8458200" cy="2566988"/>
        </p:xfrm>
        <a:graphic>
          <a:graphicData uri="http://schemas.openxmlformats.org/presentationml/2006/ole">
            <mc:AlternateContent xmlns:mc="http://schemas.openxmlformats.org/markup-compatibility/2006">
              <mc:Choice xmlns:v="urn:schemas-microsoft-com:vml" Requires="v">
                <p:oleObj spid="_x0000_s109579" name="Visio" r:id="rId3" imgW="4547160" imgH="1380240" progId="Visio.Drawing.11">
                  <p:embed/>
                </p:oleObj>
              </mc:Choice>
              <mc:Fallback>
                <p:oleObj name="Visio" r:id="rId3" imgW="4547160" imgH="13802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64" y="3573016"/>
                        <a:ext cx="8458200" cy="25669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1477328"/>
          </a:xfrm>
          <a:prstGeom prst="rect">
            <a:avLst/>
          </a:prstGeom>
          <a:noFill/>
          <a:ln w="9525">
            <a:noFill/>
            <a:miter lim="800000"/>
            <a:headEnd/>
            <a:tailEnd/>
          </a:ln>
        </p:spPr>
        <p:txBody>
          <a:bodyPr wrap="square">
            <a:spAutoFit/>
          </a:bodyPr>
          <a:lstStyle/>
          <a:p>
            <a:pPr>
              <a:buFont typeface="Wingdings" pitchFamily="2" charset="2"/>
              <a:buChar char="n"/>
            </a:pPr>
            <a:r>
              <a:rPr lang="zh-CN" altLang="en-US" sz="3000" b="1" dirty="0" smtClean="0"/>
              <a:t>按数字信号排列顺序</a:t>
            </a:r>
          </a:p>
          <a:p>
            <a:pPr lvl="1">
              <a:buClr>
                <a:srgbClr val="C00000"/>
              </a:buClr>
              <a:buSzPct val="70000"/>
              <a:buFont typeface="Wingdings" pitchFamily="2" charset="2"/>
              <a:buChar char="n"/>
            </a:pPr>
            <a:r>
              <a:rPr lang="zh-CN" altLang="en-US" sz="3000" b="1" dirty="0" smtClean="0"/>
              <a:t>串行传输</a:t>
            </a:r>
          </a:p>
          <a:p>
            <a:pPr lvl="1">
              <a:buClr>
                <a:srgbClr val="C00000"/>
              </a:buClr>
              <a:buSzPct val="70000"/>
              <a:buFont typeface="Wingdings" pitchFamily="2" charset="2"/>
              <a:buChar char="n"/>
            </a:pPr>
            <a:r>
              <a:rPr lang="zh-CN" altLang="en-US" sz="3000" b="1" dirty="0" smtClean="0"/>
              <a:t>并行传输</a:t>
            </a:r>
            <a:endParaRPr kumimoji="1" lang="zh-CN" altLang="en-US" sz="3000" b="1" dirty="0">
              <a:latin typeface="Times New Roman" pitchFamily="18" charset="0"/>
            </a:endParaRPr>
          </a:p>
        </p:txBody>
      </p:sp>
      <p:graphicFrame>
        <p:nvGraphicFramePr>
          <p:cNvPr id="110595" name="Object 3"/>
          <p:cNvGraphicFramePr>
            <a:graphicFrameLocks noChangeAspect="1"/>
          </p:cNvGraphicFramePr>
          <p:nvPr/>
        </p:nvGraphicFramePr>
        <p:xfrm>
          <a:off x="755576" y="3284984"/>
          <a:ext cx="7315200" cy="2941638"/>
        </p:xfrm>
        <a:graphic>
          <a:graphicData uri="http://schemas.openxmlformats.org/presentationml/2006/ole">
            <mc:AlternateContent xmlns:mc="http://schemas.openxmlformats.org/markup-compatibility/2006">
              <mc:Choice xmlns:v="urn:schemas-microsoft-com:vml" Requires="v">
                <p:oleObj spid="_x0000_s110604" name="VISIO" r:id="rId3" imgW="4241160" imgH="1706760" progId="Visio.Drawing.11">
                  <p:embed/>
                </p:oleObj>
              </mc:Choice>
              <mc:Fallback>
                <p:oleObj name="VISIO" r:id="rId3" imgW="4241160" imgH="17067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284984"/>
                        <a:ext cx="7315200" cy="2941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60040" y="2348880"/>
            <a:ext cx="5684168" cy="1470025"/>
          </a:xfrm>
        </p:spPr>
        <p:txBody>
          <a:bodyPr/>
          <a:lstStyle/>
          <a:p>
            <a:r>
              <a:rPr lang="en-US" altLang="zh-CN" b="1" dirty="0" smtClean="0">
                <a:solidFill>
                  <a:schemeClr val="accent2">
                    <a:lumMod val="75000"/>
                  </a:schemeClr>
                </a:solidFill>
              </a:rPr>
              <a:t>§1.3 </a:t>
            </a:r>
            <a:r>
              <a:rPr lang="zh-CN" altLang="en-US" b="1" dirty="0" smtClean="0">
                <a:solidFill>
                  <a:schemeClr val="accent2">
                    <a:lumMod val="75000"/>
                  </a:schemeClr>
                </a:solidFill>
              </a:rPr>
              <a:t>信息及其度量</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304800" y="404664"/>
            <a:ext cx="6139408" cy="1143000"/>
          </a:xfrm>
        </p:spPr>
        <p:txBody>
          <a:bodyPr/>
          <a:lstStyle/>
          <a:p>
            <a:pPr>
              <a:defRPr/>
            </a:pPr>
            <a:r>
              <a:rPr lang="zh-CN" altLang="en-US" dirty="0" smtClean="0"/>
              <a:t>课程的基本内容</a:t>
            </a:r>
            <a:endParaRPr lang="zh-CN" altLang="en-US" dirty="0"/>
          </a:p>
        </p:txBody>
      </p:sp>
      <p:sp>
        <p:nvSpPr>
          <p:cNvPr id="7173" name="Rectangle 5"/>
          <p:cNvSpPr>
            <a:spLocks noGrp="1" noChangeArrowheads="1"/>
          </p:cNvSpPr>
          <p:nvPr>
            <p:ph idx="1"/>
          </p:nvPr>
        </p:nvSpPr>
        <p:spPr>
          <a:xfrm>
            <a:off x="457200" y="1676400"/>
            <a:ext cx="7908925" cy="5181600"/>
          </a:xfrm>
        </p:spPr>
        <p:txBody>
          <a:bodyPr/>
          <a:lstStyle/>
          <a:p>
            <a:pPr>
              <a:buClr>
                <a:schemeClr val="accent2"/>
              </a:buClr>
              <a:buSzPct val="80000"/>
              <a:buFont typeface="Wingdings" pitchFamily="2" charset="2"/>
              <a:buChar char="n"/>
              <a:defRPr/>
            </a:pPr>
            <a:r>
              <a:rPr lang="zh-CN" altLang="en-US" sz="2800" b="1" dirty="0" smtClean="0"/>
              <a:t>绪论</a:t>
            </a:r>
          </a:p>
          <a:p>
            <a:pPr>
              <a:buClr>
                <a:schemeClr val="accent2"/>
              </a:buClr>
              <a:buSzPct val="80000"/>
              <a:buFont typeface="Wingdings" pitchFamily="2" charset="2"/>
              <a:buChar char="n"/>
              <a:defRPr/>
            </a:pPr>
            <a:r>
              <a:rPr lang="zh-CN" altLang="en-US" sz="2800" b="1" dirty="0" smtClean="0"/>
              <a:t>随机过程</a:t>
            </a:r>
          </a:p>
          <a:p>
            <a:pPr>
              <a:buClr>
                <a:schemeClr val="accent2"/>
              </a:buClr>
              <a:buSzPct val="80000"/>
              <a:buFont typeface="Wingdings" pitchFamily="2" charset="2"/>
              <a:buChar char="n"/>
              <a:defRPr/>
            </a:pPr>
            <a:r>
              <a:rPr lang="zh-CN" altLang="en-US" sz="2800" b="1" dirty="0" smtClean="0"/>
              <a:t>信道与噪声</a:t>
            </a:r>
          </a:p>
          <a:p>
            <a:pPr>
              <a:buClr>
                <a:schemeClr val="accent2"/>
              </a:buClr>
              <a:buSzPct val="80000"/>
              <a:buFont typeface="Wingdings" pitchFamily="2" charset="2"/>
              <a:buChar char="n"/>
              <a:defRPr/>
            </a:pPr>
            <a:r>
              <a:rPr lang="zh-CN" altLang="en-US" sz="2800" b="1" dirty="0" smtClean="0"/>
              <a:t>模拟调制系统</a:t>
            </a:r>
          </a:p>
          <a:p>
            <a:pPr>
              <a:buClr>
                <a:schemeClr val="accent2"/>
              </a:buClr>
              <a:buSzPct val="80000"/>
              <a:buFont typeface="Wingdings" pitchFamily="2" charset="2"/>
              <a:buChar char="n"/>
              <a:defRPr/>
            </a:pPr>
            <a:r>
              <a:rPr lang="zh-CN" altLang="en-US" sz="2800" b="1" dirty="0" smtClean="0"/>
              <a:t>数字基带传输系统</a:t>
            </a:r>
          </a:p>
          <a:p>
            <a:pPr>
              <a:buClr>
                <a:schemeClr val="accent2"/>
              </a:buClr>
              <a:buSzPct val="80000"/>
              <a:buFont typeface="Wingdings" pitchFamily="2" charset="2"/>
              <a:buChar char="n"/>
              <a:defRPr/>
            </a:pPr>
            <a:r>
              <a:rPr lang="zh-CN" altLang="en-US" sz="2800" b="1" dirty="0" smtClean="0"/>
              <a:t>模拟信号的数字传输</a:t>
            </a:r>
          </a:p>
          <a:p>
            <a:pPr>
              <a:buClr>
                <a:schemeClr val="accent2"/>
              </a:buClr>
              <a:buSzPct val="80000"/>
              <a:buFont typeface="Wingdings" pitchFamily="2" charset="2"/>
              <a:buChar char="n"/>
              <a:defRPr/>
            </a:pPr>
            <a:r>
              <a:rPr lang="zh-CN" altLang="en-US" sz="2800" b="1" dirty="0" smtClean="0"/>
              <a:t>数字频带传输系统</a:t>
            </a:r>
          </a:p>
          <a:p>
            <a:pPr>
              <a:buClr>
                <a:schemeClr val="accent2"/>
              </a:buClr>
              <a:buSzPct val="80000"/>
              <a:buFont typeface="Wingdings" pitchFamily="2" charset="2"/>
              <a:buChar char="n"/>
              <a:defRPr/>
            </a:pPr>
            <a:r>
              <a:rPr lang="zh-CN" altLang="en-US" sz="2800" b="1" dirty="0" smtClean="0"/>
              <a:t>数字信号的最佳接收</a:t>
            </a:r>
          </a:p>
          <a:p>
            <a:pPr>
              <a:buClr>
                <a:schemeClr val="accent2"/>
              </a:buClr>
              <a:buSzPct val="80000"/>
              <a:buFont typeface="Wingdings" pitchFamily="2" charset="2"/>
              <a:buChar char="n"/>
              <a:defRPr/>
            </a:pPr>
            <a:r>
              <a:rPr lang="zh-CN" altLang="en-US" sz="2800" b="1" dirty="0" smtClean="0"/>
              <a:t>同步原理</a:t>
            </a:r>
            <a:endParaRPr lang="en-US" altLang="zh-CN" sz="2800" b="1" dirty="0" smtClean="0"/>
          </a:p>
        </p:txBody>
      </p:sp>
    </p:spTree>
  </p:cSld>
  <p:clrMapOvr>
    <a:masterClrMapping/>
  </p:clrMapOvr>
  <p:transition spd="med">
    <p:zoom/>
  </p:transition>
  <p:timing>
    <p:tnLst>
      <p:par>
        <p:cTn id="1" dur="indefinite" restart="never" nodeType="tmRoot"/>
      </p:par>
    </p:tnLst>
    <p:bldLst>
      <p:bldP spid="717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468313" y="1628800"/>
            <a:ext cx="8229600" cy="5170646"/>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3000" dirty="0" smtClean="0"/>
              <a:t>信号是消息的载体，信息是消息的内涵。</a:t>
            </a:r>
          </a:p>
          <a:p>
            <a:pPr algn="just">
              <a:spcBef>
                <a:spcPts val="0"/>
              </a:spcBef>
              <a:buFont typeface="Wingdings" pitchFamily="2" charset="2"/>
              <a:buChar char="n"/>
            </a:pPr>
            <a:r>
              <a:rPr lang="zh-CN" altLang="en-US" sz="3000" dirty="0" smtClean="0"/>
              <a:t>任何信源产生的输出都是随机的。对接收者来说，只有消息中不确定的内容才构成信息；否则，信源输出已确切知晓，就没有必要再传输它了。</a:t>
            </a:r>
          </a:p>
          <a:p>
            <a:pPr algn="just">
              <a:spcBef>
                <a:spcPts val="0"/>
              </a:spcBef>
              <a:buFont typeface="Wingdings" pitchFamily="2" charset="2"/>
              <a:buChar char="n"/>
            </a:pPr>
            <a:r>
              <a:rPr lang="zh-CN" altLang="en-US" sz="3000" dirty="0" smtClean="0"/>
              <a:t>信息量就是对消息中这种不确定性的度量。</a:t>
            </a:r>
          </a:p>
          <a:p>
            <a:pPr lvl="1" algn="just">
              <a:spcBef>
                <a:spcPts val="0"/>
              </a:spcBef>
              <a:buClr>
                <a:srgbClr val="C00000"/>
              </a:buClr>
              <a:buSzPct val="70000"/>
              <a:buFont typeface="Wingdings" pitchFamily="2" charset="2"/>
              <a:buChar char="n"/>
            </a:pPr>
            <a:r>
              <a:rPr lang="zh-CN" altLang="en-US" sz="3000" dirty="0" smtClean="0"/>
              <a:t>三条消息：</a:t>
            </a:r>
          </a:p>
          <a:p>
            <a:pPr lvl="2" algn="just">
              <a:spcBef>
                <a:spcPts val="0"/>
              </a:spcBef>
              <a:buSzPct val="40000"/>
              <a:buFont typeface="Wingdings" pitchFamily="2" charset="2"/>
              <a:buChar char="n"/>
            </a:pPr>
            <a:r>
              <a:rPr lang="zh-CN" altLang="en-US" sz="3000" dirty="0" smtClean="0"/>
              <a:t>① 太阳从东方升起；</a:t>
            </a:r>
          </a:p>
          <a:p>
            <a:pPr lvl="2" algn="just">
              <a:spcBef>
                <a:spcPts val="0"/>
              </a:spcBef>
              <a:buSzPct val="40000"/>
              <a:buFont typeface="Wingdings" pitchFamily="2" charset="2"/>
              <a:buChar char="n"/>
            </a:pPr>
            <a:r>
              <a:rPr lang="zh-CN" altLang="en-US" sz="3000" dirty="0" smtClean="0"/>
              <a:t>② 太阳比往日大两倍；</a:t>
            </a:r>
          </a:p>
          <a:p>
            <a:pPr lvl="2" algn="just">
              <a:spcBef>
                <a:spcPts val="0"/>
              </a:spcBef>
              <a:buSzPct val="40000"/>
              <a:buFont typeface="Wingdings" pitchFamily="2" charset="2"/>
              <a:buChar char="n"/>
            </a:pPr>
            <a:r>
              <a:rPr lang="zh-CN" altLang="en-US" sz="3000" dirty="0" smtClean="0"/>
              <a:t>③ 太阳将从西方升起。</a:t>
            </a:r>
          </a:p>
          <a:p>
            <a:pPr lvl="1" algn="just">
              <a:spcBef>
                <a:spcPts val="0"/>
              </a:spcBef>
              <a:buClr>
                <a:srgbClr val="C00000"/>
              </a:buClr>
              <a:buSzPct val="70000"/>
              <a:buFont typeface="Wingdings" pitchFamily="2" charset="2"/>
              <a:buChar char="n"/>
            </a:pPr>
            <a:r>
              <a:rPr lang="zh-CN" altLang="en-US" sz="3000" dirty="0" smtClean="0"/>
              <a:t>越是不可预测的事件， 越会使人感到惊奇，带来的信息越多。</a:t>
            </a:r>
            <a:endParaRPr lang="zh-CN" altLang="en-US" sz="3000" dirty="0"/>
          </a:p>
        </p:txBody>
      </p:sp>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4524315"/>
          </a:xfrm>
          <a:prstGeom prst="rect">
            <a:avLst/>
          </a:prstGeom>
          <a:noFill/>
          <a:ln w="9525">
            <a:noFill/>
            <a:miter lim="800000"/>
            <a:headEnd/>
            <a:tailEnd/>
          </a:ln>
        </p:spPr>
        <p:txBody>
          <a:bodyPr wrap="square">
            <a:spAutoFit/>
          </a:bodyPr>
          <a:lstStyle/>
          <a:p>
            <a:pPr>
              <a:buFont typeface="Wingdings" pitchFamily="2" charset="2"/>
              <a:buChar char="n"/>
            </a:pPr>
            <a:r>
              <a:rPr lang="zh-CN" altLang="en-US" sz="2400" b="1" dirty="0" smtClean="0"/>
              <a:t>事件的不确定性可用事件出现的概率来描述</a:t>
            </a:r>
            <a:r>
              <a:rPr lang="en-US" altLang="zh-CN" sz="2400" b="1" dirty="0" smtClean="0"/>
              <a:t>.</a:t>
            </a:r>
          </a:p>
          <a:p>
            <a:pPr>
              <a:buFont typeface="Wingdings" pitchFamily="2" charset="2"/>
              <a:buChar char="n"/>
            </a:pPr>
            <a:r>
              <a:rPr lang="zh-CN" altLang="en-US" sz="2400" b="1" dirty="0" smtClean="0"/>
              <a:t>可能性越小，概率越小；反之，概率越大。</a:t>
            </a:r>
          </a:p>
          <a:p>
            <a:pPr>
              <a:buFont typeface="Wingdings" pitchFamily="2" charset="2"/>
              <a:buChar char="n"/>
            </a:pPr>
            <a:r>
              <a:rPr lang="zh-CN" altLang="en-US" sz="2400" b="1" dirty="0" smtClean="0"/>
              <a:t>消息中包含的信息量与消息发生的概率密切相关。消息出现的概率越小，消息中包含的信息量就越大。</a:t>
            </a:r>
          </a:p>
          <a:p>
            <a:pPr>
              <a:buFont typeface="Wingdings" pitchFamily="2" charset="2"/>
              <a:buChar char="n"/>
            </a:pPr>
            <a:r>
              <a:rPr lang="zh-CN" altLang="en-US" sz="2400" b="1" dirty="0" smtClean="0"/>
              <a:t>消息所含</a:t>
            </a:r>
            <a:r>
              <a:rPr lang="zh-CN" altLang="en-US" sz="2400" b="1" dirty="0" smtClean="0">
                <a:solidFill>
                  <a:srgbClr val="C00000"/>
                </a:solidFill>
              </a:rPr>
              <a:t>信息量</a:t>
            </a:r>
            <a:r>
              <a:rPr lang="en-US" altLang="zh-CN" sz="2400" b="1" dirty="0" smtClean="0">
                <a:solidFill>
                  <a:srgbClr val="C00000"/>
                </a:solidFill>
              </a:rPr>
              <a:t>I</a:t>
            </a:r>
            <a:r>
              <a:rPr lang="zh-CN" altLang="en-US" sz="2400" b="1" dirty="0" smtClean="0"/>
              <a:t>与消息出现的</a:t>
            </a:r>
            <a:r>
              <a:rPr lang="zh-CN" altLang="en-US" sz="2400" b="1" dirty="0" smtClean="0">
                <a:solidFill>
                  <a:srgbClr val="C00000"/>
                </a:solidFill>
              </a:rPr>
              <a:t>概率</a:t>
            </a:r>
            <a:r>
              <a:rPr lang="en-US" altLang="zh-CN" sz="2400" b="1" dirty="0" smtClean="0">
                <a:solidFill>
                  <a:srgbClr val="C00000"/>
                </a:solidFill>
              </a:rPr>
              <a:t>P(x)</a:t>
            </a:r>
            <a:r>
              <a:rPr lang="zh-CN" altLang="en-US" sz="2400" b="1" dirty="0" smtClean="0"/>
              <a:t>关系：</a:t>
            </a:r>
          </a:p>
          <a:p>
            <a:pPr lvl="1">
              <a:buClr>
                <a:srgbClr val="C00000"/>
              </a:buClr>
              <a:buSzPct val="70000"/>
              <a:buFont typeface="Wingdings" pitchFamily="2" charset="2"/>
              <a:buChar char="n"/>
            </a:pPr>
            <a:r>
              <a:rPr lang="zh-CN" altLang="en-US" sz="2400" b="1" dirty="0" smtClean="0"/>
              <a:t>信息量是概率的函数</a:t>
            </a:r>
          </a:p>
          <a:p>
            <a:pPr lvl="1">
              <a:buClr>
                <a:srgbClr val="C00000"/>
              </a:buClr>
              <a:buSzPct val="70000"/>
              <a:buFont typeface="Wingdings" pitchFamily="2" charset="2"/>
              <a:buChar char="n"/>
            </a:pPr>
            <a:r>
              <a:rPr lang="en-US" altLang="zh-CN" sz="2400" b="1" dirty="0" smtClean="0"/>
              <a:t>P(x)</a:t>
            </a:r>
            <a:r>
              <a:rPr lang="zh-CN" altLang="en-US" sz="2400" b="1" dirty="0" smtClean="0"/>
              <a:t>越小， </a:t>
            </a:r>
            <a:r>
              <a:rPr lang="en-US" altLang="zh-CN" sz="2400" b="1" dirty="0" smtClean="0"/>
              <a:t>I</a:t>
            </a:r>
            <a:r>
              <a:rPr lang="zh-CN" altLang="en-US" sz="2400" b="1" dirty="0" smtClean="0"/>
              <a:t>越大； 反之， </a:t>
            </a:r>
            <a:r>
              <a:rPr lang="en-US" altLang="zh-CN" sz="2400" b="1" dirty="0" smtClean="0"/>
              <a:t>I</a:t>
            </a:r>
            <a:r>
              <a:rPr lang="zh-CN" altLang="en-US" sz="2400" b="1" dirty="0" smtClean="0"/>
              <a:t>越小， 且</a:t>
            </a:r>
          </a:p>
          <a:p>
            <a:pPr lvl="2">
              <a:buClr>
                <a:schemeClr val="accent2"/>
              </a:buClr>
              <a:buSzPct val="50000"/>
              <a:buFont typeface="Wingdings" pitchFamily="2" charset="2"/>
              <a:buChar char="n"/>
            </a:pPr>
            <a:r>
              <a:rPr lang="en-US" altLang="zh-CN" sz="2400" b="1" dirty="0" smtClean="0"/>
              <a:t>P(x)→1</a:t>
            </a:r>
            <a:r>
              <a:rPr lang="zh-CN" altLang="en-US" sz="2400" b="1" dirty="0" smtClean="0"/>
              <a:t>时， </a:t>
            </a:r>
            <a:r>
              <a:rPr lang="en-US" altLang="zh-CN" sz="2400" b="1" dirty="0" smtClean="0"/>
              <a:t>I→0</a:t>
            </a:r>
          </a:p>
          <a:p>
            <a:pPr lvl="2">
              <a:buClr>
                <a:schemeClr val="accent2"/>
              </a:buClr>
              <a:buSzPct val="50000"/>
              <a:buFont typeface="Wingdings" pitchFamily="2" charset="2"/>
              <a:buChar char="n"/>
            </a:pPr>
            <a:r>
              <a:rPr lang="en-US" altLang="zh-CN" sz="2400" b="1" dirty="0" smtClean="0"/>
              <a:t>P(x)→0</a:t>
            </a:r>
            <a:r>
              <a:rPr lang="zh-CN" altLang="en-US" sz="2400" b="1" dirty="0" smtClean="0"/>
              <a:t>时， </a:t>
            </a:r>
            <a:r>
              <a:rPr lang="en-US" altLang="zh-CN" sz="2400" b="1" dirty="0" smtClean="0"/>
              <a:t>I→∞</a:t>
            </a:r>
          </a:p>
          <a:p>
            <a:pPr lvl="1">
              <a:buClr>
                <a:srgbClr val="C00000"/>
              </a:buClr>
              <a:buSzPct val="70000"/>
              <a:buFont typeface="Wingdings" pitchFamily="2" charset="2"/>
              <a:buChar char="n"/>
            </a:pPr>
            <a:r>
              <a:rPr lang="zh-CN" altLang="en-US" sz="2400" b="1" dirty="0" smtClean="0"/>
              <a:t>若干个互相独立事件构成的消息， 所含信息量等于各独立事件信息量之和，也就是说，信息具有相加性，即</a:t>
            </a:r>
          </a:p>
          <a:p>
            <a:pPr lvl="2">
              <a:buClr>
                <a:schemeClr val="accent2"/>
              </a:buClr>
              <a:buSzPct val="50000"/>
              <a:buFont typeface="Wingdings" pitchFamily="2" charset="2"/>
              <a:buChar char="n"/>
            </a:pPr>
            <a:r>
              <a:rPr lang="en-US" altLang="zh-CN" sz="2400" b="1" dirty="0" smtClean="0"/>
              <a:t>I</a:t>
            </a:r>
            <a:r>
              <a:rPr lang="zh-CN" altLang="en-US" sz="2400" b="1" dirty="0" smtClean="0"/>
              <a:t>［</a:t>
            </a:r>
            <a:r>
              <a:rPr lang="en-US" altLang="zh-CN" sz="2400" b="1" dirty="0" smtClean="0"/>
              <a:t>P(x1)P(x2)…</a:t>
            </a:r>
            <a:r>
              <a:rPr lang="zh-CN" altLang="en-US" sz="2400" b="1" dirty="0" smtClean="0"/>
              <a:t>］</a:t>
            </a:r>
            <a:r>
              <a:rPr lang="en-US" altLang="zh-CN" sz="2400" b="1" dirty="0" smtClean="0"/>
              <a:t>=I</a:t>
            </a:r>
            <a:r>
              <a:rPr lang="zh-CN" altLang="en-US" sz="2400" b="1" dirty="0" smtClean="0"/>
              <a:t>［</a:t>
            </a:r>
            <a:r>
              <a:rPr lang="en-US" altLang="zh-CN" sz="2400" b="1" dirty="0" smtClean="0"/>
              <a:t>P(x1)</a:t>
            </a:r>
            <a:r>
              <a:rPr lang="zh-CN" altLang="en-US" sz="2400" b="1" dirty="0" smtClean="0"/>
              <a:t>］</a:t>
            </a:r>
            <a:r>
              <a:rPr lang="en-US" altLang="zh-CN" sz="2400" b="1" dirty="0" smtClean="0"/>
              <a:t>+I</a:t>
            </a:r>
            <a:r>
              <a:rPr lang="zh-CN" altLang="en-US" sz="2400" b="1" dirty="0" smtClean="0"/>
              <a:t>［</a:t>
            </a:r>
            <a:r>
              <a:rPr lang="en-US" altLang="zh-CN" sz="2400" b="1" dirty="0" smtClean="0"/>
              <a:t>P(x2)</a:t>
            </a:r>
            <a:r>
              <a:rPr lang="zh-CN" altLang="en-US" sz="2400" b="1" dirty="0" smtClean="0"/>
              <a:t>］</a:t>
            </a:r>
            <a:r>
              <a:rPr lang="en-US" altLang="zh-CN" sz="2400" b="1" dirty="0" smtClean="0"/>
              <a:t>+…</a:t>
            </a:r>
            <a:endParaRPr kumimoji="1" lang="zh-CN" altLang="en-US" sz="2400" b="1" dirty="0">
              <a:latin typeface="Times New Roman" pitchFamily="18" charset="0"/>
            </a:endParaRPr>
          </a:p>
        </p:txBody>
      </p:sp>
      <p:sp>
        <p:nvSpPr>
          <p:cNvPr id="3" name="矩形 2"/>
          <p:cNvSpPr/>
          <p:nvPr/>
        </p:nvSpPr>
        <p:spPr>
          <a:xfrm>
            <a:off x="1043608" y="476672"/>
            <a:ext cx="584487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信息量与概率之间的关系</a:t>
            </a:r>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395536" y="1052736"/>
            <a:ext cx="8153400" cy="3896451"/>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sz="2400" dirty="0">
                <a:latin typeface="Times New Roman" pitchFamily="18" charset="0"/>
              </a:rPr>
              <a:t>         </a:t>
            </a:r>
            <a:endParaRPr kumimoji="1" lang="zh-CN" altLang="en-US" sz="2400" dirty="0">
              <a:latin typeface="Times New Roman" pitchFamily="18" charset="0"/>
            </a:endParaRPr>
          </a:p>
          <a:p>
            <a:pPr algn="just">
              <a:lnSpc>
                <a:spcPct val="130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(1.3 - 1)</a:t>
            </a:r>
          </a:p>
          <a:p>
            <a:pPr algn="just">
              <a:lnSpc>
                <a:spcPct val="130000"/>
              </a:lnSpc>
              <a:spcBef>
                <a:spcPct val="50000"/>
              </a:spcBef>
            </a:pPr>
            <a:r>
              <a:rPr kumimoji="1" lang="zh-CN" altLang="en-US" sz="2400" dirty="0" smtClean="0">
                <a:latin typeface="Times New Roman" pitchFamily="18" charset="0"/>
              </a:rPr>
              <a:t>信息量</a:t>
            </a:r>
            <a:r>
              <a:rPr kumimoji="1" lang="zh-CN" altLang="en-US" sz="2400" dirty="0">
                <a:latin typeface="Times New Roman" pitchFamily="18" charset="0"/>
              </a:rPr>
              <a:t>的单位与对数底数</a:t>
            </a:r>
            <a:r>
              <a:rPr kumimoji="1" lang="en-US" altLang="zh-CN" sz="2400" dirty="0">
                <a:latin typeface="Times New Roman" pitchFamily="18" charset="0"/>
              </a:rPr>
              <a:t>a</a:t>
            </a:r>
            <a:r>
              <a:rPr kumimoji="1" lang="zh-CN" altLang="en-US" sz="2400" dirty="0">
                <a:latin typeface="Times New Roman" pitchFamily="18" charset="0"/>
              </a:rPr>
              <a:t>有关。</a:t>
            </a:r>
          </a:p>
          <a:p>
            <a:pPr lvl="2" algn="just">
              <a:lnSpc>
                <a:spcPct val="130000"/>
              </a:lnSpc>
              <a:spcBef>
                <a:spcPct val="50000"/>
              </a:spcBef>
              <a:buClr>
                <a:srgbClr val="C00000"/>
              </a:buClr>
              <a:buSzPct val="50000"/>
              <a:buFont typeface="Wingdings" pitchFamily="2" charset="2"/>
              <a:buChar char="n"/>
            </a:pPr>
            <a:r>
              <a:rPr kumimoji="1" lang="zh-CN" altLang="en-US" sz="2400" dirty="0">
                <a:latin typeface="Times New Roman" pitchFamily="18" charset="0"/>
              </a:rPr>
              <a:t> </a:t>
            </a:r>
            <a:r>
              <a:rPr kumimoji="1" lang="en-US" altLang="zh-CN" sz="2400" dirty="0">
                <a:solidFill>
                  <a:srgbClr val="FF3399"/>
                </a:solidFill>
                <a:latin typeface="Times New Roman" pitchFamily="18" charset="0"/>
              </a:rPr>
              <a:t>a=2</a:t>
            </a:r>
            <a:r>
              <a:rPr kumimoji="1" lang="zh-CN" altLang="en-US" sz="2400" dirty="0">
                <a:latin typeface="Times New Roman" pitchFamily="18" charset="0"/>
              </a:rPr>
              <a:t>时， </a:t>
            </a:r>
            <a:r>
              <a:rPr kumimoji="1" lang="zh-CN" altLang="en-US" sz="2400" dirty="0" smtClean="0">
                <a:solidFill>
                  <a:srgbClr val="FF3399"/>
                </a:solidFill>
                <a:latin typeface="Times New Roman" pitchFamily="18" charset="0"/>
              </a:rPr>
              <a:t>比特</a:t>
            </a:r>
            <a:r>
              <a:rPr kumimoji="1" lang="en-US" altLang="zh-CN" sz="2400" dirty="0">
                <a:solidFill>
                  <a:srgbClr val="FF3399"/>
                </a:solidFill>
                <a:latin typeface="Times New Roman" pitchFamily="18" charset="0"/>
              </a:rPr>
              <a:t>(bit)</a:t>
            </a:r>
            <a:r>
              <a:rPr kumimoji="1" lang="zh-CN" altLang="en-US" sz="2400" dirty="0">
                <a:latin typeface="Times New Roman" pitchFamily="18" charset="0"/>
              </a:rPr>
              <a:t>；</a:t>
            </a:r>
          </a:p>
          <a:p>
            <a:pPr lvl="2" algn="just">
              <a:lnSpc>
                <a:spcPct val="130000"/>
              </a:lnSpc>
              <a:spcBef>
                <a:spcPct val="50000"/>
              </a:spcBef>
              <a:buClr>
                <a:srgbClr val="C00000"/>
              </a:buClr>
              <a:buSzPct val="50000"/>
              <a:buFont typeface="Wingdings" pitchFamily="2" charset="2"/>
              <a:buChar char="n"/>
            </a:pPr>
            <a:r>
              <a:rPr kumimoji="1" lang="zh-CN" altLang="en-US" sz="2400" dirty="0">
                <a:latin typeface="Times New Roman" pitchFamily="18" charset="0"/>
              </a:rPr>
              <a:t> </a:t>
            </a:r>
            <a:r>
              <a:rPr kumimoji="1" lang="en-US" altLang="zh-CN" sz="2400" dirty="0">
                <a:solidFill>
                  <a:srgbClr val="FF3399"/>
                </a:solidFill>
                <a:latin typeface="Times New Roman" pitchFamily="18" charset="0"/>
              </a:rPr>
              <a:t>a=e</a:t>
            </a:r>
            <a:r>
              <a:rPr kumimoji="1" lang="zh-CN" altLang="en-US" sz="2400" dirty="0">
                <a:latin typeface="Times New Roman" pitchFamily="18" charset="0"/>
              </a:rPr>
              <a:t>时</a:t>
            </a:r>
            <a:r>
              <a:rPr kumimoji="1" lang="zh-CN" altLang="en-US" sz="2400" dirty="0" smtClean="0">
                <a:latin typeface="Times New Roman" pitchFamily="18" charset="0"/>
              </a:rPr>
              <a:t>，</a:t>
            </a:r>
            <a:r>
              <a:rPr kumimoji="1" lang="zh-CN" altLang="en-US" sz="2400" dirty="0" smtClean="0">
                <a:solidFill>
                  <a:srgbClr val="FF3399"/>
                </a:solidFill>
                <a:latin typeface="Times New Roman" pitchFamily="18" charset="0"/>
              </a:rPr>
              <a:t>奈特</a:t>
            </a:r>
            <a:r>
              <a:rPr kumimoji="1" lang="en-US" altLang="zh-CN" sz="2400" dirty="0">
                <a:solidFill>
                  <a:srgbClr val="FF3399"/>
                </a:solidFill>
                <a:latin typeface="Times New Roman" pitchFamily="18" charset="0"/>
              </a:rPr>
              <a:t>(nit)</a:t>
            </a:r>
            <a:r>
              <a:rPr kumimoji="1" lang="zh-CN" altLang="en-US" sz="2400" dirty="0">
                <a:latin typeface="Times New Roman" pitchFamily="18" charset="0"/>
              </a:rPr>
              <a:t>；</a:t>
            </a:r>
          </a:p>
          <a:p>
            <a:pPr lvl="2" algn="just">
              <a:lnSpc>
                <a:spcPct val="130000"/>
              </a:lnSpc>
              <a:spcBef>
                <a:spcPct val="50000"/>
              </a:spcBef>
              <a:buClr>
                <a:srgbClr val="C00000"/>
              </a:buClr>
              <a:buSzPct val="50000"/>
              <a:buFont typeface="Wingdings" pitchFamily="2" charset="2"/>
              <a:buChar char="n"/>
            </a:pPr>
            <a:r>
              <a:rPr kumimoji="1" lang="zh-CN" altLang="en-US" sz="2400" dirty="0">
                <a:latin typeface="Times New Roman" pitchFamily="18" charset="0"/>
              </a:rPr>
              <a:t> </a:t>
            </a:r>
            <a:r>
              <a:rPr kumimoji="1" lang="en-US" altLang="zh-CN" sz="2400" dirty="0">
                <a:solidFill>
                  <a:srgbClr val="FF3399"/>
                </a:solidFill>
                <a:latin typeface="Times New Roman" pitchFamily="18" charset="0"/>
              </a:rPr>
              <a:t>a=10</a:t>
            </a:r>
            <a:r>
              <a:rPr kumimoji="1" lang="zh-CN" altLang="en-US" sz="2400" dirty="0">
                <a:latin typeface="Times New Roman" pitchFamily="18" charset="0"/>
              </a:rPr>
              <a:t>时， </a:t>
            </a:r>
            <a:r>
              <a:rPr kumimoji="1" lang="zh-CN" altLang="en-US" sz="2400" dirty="0" smtClean="0">
                <a:solidFill>
                  <a:srgbClr val="FF3399"/>
                </a:solidFill>
                <a:latin typeface="Times New Roman" pitchFamily="18" charset="0"/>
              </a:rPr>
              <a:t>哈特莱</a:t>
            </a:r>
            <a:r>
              <a:rPr kumimoji="1" lang="zh-CN" altLang="en-US" sz="2400" dirty="0" smtClean="0">
                <a:latin typeface="Times New Roman" pitchFamily="18" charset="0"/>
              </a:rPr>
              <a:t>。目前</a:t>
            </a:r>
            <a:r>
              <a:rPr kumimoji="1" lang="zh-CN" altLang="en-US" sz="2400" dirty="0">
                <a:latin typeface="Times New Roman" pitchFamily="18" charset="0"/>
              </a:rPr>
              <a:t>广泛使用的单位为</a:t>
            </a:r>
            <a:r>
              <a:rPr kumimoji="1" lang="zh-CN" altLang="en-US" sz="2400" b="1" dirty="0">
                <a:solidFill>
                  <a:srgbClr val="FF3399"/>
                </a:solidFill>
                <a:latin typeface="Times New Roman" pitchFamily="18" charset="0"/>
              </a:rPr>
              <a:t>比特</a:t>
            </a:r>
            <a:r>
              <a:rPr kumimoji="1" lang="zh-CN" altLang="en-US" sz="2400" dirty="0">
                <a:latin typeface="Times New Roman" pitchFamily="18" charset="0"/>
              </a:rPr>
              <a:t>。 </a:t>
            </a:r>
          </a:p>
        </p:txBody>
      </p:sp>
      <p:graphicFrame>
        <p:nvGraphicFramePr>
          <p:cNvPr id="9218" name="Object 3"/>
          <p:cNvGraphicFramePr>
            <a:graphicFrameLocks noChangeAspect="1"/>
          </p:cNvGraphicFramePr>
          <p:nvPr/>
        </p:nvGraphicFramePr>
        <p:xfrm>
          <a:off x="1691680" y="1556792"/>
          <a:ext cx="3530600" cy="863600"/>
        </p:xfrm>
        <a:graphic>
          <a:graphicData uri="http://schemas.openxmlformats.org/presentationml/2006/ole">
            <mc:AlternateContent xmlns:mc="http://schemas.openxmlformats.org/markup-compatibility/2006">
              <mc:Choice xmlns:v="urn:schemas-microsoft-com:vml" Requires="v">
                <p:oleObj spid="_x0000_s9245" name="Equation" r:id="rId3" imgW="1765080" imgH="431640" progId="Equation.DSMT4">
                  <p:embed/>
                </p:oleObj>
              </mc:Choice>
              <mc:Fallback>
                <p:oleObj name="Equation" r:id="rId3" imgW="176508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556792"/>
                        <a:ext cx="35306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1043608" y="476672"/>
            <a:ext cx="3472425"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信息量</a:t>
            </a:r>
            <a:r>
              <a:rPr kumimoji="1" lang="en-US" altLang="zh-CN" sz="4000" b="1" dirty="0" smtClean="0">
                <a:solidFill>
                  <a:schemeClr val="accent2">
                    <a:lumMod val="75000"/>
                  </a:schemeClr>
                </a:solidFill>
                <a:latin typeface="+mj-lt"/>
                <a:ea typeface="+mj-ea"/>
                <a:cs typeface="+mj-cs"/>
              </a:rPr>
              <a:t>I</a:t>
            </a:r>
            <a:r>
              <a:rPr kumimoji="1" lang="zh-CN" altLang="en-US" sz="4000" b="1" dirty="0" smtClean="0">
                <a:solidFill>
                  <a:schemeClr val="accent2">
                    <a:lumMod val="75000"/>
                  </a:schemeClr>
                </a:solidFill>
                <a:latin typeface="+mj-lt"/>
                <a:ea typeface="+mj-ea"/>
                <a:cs typeface="+mj-cs"/>
              </a:rPr>
              <a:t>的定义</a:t>
            </a:r>
          </a:p>
        </p:txBody>
      </p:sp>
      <p:graphicFrame>
        <p:nvGraphicFramePr>
          <p:cNvPr id="2" name="Object 3"/>
          <p:cNvGraphicFramePr>
            <a:graphicFrameLocks noChangeAspect="1"/>
          </p:cNvGraphicFramePr>
          <p:nvPr/>
        </p:nvGraphicFramePr>
        <p:xfrm>
          <a:off x="4513263" y="2890838"/>
          <a:ext cx="3073400" cy="787400"/>
        </p:xfrm>
        <a:graphic>
          <a:graphicData uri="http://schemas.openxmlformats.org/presentationml/2006/ole">
            <mc:AlternateContent xmlns:mc="http://schemas.openxmlformats.org/markup-compatibility/2006">
              <mc:Choice xmlns:v="urn:schemas-microsoft-com:vml" Requires="v">
                <p:oleObj spid="_x0000_s9246" name="Equation" r:id="rId5" imgW="1536480" imgH="393480" progId="Equation.DSMT4">
                  <p:embed/>
                </p:oleObj>
              </mc:Choice>
              <mc:Fallback>
                <p:oleObj name="Equation" r:id="rId5" imgW="15364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263" y="2890838"/>
                        <a:ext cx="3073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51520" y="4819352"/>
          <a:ext cx="8331201" cy="1778000"/>
        </p:xfrm>
        <a:graphic>
          <a:graphicData uri="http://schemas.openxmlformats.org/presentationml/2006/ole">
            <mc:AlternateContent xmlns:mc="http://schemas.openxmlformats.org/markup-compatibility/2006">
              <mc:Choice xmlns:v="urn:schemas-microsoft-com:vml" Requires="v">
                <p:oleObj spid="_x0000_s9247" name="Equation" r:id="rId7" imgW="4165560" imgH="888840" progId="Equation.DSMT4">
                  <p:embed/>
                </p:oleObj>
              </mc:Choice>
              <mc:Fallback>
                <p:oleObj name="Equation" r:id="rId7" imgW="4165560" imgH="8888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4819352"/>
                        <a:ext cx="8331201"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698881" y="6084004"/>
            <a:ext cx="3185487" cy="369332"/>
          </a:xfrm>
          <a:prstGeom prst="rect">
            <a:avLst/>
          </a:prstGeom>
        </p:spPr>
        <p:txBody>
          <a:bodyPr wrap="none">
            <a:spAutoFit/>
          </a:bodyPr>
          <a:lstStyle/>
          <a:p>
            <a:r>
              <a:rPr lang="zh-CN" altLang="en-US" dirty="0" smtClean="0"/>
              <a:t>相互独立的事件，信息量可加</a:t>
            </a:r>
            <a:endParaRPr lang="zh-CN" altLang="en-US" dirty="0"/>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395536" y="1052736"/>
            <a:ext cx="8153400" cy="3896451"/>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sz="2400" dirty="0">
                <a:latin typeface="Times New Roman" pitchFamily="18" charset="0"/>
              </a:rPr>
              <a:t>         </a:t>
            </a:r>
            <a:endParaRPr kumimoji="1" lang="zh-CN" altLang="en-US" sz="2400" dirty="0">
              <a:latin typeface="Times New Roman" pitchFamily="18" charset="0"/>
            </a:endParaRPr>
          </a:p>
          <a:p>
            <a:pPr algn="just">
              <a:lnSpc>
                <a:spcPct val="130000"/>
              </a:lnSpc>
              <a:spcBef>
                <a:spcPct val="50000"/>
              </a:spcBef>
            </a:pPr>
            <a:r>
              <a:rPr kumimoji="1" lang="zh-CN" altLang="en-US" sz="2400" dirty="0" smtClean="0">
                <a:latin typeface="Times New Roman" pitchFamily="18" charset="0"/>
              </a:rPr>
              <a:t>设离散信息源是一个由</a:t>
            </a:r>
            <a:r>
              <a:rPr kumimoji="1" lang="en-US" altLang="zh-CN" sz="2400" dirty="0" smtClean="0">
                <a:latin typeface="Times New Roman" pitchFamily="18" charset="0"/>
              </a:rPr>
              <a:t>n</a:t>
            </a:r>
            <a:r>
              <a:rPr kumimoji="1" lang="zh-CN" altLang="en-US" sz="2400" dirty="0" smtClean="0">
                <a:latin typeface="Times New Roman" pitchFamily="18" charset="0"/>
              </a:rPr>
              <a:t>个符号组成的符号集，且</a:t>
            </a:r>
            <a:endParaRPr kumimoji="1" lang="en-US" altLang="zh-CN" sz="2400" dirty="0" smtClean="0">
              <a:latin typeface="Times New Roman" pitchFamily="18" charset="0"/>
            </a:endParaRPr>
          </a:p>
          <a:p>
            <a:pPr algn="just">
              <a:lnSpc>
                <a:spcPct val="130000"/>
              </a:lnSpc>
              <a:spcBef>
                <a:spcPct val="50000"/>
              </a:spcBef>
            </a:pPr>
            <a:endParaRPr kumimoji="1" lang="zh-CN" altLang="en-US" sz="2400" dirty="0" smtClean="0">
              <a:latin typeface="Times New Roman" pitchFamily="18" charset="0"/>
            </a:endParaRPr>
          </a:p>
          <a:p>
            <a:pPr algn="just">
              <a:lnSpc>
                <a:spcPct val="130000"/>
              </a:lnSpc>
              <a:spcBef>
                <a:spcPct val="50000"/>
              </a:spcBef>
            </a:pPr>
            <a:r>
              <a:rPr kumimoji="1" lang="zh-CN" altLang="en-US" sz="2400" dirty="0" smtClean="0">
                <a:latin typeface="Times New Roman" pitchFamily="18" charset="0"/>
              </a:rPr>
              <a:t>各符号</a:t>
            </a:r>
            <a:r>
              <a:rPr kumimoji="1" lang="en-US" altLang="zh-CN" sz="2400" dirty="0" smtClean="0">
                <a:latin typeface="Times New Roman" pitchFamily="18" charset="0"/>
              </a:rPr>
              <a:t>x</a:t>
            </a:r>
            <a:r>
              <a:rPr kumimoji="1" lang="en-US" altLang="zh-CN" sz="2400" baseline="-25000" dirty="0" smtClean="0">
                <a:latin typeface="Times New Roman" pitchFamily="18" charset="0"/>
              </a:rPr>
              <a:t>1</a:t>
            </a:r>
            <a:r>
              <a:rPr kumimoji="1" lang="en-US" altLang="zh-CN" sz="2400" dirty="0" smtClean="0">
                <a:latin typeface="Times New Roman" pitchFamily="18" charset="0"/>
              </a:rPr>
              <a:t> x</a:t>
            </a:r>
            <a:r>
              <a:rPr kumimoji="1" lang="en-US" altLang="zh-CN" sz="2400" baseline="-25000" dirty="0" smtClean="0">
                <a:latin typeface="Times New Roman" pitchFamily="18" charset="0"/>
              </a:rPr>
              <a:t>2</a:t>
            </a:r>
            <a:r>
              <a:rPr kumimoji="1" lang="en-US" altLang="zh-CN" sz="2400" dirty="0" smtClean="0">
                <a:latin typeface="Times New Roman" pitchFamily="18" charset="0"/>
              </a:rPr>
              <a:t> …x</a:t>
            </a:r>
            <a:r>
              <a:rPr kumimoji="1" lang="en-US" altLang="zh-CN" sz="2400" baseline="-25000" dirty="0" smtClean="0">
                <a:latin typeface="Times New Roman" pitchFamily="18" charset="0"/>
              </a:rPr>
              <a:t>n</a:t>
            </a:r>
            <a:r>
              <a:rPr kumimoji="1" lang="zh-CN" altLang="en-US" sz="2400" dirty="0" smtClean="0">
                <a:latin typeface="Times New Roman" pitchFamily="18" charset="0"/>
              </a:rPr>
              <a:t>所包含的信息量分别为</a:t>
            </a:r>
            <a:endParaRPr kumimoji="1" lang="en-US" altLang="zh-CN" sz="2400" dirty="0" smtClean="0">
              <a:latin typeface="Times New Roman" pitchFamily="18" charset="0"/>
            </a:endParaRPr>
          </a:p>
          <a:p>
            <a:pPr algn="just">
              <a:lnSpc>
                <a:spcPct val="130000"/>
              </a:lnSpc>
              <a:spcBef>
                <a:spcPct val="50000"/>
              </a:spcBef>
            </a:pPr>
            <a:endParaRPr kumimoji="1" lang="zh-CN" altLang="en-US" sz="2400" dirty="0" smtClean="0">
              <a:latin typeface="Times New Roman" pitchFamily="18" charset="0"/>
            </a:endParaRPr>
          </a:p>
          <a:p>
            <a:pPr algn="just">
              <a:lnSpc>
                <a:spcPct val="130000"/>
              </a:lnSpc>
              <a:spcBef>
                <a:spcPct val="50000"/>
              </a:spcBef>
            </a:pPr>
            <a:r>
              <a:rPr kumimoji="1" lang="zh-CN" altLang="en-US" sz="2400" dirty="0" smtClean="0">
                <a:latin typeface="Times New Roman" pitchFamily="18" charset="0"/>
              </a:rPr>
              <a:t>每个符号所含信息量的统计平均值</a:t>
            </a:r>
            <a:r>
              <a:rPr kumimoji="1" lang="en-US" altLang="zh-CN" sz="2400" dirty="0" smtClean="0">
                <a:latin typeface="Times New Roman" pitchFamily="18" charset="0"/>
              </a:rPr>
              <a:t>(</a:t>
            </a:r>
            <a:r>
              <a:rPr kumimoji="1" lang="zh-CN" altLang="en-US" sz="2400" b="1" dirty="0" smtClean="0">
                <a:solidFill>
                  <a:srgbClr val="C00000"/>
                </a:solidFill>
                <a:latin typeface="Times New Roman" pitchFamily="18" charset="0"/>
              </a:rPr>
              <a:t>平均信息量</a:t>
            </a:r>
            <a:r>
              <a:rPr kumimoji="1" lang="en-US" altLang="zh-CN" sz="2400" dirty="0" smtClean="0">
                <a:latin typeface="Times New Roman" pitchFamily="18" charset="0"/>
              </a:rPr>
              <a:t>)</a:t>
            </a:r>
            <a:r>
              <a:rPr kumimoji="1" lang="zh-CN" altLang="en-US" sz="2400" dirty="0" smtClean="0">
                <a:latin typeface="Times New Roman" pitchFamily="18" charset="0"/>
              </a:rPr>
              <a:t>为</a:t>
            </a:r>
            <a:endParaRPr kumimoji="1" lang="zh-CN" altLang="en-US" sz="2400" dirty="0">
              <a:latin typeface="Times New Roman" pitchFamily="18" charset="0"/>
            </a:endParaRPr>
          </a:p>
        </p:txBody>
      </p:sp>
      <p:sp>
        <p:nvSpPr>
          <p:cNvPr id="4" name="矩形 3"/>
          <p:cNvSpPr/>
          <p:nvPr/>
        </p:nvSpPr>
        <p:spPr>
          <a:xfrm>
            <a:off x="1043608" y="476672"/>
            <a:ext cx="378661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离散消息的度量</a:t>
            </a:r>
          </a:p>
        </p:txBody>
      </p:sp>
      <p:graphicFrame>
        <p:nvGraphicFramePr>
          <p:cNvPr id="6" name="Object 3"/>
          <p:cNvGraphicFramePr>
            <a:graphicFrameLocks noChangeAspect="1"/>
          </p:cNvGraphicFramePr>
          <p:nvPr/>
        </p:nvGraphicFramePr>
        <p:xfrm>
          <a:off x="107504" y="4797152"/>
          <a:ext cx="8882707" cy="1981200"/>
        </p:xfrm>
        <a:graphic>
          <a:graphicData uri="http://schemas.openxmlformats.org/presentationml/2006/ole">
            <mc:AlternateContent xmlns:mc="http://schemas.openxmlformats.org/markup-compatibility/2006">
              <mc:Choice xmlns:v="urn:schemas-microsoft-com:vml" Requires="v">
                <p:oleObj spid="_x0000_s112671" name="Equation" r:id="rId3" imgW="4838400" imgH="990360" progId="Equation.DSMT4">
                  <p:embed/>
                </p:oleObj>
              </mc:Choice>
              <mc:Fallback>
                <p:oleObj name="Equation" r:id="rId3" imgW="4838400" imgH="9903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797152"/>
                        <a:ext cx="8882707"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995936" y="6165304"/>
            <a:ext cx="1440160" cy="369332"/>
          </a:xfrm>
          <a:prstGeom prst="rect">
            <a:avLst/>
          </a:prstGeom>
        </p:spPr>
        <p:txBody>
          <a:bodyPr wrap="square">
            <a:spAutoFit/>
          </a:bodyPr>
          <a:lstStyle/>
          <a:p>
            <a:r>
              <a:rPr lang="zh-CN" altLang="en-US" b="1" dirty="0" smtClean="0"/>
              <a:t>信息源的熵</a:t>
            </a:r>
            <a:endParaRPr lang="zh-CN" altLang="en-US" b="1" dirty="0"/>
          </a:p>
        </p:txBody>
      </p:sp>
      <p:graphicFrame>
        <p:nvGraphicFramePr>
          <p:cNvPr id="8" name="Object 3"/>
          <p:cNvGraphicFramePr>
            <a:graphicFrameLocks noChangeAspect="1"/>
          </p:cNvGraphicFramePr>
          <p:nvPr/>
        </p:nvGraphicFramePr>
        <p:xfrm>
          <a:off x="1043608" y="3641080"/>
          <a:ext cx="5308600" cy="508000"/>
        </p:xfrm>
        <a:graphic>
          <a:graphicData uri="http://schemas.openxmlformats.org/presentationml/2006/ole">
            <mc:AlternateContent xmlns:mc="http://schemas.openxmlformats.org/markup-compatibility/2006">
              <mc:Choice xmlns:v="urn:schemas-microsoft-com:vml" Requires="v">
                <p:oleObj spid="_x0000_s112672" name="Equation" r:id="rId5" imgW="2654280" imgH="253800" progId="Equation.DSMT4">
                  <p:embed/>
                </p:oleObj>
              </mc:Choice>
              <mc:Fallback>
                <p:oleObj name="Equation" r:id="rId5" imgW="265428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641080"/>
                        <a:ext cx="5308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nvGraphicFramePr>
        <p:xfrm>
          <a:off x="1323975" y="2205038"/>
          <a:ext cx="5842000" cy="965200"/>
        </p:xfrm>
        <a:graphic>
          <a:graphicData uri="http://schemas.openxmlformats.org/presentationml/2006/ole">
            <mc:AlternateContent xmlns:mc="http://schemas.openxmlformats.org/markup-compatibility/2006">
              <mc:Choice xmlns:v="urn:schemas-microsoft-com:vml" Requires="v">
                <p:oleObj spid="_x0000_s112673" name="Equation" r:id="rId7" imgW="2920680" imgH="482400" progId="Equation.DSMT4">
                  <p:embed/>
                </p:oleObj>
              </mc:Choice>
              <mc:Fallback>
                <p:oleObj name="Equation" r:id="rId7" imgW="2920680" imgH="4824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975" y="2205038"/>
                        <a:ext cx="5842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395536" y="1498597"/>
            <a:ext cx="8153400" cy="5890843"/>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sz="2400" dirty="0" smtClean="0">
                <a:latin typeface="Times New Roman" pitchFamily="18" charset="0"/>
              </a:rPr>
              <a:t>信息源的最大熵，发生在每一个符号等概率出现时；</a:t>
            </a:r>
          </a:p>
          <a:p>
            <a:pPr algn="just">
              <a:lnSpc>
                <a:spcPct val="130000"/>
              </a:lnSpc>
              <a:spcBef>
                <a:spcPct val="50000"/>
              </a:spcBef>
            </a:pPr>
            <a:r>
              <a:rPr kumimoji="1" lang="zh-CN" altLang="en-US" sz="2400" dirty="0" smtClean="0">
                <a:latin typeface="Times New Roman" pitchFamily="18" charset="0"/>
              </a:rPr>
              <a:t>如果各符号</a:t>
            </a:r>
            <a:r>
              <a:rPr kumimoji="1" lang="en-US" altLang="zh-CN" sz="2400" dirty="0" smtClean="0">
                <a:latin typeface="Times New Roman" pitchFamily="18" charset="0"/>
              </a:rPr>
              <a:t>x</a:t>
            </a:r>
            <a:r>
              <a:rPr kumimoji="1" lang="en-US" altLang="zh-CN" sz="2400" baseline="-25000" dirty="0" smtClean="0">
                <a:latin typeface="Times New Roman" pitchFamily="18" charset="0"/>
              </a:rPr>
              <a:t>1</a:t>
            </a:r>
            <a:r>
              <a:rPr kumimoji="1" lang="en-US" altLang="zh-CN" sz="2400" dirty="0" smtClean="0">
                <a:latin typeface="Times New Roman" pitchFamily="18" charset="0"/>
              </a:rPr>
              <a:t> x</a:t>
            </a:r>
            <a:r>
              <a:rPr kumimoji="1" lang="en-US" altLang="zh-CN" sz="2400" baseline="-25000" dirty="0" smtClean="0">
                <a:latin typeface="Times New Roman" pitchFamily="18" charset="0"/>
              </a:rPr>
              <a:t>2</a:t>
            </a:r>
            <a:r>
              <a:rPr kumimoji="1" lang="en-US" altLang="zh-CN" sz="2400" dirty="0" smtClean="0">
                <a:latin typeface="Times New Roman" pitchFamily="18" charset="0"/>
              </a:rPr>
              <a:t> …x</a:t>
            </a:r>
            <a:r>
              <a:rPr kumimoji="1" lang="en-US" altLang="zh-CN" sz="2400" baseline="-25000" dirty="0" smtClean="0">
                <a:latin typeface="Times New Roman" pitchFamily="18" charset="0"/>
              </a:rPr>
              <a:t>n</a:t>
            </a:r>
            <a:r>
              <a:rPr kumimoji="1" lang="zh-CN" altLang="en-US" sz="2400" dirty="0" smtClean="0">
                <a:latin typeface="Times New Roman" pitchFamily="18" charset="0"/>
              </a:rPr>
              <a:t>等概出现，则有：</a:t>
            </a:r>
            <a:endParaRPr kumimoji="1" lang="en-US" altLang="zh-CN" sz="2400" dirty="0" smtClean="0">
              <a:latin typeface="Times New Roman" pitchFamily="18" charset="0"/>
            </a:endParaRPr>
          </a:p>
          <a:p>
            <a:pPr algn="just">
              <a:lnSpc>
                <a:spcPct val="130000"/>
              </a:lnSpc>
              <a:spcBef>
                <a:spcPct val="50000"/>
              </a:spcBef>
            </a:pPr>
            <a:endParaRPr kumimoji="1" lang="zh-CN" altLang="en-US" sz="2400" dirty="0" smtClean="0">
              <a:latin typeface="Times New Roman" pitchFamily="18" charset="0"/>
            </a:endParaRPr>
          </a:p>
          <a:p>
            <a:pPr algn="just">
              <a:lnSpc>
                <a:spcPct val="130000"/>
              </a:lnSpc>
              <a:spcBef>
                <a:spcPct val="50000"/>
              </a:spcBef>
            </a:pPr>
            <a:r>
              <a:rPr kumimoji="1" lang="zh-CN" altLang="en-US" sz="2400" b="1" dirty="0" smtClean="0">
                <a:solidFill>
                  <a:srgbClr val="C00000"/>
                </a:solidFill>
                <a:latin typeface="Times New Roman" pitchFamily="18" charset="0"/>
              </a:rPr>
              <a:t>用平均信息量</a:t>
            </a:r>
            <a:r>
              <a:rPr kumimoji="1" lang="zh-CN" altLang="en-US" sz="2400" dirty="0" smtClean="0">
                <a:latin typeface="Times New Roman" pitchFamily="18" charset="0"/>
              </a:rPr>
              <a:t>计算消息的信息量：</a:t>
            </a:r>
            <a:endParaRPr kumimoji="1" lang="en-US" altLang="zh-CN" sz="2400" dirty="0" smtClean="0">
              <a:latin typeface="Times New Roman" pitchFamily="18" charset="0"/>
            </a:endParaRPr>
          </a:p>
          <a:p>
            <a:pPr lvl="1" algn="just">
              <a:lnSpc>
                <a:spcPct val="130000"/>
              </a:lnSpc>
              <a:spcBef>
                <a:spcPct val="50000"/>
              </a:spcBef>
            </a:pPr>
            <a:r>
              <a:rPr kumimoji="1" lang="zh-CN" altLang="en-US" sz="2400" dirty="0" smtClean="0">
                <a:latin typeface="Times New Roman" pitchFamily="18" charset="0"/>
              </a:rPr>
              <a:t>若消息传送的符号总数为</a:t>
            </a:r>
            <a:r>
              <a:rPr kumimoji="1" lang="en-US" altLang="zh-CN" sz="2400" dirty="0" smtClean="0">
                <a:latin typeface="Times New Roman" pitchFamily="18" charset="0"/>
              </a:rPr>
              <a:t>m</a:t>
            </a:r>
            <a:r>
              <a:rPr kumimoji="1" lang="zh-CN" altLang="en-US" sz="2400" dirty="0" smtClean="0">
                <a:latin typeface="Times New Roman" pitchFamily="18" charset="0"/>
              </a:rPr>
              <a:t>，且</a:t>
            </a:r>
            <a:r>
              <a:rPr kumimoji="1" lang="en-US" altLang="zh-CN" sz="2400" dirty="0" smtClean="0">
                <a:latin typeface="Times New Roman" pitchFamily="18" charset="0"/>
              </a:rPr>
              <a:t>m</a:t>
            </a:r>
            <a:r>
              <a:rPr kumimoji="1" lang="zh-CN" altLang="en-US" sz="2400" dirty="0" smtClean="0">
                <a:latin typeface="Times New Roman" pitchFamily="18" charset="0"/>
              </a:rPr>
              <a:t>比较大，则</a:t>
            </a:r>
            <a:endParaRPr kumimoji="1" lang="en-US" altLang="zh-CN" sz="2400" dirty="0" smtClean="0">
              <a:latin typeface="Times New Roman" pitchFamily="18" charset="0"/>
            </a:endParaRPr>
          </a:p>
          <a:p>
            <a:pPr lvl="1" algn="just">
              <a:lnSpc>
                <a:spcPct val="130000"/>
              </a:lnSpc>
              <a:spcBef>
                <a:spcPct val="50000"/>
              </a:spcBef>
            </a:pPr>
            <a:r>
              <a:rPr kumimoji="1" lang="zh-CN" altLang="en-US" sz="2400" dirty="0" smtClean="0">
                <a:latin typeface="Times New Roman" pitchFamily="18" charset="0"/>
              </a:rPr>
              <a:t>例如：信息源由独立等概的符号</a:t>
            </a:r>
            <a:r>
              <a:rPr kumimoji="1" lang="en-US" altLang="zh-CN" sz="2400" dirty="0" smtClean="0">
                <a:latin typeface="Times New Roman" pitchFamily="18" charset="0"/>
              </a:rPr>
              <a:t>0,1</a:t>
            </a:r>
            <a:r>
              <a:rPr kumimoji="1" lang="zh-CN" altLang="en-US" sz="2400" dirty="0" smtClean="0">
                <a:latin typeface="Times New Roman" pitchFamily="18" charset="0"/>
              </a:rPr>
              <a:t>组成，</a:t>
            </a:r>
            <a:r>
              <a:rPr kumimoji="1" lang="en-US" altLang="zh-CN" sz="2400" dirty="0" smtClean="0">
                <a:latin typeface="Times New Roman" pitchFamily="18" charset="0"/>
              </a:rPr>
              <a:t>n=2,</a:t>
            </a:r>
            <a:r>
              <a:rPr kumimoji="1" lang="zh-CN" altLang="en-US" sz="2400" dirty="0" smtClean="0">
                <a:latin typeface="Times New Roman" pitchFamily="18" charset="0"/>
              </a:rPr>
              <a:t>则</a:t>
            </a:r>
            <a:endParaRPr kumimoji="1" lang="en-US" altLang="zh-CN" sz="2400" dirty="0" smtClean="0">
              <a:latin typeface="Times New Roman" pitchFamily="18" charset="0"/>
            </a:endParaRPr>
          </a:p>
          <a:p>
            <a:pPr lvl="1" algn="just">
              <a:lnSpc>
                <a:spcPct val="130000"/>
              </a:lnSpc>
              <a:spcBef>
                <a:spcPct val="50000"/>
              </a:spcBef>
            </a:pPr>
            <a:endParaRPr kumimoji="1" lang="en-US" altLang="zh-CN" sz="2400" dirty="0" smtClean="0">
              <a:latin typeface="Times New Roman" pitchFamily="18" charset="0"/>
            </a:endParaRPr>
          </a:p>
          <a:p>
            <a:pPr lvl="1" algn="just">
              <a:lnSpc>
                <a:spcPct val="130000"/>
              </a:lnSpc>
              <a:spcBef>
                <a:spcPct val="50000"/>
              </a:spcBef>
            </a:pPr>
            <a:r>
              <a:rPr kumimoji="1" lang="en-US" altLang="zh-CN" sz="2400" dirty="0" smtClean="0">
                <a:latin typeface="Times New Roman" pitchFamily="18" charset="0"/>
              </a:rPr>
              <a:t>  </a:t>
            </a:r>
            <a:r>
              <a:rPr kumimoji="1" lang="zh-CN" altLang="en-US" sz="2400" dirty="0" smtClean="0">
                <a:latin typeface="Times New Roman" pitchFamily="18" charset="0"/>
              </a:rPr>
              <a:t>此时符号数与比特数相同。</a:t>
            </a:r>
            <a:endParaRPr kumimoji="1" lang="en-US" altLang="zh-CN" sz="2400" dirty="0" smtClean="0">
              <a:latin typeface="Times New Roman" pitchFamily="18" charset="0"/>
            </a:endParaRPr>
          </a:p>
          <a:p>
            <a:pPr algn="just">
              <a:lnSpc>
                <a:spcPct val="130000"/>
              </a:lnSpc>
              <a:spcBef>
                <a:spcPct val="50000"/>
              </a:spcBef>
            </a:pPr>
            <a:endParaRPr kumimoji="1" lang="zh-CN" altLang="en-US" sz="2400" dirty="0">
              <a:latin typeface="Times New Roman" pitchFamily="18" charset="0"/>
            </a:endParaRPr>
          </a:p>
        </p:txBody>
      </p:sp>
      <p:sp>
        <p:nvSpPr>
          <p:cNvPr id="4" name="矩形 3"/>
          <p:cNvSpPr/>
          <p:nvPr/>
        </p:nvSpPr>
        <p:spPr>
          <a:xfrm>
            <a:off x="1043608" y="476672"/>
            <a:ext cx="4301177"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平均信息量的应用</a:t>
            </a:r>
          </a:p>
        </p:txBody>
      </p:sp>
      <p:graphicFrame>
        <p:nvGraphicFramePr>
          <p:cNvPr id="6" name="Object 3"/>
          <p:cNvGraphicFramePr>
            <a:graphicFrameLocks noChangeAspect="1"/>
          </p:cNvGraphicFramePr>
          <p:nvPr/>
        </p:nvGraphicFramePr>
        <p:xfrm>
          <a:off x="6948264" y="4145136"/>
          <a:ext cx="1958975" cy="508000"/>
        </p:xfrm>
        <a:graphic>
          <a:graphicData uri="http://schemas.openxmlformats.org/presentationml/2006/ole">
            <mc:AlternateContent xmlns:mc="http://schemas.openxmlformats.org/markup-compatibility/2006">
              <mc:Choice xmlns:v="urn:schemas-microsoft-com:vml" Requires="v">
                <p:oleObj spid="_x0000_s113694" name="Equation" r:id="rId3" imgW="1066680" imgH="253800" progId="Equation.DSMT4">
                  <p:embed/>
                </p:oleObj>
              </mc:Choice>
              <mc:Fallback>
                <p:oleObj name="Equation" r:id="rId3" imgW="1066680" imgH="253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4145136"/>
                        <a:ext cx="19589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1043608" y="2636912"/>
          <a:ext cx="7010400" cy="787400"/>
        </p:xfrm>
        <a:graphic>
          <a:graphicData uri="http://schemas.openxmlformats.org/presentationml/2006/ole">
            <mc:AlternateContent xmlns:mc="http://schemas.openxmlformats.org/markup-compatibility/2006">
              <mc:Choice xmlns:v="urn:schemas-microsoft-com:vml" Requires="v">
                <p:oleObj spid="_x0000_s113695" name="Equation" r:id="rId5" imgW="3504960" imgH="393480" progId="Equation.DSMT4">
                  <p:embed/>
                </p:oleObj>
              </mc:Choice>
              <mc:Fallback>
                <p:oleObj name="Equation" r:id="rId5" imgW="350496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636912"/>
                        <a:ext cx="7010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nvGraphicFramePr>
        <p:xfrm>
          <a:off x="2555776" y="5369272"/>
          <a:ext cx="3335338" cy="508000"/>
        </p:xfrm>
        <a:graphic>
          <a:graphicData uri="http://schemas.openxmlformats.org/presentationml/2006/ole">
            <mc:AlternateContent xmlns:mc="http://schemas.openxmlformats.org/markup-compatibility/2006">
              <mc:Choice xmlns:v="urn:schemas-microsoft-com:vml" Requires="v">
                <p:oleObj spid="_x0000_s113696" name="Equation" r:id="rId7" imgW="1815840" imgH="253800" progId="Equation.DSMT4">
                  <p:embed/>
                </p:oleObj>
              </mc:Choice>
              <mc:Fallback>
                <p:oleObj name="Equation" r:id="rId7" imgW="1815840" imgH="2538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369272"/>
                        <a:ext cx="33353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23528" y="1484784"/>
            <a:ext cx="8458200" cy="4007251"/>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sz="2400" b="1" dirty="0" smtClean="0">
                <a:solidFill>
                  <a:srgbClr val="FF0000"/>
                </a:solidFill>
                <a:latin typeface="Times New Roman" pitchFamily="18" charset="0"/>
              </a:rPr>
              <a:t>例 </a:t>
            </a:r>
            <a:r>
              <a:rPr kumimoji="1" lang="en-US" altLang="zh-CN" sz="2400" b="1" dirty="0">
                <a:solidFill>
                  <a:srgbClr val="FF0000"/>
                </a:solidFill>
                <a:latin typeface="Times New Roman" pitchFamily="18" charset="0"/>
              </a:rPr>
              <a:t>1 </a:t>
            </a:r>
            <a:r>
              <a:rPr kumimoji="1" lang="en-US" altLang="zh-CN" sz="2400" b="1" dirty="0">
                <a:solidFill>
                  <a:srgbClr val="FF0000"/>
                </a:solidFill>
                <a:latin typeface="Courier New" pitchFamily="49" charset="0"/>
              </a:rPr>
              <a:t>–</a:t>
            </a:r>
            <a:r>
              <a:rPr kumimoji="1" lang="en-US" altLang="zh-CN" sz="2400" b="1" dirty="0">
                <a:solidFill>
                  <a:srgbClr val="FF0000"/>
                </a:solidFill>
                <a:latin typeface="Times New Roman" pitchFamily="18" charset="0"/>
              </a:rPr>
              <a:t> 2</a:t>
            </a:r>
            <a:r>
              <a:rPr kumimoji="1" lang="en-US" altLang="zh-CN" sz="2400" b="1" dirty="0">
                <a:latin typeface="Times New Roman" pitchFamily="18" charset="0"/>
              </a:rPr>
              <a:t> </a:t>
            </a:r>
            <a:r>
              <a:rPr kumimoji="1" lang="zh-CN" altLang="en-US" sz="2400" dirty="0">
                <a:latin typeface="Times New Roman" pitchFamily="18" charset="0"/>
              </a:rPr>
              <a:t>一离散信源由</a:t>
            </a:r>
            <a:r>
              <a:rPr kumimoji="1" lang="en-US" altLang="zh-CN" sz="2400" dirty="0">
                <a:latin typeface="Times New Roman" pitchFamily="18" charset="0"/>
              </a:rPr>
              <a:t>0</a:t>
            </a:r>
            <a:r>
              <a:rPr kumimoji="1" lang="zh-CN" altLang="en-US" sz="2400" dirty="0">
                <a:latin typeface="Times New Roman" pitchFamily="18" charset="0"/>
              </a:rPr>
              <a:t>， </a:t>
            </a:r>
            <a:r>
              <a:rPr kumimoji="1" lang="en-US" altLang="zh-CN" sz="2400" dirty="0">
                <a:latin typeface="Times New Roman" pitchFamily="18" charset="0"/>
              </a:rPr>
              <a:t>1</a:t>
            </a:r>
            <a:r>
              <a:rPr kumimoji="1" lang="zh-CN" altLang="en-US" sz="2400" dirty="0">
                <a:latin typeface="Times New Roman" pitchFamily="18" charset="0"/>
              </a:rPr>
              <a:t>， </a:t>
            </a:r>
            <a:r>
              <a:rPr kumimoji="1" lang="en-US" altLang="zh-CN" sz="2400" dirty="0">
                <a:latin typeface="Times New Roman" pitchFamily="18" charset="0"/>
              </a:rPr>
              <a:t>2</a:t>
            </a:r>
            <a:r>
              <a:rPr kumimoji="1" lang="zh-CN" altLang="en-US" sz="2400" dirty="0">
                <a:latin typeface="Times New Roman" pitchFamily="18" charset="0"/>
              </a:rPr>
              <a:t>， </a:t>
            </a:r>
            <a:r>
              <a:rPr kumimoji="1" lang="en-US" altLang="zh-CN" sz="2400" dirty="0">
                <a:latin typeface="Times New Roman" pitchFamily="18" charset="0"/>
              </a:rPr>
              <a:t>3</a:t>
            </a:r>
            <a:r>
              <a:rPr kumimoji="1" lang="zh-CN" altLang="en-US" sz="2400" dirty="0">
                <a:latin typeface="Times New Roman" pitchFamily="18" charset="0"/>
              </a:rPr>
              <a:t>四个符号组成，它们出现的概率分别为</a:t>
            </a:r>
            <a:r>
              <a:rPr kumimoji="1" lang="en-US" altLang="zh-CN" sz="2400" dirty="0">
                <a:latin typeface="Times New Roman" pitchFamily="18" charset="0"/>
              </a:rPr>
              <a:t>3/8, 1/4, 1/4, 1/8</a:t>
            </a:r>
            <a:r>
              <a:rPr kumimoji="1" lang="zh-CN" altLang="en-US" sz="2400" dirty="0">
                <a:latin typeface="Times New Roman" pitchFamily="18" charset="0"/>
              </a:rPr>
              <a:t>，且每个符号的出现都是独立的。试求某</a:t>
            </a:r>
            <a:r>
              <a:rPr kumimoji="1" lang="zh-CN" altLang="en-US" sz="2400" dirty="0" smtClean="0">
                <a:latin typeface="Times New Roman" pitchFamily="18" charset="0"/>
              </a:rPr>
              <a:t>消息</a:t>
            </a:r>
            <a:r>
              <a:rPr kumimoji="1" lang="en-US" altLang="zh-CN" sz="2400" dirty="0" smtClean="0">
                <a:latin typeface="Times New Roman" pitchFamily="18" charset="0"/>
              </a:rPr>
              <a:t>201220170213….</a:t>
            </a:r>
            <a:r>
              <a:rPr kumimoji="1" lang="zh-CN" altLang="en-US" sz="2400" dirty="0" smtClean="0">
                <a:latin typeface="Times New Roman" pitchFamily="18" charset="0"/>
              </a:rPr>
              <a:t>共</a:t>
            </a:r>
            <a:r>
              <a:rPr kumimoji="1" lang="en-US" altLang="zh-CN" sz="2400" dirty="0" smtClean="0">
                <a:latin typeface="Times New Roman" pitchFamily="18" charset="0"/>
              </a:rPr>
              <a:t>57</a:t>
            </a:r>
            <a:r>
              <a:rPr kumimoji="1" lang="zh-CN" altLang="en-US" sz="2400" dirty="0" smtClean="0">
                <a:latin typeface="Times New Roman" pitchFamily="18" charset="0"/>
              </a:rPr>
              <a:t>个符号（</a:t>
            </a:r>
            <a:r>
              <a:rPr kumimoji="1" lang="en-US" altLang="zh-CN" sz="2400" dirty="0" smtClean="0">
                <a:latin typeface="Times New Roman" pitchFamily="18" charset="0"/>
              </a:rPr>
              <a:t>0</a:t>
            </a:r>
            <a:r>
              <a:rPr kumimoji="1" lang="zh-CN" altLang="en-US" sz="2400" dirty="0" smtClean="0">
                <a:latin typeface="Times New Roman" pitchFamily="18" charset="0"/>
              </a:rPr>
              <a:t>出现</a:t>
            </a:r>
            <a:r>
              <a:rPr kumimoji="1" lang="en-US" altLang="zh-CN" sz="2400" dirty="0" smtClean="0">
                <a:latin typeface="Times New Roman" pitchFamily="18" charset="0"/>
              </a:rPr>
              <a:t>23</a:t>
            </a:r>
            <a:r>
              <a:rPr kumimoji="1" lang="zh-CN" altLang="en-US" sz="2400" dirty="0" smtClean="0">
                <a:latin typeface="Times New Roman" pitchFamily="18" charset="0"/>
              </a:rPr>
              <a:t>次，</a:t>
            </a:r>
            <a:r>
              <a:rPr kumimoji="1" lang="en-US" altLang="zh-CN" sz="2400" dirty="0" smtClean="0">
                <a:latin typeface="Times New Roman" pitchFamily="18" charset="0"/>
              </a:rPr>
              <a:t>1</a:t>
            </a:r>
            <a:r>
              <a:rPr kumimoji="1" lang="zh-CN" altLang="en-US" sz="2400" dirty="0" smtClean="0">
                <a:latin typeface="Times New Roman" pitchFamily="18" charset="0"/>
              </a:rPr>
              <a:t>出现</a:t>
            </a:r>
            <a:r>
              <a:rPr kumimoji="1" lang="en-US" altLang="zh-CN" sz="2400" dirty="0" smtClean="0">
                <a:latin typeface="Times New Roman" pitchFamily="18" charset="0"/>
              </a:rPr>
              <a:t>14</a:t>
            </a:r>
            <a:r>
              <a:rPr kumimoji="1" lang="zh-CN" altLang="en-US" sz="2400" dirty="0" smtClean="0">
                <a:latin typeface="Times New Roman" pitchFamily="18" charset="0"/>
              </a:rPr>
              <a:t>次，</a:t>
            </a:r>
            <a:r>
              <a:rPr kumimoji="1" lang="en-US" altLang="zh-CN" sz="2400" dirty="0" smtClean="0">
                <a:latin typeface="Times New Roman" pitchFamily="18" charset="0"/>
              </a:rPr>
              <a:t>2</a:t>
            </a:r>
            <a:r>
              <a:rPr kumimoji="1" lang="zh-CN" altLang="en-US" sz="2400" dirty="0" smtClean="0">
                <a:latin typeface="Times New Roman" pitchFamily="18" charset="0"/>
              </a:rPr>
              <a:t>出现</a:t>
            </a:r>
            <a:r>
              <a:rPr kumimoji="1" lang="en-US" altLang="zh-CN" sz="2400" dirty="0" smtClean="0">
                <a:latin typeface="Times New Roman" pitchFamily="18" charset="0"/>
              </a:rPr>
              <a:t>13</a:t>
            </a:r>
            <a:r>
              <a:rPr kumimoji="1" lang="zh-CN" altLang="en-US" sz="2400" dirty="0" smtClean="0">
                <a:latin typeface="Times New Roman" pitchFamily="18" charset="0"/>
              </a:rPr>
              <a:t>次，</a:t>
            </a:r>
            <a:r>
              <a:rPr kumimoji="1" lang="en-US" altLang="zh-CN" sz="2400" dirty="0" smtClean="0">
                <a:latin typeface="Times New Roman" pitchFamily="18" charset="0"/>
              </a:rPr>
              <a:t>3</a:t>
            </a:r>
            <a:r>
              <a:rPr kumimoji="1" lang="zh-CN" altLang="en-US" sz="2400" dirty="0" smtClean="0">
                <a:latin typeface="Times New Roman" pitchFamily="18" charset="0"/>
              </a:rPr>
              <a:t>出现</a:t>
            </a:r>
            <a:r>
              <a:rPr kumimoji="1" lang="en-US" altLang="zh-CN" sz="2400" dirty="0" smtClean="0">
                <a:latin typeface="Times New Roman" pitchFamily="18" charset="0"/>
              </a:rPr>
              <a:t>7</a:t>
            </a:r>
            <a:r>
              <a:rPr kumimoji="1" lang="zh-CN" altLang="en-US" sz="2400" dirty="0" smtClean="0">
                <a:latin typeface="Times New Roman" pitchFamily="18" charset="0"/>
              </a:rPr>
              <a:t>次）的</a:t>
            </a:r>
            <a:r>
              <a:rPr kumimoji="1" lang="zh-CN" altLang="en-US" sz="2400" dirty="0">
                <a:latin typeface="Times New Roman" pitchFamily="18" charset="0"/>
              </a:rPr>
              <a:t>信息量。 </a:t>
            </a:r>
            <a:endParaRPr kumimoji="1" lang="en-US" altLang="zh-CN" sz="2400" dirty="0" smtClean="0">
              <a:latin typeface="Times New Roman" pitchFamily="18" charset="0"/>
            </a:endParaRPr>
          </a:p>
          <a:p>
            <a:pPr algn="just">
              <a:lnSpc>
                <a:spcPct val="130000"/>
              </a:lnSpc>
              <a:spcBef>
                <a:spcPct val="50000"/>
              </a:spcBef>
            </a:pPr>
            <a:r>
              <a:rPr kumimoji="1" lang="zh-CN" altLang="en-US" sz="2400" dirty="0" smtClean="0">
                <a:latin typeface="Times New Roman" pitchFamily="18" charset="0"/>
              </a:rPr>
              <a:t>方法一：</a:t>
            </a:r>
            <a:endParaRPr kumimoji="1" lang="en-US" altLang="zh-CN" sz="2400" dirty="0" smtClean="0">
              <a:latin typeface="Times New Roman" pitchFamily="18" charset="0"/>
            </a:endParaRPr>
          </a:p>
          <a:p>
            <a:pPr algn="just">
              <a:lnSpc>
                <a:spcPct val="130000"/>
              </a:lnSpc>
              <a:spcBef>
                <a:spcPct val="50000"/>
              </a:spcBef>
            </a:pPr>
            <a:endParaRPr kumimoji="1" lang="en-US" altLang="zh-CN" sz="2400" dirty="0" smtClean="0">
              <a:latin typeface="Times New Roman" pitchFamily="18" charset="0"/>
            </a:endParaRPr>
          </a:p>
          <a:p>
            <a:pPr algn="just">
              <a:lnSpc>
                <a:spcPct val="130000"/>
              </a:lnSpc>
              <a:spcBef>
                <a:spcPct val="50000"/>
              </a:spcBef>
            </a:pPr>
            <a:r>
              <a:rPr kumimoji="1" lang="zh-CN" altLang="en-US" sz="2400" dirty="0" smtClean="0">
                <a:latin typeface="Times New Roman" pitchFamily="18" charset="0"/>
              </a:rPr>
              <a:t>方法二：</a:t>
            </a:r>
            <a:endParaRPr kumimoji="1" lang="zh-CN" altLang="en-US" sz="2400" dirty="0">
              <a:latin typeface="Times New Roman" pitchFamily="18" charset="0"/>
            </a:endParaRPr>
          </a:p>
        </p:txBody>
      </p:sp>
      <p:sp>
        <p:nvSpPr>
          <p:cNvPr id="3" name="矩形 2"/>
          <p:cNvSpPr/>
          <p:nvPr/>
        </p:nvSpPr>
        <p:spPr>
          <a:xfrm>
            <a:off x="1043608" y="476672"/>
            <a:ext cx="1213794"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例题</a:t>
            </a:r>
          </a:p>
        </p:txBody>
      </p:sp>
      <p:graphicFrame>
        <p:nvGraphicFramePr>
          <p:cNvPr id="99329" name="Object 2"/>
          <p:cNvGraphicFramePr>
            <a:graphicFrameLocks noChangeAspect="1"/>
          </p:cNvGraphicFramePr>
          <p:nvPr/>
        </p:nvGraphicFramePr>
        <p:xfrm>
          <a:off x="1907704" y="3501008"/>
          <a:ext cx="6021388" cy="765175"/>
        </p:xfrm>
        <a:graphic>
          <a:graphicData uri="http://schemas.openxmlformats.org/presentationml/2006/ole">
            <mc:AlternateContent xmlns:mc="http://schemas.openxmlformats.org/markup-compatibility/2006">
              <mc:Choice xmlns:v="urn:schemas-microsoft-com:vml" Requires="v">
                <p:oleObj spid="_x0000_s99365" name="Equation" r:id="rId3" imgW="2793960" imgH="355320" progId="Equation.DSMT4">
                  <p:embed/>
                </p:oleObj>
              </mc:Choice>
              <mc:Fallback>
                <p:oleObj name="Equation" r:id="rId3" imgW="2793960" imgH="3553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501008"/>
                        <a:ext cx="6021388"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0" name="Object 4"/>
          <p:cNvGraphicFramePr>
            <a:graphicFrameLocks noChangeAspect="1"/>
          </p:cNvGraphicFramePr>
          <p:nvPr/>
        </p:nvGraphicFramePr>
        <p:xfrm>
          <a:off x="1979712" y="4101717"/>
          <a:ext cx="4351625" cy="767443"/>
        </p:xfrm>
        <a:graphic>
          <a:graphicData uri="http://schemas.openxmlformats.org/presentationml/2006/ole">
            <mc:AlternateContent xmlns:mc="http://schemas.openxmlformats.org/markup-compatibility/2006">
              <mc:Choice xmlns:v="urn:schemas-microsoft-com:vml" Requires="v">
                <p:oleObj spid="_x0000_s99366" name="Equation" r:id="rId5" imgW="2019240" imgH="355320" progId="Equation.DSMT4">
                  <p:embed/>
                </p:oleObj>
              </mc:Choice>
              <mc:Fallback>
                <p:oleObj name="Equation" r:id="rId5" imgW="2019240" imgH="355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101717"/>
                        <a:ext cx="4351625" cy="767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1" name="Object 6"/>
          <p:cNvGraphicFramePr>
            <a:graphicFrameLocks noChangeAspect="1"/>
          </p:cNvGraphicFramePr>
          <p:nvPr/>
        </p:nvGraphicFramePr>
        <p:xfrm>
          <a:off x="1784498" y="4797152"/>
          <a:ext cx="5811838" cy="1343025"/>
        </p:xfrm>
        <a:graphic>
          <a:graphicData uri="http://schemas.openxmlformats.org/presentationml/2006/ole">
            <mc:AlternateContent xmlns:mc="http://schemas.openxmlformats.org/markup-compatibility/2006">
              <mc:Choice xmlns:v="urn:schemas-microsoft-com:vml" Requires="v">
                <p:oleObj spid="_x0000_s99367" name="Equation" r:id="rId7" imgW="2361960" imgH="545760" progId="Equation.DSMT4">
                  <p:embed/>
                </p:oleObj>
              </mc:Choice>
              <mc:Fallback>
                <p:oleObj name="Equation" r:id="rId7" imgW="2361960" imgH="5457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498" y="4797152"/>
                        <a:ext cx="5811838"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7"/>
          <p:cNvGraphicFramePr>
            <a:graphicFrameLocks noChangeAspect="1"/>
          </p:cNvGraphicFramePr>
          <p:nvPr/>
        </p:nvGraphicFramePr>
        <p:xfrm>
          <a:off x="2059037" y="6127750"/>
          <a:ext cx="3521075" cy="496888"/>
        </p:xfrm>
        <a:graphic>
          <a:graphicData uri="http://schemas.openxmlformats.org/presentationml/2006/ole">
            <mc:AlternateContent xmlns:mc="http://schemas.openxmlformats.org/markup-compatibility/2006">
              <mc:Choice xmlns:v="urn:schemas-microsoft-com:vml" Requires="v">
                <p:oleObj spid="_x0000_s99368" name="Equation" r:id="rId9" imgW="1346040" imgH="190440" progId="Equation.DSMT4">
                  <p:embed/>
                </p:oleObj>
              </mc:Choice>
              <mc:Fallback>
                <p:oleObj name="Equation" r:id="rId9" imgW="1346040" imgH="1904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9037" y="6127750"/>
                        <a:ext cx="35210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60040" y="2348880"/>
            <a:ext cx="5684168" cy="1470025"/>
          </a:xfrm>
        </p:spPr>
        <p:txBody>
          <a:bodyPr/>
          <a:lstStyle/>
          <a:p>
            <a:r>
              <a:rPr lang="en-US" altLang="zh-CN" b="1" dirty="0" smtClean="0">
                <a:solidFill>
                  <a:schemeClr val="accent2">
                    <a:lumMod val="75000"/>
                  </a:schemeClr>
                </a:solidFill>
              </a:rPr>
              <a:t>§1.4 </a:t>
            </a:r>
            <a:r>
              <a:rPr lang="zh-CN" altLang="en-US" b="1" dirty="0" smtClean="0">
                <a:solidFill>
                  <a:schemeClr val="accent2">
                    <a:lumMod val="75000"/>
                  </a:schemeClr>
                </a:solidFill>
              </a:rPr>
              <a:t>主要性能指标</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46</a:t>
            </a:fld>
            <a:r>
              <a:rPr lang="zh-CN" altLang="en-US" smtClean="0"/>
              <a:t>页</a:t>
            </a:r>
            <a:endParaRPr lang="zh-CN" altLang="en-US" dirty="0"/>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457200" y="1640989"/>
            <a:ext cx="8458200" cy="4524315"/>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b="1" dirty="0" smtClean="0">
                <a:solidFill>
                  <a:srgbClr val="C00000"/>
                </a:solidFill>
              </a:rPr>
              <a:t>有效性</a:t>
            </a:r>
            <a:r>
              <a:rPr lang="zh-CN" altLang="en-US" sz="2400" dirty="0" smtClean="0"/>
              <a:t>：系统传输消息的效率</a:t>
            </a:r>
            <a:r>
              <a:rPr lang="en-US" altLang="zh-CN" sz="2400" dirty="0" smtClean="0"/>
              <a:t>——</a:t>
            </a:r>
            <a:r>
              <a:rPr lang="zh-CN" altLang="en-US" sz="2400" dirty="0" smtClean="0"/>
              <a:t>通信资源</a:t>
            </a:r>
            <a:r>
              <a:rPr lang="en-US" altLang="zh-CN" sz="2400" dirty="0" smtClean="0"/>
              <a:t>(</a:t>
            </a:r>
            <a:r>
              <a:rPr lang="zh-CN" altLang="en-US" sz="2400" dirty="0" smtClean="0"/>
              <a:t>频率、时间</a:t>
            </a:r>
            <a:r>
              <a:rPr lang="en-US" altLang="zh-CN" sz="2400" dirty="0" smtClean="0"/>
              <a:t>)</a:t>
            </a:r>
            <a:r>
              <a:rPr lang="zh-CN" altLang="en-US" sz="2400" dirty="0" smtClean="0"/>
              <a:t>的充分利用。</a:t>
            </a:r>
          </a:p>
          <a:p>
            <a:pPr lvl="1" algn="just">
              <a:spcBef>
                <a:spcPts val="0"/>
              </a:spcBef>
              <a:buClr>
                <a:srgbClr val="C00000"/>
              </a:buClr>
              <a:buSzPct val="70000"/>
              <a:buFont typeface="Wingdings" pitchFamily="2" charset="2"/>
              <a:buChar char="n"/>
            </a:pPr>
            <a:r>
              <a:rPr lang="zh-CN" altLang="en-US" sz="2400" dirty="0" smtClean="0"/>
              <a:t>在给定的信道内能够容纳多大的信息量，或允许传输多高的信息速率</a:t>
            </a:r>
          </a:p>
          <a:p>
            <a:pPr algn="just">
              <a:spcBef>
                <a:spcPts val="0"/>
              </a:spcBef>
              <a:buFont typeface="Wingdings" pitchFamily="2" charset="2"/>
              <a:buChar char="n"/>
            </a:pPr>
            <a:r>
              <a:rPr lang="zh-CN" altLang="en-US" sz="2400" b="1" dirty="0" smtClean="0">
                <a:solidFill>
                  <a:srgbClr val="C00000"/>
                </a:solidFill>
              </a:rPr>
              <a:t>可靠性</a:t>
            </a:r>
            <a:r>
              <a:rPr lang="zh-CN" altLang="en-US" sz="2400" dirty="0" smtClean="0"/>
              <a:t>：信息传输的准确程度，传送消息的准确还原</a:t>
            </a:r>
          </a:p>
          <a:p>
            <a:pPr algn="just">
              <a:spcBef>
                <a:spcPts val="0"/>
              </a:spcBef>
              <a:buFont typeface="Wingdings" pitchFamily="2" charset="2"/>
              <a:buChar char="n"/>
            </a:pPr>
            <a:r>
              <a:rPr lang="zh-CN" altLang="en-US" sz="2400" dirty="0" smtClean="0"/>
              <a:t>根据信息论观点，</a:t>
            </a:r>
            <a:r>
              <a:rPr lang="zh-CN" altLang="en-US" sz="2400" dirty="0" smtClean="0">
                <a:solidFill>
                  <a:srgbClr val="C00000"/>
                </a:solidFill>
              </a:rPr>
              <a:t>通信系统的有效性和可靠性常常是一对矛盾</a:t>
            </a:r>
            <a:r>
              <a:rPr lang="zh-CN" altLang="en-US" sz="2400" dirty="0" smtClean="0"/>
              <a:t>。也就是说有效性很高的通信系统往往带来可靠性不足的缺点；或者是保证了很高的可靠性，但导致有效性的降低。</a:t>
            </a:r>
          </a:p>
          <a:p>
            <a:pPr algn="just">
              <a:spcBef>
                <a:spcPts val="0"/>
              </a:spcBef>
              <a:buFont typeface="Wingdings" pitchFamily="2" charset="2"/>
              <a:buChar char="n"/>
            </a:pPr>
            <a:r>
              <a:rPr lang="zh-CN" altLang="en-US" sz="2400" dirty="0" smtClean="0"/>
              <a:t>可靠性是矛盾的主要方面，即发送消息在接收端的准确还原</a:t>
            </a:r>
            <a:r>
              <a:rPr lang="en-US" altLang="zh-CN" sz="2400" dirty="0" smtClean="0"/>
              <a:t>.</a:t>
            </a:r>
          </a:p>
          <a:p>
            <a:pPr algn="just">
              <a:spcBef>
                <a:spcPts val="0"/>
              </a:spcBef>
              <a:buFont typeface="Wingdings" pitchFamily="2" charset="2"/>
              <a:buChar char="n"/>
            </a:pPr>
            <a:r>
              <a:rPr lang="zh-CN" altLang="en-US" sz="2400" dirty="0" smtClean="0"/>
              <a:t>形成矛盾的根本原因</a:t>
            </a:r>
            <a:r>
              <a:rPr lang="en-US" altLang="zh-CN" sz="2400" dirty="0" smtClean="0"/>
              <a:t>——</a:t>
            </a:r>
            <a:r>
              <a:rPr lang="zh-CN" altLang="en-US" sz="2400" dirty="0" smtClean="0"/>
              <a:t>信道不理想􀀀</a:t>
            </a:r>
          </a:p>
          <a:p>
            <a:pPr lvl="1" algn="just">
              <a:spcBef>
                <a:spcPts val="0"/>
              </a:spcBef>
              <a:buClr>
                <a:srgbClr val="C00000"/>
              </a:buClr>
              <a:buSzPct val="70000"/>
              <a:buFont typeface="Wingdings" pitchFamily="2" charset="2"/>
              <a:buChar char="n"/>
            </a:pPr>
            <a:r>
              <a:rPr lang="zh-CN" altLang="en-US" sz="2400" dirty="0" smtClean="0"/>
              <a:t>带宽、时间受限</a:t>
            </a:r>
          </a:p>
          <a:p>
            <a:pPr lvl="1" algn="just">
              <a:spcBef>
                <a:spcPts val="0"/>
              </a:spcBef>
              <a:buClr>
                <a:srgbClr val="C00000"/>
              </a:buClr>
              <a:buSzPct val="70000"/>
              <a:buFont typeface="Wingdings" pitchFamily="2" charset="2"/>
              <a:buChar char="n"/>
            </a:pPr>
            <a:r>
              <a:rPr lang="zh-CN" altLang="en-US" sz="2400" dirty="0" smtClean="0"/>
              <a:t>噪声和干扰</a:t>
            </a:r>
            <a:endParaRPr lang="zh-CN" altLang="en-US" sz="2400" dirty="0"/>
          </a:p>
        </p:txBody>
      </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4401205"/>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b="1" dirty="0" smtClean="0">
                <a:solidFill>
                  <a:srgbClr val="C00000"/>
                </a:solidFill>
              </a:rPr>
              <a:t>有效性</a:t>
            </a:r>
            <a:r>
              <a:rPr lang="zh-CN" altLang="en-US" sz="2800" b="1" dirty="0" smtClean="0"/>
              <a:t>：用所传信号的有效传输带宽来表征，越小越有效。</a:t>
            </a:r>
          </a:p>
          <a:p>
            <a:pPr lvl="1">
              <a:buClr>
                <a:srgbClr val="C00000"/>
              </a:buClr>
              <a:buSzPct val="70000"/>
              <a:buFont typeface="Wingdings" pitchFamily="2" charset="2"/>
              <a:buChar char="n"/>
            </a:pPr>
            <a:r>
              <a:rPr lang="zh-CN" altLang="en-US" sz="2800" b="1" dirty="0" smtClean="0"/>
              <a:t>一路话音：</a:t>
            </a:r>
            <a:r>
              <a:rPr lang="en-US" altLang="zh-CN" sz="2800" b="1" dirty="0" smtClean="0"/>
              <a:t>B</a:t>
            </a:r>
            <a:r>
              <a:rPr lang="en-US" altLang="zh-CN" sz="2800" b="1" baseline="-25000" dirty="0" smtClean="0"/>
              <a:t>SSB</a:t>
            </a:r>
            <a:r>
              <a:rPr lang="en-US" altLang="zh-CN" sz="2800" b="1" dirty="0" smtClean="0"/>
              <a:t>=4KHz</a:t>
            </a:r>
            <a:r>
              <a:rPr lang="zh-CN" altLang="en-US" sz="2800" b="1" dirty="0" smtClean="0"/>
              <a:t>；</a:t>
            </a:r>
            <a:r>
              <a:rPr lang="en-US" altLang="zh-CN" sz="2800" b="1" dirty="0" smtClean="0"/>
              <a:t>B</a:t>
            </a:r>
            <a:r>
              <a:rPr lang="en-US" altLang="zh-CN" sz="2800" b="1" baseline="-25000" dirty="0" smtClean="0"/>
              <a:t>DSB</a:t>
            </a:r>
            <a:r>
              <a:rPr lang="en-US" altLang="zh-CN" sz="2800" b="1" dirty="0" smtClean="0"/>
              <a:t>=8KHz</a:t>
            </a:r>
          </a:p>
          <a:p>
            <a:pPr lvl="1">
              <a:buClr>
                <a:srgbClr val="C00000"/>
              </a:buClr>
              <a:buSzPct val="70000"/>
              <a:buFont typeface="Wingdings" pitchFamily="2" charset="2"/>
              <a:buChar char="n"/>
            </a:pPr>
            <a:r>
              <a:rPr lang="en-US" altLang="zh-CN" sz="2800" b="1" dirty="0" smtClean="0"/>
              <a:t>B</a:t>
            </a:r>
            <a:r>
              <a:rPr lang="en-US" altLang="zh-CN" sz="2800" b="1" baseline="-25000" dirty="0" smtClean="0"/>
              <a:t>FM</a:t>
            </a:r>
            <a:r>
              <a:rPr lang="en-US" altLang="zh-CN" sz="2800" b="1" dirty="0" smtClean="0"/>
              <a:t>=2(m</a:t>
            </a:r>
            <a:r>
              <a:rPr lang="en-US" altLang="zh-CN" sz="2800" b="1" baseline="-25000" dirty="0" smtClean="0"/>
              <a:t>f</a:t>
            </a:r>
            <a:r>
              <a:rPr lang="en-US" altLang="zh-CN" sz="2800" b="1" dirty="0" smtClean="0"/>
              <a:t>+1)×4KHz</a:t>
            </a:r>
          </a:p>
          <a:p>
            <a:pPr>
              <a:buFont typeface="Wingdings" pitchFamily="2" charset="2"/>
              <a:buChar char="n"/>
            </a:pPr>
            <a:r>
              <a:rPr lang="zh-CN" altLang="en-US" sz="2800" b="1" dirty="0" smtClean="0">
                <a:solidFill>
                  <a:srgbClr val="C00000"/>
                </a:solidFill>
              </a:rPr>
              <a:t>可靠性</a:t>
            </a:r>
            <a:r>
              <a:rPr lang="zh-CN" altLang="en-US" sz="2800" b="1" dirty="0" smtClean="0"/>
              <a:t>：</a:t>
            </a:r>
          </a:p>
          <a:p>
            <a:pPr lvl="1">
              <a:buClr>
                <a:srgbClr val="C00000"/>
              </a:buClr>
              <a:buSzPct val="70000"/>
              <a:buFont typeface="Wingdings" pitchFamily="2" charset="2"/>
              <a:buChar char="n"/>
            </a:pPr>
            <a:r>
              <a:rPr lang="zh-CN" altLang="en-US" sz="2800" b="1" dirty="0" smtClean="0"/>
              <a:t>输出信噪比</a:t>
            </a:r>
            <a:r>
              <a:rPr lang="en-US" altLang="zh-CN" sz="2800" b="1" dirty="0" smtClean="0"/>
              <a:t>(</a:t>
            </a:r>
            <a:r>
              <a:rPr lang="zh-CN" altLang="en-US" sz="2800" b="1" dirty="0" smtClean="0"/>
              <a:t>仅考虑加性干扰</a:t>
            </a:r>
            <a:r>
              <a:rPr lang="en-US" altLang="zh-CN" sz="2800" b="1" dirty="0" smtClean="0"/>
              <a:t>)</a:t>
            </a:r>
            <a:r>
              <a:rPr lang="zh-CN" altLang="en-US" sz="2800" b="1" dirty="0" smtClean="0"/>
              <a:t>：接收端输出的</a:t>
            </a:r>
          </a:p>
          <a:p>
            <a:pPr lvl="1">
              <a:buClr>
                <a:srgbClr val="C00000"/>
              </a:buClr>
              <a:buSzPct val="70000"/>
            </a:pPr>
            <a:r>
              <a:rPr lang="zh-CN" altLang="en-US" sz="2800" b="1" dirty="0" smtClean="0"/>
              <a:t>信号平均功率与噪声平均功率之比</a:t>
            </a:r>
            <a:r>
              <a:rPr lang="en-US" altLang="zh-CN" sz="2800" b="1" dirty="0" smtClean="0"/>
              <a:t>(SNR)</a:t>
            </a:r>
          </a:p>
          <a:p>
            <a:pPr lvl="1">
              <a:buClr>
                <a:srgbClr val="C00000"/>
              </a:buClr>
              <a:buSzPct val="70000"/>
              <a:buFont typeface="Wingdings" pitchFamily="2" charset="2"/>
              <a:buChar char="n"/>
            </a:pPr>
            <a:r>
              <a:rPr lang="zh-CN" altLang="en-US" sz="2800" b="1" dirty="0" smtClean="0"/>
              <a:t>电话：</a:t>
            </a:r>
            <a:r>
              <a:rPr lang="en-US" altLang="zh-CN" sz="2800" b="1" dirty="0" smtClean="0"/>
              <a:t>SNR &gt; 40dB, </a:t>
            </a:r>
            <a:r>
              <a:rPr lang="zh-CN" altLang="en-US" sz="2800" b="1" dirty="0" smtClean="0"/>
              <a:t>话音清晰度</a:t>
            </a:r>
            <a:r>
              <a:rPr lang="en-US" altLang="zh-CN" sz="2800" b="1" dirty="0" smtClean="0"/>
              <a:t>&gt; 95%</a:t>
            </a:r>
            <a:r>
              <a:rPr lang="zh-CN" altLang="en-US" sz="2800" b="1" dirty="0" smtClean="0"/>
              <a:t>􀀀</a:t>
            </a:r>
          </a:p>
          <a:p>
            <a:pPr lvl="1">
              <a:buClr>
                <a:srgbClr val="C00000"/>
              </a:buClr>
              <a:buSzPct val="70000"/>
              <a:buFont typeface="Wingdings" pitchFamily="2" charset="2"/>
              <a:buChar char="n"/>
            </a:pPr>
            <a:r>
              <a:rPr lang="zh-CN" altLang="en-US" sz="2800" b="1" dirty="0" smtClean="0"/>
              <a:t>电视：</a:t>
            </a:r>
            <a:r>
              <a:rPr lang="en-US" altLang="zh-CN" sz="2800" b="1" dirty="0" smtClean="0"/>
              <a:t>SNR = 40~60dB</a:t>
            </a:r>
          </a:p>
          <a:p>
            <a:pPr lvl="1">
              <a:buClr>
                <a:srgbClr val="C00000"/>
              </a:buClr>
              <a:buSzPct val="70000"/>
              <a:buFont typeface="Wingdings" pitchFamily="2" charset="2"/>
              <a:buChar char="n"/>
            </a:pPr>
            <a:r>
              <a:rPr lang="en-US" altLang="zh-CN" sz="2800" b="1" dirty="0" smtClean="0"/>
              <a:t>G</a:t>
            </a:r>
            <a:r>
              <a:rPr lang="en-US" altLang="zh-CN" sz="2800" b="1" baseline="-25000" dirty="0" smtClean="0"/>
              <a:t>DSB</a:t>
            </a:r>
            <a:r>
              <a:rPr lang="en-US" altLang="zh-CN" sz="2800" b="1" dirty="0" smtClean="0"/>
              <a:t>=2</a:t>
            </a:r>
            <a:r>
              <a:rPr lang="zh-CN" altLang="en-US" sz="2800" b="1" dirty="0" smtClean="0"/>
              <a:t>，</a:t>
            </a:r>
            <a:r>
              <a:rPr lang="en-US" altLang="zh-CN" sz="2800" b="1" dirty="0" smtClean="0"/>
              <a:t>G</a:t>
            </a:r>
            <a:r>
              <a:rPr lang="en-US" altLang="zh-CN" sz="2800" b="1" baseline="-25000" dirty="0" smtClean="0"/>
              <a:t>FM</a:t>
            </a:r>
            <a:r>
              <a:rPr lang="en-US" altLang="zh-CN" sz="2800" b="1" dirty="0" smtClean="0"/>
              <a:t>=3m</a:t>
            </a:r>
            <a:r>
              <a:rPr lang="en-US" altLang="zh-CN" sz="2800" b="1" baseline="-25000" dirty="0" smtClean="0"/>
              <a:t>f</a:t>
            </a:r>
            <a:r>
              <a:rPr lang="en-US" altLang="zh-CN" sz="2800" b="1" baseline="30000" dirty="0" smtClean="0"/>
              <a:t>2</a:t>
            </a:r>
            <a:r>
              <a:rPr lang="en-US" altLang="zh-CN" sz="2800" b="1" dirty="0" smtClean="0"/>
              <a:t>(m</a:t>
            </a:r>
            <a:r>
              <a:rPr lang="en-US" altLang="zh-CN" sz="2800" b="1" baseline="-25000" dirty="0" smtClean="0"/>
              <a:t>f</a:t>
            </a:r>
            <a:r>
              <a:rPr lang="en-US" altLang="zh-CN" sz="2800" b="1" dirty="0" smtClean="0"/>
              <a:t>+1)</a:t>
            </a:r>
            <a:endParaRPr kumimoji="1" lang="zh-CN" altLang="en-US" sz="2800" b="1" dirty="0">
              <a:latin typeface="Times New Roman" pitchFamily="18" charset="0"/>
            </a:endParaRPr>
          </a:p>
        </p:txBody>
      </p:sp>
      <p:sp>
        <p:nvSpPr>
          <p:cNvPr id="3" name="矩形 2"/>
          <p:cNvSpPr/>
          <p:nvPr/>
        </p:nvSpPr>
        <p:spPr>
          <a:xfrm>
            <a:off x="1043608" y="476672"/>
            <a:ext cx="584487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模拟通信系统的性能指标</a:t>
            </a:r>
          </a:p>
        </p:txBody>
      </p:sp>
    </p:spTree>
  </p:cSld>
  <p:clrMapOvr>
    <a:masterClrMapping/>
  </p:clrMapOvr>
  <p:transition spd="med">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4278094"/>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b="1" dirty="0" smtClean="0">
                <a:solidFill>
                  <a:schemeClr val="tx2"/>
                </a:solidFill>
              </a:rPr>
              <a:t>符号</a:t>
            </a:r>
            <a:r>
              <a:rPr lang="en-US" altLang="zh-CN" sz="2800" b="1" dirty="0" smtClean="0">
                <a:solidFill>
                  <a:schemeClr val="tx2"/>
                </a:solidFill>
              </a:rPr>
              <a:t>(</a:t>
            </a:r>
            <a:r>
              <a:rPr lang="zh-CN" altLang="en-US" sz="2800" b="1" dirty="0" smtClean="0">
                <a:solidFill>
                  <a:schemeClr val="tx2"/>
                </a:solidFill>
              </a:rPr>
              <a:t>码元</a:t>
            </a:r>
            <a:r>
              <a:rPr lang="en-US" altLang="zh-CN" sz="2800" b="1" dirty="0" smtClean="0">
                <a:solidFill>
                  <a:schemeClr val="tx2"/>
                </a:solidFill>
              </a:rPr>
              <a:t>)</a:t>
            </a:r>
            <a:r>
              <a:rPr lang="zh-CN" altLang="en-US" sz="2800" b="1" dirty="0" smtClean="0">
                <a:solidFill>
                  <a:schemeClr val="tx2"/>
                </a:solidFill>
              </a:rPr>
              <a:t>传输速率： </a:t>
            </a:r>
            <a:r>
              <a:rPr lang="en-US" altLang="zh-CN" sz="2800" b="1" dirty="0" smtClean="0">
                <a:solidFill>
                  <a:schemeClr val="tx2"/>
                </a:solidFill>
              </a:rPr>
              <a:t>R</a:t>
            </a:r>
            <a:r>
              <a:rPr lang="en-US" altLang="zh-CN" sz="2800" b="1" baseline="-25000" dirty="0" smtClean="0">
                <a:solidFill>
                  <a:schemeClr val="tx2"/>
                </a:solidFill>
              </a:rPr>
              <a:t>B</a:t>
            </a:r>
            <a:r>
              <a:rPr lang="zh-CN" altLang="en-US" sz="2800" b="1" dirty="0" smtClean="0">
                <a:solidFill>
                  <a:schemeClr val="tx2"/>
                </a:solidFill>
              </a:rPr>
              <a:t>简称</a:t>
            </a:r>
            <a:r>
              <a:rPr lang="zh-CN" altLang="en-US" sz="2800" b="1" dirty="0" smtClean="0">
                <a:solidFill>
                  <a:srgbClr val="C00000"/>
                </a:solidFill>
              </a:rPr>
              <a:t>传码率</a:t>
            </a:r>
            <a:r>
              <a:rPr lang="zh-CN" altLang="en-US" sz="2800" b="1" dirty="0" smtClean="0">
                <a:solidFill>
                  <a:schemeClr val="tx2"/>
                </a:solidFill>
              </a:rPr>
              <a:t>。</a:t>
            </a:r>
          </a:p>
          <a:p>
            <a:pPr lvl="1">
              <a:buFont typeface="Wingdings" pitchFamily="2" charset="2"/>
              <a:buChar char="n"/>
            </a:pPr>
            <a:r>
              <a:rPr lang="zh-CN" altLang="en-US" sz="2400" b="1" dirty="0" smtClean="0">
                <a:solidFill>
                  <a:schemeClr val="tx2"/>
                </a:solidFill>
              </a:rPr>
              <a:t>它表示单位时间内传输码元的数目，单位是波特（</a:t>
            </a:r>
            <a:r>
              <a:rPr lang="en-US" altLang="zh-CN" sz="2400" b="1" dirty="0" smtClean="0">
                <a:solidFill>
                  <a:schemeClr val="tx2"/>
                </a:solidFill>
              </a:rPr>
              <a:t>Baud</a:t>
            </a:r>
            <a:r>
              <a:rPr lang="zh-CN" altLang="en-US" sz="2400" b="1" dirty="0" smtClean="0">
                <a:solidFill>
                  <a:schemeClr val="tx2"/>
                </a:solidFill>
              </a:rPr>
              <a:t>），记为</a:t>
            </a:r>
            <a:r>
              <a:rPr lang="en-US" altLang="zh-CN" sz="2400" b="1" dirty="0" smtClean="0">
                <a:solidFill>
                  <a:schemeClr val="tx2"/>
                </a:solidFill>
              </a:rPr>
              <a:t>B</a:t>
            </a:r>
            <a:r>
              <a:rPr lang="zh-CN" altLang="en-US" sz="2400" b="1" dirty="0" smtClean="0">
                <a:solidFill>
                  <a:schemeClr val="tx2"/>
                </a:solidFill>
              </a:rPr>
              <a:t>。</a:t>
            </a:r>
          </a:p>
          <a:p>
            <a:pPr lvl="1">
              <a:buFont typeface="Wingdings" pitchFamily="2" charset="2"/>
              <a:buChar char="n"/>
            </a:pPr>
            <a:r>
              <a:rPr lang="zh-CN" altLang="en-US" sz="2400" b="1" dirty="0" smtClean="0">
                <a:solidFill>
                  <a:schemeClr val="tx2"/>
                </a:solidFill>
              </a:rPr>
              <a:t>例如，若</a:t>
            </a:r>
            <a:r>
              <a:rPr lang="en-US" altLang="zh-CN" sz="2400" b="1" dirty="0" smtClean="0">
                <a:solidFill>
                  <a:schemeClr val="tx2"/>
                </a:solidFill>
              </a:rPr>
              <a:t>1</a:t>
            </a:r>
            <a:r>
              <a:rPr lang="zh-CN" altLang="en-US" sz="2400" b="1" dirty="0" smtClean="0">
                <a:solidFill>
                  <a:schemeClr val="tx2"/>
                </a:solidFill>
              </a:rPr>
              <a:t>秒内传</a:t>
            </a:r>
            <a:r>
              <a:rPr lang="en-US" altLang="zh-CN" sz="2400" b="1" dirty="0" smtClean="0">
                <a:solidFill>
                  <a:schemeClr val="tx2"/>
                </a:solidFill>
              </a:rPr>
              <a:t>2400</a:t>
            </a:r>
            <a:r>
              <a:rPr lang="zh-CN" altLang="en-US" sz="2400" b="1" dirty="0" smtClean="0">
                <a:solidFill>
                  <a:schemeClr val="tx2"/>
                </a:solidFill>
              </a:rPr>
              <a:t>个码元，则传码率为</a:t>
            </a:r>
            <a:r>
              <a:rPr lang="en-US" altLang="zh-CN" sz="2400" b="1" dirty="0" smtClean="0">
                <a:solidFill>
                  <a:schemeClr val="tx2"/>
                </a:solidFill>
              </a:rPr>
              <a:t>2400B</a:t>
            </a:r>
            <a:r>
              <a:rPr lang="zh-CN" altLang="en-US" sz="2400" b="1" dirty="0" smtClean="0">
                <a:solidFill>
                  <a:schemeClr val="tx2"/>
                </a:solidFill>
              </a:rPr>
              <a:t>。</a:t>
            </a:r>
          </a:p>
          <a:p>
            <a:pPr lvl="1">
              <a:buFont typeface="Wingdings" pitchFamily="2" charset="2"/>
              <a:buChar char="n"/>
            </a:pPr>
            <a:r>
              <a:rPr lang="zh-CN" altLang="en-US" sz="2400" b="1" dirty="0" smtClean="0">
                <a:solidFill>
                  <a:schemeClr val="tx2"/>
                </a:solidFill>
              </a:rPr>
              <a:t>数字信号有多进制和二进制之分，但码元速率与进制数无关，只与传输的码元长度</a:t>
            </a:r>
            <a:r>
              <a:rPr lang="en-US" altLang="zh-CN" sz="2400" b="1" dirty="0" smtClean="0">
                <a:solidFill>
                  <a:schemeClr val="tx2"/>
                </a:solidFill>
              </a:rPr>
              <a:t>T</a:t>
            </a:r>
            <a:r>
              <a:rPr lang="zh-CN" altLang="en-US" sz="2400" b="1" dirty="0" smtClean="0">
                <a:solidFill>
                  <a:schemeClr val="tx2"/>
                </a:solidFill>
              </a:rPr>
              <a:t>有关</a:t>
            </a:r>
            <a:endParaRPr lang="en-US" altLang="zh-CN" sz="2400" b="1" dirty="0" smtClean="0">
              <a:solidFill>
                <a:schemeClr val="tx2"/>
              </a:solidFill>
            </a:endParaRPr>
          </a:p>
          <a:p>
            <a:pPr lvl="1">
              <a:buFont typeface="Wingdings" pitchFamily="2" charset="2"/>
              <a:buChar char="n"/>
            </a:pPr>
            <a:endParaRPr lang="en-US" altLang="zh-CN" sz="2400" b="1" dirty="0" smtClean="0">
              <a:solidFill>
                <a:schemeClr val="tx2"/>
              </a:solidFill>
            </a:endParaRPr>
          </a:p>
          <a:p>
            <a:pPr lvl="1">
              <a:buFont typeface="Wingdings" pitchFamily="2" charset="2"/>
              <a:buChar char="n"/>
            </a:pPr>
            <a:endParaRPr lang="zh-CN" altLang="en-US" sz="2400" b="1" dirty="0" smtClean="0">
              <a:solidFill>
                <a:schemeClr val="tx2"/>
              </a:solidFill>
            </a:endParaRPr>
          </a:p>
          <a:p>
            <a:pPr>
              <a:buFont typeface="Wingdings" pitchFamily="2" charset="2"/>
              <a:buChar char="n"/>
            </a:pPr>
            <a:r>
              <a:rPr lang="zh-CN" altLang="en-US" sz="2800" b="1" dirty="0" smtClean="0">
                <a:solidFill>
                  <a:schemeClr val="tx2"/>
                </a:solidFill>
              </a:rPr>
              <a:t>信息传输速率</a:t>
            </a:r>
            <a:r>
              <a:rPr lang="en-US" altLang="zh-CN" sz="2800" b="1" dirty="0" smtClean="0">
                <a:solidFill>
                  <a:schemeClr val="tx2"/>
                </a:solidFill>
              </a:rPr>
              <a:t>R</a:t>
            </a:r>
            <a:r>
              <a:rPr lang="en-US" altLang="zh-CN" sz="2800" b="1" baseline="-25000" dirty="0" smtClean="0">
                <a:solidFill>
                  <a:schemeClr val="tx2"/>
                </a:solidFill>
              </a:rPr>
              <a:t>b</a:t>
            </a:r>
            <a:r>
              <a:rPr lang="zh-CN" altLang="en-US" sz="2800" b="1" dirty="0" smtClean="0">
                <a:solidFill>
                  <a:schemeClr val="tx2"/>
                </a:solidFill>
              </a:rPr>
              <a:t>：又称</a:t>
            </a:r>
            <a:r>
              <a:rPr lang="zh-CN" altLang="en-US" sz="2800" b="1" dirty="0" smtClean="0">
                <a:solidFill>
                  <a:srgbClr val="C00000"/>
                </a:solidFill>
              </a:rPr>
              <a:t>传信率</a:t>
            </a:r>
            <a:r>
              <a:rPr lang="zh-CN" altLang="en-US" sz="2800" b="1" dirty="0" smtClean="0">
                <a:solidFill>
                  <a:schemeClr val="tx2"/>
                </a:solidFill>
              </a:rPr>
              <a:t>。</a:t>
            </a:r>
          </a:p>
          <a:p>
            <a:pPr lvl="1">
              <a:buFont typeface="Wingdings" pitchFamily="2" charset="2"/>
              <a:buChar char="n"/>
            </a:pPr>
            <a:r>
              <a:rPr lang="zh-CN" altLang="en-US" sz="2400" b="1" dirty="0" smtClean="0">
                <a:solidFill>
                  <a:schemeClr val="tx2"/>
                </a:solidFill>
              </a:rPr>
              <a:t>它表示单位时间内传递的平均信息量或比特数</a:t>
            </a:r>
          </a:p>
          <a:p>
            <a:pPr lvl="1">
              <a:buFont typeface="Wingdings" pitchFamily="2" charset="2"/>
              <a:buChar char="n"/>
            </a:pPr>
            <a:r>
              <a:rPr lang="zh-CN" altLang="en-US" sz="2400" b="1" dirty="0" smtClean="0">
                <a:solidFill>
                  <a:schemeClr val="tx2"/>
                </a:solidFill>
              </a:rPr>
              <a:t>单位为“比特</a:t>
            </a:r>
            <a:r>
              <a:rPr lang="en-US" altLang="zh-CN" sz="2400" b="1" dirty="0" smtClean="0">
                <a:solidFill>
                  <a:schemeClr val="tx2"/>
                </a:solidFill>
              </a:rPr>
              <a:t>/</a:t>
            </a:r>
            <a:r>
              <a:rPr lang="zh-CN" altLang="en-US" sz="2400" b="1" dirty="0" smtClean="0">
                <a:solidFill>
                  <a:schemeClr val="tx2"/>
                </a:solidFill>
              </a:rPr>
              <a:t>秒”，记为</a:t>
            </a:r>
            <a:r>
              <a:rPr lang="en-US" altLang="zh-CN" sz="2400" b="1" dirty="0" smtClean="0">
                <a:solidFill>
                  <a:schemeClr val="tx2"/>
                </a:solidFill>
              </a:rPr>
              <a:t>bit/s </a:t>
            </a:r>
            <a:r>
              <a:rPr lang="zh-CN" altLang="en-US" sz="2400" b="1" dirty="0" smtClean="0">
                <a:solidFill>
                  <a:schemeClr val="tx2"/>
                </a:solidFill>
              </a:rPr>
              <a:t>，或</a:t>
            </a:r>
            <a:r>
              <a:rPr lang="en-US" altLang="zh-CN" sz="2400" b="1" dirty="0" smtClean="0">
                <a:solidFill>
                  <a:schemeClr val="tx2"/>
                </a:solidFill>
              </a:rPr>
              <a:t>b/s </a:t>
            </a:r>
            <a:r>
              <a:rPr lang="zh-CN" altLang="en-US" sz="2400" b="1" dirty="0" smtClean="0">
                <a:solidFill>
                  <a:schemeClr val="tx2"/>
                </a:solidFill>
              </a:rPr>
              <a:t>，或</a:t>
            </a:r>
            <a:r>
              <a:rPr lang="en-US" altLang="zh-CN" sz="2400" b="1" dirty="0" smtClean="0">
                <a:solidFill>
                  <a:schemeClr val="tx2"/>
                </a:solidFill>
              </a:rPr>
              <a:t>bps</a:t>
            </a:r>
            <a:endParaRPr kumimoji="1" lang="zh-CN" altLang="en-US" sz="2400" b="1" dirty="0">
              <a:solidFill>
                <a:schemeClr val="tx2"/>
              </a:solidFill>
              <a:latin typeface="Times New Roman" pitchFamily="18" charset="0"/>
            </a:endParaRPr>
          </a:p>
        </p:txBody>
      </p:sp>
      <p:sp>
        <p:nvSpPr>
          <p:cNvPr id="3" name="矩形 2"/>
          <p:cNvSpPr/>
          <p:nvPr/>
        </p:nvSpPr>
        <p:spPr>
          <a:xfrm>
            <a:off x="1043608" y="476672"/>
            <a:ext cx="5844870"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数字通信系统的性能指标</a:t>
            </a:r>
          </a:p>
        </p:txBody>
      </p:sp>
      <p:graphicFrame>
        <p:nvGraphicFramePr>
          <p:cNvPr id="114690" name="Object 2"/>
          <p:cNvGraphicFramePr>
            <a:graphicFrameLocks noChangeAspect="1"/>
          </p:cNvGraphicFramePr>
          <p:nvPr/>
        </p:nvGraphicFramePr>
        <p:xfrm>
          <a:off x="4211960" y="3776459"/>
          <a:ext cx="1552253" cy="908254"/>
        </p:xfrm>
        <a:graphic>
          <a:graphicData uri="http://schemas.openxmlformats.org/presentationml/2006/ole">
            <mc:AlternateContent xmlns:mc="http://schemas.openxmlformats.org/markup-compatibility/2006">
              <mc:Choice xmlns:v="urn:schemas-microsoft-com:vml" Requires="v">
                <p:oleObj spid="_x0000_s114699" name="Equation" r:id="rId3" imgW="583920" imgH="342720" progId="Equation.DSMT4">
                  <p:embed/>
                </p:oleObj>
              </mc:Choice>
              <mc:Fallback>
                <p:oleObj name="Equation" r:id="rId3" imgW="583920" imgH="3427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776459"/>
                        <a:ext cx="1552253" cy="908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304800" y="404664"/>
            <a:ext cx="4627240" cy="1143000"/>
          </a:xfrm>
        </p:spPr>
        <p:txBody>
          <a:bodyPr/>
          <a:lstStyle/>
          <a:p>
            <a:pPr>
              <a:defRPr/>
            </a:pPr>
            <a:r>
              <a:rPr lang="zh-CN" altLang="en-US" b="1" dirty="0"/>
              <a:t>说   明</a:t>
            </a:r>
          </a:p>
        </p:txBody>
      </p:sp>
      <p:sp>
        <p:nvSpPr>
          <p:cNvPr id="7173" name="Rectangle 5"/>
          <p:cNvSpPr>
            <a:spLocks noGrp="1" noChangeArrowheads="1"/>
          </p:cNvSpPr>
          <p:nvPr>
            <p:ph idx="1"/>
          </p:nvPr>
        </p:nvSpPr>
        <p:spPr>
          <a:xfrm>
            <a:off x="457200" y="1676400"/>
            <a:ext cx="7908925" cy="4704928"/>
          </a:xfrm>
        </p:spPr>
        <p:txBody>
          <a:bodyPr/>
          <a:lstStyle/>
          <a:p>
            <a:pPr>
              <a:buFont typeface="Wingdings" pitchFamily="2" charset="2"/>
              <a:buChar char="n"/>
              <a:defRPr/>
            </a:pPr>
            <a:r>
              <a:rPr lang="zh-CN" altLang="en-US" b="1" dirty="0"/>
              <a:t>课程课件索取、课程问题、联系等请发信</a:t>
            </a:r>
            <a:r>
              <a:rPr lang="zh-CN" altLang="en-US" b="1" dirty="0" smtClean="0"/>
              <a:t>到     </a:t>
            </a:r>
            <a:r>
              <a:rPr lang="en-US" altLang="zh-CN" b="1" dirty="0" smtClean="0"/>
              <a:t>     sunllw@163.com </a:t>
            </a:r>
            <a:endParaRPr lang="en-US" altLang="zh-CN" b="1" dirty="0"/>
          </a:p>
          <a:p>
            <a:pPr>
              <a:buFont typeface="Wingdings" pitchFamily="2" charset="2"/>
              <a:buChar char="n"/>
              <a:defRPr/>
            </a:pPr>
            <a:r>
              <a:rPr lang="zh-CN" altLang="en-US" b="1" dirty="0" smtClean="0"/>
              <a:t>办公地点：北校区主楼</a:t>
            </a:r>
            <a:r>
              <a:rPr lang="en-US" altLang="zh-CN" b="1" dirty="0" smtClean="0"/>
              <a:t>I-258</a:t>
            </a:r>
            <a:r>
              <a:rPr lang="zh-CN" altLang="en-US" b="1" dirty="0" smtClean="0"/>
              <a:t>房间</a:t>
            </a:r>
            <a:endParaRPr lang="en-US" altLang="zh-CN" b="1" dirty="0" smtClean="0"/>
          </a:p>
          <a:p>
            <a:pPr>
              <a:buFont typeface="Wingdings" pitchFamily="2" charset="2"/>
              <a:buChar char="n"/>
              <a:defRPr/>
            </a:pPr>
            <a:r>
              <a:rPr lang="zh-CN" altLang="en-US" b="1" dirty="0" smtClean="0"/>
              <a:t>移动电话：</a:t>
            </a:r>
            <a:r>
              <a:rPr lang="en-US" altLang="zh-CN" b="1" dirty="0" smtClean="0"/>
              <a:t>18792950997</a:t>
            </a:r>
          </a:p>
          <a:p>
            <a:pPr>
              <a:buFont typeface="Wingdings" pitchFamily="2" charset="2"/>
              <a:buChar char="n"/>
              <a:defRPr/>
            </a:pPr>
            <a:r>
              <a:rPr lang="zh-CN" altLang="en-US" b="1" dirty="0" smtClean="0"/>
              <a:t>课程网站：</a:t>
            </a:r>
            <a:endParaRPr lang="en-US" altLang="zh-CN" b="1" dirty="0" smtClean="0"/>
          </a:p>
          <a:p>
            <a:pPr>
              <a:buFont typeface="Wingdings" pitchFamily="2" charset="2"/>
              <a:buChar char="n"/>
              <a:defRPr/>
            </a:pPr>
            <a:r>
              <a:rPr lang="en-US" altLang="zh-CN" b="1" dirty="0" smtClean="0">
                <a:hlinkClick r:id="rId2"/>
              </a:rPr>
              <a:t>http://www.icourses.cn/coursestatic/course_6642.html</a:t>
            </a:r>
            <a:endParaRPr lang="en-US" altLang="zh-CN" b="1" dirty="0" smtClean="0"/>
          </a:p>
          <a:p>
            <a:pPr>
              <a:buFont typeface="Wingdings" pitchFamily="2" charset="2"/>
              <a:buChar char="n"/>
              <a:defRPr/>
            </a:pPr>
            <a:r>
              <a:rPr lang="zh-CN" altLang="en-US" b="1" dirty="0" smtClean="0"/>
              <a:t>有问题可以在网站上提，有老师轮流答疑</a:t>
            </a:r>
            <a:endParaRPr lang="en-US" altLang="zh-CN" b="1" dirty="0" smtClean="0"/>
          </a:p>
          <a:p>
            <a:pPr>
              <a:buFont typeface="Wingdings" pitchFamily="2" charset="2"/>
              <a:buChar char="n"/>
              <a:defRPr/>
            </a:pPr>
            <a:endParaRPr lang="en-US" altLang="zh-CN" dirty="0" smtClean="0"/>
          </a:p>
        </p:txBody>
      </p:sp>
    </p:spTree>
  </p:cSld>
  <p:clrMapOvr>
    <a:masterClrMapping/>
  </p:clrMapOvr>
  <p:transition spd="med">
    <p:zoom/>
  </p:transition>
  <p:timing>
    <p:tnLst>
      <p:par>
        <p:cTn id="1" dur="indefinite" restart="never" nodeType="tmRoot"/>
      </p:par>
    </p:tnLst>
    <p:bldLst>
      <p:bldP spid="717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064896" cy="5016758"/>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dirty="0" smtClean="0"/>
              <a:t>每个码元或符号通常都含有一定</a:t>
            </a:r>
            <a:r>
              <a:rPr lang="en-US" altLang="zh-CN" sz="2800" b="1" dirty="0" smtClean="0"/>
              <a:t>bit</a:t>
            </a:r>
            <a:r>
              <a:rPr lang="zh-CN" altLang="en-US" sz="2800" b="1" dirty="0" smtClean="0"/>
              <a:t>数的信息量，因</a:t>
            </a:r>
            <a:r>
              <a:rPr lang="zh-CN" altLang="en-US" sz="2800" dirty="0" smtClean="0"/>
              <a:t>此码元速率和信息速率有确定的关系</a:t>
            </a:r>
            <a:endParaRPr lang="en-US" altLang="zh-CN" sz="2800" dirty="0" smtClean="0"/>
          </a:p>
          <a:p>
            <a:pPr>
              <a:buFont typeface="Wingdings" pitchFamily="2" charset="2"/>
              <a:buChar char="n"/>
            </a:pPr>
            <a:endParaRPr lang="zh-CN" altLang="en-US" sz="2800" dirty="0" smtClean="0"/>
          </a:p>
          <a:p>
            <a:pPr>
              <a:buFont typeface="Wingdings" pitchFamily="2" charset="2"/>
              <a:buChar char="n"/>
            </a:pPr>
            <a:r>
              <a:rPr lang="en-US" altLang="zh-CN" sz="2800" b="1" dirty="0" smtClean="0"/>
              <a:t>H</a:t>
            </a:r>
            <a:r>
              <a:rPr lang="zh-CN" altLang="en-US" sz="2800" b="1" dirty="0" smtClean="0"/>
              <a:t>为信源中每个符号所含的平均信息量（熵）</a:t>
            </a:r>
          </a:p>
          <a:p>
            <a:pPr>
              <a:buFont typeface="Wingdings" pitchFamily="2" charset="2"/>
              <a:buChar char="n"/>
            </a:pPr>
            <a:r>
              <a:rPr lang="en-US" altLang="zh-CN" sz="2800" b="1" dirty="0" smtClean="0">
                <a:solidFill>
                  <a:srgbClr val="C00000"/>
                </a:solidFill>
              </a:rPr>
              <a:t>M</a:t>
            </a:r>
            <a:r>
              <a:rPr lang="zh-CN" altLang="en-US" sz="2800" b="1" dirty="0" smtClean="0">
                <a:solidFill>
                  <a:srgbClr val="C00000"/>
                </a:solidFill>
              </a:rPr>
              <a:t>进制、等概</a:t>
            </a:r>
            <a:r>
              <a:rPr lang="zh-CN" altLang="en-US" sz="2800" b="1" dirty="0" smtClean="0"/>
              <a:t>传输时，熵有最大值，信息速率也达</a:t>
            </a:r>
            <a:r>
              <a:rPr lang="zh-CN" altLang="en-US" sz="2800" dirty="0" smtClean="0"/>
              <a:t>到最大</a:t>
            </a:r>
          </a:p>
          <a:p>
            <a:r>
              <a:rPr lang="zh-CN" altLang="en-US" sz="2800" dirty="0" smtClean="0"/>
              <a:t>􀂄                                或</a:t>
            </a:r>
          </a:p>
          <a:p>
            <a:pPr>
              <a:buFont typeface="Wingdings" pitchFamily="2" charset="2"/>
              <a:buChar char="n"/>
            </a:pPr>
            <a:r>
              <a:rPr lang="zh-CN" altLang="en-US" sz="2800" dirty="0" smtClean="0"/>
              <a:t>码元速率为</a:t>
            </a:r>
            <a:r>
              <a:rPr lang="en-US" altLang="zh-CN" sz="2800" b="1" dirty="0" smtClean="0"/>
              <a:t>1200B</a:t>
            </a:r>
          </a:p>
          <a:p>
            <a:pPr lvl="1">
              <a:buFont typeface="Wingdings" pitchFamily="2" charset="2"/>
              <a:buChar char="n"/>
            </a:pPr>
            <a:r>
              <a:rPr lang="zh-CN" altLang="en-US" sz="2400" dirty="0" smtClean="0"/>
              <a:t>采用八进制（</a:t>
            </a:r>
            <a:r>
              <a:rPr lang="en-US" altLang="zh-CN" sz="2400" b="1" dirty="0" smtClean="0"/>
              <a:t>M=8</a:t>
            </a:r>
            <a:r>
              <a:rPr lang="zh-CN" altLang="en-US" sz="2400" b="1" dirty="0" smtClean="0"/>
              <a:t>）时，信息速率为</a:t>
            </a:r>
            <a:r>
              <a:rPr lang="en-US" altLang="zh-CN" sz="2400" b="1" dirty="0" smtClean="0"/>
              <a:t>3600b/s</a:t>
            </a:r>
            <a:r>
              <a:rPr lang="zh-CN" altLang="en-US" sz="2400" b="1" dirty="0" smtClean="0"/>
              <a:t>；</a:t>
            </a:r>
          </a:p>
          <a:p>
            <a:pPr lvl="1">
              <a:buFont typeface="Wingdings" pitchFamily="2" charset="2"/>
              <a:buChar char="n"/>
            </a:pPr>
            <a:r>
              <a:rPr lang="zh-CN" altLang="en-US" sz="2400" dirty="0" smtClean="0"/>
              <a:t>采用二进制（</a:t>
            </a:r>
            <a:r>
              <a:rPr lang="en-US" altLang="zh-CN" sz="2400" b="1" dirty="0" smtClean="0"/>
              <a:t>M=2</a:t>
            </a:r>
            <a:r>
              <a:rPr lang="zh-CN" altLang="en-US" sz="2400" b="1" dirty="0" smtClean="0"/>
              <a:t>）时， 信息速率为</a:t>
            </a:r>
            <a:r>
              <a:rPr lang="en-US" altLang="zh-CN" sz="2400" b="1" dirty="0" smtClean="0"/>
              <a:t>1200b/s</a:t>
            </a:r>
            <a:r>
              <a:rPr lang="zh-CN" altLang="en-US" sz="2400" b="1" dirty="0" smtClean="0"/>
              <a:t>，</a:t>
            </a:r>
          </a:p>
          <a:p>
            <a:pPr lvl="1">
              <a:buFont typeface="Wingdings" pitchFamily="2" charset="2"/>
              <a:buChar char="n"/>
            </a:pPr>
            <a:r>
              <a:rPr lang="zh-CN" altLang="en-US" sz="2400" dirty="0" smtClean="0"/>
              <a:t>二进制的码元速率和信息速率在数量上相等，有时简称它们为数码率。</a:t>
            </a:r>
            <a:endParaRPr kumimoji="1" lang="zh-CN" altLang="en-US" sz="2400" b="1" dirty="0">
              <a:solidFill>
                <a:schemeClr val="tx2"/>
              </a:solidFill>
              <a:latin typeface="Times New Roman" pitchFamily="18" charset="0"/>
            </a:endParaRPr>
          </a:p>
        </p:txBody>
      </p:sp>
      <p:sp>
        <p:nvSpPr>
          <p:cNvPr id="3" name="矩形 2"/>
          <p:cNvSpPr/>
          <p:nvPr/>
        </p:nvSpPr>
        <p:spPr>
          <a:xfrm>
            <a:off x="1043608" y="476672"/>
            <a:ext cx="7388561"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码元速率与信息速率之间的关系</a:t>
            </a:r>
          </a:p>
        </p:txBody>
      </p:sp>
      <p:graphicFrame>
        <p:nvGraphicFramePr>
          <p:cNvPr id="115715" name="Object 2"/>
          <p:cNvGraphicFramePr>
            <a:graphicFrameLocks noChangeAspect="1"/>
          </p:cNvGraphicFramePr>
          <p:nvPr/>
        </p:nvGraphicFramePr>
        <p:xfrm>
          <a:off x="3851920" y="2492127"/>
          <a:ext cx="1585913" cy="504825"/>
        </p:xfrm>
        <a:graphic>
          <a:graphicData uri="http://schemas.openxmlformats.org/presentationml/2006/ole">
            <mc:AlternateContent xmlns:mc="http://schemas.openxmlformats.org/markup-compatibility/2006">
              <mc:Choice xmlns:v="urn:schemas-microsoft-com:vml" Requires="v">
                <p:oleObj spid="_x0000_s115742" name="Equation" r:id="rId3" imgW="596880" imgH="190440" progId="Equation.DSMT4">
                  <p:embed/>
                </p:oleObj>
              </mc:Choice>
              <mc:Fallback>
                <p:oleObj name="Equation" r:id="rId3" imgW="596880" imgH="1904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492127"/>
                        <a:ext cx="15859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nvGraphicFramePr>
        <p:xfrm>
          <a:off x="4400550" y="3897313"/>
          <a:ext cx="1787525" cy="1009650"/>
        </p:xfrm>
        <a:graphic>
          <a:graphicData uri="http://schemas.openxmlformats.org/presentationml/2006/ole">
            <mc:AlternateContent xmlns:mc="http://schemas.openxmlformats.org/markup-compatibility/2006">
              <mc:Choice xmlns:v="urn:schemas-microsoft-com:vml" Requires="v">
                <p:oleObj spid="_x0000_s115743" name="Equation" r:id="rId5" imgW="672840" imgH="380880" progId="Equation.DSMT4">
                  <p:embed/>
                </p:oleObj>
              </mc:Choice>
              <mc:Fallback>
                <p:oleObj name="Equation" r:id="rId5" imgW="672840" imgH="3808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550" y="3897313"/>
                        <a:ext cx="17875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nvGraphicFramePr>
        <p:xfrm>
          <a:off x="1409700" y="4220319"/>
          <a:ext cx="2295525" cy="504825"/>
        </p:xfrm>
        <a:graphic>
          <a:graphicData uri="http://schemas.openxmlformats.org/presentationml/2006/ole">
            <mc:AlternateContent xmlns:mc="http://schemas.openxmlformats.org/markup-compatibility/2006">
              <mc:Choice xmlns:v="urn:schemas-microsoft-com:vml" Requires="v">
                <p:oleObj spid="_x0000_s115744" name="Equation" r:id="rId7" imgW="863280" imgH="190440" progId="Equation.DSMT4">
                  <p:embed/>
                </p:oleObj>
              </mc:Choice>
              <mc:Fallback>
                <p:oleObj name="Equation" r:id="rId7" imgW="863280" imgH="1904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9700" y="4220319"/>
                        <a:ext cx="22955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628800"/>
            <a:ext cx="8280920" cy="3970318"/>
          </a:xfrm>
          <a:prstGeom prst="rect">
            <a:avLst/>
          </a:prstGeom>
          <a:noFill/>
          <a:ln w="9525">
            <a:noFill/>
            <a:miter lim="800000"/>
            <a:headEnd/>
            <a:tailEnd/>
          </a:ln>
        </p:spPr>
        <p:txBody>
          <a:bodyPr wrap="square">
            <a:spAutoFit/>
          </a:bodyPr>
          <a:lstStyle/>
          <a:p>
            <a:pPr>
              <a:buFont typeface="Wingdings" pitchFamily="2" charset="2"/>
              <a:buChar char="n"/>
            </a:pPr>
            <a:r>
              <a:rPr lang="zh-CN" altLang="en-US" sz="2800" dirty="0" smtClean="0"/>
              <a:t>衡量数字通信系统可靠性的指标是差错率， 常用</a:t>
            </a:r>
            <a:r>
              <a:rPr lang="zh-CN" altLang="en-US" sz="2800" b="1" dirty="0" smtClean="0">
                <a:solidFill>
                  <a:srgbClr val="C00000"/>
                </a:solidFill>
              </a:rPr>
              <a:t>误码率</a:t>
            </a:r>
            <a:r>
              <a:rPr lang="zh-CN" altLang="en-US" sz="2800" dirty="0" smtClean="0"/>
              <a:t>和</a:t>
            </a:r>
            <a:r>
              <a:rPr lang="zh-CN" altLang="en-US" sz="2800" b="1" dirty="0" smtClean="0">
                <a:solidFill>
                  <a:srgbClr val="C00000"/>
                </a:solidFill>
              </a:rPr>
              <a:t>误信率</a:t>
            </a:r>
            <a:r>
              <a:rPr lang="zh-CN" altLang="en-US" sz="2800" dirty="0" smtClean="0"/>
              <a:t>表示。</a:t>
            </a:r>
          </a:p>
          <a:p>
            <a:pPr>
              <a:buFont typeface="Wingdings" pitchFamily="2" charset="2"/>
              <a:buChar char="n"/>
            </a:pPr>
            <a:r>
              <a:rPr lang="zh-CN" altLang="en-US" sz="2800" b="1" dirty="0" smtClean="0">
                <a:solidFill>
                  <a:srgbClr val="C00000"/>
                </a:solidFill>
              </a:rPr>
              <a:t>误码率</a:t>
            </a:r>
            <a:r>
              <a:rPr lang="zh-CN" altLang="en-US" sz="2800" dirty="0" smtClean="0"/>
              <a:t>（码元差错率</a:t>
            </a:r>
            <a:r>
              <a:rPr lang="en-US" altLang="zh-CN" sz="2800" dirty="0" smtClean="0"/>
              <a:t>P</a:t>
            </a:r>
            <a:r>
              <a:rPr lang="en-US" altLang="zh-CN" sz="2800" baseline="-25000" dirty="0" smtClean="0"/>
              <a:t>e</a:t>
            </a:r>
            <a:r>
              <a:rPr lang="en-US" altLang="zh-CN" sz="2800" dirty="0" smtClean="0"/>
              <a:t> </a:t>
            </a:r>
            <a:r>
              <a:rPr lang="zh-CN" altLang="en-US" sz="2800" dirty="0" smtClean="0"/>
              <a:t>）是指发生差错的码元数在传输总码元数中所占的比例，更确切地说，误码率是码元在传输系统中被传错的概率，即</a:t>
            </a:r>
            <a:endParaRPr lang="en-US" altLang="zh-CN" sz="2800" dirty="0" smtClean="0"/>
          </a:p>
          <a:p>
            <a:pPr>
              <a:buFont typeface="Wingdings" pitchFamily="2" charset="2"/>
              <a:buChar char="n"/>
            </a:pPr>
            <a:endParaRPr lang="en-US" altLang="zh-CN" sz="2800" dirty="0" smtClean="0"/>
          </a:p>
          <a:p>
            <a:pPr>
              <a:buFont typeface="Wingdings" pitchFamily="2" charset="2"/>
              <a:buChar char="n"/>
            </a:pPr>
            <a:endParaRPr lang="zh-CN" altLang="en-US" sz="2800" dirty="0" smtClean="0"/>
          </a:p>
          <a:p>
            <a:pPr>
              <a:buFont typeface="Wingdings" pitchFamily="2" charset="2"/>
              <a:buChar char="n"/>
            </a:pPr>
            <a:r>
              <a:rPr lang="zh-CN" altLang="en-US" sz="2800" b="1" dirty="0" smtClean="0">
                <a:solidFill>
                  <a:srgbClr val="C00000"/>
                </a:solidFill>
              </a:rPr>
              <a:t>误信率</a:t>
            </a:r>
            <a:r>
              <a:rPr lang="zh-CN" altLang="en-US" sz="2800" dirty="0" smtClean="0"/>
              <a:t>（信息差错率</a:t>
            </a:r>
            <a:r>
              <a:rPr lang="en-US" altLang="zh-CN" sz="2800" dirty="0" smtClean="0"/>
              <a:t>P</a:t>
            </a:r>
            <a:r>
              <a:rPr lang="en-US" altLang="zh-CN" sz="2800" baseline="-25000" dirty="0" smtClean="0"/>
              <a:t>b </a:t>
            </a:r>
            <a:r>
              <a:rPr lang="zh-CN" altLang="en-US" sz="2800" dirty="0" smtClean="0"/>
              <a:t>）是指发生差错的比特数在传输总比特数中所占的比例， 即</a:t>
            </a:r>
            <a:endParaRPr kumimoji="1" lang="zh-CN" altLang="en-US" sz="2400" b="1" dirty="0">
              <a:solidFill>
                <a:schemeClr val="tx2"/>
              </a:solidFill>
              <a:latin typeface="Times New Roman" pitchFamily="18" charset="0"/>
            </a:endParaRPr>
          </a:p>
        </p:txBody>
      </p:sp>
      <p:sp>
        <p:nvSpPr>
          <p:cNvPr id="3" name="矩形 2"/>
          <p:cNvSpPr/>
          <p:nvPr/>
        </p:nvSpPr>
        <p:spPr>
          <a:xfrm>
            <a:off x="1043608" y="476672"/>
            <a:ext cx="1728358" cy="707886"/>
          </a:xfrm>
          <a:prstGeom prst="rect">
            <a:avLst/>
          </a:prstGeom>
        </p:spPr>
        <p:txBody>
          <a:bodyPr wrap="none">
            <a:spAutoFit/>
          </a:bodyPr>
          <a:lstStyle/>
          <a:p>
            <a:r>
              <a:rPr kumimoji="1" lang="zh-CN" altLang="en-US" sz="4000" b="1" dirty="0" smtClean="0">
                <a:solidFill>
                  <a:schemeClr val="accent2">
                    <a:lumMod val="75000"/>
                  </a:schemeClr>
                </a:solidFill>
                <a:latin typeface="+mj-lt"/>
                <a:ea typeface="+mj-ea"/>
                <a:cs typeface="+mj-cs"/>
              </a:rPr>
              <a:t>可靠性</a:t>
            </a:r>
          </a:p>
        </p:txBody>
      </p:sp>
      <p:graphicFrame>
        <p:nvGraphicFramePr>
          <p:cNvPr id="116745" name="Object 3"/>
          <p:cNvGraphicFramePr>
            <a:graphicFrameLocks noChangeAspect="1"/>
          </p:cNvGraphicFramePr>
          <p:nvPr/>
        </p:nvGraphicFramePr>
        <p:xfrm>
          <a:off x="3059386" y="3789586"/>
          <a:ext cx="2438400" cy="796925"/>
        </p:xfrm>
        <a:graphic>
          <a:graphicData uri="http://schemas.openxmlformats.org/presentationml/2006/ole">
            <mc:AlternateContent xmlns:mc="http://schemas.openxmlformats.org/markup-compatibility/2006">
              <mc:Choice xmlns:v="urn:schemas-microsoft-com:vml" Requires="v">
                <p:oleObj spid="_x0000_s116763" name="Equation" r:id="rId3" imgW="1282680" imgH="419040" progId="Equation.DSMT4">
                  <p:embed/>
                </p:oleObj>
              </mc:Choice>
              <mc:Fallback>
                <p:oleObj name="Equation" r:id="rId3" imgW="1282680" imgH="419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386" y="3789586"/>
                        <a:ext cx="243840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6" name="Object 5"/>
          <p:cNvGraphicFramePr>
            <a:graphicFrameLocks noChangeAspect="1"/>
          </p:cNvGraphicFramePr>
          <p:nvPr/>
        </p:nvGraphicFramePr>
        <p:xfrm>
          <a:off x="3121025" y="5661025"/>
          <a:ext cx="2462213" cy="796925"/>
        </p:xfrm>
        <a:graphic>
          <a:graphicData uri="http://schemas.openxmlformats.org/presentationml/2006/ole">
            <mc:AlternateContent xmlns:mc="http://schemas.openxmlformats.org/markup-compatibility/2006">
              <mc:Choice xmlns:v="urn:schemas-microsoft-com:vml" Requires="v">
                <p:oleObj spid="_x0000_s116764" name="Equation" r:id="rId5" imgW="1295280" imgH="419040" progId="Equation.DSMT4">
                  <p:embed/>
                </p:oleObj>
              </mc:Choice>
              <mc:Fallback>
                <p:oleObj name="Equation" r:id="rId5" imgW="129528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025" y="5661025"/>
                        <a:ext cx="2462213"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700808"/>
            <a:ext cx="6120680" cy="4031873"/>
          </a:xfrm>
          <a:prstGeom prst="rect">
            <a:avLst/>
          </a:prstGeom>
        </p:spPr>
        <p:txBody>
          <a:bodyPr wrap="square">
            <a:spAutoFit/>
          </a:bodyPr>
          <a:lstStyle/>
          <a:p>
            <a:pPr>
              <a:buFont typeface="Wingdings" pitchFamily="2" charset="2"/>
              <a:buChar char="n"/>
            </a:pPr>
            <a:r>
              <a:rPr lang="zh-CN" altLang="en-US" sz="3200" b="1" dirty="0" smtClean="0"/>
              <a:t>实际中分析误信率（二进制就是误码率），可用</a:t>
            </a:r>
            <a:endParaRPr lang="en-US" altLang="zh-CN" sz="3200" b="1" dirty="0" smtClean="0"/>
          </a:p>
          <a:p>
            <a:pPr>
              <a:buFont typeface="Wingdings" pitchFamily="2" charset="2"/>
              <a:buChar char="n"/>
            </a:pPr>
            <a:endParaRPr lang="en-US" altLang="zh-CN" sz="3200" b="1" dirty="0" smtClean="0"/>
          </a:p>
          <a:p>
            <a:pPr>
              <a:buFont typeface="Wingdings" pitchFamily="2" charset="2"/>
              <a:buChar char="n"/>
            </a:pPr>
            <a:endParaRPr lang="zh-CN" altLang="en-US" sz="3200" b="1" dirty="0" smtClean="0"/>
          </a:p>
          <a:p>
            <a:pPr>
              <a:buFont typeface="Wingdings" pitchFamily="2" charset="2"/>
              <a:buChar char="n"/>
            </a:pPr>
            <a:r>
              <a:rPr lang="en-US" altLang="zh-CN" sz="3200" b="1" dirty="0" smtClean="0"/>
              <a:t>P</a:t>
            </a:r>
            <a:r>
              <a:rPr lang="en-US" altLang="zh-CN" sz="3200" b="1" baseline="-25000" dirty="0" smtClean="0"/>
              <a:t>e</a:t>
            </a:r>
            <a:r>
              <a:rPr lang="zh-CN" altLang="en-US" sz="3200" b="1" dirty="0" smtClean="0"/>
              <a:t>与</a:t>
            </a:r>
            <a:r>
              <a:rPr lang="en-US" altLang="zh-CN" sz="3200" b="1" dirty="0" smtClean="0"/>
              <a:t>P</a:t>
            </a:r>
            <a:r>
              <a:rPr lang="en-US" altLang="zh-CN" sz="3200" b="1" baseline="-25000" dirty="0" smtClean="0"/>
              <a:t>b</a:t>
            </a:r>
            <a:r>
              <a:rPr lang="zh-CN" altLang="en-US" sz="3200" b="1" dirty="0" smtClean="0"/>
              <a:t>的关系</a:t>
            </a:r>
            <a:endParaRPr lang="en-US" altLang="zh-CN" sz="3200" b="1" dirty="0" smtClean="0"/>
          </a:p>
          <a:p>
            <a:endParaRPr lang="zh-CN" altLang="en-US" sz="3200" b="1" dirty="0" smtClean="0"/>
          </a:p>
          <a:p>
            <a:pPr lvl="1">
              <a:buClr>
                <a:srgbClr val="C00000"/>
              </a:buClr>
              <a:buSzPct val="70000"/>
              <a:buFont typeface="Wingdings" pitchFamily="2" charset="2"/>
              <a:buChar char="n"/>
            </a:pPr>
            <a:r>
              <a:rPr lang="zh-CN" altLang="en-US" sz="3200" b="1" dirty="0" smtClean="0"/>
              <a:t>二进制</a:t>
            </a:r>
            <a:r>
              <a:rPr lang="en-US" altLang="zh-CN" sz="3200" b="1" dirty="0" smtClean="0"/>
              <a:t>—— P</a:t>
            </a:r>
            <a:r>
              <a:rPr lang="en-US" altLang="zh-CN" sz="3200" b="1" baseline="-25000" dirty="0" smtClean="0"/>
              <a:t>b</a:t>
            </a:r>
            <a:r>
              <a:rPr lang="en-US" altLang="zh-CN" sz="3200" b="1" dirty="0" smtClean="0"/>
              <a:t>= P</a:t>
            </a:r>
            <a:r>
              <a:rPr lang="en-US" altLang="zh-CN" sz="3200" b="1" baseline="-25000" dirty="0" smtClean="0"/>
              <a:t>e</a:t>
            </a:r>
          </a:p>
          <a:p>
            <a:pPr lvl="1">
              <a:buClr>
                <a:srgbClr val="C00000"/>
              </a:buClr>
              <a:buSzPct val="70000"/>
              <a:buFont typeface="Wingdings" pitchFamily="2" charset="2"/>
              <a:buChar char="n"/>
            </a:pPr>
            <a:r>
              <a:rPr lang="en-US" altLang="zh-CN" sz="3200" b="1" dirty="0" smtClean="0"/>
              <a:t>M</a:t>
            </a:r>
            <a:r>
              <a:rPr lang="zh-CN" altLang="en-US" sz="3200" b="1" dirty="0" smtClean="0"/>
              <a:t>进制</a:t>
            </a:r>
            <a:r>
              <a:rPr lang="en-US" altLang="zh-CN" sz="3200" b="1" dirty="0" smtClean="0"/>
              <a:t>—— P</a:t>
            </a:r>
            <a:r>
              <a:rPr lang="en-US" altLang="zh-CN" sz="3200" b="1" baseline="-25000" dirty="0" smtClean="0"/>
              <a:t>b</a:t>
            </a:r>
            <a:r>
              <a:rPr lang="en-US" altLang="zh-CN" sz="3200" b="1" dirty="0" smtClean="0"/>
              <a:t>&lt; P</a:t>
            </a:r>
            <a:r>
              <a:rPr lang="en-US" altLang="zh-CN" sz="3200" b="1" baseline="-25000" dirty="0" smtClean="0"/>
              <a:t>e</a:t>
            </a:r>
            <a:endParaRPr lang="zh-CN" altLang="en-US" sz="3200" b="1" baseline="-25000" dirty="0" smtClean="0"/>
          </a:p>
        </p:txBody>
      </p:sp>
      <p:graphicFrame>
        <p:nvGraphicFramePr>
          <p:cNvPr id="2" name="Object 3"/>
          <p:cNvGraphicFramePr>
            <a:graphicFrameLocks noChangeAspect="1"/>
          </p:cNvGraphicFramePr>
          <p:nvPr/>
        </p:nvGraphicFramePr>
        <p:xfrm>
          <a:off x="1475656" y="2708920"/>
          <a:ext cx="5691187" cy="706437"/>
        </p:xfrm>
        <a:graphic>
          <a:graphicData uri="http://schemas.openxmlformats.org/presentationml/2006/ole">
            <mc:AlternateContent xmlns:mc="http://schemas.openxmlformats.org/markup-compatibility/2006">
              <mc:Choice xmlns:v="urn:schemas-microsoft-com:vml" Requires="v">
                <p:oleObj spid="_x0000_s14348" name="Equation" r:id="rId3" imgW="2044440" imgH="253800" progId="Equation.DSMT4">
                  <p:embed/>
                </p:oleObj>
              </mc:Choice>
              <mc:Fallback>
                <p:oleObj name="Equation" r:id="rId3" imgW="204444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708920"/>
                        <a:ext cx="5691187"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60040" y="2348880"/>
            <a:ext cx="5684168" cy="1470025"/>
          </a:xfrm>
        </p:spPr>
        <p:txBody>
          <a:bodyPr/>
          <a:lstStyle/>
          <a:p>
            <a:r>
              <a:rPr lang="en-US" altLang="zh-CN" b="1" dirty="0" smtClean="0">
                <a:solidFill>
                  <a:schemeClr val="accent2">
                    <a:lumMod val="75000"/>
                  </a:schemeClr>
                </a:solidFill>
              </a:rPr>
              <a:t>§1.5  </a:t>
            </a:r>
            <a:r>
              <a:rPr lang="zh-CN" altLang="en-US" b="1" dirty="0" smtClean="0">
                <a:solidFill>
                  <a:schemeClr val="accent2">
                    <a:lumMod val="75000"/>
                  </a:schemeClr>
                </a:solidFill>
              </a:rPr>
              <a:t>通信发展趋势</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381000" y="1295400"/>
            <a:ext cx="8458200" cy="5276850"/>
          </a:xfrm>
          <a:prstGeom prst="rect">
            <a:avLst/>
          </a:prstGeom>
          <a:noFill/>
          <a:ln w="9525">
            <a:noFill/>
            <a:miter lim="800000"/>
            <a:headEnd/>
            <a:tailEnd/>
          </a:ln>
        </p:spPr>
        <p:txBody>
          <a:bodyPr>
            <a:spAutoFit/>
          </a:bodyPr>
          <a:lstStyle/>
          <a:p>
            <a:pPr algn="just">
              <a:lnSpc>
                <a:spcPct val="110000"/>
              </a:lnSpc>
              <a:spcBef>
                <a:spcPct val="50000"/>
              </a:spcBef>
            </a:pPr>
            <a:r>
              <a:rPr kumimoji="1" lang="en-US" altLang="zh-CN" sz="2400">
                <a:latin typeface="Times New Roman" pitchFamily="18" charset="0"/>
              </a:rPr>
              <a:t>        </a:t>
            </a:r>
            <a:r>
              <a:rPr kumimoji="1" lang="zh-CN" altLang="en-US" sz="2400">
                <a:latin typeface="Times New Roman" pitchFamily="18" charset="0"/>
              </a:rPr>
              <a:t>在过去三四十年间，对数据传输需求的增长以及大规模集成电路的发展，促进了数字通信的发展。目前数字通信在卫星通信、光纤通信、移动通信、微波通信等领域有了新的进展。 下面我们就从这几个方面来了解通信的现状和未来发展趋势。</a:t>
            </a:r>
          </a:p>
          <a:p>
            <a:pPr algn="just">
              <a:lnSpc>
                <a:spcPct val="110000"/>
              </a:lnSpc>
              <a:spcBef>
                <a:spcPct val="50000"/>
              </a:spcBef>
            </a:pPr>
            <a:r>
              <a:rPr kumimoji="1" lang="zh-CN" altLang="en-US" sz="2400">
                <a:latin typeface="Times New Roman" pitchFamily="18" charset="0"/>
              </a:rPr>
              <a:t> </a:t>
            </a:r>
            <a:r>
              <a:rPr kumimoji="1" lang="zh-CN" altLang="en-US" sz="2400">
                <a:solidFill>
                  <a:srgbClr val="FF0000"/>
                </a:solidFill>
                <a:latin typeface="Times New Roman" pitchFamily="18" charset="0"/>
              </a:rPr>
              <a:t>         </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 卫星通信系统</a:t>
            </a:r>
            <a:endParaRPr kumimoji="1" lang="zh-CN" altLang="en-US" sz="2400" b="1">
              <a:latin typeface="Times New Roman" pitchFamily="18" charset="0"/>
            </a:endParaRPr>
          </a:p>
          <a:p>
            <a:pPr algn="just">
              <a:lnSpc>
                <a:spcPct val="110000"/>
              </a:lnSpc>
              <a:spcBef>
                <a:spcPct val="50000"/>
              </a:spcBef>
            </a:pPr>
            <a:r>
              <a:rPr kumimoji="1" lang="zh-CN" altLang="en-US" sz="2400">
                <a:latin typeface="Times New Roman" pitchFamily="18" charset="0"/>
              </a:rPr>
              <a:t>        卫星通信系统是将通信卫星作为空中中继站，它能够将地球上某一地面站发射来的无线电信号转发到另一个地面站， 从而实现两个或多个地域之间的通信。根据通信卫星与地面之间的位置关系，可以分为静止通信卫星</a:t>
            </a:r>
            <a:r>
              <a:rPr kumimoji="1" lang="en-US" altLang="zh-CN" sz="2400">
                <a:latin typeface="Times New Roman" pitchFamily="18" charset="0"/>
              </a:rPr>
              <a:t>(</a:t>
            </a:r>
            <a:r>
              <a:rPr kumimoji="1" lang="zh-CN" altLang="en-US" sz="2400">
                <a:latin typeface="Times New Roman" pitchFamily="18" charset="0"/>
              </a:rPr>
              <a:t>或同步通信卫星</a:t>
            </a:r>
            <a:r>
              <a:rPr kumimoji="1" lang="en-US" altLang="zh-CN" sz="2400">
                <a:latin typeface="Times New Roman" pitchFamily="18" charset="0"/>
              </a:rPr>
              <a:t>)</a:t>
            </a:r>
            <a:r>
              <a:rPr kumimoji="1" lang="zh-CN" altLang="en-US" sz="2400">
                <a:latin typeface="Times New Roman" pitchFamily="18" charset="0"/>
              </a:rPr>
              <a:t>和移动通信卫星。静止通信卫星是轨道在赤道平面上的卫星，它离地面高度为</a:t>
            </a:r>
            <a:r>
              <a:rPr kumimoji="1" lang="en-US" altLang="zh-CN" sz="2400">
                <a:latin typeface="Times New Roman" pitchFamily="18" charset="0"/>
              </a:rPr>
              <a:t>35 780 km</a:t>
            </a:r>
            <a:r>
              <a:rPr kumimoji="1" lang="zh-CN" altLang="en-US" sz="2400">
                <a:latin typeface="Times New Roman" pitchFamily="18" charset="0"/>
              </a:rPr>
              <a:t>，采用三个相差</a:t>
            </a:r>
            <a:r>
              <a:rPr kumimoji="1" lang="en-US" altLang="zh-CN" sz="2400">
                <a:latin typeface="Times New Roman" pitchFamily="18" charset="0"/>
              </a:rPr>
              <a:t>120°</a:t>
            </a:r>
            <a:r>
              <a:rPr kumimoji="1" lang="zh-CN" altLang="en-US" sz="2400">
                <a:latin typeface="Times New Roman" pitchFamily="18" charset="0"/>
              </a:rPr>
              <a:t>的静止通信卫星就可以覆盖地球的绝大部分地域</a:t>
            </a:r>
            <a:r>
              <a:rPr kumimoji="1" lang="en-US" altLang="zh-CN" sz="2400">
                <a:latin typeface="Times New Roman" pitchFamily="18" charset="0"/>
              </a:rPr>
              <a:t>(</a:t>
            </a:r>
            <a:r>
              <a:rPr kumimoji="1" lang="zh-CN" altLang="en-US" sz="2400">
                <a:latin typeface="Times New Roman" pitchFamily="18" charset="0"/>
              </a:rPr>
              <a:t>两极盲区除外</a:t>
            </a:r>
            <a:r>
              <a:rPr kumimoji="1" lang="en-US" altLang="zh-CN" sz="2400">
                <a:latin typeface="Times New Roman" pitchFamily="18" charset="0"/>
              </a:rPr>
              <a:t>)</a:t>
            </a:r>
            <a:r>
              <a:rPr kumimoji="1" lang="zh-CN" altLang="en-US" sz="2400">
                <a:latin typeface="Times New Roman" pitchFamily="18" charset="0"/>
              </a:rPr>
              <a:t>。 </a:t>
            </a:r>
          </a:p>
        </p:txBody>
      </p:sp>
    </p:spTree>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57188" y="1340768"/>
            <a:ext cx="8382000" cy="5322888"/>
          </a:xfrm>
          <a:prstGeom prst="rect">
            <a:avLst/>
          </a:prstGeom>
          <a:noFill/>
          <a:ln w="9525">
            <a:noFill/>
            <a:miter lim="800000"/>
            <a:headEnd/>
            <a:tailEnd/>
          </a:ln>
        </p:spPr>
        <p:txBody>
          <a:bodyPr>
            <a:spAutoFit/>
          </a:bodyPr>
          <a:lstStyle/>
          <a:p>
            <a:pPr algn="just">
              <a:lnSpc>
                <a:spcPct val="11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卫星通信系统由通信卫星、地球站、上行线路及下行线路组成。上行线路和下行线路是地球站至通信卫星及通信卫星至地球站的无线电传播路径，通信设备集中于地球站和通信卫星中。 </a:t>
            </a:r>
          </a:p>
          <a:p>
            <a:pPr algn="just">
              <a:lnSpc>
                <a:spcPct val="115000"/>
              </a:lnSpc>
              <a:spcBef>
                <a:spcPct val="50000"/>
              </a:spcBef>
            </a:pPr>
            <a:r>
              <a:rPr kumimoji="1" lang="zh-CN" altLang="en-US" sz="2400" dirty="0">
                <a:latin typeface="Times New Roman" pitchFamily="18" charset="0"/>
              </a:rPr>
              <a:t>        卫星通信的特点是：</a:t>
            </a:r>
            <a:r>
              <a:rPr kumimoji="1" lang="zh-CN" altLang="en-US" sz="2400" b="1" dirty="0">
                <a:solidFill>
                  <a:srgbClr val="FF0000"/>
                </a:solidFill>
                <a:latin typeface="Times New Roman" pitchFamily="18" charset="0"/>
              </a:rPr>
              <a:t>通信距离远、覆盖地域广、不受地理条件限制、 通信容量大、可靠性高等</a:t>
            </a:r>
            <a:r>
              <a:rPr kumimoji="1" lang="zh-CN" altLang="en-US" sz="2400" dirty="0">
                <a:latin typeface="Times New Roman" pitchFamily="18" charset="0"/>
              </a:rPr>
              <a:t>。自从</a:t>
            </a:r>
            <a:r>
              <a:rPr kumimoji="1" lang="en-US" altLang="zh-CN" sz="2400" dirty="0">
                <a:latin typeface="Times New Roman" pitchFamily="18" charset="0"/>
              </a:rPr>
              <a:t>1957</a:t>
            </a:r>
            <a:r>
              <a:rPr kumimoji="1" lang="zh-CN" altLang="en-US" sz="2400" dirty="0">
                <a:latin typeface="Times New Roman" pitchFamily="18" charset="0"/>
              </a:rPr>
              <a:t>年</a:t>
            </a:r>
            <a:r>
              <a:rPr kumimoji="1" lang="en-US" altLang="zh-CN" sz="2400" dirty="0">
                <a:latin typeface="Times New Roman" pitchFamily="18" charset="0"/>
              </a:rPr>
              <a:t>10</a:t>
            </a:r>
            <a:r>
              <a:rPr kumimoji="1" lang="zh-CN" altLang="en-US" sz="2400" dirty="0">
                <a:latin typeface="Times New Roman" pitchFamily="18" charset="0"/>
              </a:rPr>
              <a:t>月第一颗卫星发射成功以来，卫星通信作为一种重要的通信手段被广泛用于国际、国内和区域通信。</a:t>
            </a:r>
            <a:r>
              <a:rPr kumimoji="1" lang="en-US" altLang="zh-CN" sz="2400" dirty="0">
                <a:latin typeface="Times New Roman" pitchFamily="18" charset="0"/>
              </a:rPr>
              <a:t>21</a:t>
            </a:r>
            <a:r>
              <a:rPr kumimoji="1" lang="zh-CN" altLang="en-US" sz="2400" dirty="0">
                <a:latin typeface="Times New Roman" pitchFamily="18" charset="0"/>
              </a:rPr>
              <a:t>世纪的卫星通信将向更高频段、更大容量方向发展。卫星间的通信将采用速度快、 频带宽、保密性强的激光通信。预计到</a:t>
            </a:r>
            <a:r>
              <a:rPr kumimoji="1" lang="en-US" altLang="zh-CN" sz="2400" dirty="0">
                <a:latin typeface="Times New Roman" pitchFamily="18" charset="0"/>
              </a:rPr>
              <a:t>2012</a:t>
            </a:r>
            <a:r>
              <a:rPr kumimoji="1" lang="zh-CN" altLang="en-US" sz="2400" dirty="0">
                <a:latin typeface="Times New Roman" pitchFamily="18" charset="0"/>
              </a:rPr>
              <a:t>年前， 星间激光通信的传输速率将达到</a:t>
            </a:r>
            <a:r>
              <a:rPr kumimoji="1" lang="en-US" altLang="zh-CN" sz="2400" dirty="0">
                <a:latin typeface="Times New Roman" pitchFamily="18" charset="0"/>
              </a:rPr>
              <a:t>40Gb/s</a:t>
            </a:r>
            <a:r>
              <a:rPr kumimoji="1" lang="zh-CN" altLang="en-US" sz="2400" dirty="0">
                <a:latin typeface="Times New Roman" pitchFamily="18" charset="0"/>
              </a:rPr>
              <a:t>，地面终端设备将日益小型化， 甚小天线卫星地球站</a:t>
            </a:r>
            <a:r>
              <a:rPr kumimoji="1" lang="en-US" altLang="zh-CN" sz="2400" dirty="0">
                <a:latin typeface="Times New Roman" pitchFamily="18" charset="0"/>
              </a:rPr>
              <a:t>(VSAT) </a:t>
            </a:r>
            <a:r>
              <a:rPr kumimoji="1" lang="zh-CN" altLang="en-US" sz="2400" dirty="0">
                <a:latin typeface="Times New Roman" pitchFamily="18" charset="0"/>
              </a:rPr>
              <a:t>将会继续发展。 </a:t>
            </a:r>
            <a:endParaRPr kumimoji="1" lang="en-US" altLang="zh-CN" sz="2400"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764704"/>
            <a:ext cx="8229600" cy="5715000"/>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en-US" altLang="zh-CN" sz="2400" b="1" dirty="0">
                <a:solidFill>
                  <a:srgbClr val="FF0000"/>
                </a:solidFill>
                <a:latin typeface="Times New Roman" pitchFamily="18" charset="0"/>
              </a:rPr>
              <a:t>2</a:t>
            </a:r>
            <a:r>
              <a:rPr kumimoji="1" lang="zh-CN" altLang="en-US" sz="2400" b="1" dirty="0">
                <a:solidFill>
                  <a:srgbClr val="FF0000"/>
                </a:solidFill>
                <a:latin typeface="Times New Roman" pitchFamily="18" charset="0"/>
              </a:rPr>
              <a:t>． 光纤通信系统</a:t>
            </a:r>
            <a:endParaRPr kumimoji="1" lang="zh-CN" altLang="en-US" sz="2400" dirty="0">
              <a:latin typeface="Times New Roman" pitchFamily="18" charset="0"/>
            </a:endParaRPr>
          </a:p>
          <a:p>
            <a:pPr algn="just">
              <a:lnSpc>
                <a:spcPct val="120000"/>
              </a:lnSpc>
              <a:spcBef>
                <a:spcPct val="50000"/>
              </a:spcBef>
            </a:pPr>
            <a:r>
              <a:rPr kumimoji="1" lang="zh-CN" altLang="en-US" sz="2400" dirty="0">
                <a:latin typeface="Times New Roman" pitchFamily="18" charset="0"/>
              </a:rPr>
              <a:t>        光纤通信是以光导纤维</a:t>
            </a:r>
            <a:r>
              <a:rPr kumimoji="1" lang="en-US" altLang="zh-CN" sz="2400" dirty="0">
                <a:latin typeface="Times New Roman" pitchFamily="18" charset="0"/>
              </a:rPr>
              <a:t>(</a:t>
            </a:r>
            <a:r>
              <a:rPr kumimoji="1" lang="zh-CN" altLang="en-US" sz="2400" dirty="0">
                <a:latin typeface="Times New Roman" pitchFamily="18" charset="0"/>
              </a:rPr>
              <a:t>简称光纤</a:t>
            </a:r>
            <a:r>
              <a:rPr kumimoji="1" lang="en-US" altLang="zh-CN" sz="2400" dirty="0">
                <a:latin typeface="Times New Roman" pitchFamily="18" charset="0"/>
              </a:rPr>
              <a:t>)</a:t>
            </a:r>
            <a:r>
              <a:rPr kumimoji="1" lang="zh-CN" altLang="en-US" sz="2400" dirty="0">
                <a:latin typeface="Times New Roman" pitchFamily="18" charset="0"/>
              </a:rPr>
              <a:t>作为传输媒质、以光波为运载工具（载波）的通信方式。光纤通信具有容量大、 频带宽、传输损耗小、抗电磁干扰能力强、通信质量高等优点，且成本低，与同轴电缆相比可以大量节约有色金属和能源。自从</a:t>
            </a:r>
            <a:r>
              <a:rPr kumimoji="1" lang="en-US" altLang="zh-CN" sz="2400" dirty="0">
                <a:latin typeface="Times New Roman" pitchFamily="18" charset="0"/>
              </a:rPr>
              <a:t>1977</a:t>
            </a:r>
            <a:r>
              <a:rPr kumimoji="1" lang="zh-CN" altLang="en-US" sz="2400" dirty="0">
                <a:latin typeface="Times New Roman" pitchFamily="18" charset="0"/>
              </a:rPr>
              <a:t>年世界上第一个光纤通信系统投入运营以来， 光纤通信发展迅速，已成为各种通信干线的主要传输手段。 </a:t>
            </a:r>
          </a:p>
          <a:p>
            <a:pPr algn="just">
              <a:lnSpc>
                <a:spcPct val="120000"/>
              </a:lnSpc>
              <a:spcBef>
                <a:spcPct val="50000"/>
              </a:spcBef>
            </a:pPr>
            <a:r>
              <a:rPr kumimoji="1" lang="zh-CN" altLang="en-US" sz="2400" dirty="0">
                <a:latin typeface="Times New Roman" pitchFamily="18" charset="0"/>
              </a:rPr>
              <a:t>        目前，单波长光通信系统速率已达</a:t>
            </a:r>
            <a:r>
              <a:rPr kumimoji="1" lang="en-US" altLang="zh-CN" sz="2400" dirty="0">
                <a:latin typeface="Times New Roman" pitchFamily="18" charset="0"/>
              </a:rPr>
              <a:t>10 Gb/s</a:t>
            </a:r>
            <a:r>
              <a:rPr kumimoji="1" lang="zh-CN" altLang="en-US" sz="2400" dirty="0">
                <a:latin typeface="Times New Roman" pitchFamily="18" charset="0"/>
              </a:rPr>
              <a:t>，其潜力已不大，采用密集波分复用（</a:t>
            </a:r>
            <a:r>
              <a:rPr kumimoji="1" lang="en-US" altLang="zh-CN" sz="2400" dirty="0">
                <a:latin typeface="Times New Roman" pitchFamily="18" charset="0"/>
              </a:rPr>
              <a:t>DWDM</a:t>
            </a:r>
            <a:r>
              <a:rPr kumimoji="1" lang="zh-CN" altLang="en-US" sz="2400" dirty="0">
                <a:latin typeface="Times New Roman" pitchFamily="18" charset="0"/>
              </a:rPr>
              <a:t>）技术来扩容是当前实现超大容量光传输的重要技术。近年来，</a:t>
            </a:r>
            <a:r>
              <a:rPr kumimoji="1" lang="en-US" altLang="zh-CN" sz="2400" dirty="0">
                <a:latin typeface="Times New Roman" pitchFamily="18" charset="0"/>
              </a:rPr>
              <a:t>DWDM</a:t>
            </a:r>
            <a:r>
              <a:rPr kumimoji="1" lang="zh-CN" altLang="en-US" sz="2400" dirty="0">
                <a:latin typeface="Times New Roman" pitchFamily="18" charset="0"/>
              </a:rPr>
              <a:t>技术取得了较大的进展，美国</a:t>
            </a:r>
            <a:r>
              <a:rPr kumimoji="1" lang="en-US" altLang="zh-CN" sz="2400" dirty="0">
                <a:latin typeface="Times New Roman" pitchFamily="18" charset="0"/>
              </a:rPr>
              <a:t>AT&amp;T</a:t>
            </a:r>
            <a:r>
              <a:rPr kumimoji="1" lang="zh-CN" altLang="en-US" sz="2400" dirty="0">
                <a:latin typeface="Times New Roman" pitchFamily="18" charset="0"/>
              </a:rPr>
              <a:t>实验室等机构已成功地完成了</a:t>
            </a:r>
            <a:r>
              <a:rPr kumimoji="1" lang="en-US" altLang="zh-CN" sz="2400" dirty="0">
                <a:latin typeface="Times New Roman" pitchFamily="18" charset="0"/>
              </a:rPr>
              <a:t>Tb/s</a:t>
            </a:r>
            <a:r>
              <a:rPr kumimoji="1" lang="zh-CN" altLang="en-US" sz="2400" dirty="0">
                <a:latin typeface="Times New Roman" pitchFamily="18" charset="0"/>
              </a:rPr>
              <a:t>的传输实验。 </a:t>
            </a:r>
          </a:p>
        </p:txBody>
      </p:sp>
    </p:spTree>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04800" y="1206896"/>
            <a:ext cx="8458200" cy="5678488"/>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光传送网是通信网未来的发展方向，它可以处理高速率的光信号，摆脱电子瓶颈，实现灵活、动态的光层联网，透明地支持各种格式的信号以及实现快速网络恢复。 因此，世界上许多国家纷纷进行研究、试验，验证由波分复用、光交叉连接设备及色散位移光纤组成的高容量通信网今后的可行性。 </a:t>
            </a:r>
          </a:p>
          <a:p>
            <a:pPr algn="just">
              <a:lnSpc>
                <a:spcPct val="130000"/>
              </a:lnSpc>
              <a:spcBef>
                <a:spcPct val="50000"/>
              </a:spcBef>
            </a:pP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3</a:t>
            </a:r>
            <a:r>
              <a:rPr kumimoji="1" lang="zh-CN" altLang="en-US" sz="2400" b="1" dirty="0">
                <a:solidFill>
                  <a:srgbClr val="FF0000"/>
                </a:solidFill>
                <a:latin typeface="Times New Roman" pitchFamily="18" charset="0"/>
              </a:rPr>
              <a:t>． 数字蜂窝移动通信系统</a:t>
            </a:r>
          </a:p>
          <a:p>
            <a:pPr algn="just">
              <a:lnSpc>
                <a:spcPct val="130000"/>
              </a:lnSpc>
              <a:spcBef>
                <a:spcPct val="50000"/>
              </a:spcBef>
            </a:pPr>
            <a:r>
              <a:rPr kumimoji="1" lang="zh-CN" altLang="en-US" sz="2400" dirty="0">
                <a:latin typeface="Times New Roman" pitchFamily="18" charset="0"/>
              </a:rPr>
              <a:t>        数字蜂窝移动通信系统是将通信范围分为若干相距一定距离的小区，移动用户可以从一个小区运动到另一个小区，依靠终端对基站的跟踪，使通信不中断。移动用户还可以从一个城市漫游到另一个城市，甚至到另一个国家与原注册地的用户终端通话。 </a:t>
            </a:r>
          </a:p>
        </p:txBody>
      </p:sp>
    </p:spTree>
  </p:cSld>
  <p:clrMapOvr>
    <a:masterClrMapping/>
  </p:clrMapOvr>
  <p:transition spd="med">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00050" y="1268760"/>
            <a:ext cx="8382000" cy="5203825"/>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        </a:t>
            </a:r>
            <a:r>
              <a:rPr kumimoji="1" lang="zh-CN" altLang="en-US" sz="2400" dirty="0">
                <a:latin typeface="Times New Roman" pitchFamily="18" charset="0"/>
              </a:rPr>
              <a:t>数字蜂窝移动通信系统主要由三部分组成：控制交换中心、若干基地台、诸多移动终端。通过控制交换中心进入公用有线电话网，从而实现移动电话与固定电话、 移动电话与移动电话之间的通信。 </a:t>
            </a:r>
          </a:p>
          <a:p>
            <a:pPr algn="just">
              <a:spcBef>
                <a:spcPct val="50000"/>
              </a:spcBef>
            </a:pPr>
            <a:r>
              <a:rPr kumimoji="1" lang="zh-CN" altLang="en-US" sz="2400" dirty="0">
                <a:latin typeface="Times New Roman" pitchFamily="18" charset="0"/>
              </a:rPr>
              <a:t>        目前广泛应用的是第二代移动通信系统，采用窄带时分多址</a:t>
            </a:r>
            <a:r>
              <a:rPr kumimoji="1" lang="en-US" altLang="zh-CN" sz="2400" dirty="0">
                <a:latin typeface="Times New Roman" pitchFamily="18" charset="0"/>
              </a:rPr>
              <a:t>(TDMA)</a:t>
            </a:r>
            <a:r>
              <a:rPr kumimoji="1" lang="zh-CN" altLang="en-US" sz="2400" dirty="0">
                <a:latin typeface="Times New Roman" pitchFamily="18" charset="0"/>
              </a:rPr>
              <a:t>和窄带码分多址</a:t>
            </a:r>
            <a:r>
              <a:rPr kumimoji="1" lang="en-US" altLang="zh-CN" sz="2400" dirty="0">
                <a:latin typeface="Times New Roman" pitchFamily="18" charset="0"/>
              </a:rPr>
              <a:t>(CDMA)</a:t>
            </a:r>
            <a:r>
              <a:rPr kumimoji="1" lang="zh-CN" altLang="en-US" sz="2400" dirty="0">
                <a:latin typeface="Times New Roman" pitchFamily="18" charset="0"/>
              </a:rPr>
              <a:t>数字接入技术，已形成的国家和地区标准有欧洲的</a:t>
            </a:r>
            <a:r>
              <a:rPr kumimoji="1" lang="en-US" altLang="zh-CN" sz="2400" dirty="0">
                <a:latin typeface="Times New Roman" pitchFamily="18" charset="0"/>
              </a:rPr>
              <a:t>GSM</a:t>
            </a:r>
            <a:r>
              <a:rPr kumimoji="1" lang="zh-CN" altLang="en-US" sz="2400" dirty="0">
                <a:latin typeface="Times New Roman" pitchFamily="18" charset="0"/>
              </a:rPr>
              <a:t>系统、美国的</a:t>
            </a:r>
            <a:r>
              <a:rPr kumimoji="1" lang="en-US" altLang="zh-CN" sz="2400" dirty="0">
                <a:latin typeface="Times New Roman" pitchFamily="18" charset="0"/>
              </a:rPr>
              <a:t>IS-95</a:t>
            </a:r>
            <a:r>
              <a:rPr kumimoji="1" lang="zh-CN" altLang="en-US" sz="2400" dirty="0">
                <a:latin typeface="Times New Roman" pitchFamily="18" charset="0"/>
              </a:rPr>
              <a:t>系统、日本的</a:t>
            </a:r>
            <a:r>
              <a:rPr kumimoji="1" lang="en-US" altLang="zh-CN" sz="2400" dirty="0">
                <a:latin typeface="Times New Roman" pitchFamily="18" charset="0"/>
              </a:rPr>
              <a:t>PDC</a:t>
            </a:r>
            <a:r>
              <a:rPr kumimoji="1" lang="zh-CN" altLang="en-US" sz="2400" dirty="0">
                <a:latin typeface="Times New Roman" pitchFamily="18" charset="0"/>
              </a:rPr>
              <a:t>系统。我国主要采用欧洲的</a:t>
            </a:r>
            <a:r>
              <a:rPr kumimoji="1" lang="en-US" altLang="zh-CN" sz="2400" dirty="0">
                <a:latin typeface="Times New Roman" pitchFamily="18" charset="0"/>
              </a:rPr>
              <a:t>GSM</a:t>
            </a:r>
            <a:r>
              <a:rPr kumimoji="1" lang="zh-CN" altLang="en-US" sz="2400" dirty="0">
                <a:latin typeface="Times New Roman" pitchFamily="18" charset="0"/>
              </a:rPr>
              <a:t>系统。 </a:t>
            </a:r>
          </a:p>
          <a:p>
            <a:pPr algn="just">
              <a:spcBef>
                <a:spcPct val="50000"/>
              </a:spcBef>
            </a:pPr>
            <a:r>
              <a:rPr kumimoji="1" lang="zh-CN" altLang="en-US" sz="2400" dirty="0">
                <a:latin typeface="Times New Roman" pitchFamily="18" charset="0"/>
              </a:rPr>
              <a:t>        第二代移动通信系统实现了区域内制式的统一，覆盖了大中小城市，为人们的信息交流提供了极大的便利。随着移动通信终端的普及，移动用户数量成倍地增长，第二代移动通信系统的缺陷也逐渐显现，如全球漫游问题、系统容量问题、频谱资源问题、支持宽带业务问题等。 </a:t>
            </a:r>
          </a:p>
        </p:txBody>
      </p:sp>
    </p:spTree>
  </p:cSld>
  <p:clrMapOvr>
    <a:masterClrMapping/>
  </p:clrMapOvr>
  <p:transition spd="med">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57200" y="1268760"/>
            <a:ext cx="8229600" cy="5355312"/>
          </a:xfrm>
          <a:prstGeom prst="rect">
            <a:avLst/>
          </a:prstGeom>
          <a:noFill/>
          <a:ln w="9525">
            <a:noFill/>
            <a:miter lim="800000"/>
            <a:headEnd/>
            <a:tailEnd/>
          </a:ln>
        </p:spPr>
        <p:txBody>
          <a:bodyPr wrap="square">
            <a:spAutoFit/>
          </a:bodyPr>
          <a:lstStyle/>
          <a:p>
            <a:pPr algn="just">
              <a:lnSpc>
                <a:spcPct val="12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为此，从</a:t>
            </a:r>
            <a:r>
              <a:rPr kumimoji="1" lang="en-US" altLang="zh-CN" sz="2400" dirty="0">
                <a:latin typeface="Times New Roman" pitchFamily="18" charset="0"/>
              </a:rPr>
              <a:t>20</a:t>
            </a:r>
            <a:r>
              <a:rPr kumimoji="1" lang="zh-CN" altLang="en-US" sz="2400" dirty="0">
                <a:latin typeface="Times New Roman" pitchFamily="18" charset="0"/>
              </a:rPr>
              <a:t>世纪</a:t>
            </a:r>
            <a:r>
              <a:rPr kumimoji="1" lang="en-US" altLang="zh-CN" sz="2400" dirty="0">
                <a:latin typeface="Times New Roman" pitchFamily="18" charset="0"/>
              </a:rPr>
              <a:t>90</a:t>
            </a:r>
            <a:r>
              <a:rPr kumimoji="1" lang="zh-CN" altLang="en-US" sz="2400" dirty="0">
                <a:latin typeface="Times New Roman" pitchFamily="18" charset="0"/>
              </a:rPr>
              <a:t>年代中期开始，各国和世界组织又开展了对第三代移动通信系统的研究，它包括地面系统和卫星系统，移动终端既可以连接到地面的网络，也可以连接到卫星的网络。</a:t>
            </a:r>
          </a:p>
          <a:p>
            <a:pPr algn="just">
              <a:lnSpc>
                <a:spcPct val="125000"/>
              </a:lnSpc>
              <a:spcBef>
                <a:spcPct val="50000"/>
              </a:spcBef>
            </a:pPr>
            <a:r>
              <a:rPr kumimoji="1" lang="zh-CN" altLang="en-US" sz="2400" dirty="0">
                <a:latin typeface="Times New Roman" pitchFamily="18" charset="0"/>
              </a:rPr>
              <a:t>        第三代移动通信系统（在</a:t>
            </a:r>
            <a:r>
              <a:rPr kumimoji="1" lang="en-US" altLang="zh-CN" sz="2400" dirty="0">
                <a:latin typeface="Times New Roman" pitchFamily="18" charset="0"/>
              </a:rPr>
              <a:t>2009</a:t>
            </a:r>
            <a:r>
              <a:rPr kumimoji="1" lang="zh-CN" altLang="en-US" sz="2400" dirty="0">
                <a:latin typeface="Times New Roman" pitchFamily="18" charset="0"/>
              </a:rPr>
              <a:t>年在中国投入商用）工作在</a:t>
            </a:r>
            <a:r>
              <a:rPr kumimoji="1" lang="en-US" altLang="zh-CN" sz="2400" dirty="0">
                <a:latin typeface="Times New Roman" pitchFamily="18" charset="0"/>
              </a:rPr>
              <a:t>2000MHz</a:t>
            </a:r>
            <a:r>
              <a:rPr kumimoji="1" lang="zh-CN" altLang="en-US" sz="2400" dirty="0">
                <a:latin typeface="Times New Roman" pitchFamily="18" charset="0"/>
              </a:rPr>
              <a:t>频段，为此国际电信联盟正式将其命名为</a:t>
            </a:r>
            <a:r>
              <a:rPr kumimoji="1" lang="en-US" altLang="zh-CN" sz="2400" dirty="0">
                <a:latin typeface="Times New Roman" pitchFamily="18" charset="0"/>
              </a:rPr>
              <a:t>IMT-2000</a:t>
            </a:r>
            <a:r>
              <a:rPr kumimoji="1" lang="zh-CN" altLang="en-US" sz="2400" dirty="0">
                <a:latin typeface="Times New Roman" pitchFamily="18" charset="0"/>
              </a:rPr>
              <a:t>。</a:t>
            </a:r>
            <a:r>
              <a:rPr kumimoji="1" lang="en-US" altLang="zh-CN" sz="2400" dirty="0">
                <a:latin typeface="Times New Roman" pitchFamily="18" charset="0"/>
              </a:rPr>
              <a:t>IMT-2000</a:t>
            </a:r>
            <a:r>
              <a:rPr kumimoji="1" lang="zh-CN" altLang="en-US" sz="2400" dirty="0">
                <a:latin typeface="Times New Roman" pitchFamily="18" charset="0"/>
              </a:rPr>
              <a:t>的目标和要求是：统一频段，统一标准， 达到全球无缝隙覆盖，提供多媒体业务，传输速率最高应达到</a:t>
            </a:r>
            <a:r>
              <a:rPr kumimoji="1" lang="en-US" altLang="zh-CN" sz="2400" dirty="0">
                <a:latin typeface="Times New Roman" pitchFamily="18" charset="0"/>
              </a:rPr>
              <a:t>2 Mb/s</a:t>
            </a:r>
            <a:r>
              <a:rPr kumimoji="1" lang="zh-CN" altLang="en-US" sz="2400" dirty="0">
                <a:latin typeface="Times New Roman" pitchFamily="18" charset="0"/>
              </a:rPr>
              <a:t>， 其中车载为</a:t>
            </a:r>
            <a:r>
              <a:rPr kumimoji="1" lang="en-US" altLang="zh-CN" sz="2400" dirty="0">
                <a:latin typeface="Times New Roman" pitchFamily="18" charset="0"/>
              </a:rPr>
              <a:t>144kb/s</a:t>
            </a:r>
            <a:r>
              <a:rPr kumimoji="1" lang="zh-CN" altLang="en-US" sz="2400" dirty="0">
                <a:latin typeface="Times New Roman" pitchFamily="18" charset="0"/>
              </a:rPr>
              <a:t>、步行为</a:t>
            </a:r>
            <a:r>
              <a:rPr kumimoji="1" lang="en-US" altLang="zh-CN" sz="2400" dirty="0">
                <a:latin typeface="Times New Roman" pitchFamily="18" charset="0"/>
              </a:rPr>
              <a:t>384kb/s</a:t>
            </a:r>
            <a:r>
              <a:rPr kumimoji="1" lang="zh-CN" altLang="en-US" sz="2400" dirty="0">
                <a:latin typeface="Times New Roman" pitchFamily="18" charset="0"/>
              </a:rPr>
              <a:t>、室内为</a:t>
            </a:r>
            <a:r>
              <a:rPr kumimoji="1" lang="en-US" altLang="zh-CN" sz="2400" dirty="0">
                <a:latin typeface="Times New Roman" pitchFamily="18" charset="0"/>
              </a:rPr>
              <a:t>2 Mb/s</a:t>
            </a:r>
            <a:r>
              <a:rPr kumimoji="1" lang="zh-CN" altLang="en-US" sz="2400" dirty="0">
                <a:latin typeface="Times New Roman" pitchFamily="18" charset="0"/>
              </a:rPr>
              <a:t>；频谱利用率高，服务质量高，保密性能好；易于向第二代系统过渡和演进； 终端价格低。 </a:t>
            </a: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4966320" cy="1143000"/>
          </a:xfrm>
        </p:spPr>
        <p:txBody>
          <a:bodyPr/>
          <a:lstStyle/>
          <a:p>
            <a:pPr>
              <a:defRPr/>
            </a:pPr>
            <a:r>
              <a:rPr lang="zh-CN" altLang="en-US" dirty="0" smtClean="0"/>
              <a:t>学习建议</a:t>
            </a:r>
            <a:endParaRPr lang="zh-CN" altLang="en-US" dirty="0"/>
          </a:p>
        </p:txBody>
      </p:sp>
      <p:sp>
        <p:nvSpPr>
          <p:cNvPr id="3" name="Rectangle 5"/>
          <p:cNvSpPr txBox="1">
            <a:spLocks noChangeArrowheads="1"/>
          </p:cNvSpPr>
          <p:nvPr/>
        </p:nvSpPr>
        <p:spPr>
          <a:xfrm>
            <a:off x="457200" y="1676400"/>
            <a:ext cx="7908925" cy="4076700"/>
          </a:xfrm>
          <a:prstGeom prst="rect">
            <a:avLst/>
          </a:prstGeom>
          <a:noFill/>
          <a:ln/>
        </p:spPr>
        <p:txBody>
          <a:bodyPr/>
          <a:lstStyle/>
          <a:p>
            <a:pPr marL="342900" indent="-342900" eaLnBrk="0" hangingPunct="0">
              <a:spcBef>
                <a:spcPct val="20000"/>
              </a:spcBef>
              <a:buClr>
                <a:schemeClr val="hlink"/>
              </a:buClr>
              <a:buSzPct val="70000"/>
              <a:buFont typeface="Wingdings" pitchFamily="2" charset="2"/>
              <a:buChar char="n"/>
              <a:defRPr/>
            </a:pPr>
            <a:r>
              <a:rPr lang="zh-CN" altLang="en-US" sz="3200" b="1" kern="0" dirty="0">
                <a:solidFill>
                  <a:srgbClr val="FF0000"/>
                </a:solidFill>
                <a:latin typeface="+mn-lt"/>
                <a:ea typeface="+mn-ea"/>
              </a:rPr>
              <a:t>积极预习、复习，认真完成课后作业</a:t>
            </a:r>
            <a:r>
              <a:rPr lang="zh-CN" altLang="en-US" sz="3200" b="1" kern="0" dirty="0">
                <a:latin typeface="+mn-lt"/>
                <a:ea typeface="+mn-ea"/>
              </a:rPr>
              <a:t>，把学习建立在‘自’学基础上，老师只是引路人。</a:t>
            </a:r>
            <a:endParaRPr lang="en-US" altLang="zh-CN" sz="3200" b="1" kern="0" dirty="0">
              <a:latin typeface="+mn-lt"/>
              <a:ea typeface="+mn-ea"/>
            </a:endParaRPr>
          </a:p>
          <a:p>
            <a:pPr marL="342900" indent="-342900" eaLnBrk="0" hangingPunct="0">
              <a:spcBef>
                <a:spcPct val="20000"/>
              </a:spcBef>
              <a:buClr>
                <a:schemeClr val="hlink"/>
              </a:buClr>
              <a:buSzPct val="70000"/>
              <a:buFont typeface="Wingdings" pitchFamily="2" charset="2"/>
              <a:buChar char="n"/>
              <a:defRPr/>
            </a:pPr>
            <a:r>
              <a:rPr lang="zh-CN" altLang="en-US" sz="3200" b="1" kern="0" dirty="0">
                <a:latin typeface="+mn-lt"/>
                <a:ea typeface="+mn-ea"/>
              </a:rPr>
              <a:t>不懂的</a:t>
            </a:r>
            <a:r>
              <a:rPr lang="zh-CN" altLang="en-US" sz="3200" b="1" kern="0" dirty="0" smtClean="0">
                <a:latin typeface="+mn-lt"/>
                <a:ea typeface="+mn-ea"/>
              </a:rPr>
              <a:t>概念、原理，</a:t>
            </a:r>
            <a:r>
              <a:rPr lang="zh-CN" altLang="en-US" sz="3200" b="1" kern="0" dirty="0">
                <a:solidFill>
                  <a:srgbClr val="FF0000"/>
                </a:solidFill>
                <a:latin typeface="+mn-lt"/>
                <a:ea typeface="+mn-ea"/>
              </a:rPr>
              <a:t>多‘问’</a:t>
            </a:r>
            <a:r>
              <a:rPr lang="zh-CN" altLang="en-US" sz="3200" b="1" kern="0" dirty="0">
                <a:latin typeface="+mn-lt"/>
                <a:ea typeface="+mn-ea"/>
              </a:rPr>
              <a:t>：问老师、问同学、问互联网</a:t>
            </a:r>
            <a:r>
              <a:rPr lang="en-US" altLang="zh-CN" sz="3200" b="1" kern="0" dirty="0">
                <a:latin typeface="+mn-lt"/>
                <a:ea typeface="+mn-ea"/>
              </a:rPr>
              <a:t>……</a:t>
            </a:r>
          </a:p>
          <a:p>
            <a:pPr marL="342900" indent="-342900" eaLnBrk="0" hangingPunct="0">
              <a:spcBef>
                <a:spcPct val="20000"/>
              </a:spcBef>
              <a:buClr>
                <a:schemeClr val="hlink"/>
              </a:buClr>
              <a:buSzPct val="70000"/>
              <a:buFont typeface="Wingdings" pitchFamily="2" charset="2"/>
              <a:buChar char="n"/>
              <a:defRPr/>
            </a:pPr>
            <a:r>
              <a:rPr lang="zh-CN" altLang="en-US" sz="3200" b="1" kern="0" dirty="0">
                <a:latin typeface="+mn-lt"/>
                <a:ea typeface="+mn-ea"/>
              </a:rPr>
              <a:t>这门课很重要，不是很</a:t>
            </a:r>
            <a:r>
              <a:rPr lang="zh-CN" altLang="en-US" sz="3200" b="1" kern="0" dirty="0">
                <a:solidFill>
                  <a:srgbClr val="FF0000"/>
                </a:solidFill>
                <a:latin typeface="+mn-lt"/>
                <a:ea typeface="+mn-ea"/>
              </a:rPr>
              <a:t>难</a:t>
            </a:r>
            <a:r>
              <a:rPr lang="zh-CN" altLang="en-US" sz="3200" b="1" kern="0" dirty="0">
                <a:latin typeface="+mn-lt"/>
                <a:ea typeface="+mn-ea"/>
              </a:rPr>
              <a:t>。但不花功夫还是会‘</a:t>
            </a:r>
            <a:r>
              <a:rPr lang="zh-CN" altLang="en-US" sz="3200" b="1" kern="0" dirty="0">
                <a:solidFill>
                  <a:srgbClr val="FF0000"/>
                </a:solidFill>
                <a:latin typeface="+mn-lt"/>
                <a:ea typeface="+mn-ea"/>
              </a:rPr>
              <a:t>难</a:t>
            </a:r>
            <a:r>
              <a:rPr lang="zh-CN" altLang="en-US" sz="3200" b="1" kern="0" dirty="0">
                <a:latin typeface="+mn-lt"/>
                <a:ea typeface="+mn-ea"/>
              </a:rPr>
              <a:t>’。</a:t>
            </a:r>
          </a:p>
          <a:p>
            <a:pPr marL="342900" indent="-342900" eaLnBrk="0" hangingPunct="0">
              <a:spcBef>
                <a:spcPct val="20000"/>
              </a:spcBef>
              <a:buClr>
                <a:schemeClr val="hlink"/>
              </a:buClr>
              <a:buSzPct val="70000"/>
              <a:buFont typeface="Wingdings" pitchFamily="2" charset="2"/>
              <a:buNone/>
              <a:defRPr/>
            </a:pPr>
            <a:endParaRPr lang="en-US" altLang="zh-CN" sz="3200" kern="0" dirty="0">
              <a:effectLst>
                <a:outerShdw blurRad="38100" dist="38100" dir="2700000" algn="tl">
                  <a:srgbClr val="000000"/>
                </a:outerShdw>
              </a:effectLst>
              <a:latin typeface="+mn-lt"/>
              <a:ea typeface="+mn-ea"/>
            </a:endParaRPr>
          </a:p>
        </p:txBody>
      </p:sp>
    </p:spTree>
  </p:cSld>
  <p:clrMapOvr>
    <a:masterClrMapping/>
  </p:clrMapOvr>
  <p:transition spd="med">
    <p:zoom/>
  </p:transition>
  <p:timing>
    <p:tnLst>
      <p:par>
        <p:cTn id="1" dur="indefinite" restart="never" nodeType="tmRoot"/>
      </p:par>
    </p:tnLst>
    <p:bldLst>
      <p:bldP spid="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39552" y="1700808"/>
            <a:ext cx="8229600" cy="3637919"/>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目前第</a:t>
            </a:r>
            <a:r>
              <a:rPr kumimoji="1" lang="zh-CN" altLang="en-US" sz="2400" dirty="0" smtClean="0">
                <a:latin typeface="Times New Roman" pitchFamily="18" charset="0"/>
              </a:rPr>
              <a:t>三代（</a:t>
            </a:r>
            <a:r>
              <a:rPr kumimoji="1" lang="en-US" altLang="zh-CN" sz="2400" dirty="0" smtClean="0">
                <a:latin typeface="Times New Roman" pitchFamily="18" charset="0"/>
              </a:rPr>
              <a:t>3G</a:t>
            </a:r>
            <a:r>
              <a:rPr kumimoji="1" lang="zh-CN" altLang="en-US" sz="2400" dirty="0" smtClean="0">
                <a:latin typeface="Times New Roman" pitchFamily="18" charset="0"/>
              </a:rPr>
              <a:t>）及第四代</a:t>
            </a:r>
            <a:r>
              <a:rPr kumimoji="1" lang="en-US" altLang="zh-CN" sz="2400" dirty="0" smtClean="0">
                <a:latin typeface="Times New Roman" pitchFamily="18" charset="0"/>
              </a:rPr>
              <a:t>(4G)</a:t>
            </a:r>
            <a:r>
              <a:rPr kumimoji="1" lang="zh-CN" altLang="en-US" sz="2400" dirty="0" smtClean="0">
                <a:latin typeface="Times New Roman" pitchFamily="18" charset="0"/>
              </a:rPr>
              <a:t>移动通信</a:t>
            </a:r>
            <a:r>
              <a:rPr kumimoji="1" lang="zh-CN" altLang="en-US" sz="2400" dirty="0">
                <a:latin typeface="Times New Roman" pitchFamily="18" charset="0"/>
              </a:rPr>
              <a:t>系统有多个标准， 我国所提出的</a:t>
            </a:r>
            <a:r>
              <a:rPr kumimoji="1" lang="en-US" altLang="zh-CN" sz="2400" b="1" dirty="0" smtClean="0">
                <a:solidFill>
                  <a:srgbClr val="FF3399"/>
                </a:solidFill>
                <a:latin typeface="Times New Roman" pitchFamily="18" charset="0"/>
              </a:rPr>
              <a:t>TD-SCDMA</a:t>
            </a:r>
            <a:r>
              <a:rPr kumimoji="1" lang="zh-CN" altLang="en-US" sz="2400" b="1" dirty="0" smtClean="0">
                <a:solidFill>
                  <a:srgbClr val="FF3399"/>
                </a:solidFill>
                <a:latin typeface="Times New Roman" pitchFamily="18" charset="0"/>
              </a:rPr>
              <a:t>及</a:t>
            </a:r>
            <a:r>
              <a:rPr kumimoji="1" lang="en-US" altLang="zh-CN" sz="2400" b="1" dirty="0" smtClean="0">
                <a:solidFill>
                  <a:srgbClr val="FF3399"/>
                </a:solidFill>
                <a:latin typeface="Times New Roman" pitchFamily="18" charset="0"/>
              </a:rPr>
              <a:t>TD-LTE</a:t>
            </a:r>
            <a:r>
              <a:rPr kumimoji="1" lang="zh-CN" altLang="en-US" sz="2400" b="1" dirty="0" smtClean="0">
                <a:solidFill>
                  <a:srgbClr val="FF3399"/>
                </a:solidFill>
                <a:latin typeface="Times New Roman" pitchFamily="18" charset="0"/>
              </a:rPr>
              <a:t>标准</a:t>
            </a:r>
            <a:r>
              <a:rPr kumimoji="1" lang="zh-CN" altLang="en-US" sz="2400" dirty="0">
                <a:latin typeface="Times New Roman" pitchFamily="18" charset="0"/>
              </a:rPr>
              <a:t>也是其中之一。这充分体现了我国在移动通信领域的研究已达到国际领先水平。 </a:t>
            </a:r>
          </a:p>
          <a:p>
            <a:pPr algn="just">
              <a:lnSpc>
                <a:spcPct val="130000"/>
              </a:lnSpc>
              <a:spcBef>
                <a:spcPct val="50000"/>
              </a:spcBef>
            </a:pPr>
            <a:r>
              <a:rPr kumimoji="1" lang="zh-CN" altLang="en-US" sz="2400" dirty="0">
                <a:latin typeface="Times New Roman" pitchFamily="18" charset="0"/>
              </a:rPr>
              <a:t>        人类对新技术的追求是无止境的，对新的通信系统和通信技术的研究仍在不断进行，新的通信系统和通信技术也将会不断服务于人类。 </a:t>
            </a:r>
          </a:p>
        </p:txBody>
      </p:sp>
    </p:spTree>
  </p:cSld>
  <p:clrMapOvr>
    <a:masterClrMapping/>
  </p:clrMapOvr>
  <p:transition spd="med">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60040" y="2348880"/>
            <a:ext cx="5684168" cy="1470025"/>
          </a:xfrm>
        </p:spPr>
        <p:txBody>
          <a:bodyPr/>
          <a:lstStyle/>
          <a:p>
            <a:r>
              <a:rPr lang="en-US" altLang="zh-CN" b="1" dirty="0" smtClean="0">
                <a:solidFill>
                  <a:schemeClr val="accent2">
                    <a:lumMod val="75000"/>
                  </a:schemeClr>
                </a:solidFill>
              </a:rPr>
              <a:t>§1.6  </a:t>
            </a:r>
            <a:r>
              <a:rPr lang="zh-CN" altLang="en-US" b="1" dirty="0" smtClean="0">
                <a:solidFill>
                  <a:schemeClr val="accent2">
                    <a:lumMod val="75000"/>
                  </a:schemeClr>
                </a:solidFill>
              </a:rPr>
              <a:t>通信新技术介绍</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539750" y="1600200"/>
            <a:ext cx="8280400" cy="3629025"/>
          </a:xfrm>
        </p:spPr>
        <p:txBody>
          <a:bodyPr/>
          <a:lstStyle/>
          <a:p>
            <a:pPr eaLnBrk="1" hangingPunct="1">
              <a:lnSpc>
                <a:spcPct val="120000"/>
              </a:lnSpc>
              <a:defRPr/>
            </a:pPr>
            <a:r>
              <a:rPr lang="en-US" altLang="zh-CN" dirty="0" smtClean="0"/>
              <a:t>1993</a:t>
            </a:r>
            <a:r>
              <a:rPr lang="zh-CN" altLang="en-US" dirty="0" smtClean="0"/>
              <a:t>年，由</a:t>
            </a:r>
            <a:r>
              <a:rPr lang="en-US" altLang="zh-CN" dirty="0" smtClean="0"/>
              <a:t>C.Berrou</a:t>
            </a:r>
            <a:r>
              <a:rPr lang="zh-CN" altLang="en-US" dirty="0" smtClean="0"/>
              <a:t>和</a:t>
            </a:r>
            <a:r>
              <a:rPr lang="en-US" altLang="zh-CN" dirty="0" smtClean="0"/>
              <a:t>A.Glavieux</a:t>
            </a:r>
            <a:r>
              <a:rPr lang="zh-CN" altLang="en-US" dirty="0" smtClean="0"/>
              <a:t>提出</a:t>
            </a:r>
          </a:p>
          <a:p>
            <a:pPr eaLnBrk="1" hangingPunct="1">
              <a:lnSpc>
                <a:spcPct val="120000"/>
              </a:lnSpc>
              <a:defRPr/>
            </a:pPr>
            <a:r>
              <a:rPr lang="zh-CN" altLang="en-US" dirty="0" smtClean="0"/>
              <a:t>采用迭代译码</a:t>
            </a:r>
          </a:p>
          <a:p>
            <a:pPr eaLnBrk="1" hangingPunct="1">
              <a:lnSpc>
                <a:spcPct val="120000"/>
              </a:lnSpc>
              <a:defRPr/>
            </a:pPr>
            <a:r>
              <a:rPr lang="zh-CN" altLang="en-US" dirty="0" smtClean="0"/>
              <a:t>具有接近</a:t>
            </a:r>
            <a:r>
              <a:rPr lang="en-US" altLang="zh-CN" dirty="0" smtClean="0"/>
              <a:t>Shannon</a:t>
            </a:r>
            <a:r>
              <a:rPr lang="zh-CN" altLang="en-US" dirty="0" smtClean="0"/>
              <a:t>信道容量的差错纠正能力</a:t>
            </a:r>
          </a:p>
          <a:p>
            <a:pPr eaLnBrk="1" hangingPunct="1">
              <a:lnSpc>
                <a:spcPct val="120000"/>
              </a:lnSpc>
              <a:defRPr/>
            </a:pPr>
            <a:r>
              <a:rPr lang="zh-CN" altLang="en-US" dirty="0" smtClean="0"/>
              <a:t>在</a:t>
            </a:r>
            <a:r>
              <a:rPr lang="en-US" altLang="zh-CN" dirty="0" smtClean="0"/>
              <a:t>3G</a:t>
            </a:r>
            <a:r>
              <a:rPr lang="zh-CN" altLang="en-US" dirty="0" smtClean="0"/>
              <a:t>中获得应用（数据传输）</a:t>
            </a:r>
            <a:endParaRPr lang="en-US" altLang="zh-CN" dirty="0" smtClean="0"/>
          </a:p>
        </p:txBody>
      </p:sp>
      <p:sp>
        <p:nvSpPr>
          <p:cNvPr id="4" name="标题 3"/>
          <p:cNvSpPr>
            <a:spLocks noGrp="1"/>
          </p:cNvSpPr>
          <p:nvPr>
            <p:ph type="title"/>
          </p:nvPr>
        </p:nvSpPr>
        <p:spPr>
          <a:xfrm>
            <a:off x="685800" y="260648"/>
            <a:ext cx="4966320" cy="1143000"/>
          </a:xfrm>
        </p:spPr>
        <p:txBody>
          <a:bodyPr/>
          <a:lstStyle/>
          <a:p>
            <a:r>
              <a:rPr lang="en-US" altLang="zh-CN" sz="4000" dirty="0" smtClean="0">
                <a:solidFill>
                  <a:srgbClr val="FF0000"/>
                </a:solidFill>
              </a:rPr>
              <a:t> </a:t>
            </a:r>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Turbo</a:t>
            </a:r>
            <a:r>
              <a:rPr lang="zh-CN" altLang="en-US" dirty="0" smtClean="0">
                <a:solidFill>
                  <a:srgbClr val="FF0000"/>
                </a:solidFill>
              </a:rPr>
              <a:t>码</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idx="1"/>
          </p:nvPr>
        </p:nvSpPr>
        <p:spPr>
          <a:xfrm>
            <a:off x="539750" y="692150"/>
            <a:ext cx="8604250" cy="4249738"/>
          </a:xfrm>
        </p:spPr>
        <p:txBody>
          <a:bodyPr/>
          <a:lstStyle/>
          <a:p>
            <a:pPr eaLnBrk="1" hangingPunct="1">
              <a:lnSpc>
                <a:spcPct val="110000"/>
              </a:lnSpc>
              <a:buFont typeface="Wingdings" pitchFamily="2" charset="2"/>
              <a:buNone/>
              <a:defRPr/>
            </a:pPr>
            <a:r>
              <a:rPr lang="en-US" altLang="zh-CN" dirty="0" smtClean="0">
                <a:latin typeface="楷体_GB2312" pitchFamily="49" charset="-122"/>
              </a:rPr>
              <a:t>  2</a:t>
            </a:r>
            <a:r>
              <a:rPr lang="zh-CN" altLang="en-US" dirty="0" smtClean="0">
                <a:latin typeface="楷体_GB2312" pitchFamily="49" charset="-122"/>
              </a:rPr>
              <a:t>、</a:t>
            </a:r>
            <a:r>
              <a:rPr lang="en-US" altLang="zh-CN" dirty="0" smtClean="0">
                <a:solidFill>
                  <a:srgbClr val="FF0000"/>
                </a:solidFill>
              </a:rPr>
              <a:t>LDPC</a:t>
            </a:r>
            <a:r>
              <a:rPr lang="zh-CN" altLang="en-US" dirty="0" smtClean="0">
                <a:solidFill>
                  <a:srgbClr val="FF0000"/>
                </a:solidFill>
              </a:rPr>
              <a:t>码（低密度校验码）</a:t>
            </a:r>
          </a:p>
          <a:p>
            <a:pPr eaLnBrk="1" hangingPunct="1">
              <a:lnSpc>
                <a:spcPct val="110000"/>
              </a:lnSpc>
              <a:defRPr/>
            </a:pPr>
            <a:r>
              <a:rPr lang="en-US" altLang="zh-CN" dirty="0" smtClean="0">
                <a:latin typeface="楷体_GB2312" pitchFamily="49" charset="-122"/>
              </a:rPr>
              <a:t>1962</a:t>
            </a:r>
            <a:r>
              <a:rPr lang="zh-CN" altLang="en-US" dirty="0" smtClean="0">
                <a:latin typeface="楷体_GB2312" pitchFamily="49" charset="-122"/>
              </a:rPr>
              <a:t>年，</a:t>
            </a:r>
            <a:r>
              <a:rPr lang="en-US" altLang="zh-CN" dirty="0" smtClean="0">
                <a:latin typeface="楷体_GB2312" pitchFamily="49" charset="-122"/>
              </a:rPr>
              <a:t>Gallager</a:t>
            </a:r>
            <a:r>
              <a:rPr lang="zh-CN" altLang="en-US" dirty="0" smtClean="0">
                <a:latin typeface="楷体_GB2312" pitchFamily="49" charset="-122"/>
              </a:rPr>
              <a:t>提出后，很长时间没有引起人们的关注</a:t>
            </a:r>
          </a:p>
          <a:p>
            <a:pPr eaLnBrk="1" hangingPunct="1">
              <a:lnSpc>
                <a:spcPct val="110000"/>
              </a:lnSpc>
              <a:defRPr/>
            </a:pPr>
            <a:r>
              <a:rPr lang="en-US" altLang="zh-CN" dirty="0" smtClean="0">
                <a:latin typeface="楷体_GB2312" pitchFamily="49" charset="-122"/>
              </a:rPr>
              <a:t>1995</a:t>
            </a:r>
            <a:r>
              <a:rPr lang="zh-CN" altLang="en-US" dirty="0" smtClean="0">
                <a:latin typeface="楷体_GB2312" pitchFamily="49" charset="-122"/>
              </a:rPr>
              <a:t>年，</a:t>
            </a:r>
            <a:r>
              <a:rPr lang="en-US" altLang="zh-CN" dirty="0" smtClean="0">
                <a:latin typeface="楷体_GB2312" pitchFamily="49" charset="-122"/>
              </a:rPr>
              <a:t>MacKay</a:t>
            </a:r>
            <a:r>
              <a:rPr lang="zh-CN" altLang="en-US" dirty="0" smtClean="0">
                <a:latin typeface="楷体_GB2312" pitchFamily="49" charset="-122"/>
              </a:rPr>
              <a:t>和</a:t>
            </a:r>
            <a:r>
              <a:rPr lang="en-US" altLang="zh-CN" dirty="0" smtClean="0">
                <a:latin typeface="楷体_GB2312" pitchFamily="49" charset="-122"/>
              </a:rPr>
              <a:t>Neal</a:t>
            </a:r>
            <a:r>
              <a:rPr lang="zh-CN" altLang="en-US" dirty="0" smtClean="0">
                <a:latin typeface="楷体_GB2312" pitchFamily="49" charset="-122"/>
              </a:rPr>
              <a:t>再次发现</a:t>
            </a:r>
          </a:p>
          <a:p>
            <a:pPr eaLnBrk="1" hangingPunct="1">
              <a:lnSpc>
                <a:spcPct val="110000"/>
              </a:lnSpc>
              <a:defRPr/>
            </a:pPr>
            <a:r>
              <a:rPr lang="zh-CN" altLang="en-US" dirty="0" smtClean="0">
                <a:latin typeface="楷体_GB2312" pitchFamily="49" charset="-122"/>
              </a:rPr>
              <a:t>采用迭代译码且译码简单</a:t>
            </a:r>
          </a:p>
          <a:p>
            <a:pPr eaLnBrk="1" hangingPunct="1">
              <a:lnSpc>
                <a:spcPct val="110000"/>
              </a:lnSpc>
              <a:defRPr/>
            </a:pPr>
            <a:r>
              <a:rPr lang="zh-CN" altLang="en-US" dirty="0" smtClean="0">
                <a:latin typeface="楷体_GB2312" pitchFamily="49" charset="-122"/>
              </a:rPr>
              <a:t>具有接近</a:t>
            </a:r>
            <a:r>
              <a:rPr lang="en-US" altLang="zh-CN" dirty="0" smtClean="0">
                <a:latin typeface="楷体_GB2312" pitchFamily="49" charset="-122"/>
              </a:rPr>
              <a:t>Shannon</a:t>
            </a:r>
            <a:r>
              <a:rPr lang="zh-CN" altLang="en-US" dirty="0" smtClean="0">
                <a:latin typeface="楷体_GB2312" pitchFamily="49" charset="-122"/>
              </a:rPr>
              <a:t>信道容量的差错纠正能力</a:t>
            </a:r>
          </a:p>
          <a:p>
            <a:pPr eaLnBrk="1" hangingPunct="1">
              <a:lnSpc>
                <a:spcPct val="110000"/>
              </a:lnSpc>
              <a:defRPr/>
            </a:pPr>
            <a:r>
              <a:rPr lang="zh-CN" altLang="en-US" dirty="0" smtClean="0">
                <a:latin typeface="楷体_GB2312" pitchFamily="49" charset="-122"/>
              </a:rPr>
              <a:t>是目前研究热点</a:t>
            </a:r>
            <a:r>
              <a:rPr lang="zh-CN" altLang="en-US" dirty="0"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idx="1"/>
          </p:nvPr>
        </p:nvSpPr>
        <p:spPr>
          <a:xfrm>
            <a:off x="1042988" y="620688"/>
            <a:ext cx="7489825" cy="4319587"/>
          </a:xfrm>
        </p:spPr>
        <p:txBody>
          <a:bodyPr/>
          <a:lstStyle/>
          <a:p>
            <a:pPr eaLnBrk="1" hangingPunct="1">
              <a:lnSpc>
                <a:spcPct val="115000"/>
              </a:lnSpc>
              <a:buFont typeface="Wingdings" pitchFamily="2" charset="2"/>
              <a:buNone/>
              <a:defRPr/>
            </a:pPr>
            <a:r>
              <a:rPr lang="en-US" altLang="zh-CN" dirty="0" smtClean="0">
                <a:solidFill>
                  <a:srgbClr val="FF0000"/>
                </a:solidFill>
              </a:rPr>
              <a:t>    3</a:t>
            </a:r>
            <a:r>
              <a:rPr lang="zh-CN" altLang="en-US" dirty="0" smtClean="0">
                <a:solidFill>
                  <a:srgbClr val="FF0000"/>
                </a:solidFill>
              </a:rPr>
              <a:t>、</a:t>
            </a:r>
            <a:r>
              <a:rPr lang="en-US" altLang="zh-CN" dirty="0" smtClean="0">
                <a:solidFill>
                  <a:srgbClr val="FF0000"/>
                </a:solidFill>
              </a:rPr>
              <a:t>OFDM</a:t>
            </a:r>
            <a:r>
              <a:rPr lang="zh-CN" altLang="en-US" dirty="0" smtClean="0">
                <a:solidFill>
                  <a:srgbClr val="FF0000"/>
                </a:solidFill>
              </a:rPr>
              <a:t>（正交频分多路复用）</a:t>
            </a:r>
          </a:p>
          <a:p>
            <a:pPr eaLnBrk="1" hangingPunct="1">
              <a:lnSpc>
                <a:spcPct val="115000"/>
              </a:lnSpc>
              <a:defRPr/>
            </a:pPr>
            <a:r>
              <a:rPr lang="zh-CN" altLang="en-US" dirty="0" smtClean="0">
                <a:latin typeface="楷体_GB2312" pitchFamily="49" charset="-122"/>
              </a:rPr>
              <a:t>能够有效地克服频率选择性衰落信道中的多径干扰</a:t>
            </a:r>
          </a:p>
          <a:p>
            <a:pPr eaLnBrk="1" hangingPunct="1">
              <a:lnSpc>
                <a:spcPct val="115000"/>
              </a:lnSpc>
              <a:defRPr/>
            </a:pPr>
            <a:r>
              <a:rPr lang="zh-CN" altLang="en-US" dirty="0" smtClean="0">
                <a:latin typeface="楷体_GB2312" pitchFamily="49" charset="-122"/>
              </a:rPr>
              <a:t>具有很高的频谱利用率</a:t>
            </a:r>
          </a:p>
          <a:p>
            <a:pPr eaLnBrk="1" hangingPunct="1">
              <a:lnSpc>
                <a:spcPct val="115000"/>
              </a:lnSpc>
              <a:defRPr/>
            </a:pPr>
            <a:r>
              <a:rPr lang="zh-CN" altLang="en-US" dirty="0" smtClean="0">
                <a:latin typeface="楷体_GB2312" pitchFamily="49" charset="-122"/>
              </a:rPr>
              <a:t>在</a:t>
            </a:r>
            <a:r>
              <a:rPr lang="en-US" altLang="zh-CN" dirty="0" smtClean="0">
                <a:latin typeface="楷体_GB2312" pitchFamily="49" charset="-122"/>
              </a:rPr>
              <a:t>DAB</a:t>
            </a:r>
            <a:r>
              <a:rPr lang="zh-CN" altLang="en-US" dirty="0" smtClean="0">
                <a:latin typeface="楷体_GB2312" pitchFamily="49" charset="-122"/>
              </a:rPr>
              <a:t>、</a:t>
            </a:r>
            <a:r>
              <a:rPr lang="en-US" altLang="zh-CN" dirty="0" smtClean="0">
                <a:latin typeface="楷体_GB2312" pitchFamily="49" charset="-122"/>
              </a:rPr>
              <a:t>DVB</a:t>
            </a:r>
            <a:r>
              <a:rPr lang="zh-CN" altLang="en-US" dirty="0" smtClean="0">
                <a:latin typeface="楷体_GB2312" pitchFamily="49" charset="-122"/>
              </a:rPr>
              <a:t>、</a:t>
            </a:r>
            <a:r>
              <a:rPr lang="en-US" altLang="zh-CN" dirty="0" smtClean="0">
                <a:latin typeface="楷体_GB2312" pitchFamily="49" charset="-122"/>
              </a:rPr>
              <a:t>WLAN</a:t>
            </a:r>
            <a:r>
              <a:rPr lang="zh-CN" altLang="en-US" dirty="0" smtClean="0">
                <a:latin typeface="楷体_GB2312" pitchFamily="49" charset="-122"/>
              </a:rPr>
              <a:t>等中获得广泛应用</a:t>
            </a:r>
          </a:p>
          <a:p>
            <a:pPr eaLnBrk="1" hangingPunct="1">
              <a:lnSpc>
                <a:spcPct val="115000"/>
              </a:lnSpc>
              <a:defRPr/>
            </a:pPr>
            <a:r>
              <a:rPr lang="zh-CN" altLang="en-US" dirty="0" smtClean="0">
                <a:latin typeface="楷体_GB2312" pitchFamily="49" charset="-122"/>
              </a:rPr>
              <a:t>缺点是具有较高的峰值平均功率比，并且对同步要求比较高</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idx="1"/>
          </p:nvPr>
        </p:nvSpPr>
        <p:spPr>
          <a:xfrm>
            <a:off x="827088" y="620489"/>
            <a:ext cx="7632700" cy="5184775"/>
          </a:xfrm>
        </p:spPr>
        <p:txBody>
          <a:bodyPr/>
          <a:lstStyle/>
          <a:p>
            <a:pPr eaLnBrk="1" hangingPunct="1">
              <a:lnSpc>
                <a:spcPct val="120000"/>
              </a:lnSpc>
              <a:buFont typeface="Wingdings" pitchFamily="2" charset="2"/>
              <a:buNone/>
              <a:defRPr/>
            </a:pPr>
            <a:r>
              <a:rPr lang="en-US" altLang="zh-CN" dirty="0" smtClean="0">
                <a:solidFill>
                  <a:srgbClr val="FF0000"/>
                </a:solidFill>
              </a:rPr>
              <a:t>    4</a:t>
            </a:r>
            <a:r>
              <a:rPr lang="zh-CN" altLang="en-US" dirty="0" smtClean="0">
                <a:solidFill>
                  <a:srgbClr val="FF0000"/>
                </a:solidFill>
              </a:rPr>
              <a:t>、</a:t>
            </a:r>
            <a:r>
              <a:rPr lang="en-US" altLang="zh-CN" dirty="0" smtClean="0">
                <a:solidFill>
                  <a:srgbClr val="FF0000"/>
                </a:solidFill>
              </a:rPr>
              <a:t>MIMO</a:t>
            </a:r>
            <a:r>
              <a:rPr lang="zh-CN" altLang="en-US" dirty="0" smtClean="0">
                <a:solidFill>
                  <a:srgbClr val="FF0000"/>
                </a:solidFill>
              </a:rPr>
              <a:t>技术与空时码</a:t>
            </a:r>
          </a:p>
          <a:p>
            <a:pPr eaLnBrk="1" hangingPunct="1">
              <a:lnSpc>
                <a:spcPct val="130000"/>
              </a:lnSpc>
              <a:defRPr/>
            </a:pPr>
            <a:r>
              <a:rPr lang="en-US" altLang="zh-CN" dirty="0" smtClean="0">
                <a:latin typeface="楷体_GB2312" pitchFamily="49" charset="-122"/>
              </a:rPr>
              <a:t>1998</a:t>
            </a:r>
            <a:r>
              <a:rPr lang="zh-CN" altLang="en-US" dirty="0" smtClean="0">
                <a:latin typeface="楷体_GB2312" pitchFamily="49" charset="-122"/>
              </a:rPr>
              <a:t>年引起人们关注</a:t>
            </a:r>
          </a:p>
          <a:p>
            <a:pPr eaLnBrk="1" hangingPunct="1">
              <a:lnSpc>
                <a:spcPct val="130000"/>
              </a:lnSpc>
              <a:defRPr/>
            </a:pPr>
            <a:r>
              <a:rPr lang="zh-CN" altLang="en-US" dirty="0" smtClean="0">
                <a:latin typeface="楷体_GB2312" pitchFamily="49" charset="-122"/>
              </a:rPr>
              <a:t>与</a:t>
            </a:r>
            <a:r>
              <a:rPr lang="en-US" altLang="zh-CN" dirty="0" smtClean="0">
                <a:latin typeface="楷体_GB2312" pitchFamily="49" charset="-122"/>
              </a:rPr>
              <a:t>SISO</a:t>
            </a:r>
            <a:r>
              <a:rPr lang="zh-CN" altLang="en-US" dirty="0" smtClean="0">
                <a:latin typeface="楷体_GB2312" pitchFamily="49" charset="-122"/>
              </a:rPr>
              <a:t>相比，</a:t>
            </a:r>
            <a:r>
              <a:rPr lang="en-US" altLang="zh-CN" dirty="0" smtClean="0">
                <a:latin typeface="楷体_GB2312" pitchFamily="49" charset="-122"/>
              </a:rPr>
              <a:t>MIMO</a:t>
            </a:r>
            <a:r>
              <a:rPr lang="zh-CN" altLang="en-US" dirty="0" smtClean="0">
                <a:latin typeface="楷体_GB2312" pitchFamily="49" charset="-122"/>
              </a:rPr>
              <a:t>技术能够大幅度提高无线通信系统的信道容量</a:t>
            </a:r>
          </a:p>
          <a:p>
            <a:pPr eaLnBrk="1" hangingPunct="1">
              <a:lnSpc>
                <a:spcPct val="130000"/>
              </a:lnSpc>
              <a:defRPr/>
            </a:pPr>
            <a:r>
              <a:rPr lang="zh-CN" altLang="en-US" dirty="0" smtClean="0">
                <a:latin typeface="楷体_GB2312" pitchFamily="49" charset="-122"/>
              </a:rPr>
              <a:t>接近</a:t>
            </a:r>
            <a:r>
              <a:rPr lang="en-US" altLang="zh-CN" dirty="0" smtClean="0">
                <a:latin typeface="楷体_GB2312" pitchFamily="49" charset="-122"/>
              </a:rPr>
              <a:t>MIMO</a:t>
            </a:r>
            <a:r>
              <a:rPr lang="zh-CN" altLang="en-US" dirty="0" smtClean="0">
                <a:latin typeface="楷体_GB2312" pitchFamily="49" charset="-122"/>
              </a:rPr>
              <a:t>系统信道容量的编码方案：</a:t>
            </a:r>
          </a:p>
          <a:p>
            <a:pPr eaLnBrk="1" hangingPunct="1">
              <a:lnSpc>
                <a:spcPct val="130000"/>
              </a:lnSpc>
              <a:defRPr/>
            </a:pPr>
            <a:r>
              <a:rPr lang="zh-CN" altLang="en-US" dirty="0" smtClean="0">
                <a:latin typeface="楷体_GB2312" pitchFamily="49" charset="-122"/>
              </a:rPr>
              <a:t>空时分组码、空时格形码、</a:t>
            </a:r>
            <a:r>
              <a:rPr lang="en-US" altLang="zh-CN" dirty="0" smtClean="0">
                <a:latin typeface="楷体_GB2312" pitchFamily="49" charset="-122"/>
              </a:rPr>
              <a:t>V-BLAST</a:t>
            </a:r>
            <a:r>
              <a:rPr lang="zh-CN" altLang="en-US" dirty="0" smtClean="0">
                <a:latin typeface="楷体_GB2312" pitchFamily="49" charset="-122"/>
              </a:rPr>
              <a:t>。</a:t>
            </a:r>
            <a:endParaRPr lang="en-US" altLang="zh-CN" dirty="0" smtClean="0">
              <a:latin typeface="楷体_GB2312"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1150938" y="548680"/>
            <a:ext cx="7234237" cy="4078288"/>
          </a:xfrm>
        </p:spPr>
        <p:txBody>
          <a:bodyPr/>
          <a:lstStyle/>
          <a:p>
            <a:pPr eaLnBrk="1" hangingPunct="1">
              <a:lnSpc>
                <a:spcPct val="125000"/>
              </a:lnSpc>
              <a:buFont typeface="Wingdings" pitchFamily="2" charset="2"/>
              <a:buNone/>
              <a:defRPr/>
            </a:pPr>
            <a:r>
              <a:rPr lang="en-US" altLang="zh-CN" dirty="0" smtClean="0">
                <a:solidFill>
                  <a:srgbClr val="FF0000"/>
                </a:solidFill>
              </a:rPr>
              <a:t>   5</a:t>
            </a:r>
            <a:r>
              <a:rPr lang="zh-CN" altLang="en-US" dirty="0" smtClean="0">
                <a:solidFill>
                  <a:srgbClr val="FF0000"/>
                </a:solidFill>
              </a:rPr>
              <a:t>、</a:t>
            </a:r>
            <a:r>
              <a:rPr lang="en-US" altLang="zh-CN" dirty="0" smtClean="0">
                <a:solidFill>
                  <a:srgbClr val="FF0000"/>
                </a:solidFill>
              </a:rPr>
              <a:t>MIMO-OFDM</a:t>
            </a:r>
          </a:p>
          <a:p>
            <a:pPr eaLnBrk="1" hangingPunct="1">
              <a:lnSpc>
                <a:spcPct val="125000"/>
              </a:lnSpc>
              <a:defRPr/>
            </a:pPr>
            <a:r>
              <a:rPr lang="en-US" altLang="zh-CN" dirty="0" smtClean="0">
                <a:latin typeface="楷体_GB2312" pitchFamily="49" charset="-122"/>
              </a:rPr>
              <a:t>MIMO+OFDM</a:t>
            </a:r>
            <a:r>
              <a:rPr lang="zh-CN" altLang="en-US" b="1" dirty="0" smtClean="0">
                <a:latin typeface="楷体_GB2312" pitchFamily="49" charset="-122"/>
              </a:rPr>
              <a:t>：</a:t>
            </a:r>
            <a:r>
              <a:rPr lang="zh-CN" altLang="en-US" dirty="0" smtClean="0">
                <a:latin typeface="楷体_GB2312" pitchFamily="49" charset="-122"/>
              </a:rPr>
              <a:t>能够大幅度提高无线通</a:t>
            </a:r>
            <a:br>
              <a:rPr lang="zh-CN" altLang="en-US" dirty="0" smtClean="0">
                <a:latin typeface="楷体_GB2312" pitchFamily="49" charset="-122"/>
              </a:rPr>
            </a:br>
            <a:r>
              <a:rPr lang="zh-CN" altLang="en-US" dirty="0" smtClean="0">
                <a:latin typeface="楷体_GB2312" pitchFamily="49" charset="-122"/>
              </a:rPr>
              <a:t> 信系统的频谱效率</a:t>
            </a:r>
          </a:p>
          <a:p>
            <a:pPr eaLnBrk="1" hangingPunct="1">
              <a:lnSpc>
                <a:spcPct val="125000"/>
              </a:lnSpc>
              <a:defRPr/>
            </a:pPr>
            <a:r>
              <a:rPr lang="zh-CN" altLang="en-US" dirty="0" smtClean="0">
                <a:latin typeface="楷体_GB2312" pitchFamily="49" charset="-122"/>
              </a:rPr>
              <a:t>有望在</a:t>
            </a:r>
            <a:r>
              <a:rPr lang="en-US" altLang="zh-CN" dirty="0" smtClean="0">
                <a:latin typeface="楷体_GB2312" pitchFamily="49" charset="-122"/>
              </a:rPr>
              <a:t>4G</a:t>
            </a:r>
            <a:r>
              <a:rPr lang="zh-CN" altLang="en-US" dirty="0" smtClean="0">
                <a:latin typeface="楷体_GB2312" pitchFamily="49" charset="-122"/>
              </a:rPr>
              <a:t>系统中获得应用</a:t>
            </a:r>
          </a:p>
          <a:p>
            <a:pPr eaLnBrk="1" hangingPunct="1">
              <a:lnSpc>
                <a:spcPct val="125000"/>
              </a:lnSpc>
              <a:defRPr/>
            </a:pPr>
            <a:r>
              <a:rPr lang="zh-CN" altLang="en-US" dirty="0" smtClean="0">
                <a:latin typeface="楷体_GB2312" pitchFamily="49" charset="-122"/>
              </a:rPr>
              <a:t>目前的研究热点：</a:t>
            </a:r>
            <a:br>
              <a:rPr lang="zh-CN" altLang="en-US" dirty="0" smtClean="0">
                <a:latin typeface="楷体_GB2312" pitchFamily="49" charset="-122"/>
              </a:rPr>
            </a:br>
            <a:r>
              <a:rPr lang="zh-CN" altLang="en-US" dirty="0" smtClean="0">
                <a:latin typeface="楷体_GB2312" pitchFamily="49" charset="-122"/>
              </a:rPr>
              <a:t>空频编码，空时频编码，信道估计等</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1150938" y="548680"/>
            <a:ext cx="7234237" cy="4078288"/>
          </a:xfrm>
        </p:spPr>
        <p:txBody>
          <a:bodyPr/>
          <a:lstStyle/>
          <a:p>
            <a:pPr eaLnBrk="1" hangingPunct="1">
              <a:lnSpc>
                <a:spcPct val="125000"/>
              </a:lnSpc>
              <a:buFont typeface="Wingdings" pitchFamily="2" charset="2"/>
              <a:buNone/>
              <a:defRPr/>
            </a:pPr>
            <a:r>
              <a:rPr lang="en-US" altLang="zh-CN" dirty="0" smtClean="0">
                <a:solidFill>
                  <a:srgbClr val="FF0000"/>
                </a:solidFill>
              </a:rPr>
              <a:t>   6</a:t>
            </a:r>
            <a:r>
              <a:rPr lang="zh-CN" altLang="en-US" dirty="0" smtClean="0">
                <a:solidFill>
                  <a:srgbClr val="FF0000"/>
                </a:solidFill>
              </a:rPr>
              <a:t>、</a:t>
            </a:r>
            <a:r>
              <a:rPr lang="en-US" altLang="zh-CN" dirty="0" smtClean="0">
                <a:solidFill>
                  <a:srgbClr val="FF0000"/>
                </a:solidFill>
              </a:rPr>
              <a:t>Massive-MIMO</a:t>
            </a:r>
          </a:p>
          <a:p>
            <a:pPr eaLnBrk="1" hangingPunct="1">
              <a:lnSpc>
                <a:spcPct val="125000"/>
              </a:lnSpc>
              <a:defRPr/>
            </a:pPr>
            <a:r>
              <a:rPr lang="zh-CN" altLang="en-US" dirty="0" smtClean="0">
                <a:latin typeface="楷体_GB2312" pitchFamily="49" charset="-122"/>
              </a:rPr>
              <a:t>      仍然是</a:t>
            </a:r>
            <a:r>
              <a:rPr lang="en-US" altLang="zh-CN" dirty="0" smtClean="0">
                <a:latin typeface="楷体_GB2312" pitchFamily="49" charset="-122"/>
              </a:rPr>
              <a:t>MIMO</a:t>
            </a:r>
            <a:r>
              <a:rPr lang="zh-CN" altLang="en-US" dirty="0" smtClean="0">
                <a:latin typeface="楷体_GB2312" pitchFamily="49" charset="-122"/>
              </a:rPr>
              <a:t>技术，但是基站天线的发射单元数目巨大，达到上百甚至上千。采用类似相控阵雷达的技术，开发空间的复用维度，在同频同时情况下产生多个波束指向不同用户，完成通信。</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1150938" y="548680"/>
            <a:ext cx="7234237" cy="5328592"/>
          </a:xfrm>
        </p:spPr>
        <p:txBody>
          <a:bodyPr/>
          <a:lstStyle/>
          <a:p>
            <a:pPr eaLnBrk="1" hangingPunct="1">
              <a:lnSpc>
                <a:spcPct val="125000"/>
              </a:lnSpc>
              <a:buFont typeface="Wingdings" pitchFamily="2" charset="2"/>
              <a:buNone/>
              <a:defRPr/>
            </a:pPr>
            <a:r>
              <a:rPr lang="en-US" altLang="zh-CN" dirty="0" smtClean="0">
                <a:solidFill>
                  <a:srgbClr val="FF0000"/>
                </a:solidFill>
              </a:rPr>
              <a:t>   7</a:t>
            </a:r>
            <a:r>
              <a:rPr lang="zh-CN" altLang="en-US" dirty="0" smtClean="0">
                <a:solidFill>
                  <a:srgbClr val="FF0000"/>
                </a:solidFill>
              </a:rPr>
              <a:t>、</a:t>
            </a:r>
            <a:r>
              <a:rPr lang="en-US" altLang="zh-CN" dirty="0" smtClean="0">
                <a:solidFill>
                  <a:srgbClr val="FF0000"/>
                </a:solidFill>
              </a:rPr>
              <a:t>Full Duplex</a:t>
            </a:r>
          </a:p>
          <a:p>
            <a:pPr eaLnBrk="1" hangingPunct="1">
              <a:lnSpc>
                <a:spcPct val="125000"/>
              </a:lnSpc>
              <a:defRPr/>
            </a:pPr>
            <a:r>
              <a:rPr lang="zh-CN" altLang="en-US" dirty="0" smtClean="0">
                <a:latin typeface="楷体_GB2312" pitchFamily="49" charset="-122"/>
              </a:rPr>
              <a:t>全双工技术：现有的通信系统中，可用频带都进行了分割，在某一时间某个子频带只供收发双方的一个通信过程使用（要么发射，要么接收）。全双工技术主要是在同一频带同时进行收发，这就需要进行信号抵消，从接收信号中抵消掉发射信号。</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28800"/>
            <a:ext cx="7772400" cy="4467200"/>
          </a:xfrm>
        </p:spPr>
        <p:txBody>
          <a:bodyPr/>
          <a:lstStyle/>
          <a:p>
            <a:r>
              <a:rPr lang="zh-CN" altLang="en-US" dirty="0" smtClean="0"/>
              <a:t>          涡旋</a:t>
            </a:r>
            <a:r>
              <a:rPr lang="zh-CN" altLang="en-US" dirty="0"/>
              <a:t>电磁波</a:t>
            </a:r>
            <a:r>
              <a:rPr lang="zh-CN" altLang="en-US" dirty="0" smtClean="0"/>
              <a:t>的</a:t>
            </a:r>
            <a:r>
              <a:rPr lang="zh-CN" altLang="en-US" dirty="0"/>
              <a:t>轨道角动量（</a:t>
            </a:r>
            <a:r>
              <a:rPr lang="en-US" altLang="zh-CN" dirty="0"/>
              <a:t>orbital angular momentum</a:t>
            </a:r>
            <a:r>
              <a:rPr lang="zh-CN" altLang="en-US" dirty="0"/>
              <a:t>，</a:t>
            </a:r>
            <a:r>
              <a:rPr lang="en-US" altLang="zh-CN" dirty="0"/>
              <a:t>OAM</a:t>
            </a:r>
            <a:r>
              <a:rPr lang="zh-CN" altLang="en-US" dirty="0" smtClean="0"/>
              <a:t>）复用</a:t>
            </a:r>
            <a:r>
              <a:rPr lang="zh-CN" altLang="en-US" dirty="0"/>
              <a:t>是一种把量子力学中的轨道角动量理论应用到无线通信领域的新型技术</a:t>
            </a:r>
            <a:r>
              <a:rPr lang="en-US" altLang="zh-CN" dirty="0"/>
              <a:t>,</a:t>
            </a:r>
            <a:r>
              <a:rPr lang="zh-CN" altLang="en-US" dirty="0"/>
              <a:t>拥有高效频谱利用和抗干扰两项引人注目的特性</a:t>
            </a:r>
            <a:r>
              <a:rPr lang="zh-CN" altLang="en-US" dirty="0" smtClean="0"/>
              <a:t>。目前国内外正在对</a:t>
            </a:r>
            <a:r>
              <a:rPr lang="zh-CN" altLang="en-US" dirty="0"/>
              <a:t>涡旋电磁波的产生与接收、</a:t>
            </a:r>
            <a:r>
              <a:rPr lang="en-US" altLang="zh-CN" dirty="0"/>
              <a:t>OAM</a:t>
            </a:r>
            <a:r>
              <a:rPr lang="zh-CN" altLang="en-US" dirty="0"/>
              <a:t>复用对通信容量的影响、</a:t>
            </a:r>
            <a:r>
              <a:rPr lang="en-US" altLang="zh-CN" dirty="0"/>
              <a:t>OAM</a:t>
            </a:r>
            <a:r>
              <a:rPr lang="zh-CN" altLang="en-US" dirty="0"/>
              <a:t>模式的复用和解复用、大气的非均匀性和电离层对涡旋电磁波的影响、涡旋电磁波抗干扰能力等研究热点</a:t>
            </a:r>
            <a:r>
              <a:rPr lang="zh-CN" altLang="en-US" dirty="0" smtClean="0"/>
              <a:t>进行研究。</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69</a:t>
            </a:fld>
            <a:r>
              <a:rPr lang="zh-CN" altLang="en-US" smtClean="0"/>
              <a:t>页</a:t>
            </a:r>
            <a:endParaRPr lang="zh-CN" altLang="en-US" dirty="0"/>
          </a:p>
        </p:txBody>
      </p:sp>
      <p:sp>
        <p:nvSpPr>
          <p:cNvPr id="5" name="矩形 4"/>
          <p:cNvSpPr/>
          <p:nvPr/>
        </p:nvSpPr>
        <p:spPr>
          <a:xfrm>
            <a:off x="1259632" y="548680"/>
            <a:ext cx="4536504" cy="707886"/>
          </a:xfrm>
          <a:prstGeom prst="rect">
            <a:avLst/>
          </a:prstGeom>
        </p:spPr>
        <p:txBody>
          <a:bodyPr wrap="square">
            <a:spAutoFit/>
          </a:bodyPr>
          <a:lstStyle/>
          <a:p>
            <a:pPr eaLnBrk="1" hangingPunct="1">
              <a:lnSpc>
                <a:spcPct val="125000"/>
              </a:lnSpc>
              <a:buFont typeface="Wingdings" pitchFamily="2" charset="2"/>
              <a:buNone/>
              <a:defRPr/>
            </a:pPr>
            <a:r>
              <a:rPr lang="en-US" altLang="zh-CN" sz="3200" dirty="0" smtClean="0">
                <a:solidFill>
                  <a:srgbClr val="FF0000"/>
                </a:solidFill>
                <a:latin typeface="+mn-lt"/>
              </a:rPr>
              <a:t>8</a:t>
            </a:r>
            <a:r>
              <a:rPr lang="zh-CN" altLang="en-US" sz="3200" dirty="0" smtClean="0">
                <a:solidFill>
                  <a:srgbClr val="FF0000"/>
                </a:solidFill>
                <a:latin typeface="+mn-lt"/>
              </a:rPr>
              <a:t>、涡旋电磁波（</a:t>
            </a:r>
            <a:r>
              <a:rPr lang="en-US" altLang="zh-CN" sz="3200" dirty="0" smtClean="0">
                <a:solidFill>
                  <a:srgbClr val="FF0000"/>
                </a:solidFill>
                <a:latin typeface="+mn-lt"/>
              </a:rPr>
              <a:t>OAM</a:t>
            </a:r>
            <a:r>
              <a:rPr lang="zh-CN" altLang="en-US" sz="3200" dirty="0" smtClean="0">
                <a:solidFill>
                  <a:srgbClr val="FF0000"/>
                </a:solidFill>
                <a:latin typeface="+mn-lt"/>
              </a:rPr>
              <a:t>）</a:t>
            </a:r>
            <a:endParaRPr lang="en-US" altLang="zh-CN" sz="3200" dirty="0">
              <a:solidFill>
                <a:srgbClr val="FF0000"/>
              </a:solidFill>
              <a:latin typeface="+mn-lt"/>
            </a:endParaRPr>
          </a:p>
        </p:txBody>
      </p:sp>
    </p:spTree>
    <p:extLst>
      <p:ext uri="{BB962C8B-B14F-4D97-AF65-F5344CB8AC3E}">
        <p14:creationId xmlns:p14="http://schemas.microsoft.com/office/powerpoint/2010/main" val="1021374119"/>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7544" y="2276872"/>
            <a:ext cx="7772400" cy="1470025"/>
          </a:xfrm>
        </p:spPr>
        <p:txBody>
          <a:bodyPr/>
          <a:lstStyle/>
          <a:p>
            <a:r>
              <a:rPr lang="zh-CN" altLang="en-US" sz="6000" b="1" dirty="0" smtClean="0">
                <a:solidFill>
                  <a:schemeClr val="accent6">
                    <a:lumMod val="75000"/>
                  </a:schemeClr>
                </a:solidFill>
              </a:rPr>
              <a:t>第 一</a:t>
            </a:r>
            <a:r>
              <a:rPr lang="en-US" altLang="zh-CN" sz="6000" b="1" dirty="0" smtClean="0">
                <a:solidFill>
                  <a:schemeClr val="accent6">
                    <a:lumMod val="75000"/>
                  </a:schemeClr>
                </a:solidFill>
              </a:rPr>
              <a:t> </a:t>
            </a:r>
            <a:r>
              <a:rPr lang="zh-CN" altLang="en-US" sz="6000" b="1" dirty="0" smtClean="0">
                <a:solidFill>
                  <a:schemeClr val="accent6">
                    <a:lumMod val="75000"/>
                  </a:schemeClr>
                </a:solidFill>
              </a:rPr>
              <a:t>章    绪论</a:t>
            </a:r>
            <a:endParaRPr lang="zh-CN" altLang="en-US" sz="6000" b="1" dirty="0">
              <a:solidFill>
                <a:schemeClr val="accent6">
                  <a:lumMod val="75000"/>
                </a:schemeClr>
              </a:solidFill>
            </a:endParaRPr>
          </a:p>
        </p:txBody>
      </p:sp>
      <p:sp>
        <p:nvSpPr>
          <p:cNvPr id="3" name="灯片编号占位符 2"/>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70</a:t>
            </a:fld>
            <a:r>
              <a:rPr lang="zh-CN" altLang="en-US" smtClean="0"/>
              <a:t>页</a:t>
            </a:r>
            <a:endParaRPr lang="zh-CN" altLang="en-US" dirty="0"/>
          </a:p>
        </p:txBody>
      </p:sp>
      <p:pic>
        <p:nvPicPr>
          <p:cNvPr id="5" name="图片 4"/>
          <p:cNvPicPr>
            <a:picLocks noChangeAspect="1"/>
          </p:cNvPicPr>
          <p:nvPr/>
        </p:nvPicPr>
        <p:blipFill>
          <a:blip r:embed="rId2"/>
          <a:stretch>
            <a:fillRect/>
          </a:stretch>
        </p:blipFill>
        <p:spPr>
          <a:xfrm>
            <a:off x="5334322" y="1412776"/>
            <a:ext cx="3486150" cy="5191125"/>
          </a:xfrm>
          <a:prstGeom prst="rect">
            <a:avLst/>
          </a:prstGeom>
        </p:spPr>
      </p:pic>
      <p:sp>
        <p:nvSpPr>
          <p:cNvPr id="6" name="内容占位符 2"/>
          <p:cNvSpPr>
            <a:spLocks noGrp="1"/>
          </p:cNvSpPr>
          <p:nvPr>
            <p:ph idx="1"/>
          </p:nvPr>
        </p:nvSpPr>
        <p:spPr>
          <a:xfrm>
            <a:off x="251520" y="1412776"/>
            <a:ext cx="5328592" cy="4467200"/>
          </a:xfrm>
        </p:spPr>
        <p:txBody>
          <a:bodyPr/>
          <a:lstStyle/>
          <a:p>
            <a:r>
              <a:rPr lang="zh-CN" altLang="en-US" dirty="0" smtClean="0"/>
              <a:t>          目前，我们的无线通信，都是对电磁波的自旋角动量（</a:t>
            </a:r>
            <a:r>
              <a:rPr lang="en-US" altLang="zh-CN" dirty="0" smtClean="0"/>
              <a:t>SAM</a:t>
            </a:r>
            <a:r>
              <a:rPr lang="zh-CN" altLang="en-US" dirty="0" smtClean="0"/>
              <a:t>）进行调制。以地球和太阳为例打个比方，</a:t>
            </a:r>
            <a:r>
              <a:rPr lang="en-US" altLang="zh-CN" dirty="0" smtClean="0"/>
              <a:t>SAM</a:t>
            </a:r>
            <a:r>
              <a:rPr lang="zh-CN" altLang="en-US" dirty="0" smtClean="0"/>
              <a:t>可以看成地球的自转，</a:t>
            </a:r>
            <a:r>
              <a:rPr lang="en-US" altLang="zh-CN" dirty="0" smtClean="0"/>
              <a:t>OAM</a:t>
            </a:r>
            <a:r>
              <a:rPr lang="zh-CN" altLang="en-US" dirty="0" smtClean="0"/>
              <a:t>可以看成地球绕太阳的公转。美国和以色列的研究人员已经创造出了同时利用</a:t>
            </a:r>
            <a:r>
              <a:rPr lang="en-US" altLang="zh-CN" dirty="0" smtClean="0"/>
              <a:t>SAM</a:t>
            </a:r>
            <a:r>
              <a:rPr lang="zh-CN" altLang="en-US" dirty="0" smtClean="0"/>
              <a:t>和</a:t>
            </a:r>
            <a:r>
              <a:rPr lang="en-US" altLang="zh-CN" dirty="0" smtClean="0"/>
              <a:t>OAM</a:t>
            </a:r>
            <a:r>
              <a:rPr lang="zh-CN" altLang="en-US" dirty="0" smtClean="0"/>
              <a:t>进行调制的通信技术。</a:t>
            </a:r>
            <a:endParaRPr lang="zh-CN" altLang="en-US" dirty="0"/>
          </a:p>
        </p:txBody>
      </p:sp>
    </p:spTree>
    <p:extLst>
      <p:ext uri="{BB962C8B-B14F-4D97-AF65-F5344CB8AC3E}">
        <p14:creationId xmlns:p14="http://schemas.microsoft.com/office/powerpoint/2010/main" val="2028647842"/>
      </p:ext>
    </p:extLst>
  </p:cSld>
  <p:clrMapOvr>
    <a:masterClrMapping/>
  </p:clrMapOvr>
  <p:transition spd="med">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9"/>
          <p:cNvSpPr txBox="1">
            <a:spLocks noChangeArrowheads="1"/>
          </p:cNvSpPr>
          <p:nvPr/>
        </p:nvSpPr>
        <p:spPr bwMode="auto">
          <a:xfrm>
            <a:off x="3348038" y="115888"/>
            <a:ext cx="4103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a:solidFill>
                  <a:srgbClr val="FFFFFF"/>
                </a:solidFill>
              </a:rPr>
              <a:t>二、什么是涡旋电磁波？</a:t>
            </a:r>
          </a:p>
        </p:txBody>
      </p:sp>
      <p:cxnSp>
        <p:nvCxnSpPr>
          <p:cNvPr id="16" name="直接连接符 15"/>
          <p:cNvCxnSpPr/>
          <p:nvPr/>
        </p:nvCxnSpPr>
        <p:spPr>
          <a:xfrm>
            <a:off x="0" y="1270794"/>
            <a:ext cx="6732240" cy="0"/>
          </a:xfrm>
          <a:prstGeom prst="line">
            <a:avLst/>
          </a:prstGeom>
          <a:noFill/>
          <a:ln w="15875" cap="flat" cmpd="sng" algn="ctr">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0" scaled="1"/>
              <a:tileRect/>
            </a:gradFill>
            <a:prstDash val="solid"/>
          </a:ln>
          <a:effectLst/>
        </p:spPr>
      </p:cxnSp>
      <p:sp>
        <p:nvSpPr>
          <p:cNvPr id="36" name="矩形 3"/>
          <p:cNvSpPr>
            <a:spLocks noChangeArrowheads="1"/>
          </p:cNvSpPr>
          <p:nvPr/>
        </p:nvSpPr>
        <p:spPr bwMode="auto">
          <a:xfrm>
            <a:off x="506413" y="1773238"/>
            <a:ext cx="42957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 typeface="Wingdings" pitchFamily="2" charset="2"/>
              <a:buChar char="Ø"/>
            </a:pPr>
            <a:r>
              <a:rPr lang="zh-CN" altLang="zh-CN" sz="2000" dirty="0">
                <a:solidFill>
                  <a:srgbClr val="0000FF"/>
                </a:solidFill>
                <a:latin typeface="微软雅黑" pitchFamily="34" charset="-122"/>
                <a:ea typeface="微软雅黑" pitchFamily="34" charset="-122"/>
                <a:sym typeface="Calibri" pitchFamily="34" charset="0"/>
              </a:rPr>
              <a:t>涡旋电磁波</a:t>
            </a:r>
            <a:r>
              <a:rPr lang="en-US" altLang="zh-CN" sz="2000" dirty="0">
                <a:solidFill>
                  <a:srgbClr val="0000FF"/>
                </a:solidFill>
                <a:latin typeface="微软雅黑" pitchFamily="34" charset="-122"/>
                <a:ea typeface="微软雅黑" pitchFamily="34" charset="-122"/>
                <a:sym typeface="Calibri" pitchFamily="34" charset="0"/>
              </a:rPr>
              <a:t> </a:t>
            </a:r>
            <a:r>
              <a:rPr lang="zh-CN" altLang="en-US" sz="2000" dirty="0">
                <a:solidFill>
                  <a:srgbClr val="0000FF"/>
                </a:solidFill>
                <a:latin typeface="微软雅黑" pitchFamily="34" charset="-122"/>
                <a:ea typeface="微软雅黑" pitchFamily="34" charset="-122"/>
                <a:sym typeface="Calibri" pitchFamily="34" charset="0"/>
              </a:rPr>
              <a:t>（</a:t>
            </a:r>
            <a:r>
              <a:rPr lang="en-US" altLang="zh-CN" sz="2000" dirty="0">
                <a:solidFill>
                  <a:srgbClr val="0000FF"/>
                </a:solidFill>
                <a:latin typeface="微软雅黑" pitchFamily="34" charset="-122"/>
                <a:ea typeface="微软雅黑" pitchFamily="34" charset="-122"/>
                <a:sym typeface="Calibri" pitchFamily="34" charset="0"/>
              </a:rPr>
              <a:t>VR-Vertex  Radio</a:t>
            </a:r>
            <a:r>
              <a:rPr lang="zh-CN" altLang="en-US" sz="2000" dirty="0">
                <a:solidFill>
                  <a:srgbClr val="0000FF"/>
                </a:solidFill>
                <a:latin typeface="微软雅黑" pitchFamily="34" charset="-122"/>
                <a:ea typeface="微软雅黑" pitchFamily="34" charset="-122"/>
                <a:sym typeface="Calibri" pitchFamily="34" charset="0"/>
              </a:rPr>
              <a:t>）</a:t>
            </a:r>
            <a:endParaRPr lang="zh-CN" altLang="en-US" sz="2000" dirty="0">
              <a:solidFill>
                <a:srgbClr val="163A5A"/>
              </a:solidFill>
              <a:latin typeface="微软雅黑" pitchFamily="34" charset="-122"/>
              <a:ea typeface="微软雅黑" pitchFamily="34" charset="-122"/>
              <a:sym typeface="Arial" pitchFamily="34" charset="0"/>
            </a:endParaRPr>
          </a:p>
        </p:txBody>
      </p:sp>
      <p:sp>
        <p:nvSpPr>
          <p:cNvPr id="37" name="矩形 47"/>
          <p:cNvSpPr>
            <a:spLocks noChangeArrowheads="1"/>
          </p:cNvSpPr>
          <p:nvPr/>
        </p:nvSpPr>
        <p:spPr bwMode="auto">
          <a:xfrm>
            <a:off x="785813" y="2286000"/>
            <a:ext cx="3709987" cy="1149350"/>
          </a:xfrm>
          <a:prstGeom prst="rect">
            <a:avLst/>
          </a:prstGeom>
          <a:noFill/>
          <a:ln>
            <a:noFill/>
          </a:ln>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fontAlgn="auto" hangingPunct="1">
              <a:lnSpc>
                <a:spcPct val="130000"/>
              </a:lnSpc>
              <a:spcBef>
                <a:spcPct val="0"/>
              </a:spcBef>
              <a:spcAft>
                <a:spcPts val="0"/>
              </a:spcAft>
              <a:buFont typeface="Wingdings" pitchFamily="2" charset="2"/>
              <a:buChar char="l"/>
              <a:defRPr/>
            </a:pPr>
            <a:r>
              <a:rPr lang="zh-CN" altLang="zh-CN" sz="1800" dirty="0" smtClean="0">
                <a:solidFill>
                  <a:srgbClr val="51270F"/>
                </a:solidFill>
                <a:latin typeface="微软雅黑" panose="020B0503020204020204" pitchFamily="34" charset="-122"/>
                <a:ea typeface="微软雅黑" panose="020B0503020204020204" pitchFamily="34" charset="-122"/>
              </a:rPr>
              <a:t>具有</a:t>
            </a:r>
            <a:r>
              <a:rPr lang="zh-CN" altLang="zh-CN" sz="1800" b="1" dirty="0">
                <a:solidFill>
                  <a:srgbClr val="EB4315"/>
                </a:solidFill>
                <a:latin typeface="微软雅黑" panose="020B0503020204020204" pitchFamily="34" charset="-122"/>
                <a:ea typeface="微软雅黑" panose="020B0503020204020204" pitchFamily="34" charset="-122"/>
              </a:rPr>
              <a:t>螺旋相位波前</a:t>
            </a:r>
            <a:r>
              <a:rPr lang="zh-CN" altLang="zh-CN" sz="1800" dirty="0" smtClean="0">
                <a:solidFill>
                  <a:srgbClr val="51270F"/>
                </a:solidFill>
                <a:latin typeface="微软雅黑" panose="020B0503020204020204" pitchFamily="34" charset="-122"/>
                <a:ea typeface="微软雅黑" panose="020B0503020204020204" pitchFamily="34" charset="-122"/>
              </a:rPr>
              <a:t>结构</a:t>
            </a:r>
            <a:endParaRPr lang="en-US" altLang="zh-CN" sz="1800" dirty="0" smtClean="0">
              <a:solidFill>
                <a:srgbClr val="51270F"/>
              </a:solidFill>
              <a:latin typeface="微软雅黑" panose="020B0503020204020204" pitchFamily="34" charset="-122"/>
              <a:ea typeface="微软雅黑" panose="020B0503020204020204" pitchFamily="34" charset="-122"/>
            </a:endParaRPr>
          </a:p>
          <a:p>
            <a:pPr eaLnBrk="1" fontAlgn="auto" hangingPunct="1">
              <a:lnSpc>
                <a:spcPct val="130000"/>
              </a:lnSpc>
              <a:spcBef>
                <a:spcPct val="0"/>
              </a:spcBef>
              <a:spcAft>
                <a:spcPts val="0"/>
              </a:spcAft>
              <a:buFont typeface="Wingdings" pitchFamily="2" charset="2"/>
              <a:buChar char="Ø"/>
              <a:defRPr/>
            </a:pPr>
            <a:endParaRPr lang="en-US" altLang="zh-CN" sz="1800" dirty="0" smtClean="0">
              <a:solidFill>
                <a:srgbClr val="51270F"/>
              </a:solidFill>
              <a:latin typeface="微软雅黑" panose="020B0503020204020204" pitchFamily="34" charset="-122"/>
              <a:ea typeface="微软雅黑" panose="020B0503020204020204" pitchFamily="34" charset="-122"/>
            </a:endParaRPr>
          </a:p>
          <a:p>
            <a:pPr eaLnBrk="1" fontAlgn="auto" hangingPunct="1">
              <a:lnSpc>
                <a:spcPct val="130000"/>
              </a:lnSpc>
              <a:spcBef>
                <a:spcPct val="0"/>
              </a:spcBef>
              <a:spcAft>
                <a:spcPts val="0"/>
              </a:spcAft>
              <a:buFont typeface="Wingdings" pitchFamily="2" charset="2"/>
              <a:buChar char="l"/>
              <a:defRPr/>
            </a:pPr>
            <a:r>
              <a:rPr lang="zh-CN" altLang="zh-CN" sz="1800" dirty="0" smtClean="0">
                <a:solidFill>
                  <a:srgbClr val="51270F"/>
                </a:solidFill>
                <a:latin typeface="微软雅黑" panose="020B0503020204020204" pitchFamily="34" charset="-122"/>
                <a:ea typeface="微软雅黑" panose="020B0503020204020204" pitchFamily="34" charset="-122"/>
              </a:rPr>
              <a:t>由轨道角动量</a:t>
            </a:r>
            <a:r>
              <a:rPr lang="en-US" altLang="zh-CN" sz="1800" dirty="0" smtClean="0">
                <a:solidFill>
                  <a:srgbClr val="51270F"/>
                </a:solidFill>
                <a:latin typeface="微软雅黑" panose="020B0503020204020204" pitchFamily="34" charset="-122"/>
                <a:ea typeface="微软雅黑" panose="020B0503020204020204" pitchFamily="34" charset="-122"/>
              </a:rPr>
              <a:t>(</a:t>
            </a:r>
            <a:r>
              <a:rPr lang="en-US" altLang="zh-CN" sz="1800" dirty="0">
                <a:solidFill>
                  <a:srgbClr val="51270F"/>
                </a:solidFill>
                <a:latin typeface="微软雅黑" panose="020B0503020204020204" pitchFamily="34" charset="-122"/>
                <a:ea typeface="微软雅黑" panose="020B0503020204020204" pitchFamily="34" charset="-122"/>
              </a:rPr>
              <a:t>OAM)</a:t>
            </a:r>
            <a:r>
              <a:rPr lang="zh-CN" altLang="zh-CN" sz="1800" dirty="0" smtClean="0">
                <a:solidFill>
                  <a:srgbClr val="51270F"/>
                </a:solidFill>
                <a:latin typeface="微软雅黑" panose="020B0503020204020204" pitchFamily="34" charset="-122"/>
                <a:ea typeface="微软雅黑" panose="020B0503020204020204" pitchFamily="34" charset="-122"/>
              </a:rPr>
              <a:t>驱动</a:t>
            </a:r>
            <a:endParaRPr lang="zh-CN" altLang="en-US" sz="1800" kern="0" dirty="0">
              <a:solidFill>
                <a:prstClr val="black"/>
              </a:solidFill>
              <a:latin typeface="微软雅黑" panose="020B0503020204020204" pitchFamily="34" charset="-122"/>
              <a:ea typeface="微软雅黑" panose="020B0503020204020204" pitchFamily="34" charset="-122"/>
            </a:endParaRPr>
          </a:p>
        </p:txBody>
      </p:sp>
      <p:grpSp>
        <p:nvGrpSpPr>
          <p:cNvPr id="2" name="组合 70"/>
          <p:cNvGrpSpPr>
            <a:grpSpLocks/>
          </p:cNvGrpSpPr>
          <p:nvPr/>
        </p:nvGrpSpPr>
        <p:grpSpPr bwMode="auto">
          <a:xfrm>
            <a:off x="280988" y="3786188"/>
            <a:ext cx="3343275" cy="638175"/>
            <a:chOff x="1964224" y="777889"/>
            <a:chExt cx="1593537" cy="638630"/>
          </a:xfrm>
        </p:grpSpPr>
        <p:sp>
          <p:nvSpPr>
            <p:cNvPr id="75" name="TextBox 81"/>
            <p:cNvSpPr txBox="1"/>
            <p:nvPr/>
          </p:nvSpPr>
          <p:spPr>
            <a:xfrm>
              <a:off x="1964224" y="922454"/>
              <a:ext cx="184626" cy="462292"/>
            </a:xfrm>
            <a:prstGeom prst="rect">
              <a:avLst/>
            </a:prstGeom>
            <a:noFill/>
          </p:spPr>
          <p:txBody>
            <a:bodyPr wrap="none">
              <a:spAutoFit/>
            </a:bodyPr>
            <a:lstStyle/>
            <a:p>
              <a:pPr fontAlgn="auto">
                <a:spcBef>
                  <a:spcPts val="0"/>
                </a:spcBef>
                <a:spcAft>
                  <a:spcPts val="0"/>
                </a:spcAft>
                <a:defRPr/>
              </a:pPr>
              <a:endParaRPr lang="zh-CN" altLang="en-US" sz="2400" kern="0" dirty="0">
                <a:solidFill>
                  <a:srgbClr val="C00000"/>
                </a:solidFill>
                <a:latin typeface="方正大黑简体" panose="02010601030101010101" pitchFamily="2" charset="-122"/>
                <a:ea typeface="方正大黑简体" panose="02010601030101010101" pitchFamily="2" charset="-122"/>
              </a:endParaRPr>
            </a:p>
          </p:txBody>
        </p:sp>
        <p:sp>
          <p:nvSpPr>
            <p:cNvPr id="73" name="矩形 72"/>
            <p:cNvSpPr>
              <a:spLocks noChangeArrowheads="1"/>
            </p:cNvSpPr>
            <p:nvPr/>
          </p:nvSpPr>
          <p:spPr bwMode="auto">
            <a:xfrm>
              <a:off x="2068644" y="777889"/>
              <a:ext cx="1489117" cy="638630"/>
            </a:xfrm>
            <a:prstGeom prst="rect">
              <a:avLst/>
            </a:prstGeom>
            <a:noFill/>
            <a:ln>
              <a:noFill/>
            </a:ln>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fontAlgn="auto" hangingPunct="1">
                <a:lnSpc>
                  <a:spcPct val="100000"/>
                </a:lnSpc>
                <a:spcBef>
                  <a:spcPct val="0"/>
                </a:spcBef>
                <a:spcAft>
                  <a:spcPts val="0"/>
                </a:spcAft>
                <a:buFont typeface="Wingdings" pitchFamily="2" charset="2"/>
                <a:buChar char="Ø"/>
                <a:defRPr/>
              </a:pPr>
              <a:r>
                <a:rPr lang="zh-CN" altLang="en-US" sz="2000" kern="0" dirty="0" smtClean="0">
                  <a:solidFill>
                    <a:srgbClr val="0000FF"/>
                  </a:solidFill>
                  <a:latin typeface="Arial" pitchFamily="34" charset="0"/>
                  <a:ea typeface="仿宋_GB2312" panose="02010609030101010101"/>
                  <a:sym typeface="Arial" pitchFamily="34" charset="0"/>
                </a:rPr>
                <a:t>涡旋</a:t>
              </a:r>
              <a:r>
                <a:rPr lang="zh-CN" altLang="en-US" sz="2000" kern="0" dirty="0">
                  <a:solidFill>
                    <a:srgbClr val="0000FF"/>
                  </a:solidFill>
                  <a:latin typeface="Arial" pitchFamily="34" charset="0"/>
                  <a:ea typeface="仿宋_GB2312" panose="02010609030101010101"/>
                  <a:sym typeface="Arial" pitchFamily="34" charset="0"/>
                </a:rPr>
                <a:t>电磁波的数学模型</a:t>
              </a:r>
              <a:r>
                <a:rPr lang="zh-CN" altLang="en-US" sz="1700" kern="0" dirty="0">
                  <a:solidFill>
                    <a:prstClr val="black"/>
                  </a:solidFill>
                  <a:latin typeface="Arial" pitchFamily="34" charset="0"/>
                  <a:sym typeface="Arial" pitchFamily="34" charset="0"/>
                </a:rPr>
                <a:t>：</a:t>
              </a:r>
            </a:p>
            <a:p>
              <a:pPr eaLnBrk="1" fontAlgn="auto" hangingPunct="1">
                <a:lnSpc>
                  <a:spcPct val="100000"/>
                </a:lnSpc>
                <a:spcBef>
                  <a:spcPct val="0"/>
                </a:spcBef>
                <a:spcAft>
                  <a:spcPts val="0"/>
                </a:spcAft>
                <a:buFont typeface="Arial" pitchFamily="34" charset="0"/>
                <a:buNone/>
                <a:defRPr/>
              </a:pPr>
              <a:endParaRPr lang="zh-CN" altLang="en-US" sz="1700" kern="0" dirty="0">
                <a:solidFill>
                  <a:prstClr val="black"/>
                </a:solidFill>
                <a:latin typeface="Arial" pitchFamily="34" charset="0"/>
                <a:sym typeface="Arial" pitchFamily="34" charset="0"/>
              </a:endParaRPr>
            </a:p>
          </p:txBody>
        </p:sp>
      </p:grpSp>
      <p:pic>
        <p:nvPicPr>
          <p:cNvPr id="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1357313"/>
            <a:ext cx="3500438"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25"/>
          <p:cNvSpPr txBox="1">
            <a:spLocks noChangeArrowheads="1"/>
          </p:cNvSpPr>
          <p:nvPr/>
        </p:nvSpPr>
        <p:spPr bwMode="auto">
          <a:xfrm flipH="1">
            <a:off x="5018088" y="3779838"/>
            <a:ext cx="3700462" cy="338137"/>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1400" dirty="0">
                <a:solidFill>
                  <a:prstClr val="black"/>
                </a:solidFill>
                <a:latin typeface="仿宋_GB2312" panose="02010609030101010101" pitchFamily="49" charset="-122"/>
                <a:ea typeface="仿宋_GB2312" panose="02010609030101010101" pitchFamily="49" charset="-122"/>
              </a:rPr>
              <a:t> </a:t>
            </a:r>
            <a:r>
              <a:rPr lang="zh-CN" altLang="en-US" sz="1400" dirty="0" smtClean="0">
                <a:solidFill>
                  <a:prstClr val="black"/>
                </a:solidFill>
                <a:latin typeface="仿宋_GB2312" panose="02010609030101010101" pitchFamily="49" charset="-122"/>
                <a:ea typeface="仿宋_GB2312" panose="02010609030101010101" pitchFamily="49" charset="-122"/>
              </a:rPr>
              <a:t>     </a:t>
            </a:r>
            <a:r>
              <a:rPr lang="zh-CN" altLang="zh-CN" sz="1600" dirty="0" smtClean="0">
                <a:solidFill>
                  <a:prstClr val="black"/>
                </a:solidFill>
                <a:latin typeface="宋体" panose="02010600030101010101" pitchFamily="2" charset="-122"/>
                <a:ea typeface="宋体" panose="02010600030101010101" pitchFamily="2" charset="-122"/>
              </a:rPr>
              <a:t>涡旋电磁波螺旋</a:t>
            </a:r>
            <a:r>
              <a:rPr lang="zh-CN" altLang="zh-CN" sz="1600" dirty="0">
                <a:solidFill>
                  <a:prstClr val="black"/>
                </a:solidFill>
                <a:latin typeface="宋体" panose="02010600030101010101" pitchFamily="2" charset="-122"/>
                <a:ea typeface="宋体" panose="02010600030101010101" pitchFamily="2" charset="-122"/>
              </a:rPr>
              <a:t>相位波前</a:t>
            </a:r>
            <a:r>
              <a:rPr lang="zh-CN" altLang="zh-CN" sz="1600" dirty="0" smtClean="0">
                <a:solidFill>
                  <a:prstClr val="black"/>
                </a:solidFill>
                <a:latin typeface="宋体" panose="02010600030101010101" pitchFamily="2" charset="-122"/>
                <a:ea typeface="宋体" panose="02010600030101010101" pitchFamily="2" charset="-122"/>
              </a:rPr>
              <a:t>结构</a:t>
            </a:r>
            <a:endParaRPr lang="en-US" altLang="zh-CN" sz="1600" b="1" kern="0" dirty="0" smtClean="0">
              <a:solidFill>
                <a:prstClr val="black"/>
              </a:solidFill>
              <a:latin typeface="宋体" panose="02010600030101010101" pitchFamily="2" charset="-122"/>
              <a:ea typeface="宋体" panose="02010600030101010101" pitchFamily="2" charset="-122"/>
            </a:endParaRPr>
          </a:p>
        </p:txBody>
      </p:sp>
      <p:graphicFrame>
        <p:nvGraphicFramePr>
          <p:cNvPr id="85" name="Object 847"/>
          <p:cNvGraphicFramePr>
            <a:graphicFrameLocks noChangeAspect="1"/>
          </p:cNvGraphicFramePr>
          <p:nvPr/>
        </p:nvGraphicFramePr>
        <p:xfrm>
          <a:off x="911225" y="4357688"/>
          <a:ext cx="6635750" cy="500062"/>
        </p:xfrm>
        <a:graphic>
          <a:graphicData uri="http://schemas.openxmlformats.org/presentationml/2006/ole">
            <mc:AlternateContent xmlns:mc="http://schemas.openxmlformats.org/markup-compatibility/2006">
              <mc:Choice xmlns:v="urn:schemas-microsoft-com:vml" Requires="v">
                <p:oleObj spid="_x0000_s141329" name="Equation" r:id="rId4" imgW="3390840" imgH="228600" progId="Equation.DSMT4">
                  <p:embed/>
                </p:oleObj>
              </mc:Choice>
              <mc:Fallback>
                <p:oleObj name="Equation" r:id="rId4" imgW="339084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4357688"/>
                        <a:ext cx="66357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 name="TextBox 34"/>
          <p:cNvSpPr txBox="1">
            <a:spLocks noChangeArrowheads="1"/>
          </p:cNvSpPr>
          <p:nvPr/>
        </p:nvSpPr>
        <p:spPr bwMode="auto">
          <a:xfrm flipH="1">
            <a:off x="439738" y="5027613"/>
            <a:ext cx="720725"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其中</a:t>
            </a:r>
            <a:r>
              <a:rPr lang="zh-CN" altLang="en-US" sz="2000" b="1" kern="0" dirty="0" smtClean="0">
                <a:solidFill>
                  <a:prstClr val="black"/>
                </a:solidFill>
                <a:latin typeface="仿宋_GB2312" panose="02010609030101010101" pitchFamily="49" charset="-122"/>
                <a:ea typeface="仿宋_GB2312" panose="02010609030101010101" pitchFamily="49" charset="-122"/>
              </a:rPr>
              <a:t>：</a:t>
            </a:r>
            <a:endParaRPr lang="en-US" altLang="zh-CN" sz="2000" b="1" kern="0" dirty="0" smtClean="0">
              <a:solidFill>
                <a:prstClr val="black"/>
              </a:solidFill>
              <a:latin typeface="仿宋_GB2312" panose="02010609030101010101" pitchFamily="49" charset="-122"/>
              <a:ea typeface="仿宋_GB2312" panose="02010609030101010101" pitchFamily="49" charset="-122"/>
            </a:endParaRPr>
          </a:p>
        </p:txBody>
      </p:sp>
      <p:graphicFrame>
        <p:nvGraphicFramePr>
          <p:cNvPr id="88" name="Object 848"/>
          <p:cNvGraphicFramePr>
            <a:graphicFrameLocks noChangeAspect="1"/>
          </p:cNvGraphicFramePr>
          <p:nvPr/>
        </p:nvGraphicFramePr>
        <p:xfrm>
          <a:off x="1246188" y="5114925"/>
          <a:ext cx="677862" cy="307975"/>
        </p:xfrm>
        <a:graphic>
          <a:graphicData uri="http://schemas.openxmlformats.org/presentationml/2006/ole">
            <mc:AlternateContent xmlns:mc="http://schemas.openxmlformats.org/markup-compatibility/2006">
              <mc:Choice xmlns:v="urn:schemas-microsoft-com:vml" Requires="v">
                <p:oleObj spid="_x0000_s141330" name="Equation" r:id="rId6" imgW="495085" imgH="228501" progId="Equation.DSMT4">
                  <p:embed/>
                </p:oleObj>
              </mc:Choice>
              <mc:Fallback>
                <p:oleObj name="Equation" r:id="rId6" imgW="495085"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188" y="5114925"/>
                        <a:ext cx="677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 name="TextBox 35"/>
          <p:cNvSpPr txBox="1">
            <a:spLocks noChangeArrowheads="1"/>
          </p:cNvSpPr>
          <p:nvPr/>
        </p:nvSpPr>
        <p:spPr bwMode="auto">
          <a:xfrm flipH="1">
            <a:off x="1839913" y="5053013"/>
            <a:ext cx="720725"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为沿</a:t>
            </a:r>
            <a:endParaRPr lang="en-US" altLang="zh-CN" sz="2000" kern="0" dirty="0" smtClean="0">
              <a:solidFill>
                <a:prstClr val="black"/>
              </a:solidFill>
              <a:latin typeface="仿宋_GB2312" panose="02010609030101010101" pitchFamily="49" charset="-122"/>
              <a:ea typeface="仿宋_GB2312" panose="02010609030101010101" pitchFamily="49" charset="-122"/>
            </a:endParaRPr>
          </a:p>
        </p:txBody>
      </p:sp>
      <p:graphicFrame>
        <p:nvGraphicFramePr>
          <p:cNvPr id="90" name="Object 849"/>
          <p:cNvGraphicFramePr>
            <a:graphicFrameLocks noChangeAspect="1"/>
          </p:cNvGraphicFramePr>
          <p:nvPr/>
        </p:nvGraphicFramePr>
        <p:xfrm>
          <a:off x="2449513" y="5143500"/>
          <a:ext cx="230187" cy="249238"/>
        </p:xfrm>
        <a:graphic>
          <a:graphicData uri="http://schemas.openxmlformats.org/presentationml/2006/ole">
            <mc:AlternateContent xmlns:mc="http://schemas.openxmlformats.org/markup-compatibility/2006">
              <mc:Choice xmlns:v="urn:schemas-microsoft-com:vml" Requires="v">
                <p:oleObj spid="_x0000_s141331" name="Equation" r:id="rId8" imgW="126835" imgH="139518" progId="Equation.DSMT4">
                  <p:embed/>
                </p:oleObj>
              </mc:Choice>
              <mc:Fallback>
                <p:oleObj name="Equation" r:id="rId8" imgW="126835" imgH="1395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9513" y="5143500"/>
                        <a:ext cx="2301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 name="TextBox 37"/>
          <p:cNvSpPr txBox="1">
            <a:spLocks noChangeArrowheads="1"/>
          </p:cNvSpPr>
          <p:nvPr/>
        </p:nvSpPr>
        <p:spPr bwMode="auto">
          <a:xfrm flipH="1">
            <a:off x="2605088" y="5076825"/>
            <a:ext cx="2016125"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传播的信号振幅，</a:t>
            </a:r>
            <a:endParaRPr lang="en-US" altLang="zh-CN" sz="2000" kern="0" dirty="0" smtClean="0">
              <a:solidFill>
                <a:prstClr val="black"/>
              </a:solidFill>
              <a:latin typeface="仿宋_GB2312" panose="02010609030101010101" pitchFamily="49" charset="-122"/>
              <a:ea typeface="仿宋_GB2312" panose="02010609030101010101" pitchFamily="49" charset="-122"/>
            </a:endParaRPr>
          </a:p>
        </p:txBody>
      </p:sp>
      <p:sp>
        <p:nvSpPr>
          <p:cNvPr id="92" name="TextBox 38"/>
          <p:cNvSpPr txBox="1">
            <a:spLocks noChangeArrowheads="1"/>
          </p:cNvSpPr>
          <p:nvPr/>
        </p:nvSpPr>
        <p:spPr bwMode="auto">
          <a:xfrm flipH="1">
            <a:off x="4621213" y="5086350"/>
            <a:ext cx="3671887"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为绕涡旋电磁波传播方向</a:t>
            </a:r>
            <a:r>
              <a:rPr lang="en-US" altLang="zh-CN" sz="2000" kern="0" dirty="0" smtClean="0">
                <a:solidFill>
                  <a:prstClr val="black"/>
                </a:solidFill>
                <a:latin typeface="仿宋_GB2312" panose="02010609030101010101" pitchFamily="49" charset="-122"/>
                <a:ea typeface="仿宋_GB2312" panose="02010609030101010101" pitchFamily="49" charset="-122"/>
              </a:rPr>
              <a:t>(</a:t>
            </a:r>
            <a:r>
              <a:rPr lang="zh-CN" altLang="en-US" sz="2000" kern="0" dirty="0" smtClean="0">
                <a:solidFill>
                  <a:prstClr val="black"/>
                </a:solidFill>
                <a:latin typeface="仿宋_GB2312" panose="02010609030101010101" pitchFamily="49" charset="-122"/>
                <a:ea typeface="仿宋_GB2312" panose="02010609030101010101" pitchFamily="49" charset="-122"/>
              </a:rPr>
              <a:t>   </a:t>
            </a:r>
            <a:r>
              <a:rPr lang="en-US" altLang="zh-CN" sz="2000" kern="0" dirty="0" smtClean="0">
                <a:solidFill>
                  <a:prstClr val="black"/>
                </a:solidFill>
                <a:latin typeface="仿宋_GB2312" panose="02010609030101010101" pitchFamily="49" charset="-122"/>
                <a:ea typeface="仿宋_GB2312" panose="02010609030101010101" pitchFamily="49" charset="-122"/>
              </a:rPr>
              <a:t>)</a:t>
            </a:r>
          </a:p>
        </p:txBody>
      </p:sp>
      <p:graphicFrame>
        <p:nvGraphicFramePr>
          <p:cNvPr id="93" name="Object 850"/>
          <p:cNvGraphicFramePr>
            <a:graphicFrameLocks noChangeAspect="1"/>
          </p:cNvGraphicFramePr>
          <p:nvPr/>
        </p:nvGraphicFramePr>
        <p:xfrm>
          <a:off x="7612063" y="5184775"/>
          <a:ext cx="192087" cy="207963"/>
        </p:xfrm>
        <a:graphic>
          <a:graphicData uri="http://schemas.openxmlformats.org/presentationml/2006/ole">
            <mc:AlternateContent xmlns:mc="http://schemas.openxmlformats.org/markup-compatibility/2006">
              <mc:Choice xmlns:v="urn:schemas-microsoft-com:vml" Requires="v">
                <p:oleObj spid="_x0000_s141332" name="Equation" r:id="rId10" imgW="126835" imgH="139518" progId="Equation.DSMT4">
                  <p:embed/>
                </p:oleObj>
              </mc:Choice>
              <mc:Fallback>
                <p:oleObj name="Equation" r:id="rId10" imgW="126835" imgH="1395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2063" y="5184775"/>
                        <a:ext cx="19208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 name="TextBox 40"/>
          <p:cNvSpPr txBox="1">
            <a:spLocks noChangeArrowheads="1"/>
          </p:cNvSpPr>
          <p:nvPr/>
        </p:nvSpPr>
        <p:spPr bwMode="auto">
          <a:xfrm>
            <a:off x="7707313" y="5076825"/>
            <a:ext cx="468312"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轴</a:t>
            </a:r>
            <a:endParaRPr lang="en-US" altLang="zh-CN" sz="2000" kern="0" dirty="0" smtClean="0">
              <a:solidFill>
                <a:prstClr val="black"/>
              </a:solidFill>
              <a:latin typeface="仿宋_GB2312" panose="02010609030101010101" pitchFamily="49" charset="-122"/>
              <a:ea typeface="仿宋_GB2312" panose="02010609030101010101" pitchFamily="49" charset="-122"/>
            </a:endParaRPr>
          </a:p>
        </p:txBody>
      </p:sp>
      <p:sp>
        <p:nvSpPr>
          <p:cNvPr id="95" name="TextBox 41"/>
          <p:cNvSpPr txBox="1">
            <a:spLocks noChangeArrowheads="1"/>
          </p:cNvSpPr>
          <p:nvPr/>
        </p:nvSpPr>
        <p:spPr bwMode="auto">
          <a:xfrm flipH="1">
            <a:off x="1122363" y="5461000"/>
            <a:ext cx="1101725" cy="400050"/>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zh-CN" altLang="en-US" sz="2000" kern="0" dirty="0" smtClean="0">
                <a:solidFill>
                  <a:prstClr val="black"/>
                </a:solidFill>
                <a:latin typeface="仿宋_GB2312" panose="02010609030101010101" pitchFamily="49" charset="-122"/>
                <a:ea typeface="仿宋_GB2312" panose="02010609030101010101" pitchFamily="49" charset="-122"/>
              </a:rPr>
              <a:t>方位角，</a:t>
            </a:r>
            <a:endParaRPr lang="en-US" altLang="zh-CN" sz="2000" kern="0" dirty="0" smtClean="0">
              <a:solidFill>
                <a:prstClr val="black"/>
              </a:solidFill>
              <a:latin typeface="仿宋_GB2312" panose="02010609030101010101" pitchFamily="49" charset="-122"/>
              <a:ea typeface="仿宋_GB2312" panose="02010609030101010101" pitchFamily="49" charset="-122"/>
            </a:endParaRPr>
          </a:p>
        </p:txBody>
      </p:sp>
      <p:sp>
        <p:nvSpPr>
          <p:cNvPr id="4" name="矩形 3"/>
          <p:cNvSpPr/>
          <p:nvPr/>
        </p:nvSpPr>
        <p:spPr>
          <a:xfrm>
            <a:off x="2276475" y="5476875"/>
            <a:ext cx="4802188" cy="400050"/>
          </a:xfrm>
          <a:prstGeom prst="rect">
            <a:avLst/>
          </a:prstGeom>
        </p:spPr>
        <p:txBody>
          <a:bodyPr wrap="none">
            <a:spAutoFit/>
          </a:bodyPr>
          <a:lstStyle/>
          <a:p>
            <a:pPr fontAlgn="auto">
              <a:spcBef>
                <a:spcPts val="0"/>
              </a:spcBef>
              <a:spcAft>
                <a:spcPts val="0"/>
              </a:spcAft>
              <a:defRPr/>
            </a:pPr>
            <a:r>
              <a:rPr lang="zh-CN" altLang="en-US" sz="2000" kern="0" dirty="0">
                <a:solidFill>
                  <a:prstClr val="black"/>
                </a:solidFill>
                <a:latin typeface="仿宋_GB2312" panose="02010609030101010101" pitchFamily="49" charset="-122"/>
                <a:ea typeface="仿宋_GB2312" panose="02010609030101010101" pitchFamily="49" charset="-122"/>
              </a:rPr>
              <a:t>为涡旋电磁波的拓扑核（俗称：模态）。</a:t>
            </a:r>
            <a:endParaRPr lang="en-US" altLang="zh-CN" sz="2000" kern="0" dirty="0">
              <a:solidFill>
                <a:prstClr val="black"/>
              </a:solidFill>
              <a:latin typeface="仿宋_GB2312" panose="02010609030101010101" pitchFamily="49" charset="-122"/>
              <a:ea typeface="仿宋_GB2312" panose="02010609030101010101" pitchFamily="49" charset="-122"/>
            </a:endParaRPr>
          </a:p>
        </p:txBody>
      </p:sp>
      <p:graphicFrame>
        <p:nvGraphicFramePr>
          <p:cNvPr id="96" name="Object 851"/>
          <p:cNvGraphicFramePr>
            <a:graphicFrameLocks noChangeAspect="1"/>
          </p:cNvGraphicFramePr>
          <p:nvPr/>
        </p:nvGraphicFramePr>
        <p:xfrm>
          <a:off x="2201863" y="5537200"/>
          <a:ext cx="153987" cy="282575"/>
        </p:xfrm>
        <a:graphic>
          <a:graphicData uri="http://schemas.openxmlformats.org/presentationml/2006/ole">
            <mc:AlternateContent xmlns:mc="http://schemas.openxmlformats.org/markup-compatibility/2006">
              <mc:Choice xmlns:v="urn:schemas-microsoft-com:vml" Requires="v">
                <p:oleObj spid="_x0000_s141333" name="Equation" r:id="rId11" imgW="101556" imgH="190417" progId="Equation.DSMT4">
                  <p:embed/>
                </p:oleObj>
              </mc:Choice>
              <mc:Fallback>
                <p:oleObj name="Equation" r:id="rId11" imgW="101556" imgH="1904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1863" y="5537200"/>
                        <a:ext cx="1539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3" name="TextBox 20"/>
          <p:cNvSpPr txBox="1">
            <a:spLocks noChangeArrowheads="1"/>
          </p:cNvSpPr>
          <p:nvPr/>
        </p:nvSpPr>
        <p:spPr bwMode="auto">
          <a:xfrm>
            <a:off x="250825" y="765175"/>
            <a:ext cx="8893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a:solidFill>
                  <a:srgbClr val="0000FF"/>
                </a:solidFill>
                <a:latin typeface="楷体" pitchFamily="49" charset="-122"/>
                <a:ea typeface="楷体" pitchFamily="49" charset="-122"/>
              </a:rPr>
              <a:t>科学与技术定义：轨道角动量</a:t>
            </a:r>
            <a:r>
              <a:rPr lang="en-US" altLang="zh-CN" sz="2400">
                <a:solidFill>
                  <a:srgbClr val="0000FF"/>
                </a:solidFill>
                <a:latin typeface="楷体" pitchFamily="49" charset="-122"/>
                <a:ea typeface="楷体" pitchFamily="49" charset="-122"/>
              </a:rPr>
              <a:t>OAM</a:t>
            </a:r>
            <a:r>
              <a:rPr lang="zh-CN" altLang="en-US" sz="2400">
                <a:solidFill>
                  <a:srgbClr val="0000FF"/>
                </a:solidFill>
                <a:latin typeface="楷体" pitchFamily="49" charset="-122"/>
                <a:ea typeface="楷体" pitchFamily="49" charset="-122"/>
              </a:rPr>
              <a:t>（</a:t>
            </a:r>
            <a:r>
              <a:rPr lang="en-US" altLang="zh-CN" sz="2400">
                <a:solidFill>
                  <a:srgbClr val="0000FF"/>
                </a:solidFill>
                <a:latin typeface="楷体" pitchFamily="49" charset="-122"/>
                <a:ea typeface="楷体" pitchFamily="49" charset="-122"/>
              </a:rPr>
              <a:t>Orbital Angular Momentum</a:t>
            </a:r>
            <a:r>
              <a:rPr lang="zh-CN" altLang="en-US" sz="2400">
                <a:solidFill>
                  <a:srgbClr val="0000FF"/>
                </a:solidFill>
                <a:latin typeface="楷体" pitchFamily="49" charset="-122"/>
                <a:ea typeface="楷体" pitchFamily="49" charset="-122"/>
              </a:rPr>
              <a:t>） </a:t>
            </a:r>
          </a:p>
        </p:txBody>
      </p:sp>
    </p:spTree>
    <p:extLst>
      <p:ext uri="{BB962C8B-B14F-4D97-AF65-F5344CB8AC3E}">
        <p14:creationId xmlns:p14="http://schemas.microsoft.com/office/powerpoint/2010/main" val="3687423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ppt_x"/>
                                          </p:val>
                                        </p:tav>
                                        <p:tav tm="100000">
                                          <p:val>
                                            <p:strVal val="#ppt_x"/>
                                          </p:val>
                                        </p:tav>
                                      </p:tavLst>
                                    </p:anim>
                                    <p:anim calcmode="lin" valueType="num">
                                      <p:cBhvr additive="base">
                                        <p:cTn id="11" dur="500" fill="hold"/>
                                        <p:tgtEl>
                                          <p:spTgt spid="37"/>
                                        </p:tgtEl>
                                        <p:attrNameLst>
                                          <p:attrName>ppt_y</p:attrName>
                                        </p:attrNameLst>
                                      </p:cBhvr>
                                      <p:tavLst>
                                        <p:tav tm="0">
                                          <p:val>
                                            <p:strVal val="1+#ppt_h/2"/>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anim calcmode="lin" valueType="num">
                                      <p:cBhvr>
                                        <p:cTn id="15" dur="500" fill="hold"/>
                                        <p:tgtEl>
                                          <p:spTgt spid="83"/>
                                        </p:tgtEl>
                                        <p:attrNameLst>
                                          <p:attrName>ppt_x</p:attrName>
                                        </p:attrNameLst>
                                      </p:cBhvr>
                                      <p:tavLst>
                                        <p:tav tm="0">
                                          <p:val>
                                            <p:strVal val="#ppt_x"/>
                                          </p:val>
                                        </p:tav>
                                        <p:tav tm="100000">
                                          <p:val>
                                            <p:strVal val="#ppt_x"/>
                                          </p:val>
                                        </p:tav>
                                      </p:tavLst>
                                    </p:anim>
                                    <p:anim calcmode="lin" valueType="num">
                                      <p:cBhvr>
                                        <p:cTn id="16" dur="500" fill="hold"/>
                                        <p:tgtEl>
                                          <p:spTgt spid="8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anim calcmode="lin" valueType="num">
                                      <p:cBhvr>
                                        <p:cTn id="20" dur="1000" fill="hold"/>
                                        <p:tgtEl>
                                          <p:spTgt spid="84"/>
                                        </p:tgtEl>
                                        <p:attrNameLst>
                                          <p:attrName>ppt_x</p:attrName>
                                        </p:attrNameLst>
                                      </p:cBhvr>
                                      <p:tavLst>
                                        <p:tav tm="0">
                                          <p:val>
                                            <p:strVal val="#ppt_x"/>
                                          </p:val>
                                        </p:tav>
                                        <p:tav tm="100000">
                                          <p:val>
                                            <p:strVal val="#ppt_x"/>
                                          </p:val>
                                        </p:tav>
                                      </p:tavLst>
                                    </p:anim>
                                    <p:anim calcmode="lin" valueType="num">
                                      <p:cBhvr>
                                        <p:cTn id="2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down)">
                                      <p:cBhvr>
                                        <p:cTn id="33" dur="500"/>
                                        <p:tgtEl>
                                          <p:spTgt spid="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randombar(horizontal)">
                                      <p:cBhvr>
                                        <p:cTn id="38" dur="500"/>
                                        <p:tgtEl>
                                          <p:spTgt spid="87"/>
                                        </p:tgtEl>
                                      </p:cBhvr>
                                    </p:animEffect>
                                  </p:childTnLst>
                                </p:cTn>
                              </p:par>
                              <p:par>
                                <p:cTn id="39" presetID="14" presetClass="entr" presetSubtype="1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randombar(horizontal)">
                                      <p:cBhvr>
                                        <p:cTn id="41" dur="500"/>
                                        <p:tgtEl>
                                          <p:spTgt spid="8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89"/>
                                        </p:tgtEl>
                                        <p:attrNameLst>
                                          <p:attrName>style.visibility</p:attrName>
                                        </p:attrNameLst>
                                      </p:cBhvr>
                                      <p:to>
                                        <p:strVal val="visible"/>
                                      </p:to>
                                    </p:set>
                                    <p:animEffect transition="in" filter="randombar(horizontal)">
                                      <p:cBhvr>
                                        <p:cTn id="44" dur="500"/>
                                        <p:tgtEl>
                                          <p:spTgt spid="89"/>
                                        </p:tgtEl>
                                      </p:cBhvr>
                                    </p:animEffect>
                                  </p:childTnLst>
                                </p:cTn>
                              </p:par>
                              <p:par>
                                <p:cTn id="45" presetID="14" presetClass="entr" presetSubtype="1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randombar(horizontal)">
                                      <p:cBhvr>
                                        <p:cTn id="47" dur="500"/>
                                        <p:tgtEl>
                                          <p:spTgt spid="9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randombar(horizontal)">
                                      <p:cBhvr>
                                        <p:cTn id="50" dur="500"/>
                                        <p:tgtEl>
                                          <p:spTgt spid="9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randombar(horizontal)">
                                      <p:cBhvr>
                                        <p:cTn id="53" dur="500"/>
                                        <p:tgtEl>
                                          <p:spTgt spid="92"/>
                                        </p:tgtEl>
                                      </p:cBhvr>
                                    </p:animEffect>
                                  </p:childTnLst>
                                </p:cTn>
                              </p:par>
                              <p:par>
                                <p:cTn id="54" presetID="14" presetClass="entr" presetSubtype="10" fill="hold" nodeType="with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randombar(horizontal)">
                                      <p:cBhvr>
                                        <p:cTn id="56" dur="500"/>
                                        <p:tgtEl>
                                          <p:spTgt spid="93"/>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randombar(horizontal)">
                                      <p:cBhvr>
                                        <p:cTn id="59" dur="500"/>
                                        <p:tgtEl>
                                          <p:spTgt spid="94"/>
                                        </p:tgtEl>
                                      </p:cBhvr>
                                    </p:animEffect>
                                  </p:childTnLst>
                                </p:cTn>
                              </p:par>
                              <p:par>
                                <p:cTn id="60" presetID="14" presetClass="entr" presetSubtype="10" fill="hold" nodeType="with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randombar(horizontal)">
                                      <p:cBhvr>
                                        <p:cTn id="62" dur="500"/>
                                        <p:tgtEl>
                                          <p:spTgt spid="9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randombar(horizontal)">
                                      <p:cBhvr>
                                        <p:cTn id="65" dur="500"/>
                                        <p:tgtEl>
                                          <p:spTgt spid="95"/>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randombar(horizontal)">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37" grpId="0"/>
      <p:bldP spid="84" grpId="0"/>
      <p:bldP spid="87" grpId="0"/>
      <p:bldP spid="89" grpId="0"/>
      <p:bldP spid="91" grpId="0"/>
      <p:bldP spid="92" grpId="0"/>
      <p:bldP spid="94" grpId="0"/>
      <p:bldP spid="95" grpId="0"/>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3286125" y="214313"/>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a:solidFill>
                  <a:srgbClr val="FFFFFF"/>
                </a:solidFill>
              </a:rPr>
              <a:t>二、什么是涡旋电磁波？</a:t>
            </a:r>
          </a:p>
        </p:txBody>
      </p:sp>
      <p:sp>
        <p:nvSpPr>
          <p:cNvPr id="24579" name="TextBox 2"/>
          <p:cNvSpPr txBox="1">
            <a:spLocks noChangeArrowheads="1"/>
          </p:cNvSpPr>
          <p:nvPr/>
        </p:nvSpPr>
        <p:spPr bwMode="auto">
          <a:xfrm>
            <a:off x="500063" y="1071563"/>
            <a:ext cx="82153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50000"/>
              </a:lnSpc>
              <a:spcBef>
                <a:spcPct val="0"/>
              </a:spcBef>
              <a:buFont typeface="Wingdings" pitchFamily="2" charset="2"/>
              <a:buChar char="Ø"/>
            </a:pPr>
            <a:r>
              <a:rPr lang="zh-CN" altLang="en-US" sz="2400" dirty="0"/>
              <a:t>电磁波携带的总角动量由自旋角动量</a:t>
            </a:r>
            <a:r>
              <a:rPr lang="en-US" altLang="zh-CN" sz="2400" dirty="0"/>
              <a:t>(SAM)</a:t>
            </a:r>
            <a:r>
              <a:rPr lang="zh-CN" altLang="en-US" sz="2400" dirty="0"/>
              <a:t>和轨道角动量</a:t>
            </a:r>
            <a:r>
              <a:rPr lang="en-US" altLang="zh-CN" sz="2400" dirty="0"/>
              <a:t>(OAM)</a:t>
            </a:r>
            <a:r>
              <a:rPr lang="zh-CN" altLang="en-US" sz="2400" dirty="0"/>
              <a:t>两部分构成。 </a:t>
            </a:r>
            <a:r>
              <a:rPr lang="en-US" altLang="zh-CN" sz="2400" b="1" dirty="0">
                <a:solidFill>
                  <a:srgbClr val="FF0000"/>
                </a:solidFill>
              </a:rPr>
              <a:t>SAM</a:t>
            </a:r>
            <a:r>
              <a:rPr lang="zh-CN" altLang="en-US" sz="2400" b="1" dirty="0">
                <a:solidFill>
                  <a:srgbClr val="FF0000"/>
                </a:solidFill>
              </a:rPr>
              <a:t>与极化有关，</a:t>
            </a:r>
            <a:r>
              <a:rPr lang="en-US" altLang="zh-CN" sz="2400" b="1" dirty="0">
                <a:solidFill>
                  <a:srgbClr val="FF0000"/>
                </a:solidFill>
              </a:rPr>
              <a:t>OAM</a:t>
            </a:r>
            <a:r>
              <a:rPr lang="zh-CN" altLang="en-US" sz="2400" b="1" dirty="0">
                <a:solidFill>
                  <a:srgbClr val="FF0000"/>
                </a:solidFill>
              </a:rPr>
              <a:t>与空间相位相关，</a:t>
            </a:r>
            <a:r>
              <a:rPr lang="zh-CN" altLang="en-US" sz="2400" dirty="0"/>
              <a:t>只有</a:t>
            </a:r>
            <a:r>
              <a:rPr lang="en-US" altLang="zh-CN" sz="2400" dirty="0"/>
              <a:t>OAM</a:t>
            </a:r>
            <a:r>
              <a:rPr lang="zh-CN" altLang="en-US" sz="2400" dirty="0"/>
              <a:t>驱动产生涡旋电磁波（</a:t>
            </a:r>
            <a:r>
              <a:rPr lang="zh-CN" altLang="en-US" sz="2400" b="1" dirty="0">
                <a:solidFill>
                  <a:srgbClr val="FF0000"/>
                </a:solidFill>
              </a:rPr>
              <a:t>故又称</a:t>
            </a:r>
            <a:r>
              <a:rPr lang="en-US" altLang="zh-CN" sz="2400" b="1" dirty="0">
                <a:solidFill>
                  <a:srgbClr val="FF0000"/>
                </a:solidFill>
              </a:rPr>
              <a:t>OAM</a:t>
            </a:r>
            <a:r>
              <a:rPr lang="zh-CN" altLang="en-US" sz="2400" b="1" dirty="0">
                <a:solidFill>
                  <a:srgbClr val="FF0000"/>
                </a:solidFill>
              </a:rPr>
              <a:t>波</a:t>
            </a:r>
            <a:r>
              <a:rPr lang="zh-CN" altLang="en-US" sz="2400" dirty="0"/>
              <a:t>）</a:t>
            </a:r>
            <a:endParaRPr lang="en-US" altLang="zh-CN" sz="2400" dirty="0"/>
          </a:p>
          <a:p>
            <a:pPr eaLnBrk="1" hangingPunct="1">
              <a:lnSpc>
                <a:spcPct val="150000"/>
              </a:lnSpc>
              <a:spcBef>
                <a:spcPct val="0"/>
              </a:spcBef>
              <a:buFont typeface="Wingdings" pitchFamily="2" charset="2"/>
              <a:buChar char="Ø"/>
            </a:pPr>
            <a:r>
              <a:rPr lang="zh-CN" altLang="en-US" sz="2400" dirty="0"/>
              <a:t>涡旋电磁波波前相位与轨道角动量</a:t>
            </a:r>
            <a:r>
              <a:rPr lang="en-US" altLang="zh-CN" sz="2400" dirty="0"/>
              <a:t>OAM</a:t>
            </a:r>
            <a:r>
              <a:rPr lang="zh-CN" altLang="en-US" sz="2400" dirty="0"/>
              <a:t>之间有定量的数学关系，轨道角动量的拓扑荷</a:t>
            </a:r>
            <a:r>
              <a:rPr lang="zh-CN" altLang="en-US" sz="2400" b="1" dirty="0">
                <a:solidFill>
                  <a:srgbClr val="FF0000"/>
                </a:solidFill>
              </a:rPr>
              <a:t>俗称模态</a:t>
            </a:r>
            <a:endParaRPr lang="en-US" altLang="zh-CN" sz="2400" b="1" dirty="0">
              <a:solidFill>
                <a:srgbClr val="FF0000"/>
              </a:solidFill>
            </a:endParaRPr>
          </a:p>
          <a:p>
            <a:pPr eaLnBrk="1" hangingPunct="1">
              <a:lnSpc>
                <a:spcPct val="150000"/>
              </a:lnSpc>
              <a:spcBef>
                <a:spcPct val="0"/>
              </a:spcBef>
              <a:buFont typeface="Wingdings" pitchFamily="2" charset="2"/>
              <a:buChar char="Ø"/>
            </a:pPr>
            <a:r>
              <a:rPr lang="zh-CN" altLang="en-US" sz="2400" dirty="0"/>
              <a:t>从场的分布角度来看，经过扭曲的涡旋电磁波场强分布呈现出</a:t>
            </a:r>
            <a:r>
              <a:rPr lang="zh-CN" altLang="en-US" sz="2400" b="1" dirty="0">
                <a:solidFill>
                  <a:srgbClr val="FF0000"/>
                </a:solidFill>
              </a:rPr>
              <a:t>中空发散圆锥</a:t>
            </a:r>
            <a:r>
              <a:rPr lang="zh-CN" altLang="en-US" sz="2400" dirty="0"/>
              <a:t>结构</a:t>
            </a:r>
            <a:endParaRPr lang="en-US" altLang="zh-CN" sz="2400" dirty="0"/>
          </a:p>
          <a:p>
            <a:pPr eaLnBrk="1" hangingPunct="1">
              <a:lnSpc>
                <a:spcPct val="150000"/>
              </a:lnSpc>
              <a:spcBef>
                <a:spcPct val="0"/>
              </a:spcBef>
              <a:buFont typeface="Wingdings" pitchFamily="2" charset="2"/>
              <a:buChar char="Ø"/>
            </a:pPr>
            <a:r>
              <a:rPr lang="zh-CN" altLang="en-US" sz="2400" dirty="0"/>
              <a:t>涡旋电磁波可以由</a:t>
            </a:r>
            <a:r>
              <a:rPr lang="zh-CN" altLang="en-US" sz="2400" b="1" dirty="0">
                <a:solidFill>
                  <a:srgbClr val="FF0000"/>
                </a:solidFill>
              </a:rPr>
              <a:t>无穷个模态驱动</a:t>
            </a:r>
            <a:r>
              <a:rPr lang="zh-CN" altLang="en-US" sz="2400" dirty="0"/>
              <a:t>，不同模态涡旋电磁波在波长距离上旋转角度不同，但关于</a:t>
            </a:r>
            <a:r>
              <a:rPr lang="zh-CN" altLang="en-US" sz="2400" b="1" dirty="0">
                <a:solidFill>
                  <a:srgbClr val="FF0000"/>
                </a:solidFill>
              </a:rPr>
              <a:t>轴向方位角相互正交</a:t>
            </a:r>
          </a:p>
        </p:txBody>
      </p:sp>
    </p:spTree>
    <p:extLst>
      <p:ext uri="{BB962C8B-B14F-4D97-AF65-F5344CB8AC3E}">
        <p14:creationId xmlns:p14="http://schemas.microsoft.com/office/powerpoint/2010/main" val="8904507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3214688" y="142875"/>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a:solidFill>
                  <a:srgbClr val="FFFFFF"/>
                </a:solidFill>
              </a:rPr>
              <a:t>二、什么是涡旋电磁波？</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357313"/>
            <a:ext cx="37861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571625"/>
            <a:ext cx="3000375"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4"/>
          <p:cNvSpPr txBox="1">
            <a:spLocks noChangeArrowheads="1"/>
          </p:cNvSpPr>
          <p:nvPr/>
        </p:nvSpPr>
        <p:spPr bwMode="auto">
          <a:xfrm>
            <a:off x="785813" y="5572125"/>
            <a:ext cx="385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1800">
                <a:solidFill>
                  <a:srgbClr val="0000FF"/>
                </a:solidFill>
                <a:latin typeface="楷体" pitchFamily="49" charset="-122"/>
                <a:ea typeface="楷体" pitchFamily="49" charset="-122"/>
              </a:rPr>
              <a:t>OAM</a:t>
            </a:r>
            <a:r>
              <a:rPr lang="zh-CN" altLang="en-US" sz="1800">
                <a:solidFill>
                  <a:srgbClr val="0000FF"/>
                </a:solidFill>
                <a:latin typeface="楷体" pitchFamily="49" charset="-122"/>
                <a:ea typeface="楷体" pitchFamily="49" charset="-122"/>
              </a:rPr>
              <a:t>波的螺旋状相位时空分布，相位波前以及幅度分布</a:t>
            </a:r>
          </a:p>
        </p:txBody>
      </p:sp>
      <p:sp>
        <p:nvSpPr>
          <p:cNvPr id="25606" name="TextBox 5"/>
          <p:cNvSpPr txBox="1">
            <a:spLocks noChangeArrowheads="1"/>
          </p:cNvSpPr>
          <p:nvPr/>
        </p:nvSpPr>
        <p:spPr bwMode="auto">
          <a:xfrm>
            <a:off x="5643563" y="5572125"/>
            <a:ext cx="328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800">
                <a:solidFill>
                  <a:srgbClr val="0000FF"/>
                </a:solidFill>
                <a:latin typeface="楷体" pitchFamily="49" charset="-122"/>
                <a:ea typeface="楷体" pitchFamily="49" charset="-122"/>
              </a:rPr>
              <a:t>OAM</a:t>
            </a:r>
            <a:r>
              <a:rPr lang="zh-CN" altLang="en-US" sz="1800">
                <a:solidFill>
                  <a:srgbClr val="0000FF"/>
                </a:solidFill>
                <a:latin typeface="楷体" pitchFamily="49" charset="-122"/>
                <a:ea typeface="楷体" pitchFamily="49" charset="-122"/>
              </a:rPr>
              <a:t>波的三维场强分布</a:t>
            </a:r>
            <a:endParaRPr lang="zh-CN" altLang="en-US" sz="1800"/>
          </a:p>
        </p:txBody>
      </p:sp>
    </p:spTree>
    <p:extLst>
      <p:ext uri="{BB962C8B-B14F-4D97-AF65-F5344CB8AC3E}">
        <p14:creationId xmlns:p14="http://schemas.microsoft.com/office/powerpoint/2010/main" val="3421203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371600" y="1524000"/>
            <a:ext cx="6248400" cy="4819650"/>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b="1" dirty="0">
                <a:solidFill>
                  <a:srgbClr val="FF0000"/>
                </a:solidFill>
                <a:latin typeface="Times New Roman" pitchFamily="18" charset="0"/>
              </a:rPr>
              <a:t>     </a:t>
            </a:r>
            <a:r>
              <a:rPr kumimoji="1" lang="en-US" altLang="zh-CN" sz="3200" b="1" dirty="0">
                <a:solidFill>
                  <a:srgbClr val="FF0000"/>
                </a:solidFill>
                <a:latin typeface="Times New Roman" pitchFamily="18" charset="0"/>
                <a:hlinkClick r:id="rId2" action="ppaction://hlinksldjump"/>
              </a:rPr>
              <a:t>1.1    </a:t>
            </a:r>
            <a:r>
              <a:rPr kumimoji="1" lang="zh-CN" altLang="en-US" sz="3200" b="1" dirty="0">
                <a:solidFill>
                  <a:srgbClr val="FF0000"/>
                </a:solidFill>
                <a:latin typeface="Times New Roman" pitchFamily="18" charset="0"/>
                <a:hlinkClick r:id="rId2" action="ppaction://hlinksldjump"/>
              </a:rPr>
              <a:t>通信系统的组成</a:t>
            </a:r>
            <a:endParaRPr kumimoji="1" lang="zh-CN" altLang="en-US" sz="3200" b="1" dirty="0">
              <a:solidFill>
                <a:srgbClr val="FF0000"/>
              </a:solidFill>
              <a:latin typeface="Times New Roman" pitchFamily="18" charset="0"/>
            </a:endParaRPr>
          </a:p>
          <a:p>
            <a:pPr algn="just">
              <a:lnSpc>
                <a:spcPct val="120000"/>
              </a:lnSpc>
              <a:spcBef>
                <a:spcPct val="50000"/>
              </a:spcBef>
            </a:pPr>
            <a:r>
              <a:rPr kumimoji="1" lang="zh-CN" altLang="en-US" sz="3200" b="1" dirty="0">
                <a:solidFill>
                  <a:srgbClr val="FF0000"/>
                </a:solidFill>
                <a:latin typeface="Times New Roman" pitchFamily="18" charset="0"/>
              </a:rPr>
              <a:t>    </a:t>
            </a:r>
            <a:r>
              <a:rPr kumimoji="1" lang="en-US" altLang="zh-CN" sz="3200" b="1" dirty="0">
                <a:solidFill>
                  <a:srgbClr val="FF0000"/>
                </a:solidFill>
                <a:latin typeface="Times New Roman" pitchFamily="18" charset="0"/>
                <a:hlinkClick r:id="rId3" action="ppaction://hlinksldjump"/>
              </a:rPr>
              <a:t>1.2   </a:t>
            </a:r>
            <a:r>
              <a:rPr kumimoji="1" lang="zh-CN" altLang="en-US" sz="3200" b="1" dirty="0">
                <a:solidFill>
                  <a:srgbClr val="FF0000"/>
                </a:solidFill>
                <a:latin typeface="Times New Roman" pitchFamily="18" charset="0"/>
                <a:hlinkClick r:id="rId3" action="ppaction://hlinksldjump"/>
              </a:rPr>
              <a:t>通信系统分类与通信方式</a:t>
            </a:r>
            <a:endParaRPr kumimoji="1" lang="zh-CN" altLang="en-US" sz="3200" b="1" dirty="0">
              <a:solidFill>
                <a:srgbClr val="FF0000"/>
              </a:solidFill>
              <a:latin typeface="Times New Roman" pitchFamily="18" charset="0"/>
            </a:endParaRPr>
          </a:p>
          <a:p>
            <a:pPr algn="just">
              <a:lnSpc>
                <a:spcPct val="120000"/>
              </a:lnSpc>
              <a:spcBef>
                <a:spcPct val="50000"/>
              </a:spcBef>
            </a:pPr>
            <a:r>
              <a:rPr kumimoji="1" lang="zh-CN" altLang="en-US" sz="3200" b="1" dirty="0">
                <a:solidFill>
                  <a:srgbClr val="FF0000"/>
                </a:solidFill>
                <a:latin typeface="Times New Roman" pitchFamily="18" charset="0"/>
              </a:rPr>
              <a:t>    </a:t>
            </a:r>
            <a:r>
              <a:rPr kumimoji="1" lang="en-US" altLang="zh-CN" sz="3200" b="1" dirty="0">
                <a:solidFill>
                  <a:srgbClr val="FF0000"/>
                </a:solidFill>
                <a:latin typeface="Times New Roman" pitchFamily="18" charset="0"/>
                <a:hlinkClick r:id="rId4" action="ppaction://hlinksldjump"/>
              </a:rPr>
              <a:t>1.3   </a:t>
            </a:r>
            <a:r>
              <a:rPr kumimoji="1" lang="zh-CN" altLang="en-US" sz="3200" b="1" dirty="0">
                <a:solidFill>
                  <a:srgbClr val="FF0000"/>
                </a:solidFill>
                <a:latin typeface="Times New Roman" pitchFamily="18" charset="0"/>
                <a:hlinkClick r:id="rId4" action="ppaction://hlinksldjump"/>
              </a:rPr>
              <a:t>信息及其度量</a:t>
            </a:r>
            <a:endParaRPr kumimoji="1" lang="zh-CN" altLang="en-US" sz="3200" b="1" dirty="0">
              <a:solidFill>
                <a:srgbClr val="FF0000"/>
              </a:solidFill>
              <a:latin typeface="Times New Roman" pitchFamily="18" charset="0"/>
            </a:endParaRPr>
          </a:p>
          <a:p>
            <a:pPr algn="just">
              <a:lnSpc>
                <a:spcPct val="120000"/>
              </a:lnSpc>
              <a:spcBef>
                <a:spcPct val="50000"/>
              </a:spcBef>
            </a:pPr>
            <a:r>
              <a:rPr kumimoji="1" lang="zh-CN" altLang="en-US" sz="3200" b="1" dirty="0">
                <a:solidFill>
                  <a:srgbClr val="FF0000"/>
                </a:solidFill>
                <a:latin typeface="Times New Roman" pitchFamily="18" charset="0"/>
              </a:rPr>
              <a:t>    </a:t>
            </a:r>
            <a:r>
              <a:rPr kumimoji="1" lang="en-US" altLang="zh-CN" sz="3200" b="1" dirty="0">
                <a:solidFill>
                  <a:srgbClr val="FF0000"/>
                </a:solidFill>
                <a:latin typeface="Times New Roman" pitchFamily="18" charset="0"/>
                <a:hlinkClick r:id="rId5" action="ppaction://hlinksldjump"/>
              </a:rPr>
              <a:t>1.4   </a:t>
            </a:r>
            <a:r>
              <a:rPr kumimoji="1" lang="zh-CN" altLang="en-US" sz="3200" b="1" dirty="0">
                <a:solidFill>
                  <a:srgbClr val="FF0000"/>
                </a:solidFill>
                <a:latin typeface="Times New Roman" pitchFamily="18" charset="0"/>
                <a:hlinkClick r:id="rId5" action="ppaction://hlinksldjump"/>
              </a:rPr>
              <a:t>主要性能指标</a:t>
            </a:r>
            <a:endParaRPr kumimoji="1" lang="zh-CN" altLang="en-US" sz="3200" b="1" dirty="0">
              <a:solidFill>
                <a:srgbClr val="FF0000"/>
              </a:solidFill>
              <a:latin typeface="Times New Roman" pitchFamily="18" charset="0"/>
            </a:endParaRPr>
          </a:p>
          <a:p>
            <a:pPr algn="just">
              <a:lnSpc>
                <a:spcPct val="120000"/>
              </a:lnSpc>
              <a:spcBef>
                <a:spcPct val="50000"/>
              </a:spcBef>
            </a:pPr>
            <a:r>
              <a:rPr kumimoji="1" lang="zh-CN" altLang="en-US" sz="3200" b="1" dirty="0">
                <a:solidFill>
                  <a:srgbClr val="FF0000"/>
                </a:solidFill>
                <a:latin typeface="Times New Roman" pitchFamily="18" charset="0"/>
              </a:rPr>
              <a:t>    </a:t>
            </a:r>
            <a:r>
              <a:rPr kumimoji="1" lang="en-US" altLang="zh-CN" sz="3200" b="1" dirty="0">
                <a:solidFill>
                  <a:srgbClr val="FF0000"/>
                </a:solidFill>
                <a:latin typeface="Times New Roman" pitchFamily="18" charset="0"/>
                <a:hlinkClick r:id="rId6" action="ppaction://hlinksldjump"/>
              </a:rPr>
              <a:t>1.5    </a:t>
            </a:r>
            <a:r>
              <a:rPr kumimoji="1" lang="zh-CN" altLang="en-US" sz="3200" b="1" dirty="0">
                <a:solidFill>
                  <a:srgbClr val="FF0000"/>
                </a:solidFill>
                <a:latin typeface="Times New Roman" pitchFamily="18" charset="0"/>
                <a:hlinkClick r:id="rId6" action="ppaction://hlinksldjump"/>
              </a:rPr>
              <a:t>通信发展趋势</a:t>
            </a:r>
            <a:endParaRPr kumimoji="1" lang="zh-CN" altLang="en-US" sz="3200" b="1" dirty="0">
              <a:solidFill>
                <a:srgbClr val="FF0000"/>
              </a:solidFill>
              <a:latin typeface="Times New Roman" pitchFamily="18" charset="0"/>
            </a:endParaRPr>
          </a:p>
          <a:p>
            <a:pPr>
              <a:lnSpc>
                <a:spcPct val="120000"/>
              </a:lnSpc>
              <a:spcBef>
                <a:spcPct val="50000"/>
              </a:spcBef>
            </a:pPr>
            <a:endParaRPr kumimoji="1" lang="en-US" altLang="zh-CN" sz="3200" b="1" dirty="0">
              <a:latin typeface="Times New Roman" pitchFamily="18" charset="0"/>
            </a:endParaRPr>
          </a:p>
        </p:txBody>
      </p:sp>
      <p:sp>
        <p:nvSpPr>
          <p:cNvPr id="26627" name="Text Box 5"/>
          <p:cNvSpPr txBox="1">
            <a:spLocks noChangeArrowheads="1"/>
          </p:cNvSpPr>
          <p:nvPr/>
        </p:nvSpPr>
        <p:spPr bwMode="auto">
          <a:xfrm>
            <a:off x="539552" y="548680"/>
            <a:ext cx="4320480" cy="641350"/>
          </a:xfrm>
          <a:prstGeom prst="rect">
            <a:avLst/>
          </a:prstGeom>
          <a:noFill/>
          <a:ln w="9525">
            <a:noFill/>
            <a:miter lim="800000"/>
            <a:headEnd/>
            <a:tailEnd/>
          </a:ln>
        </p:spPr>
        <p:txBody>
          <a:bodyPr wrap="square">
            <a:spAutoFit/>
          </a:bodyPr>
          <a:lstStyle/>
          <a:p>
            <a:pPr algn="ctr">
              <a:spcBef>
                <a:spcPct val="50000"/>
              </a:spcBef>
            </a:pPr>
            <a:r>
              <a:rPr kumimoji="1" lang="zh-CN" altLang="en-US" sz="3600" b="1" dirty="0" smtClean="0">
                <a:latin typeface="Times New Roman" pitchFamily="18" charset="0"/>
              </a:rPr>
              <a:t>内容提要</a:t>
            </a:r>
            <a:endParaRPr kumimoji="1" lang="zh-CN" altLang="en-US" sz="3600" b="1"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670176" cy="1143000"/>
          </a:xfrm>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P14</a:t>
            </a:r>
            <a:r>
              <a:rPr lang="zh-CN" altLang="en-US" dirty="0" smtClean="0"/>
              <a:t>）</a:t>
            </a:r>
            <a:endParaRPr lang="en-US" altLang="zh-CN" dirty="0" smtClean="0"/>
          </a:p>
          <a:p>
            <a:r>
              <a:rPr lang="en-US" altLang="zh-CN" dirty="0" smtClean="0"/>
              <a:t>1-2</a:t>
            </a:r>
            <a:r>
              <a:rPr lang="zh-CN" altLang="en-US" dirty="0" smtClean="0"/>
              <a:t>、</a:t>
            </a:r>
            <a:r>
              <a:rPr lang="en-US" altLang="zh-CN" dirty="0" smtClean="0"/>
              <a:t>1-4</a:t>
            </a:r>
            <a:r>
              <a:rPr lang="zh-CN" altLang="en-US" dirty="0" smtClean="0"/>
              <a:t>、</a:t>
            </a:r>
            <a:r>
              <a:rPr lang="en-US" altLang="zh-CN" dirty="0" smtClean="0"/>
              <a:t>1-6</a:t>
            </a:r>
            <a:r>
              <a:rPr lang="zh-CN" altLang="en-US" dirty="0" smtClean="0"/>
              <a:t>、</a:t>
            </a:r>
            <a:r>
              <a:rPr lang="en-US" altLang="zh-CN" dirty="0" smtClean="0"/>
              <a:t>1-8</a:t>
            </a:r>
            <a:r>
              <a:rPr lang="zh-CN" altLang="en-US" dirty="0" smtClean="0"/>
              <a:t>、</a:t>
            </a:r>
            <a:r>
              <a:rPr lang="en-US" altLang="zh-CN" dirty="0" smtClean="0"/>
              <a:t>1-9</a:t>
            </a:r>
            <a:endParaRPr lang="zh-CN" altLang="en-US" dirty="0"/>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2197</TotalTime>
  <Words>5036</Words>
  <Application>Microsoft Office PowerPoint</Application>
  <PresentationFormat>全屏显示(4:3)</PresentationFormat>
  <Paragraphs>480</Paragraphs>
  <Slides>73</Slides>
  <Notes>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73</vt:i4>
      </vt:variant>
    </vt:vector>
  </HeadingPairs>
  <TitlesOfParts>
    <vt:vector size="92" baseType="lpstr">
      <vt:lpstr>方正大黑简体</vt:lpstr>
      <vt:lpstr>方正兰亭黑_GBK</vt:lpstr>
      <vt:lpstr>仿宋_GB2312</vt:lpstr>
      <vt:lpstr>华文黑体</vt:lpstr>
      <vt:lpstr>楷体</vt:lpstr>
      <vt:lpstr>楷体_GB2312</vt:lpstr>
      <vt:lpstr>宋体</vt:lpstr>
      <vt:lpstr>微软雅黑</vt:lpstr>
      <vt:lpstr>Arial</vt:lpstr>
      <vt:lpstr>Calibri</vt:lpstr>
      <vt:lpstr>Courier New</vt:lpstr>
      <vt:lpstr>Garamond</vt:lpstr>
      <vt:lpstr>Times New Roman</vt:lpstr>
      <vt:lpstr>Wingdings</vt:lpstr>
      <vt:lpstr>1_默认设计模板</vt:lpstr>
      <vt:lpstr>4_Office 主题</vt:lpstr>
      <vt:lpstr>Visio</vt:lpstr>
      <vt:lpstr>VISIO</vt:lpstr>
      <vt:lpstr>Equation</vt:lpstr>
      <vt:lpstr>通 信 原 理</vt:lpstr>
      <vt:lpstr>课程介绍及评分办法</vt:lpstr>
      <vt:lpstr>课程介绍及评分办法</vt:lpstr>
      <vt:lpstr>课程的基本内容</vt:lpstr>
      <vt:lpstr>说   明</vt:lpstr>
      <vt:lpstr>学习建议</vt:lpstr>
      <vt:lpstr>第 一 章    绪论</vt:lpstr>
      <vt:lpstr>PowerPoint 演示文稿</vt:lpstr>
      <vt:lpstr>作业</vt:lpstr>
      <vt:lpstr>§1.1 通信系统的组成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通信系统分类及通信方式</vt:lpstr>
      <vt:lpstr>PowerPoint 演示文稿</vt:lpstr>
      <vt:lpstr>PowerPoint 演示文稿</vt:lpstr>
      <vt:lpstr>PowerPoint 演示文稿</vt:lpstr>
      <vt:lpstr>常见的调制方式</vt:lpstr>
      <vt:lpstr>PowerPoint 演示文稿</vt:lpstr>
      <vt:lpstr>PowerPoint 演示文稿</vt:lpstr>
      <vt:lpstr> 通信波段与常用传输媒质</vt:lpstr>
      <vt:lpstr>PowerPoint 演示文稿</vt:lpstr>
      <vt:lpstr>PowerPoint 演示文稿</vt:lpstr>
      <vt:lpstr>PowerPoint 演示文稿</vt:lpstr>
      <vt:lpstr>§1.3 信息及其度量</vt:lpstr>
      <vt:lpstr>PowerPoint 演示文稿</vt:lpstr>
      <vt:lpstr>PowerPoint 演示文稿</vt:lpstr>
      <vt:lpstr>PowerPoint 演示文稿</vt:lpstr>
      <vt:lpstr>PowerPoint 演示文稿</vt:lpstr>
      <vt:lpstr>PowerPoint 演示文稿</vt:lpstr>
      <vt:lpstr>PowerPoint 演示文稿</vt:lpstr>
      <vt:lpstr>§1.4 主要性能指标</vt:lpstr>
      <vt:lpstr>PowerPoint 演示文稿</vt:lpstr>
      <vt:lpstr>PowerPoint 演示文稿</vt:lpstr>
      <vt:lpstr>PowerPoint 演示文稿</vt:lpstr>
      <vt:lpstr>PowerPoint 演示文稿</vt:lpstr>
      <vt:lpstr>PowerPoint 演示文稿</vt:lpstr>
      <vt:lpstr>PowerPoint 演示文稿</vt:lpstr>
      <vt:lpstr>§1.5  通信发展趋势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  通信新技术介绍</vt:lpstr>
      <vt:lpstr> 1、Turbo码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xdup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dc:title>
  <dc:creator>kj3</dc:creator>
  <cp:lastModifiedBy>llw</cp:lastModifiedBy>
  <cp:revision>357</cp:revision>
  <dcterms:created xsi:type="dcterms:W3CDTF">2002-09-19T01:12:06Z</dcterms:created>
  <dcterms:modified xsi:type="dcterms:W3CDTF">2017-09-10T13:43:25Z</dcterms:modified>
</cp:coreProperties>
</file>