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8" r:id="rId1"/>
  </p:sldMasterIdLst>
  <p:notesMasterIdLst>
    <p:notesMasterId r:id="rId65"/>
  </p:notesMasterIdLst>
  <p:sldIdLst>
    <p:sldId id="354" r:id="rId2"/>
    <p:sldId id="256" r:id="rId3"/>
    <p:sldId id="352" r:id="rId4"/>
    <p:sldId id="355" r:id="rId5"/>
    <p:sldId id="257" r:id="rId6"/>
    <p:sldId id="356" r:id="rId7"/>
    <p:sldId id="357" r:id="rId8"/>
    <p:sldId id="358" r:id="rId9"/>
    <p:sldId id="270" r:id="rId10"/>
    <p:sldId id="359" r:id="rId11"/>
    <p:sldId id="360" r:id="rId12"/>
    <p:sldId id="361" r:id="rId13"/>
    <p:sldId id="362" r:id="rId14"/>
    <p:sldId id="363" r:id="rId15"/>
    <p:sldId id="364" r:id="rId16"/>
    <p:sldId id="365" r:id="rId17"/>
    <p:sldId id="366" r:id="rId18"/>
    <p:sldId id="287" r:id="rId19"/>
    <p:sldId id="286" r:id="rId20"/>
    <p:sldId id="288" r:id="rId21"/>
    <p:sldId id="290" r:id="rId22"/>
    <p:sldId id="289" r:id="rId23"/>
    <p:sldId id="367" r:id="rId24"/>
    <p:sldId id="291" r:id="rId25"/>
    <p:sldId id="292" r:id="rId26"/>
    <p:sldId id="296" r:id="rId27"/>
    <p:sldId id="295" r:id="rId28"/>
    <p:sldId id="297" r:id="rId29"/>
    <p:sldId id="301" r:id="rId30"/>
    <p:sldId id="299" r:id="rId31"/>
    <p:sldId id="303" r:id="rId32"/>
    <p:sldId id="302" r:id="rId33"/>
    <p:sldId id="368" r:id="rId34"/>
    <p:sldId id="305" r:id="rId35"/>
    <p:sldId id="307" r:id="rId36"/>
    <p:sldId id="310" r:id="rId37"/>
    <p:sldId id="312" r:id="rId38"/>
    <p:sldId id="309" r:id="rId39"/>
    <p:sldId id="311" r:id="rId40"/>
    <p:sldId id="370" r:id="rId41"/>
    <p:sldId id="316" r:id="rId42"/>
    <p:sldId id="348" r:id="rId43"/>
    <p:sldId id="315" r:id="rId44"/>
    <p:sldId id="319" r:id="rId45"/>
    <p:sldId id="318" r:id="rId46"/>
    <p:sldId id="321" r:id="rId47"/>
    <p:sldId id="320" r:id="rId48"/>
    <p:sldId id="323" r:id="rId49"/>
    <p:sldId id="322" r:id="rId50"/>
    <p:sldId id="324" r:id="rId51"/>
    <p:sldId id="326" r:id="rId52"/>
    <p:sldId id="325" r:id="rId53"/>
    <p:sldId id="328" r:id="rId54"/>
    <p:sldId id="327" r:id="rId55"/>
    <p:sldId id="329" r:id="rId56"/>
    <p:sldId id="369" r:id="rId57"/>
    <p:sldId id="331" r:id="rId58"/>
    <p:sldId id="330" r:id="rId59"/>
    <p:sldId id="332" r:id="rId60"/>
    <p:sldId id="334" r:id="rId61"/>
    <p:sldId id="333" r:id="rId62"/>
    <p:sldId id="335" r:id="rId63"/>
    <p:sldId id="339" r:id="rId6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Garamond" pitchFamily="18" charset="0"/>
        <a:ea typeface="宋体" pitchFamily="2" charset="-122"/>
        <a:cs typeface="+mn-cs"/>
      </a:defRPr>
    </a:lvl1pPr>
    <a:lvl2pPr marL="457200" algn="l" rtl="0" fontAlgn="base">
      <a:spcBef>
        <a:spcPct val="0"/>
      </a:spcBef>
      <a:spcAft>
        <a:spcPct val="0"/>
      </a:spcAft>
      <a:defRPr kern="1200">
        <a:solidFill>
          <a:schemeClr val="tx1"/>
        </a:solidFill>
        <a:latin typeface="Garamond" pitchFamily="18" charset="0"/>
        <a:ea typeface="宋体" pitchFamily="2" charset="-122"/>
        <a:cs typeface="+mn-cs"/>
      </a:defRPr>
    </a:lvl2pPr>
    <a:lvl3pPr marL="914400" algn="l" rtl="0" fontAlgn="base">
      <a:spcBef>
        <a:spcPct val="0"/>
      </a:spcBef>
      <a:spcAft>
        <a:spcPct val="0"/>
      </a:spcAft>
      <a:defRPr kern="1200">
        <a:solidFill>
          <a:schemeClr val="tx1"/>
        </a:solidFill>
        <a:latin typeface="Garamond" pitchFamily="18" charset="0"/>
        <a:ea typeface="宋体" pitchFamily="2" charset="-122"/>
        <a:cs typeface="+mn-cs"/>
      </a:defRPr>
    </a:lvl3pPr>
    <a:lvl4pPr marL="1371600" algn="l" rtl="0" fontAlgn="base">
      <a:spcBef>
        <a:spcPct val="0"/>
      </a:spcBef>
      <a:spcAft>
        <a:spcPct val="0"/>
      </a:spcAft>
      <a:defRPr kern="1200">
        <a:solidFill>
          <a:schemeClr val="tx1"/>
        </a:solidFill>
        <a:latin typeface="Garamond" pitchFamily="18" charset="0"/>
        <a:ea typeface="宋体" pitchFamily="2" charset="-122"/>
        <a:cs typeface="+mn-cs"/>
      </a:defRPr>
    </a:lvl4pPr>
    <a:lvl5pPr marL="1828800" algn="l" rtl="0" fontAlgn="base">
      <a:spcBef>
        <a:spcPct val="0"/>
      </a:spcBef>
      <a:spcAft>
        <a:spcPct val="0"/>
      </a:spcAft>
      <a:defRPr kern="1200">
        <a:solidFill>
          <a:schemeClr val="tx1"/>
        </a:solidFill>
        <a:latin typeface="Garamond" pitchFamily="18" charset="0"/>
        <a:ea typeface="宋体" pitchFamily="2" charset="-122"/>
        <a:cs typeface="+mn-cs"/>
      </a:defRPr>
    </a:lvl5pPr>
    <a:lvl6pPr marL="2286000" algn="l" defTabSz="914400" rtl="0" eaLnBrk="1" latinLnBrk="0" hangingPunct="1">
      <a:defRPr kern="1200">
        <a:solidFill>
          <a:schemeClr val="tx1"/>
        </a:solidFill>
        <a:latin typeface="Garamond" pitchFamily="18" charset="0"/>
        <a:ea typeface="宋体" pitchFamily="2" charset="-122"/>
        <a:cs typeface="+mn-cs"/>
      </a:defRPr>
    </a:lvl6pPr>
    <a:lvl7pPr marL="2743200" algn="l" defTabSz="914400" rtl="0" eaLnBrk="1" latinLnBrk="0" hangingPunct="1">
      <a:defRPr kern="1200">
        <a:solidFill>
          <a:schemeClr val="tx1"/>
        </a:solidFill>
        <a:latin typeface="Garamond" pitchFamily="18" charset="0"/>
        <a:ea typeface="宋体" pitchFamily="2" charset="-122"/>
        <a:cs typeface="+mn-cs"/>
      </a:defRPr>
    </a:lvl7pPr>
    <a:lvl8pPr marL="3200400" algn="l" defTabSz="914400" rtl="0" eaLnBrk="1" latinLnBrk="0" hangingPunct="1">
      <a:defRPr kern="1200">
        <a:solidFill>
          <a:schemeClr val="tx1"/>
        </a:solidFill>
        <a:latin typeface="Garamond" pitchFamily="18" charset="0"/>
        <a:ea typeface="宋体" pitchFamily="2" charset="-122"/>
        <a:cs typeface="+mn-cs"/>
      </a:defRPr>
    </a:lvl8pPr>
    <a:lvl9pPr marL="3657600" algn="l" defTabSz="914400" rtl="0" eaLnBrk="1" latinLnBrk="0" hangingPunct="1">
      <a:defRPr kern="1200">
        <a:solidFill>
          <a:schemeClr val="tx1"/>
        </a:solidFill>
        <a:latin typeface="Garamond"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CC"/>
    <a:srgbClr val="9900FF"/>
    <a:srgbClr val="FFFF00"/>
    <a:srgbClr val="99FF66"/>
    <a:srgbClr val="9900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14" autoAdjust="0"/>
  </p:normalViewPr>
  <p:slideViewPr>
    <p:cSldViewPr>
      <p:cViewPr varScale="1">
        <p:scale>
          <a:sx n="85" d="100"/>
          <a:sy n="85" d="100"/>
        </p:scale>
        <p:origin x="1378"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1.xml"/><Relationship Id="rId39" Type="http://schemas.openxmlformats.org/officeDocument/2006/relationships/slide" Target="slides/slide46.xml"/><Relationship Id="rId21" Type="http://schemas.openxmlformats.org/officeDocument/2006/relationships/slide" Target="slides/slide26.xml"/><Relationship Id="rId34" Type="http://schemas.openxmlformats.org/officeDocument/2006/relationships/slide" Target="slides/slide41.xml"/><Relationship Id="rId42" Type="http://schemas.openxmlformats.org/officeDocument/2006/relationships/slide" Target="slides/slide49.xml"/><Relationship Id="rId47" Type="http://schemas.openxmlformats.org/officeDocument/2006/relationships/slide" Target="slides/slide54.xml"/><Relationship Id="rId50" Type="http://schemas.openxmlformats.org/officeDocument/2006/relationships/slide" Target="slides/slide58.xml"/><Relationship Id="rId55" Type="http://schemas.openxmlformats.org/officeDocument/2006/relationships/slide" Target="slides/slide63.xml"/><Relationship Id="rId7" Type="http://schemas.openxmlformats.org/officeDocument/2006/relationships/slide" Target="slides/slide11.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30.xml"/><Relationship Id="rId33" Type="http://schemas.openxmlformats.org/officeDocument/2006/relationships/slide" Target="slides/slide39.xml"/><Relationship Id="rId38" Type="http://schemas.openxmlformats.org/officeDocument/2006/relationships/slide" Target="slides/slide45.xml"/><Relationship Id="rId46" Type="http://schemas.openxmlformats.org/officeDocument/2006/relationships/slide" Target="slides/slide53.xml"/><Relationship Id="rId2" Type="http://schemas.openxmlformats.org/officeDocument/2006/relationships/slide" Target="slides/slide5.xml"/><Relationship Id="rId16" Type="http://schemas.openxmlformats.org/officeDocument/2006/relationships/slide" Target="slides/slide20.xml"/><Relationship Id="rId20" Type="http://schemas.openxmlformats.org/officeDocument/2006/relationships/slide" Target="slides/slide25.xml"/><Relationship Id="rId29" Type="http://schemas.openxmlformats.org/officeDocument/2006/relationships/slide" Target="slides/slide35.xml"/><Relationship Id="rId41" Type="http://schemas.openxmlformats.org/officeDocument/2006/relationships/slide" Target="slides/slide48.xml"/><Relationship Id="rId54" Type="http://schemas.openxmlformats.org/officeDocument/2006/relationships/slide" Target="slides/slide62.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15.xml"/><Relationship Id="rId24" Type="http://schemas.openxmlformats.org/officeDocument/2006/relationships/slide" Target="slides/slide29.xml"/><Relationship Id="rId32" Type="http://schemas.openxmlformats.org/officeDocument/2006/relationships/slide" Target="slides/slide38.xml"/><Relationship Id="rId37" Type="http://schemas.openxmlformats.org/officeDocument/2006/relationships/slide" Target="slides/slide44.xml"/><Relationship Id="rId40" Type="http://schemas.openxmlformats.org/officeDocument/2006/relationships/slide" Target="slides/slide47.xml"/><Relationship Id="rId45" Type="http://schemas.openxmlformats.org/officeDocument/2006/relationships/slide" Target="slides/slide52.xml"/><Relationship Id="rId53" Type="http://schemas.openxmlformats.org/officeDocument/2006/relationships/slide" Target="slides/slide61.xml"/><Relationship Id="rId5" Type="http://schemas.openxmlformats.org/officeDocument/2006/relationships/slide" Target="slides/slide8.xml"/><Relationship Id="rId15" Type="http://schemas.openxmlformats.org/officeDocument/2006/relationships/slide" Target="slides/slide19.xml"/><Relationship Id="rId23" Type="http://schemas.openxmlformats.org/officeDocument/2006/relationships/slide" Target="slides/slide28.xml"/><Relationship Id="rId28" Type="http://schemas.openxmlformats.org/officeDocument/2006/relationships/slide" Target="slides/slide34.xml"/><Relationship Id="rId36" Type="http://schemas.openxmlformats.org/officeDocument/2006/relationships/slide" Target="slides/slide43.xml"/><Relationship Id="rId49" Type="http://schemas.openxmlformats.org/officeDocument/2006/relationships/slide" Target="slides/slide57.xml"/><Relationship Id="rId10" Type="http://schemas.openxmlformats.org/officeDocument/2006/relationships/slide" Target="slides/slide14.xml"/><Relationship Id="rId19" Type="http://schemas.openxmlformats.org/officeDocument/2006/relationships/slide" Target="slides/slide24.xml"/><Relationship Id="rId31" Type="http://schemas.openxmlformats.org/officeDocument/2006/relationships/slide" Target="slides/slide37.xml"/><Relationship Id="rId44" Type="http://schemas.openxmlformats.org/officeDocument/2006/relationships/slide" Target="slides/slide51.xml"/><Relationship Id="rId52" Type="http://schemas.openxmlformats.org/officeDocument/2006/relationships/slide" Target="slides/slide60.xml"/><Relationship Id="rId4" Type="http://schemas.openxmlformats.org/officeDocument/2006/relationships/slide" Target="slides/slide7.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7.xml"/><Relationship Id="rId27" Type="http://schemas.openxmlformats.org/officeDocument/2006/relationships/slide" Target="slides/slide32.xml"/><Relationship Id="rId30" Type="http://schemas.openxmlformats.org/officeDocument/2006/relationships/slide" Target="slides/slide36.xml"/><Relationship Id="rId35" Type="http://schemas.openxmlformats.org/officeDocument/2006/relationships/slide" Target="slides/slide42.xml"/><Relationship Id="rId43" Type="http://schemas.openxmlformats.org/officeDocument/2006/relationships/slide" Target="slides/slide50.xml"/><Relationship Id="rId48" Type="http://schemas.openxmlformats.org/officeDocument/2006/relationships/slide" Target="slides/slide55.xml"/><Relationship Id="rId8" Type="http://schemas.openxmlformats.org/officeDocument/2006/relationships/slide" Target="slides/slide12.xml"/><Relationship Id="rId51" Type="http://schemas.openxmlformats.org/officeDocument/2006/relationships/slide" Target="slides/slide59.xml"/><Relationship Id="rId3"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9"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60.wmf"/><Relationship Id="rId1"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5" Type="http://schemas.openxmlformats.org/officeDocument/2006/relationships/image" Target="../media/image76.wmf"/><Relationship Id="rId4" Type="http://schemas.openxmlformats.org/officeDocument/2006/relationships/image" Target="../media/image7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63.wmf"/><Relationship Id="rId1" Type="http://schemas.openxmlformats.org/officeDocument/2006/relationships/image" Target="../media/image82.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5" Type="http://schemas.openxmlformats.org/officeDocument/2006/relationships/image" Target="../media/image94.wmf"/><Relationship Id="rId4" Type="http://schemas.openxmlformats.org/officeDocument/2006/relationships/image" Target="../media/image9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5" Type="http://schemas.openxmlformats.org/officeDocument/2006/relationships/image" Target="../media/image99.wmf"/><Relationship Id="rId4" Type="http://schemas.openxmlformats.org/officeDocument/2006/relationships/image" Target="../media/image98.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4" Type="http://schemas.openxmlformats.org/officeDocument/2006/relationships/image" Target="../media/image109.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5" Type="http://schemas.openxmlformats.org/officeDocument/2006/relationships/image" Target="../media/image119.wmf"/><Relationship Id="rId4" Type="http://schemas.openxmlformats.org/officeDocument/2006/relationships/image" Target="../media/image118.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e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B0A45BE-BAE9-4443-A8E8-D747EB48B6AD}" type="datetimeFigureOut">
              <a:rPr lang="zh-CN" altLang="en-US"/>
              <a:pPr>
                <a:defRPr/>
              </a:pPr>
              <a:t>2017/9/7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CDDA94B-E669-44AE-8ED8-512D7086117A}" type="slidenum">
              <a:rPr lang="zh-CN" altLang="en-US"/>
              <a:pPr>
                <a:defRPr/>
              </a:pPr>
              <a:t>‹#›</a:t>
            </a:fld>
            <a:endParaRPr lang="zh-CN" altLang="en-US"/>
          </a:p>
        </p:txBody>
      </p:sp>
    </p:spTree>
    <p:extLst>
      <p:ext uri="{BB962C8B-B14F-4D97-AF65-F5344CB8AC3E}">
        <p14:creationId xmlns:p14="http://schemas.microsoft.com/office/powerpoint/2010/main" val="28662343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p:spPr>
      </p:sp>
      <p:sp>
        <p:nvSpPr>
          <p:cNvPr id="10035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latin typeface="Times New Roman" pitchFamily="18" charset="0"/>
                <a:cs typeface="Times New Roman" pitchFamily="18" charset="0"/>
              </a:rPr>
              <a:t>标准差</a:t>
            </a:r>
            <a:r>
              <a:rPr lang="el-GR" altLang="zh-CN" smtClean="0">
                <a:latin typeface="Times New Roman" pitchFamily="18" charset="0"/>
                <a:cs typeface="Times New Roman" pitchFamily="18" charset="0"/>
              </a:rPr>
              <a:t>σ</a:t>
            </a:r>
            <a:endParaRPr lang="zh-CN" altLang="en-US" smtClean="0"/>
          </a:p>
        </p:txBody>
      </p:sp>
      <p:sp>
        <p:nvSpPr>
          <p:cNvPr id="10035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C03CBA-730E-4EFD-A36E-251D44ABF36B}" type="slidenum">
              <a:rPr lang="zh-CN" altLang="en-US" smtClean="0"/>
              <a:pPr/>
              <a:t>26</a:t>
            </a:fld>
            <a:endParaRPr lang="zh-CN" altLang="en-US" smtClean="0"/>
          </a:p>
        </p:txBody>
      </p:sp>
    </p:spTree>
    <p:extLst>
      <p:ext uri="{BB962C8B-B14F-4D97-AF65-F5344CB8AC3E}">
        <p14:creationId xmlns:p14="http://schemas.microsoft.com/office/powerpoint/2010/main" val="2723667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15715" name="Picture 3"/>
          <p:cNvPicPr>
            <a:picLocks noChangeAspect="1" noChangeArrowheads="1"/>
          </p:cNvPicPr>
          <p:nvPr userDrawn="1"/>
        </p:nvPicPr>
        <p:blipFill>
          <a:blip r:embed="rId2" cstate="print"/>
          <a:srcRect/>
          <a:stretch>
            <a:fillRect/>
          </a:stretch>
        </p:blipFill>
        <p:spPr bwMode="auto">
          <a:xfrm>
            <a:off x="28773" y="2742431"/>
            <a:ext cx="8575675" cy="1190625"/>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9089" name="Picture 1"/>
          <p:cNvPicPr>
            <a:picLocks noChangeAspect="1" noChangeArrowheads="1"/>
          </p:cNvPicPr>
          <p:nvPr userDrawn="1"/>
        </p:nvPicPr>
        <p:blipFill>
          <a:blip r:embed="rId2" cstate="print"/>
          <a:srcRect/>
          <a:stretch>
            <a:fillRect/>
          </a:stretch>
        </p:blipFill>
        <p:spPr bwMode="auto">
          <a:xfrm>
            <a:off x="28773" y="654199"/>
            <a:ext cx="8575675" cy="119062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pic>
        <p:nvPicPr>
          <p:cNvPr id="82945" name="Picture 1"/>
          <p:cNvPicPr>
            <a:picLocks noChangeAspect="1" noChangeArrowheads="1"/>
          </p:cNvPicPr>
          <p:nvPr userDrawn="1"/>
        </p:nvPicPr>
        <p:blipFill>
          <a:blip r:embed="rId2" cstate="print"/>
          <a:srcRect/>
          <a:stretch>
            <a:fillRect/>
          </a:stretch>
        </p:blipFill>
        <p:spPr bwMode="auto">
          <a:xfrm>
            <a:off x="28773" y="620688"/>
            <a:ext cx="8575675" cy="1190625"/>
          </a:xfrm>
          <a:prstGeom prst="rect">
            <a:avLst/>
          </a:prstGeom>
          <a:noFill/>
          <a:ln w="9525">
            <a:noFill/>
            <a:miter lim="800000"/>
            <a:headEnd/>
            <a:tailEnd/>
          </a:ln>
        </p:spPr>
      </p:pic>
      <p:sp>
        <p:nvSpPr>
          <p:cNvPr id="2" name="标题 1"/>
          <p:cNvSpPr>
            <a:spLocks noGrp="1"/>
          </p:cNvSpPr>
          <p:nvPr>
            <p:ph type="title" sz="quarter"/>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6"/>
          <p:cNvSpPr>
            <a:spLocks noGrp="1" noChangeArrowheads="1"/>
          </p:cNvSpPr>
          <p:nvPr>
            <p:ph type="sldNum" sz="quarter" idx="10"/>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pic>
        <p:nvPicPr>
          <p:cNvPr id="75777" name="Picture 1"/>
          <p:cNvPicPr>
            <a:picLocks noChangeAspect="1" noChangeArrowheads="1"/>
          </p:cNvPicPr>
          <p:nvPr userDrawn="1"/>
        </p:nvPicPr>
        <p:blipFill>
          <a:blip r:embed="rId2" cstate="print"/>
          <a:srcRect/>
          <a:stretch>
            <a:fillRect/>
          </a:stretch>
        </p:blipFill>
        <p:spPr bwMode="auto">
          <a:xfrm>
            <a:off x="35496" y="654199"/>
            <a:ext cx="8575675" cy="1190625"/>
          </a:xfrm>
          <a:prstGeom prst="rect">
            <a:avLst/>
          </a:prstGeom>
          <a:noFill/>
          <a:ln w="9525">
            <a:noFill/>
            <a:miter lim="800000"/>
            <a:headEnd/>
            <a:tailEnd/>
          </a:ln>
        </p:spPr>
      </p:pic>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09569" name="Picture 1"/>
          <p:cNvPicPr>
            <a:picLocks noChangeAspect="1" noChangeArrowheads="1"/>
          </p:cNvPicPr>
          <p:nvPr userDrawn="1"/>
        </p:nvPicPr>
        <p:blipFill>
          <a:blip r:embed="rId2" cstate="print"/>
          <a:srcRect/>
          <a:stretch>
            <a:fillRect/>
          </a:stretch>
        </p:blipFill>
        <p:spPr bwMode="auto">
          <a:xfrm>
            <a:off x="35496" y="404664"/>
            <a:ext cx="8575675" cy="1190625"/>
          </a:xfrm>
          <a:prstGeom prst="rect">
            <a:avLst/>
          </a:prstGeom>
          <a:noFill/>
          <a:ln w="9525">
            <a:noFill/>
            <a:miter lim="800000"/>
            <a:headEnd/>
            <a:tailEnd/>
          </a:ln>
        </p:spPr>
      </p:pic>
      <p:sp>
        <p:nvSpPr>
          <p:cNvPr id="2" name="标题 1"/>
          <p:cNvSpPr>
            <a:spLocks noGrp="1"/>
          </p:cNvSpPr>
          <p:nvPr>
            <p:ph type="title"/>
          </p:nvPr>
        </p:nvSpPr>
        <p:spPr>
          <a:xfrm>
            <a:off x="685800" y="260648"/>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06497" name="Picture 1"/>
          <p:cNvPicPr>
            <a:picLocks noChangeAspect="1" noChangeArrowheads="1"/>
          </p:cNvPicPr>
          <p:nvPr userDrawn="1"/>
        </p:nvPicPr>
        <p:blipFill>
          <a:blip r:embed="rId2" cstate="print"/>
          <a:srcRect/>
          <a:stretch>
            <a:fillRect/>
          </a:stretch>
        </p:blipFill>
        <p:spPr bwMode="auto">
          <a:xfrm>
            <a:off x="28773" y="4974679"/>
            <a:ext cx="8575675" cy="1190625"/>
          </a:xfrm>
          <a:prstGeom prst="rect">
            <a:avLst/>
          </a:prstGeom>
          <a:noFill/>
          <a:ln w="9525">
            <a:noFill/>
            <a:miter lim="800000"/>
            <a:headEnd/>
            <a:tailEnd/>
          </a:ln>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3425" name="Picture 1"/>
          <p:cNvPicPr>
            <a:picLocks noChangeAspect="1" noChangeArrowheads="1"/>
          </p:cNvPicPr>
          <p:nvPr userDrawn="1"/>
        </p:nvPicPr>
        <p:blipFill>
          <a:blip r:embed="rId2" cstate="print"/>
          <a:srcRect/>
          <a:stretch>
            <a:fillRect/>
          </a:stretch>
        </p:blipFill>
        <p:spPr bwMode="auto">
          <a:xfrm>
            <a:off x="28773" y="692696"/>
            <a:ext cx="8575675" cy="119062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1377" name="Picture 1"/>
          <p:cNvPicPr>
            <a:picLocks noChangeAspect="1" noChangeArrowheads="1"/>
          </p:cNvPicPr>
          <p:nvPr userDrawn="1"/>
        </p:nvPicPr>
        <p:blipFill>
          <a:blip r:embed="rId2" cstate="print"/>
          <a:srcRect/>
          <a:stretch>
            <a:fillRect/>
          </a:stretch>
        </p:blipFill>
        <p:spPr bwMode="auto">
          <a:xfrm>
            <a:off x="100781" y="366167"/>
            <a:ext cx="8575675" cy="1190625"/>
          </a:xfrm>
          <a:prstGeom prst="rect">
            <a:avLst/>
          </a:prstGeom>
          <a:noFill/>
          <a:ln w="9525">
            <a:noFill/>
            <a:miter lim="800000"/>
            <a:headEnd/>
            <a:tailEnd/>
          </a:ln>
        </p:spPr>
      </p:pic>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Rectangle 6"/>
          <p:cNvSpPr>
            <a:spLocks noGrp="1" noChangeArrowheads="1"/>
          </p:cNvSpPr>
          <p:nvPr>
            <p:ph type="sldNum" sz="quarter" idx="10"/>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98305" name="Picture 1"/>
          <p:cNvPicPr>
            <a:picLocks noChangeAspect="1" noChangeArrowheads="1"/>
          </p:cNvPicPr>
          <p:nvPr userDrawn="1"/>
        </p:nvPicPr>
        <p:blipFill>
          <a:blip r:embed="rId2" cstate="print"/>
          <a:srcRect/>
          <a:stretch>
            <a:fillRect/>
          </a:stretch>
        </p:blipFill>
        <p:spPr bwMode="auto">
          <a:xfrm>
            <a:off x="28773" y="654199"/>
            <a:ext cx="8575675" cy="1190625"/>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CN" altLang="zh-CN" smtClean="0"/>
          </a:p>
        </p:txBody>
      </p:sp>
      <p:sp>
        <p:nvSpPr>
          <p:cNvPr id="5837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4" name="Rectangle 6"/>
          <p:cNvSpPr>
            <a:spLocks noGrp="1" noChangeArrowheads="1"/>
          </p:cNvSpPr>
          <p:nvPr>
            <p:ph type="sldNum" sz="quarter" idx="4"/>
          </p:nvPr>
        </p:nvSpPr>
        <p:spPr bwMode="auto">
          <a:xfrm>
            <a:off x="8068145" y="6381304"/>
            <a:ext cx="752327" cy="288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mn-ea"/>
              </a:defRPr>
            </a:lvl1pPr>
          </a:lstStyle>
          <a:p>
            <a:pPr>
              <a:defRPr/>
            </a:pPr>
            <a:r>
              <a:rPr lang="zh-CN" altLang="en-US" dirty="0" smtClean="0"/>
              <a:t>第</a:t>
            </a:r>
            <a:fld id="{48CFA460-127D-43DC-A2B0-46B828E940D0}" type="slidenum">
              <a:rPr lang="zh-CN" altLang="en-US" smtClean="0"/>
              <a:pPr>
                <a:defRPr/>
              </a:pPr>
              <a:t>‹#›</a:t>
            </a:fld>
            <a:r>
              <a:rPr lang="zh-CN" altLang="en-US" dirty="0" smtClean="0"/>
              <a:t>页</a:t>
            </a:r>
            <a:endParaRPr lang="zh-CN" altLang="en-US" dirty="0"/>
          </a:p>
        </p:txBody>
      </p:sp>
    </p:spTree>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 id="2147484179" r:id="rId11"/>
    <p:sldLayoutId id="2147484180" r:id="rId12"/>
    <p:sldLayoutId id="2147484181" r:id="rId13"/>
    <p:sldLayoutId id="2147484182" r:id="rId14"/>
  </p:sldLayoutIdLst>
  <p:transition spd="med">
    <p:zoom/>
  </p:transition>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2.emf"/><Relationship Id="rId5" Type="http://schemas.openxmlformats.org/officeDocument/2006/relationships/oleObject" Target="../embeddings/oleObject21.bin"/><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8.bin"/><Relationship Id="rId18" Type="http://schemas.openxmlformats.org/officeDocument/2006/relationships/image" Target="../media/image31.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8.wmf"/><Relationship Id="rId17" Type="http://schemas.openxmlformats.org/officeDocument/2006/relationships/oleObject" Target="../embeddings/oleObject30.bin"/><Relationship Id="rId2" Type="http://schemas.openxmlformats.org/officeDocument/2006/relationships/slideLayout" Target="../slideLayouts/slideLayout2.xml"/><Relationship Id="rId16" Type="http://schemas.openxmlformats.org/officeDocument/2006/relationships/image" Target="../media/image30.wmf"/><Relationship Id="rId20" Type="http://schemas.openxmlformats.org/officeDocument/2006/relationships/image" Target="../media/image32.wmf"/><Relationship Id="rId1" Type="http://schemas.openxmlformats.org/officeDocument/2006/relationships/vmlDrawing" Target="../drawings/vmlDrawing10.vml"/><Relationship Id="rId6" Type="http://schemas.openxmlformats.org/officeDocument/2006/relationships/image" Target="../media/image25.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27.wmf"/><Relationship Id="rId19" Type="http://schemas.openxmlformats.org/officeDocument/2006/relationships/oleObject" Target="../embeddings/oleObject31.bin"/><Relationship Id="rId4" Type="http://schemas.openxmlformats.org/officeDocument/2006/relationships/image" Target="../media/image24.wmf"/><Relationship Id="rId9" Type="http://schemas.openxmlformats.org/officeDocument/2006/relationships/oleObject" Target="../embeddings/oleObject26.bin"/><Relationship Id="rId14" Type="http://schemas.openxmlformats.org/officeDocument/2006/relationships/image" Target="../media/image2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4.wmf"/><Relationship Id="rId5" Type="http://schemas.openxmlformats.org/officeDocument/2006/relationships/oleObject" Target="../embeddings/oleObject33.bin"/><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57.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34.xml"/><Relationship Id="rId4" Type="http://schemas.openxmlformats.org/officeDocument/2006/relationships/slide" Target="slide2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6.wmf"/><Relationship Id="rId5" Type="http://schemas.openxmlformats.org/officeDocument/2006/relationships/oleObject" Target="../embeddings/oleObject35.bin"/><Relationship Id="rId4" Type="http://schemas.openxmlformats.org/officeDocument/2006/relationships/image" Target="../media/image35.wmf"/></Relationships>
</file>

<file path=ppt/slides/_rels/slide21.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37.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9.bin"/></Relationships>
</file>

<file path=ppt/slides/_rels/slide22.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2.wmf"/><Relationship Id="rId5" Type="http://schemas.openxmlformats.org/officeDocument/2006/relationships/oleObject" Target="../embeddings/oleObject41.bin"/><Relationship Id="rId4" Type="http://schemas.openxmlformats.org/officeDocument/2006/relationships/image" Target="../media/image41.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4.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49.wmf"/><Relationship Id="rId3" Type="http://schemas.openxmlformats.org/officeDocument/2006/relationships/notesSlide" Target="../notesSlides/notesSlide1.xml"/><Relationship Id="rId7" Type="http://schemas.openxmlformats.org/officeDocument/2006/relationships/image" Target="../media/image46.wmf"/><Relationship Id="rId12"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5.bin"/><Relationship Id="rId11" Type="http://schemas.openxmlformats.org/officeDocument/2006/relationships/image" Target="../media/image48.emf"/><Relationship Id="rId5" Type="http://schemas.openxmlformats.org/officeDocument/2006/relationships/image" Target="../media/image45.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4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5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2.wmf"/><Relationship Id="rId5" Type="http://schemas.openxmlformats.org/officeDocument/2006/relationships/oleObject" Target="../embeddings/oleObject51.bin"/><Relationship Id="rId4" Type="http://schemas.openxmlformats.org/officeDocument/2006/relationships/image" Target="../media/image5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4.wmf"/><Relationship Id="rId5" Type="http://schemas.openxmlformats.org/officeDocument/2006/relationships/oleObject" Target="../embeddings/oleObject53.bin"/><Relationship Id="rId4" Type="http://schemas.openxmlformats.org/officeDocument/2006/relationships/image" Target="../media/image5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6.wmf"/><Relationship Id="rId5" Type="http://schemas.openxmlformats.org/officeDocument/2006/relationships/oleObject" Target="../embeddings/oleObject55.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7.bin"/></Relationships>
</file>

<file path=ppt/slides/_rels/slide31.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0.wmf"/><Relationship Id="rId5" Type="http://schemas.openxmlformats.org/officeDocument/2006/relationships/oleObject" Target="../embeddings/oleObject59.bin"/><Relationship Id="rId4" Type="http://schemas.openxmlformats.org/officeDocument/2006/relationships/image" Target="../media/image59.wmf"/><Relationship Id="rId9" Type="http://schemas.openxmlformats.org/officeDocument/2006/relationships/image" Target="../media/image6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image" Target="../media/image66.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3.wmf"/><Relationship Id="rId11" Type="http://schemas.openxmlformats.org/officeDocument/2006/relationships/image" Target="../media/image65.wmf"/><Relationship Id="rId5" Type="http://schemas.openxmlformats.org/officeDocument/2006/relationships/oleObject" Target="../embeddings/oleObject62.bin"/><Relationship Id="rId15" Type="http://schemas.openxmlformats.org/officeDocument/2006/relationships/image" Target="../media/image67.wmf"/><Relationship Id="rId10" Type="http://schemas.openxmlformats.org/officeDocument/2006/relationships/oleObject" Target="../embeddings/oleObject64.bin"/><Relationship Id="rId4" Type="http://schemas.openxmlformats.org/officeDocument/2006/relationships/image" Target="../media/image62.wmf"/><Relationship Id="rId9" Type="http://schemas.openxmlformats.org/officeDocument/2006/relationships/image" Target="../media/image68.png"/><Relationship Id="rId14" Type="http://schemas.openxmlformats.org/officeDocument/2006/relationships/oleObject" Target="../embeddings/oleObject66.bin"/></Relationships>
</file>

<file path=ppt/slides/_rels/slide35.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0.wmf"/><Relationship Id="rId5" Type="http://schemas.openxmlformats.org/officeDocument/2006/relationships/oleObject" Target="../embeddings/oleObject68.bin"/><Relationship Id="rId4" Type="http://schemas.openxmlformats.org/officeDocument/2006/relationships/image" Target="../media/image69.wmf"/></Relationships>
</file>

<file path=ppt/slides/_rels/slide36.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76.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73.wmf"/><Relationship Id="rId11" Type="http://schemas.openxmlformats.org/officeDocument/2006/relationships/oleObject" Target="../embeddings/oleObject74.bin"/><Relationship Id="rId5" Type="http://schemas.openxmlformats.org/officeDocument/2006/relationships/oleObject" Target="../embeddings/oleObject71.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73.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77.wmf"/></Relationships>
</file>

<file path=ppt/slides/_rels/slide38.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79.wmf"/><Relationship Id="rId5" Type="http://schemas.openxmlformats.org/officeDocument/2006/relationships/oleObject" Target="../embeddings/oleObject77.bin"/><Relationship Id="rId4" Type="http://schemas.openxmlformats.org/officeDocument/2006/relationships/image" Target="../media/image78.wmf"/><Relationship Id="rId9" Type="http://schemas.openxmlformats.org/officeDocument/2006/relationships/image" Target="../media/image81.png"/></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oleObject" Target="../embeddings/oleObject79.bin"/><Relationship Id="rId7" Type="http://schemas.openxmlformats.org/officeDocument/2006/relationships/image" Target="../media/image84.png"/><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63.wmf"/><Relationship Id="rId5" Type="http://schemas.openxmlformats.org/officeDocument/2006/relationships/oleObject" Target="../embeddings/oleObject80.bin"/><Relationship Id="rId4" Type="http://schemas.openxmlformats.org/officeDocument/2006/relationships/image" Target="../media/image82.wmf"/><Relationship Id="rId9" Type="http://schemas.openxmlformats.org/officeDocument/2006/relationships/image" Target="../media/image8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85.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87.png"/><Relationship Id="rId4" Type="http://schemas.openxmlformats.org/officeDocument/2006/relationships/image" Target="../media/image86.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8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89.wmf"/></Relationships>
</file>

<file path=ppt/slides/_rels/slide46.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91.w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89.bin"/></Relationships>
</file>

<file path=ppt/slides/_rels/slide47.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99.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96.wmf"/><Relationship Id="rId11" Type="http://schemas.openxmlformats.org/officeDocument/2006/relationships/oleObject" Target="../embeddings/oleObject95.bin"/><Relationship Id="rId5" Type="http://schemas.openxmlformats.org/officeDocument/2006/relationships/oleObject" Target="../embeddings/oleObject92.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94.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01.wmf"/><Relationship Id="rId5" Type="http://schemas.openxmlformats.org/officeDocument/2006/relationships/oleObject" Target="../embeddings/oleObject97.bin"/><Relationship Id="rId4" Type="http://schemas.openxmlformats.org/officeDocument/2006/relationships/image" Target="../media/image100.wmf"/></Relationships>
</file>

<file path=ppt/slides/_rels/slide49.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03.wmf"/><Relationship Id="rId5" Type="http://schemas.openxmlformats.org/officeDocument/2006/relationships/oleObject" Target="../embeddings/oleObject99.bin"/><Relationship Id="rId4" Type="http://schemas.openxmlformats.org/officeDocument/2006/relationships/image" Target="../media/image10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05.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07.wmf"/><Relationship Id="rId5" Type="http://schemas.openxmlformats.org/officeDocument/2006/relationships/oleObject" Target="../embeddings/oleObject103.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05.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11.wmf"/><Relationship Id="rId5" Type="http://schemas.openxmlformats.org/officeDocument/2006/relationships/oleObject" Target="../embeddings/oleObject107.bin"/><Relationship Id="rId4" Type="http://schemas.openxmlformats.org/officeDocument/2006/relationships/image" Target="../media/image110.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13.wmf"/><Relationship Id="rId5" Type="http://schemas.openxmlformats.org/officeDocument/2006/relationships/oleObject" Target="../embeddings/oleObject109.bin"/><Relationship Id="rId4" Type="http://schemas.openxmlformats.org/officeDocument/2006/relationships/image" Target="../media/image112.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114.wmf"/></Relationships>
</file>

<file path=ppt/slides/_rels/slide59.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19.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16.wmf"/><Relationship Id="rId11" Type="http://schemas.openxmlformats.org/officeDocument/2006/relationships/oleObject" Target="../embeddings/oleObject115.bin"/><Relationship Id="rId5" Type="http://schemas.openxmlformats.org/officeDocument/2006/relationships/oleObject" Target="../embeddings/oleObject112.bin"/><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114.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21.wmf"/><Relationship Id="rId5" Type="http://schemas.openxmlformats.org/officeDocument/2006/relationships/oleObject" Target="../embeddings/oleObject117.bin"/><Relationship Id="rId4" Type="http://schemas.openxmlformats.org/officeDocument/2006/relationships/image" Target="../media/image120.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122.wmf"/></Relationships>
</file>

<file path=ppt/slides/_rels/slide62.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24.wmf"/><Relationship Id="rId5" Type="http://schemas.openxmlformats.org/officeDocument/2006/relationships/oleObject" Target="../embeddings/oleObject120.bin"/><Relationship Id="rId4" Type="http://schemas.openxmlformats.org/officeDocument/2006/relationships/image" Target="../media/image123.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12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940" b="1" dirty="0" smtClean="0">
                <a:solidFill>
                  <a:schemeClr val="accent2"/>
                </a:solidFill>
                <a:effectLst>
                  <a:outerShdw blurRad="38100" dist="38100" dir="2700000" algn="tl">
                    <a:srgbClr val="000000">
                      <a:alpha val="43137"/>
                    </a:srgbClr>
                  </a:outerShdw>
                </a:effectLst>
              </a:rPr>
              <a:t>第二章</a:t>
            </a:r>
            <a:r>
              <a:rPr lang="en-US" altLang="zh-CN" sz="4940" b="1" dirty="0" smtClean="0">
                <a:solidFill>
                  <a:schemeClr val="accent2"/>
                </a:solidFill>
                <a:effectLst>
                  <a:outerShdw blurRad="38100" dist="38100" dir="2700000" algn="tl">
                    <a:srgbClr val="000000">
                      <a:alpha val="43137"/>
                    </a:srgbClr>
                  </a:outerShdw>
                </a:effectLst>
              </a:rPr>
              <a:t>	</a:t>
            </a:r>
            <a:r>
              <a:rPr lang="zh-CN" altLang="en-US" sz="4940" b="1" dirty="0" smtClean="0">
                <a:solidFill>
                  <a:schemeClr val="accent2"/>
                </a:solidFill>
                <a:effectLst>
                  <a:outerShdw blurRad="38100" dist="38100" dir="2700000" algn="tl">
                    <a:srgbClr val="000000">
                      <a:alpha val="43137"/>
                    </a:srgbClr>
                  </a:outerShdw>
                </a:effectLst>
              </a:rPr>
              <a:t>随机过程</a:t>
            </a:r>
          </a:p>
        </p:txBody>
      </p:sp>
      <p:sp>
        <p:nvSpPr>
          <p:cNvPr id="6" name="灯片编号占位符 5"/>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a:t>
            </a:fld>
            <a:r>
              <a:rPr lang="zh-CN" altLang="en-US" smtClean="0"/>
              <a:t>页</a:t>
            </a:r>
            <a:endParaRPr lang="zh-CN" altLang="en-US" dirty="0"/>
          </a:p>
        </p:txBody>
      </p:sp>
      <p:sp>
        <p:nvSpPr>
          <p:cNvPr id="7" name="Rectangle 3"/>
          <p:cNvSpPr>
            <a:spLocks noGrp="1" noChangeArrowheads="1"/>
          </p:cNvSpPr>
          <p:nvPr/>
        </p:nvSpPr>
        <p:spPr bwMode="auto">
          <a:xfrm>
            <a:off x="1371600" y="3908648"/>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eaLnBrk="1" hangingPunct="1">
              <a:lnSpc>
                <a:spcPct val="90000"/>
              </a:lnSpc>
              <a:defRPr/>
            </a:pPr>
            <a:r>
              <a:rPr lang="zh-CN" altLang="en-US" sz="2000" b="1" dirty="0" smtClean="0">
                <a:solidFill>
                  <a:srgbClr val="0066FF"/>
                </a:solidFill>
              </a:rPr>
              <a:t>通信工程学院</a:t>
            </a:r>
            <a:r>
              <a:rPr lang="en-US" altLang="zh-CN" sz="2000" b="1" dirty="0" smtClean="0">
                <a:solidFill>
                  <a:srgbClr val="0066FF"/>
                </a:solidFill>
              </a:rPr>
              <a:t>ISN</a:t>
            </a:r>
          </a:p>
          <a:p>
            <a:pPr eaLnBrk="1" hangingPunct="1">
              <a:lnSpc>
                <a:spcPct val="90000"/>
              </a:lnSpc>
              <a:defRPr/>
            </a:pPr>
            <a:endParaRPr lang="en-US" altLang="zh-CN" sz="2000" b="1" dirty="0" smtClean="0">
              <a:solidFill>
                <a:srgbClr val="0066FF"/>
              </a:solidFill>
            </a:endParaRPr>
          </a:p>
          <a:p>
            <a:pPr eaLnBrk="1" hangingPunct="1">
              <a:lnSpc>
                <a:spcPct val="90000"/>
              </a:lnSpc>
              <a:defRPr/>
            </a:pPr>
            <a:r>
              <a:rPr lang="zh-CN" altLang="en-US" sz="2000" b="1" dirty="0" smtClean="0">
                <a:solidFill>
                  <a:srgbClr val="0066FF"/>
                </a:solidFill>
              </a:rPr>
              <a:t>刘龙伟</a:t>
            </a:r>
          </a:p>
          <a:p>
            <a:pPr eaLnBrk="1" hangingPunct="1">
              <a:lnSpc>
                <a:spcPct val="90000"/>
              </a:lnSpc>
              <a:defRPr/>
            </a:pPr>
            <a:endParaRPr lang="zh-CN" altLang="en-US" sz="2000" b="1" dirty="0" smtClean="0">
              <a:solidFill>
                <a:srgbClr val="0066FF"/>
              </a:solidFill>
            </a:endParaRPr>
          </a:p>
          <a:p>
            <a:pPr eaLnBrk="1" hangingPunct="1">
              <a:lnSpc>
                <a:spcPct val="90000"/>
              </a:lnSpc>
              <a:defRPr/>
            </a:pPr>
            <a:r>
              <a:rPr lang="zh-CN" altLang="en-US" sz="2000" b="1" dirty="0" smtClean="0">
                <a:solidFill>
                  <a:srgbClr val="0066FF"/>
                </a:solidFill>
              </a:rPr>
              <a:t>二零一七年</a:t>
            </a:r>
            <a:endParaRPr lang="zh-CN" altLang="en-US" sz="2000" b="1" dirty="0" smtClean="0">
              <a:solidFill>
                <a:srgbClr val="0066FF"/>
              </a:solidFill>
            </a:endParaRPr>
          </a:p>
        </p:txBody>
      </p:sp>
    </p:spTree>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76064" y="2391023"/>
            <a:ext cx="4892080" cy="1470025"/>
          </a:xfrm>
        </p:spPr>
        <p:txBody>
          <a:bodyPr/>
          <a:lstStyle/>
          <a:p>
            <a:pPr algn="l"/>
            <a:r>
              <a:rPr lang="en-US" altLang="zh-CN" sz="3600" b="1" dirty="0" smtClean="0">
                <a:solidFill>
                  <a:schemeClr val="accent2"/>
                </a:solidFill>
                <a:effectLst>
                  <a:outerShdw blurRad="38100" dist="38100" dir="2700000" algn="tl">
                    <a:srgbClr val="000000">
                      <a:alpha val="43137"/>
                    </a:srgbClr>
                  </a:outerShdw>
                </a:effectLst>
              </a:rPr>
              <a:t>§2.2   </a:t>
            </a:r>
            <a:r>
              <a:rPr lang="zh-CN" altLang="en-US" sz="3600" b="1" dirty="0" smtClean="0">
                <a:solidFill>
                  <a:schemeClr val="accent2"/>
                </a:solidFill>
                <a:effectLst>
                  <a:outerShdw blurRad="38100" dist="38100" dir="2700000" algn="tl">
                    <a:srgbClr val="000000">
                      <a:alpha val="43137"/>
                    </a:srgbClr>
                  </a:outerShdw>
                </a:effectLst>
              </a:rPr>
              <a:t>平稳随机过程</a:t>
            </a:r>
          </a:p>
        </p:txBody>
      </p:sp>
      <p:sp>
        <p:nvSpPr>
          <p:cNvPr id="6" name="灯片编号占位符 5"/>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10</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txBox="1">
            <a:spLocks/>
          </p:cNvSpPr>
          <p:nvPr/>
        </p:nvSpPr>
        <p:spPr bwMode="auto">
          <a:xfrm>
            <a:off x="899592" y="476672"/>
            <a:ext cx="6552728"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一、平稳随机过程</a:t>
            </a:r>
            <a:r>
              <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rPr>
              <a:t>的概念</a:t>
            </a:r>
          </a:p>
        </p:txBody>
      </p:sp>
      <p:sp>
        <p:nvSpPr>
          <p:cNvPr id="4" name="矩形 3"/>
          <p:cNvSpPr/>
          <p:nvPr/>
        </p:nvSpPr>
        <p:spPr>
          <a:xfrm>
            <a:off x="395537" y="1628800"/>
            <a:ext cx="8280920" cy="5032147"/>
          </a:xfrm>
          <a:prstGeom prst="rect">
            <a:avLst/>
          </a:prstGeom>
        </p:spPr>
        <p:txBody>
          <a:bodyPr wrap="square">
            <a:spAutoFit/>
          </a:bodyPr>
          <a:lstStyle/>
          <a:p>
            <a:pPr>
              <a:buFont typeface="Wingdings" pitchFamily="2" charset="2"/>
              <a:buChar char="n"/>
            </a:pPr>
            <a:r>
              <a:rPr lang="zh-CN" altLang="en-US" sz="2500" b="1" dirty="0" smtClean="0"/>
              <a:t>平稳随机过程</a:t>
            </a:r>
            <a:r>
              <a:rPr lang="en-US" altLang="zh-CN" sz="2500" b="1" dirty="0" smtClean="0"/>
              <a:t>——</a:t>
            </a:r>
            <a:r>
              <a:rPr lang="zh-CN" altLang="en-US" sz="2500" b="1" dirty="0" smtClean="0"/>
              <a:t>它的统计特性不随时间的推移而变化。</a:t>
            </a:r>
            <a:endParaRPr lang="en-US" altLang="zh-CN" sz="2500" b="1" dirty="0" smtClean="0"/>
          </a:p>
          <a:p>
            <a:pPr>
              <a:buFont typeface="Wingdings" pitchFamily="2" charset="2"/>
              <a:buChar char="n"/>
            </a:pPr>
            <a:endParaRPr lang="en-US" altLang="zh-CN" sz="2500" b="1" dirty="0" smtClean="0"/>
          </a:p>
          <a:p>
            <a:pPr>
              <a:buFont typeface="Wingdings" pitchFamily="2" charset="2"/>
              <a:buChar char="n"/>
            </a:pPr>
            <a:endParaRPr kumimoji="1" lang="en-US" altLang="zh-CN" sz="2400" dirty="0" smtClean="0">
              <a:solidFill>
                <a:srgbClr val="FF0066"/>
              </a:solidFill>
              <a:latin typeface="Times New Roman" pitchFamily="18" charset="0"/>
            </a:endParaRPr>
          </a:p>
          <a:p>
            <a:pPr>
              <a:buFont typeface="Wingdings" pitchFamily="2" charset="2"/>
              <a:buChar char="n"/>
            </a:pPr>
            <a:endParaRPr kumimoji="1" lang="en-US" altLang="zh-CN" sz="2400" dirty="0" smtClean="0">
              <a:solidFill>
                <a:srgbClr val="FF0066"/>
              </a:solidFill>
              <a:latin typeface="Times New Roman" pitchFamily="18" charset="0"/>
            </a:endParaRPr>
          </a:p>
          <a:p>
            <a:pPr>
              <a:buFont typeface="Wingdings" pitchFamily="2" charset="2"/>
              <a:buChar char="n"/>
            </a:pPr>
            <a:endParaRPr kumimoji="1" lang="en-US" altLang="zh-CN" sz="2400" dirty="0" smtClean="0">
              <a:solidFill>
                <a:srgbClr val="FF0066"/>
              </a:solidFill>
              <a:latin typeface="Times New Roman" pitchFamily="18" charset="0"/>
            </a:endParaRPr>
          </a:p>
          <a:p>
            <a:pPr>
              <a:buFont typeface="Wingdings" pitchFamily="2" charset="2"/>
              <a:buChar char="n"/>
            </a:pPr>
            <a:endParaRPr kumimoji="1" lang="zh-CN" altLang="en-US" sz="2400" dirty="0" smtClean="0">
              <a:solidFill>
                <a:srgbClr val="FF0066"/>
              </a:solidFill>
              <a:latin typeface="Times New Roman" pitchFamily="18" charset="0"/>
            </a:endParaRPr>
          </a:p>
          <a:p>
            <a:pPr>
              <a:buFont typeface="Wingdings" pitchFamily="2" charset="2"/>
              <a:buChar char="n"/>
            </a:pPr>
            <a:endParaRPr lang="zh-CN" altLang="en-US" sz="2500" b="1" dirty="0" smtClean="0"/>
          </a:p>
          <a:p>
            <a:pPr>
              <a:buFont typeface="Wingdings" pitchFamily="2" charset="2"/>
              <a:buChar char="n"/>
            </a:pPr>
            <a:endParaRPr lang="en-US" altLang="zh-CN" sz="2500" b="1" dirty="0" smtClean="0"/>
          </a:p>
          <a:p>
            <a:pPr>
              <a:buFont typeface="Wingdings" pitchFamily="2" charset="2"/>
              <a:buChar char="n"/>
            </a:pPr>
            <a:endParaRPr lang="en-US" altLang="zh-CN" sz="2500" b="1" dirty="0" smtClean="0"/>
          </a:p>
          <a:p>
            <a:pPr>
              <a:buFont typeface="Wingdings" pitchFamily="2" charset="2"/>
              <a:buChar char="n"/>
            </a:pPr>
            <a:r>
              <a:rPr lang="zh-CN" altLang="en-US" sz="2500" b="1" dirty="0" smtClean="0"/>
              <a:t>狭义平稳（严平稳）：</a:t>
            </a:r>
            <a:endParaRPr lang="en-US" altLang="zh-CN" sz="2500" b="1" dirty="0" smtClean="0"/>
          </a:p>
          <a:p>
            <a:pPr lvl="1">
              <a:buClr>
                <a:srgbClr val="FF0000"/>
              </a:buClr>
              <a:buSzPct val="60000"/>
              <a:buFont typeface="Wingdings" pitchFamily="2" charset="2"/>
              <a:buChar char="n"/>
            </a:pPr>
            <a:r>
              <a:rPr lang="zh-CN" altLang="en-US" sz="2500" b="1" dirty="0" smtClean="0"/>
              <a:t>一维分布与时间</a:t>
            </a:r>
            <a:r>
              <a:rPr lang="en-US" altLang="zh-CN" sz="2500" b="1" dirty="0" smtClean="0"/>
              <a:t>t </a:t>
            </a:r>
            <a:r>
              <a:rPr lang="zh-CN" altLang="en-US" sz="2500" b="1" dirty="0" smtClean="0"/>
              <a:t>无关，</a:t>
            </a:r>
            <a:endParaRPr lang="en-US" altLang="zh-CN" sz="2500" b="1" dirty="0" smtClean="0"/>
          </a:p>
          <a:p>
            <a:pPr lvl="1">
              <a:buClr>
                <a:srgbClr val="FF0000"/>
              </a:buClr>
              <a:buSzPct val="60000"/>
              <a:buFont typeface="Wingdings" pitchFamily="2" charset="2"/>
              <a:buChar char="n"/>
            </a:pPr>
            <a:r>
              <a:rPr lang="zh-CN" altLang="en-US" sz="2500" b="1" dirty="0" smtClean="0"/>
              <a:t>二维分布只与时间间隔                   有关。</a:t>
            </a:r>
            <a:endParaRPr lang="en-US" altLang="zh-CN" sz="2500" b="1" dirty="0" smtClean="0"/>
          </a:p>
          <a:p>
            <a:pPr>
              <a:buFont typeface="Wingdings" pitchFamily="2" charset="2"/>
              <a:buChar char="n"/>
            </a:pPr>
            <a:endParaRPr lang="en-US" altLang="zh-CN" sz="2500" b="1" dirty="0" smtClean="0"/>
          </a:p>
        </p:txBody>
      </p:sp>
      <p:graphicFrame>
        <p:nvGraphicFramePr>
          <p:cNvPr id="5" name="对象 4"/>
          <p:cNvGraphicFramePr>
            <a:graphicFrameLocks noChangeAspect="1"/>
          </p:cNvGraphicFramePr>
          <p:nvPr/>
        </p:nvGraphicFramePr>
        <p:xfrm>
          <a:off x="4394200" y="1981200"/>
          <a:ext cx="914400" cy="198438"/>
        </p:xfrm>
        <a:graphic>
          <a:graphicData uri="http://schemas.openxmlformats.org/presentationml/2006/ole">
            <mc:AlternateContent xmlns:mc="http://schemas.openxmlformats.org/markup-compatibility/2006">
              <mc:Choice xmlns:v="urn:schemas-microsoft-com:vml" Requires="v">
                <p:oleObj spid="_x0000_s110617" name="Equation" r:id="rId3" imgW="914400" imgH="198720" progId="Equation.DSMT4">
                  <p:embed/>
                </p:oleObj>
              </mc:Choice>
              <mc:Fallback>
                <p:oleObj name="Equation" r:id="rId3" imgW="914400" imgH="19872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19812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755576" y="2060848"/>
          <a:ext cx="7292975" cy="1079500"/>
        </p:xfrm>
        <a:graphic>
          <a:graphicData uri="http://schemas.openxmlformats.org/presentationml/2006/ole">
            <mc:AlternateContent xmlns:mc="http://schemas.openxmlformats.org/markup-compatibility/2006">
              <mc:Choice xmlns:v="urn:schemas-microsoft-com:vml" Requires="v">
                <p:oleObj spid="_x0000_s110618" name="Equation" r:id="rId5" imgW="3085920" imgH="457200" progId="Equation.DSMT4">
                  <p:embed/>
                </p:oleObj>
              </mc:Choice>
              <mc:Fallback>
                <p:oleObj name="Equation" r:id="rId5" imgW="3085920" imgH="45720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2060848"/>
                        <a:ext cx="729297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358775" y="3573463"/>
          <a:ext cx="8375650" cy="1138237"/>
        </p:xfrm>
        <a:graphic>
          <a:graphicData uri="http://schemas.openxmlformats.org/presentationml/2006/ole">
            <mc:AlternateContent xmlns:mc="http://schemas.openxmlformats.org/markup-compatibility/2006">
              <mc:Choice xmlns:v="urn:schemas-microsoft-com:vml" Requires="v">
                <p:oleObj spid="_x0000_s110619" name="Equation" r:id="rId7" imgW="3543120" imgH="482400" progId="Equation.DSMT4">
                  <p:embed/>
                </p:oleObj>
              </mc:Choice>
              <mc:Fallback>
                <p:oleObj name="Equation" r:id="rId7" imgW="3543120" imgH="482400"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775" y="3573463"/>
                        <a:ext cx="8375650" cy="1138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下箭头 7"/>
          <p:cNvSpPr/>
          <p:nvPr/>
        </p:nvSpPr>
        <p:spPr bwMode="auto">
          <a:xfrm>
            <a:off x="3563888" y="3140968"/>
            <a:ext cx="288032" cy="43204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9" name="对象 8"/>
          <p:cNvGraphicFramePr>
            <a:graphicFrameLocks noChangeAspect="1"/>
          </p:cNvGraphicFramePr>
          <p:nvPr/>
        </p:nvGraphicFramePr>
        <p:xfrm>
          <a:off x="4427984" y="5699149"/>
          <a:ext cx="1169988" cy="538163"/>
        </p:xfrm>
        <a:graphic>
          <a:graphicData uri="http://schemas.openxmlformats.org/presentationml/2006/ole">
            <mc:AlternateContent xmlns:mc="http://schemas.openxmlformats.org/markup-compatibility/2006">
              <mc:Choice xmlns:v="urn:schemas-microsoft-com:vml" Requires="v">
                <p:oleObj spid="_x0000_s110620" name="Equation" r:id="rId9" imgW="495000" imgH="228600" progId="Equation.DSMT4">
                  <p:embed/>
                </p:oleObj>
              </mc:Choice>
              <mc:Fallback>
                <p:oleObj name="Equation" r:id="rId9" imgW="495000" imgH="228600" progId="Equation.DSMT4">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984" y="5699149"/>
                        <a:ext cx="1169988"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灯片编号占位符 9"/>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11</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txBox="1">
            <a:spLocks/>
          </p:cNvSpPr>
          <p:nvPr/>
        </p:nvSpPr>
        <p:spPr bwMode="auto">
          <a:xfrm>
            <a:off x="899592" y="476672"/>
            <a:ext cx="6552728"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二、平稳随机过程</a:t>
            </a:r>
            <a:r>
              <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rPr>
              <a:t>的数字特征</a:t>
            </a:r>
          </a:p>
        </p:txBody>
      </p:sp>
      <p:sp>
        <p:nvSpPr>
          <p:cNvPr id="4" name="矩形 3"/>
          <p:cNvSpPr/>
          <p:nvPr/>
        </p:nvSpPr>
        <p:spPr>
          <a:xfrm>
            <a:off x="395537" y="1628800"/>
            <a:ext cx="8280920" cy="5093702"/>
          </a:xfrm>
          <a:prstGeom prst="rect">
            <a:avLst/>
          </a:prstGeom>
        </p:spPr>
        <p:txBody>
          <a:bodyPr wrap="square">
            <a:spAutoFit/>
          </a:bodyPr>
          <a:lstStyle/>
          <a:p>
            <a:pPr>
              <a:buFont typeface="Wingdings" pitchFamily="2" charset="2"/>
              <a:buChar char="n"/>
            </a:pPr>
            <a:r>
              <a:rPr lang="zh-CN" altLang="en-US" sz="2500" b="1" dirty="0" smtClean="0"/>
              <a:t>均值</a:t>
            </a:r>
            <a:endParaRPr lang="en-US" altLang="zh-CN" sz="2500" b="1" dirty="0" smtClean="0"/>
          </a:p>
          <a:p>
            <a:pPr>
              <a:buFont typeface="Wingdings" pitchFamily="2" charset="2"/>
              <a:buChar char="n"/>
            </a:pPr>
            <a:endParaRPr lang="en-US" altLang="zh-CN" sz="2500" b="1" dirty="0" smtClean="0"/>
          </a:p>
          <a:p>
            <a:pPr>
              <a:buFont typeface="Wingdings" pitchFamily="2" charset="2"/>
              <a:buChar char="n"/>
            </a:pPr>
            <a:endParaRPr lang="en-US" altLang="zh-CN" sz="2500" b="1" dirty="0" smtClean="0"/>
          </a:p>
          <a:p>
            <a:pPr lvl="1">
              <a:buClr>
                <a:srgbClr val="FF0000"/>
              </a:buClr>
              <a:buSzPct val="60000"/>
              <a:buFont typeface="Wingdings" pitchFamily="2" charset="2"/>
              <a:buChar char="n"/>
            </a:pPr>
            <a:r>
              <a:rPr lang="zh-CN" altLang="en-US" sz="2500" b="1" dirty="0" smtClean="0"/>
              <a:t>表示平稳随机过程的各样本函数围绕着一水平线起伏。</a:t>
            </a:r>
          </a:p>
          <a:p>
            <a:pPr>
              <a:buFont typeface="Wingdings" pitchFamily="2" charset="2"/>
              <a:buChar char="n"/>
            </a:pPr>
            <a:r>
              <a:rPr lang="zh-CN" altLang="en-US" sz="2500" b="1" dirty="0" smtClean="0"/>
              <a:t>方差</a:t>
            </a:r>
            <a:endParaRPr lang="en-US" altLang="zh-CN" sz="2500" b="1" dirty="0" smtClean="0"/>
          </a:p>
          <a:p>
            <a:pPr>
              <a:buFont typeface="Wingdings" pitchFamily="2" charset="2"/>
              <a:buChar char="n"/>
            </a:pPr>
            <a:endParaRPr lang="en-US" altLang="zh-CN" sz="2500" b="1" dirty="0" smtClean="0"/>
          </a:p>
          <a:p>
            <a:pPr>
              <a:buFont typeface="Wingdings" pitchFamily="2" charset="2"/>
              <a:buChar char="n"/>
            </a:pPr>
            <a:endParaRPr lang="zh-CN" altLang="en-US" sz="2500" b="1" dirty="0" smtClean="0"/>
          </a:p>
          <a:p>
            <a:pPr lvl="1">
              <a:buClr>
                <a:srgbClr val="FF0000"/>
              </a:buClr>
              <a:buSzPct val="60000"/>
              <a:buFont typeface="Wingdings" pitchFamily="2" charset="2"/>
              <a:buChar char="n"/>
            </a:pPr>
            <a:r>
              <a:rPr lang="zh-CN" altLang="en-US" sz="2500" b="1" dirty="0" smtClean="0"/>
              <a:t>起伏偏离数学期望的程度也是常数</a:t>
            </a:r>
          </a:p>
          <a:p>
            <a:pPr>
              <a:buFont typeface="Wingdings" pitchFamily="2" charset="2"/>
              <a:buChar char="n"/>
            </a:pPr>
            <a:r>
              <a:rPr lang="zh-CN" altLang="en-US" sz="2500" b="1" dirty="0" smtClean="0"/>
              <a:t>自相关函数</a:t>
            </a:r>
            <a:endParaRPr lang="en-US" altLang="zh-CN" sz="2500" b="1" dirty="0" smtClean="0"/>
          </a:p>
          <a:p>
            <a:pPr>
              <a:buFont typeface="Wingdings" pitchFamily="2" charset="2"/>
              <a:buChar char="n"/>
            </a:pPr>
            <a:endParaRPr lang="en-US" altLang="zh-CN" sz="2500" b="1" dirty="0" smtClean="0"/>
          </a:p>
          <a:p>
            <a:pPr>
              <a:buFont typeface="Wingdings" pitchFamily="2" charset="2"/>
              <a:buChar char="n"/>
            </a:pPr>
            <a:endParaRPr lang="en-US" altLang="zh-CN" sz="2500" b="1" dirty="0" smtClean="0"/>
          </a:p>
          <a:p>
            <a:pPr>
              <a:buFont typeface="Wingdings" pitchFamily="2" charset="2"/>
              <a:buChar char="n"/>
            </a:pPr>
            <a:endParaRPr lang="zh-CN" altLang="en-US" sz="2500" b="1" dirty="0" smtClean="0"/>
          </a:p>
          <a:p>
            <a:pPr>
              <a:buFont typeface="Wingdings" pitchFamily="2" charset="2"/>
              <a:buChar char="n"/>
            </a:pPr>
            <a:r>
              <a:rPr lang="zh-CN" altLang="en-US" sz="2500" b="1" dirty="0" smtClean="0">
                <a:solidFill>
                  <a:srgbClr val="FF0000"/>
                </a:solidFill>
              </a:rPr>
              <a:t>均值与时间无关，自相关函数只与时间间隔有关</a:t>
            </a:r>
            <a:endParaRPr kumimoji="1" lang="zh-CN" altLang="en-US" sz="2800" dirty="0" smtClean="0">
              <a:solidFill>
                <a:srgbClr val="FF0000"/>
              </a:solidFill>
              <a:latin typeface="Times New Roman" pitchFamily="18" charset="0"/>
            </a:endParaRPr>
          </a:p>
        </p:txBody>
      </p:sp>
      <p:graphicFrame>
        <p:nvGraphicFramePr>
          <p:cNvPr id="109570" name="Object 5"/>
          <p:cNvGraphicFramePr>
            <a:graphicFrameLocks noChangeAspect="1"/>
          </p:cNvGraphicFramePr>
          <p:nvPr/>
        </p:nvGraphicFramePr>
        <p:xfrm>
          <a:off x="2051720" y="1700808"/>
          <a:ext cx="3744416" cy="711388"/>
        </p:xfrm>
        <a:graphic>
          <a:graphicData uri="http://schemas.openxmlformats.org/presentationml/2006/ole">
            <mc:AlternateContent xmlns:mc="http://schemas.openxmlformats.org/markup-compatibility/2006">
              <mc:Choice xmlns:v="urn:schemas-microsoft-com:vml" Requires="v">
                <p:oleObj spid="_x0000_s109588" name="Equation" r:id="rId3" imgW="1739880" imgH="330120" progId="Equation.DSMT4">
                  <p:embed/>
                </p:oleObj>
              </mc:Choice>
              <mc:Fallback>
                <p:oleObj name="Equation" r:id="rId3" imgW="1739880" imgH="3301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700808"/>
                        <a:ext cx="3744416" cy="71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1" name="Object 6"/>
          <p:cNvGraphicFramePr>
            <a:graphicFrameLocks noChangeAspect="1"/>
          </p:cNvGraphicFramePr>
          <p:nvPr/>
        </p:nvGraphicFramePr>
        <p:xfrm>
          <a:off x="552450" y="5157788"/>
          <a:ext cx="8099425" cy="674687"/>
        </p:xfrm>
        <a:graphic>
          <a:graphicData uri="http://schemas.openxmlformats.org/presentationml/2006/ole">
            <mc:AlternateContent xmlns:mc="http://schemas.openxmlformats.org/markup-compatibility/2006">
              <mc:Choice xmlns:v="urn:schemas-microsoft-com:vml" Requires="v">
                <p:oleObj spid="_x0000_s109589" name="Equation" r:id="rId5" imgW="3962160" imgH="330120" progId="Equation.DSMT4">
                  <p:embed/>
                </p:oleObj>
              </mc:Choice>
              <mc:Fallback>
                <p:oleObj name="Equation" r:id="rId5" imgW="3962160" imgH="33012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450" y="5157788"/>
                        <a:ext cx="8099425"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9572" name="Object 7"/>
          <p:cNvGraphicFramePr>
            <a:graphicFrameLocks noChangeAspect="1"/>
          </p:cNvGraphicFramePr>
          <p:nvPr/>
        </p:nvGraphicFramePr>
        <p:xfrm>
          <a:off x="2345898" y="3573016"/>
          <a:ext cx="3529440" cy="470347"/>
        </p:xfrm>
        <a:graphic>
          <a:graphicData uri="http://schemas.openxmlformats.org/presentationml/2006/ole">
            <mc:AlternateContent xmlns:mc="http://schemas.openxmlformats.org/markup-compatibility/2006">
              <mc:Choice xmlns:v="urn:schemas-microsoft-com:vml" Requires="v">
                <p:oleObj spid="_x0000_s109590" name="Equation" r:id="rId7" imgW="1714320" imgH="228600" progId="Equation.DSMT4">
                  <p:embed/>
                </p:oleObj>
              </mc:Choice>
              <mc:Fallback>
                <p:oleObj name="Equation" r:id="rId7" imgW="1714320" imgH="228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5898" y="3573016"/>
                        <a:ext cx="3529440" cy="470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12</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txBox="1">
            <a:spLocks/>
          </p:cNvSpPr>
          <p:nvPr/>
        </p:nvSpPr>
        <p:spPr bwMode="auto">
          <a:xfrm>
            <a:off x="899592" y="476672"/>
            <a:ext cx="6552728"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三、广义平稳（宽平稳）</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sp>
        <p:nvSpPr>
          <p:cNvPr id="4" name="矩形 3"/>
          <p:cNvSpPr/>
          <p:nvPr/>
        </p:nvSpPr>
        <p:spPr>
          <a:xfrm>
            <a:off x="395537" y="1628800"/>
            <a:ext cx="8280920" cy="5093702"/>
          </a:xfrm>
          <a:prstGeom prst="rect">
            <a:avLst/>
          </a:prstGeom>
        </p:spPr>
        <p:txBody>
          <a:bodyPr wrap="square">
            <a:spAutoFit/>
          </a:bodyPr>
          <a:lstStyle/>
          <a:p>
            <a:pPr>
              <a:buFont typeface="Wingdings" pitchFamily="2" charset="2"/>
              <a:buChar char="n"/>
            </a:pPr>
            <a:r>
              <a:rPr lang="zh-CN" altLang="en-US" sz="2500" b="1" dirty="0" smtClean="0"/>
              <a:t>严平稳随机过程要求严格按照分布函数对于所有的</a:t>
            </a:r>
            <a:r>
              <a:rPr lang="en-US" altLang="zh-CN" sz="2500" b="1" dirty="0" smtClean="0"/>
              <a:t>n</a:t>
            </a:r>
            <a:r>
              <a:rPr lang="zh-CN" altLang="en-US" sz="2500" b="1" dirty="0" smtClean="0"/>
              <a:t>均成立，实际应用复杂。引入另外一种平稳随机过程的定义：</a:t>
            </a:r>
            <a:endParaRPr lang="en-US" altLang="zh-CN" sz="2500" b="1" dirty="0" smtClean="0"/>
          </a:p>
          <a:p>
            <a:pPr>
              <a:buFont typeface="Wingdings" pitchFamily="2" charset="2"/>
              <a:buChar char="n"/>
            </a:pPr>
            <a:endParaRPr lang="en-US" altLang="zh-CN" sz="2500" b="1" dirty="0" smtClean="0"/>
          </a:p>
          <a:p>
            <a:pPr>
              <a:buFont typeface="Wingdings" pitchFamily="2" charset="2"/>
              <a:buChar char="n"/>
            </a:pPr>
            <a:r>
              <a:rPr lang="zh-CN" altLang="en-US" sz="2500" b="1" dirty="0" smtClean="0"/>
              <a:t>一个二阶矩随机过程</a:t>
            </a:r>
            <a:r>
              <a:rPr lang="en-US" altLang="zh-CN" sz="2500" b="1" dirty="0" smtClean="0"/>
              <a:t>ξ(t)</a:t>
            </a:r>
            <a:r>
              <a:rPr lang="zh-CN" altLang="en-US" sz="2500" b="1" dirty="0" smtClean="0"/>
              <a:t>，它的</a:t>
            </a:r>
            <a:r>
              <a:rPr lang="zh-CN" altLang="en-US" sz="2500" b="1" dirty="0" smtClean="0">
                <a:solidFill>
                  <a:srgbClr val="FF0000"/>
                </a:solidFill>
              </a:rPr>
              <a:t>均值为常数</a:t>
            </a:r>
            <a:r>
              <a:rPr lang="zh-CN" altLang="en-US" sz="2500" b="1" dirty="0" smtClean="0"/>
              <a:t>，</a:t>
            </a:r>
            <a:r>
              <a:rPr lang="zh-CN" altLang="en-US" sz="2500" b="1" dirty="0" smtClean="0">
                <a:solidFill>
                  <a:srgbClr val="FF0000"/>
                </a:solidFill>
              </a:rPr>
              <a:t>自相关函数仅是</a:t>
            </a:r>
            <a:r>
              <a:rPr lang="en-US" altLang="zh-CN" sz="2500" b="1" dirty="0" smtClean="0">
                <a:solidFill>
                  <a:srgbClr val="FF0000"/>
                </a:solidFill>
              </a:rPr>
              <a:t>τ</a:t>
            </a:r>
            <a:r>
              <a:rPr lang="zh-CN" altLang="en-US" sz="2500" b="1" dirty="0" smtClean="0">
                <a:solidFill>
                  <a:srgbClr val="FF0000"/>
                </a:solidFill>
              </a:rPr>
              <a:t>的函数</a:t>
            </a:r>
            <a:r>
              <a:rPr lang="zh-CN" altLang="en-US" sz="2500" b="1" dirty="0" smtClean="0"/>
              <a:t>， 则称它为</a:t>
            </a:r>
            <a:r>
              <a:rPr lang="zh-CN" altLang="en-US" sz="2500" b="1" dirty="0" smtClean="0">
                <a:solidFill>
                  <a:srgbClr val="FF0000"/>
                </a:solidFill>
              </a:rPr>
              <a:t>宽平稳随机过程</a:t>
            </a:r>
            <a:r>
              <a:rPr lang="zh-CN" altLang="en-US" sz="2500" b="1" dirty="0" smtClean="0"/>
              <a:t>或</a:t>
            </a:r>
            <a:r>
              <a:rPr lang="zh-CN" altLang="en-US" sz="2500" b="1" dirty="0" smtClean="0">
                <a:solidFill>
                  <a:srgbClr val="FF0000"/>
                </a:solidFill>
              </a:rPr>
              <a:t>广义平稳随机过程</a:t>
            </a:r>
            <a:r>
              <a:rPr lang="zh-CN" altLang="en-US" sz="2500" b="1" dirty="0" smtClean="0"/>
              <a:t>。</a:t>
            </a:r>
            <a:endParaRPr lang="en-US" altLang="zh-CN" sz="2500" b="1" dirty="0" smtClean="0"/>
          </a:p>
          <a:p>
            <a:pPr>
              <a:buFont typeface="Wingdings" pitchFamily="2" charset="2"/>
              <a:buChar char="n"/>
            </a:pPr>
            <a:endParaRPr lang="en-US" altLang="zh-CN" sz="2500" b="1" dirty="0" smtClean="0"/>
          </a:p>
          <a:p>
            <a:pPr>
              <a:buFont typeface="Wingdings" pitchFamily="2" charset="2"/>
              <a:buChar char="n"/>
            </a:pPr>
            <a:r>
              <a:rPr lang="zh-CN" altLang="en-US" sz="2500" b="1" dirty="0" smtClean="0"/>
              <a:t>一个严平稳随机过程只要它的均方值</a:t>
            </a:r>
            <a:r>
              <a:rPr lang="en-US" altLang="zh-CN" sz="2500" b="1" dirty="0" smtClean="0"/>
              <a:t>E</a:t>
            </a:r>
            <a:r>
              <a:rPr lang="zh-CN" altLang="en-US" sz="2500" b="1" dirty="0" smtClean="0"/>
              <a:t>［</a:t>
            </a:r>
            <a:r>
              <a:rPr lang="en-US" altLang="zh-CN" sz="2500" b="1" dirty="0" smtClean="0"/>
              <a:t>ξ</a:t>
            </a:r>
            <a:r>
              <a:rPr lang="en-US" altLang="zh-CN" sz="2500" b="1" baseline="30000" dirty="0" smtClean="0"/>
              <a:t>2</a:t>
            </a:r>
            <a:r>
              <a:rPr lang="en-US" altLang="zh-CN" sz="2500" b="1" dirty="0" smtClean="0"/>
              <a:t>(t)</a:t>
            </a:r>
            <a:r>
              <a:rPr lang="zh-CN" altLang="en-US" sz="2500" b="1" dirty="0" smtClean="0"/>
              <a:t>］有界，则它必定是广义平稳随机过程，但反过来一般不成立。 </a:t>
            </a:r>
            <a:endParaRPr lang="en-US" altLang="zh-CN" sz="2500" b="1" dirty="0" smtClean="0"/>
          </a:p>
          <a:p>
            <a:pPr>
              <a:buFont typeface="Wingdings" pitchFamily="2" charset="2"/>
              <a:buChar char="n"/>
            </a:pPr>
            <a:endParaRPr lang="zh-CN" altLang="en-US" sz="2500" b="1" dirty="0" smtClean="0"/>
          </a:p>
          <a:p>
            <a:pPr>
              <a:buFont typeface="Wingdings" pitchFamily="2" charset="2"/>
              <a:buChar char="n"/>
            </a:pPr>
            <a:r>
              <a:rPr lang="zh-CN" altLang="en-US" sz="2500" b="1" dirty="0" smtClean="0">
                <a:solidFill>
                  <a:srgbClr val="FF0000"/>
                </a:solidFill>
              </a:rPr>
              <a:t>通信系统中所遇到的信号及噪声，大多数可视为平稳的随机过程</a:t>
            </a:r>
            <a:r>
              <a:rPr lang="zh-CN" altLang="en-US" sz="2500" b="1" dirty="0" smtClean="0"/>
              <a:t>。以后讨论的随机过程除特殊说明外，均假定是平稳的， 且均指</a:t>
            </a:r>
            <a:r>
              <a:rPr lang="zh-CN" altLang="en-US" sz="2500" b="1" dirty="0" smtClean="0">
                <a:solidFill>
                  <a:srgbClr val="FF0000"/>
                </a:solidFill>
              </a:rPr>
              <a:t>广义平稳随机过程</a:t>
            </a:r>
            <a:r>
              <a:rPr lang="zh-CN" altLang="en-US" sz="2500" b="1" dirty="0" smtClean="0"/>
              <a:t>， 简称平稳过程。 </a:t>
            </a:r>
            <a:endParaRPr kumimoji="1" lang="zh-CN" altLang="en-US" sz="2800" dirty="0" smtClean="0">
              <a:solidFill>
                <a:srgbClr val="FF0000"/>
              </a:solidFill>
              <a:latin typeface="Times New Roman" pitchFamily="18" charset="0"/>
            </a:endParaRPr>
          </a:p>
        </p:txBody>
      </p:sp>
      <p:sp>
        <p:nvSpPr>
          <p:cNvPr id="5" name="灯片编号占位符 4"/>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13</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txBox="1">
            <a:spLocks/>
          </p:cNvSpPr>
          <p:nvPr/>
        </p:nvSpPr>
        <p:spPr bwMode="auto">
          <a:xfrm>
            <a:off x="899592" y="476672"/>
            <a:ext cx="6552728"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四、各态历经性（遍历性）</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sp>
        <p:nvSpPr>
          <p:cNvPr id="4" name="矩形 3"/>
          <p:cNvSpPr/>
          <p:nvPr/>
        </p:nvSpPr>
        <p:spPr>
          <a:xfrm>
            <a:off x="395537" y="1628800"/>
            <a:ext cx="8280920" cy="5093702"/>
          </a:xfrm>
          <a:prstGeom prst="rect">
            <a:avLst/>
          </a:prstGeom>
        </p:spPr>
        <p:txBody>
          <a:bodyPr wrap="square">
            <a:spAutoFit/>
          </a:bodyPr>
          <a:lstStyle/>
          <a:p>
            <a:pPr>
              <a:buFont typeface="Wingdings" pitchFamily="2" charset="2"/>
              <a:buChar char="n"/>
            </a:pPr>
            <a:r>
              <a:rPr lang="zh-CN" altLang="en-US" sz="2500" b="1" dirty="0" smtClean="0"/>
              <a:t>随机过程的任一实现，</a:t>
            </a:r>
            <a:r>
              <a:rPr lang="zh-CN" altLang="en-US" sz="2500" b="1" dirty="0" smtClean="0">
                <a:solidFill>
                  <a:srgbClr val="FF0000"/>
                </a:solidFill>
              </a:rPr>
              <a:t>经历了随机过程的所有可能状态</a:t>
            </a:r>
            <a:r>
              <a:rPr lang="zh-CN" altLang="en-US" sz="2500" b="1" dirty="0" smtClean="0"/>
              <a:t>。</a:t>
            </a:r>
          </a:p>
          <a:p>
            <a:pPr lvl="1">
              <a:buClr>
                <a:srgbClr val="FF0000"/>
              </a:buClr>
              <a:buSzPct val="60000"/>
              <a:buFont typeface="Wingdings" pitchFamily="2" charset="2"/>
              <a:buChar char="n"/>
            </a:pPr>
            <a:r>
              <a:rPr lang="zh-CN" altLang="en-US" sz="2500" b="1" dirty="0" smtClean="0"/>
              <a:t>随机过程的统计平均特性，可以由其任一实现</a:t>
            </a:r>
            <a:r>
              <a:rPr lang="en-US" altLang="zh-CN" sz="2500" b="1" dirty="0" smtClean="0"/>
              <a:t>(</a:t>
            </a:r>
            <a:r>
              <a:rPr lang="zh-CN" altLang="en-US" sz="2500" b="1" dirty="0" smtClean="0"/>
              <a:t>样本函数</a:t>
            </a:r>
            <a:r>
              <a:rPr lang="en-US" altLang="zh-CN" sz="2500" b="1" dirty="0" smtClean="0"/>
              <a:t>)</a:t>
            </a:r>
            <a:r>
              <a:rPr lang="zh-CN" altLang="en-US" sz="2500" b="1" dirty="0" smtClean="0"/>
              <a:t>的时间平均特性来代表。</a:t>
            </a:r>
          </a:p>
          <a:p>
            <a:pPr>
              <a:buFont typeface="Wingdings" pitchFamily="2" charset="2"/>
              <a:buChar char="n"/>
            </a:pPr>
            <a:r>
              <a:rPr lang="zh-CN" altLang="en-US" sz="2500" b="1" dirty="0" smtClean="0"/>
              <a:t>假设</a:t>
            </a:r>
            <a:r>
              <a:rPr lang="en-US" altLang="zh-CN" sz="2500" b="1" dirty="0" smtClean="0"/>
              <a:t>x(t)</a:t>
            </a:r>
            <a:r>
              <a:rPr lang="zh-CN" altLang="en-US" sz="2500" b="1" dirty="0" smtClean="0"/>
              <a:t>是平稳随机过程</a:t>
            </a:r>
            <a:r>
              <a:rPr lang="el-GR" altLang="zh-CN" sz="2500" b="1" dirty="0" smtClean="0"/>
              <a:t>ξ</a:t>
            </a:r>
            <a:r>
              <a:rPr lang="en-US" altLang="zh-CN" sz="2500" b="1" dirty="0" smtClean="0"/>
              <a:t>(t)</a:t>
            </a:r>
            <a:r>
              <a:rPr lang="zh-CN" altLang="en-US" sz="2500" b="1" dirty="0" smtClean="0"/>
              <a:t>的任意一个实现，它的时间均值和时间相关函数分别为：</a:t>
            </a:r>
            <a:endParaRPr lang="en-US" altLang="zh-CN" sz="2500" b="1" dirty="0" smtClean="0"/>
          </a:p>
          <a:p>
            <a:pPr>
              <a:buFont typeface="Wingdings" pitchFamily="2" charset="2"/>
              <a:buChar char="n"/>
            </a:pPr>
            <a:endParaRPr lang="en-US" altLang="zh-CN" sz="2500" b="1" dirty="0" smtClean="0"/>
          </a:p>
          <a:p>
            <a:pPr>
              <a:buFont typeface="Wingdings" pitchFamily="2" charset="2"/>
              <a:buChar char="n"/>
            </a:pPr>
            <a:endParaRPr lang="en-US" altLang="zh-CN" sz="2500" b="1" dirty="0" smtClean="0"/>
          </a:p>
          <a:p>
            <a:pPr>
              <a:buFont typeface="Wingdings" pitchFamily="2" charset="2"/>
              <a:buChar char="n"/>
            </a:pPr>
            <a:endParaRPr lang="en-US" altLang="zh-CN" sz="2500" b="1" dirty="0" smtClean="0"/>
          </a:p>
          <a:p>
            <a:pPr>
              <a:buFont typeface="Wingdings" pitchFamily="2" charset="2"/>
              <a:buChar char="n"/>
            </a:pPr>
            <a:endParaRPr lang="en-US" altLang="zh-CN" sz="2500" b="1" dirty="0" smtClean="0"/>
          </a:p>
          <a:p>
            <a:pPr>
              <a:buFont typeface="Wingdings" pitchFamily="2" charset="2"/>
              <a:buChar char="n"/>
            </a:pPr>
            <a:endParaRPr lang="en-US" altLang="zh-CN" sz="2500" b="1" dirty="0" smtClean="0"/>
          </a:p>
          <a:p>
            <a:pPr>
              <a:buFont typeface="Wingdings" pitchFamily="2" charset="2"/>
              <a:buChar char="n"/>
            </a:pPr>
            <a:r>
              <a:rPr lang="zh-CN" altLang="en-US" sz="2500" b="1" dirty="0" smtClean="0"/>
              <a:t>遍历过程必定是平稳过程，反之不然。</a:t>
            </a:r>
            <a:endParaRPr lang="en-US" altLang="zh-CN" sz="2500" b="1" dirty="0" smtClean="0"/>
          </a:p>
          <a:p>
            <a:pPr>
              <a:buFont typeface="Wingdings" pitchFamily="2" charset="2"/>
              <a:buChar char="n"/>
            </a:pPr>
            <a:r>
              <a:rPr lang="zh-CN" altLang="en-US" sz="2500" b="1" dirty="0" smtClean="0"/>
              <a:t>在通信系统中所遇到的随机信号和噪声， 一般均能满足各态历经条件。 </a:t>
            </a:r>
            <a:endParaRPr kumimoji="1" lang="zh-CN" altLang="en-US" sz="2800" dirty="0" smtClean="0">
              <a:solidFill>
                <a:srgbClr val="FF0000"/>
              </a:solidFill>
              <a:latin typeface="Times New Roman" pitchFamily="18" charset="0"/>
            </a:endParaRPr>
          </a:p>
        </p:txBody>
      </p:sp>
      <p:graphicFrame>
        <p:nvGraphicFramePr>
          <p:cNvPr id="111618" name="Object 5"/>
          <p:cNvGraphicFramePr>
            <a:graphicFrameLocks noChangeAspect="1"/>
          </p:cNvGraphicFramePr>
          <p:nvPr/>
        </p:nvGraphicFramePr>
        <p:xfrm>
          <a:off x="1115616" y="3789040"/>
          <a:ext cx="2738264" cy="626421"/>
        </p:xfrm>
        <a:graphic>
          <a:graphicData uri="http://schemas.openxmlformats.org/presentationml/2006/ole">
            <mc:AlternateContent xmlns:mc="http://schemas.openxmlformats.org/markup-compatibility/2006">
              <mc:Choice xmlns:v="urn:schemas-microsoft-com:vml" Requires="v">
                <p:oleObj spid="_x0000_s111636" name="Equation" r:id="rId3" imgW="1777680" imgH="406080" progId="Equation.DSMT4">
                  <p:embed/>
                </p:oleObj>
              </mc:Choice>
              <mc:Fallback>
                <p:oleObj name="Equation" r:id="rId3" imgW="1777680" imgH="4060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3789040"/>
                        <a:ext cx="2738264" cy="6264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19" name="Object 6"/>
          <p:cNvGraphicFramePr>
            <a:graphicFrameLocks noChangeAspect="1"/>
          </p:cNvGraphicFramePr>
          <p:nvPr/>
        </p:nvGraphicFramePr>
        <p:xfrm>
          <a:off x="323528" y="4581128"/>
          <a:ext cx="4479300" cy="626422"/>
        </p:xfrm>
        <a:graphic>
          <a:graphicData uri="http://schemas.openxmlformats.org/presentationml/2006/ole">
            <mc:AlternateContent xmlns:mc="http://schemas.openxmlformats.org/markup-compatibility/2006">
              <mc:Choice xmlns:v="urn:schemas-microsoft-com:vml" Requires="v">
                <p:oleObj spid="_x0000_s111637" name="Equation" r:id="rId5" imgW="2908080" imgH="406080" progId="Equation.DSMT4">
                  <p:embed/>
                </p:oleObj>
              </mc:Choice>
              <mc:Fallback>
                <p:oleObj name="Equation" r:id="rId5" imgW="2908080" imgH="4060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4581128"/>
                        <a:ext cx="4479300" cy="626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0" name="Object 5"/>
          <p:cNvGraphicFramePr>
            <a:graphicFrameLocks noChangeAspect="1"/>
          </p:cNvGraphicFramePr>
          <p:nvPr/>
        </p:nvGraphicFramePr>
        <p:xfrm>
          <a:off x="6156176" y="3645024"/>
          <a:ext cx="2144713" cy="1325563"/>
        </p:xfrm>
        <a:graphic>
          <a:graphicData uri="http://schemas.openxmlformats.org/presentationml/2006/ole">
            <mc:AlternateContent xmlns:mc="http://schemas.openxmlformats.org/markup-compatibility/2006">
              <mc:Choice xmlns:v="urn:schemas-microsoft-com:vml" Requires="v">
                <p:oleObj spid="_x0000_s111638" name="Equation" r:id="rId7" imgW="863280" imgH="533160" progId="Equation.DSMT4">
                  <p:embed/>
                </p:oleObj>
              </mc:Choice>
              <mc:Fallback>
                <p:oleObj name="Equation" r:id="rId7" imgW="863280" imgH="5331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176" y="3645024"/>
                        <a:ext cx="2144713" cy="1325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5508104" y="5013176"/>
            <a:ext cx="3416320" cy="369332"/>
          </a:xfrm>
          <a:prstGeom prst="rect">
            <a:avLst/>
          </a:prstGeom>
        </p:spPr>
        <p:txBody>
          <a:bodyPr wrap="none">
            <a:spAutoFit/>
          </a:bodyPr>
          <a:lstStyle/>
          <a:p>
            <a:r>
              <a:rPr kumimoji="1" lang="zh-CN" altLang="en-US" b="1" dirty="0" smtClean="0">
                <a:solidFill>
                  <a:srgbClr val="FF0000"/>
                </a:solidFill>
                <a:latin typeface="Courier New" pitchFamily="49" charset="0"/>
              </a:rPr>
              <a:t>“</a:t>
            </a:r>
            <a:r>
              <a:rPr kumimoji="1" lang="zh-CN" altLang="en-US" b="1" dirty="0" smtClean="0">
                <a:solidFill>
                  <a:srgbClr val="FF0000"/>
                </a:solidFill>
                <a:latin typeface="Times New Roman" pitchFamily="18" charset="0"/>
              </a:rPr>
              <a:t>统计平均</a:t>
            </a:r>
            <a:r>
              <a:rPr kumimoji="1" lang="zh-CN" altLang="en-US" b="1" dirty="0" smtClean="0">
                <a:solidFill>
                  <a:srgbClr val="FF0000"/>
                </a:solidFill>
                <a:latin typeface="Courier New" pitchFamily="49" charset="0"/>
              </a:rPr>
              <a:t>”</a:t>
            </a:r>
            <a:r>
              <a:rPr kumimoji="1" lang="zh-CN" altLang="en-US" b="1" dirty="0" smtClean="0">
                <a:solidFill>
                  <a:srgbClr val="FF0000"/>
                </a:solidFill>
                <a:latin typeface="Times New Roman" pitchFamily="18" charset="0"/>
              </a:rPr>
              <a:t>化为</a:t>
            </a:r>
            <a:r>
              <a:rPr kumimoji="1" lang="zh-CN" altLang="en-US" b="1" dirty="0" smtClean="0">
                <a:solidFill>
                  <a:srgbClr val="FF0000"/>
                </a:solidFill>
                <a:latin typeface="Courier New" pitchFamily="49" charset="0"/>
              </a:rPr>
              <a:t>“</a:t>
            </a:r>
            <a:r>
              <a:rPr kumimoji="1" lang="zh-CN" altLang="en-US" b="1" dirty="0" smtClean="0">
                <a:solidFill>
                  <a:srgbClr val="FF0000"/>
                </a:solidFill>
                <a:latin typeface="Times New Roman" pitchFamily="18" charset="0"/>
              </a:rPr>
              <a:t>时间平均</a:t>
            </a:r>
            <a:r>
              <a:rPr kumimoji="1" lang="zh-CN" altLang="en-US" b="1" dirty="0" smtClean="0">
                <a:solidFill>
                  <a:srgbClr val="FF0000"/>
                </a:solidFill>
                <a:latin typeface="Courier New" pitchFamily="49" charset="0"/>
              </a:rPr>
              <a:t>”</a:t>
            </a:r>
            <a:endParaRPr lang="zh-CN" altLang="en-US" b="1" dirty="0">
              <a:solidFill>
                <a:srgbClr val="FF0000"/>
              </a:solidFill>
            </a:endParaRPr>
          </a:p>
        </p:txBody>
      </p:sp>
      <p:sp>
        <p:nvSpPr>
          <p:cNvPr id="8" name="右箭头 7"/>
          <p:cNvSpPr/>
          <p:nvPr/>
        </p:nvSpPr>
        <p:spPr bwMode="auto">
          <a:xfrm>
            <a:off x="5004048" y="4221088"/>
            <a:ext cx="792088" cy="2880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矩形 8"/>
          <p:cNvSpPr/>
          <p:nvPr/>
        </p:nvSpPr>
        <p:spPr>
          <a:xfrm>
            <a:off x="5004048" y="3933056"/>
            <a:ext cx="646331" cy="369332"/>
          </a:xfrm>
          <a:prstGeom prst="rect">
            <a:avLst/>
          </a:prstGeom>
        </p:spPr>
        <p:txBody>
          <a:bodyPr wrap="none">
            <a:spAutoFit/>
          </a:bodyPr>
          <a:lstStyle/>
          <a:p>
            <a:r>
              <a:rPr kumimoji="1" lang="zh-CN" altLang="en-US" dirty="0" smtClean="0">
                <a:latin typeface="Times New Roman" pitchFamily="18" charset="0"/>
              </a:rPr>
              <a:t>遍历</a:t>
            </a:r>
            <a:endParaRPr lang="zh-CN" altLang="en-US" dirty="0"/>
          </a:p>
        </p:txBody>
      </p:sp>
      <p:sp>
        <p:nvSpPr>
          <p:cNvPr id="10" name="灯片编号占位符 9"/>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14</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txBox="1">
            <a:spLocks/>
          </p:cNvSpPr>
          <p:nvPr/>
        </p:nvSpPr>
        <p:spPr bwMode="auto">
          <a:xfrm>
            <a:off x="899592" y="476672"/>
            <a:ext cx="7488832"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五、平稳过程自相关函数的性质</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sp>
        <p:nvSpPr>
          <p:cNvPr id="4" name="矩形 3"/>
          <p:cNvSpPr/>
          <p:nvPr/>
        </p:nvSpPr>
        <p:spPr>
          <a:xfrm>
            <a:off x="395536" y="1556792"/>
            <a:ext cx="8280920" cy="4031873"/>
          </a:xfrm>
          <a:prstGeom prst="rect">
            <a:avLst/>
          </a:prstGeom>
        </p:spPr>
        <p:txBody>
          <a:bodyPr wrap="square">
            <a:spAutoFit/>
          </a:bodyPr>
          <a:lstStyle/>
          <a:p>
            <a:pPr marL="514350" indent="-514350">
              <a:buFont typeface="Wingdings" pitchFamily="2" charset="2"/>
              <a:buChar char="n"/>
            </a:pPr>
            <a:r>
              <a:rPr lang="en-US" altLang="zh-CN" sz="3200" b="1" dirty="0" smtClean="0">
                <a:latin typeface="+mn-lt"/>
              </a:rPr>
              <a:t>1. </a:t>
            </a:r>
            <a:r>
              <a:rPr lang="pt-BR" altLang="zh-CN" sz="3200" i="1" dirty="0" smtClean="0">
                <a:latin typeface="+mn-lt"/>
              </a:rPr>
              <a:t>R(0) = E[ξ </a:t>
            </a:r>
            <a:r>
              <a:rPr lang="pt-BR" altLang="zh-CN" sz="3200" i="1" baseline="30000" dirty="0" smtClean="0">
                <a:latin typeface="+mn-lt"/>
              </a:rPr>
              <a:t>2 </a:t>
            </a:r>
            <a:r>
              <a:rPr lang="pt-BR" altLang="zh-CN" sz="3200" i="1" dirty="0" smtClean="0">
                <a:latin typeface="+mn-lt"/>
              </a:rPr>
              <a:t>(t)]        </a:t>
            </a:r>
            <a:r>
              <a:rPr lang="en-US" altLang="zh-CN" sz="3200" b="1" dirty="0" smtClean="0">
                <a:latin typeface="+mn-lt"/>
              </a:rPr>
              <a:t>—— </a:t>
            </a:r>
            <a:r>
              <a:rPr lang="zh-CN" altLang="en-US" sz="3200" b="1" dirty="0" smtClean="0">
                <a:latin typeface="+mn-lt"/>
              </a:rPr>
              <a:t>平均功率</a:t>
            </a:r>
          </a:p>
          <a:p>
            <a:pPr marL="514350" indent="-514350">
              <a:buFont typeface="Wingdings" pitchFamily="2" charset="2"/>
              <a:buChar char="n"/>
            </a:pPr>
            <a:r>
              <a:rPr lang="en-US" altLang="zh-CN" sz="3200" b="1" dirty="0" smtClean="0">
                <a:latin typeface="+mn-lt"/>
              </a:rPr>
              <a:t>2. </a:t>
            </a:r>
            <a:r>
              <a:rPr lang="en-US" altLang="zh-CN" sz="3200" i="1" dirty="0" smtClean="0">
                <a:latin typeface="+mn-lt"/>
              </a:rPr>
              <a:t>R(∞) = E</a:t>
            </a:r>
            <a:r>
              <a:rPr lang="en-US" altLang="zh-CN" sz="3200" i="1" baseline="30000" dirty="0" smtClean="0">
                <a:latin typeface="+mn-lt"/>
              </a:rPr>
              <a:t>2</a:t>
            </a:r>
            <a:r>
              <a:rPr lang="en-US" altLang="zh-CN" sz="3200" i="1" dirty="0" smtClean="0">
                <a:latin typeface="+mn-lt"/>
              </a:rPr>
              <a:t>[</a:t>
            </a:r>
            <a:r>
              <a:rPr lang="el-GR" altLang="zh-CN" sz="3200" i="1" dirty="0" smtClean="0">
                <a:latin typeface="+mn-lt"/>
              </a:rPr>
              <a:t>ξ (</a:t>
            </a:r>
            <a:r>
              <a:rPr lang="en-US" altLang="zh-CN" sz="3200" i="1" dirty="0" smtClean="0">
                <a:latin typeface="+mn-lt"/>
              </a:rPr>
              <a:t>t)]       </a:t>
            </a:r>
            <a:r>
              <a:rPr lang="en-US" altLang="zh-CN" sz="3200" b="1" dirty="0" smtClean="0">
                <a:latin typeface="+mn-lt"/>
              </a:rPr>
              <a:t> —— </a:t>
            </a:r>
            <a:r>
              <a:rPr lang="zh-CN" altLang="en-US" sz="3200" b="1" dirty="0" smtClean="0">
                <a:latin typeface="+mn-lt"/>
              </a:rPr>
              <a:t>直流功率</a:t>
            </a:r>
            <a:endParaRPr lang="en-US" altLang="zh-CN" sz="3200" b="1" dirty="0" smtClean="0">
              <a:latin typeface="+mn-lt"/>
            </a:endParaRPr>
          </a:p>
          <a:p>
            <a:pPr marL="514350" indent="-514350">
              <a:buFont typeface="Wingdings" pitchFamily="2" charset="2"/>
              <a:buChar char="n"/>
            </a:pPr>
            <a:endParaRPr lang="en-US" altLang="zh-CN" sz="3200" b="1" dirty="0" smtClean="0">
              <a:latin typeface="+mn-lt"/>
            </a:endParaRPr>
          </a:p>
          <a:p>
            <a:pPr marL="514350" indent="-514350">
              <a:buFont typeface="Wingdings" pitchFamily="2" charset="2"/>
              <a:buChar char="n"/>
            </a:pPr>
            <a:endParaRPr lang="zh-CN" altLang="en-US" sz="3200" b="1" dirty="0" smtClean="0">
              <a:latin typeface="+mn-lt"/>
            </a:endParaRPr>
          </a:p>
          <a:p>
            <a:pPr>
              <a:buFont typeface="Wingdings" pitchFamily="2" charset="2"/>
              <a:buChar char="n"/>
            </a:pPr>
            <a:r>
              <a:rPr lang="en-US" altLang="zh-CN" sz="3200" b="1" dirty="0" smtClean="0">
                <a:latin typeface="+mn-lt"/>
              </a:rPr>
              <a:t>  3. </a:t>
            </a:r>
            <a:r>
              <a:rPr lang="en-US" altLang="zh-CN" sz="3200" i="1" dirty="0" smtClean="0">
                <a:latin typeface="+mn-lt"/>
              </a:rPr>
              <a:t>R(0) − R(∞) =</a:t>
            </a:r>
            <a:r>
              <a:rPr lang="el-GR" altLang="zh-CN" sz="3200" i="1" dirty="0" smtClean="0">
                <a:latin typeface="+mn-lt"/>
              </a:rPr>
              <a:t>σ </a:t>
            </a:r>
            <a:r>
              <a:rPr lang="el-GR" altLang="zh-CN" sz="3200" i="1" baseline="30000" dirty="0" smtClean="0">
                <a:latin typeface="+mn-lt"/>
              </a:rPr>
              <a:t>2</a:t>
            </a:r>
            <a:r>
              <a:rPr lang="en-US" altLang="zh-CN" sz="3200" i="1" dirty="0" smtClean="0">
                <a:latin typeface="+mn-lt"/>
              </a:rPr>
              <a:t>      </a:t>
            </a:r>
            <a:r>
              <a:rPr lang="en-US" altLang="zh-CN" sz="3200" b="1" dirty="0" smtClean="0">
                <a:latin typeface="+mn-lt"/>
              </a:rPr>
              <a:t>—— </a:t>
            </a:r>
            <a:r>
              <a:rPr lang="zh-CN" altLang="en-US" sz="3200" b="1" dirty="0" smtClean="0">
                <a:latin typeface="+mn-lt"/>
              </a:rPr>
              <a:t>交流功率</a:t>
            </a:r>
          </a:p>
          <a:p>
            <a:pPr>
              <a:buFont typeface="Wingdings" pitchFamily="2" charset="2"/>
              <a:buChar char="n"/>
            </a:pPr>
            <a:r>
              <a:rPr lang="en-US" altLang="zh-CN" sz="3200" b="1" dirty="0" smtClean="0">
                <a:latin typeface="+mn-lt"/>
              </a:rPr>
              <a:t>  4. </a:t>
            </a:r>
            <a:r>
              <a:rPr lang="en-US" altLang="zh-CN" sz="3200" i="1" dirty="0" smtClean="0">
                <a:latin typeface="+mn-lt"/>
              </a:rPr>
              <a:t>R(</a:t>
            </a:r>
            <a:r>
              <a:rPr lang="el-GR" altLang="zh-CN" sz="3200" i="1" dirty="0" smtClean="0">
                <a:latin typeface="+mn-lt"/>
              </a:rPr>
              <a:t>τ ) = </a:t>
            </a:r>
            <a:r>
              <a:rPr lang="en-US" altLang="zh-CN" sz="3200" i="1" dirty="0" smtClean="0">
                <a:latin typeface="+mn-lt"/>
              </a:rPr>
              <a:t>R(−</a:t>
            </a:r>
            <a:r>
              <a:rPr lang="el-GR" altLang="zh-CN" sz="3200" i="1" dirty="0" smtClean="0">
                <a:latin typeface="+mn-lt"/>
              </a:rPr>
              <a:t>τ )</a:t>
            </a:r>
            <a:r>
              <a:rPr lang="en-US" altLang="zh-CN" sz="3200" i="1" dirty="0" smtClean="0">
                <a:latin typeface="+mn-lt"/>
              </a:rPr>
              <a:t>           </a:t>
            </a:r>
            <a:r>
              <a:rPr lang="en-US" altLang="zh-CN" sz="3200" b="1" dirty="0" smtClean="0">
                <a:latin typeface="+mn-lt"/>
              </a:rPr>
              <a:t>—— </a:t>
            </a:r>
            <a:r>
              <a:rPr lang="zh-CN" altLang="en-US" sz="3200" b="1" dirty="0" smtClean="0">
                <a:latin typeface="+mn-lt"/>
              </a:rPr>
              <a:t>偶函数</a:t>
            </a:r>
          </a:p>
          <a:p>
            <a:pPr>
              <a:buFont typeface="Wingdings" pitchFamily="2" charset="2"/>
              <a:buChar char="n"/>
            </a:pPr>
            <a:r>
              <a:rPr lang="en-US" altLang="zh-CN" sz="3200" b="1" dirty="0" smtClean="0">
                <a:latin typeface="+mn-lt"/>
              </a:rPr>
              <a:t>  5. </a:t>
            </a:r>
            <a:r>
              <a:rPr lang="en-US" altLang="zh-CN" sz="3200" i="1" dirty="0" smtClean="0">
                <a:latin typeface="+mn-lt"/>
              </a:rPr>
              <a:t>R(</a:t>
            </a:r>
            <a:r>
              <a:rPr lang="el-GR" altLang="zh-CN" sz="3200" i="1" dirty="0" smtClean="0">
                <a:latin typeface="+mn-lt"/>
              </a:rPr>
              <a:t>τ ) ≤ </a:t>
            </a:r>
            <a:r>
              <a:rPr lang="en-US" altLang="zh-CN" sz="3200" i="1" dirty="0" smtClean="0">
                <a:latin typeface="+mn-lt"/>
              </a:rPr>
              <a:t>R(0)               </a:t>
            </a:r>
            <a:r>
              <a:rPr lang="en-US" altLang="zh-CN" sz="3200" b="1" dirty="0" smtClean="0"/>
              <a:t>——</a:t>
            </a:r>
            <a:r>
              <a:rPr lang="zh-CN" altLang="en-US" sz="3200" b="1" dirty="0" smtClean="0"/>
              <a:t>上界</a:t>
            </a:r>
            <a:endParaRPr lang="en-US" altLang="zh-CN" sz="3200" b="1" dirty="0" smtClean="0"/>
          </a:p>
          <a:p>
            <a:pPr>
              <a:buFont typeface="Wingdings" pitchFamily="2" charset="2"/>
              <a:buChar char="n"/>
            </a:pPr>
            <a:endParaRPr lang="zh-CN" altLang="en-US" sz="3200" b="1" dirty="0" smtClean="0"/>
          </a:p>
        </p:txBody>
      </p:sp>
      <p:graphicFrame>
        <p:nvGraphicFramePr>
          <p:cNvPr id="5" name="对象 4"/>
          <p:cNvGraphicFramePr>
            <a:graphicFrameLocks noChangeAspect="1"/>
          </p:cNvGraphicFramePr>
          <p:nvPr/>
        </p:nvGraphicFramePr>
        <p:xfrm>
          <a:off x="611560" y="2708920"/>
          <a:ext cx="7560840" cy="576064"/>
        </p:xfrm>
        <a:graphic>
          <a:graphicData uri="http://schemas.openxmlformats.org/presentationml/2006/ole">
            <mc:AlternateContent xmlns:mc="http://schemas.openxmlformats.org/markup-compatibility/2006">
              <mc:Choice xmlns:v="urn:schemas-microsoft-com:vml" Requires="v">
                <p:oleObj spid="_x0000_s115725" name="Equation" r:id="rId3" imgW="4000320" imgH="304560" progId="Equation.DSMT4">
                  <p:embed/>
                </p:oleObj>
              </mc:Choice>
              <mc:Fallback>
                <p:oleObj name="Equation" r:id="rId3" imgW="4000320" imgH="30456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708920"/>
                        <a:ext cx="7560840"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581025" y="5200650"/>
          <a:ext cx="7818438" cy="681038"/>
        </p:xfrm>
        <a:graphic>
          <a:graphicData uri="http://schemas.openxmlformats.org/presentationml/2006/ole">
            <mc:AlternateContent xmlns:mc="http://schemas.openxmlformats.org/markup-compatibility/2006">
              <mc:Choice xmlns:v="urn:schemas-microsoft-com:vml" Requires="v">
                <p:oleObj spid="_x0000_s115726" name="Equation" r:id="rId5" imgW="3492360" imgH="304560" progId="Equation.DSMT4">
                  <p:embed/>
                </p:oleObj>
              </mc:Choice>
              <mc:Fallback>
                <p:oleObj name="Equation" r:id="rId5" imgW="3492360" imgH="30456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025" y="5200650"/>
                        <a:ext cx="7818438" cy="681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15</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txBox="1">
            <a:spLocks/>
          </p:cNvSpPr>
          <p:nvPr/>
        </p:nvSpPr>
        <p:spPr bwMode="auto">
          <a:xfrm>
            <a:off x="899592" y="476672"/>
            <a:ext cx="7488832"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六、平稳随机过程的功率谱密度</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sp>
        <p:nvSpPr>
          <p:cNvPr id="4" name="矩形 3"/>
          <p:cNvSpPr/>
          <p:nvPr/>
        </p:nvSpPr>
        <p:spPr>
          <a:xfrm>
            <a:off x="395536" y="2924944"/>
            <a:ext cx="8748464" cy="584775"/>
          </a:xfrm>
          <a:prstGeom prst="rect">
            <a:avLst/>
          </a:prstGeom>
        </p:spPr>
        <p:txBody>
          <a:bodyPr wrap="square">
            <a:spAutoFit/>
          </a:bodyPr>
          <a:lstStyle/>
          <a:p>
            <a:pPr marL="514350" indent="-514350"/>
            <a:r>
              <a:rPr kumimoji="1" lang="zh-CN" altLang="en-US" sz="3200" dirty="0" smtClean="0">
                <a:solidFill>
                  <a:srgbClr val="FF0000"/>
                </a:solidFill>
                <a:latin typeface="+mn-lt"/>
              </a:rPr>
              <a:t>任一实现的功率谱       无穷多个实现的统计平均</a:t>
            </a:r>
          </a:p>
        </p:txBody>
      </p:sp>
      <p:graphicFrame>
        <p:nvGraphicFramePr>
          <p:cNvPr id="113666" name="Object 5"/>
          <p:cNvGraphicFramePr>
            <a:graphicFrameLocks noChangeAspect="1"/>
          </p:cNvGraphicFramePr>
          <p:nvPr/>
        </p:nvGraphicFramePr>
        <p:xfrm>
          <a:off x="611188" y="1760538"/>
          <a:ext cx="2892425" cy="981075"/>
        </p:xfrm>
        <a:graphic>
          <a:graphicData uri="http://schemas.openxmlformats.org/presentationml/2006/ole">
            <mc:AlternateContent xmlns:mc="http://schemas.openxmlformats.org/markup-compatibility/2006">
              <mc:Choice xmlns:v="urn:schemas-microsoft-com:vml" Requires="v">
                <p:oleObj spid="_x0000_s113684" name="Equation" r:id="rId3" imgW="1384200" imgH="469800" progId="Equation.DSMT4">
                  <p:embed/>
                </p:oleObj>
              </mc:Choice>
              <mc:Fallback>
                <p:oleObj name="Equation" r:id="rId3" imgW="1384200" imgH="469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760538"/>
                        <a:ext cx="2892425"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667" name="Object 5"/>
          <p:cNvGraphicFramePr>
            <a:graphicFrameLocks noChangeAspect="1"/>
          </p:cNvGraphicFramePr>
          <p:nvPr/>
        </p:nvGraphicFramePr>
        <p:xfrm>
          <a:off x="1979712" y="3429000"/>
          <a:ext cx="4817567" cy="2898078"/>
        </p:xfrm>
        <a:graphic>
          <a:graphicData uri="http://schemas.openxmlformats.org/presentationml/2006/ole">
            <mc:AlternateContent xmlns:mc="http://schemas.openxmlformats.org/markup-compatibility/2006">
              <mc:Choice xmlns:v="urn:schemas-microsoft-com:vml" Requires="v">
                <p:oleObj spid="_x0000_s113685" name="Visio" r:id="rId5" imgW="2981227" imgH="1793169" progId="Visio.Drawing.11">
                  <p:embed/>
                </p:oleObj>
              </mc:Choice>
              <mc:Fallback>
                <p:oleObj name="Visio" r:id="rId5" imgW="2981227" imgH="1793169"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3429000"/>
                        <a:ext cx="4817567" cy="2898078"/>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668" name="Object 4"/>
          <p:cNvGraphicFramePr>
            <a:graphicFrameLocks noChangeAspect="1"/>
          </p:cNvGraphicFramePr>
          <p:nvPr/>
        </p:nvGraphicFramePr>
        <p:xfrm>
          <a:off x="4319463" y="1700808"/>
          <a:ext cx="4645025" cy="981075"/>
        </p:xfrm>
        <a:graphic>
          <a:graphicData uri="http://schemas.openxmlformats.org/presentationml/2006/ole">
            <mc:AlternateContent xmlns:mc="http://schemas.openxmlformats.org/markup-compatibility/2006">
              <mc:Choice xmlns:v="urn:schemas-microsoft-com:vml" Requires="v">
                <p:oleObj spid="_x0000_s113686" name="Equation" r:id="rId7" imgW="2222280" imgH="469800" progId="Equation.DSMT4">
                  <p:embed/>
                </p:oleObj>
              </mc:Choice>
              <mc:Fallback>
                <p:oleObj name="Equation" r:id="rId7" imgW="2222280" imgH="4698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9463" y="1700808"/>
                        <a:ext cx="4645025"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右箭头 6"/>
          <p:cNvSpPr/>
          <p:nvPr/>
        </p:nvSpPr>
        <p:spPr bwMode="auto">
          <a:xfrm>
            <a:off x="3491880" y="2204864"/>
            <a:ext cx="792088" cy="2880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 name="直接连接符 8"/>
          <p:cNvCxnSpPr/>
          <p:nvPr/>
        </p:nvCxnSpPr>
        <p:spPr bwMode="auto">
          <a:xfrm>
            <a:off x="395536" y="2780928"/>
            <a:ext cx="295232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flipV="1">
            <a:off x="4355976" y="2780928"/>
            <a:ext cx="4464496" cy="720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矩形 11"/>
          <p:cNvSpPr/>
          <p:nvPr/>
        </p:nvSpPr>
        <p:spPr>
          <a:xfrm>
            <a:off x="3707904" y="6309320"/>
            <a:ext cx="1107996" cy="369332"/>
          </a:xfrm>
          <a:prstGeom prst="rect">
            <a:avLst/>
          </a:prstGeom>
        </p:spPr>
        <p:txBody>
          <a:bodyPr wrap="none">
            <a:spAutoFit/>
          </a:bodyPr>
          <a:lstStyle/>
          <a:p>
            <a:r>
              <a:rPr kumimoji="1" lang="zh-CN" altLang="en-US" dirty="0" smtClean="0">
                <a:latin typeface="Times New Roman" pitchFamily="18" charset="0"/>
              </a:rPr>
              <a:t>截短函数</a:t>
            </a:r>
            <a:endParaRPr lang="zh-CN" altLang="en-US" dirty="0"/>
          </a:p>
        </p:txBody>
      </p:sp>
      <p:sp>
        <p:nvSpPr>
          <p:cNvPr id="13" name="灯片编号占位符 12"/>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16</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556792"/>
            <a:ext cx="8280920" cy="5016758"/>
          </a:xfrm>
          <a:prstGeom prst="rect">
            <a:avLst/>
          </a:prstGeom>
        </p:spPr>
        <p:txBody>
          <a:bodyPr wrap="square">
            <a:spAutoFit/>
          </a:bodyPr>
          <a:lstStyle/>
          <a:p>
            <a:pPr marL="514350" indent="-514350">
              <a:buFont typeface="Wingdings" pitchFamily="2" charset="2"/>
              <a:buChar char="n"/>
            </a:pPr>
            <a:r>
              <a:rPr lang="zh-CN" altLang="en-US" sz="3200" b="1" dirty="0" smtClean="0">
                <a:latin typeface="+mn-lt"/>
              </a:rPr>
              <a:t>平稳随机过程的功率谱密度与其自相关函数是一对傅里叶变换关系</a:t>
            </a:r>
            <a:endParaRPr lang="en-US" altLang="zh-CN" sz="3200" b="1" dirty="0" smtClean="0">
              <a:latin typeface="+mn-lt"/>
            </a:endParaRPr>
          </a:p>
          <a:p>
            <a:pPr marL="514350" indent="-514350">
              <a:buFont typeface="Wingdings" pitchFamily="2" charset="2"/>
              <a:buChar char="n"/>
            </a:pPr>
            <a:endParaRPr lang="en-US" altLang="zh-CN" sz="3200" b="1" dirty="0" smtClean="0">
              <a:latin typeface="+mn-lt"/>
            </a:endParaRPr>
          </a:p>
          <a:p>
            <a:pPr marL="514350" indent="-514350">
              <a:buFont typeface="Wingdings" pitchFamily="2" charset="2"/>
              <a:buChar char="n"/>
            </a:pPr>
            <a:endParaRPr lang="en-US" altLang="zh-CN" sz="3200" b="1" dirty="0" smtClean="0">
              <a:latin typeface="+mn-lt"/>
            </a:endParaRPr>
          </a:p>
          <a:p>
            <a:pPr marL="514350" indent="-514350">
              <a:buFont typeface="Wingdings" pitchFamily="2" charset="2"/>
              <a:buChar char="n"/>
            </a:pPr>
            <a:endParaRPr lang="en-US" altLang="zh-CN" sz="3200" b="1" dirty="0" smtClean="0">
              <a:latin typeface="+mn-lt"/>
            </a:endParaRPr>
          </a:p>
          <a:p>
            <a:pPr marL="514350" indent="-514350"/>
            <a:r>
              <a:rPr lang="en-US" altLang="zh-CN" sz="3200" b="1" dirty="0" smtClean="0">
                <a:latin typeface="+mn-lt"/>
              </a:rPr>
              <a:t>——</a:t>
            </a:r>
            <a:r>
              <a:rPr lang="zh-CN" altLang="en-US" sz="3200" b="1" dirty="0" smtClean="0">
                <a:latin typeface="+mn-lt"/>
              </a:rPr>
              <a:t>称为</a:t>
            </a:r>
            <a:r>
              <a:rPr lang="zh-CN" altLang="en-US" sz="3200" b="1" dirty="0" smtClean="0">
                <a:solidFill>
                  <a:srgbClr val="FF0000"/>
                </a:solidFill>
                <a:latin typeface="+mn-lt"/>
              </a:rPr>
              <a:t>维纳</a:t>
            </a:r>
            <a:r>
              <a:rPr lang="en-US" altLang="zh-CN" sz="3200" b="1" dirty="0" smtClean="0">
                <a:solidFill>
                  <a:srgbClr val="FF0000"/>
                </a:solidFill>
                <a:latin typeface="+mn-lt"/>
              </a:rPr>
              <a:t>-</a:t>
            </a:r>
            <a:r>
              <a:rPr lang="zh-CN" altLang="en-US" sz="3200" b="1" dirty="0" smtClean="0">
                <a:solidFill>
                  <a:srgbClr val="FF0000"/>
                </a:solidFill>
                <a:latin typeface="+mn-lt"/>
              </a:rPr>
              <a:t>辛钦关系</a:t>
            </a:r>
          </a:p>
          <a:p>
            <a:pPr marL="514350" indent="-514350">
              <a:buFont typeface="Wingdings" pitchFamily="2" charset="2"/>
              <a:buChar char="n"/>
            </a:pPr>
            <a:r>
              <a:rPr lang="zh-CN" altLang="en-US" sz="3200" b="1" dirty="0" smtClean="0">
                <a:latin typeface="+mn-lt"/>
              </a:rPr>
              <a:t>功率谱密度的性质</a:t>
            </a:r>
          </a:p>
          <a:p>
            <a:pPr marL="514350" indent="-514350">
              <a:buFont typeface="Wingdings" pitchFamily="2" charset="2"/>
              <a:buChar char="n"/>
            </a:pPr>
            <a:r>
              <a:rPr lang="en-US" altLang="zh-CN" sz="3200" b="1" dirty="0" smtClean="0">
                <a:latin typeface="+mn-lt"/>
              </a:rPr>
              <a:t>                   —— </a:t>
            </a:r>
            <a:r>
              <a:rPr lang="zh-CN" altLang="en-US" sz="3200" b="1" dirty="0" smtClean="0">
                <a:latin typeface="+mn-lt"/>
              </a:rPr>
              <a:t>非负性</a:t>
            </a:r>
          </a:p>
          <a:p>
            <a:pPr marL="514350" indent="-514350">
              <a:buFont typeface="Wingdings" pitchFamily="2" charset="2"/>
              <a:buChar char="n"/>
            </a:pPr>
            <a:r>
              <a:rPr lang="en-US" altLang="zh-CN" sz="3200" b="1" dirty="0" smtClean="0">
                <a:latin typeface="+mn-lt"/>
              </a:rPr>
              <a:t>                   —— </a:t>
            </a:r>
            <a:r>
              <a:rPr lang="zh-CN" altLang="en-US" sz="3200" b="1" dirty="0" smtClean="0">
                <a:latin typeface="+mn-lt"/>
              </a:rPr>
              <a:t>偶函数</a:t>
            </a:r>
          </a:p>
          <a:p>
            <a:pPr marL="514350" indent="-514350">
              <a:buFont typeface="Wingdings" pitchFamily="2" charset="2"/>
              <a:buChar char="n"/>
            </a:pPr>
            <a:r>
              <a:rPr lang="zh-CN" altLang="en-US" sz="3200" b="1" dirty="0" smtClean="0">
                <a:latin typeface="+mn-lt"/>
              </a:rPr>
              <a:t>可定义单边谱</a:t>
            </a:r>
          </a:p>
        </p:txBody>
      </p:sp>
      <p:graphicFrame>
        <p:nvGraphicFramePr>
          <p:cNvPr id="114690" name="Object 7"/>
          <p:cNvGraphicFramePr>
            <a:graphicFrameLocks noChangeAspect="1"/>
          </p:cNvGraphicFramePr>
          <p:nvPr/>
        </p:nvGraphicFramePr>
        <p:xfrm>
          <a:off x="611560" y="2573784"/>
          <a:ext cx="3201987" cy="711200"/>
        </p:xfrm>
        <a:graphic>
          <a:graphicData uri="http://schemas.openxmlformats.org/presentationml/2006/ole">
            <mc:AlternateContent xmlns:mc="http://schemas.openxmlformats.org/markup-compatibility/2006">
              <mc:Choice xmlns:v="urn:schemas-microsoft-com:vml" Requires="v">
                <p:oleObj spid="_x0000_s114744" name="Equation" r:id="rId3" imgW="1485720" imgH="330120" progId="Equation.DSMT4">
                  <p:embed/>
                </p:oleObj>
              </mc:Choice>
              <mc:Fallback>
                <p:oleObj name="Equation" r:id="rId3" imgW="1485720" imgH="33012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2573784"/>
                        <a:ext cx="3201987"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691" name="Object 8"/>
          <p:cNvGraphicFramePr>
            <a:graphicFrameLocks noChangeAspect="1"/>
          </p:cNvGraphicFramePr>
          <p:nvPr/>
        </p:nvGraphicFramePr>
        <p:xfrm>
          <a:off x="595685" y="3212976"/>
          <a:ext cx="3609975" cy="847725"/>
        </p:xfrm>
        <a:graphic>
          <a:graphicData uri="http://schemas.openxmlformats.org/presentationml/2006/ole">
            <mc:AlternateContent xmlns:mc="http://schemas.openxmlformats.org/markup-compatibility/2006">
              <mc:Choice xmlns:v="urn:schemas-microsoft-com:vml" Requires="v">
                <p:oleObj spid="_x0000_s114745" name="Equation" r:id="rId5" imgW="1676160" imgH="393480" progId="Equation.DSMT4">
                  <p:embed/>
                </p:oleObj>
              </mc:Choice>
              <mc:Fallback>
                <p:oleObj name="Equation" r:id="rId5" imgW="1676160" imgH="39348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685" y="3212976"/>
                        <a:ext cx="360997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4"/>
          <p:cNvSpPr txBox="1">
            <a:spLocks noChangeArrowheads="1"/>
          </p:cNvSpPr>
          <p:nvPr/>
        </p:nvSpPr>
        <p:spPr bwMode="auto">
          <a:xfrm>
            <a:off x="4139952" y="2924944"/>
            <a:ext cx="1307200" cy="461665"/>
          </a:xfrm>
          <a:prstGeom prst="rect">
            <a:avLst/>
          </a:prstGeom>
          <a:noFill/>
          <a:ln w="9525">
            <a:noFill/>
            <a:miter lim="800000"/>
            <a:headEnd/>
            <a:tailEnd/>
          </a:ln>
        </p:spPr>
        <p:txBody>
          <a:bodyPr wrap="square">
            <a:spAutoFit/>
          </a:bodyPr>
          <a:lstStyle/>
          <a:p>
            <a:pPr>
              <a:spcBef>
                <a:spcPct val="50000"/>
              </a:spcBef>
            </a:pPr>
            <a:r>
              <a:rPr kumimoji="1" lang="zh-CN" altLang="en-US" sz="2400" dirty="0">
                <a:latin typeface="Times New Roman" pitchFamily="18" charset="0"/>
              </a:rPr>
              <a:t>或</a:t>
            </a:r>
          </a:p>
        </p:txBody>
      </p:sp>
      <p:graphicFrame>
        <p:nvGraphicFramePr>
          <p:cNvPr id="7" name="Object 5"/>
          <p:cNvGraphicFramePr>
            <a:graphicFrameLocks noChangeAspect="1"/>
          </p:cNvGraphicFramePr>
          <p:nvPr/>
        </p:nvGraphicFramePr>
        <p:xfrm>
          <a:off x="5016500" y="2492375"/>
          <a:ext cx="3309938" cy="688975"/>
        </p:xfrm>
        <a:graphic>
          <a:graphicData uri="http://schemas.openxmlformats.org/presentationml/2006/ole">
            <mc:AlternateContent xmlns:mc="http://schemas.openxmlformats.org/markup-compatibility/2006">
              <mc:Choice xmlns:v="urn:schemas-microsoft-com:vml" Requires="v">
                <p:oleObj spid="_x0000_s114746" name="Equation" r:id="rId7" imgW="1587240" imgH="330120" progId="Equation.DSMT4">
                  <p:embed/>
                </p:oleObj>
              </mc:Choice>
              <mc:Fallback>
                <p:oleObj name="Equation" r:id="rId7" imgW="1587240" imgH="33012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6500" y="2492375"/>
                        <a:ext cx="3309938"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6"/>
          <p:cNvGraphicFramePr>
            <a:graphicFrameLocks noChangeAspect="1"/>
          </p:cNvGraphicFramePr>
          <p:nvPr/>
        </p:nvGraphicFramePr>
        <p:xfrm>
          <a:off x="5160963" y="3213100"/>
          <a:ext cx="3178175" cy="688975"/>
        </p:xfrm>
        <a:graphic>
          <a:graphicData uri="http://schemas.openxmlformats.org/presentationml/2006/ole">
            <mc:AlternateContent xmlns:mc="http://schemas.openxmlformats.org/markup-compatibility/2006">
              <mc:Choice xmlns:v="urn:schemas-microsoft-com:vml" Requires="v">
                <p:oleObj spid="_x0000_s114747" name="Equation" r:id="rId9" imgW="1523880" imgH="330120" progId="Equation.DSMT4">
                  <p:embed/>
                </p:oleObj>
              </mc:Choice>
              <mc:Fallback>
                <p:oleObj name="Equation" r:id="rId9" imgW="1523880" imgH="33012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0963" y="3213100"/>
                        <a:ext cx="3178175"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AutoShape 7"/>
          <p:cNvSpPr>
            <a:spLocks/>
          </p:cNvSpPr>
          <p:nvPr/>
        </p:nvSpPr>
        <p:spPr bwMode="auto">
          <a:xfrm>
            <a:off x="8316416" y="2564904"/>
            <a:ext cx="216024" cy="1152128"/>
          </a:xfrm>
          <a:prstGeom prst="rightBrace">
            <a:avLst>
              <a:gd name="adj1" fmla="val 75000"/>
              <a:gd name="adj2" fmla="val 50000"/>
            </a:avLst>
          </a:prstGeom>
          <a:noFill/>
          <a:ln w="9525">
            <a:solidFill>
              <a:schemeClr val="tx1"/>
            </a:solidFill>
            <a:round/>
            <a:headEnd/>
            <a:tailEnd/>
          </a:ln>
        </p:spPr>
        <p:txBody>
          <a:bodyPr wrap="none" anchor="ctr"/>
          <a:lstStyle/>
          <a:p>
            <a:endParaRPr lang="zh-CN" altLang="en-US"/>
          </a:p>
        </p:txBody>
      </p:sp>
      <p:graphicFrame>
        <p:nvGraphicFramePr>
          <p:cNvPr id="10" name="Object 7"/>
          <p:cNvGraphicFramePr>
            <a:graphicFrameLocks noChangeAspect="1"/>
          </p:cNvGraphicFramePr>
          <p:nvPr/>
        </p:nvGraphicFramePr>
        <p:xfrm>
          <a:off x="5364088" y="4005064"/>
          <a:ext cx="1970088" cy="519113"/>
        </p:xfrm>
        <a:graphic>
          <a:graphicData uri="http://schemas.openxmlformats.org/presentationml/2006/ole">
            <mc:AlternateContent xmlns:mc="http://schemas.openxmlformats.org/markup-compatibility/2006">
              <mc:Choice xmlns:v="urn:schemas-microsoft-com:vml" Requires="v">
                <p:oleObj spid="_x0000_s114748" name="Equation" r:id="rId11" imgW="914400" imgH="241200" progId="Equation.DSMT4">
                  <p:embed/>
                </p:oleObj>
              </mc:Choice>
              <mc:Fallback>
                <p:oleObj name="Equation" r:id="rId11" imgW="914400" imgH="2412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4088" y="4005064"/>
                        <a:ext cx="1970088"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7"/>
          <p:cNvGraphicFramePr>
            <a:graphicFrameLocks noChangeAspect="1"/>
          </p:cNvGraphicFramePr>
          <p:nvPr/>
        </p:nvGraphicFramePr>
        <p:xfrm>
          <a:off x="971600" y="5085184"/>
          <a:ext cx="1341438" cy="520700"/>
        </p:xfrm>
        <a:graphic>
          <a:graphicData uri="http://schemas.openxmlformats.org/presentationml/2006/ole">
            <mc:AlternateContent xmlns:mc="http://schemas.openxmlformats.org/markup-compatibility/2006">
              <mc:Choice xmlns:v="urn:schemas-microsoft-com:vml" Requires="v">
                <p:oleObj spid="_x0000_s114749" name="Equation" r:id="rId13" imgW="622080" imgH="241200" progId="Equation.DSMT4">
                  <p:embed/>
                </p:oleObj>
              </mc:Choice>
              <mc:Fallback>
                <p:oleObj name="Equation" r:id="rId13" imgW="622080" imgH="2412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1600" y="5085184"/>
                        <a:ext cx="1341438"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7"/>
          <p:cNvGraphicFramePr>
            <a:graphicFrameLocks noChangeAspect="1"/>
          </p:cNvGraphicFramePr>
          <p:nvPr/>
        </p:nvGraphicFramePr>
        <p:xfrm>
          <a:off x="790575" y="5500688"/>
          <a:ext cx="2135188" cy="520700"/>
        </p:xfrm>
        <a:graphic>
          <a:graphicData uri="http://schemas.openxmlformats.org/presentationml/2006/ole">
            <mc:AlternateContent xmlns:mc="http://schemas.openxmlformats.org/markup-compatibility/2006">
              <mc:Choice xmlns:v="urn:schemas-microsoft-com:vml" Requires="v">
                <p:oleObj spid="_x0000_s114750" name="Equation" r:id="rId15" imgW="990360" imgH="241200" progId="Equation.DSMT4">
                  <p:embed/>
                </p:oleObj>
              </mc:Choice>
              <mc:Fallback>
                <p:oleObj name="Equation" r:id="rId15" imgW="990360" imgH="24120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0575" y="5500688"/>
                        <a:ext cx="2135188"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8"/>
          <p:cNvGraphicFramePr>
            <a:graphicFrameLocks noChangeAspect="1"/>
          </p:cNvGraphicFramePr>
          <p:nvPr>
            <p:extLst>
              <p:ext uri="{D42A27DB-BD31-4B8C-83A1-F6EECF244321}">
                <p14:modId xmlns:p14="http://schemas.microsoft.com/office/powerpoint/2010/main" val="3376369688"/>
              </p:ext>
            </p:extLst>
          </p:nvPr>
        </p:nvGraphicFramePr>
        <p:xfrm>
          <a:off x="5731197" y="4381475"/>
          <a:ext cx="3089275" cy="847725"/>
        </p:xfrm>
        <a:graphic>
          <a:graphicData uri="http://schemas.openxmlformats.org/presentationml/2006/ole">
            <mc:AlternateContent xmlns:mc="http://schemas.openxmlformats.org/markup-compatibility/2006">
              <mc:Choice xmlns:v="urn:schemas-microsoft-com:vml" Requires="v">
                <p:oleObj spid="_x0000_s114751" name="Equation" r:id="rId17" imgW="1434960" imgH="393480" progId="Equation.DSMT4">
                  <p:embed/>
                </p:oleObj>
              </mc:Choice>
              <mc:Fallback>
                <p:oleObj name="Equation" r:id="rId17" imgW="1434960" imgH="39348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31197" y="4381475"/>
                        <a:ext cx="308927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7"/>
          <p:cNvGraphicFramePr>
            <a:graphicFrameLocks noChangeAspect="1"/>
          </p:cNvGraphicFramePr>
          <p:nvPr>
            <p:extLst>
              <p:ext uri="{D42A27DB-BD31-4B8C-83A1-F6EECF244321}">
                <p14:modId xmlns:p14="http://schemas.microsoft.com/office/powerpoint/2010/main" val="3535189220"/>
              </p:ext>
            </p:extLst>
          </p:nvPr>
        </p:nvGraphicFramePr>
        <p:xfrm>
          <a:off x="5657131" y="5304941"/>
          <a:ext cx="3230562" cy="984250"/>
        </p:xfrm>
        <a:graphic>
          <a:graphicData uri="http://schemas.openxmlformats.org/presentationml/2006/ole">
            <mc:AlternateContent xmlns:mc="http://schemas.openxmlformats.org/markup-compatibility/2006">
              <mc:Choice xmlns:v="urn:schemas-microsoft-com:vml" Requires="v">
                <p:oleObj spid="_x0000_s114752" name="Equation" r:id="rId19" imgW="1498320" imgH="457200" progId="Equation.DSMT4">
                  <p:embed/>
                </p:oleObj>
              </mc:Choice>
              <mc:Fallback>
                <p:oleObj name="Equation" r:id="rId19" imgW="1498320" imgH="45720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57131" y="5304941"/>
                        <a:ext cx="3230562"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灯片编号占位符 14"/>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17</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Text Box 12"/>
          <p:cNvSpPr txBox="1">
            <a:spLocks noChangeArrowheads="1"/>
          </p:cNvSpPr>
          <p:nvPr/>
        </p:nvSpPr>
        <p:spPr bwMode="auto">
          <a:xfrm>
            <a:off x="467544" y="2636912"/>
            <a:ext cx="8305800" cy="2139950"/>
          </a:xfrm>
          <a:prstGeom prst="rect">
            <a:avLst/>
          </a:prstGeom>
          <a:noFill/>
          <a:ln w="9525">
            <a:noFill/>
            <a:miter lim="800000"/>
            <a:headEnd/>
            <a:tailEnd/>
          </a:ln>
        </p:spPr>
        <p:txBody>
          <a:bodyPr>
            <a:spAutoFit/>
          </a:bodyPr>
          <a:lstStyle/>
          <a:p>
            <a:pPr algn="just">
              <a:lnSpc>
                <a:spcPct val="115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例 </a:t>
            </a:r>
            <a:r>
              <a:rPr kumimoji="1" lang="en-US" altLang="zh-CN" sz="2400" dirty="0">
                <a:latin typeface="Times New Roman" pitchFamily="18" charset="0"/>
              </a:rPr>
              <a:t>2 - 1</a:t>
            </a:r>
            <a:r>
              <a:rPr kumimoji="1" lang="zh-CN" altLang="en-US" sz="2400" dirty="0">
                <a:latin typeface="Times New Roman" pitchFamily="18" charset="0"/>
              </a:rPr>
              <a:t>某随机相位余弦波</a:t>
            </a:r>
            <a:r>
              <a:rPr kumimoji="1" lang="en-US" altLang="zh-CN" sz="2400" dirty="0">
                <a:latin typeface="Times New Roman" pitchFamily="18" charset="0"/>
              </a:rPr>
              <a:t>ξ(t)=Acos(ω</a:t>
            </a:r>
            <a:r>
              <a:rPr kumimoji="1" lang="en-US" altLang="zh-CN" sz="2400" baseline="-25000" dirty="0">
                <a:latin typeface="Times New Roman" pitchFamily="18" charset="0"/>
              </a:rPr>
              <a:t>c</a:t>
            </a:r>
            <a:r>
              <a:rPr kumimoji="1" lang="en-US" altLang="zh-CN" sz="2400" dirty="0">
                <a:latin typeface="Times New Roman" pitchFamily="18" charset="0"/>
              </a:rPr>
              <a:t>t+θ)</a:t>
            </a:r>
            <a:r>
              <a:rPr kumimoji="1" lang="zh-CN" altLang="en-US" sz="2400" dirty="0">
                <a:latin typeface="Times New Roman" pitchFamily="18" charset="0"/>
              </a:rPr>
              <a:t>，其中</a:t>
            </a:r>
            <a:r>
              <a:rPr kumimoji="1" lang="en-US" altLang="zh-CN" sz="2400" dirty="0">
                <a:latin typeface="Times New Roman" pitchFamily="18" charset="0"/>
              </a:rPr>
              <a:t>A</a:t>
            </a:r>
            <a:r>
              <a:rPr kumimoji="1" lang="zh-CN" altLang="en-US" sz="2400" dirty="0">
                <a:latin typeface="Times New Roman" pitchFamily="18" charset="0"/>
              </a:rPr>
              <a:t>和</a:t>
            </a:r>
            <a:r>
              <a:rPr kumimoji="1" lang="en-US" altLang="zh-CN" sz="2400" dirty="0">
                <a:latin typeface="Times New Roman" pitchFamily="18" charset="0"/>
              </a:rPr>
              <a:t>ω</a:t>
            </a:r>
            <a:r>
              <a:rPr kumimoji="1" lang="en-US" altLang="zh-CN" sz="2400" baseline="-25000" dirty="0">
                <a:latin typeface="Times New Roman" pitchFamily="18" charset="0"/>
              </a:rPr>
              <a:t>c</a:t>
            </a:r>
            <a:r>
              <a:rPr kumimoji="1" lang="zh-CN" altLang="en-US" sz="2400" dirty="0">
                <a:latin typeface="Times New Roman" pitchFamily="18" charset="0"/>
              </a:rPr>
              <a:t>均为常数，</a:t>
            </a:r>
            <a:r>
              <a:rPr kumimoji="1" lang="en-US" altLang="zh-CN" sz="2400" dirty="0">
                <a:latin typeface="Times New Roman" pitchFamily="18" charset="0"/>
              </a:rPr>
              <a:t>θ</a:t>
            </a:r>
            <a:r>
              <a:rPr kumimoji="1" lang="zh-CN" altLang="en-US" sz="2400" dirty="0">
                <a:latin typeface="Times New Roman" pitchFamily="18" charset="0"/>
              </a:rPr>
              <a:t>是</a:t>
            </a:r>
            <a:r>
              <a:rPr kumimoji="1" lang="zh-CN" altLang="en-US" sz="2400" dirty="0" smtClean="0">
                <a:latin typeface="Times New Roman" pitchFamily="18" charset="0"/>
              </a:rPr>
              <a:t>在</a:t>
            </a:r>
            <a:r>
              <a:rPr kumimoji="1" lang="en-US" altLang="zh-CN" sz="2400" dirty="0" smtClean="0">
                <a:latin typeface="Times New Roman" pitchFamily="18" charset="0"/>
              </a:rPr>
              <a:t>[0,2π</a:t>
            </a:r>
            <a:r>
              <a:rPr kumimoji="1" lang="en-US" altLang="zh-CN" sz="2400" dirty="0">
                <a:latin typeface="Times New Roman" pitchFamily="18" charset="0"/>
              </a:rPr>
              <a:t>]</a:t>
            </a:r>
            <a:r>
              <a:rPr kumimoji="1" lang="zh-CN" altLang="en-US" sz="2400" dirty="0" smtClean="0">
                <a:latin typeface="Times New Roman" pitchFamily="18" charset="0"/>
              </a:rPr>
              <a:t>内</a:t>
            </a:r>
            <a:r>
              <a:rPr kumimoji="1" lang="zh-CN" altLang="en-US" sz="2400" dirty="0">
                <a:latin typeface="Times New Roman" pitchFamily="18" charset="0"/>
              </a:rPr>
              <a:t>均匀分布的随机变量。 </a:t>
            </a:r>
          </a:p>
          <a:p>
            <a:pPr algn="just">
              <a:lnSpc>
                <a:spcPct val="115000"/>
              </a:lnSpc>
              <a:spcBef>
                <a:spcPct val="50000"/>
              </a:spcBef>
            </a:pPr>
            <a:r>
              <a:rPr kumimoji="1" lang="zh-CN" altLang="en-US" sz="2400" dirty="0">
                <a:latin typeface="Times New Roman" pitchFamily="18" charset="0"/>
              </a:rPr>
              <a:t>      （</a:t>
            </a:r>
            <a:r>
              <a:rPr kumimoji="1" lang="en-US" altLang="zh-CN" sz="2400" dirty="0">
                <a:latin typeface="Times New Roman" pitchFamily="18" charset="0"/>
              </a:rPr>
              <a:t>1</a:t>
            </a:r>
            <a:r>
              <a:rPr kumimoji="1" lang="zh-CN" altLang="en-US" sz="2400" dirty="0">
                <a:latin typeface="Times New Roman" pitchFamily="18" charset="0"/>
              </a:rPr>
              <a:t>） 求</a:t>
            </a:r>
            <a:r>
              <a:rPr kumimoji="1" lang="en-US" altLang="zh-CN" sz="2400" dirty="0">
                <a:latin typeface="Times New Roman" pitchFamily="18" charset="0"/>
              </a:rPr>
              <a:t>ξ(t)</a:t>
            </a:r>
            <a:r>
              <a:rPr kumimoji="1" lang="zh-CN" altLang="en-US" sz="2400" dirty="0">
                <a:latin typeface="Times New Roman" pitchFamily="18" charset="0"/>
              </a:rPr>
              <a:t>的自相关函数与功率谱密度； </a:t>
            </a:r>
          </a:p>
          <a:p>
            <a:pPr algn="just">
              <a:lnSpc>
                <a:spcPct val="115000"/>
              </a:lnSpc>
              <a:spcBef>
                <a:spcPct val="50000"/>
              </a:spcBef>
            </a:pPr>
            <a:r>
              <a:rPr kumimoji="1" lang="zh-CN" altLang="en-US" sz="2400" dirty="0">
                <a:latin typeface="Times New Roman" pitchFamily="18" charset="0"/>
              </a:rPr>
              <a:t>      （</a:t>
            </a:r>
            <a:r>
              <a:rPr kumimoji="1" lang="en-US" altLang="zh-CN" sz="2400" dirty="0">
                <a:latin typeface="Times New Roman" pitchFamily="18" charset="0"/>
              </a:rPr>
              <a:t>2</a:t>
            </a:r>
            <a:r>
              <a:rPr kumimoji="1" lang="zh-CN" altLang="en-US" sz="2400" dirty="0">
                <a:latin typeface="Times New Roman" pitchFamily="18" charset="0"/>
              </a:rPr>
              <a:t>） 讨论</a:t>
            </a:r>
            <a:r>
              <a:rPr kumimoji="1" lang="en-US" altLang="zh-CN" sz="2400" dirty="0">
                <a:latin typeface="Times New Roman" pitchFamily="18" charset="0"/>
              </a:rPr>
              <a:t>ξ(t)</a:t>
            </a:r>
            <a:r>
              <a:rPr kumimoji="1" lang="zh-CN" altLang="en-US" sz="2400" dirty="0">
                <a:latin typeface="Times New Roman" pitchFamily="18" charset="0"/>
              </a:rPr>
              <a:t>是否具有各态历经性。 </a:t>
            </a:r>
          </a:p>
        </p:txBody>
      </p:sp>
      <p:sp>
        <p:nvSpPr>
          <p:cNvPr id="9" name="标题 4"/>
          <p:cNvSpPr txBox="1">
            <a:spLocks/>
          </p:cNvSpPr>
          <p:nvPr/>
        </p:nvSpPr>
        <p:spPr bwMode="auto">
          <a:xfrm>
            <a:off x="899592" y="476672"/>
            <a:ext cx="7488832"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rPr>
              <a:t>例题</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18</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533400" y="1340768"/>
            <a:ext cx="8305800" cy="1570038"/>
          </a:xfrm>
          <a:prstGeom prst="rect">
            <a:avLst/>
          </a:prstGeom>
          <a:noFill/>
          <a:ln w="9525">
            <a:noFill/>
            <a:miter lim="800000"/>
            <a:headEnd/>
            <a:tailEnd/>
          </a:ln>
        </p:spPr>
        <p:txBody>
          <a:bodyPr>
            <a:spAutoFit/>
          </a:bodyPr>
          <a:lstStyle/>
          <a:p>
            <a:pPr algn="just">
              <a:spcBef>
                <a:spcPct val="50000"/>
              </a:spcBef>
            </a:pPr>
            <a:r>
              <a:rPr kumimoji="1" lang="en-US" altLang="zh-CN" sz="2400" dirty="0">
                <a:latin typeface="Times New Roman" pitchFamily="18" charset="0"/>
              </a:rPr>
              <a:t>        </a:t>
            </a:r>
            <a:r>
              <a:rPr kumimoji="1" lang="zh-CN" altLang="en-US" sz="2400" dirty="0">
                <a:latin typeface="Times New Roman" pitchFamily="18" charset="0"/>
              </a:rPr>
              <a:t>解    </a:t>
            </a:r>
            <a:r>
              <a:rPr kumimoji="1" lang="en-US" altLang="zh-CN" sz="2400" dirty="0">
                <a:latin typeface="Times New Roman" pitchFamily="18" charset="0"/>
              </a:rPr>
              <a:t>(1) </a:t>
            </a:r>
            <a:r>
              <a:rPr kumimoji="1" lang="zh-CN" altLang="en-US" sz="2400" dirty="0">
                <a:latin typeface="Times New Roman" pitchFamily="18" charset="0"/>
              </a:rPr>
              <a:t>先考察</a:t>
            </a:r>
            <a:r>
              <a:rPr kumimoji="1" lang="en-US" altLang="zh-CN" sz="2400" dirty="0">
                <a:latin typeface="Times New Roman" pitchFamily="18" charset="0"/>
              </a:rPr>
              <a:t>ξ(t)</a:t>
            </a:r>
            <a:r>
              <a:rPr kumimoji="1" lang="zh-CN" altLang="en-US" sz="2400" dirty="0">
                <a:latin typeface="Times New Roman" pitchFamily="18" charset="0"/>
              </a:rPr>
              <a:t>是否广义平稳。</a:t>
            </a:r>
          </a:p>
          <a:p>
            <a:pPr algn="just">
              <a:spcBef>
                <a:spcPct val="50000"/>
              </a:spcBef>
            </a:pPr>
            <a:r>
              <a:rPr kumimoji="1" lang="zh-CN" altLang="en-US" sz="2400" dirty="0">
                <a:latin typeface="Times New Roman" pitchFamily="18" charset="0"/>
              </a:rPr>
              <a:t>              </a:t>
            </a:r>
            <a:r>
              <a:rPr kumimoji="1" lang="en-US" altLang="zh-CN" sz="2400" dirty="0">
                <a:latin typeface="Times New Roman" pitchFamily="18" charset="0"/>
              </a:rPr>
              <a:t>ξ(t)</a:t>
            </a:r>
            <a:r>
              <a:rPr kumimoji="1" lang="zh-CN" altLang="en-US" sz="2400" dirty="0">
                <a:latin typeface="Times New Roman" pitchFamily="18" charset="0"/>
              </a:rPr>
              <a:t>的数学期望为</a:t>
            </a:r>
          </a:p>
          <a:p>
            <a:pPr>
              <a:spcBef>
                <a:spcPct val="50000"/>
              </a:spcBef>
            </a:pPr>
            <a:endParaRPr kumimoji="1" lang="en-US" altLang="zh-CN" sz="2400" dirty="0">
              <a:latin typeface="Times New Roman" pitchFamily="18" charset="0"/>
            </a:endParaRPr>
          </a:p>
        </p:txBody>
      </p:sp>
      <p:graphicFrame>
        <p:nvGraphicFramePr>
          <p:cNvPr id="17410" name="Object 5"/>
          <p:cNvGraphicFramePr>
            <a:graphicFrameLocks noChangeAspect="1"/>
          </p:cNvGraphicFramePr>
          <p:nvPr/>
        </p:nvGraphicFramePr>
        <p:xfrm>
          <a:off x="1432247" y="2321669"/>
          <a:ext cx="7388225" cy="2403475"/>
        </p:xfrm>
        <a:graphic>
          <a:graphicData uri="http://schemas.openxmlformats.org/presentationml/2006/ole">
            <mc:AlternateContent xmlns:mc="http://schemas.openxmlformats.org/markup-compatibility/2006">
              <mc:Choice xmlns:v="urn:schemas-microsoft-com:vml" Requires="v">
                <p:oleObj spid="_x0000_s17422" name="Equation" r:id="rId3" imgW="3708360" imgH="1206360" progId="Equation.DSMT4">
                  <p:embed/>
                </p:oleObj>
              </mc:Choice>
              <mc:Fallback>
                <p:oleObj name="Equation" r:id="rId3" imgW="3708360" imgH="12063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2247" y="2321669"/>
                        <a:ext cx="7388225" cy="240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3" name="Text Box 8"/>
          <p:cNvSpPr txBox="1">
            <a:spLocks noChangeArrowheads="1"/>
          </p:cNvSpPr>
          <p:nvPr/>
        </p:nvSpPr>
        <p:spPr bwMode="auto">
          <a:xfrm>
            <a:off x="1609328" y="4844008"/>
            <a:ext cx="4114800" cy="457200"/>
          </a:xfrm>
          <a:prstGeom prst="rect">
            <a:avLst/>
          </a:prstGeom>
          <a:noFill/>
          <a:ln w="9525">
            <a:noFill/>
            <a:miter lim="800000"/>
            <a:headEnd/>
            <a:tailEnd/>
          </a:ln>
        </p:spPr>
        <p:txBody>
          <a:bodyPr>
            <a:spAutoFit/>
          </a:bodyPr>
          <a:lstStyle/>
          <a:p>
            <a:pPr algn="just">
              <a:spcBef>
                <a:spcPct val="50000"/>
              </a:spcBef>
            </a:pPr>
            <a:r>
              <a:rPr kumimoji="1" lang="en-US" altLang="zh-CN" sz="2400" dirty="0">
                <a:latin typeface="Times New Roman" pitchFamily="18" charset="0"/>
              </a:rPr>
              <a:t>ξ(t)</a:t>
            </a:r>
            <a:r>
              <a:rPr kumimoji="1" lang="zh-CN" altLang="en-US" sz="2400" dirty="0">
                <a:latin typeface="Times New Roman" pitchFamily="18" charset="0"/>
              </a:rPr>
              <a:t>的自相关函数为</a:t>
            </a:r>
          </a:p>
        </p:txBody>
      </p:sp>
      <p:graphicFrame>
        <p:nvGraphicFramePr>
          <p:cNvPr id="17411" name="Object 9"/>
          <p:cNvGraphicFramePr>
            <a:graphicFrameLocks noChangeAspect="1"/>
          </p:cNvGraphicFramePr>
          <p:nvPr/>
        </p:nvGraphicFramePr>
        <p:xfrm>
          <a:off x="1457127" y="5651524"/>
          <a:ext cx="3690937" cy="585788"/>
        </p:xfrm>
        <a:graphic>
          <a:graphicData uri="http://schemas.openxmlformats.org/presentationml/2006/ole">
            <mc:AlternateContent xmlns:mc="http://schemas.openxmlformats.org/markup-compatibility/2006">
              <mc:Choice xmlns:v="urn:schemas-microsoft-com:vml" Requires="v">
                <p:oleObj spid="_x0000_s17423" name="Equation" r:id="rId5" imgW="1434960" imgH="228600" progId="Equation.DSMT4">
                  <p:embed/>
                </p:oleObj>
              </mc:Choice>
              <mc:Fallback>
                <p:oleObj name="Equation" r:id="rId5" imgW="143496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7127" y="5651524"/>
                        <a:ext cx="3690937"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19</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4"/>
          <p:cNvSpPr txBox="1">
            <a:spLocks noChangeArrowheads="1"/>
          </p:cNvSpPr>
          <p:nvPr/>
        </p:nvSpPr>
        <p:spPr bwMode="auto">
          <a:xfrm>
            <a:off x="1471613" y="1390650"/>
            <a:ext cx="7072312" cy="4238625"/>
          </a:xfrm>
          <a:prstGeom prst="rect">
            <a:avLst/>
          </a:prstGeom>
          <a:noFill/>
          <a:ln w="9525">
            <a:noFill/>
            <a:miter lim="800000"/>
            <a:headEnd/>
            <a:tailEnd/>
          </a:ln>
        </p:spPr>
        <p:txBody>
          <a:bodyPr>
            <a:spAutoFit/>
          </a:bodyPr>
          <a:lstStyle/>
          <a:p>
            <a:pPr algn="just">
              <a:spcBef>
                <a:spcPct val="50000"/>
              </a:spcBef>
            </a:pPr>
            <a:r>
              <a:rPr kumimoji="1" lang="en-US" altLang="zh-CN" sz="3200" b="1" dirty="0">
                <a:latin typeface="Times New Roman" pitchFamily="18" charset="0"/>
                <a:hlinkClick r:id="rId2" action="ppaction://hlinksldjump"/>
              </a:rPr>
              <a:t>2.1</a:t>
            </a:r>
            <a:r>
              <a:rPr kumimoji="1" lang="zh-CN" altLang="en-US" sz="3200" b="1" dirty="0">
                <a:latin typeface="Times New Roman" pitchFamily="18" charset="0"/>
                <a:hlinkClick r:id="rId2" action="ppaction://hlinksldjump"/>
              </a:rPr>
              <a:t>随机过程的基本概念和统计特性</a:t>
            </a:r>
            <a:endParaRPr kumimoji="1" lang="zh-CN" altLang="en-US" sz="3200" b="1" dirty="0">
              <a:latin typeface="Times New Roman" pitchFamily="18" charset="0"/>
              <a:hlinkClick r:id="" action="ppaction://noaction"/>
            </a:endParaRPr>
          </a:p>
          <a:p>
            <a:pPr algn="just">
              <a:spcBef>
                <a:spcPct val="50000"/>
              </a:spcBef>
            </a:pPr>
            <a:r>
              <a:rPr kumimoji="1" lang="en-US" altLang="zh-CN" sz="3200" b="1" dirty="0">
                <a:latin typeface="Times New Roman" pitchFamily="18" charset="0"/>
                <a:hlinkClick r:id="rId3" action="ppaction://hlinksldjump"/>
              </a:rPr>
              <a:t>2.2</a:t>
            </a:r>
            <a:r>
              <a:rPr kumimoji="1" lang="zh-CN" altLang="en-US" sz="3200" b="1" dirty="0">
                <a:latin typeface="Times New Roman" pitchFamily="18" charset="0"/>
                <a:hlinkClick r:id="rId3" action="ppaction://hlinksldjump"/>
              </a:rPr>
              <a:t>平稳随机过程</a:t>
            </a:r>
            <a:endParaRPr kumimoji="1" lang="zh-CN" altLang="en-US" sz="3200" b="1" dirty="0">
              <a:latin typeface="Times New Roman" pitchFamily="18" charset="0"/>
              <a:hlinkClick r:id="" action="ppaction://noaction"/>
            </a:endParaRPr>
          </a:p>
          <a:p>
            <a:pPr algn="just">
              <a:spcBef>
                <a:spcPct val="50000"/>
              </a:spcBef>
            </a:pPr>
            <a:r>
              <a:rPr kumimoji="1" lang="en-US" altLang="zh-CN" sz="3200" b="1" dirty="0">
                <a:latin typeface="Times New Roman" pitchFamily="18" charset="0"/>
                <a:hlinkClick r:id="rId4" action="ppaction://hlinksldjump"/>
              </a:rPr>
              <a:t>2.3</a:t>
            </a:r>
            <a:r>
              <a:rPr kumimoji="1" lang="zh-CN" altLang="en-US" sz="3200" b="1" dirty="0">
                <a:latin typeface="Times New Roman" pitchFamily="18" charset="0"/>
                <a:hlinkClick r:id="rId4" action="ppaction://hlinksldjump"/>
              </a:rPr>
              <a:t>高斯随机过程</a:t>
            </a:r>
            <a:endParaRPr kumimoji="1" lang="zh-CN" altLang="en-US" sz="3200" b="1" dirty="0">
              <a:latin typeface="Times New Roman" pitchFamily="18" charset="0"/>
              <a:hlinkClick r:id="" action="ppaction://noaction"/>
            </a:endParaRPr>
          </a:p>
          <a:p>
            <a:pPr algn="just">
              <a:spcBef>
                <a:spcPct val="50000"/>
              </a:spcBef>
            </a:pPr>
            <a:r>
              <a:rPr kumimoji="1" lang="en-US" altLang="zh-CN" sz="3200" b="1" dirty="0">
                <a:latin typeface="Times New Roman" pitchFamily="18" charset="0"/>
                <a:hlinkClick r:id="rId5" action="ppaction://hlinksldjump"/>
              </a:rPr>
              <a:t>2.4</a:t>
            </a:r>
            <a:r>
              <a:rPr kumimoji="1" lang="zh-CN" altLang="en-US" sz="3200" b="1" dirty="0">
                <a:latin typeface="Times New Roman" pitchFamily="18" charset="0"/>
                <a:hlinkClick r:id="rId5" action="ppaction://hlinksldjump"/>
              </a:rPr>
              <a:t>随机过程通过线性系统</a:t>
            </a:r>
            <a:endParaRPr kumimoji="1" lang="zh-CN" altLang="en-US" sz="3200" b="1" dirty="0">
              <a:latin typeface="Times New Roman" pitchFamily="18" charset="0"/>
              <a:hlinkClick r:id="" action="ppaction://noaction"/>
            </a:endParaRPr>
          </a:p>
          <a:p>
            <a:pPr algn="just">
              <a:spcBef>
                <a:spcPct val="50000"/>
              </a:spcBef>
            </a:pPr>
            <a:r>
              <a:rPr kumimoji="1" lang="en-US" altLang="zh-CN" sz="3200" b="1" dirty="0">
                <a:latin typeface="Times New Roman" pitchFamily="18" charset="0"/>
                <a:hlinkClick r:id="rId6" action="ppaction://hlinksldjump"/>
              </a:rPr>
              <a:t>2.5</a:t>
            </a:r>
            <a:r>
              <a:rPr kumimoji="1" lang="zh-CN" altLang="en-US" sz="3200" b="1" dirty="0">
                <a:latin typeface="Times New Roman" pitchFamily="18" charset="0"/>
                <a:hlinkClick r:id="rId6" action="ppaction://hlinksldjump"/>
              </a:rPr>
              <a:t>窄带随机过程</a:t>
            </a:r>
            <a:endParaRPr kumimoji="1" lang="zh-CN" altLang="en-US" sz="3200" b="1" dirty="0">
              <a:latin typeface="Times New Roman" pitchFamily="18" charset="0"/>
              <a:hlinkClick r:id="" action="ppaction://noaction"/>
            </a:endParaRPr>
          </a:p>
          <a:p>
            <a:pPr>
              <a:spcBef>
                <a:spcPct val="50000"/>
              </a:spcBef>
            </a:pPr>
            <a:r>
              <a:rPr kumimoji="1" lang="en-US" altLang="zh-CN" sz="3200" b="1" dirty="0">
                <a:latin typeface="Times New Roman" pitchFamily="18" charset="0"/>
                <a:hlinkClick r:id="rId7" action="ppaction://hlinksldjump"/>
              </a:rPr>
              <a:t>2.6</a:t>
            </a:r>
            <a:r>
              <a:rPr kumimoji="1" lang="zh-CN" altLang="en-US" sz="3200" b="1" dirty="0">
                <a:latin typeface="Times New Roman" pitchFamily="18" charset="0"/>
                <a:hlinkClick r:id="rId7" action="ppaction://hlinksldjump"/>
              </a:rPr>
              <a:t>正弦波加窄带高斯噪声 </a:t>
            </a:r>
            <a:endParaRPr kumimoji="1" lang="zh-CN" altLang="en-US" sz="3200" b="1" dirty="0">
              <a:latin typeface="Times New Roman" pitchFamily="18" charset="0"/>
              <a:hlinkClick r:id="" action="ppaction://noaction"/>
            </a:endParaRPr>
          </a:p>
        </p:txBody>
      </p:sp>
      <p:sp>
        <p:nvSpPr>
          <p:cNvPr id="71684" name="Text Box 6"/>
          <p:cNvSpPr txBox="1">
            <a:spLocks noChangeArrowheads="1"/>
          </p:cNvSpPr>
          <p:nvPr/>
        </p:nvSpPr>
        <p:spPr bwMode="auto">
          <a:xfrm>
            <a:off x="1043608" y="5805264"/>
            <a:ext cx="7200800" cy="523220"/>
          </a:xfrm>
          <a:prstGeom prst="rect">
            <a:avLst/>
          </a:prstGeom>
          <a:noFill/>
          <a:ln w="9525">
            <a:noFill/>
            <a:miter lim="800000"/>
            <a:headEnd/>
            <a:tailEnd/>
          </a:ln>
        </p:spPr>
        <p:txBody>
          <a:bodyPr wrap="square">
            <a:spAutoFit/>
          </a:bodyPr>
          <a:lstStyle/>
          <a:p>
            <a:r>
              <a:rPr kumimoji="1" lang="zh-CN" altLang="en-US" sz="2800" b="1" dirty="0" smtClean="0">
                <a:solidFill>
                  <a:srgbClr val="7030A0"/>
                </a:solidFill>
                <a:latin typeface="Times New Roman" pitchFamily="18" charset="0"/>
              </a:rPr>
              <a:t>作业</a:t>
            </a:r>
            <a:r>
              <a:rPr lang="zh-CN" altLang="en-US" sz="2800" b="1" dirty="0" smtClean="0"/>
              <a:t>（</a:t>
            </a:r>
            <a:r>
              <a:rPr lang="en-US" altLang="zh-CN" sz="2800" b="1" dirty="0" smtClean="0"/>
              <a:t>P36</a:t>
            </a:r>
            <a:r>
              <a:rPr lang="zh-CN" altLang="en-US" sz="2800" b="1" dirty="0" smtClean="0"/>
              <a:t>）</a:t>
            </a:r>
            <a:r>
              <a:rPr kumimoji="1" lang="zh-CN" altLang="en-US" sz="2800" b="1" dirty="0" smtClean="0">
                <a:solidFill>
                  <a:srgbClr val="7030A0"/>
                </a:solidFill>
                <a:latin typeface="Times New Roman" pitchFamily="18" charset="0"/>
              </a:rPr>
              <a:t>：</a:t>
            </a:r>
            <a:r>
              <a:rPr lang="en-US" altLang="zh-CN" sz="2800" b="1" dirty="0" smtClean="0"/>
              <a:t>1</a:t>
            </a:r>
            <a:r>
              <a:rPr lang="zh-CN" altLang="en-US" sz="2800" b="1" dirty="0" smtClean="0"/>
              <a:t>、</a:t>
            </a:r>
            <a:r>
              <a:rPr lang="en-US" altLang="zh-CN" sz="2800" b="1" dirty="0" smtClean="0"/>
              <a:t>7</a:t>
            </a:r>
            <a:r>
              <a:rPr lang="zh-CN" altLang="en-US" sz="2800" b="1" dirty="0" smtClean="0"/>
              <a:t>、</a:t>
            </a:r>
            <a:r>
              <a:rPr lang="en-US" altLang="zh-CN" sz="2800" b="1" dirty="0" smtClean="0"/>
              <a:t>9</a:t>
            </a:r>
            <a:r>
              <a:rPr lang="zh-CN" altLang="en-US" sz="2800" b="1" dirty="0" smtClean="0"/>
              <a:t>、</a:t>
            </a:r>
            <a:r>
              <a:rPr lang="en-US" altLang="zh-CN" sz="2800" b="1" dirty="0" smtClean="0"/>
              <a:t>14</a:t>
            </a:r>
            <a:r>
              <a:rPr lang="zh-CN" altLang="en-US" sz="2800" b="1" dirty="0" smtClean="0"/>
              <a:t>、</a:t>
            </a:r>
            <a:r>
              <a:rPr lang="en-US" altLang="zh-CN" sz="2800" b="1" dirty="0" smtClean="0"/>
              <a:t>20</a:t>
            </a:r>
            <a:endParaRPr kumimoji="1" lang="zh-CN" altLang="en-US" sz="2800" b="1" dirty="0">
              <a:solidFill>
                <a:srgbClr val="7030A0"/>
              </a:solidFill>
              <a:latin typeface="Times New Roman" pitchFamily="18" charset="0"/>
            </a:endParaRPr>
          </a:p>
        </p:txBody>
      </p:sp>
      <p:sp>
        <p:nvSpPr>
          <p:cNvPr id="5" name="矩形 4"/>
          <p:cNvSpPr/>
          <p:nvPr/>
        </p:nvSpPr>
        <p:spPr>
          <a:xfrm>
            <a:off x="1547664" y="476672"/>
            <a:ext cx="2520280" cy="769441"/>
          </a:xfrm>
          <a:prstGeom prst="rect">
            <a:avLst/>
          </a:prstGeom>
        </p:spPr>
        <p:txBody>
          <a:bodyPr wrap="square">
            <a:spAutoFit/>
          </a:bodyPr>
          <a:lstStyle/>
          <a:p>
            <a:r>
              <a:rPr kumimoji="1" lang="zh-CN" altLang="en-US" sz="4400" b="1" dirty="0" smtClean="0">
                <a:solidFill>
                  <a:schemeClr val="accent2">
                    <a:lumMod val="75000"/>
                  </a:schemeClr>
                </a:solidFill>
                <a:latin typeface="Times New Roman" pitchFamily="18" charset="0"/>
              </a:rPr>
              <a:t>内容提要</a:t>
            </a:r>
          </a:p>
        </p:txBody>
      </p:sp>
      <p:sp>
        <p:nvSpPr>
          <p:cNvPr id="6" name="灯片编号占位符 5"/>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4"/>
          <p:cNvGraphicFramePr>
            <a:graphicFrameLocks noChangeAspect="1"/>
          </p:cNvGraphicFramePr>
          <p:nvPr/>
        </p:nvGraphicFramePr>
        <p:xfrm>
          <a:off x="1130300" y="1247775"/>
          <a:ext cx="7716838" cy="3476625"/>
        </p:xfrm>
        <a:graphic>
          <a:graphicData uri="http://schemas.openxmlformats.org/presentationml/2006/ole">
            <mc:AlternateContent xmlns:mc="http://schemas.openxmlformats.org/markup-compatibility/2006">
              <mc:Choice xmlns:v="urn:schemas-microsoft-com:vml" Requires="v">
                <p:oleObj spid="_x0000_s18446" name="Equation" r:id="rId3" imgW="3327120" imgH="1498320" progId="Equation.DSMT4">
                  <p:embed/>
                </p:oleObj>
              </mc:Choice>
              <mc:Fallback>
                <p:oleObj name="Equation" r:id="rId3" imgW="3327120" imgH="14983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300" y="1247775"/>
                        <a:ext cx="7716838" cy="347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6" name="Text Box 11"/>
          <p:cNvSpPr txBox="1">
            <a:spLocks noChangeArrowheads="1"/>
          </p:cNvSpPr>
          <p:nvPr/>
        </p:nvSpPr>
        <p:spPr bwMode="auto">
          <a:xfrm>
            <a:off x="685800" y="4547889"/>
            <a:ext cx="8153400" cy="2049463"/>
          </a:xfrm>
          <a:prstGeom prst="rect">
            <a:avLst/>
          </a:prstGeom>
          <a:noFill/>
          <a:ln w="9525">
            <a:noFill/>
            <a:miter lim="800000"/>
            <a:headEnd/>
            <a:tailEnd/>
          </a:ln>
        </p:spPr>
        <p:txBody>
          <a:bodyPr>
            <a:spAutoFit/>
          </a:bodyPr>
          <a:lstStyle/>
          <a:p>
            <a:pPr algn="just">
              <a:lnSpc>
                <a:spcPct val="120000"/>
              </a:lnSpc>
              <a:spcBef>
                <a:spcPct val="50000"/>
              </a:spcBef>
            </a:pPr>
            <a:r>
              <a:rPr kumimoji="1" lang="zh-CN" altLang="en-US" sz="2400" dirty="0">
                <a:latin typeface="Times New Roman" pitchFamily="18" charset="0"/>
              </a:rPr>
              <a:t>见</a:t>
            </a:r>
            <a:r>
              <a:rPr kumimoji="1" lang="en-US" altLang="zh-CN" sz="2400" dirty="0">
                <a:latin typeface="Times New Roman" pitchFamily="18" charset="0"/>
              </a:rPr>
              <a:t>ξ(t)</a:t>
            </a:r>
            <a:r>
              <a:rPr kumimoji="1" lang="zh-CN" altLang="en-US" sz="2400" dirty="0">
                <a:latin typeface="Times New Roman" pitchFamily="18" charset="0"/>
              </a:rPr>
              <a:t>的数学期望为常数， 而自相关函数只与时间间隔</a:t>
            </a:r>
            <a:r>
              <a:rPr kumimoji="1" lang="en-US" altLang="zh-CN" sz="2400" dirty="0">
                <a:latin typeface="Times New Roman" pitchFamily="18" charset="0"/>
              </a:rPr>
              <a:t>τ</a:t>
            </a:r>
            <a:r>
              <a:rPr kumimoji="1" lang="zh-CN" altLang="en-US" sz="2400" dirty="0">
                <a:latin typeface="Times New Roman" pitchFamily="18" charset="0"/>
              </a:rPr>
              <a:t>有关， </a:t>
            </a:r>
            <a:r>
              <a:rPr kumimoji="1" lang="zh-CN" altLang="en-US" sz="2400" dirty="0">
                <a:solidFill>
                  <a:srgbClr val="9900CC"/>
                </a:solidFill>
                <a:latin typeface="Times New Roman" pitchFamily="18" charset="0"/>
              </a:rPr>
              <a:t>所以</a:t>
            </a:r>
            <a:r>
              <a:rPr kumimoji="1" lang="en-US" altLang="zh-CN" sz="2400" dirty="0">
                <a:latin typeface="Times New Roman" pitchFamily="18" charset="0"/>
              </a:rPr>
              <a:t>ξ(t)</a:t>
            </a:r>
            <a:r>
              <a:rPr kumimoji="1" lang="zh-CN" altLang="en-US" sz="2400" dirty="0">
                <a:latin typeface="Times New Roman" pitchFamily="18" charset="0"/>
              </a:rPr>
              <a:t>为广义平稳随机过程。 </a:t>
            </a:r>
          </a:p>
          <a:p>
            <a:pPr algn="just">
              <a:lnSpc>
                <a:spcPct val="120000"/>
              </a:lnSpc>
              <a:spcBef>
                <a:spcPct val="50000"/>
              </a:spcBef>
            </a:pPr>
            <a:r>
              <a:rPr kumimoji="1" lang="zh-CN" altLang="en-US" sz="2400" dirty="0">
                <a:latin typeface="Times New Roman" pitchFamily="18" charset="0"/>
              </a:rPr>
              <a:t>        根据</a:t>
            </a:r>
            <a:r>
              <a:rPr kumimoji="1" lang="zh-CN" altLang="en-US" sz="2400" b="1" dirty="0">
                <a:latin typeface="Times New Roman" pitchFamily="18" charset="0"/>
              </a:rPr>
              <a:t>平稳随机过程的相关函数与功率谱密度是一对傅里叶变换</a:t>
            </a:r>
            <a:r>
              <a:rPr kumimoji="1" lang="zh-CN" altLang="en-US" sz="2400" dirty="0">
                <a:latin typeface="Times New Roman" pitchFamily="18" charset="0"/>
              </a:rPr>
              <a:t>，即</a:t>
            </a:r>
            <a:r>
              <a:rPr kumimoji="1" lang="en-US" altLang="zh-CN" sz="2400" dirty="0">
                <a:latin typeface="Times New Roman" pitchFamily="18" charset="0"/>
              </a:rPr>
              <a:t>R(τ</a:t>
            </a:r>
            <a:r>
              <a:rPr kumimoji="1" lang="en-US" altLang="zh-CN" sz="2400" dirty="0" smtClean="0">
                <a:latin typeface="Times New Roman" pitchFamily="18" charset="0"/>
              </a:rPr>
              <a:t>)         </a:t>
            </a:r>
            <a:r>
              <a:rPr kumimoji="1" lang="en-US" altLang="zh-CN" sz="2400" dirty="0">
                <a:latin typeface="Times New Roman" pitchFamily="18" charset="0"/>
              </a:rPr>
              <a:t>P</a:t>
            </a:r>
            <a:r>
              <a:rPr kumimoji="1" lang="en-US" altLang="zh-CN" sz="2400" baseline="-25000" dirty="0">
                <a:latin typeface="Times New Roman" pitchFamily="18" charset="0"/>
              </a:rPr>
              <a:t>ξ</a:t>
            </a:r>
            <a:r>
              <a:rPr kumimoji="1" lang="en-US" altLang="zh-CN" sz="2400" dirty="0">
                <a:latin typeface="Times New Roman" pitchFamily="18" charset="0"/>
              </a:rPr>
              <a:t>(ω)</a:t>
            </a:r>
            <a:r>
              <a:rPr kumimoji="1" lang="zh-CN" altLang="en-US" sz="2400" dirty="0">
                <a:latin typeface="Times New Roman" pitchFamily="18" charset="0"/>
              </a:rPr>
              <a:t>，则因为</a:t>
            </a:r>
          </a:p>
        </p:txBody>
      </p:sp>
      <p:graphicFrame>
        <p:nvGraphicFramePr>
          <p:cNvPr id="18435" name="Object 12"/>
          <p:cNvGraphicFramePr>
            <a:graphicFrameLocks noChangeAspect="1"/>
          </p:cNvGraphicFramePr>
          <p:nvPr/>
        </p:nvGraphicFramePr>
        <p:xfrm>
          <a:off x="2886472" y="6125294"/>
          <a:ext cx="533400" cy="400050"/>
        </p:xfrm>
        <a:graphic>
          <a:graphicData uri="http://schemas.openxmlformats.org/presentationml/2006/ole">
            <mc:AlternateContent xmlns:mc="http://schemas.openxmlformats.org/markup-compatibility/2006">
              <mc:Choice xmlns:v="urn:schemas-microsoft-com:vml" Requires="v">
                <p:oleObj spid="_x0000_s18447" name="Equation" r:id="rId5" imgW="203040" imgH="152280" progId="Equation.DSMT4">
                  <p:embed/>
                </p:oleObj>
              </mc:Choice>
              <mc:Fallback>
                <p:oleObj name="Equation" r:id="rId5" imgW="203040" imgH="15228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6472" y="6125294"/>
                        <a:ext cx="53340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20</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Text Box 4"/>
          <p:cNvSpPr txBox="1">
            <a:spLocks noChangeArrowheads="1"/>
          </p:cNvSpPr>
          <p:nvPr/>
        </p:nvSpPr>
        <p:spPr bwMode="auto">
          <a:xfrm>
            <a:off x="457200" y="1870794"/>
            <a:ext cx="8305800" cy="2678113"/>
          </a:xfrm>
          <a:prstGeom prst="rect">
            <a:avLst/>
          </a:prstGeom>
          <a:noFill/>
          <a:ln w="9525">
            <a:noFill/>
            <a:miter lim="800000"/>
            <a:headEnd/>
            <a:tailEnd/>
          </a:ln>
        </p:spPr>
        <p:txBody>
          <a:bodyPr>
            <a:spAutoFit/>
          </a:bodyPr>
          <a:lstStyle/>
          <a:p>
            <a:pPr algn="just">
              <a:spcBef>
                <a:spcPct val="50000"/>
              </a:spcBef>
            </a:pPr>
            <a:r>
              <a:rPr kumimoji="1" lang="en-US" altLang="zh-CN" sz="2400">
                <a:latin typeface="Times New Roman" pitchFamily="18" charset="0"/>
              </a:rPr>
              <a:t>                      </a:t>
            </a:r>
            <a:endParaRPr kumimoji="1" lang="zh-CN" altLang="en-US" sz="2400">
              <a:latin typeface="Times New Roman" pitchFamily="18" charset="0"/>
            </a:endParaRPr>
          </a:p>
          <a:p>
            <a:pPr algn="just">
              <a:spcBef>
                <a:spcPct val="50000"/>
              </a:spcBef>
            </a:pPr>
            <a:r>
              <a:rPr kumimoji="1" lang="zh-CN" altLang="en-US" sz="2400">
                <a:latin typeface="Times New Roman" pitchFamily="18" charset="0"/>
              </a:rPr>
              <a:t>所以，功率谱密度为</a:t>
            </a:r>
          </a:p>
          <a:p>
            <a:pPr algn="just">
              <a:spcBef>
                <a:spcPct val="50000"/>
              </a:spcBef>
            </a:pPr>
            <a:r>
              <a:rPr kumimoji="1" lang="zh-CN" altLang="en-US" sz="2400">
                <a:latin typeface="Times New Roman" pitchFamily="18" charset="0"/>
              </a:rPr>
              <a:t>           </a:t>
            </a:r>
          </a:p>
          <a:p>
            <a:pPr algn="just">
              <a:spcBef>
                <a:spcPct val="50000"/>
              </a:spcBef>
            </a:pPr>
            <a:r>
              <a:rPr kumimoji="1" lang="zh-CN" altLang="en-US" sz="2400">
                <a:latin typeface="Times New Roman" pitchFamily="18" charset="0"/>
              </a:rPr>
              <a:t>平均功率为</a:t>
            </a:r>
          </a:p>
          <a:p>
            <a:pPr algn="just">
              <a:spcBef>
                <a:spcPct val="50000"/>
              </a:spcBef>
            </a:pPr>
            <a:r>
              <a:rPr kumimoji="1" lang="zh-CN" altLang="en-US" sz="2400">
                <a:latin typeface="Times New Roman" pitchFamily="18" charset="0"/>
              </a:rPr>
              <a:t>        </a:t>
            </a:r>
            <a:endParaRPr kumimoji="1" lang="en-US" altLang="zh-CN" sz="2400">
              <a:latin typeface="Times New Roman" pitchFamily="18" charset="0"/>
            </a:endParaRPr>
          </a:p>
        </p:txBody>
      </p:sp>
      <p:graphicFrame>
        <p:nvGraphicFramePr>
          <p:cNvPr id="19458" name="Object 5"/>
          <p:cNvGraphicFramePr>
            <a:graphicFrameLocks noChangeAspect="1"/>
          </p:cNvGraphicFramePr>
          <p:nvPr/>
        </p:nvGraphicFramePr>
        <p:xfrm>
          <a:off x="1619250" y="1873969"/>
          <a:ext cx="5729288" cy="576263"/>
        </p:xfrm>
        <a:graphic>
          <a:graphicData uri="http://schemas.openxmlformats.org/presentationml/2006/ole">
            <mc:AlternateContent xmlns:mc="http://schemas.openxmlformats.org/markup-compatibility/2006">
              <mc:Choice xmlns:v="urn:schemas-microsoft-com:vml" Requires="v">
                <p:oleObj spid="_x0000_s19482" name="Equation" r:id="rId3" imgW="2273040" imgH="228600" progId="Equation.DSMT4">
                  <p:embed/>
                </p:oleObj>
              </mc:Choice>
              <mc:Fallback>
                <p:oleObj name="Equation" r:id="rId3" imgW="227304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873969"/>
                        <a:ext cx="5729288" cy="57626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9459" name="Object 6"/>
          <p:cNvGraphicFramePr>
            <a:graphicFrameLocks noChangeAspect="1"/>
          </p:cNvGraphicFramePr>
          <p:nvPr/>
        </p:nvGraphicFramePr>
        <p:xfrm>
          <a:off x="1598613" y="3817069"/>
          <a:ext cx="4398962" cy="874713"/>
        </p:xfrm>
        <a:graphic>
          <a:graphicData uri="http://schemas.openxmlformats.org/presentationml/2006/ole">
            <mc:AlternateContent xmlns:mc="http://schemas.openxmlformats.org/markup-compatibility/2006">
              <mc:Choice xmlns:v="urn:schemas-microsoft-com:vml" Requires="v">
                <p:oleObj spid="_x0000_s19483" name="Equation" r:id="rId5" imgW="2108160" imgH="419040" progId="Equation.DSMT4">
                  <p:embed/>
                </p:oleObj>
              </mc:Choice>
              <mc:Fallback>
                <p:oleObj name="Equation" r:id="rId5" imgW="2108160" imgH="4190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8613" y="3817069"/>
                        <a:ext cx="4398962"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8"/>
          <p:cNvGraphicFramePr>
            <a:graphicFrameLocks noChangeAspect="1"/>
          </p:cNvGraphicFramePr>
          <p:nvPr/>
        </p:nvGraphicFramePr>
        <p:xfrm>
          <a:off x="1763713" y="2809007"/>
          <a:ext cx="5072062" cy="914400"/>
        </p:xfrm>
        <a:graphic>
          <a:graphicData uri="http://schemas.openxmlformats.org/presentationml/2006/ole">
            <mc:AlternateContent xmlns:mc="http://schemas.openxmlformats.org/markup-compatibility/2006">
              <mc:Choice xmlns:v="urn:schemas-microsoft-com:vml" Requires="v">
                <p:oleObj spid="_x0000_s19484" name="Equation" r:id="rId7" imgW="2323800" imgH="419040" progId="Equation.DSMT4">
                  <p:embed/>
                </p:oleObj>
              </mc:Choice>
              <mc:Fallback>
                <p:oleObj name="Equation" r:id="rId7" imgW="2323800" imgH="41904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2809007"/>
                        <a:ext cx="507206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3" name="Text Box 10"/>
          <p:cNvSpPr txBox="1">
            <a:spLocks noChangeArrowheads="1"/>
          </p:cNvSpPr>
          <p:nvPr/>
        </p:nvSpPr>
        <p:spPr bwMode="auto">
          <a:xfrm>
            <a:off x="457200" y="4833069"/>
            <a:ext cx="8153400" cy="461665"/>
          </a:xfrm>
          <a:prstGeom prst="rect">
            <a:avLst/>
          </a:prstGeom>
          <a:noFill/>
          <a:ln w="9525">
            <a:noFill/>
            <a:miter lim="800000"/>
            <a:headEnd/>
            <a:tailEnd/>
          </a:ln>
        </p:spPr>
        <p:txBody>
          <a:bodyPr>
            <a:spAutoFit/>
          </a:bodyPr>
          <a:lstStyle/>
          <a:p>
            <a:pPr algn="just">
              <a:spcBef>
                <a:spcPct val="50000"/>
              </a:spcBef>
            </a:pPr>
            <a:r>
              <a:rPr kumimoji="1" lang="en-US" altLang="zh-CN" sz="2400" dirty="0">
                <a:latin typeface="Times New Roman" pitchFamily="18" charset="0"/>
              </a:rPr>
              <a:t>(2) </a:t>
            </a:r>
            <a:r>
              <a:rPr kumimoji="1" lang="en-US" altLang="zh-CN" sz="2400" dirty="0" smtClean="0">
                <a:latin typeface="Times New Roman" pitchFamily="18" charset="0"/>
              </a:rPr>
              <a:t>ξ(t</a:t>
            </a:r>
            <a:r>
              <a:rPr kumimoji="1" lang="en-US" altLang="zh-CN" sz="2400" dirty="0">
                <a:latin typeface="Times New Roman" pitchFamily="18" charset="0"/>
              </a:rPr>
              <a:t>)</a:t>
            </a:r>
            <a:r>
              <a:rPr kumimoji="1" lang="zh-CN" altLang="en-US" sz="2400" dirty="0">
                <a:latin typeface="Times New Roman" pitchFamily="18" charset="0"/>
              </a:rPr>
              <a:t>的时间</a:t>
            </a:r>
            <a:r>
              <a:rPr kumimoji="1" lang="zh-CN" altLang="en-US" sz="2400" dirty="0" smtClean="0">
                <a:latin typeface="Times New Roman" pitchFamily="18" charset="0"/>
              </a:rPr>
              <a:t>平均为</a:t>
            </a:r>
            <a:endParaRPr kumimoji="1" lang="en-US" altLang="zh-CN" sz="2400" dirty="0">
              <a:latin typeface="Times New Roman" pitchFamily="18" charset="0"/>
            </a:endParaRPr>
          </a:p>
        </p:txBody>
      </p:sp>
      <p:graphicFrame>
        <p:nvGraphicFramePr>
          <p:cNvPr id="19461" name="Object 11"/>
          <p:cNvGraphicFramePr>
            <a:graphicFrameLocks noChangeAspect="1"/>
          </p:cNvGraphicFramePr>
          <p:nvPr/>
        </p:nvGraphicFramePr>
        <p:xfrm>
          <a:off x="2222500" y="5517232"/>
          <a:ext cx="4621213" cy="844550"/>
        </p:xfrm>
        <a:graphic>
          <a:graphicData uri="http://schemas.openxmlformats.org/presentationml/2006/ole">
            <mc:AlternateContent xmlns:mc="http://schemas.openxmlformats.org/markup-compatibility/2006">
              <mc:Choice xmlns:v="urn:schemas-microsoft-com:vml" Requires="v">
                <p:oleObj spid="_x0000_s19485" name="Equation" r:id="rId9" imgW="2222280" imgH="406080" progId="Equation.DSMT4">
                  <p:embed/>
                </p:oleObj>
              </mc:Choice>
              <mc:Fallback>
                <p:oleObj name="Equation" r:id="rId9" imgW="2222280" imgH="40608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22500" y="5517232"/>
                        <a:ext cx="4621213"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21</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4"/>
          <p:cNvGraphicFramePr>
            <a:graphicFrameLocks noChangeAspect="1"/>
          </p:cNvGraphicFramePr>
          <p:nvPr/>
        </p:nvGraphicFramePr>
        <p:xfrm>
          <a:off x="684213" y="1867693"/>
          <a:ext cx="7632700" cy="2613025"/>
        </p:xfrm>
        <a:graphic>
          <a:graphicData uri="http://schemas.openxmlformats.org/presentationml/2006/ole">
            <mc:AlternateContent xmlns:mc="http://schemas.openxmlformats.org/markup-compatibility/2006">
              <mc:Choice xmlns:v="urn:schemas-microsoft-com:vml" Requires="v">
                <p:oleObj spid="_x0000_s20500" name="Equation" r:id="rId3" imgW="3670200" imgH="1257120" progId="Equation.DSMT4">
                  <p:embed/>
                </p:oleObj>
              </mc:Choice>
              <mc:Fallback>
                <p:oleObj name="Equation" r:id="rId3" imgW="3670200" imgH="12571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867693"/>
                        <a:ext cx="7632700" cy="261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5" name="Text Box 9"/>
          <p:cNvSpPr txBox="1">
            <a:spLocks noChangeArrowheads="1"/>
          </p:cNvSpPr>
          <p:nvPr/>
        </p:nvSpPr>
        <p:spPr bwMode="auto">
          <a:xfrm>
            <a:off x="457200" y="4680743"/>
            <a:ext cx="8382000" cy="1052513"/>
          </a:xfrm>
          <a:prstGeom prst="rect">
            <a:avLst/>
          </a:prstGeom>
          <a:noFill/>
          <a:ln w="9525">
            <a:noFill/>
            <a:miter lim="800000"/>
            <a:headEnd/>
            <a:tailEnd/>
          </a:ln>
        </p:spPr>
        <p:txBody>
          <a:bodyPr>
            <a:spAutoFit/>
          </a:bodyPr>
          <a:lstStyle/>
          <a:p>
            <a:pPr algn="just">
              <a:lnSpc>
                <a:spcPct val="13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比较统计平均与时间平均，得</a:t>
            </a:r>
            <a:r>
              <a:rPr kumimoji="1" lang="en-US" altLang="zh-CN" sz="2400" dirty="0">
                <a:latin typeface="Times New Roman" pitchFamily="18" charset="0"/>
              </a:rPr>
              <a:t>a=      , R(τ)=        </a:t>
            </a:r>
            <a:r>
              <a:rPr kumimoji="1" lang="zh-CN" altLang="en-US" sz="2400" dirty="0">
                <a:latin typeface="Times New Roman" pitchFamily="18" charset="0"/>
              </a:rPr>
              <a:t>， 因此，随机相位余弦波是各态历经的。 </a:t>
            </a:r>
          </a:p>
        </p:txBody>
      </p:sp>
      <p:graphicFrame>
        <p:nvGraphicFramePr>
          <p:cNvPr id="20483" name="Object 10"/>
          <p:cNvGraphicFramePr>
            <a:graphicFrameLocks noChangeAspect="1"/>
          </p:cNvGraphicFramePr>
          <p:nvPr/>
        </p:nvGraphicFramePr>
        <p:xfrm>
          <a:off x="5580063" y="4690268"/>
          <a:ext cx="287337" cy="419100"/>
        </p:xfrm>
        <a:graphic>
          <a:graphicData uri="http://schemas.openxmlformats.org/presentationml/2006/ole">
            <mc:AlternateContent xmlns:mc="http://schemas.openxmlformats.org/markup-compatibility/2006">
              <mc:Choice xmlns:v="urn:schemas-microsoft-com:vml" Requires="v">
                <p:oleObj spid="_x0000_s20501" name="Equation" r:id="rId5" imgW="126720" imgH="215640" progId="Equation.DSMT4">
                  <p:embed/>
                </p:oleObj>
              </mc:Choice>
              <mc:Fallback>
                <p:oleObj name="Equation" r:id="rId5" imgW="126720" imgH="21564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4690268"/>
                        <a:ext cx="287337"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4" name="Object 11"/>
          <p:cNvGraphicFramePr>
            <a:graphicFrameLocks noChangeAspect="1"/>
          </p:cNvGraphicFramePr>
          <p:nvPr/>
        </p:nvGraphicFramePr>
        <p:xfrm>
          <a:off x="6804025" y="4749006"/>
          <a:ext cx="647700" cy="473075"/>
        </p:xfrm>
        <a:graphic>
          <a:graphicData uri="http://schemas.openxmlformats.org/presentationml/2006/ole">
            <mc:AlternateContent xmlns:mc="http://schemas.openxmlformats.org/markup-compatibility/2006">
              <mc:Choice xmlns:v="urn:schemas-microsoft-com:vml" Requires="v">
                <p:oleObj spid="_x0000_s20502" name="Equation" r:id="rId7" imgW="330120" imgH="241200" progId="Equation.DSMT4">
                  <p:embed/>
                </p:oleObj>
              </mc:Choice>
              <mc:Fallback>
                <p:oleObj name="Equation" r:id="rId7" imgW="330120" imgH="2412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4749006"/>
                        <a:ext cx="6477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22</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76064" y="2391023"/>
            <a:ext cx="4892080" cy="1470025"/>
          </a:xfrm>
        </p:spPr>
        <p:txBody>
          <a:bodyPr/>
          <a:lstStyle/>
          <a:p>
            <a:pPr algn="l"/>
            <a:r>
              <a:rPr lang="en-US" altLang="zh-CN" sz="3600" b="1" dirty="0" smtClean="0">
                <a:solidFill>
                  <a:schemeClr val="accent2"/>
                </a:solidFill>
                <a:effectLst>
                  <a:outerShdw blurRad="38100" dist="38100" dir="2700000" algn="tl">
                    <a:srgbClr val="000000">
                      <a:alpha val="43137"/>
                    </a:srgbClr>
                  </a:outerShdw>
                </a:effectLst>
              </a:rPr>
              <a:t>§2.3   </a:t>
            </a:r>
            <a:r>
              <a:rPr lang="zh-CN" altLang="en-US" sz="3600" b="1" dirty="0" smtClean="0">
                <a:solidFill>
                  <a:schemeClr val="accent2"/>
                </a:solidFill>
                <a:effectLst>
                  <a:outerShdw blurRad="38100" dist="38100" dir="2700000" algn="tl">
                    <a:srgbClr val="000000">
                      <a:alpha val="43137"/>
                    </a:srgbClr>
                  </a:outerShdw>
                </a:effectLst>
              </a:rPr>
              <a:t>高斯随机过程</a:t>
            </a:r>
          </a:p>
        </p:txBody>
      </p:sp>
      <p:sp>
        <p:nvSpPr>
          <p:cNvPr id="6" name="灯片编号占位符 5"/>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23</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381000" y="1591632"/>
            <a:ext cx="8305800" cy="1477328"/>
          </a:xfrm>
          <a:prstGeom prst="rect">
            <a:avLst/>
          </a:prstGeom>
          <a:noFill/>
          <a:ln w="9525">
            <a:noFill/>
            <a:miter lim="800000"/>
            <a:headEnd/>
            <a:tailEnd/>
          </a:ln>
        </p:spPr>
        <p:txBody>
          <a:bodyPr>
            <a:spAutoFit/>
          </a:bodyPr>
          <a:lstStyle/>
          <a:p>
            <a:pPr algn="just">
              <a:lnSpc>
                <a:spcPct val="125000"/>
              </a:lnSpc>
              <a:spcBef>
                <a:spcPct val="50000"/>
              </a:spcBef>
              <a:buFont typeface="Wingdings" pitchFamily="2" charset="2"/>
              <a:buChar char="n"/>
            </a:pPr>
            <a:r>
              <a:rPr kumimoji="1" lang="zh-CN" altLang="en-US" sz="2400" dirty="0" smtClean="0">
                <a:latin typeface="Times New Roman" pitchFamily="18" charset="0"/>
              </a:rPr>
              <a:t>若</a:t>
            </a:r>
            <a:r>
              <a:rPr kumimoji="1" lang="zh-CN" altLang="en-US" sz="2400" dirty="0">
                <a:latin typeface="Times New Roman" pitchFamily="18" charset="0"/>
              </a:rPr>
              <a:t>随机过程</a:t>
            </a:r>
            <a:r>
              <a:rPr kumimoji="1" lang="en-US" altLang="zh-CN" sz="2400" dirty="0">
                <a:latin typeface="Times New Roman" pitchFamily="18" charset="0"/>
              </a:rPr>
              <a:t>ξ(t)</a:t>
            </a:r>
            <a:r>
              <a:rPr kumimoji="1" lang="zh-CN" altLang="en-US" sz="2400" dirty="0">
                <a:latin typeface="Times New Roman" pitchFamily="18" charset="0"/>
              </a:rPr>
              <a:t>的</a:t>
            </a:r>
            <a:r>
              <a:rPr kumimoji="1" lang="zh-CN" altLang="en-US" sz="2400" b="1" dirty="0">
                <a:solidFill>
                  <a:srgbClr val="FF0000"/>
                </a:solidFill>
                <a:latin typeface="Times New Roman" pitchFamily="18" charset="0"/>
              </a:rPr>
              <a:t>任意</a:t>
            </a:r>
            <a:r>
              <a:rPr kumimoji="1" lang="en-US" altLang="zh-CN" sz="2400" b="1" dirty="0">
                <a:solidFill>
                  <a:srgbClr val="FF0000"/>
                </a:solidFill>
                <a:latin typeface="Times New Roman" pitchFamily="18" charset="0"/>
              </a:rPr>
              <a:t>n</a:t>
            </a:r>
            <a:r>
              <a:rPr kumimoji="1" lang="zh-CN" altLang="en-US" sz="2400" b="1" dirty="0">
                <a:solidFill>
                  <a:srgbClr val="FF0000"/>
                </a:solidFill>
                <a:latin typeface="Times New Roman" pitchFamily="18" charset="0"/>
              </a:rPr>
              <a:t>维（</a:t>
            </a:r>
            <a:r>
              <a:rPr kumimoji="1" lang="en-US" altLang="zh-CN" sz="2400" b="1" dirty="0">
                <a:solidFill>
                  <a:srgbClr val="FF0000"/>
                </a:solidFill>
                <a:latin typeface="Times New Roman" pitchFamily="18" charset="0"/>
              </a:rPr>
              <a:t>n=1, 2, </a:t>
            </a:r>
            <a:r>
              <a:rPr kumimoji="1" lang="en-US" altLang="zh-CN" sz="2400" b="1" dirty="0">
                <a:solidFill>
                  <a:srgbClr val="FF0000"/>
                </a:solidFill>
                <a:latin typeface="Courier New" pitchFamily="49" charset="0"/>
              </a:rPr>
              <a:t>…</a:t>
            </a:r>
            <a:r>
              <a:rPr kumimoji="1" lang="zh-CN" altLang="en-US" sz="2400" b="1" dirty="0">
                <a:solidFill>
                  <a:srgbClr val="FF0000"/>
                </a:solidFill>
                <a:latin typeface="Times New Roman" pitchFamily="18" charset="0"/>
              </a:rPr>
              <a:t>）分布都是正态分布</a:t>
            </a:r>
            <a:r>
              <a:rPr kumimoji="1" lang="zh-CN" altLang="en-US" sz="2400" dirty="0">
                <a:latin typeface="Times New Roman" pitchFamily="18" charset="0"/>
              </a:rPr>
              <a:t>，则称它为</a:t>
            </a:r>
            <a:r>
              <a:rPr kumimoji="1" lang="zh-CN" altLang="en-US" sz="2400" b="1" dirty="0">
                <a:solidFill>
                  <a:srgbClr val="FF0000"/>
                </a:solidFill>
                <a:latin typeface="Times New Roman" pitchFamily="18" charset="0"/>
              </a:rPr>
              <a:t>高斯随机过程</a:t>
            </a:r>
            <a:r>
              <a:rPr kumimoji="1" lang="zh-CN" altLang="en-US" sz="2400" dirty="0">
                <a:latin typeface="Times New Roman" pitchFamily="18" charset="0"/>
              </a:rPr>
              <a:t>或</a:t>
            </a:r>
            <a:r>
              <a:rPr kumimoji="1" lang="zh-CN" altLang="en-US" sz="2400" b="1" dirty="0">
                <a:solidFill>
                  <a:srgbClr val="FF0000"/>
                </a:solidFill>
                <a:latin typeface="Times New Roman" pitchFamily="18" charset="0"/>
              </a:rPr>
              <a:t>正态过程</a:t>
            </a:r>
            <a:r>
              <a:rPr kumimoji="1" lang="zh-CN" altLang="en-US" sz="2400" dirty="0">
                <a:latin typeface="Times New Roman" pitchFamily="18" charset="0"/>
              </a:rPr>
              <a:t>。 其</a:t>
            </a:r>
            <a:r>
              <a:rPr kumimoji="1" lang="en-US" altLang="zh-CN" sz="2400" dirty="0">
                <a:latin typeface="Times New Roman" pitchFamily="18" charset="0"/>
              </a:rPr>
              <a:t>n</a:t>
            </a:r>
            <a:r>
              <a:rPr kumimoji="1" lang="zh-CN" altLang="en-US" sz="2400" dirty="0">
                <a:latin typeface="Times New Roman" pitchFamily="18" charset="0"/>
              </a:rPr>
              <a:t>维正态概率密度函数表示如下： </a:t>
            </a:r>
            <a:r>
              <a:rPr kumimoji="1" lang="zh-CN" altLang="en-US" sz="2400" dirty="0" smtClean="0">
                <a:latin typeface="Times New Roman" pitchFamily="18" charset="0"/>
              </a:rPr>
              <a:t>            </a:t>
            </a:r>
            <a:endParaRPr kumimoji="1" lang="en-US" altLang="zh-CN" sz="2400" dirty="0">
              <a:latin typeface="Times New Roman" pitchFamily="18" charset="0"/>
            </a:endParaRPr>
          </a:p>
        </p:txBody>
      </p:sp>
      <p:graphicFrame>
        <p:nvGraphicFramePr>
          <p:cNvPr id="21506" name="Object 5"/>
          <p:cNvGraphicFramePr>
            <a:graphicFrameLocks noChangeAspect="1"/>
          </p:cNvGraphicFramePr>
          <p:nvPr/>
        </p:nvGraphicFramePr>
        <p:xfrm>
          <a:off x="1149350" y="3068638"/>
          <a:ext cx="6400800" cy="1917700"/>
        </p:xfrm>
        <a:graphic>
          <a:graphicData uri="http://schemas.openxmlformats.org/presentationml/2006/ole">
            <mc:AlternateContent xmlns:mc="http://schemas.openxmlformats.org/markup-compatibility/2006">
              <mc:Choice xmlns:v="urn:schemas-microsoft-com:vml" Requires="v">
                <p:oleObj spid="_x0000_s21512" name="Equation" r:id="rId3" imgW="3225600" imgH="965160" progId="Equation.DSMT4">
                  <p:embed/>
                </p:oleObj>
              </mc:Choice>
              <mc:Fallback>
                <p:oleObj name="Equation" r:id="rId3" imgW="3225600" imgH="9651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350" y="3068638"/>
                        <a:ext cx="6400800" cy="191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9" name="Text Box 7"/>
          <p:cNvSpPr txBox="1">
            <a:spLocks noChangeArrowheads="1"/>
          </p:cNvSpPr>
          <p:nvPr/>
        </p:nvSpPr>
        <p:spPr bwMode="auto">
          <a:xfrm>
            <a:off x="304800" y="5105400"/>
            <a:ext cx="8458200" cy="933450"/>
          </a:xfrm>
          <a:prstGeom prst="rect">
            <a:avLst/>
          </a:prstGeom>
          <a:noFill/>
          <a:ln w="9525">
            <a:noFill/>
            <a:miter lim="800000"/>
            <a:headEnd/>
            <a:tailEnd/>
          </a:ln>
        </p:spPr>
        <p:txBody>
          <a:bodyPr>
            <a:spAutoFit/>
          </a:bodyPr>
          <a:lstStyle/>
          <a:p>
            <a:pPr algn="just">
              <a:lnSpc>
                <a:spcPct val="115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式中</a:t>
            </a:r>
            <a:r>
              <a:rPr kumimoji="1" lang="en-US" altLang="zh-CN" sz="2400" dirty="0">
                <a:latin typeface="Times New Roman" pitchFamily="18" charset="0"/>
              </a:rPr>
              <a:t>, a</a:t>
            </a:r>
            <a:r>
              <a:rPr kumimoji="1" lang="en-US" altLang="zh-CN" sz="2400" baseline="-25000" dirty="0">
                <a:latin typeface="Times New Roman" pitchFamily="18" charset="0"/>
              </a:rPr>
              <a:t>k</a:t>
            </a:r>
            <a:r>
              <a:rPr kumimoji="1" lang="en-US" altLang="zh-CN" sz="2400" dirty="0">
                <a:latin typeface="Times New Roman" pitchFamily="18" charset="0"/>
              </a:rPr>
              <a:t>=E</a:t>
            </a:r>
            <a:r>
              <a:rPr kumimoji="1" lang="zh-CN" altLang="en-US" sz="2400" dirty="0">
                <a:latin typeface="Times New Roman" pitchFamily="18" charset="0"/>
              </a:rPr>
              <a:t>［</a:t>
            </a:r>
            <a:r>
              <a:rPr kumimoji="1" lang="en-US" altLang="zh-CN" sz="2400" dirty="0">
                <a:latin typeface="Times New Roman" pitchFamily="18" charset="0"/>
              </a:rPr>
              <a:t>ξ(t</a:t>
            </a:r>
            <a:r>
              <a:rPr kumimoji="1" lang="en-US" altLang="zh-CN" sz="2400" baseline="-25000" dirty="0">
                <a:latin typeface="Times New Roman" pitchFamily="18" charset="0"/>
              </a:rPr>
              <a:t>k</a:t>
            </a:r>
            <a:r>
              <a:rPr kumimoji="1" lang="en-US" altLang="zh-CN" sz="2400" dirty="0">
                <a:latin typeface="Times New Roman" pitchFamily="18" charset="0"/>
              </a:rPr>
              <a:t>)</a:t>
            </a:r>
            <a:r>
              <a:rPr kumimoji="1" lang="zh-CN" altLang="en-US" sz="2400" dirty="0">
                <a:latin typeface="Times New Roman" pitchFamily="18" charset="0"/>
              </a:rPr>
              <a:t>］，</a:t>
            </a:r>
            <a:r>
              <a:rPr kumimoji="1" lang="en-US" altLang="zh-CN" sz="2400" dirty="0">
                <a:latin typeface="Times New Roman" pitchFamily="18" charset="0"/>
              </a:rPr>
              <a:t>σ</a:t>
            </a:r>
            <a:r>
              <a:rPr kumimoji="1" lang="en-US" altLang="zh-CN" sz="2400" baseline="30000" dirty="0">
                <a:latin typeface="Times New Roman" pitchFamily="18" charset="0"/>
              </a:rPr>
              <a:t>2</a:t>
            </a:r>
            <a:r>
              <a:rPr kumimoji="1" lang="en-US" altLang="zh-CN" sz="2400" baseline="-25000" dirty="0">
                <a:latin typeface="Times New Roman" pitchFamily="18" charset="0"/>
              </a:rPr>
              <a:t>k</a:t>
            </a:r>
            <a:r>
              <a:rPr kumimoji="1" lang="en-US" altLang="zh-CN" sz="2400" dirty="0">
                <a:latin typeface="Times New Roman" pitchFamily="18" charset="0"/>
              </a:rPr>
              <a:t>=E</a:t>
            </a:r>
            <a:r>
              <a:rPr kumimoji="1" lang="zh-CN" altLang="en-US" sz="2400" dirty="0">
                <a:latin typeface="Times New Roman" pitchFamily="18" charset="0"/>
              </a:rPr>
              <a:t>［</a:t>
            </a:r>
            <a:r>
              <a:rPr kumimoji="1" lang="en-US" altLang="zh-CN" sz="2400" dirty="0">
                <a:latin typeface="Times New Roman" pitchFamily="18" charset="0"/>
              </a:rPr>
              <a:t>ξ(t</a:t>
            </a:r>
            <a:r>
              <a:rPr kumimoji="1" lang="en-US" altLang="zh-CN" sz="2400" baseline="-25000" dirty="0">
                <a:latin typeface="Times New Roman" pitchFamily="18" charset="0"/>
              </a:rPr>
              <a:t>k</a:t>
            </a:r>
            <a:r>
              <a:rPr kumimoji="1" lang="en-US" altLang="zh-CN" sz="2400" dirty="0">
                <a:latin typeface="Times New Roman" pitchFamily="18" charset="0"/>
              </a:rPr>
              <a:t>)-a</a:t>
            </a:r>
            <a:r>
              <a:rPr kumimoji="1" lang="en-US" altLang="zh-CN" sz="2400" baseline="-25000" dirty="0">
                <a:latin typeface="Times New Roman" pitchFamily="18" charset="0"/>
              </a:rPr>
              <a:t>k</a:t>
            </a:r>
            <a:r>
              <a:rPr kumimoji="1" lang="zh-CN" altLang="en-US" sz="2400" dirty="0">
                <a:latin typeface="Times New Roman" pitchFamily="18" charset="0"/>
              </a:rPr>
              <a:t>］</a:t>
            </a:r>
            <a:r>
              <a:rPr kumimoji="1" lang="en-US" altLang="zh-CN" sz="2400" baseline="30000" dirty="0">
                <a:latin typeface="Times New Roman" pitchFamily="18" charset="0"/>
              </a:rPr>
              <a:t>2</a:t>
            </a:r>
            <a:r>
              <a:rPr kumimoji="1" lang="zh-CN" altLang="en-US" sz="2400" dirty="0">
                <a:latin typeface="Times New Roman" pitchFamily="18" charset="0"/>
              </a:rPr>
              <a:t>，</a:t>
            </a:r>
            <a:r>
              <a:rPr kumimoji="1" lang="en-US" altLang="zh-CN" sz="2400" dirty="0">
                <a:latin typeface="Times New Roman" pitchFamily="18" charset="0"/>
              </a:rPr>
              <a:t>|B|</a:t>
            </a:r>
            <a:r>
              <a:rPr kumimoji="1" lang="zh-CN" altLang="en-US" sz="2400" dirty="0">
                <a:latin typeface="Times New Roman" pitchFamily="18" charset="0"/>
              </a:rPr>
              <a:t>为归一化协方差</a:t>
            </a:r>
            <a:r>
              <a:rPr kumimoji="1" lang="zh-CN" altLang="en-US" sz="2400" dirty="0" smtClean="0">
                <a:latin typeface="Times New Roman" pitchFamily="18" charset="0"/>
              </a:rPr>
              <a:t>矩阵的行列式。</a:t>
            </a:r>
            <a:endParaRPr kumimoji="1" lang="zh-CN" altLang="en-US" sz="2400" dirty="0">
              <a:latin typeface="Times New Roman" pitchFamily="18" charset="0"/>
            </a:endParaRPr>
          </a:p>
        </p:txBody>
      </p:sp>
      <p:sp>
        <p:nvSpPr>
          <p:cNvPr id="7" name="标题 4"/>
          <p:cNvSpPr txBox="1">
            <a:spLocks/>
          </p:cNvSpPr>
          <p:nvPr/>
        </p:nvSpPr>
        <p:spPr bwMode="auto">
          <a:xfrm>
            <a:off x="899592" y="476672"/>
            <a:ext cx="7488832"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一、高斯随机过程的基本概念</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sp>
        <p:nvSpPr>
          <p:cNvPr id="8" name="灯片编号占位符 7"/>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24</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4"/>
          <p:cNvSpPr txBox="1">
            <a:spLocks noChangeArrowheads="1"/>
          </p:cNvSpPr>
          <p:nvPr/>
        </p:nvSpPr>
        <p:spPr bwMode="auto">
          <a:xfrm>
            <a:off x="533400" y="1753764"/>
            <a:ext cx="8305800" cy="3619452"/>
          </a:xfrm>
          <a:prstGeom prst="rect">
            <a:avLst/>
          </a:prstGeom>
          <a:noFill/>
          <a:ln w="9525">
            <a:noFill/>
            <a:miter lim="800000"/>
            <a:headEnd/>
            <a:tailEnd/>
          </a:ln>
        </p:spPr>
        <p:txBody>
          <a:bodyPr>
            <a:spAutoFit/>
          </a:bodyPr>
          <a:lstStyle/>
          <a:p>
            <a:pPr algn="just">
              <a:lnSpc>
                <a:spcPct val="115000"/>
              </a:lnSpc>
              <a:spcBef>
                <a:spcPct val="50000"/>
              </a:spcBef>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zh-CN" altLang="en-US" sz="2400" dirty="0" smtClean="0">
                <a:latin typeface="Times New Roman" pitchFamily="18" charset="0"/>
              </a:rPr>
              <a:t>（</a:t>
            </a:r>
            <a:r>
              <a:rPr kumimoji="1" lang="en-US" altLang="zh-CN" sz="2400" dirty="0" smtClean="0">
                <a:latin typeface="Times New Roman" pitchFamily="18" charset="0"/>
              </a:rPr>
              <a:t>1</a:t>
            </a:r>
            <a:r>
              <a:rPr kumimoji="1" lang="zh-CN" altLang="en-US" sz="2400" dirty="0">
                <a:latin typeface="Times New Roman" pitchFamily="18" charset="0"/>
              </a:rPr>
              <a:t>） </a:t>
            </a:r>
            <a:r>
              <a:rPr kumimoji="1" lang="zh-CN" altLang="en-US" sz="2400" dirty="0" smtClean="0">
                <a:latin typeface="Times New Roman" pitchFamily="18" charset="0"/>
              </a:rPr>
              <a:t>高斯过程</a:t>
            </a:r>
            <a:r>
              <a:rPr kumimoji="1" lang="zh-CN" altLang="en-US" sz="2400" dirty="0">
                <a:latin typeface="Times New Roman" pitchFamily="18" charset="0"/>
              </a:rPr>
              <a:t>的</a:t>
            </a:r>
            <a:r>
              <a:rPr kumimoji="1" lang="en-US" altLang="zh-CN" sz="2400" dirty="0">
                <a:latin typeface="Times New Roman" pitchFamily="18" charset="0"/>
              </a:rPr>
              <a:t>n</a:t>
            </a:r>
            <a:r>
              <a:rPr kumimoji="1" lang="zh-CN" altLang="en-US" sz="2400" dirty="0">
                <a:latin typeface="Times New Roman" pitchFamily="18" charset="0"/>
              </a:rPr>
              <a:t>维分布完全由</a:t>
            </a:r>
            <a:r>
              <a:rPr kumimoji="1" lang="en-US" altLang="zh-CN" sz="2400" dirty="0">
                <a:latin typeface="Times New Roman" pitchFamily="18" charset="0"/>
              </a:rPr>
              <a:t>n</a:t>
            </a:r>
            <a:r>
              <a:rPr kumimoji="1" lang="zh-CN" altLang="en-US" sz="2400" dirty="0">
                <a:latin typeface="Times New Roman" pitchFamily="18" charset="0"/>
              </a:rPr>
              <a:t>个随机变量的数学期望、 方差和两两之间的归一化协方差函数所决定。因此，对于高斯过程，只要研究它的数字特征就可以了。 </a:t>
            </a:r>
          </a:p>
          <a:p>
            <a:pPr algn="just">
              <a:lnSpc>
                <a:spcPct val="115000"/>
              </a:lnSpc>
              <a:spcBef>
                <a:spcPct val="50000"/>
              </a:spcBef>
            </a:pPr>
            <a:r>
              <a:rPr kumimoji="1" lang="zh-CN" altLang="en-US" sz="2400" dirty="0">
                <a:latin typeface="Times New Roman" pitchFamily="18" charset="0"/>
              </a:rPr>
              <a:t>      （</a:t>
            </a:r>
            <a:r>
              <a:rPr kumimoji="1" lang="en-US" altLang="zh-CN" sz="2400" dirty="0">
                <a:latin typeface="Times New Roman" pitchFamily="18" charset="0"/>
              </a:rPr>
              <a:t>2</a:t>
            </a:r>
            <a:r>
              <a:rPr kumimoji="1" lang="zh-CN" altLang="en-US" sz="2400" dirty="0">
                <a:latin typeface="Times New Roman" pitchFamily="18" charset="0"/>
              </a:rPr>
              <a:t>） </a:t>
            </a:r>
            <a:r>
              <a:rPr kumimoji="1" lang="zh-CN" altLang="en-US" sz="2400" dirty="0" smtClean="0">
                <a:latin typeface="Times New Roman" pitchFamily="18" charset="0"/>
              </a:rPr>
              <a:t>广义</a:t>
            </a:r>
            <a:r>
              <a:rPr kumimoji="1" lang="zh-CN" altLang="en-US" sz="2400" dirty="0">
                <a:latin typeface="Times New Roman" pitchFamily="18" charset="0"/>
              </a:rPr>
              <a:t>平稳的高斯过程也是狭义平稳的。 </a:t>
            </a:r>
          </a:p>
          <a:p>
            <a:pPr algn="just">
              <a:lnSpc>
                <a:spcPct val="115000"/>
              </a:lnSpc>
              <a:spcBef>
                <a:spcPct val="50000"/>
              </a:spcBef>
            </a:pPr>
            <a:r>
              <a:rPr kumimoji="1" lang="zh-CN" altLang="en-US" sz="2400" dirty="0">
                <a:latin typeface="Times New Roman" pitchFamily="18" charset="0"/>
              </a:rPr>
              <a:t>      （</a:t>
            </a:r>
            <a:r>
              <a:rPr kumimoji="1" lang="en-US" altLang="zh-CN" sz="2400" dirty="0">
                <a:latin typeface="Times New Roman" pitchFamily="18" charset="0"/>
              </a:rPr>
              <a:t>3</a:t>
            </a:r>
            <a:r>
              <a:rPr kumimoji="1" lang="zh-CN" altLang="en-US" sz="2400" dirty="0" smtClean="0">
                <a:latin typeface="Times New Roman" pitchFamily="18" charset="0"/>
              </a:rPr>
              <a:t>）如果高斯过程在不同时刻的取值是不相关的， 那么它们也是统计独立的。  </a:t>
            </a:r>
            <a:endParaRPr kumimoji="1" lang="en-US" altLang="zh-CN" sz="2400" dirty="0" smtClean="0">
              <a:latin typeface="Times New Roman" pitchFamily="18" charset="0"/>
            </a:endParaRPr>
          </a:p>
          <a:p>
            <a:pPr algn="just">
              <a:lnSpc>
                <a:spcPct val="115000"/>
              </a:lnSpc>
              <a:spcBef>
                <a:spcPct val="50000"/>
              </a:spcBef>
            </a:pPr>
            <a:r>
              <a:rPr kumimoji="1" lang="en-US" altLang="zh-CN" sz="2400" dirty="0" smtClean="0">
                <a:latin typeface="Times New Roman" pitchFamily="18" charset="0"/>
              </a:rPr>
              <a:t>      </a:t>
            </a:r>
            <a:r>
              <a:rPr kumimoji="1" lang="zh-CN" altLang="en-US" sz="2400" dirty="0" smtClean="0">
                <a:latin typeface="Times New Roman" pitchFamily="18" charset="0"/>
              </a:rPr>
              <a:t>（</a:t>
            </a:r>
            <a:r>
              <a:rPr kumimoji="1" lang="en-US" altLang="zh-CN" sz="2400" dirty="0" smtClean="0">
                <a:latin typeface="Times New Roman" pitchFamily="18" charset="0"/>
              </a:rPr>
              <a:t>4</a:t>
            </a:r>
            <a:r>
              <a:rPr kumimoji="1" lang="zh-CN" altLang="en-US" sz="2400" dirty="0" smtClean="0">
                <a:latin typeface="Times New Roman" pitchFamily="18" charset="0"/>
              </a:rPr>
              <a:t>）若干个高斯过程的线性叠加仍然是高斯过程。</a:t>
            </a:r>
            <a:endParaRPr kumimoji="1" lang="en-US" altLang="zh-CN" sz="2400" dirty="0">
              <a:latin typeface="Times New Roman" pitchFamily="18" charset="0"/>
            </a:endParaRPr>
          </a:p>
        </p:txBody>
      </p:sp>
      <p:sp>
        <p:nvSpPr>
          <p:cNvPr id="3" name="标题 4"/>
          <p:cNvSpPr txBox="1">
            <a:spLocks/>
          </p:cNvSpPr>
          <p:nvPr/>
        </p:nvSpPr>
        <p:spPr bwMode="auto">
          <a:xfrm>
            <a:off x="899592" y="476672"/>
            <a:ext cx="7488832"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二、高斯随机过程的重要性质</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25</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Text Box 4"/>
          <p:cNvSpPr txBox="1">
            <a:spLocks noChangeArrowheads="1"/>
          </p:cNvSpPr>
          <p:nvPr/>
        </p:nvSpPr>
        <p:spPr bwMode="auto">
          <a:xfrm>
            <a:off x="533400" y="1565176"/>
            <a:ext cx="8077200" cy="1016000"/>
          </a:xfrm>
          <a:prstGeom prst="rect">
            <a:avLst/>
          </a:prstGeom>
          <a:noFill/>
          <a:ln w="9525">
            <a:noFill/>
            <a:miter lim="800000"/>
            <a:headEnd/>
            <a:tailEnd/>
          </a:ln>
        </p:spPr>
        <p:txBody>
          <a:bodyPr>
            <a:spAutoFit/>
          </a:bodyPr>
          <a:lstStyle/>
          <a:p>
            <a:pPr algn="just">
              <a:spcBef>
                <a:spcPct val="50000"/>
              </a:spcBef>
            </a:pPr>
            <a:endParaRPr kumimoji="1" lang="en-US" altLang="zh-CN" sz="2400">
              <a:latin typeface="Times New Roman" pitchFamily="18" charset="0"/>
            </a:endParaRPr>
          </a:p>
          <a:p>
            <a:pPr>
              <a:spcBef>
                <a:spcPct val="50000"/>
              </a:spcBef>
            </a:pPr>
            <a:endParaRPr kumimoji="1" lang="en-US" altLang="zh-CN" sz="2400">
              <a:latin typeface="Times New Roman" pitchFamily="18" charset="0"/>
            </a:endParaRPr>
          </a:p>
        </p:txBody>
      </p:sp>
      <p:graphicFrame>
        <p:nvGraphicFramePr>
          <p:cNvPr id="24578" name="Object 6"/>
          <p:cNvGraphicFramePr>
            <a:graphicFrameLocks noChangeAspect="1"/>
          </p:cNvGraphicFramePr>
          <p:nvPr/>
        </p:nvGraphicFramePr>
        <p:xfrm>
          <a:off x="2743200" y="1196752"/>
          <a:ext cx="3524250" cy="839788"/>
        </p:xfrm>
        <a:graphic>
          <a:graphicData uri="http://schemas.openxmlformats.org/presentationml/2006/ole">
            <mc:AlternateContent xmlns:mc="http://schemas.openxmlformats.org/markup-compatibility/2006">
              <mc:Choice xmlns:v="urn:schemas-microsoft-com:vml" Requires="v">
                <p:oleObj spid="_x0000_s24608" name="Equation" r:id="rId4" imgW="1866600" imgH="444240" progId="Equation.DSMT4">
                  <p:embed/>
                </p:oleObj>
              </mc:Choice>
              <mc:Fallback>
                <p:oleObj name="Equation" r:id="rId4" imgW="1866600" imgH="44424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196752"/>
                        <a:ext cx="3524250"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3" name="Text Box 7"/>
          <p:cNvSpPr txBox="1">
            <a:spLocks noChangeArrowheads="1"/>
          </p:cNvSpPr>
          <p:nvPr/>
        </p:nvSpPr>
        <p:spPr bwMode="auto">
          <a:xfrm>
            <a:off x="533400" y="1916832"/>
            <a:ext cx="8229600" cy="2954655"/>
          </a:xfrm>
          <a:prstGeom prst="rect">
            <a:avLst/>
          </a:prstGeom>
          <a:noFill/>
          <a:ln w="9525">
            <a:noFill/>
            <a:miter lim="800000"/>
            <a:headEnd/>
            <a:tailEnd/>
          </a:ln>
        </p:spPr>
        <p:txBody>
          <a:bodyPr>
            <a:spAutoFit/>
          </a:bodyPr>
          <a:lstStyle/>
          <a:p>
            <a:pPr algn="just">
              <a:lnSpc>
                <a:spcPct val="125000"/>
              </a:lnSpc>
              <a:spcBef>
                <a:spcPct val="50000"/>
              </a:spcBef>
              <a:buFont typeface="Wingdings" pitchFamily="2" charset="2"/>
              <a:buChar char="n"/>
            </a:pPr>
            <a:r>
              <a:rPr kumimoji="1" lang="en-US" altLang="zh-CN" sz="2400" dirty="0" smtClean="0">
                <a:latin typeface="Times New Roman" pitchFamily="18" charset="0"/>
              </a:rPr>
              <a:t>a</a:t>
            </a:r>
            <a:r>
              <a:rPr kumimoji="1" lang="zh-CN" altLang="en-US" sz="2400" dirty="0">
                <a:latin typeface="Times New Roman" pitchFamily="18" charset="0"/>
              </a:rPr>
              <a:t>为高斯随机变量的数学期望，</a:t>
            </a:r>
            <a:r>
              <a:rPr kumimoji="1" lang="en-US" altLang="zh-CN" sz="2400" dirty="0">
                <a:latin typeface="Times New Roman" pitchFamily="18" charset="0"/>
              </a:rPr>
              <a:t>σ</a:t>
            </a:r>
            <a:r>
              <a:rPr kumimoji="1" lang="en-US" altLang="zh-CN" sz="2400" baseline="30000" dirty="0">
                <a:latin typeface="Times New Roman" pitchFamily="18" charset="0"/>
              </a:rPr>
              <a:t>2</a:t>
            </a:r>
            <a:r>
              <a:rPr kumimoji="1" lang="zh-CN" altLang="en-US" sz="2400" dirty="0">
                <a:latin typeface="Times New Roman" pitchFamily="18" charset="0"/>
              </a:rPr>
              <a:t>为方差</a:t>
            </a:r>
            <a:r>
              <a:rPr kumimoji="1" lang="zh-CN" altLang="en-US" sz="2400" dirty="0" smtClean="0">
                <a:latin typeface="Times New Roman" pitchFamily="18" charset="0"/>
              </a:rPr>
              <a:t>。概率密度函数</a:t>
            </a:r>
            <a:r>
              <a:rPr kumimoji="1" lang="en-US" altLang="zh-CN" sz="2400" dirty="0" smtClean="0">
                <a:latin typeface="Times New Roman" pitchFamily="18" charset="0"/>
              </a:rPr>
              <a:t>f(x</a:t>
            </a:r>
            <a:r>
              <a:rPr kumimoji="1" lang="en-US" altLang="zh-CN" sz="2400" dirty="0">
                <a:latin typeface="Times New Roman" pitchFamily="18" charset="0"/>
              </a:rPr>
              <a:t>)</a:t>
            </a:r>
            <a:r>
              <a:rPr kumimoji="1" lang="zh-CN" altLang="en-US" sz="2400" dirty="0">
                <a:latin typeface="Times New Roman" pitchFamily="18" charset="0"/>
              </a:rPr>
              <a:t>曲线</a:t>
            </a:r>
            <a:r>
              <a:rPr kumimoji="1" lang="zh-CN" altLang="en-US" sz="2400" dirty="0" smtClean="0">
                <a:latin typeface="Times New Roman" pitchFamily="18" charset="0"/>
              </a:rPr>
              <a:t>如下图 所</a:t>
            </a:r>
            <a:r>
              <a:rPr kumimoji="1" lang="zh-CN" altLang="en-US" sz="2400" dirty="0">
                <a:latin typeface="Times New Roman" pitchFamily="18" charset="0"/>
              </a:rPr>
              <a:t>示</a:t>
            </a:r>
            <a:r>
              <a:rPr kumimoji="1" lang="zh-CN" altLang="en-US" sz="2400" dirty="0" smtClean="0">
                <a:latin typeface="Times New Roman" pitchFamily="18" charset="0"/>
              </a:rPr>
              <a:t>。记为</a:t>
            </a:r>
            <a:endParaRPr kumimoji="1" lang="zh-CN" altLang="en-US" sz="2400" dirty="0">
              <a:latin typeface="Times New Roman" pitchFamily="18" charset="0"/>
            </a:endParaRPr>
          </a:p>
          <a:p>
            <a:pPr>
              <a:lnSpc>
                <a:spcPct val="125000"/>
              </a:lnSpc>
              <a:spcBef>
                <a:spcPct val="50000"/>
              </a:spcBef>
              <a:buFont typeface="Wingdings" pitchFamily="2" charset="2"/>
              <a:buChar char="n"/>
            </a:pPr>
            <a:r>
              <a:rPr kumimoji="1" lang="zh-CN" altLang="en-US" sz="2400" dirty="0" smtClean="0">
                <a:latin typeface="Times New Roman" pitchFamily="18" charset="0"/>
              </a:rPr>
              <a:t>具有</a:t>
            </a:r>
            <a:r>
              <a:rPr kumimoji="1" lang="zh-CN" altLang="en-US" sz="2400" dirty="0">
                <a:latin typeface="Times New Roman" pitchFamily="18" charset="0"/>
              </a:rPr>
              <a:t>如下特性： </a:t>
            </a:r>
          </a:p>
          <a:p>
            <a:pPr algn="just">
              <a:lnSpc>
                <a:spcPct val="125000"/>
              </a:lnSpc>
              <a:spcBef>
                <a:spcPct val="50000"/>
              </a:spcBef>
            </a:pPr>
            <a:r>
              <a:rPr kumimoji="1" lang="zh-CN" altLang="en-US" sz="2400" dirty="0">
                <a:latin typeface="Times New Roman" pitchFamily="18" charset="0"/>
              </a:rPr>
              <a:t>       </a:t>
            </a:r>
            <a:r>
              <a:rPr kumimoji="1" lang="en-US" altLang="zh-CN" sz="2400" dirty="0">
                <a:latin typeface="Times New Roman" pitchFamily="18" charset="0"/>
              </a:rPr>
              <a:t>(1) f(x)</a:t>
            </a:r>
            <a:r>
              <a:rPr kumimoji="1" lang="zh-CN" altLang="en-US" sz="2400" dirty="0">
                <a:latin typeface="Times New Roman" pitchFamily="18" charset="0"/>
              </a:rPr>
              <a:t>对称于</a:t>
            </a:r>
            <a:r>
              <a:rPr kumimoji="1" lang="en-US" altLang="zh-CN" sz="2400" dirty="0">
                <a:latin typeface="Times New Roman" pitchFamily="18" charset="0"/>
              </a:rPr>
              <a:t>x=a</a:t>
            </a:r>
            <a:r>
              <a:rPr kumimoji="1" lang="zh-CN" altLang="en-US" sz="2400" dirty="0">
                <a:latin typeface="Times New Roman" pitchFamily="18" charset="0"/>
              </a:rPr>
              <a:t>这条直线。 </a:t>
            </a:r>
          </a:p>
          <a:p>
            <a:pPr algn="just">
              <a:lnSpc>
                <a:spcPct val="125000"/>
              </a:lnSpc>
              <a:spcBef>
                <a:spcPct val="50000"/>
              </a:spcBef>
            </a:pPr>
            <a:r>
              <a:rPr kumimoji="1" lang="zh-CN" altLang="en-US" sz="2400" dirty="0">
                <a:latin typeface="Times New Roman" pitchFamily="18" charset="0"/>
              </a:rPr>
              <a:t>       </a:t>
            </a:r>
            <a:r>
              <a:rPr kumimoji="1" lang="en-US" altLang="zh-CN" sz="2400" dirty="0">
                <a:latin typeface="Times New Roman" pitchFamily="18" charset="0"/>
              </a:rPr>
              <a:t>(2) </a:t>
            </a:r>
          </a:p>
        </p:txBody>
      </p:sp>
      <p:graphicFrame>
        <p:nvGraphicFramePr>
          <p:cNvPr id="24579" name="Object 8"/>
          <p:cNvGraphicFramePr>
            <a:graphicFrameLocks noChangeAspect="1"/>
          </p:cNvGraphicFramePr>
          <p:nvPr/>
        </p:nvGraphicFramePr>
        <p:xfrm>
          <a:off x="1403648" y="4653136"/>
          <a:ext cx="3403625" cy="776241"/>
        </p:xfrm>
        <a:graphic>
          <a:graphicData uri="http://schemas.openxmlformats.org/presentationml/2006/ole">
            <mc:AlternateContent xmlns:mc="http://schemas.openxmlformats.org/markup-compatibility/2006">
              <mc:Choice xmlns:v="urn:schemas-microsoft-com:vml" Requires="v">
                <p:oleObj spid="_x0000_s24609" name="Equation" r:id="rId6" imgW="1726920" imgH="393480" progId="Equation.DSMT4">
                  <p:embed/>
                </p:oleObj>
              </mc:Choice>
              <mc:Fallback>
                <p:oleObj name="Equation" r:id="rId6" imgW="1726920" imgH="39348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648" y="4653136"/>
                        <a:ext cx="3403625" cy="776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9"/>
          <p:cNvGraphicFramePr>
            <a:graphicFrameLocks noChangeAspect="1"/>
          </p:cNvGraphicFramePr>
          <p:nvPr/>
        </p:nvGraphicFramePr>
        <p:xfrm>
          <a:off x="1691680" y="4149080"/>
          <a:ext cx="1787401" cy="655758"/>
        </p:xfrm>
        <a:graphic>
          <a:graphicData uri="http://schemas.openxmlformats.org/presentationml/2006/ole">
            <mc:AlternateContent xmlns:mc="http://schemas.openxmlformats.org/markup-compatibility/2006">
              <mc:Choice xmlns:v="urn:schemas-microsoft-com:vml" Requires="v">
                <p:oleObj spid="_x0000_s24610" name="Equation" r:id="rId8" imgW="901440" imgH="330120" progId="Equation.DSMT4">
                  <p:embed/>
                </p:oleObj>
              </mc:Choice>
              <mc:Fallback>
                <p:oleObj name="Equation" r:id="rId8" imgW="901440" imgH="33012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1680" y="4149080"/>
                        <a:ext cx="1787401" cy="6557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4" name="Text Box 10"/>
          <p:cNvSpPr txBox="1">
            <a:spLocks noChangeArrowheads="1"/>
          </p:cNvSpPr>
          <p:nvPr/>
        </p:nvSpPr>
        <p:spPr bwMode="auto">
          <a:xfrm>
            <a:off x="616496" y="4869160"/>
            <a:ext cx="1219200" cy="457200"/>
          </a:xfrm>
          <a:prstGeom prst="rect">
            <a:avLst/>
          </a:prstGeom>
          <a:noFill/>
          <a:ln w="9525">
            <a:noFill/>
            <a:miter lim="800000"/>
            <a:headEnd/>
            <a:tailEnd/>
          </a:ln>
        </p:spPr>
        <p:txBody>
          <a:bodyPr>
            <a:spAutoFit/>
          </a:bodyPr>
          <a:lstStyle/>
          <a:p>
            <a:pPr>
              <a:spcBef>
                <a:spcPct val="50000"/>
              </a:spcBef>
            </a:pPr>
            <a:r>
              <a:rPr kumimoji="1" lang="zh-CN" altLang="en-US" sz="2400" dirty="0">
                <a:latin typeface="Times New Roman" pitchFamily="18" charset="0"/>
              </a:rPr>
              <a:t>且有</a:t>
            </a:r>
          </a:p>
        </p:txBody>
      </p:sp>
      <p:graphicFrame>
        <p:nvGraphicFramePr>
          <p:cNvPr id="24581" name="Object 5"/>
          <p:cNvGraphicFramePr>
            <a:graphicFrameLocks noChangeAspect="1"/>
          </p:cNvGraphicFramePr>
          <p:nvPr/>
        </p:nvGraphicFramePr>
        <p:xfrm>
          <a:off x="3995936" y="3491199"/>
          <a:ext cx="4997252" cy="2624076"/>
        </p:xfrm>
        <a:graphic>
          <a:graphicData uri="http://schemas.openxmlformats.org/presentationml/2006/ole">
            <mc:AlternateContent xmlns:mc="http://schemas.openxmlformats.org/markup-compatibility/2006">
              <mc:Choice xmlns:v="urn:schemas-microsoft-com:vml" Requires="v">
                <p:oleObj spid="_x0000_s24611" name="Visio" r:id="rId10" imgW="2062348" imgH="1082164" progId="Visio.Drawing.11">
                  <p:embed/>
                </p:oleObj>
              </mc:Choice>
              <mc:Fallback>
                <p:oleObj name="Visio" r:id="rId10" imgW="2062348" imgH="1082164" progId="Visio.Drawing.11">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5936" y="3491199"/>
                        <a:ext cx="4997252" cy="2624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5" name="Text Box 4"/>
          <p:cNvSpPr txBox="1">
            <a:spLocks noChangeArrowheads="1"/>
          </p:cNvSpPr>
          <p:nvPr/>
        </p:nvSpPr>
        <p:spPr bwMode="auto">
          <a:xfrm>
            <a:off x="5652120" y="5887939"/>
            <a:ext cx="2735262" cy="396875"/>
          </a:xfrm>
          <a:prstGeom prst="rect">
            <a:avLst/>
          </a:prstGeom>
          <a:noFill/>
          <a:ln w="9525">
            <a:noFill/>
            <a:miter lim="800000"/>
            <a:headEnd/>
            <a:tailEnd/>
          </a:ln>
        </p:spPr>
        <p:txBody>
          <a:bodyPr>
            <a:spAutoFit/>
          </a:bodyPr>
          <a:lstStyle/>
          <a:p>
            <a:pPr>
              <a:spcBef>
                <a:spcPct val="50000"/>
              </a:spcBef>
            </a:pPr>
            <a:r>
              <a:rPr kumimoji="1" lang="zh-CN" altLang="en-US" sz="2000" dirty="0">
                <a:latin typeface="Times New Roman" pitchFamily="18" charset="0"/>
              </a:rPr>
              <a:t>图</a:t>
            </a:r>
            <a:r>
              <a:rPr kumimoji="1" lang="en-US" altLang="zh-CN" sz="2000" dirty="0">
                <a:latin typeface="Times New Roman" pitchFamily="18" charset="0"/>
              </a:rPr>
              <a:t>2-3 </a:t>
            </a:r>
            <a:r>
              <a:rPr kumimoji="1" lang="zh-CN" altLang="en-US" sz="2000" dirty="0">
                <a:latin typeface="Times New Roman" pitchFamily="18" charset="0"/>
              </a:rPr>
              <a:t>正态分布的概率</a:t>
            </a:r>
          </a:p>
        </p:txBody>
      </p:sp>
      <p:sp>
        <p:nvSpPr>
          <p:cNvPr id="11" name="标题 4"/>
          <p:cNvSpPr txBox="1">
            <a:spLocks/>
          </p:cNvSpPr>
          <p:nvPr/>
        </p:nvSpPr>
        <p:spPr bwMode="auto">
          <a:xfrm>
            <a:off x="899592" y="476672"/>
            <a:ext cx="7488832"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一维正态分布</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graphicFrame>
        <p:nvGraphicFramePr>
          <p:cNvPr id="12" name="Object 9"/>
          <p:cNvGraphicFramePr>
            <a:graphicFrameLocks noChangeAspect="1"/>
          </p:cNvGraphicFramePr>
          <p:nvPr/>
        </p:nvGraphicFramePr>
        <p:xfrm>
          <a:off x="4067944" y="2420888"/>
          <a:ext cx="1066106" cy="488683"/>
        </p:xfrm>
        <a:graphic>
          <a:graphicData uri="http://schemas.openxmlformats.org/presentationml/2006/ole">
            <mc:AlternateContent xmlns:mc="http://schemas.openxmlformats.org/markup-compatibility/2006">
              <mc:Choice xmlns:v="urn:schemas-microsoft-com:vml" Requires="v">
                <p:oleObj spid="_x0000_s24612" name="Equation" r:id="rId12" imgW="609480" imgH="279360" progId="Equation.DSMT4">
                  <p:embed/>
                </p:oleObj>
              </mc:Choice>
              <mc:Fallback>
                <p:oleObj name="Equation" r:id="rId12" imgW="609480" imgH="27936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7944" y="2420888"/>
                        <a:ext cx="1066106" cy="4886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0"/>
          <p:cNvSpPr txBox="1">
            <a:spLocks noChangeArrowheads="1"/>
          </p:cNvSpPr>
          <p:nvPr/>
        </p:nvSpPr>
        <p:spPr bwMode="auto">
          <a:xfrm>
            <a:off x="683568" y="5733256"/>
            <a:ext cx="3672408" cy="830997"/>
          </a:xfrm>
          <a:prstGeom prst="rect">
            <a:avLst/>
          </a:prstGeom>
          <a:noFill/>
          <a:ln w="9525">
            <a:noFill/>
            <a:miter lim="800000"/>
            <a:headEnd/>
            <a:tailEnd/>
          </a:ln>
        </p:spPr>
        <p:txBody>
          <a:bodyPr wrap="square">
            <a:spAutoFit/>
          </a:bodyPr>
          <a:lstStyle/>
          <a:p>
            <a:pPr>
              <a:spcBef>
                <a:spcPct val="50000"/>
              </a:spcBef>
            </a:pPr>
            <a:r>
              <a:rPr kumimoji="1" lang="en-US" altLang="zh-CN" sz="2400" dirty="0" smtClean="0">
                <a:latin typeface="Times New Roman" pitchFamily="18" charset="0"/>
              </a:rPr>
              <a:t>σ</a:t>
            </a:r>
            <a:r>
              <a:rPr kumimoji="1" lang="zh-CN" altLang="en-US" sz="2400" dirty="0" smtClean="0">
                <a:latin typeface="Times New Roman" pitchFamily="18" charset="0"/>
              </a:rPr>
              <a:t>表示集中程度，</a:t>
            </a:r>
            <a:r>
              <a:rPr kumimoji="1" lang="en-US" altLang="zh-CN" sz="2400" dirty="0" smtClean="0">
                <a:latin typeface="Times New Roman" pitchFamily="18" charset="0"/>
              </a:rPr>
              <a:t>σ</a:t>
            </a:r>
            <a:r>
              <a:rPr kumimoji="1" lang="zh-CN" altLang="en-US" sz="2400" dirty="0" smtClean="0">
                <a:latin typeface="Times New Roman" pitchFamily="18" charset="0"/>
              </a:rPr>
              <a:t>减小，曲线变高、变窄。</a:t>
            </a:r>
            <a:endParaRPr kumimoji="1" lang="zh-CN" altLang="en-US" sz="2400" dirty="0">
              <a:latin typeface="Times New Roman" pitchFamily="18" charset="0"/>
            </a:endParaRPr>
          </a:p>
        </p:txBody>
      </p:sp>
      <p:sp>
        <p:nvSpPr>
          <p:cNvPr id="14" name="灯片编号占位符 1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26</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4"/>
          <p:cNvSpPr txBox="1">
            <a:spLocks noChangeArrowheads="1"/>
          </p:cNvSpPr>
          <p:nvPr/>
        </p:nvSpPr>
        <p:spPr bwMode="auto">
          <a:xfrm>
            <a:off x="533400" y="1598949"/>
            <a:ext cx="8305800" cy="1902059"/>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Char char="n"/>
            </a:pPr>
            <a:r>
              <a:rPr kumimoji="1" lang="zh-CN" altLang="en-US" sz="2400" dirty="0" smtClean="0">
                <a:latin typeface="Times New Roman" pitchFamily="18" charset="0"/>
              </a:rPr>
              <a:t>当</a:t>
            </a:r>
            <a:r>
              <a:rPr kumimoji="1" lang="en-US" altLang="zh-CN" sz="2400" dirty="0">
                <a:latin typeface="Times New Roman" pitchFamily="18" charset="0"/>
              </a:rPr>
              <a:t>a=0</a:t>
            </a:r>
            <a:r>
              <a:rPr kumimoji="1" lang="zh-CN" altLang="en-US" sz="2400" dirty="0">
                <a:latin typeface="Times New Roman" pitchFamily="18" charset="0"/>
              </a:rPr>
              <a:t>，</a:t>
            </a:r>
            <a:r>
              <a:rPr kumimoji="1" lang="en-US" altLang="zh-CN" sz="2400" dirty="0">
                <a:latin typeface="Times New Roman" pitchFamily="18" charset="0"/>
              </a:rPr>
              <a:t>σ=1</a:t>
            </a:r>
            <a:r>
              <a:rPr kumimoji="1" lang="zh-CN" altLang="en-US" sz="2400" dirty="0">
                <a:latin typeface="Times New Roman" pitchFamily="18" charset="0"/>
              </a:rPr>
              <a:t>时，称</a:t>
            </a:r>
            <a:r>
              <a:rPr kumimoji="1" lang="en-US" altLang="zh-CN" sz="2400" dirty="0">
                <a:latin typeface="Times New Roman" pitchFamily="18" charset="0"/>
              </a:rPr>
              <a:t>f(x)</a:t>
            </a:r>
            <a:r>
              <a:rPr kumimoji="1" lang="zh-CN" altLang="en-US" sz="2400" dirty="0">
                <a:latin typeface="Times New Roman" pitchFamily="18" charset="0"/>
              </a:rPr>
              <a:t>为标准正态分布的密度函数。 </a:t>
            </a:r>
          </a:p>
          <a:p>
            <a:pPr algn="just">
              <a:lnSpc>
                <a:spcPct val="130000"/>
              </a:lnSpc>
              <a:spcBef>
                <a:spcPct val="50000"/>
              </a:spcBef>
              <a:buFont typeface="Wingdings" pitchFamily="2" charset="2"/>
              <a:buChar char="n"/>
            </a:pPr>
            <a:r>
              <a:rPr kumimoji="1" lang="zh-CN" altLang="en-US" sz="2400" dirty="0" smtClean="0">
                <a:latin typeface="Times New Roman" pitchFamily="18" charset="0"/>
              </a:rPr>
              <a:t>正态分布</a:t>
            </a:r>
            <a:r>
              <a:rPr kumimoji="1" lang="zh-CN" altLang="en-US" sz="2400" dirty="0">
                <a:latin typeface="Times New Roman" pitchFamily="18" charset="0"/>
              </a:rPr>
              <a:t>函数是概率密度函数的</a:t>
            </a:r>
            <a:r>
              <a:rPr kumimoji="1" lang="zh-CN" altLang="en-US" sz="2400" dirty="0" smtClean="0">
                <a:latin typeface="Times New Roman" pitchFamily="18" charset="0"/>
              </a:rPr>
              <a:t>积分（面积），</a:t>
            </a:r>
            <a:r>
              <a:rPr kumimoji="1" lang="zh-CN" altLang="en-US" sz="2400" dirty="0">
                <a:latin typeface="Times New Roman" pitchFamily="18" charset="0"/>
              </a:rPr>
              <a:t>即</a:t>
            </a:r>
          </a:p>
          <a:p>
            <a:pPr>
              <a:lnSpc>
                <a:spcPct val="130000"/>
              </a:lnSpc>
              <a:spcBef>
                <a:spcPct val="50000"/>
              </a:spcBef>
            </a:pPr>
            <a:endParaRPr kumimoji="1" lang="en-US" altLang="zh-CN" sz="2400" dirty="0">
              <a:latin typeface="Times New Roman" pitchFamily="18" charset="0"/>
            </a:endParaRPr>
          </a:p>
        </p:txBody>
      </p:sp>
      <p:graphicFrame>
        <p:nvGraphicFramePr>
          <p:cNvPr id="25602" name="Object 5"/>
          <p:cNvGraphicFramePr>
            <a:graphicFrameLocks noChangeAspect="1"/>
          </p:cNvGraphicFramePr>
          <p:nvPr/>
        </p:nvGraphicFramePr>
        <p:xfrm>
          <a:off x="1403648" y="2774627"/>
          <a:ext cx="6553200" cy="1014413"/>
        </p:xfrm>
        <a:graphic>
          <a:graphicData uri="http://schemas.openxmlformats.org/presentationml/2006/ole">
            <mc:AlternateContent xmlns:mc="http://schemas.openxmlformats.org/markup-compatibility/2006">
              <mc:Choice xmlns:v="urn:schemas-microsoft-com:vml" Requires="v">
                <p:oleObj spid="_x0000_s25608" name="Equation" r:id="rId3" imgW="2869920" imgH="444240" progId="Equation.DSMT4">
                  <p:embed/>
                </p:oleObj>
              </mc:Choice>
              <mc:Fallback>
                <p:oleObj name="Equation" r:id="rId3" imgW="2869920" imgH="4442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774627"/>
                        <a:ext cx="6553200" cy="101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4" name="Text Box 6"/>
          <p:cNvSpPr txBox="1">
            <a:spLocks noChangeArrowheads="1"/>
          </p:cNvSpPr>
          <p:nvPr/>
        </p:nvSpPr>
        <p:spPr bwMode="auto">
          <a:xfrm>
            <a:off x="514672" y="3769271"/>
            <a:ext cx="8305800" cy="1531937"/>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Char char="n"/>
            </a:pPr>
            <a:r>
              <a:rPr kumimoji="1" lang="en-US" altLang="zh-CN" sz="2400" dirty="0" smtClean="0">
                <a:latin typeface="Times New Roman" pitchFamily="18" charset="0"/>
              </a:rPr>
              <a:t> </a:t>
            </a:r>
            <a:r>
              <a:rPr kumimoji="1" lang="zh-CN" altLang="en-US" sz="2400" dirty="0">
                <a:latin typeface="Times New Roman" pitchFamily="18" charset="0"/>
              </a:rPr>
              <a:t>这个积分无法用闭合形式计算，我们要设法把这个积分式和可以在数学手册上查出积分值的特殊函数联系起来，一般常用以下几种特殊函数： </a:t>
            </a:r>
          </a:p>
        </p:txBody>
      </p:sp>
      <p:sp>
        <p:nvSpPr>
          <p:cNvPr id="5" name="灯片编号占位符 4"/>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27</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81000" y="1497880"/>
            <a:ext cx="8458200" cy="457200"/>
          </a:xfrm>
          <a:prstGeom prst="rect">
            <a:avLst/>
          </a:prstGeom>
          <a:noFill/>
          <a:ln w="9525">
            <a:noFill/>
            <a:miter lim="800000"/>
            <a:headEnd/>
            <a:tailEnd/>
          </a:ln>
        </p:spPr>
        <p:txBody>
          <a:bodyPr>
            <a:spAutoFit/>
          </a:bodyPr>
          <a:lstStyle/>
          <a:p>
            <a:pPr>
              <a:spcBef>
                <a:spcPct val="50000"/>
              </a:spcBef>
              <a:buFont typeface="Wingdings" pitchFamily="2" charset="2"/>
              <a:buChar char="n"/>
            </a:pPr>
            <a:r>
              <a:rPr kumimoji="1" lang="zh-CN" altLang="en-US" sz="2400" dirty="0" smtClean="0">
                <a:latin typeface="Times New Roman" pitchFamily="18" charset="0"/>
              </a:rPr>
              <a:t>误差函数的</a:t>
            </a:r>
            <a:r>
              <a:rPr kumimoji="1" lang="zh-CN" altLang="en-US" sz="2400" dirty="0">
                <a:latin typeface="Times New Roman" pitchFamily="18" charset="0"/>
              </a:rPr>
              <a:t>定义式为</a:t>
            </a:r>
          </a:p>
        </p:txBody>
      </p:sp>
      <p:graphicFrame>
        <p:nvGraphicFramePr>
          <p:cNvPr id="26626" name="Object 5"/>
          <p:cNvGraphicFramePr>
            <a:graphicFrameLocks noChangeAspect="1"/>
          </p:cNvGraphicFramePr>
          <p:nvPr/>
        </p:nvGraphicFramePr>
        <p:xfrm>
          <a:off x="3923928" y="1412776"/>
          <a:ext cx="2978150" cy="935037"/>
        </p:xfrm>
        <a:graphic>
          <a:graphicData uri="http://schemas.openxmlformats.org/presentationml/2006/ole">
            <mc:AlternateContent xmlns:mc="http://schemas.openxmlformats.org/markup-compatibility/2006">
              <mc:Choice xmlns:v="urn:schemas-microsoft-com:vml" Requires="v">
                <p:oleObj spid="_x0000_s26638" name="Equation" r:id="rId3" imgW="1333440" imgH="419040" progId="Equation.DSMT4">
                  <p:embed/>
                </p:oleObj>
              </mc:Choice>
              <mc:Fallback>
                <p:oleObj name="Equation" r:id="rId3" imgW="1333440" imgH="419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412776"/>
                        <a:ext cx="2978150"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9" name="Text Box 6"/>
          <p:cNvSpPr txBox="1">
            <a:spLocks noChangeArrowheads="1"/>
          </p:cNvSpPr>
          <p:nvPr/>
        </p:nvSpPr>
        <p:spPr bwMode="auto">
          <a:xfrm>
            <a:off x="467544" y="2276872"/>
            <a:ext cx="6192688" cy="2954655"/>
          </a:xfrm>
          <a:prstGeom prst="rect">
            <a:avLst/>
          </a:prstGeom>
          <a:noFill/>
          <a:ln w="9525">
            <a:noFill/>
            <a:miter lim="800000"/>
            <a:headEnd/>
            <a:tailEnd/>
          </a:ln>
        </p:spPr>
        <p:txBody>
          <a:bodyPr wrap="square">
            <a:spAutoFit/>
          </a:bodyPr>
          <a:lstStyle/>
          <a:p>
            <a:pPr lvl="1" algn="just">
              <a:lnSpc>
                <a:spcPct val="115000"/>
              </a:lnSpc>
              <a:spcBef>
                <a:spcPct val="50000"/>
              </a:spcBef>
              <a:buFont typeface="Arial" pitchFamily="34" charset="0"/>
              <a:buChar char="•"/>
            </a:pPr>
            <a:r>
              <a:rPr kumimoji="1" lang="zh-CN" altLang="en-US" sz="2400" dirty="0" smtClean="0">
                <a:latin typeface="Times New Roman" pitchFamily="18" charset="0"/>
              </a:rPr>
              <a:t>它</a:t>
            </a:r>
            <a:r>
              <a:rPr kumimoji="1" lang="zh-CN" altLang="en-US" sz="2400" dirty="0">
                <a:latin typeface="Times New Roman" pitchFamily="18" charset="0"/>
              </a:rPr>
              <a:t>是自变量的</a:t>
            </a:r>
            <a:r>
              <a:rPr kumimoji="1" lang="zh-CN" altLang="en-US" sz="2400" dirty="0">
                <a:solidFill>
                  <a:srgbClr val="FF0000"/>
                </a:solidFill>
                <a:latin typeface="Times New Roman" pitchFamily="18" charset="0"/>
              </a:rPr>
              <a:t>递增</a:t>
            </a:r>
            <a:r>
              <a:rPr kumimoji="1" lang="zh-CN" altLang="en-US" sz="2400" dirty="0" smtClean="0">
                <a:latin typeface="Times New Roman" pitchFamily="18" charset="0"/>
              </a:rPr>
              <a:t>函数</a:t>
            </a:r>
            <a:endParaRPr kumimoji="1" lang="en-US" altLang="zh-CN" sz="2400" dirty="0" smtClean="0">
              <a:latin typeface="Times New Roman" pitchFamily="18" charset="0"/>
            </a:endParaRPr>
          </a:p>
          <a:p>
            <a:pPr lvl="1" algn="just">
              <a:lnSpc>
                <a:spcPct val="115000"/>
              </a:lnSpc>
              <a:spcBef>
                <a:spcPct val="50000"/>
              </a:spcBef>
              <a:buFont typeface="Arial" pitchFamily="34" charset="0"/>
              <a:buChar char="•"/>
            </a:pPr>
            <a:r>
              <a:rPr kumimoji="1" lang="en-US" altLang="zh-CN" sz="2400" dirty="0" smtClean="0">
                <a:latin typeface="Times New Roman" pitchFamily="18" charset="0"/>
              </a:rPr>
              <a:t>erf(0</a:t>
            </a:r>
            <a:r>
              <a:rPr kumimoji="1" lang="en-US" altLang="zh-CN" sz="2400" dirty="0">
                <a:latin typeface="Times New Roman" pitchFamily="18" charset="0"/>
              </a:rPr>
              <a:t>)=0</a:t>
            </a:r>
            <a:r>
              <a:rPr kumimoji="1" lang="zh-CN" altLang="en-US" sz="2400" dirty="0">
                <a:latin typeface="Times New Roman" pitchFamily="18" charset="0"/>
              </a:rPr>
              <a:t>，</a:t>
            </a:r>
            <a:r>
              <a:rPr kumimoji="1" lang="en-US" altLang="zh-CN" sz="2400" dirty="0">
                <a:latin typeface="Times New Roman" pitchFamily="18" charset="0"/>
              </a:rPr>
              <a:t>erf(∞)=</a:t>
            </a:r>
            <a:r>
              <a:rPr kumimoji="1" lang="en-US" altLang="zh-CN" sz="2400" dirty="0" smtClean="0">
                <a:latin typeface="Times New Roman" pitchFamily="18" charset="0"/>
              </a:rPr>
              <a:t>1</a:t>
            </a:r>
          </a:p>
          <a:p>
            <a:pPr lvl="1" algn="just">
              <a:lnSpc>
                <a:spcPct val="115000"/>
              </a:lnSpc>
              <a:spcBef>
                <a:spcPct val="50000"/>
              </a:spcBef>
              <a:buFont typeface="Arial" pitchFamily="34" charset="0"/>
              <a:buChar char="•"/>
            </a:pPr>
            <a:r>
              <a:rPr kumimoji="1" lang="en-US" altLang="zh-CN" sz="2400" dirty="0" smtClean="0">
                <a:latin typeface="Times New Roman" pitchFamily="18" charset="0"/>
              </a:rPr>
              <a:t>erf</a:t>
            </a:r>
            <a:r>
              <a:rPr kumimoji="1" lang="en-US" altLang="zh-CN" sz="2400" dirty="0">
                <a:latin typeface="Times New Roman" pitchFamily="18" charset="0"/>
              </a:rPr>
              <a:t>(-x)=-erf(x</a:t>
            </a:r>
            <a:r>
              <a:rPr kumimoji="1" lang="en-US" altLang="zh-CN" sz="2400" dirty="0" smtClean="0">
                <a:latin typeface="Times New Roman" pitchFamily="18" charset="0"/>
              </a:rPr>
              <a:t>)</a:t>
            </a:r>
          </a:p>
          <a:p>
            <a:pPr algn="just">
              <a:lnSpc>
                <a:spcPct val="115000"/>
              </a:lnSpc>
              <a:spcBef>
                <a:spcPct val="50000"/>
              </a:spcBef>
              <a:buFont typeface="Wingdings" pitchFamily="2" charset="2"/>
              <a:buChar char="n"/>
            </a:pPr>
            <a:r>
              <a:rPr kumimoji="1" lang="zh-CN" altLang="en-US" sz="2400" dirty="0" smtClean="0">
                <a:latin typeface="Times New Roman" pitchFamily="18" charset="0"/>
              </a:rPr>
              <a:t>互补</a:t>
            </a:r>
            <a:r>
              <a:rPr kumimoji="1" lang="zh-CN" altLang="en-US" sz="2400" dirty="0">
                <a:latin typeface="Times New Roman" pitchFamily="18" charset="0"/>
              </a:rPr>
              <a:t>误差</a:t>
            </a:r>
            <a:r>
              <a:rPr kumimoji="1" lang="zh-CN" altLang="en-US" sz="2400" dirty="0" smtClean="0">
                <a:latin typeface="Times New Roman" pitchFamily="18" charset="0"/>
              </a:rPr>
              <a:t>函数为：</a:t>
            </a:r>
            <a:endParaRPr kumimoji="1" lang="zh-CN" altLang="en-US" sz="2400" dirty="0">
              <a:latin typeface="Times New Roman" pitchFamily="18" charset="0"/>
            </a:endParaRPr>
          </a:p>
          <a:p>
            <a:pPr>
              <a:lnSpc>
                <a:spcPct val="115000"/>
              </a:lnSpc>
              <a:spcBef>
                <a:spcPct val="50000"/>
              </a:spcBef>
            </a:pPr>
            <a:endParaRPr kumimoji="1" lang="en-US" altLang="zh-CN" sz="2400" dirty="0">
              <a:latin typeface="Times New Roman" pitchFamily="18" charset="0"/>
            </a:endParaRPr>
          </a:p>
        </p:txBody>
      </p:sp>
      <p:graphicFrame>
        <p:nvGraphicFramePr>
          <p:cNvPr id="26627" name="Object 8"/>
          <p:cNvGraphicFramePr>
            <a:graphicFrameLocks noChangeAspect="1"/>
          </p:cNvGraphicFramePr>
          <p:nvPr/>
        </p:nvGraphicFramePr>
        <p:xfrm>
          <a:off x="3059832" y="3861048"/>
          <a:ext cx="5354638" cy="1033463"/>
        </p:xfrm>
        <a:graphic>
          <a:graphicData uri="http://schemas.openxmlformats.org/presentationml/2006/ole">
            <mc:AlternateContent xmlns:mc="http://schemas.openxmlformats.org/markup-compatibility/2006">
              <mc:Choice xmlns:v="urn:schemas-microsoft-com:vml" Requires="v">
                <p:oleObj spid="_x0000_s26639" name="Equation" r:id="rId5" imgW="2171520" imgH="419040" progId="Equation.DSMT4">
                  <p:embed/>
                </p:oleObj>
              </mc:Choice>
              <mc:Fallback>
                <p:oleObj name="Equation" r:id="rId5" imgW="2171520" imgH="4190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3861048"/>
                        <a:ext cx="5354638" cy="103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1" name="Text Box 9"/>
          <p:cNvSpPr txBox="1">
            <a:spLocks noChangeArrowheads="1"/>
          </p:cNvSpPr>
          <p:nvPr/>
        </p:nvSpPr>
        <p:spPr bwMode="auto">
          <a:xfrm>
            <a:off x="539552" y="4509120"/>
            <a:ext cx="8153400" cy="1902059"/>
          </a:xfrm>
          <a:prstGeom prst="rect">
            <a:avLst/>
          </a:prstGeom>
          <a:noFill/>
          <a:ln w="9525">
            <a:noFill/>
            <a:miter lim="800000"/>
            <a:headEnd/>
            <a:tailEnd/>
          </a:ln>
        </p:spPr>
        <p:txBody>
          <a:bodyPr>
            <a:spAutoFit/>
          </a:bodyPr>
          <a:lstStyle/>
          <a:p>
            <a:pPr lvl="1" algn="just">
              <a:lnSpc>
                <a:spcPct val="130000"/>
              </a:lnSpc>
              <a:spcBef>
                <a:spcPct val="50000"/>
              </a:spcBef>
              <a:buFont typeface="Arial" pitchFamily="34" charset="0"/>
              <a:buChar char="•"/>
            </a:pPr>
            <a:r>
              <a:rPr kumimoji="1" lang="zh-CN" altLang="en-US" sz="2400" dirty="0" smtClean="0">
                <a:latin typeface="Times New Roman" pitchFamily="18" charset="0"/>
              </a:rPr>
              <a:t>自变量</a:t>
            </a:r>
            <a:r>
              <a:rPr kumimoji="1" lang="zh-CN" altLang="en-US" sz="2400" dirty="0">
                <a:latin typeface="Times New Roman" pitchFamily="18" charset="0"/>
              </a:rPr>
              <a:t>的</a:t>
            </a:r>
            <a:r>
              <a:rPr kumimoji="1" lang="zh-CN" altLang="en-US" sz="2400" dirty="0">
                <a:solidFill>
                  <a:srgbClr val="FF0000"/>
                </a:solidFill>
                <a:latin typeface="Times New Roman" pitchFamily="18" charset="0"/>
              </a:rPr>
              <a:t>递减</a:t>
            </a:r>
            <a:r>
              <a:rPr kumimoji="1" lang="zh-CN" altLang="en-US" sz="2400" dirty="0" smtClean="0">
                <a:latin typeface="Times New Roman" pitchFamily="18" charset="0"/>
              </a:rPr>
              <a:t>函数</a:t>
            </a:r>
            <a:endParaRPr kumimoji="1" lang="en-US" altLang="zh-CN" sz="2400" dirty="0" smtClean="0">
              <a:latin typeface="Times New Roman" pitchFamily="18" charset="0"/>
            </a:endParaRPr>
          </a:p>
          <a:p>
            <a:pPr lvl="1" algn="just">
              <a:lnSpc>
                <a:spcPct val="130000"/>
              </a:lnSpc>
              <a:spcBef>
                <a:spcPct val="50000"/>
              </a:spcBef>
              <a:buFont typeface="Arial" pitchFamily="34" charset="0"/>
              <a:buChar char="•"/>
            </a:pPr>
            <a:r>
              <a:rPr kumimoji="1" lang="en-US" altLang="zh-CN" sz="2400" dirty="0" smtClean="0">
                <a:latin typeface="Times New Roman" pitchFamily="18" charset="0"/>
              </a:rPr>
              <a:t>erfc(0</a:t>
            </a:r>
            <a:r>
              <a:rPr kumimoji="1" lang="en-US" altLang="zh-CN" sz="2400" dirty="0">
                <a:latin typeface="Times New Roman" pitchFamily="18" charset="0"/>
              </a:rPr>
              <a:t>)=1</a:t>
            </a:r>
            <a:r>
              <a:rPr kumimoji="1" lang="zh-CN" altLang="en-US" sz="2400" dirty="0">
                <a:latin typeface="Times New Roman" pitchFamily="18" charset="0"/>
              </a:rPr>
              <a:t>，</a:t>
            </a:r>
            <a:r>
              <a:rPr kumimoji="1" lang="en-US" altLang="zh-CN" sz="2400" dirty="0">
                <a:latin typeface="Times New Roman" pitchFamily="18" charset="0"/>
              </a:rPr>
              <a:t>erfc(∞)=</a:t>
            </a:r>
            <a:r>
              <a:rPr kumimoji="1" lang="en-US" altLang="zh-CN" sz="2400" dirty="0" smtClean="0">
                <a:latin typeface="Times New Roman" pitchFamily="18" charset="0"/>
              </a:rPr>
              <a:t>0</a:t>
            </a:r>
          </a:p>
          <a:p>
            <a:pPr lvl="1" algn="just">
              <a:lnSpc>
                <a:spcPct val="130000"/>
              </a:lnSpc>
              <a:spcBef>
                <a:spcPct val="50000"/>
              </a:spcBef>
              <a:buFont typeface="Arial" pitchFamily="34" charset="0"/>
              <a:buChar char="•"/>
            </a:pPr>
            <a:r>
              <a:rPr kumimoji="1" lang="en-US" altLang="zh-CN" sz="2400" dirty="0" smtClean="0">
                <a:latin typeface="Times New Roman" pitchFamily="18" charset="0"/>
              </a:rPr>
              <a:t>erfc</a:t>
            </a:r>
            <a:r>
              <a:rPr kumimoji="1" lang="en-US" altLang="zh-CN" sz="2400" dirty="0">
                <a:latin typeface="Times New Roman" pitchFamily="18" charset="0"/>
              </a:rPr>
              <a:t>(-x)=2-erfc(x)</a:t>
            </a:r>
            <a:r>
              <a:rPr kumimoji="1" lang="zh-CN" altLang="en-US" sz="2400" dirty="0" smtClean="0">
                <a:latin typeface="Times New Roman" pitchFamily="18" charset="0"/>
              </a:rPr>
              <a:t>。</a:t>
            </a:r>
            <a:endParaRPr kumimoji="1" lang="en-US" altLang="zh-CN" sz="2400" dirty="0">
              <a:latin typeface="Times New Roman" pitchFamily="18" charset="0"/>
            </a:endParaRPr>
          </a:p>
        </p:txBody>
      </p:sp>
      <p:sp>
        <p:nvSpPr>
          <p:cNvPr id="8" name="标题 4"/>
          <p:cNvSpPr txBox="1">
            <a:spLocks/>
          </p:cNvSpPr>
          <p:nvPr/>
        </p:nvSpPr>
        <p:spPr bwMode="auto">
          <a:xfrm>
            <a:off x="899592" y="476672"/>
            <a:ext cx="7488832"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三、误差函数和互补误差函数</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sp>
        <p:nvSpPr>
          <p:cNvPr id="9" name="灯片编号占位符 8"/>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28</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4"/>
          <p:cNvSpPr txBox="1">
            <a:spLocks noChangeArrowheads="1"/>
          </p:cNvSpPr>
          <p:nvPr/>
        </p:nvSpPr>
        <p:spPr bwMode="auto">
          <a:xfrm>
            <a:off x="457200" y="3262313"/>
            <a:ext cx="8305800" cy="2382191"/>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Char char="n"/>
            </a:pPr>
            <a:r>
              <a:rPr kumimoji="1" lang="zh-CN" altLang="en-US" sz="2400" dirty="0" smtClean="0">
                <a:latin typeface="Times New Roman" pitchFamily="18" charset="0"/>
              </a:rPr>
              <a:t>用</a:t>
            </a:r>
            <a:r>
              <a:rPr kumimoji="1" lang="zh-CN" altLang="en-US" sz="2400" dirty="0">
                <a:latin typeface="Times New Roman" pitchFamily="18" charset="0"/>
              </a:rPr>
              <a:t>误差函数或互补误差函数表示</a:t>
            </a:r>
            <a:r>
              <a:rPr kumimoji="1" lang="en-US" altLang="zh-CN" sz="2400" dirty="0">
                <a:latin typeface="Times New Roman" pitchFamily="18" charset="0"/>
              </a:rPr>
              <a:t>F(x)</a:t>
            </a:r>
            <a:r>
              <a:rPr kumimoji="1" lang="zh-CN" altLang="en-US" sz="2400" dirty="0">
                <a:latin typeface="Times New Roman" pitchFamily="18" charset="0"/>
              </a:rPr>
              <a:t>的好处是，它简明的特性有助于今后分析通信系统的抗噪声性能。 </a:t>
            </a:r>
            <a:endParaRPr kumimoji="1" lang="en-US" altLang="zh-CN" sz="2400" dirty="0" smtClean="0">
              <a:latin typeface="Times New Roman" pitchFamily="18" charset="0"/>
            </a:endParaRPr>
          </a:p>
          <a:p>
            <a:pPr algn="just">
              <a:lnSpc>
                <a:spcPct val="130000"/>
              </a:lnSpc>
              <a:spcBef>
                <a:spcPct val="50000"/>
              </a:spcBef>
              <a:buFont typeface="Wingdings" pitchFamily="2" charset="2"/>
              <a:buChar char="n"/>
            </a:pPr>
            <a:r>
              <a:rPr kumimoji="1" lang="zh-CN" altLang="en-US" sz="2400" dirty="0" smtClean="0">
                <a:latin typeface="Times New Roman" pitchFamily="18" charset="0"/>
              </a:rPr>
              <a:t>如基带系统的误码概率：</a:t>
            </a:r>
            <a:endParaRPr kumimoji="1" lang="zh-CN" altLang="en-US" sz="2400" dirty="0">
              <a:latin typeface="Times New Roman" pitchFamily="18" charset="0"/>
            </a:endParaRPr>
          </a:p>
          <a:p>
            <a:pPr>
              <a:lnSpc>
                <a:spcPct val="130000"/>
              </a:lnSpc>
              <a:spcBef>
                <a:spcPct val="50000"/>
              </a:spcBef>
            </a:pPr>
            <a:endParaRPr kumimoji="1" lang="en-US" altLang="zh-CN" sz="2400" dirty="0">
              <a:latin typeface="Times New Roman" pitchFamily="18" charset="0"/>
            </a:endParaRPr>
          </a:p>
        </p:txBody>
      </p:sp>
      <p:graphicFrame>
        <p:nvGraphicFramePr>
          <p:cNvPr id="29698" name="Object 7"/>
          <p:cNvGraphicFramePr>
            <a:graphicFrameLocks noChangeAspect="1"/>
          </p:cNvGraphicFramePr>
          <p:nvPr/>
        </p:nvGraphicFramePr>
        <p:xfrm>
          <a:off x="1763713" y="1374775"/>
          <a:ext cx="5684837" cy="2054225"/>
        </p:xfrm>
        <a:graphic>
          <a:graphicData uri="http://schemas.openxmlformats.org/presentationml/2006/ole">
            <mc:AlternateContent xmlns:mc="http://schemas.openxmlformats.org/markup-compatibility/2006">
              <mc:Choice xmlns:v="urn:schemas-microsoft-com:vml" Requires="v">
                <p:oleObj spid="_x0000_s29710" name="Equation" r:id="rId3" imgW="2387520" imgH="863280" progId="Equation.DSMT4">
                  <p:embed/>
                </p:oleObj>
              </mc:Choice>
              <mc:Fallback>
                <p:oleObj name="Equation" r:id="rId3" imgW="2387520" imgH="86328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374775"/>
                        <a:ext cx="5684837" cy="205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标题 4"/>
          <p:cNvSpPr txBox="1">
            <a:spLocks/>
          </p:cNvSpPr>
          <p:nvPr/>
        </p:nvSpPr>
        <p:spPr bwMode="auto">
          <a:xfrm>
            <a:off x="899592" y="476672"/>
            <a:ext cx="7488832"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误差函数与正态分布函数的关系</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graphicFrame>
        <p:nvGraphicFramePr>
          <p:cNvPr id="2" name="Object 3"/>
          <p:cNvGraphicFramePr>
            <a:graphicFrameLocks noChangeAspect="1"/>
          </p:cNvGraphicFramePr>
          <p:nvPr/>
        </p:nvGraphicFramePr>
        <p:xfrm>
          <a:off x="1565275" y="4941888"/>
          <a:ext cx="5554663" cy="938212"/>
        </p:xfrm>
        <a:graphic>
          <a:graphicData uri="http://schemas.openxmlformats.org/presentationml/2006/ole">
            <mc:AlternateContent xmlns:mc="http://schemas.openxmlformats.org/markup-compatibility/2006">
              <mc:Choice xmlns:v="urn:schemas-microsoft-com:vml" Requires="v">
                <p:oleObj spid="_x0000_s29711" name="Equation" r:id="rId5" imgW="2666880" imgH="444240" progId="Equation.DSMT4">
                  <p:embed/>
                </p:oleObj>
              </mc:Choice>
              <mc:Fallback>
                <p:oleObj name="Equation" r:id="rId5" imgW="2666880" imgH="4442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5275" y="4941888"/>
                        <a:ext cx="5554663"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29</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idx="1"/>
          </p:nvPr>
        </p:nvSpPr>
        <p:spPr>
          <a:xfrm>
            <a:off x="762000" y="1648544"/>
            <a:ext cx="7772400" cy="4876800"/>
          </a:xfrm>
        </p:spPr>
        <p:txBody>
          <a:bodyPr/>
          <a:lstStyle/>
          <a:p>
            <a:pPr algn="just" eaLnBrk="1" hangingPunct="1">
              <a:buClr>
                <a:schemeClr val="tx1"/>
              </a:buClr>
              <a:buFont typeface="Wingdings" pitchFamily="2" charset="2"/>
              <a:buChar char="u"/>
            </a:pPr>
            <a:r>
              <a:rPr lang="zh-CN" altLang="en-US" sz="2400" b="1" dirty="0" smtClean="0"/>
              <a:t>随机过程的基本概念和数字特征（均值、方差、相关函数）；</a:t>
            </a:r>
          </a:p>
          <a:p>
            <a:pPr algn="just" eaLnBrk="1" hangingPunct="1">
              <a:buClr>
                <a:schemeClr val="tx1"/>
              </a:buClr>
              <a:buFont typeface="Wingdings" pitchFamily="2" charset="2"/>
              <a:buChar char="u"/>
            </a:pPr>
            <a:r>
              <a:rPr lang="zh-CN" altLang="en-US" sz="2400" b="1" dirty="0" smtClean="0"/>
              <a:t>平稳、高斯、窄带、正弦波加窄带高斯过程的统计特性</a:t>
            </a:r>
          </a:p>
          <a:p>
            <a:pPr algn="just" eaLnBrk="1" hangingPunct="1">
              <a:buClr>
                <a:schemeClr val="tx1"/>
              </a:buClr>
              <a:buFont typeface="Wingdings" pitchFamily="2" charset="2"/>
              <a:buChar char="u"/>
            </a:pPr>
            <a:r>
              <a:rPr lang="zh-CN" altLang="en-US" sz="2400" b="1" dirty="0" smtClean="0"/>
              <a:t>随机过程通过线性系统</a:t>
            </a:r>
          </a:p>
          <a:p>
            <a:pPr algn="just" eaLnBrk="1" hangingPunct="1">
              <a:buClr>
                <a:schemeClr val="tx1"/>
              </a:buClr>
              <a:buFont typeface="Wingdings" pitchFamily="2" charset="2"/>
              <a:buChar char="u"/>
            </a:pPr>
            <a:r>
              <a:rPr lang="zh-CN" altLang="en-US" sz="2400" b="1" dirty="0" smtClean="0"/>
              <a:t>高斯白噪声和带限白噪声</a:t>
            </a:r>
          </a:p>
        </p:txBody>
      </p:sp>
      <p:sp>
        <p:nvSpPr>
          <p:cNvPr id="5" name="矩形 4"/>
          <p:cNvSpPr/>
          <p:nvPr/>
        </p:nvSpPr>
        <p:spPr>
          <a:xfrm>
            <a:off x="1115782" y="476672"/>
            <a:ext cx="2448106" cy="769441"/>
          </a:xfrm>
          <a:prstGeom prst="rect">
            <a:avLst/>
          </a:prstGeom>
        </p:spPr>
        <p:txBody>
          <a:bodyPr wrap="none">
            <a:spAutoFit/>
          </a:bodyPr>
          <a:lstStyle/>
          <a:p>
            <a:pPr algn="just" eaLnBrk="1" hangingPunct="1">
              <a:buFont typeface="Wingdings" pitchFamily="2" charset="2"/>
              <a:buNone/>
            </a:pPr>
            <a:r>
              <a:rPr kumimoji="1" lang="zh-CN" altLang="en-US" sz="4400" b="1" dirty="0" smtClean="0">
                <a:solidFill>
                  <a:schemeClr val="accent2">
                    <a:lumMod val="75000"/>
                  </a:schemeClr>
                </a:solidFill>
                <a:latin typeface="Times New Roman" pitchFamily="18" charset="0"/>
              </a:rPr>
              <a:t>本章要求</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Text Box 6"/>
          <p:cNvSpPr txBox="1">
            <a:spLocks noChangeArrowheads="1"/>
          </p:cNvSpPr>
          <p:nvPr/>
        </p:nvSpPr>
        <p:spPr bwMode="auto">
          <a:xfrm>
            <a:off x="533400" y="1600200"/>
            <a:ext cx="8305800" cy="1569660"/>
          </a:xfrm>
          <a:prstGeom prst="rect">
            <a:avLst/>
          </a:prstGeom>
          <a:noFill/>
          <a:ln w="9525">
            <a:noFill/>
            <a:miter lim="800000"/>
            <a:headEnd/>
            <a:tailEnd/>
          </a:ln>
        </p:spPr>
        <p:txBody>
          <a:bodyPr>
            <a:spAutoFit/>
          </a:bodyPr>
          <a:lstStyle/>
          <a:p>
            <a:pPr algn="just">
              <a:spcBef>
                <a:spcPct val="50000"/>
              </a:spcBef>
              <a:buFont typeface="Wingdings" pitchFamily="2" charset="2"/>
              <a:buChar char="n"/>
            </a:pPr>
            <a:r>
              <a:rPr kumimoji="1" lang="zh-CN" altLang="en-US" sz="2400" dirty="0" smtClean="0">
                <a:solidFill>
                  <a:srgbClr val="FF0066"/>
                </a:solidFill>
                <a:latin typeface="Times New Roman" pitchFamily="18" charset="0"/>
              </a:rPr>
              <a:t>概率</a:t>
            </a:r>
            <a:r>
              <a:rPr kumimoji="1" lang="zh-CN" altLang="en-US" sz="2400" dirty="0">
                <a:solidFill>
                  <a:srgbClr val="FF0066"/>
                </a:solidFill>
                <a:latin typeface="Times New Roman" pitchFamily="18" charset="0"/>
              </a:rPr>
              <a:t>积分函数</a:t>
            </a:r>
            <a:r>
              <a:rPr kumimoji="1" lang="zh-CN" altLang="en-US" sz="2400" dirty="0">
                <a:latin typeface="Times New Roman" pitchFamily="18" charset="0"/>
              </a:rPr>
              <a:t>定义为</a:t>
            </a:r>
            <a:r>
              <a:rPr kumimoji="1" lang="en-US" altLang="zh-CN" sz="2400" dirty="0">
                <a:latin typeface="Times New Roman" pitchFamily="18" charset="0"/>
              </a:rPr>
              <a:t>:                                                   </a:t>
            </a:r>
          </a:p>
          <a:p>
            <a:pPr algn="just">
              <a:spcBef>
                <a:spcPct val="50000"/>
              </a:spcBef>
            </a:pPr>
            <a:endParaRPr kumimoji="1" lang="en-US" altLang="zh-CN" sz="2400" dirty="0">
              <a:latin typeface="Times New Roman" pitchFamily="18" charset="0"/>
            </a:endParaRPr>
          </a:p>
          <a:p>
            <a:pPr>
              <a:spcBef>
                <a:spcPct val="50000"/>
              </a:spcBef>
            </a:pPr>
            <a:endParaRPr kumimoji="1" lang="en-US" altLang="zh-CN" sz="2400" dirty="0">
              <a:latin typeface="Times New Roman" pitchFamily="18" charset="0"/>
            </a:endParaRPr>
          </a:p>
        </p:txBody>
      </p:sp>
      <p:graphicFrame>
        <p:nvGraphicFramePr>
          <p:cNvPr id="27651" name="Object 7"/>
          <p:cNvGraphicFramePr>
            <a:graphicFrameLocks noChangeAspect="1"/>
          </p:cNvGraphicFramePr>
          <p:nvPr/>
        </p:nvGraphicFramePr>
        <p:xfrm>
          <a:off x="3817962" y="1484784"/>
          <a:ext cx="3562350" cy="822325"/>
        </p:xfrm>
        <a:graphic>
          <a:graphicData uri="http://schemas.openxmlformats.org/presentationml/2006/ole">
            <mc:AlternateContent xmlns:mc="http://schemas.openxmlformats.org/markup-compatibility/2006">
              <mc:Choice xmlns:v="urn:schemas-microsoft-com:vml" Requires="v">
                <p:oleObj spid="_x0000_s27676" name="Equation" r:id="rId3" imgW="1815840" imgH="419040" progId="Equation.DSMT4">
                  <p:embed/>
                </p:oleObj>
              </mc:Choice>
              <mc:Fallback>
                <p:oleObj name="Equation" r:id="rId3" imgW="1815840" imgH="41904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7962" y="1484784"/>
                        <a:ext cx="3562350"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4" name="Text Box 8"/>
          <p:cNvSpPr txBox="1">
            <a:spLocks noChangeArrowheads="1"/>
          </p:cNvSpPr>
          <p:nvPr/>
        </p:nvSpPr>
        <p:spPr bwMode="auto">
          <a:xfrm>
            <a:off x="539552" y="2276872"/>
            <a:ext cx="7848600" cy="2714589"/>
          </a:xfrm>
          <a:prstGeom prst="rect">
            <a:avLst/>
          </a:prstGeom>
          <a:noFill/>
          <a:ln w="9525">
            <a:noFill/>
            <a:miter lim="800000"/>
            <a:headEnd/>
            <a:tailEnd/>
          </a:ln>
        </p:spPr>
        <p:txBody>
          <a:bodyPr>
            <a:spAutoFit/>
          </a:bodyPr>
          <a:lstStyle/>
          <a:p>
            <a:pPr lvl="1" algn="just">
              <a:lnSpc>
                <a:spcPct val="115000"/>
              </a:lnSpc>
              <a:spcBef>
                <a:spcPct val="50000"/>
              </a:spcBef>
              <a:buFont typeface="Arial" pitchFamily="34" charset="0"/>
              <a:buChar char="•"/>
            </a:pPr>
            <a:r>
              <a:rPr kumimoji="1" lang="en-US" altLang="zh-CN" sz="2400" dirty="0" smtClean="0">
                <a:latin typeface="Times New Roman" pitchFamily="18" charset="0"/>
              </a:rPr>
              <a:t>Φ</a:t>
            </a:r>
            <a:r>
              <a:rPr kumimoji="1" lang="en-US" altLang="zh-CN" sz="2400" dirty="0">
                <a:latin typeface="Times New Roman" pitchFamily="18" charset="0"/>
              </a:rPr>
              <a:t>(∞)=</a:t>
            </a:r>
            <a:r>
              <a:rPr kumimoji="1" lang="en-US" altLang="zh-CN" sz="2400" dirty="0" smtClean="0">
                <a:latin typeface="Times New Roman" pitchFamily="18" charset="0"/>
              </a:rPr>
              <a:t>1</a:t>
            </a:r>
            <a:r>
              <a:rPr kumimoji="1" lang="zh-CN" altLang="en-US" sz="2400" dirty="0" smtClean="0">
                <a:latin typeface="Times New Roman" pitchFamily="18" charset="0"/>
              </a:rPr>
              <a:t> </a:t>
            </a:r>
            <a:endParaRPr kumimoji="1" lang="zh-CN" altLang="en-US" sz="2400" dirty="0">
              <a:latin typeface="Times New Roman" pitchFamily="18" charset="0"/>
            </a:endParaRPr>
          </a:p>
          <a:p>
            <a:pPr algn="just">
              <a:lnSpc>
                <a:spcPct val="115000"/>
              </a:lnSpc>
              <a:spcBef>
                <a:spcPct val="50000"/>
              </a:spcBef>
              <a:buFont typeface="Wingdings" pitchFamily="2" charset="2"/>
              <a:buChar char="n"/>
            </a:pPr>
            <a:r>
              <a:rPr kumimoji="1" lang="en-US" altLang="zh-CN" sz="2400" dirty="0" smtClean="0">
                <a:solidFill>
                  <a:srgbClr val="FF0066"/>
                </a:solidFill>
                <a:latin typeface="Times New Roman" pitchFamily="18" charset="0"/>
              </a:rPr>
              <a:t>Q</a:t>
            </a:r>
            <a:r>
              <a:rPr kumimoji="1" lang="zh-CN" altLang="en-US" sz="2400" dirty="0">
                <a:solidFill>
                  <a:srgbClr val="FF0066"/>
                </a:solidFill>
                <a:latin typeface="Times New Roman" pitchFamily="18" charset="0"/>
              </a:rPr>
              <a:t>函数</a:t>
            </a:r>
            <a:r>
              <a:rPr kumimoji="1" lang="zh-CN" altLang="en-US" sz="2400" dirty="0">
                <a:latin typeface="Times New Roman" pitchFamily="18" charset="0"/>
              </a:rPr>
              <a:t>是一种经常用于表示高斯尾部曲线下的面积的函数，其定义为</a:t>
            </a:r>
            <a:r>
              <a:rPr kumimoji="1" lang="en-US" altLang="zh-CN" sz="2400" dirty="0">
                <a:latin typeface="Times New Roman" pitchFamily="18" charset="0"/>
              </a:rPr>
              <a:t>:</a:t>
            </a:r>
            <a:endParaRPr kumimoji="1" lang="zh-CN" altLang="en-US" sz="2400" dirty="0">
              <a:latin typeface="Times New Roman" pitchFamily="18" charset="0"/>
            </a:endParaRPr>
          </a:p>
          <a:p>
            <a:pPr algn="just">
              <a:lnSpc>
                <a:spcPct val="115000"/>
              </a:lnSpc>
              <a:spcBef>
                <a:spcPct val="50000"/>
              </a:spcBef>
            </a:pPr>
            <a:r>
              <a:rPr kumimoji="1" lang="en-US" altLang="zh-CN" sz="2400" dirty="0">
                <a:latin typeface="Times New Roman" pitchFamily="18" charset="0"/>
              </a:rPr>
              <a:t>                                                                                   </a:t>
            </a:r>
            <a:endParaRPr kumimoji="1" lang="zh-CN" altLang="en-US" sz="2400" dirty="0">
              <a:latin typeface="Times New Roman" pitchFamily="18" charset="0"/>
            </a:endParaRPr>
          </a:p>
          <a:p>
            <a:pPr>
              <a:spcBef>
                <a:spcPct val="50000"/>
              </a:spcBef>
            </a:pPr>
            <a:endParaRPr kumimoji="1" lang="en-US" altLang="zh-CN" sz="2400" dirty="0">
              <a:latin typeface="Times New Roman" pitchFamily="18" charset="0"/>
            </a:endParaRPr>
          </a:p>
        </p:txBody>
      </p:sp>
      <p:graphicFrame>
        <p:nvGraphicFramePr>
          <p:cNvPr id="27652" name="Object 9"/>
          <p:cNvGraphicFramePr>
            <a:graphicFrameLocks noChangeAspect="1"/>
          </p:cNvGraphicFramePr>
          <p:nvPr/>
        </p:nvGraphicFramePr>
        <p:xfrm>
          <a:off x="1259632" y="3717032"/>
          <a:ext cx="5591175" cy="885825"/>
        </p:xfrm>
        <a:graphic>
          <a:graphicData uri="http://schemas.openxmlformats.org/presentationml/2006/ole">
            <mc:AlternateContent xmlns:mc="http://schemas.openxmlformats.org/markup-compatibility/2006">
              <mc:Choice xmlns:v="urn:schemas-microsoft-com:vml" Requires="v">
                <p:oleObj spid="_x0000_s27677" name="Equation" r:id="rId5" imgW="2565360" imgH="419040" progId="Equation.DSMT4">
                  <p:embed/>
                </p:oleObj>
              </mc:Choice>
              <mc:Fallback>
                <p:oleObj name="Equation" r:id="rId5" imgW="2565360" imgH="41904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3717032"/>
                        <a:ext cx="5591175"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标题 4"/>
          <p:cNvSpPr txBox="1">
            <a:spLocks/>
          </p:cNvSpPr>
          <p:nvPr/>
        </p:nvSpPr>
        <p:spPr bwMode="auto">
          <a:xfrm>
            <a:off x="899592" y="476672"/>
            <a:ext cx="7488832"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概率积分函数和</a:t>
            </a:r>
            <a:r>
              <a:rPr kumimoji="1" lang="en-US" altLang="zh-CN" sz="3600" b="1" kern="0" dirty="0" smtClean="0">
                <a:solidFill>
                  <a:schemeClr val="accent2"/>
                </a:solidFill>
                <a:effectLst>
                  <a:outerShdw blurRad="38100" dist="38100" dir="2700000" algn="tl">
                    <a:srgbClr val="000000">
                      <a:alpha val="43137"/>
                    </a:srgbClr>
                  </a:outerShdw>
                </a:effectLst>
                <a:latin typeface="+mj-lt"/>
                <a:ea typeface="+mj-ea"/>
                <a:cs typeface="+mj-cs"/>
              </a:rPr>
              <a:t>Q</a:t>
            </a:r>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函数</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graphicFrame>
        <p:nvGraphicFramePr>
          <p:cNvPr id="2" name="Object 5"/>
          <p:cNvGraphicFramePr>
            <a:graphicFrameLocks noChangeAspect="1"/>
          </p:cNvGraphicFramePr>
          <p:nvPr/>
        </p:nvGraphicFramePr>
        <p:xfrm>
          <a:off x="1187624" y="4725144"/>
          <a:ext cx="2765425" cy="941387"/>
        </p:xfrm>
        <a:graphic>
          <a:graphicData uri="http://schemas.openxmlformats.org/presentationml/2006/ole">
            <mc:AlternateContent xmlns:mc="http://schemas.openxmlformats.org/markup-compatibility/2006">
              <mc:Choice xmlns:v="urn:schemas-microsoft-com:vml" Requires="v">
                <p:oleObj spid="_x0000_s27678" name="Equation" r:id="rId7" imgW="1193760" imgH="406080" progId="Equation.DSMT4">
                  <p:embed/>
                </p:oleObj>
              </mc:Choice>
              <mc:Fallback>
                <p:oleObj name="Equation" r:id="rId7" imgW="1193760" imgH="40608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624" y="4725144"/>
                        <a:ext cx="2765425"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10"/>
          <p:cNvGraphicFramePr>
            <a:graphicFrameLocks noChangeAspect="1"/>
          </p:cNvGraphicFramePr>
          <p:nvPr/>
        </p:nvGraphicFramePr>
        <p:xfrm>
          <a:off x="1259632" y="5733256"/>
          <a:ext cx="2127250" cy="812800"/>
        </p:xfrm>
        <a:graphic>
          <a:graphicData uri="http://schemas.openxmlformats.org/presentationml/2006/ole">
            <mc:AlternateContent xmlns:mc="http://schemas.openxmlformats.org/markup-compatibility/2006">
              <mc:Choice xmlns:v="urn:schemas-microsoft-com:vml" Requires="v">
                <p:oleObj spid="_x0000_s27679" name="Equation" r:id="rId9" imgW="1130040" imgH="431640" progId="Equation.DSMT4">
                  <p:embed/>
                </p:oleObj>
              </mc:Choice>
              <mc:Fallback>
                <p:oleObj name="Equation" r:id="rId9" imgW="1130040" imgH="43164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632" y="5733256"/>
                        <a:ext cx="212725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11"/>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30</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5"/>
          <p:cNvSpPr txBox="1">
            <a:spLocks noChangeArrowheads="1"/>
          </p:cNvSpPr>
          <p:nvPr/>
        </p:nvSpPr>
        <p:spPr bwMode="auto">
          <a:xfrm>
            <a:off x="533400" y="1559561"/>
            <a:ext cx="8305800" cy="5373779"/>
          </a:xfrm>
          <a:prstGeom prst="rect">
            <a:avLst/>
          </a:prstGeom>
          <a:noFill/>
          <a:ln w="9525">
            <a:noFill/>
            <a:miter lim="800000"/>
            <a:headEnd/>
            <a:tailEnd/>
          </a:ln>
        </p:spPr>
        <p:txBody>
          <a:bodyPr>
            <a:spAutoFit/>
          </a:bodyPr>
          <a:lstStyle/>
          <a:p>
            <a:pPr algn="just">
              <a:lnSpc>
                <a:spcPct val="120000"/>
              </a:lnSpc>
              <a:spcBef>
                <a:spcPct val="50000"/>
              </a:spcBef>
              <a:buFont typeface="Wingdings" pitchFamily="2" charset="2"/>
              <a:buChar char="n"/>
            </a:pPr>
            <a:r>
              <a:rPr kumimoji="1" lang="zh-CN" altLang="en-US" sz="2400" dirty="0" smtClean="0">
                <a:solidFill>
                  <a:srgbClr val="FF0000"/>
                </a:solidFill>
                <a:latin typeface="Times New Roman" pitchFamily="18" charset="0"/>
              </a:rPr>
              <a:t>白噪声</a:t>
            </a:r>
            <a:r>
              <a:rPr kumimoji="1" lang="en-US" altLang="zh-CN" sz="2400" dirty="0" smtClean="0">
                <a:solidFill>
                  <a:srgbClr val="FF0000"/>
                </a:solidFill>
                <a:latin typeface="Times New Roman" pitchFamily="18" charset="0"/>
              </a:rPr>
              <a:t>---</a:t>
            </a:r>
            <a:r>
              <a:rPr kumimoji="1" lang="zh-CN" altLang="en-US" sz="2400" dirty="0" smtClean="0">
                <a:latin typeface="Times New Roman" pitchFamily="18" charset="0"/>
              </a:rPr>
              <a:t>信号</a:t>
            </a:r>
            <a:r>
              <a:rPr kumimoji="1" lang="zh-CN" altLang="en-US" sz="2400" dirty="0">
                <a:latin typeface="Times New Roman" pitchFamily="18" charset="0"/>
              </a:rPr>
              <a:t>在信道中传输时， 常会遇到这样一类噪声， </a:t>
            </a:r>
            <a:r>
              <a:rPr kumimoji="1" lang="zh-CN" altLang="en-US" sz="2400" dirty="0">
                <a:solidFill>
                  <a:srgbClr val="FF0000"/>
                </a:solidFill>
                <a:latin typeface="Times New Roman" pitchFamily="18" charset="0"/>
              </a:rPr>
              <a:t>它的功率谱密度均匀分布在整个频率范围内</a:t>
            </a:r>
            <a:r>
              <a:rPr kumimoji="1" lang="zh-CN" altLang="en-US" sz="2400" dirty="0">
                <a:latin typeface="Times New Roman" pitchFamily="18" charset="0"/>
              </a:rPr>
              <a:t>，即</a:t>
            </a:r>
          </a:p>
          <a:p>
            <a:pPr algn="just">
              <a:lnSpc>
                <a:spcPct val="120000"/>
              </a:lnSpc>
              <a:spcBef>
                <a:spcPct val="50000"/>
              </a:spcBef>
            </a:pPr>
            <a:r>
              <a:rPr kumimoji="1" lang="zh-CN" altLang="en-US" sz="2400" dirty="0">
                <a:latin typeface="Times New Roman" pitchFamily="18" charset="0"/>
              </a:rPr>
              <a:t>                                                                    </a:t>
            </a:r>
            <a:endParaRPr kumimoji="1" lang="en-US" altLang="zh-CN" sz="2400" dirty="0">
              <a:latin typeface="Times New Roman" pitchFamily="18" charset="0"/>
            </a:endParaRPr>
          </a:p>
          <a:p>
            <a:pPr lvl="1" algn="just">
              <a:lnSpc>
                <a:spcPct val="120000"/>
              </a:lnSpc>
              <a:spcBef>
                <a:spcPct val="50000"/>
              </a:spcBef>
              <a:buFont typeface="Arial" pitchFamily="34" charset="0"/>
              <a:buChar char="•"/>
            </a:pPr>
            <a:r>
              <a:rPr kumimoji="1" lang="zh-CN" altLang="en-US" sz="2400" dirty="0" smtClean="0">
                <a:latin typeface="Times New Roman" pitchFamily="18" charset="0"/>
              </a:rPr>
              <a:t>是</a:t>
            </a:r>
            <a:r>
              <a:rPr kumimoji="1" lang="zh-CN" altLang="en-US" sz="2400" dirty="0">
                <a:latin typeface="Times New Roman" pitchFamily="18" charset="0"/>
              </a:rPr>
              <a:t>一个理想的宽带</a:t>
            </a:r>
            <a:r>
              <a:rPr kumimoji="1" lang="zh-CN" altLang="en-US" sz="2400" dirty="0" smtClean="0">
                <a:latin typeface="Times New Roman" pitchFamily="18" charset="0"/>
              </a:rPr>
              <a:t>随机过程</a:t>
            </a:r>
            <a:endParaRPr kumimoji="1" lang="en-US" altLang="zh-CN" sz="2400" dirty="0" smtClean="0">
              <a:latin typeface="Times New Roman" pitchFamily="18" charset="0"/>
            </a:endParaRPr>
          </a:p>
          <a:p>
            <a:pPr lvl="1" algn="just">
              <a:lnSpc>
                <a:spcPct val="120000"/>
              </a:lnSpc>
              <a:spcBef>
                <a:spcPct val="50000"/>
              </a:spcBef>
              <a:buFont typeface="Arial" pitchFamily="34" charset="0"/>
              <a:buChar char="•"/>
            </a:pPr>
            <a:r>
              <a:rPr kumimoji="1" lang="en-US" altLang="zh-CN" sz="2400" dirty="0" smtClean="0">
                <a:latin typeface="Times New Roman" pitchFamily="18" charset="0"/>
              </a:rPr>
              <a:t>n</a:t>
            </a:r>
            <a:r>
              <a:rPr kumimoji="1" lang="en-US" altLang="zh-CN" sz="2400" baseline="-25000" dirty="0" smtClean="0">
                <a:latin typeface="Times New Roman" pitchFamily="18" charset="0"/>
              </a:rPr>
              <a:t>0</a:t>
            </a:r>
            <a:r>
              <a:rPr kumimoji="1" lang="zh-CN" altLang="en-US" sz="2400" dirty="0">
                <a:latin typeface="Times New Roman" pitchFamily="18" charset="0"/>
              </a:rPr>
              <a:t>为一常数，单位是瓦</a:t>
            </a:r>
            <a:r>
              <a:rPr kumimoji="1" lang="en-US" altLang="zh-CN" sz="2400" dirty="0">
                <a:latin typeface="Times New Roman" pitchFamily="18" charset="0"/>
              </a:rPr>
              <a:t>/</a:t>
            </a:r>
            <a:r>
              <a:rPr kumimoji="1" lang="zh-CN" altLang="en-US" sz="2400" dirty="0">
                <a:latin typeface="Times New Roman" pitchFamily="18" charset="0"/>
              </a:rPr>
              <a:t>赫</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lvl="1" algn="just">
              <a:lnSpc>
                <a:spcPct val="120000"/>
              </a:lnSpc>
              <a:spcBef>
                <a:spcPct val="50000"/>
              </a:spcBef>
              <a:buFont typeface="Arial" pitchFamily="34" charset="0"/>
              <a:buChar char="•"/>
            </a:pPr>
            <a:r>
              <a:rPr kumimoji="1" lang="zh-CN" altLang="en-US" sz="2400" dirty="0" smtClean="0">
                <a:latin typeface="Times New Roman" pitchFamily="18" charset="0"/>
              </a:rPr>
              <a:t>白噪声</a:t>
            </a:r>
            <a:r>
              <a:rPr kumimoji="1" lang="zh-CN" altLang="en-US" sz="2400" dirty="0">
                <a:latin typeface="Times New Roman" pitchFamily="18" charset="0"/>
              </a:rPr>
              <a:t>的</a:t>
            </a:r>
            <a:r>
              <a:rPr kumimoji="1" lang="zh-CN" altLang="en-US" sz="2400" dirty="0" smtClean="0">
                <a:latin typeface="Times New Roman" pitchFamily="18" charset="0"/>
              </a:rPr>
              <a:t>自相关函数：</a:t>
            </a:r>
            <a:endParaRPr kumimoji="1" lang="en-US" altLang="zh-CN" sz="2400" dirty="0">
              <a:latin typeface="Times New Roman" pitchFamily="18" charset="0"/>
            </a:endParaRPr>
          </a:p>
          <a:p>
            <a:pPr algn="just">
              <a:lnSpc>
                <a:spcPct val="120000"/>
              </a:lnSpc>
              <a:spcBef>
                <a:spcPct val="50000"/>
              </a:spcBef>
            </a:pPr>
            <a:r>
              <a:rPr kumimoji="1" lang="en-US" altLang="zh-CN" sz="2400" dirty="0">
                <a:latin typeface="Times New Roman" pitchFamily="18" charset="0"/>
              </a:rPr>
              <a:t>                                                                    </a:t>
            </a:r>
          </a:p>
          <a:p>
            <a:pPr algn="just">
              <a:lnSpc>
                <a:spcPct val="120000"/>
              </a:lnSpc>
              <a:spcBef>
                <a:spcPct val="50000"/>
              </a:spcBef>
            </a:pPr>
            <a:r>
              <a:rPr kumimoji="1" lang="en-US" altLang="zh-CN" sz="2400" dirty="0">
                <a:latin typeface="Times New Roman" pitchFamily="18" charset="0"/>
              </a:rPr>
              <a:t>                                                                              </a:t>
            </a:r>
            <a:endParaRPr kumimoji="1" lang="zh-CN" altLang="en-US" sz="2400" dirty="0">
              <a:latin typeface="Times New Roman" pitchFamily="18" charset="0"/>
            </a:endParaRPr>
          </a:p>
          <a:p>
            <a:pPr>
              <a:lnSpc>
                <a:spcPct val="120000"/>
              </a:lnSpc>
              <a:spcBef>
                <a:spcPct val="50000"/>
              </a:spcBef>
            </a:pPr>
            <a:endParaRPr kumimoji="1" lang="en-US" altLang="zh-CN" sz="2400" dirty="0">
              <a:latin typeface="Times New Roman" pitchFamily="18" charset="0"/>
            </a:endParaRPr>
          </a:p>
        </p:txBody>
      </p:sp>
      <p:graphicFrame>
        <p:nvGraphicFramePr>
          <p:cNvPr id="30722" name="Object 6"/>
          <p:cNvGraphicFramePr>
            <a:graphicFrameLocks noChangeAspect="1"/>
          </p:cNvGraphicFramePr>
          <p:nvPr/>
        </p:nvGraphicFramePr>
        <p:xfrm>
          <a:off x="2699792" y="2492896"/>
          <a:ext cx="1538288" cy="838200"/>
        </p:xfrm>
        <a:graphic>
          <a:graphicData uri="http://schemas.openxmlformats.org/presentationml/2006/ole">
            <mc:AlternateContent xmlns:mc="http://schemas.openxmlformats.org/markup-compatibility/2006">
              <mc:Choice xmlns:v="urn:schemas-microsoft-com:vml" Requires="v">
                <p:oleObj spid="_x0000_s30740" name="Equation" r:id="rId3" imgW="723600" imgH="393480" progId="Equation.DSMT4">
                  <p:embed/>
                </p:oleObj>
              </mc:Choice>
              <mc:Fallback>
                <p:oleObj name="Equation" r:id="rId3" imgW="723600" imgH="3934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2492896"/>
                        <a:ext cx="15382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3" name="Object 8"/>
          <p:cNvGraphicFramePr>
            <a:graphicFrameLocks noChangeAspect="1"/>
          </p:cNvGraphicFramePr>
          <p:nvPr/>
        </p:nvGraphicFramePr>
        <p:xfrm>
          <a:off x="2771800" y="4941168"/>
          <a:ext cx="1966912" cy="803275"/>
        </p:xfrm>
        <a:graphic>
          <a:graphicData uri="http://schemas.openxmlformats.org/presentationml/2006/ole">
            <mc:AlternateContent xmlns:mc="http://schemas.openxmlformats.org/markup-compatibility/2006">
              <mc:Choice xmlns:v="urn:schemas-microsoft-com:vml" Requires="v">
                <p:oleObj spid="_x0000_s30741" name="Equation" r:id="rId5" imgW="965160" imgH="393480" progId="Equation.DSMT4">
                  <p:embed/>
                </p:oleObj>
              </mc:Choice>
              <mc:Fallback>
                <p:oleObj name="Equation" r:id="rId5" imgW="965160" imgH="39348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4941168"/>
                        <a:ext cx="1966912"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标题 4"/>
          <p:cNvSpPr txBox="1">
            <a:spLocks/>
          </p:cNvSpPr>
          <p:nvPr/>
        </p:nvSpPr>
        <p:spPr bwMode="auto">
          <a:xfrm>
            <a:off x="899592" y="476672"/>
            <a:ext cx="7488832"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四、高斯白噪声</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sp>
        <p:nvSpPr>
          <p:cNvPr id="6" name="矩形 5"/>
          <p:cNvSpPr/>
          <p:nvPr/>
        </p:nvSpPr>
        <p:spPr>
          <a:xfrm>
            <a:off x="1043608" y="5733256"/>
            <a:ext cx="6768752" cy="830997"/>
          </a:xfrm>
          <a:prstGeom prst="rect">
            <a:avLst/>
          </a:prstGeom>
        </p:spPr>
        <p:txBody>
          <a:bodyPr wrap="square">
            <a:spAutoFit/>
          </a:bodyPr>
          <a:lstStyle/>
          <a:p>
            <a:pPr>
              <a:buFont typeface="Arial" pitchFamily="34" charset="0"/>
              <a:buChar char="•"/>
            </a:pPr>
            <a:r>
              <a:rPr kumimoji="1" lang="zh-CN" altLang="en-US" sz="2400" dirty="0" smtClean="0">
                <a:latin typeface="Times New Roman" pitchFamily="18" charset="0"/>
              </a:rPr>
              <a:t>白噪声只有在</a:t>
            </a:r>
            <a:r>
              <a:rPr kumimoji="1" lang="en-US" altLang="zh-CN" sz="2400" dirty="0" smtClean="0">
                <a:latin typeface="Times New Roman" pitchFamily="18" charset="0"/>
              </a:rPr>
              <a:t>τ=0</a:t>
            </a:r>
            <a:r>
              <a:rPr kumimoji="1" lang="zh-CN" altLang="en-US" sz="2400" dirty="0" smtClean="0">
                <a:latin typeface="Times New Roman" pitchFamily="18" charset="0"/>
              </a:rPr>
              <a:t>时才相关，而它在任意两个时刻上的随机变量都是互不相关的。</a:t>
            </a:r>
          </a:p>
        </p:txBody>
      </p:sp>
      <p:graphicFrame>
        <p:nvGraphicFramePr>
          <p:cNvPr id="2" name="Object 4"/>
          <p:cNvGraphicFramePr>
            <a:graphicFrameLocks noChangeAspect="1"/>
          </p:cNvGraphicFramePr>
          <p:nvPr/>
        </p:nvGraphicFramePr>
        <p:xfrm>
          <a:off x="5724128" y="4941168"/>
          <a:ext cx="1970087" cy="519112"/>
        </p:xfrm>
        <a:graphic>
          <a:graphicData uri="http://schemas.openxmlformats.org/presentationml/2006/ole">
            <mc:AlternateContent xmlns:mc="http://schemas.openxmlformats.org/markup-compatibility/2006">
              <mc:Choice xmlns:v="urn:schemas-microsoft-com:vml" Requires="v">
                <p:oleObj spid="_x0000_s30742" name="Equation" r:id="rId7" imgW="914400" imgH="241200" progId="Equation.DSMT4">
                  <p:embed/>
                </p:oleObj>
              </mc:Choice>
              <mc:Fallback>
                <p:oleObj name="Equation" r:id="rId7" imgW="914400" imgH="2412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128" y="4941168"/>
                        <a:ext cx="1970087"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726" name="Picture 6"/>
          <p:cNvPicPr>
            <a:picLocks noChangeAspect="1" noChangeArrowheads="1"/>
          </p:cNvPicPr>
          <p:nvPr/>
        </p:nvPicPr>
        <p:blipFill>
          <a:blip r:embed="rId9" cstate="print"/>
          <a:srcRect/>
          <a:stretch>
            <a:fillRect/>
          </a:stretch>
        </p:blipFill>
        <p:spPr bwMode="auto">
          <a:xfrm>
            <a:off x="5364088" y="2708920"/>
            <a:ext cx="3324573" cy="1728192"/>
          </a:xfrm>
          <a:prstGeom prst="rect">
            <a:avLst/>
          </a:prstGeom>
          <a:noFill/>
          <a:ln w="9525">
            <a:noFill/>
            <a:miter lim="800000"/>
            <a:headEnd/>
            <a:tailEnd/>
          </a:ln>
        </p:spPr>
      </p:pic>
      <p:sp>
        <p:nvSpPr>
          <p:cNvPr id="11" name="灯片编号占位符 10"/>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31</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4"/>
          <p:cNvSpPr txBox="1">
            <a:spLocks noChangeArrowheads="1"/>
          </p:cNvSpPr>
          <p:nvPr/>
        </p:nvSpPr>
        <p:spPr bwMode="auto">
          <a:xfrm>
            <a:off x="490538" y="1142984"/>
            <a:ext cx="8153400" cy="4967514"/>
          </a:xfrm>
          <a:prstGeom prst="rect">
            <a:avLst/>
          </a:prstGeom>
          <a:noFill/>
          <a:ln w="9525">
            <a:noFill/>
            <a:miter lim="800000"/>
            <a:headEnd/>
            <a:tailEnd/>
          </a:ln>
        </p:spPr>
        <p:txBody>
          <a:bodyPr>
            <a:spAutoFit/>
          </a:bodyPr>
          <a:lstStyle/>
          <a:p>
            <a:pPr lvl="1" algn="just">
              <a:lnSpc>
                <a:spcPct val="130000"/>
              </a:lnSpc>
              <a:spcBef>
                <a:spcPct val="50000"/>
              </a:spcBef>
              <a:buFont typeface="Arial" pitchFamily="34" charset="0"/>
              <a:buChar char="•"/>
            </a:pPr>
            <a:r>
              <a:rPr kumimoji="1" lang="zh-CN" altLang="en-US" sz="2400" dirty="0" smtClean="0">
                <a:latin typeface="Times New Roman" pitchFamily="18" charset="0"/>
              </a:rPr>
              <a:t>如果</a:t>
            </a:r>
            <a:r>
              <a:rPr kumimoji="1" lang="zh-CN" altLang="en-US" sz="2400" dirty="0">
                <a:latin typeface="Times New Roman" pitchFamily="18" charset="0"/>
              </a:rPr>
              <a:t>白噪声又是高斯分布的， 我们就</a:t>
            </a:r>
            <a:r>
              <a:rPr kumimoji="1" lang="zh-CN" altLang="en-US" sz="2400" dirty="0" smtClean="0">
                <a:latin typeface="Times New Roman" pitchFamily="18" charset="0"/>
              </a:rPr>
              <a:t>称之为高斯白噪声</a:t>
            </a:r>
            <a:endParaRPr kumimoji="1" lang="en-US" altLang="zh-CN" sz="2400" dirty="0" smtClean="0">
              <a:latin typeface="Times New Roman" pitchFamily="18" charset="0"/>
            </a:endParaRPr>
          </a:p>
          <a:p>
            <a:pPr lvl="1" algn="just">
              <a:lnSpc>
                <a:spcPct val="130000"/>
              </a:lnSpc>
              <a:spcBef>
                <a:spcPct val="50000"/>
              </a:spcBef>
              <a:buFont typeface="Arial" pitchFamily="34" charset="0"/>
              <a:buChar char="•"/>
            </a:pPr>
            <a:r>
              <a:rPr kumimoji="1" lang="zh-CN" altLang="en-US" sz="2400" dirty="0" smtClean="0">
                <a:latin typeface="Times New Roman" pitchFamily="18" charset="0"/>
              </a:rPr>
              <a:t>高斯</a:t>
            </a:r>
            <a:r>
              <a:rPr kumimoji="1" lang="zh-CN" altLang="en-US" sz="2400" dirty="0">
                <a:latin typeface="Times New Roman" pitchFamily="18" charset="0"/>
              </a:rPr>
              <a:t>白噪声在任意两个不同时刻上的取值之间，不仅是互不相关的，而且还是统计独立的</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lvl="1" algn="just">
              <a:lnSpc>
                <a:spcPct val="130000"/>
              </a:lnSpc>
              <a:spcBef>
                <a:spcPct val="50000"/>
              </a:spcBef>
              <a:buFont typeface="Arial" pitchFamily="34" charset="0"/>
              <a:buChar char="•"/>
            </a:pPr>
            <a:r>
              <a:rPr kumimoji="1" lang="zh-CN" altLang="en-US" sz="2400" dirty="0" smtClean="0">
                <a:latin typeface="Times New Roman" pitchFamily="18" charset="0"/>
              </a:rPr>
              <a:t>理想化</a:t>
            </a:r>
            <a:r>
              <a:rPr kumimoji="1" lang="zh-CN" altLang="en-US" sz="2400" dirty="0">
                <a:latin typeface="Times New Roman" pitchFamily="18" charset="0"/>
              </a:rPr>
              <a:t>的白噪声在实际中是不存在的</a:t>
            </a:r>
            <a:r>
              <a:rPr kumimoji="1" lang="zh-CN" altLang="en-US" sz="2400" dirty="0" smtClean="0">
                <a:latin typeface="Times New Roman" pitchFamily="18" charset="0"/>
              </a:rPr>
              <a:t>。如果</a:t>
            </a:r>
            <a:r>
              <a:rPr kumimoji="1" lang="zh-CN" altLang="en-US" sz="2400" dirty="0">
                <a:latin typeface="Times New Roman" pitchFamily="18" charset="0"/>
              </a:rPr>
              <a:t>噪声的功率谱均匀分布的频率范围远远大于通信系统的工作频带</a:t>
            </a:r>
            <a:r>
              <a:rPr kumimoji="1" lang="zh-CN" altLang="en-US" sz="2400" dirty="0" smtClean="0">
                <a:latin typeface="Times New Roman" pitchFamily="18" charset="0"/>
              </a:rPr>
              <a:t>，则可视为</a:t>
            </a:r>
            <a:r>
              <a:rPr kumimoji="1" lang="zh-CN" altLang="en-US" sz="2400" dirty="0">
                <a:latin typeface="Times New Roman" pitchFamily="18" charset="0"/>
              </a:rPr>
              <a:t>白噪声。</a:t>
            </a:r>
            <a:r>
              <a:rPr kumimoji="1" lang="zh-CN" altLang="en-US" sz="2400" dirty="0" smtClean="0">
                <a:latin typeface="Times New Roman" pitchFamily="18" charset="0"/>
              </a:rPr>
              <a:t>第</a:t>
            </a:r>
            <a:r>
              <a:rPr kumimoji="1" lang="en-US" altLang="zh-CN" sz="2400" dirty="0" smtClean="0">
                <a:latin typeface="Times New Roman" pitchFamily="18" charset="0"/>
              </a:rPr>
              <a:t>3</a:t>
            </a:r>
            <a:r>
              <a:rPr kumimoji="1" lang="zh-CN" altLang="en-US" sz="2400" dirty="0">
                <a:latin typeface="Times New Roman" pitchFamily="18" charset="0"/>
              </a:rPr>
              <a:t>章将要讨论的热噪声和散弹噪声就是近似白噪声的例子</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lvl="1" algn="just">
              <a:lnSpc>
                <a:spcPct val="130000"/>
              </a:lnSpc>
              <a:spcBef>
                <a:spcPct val="50000"/>
              </a:spcBef>
              <a:buFont typeface="Arial" pitchFamily="34" charset="0"/>
              <a:buChar char="•"/>
            </a:pPr>
            <a:r>
              <a:rPr kumimoji="1" lang="zh-CN" altLang="en-US" sz="2400" dirty="0" smtClean="0">
                <a:latin typeface="Times New Roman" pitchFamily="18" charset="0"/>
              </a:rPr>
              <a:t>特别说明：</a:t>
            </a:r>
            <a:r>
              <a:rPr kumimoji="1" lang="zh-CN" altLang="en-US" sz="2400" b="1" dirty="0" smtClean="0">
                <a:solidFill>
                  <a:srgbClr val="FF0000"/>
                </a:solidFill>
                <a:latin typeface="Times New Roman" pitchFamily="18" charset="0"/>
              </a:rPr>
              <a:t>“高斯”是指时域的幅度值服从高斯分布；     “白”是指频域</a:t>
            </a:r>
            <a:r>
              <a:rPr kumimoji="1" lang="zh-CN" altLang="en-US" sz="2400" b="1" smtClean="0">
                <a:solidFill>
                  <a:srgbClr val="FF0000"/>
                </a:solidFill>
                <a:latin typeface="Times New Roman" pitchFamily="18" charset="0"/>
              </a:rPr>
              <a:t>的功率谱密度为</a:t>
            </a:r>
            <a:r>
              <a:rPr kumimoji="1" lang="zh-CN" altLang="en-US" sz="2400" b="1" dirty="0" smtClean="0">
                <a:solidFill>
                  <a:srgbClr val="FF0000"/>
                </a:solidFill>
                <a:latin typeface="Times New Roman" pitchFamily="18" charset="0"/>
              </a:rPr>
              <a:t>常数。  </a:t>
            </a:r>
            <a:endParaRPr kumimoji="1" lang="zh-CN" altLang="en-US" sz="2400" b="1" dirty="0">
              <a:solidFill>
                <a:srgbClr val="FF0000"/>
              </a:solidFill>
              <a:latin typeface="Times New Roman" pitchFamily="18" charset="0"/>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32</a:t>
            </a:fld>
            <a:r>
              <a:rPr lang="zh-CN" altLang="en-US" smtClean="0"/>
              <a:t>页</a:t>
            </a:r>
            <a:endParaRPr lang="zh-CN" altLang="en-US" dirty="0"/>
          </a:p>
        </p:txBody>
      </p:sp>
      <p:sp>
        <p:nvSpPr>
          <p:cNvPr id="5" name="矩形 4"/>
          <p:cNvSpPr/>
          <p:nvPr/>
        </p:nvSpPr>
        <p:spPr>
          <a:xfrm>
            <a:off x="785786" y="357166"/>
            <a:ext cx="4643470" cy="732508"/>
          </a:xfrm>
          <a:prstGeom prst="rect">
            <a:avLst/>
          </a:prstGeom>
        </p:spPr>
        <p:txBody>
          <a:bodyPr wrap="square">
            <a:spAutoFit/>
          </a:bodyPr>
          <a:lstStyle/>
          <a:p>
            <a:pPr algn="just">
              <a:lnSpc>
                <a:spcPct val="130000"/>
              </a:lnSpc>
              <a:spcBef>
                <a:spcPct val="50000"/>
              </a:spcBef>
              <a:buFont typeface="Wingdings" pitchFamily="2" charset="2"/>
              <a:buChar char="n"/>
            </a:pPr>
            <a:r>
              <a:rPr kumimoji="1" lang="zh-CN" altLang="en-US" sz="3200" b="1" dirty="0" smtClean="0">
                <a:solidFill>
                  <a:srgbClr val="FF0000"/>
                </a:solidFill>
                <a:latin typeface="Times New Roman" pitchFamily="18" charset="0"/>
              </a:rPr>
              <a:t>高斯白噪声</a:t>
            </a:r>
            <a:endParaRPr kumimoji="1" lang="en-US" altLang="zh-CN" sz="3200" b="1" dirty="0" smtClean="0">
              <a:solidFill>
                <a:srgbClr val="FF0000"/>
              </a:solidFill>
              <a:latin typeface="Times New Roman" pitchFamily="18" charset="0"/>
            </a:endParaRPr>
          </a:p>
        </p:txBody>
      </p:sp>
    </p:spTree>
  </p:cSld>
  <p:clrMapOvr>
    <a:masterClrMapping/>
  </p:clrMapOvr>
  <p:transition spd="med">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76064" y="2391023"/>
            <a:ext cx="6764288" cy="1470025"/>
          </a:xfrm>
        </p:spPr>
        <p:txBody>
          <a:bodyPr/>
          <a:lstStyle/>
          <a:p>
            <a:pPr algn="l"/>
            <a:r>
              <a:rPr lang="en-US" altLang="zh-CN" sz="3600" b="1" dirty="0" smtClean="0">
                <a:solidFill>
                  <a:schemeClr val="accent2"/>
                </a:solidFill>
                <a:effectLst>
                  <a:outerShdw blurRad="38100" dist="38100" dir="2700000" algn="tl">
                    <a:srgbClr val="000000">
                      <a:alpha val="43137"/>
                    </a:srgbClr>
                  </a:outerShdw>
                </a:effectLst>
              </a:rPr>
              <a:t>§2.4   </a:t>
            </a:r>
            <a:r>
              <a:rPr lang="zh-CN" altLang="en-US" sz="3600" b="1" dirty="0" smtClean="0">
                <a:solidFill>
                  <a:schemeClr val="accent2"/>
                </a:solidFill>
                <a:effectLst>
                  <a:outerShdw blurRad="38100" dist="38100" dir="2700000" algn="tl">
                    <a:srgbClr val="000000">
                      <a:alpha val="43137"/>
                    </a:srgbClr>
                  </a:outerShdw>
                </a:effectLst>
              </a:rPr>
              <a:t>随机过程通过线性系统</a:t>
            </a:r>
          </a:p>
        </p:txBody>
      </p:sp>
      <p:sp>
        <p:nvSpPr>
          <p:cNvPr id="6" name="灯片编号占位符 5"/>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33</a:t>
            </a:fld>
            <a:r>
              <a:rPr lang="zh-CN" altLang="en-US" smtClean="0"/>
              <a:t>页</a:t>
            </a:r>
            <a:endParaRPr lang="zh-CN" altLang="en-US" dirty="0"/>
          </a:p>
        </p:txBody>
      </p:sp>
    </p:spTree>
  </p:cSld>
  <p:clrMapOvr>
    <a:masterClrMapping/>
  </p:clrMapOvr>
  <p:transition spd="med">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 Box 4"/>
          <p:cNvSpPr txBox="1">
            <a:spLocks noChangeArrowheads="1"/>
          </p:cNvSpPr>
          <p:nvPr/>
        </p:nvSpPr>
        <p:spPr bwMode="auto">
          <a:xfrm>
            <a:off x="972244" y="1268760"/>
            <a:ext cx="8496300" cy="2640723"/>
          </a:xfrm>
          <a:prstGeom prst="rect">
            <a:avLst/>
          </a:prstGeom>
          <a:noFill/>
          <a:ln w="9525">
            <a:noFill/>
            <a:miter lim="800000"/>
            <a:headEnd/>
            <a:tailEnd/>
          </a:ln>
        </p:spPr>
        <p:txBody>
          <a:bodyPr>
            <a:spAutoFit/>
          </a:bodyPr>
          <a:lstStyle/>
          <a:p>
            <a:pPr algn="just">
              <a:lnSpc>
                <a:spcPct val="135000"/>
              </a:lnSpc>
              <a:spcBef>
                <a:spcPct val="50000"/>
              </a:spcBef>
              <a:buFont typeface="Wingdings" pitchFamily="2" charset="2"/>
              <a:buChar char="n"/>
              <a:defRPr/>
            </a:pPr>
            <a:r>
              <a:rPr kumimoji="1" lang="zh-CN" altLang="en-US" sz="2400" b="1" dirty="0" smtClean="0">
                <a:solidFill>
                  <a:srgbClr val="7030A0"/>
                </a:solidFill>
                <a:latin typeface="Times New Roman" pitchFamily="18" charset="0"/>
              </a:rPr>
              <a:t>假定</a:t>
            </a:r>
            <a:r>
              <a:rPr kumimoji="1" lang="zh-CN" altLang="en-US" sz="2400" b="1" dirty="0">
                <a:solidFill>
                  <a:srgbClr val="7030A0"/>
                </a:solidFill>
                <a:latin typeface="Times New Roman" pitchFamily="18" charset="0"/>
              </a:rPr>
              <a:t>输入</a:t>
            </a:r>
            <a:r>
              <a:rPr kumimoji="1" lang="en-US" altLang="zh-CN" sz="2400" b="1" dirty="0">
                <a:solidFill>
                  <a:srgbClr val="7030A0"/>
                </a:solidFill>
                <a:latin typeface="Times New Roman" pitchFamily="18" charset="0"/>
              </a:rPr>
              <a:t>ξ</a:t>
            </a:r>
            <a:r>
              <a:rPr kumimoji="1" lang="en-US" altLang="zh-CN" sz="2400" b="1" baseline="-25000" dirty="0">
                <a:solidFill>
                  <a:srgbClr val="7030A0"/>
                </a:solidFill>
                <a:latin typeface="Times New Roman" pitchFamily="18" charset="0"/>
              </a:rPr>
              <a:t>i</a:t>
            </a:r>
            <a:r>
              <a:rPr kumimoji="1" lang="en-US" altLang="zh-CN" sz="2400" b="1" dirty="0">
                <a:solidFill>
                  <a:srgbClr val="7030A0"/>
                </a:solidFill>
                <a:latin typeface="Times New Roman" pitchFamily="18" charset="0"/>
              </a:rPr>
              <a:t>(t)</a:t>
            </a:r>
            <a:r>
              <a:rPr kumimoji="1" lang="zh-CN" altLang="en-US" sz="2400" b="1" dirty="0">
                <a:solidFill>
                  <a:srgbClr val="7030A0"/>
                </a:solidFill>
                <a:latin typeface="Times New Roman" pitchFamily="18" charset="0"/>
              </a:rPr>
              <a:t>是平稳随机过程， 现在来分析系统的</a:t>
            </a:r>
            <a:r>
              <a:rPr kumimoji="1" lang="zh-CN" altLang="en-US" sz="2400" b="1" dirty="0" smtClean="0">
                <a:solidFill>
                  <a:srgbClr val="7030A0"/>
                </a:solidFill>
                <a:latin typeface="Times New Roman" pitchFamily="18" charset="0"/>
              </a:rPr>
              <a:t>输出</a:t>
            </a:r>
            <a:endParaRPr kumimoji="1" lang="en-US" altLang="zh-CN" sz="2400" b="1" dirty="0" smtClean="0">
              <a:solidFill>
                <a:srgbClr val="7030A0"/>
              </a:solidFill>
              <a:latin typeface="Times New Roman" pitchFamily="18" charset="0"/>
            </a:endParaRPr>
          </a:p>
          <a:p>
            <a:pPr algn="just">
              <a:lnSpc>
                <a:spcPct val="135000"/>
              </a:lnSpc>
              <a:spcBef>
                <a:spcPct val="50000"/>
              </a:spcBef>
              <a:defRPr/>
            </a:pPr>
            <a:r>
              <a:rPr kumimoji="1" lang="zh-CN" altLang="en-US" sz="2400" b="1" dirty="0" smtClean="0">
                <a:solidFill>
                  <a:srgbClr val="7030A0"/>
                </a:solidFill>
                <a:latin typeface="Times New Roman" pitchFamily="18" charset="0"/>
              </a:rPr>
              <a:t>过程</a:t>
            </a:r>
            <a:r>
              <a:rPr kumimoji="1" lang="en-US" altLang="zh-CN" sz="2400" b="1" dirty="0" err="1">
                <a:solidFill>
                  <a:srgbClr val="7030A0"/>
                </a:solidFill>
                <a:latin typeface="Times New Roman" pitchFamily="18" charset="0"/>
              </a:rPr>
              <a:t>ξ</a:t>
            </a:r>
            <a:r>
              <a:rPr kumimoji="1" lang="en-US" altLang="zh-CN" sz="2400" b="1" baseline="-25000" dirty="0" err="1">
                <a:solidFill>
                  <a:srgbClr val="7030A0"/>
                </a:solidFill>
                <a:latin typeface="Times New Roman" pitchFamily="18" charset="0"/>
              </a:rPr>
              <a:t>o</a:t>
            </a:r>
            <a:r>
              <a:rPr kumimoji="1" lang="en-US" altLang="zh-CN" sz="2400" b="1" dirty="0">
                <a:solidFill>
                  <a:srgbClr val="7030A0"/>
                </a:solidFill>
                <a:latin typeface="Times New Roman" pitchFamily="18" charset="0"/>
              </a:rPr>
              <a:t>(t)</a:t>
            </a:r>
            <a:r>
              <a:rPr kumimoji="1" lang="zh-CN" altLang="en-US" sz="2400" b="1" dirty="0">
                <a:solidFill>
                  <a:srgbClr val="7030A0"/>
                </a:solidFill>
                <a:latin typeface="Times New Roman" pitchFamily="18" charset="0"/>
              </a:rPr>
              <a:t>的统计特性</a:t>
            </a:r>
            <a:r>
              <a:rPr kumimoji="1" lang="zh-CN" altLang="en-US" sz="2400" b="1" dirty="0" smtClean="0">
                <a:solidFill>
                  <a:srgbClr val="7030A0"/>
                </a:solidFill>
                <a:latin typeface="Times New Roman" pitchFamily="18" charset="0"/>
              </a:rPr>
              <a:t>。</a:t>
            </a:r>
            <a:endParaRPr kumimoji="1" lang="en-US" altLang="zh-CN" sz="2400" b="1" dirty="0" smtClean="0">
              <a:solidFill>
                <a:srgbClr val="7030A0"/>
              </a:solidFill>
              <a:latin typeface="Times New Roman" pitchFamily="18" charset="0"/>
            </a:endParaRPr>
          </a:p>
          <a:p>
            <a:pPr algn="just">
              <a:lnSpc>
                <a:spcPct val="135000"/>
              </a:lnSpc>
              <a:spcBef>
                <a:spcPct val="50000"/>
              </a:spcBef>
              <a:buFont typeface="Wingdings" pitchFamily="2" charset="2"/>
              <a:buChar char="n"/>
              <a:defRPr/>
            </a:pPr>
            <a:endParaRPr kumimoji="1" lang="en-US" altLang="zh-CN" sz="2400" dirty="0" smtClean="0">
              <a:latin typeface="Times New Roman" pitchFamily="18" charset="0"/>
            </a:endParaRPr>
          </a:p>
          <a:p>
            <a:pPr marL="457200" indent="-457200" algn="just">
              <a:lnSpc>
                <a:spcPct val="135000"/>
              </a:lnSpc>
              <a:spcBef>
                <a:spcPct val="50000"/>
              </a:spcBef>
              <a:buFontTx/>
              <a:buAutoNum type="arabicPeriod"/>
              <a:defRPr/>
            </a:pPr>
            <a:r>
              <a:rPr kumimoji="1" lang="zh-CN" altLang="en-US" sz="2400" b="1" dirty="0" smtClean="0">
                <a:solidFill>
                  <a:srgbClr val="002060"/>
                </a:solidFill>
                <a:latin typeface="Times New Roman" pitchFamily="18" charset="0"/>
              </a:rPr>
              <a:t>输出过程</a:t>
            </a:r>
            <a:r>
              <a:rPr kumimoji="1" lang="en-US" altLang="zh-CN" sz="2400" b="1" dirty="0" err="1">
                <a:solidFill>
                  <a:srgbClr val="002060"/>
                </a:solidFill>
                <a:latin typeface="Times New Roman" pitchFamily="18" charset="0"/>
              </a:rPr>
              <a:t>ξ</a:t>
            </a:r>
            <a:r>
              <a:rPr kumimoji="1" lang="en-US" altLang="zh-CN" sz="2400" b="1" baseline="-25000" dirty="0" err="1">
                <a:solidFill>
                  <a:srgbClr val="002060"/>
                </a:solidFill>
                <a:latin typeface="Times New Roman" pitchFamily="18" charset="0"/>
              </a:rPr>
              <a:t>o</a:t>
            </a:r>
            <a:r>
              <a:rPr kumimoji="1" lang="en-US" altLang="zh-CN" sz="2400" b="1" dirty="0">
                <a:solidFill>
                  <a:srgbClr val="002060"/>
                </a:solidFill>
                <a:latin typeface="Times New Roman" pitchFamily="18" charset="0"/>
              </a:rPr>
              <a:t>(t)</a:t>
            </a:r>
            <a:r>
              <a:rPr kumimoji="1" lang="zh-CN" altLang="en-US" sz="2400" b="1" dirty="0">
                <a:solidFill>
                  <a:srgbClr val="002060"/>
                </a:solidFill>
                <a:latin typeface="Times New Roman" pitchFamily="18" charset="0"/>
              </a:rPr>
              <a:t>的</a:t>
            </a:r>
            <a:r>
              <a:rPr kumimoji="1" lang="zh-CN" altLang="en-US" sz="2400" b="1" dirty="0" smtClean="0">
                <a:solidFill>
                  <a:srgbClr val="002060"/>
                </a:solidFill>
                <a:latin typeface="Times New Roman" pitchFamily="18" charset="0"/>
              </a:rPr>
              <a:t>数学期望</a:t>
            </a:r>
            <a:r>
              <a:rPr kumimoji="1" lang="zh-CN" altLang="en-US" sz="2400" dirty="0" smtClean="0">
                <a:latin typeface="Times New Roman" pitchFamily="18" charset="0"/>
              </a:rPr>
              <a:t>     </a:t>
            </a:r>
            <a:endParaRPr kumimoji="1" lang="zh-CN" altLang="en-US" sz="2400" dirty="0">
              <a:latin typeface="Times New Roman" pitchFamily="18" charset="0"/>
            </a:endParaRPr>
          </a:p>
        </p:txBody>
      </p:sp>
      <p:graphicFrame>
        <p:nvGraphicFramePr>
          <p:cNvPr id="33794" name="Object 5"/>
          <p:cNvGraphicFramePr>
            <a:graphicFrameLocks noChangeAspect="1"/>
          </p:cNvGraphicFramePr>
          <p:nvPr/>
        </p:nvGraphicFramePr>
        <p:xfrm>
          <a:off x="1043608" y="2564904"/>
          <a:ext cx="4038600" cy="833438"/>
        </p:xfrm>
        <a:graphic>
          <a:graphicData uri="http://schemas.openxmlformats.org/presentationml/2006/ole">
            <mc:AlternateContent xmlns:mc="http://schemas.openxmlformats.org/markup-compatibility/2006">
              <mc:Choice xmlns:v="urn:schemas-microsoft-com:vml" Requires="v">
                <p:oleObj spid="_x0000_s33832" name="Equation" r:id="rId3" imgW="1600200" imgH="330120" progId="Equation.DSMT4">
                  <p:embed/>
                </p:oleObj>
              </mc:Choice>
              <mc:Fallback>
                <p:oleObj name="Equation" r:id="rId3" imgW="1600200" imgH="3301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564904"/>
                        <a:ext cx="4038600"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7"/>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3833" name="Equation" r:id="rId5" imgW="114120" imgH="215640" progId="Equation.3">
                  <p:embed/>
                </p:oleObj>
              </mc:Choice>
              <mc:Fallback>
                <p:oleObj name="Equation" r:id="rId5" imgW="114120" imgH="215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 name="Object 8"/>
          <p:cNvGraphicFramePr>
            <a:graphicFrameLocks noChangeAspect="1"/>
          </p:cNvGraphicFramePr>
          <p:nvPr/>
        </p:nvGraphicFramePr>
        <p:xfrm>
          <a:off x="611560" y="3789040"/>
          <a:ext cx="7951788" cy="600075"/>
        </p:xfrm>
        <a:graphic>
          <a:graphicData uri="http://schemas.openxmlformats.org/presentationml/2006/ole">
            <mc:AlternateContent xmlns:mc="http://schemas.openxmlformats.org/markup-compatibility/2006">
              <mc:Choice xmlns:v="urn:schemas-microsoft-com:vml" Requires="v">
                <p:oleObj spid="_x0000_s33834" name="Equation" r:id="rId7" imgW="4368600" imgH="330120" progId="Equation.DSMT4">
                  <p:embed/>
                </p:oleObj>
              </mc:Choice>
              <mc:Fallback>
                <p:oleObj name="Equation" r:id="rId7" imgW="4368600" imgH="33012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560" y="3789040"/>
                        <a:ext cx="7951788"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标题 4"/>
          <p:cNvSpPr txBox="1">
            <a:spLocks/>
          </p:cNvSpPr>
          <p:nvPr/>
        </p:nvSpPr>
        <p:spPr bwMode="auto">
          <a:xfrm>
            <a:off x="899592" y="476672"/>
            <a:ext cx="7488832"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一、平稳过程通过线性时不变系统</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pic>
        <p:nvPicPr>
          <p:cNvPr id="3" name="Picture 6"/>
          <p:cNvPicPr>
            <a:picLocks noChangeAspect="1" noChangeArrowheads="1"/>
          </p:cNvPicPr>
          <p:nvPr/>
        </p:nvPicPr>
        <p:blipFill>
          <a:blip r:embed="rId9" cstate="print"/>
          <a:srcRect/>
          <a:stretch>
            <a:fillRect/>
          </a:stretch>
        </p:blipFill>
        <p:spPr bwMode="auto">
          <a:xfrm>
            <a:off x="5148064" y="1772816"/>
            <a:ext cx="3456384" cy="1224136"/>
          </a:xfrm>
          <a:prstGeom prst="rect">
            <a:avLst/>
          </a:prstGeom>
          <a:noFill/>
          <a:ln w="9525">
            <a:noFill/>
            <a:miter lim="800000"/>
            <a:headEnd/>
            <a:tailEnd/>
          </a:ln>
        </p:spPr>
      </p:pic>
      <p:graphicFrame>
        <p:nvGraphicFramePr>
          <p:cNvPr id="33799" name="Object 5"/>
          <p:cNvGraphicFramePr>
            <a:graphicFrameLocks noChangeAspect="1"/>
          </p:cNvGraphicFramePr>
          <p:nvPr/>
        </p:nvGraphicFramePr>
        <p:xfrm>
          <a:off x="981249" y="4321596"/>
          <a:ext cx="3141662" cy="763588"/>
        </p:xfrm>
        <a:graphic>
          <a:graphicData uri="http://schemas.openxmlformats.org/presentationml/2006/ole">
            <mc:AlternateContent xmlns:mc="http://schemas.openxmlformats.org/markup-compatibility/2006">
              <mc:Choice xmlns:v="urn:schemas-microsoft-com:vml" Requires="v">
                <p:oleObj spid="_x0000_s33835" name="Equation" r:id="rId10" imgW="1358640" imgH="330120" progId="Equation.DSMT4">
                  <p:embed/>
                </p:oleObj>
              </mc:Choice>
              <mc:Fallback>
                <p:oleObj name="Equation" r:id="rId10" imgW="1358640" imgH="330120" progId="Equation.DSMT4">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1249" y="4321596"/>
                        <a:ext cx="3141662" cy="763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0" name="Object 8"/>
          <p:cNvGraphicFramePr>
            <a:graphicFrameLocks noChangeAspect="1"/>
          </p:cNvGraphicFramePr>
          <p:nvPr/>
        </p:nvGraphicFramePr>
        <p:xfrm>
          <a:off x="1115616" y="4941168"/>
          <a:ext cx="2335212" cy="714375"/>
        </p:xfrm>
        <a:graphic>
          <a:graphicData uri="http://schemas.openxmlformats.org/presentationml/2006/ole">
            <mc:AlternateContent xmlns:mc="http://schemas.openxmlformats.org/markup-compatibility/2006">
              <mc:Choice xmlns:v="urn:schemas-microsoft-com:vml" Requires="v">
                <p:oleObj spid="_x0000_s33836" name="Equation" r:id="rId12" imgW="1079280" imgH="330120" progId="Equation.DSMT4">
                  <p:embed/>
                </p:oleObj>
              </mc:Choice>
              <mc:Fallback>
                <p:oleObj name="Equation" r:id="rId12" imgW="1079280" imgH="330120" progId="Equation.DSMT4">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5616" y="4941168"/>
                        <a:ext cx="2335212"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8"/>
          <p:cNvGraphicFramePr>
            <a:graphicFrameLocks noChangeAspect="1"/>
          </p:cNvGraphicFramePr>
          <p:nvPr/>
        </p:nvGraphicFramePr>
        <p:xfrm>
          <a:off x="3995936" y="4581128"/>
          <a:ext cx="3957638" cy="990600"/>
        </p:xfrm>
        <a:graphic>
          <a:graphicData uri="http://schemas.openxmlformats.org/presentationml/2006/ole">
            <mc:AlternateContent xmlns:mc="http://schemas.openxmlformats.org/markup-compatibility/2006">
              <mc:Choice xmlns:v="urn:schemas-microsoft-com:vml" Requires="v">
                <p:oleObj spid="_x0000_s33837" name="Equation" r:id="rId14" imgW="1828800" imgH="457200" progId="Equation.DSMT4">
                  <p:embed/>
                </p:oleObj>
              </mc:Choice>
              <mc:Fallback>
                <p:oleObj name="Equation" r:id="rId14" imgW="1828800" imgH="457200" progId="Equation.DSMT4">
                  <p:embed/>
                  <p:pic>
                    <p:nvPicPr>
                      <p:cNvPr id="0"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95936" y="4581128"/>
                        <a:ext cx="395763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1043608" y="5661248"/>
            <a:ext cx="7488832" cy="830997"/>
          </a:xfrm>
          <a:prstGeom prst="rect">
            <a:avLst/>
          </a:prstGeom>
        </p:spPr>
        <p:txBody>
          <a:bodyPr wrap="square">
            <a:spAutoFit/>
          </a:bodyPr>
          <a:lstStyle/>
          <a:p>
            <a:pPr>
              <a:buFont typeface="Arial" pitchFamily="34" charset="0"/>
              <a:buChar char="•"/>
            </a:pPr>
            <a:r>
              <a:rPr kumimoji="1" lang="zh-CN" altLang="en-US" sz="2400" b="1" dirty="0" smtClean="0">
                <a:solidFill>
                  <a:srgbClr val="7030A0"/>
                </a:solidFill>
                <a:latin typeface="Times New Roman" pitchFamily="18" charset="0"/>
              </a:rPr>
              <a:t>输出过程的数学期望等于输入过程的数学期望与直流传递函数</a:t>
            </a:r>
            <a:r>
              <a:rPr kumimoji="1" lang="en-US" altLang="zh-CN" sz="2400" b="1" dirty="0" smtClean="0">
                <a:solidFill>
                  <a:srgbClr val="7030A0"/>
                </a:solidFill>
                <a:latin typeface="Times New Roman" pitchFamily="18" charset="0"/>
              </a:rPr>
              <a:t>H(0)</a:t>
            </a:r>
            <a:r>
              <a:rPr kumimoji="1" lang="zh-CN" altLang="en-US" sz="2400" b="1" dirty="0" smtClean="0">
                <a:solidFill>
                  <a:srgbClr val="7030A0"/>
                </a:solidFill>
                <a:latin typeface="Times New Roman" pitchFamily="18" charset="0"/>
              </a:rPr>
              <a:t>的乘积，且</a:t>
            </a:r>
            <a:r>
              <a:rPr kumimoji="1" lang="en-US" altLang="zh-CN" sz="2400" b="1" dirty="0" smtClean="0">
                <a:solidFill>
                  <a:srgbClr val="7030A0"/>
                </a:solidFill>
                <a:latin typeface="Times New Roman" pitchFamily="18" charset="0"/>
              </a:rPr>
              <a:t>E</a:t>
            </a:r>
            <a:r>
              <a:rPr kumimoji="1" lang="zh-CN" altLang="en-US" sz="2400" b="1" dirty="0" smtClean="0">
                <a:solidFill>
                  <a:srgbClr val="7030A0"/>
                </a:solidFill>
                <a:latin typeface="Times New Roman" pitchFamily="18" charset="0"/>
              </a:rPr>
              <a:t>［</a:t>
            </a:r>
            <a:r>
              <a:rPr kumimoji="1" lang="en-US" altLang="zh-CN" sz="2400" b="1" dirty="0" smtClean="0">
                <a:solidFill>
                  <a:srgbClr val="7030A0"/>
                </a:solidFill>
                <a:latin typeface="Times New Roman" pitchFamily="18" charset="0"/>
              </a:rPr>
              <a:t>ξo(t)</a:t>
            </a:r>
            <a:r>
              <a:rPr kumimoji="1" lang="zh-CN" altLang="en-US" sz="2400" b="1" dirty="0" smtClean="0">
                <a:solidFill>
                  <a:srgbClr val="7030A0"/>
                </a:solidFill>
                <a:latin typeface="Times New Roman" pitchFamily="18" charset="0"/>
              </a:rPr>
              <a:t>］与</a:t>
            </a:r>
            <a:r>
              <a:rPr kumimoji="1" lang="en-US" altLang="zh-CN" sz="2400" b="1" dirty="0" smtClean="0">
                <a:solidFill>
                  <a:srgbClr val="7030A0"/>
                </a:solidFill>
                <a:latin typeface="Times New Roman" pitchFamily="18" charset="0"/>
              </a:rPr>
              <a:t>t</a:t>
            </a:r>
            <a:r>
              <a:rPr kumimoji="1" lang="zh-CN" altLang="en-US" sz="2400" b="1" dirty="0" smtClean="0">
                <a:solidFill>
                  <a:srgbClr val="7030A0"/>
                </a:solidFill>
                <a:latin typeface="Times New Roman" pitchFamily="18" charset="0"/>
              </a:rPr>
              <a:t>无关。 </a:t>
            </a:r>
            <a:endParaRPr kumimoji="1" lang="zh-CN" altLang="en-US" sz="2400" b="1" dirty="0">
              <a:solidFill>
                <a:srgbClr val="7030A0"/>
              </a:solidFill>
              <a:latin typeface="Times New Roman" pitchFamily="18" charset="0"/>
            </a:endParaRPr>
          </a:p>
        </p:txBody>
      </p:sp>
      <p:sp>
        <p:nvSpPr>
          <p:cNvPr id="14" name="灯片编号占位符 1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34</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5" name="Text Box 12"/>
          <p:cNvSpPr txBox="1">
            <a:spLocks noChangeArrowheads="1"/>
          </p:cNvSpPr>
          <p:nvPr/>
        </p:nvSpPr>
        <p:spPr bwMode="auto">
          <a:xfrm>
            <a:off x="1187624" y="764704"/>
            <a:ext cx="6858000" cy="457200"/>
          </a:xfrm>
          <a:prstGeom prst="rect">
            <a:avLst/>
          </a:prstGeom>
          <a:noFill/>
          <a:ln w="9525">
            <a:noFill/>
            <a:miter lim="800000"/>
            <a:headEnd/>
            <a:tailEnd/>
          </a:ln>
        </p:spPr>
        <p:txBody>
          <a:bodyPr>
            <a:spAutoFit/>
          </a:bodyPr>
          <a:lstStyle/>
          <a:p>
            <a:pPr>
              <a:spcBef>
                <a:spcPct val="50000"/>
              </a:spcBef>
            </a:pPr>
            <a:r>
              <a:rPr kumimoji="1" lang="en-US" altLang="zh-CN" sz="2400" b="1" dirty="0">
                <a:solidFill>
                  <a:srgbClr val="002060"/>
                </a:solidFill>
                <a:latin typeface="Times New Roman" pitchFamily="18" charset="0"/>
              </a:rPr>
              <a:t>2. </a:t>
            </a:r>
            <a:r>
              <a:rPr kumimoji="1" lang="zh-CN" altLang="en-US" sz="2400" b="1" dirty="0">
                <a:solidFill>
                  <a:srgbClr val="002060"/>
                </a:solidFill>
                <a:latin typeface="Times New Roman" pitchFamily="18" charset="0"/>
              </a:rPr>
              <a:t>输出过程</a:t>
            </a:r>
            <a:r>
              <a:rPr kumimoji="1" lang="en-US" altLang="zh-CN" sz="2400" b="1" dirty="0">
                <a:solidFill>
                  <a:srgbClr val="002060"/>
                </a:solidFill>
                <a:latin typeface="Times New Roman" pitchFamily="18" charset="0"/>
              </a:rPr>
              <a:t>ξ</a:t>
            </a:r>
            <a:r>
              <a:rPr kumimoji="1" lang="en-US" altLang="zh-CN" sz="2400" baseline="-25000" dirty="0">
                <a:solidFill>
                  <a:srgbClr val="002060"/>
                </a:solidFill>
                <a:latin typeface="Times New Roman" pitchFamily="18" charset="0"/>
              </a:rPr>
              <a:t>o</a:t>
            </a:r>
            <a:r>
              <a:rPr kumimoji="1" lang="en-US" altLang="zh-CN" sz="2400" b="1" dirty="0">
                <a:solidFill>
                  <a:srgbClr val="002060"/>
                </a:solidFill>
                <a:latin typeface="Times New Roman" pitchFamily="18" charset="0"/>
              </a:rPr>
              <a:t>(t)</a:t>
            </a:r>
            <a:r>
              <a:rPr kumimoji="1" lang="zh-CN" altLang="en-US" sz="2400" b="1" dirty="0">
                <a:solidFill>
                  <a:srgbClr val="002060"/>
                </a:solidFill>
                <a:latin typeface="Times New Roman" pitchFamily="18" charset="0"/>
              </a:rPr>
              <a:t>的自相关函数 </a:t>
            </a:r>
          </a:p>
        </p:txBody>
      </p:sp>
      <p:graphicFrame>
        <p:nvGraphicFramePr>
          <p:cNvPr id="2" name="Object 5"/>
          <p:cNvGraphicFramePr>
            <a:graphicFrameLocks noChangeAspect="1"/>
          </p:cNvGraphicFramePr>
          <p:nvPr/>
        </p:nvGraphicFramePr>
        <p:xfrm>
          <a:off x="901262" y="1341726"/>
          <a:ext cx="7218362" cy="1905000"/>
        </p:xfrm>
        <a:graphic>
          <a:graphicData uri="http://schemas.openxmlformats.org/presentationml/2006/ole">
            <mc:AlternateContent xmlns:mc="http://schemas.openxmlformats.org/markup-compatibility/2006">
              <mc:Choice xmlns:v="urn:schemas-microsoft-com:vml" Requires="v">
                <p:oleObj spid="_x0000_s34839" name="Equation" r:id="rId3" imgW="3797280" imgH="1002960" progId="Equation.DSMT4">
                  <p:embed/>
                </p:oleObj>
              </mc:Choice>
              <mc:Fallback>
                <p:oleObj name="Equation" r:id="rId3" imgW="3797280" imgH="10029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262" y="1341726"/>
                        <a:ext cx="7218362"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7"/>
          <p:cNvSpPr txBox="1">
            <a:spLocks noChangeArrowheads="1"/>
          </p:cNvSpPr>
          <p:nvPr/>
        </p:nvSpPr>
        <p:spPr bwMode="auto">
          <a:xfrm>
            <a:off x="539552" y="3212976"/>
            <a:ext cx="3581400" cy="457200"/>
          </a:xfrm>
          <a:prstGeom prst="rect">
            <a:avLst/>
          </a:prstGeom>
          <a:noFill/>
          <a:ln w="9525">
            <a:noFill/>
            <a:miter lim="800000"/>
            <a:headEnd/>
            <a:tailEnd/>
          </a:ln>
        </p:spPr>
        <p:txBody>
          <a:bodyPr>
            <a:spAutoFit/>
          </a:bodyPr>
          <a:lstStyle/>
          <a:p>
            <a:pPr>
              <a:spcBef>
                <a:spcPct val="50000"/>
              </a:spcBef>
            </a:pPr>
            <a:r>
              <a:rPr kumimoji="1" lang="en-US" altLang="zh-CN" sz="2400" dirty="0">
                <a:latin typeface="Times New Roman" pitchFamily="18" charset="0"/>
              </a:rPr>
              <a:t>    </a:t>
            </a:r>
            <a:r>
              <a:rPr kumimoji="1" lang="zh-CN" altLang="en-US" sz="2400" dirty="0">
                <a:latin typeface="Times New Roman" pitchFamily="18" charset="0"/>
              </a:rPr>
              <a:t>根据</a:t>
            </a:r>
            <a:r>
              <a:rPr kumimoji="1" lang="zh-CN" altLang="en-US" sz="2400" dirty="0" smtClean="0">
                <a:latin typeface="Times New Roman" pitchFamily="18" charset="0"/>
              </a:rPr>
              <a:t>平稳性有： </a:t>
            </a:r>
            <a:endParaRPr kumimoji="1" lang="zh-CN" altLang="en-US" sz="2400" dirty="0">
              <a:latin typeface="Times New Roman" pitchFamily="18" charset="0"/>
            </a:endParaRPr>
          </a:p>
        </p:txBody>
      </p:sp>
      <p:graphicFrame>
        <p:nvGraphicFramePr>
          <p:cNvPr id="12" name="Object 8"/>
          <p:cNvGraphicFramePr>
            <a:graphicFrameLocks noChangeAspect="1"/>
          </p:cNvGraphicFramePr>
          <p:nvPr/>
        </p:nvGraphicFramePr>
        <p:xfrm>
          <a:off x="3059832" y="3284984"/>
          <a:ext cx="4829175" cy="433388"/>
        </p:xfrm>
        <a:graphic>
          <a:graphicData uri="http://schemas.openxmlformats.org/presentationml/2006/ole">
            <mc:AlternateContent xmlns:mc="http://schemas.openxmlformats.org/markup-compatibility/2006">
              <mc:Choice xmlns:v="urn:schemas-microsoft-com:vml" Requires="v">
                <p:oleObj spid="_x0000_s34840" name="Equation" r:id="rId5" imgW="2539800" imgH="228600" progId="Equation.DSMT4">
                  <p:embed/>
                </p:oleObj>
              </mc:Choice>
              <mc:Fallback>
                <p:oleObj name="Equation" r:id="rId5" imgW="2539800" imgH="228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3284984"/>
                        <a:ext cx="4829175"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7"/>
          <p:cNvGraphicFramePr>
            <a:graphicFrameLocks noChangeAspect="1"/>
          </p:cNvGraphicFramePr>
          <p:nvPr/>
        </p:nvGraphicFramePr>
        <p:xfrm>
          <a:off x="1043608" y="3717032"/>
          <a:ext cx="6761163" cy="627062"/>
        </p:xfrm>
        <a:graphic>
          <a:graphicData uri="http://schemas.openxmlformats.org/presentationml/2006/ole">
            <mc:AlternateContent xmlns:mc="http://schemas.openxmlformats.org/markup-compatibility/2006">
              <mc:Choice xmlns:v="urn:schemas-microsoft-com:vml" Requires="v">
                <p:oleObj spid="_x0000_s34841" name="Equation" r:id="rId7" imgW="3555720" imgH="330120" progId="Equation.DSMT4">
                  <p:embed/>
                </p:oleObj>
              </mc:Choice>
              <mc:Fallback>
                <p:oleObj name="Equation" r:id="rId7" imgW="3555720" imgH="33012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608" y="3717032"/>
                        <a:ext cx="6761163" cy="627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539552" y="4407495"/>
            <a:ext cx="8352928" cy="461665"/>
          </a:xfrm>
          <a:prstGeom prst="rect">
            <a:avLst/>
          </a:prstGeom>
        </p:spPr>
        <p:txBody>
          <a:bodyPr wrap="square">
            <a:spAutoFit/>
          </a:bodyPr>
          <a:lstStyle/>
          <a:p>
            <a:r>
              <a:rPr kumimoji="1" lang="zh-CN" altLang="en-US" sz="2400" b="1" dirty="0" smtClean="0">
                <a:solidFill>
                  <a:srgbClr val="002060"/>
                </a:solidFill>
                <a:latin typeface="Times New Roman" pitchFamily="18" charset="0"/>
              </a:rPr>
              <a:t>可见</a:t>
            </a:r>
            <a:r>
              <a:rPr kumimoji="1" lang="en-US" altLang="zh-CN" sz="2400" b="1" dirty="0" smtClean="0">
                <a:solidFill>
                  <a:srgbClr val="002060"/>
                </a:solidFill>
                <a:latin typeface="Times New Roman" pitchFamily="18" charset="0"/>
              </a:rPr>
              <a:t>, ξ</a:t>
            </a:r>
            <a:r>
              <a:rPr kumimoji="1" lang="en-US" altLang="zh-CN" sz="2400" b="1" baseline="-25000" dirty="0" smtClean="0">
                <a:solidFill>
                  <a:srgbClr val="002060"/>
                </a:solidFill>
                <a:latin typeface="Times New Roman" pitchFamily="18" charset="0"/>
              </a:rPr>
              <a:t>o</a:t>
            </a:r>
            <a:r>
              <a:rPr kumimoji="1" lang="en-US" altLang="zh-CN" sz="2400" b="1" dirty="0" smtClean="0">
                <a:solidFill>
                  <a:srgbClr val="002060"/>
                </a:solidFill>
                <a:latin typeface="Times New Roman" pitchFamily="18" charset="0"/>
              </a:rPr>
              <a:t>(t)</a:t>
            </a:r>
            <a:r>
              <a:rPr kumimoji="1" lang="zh-CN" altLang="en-US" sz="2400" b="1" dirty="0" smtClean="0">
                <a:solidFill>
                  <a:srgbClr val="002060"/>
                </a:solidFill>
                <a:latin typeface="Times New Roman" pitchFamily="18" charset="0"/>
              </a:rPr>
              <a:t>的自相关函数只依赖时间间隔</a:t>
            </a:r>
            <a:r>
              <a:rPr kumimoji="1" lang="en-US" altLang="zh-CN" sz="2400" b="1" dirty="0" smtClean="0">
                <a:solidFill>
                  <a:srgbClr val="002060"/>
                </a:solidFill>
                <a:latin typeface="Times New Roman" pitchFamily="18" charset="0"/>
              </a:rPr>
              <a:t>τ</a:t>
            </a:r>
            <a:r>
              <a:rPr kumimoji="1" lang="zh-CN" altLang="en-US" sz="2400" b="1" dirty="0" smtClean="0">
                <a:solidFill>
                  <a:srgbClr val="002060"/>
                </a:solidFill>
                <a:latin typeface="Times New Roman" pitchFamily="18" charset="0"/>
              </a:rPr>
              <a:t>而与时间起点</a:t>
            </a:r>
            <a:r>
              <a:rPr kumimoji="1" lang="en-US" altLang="zh-CN" sz="2400" b="1" dirty="0" smtClean="0">
                <a:solidFill>
                  <a:srgbClr val="002060"/>
                </a:solidFill>
                <a:latin typeface="Times New Roman" pitchFamily="18" charset="0"/>
              </a:rPr>
              <a:t>t</a:t>
            </a:r>
            <a:r>
              <a:rPr kumimoji="1" lang="en-US" altLang="zh-CN" sz="2400" b="1" baseline="-25000" dirty="0" smtClean="0">
                <a:solidFill>
                  <a:srgbClr val="002060"/>
                </a:solidFill>
                <a:latin typeface="Times New Roman" pitchFamily="18" charset="0"/>
              </a:rPr>
              <a:t>1</a:t>
            </a:r>
            <a:r>
              <a:rPr kumimoji="1" lang="zh-CN" altLang="en-US" sz="2400" b="1" dirty="0" smtClean="0">
                <a:solidFill>
                  <a:srgbClr val="002060"/>
                </a:solidFill>
                <a:latin typeface="Times New Roman" pitchFamily="18" charset="0"/>
              </a:rPr>
              <a:t>无关。</a:t>
            </a:r>
            <a:endParaRPr kumimoji="1" lang="zh-CN" altLang="en-US" sz="2400" b="1" dirty="0">
              <a:solidFill>
                <a:srgbClr val="002060"/>
              </a:solidFill>
              <a:latin typeface="Times New Roman" pitchFamily="18" charset="0"/>
            </a:endParaRPr>
          </a:p>
        </p:txBody>
      </p:sp>
      <p:sp>
        <p:nvSpPr>
          <p:cNvPr id="15" name="矩形 14"/>
          <p:cNvSpPr/>
          <p:nvPr/>
        </p:nvSpPr>
        <p:spPr>
          <a:xfrm>
            <a:off x="827584" y="5085184"/>
            <a:ext cx="7560840" cy="1000980"/>
          </a:xfrm>
          <a:prstGeom prst="rect">
            <a:avLst/>
          </a:prstGeom>
        </p:spPr>
        <p:txBody>
          <a:bodyPr wrap="square">
            <a:spAutoFit/>
          </a:bodyPr>
          <a:lstStyle/>
          <a:p>
            <a:pPr algn="just">
              <a:lnSpc>
                <a:spcPct val="130000"/>
              </a:lnSpc>
              <a:spcBef>
                <a:spcPct val="50000"/>
              </a:spcBef>
            </a:pPr>
            <a:r>
              <a:rPr kumimoji="1" lang="zh-CN" altLang="en-US" sz="2400" dirty="0" smtClean="0">
                <a:latin typeface="Times New Roman" pitchFamily="18" charset="0"/>
              </a:rPr>
              <a:t>由以上输出过程的数学期望和自相关函数证明，</a:t>
            </a:r>
            <a:r>
              <a:rPr kumimoji="1" lang="zh-CN" altLang="en-US" sz="2400" b="1" dirty="0" smtClean="0">
                <a:solidFill>
                  <a:srgbClr val="FF0000"/>
                </a:solidFill>
                <a:latin typeface="Times New Roman" pitchFamily="18" charset="0"/>
              </a:rPr>
              <a:t>若线性系统的输入过程是平稳的，那么输出过程也是平稳的</a:t>
            </a:r>
            <a:r>
              <a:rPr kumimoji="1" lang="zh-CN" altLang="en-US" sz="2400" dirty="0" smtClean="0">
                <a:latin typeface="Times New Roman" pitchFamily="18" charset="0"/>
              </a:rPr>
              <a:t>。 </a:t>
            </a:r>
            <a:endParaRPr kumimoji="1" lang="zh-CN" altLang="en-US" sz="2400" dirty="0">
              <a:latin typeface="Times New Roman" pitchFamily="18" charset="0"/>
            </a:endParaRPr>
          </a:p>
        </p:txBody>
      </p:sp>
      <p:sp>
        <p:nvSpPr>
          <p:cNvPr id="16" name="灯片编号占位符 15"/>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35</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Text Box 4"/>
          <p:cNvSpPr txBox="1">
            <a:spLocks noChangeArrowheads="1"/>
          </p:cNvSpPr>
          <p:nvPr/>
        </p:nvSpPr>
        <p:spPr bwMode="auto">
          <a:xfrm>
            <a:off x="457200" y="764704"/>
            <a:ext cx="8305800" cy="1570038"/>
          </a:xfrm>
          <a:prstGeom prst="rect">
            <a:avLst/>
          </a:prstGeom>
          <a:noFill/>
          <a:ln w="9525">
            <a:noFill/>
            <a:miter lim="800000"/>
            <a:headEnd/>
            <a:tailEnd/>
          </a:ln>
        </p:spPr>
        <p:txBody>
          <a:bodyPr>
            <a:spAutoFit/>
          </a:bodyPr>
          <a:lstStyle/>
          <a:p>
            <a:pPr algn="just">
              <a:spcBef>
                <a:spcPct val="50000"/>
              </a:spcBef>
            </a:pPr>
            <a:r>
              <a:rPr kumimoji="1" lang="en-US" altLang="zh-CN" sz="2400" dirty="0">
                <a:latin typeface="Times New Roman" pitchFamily="18" charset="0"/>
              </a:rPr>
              <a:t>        </a:t>
            </a:r>
            <a:r>
              <a:rPr kumimoji="1" lang="en-US" altLang="zh-CN" sz="2400" b="1" dirty="0">
                <a:solidFill>
                  <a:srgbClr val="002060"/>
                </a:solidFill>
                <a:latin typeface="Times New Roman" pitchFamily="18" charset="0"/>
              </a:rPr>
              <a:t>3. </a:t>
            </a:r>
            <a:r>
              <a:rPr kumimoji="1" lang="zh-CN" altLang="en-US" sz="2400" b="1" dirty="0">
                <a:solidFill>
                  <a:srgbClr val="002060"/>
                </a:solidFill>
                <a:latin typeface="Times New Roman" pitchFamily="18" charset="0"/>
              </a:rPr>
              <a:t>输出过程</a:t>
            </a:r>
            <a:r>
              <a:rPr kumimoji="1" lang="en-US" altLang="zh-CN" sz="2400" b="1" dirty="0">
                <a:solidFill>
                  <a:srgbClr val="002060"/>
                </a:solidFill>
                <a:latin typeface="Times New Roman" pitchFamily="18" charset="0"/>
              </a:rPr>
              <a:t>ξ</a:t>
            </a:r>
            <a:r>
              <a:rPr kumimoji="1" lang="en-US" altLang="zh-CN" sz="2400" baseline="-25000" dirty="0">
                <a:solidFill>
                  <a:srgbClr val="002060"/>
                </a:solidFill>
                <a:latin typeface="Times New Roman" pitchFamily="18" charset="0"/>
              </a:rPr>
              <a:t>o</a:t>
            </a:r>
            <a:r>
              <a:rPr kumimoji="1" lang="en-US" altLang="zh-CN" sz="2400" b="1" dirty="0">
                <a:solidFill>
                  <a:srgbClr val="002060"/>
                </a:solidFill>
                <a:latin typeface="Times New Roman" pitchFamily="18" charset="0"/>
              </a:rPr>
              <a:t>(t)</a:t>
            </a:r>
            <a:r>
              <a:rPr kumimoji="1" lang="zh-CN" altLang="en-US" sz="2400" b="1" dirty="0">
                <a:solidFill>
                  <a:srgbClr val="002060"/>
                </a:solidFill>
                <a:latin typeface="Times New Roman" pitchFamily="18" charset="0"/>
              </a:rPr>
              <a:t>的功率谱密度</a:t>
            </a:r>
          </a:p>
          <a:p>
            <a:pPr algn="just">
              <a:spcBef>
                <a:spcPct val="50000"/>
              </a:spcBef>
            </a:pPr>
            <a:r>
              <a:rPr kumimoji="1" lang="zh-CN" altLang="en-US" sz="2400" dirty="0">
                <a:latin typeface="Times New Roman" pitchFamily="18" charset="0"/>
              </a:rPr>
              <a:t>        </a:t>
            </a:r>
            <a:r>
              <a:rPr kumimoji="1" lang="zh-CN" altLang="en-US" sz="2400" dirty="0" smtClean="0">
                <a:latin typeface="Times New Roman" pitchFamily="18" charset="0"/>
              </a:rPr>
              <a:t>对自相关函数进行</a:t>
            </a:r>
            <a:r>
              <a:rPr kumimoji="1" lang="zh-CN" altLang="en-US" sz="2400" dirty="0">
                <a:latin typeface="Times New Roman" pitchFamily="18" charset="0"/>
              </a:rPr>
              <a:t>傅里叶变换</a:t>
            </a:r>
            <a:r>
              <a:rPr kumimoji="1" lang="en-US" altLang="zh-CN" sz="2400" dirty="0">
                <a:latin typeface="Times New Roman" pitchFamily="18" charset="0"/>
              </a:rPr>
              <a:t>, </a:t>
            </a:r>
            <a:r>
              <a:rPr kumimoji="1" lang="zh-CN" altLang="en-US" sz="2400" dirty="0">
                <a:latin typeface="Times New Roman" pitchFamily="18" charset="0"/>
              </a:rPr>
              <a:t>有</a:t>
            </a:r>
          </a:p>
          <a:p>
            <a:pPr>
              <a:spcBef>
                <a:spcPct val="50000"/>
              </a:spcBef>
            </a:pPr>
            <a:endParaRPr kumimoji="1" lang="en-US" altLang="zh-CN" sz="2400" dirty="0">
              <a:latin typeface="Times New Roman" pitchFamily="18" charset="0"/>
            </a:endParaRPr>
          </a:p>
        </p:txBody>
      </p:sp>
      <p:graphicFrame>
        <p:nvGraphicFramePr>
          <p:cNvPr id="36866" name="Object 5"/>
          <p:cNvGraphicFramePr>
            <a:graphicFrameLocks noChangeAspect="1"/>
          </p:cNvGraphicFramePr>
          <p:nvPr/>
        </p:nvGraphicFramePr>
        <p:xfrm>
          <a:off x="899592" y="1700808"/>
          <a:ext cx="7391400" cy="1516062"/>
        </p:xfrm>
        <a:graphic>
          <a:graphicData uri="http://schemas.openxmlformats.org/presentationml/2006/ole">
            <mc:AlternateContent xmlns:mc="http://schemas.openxmlformats.org/markup-compatibility/2006">
              <mc:Choice xmlns:v="urn:schemas-microsoft-com:vml" Requires="v">
                <p:oleObj spid="_x0000_s36896" name="Equation" r:id="rId3" imgW="3340080" imgH="685800" progId="Equation.DSMT4">
                  <p:embed/>
                </p:oleObj>
              </mc:Choice>
              <mc:Fallback>
                <p:oleObj name="Equation" r:id="rId3" imgW="3340080" imgH="685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700808"/>
                        <a:ext cx="7391400" cy="1516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1" name="Text Box 7"/>
          <p:cNvSpPr txBox="1">
            <a:spLocks noChangeArrowheads="1"/>
          </p:cNvSpPr>
          <p:nvPr/>
        </p:nvSpPr>
        <p:spPr bwMode="auto">
          <a:xfrm>
            <a:off x="457200" y="3140968"/>
            <a:ext cx="609600" cy="457200"/>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令</a:t>
            </a:r>
          </a:p>
        </p:txBody>
      </p:sp>
      <p:graphicFrame>
        <p:nvGraphicFramePr>
          <p:cNvPr id="36867" name="Object 8"/>
          <p:cNvGraphicFramePr>
            <a:graphicFrameLocks noChangeAspect="1"/>
          </p:cNvGraphicFramePr>
          <p:nvPr/>
        </p:nvGraphicFramePr>
        <p:xfrm>
          <a:off x="990600" y="3193355"/>
          <a:ext cx="2038350" cy="473075"/>
        </p:xfrm>
        <a:graphic>
          <a:graphicData uri="http://schemas.openxmlformats.org/presentationml/2006/ole">
            <mc:AlternateContent xmlns:mc="http://schemas.openxmlformats.org/markup-compatibility/2006">
              <mc:Choice xmlns:v="urn:schemas-microsoft-com:vml" Requires="v">
                <p:oleObj spid="_x0000_s36897" name="Equation" r:id="rId5" imgW="876240" imgH="203040" progId="Equation.DSMT4">
                  <p:embed/>
                </p:oleObj>
              </mc:Choice>
              <mc:Fallback>
                <p:oleObj name="Equation" r:id="rId5" imgW="876240" imgH="2030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193355"/>
                        <a:ext cx="20383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2" name="Text Box 9"/>
          <p:cNvSpPr txBox="1">
            <a:spLocks noChangeArrowheads="1"/>
          </p:cNvSpPr>
          <p:nvPr/>
        </p:nvSpPr>
        <p:spPr bwMode="auto">
          <a:xfrm>
            <a:off x="3048000" y="3155255"/>
            <a:ext cx="1600200" cy="457200"/>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则有</a:t>
            </a:r>
          </a:p>
        </p:txBody>
      </p:sp>
      <p:graphicFrame>
        <p:nvGraphicFramePr>
          <p:cNvPr id="36868" name="Object 11"/>
          <p:cNvGraphicFramePr>
            <a:graphicFrameLocks noChangeAspect="1"/>
          </p:cNvGraphicFramePr>
          <p:nvPr/>
        </p:nvGraphicFramePr>
        <p:xfrm>
          <a:off x="812800" y="3501008"/>
          <a:ext cx="8186738" cy="792162"/>
        </p:xfrm>
        <a:graphic>
          <a:graphicData uri="http://schemas.openxmlformats.org/presentationml/2006/ole">
            <mc:AlternateContent xmlns:mc="http://schemas.openxmlformats.org/markup-compatibility/2006">
              <mc:Choice xmlns:v="urn:schemas-microsoft-com:vml" Requires="v">
                <p:oleObj spid="_x0000_s36898" name="Equation" r:id="rId7" imgW="3416040" imgH="330120" progId="Equation.DSMT4">
                  <p:embed/>
                </p:oleObj>
              </mc:Choice>
              <mc:Fallback>
                <p:oleObj name="Equation" r:id="rId7" imgW="3416040" imgH="33012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800" y="3501008"/>
                        <a:ext cx="8186738"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3" name="Text Box 12"/>
          <p:cNvSpPr txBox="1">
            <a:spLocks noChangeArrowheads="1"/>
          </p:cNvSpPr>
          <p:nvPr/>
        </p:nvSpPr>
        <p:spPr bwMode="auto">
          <a:xfrm>
            <a:off x="609600" y="4693543"/>
            <a:ext cx="533400" cy="457200"/>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即</a:t>
            </a:r>
          </a:p>
        </p:txBody>
      </p:sp>
      <p:graphicFrame>
        <p:nvGraphicFramePr>
          <p:cNvPr id="36869" name="Object 14"/>
          <p:cNvGraphicFramePr>
            <a:graphicFrameLocks noChangeAspect="1"/>
          </p:cNvGraphicFramePr>
          <p:nvPr/>
        </p:nvGraphicFramePr>
        <p:xfrm>
          <a:off x="1476375" y="4509120"/>
          <a:ext cx="6010275" cy="647700"/>
        </p:xfrm>
        <a:graphic>
          <a:graphicData uri="http://schemas.openxmlformats.org/presentationml/2006/ole">
            <mc:AlternateContent xmlns:mc="http://schemas.openxmlformats.org/markup-compatibility/2006">
              <mc:Choice xmlns:v="urn:schemas-microsoft-com:vml" Requires="v">
                <p:oleObj spid="_x0000_s36899" name="Equation" r:id="rId9" imgW="2590560" imgH="279360" progId="Equation.DSMT4">
                  <p:embed/>
                </p:oleObj>
              </mc:Choice>
              <mc:Fallback>
                <p:oleObj name="Equation" r:id="rId9" imgW="2590560" imgH="27936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4509120"/>
                        <a:ext cx="60102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395536" y="5301208"/>
            <a:ext cx="8424936" cy="830997"/>
          </a:xfrm>
          <a:prstGeom prst="rect">
            <a:avLst/>
          </a:prstGeom>
        </p:spPr>
        <p:txBody>
          <a:bodyPr wrap="square">
            <a:spAutoFit/>
          </a:bodyPr>
          <a:lstStyle/>
          <a:p>
            <a:r>
              <a:rPr kumimoji="1" lang="en-US" altLang="zh-CN" sz="2400" dirty="0" smtClean="0">
                <a:latin typeface="Times New Roman" pitchFamily="18" charset="0"/>
              </a:rPr>
              <a:t> </a:t>
            </a:r>
            <a:r>
              <a:rPr kumimoji="1" lang="zh-CN" altLang="en-US" sz="2400" dirty="0" smtClean="0">
                <a:latin typeface="Times New Roman" pitchFamily="18" charset="0"/>
              </a:rPr>
              <a:t>可见，</a:t>
            </a:r>
            <a:r>
              <a:rPr kumimoji="1" lang="zh-CN" altLang="en-US" sz="2400" dirty="0" smtClean="0">
                <a:solidFill>
                  <a:srgbClr val="FF0000"/>
                </a:solidFill>
                <a:latin typeface="Times New Roman" pitchFamily="18" charset="0"/>
              </a:rPr>
              <a:t>系统输出功率谱密度是输入功率谱密度</a:t>
            </a:r>
            <a:r>
              <a:rPr kumimoji="1" lang="en-US" altLang="zh-CN" sz="2400" dirty="0" smtClean="0">
                <a:solidFill>
                  <a:srgbClr val="FF0000"/>
                </a:solidFill>
                <a:latin typeface="Times New Roman" pitchFamily="18" charset="0"/>
              </a:rPr>
              <a:t>P</a:t>
            </a:r>
            <a:r>
              <a:rPr kumimoji="1" lang="en-US" altLang="zh-CN" sz="2400" baseline="-25000" dirty="0" smtClean="0">
                <a:solidFill>
                  <a:srgbClr val="FF0000"/>
                </a:solidFill>
                <a:latin typeface="Times New Roman" pitchFamily="18" charset="0"/>
              </a:rPr>
              <a:t>i</a:t>
            </a:r>
            <a:r>
              <a:rPr kumimoji="1" lang="en-US" altLang="zh-CN" sz="2400" dirty="0" smtClean="0">
                <a:solidFill>
                  <a:srgbClr val="FF0000"/>
                </a:solidFill>
                <a:latin typeface="Times New Roman" pitchFamily="18" charset="0"/>
              </a:rPr>
              <a:t>(ω)</a:t>
            </a:r>
            <a:r>
              <a:rPr kumimoji="1" lang="zh-CN" altLang="en-US" sz="2400" dirty="0" smtClean="0">
                <a:solidFill>
                  <a:srgbClr val="FF0000"/>
                </a:solidFill>
                <a:latin typeface="Times New Roman" pitchFamily="18" charset="0"/>
              </a:rPr>
              <a:t>与系统功率传输函数</a:t>
            </a:r>
            <a:r>
              <a:rPr kumimoji="1" lang="en-US" altLang="zh-CN" sz="2400" dirty="0" smtClean="0">
                <a:solidFill>
                  <a:srgbClr val="FF0000"/>
                </a:solidFill>
                <a:latin typeface="Times New Roman" pitchFamily="18" charset="0"/>
              </a:rPr>
              <a:t>|H(ω)|</a:t>
            </a:r>
            <a:r>
              <a:rPr kumimoji="1" lang="en-US" altLang="zh-CN" sz="2400" baseline="30000" dirty="0" smtClean="0">
                <a:solidFill>
                  <a:srgbClr val="FF0000"/>
                </a:solidFill>
                <a:latin typeface="Times New Roman" pitchFamily="18" charset="0"/>
              </a:rPr>
              <a:t>2</a:t>
            </a:r>
            <a:r>
              <a:rPr kumimoji="1" lang="zh-CN" altLang="en-US" sz="2400" dirty="0" smtClean="0">
                <a:solidFill>
                  <a:srgbClr val="FF0000"/>
                </a:solidFill>
                <a:latin typeface="Times New Roman" pitchFamily="18" charset="0"/>
              </a:rPr>
              <a:t>的乘积</a:t>
            </a:r>
            <a:r>
              <a:rPr kumimoji="1" lang="zh-CN" altLang="en-US" sz="2400" dirty="0" smtClean="0">
                <a:latin typeface="Times New Roman" pitchFamily="18" charset="0"/>
              </a:rPr>
              <a:t>。这是十分有用的一个</a:t>
            </a:r>
            <a:r>
              <a:rPr kumimoji="1" lang="zh-CN" altLang="en-US" sz="2400" b="1" dirty="0" smtClean="0">
                <a:solidFill>
                  <a:srgbClr val="7030A0"/>
                </a:solidFill>
                <a:latin typeface="Times New Roman" pitchFamily="18" charset="0"/>
              </a:rPr>
              <a:t>重要公式</a:t>
            </a:r>
            <a:r>
              <a:rPr kumimoji="1" lang="zh-CN" altLang="en-US" sz="2400" dirty="0" smtClean="0">
                <a:latin typeface="Times New Roman" pitchFamily="18" charset="0"/>
              </a:rPr>
              <a:t>。 </a:t>
            </a:r>
            <a:endParaRPr lang="zh-CN" altLang="en-US" sz="2400" dirty="0"/>
          </a:p>
        </p:txBody>
      </p:sp>
      <p:graphicFrame>
        <p:nvGraphicFramePr>
          <p:cNvPr id="11" name="Object 14"/>
          <p:cNvGraphicFramePr>
            <a:graphicFrameLocks noChangeAspect="1"/>
          </p:cNvGraphicFramePr>
          <p:nvPr/>
        </p:nvGraphicFramePr>
        <p:xfrm>
          <a:off x="3203848" y="6165304"/>
          <a:ext cx="2298700" cy="588963"/>
        </p:xfrm>
        <a:graphic>
          <a:graphicData uri="http://schemas.openxmlformats.org/presentationml/2006/ole">
            <mc:AlternateContent xmlns:mc="http://schemas.openxmlformats.org/markup-compatibility/2006">
              <mc:Choice xmlns:v="urn:schemas-microsoft-com:vml" Requires="v">
                <p:oleObj spid="_x0000_s36900" name="Equation" r:id="rId11" imgW="990360" imgH="253800" progId="Equation.DSMT4">
                  <p:embed/>
                </p:oleObj>
              </mc:Choice>
              <mc:Fallback>
                <p:oleObj name="Equation" r:id="rId11" imgW="990360" imgH="2538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3848" y="6165304"/>
                        <a:ext cx="2298700"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5724128" y="6237312"/>
            <a:ext cx="2970685" cy="369332"/>
          </a:xfrm>
          <a:prstGeom prst="rect">
            <a:avLst/>
          </a:prstGeom>
        </p:spPr>
        <p:txBody>
          <a:bodyPr wrap="none">
            <a:spAutoFit/>
          </a:bodyPr>
          <a:lstStyle/>
          <a:p>
            <a:r>
              <a:rPr kumimoji="1" lang="zh-CN" altLang="en-US" dirty="0" smtClean="0">
                <a:latin typeface="Times New Roman" pitchFamily="18" charset="0"/>
              </a:rPr>
              <a:t>比直接计算</a:t>
            </a:r>
            <a:r>
              <a:rPr kumimoji="1" lang="en-US" altLang="zh-CN" dirty="0" smtClean="0">
                <a:latin typeface="Times New Roman" pitchFamily="18" charset="0"/>
              </a:rPr>
              <a:t>R</a:t>
            </a:r>
            <a:r>
              <a:rPr kumimoji="1" lang="en-US" altLang="zh-CN" baseline="-25000" dirty="0" smtClean="0">
                <a:latin typeface="Times New Roman" pitchFamily="18" charset="0"/>
              </a:rPr>
              <a:t>o</a:t>
            </a:r>
            <a:r>
              <a:rPr kumimoji="1" lang="en-US" altLang="zh-CN" dirty="0" smtClean="0">
                <a:latin typeface="Times New Roman" pitchFamily="18" charset="0"/>
              </a:rPr>
              <a:t>(τ)</a:t>
            </a:r>
            <a:r>
              <a:rPr kumimoji="1" lang="zh-CN" altLang="en-US" dirty="0" smtClean="0">
                <a:latin typeface="Times New Roman" pitchFamily="18" charset="0"/>
              </a:rPr>
              <a:t>要简便得多</a:t>
            </a:r>
            <a:endParaRPr lang="zh-CN" altLang="en-US" dirty="0"/>
          </a:p>
        </p:txBody>
      </p:sp>
      <p:sp>
        <p:nvSpPr>
          <p:cNvPr id="13" name="灯片编号占位符 12"/>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36</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4"/>
          <p:cNvGraphicFramePr>
            <a:graphicFrameLocks noChangeAspect="1"/>
          </p:cNvGraphicFramePr>
          <p:nvPr/>
        </p:nvGraphicFramePr>
        <p:xfrm>
          <a:off x="2316163" y="2133600"/>
          <a:ext cx="3751262" cy="792163"/>
        </p:xfrm>
        <a:graphic>
          <a:graphicData uri="http://schemas.openxmlformats.org/presentationml/2006/ole">
            <mc:AlternateContent xmlns:mc="http://schemas.openxmlformats.org/markup-compatibility/2006">
              <mc:Choice xmlns:v="urn:schemas-microsoft-com:vml" Requires="v">
                <p:oleObj spid="_x0000_s41992" name="Equation" r:id="rId3" imgW="1562040" imgH="330120" progId="Equation.DSMT4">
                  <p:embed/>
                </p:oleObj>
              </mc:Choice>
              <mc:Fallback>
                <p:oleObj name="Equation" r:id="rId3" imgW="1562040" imgH="3301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6163" y="2133600"/>
                        <a:ext cx="3751262"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88" name="Text Box 5"/>
          <p:cNvSpPr txBox="1">
            <a:spLocks noChangeArrowheads="1"/>
          </p:cNvSpPr>
          <p:nvPr/>
        </p:nvSpPr>
        <p:spPr bwMode="auto">
          <a:xfrm>
            <a:off x="430088" y="3068960"/>
            <a:ext cx="8534400" cy="1379545"/>
          </a:xfrm>
          <a:prstGeom prst="rect">
            <a:avLst/>
          </a:prstGeom>
          <a:noFill/>
          <a:ln w="9525">
            <a:noFill/>
            <a:miter lim="800000"/>
            <a:headEnd/>
            <a:tailEnd/>
          </a:ln>
        </p:spPr>
        <p:txBody>
          <a:bodyPr>
            <a:spAutoFit/>
          </a:bodyPr>
          <a:lstStyle/>
          <a:p>
            <a:pPr algn="just">
              <a:lnSpc>
                <a:spcPct val="12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总可以确定输出过程的分布。其中一个十分有用的情形是：</a:t>
            </a:r>
            <a:r>
              <a:rPr kumimoji="1" lang="zh-CN" altLang="en-US" sz="2400" b="1" dirty="0">
                <a:solidFill>
                  <a:srgbClr val="7030A0"/>
                </a:solidFill>
                <a:latin typeface="Times New Roman" pitchFamily="18" charset="0"/>
              </a:rPr>
              <a:t>如果线性系统的输入过程是高斯型的，则系统的输出过程也是高斯型的</a:t>
            </a:r>
            <a:r>
              <a:rPr kumimoji="1" lang="zh-CN" altLang="en-US" sz="2400" dirty="0" smtClean="0">
                <a:latin typeface="Times New Roman" pitchFamily="18" charset="0"/>
              </a:rPr>
              <a:t>。</a:t>
            </a:r>
            <a:endParaRPr kumimoji="1" lang="en-US" altLang="zh-CN" sz="2400" dirty="0">
              <a:latin typeface="Times New Roman" pitchFamily="18" charset="0"/>
            </a:endParaRPr>
          </a:p>
        </p:txBody>
      </p:sp>
      <p:sp>
        <p:nvSpPr>
          <p:cNvPr id="5" name="矩形 4"/>
          <p:cNvSpPr/>
          <p:nvPr/>
        </p:nvSpPr>
        <p:spPr>
          <a:xfrm>
            <a:off x="1099014" y="748605"/>
            <a:ext cx="6624736" cy="1384995"/>
          </a:xfrm>
          <a:prstGeom prst="rect">
            <a:avLst/>
          </a:prstGeom>
        </p:spPr>
        <p:txBody>
          <a:bodyPr wrap="square">
            <a:spAutoFit/>
          </a:bodyPr>
          <a:lstStyle/>
          <a:p>
            <a:pPr algn="just">
              <a:spcBef>
                <a:spcPct val="50000"/>
              </a:spcBef>
            </a:pPr>
            <a:r>
              <a:rPr kumimoji="1" lang="en-US" altLang="zh-CN" sz="2400" dirty="0" smtClean="0">
                <a:solidFill>
                  <a:srgbClr val="002060"/>
                </a:solidFill>
                <a:latin typeface="Times New Roman" pitchFamily="18" charset="0"/>
              </a:rPr>
              <a:t> </a:t>
            </a:r>
            <a:r>
              <a:rPr kumimoji="1" lang="en-US" altLang="zh-CN" sz="2400" b="1" dirty="0" smtClean="0">
                <a:solidFill>
                  <a:srgbClr val="002060"/>
                </a:solidFill>
                <a:latin typeface="Times New Roman" pitchFamily="18" charset="0"/>
              </a:rPr>
              <a:t>4. </a:t>
            </a:r>
            <a:r>
              <a:rPr kumimoji="1" lang="zh-CN" altLang="en-US" sz="2400" b="1" dirty="0" smtClean="0">
                <a:solidFill>
                  <a:srgbClr val="002060"/>
                </a:solidFill>
                <a:latin typeface="Times New Roman" pitchFamily="18" charset="0"/>
              </a:rPr>
              <a:t>输出过程</a:t>
            </a:r>
            <a:r>
              <a:rPr kumimoji="1" lang="en-US" altLang="zh-CN" sz="2400" b="1" dirty="0" smtClean="0">
                <a:solidFill>
                  <a:srgbClr val="002060"/>
                </a:solidFill>
                <a:latin typeface="Times New Roman" pitchFamily="18" charset="0"/>
              </a:rPr>
              <a:t>ξ</a:t>
            </a:r>
            <a:r>
              <a:rPr kumimoji="1" lang="en-US" altLang="zh-CN" sz="2400" baseline="-25000" dirty="0" smtClean="0">
                <a:solidFill>
                  <a:srgbClr val="002060"/>
                </a:solidFill>
                <a:latin typeface="Times New Roman" pitchFamily="18" charset="0"/>
              </a:rPr>
              <a:t>o</a:t>
            </a:r>
            <a:r>
              <a:rPr kumimoji="1" lang="en-US" altLang="zh-CN" sz="2400" b="1" dirty="0" smtClean="0">
                <a:solidFill>
                  <a:srgbClr val="002060"/>
                </a:solidFill>
                <a:latin typeface="Times New Roman" pitchFamily="18" charset="0"/>
              </a:rPr>
              <a:t>(t)</a:t>
            </a:r>
            <a:r>
              <a:rPr kumimoji="1" lang="zh-CN" altLang="en-US" sz="2400" b="1" dirty="0" smtClean="0">
                <a:solidFill>
                  <a:srgbClr val="002060"/>
                </a:solidFill>
                <a:latin typeface="Times New Roman" pitchFamily="18" charset="0"/>
              </a:rPr>
              <a:t>的概率分布</a:t>
            </a:r>
          </a:p>
          <a:p>
            <a:pPr algn="just">
              <a:spcBef>
                <a:spcPct val="50000"/>
              </a:spcBef>
            </a:pPr>
            <a:r>
              <a:rPr kumimoji="1" lang="zh-CN" altLang="en-US" sz="2400" dirty="0" smtClean="0">
                <a:latin typeface="Times New Roman" pitchFamily="18" charset="0"/>
              </a:rPr>
              <a:t>    从原理上看，在已知输入过程分布的情况下，通过下式</a:t>
            </a:r>
            <a:endParaRPr lang="zh-CN" altLang="en-US" sz="2400" dirty="0"/>
          </a:p>
        </p:txBody>
      </p:sp>
      <p:sp>
        <p:nvSpPr>
          <p:cNvPr id="6" name="矩形 5"/>
          <p:cNvSpPr/>
          <p:nvPr/>
        </p:nvSpPr>
        <p:spPr>
          <a:xfrm>
            <a:off x="1331640" y="4725144"/>
            <a:ext cx="6370655" cy="461665"/>
          </a:xfrm>
          <a:prstGeom prst="rect">
            <a:avLst/>
          </a:prstGeom>
        </p:spPr>
        <p:txBody>
          <a:bodyPr wrap="none">
            <a:spAutoFit/>
          </a:bodyPr>
          <a:lstStyle/>
          <a:p>
            <a:r>
              <a:rPr kumimoji="1" lang="zh-CN" altLang="en-US" sz="2400" b="1" dirty="0" smtClean="0">
                <a:solidFill>
                  <a:srgbClr val="FF0000"/>
                </a:solidFill>
                <a:latin typeface="Times New Roman" pitchFamily="18" charset="0"/>
              </a:rPr>
              <a:t>高斯过程经线性变换后的过程仍为高斯过程</a:t>
            </a:r>
            <a:r>
              <a:rPr kumimoji="1" lang="zh-CN" altLang="en-US" sz="2400" dirty="0" smtClean="0">
                <a:latin typeface="Times New Roman" pitchFamily="18" charset="0"/>
              </a:rPr>
              <a:t>。</a:t>
            </a:r>
            <a:endParaRPr lang="zh-CN" altLang="en-US" sz="2400" dirty="0"/>
          </a:p>
        </p:txBody>
      </p:sp>
      <p:sp>
        <p:nvSpPr>
          <p:cNvPr id="7" name="灯片编号占位符 6"/>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37</a:t>
            </a:fld>
            <a:r>
              <a:rPr lang="zh-CN" altLang="en-US" smtClean="0"/>
              <a:t>页</a:t>
            </a:r>
            <a:endParaRPr lang="zh-CN" altLang="en-US" dirty="0"/>
          </a:p>
        </p:txBody>
      </p:sp>
    </p:spTree>
  </p:cSld>
  <p:clrMapOvr>
    <a:masterClrMapping/>
  </p:clrMapOvr>
  <p:transition spd="med">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5"/>
          <p:cNvSpPr txBox="1">
            <a:spLocks noChangeArrowheads="1"/>
          </p:cNvSpPr>
          <p:nvPr/>
        </p:nvSpPr>
        <p:spPr bwMode="auto">
          <a:xfrm>
            <a:off x="611560" y="1412776"/>
            <a:ext cx="8153400" cy="2814425"/>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Char char="n"/>
            </a:pPr>
            <a:r>
              <a:rPr kumimoji="1" lang="zh-CN" altLang="en-US" sz="2400" dirty="0" smtClean="0">
                <a:latin typeface="Times New Roman" pitchFamily="18" charset="0"/>
              </a:rPr>
              <a:t>功率谱密度</a:t>
            </a:r>
            <a:r>
              <a:rPr kumimoji="1" lang="zh-CN" altLang="en-US" sz="2400" dirty="0">
                <a:latin typeface="Times New Roman" pitchFamily="18" charset="0"/>
              </a:rPr>
              <a:t>为</a:t>
            </a:r>
            <a:r>
              <a:rPr kumimoji="1" lang="en-US" altLang="zh-CN" sz="2400" dirty="0">
                <a:latin typeface="Times New Roman" pitchFamily="18" charset="0"/>
              </a:rPr>
              <a:t>n</a:t>
            </a:r>
            <a:r>
              <a:rPr kumimoji="1" lang="en-US" altLang="zh-CN" sz="2400" baseline="-25000" dirty="0">
                <a:latin typeface="Times New Roman" pitchFamily="18" charset="0"/>
              </a:rPr>
              <a:t>0</a:t>
            </a:r>
            <a:r>
              <a:rPr kumimoji="1" lang="en-US" altLang="zh-CN" sz="2400" dirty="0">
                <a:latin typeface="Times New Roman" pitchFamily="18" charset="0"/>
              </a:rPr>
              <a:t>/2</a:t>
            </a:r>
            <a:r>
              <a:rPr kumimoji="1" lang="zh-CN" altLang="en-US" sz="2400" dirty="0">
                <a:latin typeface="Times New Roman" pitchFamily="18" charset="0"/>
              </a:rPr>
              <a:t>的白噪声通过理想矩形的低通滤波器后的功率谱密度、自相关函数和噪声平均功率。理想低通的传输特性</a:t>
            </a:r>
            <a:r>
              <a:rPr kumimoji="1" lang="zh-CN" altLang="en-US" sz="2400" dirty="0" smtClean="0">
                <a:latin typeface="Times New Roman" pitchFamily="18" charset="0"/>
              </a:rPr>
              <a:t>为</a:t>
            </a:r>
            <a:endParaRPr kumimoji="1" lang="en-US" altLang="zh-CN" sz="2400" dirty="0" smtClean="0">
              <a:latin typeface="Times New Roman" pitchFamily="18" charset="0"/>
            </a:endParaRPr>
          </a:p>
          <a:p>
            <a:pPr algn="just">
              <a:lnSpc>
                <a:spcPct val="130000"/>
              </a:lnSpc>
              <a:spcBef>
                <a:spcPct val="50000"/>
              </a:spcBef>
              <a:buFont typeface="Wingdings" pitchFamily="2" charset="2"/>
              <a:buChar char="n"/>
            </a:pPr>
            <a:endParaRPr kumimoji="1" lang="zh-CN" altLang="en-US" sz="2400" dirty="0">
              <a:latin typeface="Times New Roman" pitchFamily="18" charset="0"/>
            </a:endParaRPr>
          </a:p>
          <a:p>
            <a:pPr>
              <a:lnSpc>
                <a:spcPct val="130000"/>
              </a:lnSpc>
              <a:spcBef>
                <a:spcPct val="50000"/>
              </a:spcBef>
            </a:pPr>
            <a:endParaRPr kumimoji="1" lang="en-US" altLang="zh-CN" sz="2400" dirty="0">
              <a:latin typeface="Times New Roman" pitchFamily="18" charset="0"/>
            </a:endParaRPr>
          </a:p>
        </p:txBody>
      </p:sp>
      <p:graphicFrame>
        <p:nvGraphicFramePr>
          <p:cNvPr id="37890" name="Object 8"/>
          <p:cNvGraphicFramePr>
            <a:graphicFrameLocks noChangeAspect="1"/>
          </p:cNvGraphicFramePr>
          <p:nvPr/>
        </p:nvGraphicFramePr>
        <p:xfrm>
          <a:off x="1043608" y="2852936"/>
          <a:ext cx="3679825" cy="1008062"/>
        </p:xfrm>
        <a:graphic>
          <a:graphicData uri="http://schemas.openxmlformats.org/presentationml/2006/ole">
            <mc:AlternateContent xmlns:mc="http://schemas.openxmlformats.org/markup-compatibility/2006">
              <mc:Choice xmlns:v="urn:schemas-microsoft-com:vml" Requires="v">
                <p:oleObj spid="_x0000_s37908" name="Equation" r:id="rId3" imgW="1765080" imgH="482400" progId="Equation.DSMT4">
                  <p:embed/>
                </p:oleObj>
              </mc:Choice>
              <mc:Fallback>
                <p:oleObj name="Equation" r:id="rId3" imgW="1765080" imgH="4824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852936"/>
                        <a:ext cx="3679825"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标题 4"/>
          <p:cNvSpPr txBox="1">
            <a:spLocks/>
          </p:cNvSpPr>
          <p:nvPr/>
        </p:nvSpPr>
        <p:spPr bwMode="auto">
          <a:xfrm>
            <a:off x="1043608" y="476672"/>
            <a:ext cx="6984776"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二、带限白噪声</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sp>
        <p:nvSpPr>
          <p:cNvPr id="6" name="矩形 5"/>
          <p:cNvSpPr/>
          <p:nvPr/>
        </p:nvSpPr>
        <p:spPr>
          <a:xfrm>
            <a:off x="611560" y="3933056"/>
            <a:ext cx="8208912" cy="2382191"/>
          </a:xfrm>
          <a:prstGeom prst="rect">
            <a:avLst/>
          </a:prstGeom>
        </p:spPr>
        <p:txBody>
          <a:bodyPr wrap="square">
            <a:spAutoFit/>
          </a:bodyPr>
          <a:lstStyle/>
          <a:p>
            <a:pPr algn="just">
              <a:lnSpc>
                <a:spcPct val="130000"/>
              </a:lnSpc>
              <a:spcBef>
                <a:spcPct val="50000"/>
              </a:spcBef>
              <a:buFont typeface="Wingdings" pitchFamily="2" charset="2"/>
              <a:buChar char="n"/>
            </a:pPr>
            <a:r>
              <a:rPr kumimoji="1" lang="en-US" altLang="zh-CN" sz="2400" dirty="0" smtClean="0">
                <a:latin typeface="Times New Roman" pitchFamily="18" charset="0"/>
              </a:rPr>
              <a:t>|H(ω)|</a:t>
            </a:r>
            <a:r>
              <a:rPr kumimoji="1" lang="en-US" altLang="zh-CN" sz="2400" baseline="30000" dirty="0" smtClean="0">
                <a:latin typeface="Times New Roman" pitchFamily="18" charset="0"/>
              </a:rPr>
              <a:t>2</a:t>
            </a:r>
            <a:r>
              <a:rPr kumimoji="1" lang="en-US" altLang="zh-CN" sz="2400" dirty="0" smtClean="0">
                <a:latin typeface="Times New Roman" pitchFamily="18" charset="0"/>
              </a:rPr>
              <a:t>=         </a:t>
            </a:r>
            <a:r>
              <a:rPr kumimoji="1" lang="zh-CN" altLang="en-US" sz="2400" dirty="0" smtClean="0">
                <a:latin typeface="Times New Roman" pitchFamily="18" charset="0"/>
              </a:rPr>
              <a:t>，</a:t>
            </a:r>
            <a:r>
              <a:rPr kumimoji="1" lang="en-US" altLang="zh-CN" sz="2400" dirty="0" smtClean="0">
                <a:latin typeface="Times New Roman" pitchFamily="18" charset="0"/>
              </a:rPr>
              <a:t>|ω|≤ω</a:t>
            </a:r>
            <a:r>
              <a:rPr kumimoji="1" lang="en-US" altLang="zh-CN" sz="2400" baseline="-25000" dirty="0" smtClean="0">
                <a:latin typeface="Times New Roman" pitchFamily="18" charset="0"/>
              </a:rPr>
              <a:t>H</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algn="just">
              <a:lnSpc>
                <a:spcPct val="130000"/>
              </a:lnSpc>
              <a:spcBef>
                <a:spcPct val="50000"/>
              </a:spcBef>
              <a:buFont typeface="Wingdings" pitchFamily="2" charset="2"/>
              <a:buChar char="n"/>
            </a:pPr>
            <a:r>
              <a:rPr kumimoji="1" lang="zh-CN" altLang="en-US" sz="2400" dirty="0" smtClean="0">
                <a:latin typeface="Times New Roman" pitchFamily="18" charset="0"/>
              </a:rPr>
              <a:t>输出功率谱密度为</a:t>
            </a:r>
            <a:r>
              <a:rPr kumimoji="1" lang="en-US" altLang="zh-CN" sz="2400" dirty="0" smtClean="0">
                <a:latin typeface="Times New Roman" pitchFamily="18" charset="0"/>
              </a:rPr>
              <a:t> </a:t>
            </a:r>
            <a:r>
              <a:rPr kumimoji="1" lang="zh-CN" altLang="en-US" sz="2400" dirty="0" smtClean="0">
                <a:latin typeface="Times New Roman" pitchFamily="18" charset="0"/>
              </a:rPr>
              <a:t>：</a:t>
            </a:r>
            <a:r>
              <a:rPr kumimoji="1" lang="en-US" altLang="zh-CN" sz="2400" dirty="0" smtClean="0">
                <a:latin typeface="Times New Roman" pitchFamily="18" charset="0"/>
              </a:rPr>
              <a:t>   P</a:t>
            </a:r>
            <a:r>
              <a:rPr kumimoji="1" lang="en-US" altLang="zh-CN" sz="2400" baseline="-25000" dirty="0" smtClean="0">
                <a:latin typeface="Times New Roman" pitchFamily="18" charset="0"/>
              </a:rPr>
              <a:t>o</a:t>
            </a:r>
            <a:r>
              <a:rPr kumimoji="1" lang="en-US" altLang="zh-CN" sz="2400" dirty="0" smtClean="0">
                <a:latin typeface="Times New Roman" pitchFamily="18" charset="0"/>
              </a:rPr>
              <a:t>(ω)=|H(ω)|</a:t>
            </a:r>
            <a:r>
              <a:rPr kumimoji="1" lang="en-US" altLang="zh-CN" sz="2400" baseline="30000" dirty="0" smtClean="0">
                <a:latin typeface="Times New Roman" pitchFamily="18" charset="0"/>
              </a:rPr>
              <a:t>2</a:t>
            </a:r>
            <a:r>
              <a:rPr kumimoji="1" lang="en-US" altLang="zh-CN" sz="2400" dirty="0" smtClean="0">
                <a:latin typeface="Times New Roman" pitchFamily="18" charset="0"/>
              </a:rPr>
              <a:t>P</a:t>
            </a:r>
            <a:r>
              <a:rPr kumimoji="1" lang="en-US" altLang="zh-CN" sz="2400" baseline="-25000" dirty="0" smtClean="0">
                <a:latin typeface="Times New Roman" pitchFamily="18" charset="0"/>
              </a:rPr>
              <a:t>i</a:t>
            </a:r>
            <a:r>
              <a:rPr kumimoji="1" lang="en-US" altLang="zh-CN" sz="2400" dirty="0" smtClean="0">
                <a:latin typeface="Times New Roman" pitchFamily="18" charset="0"/>
              </a:rPr>
              <a:t>(ω)=             </a:t>
            </a:r>
            <a:r>
              <a:rPr kumimoji="1" lang="zh-CN" altLang="en-US" sz="2400" dirty="0" smtClean="0">
                <a:latin typeface="Times New Roman" pitchFamily="18" charset="0"/>
              </a:rPr>
              <a:t>， </a:t>
            </a:r>
            <a:r>
              <a:rPr kumimoji="1" lang="en-US" altLang="zh-CN" sz="2400" dirty="0" smtClean="0">
                <a:latin typeface="Times New Roman" pitchFamily="18" charset="0"/>
              </a:rPr>
              <a:t>|ω|≤ω</a:t>
            </a:r>
            <a:r>
              <a:rPr kumimoji="1" lang="en-US" altLang="zh-CN" sz="2400" baseline="-25000" dirty="0" smtClean="0">
                <a:latin typeface="Times New Roman" pitchFamily="18" charset="0"/>
              </a:rPr>
              <a:t>H</a:t>
            </a:r>
            <a:endParaRPr kumimoji="1" lang="en-US" altLang="zh-CN" sz="2400" dirty="0" smtClean="0">
              <a:latin typeface="Times New Roman" pitchFamily="18" charset="0"/>
            </a:endParaRPr>
          </a:p>
          <a:p>
            <a:pPr algn="just">
              <a:lnSpc>
                <a:spcPct val="130000"/>
              </a:lnSpc>
              <a:spcBef>
                <a:spcPct val="50000"/>
              </a:spcBef>
              <a:buFont typeface="Wingdings" pitchFamily="2" charset="2"/>
              <a:buChar char="n"/>
            </a:pPr>
            <a:r>
              <a:rPr kumimoji="1" lang="zh-CN" altLang="en-US" sz="2400" b="1" dirty="0" smtClean="0">
                <a:latin typeface="Times New Roman" pitchFamily="18" charset="0"/>
              </a:rPr>
              <a:t>输出噪声的功率谱密度在</a:t>
            </a:r>
            <a:r>
              <a:rPr kumimoji="1" lang="en-US" altLang="zh-CN" sz="2400" b="1" dirty="0" smtClean="0">
                <a:latin typeface="Times New Roman" pitchFamily="18" charset="0"/>
              </a:rPr>
              <a:t>|ω|≤ω</a:t>
            </a:r>
            <a:r>
              <a:rPr kumimoji="1" lang="en-US" altLang="zh-CN" sz="2400" b="1" baseline="-25000" dirty="0" smtClean="0">
                <a:latin typeface="Times New Roman" pitchFamily="18" charset="0"/>
              </a:rPr>
              <a:t>H</a:t>
            </a:r>
            <a:r>
              <a:rPr kumimoji="1" lang="zh-CN" altLang="en-US" sz="2400" b="1" dirty="0" smtClean="0">
                <a:latin typeface="Times New Roman" pitchFamily="18" charset="0"/>
              </a:rPr>
              <a:t>内是均匀的，在此范围外则为零</a:t>
            </a:r>
            <a:r>
              <a:rPr kumimoji="1" lang="zh-CN" altLang="en-US" sz="2400" dirty="0" smtClean="0">
                <a:latin typeface="Times New Roman" pitchFamily="18" charset="0"/>
              </a:rPr>
              <a:t>，通常把</a:t>
            </a:r>
            <a:r>
              <a:rPr kumimoji="1" lang="zh-CN" altLang="en-US" sz="2400" b="1" dirty="0" smtClean="0">
                <a:latin typeface="Times New Roman" pitchFamily="18" charset="0"/>
              </a:rPr>
              <a:t>这样的噪声称为带限白噪声</a:t>
            </a:r>
            <a:r>
              <a:rPr kumimoji="1" lang="zh-CN" altLang="en-US" sz="2400" dirty="0" smtClean="0">
                <a:latin typeface="Times New Roman" pitchFamily="18" charset="0"/>
              </a:rPr>
              <a:t>。</a:t>
            </a:r>
            <a:endParaRPr kumimoji="1" lang="en-US" altLang="zh-CN" sz="2400" dirty="0" smtClean="0">
              <a:latin typeface="Times New Roman" pitchFamily="18" charset="0"/>
            </a:endParaRPr>
          </a:p>
        </p:txBody>
      </p:sp>
      <p:graphicFrame>
        <p:nvGraphicFramePr>
          <p:cNvPr id="2" name="Object 5"/>
          <p:cNvGraphicFramePr>
            <a:graphicFrameLocks noChangeAspect="1"/>
          </p:cNvGraphicFramePr>
          <p:nvPr/>
        </p:nvGraphicFramePr>
        <p:xfrm>
          <a:off x="1979598" y="4000504"/>
          <a:ext cx="449262" cy="501650"/>
        </p:xfrm>
        <a:graphic>
          <a:graphicData uri="http://schemas.openxmlformats.org/presentationml/2006/ole">
            <mc:AlternateContent xmlns:mc="http://schemas.openxmlformats.org/markup-compatibility/2006">
              <mc:Choice xmlns:v="urn:schemas-microsoft-com:vml" Requires="v">
                <p:oleObj spid="_x0000_s37909" name="Equation" r:id="rId5" imgW="215640" imgH="241200" progId="Equation.DSMT4">
                  <p:embed/>
                </p:oleObj>
              </mc:Choice>
              <mc:Fallback>
                <p:oleObj name="Equation" r:id="rId5" imgW="215640" imgH="241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598" y="4000504"/>
                        <a:ext cx="449262"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7"/>
          <p:cNvGraphicFramePr>
            <a:graphicFrameLocks noChangeAspect="1"/>
          </p:cNvGraphicFramePr>
          <p:nvPr/>
        </p:nvGraphicFramePr>
        <p:xfrm>
          <a:off x="6572264" y="4500570"/>
          <a:ext cx="909637" cy="882650"/>
        </p:xfrm>
        <a:graphic>
          <a:graphicData uri="http://schemas.openxmlformats.org/presentationml/2006/ole">
            <mc:AlternateContent xmlns:mc="http://schemas.openxmlformats.org/markup-compatibility/2006">
              <mc:Choice xmlns:v="urn:schemas-microsoft-com:vml" Requires="v">
                <p:oleObj spid="_x0000_s37910" name="Equation" r:id="rId7" imgW="406080" imgH="393480" progId="Equation.DSMT4">
                  <p:embed/>
                </p:oleObj>
              </mc:Choice>
              <mc:Fallback>
                <p:oleObj name="Equation" r:id="rId7" imgW="406080" imgH="39348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2264" y="4500570"/>
                        <a:ext cx="909637"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7893" name="Picture 5"/>
          <p:cNvPicPr>
            <a:picLocks noChangeAspect="1" noChangeArrowheads="1"/>
          </p:cNvPicPr>
          <p:nvPr/>
        </p:nvPicPr>
        <p:blipFill>
          <a:blip r:embed="rId9" cstate="print"/>
          <a:srcRect/>
          <a:stretch>
            <a:fillRect/>
          </a:stretch>
        </p:blipFill>
        <p:spPr bwMode="auto">
          <a:xfrm>
            <a:off x="5652120" y="2348880"/>
            <a:ext cx="2738636" cy="2211370"/>
          </a:xfrm>
          <a:prstGeom prst="rect">
            <a:avLst/>
          </a:prstGeom>
          <a:noFill/>
          <a:ln w="9525">
            <a:noFill/>
            <a:miter lim="800000"/>
            <a:headEnd/>
            <a:tailEnd/>
          </a:ln>
        </p:spPr>
      </p:pic>
      <p:sp>
        <p:nvSpPr>
          <p:cNvPr id="10" name="灯片编号占位符 9"/>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38</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Text Box 4"/>
          <p:cNvSpPr txBox="1">
            <a:spLocks noChangeArrowheads="1"/>
          </p:cNvSpPr>
          <p:nvPr/>
        </p:nvSpPr>
        <p:spPr bwMode="auto">
          <a:xfrm>
            <a:off x="1043608" y="1196752"/>
            <a:ext cx="7848872" cy="1237262"/>
          </a:xfrm>
          <a:prstGeom prst="rect">
            <a:avLst/>
          </a:prstGeom>
          <a:noFill/>
          <a:ln w="9525">
            <a:noFill/>
            <a:miter lim="800000"/>
            <a:headEnd/>
            <a:tailEnd/>
          </a:ln>
        </p:spPr>
        <p:txBody>
          <a:bodyPr wrap="square">
            <a:spAutoFit/>
          </a:bodyPr>
          <a:lstStyle/>
          <a:p>
            <a:pPr algn="just">
              <a:lnSpc>
                <a:spcPct val="130000"/>
              </a:lnSpc>
              <a:spcBef>
                <a:spcPct val="50000"/>
              </a:spcBef>
              <a:buFont typeface="Wingdings" pitchFamily="2" charset="2"/>
              <a:buChar char="n"/>
            </a:pPr>
            <a:r>
              <a:rPr kumimoji="1" lang="zh-CN" altLang="en-US" sz="2400" dirty="0" smtClean="0">
                <a:latin typeface="Times New Roman" pitchFamily="18" charset="0"/>
              </a:rPr>
              <a:t>自相关函数</a:t>
            </a:r>
            <a:r>
              <a:rPr kumimoji="1" lang="zh-CN" altLang="en-US" sz="2400" dirty="0">
                <a:latin typeface="Times New Roman" pitchFamily="18" charset="0"/>
              </a:rPr>
              <a:t>为</a:t>
            </a:r>
          </a:p>
          <a:p>
            <a:pPr algn="just">
              <a:lnSpc>
                <a:spcPct val="130000"/>
              </a:lnSpc>
              <a:spcBef>
                <a:spcPct val="50000"/>
              </a:spcBef>
            </a:pPr>
            <a:endParaRPr kumimoji="1" lang="zh-CN" altLang="en-US" sz="2400" dirty="0">
              <a:latin typeface="Times New Roman" pitchFamily="18" charset="0"/>
            </a:endParaRPr>
          </a:p>
        </p:txBody>
      </p:sp>
      <p:graphicFrame>
        <p:nvGraphicFramePr>
          <p:cNvPr id="38916" name="Object 8"/>
          <p:cNvGraphicFramePr>
            <a:graphicFrameLocks noChangeAspect="1"/>
          </p:cNvGraphicFramePr>
          <p:nvPr/>
        </p:nvGraphicFramePr>
        <p:xfrm>
          <a:off x="683568" y="1556792"/>
          <a:ext cx="3481388" cy="2525712"/>
        </p:xfrm>
        <a:graphic>
          <a:graphicData uri="http://schemas.openxmlformats.org/presentationml/2006/ole">
            <mc:AlternateContent xmlns:mc="http://schemas.openxmlformats.org/markup-compatibility/2006">
              <mc:Choice xmlns:v="urn:schemas-microsoft-com:vml" Requires="v">
                <p:oleObj spid="_x0000_s38936" name="Equation" r:id="rId3" imgW="1714320" imgH="1244520" progId="Equation.DSMT4">
                  <p:embed/>
                </p:oleObj>
              </mc:Choice>
              <mc:Fallback>
                <p:oleObj name="Equation" r:id="rId3" imgW="1714320" imgH="124452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1556792"/>
                        <a:ext cx="3481388" cy="2525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7" name="Object 9"/>
          <p:cNvGraphicFramePr>
            <a:graphicFrameLocks noChangeAspect="1"/>
          </p:cNvGraphicFramePr>
          <p:nvPr/>
        </p:nvGraphicFramePr>
        <p:xfrm>
          <a:off x="4418013" y="4294188"/>
          <a:ext cx="231775" cy="438150"/>
        </p:xfrm>
        <a:graphic>
          <a:graphicData uri="http://schemas.openxmlformats.org/presentationml/2006/ole">
            <mc:AlternateContent xmlns:mc="http://schemas.openxmlformats.org/markup-compatibility/2006">
              <mc:Choice xmlns:v="urn:schemas-microsoft-com:vml" Requires="v">
                <p:oleObj spid="_x0000_s38937" name="Equation" r:id="rId5" imgW="114120" imgH="215640" progId="Equation.3">
                  <p:embed/>
                </p:oleObj>
              </mc:Choice>
              <mc:Fallback>
                <p:oleObj name="Equation" r:id="rId5" imgW="114120" imgH="2156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8013" y="4294188"/>
                        <a:ext cx="23177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8919" name="Picture 7"/>
          <p:cNvPicPr>
            <a:picLocks noChangeAspect="1" noChangeArrowheads="1"/>
          </p:cNvPicPr>
          <p:nvPr/>
        </p:nvPicPr>
        <p:blipFill>
          <a:blip r:embed="rId7" cstate="print"/>
          <a:srcRect/>
          <a:stretch>
            <a:fillRect/>
          </a:stretch>
        </p:blipFill>
        <p:spPr bwMode="auto">
          <a:xfrm>
            <a:off x="4572000" y="1412776"/>
            <a:ext cx="3914775" cy="2505075"/>
          </a:xfrm>
          <a:prstGeom prst="rect">
            <a:avLst/>
          </a:prstGeom>
          <a:noFill/>
          <a:ln w="9525">
            <a:noFill/>
            <a:miter lim="800000"/>
            <a:headEnd/>
            <a:tailEnd/>
          </a:ln>
        </p:spPr>
      </p:pic>
      <p:sp>
        <p:nvSpPr>
          <p:cNvPr id="9" name="矩形 8"/>
          <p:cNvSpPr/>
          <p:nvPr/>
        </p:nvSpPr>
        <p:spPr>
          <a:xfrm>
            <a:off x="467544" y="4000996"/>
            <a:ext cx="8208912" cy="2308324"/>
          </a:xfrm>
          <a:prstGeom prst="rect">
            <a:avLst/>
          </a:prstGeom>
        </p:spPr>
        <p:txBody>
          <a:bodyPr wrap="square">
            <a:spAutoFit/>
          </a:bodyPr>
          <a:lstStyle/>
          <a:p>
            <a:pPr>
              <a:buFont typeface="Wingdings" pitchFamily="2" charset="2"/>
              <a:buChar char="n"/>
            </a:pPr>
            <a:r>
              <a:rPr kumimoji="1" lang="zh-CN" altLang="en-US" sz="2400" dirty="0" smtClean="0">
                <a:latin typeface="Times New Roman" pitchFamily="18" charset="0"/>
              </a:rPr>
              <a:t>带限白噪声只有在</a:t>
            </a:r>
            <a:r>
              <a:rPr kumimoji="1" lang="en-US" altLang="zh-CN" sz="2400" dirty="0" smtClean="0">
                <a:latin typeface="Times New Roman" pitchFamily="18" charset="0"/>
              </a:rPr>
              <a:t>τ=k/2f</a:t>
            </a:r>
            <a:r>
              <a:rPr kumimoji="1" lang="en-US" altLang="zh-CN" sz="2400" baseline="-25000" dirty="0" smtClean="0">
                <a:latin typeface="Times New Roman" pitchFamily="18" charset="0"/>
              </a:rPr>
              <a:t>H</a:t>
            </a:r>
            <a:r>
              <a:rPr kumimoji="1" lang="en-US" altLang="zh-CN" sz="2400" dirty="0" smtClean="0">
                <a:latin typeface="Times New Roman" pitchFamily="18" charset="0"/>
              </a:rPr>
              <a:t>(k=1, 2, 3, </a:t>
            </a:r>
            <a:r>
              <a:rPr kumimoji="1" lang="en-US" altLang="zh-CN" sz="2400" dirty="0" smtClean="0">
                <a:latin typeface="Courier New" pitchFamily="49" charset="0"/>
              </a:rPr>
              <a:t>…</a:t>
            </a:r>
            <a:r>
              <a:rPr kumimoji="1" lang="en-US" altLang="zh-CN" sz="2400" dirty="0" smtClean="0">
                <a:latin typeface="Times New Roman" pitchFamily="18" charset="0"/>
              </a:rPr>
              <a:t>)</a:t>
            </a:r>
            <a:r>
              <a:rPr kumimoji="1" lang="zh-CN" altLang="en-US" sz="2400" dirty="0" smtClean="0">
                <a:latin typeface="Times New Roman" pitchFamily="18" charset="0"/>
              </a:rPr>
              <a:t>上得到的随机变量才不相关。</a:t>
            </a:r>
            <a:endParaRPr kumimoji="1" lang="en-US" altLang="zh-CN" sz="2400" dirty="0" smtClean="0">
              <a:latin typeface="Times New Roman" pitchFamily="18" charset="0"/>
            </a:endParaRPr>
          </a:p>
          <a:p>
            <a:pPr>
              <a:buFont typeface="Wingdings" pitchFamily="2" charset="2"/>
              <a:buChar char="n"/>
            </a:pPr>
            <a:r>
              <a:rPr kumimoji="1" lang="zh-CN" altLang="en-US" sz="2400" dirty="0" smtClean="0">
                <a:latin typeface="Times New Roman" pitchFamily="18" charset="0"/>
              </a:rPr>
              <a:t>它告诉我们，</a:t>
            </a:r>
            <a:r>
              <a:rPr kumimoji="1" lang="zh-CN" altLang="en-US" sz="2400" b="1" dirty="0" smtClean="0">
                <a:solidFill>
                  <a:srgbClr val="9900CC"/>
                </a:solidFill>
                <a:latin typeface="Times New Roman" pitchFamily="18" charset="0"/>
              </a:rPr>
              <a:t>如果对带限白噪声按抽样定理抽样的话，则各抽样值是互不相关的随机变量</a:t>
            </a:r>
            <a:r>
              <a:rPr kumimoji="1" lang="zh-CN" altLang="en-US" sz="2400" dirty="0" smtClean="0">
                <a:latin typeface="Times New Roman" pitchFamily="18" charset="0"/>
              </a:rPr>
              <a:t>。这是一个很重要的概念。</a:t>
            </a:r>
            <a:endParaRPr kumimoji="1" lang="en-US" altLang="zh-CN" sz="2400" dirty="0" smtClean="0">
              <a:latin typeface="Times New Roman" pitchFamily="18" charset="0"/>
            </a:endParaRPr>
          </a:p>
          <a:p>
            <a:pPr>
              <a:buFont typeface="Wingdings" pitchFamily="2" charset="2"/>
              <a:buChar char="n"/>
            </a:pPr>
            <a:r>
              <a:rPr kumimoji="1" lang="zh-CN" altLang="en-US" sz="2400" dirty="0" smtClean="0">
                <a:latin typeface="Times New Roman" pitchFamily="18" charset="0"/>
              </a:rPr>
              <a:t>带限白噪声的平均功率：自相关函数</a:t>
            </a:r>
            <a:r>
              <a:rPr kumimoji="1" lang="en-US" altLang="zh-CN" sz="2400" dirty="0" smtClean="0">
                <a:latin typeface="Times New Roman" pitchFamily="18" charset="0"/>
              </a:rPr>
              <a:t>R</a:t>
            </a:r>
            <a:r>
              <a:rPr kumimoji="1" lang="en-US" altLang="zh-CN" sz="2400" baseline="-25000" dirty="0" smtClean="0">
                <a:latin typeface="Times New Roman" pitchFamily="18" charset="0"/>
              </a:rPr>
              <a:t>o</a:t>
            </a:r>
            <a:r>
              <a:rPr kumimoji="1" lang="en-US" altLang="zh-CN" sz="2400" dirty="0" smtClean="0">
                <a:latin typeface="Times New Roman" pitchFamily="18" charset="0"/>
              </a:rPr>
              <a:t>(τ)</a:t>
            </a:r>
            <a:r>
              <a:rPr kumimoji="1" lang="zh-CN" altLang="en-US" sz="2400" dirty="0" smtClean="0">
                <a:latin typeface="Times New Roman" pitchFamily="18" charset="0"/>
              </a:rPr>
              <a:t>在</a:t>
            </a:r>
            <a:r>
              <a:rPr kumimoji="1" lang="en-US" altLang="zh-CN" sz="2400" dirty="0" smtClean="0">
                <a:latin typeface="Times New Roman" pitchFamily="18" charset="0"/>
              </a:rPr>
              <a:t>τ=0 </a:t>
            </a:r>
            <a:r>
              <a:rPr kumimoji="1" lang="zh-CN" altLang="en-US" sz="2400" dirty="0" smtClean="0">
                <a:latin typeface="Times New Roman" pitchFamily="18" charset="0"/>
              </a:rPr>
              <a:t>处有最大值，这就是带限白噪声的平均功率：</a:t>
            </a:r>
            <a:endParaRPr lang="zh-CN" altLang="en-US" sz="2400" dirty="0"/>
          </a:p>
        </p:txBody>
      </p:sp>
      <p:graphicFrame>
        <p:nvGraphicFramePr>
          <p:cNvPr id="10" name="Object 8"/>
          <p:cNvGraphicFramePr>
            <a:graphicFrameLocks noChangeAspect="1"/>
          </p:cNvGraphicFramePr>
          <p:nvPr/>
        </p:nvGraphicFramePr>
        <p:xfrm>
          <a:off x="5436096" y="5949280"/>
          <a:ext cx="2501900" cy="515938"/>
        </p:xfrm>
        <a:graphic>
          <a:graphicData uri="http://schemas.openxmlformats.org/presentationml/2006/ole">
            <mc:AlternateContent xmlns:mc="http://schemas.openxmlformats.org/markup-compatibility/2006">
              <mc:Choice xmlns:v="urn:schemas-microsoft-com:vml" Requires="v">
                <p:oleObj spid="_x0000_s38938" name="Equation" r:id="rId8" imgW="1231560" imgH="253800" progId="Equation.DSMT4">
                  <p:embed/>
                </p:oleObj>
              </mc:Choice>
              <mc:Fallback>
                <p:oleObj name="Equation" r:id="rId8" imgW="1231560" imgH="253800" progId="Equation.DSMT4">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6096" y="5949280"/>
                        <a:ext cx="2501900"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灯片编号占位符 10"/>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39</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832048" y="2391023"/>
            <a:ext cx="7772400" cy="1470025"/>
          </a:xfrm>
        </p:spPr>
        <p:txBody>
          <a:bodyPr/>
          <a:lstStyle/>
          <a:p>
            <a:r>
              <a:rPr lang="en-US" altLang="zh-CN" sz="3600" b="1" dirty="0" smtClean="0">
                <a:solidFill>
                  <a:schemeClr val="accent2"/>
                </a:solidFill>
                <a:effectLst>
                  <a:outerShdw blurRad="38100" dist="38100" dir="2700000" algn="tl">
                    <a:srgbClr val="000000">
                      <a:alpha val="43137"/>
                    </a:srgbClr>
                  </a:outerShdw>
                </a:effectLst>
              </a:rPr>
              <a:t>§2.1 </a:t>
            </a:r>
            <a:r>
              <a:rPr lang="zh-CN" altLang="en-US" sz="3600" b="1" dirty="0" smtClean="0">
                <a:solidFill>
                  <a:schemeClr val="accent2"/>
                </a:solidFill>
                <a:effectLst>
                  <a:outerShdw blurRad="38100" dist="38100" dir="2700000" algn="tl">
                    <a:srgbClr val="000000">
                      <a:alpha val="43137"/>
                    </a:srgbClr>
                  </a:outerShdw>
                </a:effectLst>
              </a:rPr>
              <a:t>随机过程的基本概念和统计特性</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76064" y="2391023"/>
            <a:ext cx="4892080" cy="1470025"/>
          </a:xfrm>
        </p:spPr>
        <p:txBody>
          <a:bodyPr/>
          <a:lstStyle/>
          <a:p>
            <a:pPr algn="l"/>
            <a:r>
              <a:rPr lang="en-US" altLang="zh-CN" sz="3600" b="1" dirty="0" smtClean="0">
                <a:solidFill>
                  <a:schemeClr val="accent2"/>
                </a:solidFill>
                <a:effectLst>
                  <a:outerShdw blurRad="38100" dist="38100" dir="2700000" algn="tl">
                    <a:srgbClr val="000000">
                      <a:alpha val="43137"/>
                    </a:srgbClr>
                  </a:outerShdw>
                </a:effectLst>
              </a:rPr>
              <a:t>§2.5   </a:t>
            </a:r>
            <a:r>
              <a:rPr lang="zh-CN" altLang="en-US" sz="3600" b="1" dirty="0" smtClean="0">
                <a:solidFill>
                  <a:schemeClr val="accent2"/>
                </a:solidFill>
                <a:effectLst>
                  <a:outerShdw blurRad="38100" dist="38100" dir="2700000" algn="tl">
                    <a:srgbClr val="000000">
                      <a:alpha val="43137"/>
                    </a:srgbClr>
                  </a:outerShdw>
                </a:effectLst>
              </a:rPr>
              <a:t>窄带随机过程</a:t>
            </a:r>
          </a:p>
        </p:txBody>
      </p:sp>
      <p:sp>
        <p:nvSpPr>
          <p:cNvPr id="6" name="灯片编号占位符 5"/>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40</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4"/>
          <p:cNvSpPr txBox="1">
            <a:spLocks noChangeArrowheads="1"/>
          </p:cNvSpPr>
          <p:nvPr/>
        </p:nvSpPr>
        <p:spPr bwMode="auto">
          <a:xfrm>
            <a:off x="300038" y="1538288"/>
            <a:ext cx="8458200" cy="4044184"/>
          </a:xfrm>
          <a:prstGeom prst="rect">
            <a:avLst/>
          </a:prstGeom>
          <a:noFill/>
          <a:ln w="9525">
            <a:noFill/>
            <a:miter lim="800000"/>
            <a:headEnd/>
            <a:tailEnd/>
          </a:ln>
        </p:spPr>
        <p:txBody>
          <a:bodyPr>
            <a:spAutoFit/>
          </a:bodyPr>
          <a:lstStyle/>
          <a:p>
            <a:pPr algn="just">
              <a:lnSpc>
                <a:spcPct val="140000"/>
              </a:lnSpc>
              <a:spcBef>
                <a:spcPct val="50000"/>
              </a:spcBef>
              <a:buFont typeface="Wingdings" pitchFamily="2" charset="2"/>
              <a:buChar char="n"/>
            </a:pPr>
            <a:r>
              <a:rPr kumimoji="1" lang="zh-CN" altLang="en-US" sz="2400" dirty="0" smtClean="0">
                <a:latin typeface="Times New Roman" pitchFamily="18" charset="0"/>
              </a:rPr>
              <a:t>随机过程</a:t>
            </a:r>
            <a:r>
              <a:rPr kumimoji="1" lang="zh-CN" altLang="en-US" sz="2400" dirty="0">
                <a:latin typeface="Times New Roman" pitchFamily="18" charset="0"/>
              </a:rPr>
              <a:t>通过以</a:t>
            </a:r>
            <a:r>
              <a:rPr kumimoji="1" lang="en-US" altLang="zh-CN" sz="2400" dirty="0">
                <a:latin typeface="Times New Roman" pitchFamily="18" charset="0"/>
              </a:rPr>
              <a:t>f</a:t>
            </a:r>
            <a:r>
              <a:rPr kumimoji="1" lang="en-US" altLang="zh-CN" sz="2400" baseline="-25000" dirty="0">
                <a:latin typeface="Times New Roman" pitchFamily="18" charset="0"/>
              </a:rPr>
              <a:t>c</a:t>
            </a:r>
            <a:r>
              <a:rPr kumimoji="1" lang="zh-CN" altLang="en-US" sz="2400" dirty="0">
                <a:latin typeface="Times New Roman" pitchFamily="18" charset="0"/>
              </a:rPr>
              <a:t>为中心频率的窄带系统的输出，即是</a:t>
            </a:r>
            <a:r>
              <a:rPr kumimoji="1" lang="zh-CN" altLang="en-US" sz="2400" b="1" dirty="0">
                <a:latin typeface="Times New Roman" pitchFamily="18" charset="0"/>
              </a:rPr>
              <a:t>窄带过程</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algn="just">
              <a:spcBef>
                <a:spcPts val="0"/>
              </a:spcBef>
              <a:buFont typeface="Wingdings" pitchFamily="2" charset="2"/>
              <a:buChar char="n"/>
            </a:pPr>
            <a:r>
              <a:rPr kumimoji="1" lang="zh-CN" altLang="en-US" sz="2400" dirty="0" smtClean="0">
                <a:latin typeface="Times New Roman" pitchFamily="18" charset="0"/>
              </a:rPr>
              <a:t>所谓</a:t>
            </a:r>
            <a:r>
              <a:rPr kumimoji="1" lang="zh-CN" altLang="en-US" sz="2400" b="1" dirty="0">
                <a:solidFill>
                  <a:srgbClr val="FF0000"/>
                </a:solidFill>
                <a:latin typeface="Times New Roman" pitchFamily="18" charset="0"/>
              </a:rPr>
              <a:t>窄带系统</a:t>
            </a:r>
            <a:r>
              <a:rPr kumimoji="1" lang="zh-CN" altLang="en-US" sz="2400" b="1" dirty="0">
                <a:latin typeface="Times New Roman" pitchFamily="18" charset="0"/>
              </a:rPr>
              <a:t>，</a:t>
            </a:r>
            <a:r>
              <a:rPr kumimoji="1" lang="zh-CN" altLang="en-US" sz="2400" b="1" dirty="0">
                <a:solidFill>
                  <a:srgbClr val="002060"/>
                </a:solidFill>
                <a:latin typeface="Times New Roman" pitchFamily="18" charset="0"/>
              </a:rPr>
              <a:t>是指其通带宽度</a:t>
            </a:r>
            <a:r>
              <a:rPr kumimoji="1" lang="en-US" altLang="zh-CN" sz="2400" dirty="0">
                <a:solidFill>
                  <a:srgbClr val="002060"/>
                </a:solidFill>
                <a:latin typeface="Times New Roman" pitchFamily="18" charset="0"/>
              </a:rPr>
              <a:t>Δf&lt;&lt;f</a:t>
            </a:r>
            <a:r>
              <a:rPr kumimoji="1" lang="en-US" altLang="zh-CN" sz="2400" baseline="-25000" dirty="0">
                <a:solidFill>
                  <a:srgbClr val="002060"/>
                </a:solidFill>
                <a:latin typeface="Times New Roman" pitchFamily="18" charset="0"/>
              </a:rPr>
              <a:t>c</a:t>
            </a:r>
            <a:r>
              <a:rPr kumimoji="1" lang="zh-CN" altLang="en-US" sz="2400" dirty="0">
                <a:solidFill>
                  <a:srgbClr val="002060"/>
                </a:solidFill>
                <a:latin typeface="Times New Roman" pitchFamily="18" charset="0"/>
              </a:rPr>
              <a:t>，</a:t>
            </a:r>
            <a:r>
              <a:rPr kumimoji="1" lang="zh-CN" altLang="en-US" sz="2400" b="1" dirty="0">
                <a:solidFill>
                  <a:srgbClr val="002060"/>
                </a:solidFill>
                <a:latin typeface="Times New Roman" pitchFamily="18" charset="0"/>
              </a:rPr>
              <a:t>且</a:t>
            </a:r>
            <a:r>
              <a:rPr kumimoji="1" lang="en-US" altLang="zh-CN" sz="2400" b="1" dirty="0">
                <a:solidFill>
                  <a:srgbClr val="002060"/>
                </a:solidFill>
                <a:latin typeface="Times New Roman" pitchFamily="18" charset="0"/>
              </a:rPr>
              <a:t>f</a:t>
            </a:r>
            <a:r>
              <a:rPr kumimoji="1" lang="en-US" altLang="zh-CN" sz="2400" b="1" baseline="-25000" dirty="0">
                <a:solidFill>
                  <a:srgbClr val="002060"/>
                </a:solidFill>
                <a:latin typeface="Times New Roman" pitchFamily="18" charset="0"/>
              </a:rPr>
              <a:t>c</a:t>
            </a:r>
            <a:r>
              <a:rPr kumimoji="1" lang="zh-CN" altLang="en-US" sz="2400" b="1" dirty="0">
                <a:solidFill>
                  <a:srgbClr val="002060"/>
                </a:solidFill>
                <a:latin typeface="Times New Roman" pitchFamily="18" charset="0"/>
              </a:rPr>
              <a:t>远离零频率的系统</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algn="just">
              <a:spcBef>
                <a:spcPts val="0"/>
              </a:spcBef>
              <a:buFont typeface="Wingdings" pitchFamily="2" charset="2"/>
              <a:buChar char="n"/>
            </a:pPr>
            <a:r>
              <a:rPr kumimoji="1" lang="zh-CN" altLang="en-US" sz="2400" dirty="0" smtClean="0">
                <a:latin typeface="Times New Roman" pitchFamily="18" charset="0"/>
              </a:rPr>
              <a:t>实际</a:t>
            </a:r>
            <a:r>
              <a:rPr kumimoji="1" lang="zh-CN" altLang="en-US" sz="2400" dirty="0">
                <a:latin typeface="Times New Roman" pitchFamily="18" charset="0"/>
              </a:rPr>
              <a:t>中，大多数通信系统都是窄带型的，通过窄带系统的信号或噪声必是窄带的，如果这时的信号或噪声又是随机的，则称它们为窄带</a:t>
            </a:r>
            <a:r>
              <a:rPr kumimoji="1" lang="zh-CN" altLang="en-US" sz="2400" dirty="0" smtClean="0">
                <a:latin typeface="Times New Roman" pitchFamily="18" charset="0"/>
              </a:rPr>
              <a:t>随机过程。</a:t>
            </a:r>
            <a:endParaRPr kumimoji="1" lang="en-US" altLang="zh-CN" sz="2400" dirty="0" smtClean="0">
              <a:latin typeface="Times New Roman" pitchFamily="18" charset="0"/>
            </a:endParaRPr>
          </a:p>
          <a:p>
            <a:pPr algn="just">
              <a:spcBef>
                <a:spcPts val="0"/>
              </a:spcBef>
              <a:buFont typeface="Wingdings" pitchFamily="2" charset="2"/>
              <a:buChar char="n"/>
            </a:pPr>
            <a:r>
              <a:rPr kumimoji="1" lang="zh-CN" altLang="en-US" sz="2400" dirty="0" smtClean="0">
                <a:latin typeface="Times New Roman" pitchFamily="18" charset="0"/>
              </a:rPr>
              <a:t>例如：一</a:t>
            </a:r>
            <a:r>
              <a:rPr kumimoji="1" lang="zh-CN" altLang="en-US" sz="2400" dirty="0">
                <a:latin typeface="Times New Roman" pitchFamily="18" charset="0"/>
              </a:rPr>
              <a:t>个频率近似为</a:t>
            </a:r>
            <a:r>
              <a:rPr kumimoji="1" lang="en-US" altLang="zh-CN" sz="2400" dirty="0">
                <a:latin typeface="Times New Roman" pitchFamily="18" charset="0"/>
              </a:rPr>
              <a:t>f</a:t>
            </a:r>
            <a:r>
              <a:rPr kumimoji="1" lang="en-US" altLang="zh-CN" sz="2400" baseline="-25000" dirty="0">
                <a:latin typeface="Times New Roman" pitchFamily="18" charset="0"/>
              </a:rPr>
              <a:t>c</a:t>
            </a:r>
            <a:r>
              <a:rPr kumimoji="1" lang="zh-CN" altLang="en-US" sz="2400" dirty="0">
                <a:latin typeface="Times New Roman" pitchFamily="18" charset="0"/>
              </a:rPr>
              <a:t>，包络和相位随机缓变的正弦波。 </a:t>
            </a:r>
          </a:p>
          <a:p>
            <a:pPr>
              <a:lnSpc>
                <a:spcPct val="140000"/>
              </a:lnSpc>
              <a:spcBef>
                <a:spcPct val="50000"/>
              </a:spcBef>
            </a:pPr>
            <a:endParaRPr kumimoji="1" lang="en-US" altLang="zh-CN" sz="2400" dirty="0">
              <a:latin typeface="Times New Roman" pitchFamily="18" charset="0"/>
            </a:endParaRPr>
          </a:p>
        </p:txBody>
      </p:sp>
      <p:sp>
        <p:nvSpPr>
          <p:cNvPr id="5" name="标题 4"/>
          <p:cNvSpPr txBox="1">
            <a:spLocks/>
          </p:cNvSpPr>
          <p:nvPr/>
        </p:nvSpPr>
        <p:spPr bwMode="auto">
          <a:xfrm>
            <a:off x="1043608" y="476672"/>
            <a:ext cx="6984776"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一、窄带过程</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sp>
        <p:nvSpPr>
          <p:cNvPr id="6" name="灯片编号占位符 5"/>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41</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4"/>
          <p:cNvGraphicFramePr>
            <a:graphicFrameLocks noChangeAspect="1"/>
          </p:cNvGraphicFramePr>
          <p:nvPr/>
        </p:nvGraphicFramePr>
        <p:xfrm>
          <a:off x="755576" y="1484784"/>
          <a:ext cx="7543800" cy="5130800"/>
        </p:xfrm>
        <a:graphic>
          <a:graphicData uri="http://schemas.openxmlformats.org/presentationml/2006/ole">
            <mc:AlternateContent xmlns:mc="http://schemas.openxmlformats.org/markup-compatibility/2006">
              <mc:Choice xmlns:v="urn:schemas-microsoft-com:vml" Requires="v">
                <p:oleObj spid="_x0000_s43016" name="Visio" r:id="rId3" imgW="3463587" imgH="2354203" progId="Visio.Drawing.11">
                  <p:embed/>
                </p:oleObj>
              </mc:Choice>
              <mc:Fallback>
                <p:oleObj name="Visio" r:id="rId3" imgW="3463587" imgH="235420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484784"/>
                        <a:ext cx="7543800"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标题 4"/>
          <p:cNvSpPr txBox="1">
            <a:spLocks/>
          </p:cNvSpPr>
          <p:nvPr/>
        </p:nvSpPr>
        <p:spPr bwMode="auto">
          <a:xfrm>
            <a:off x="1043608" y="476672"/>
            <a:ext cx="6984776"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窄带过程的频谱和波形示意</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sp>
        <p:nvSpPr>
          <p:cNvPr id="6" name="灯片编号占位符 5"/>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42</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4"/>
          <p:cNvSpPr txBox="1">
            <a:spLocks noChangeArrowheads="1"/>
          </p:cNvSpPr>
          <p:nvPr/>
        </p:nvSpPr>
        <p:spPr bwMode="auto">
          <a:xfrm>
            <a:off x="514672" y="1439597"/>
            <a:ext cx="8305800" cy="4616648"/>
          </a:xfrm>
          <a:prstGeom prst="rect">
            <a:avLst/>
          </a:prstGeom>
          <a:noFill/>
          <a:ln w="9525">
            <a:noFill/>
            <a:miter lim="800000"/>
            <a:headEnd/>
            <a:tailEnd/>
          </a:ln>
        </p:spPr>
        <p:txBody>
          <a:bodyPr>
            <a:spAutoFit/>
          </a:bodyPr>
          <a:lstStyle/>
          <a:p>
            <a:pPr algn="just">
              <a:lnSpc>
                <a:spcPct val="135000"/>
              </a:lnSpc>
              <a:spcBef>
                <a:spcPct val="50000"/>
              </a:spcBef>
            </a:pPr>
            <a:r>
              <a:rPr kumimoji="1" lang="zh-CN" altLang="en-US" sz="2400" dirty="0" smtClean="0">
                <a:solidFill>
                  <a:srgbClr val="FF0000"/>
                </a:solidFill>
                <a:latin typeface="Times New Roman" pitchFamily="18" charset="0"/>
              </a:rPr>
              <a:t>窄带</a:t>
            </a:r>
            <a:r>
              <a:rPr kumimoji="1" lang="zh-CN" altLang="en-US" sz="2400" dirty="0">
                <a:solidFill>
                  <a:srgbClr val="FF0000"/>
                </a:solidFill>
                <a:latin typeface="Times New Roman" pitchFamily="18" charset="0"/>
              </a:rPr>
              <a:t>随机过程</a:t>
            </a:r>
            <a:r>
              <a:rPr kumimoji="1" lang="en-US" altLang="zh-CN" sz="2400" dirty="0">
                <a:solidFill>
                  <a:srgbClr val="FF0000"/>
                </a:solidFill>
                <a:latin typeface="Times New Roman" pitchFamily="18" charset="0"/>
              </a:rPr>
              <a:t>ξ(t)</a:t>
            </a:r>
            <a:r>
              <a:rPr kumimoji="1" lang="zh-CN" altLang="en-US" sz="2400" dirty="0">
                <a:latin typeface="Times New Roman" pitchFamily="18" charset="0"/>
              </a:rPr>
              <a:t>可用下式表示</a:t>
            </a:r>
            <a:r>
              <a:rPr kumimoji="1" lang="en-US" altLang="zh-CN" sz="2400" dirty="0">
                <a:latin typeface="Times New Roman" pitchFamily="18" charset="0"/>
              </a:rPr>
              <a:t>:</a:t>
            </a:r>
          </a:p>
          <a:p>
            <a:pPr>
              <a:lnSpc>
                <a:spcPct val="135000"/>
              </a:lnSpc>
              <a:spcBef>
                <a:spcPct val="50000"/>
              </a:spcBef>
            </a:pPr>
            <a:r>
              <a:rPr kumimoji="1" lang="en-US" altLang="zh-CN" sz="2400" b="1" dirty="0" smtClean="0">
                <a:latin typeface="Times New Roman" pitchFamily="18" charset="0"/>
              </a:rPr>
              <a:t>ξ(t</a:t>
            </a:r>
            <a:r>
              <a:rPr kumimoji="1" lang="en-US" altLang="zh-CN" sz="2400" b="1" dirty="0">
                <a:latin typeface="Times New Roman" pitchFamily="18" charset="0"/>
              </a:rPr>
              <a:t>)=a</a:t>
            </a:r>
            <a:r>
              <a:rPr kumimoji="1" lang="en-US" altLang="zh-CN" sz="2400" b="1" baseline="-25000" dirty="0">
                <a:latin typeface="Times New Roman" pitchFamily="18" charset="0"/>
              </a:rPr>
              <a:t>ξ</a:t>
            </a:r>
            <a:r>
              <a:rPr kumimoji="1" lang="en-US" altLang="zh-CN" sz="2400" b="1" dirty="0">
                <a:latin typeface="Times New Roman" pitchFamily="18" charset="0"/>
              </a:rPr>
              <a:t>(t) cos</a:t>
            </a:r>
            <a:r>
              <a:rPr kumimoji="1" lang="zh-CN" altLang="en-US" sz="2400" b="1" dirty="0">
                <a:latin typeface="Times New Roman" pitchFamily="18" charset="0"/>
              </a:rPr>
              <a:t>［</a:t>
            </a:r>
            <a:r>
              <a:rPr kumimoji="1" lang="en-US" altLang="zh-CN" sz="2400" b="1" dirty="0">
                <a:latin typeface="Times New Roman" pitchFamily="18" charset="0"/>
              </a:rPr>
              <a:t>ω</a:t>
            </a:r>
            <a:r>
              <a:rPr kumimoji="1" lang="en-US" altLang="zh-CN" sz="2400" b="1" baseline="-25000" dirty="0">
                <a:latin typeface="Times New Roman" pitchFamily="18" charset="0"/>
              </a:rPr>
              <a:t>c</a:t>
            </a:r>
            <a:r>
              <a:rPr kumimoji="1" lang="en-US" altLang="zh-CN" sz="2400" b="1" dirty="0">
                <a:latin typeface="Times New Roman" pitchFamily="18" charset="0"/>
              </a:rPr>
              <a:t>t+φ</a:t>
            </a:r>
            <a:r>
              <a:rPr kumimoji="1" lang="en-US" altLang="zh-CN" sz="2400" b="1" baseline="-25000" dirty="0">
                <a:latin typeface="Times New Roman" pitchFamily="18" charset="0"/>
              </a:rPr>
              <a:t>ξ</a:t>
            </a:r>
            <a:r>
              <a:rPr kumimoji="1" lang="en-US" altLang="zh-CN" sz="2400" b="1" dirty="0">
                <a:latin typeface="Times New Roman" pitchFamily="18" charset="0"/>
              </a:rPr>
              <a:t>(t)</a:t>
            </a:r>
            <a:r>
              <a:rPr kumimoji="1" lang="zh-CN" altLang="en-US" sz="2400" b="1" dirty="0">
                <a:latin typeface="Times New Roman" pitchFamily="18" charset="0"/>
              </a:rPr>
              <a:t>］</a:t>
            </a:r>
            <a:r>
              <a:rPr kumimoji="1" lang="en-US" altLang="zh-CN" sz="2400" b="1" dirty="0">
                <a:latin typeface="Times New Roman" pitchFamily="18" charset="0"/>
              </a:rPr>
              <a:t>, a</a:t>
            </a:r>
            <a:r>
              <a:rPr kumimoji="1" lang="en-US" altLang="zh-CN" sz="2400" b="1" baseline="-25000" dirty="0">
                <a:latin typeface="Times New Roman" pitchFamily="18" charset="0"/>
              </a:rPr>
              <a:t>ξ</a:t>
            </a:r>
            <a:r>
              <a:rPr kumimoji="1" lang="en-US" altLang="zh-CN" sz="2400" b="1" dirty="0">
                <a:latin typeface="Times New Roman" pitchFamily="18" charset="0"/>
              </a:rPr>
              <a:t>(t)≥0 (2.5 - 1)     </a:t>
            </a:r>
            <a:r>
              <a:rPr kumimoji="1" lang="zh-CN" altLang="en-US" sz="2400" b="1" dirty="0">
                <a:latin typeface="Times New Roman" pitchFamily="18" charset="0"/>
              </a:rPr>
              <a:t>等价式为  </a:t>
            </a:r>
            <a:endParaRPr kumimoji="1" lang="en-US" altLang="zh-CN" sz="2400" b="1" dirty="0" smtClean="0">
              <a:latin typeface="Times New Roman" pitchFamily="18" charset="0"/>
            </a:endParaRPr>
          </a:p>
          <a:p>
            <a:pPr>
              <a:lnSpc>
                <a:spcPct val="350000"/>
              </a:lnSpc>
              <a:spcBef>
                <a:spcPts val="0"/>
              </a:spcBef>
            </a:pPr>
            <a:r>
              <a:rPr kumimoji="1" lang="en-US" altLang="zh-CN" sz="2400" b="1" dirty="0" smtClean="0">
                <a:latin typeface="Times New Roman" pitchFamily="18" charset="0"/>
              </a:rPr>
              <a:t>ξ(t) = ξ</a:t>
            </a:r>
            <a:r>
              <a:rPr kumimoji="1" lang="en-US" altLang="zh-CN" sz="2400" b="1" baseline="-25000" dirty="0" smtClean="0">
                <a:latin typeface="Times New Roman" pitchFamily="18" charset="0"/>
              </a:rPr>
              <a:t>c</a:t>
            </a:r>
            <a:r>
              <a:rPr kumimoji="1" lang="en-US" altLang="zh-CN" sz="2400" b="1" dirty="0" smtClean="0">
                <a:latin typeface="Times New Roman" pitchFamily="18" charset="0"/>
              </a:rPr>
              <a:t>(t) cosω</a:t>
            </a:r>
            <a:r>
              <a:rPr kumimoji="1" lang="en-US" altLang="zh-CN" sz="2400" b="1" baseline="-25000" dirty="0" smtClean="0">
                <a:latin typeface="Times New Roman" pitchFamily="18" charset="0"/>
              </a:rPr>
              <a:t>c</a:t>
            </a:r>
            <a:r>
              <a:rPr kumimoji="1" lang="en-US" altLang="zh-CN" sz="2400" b="1" dirty="0" smtClean="0">
                <a:latin typeface="Times New Roman" pitchFamily="18" charset="0"/>
              </a:rPr>
              <a:t>t - ξ</a:t>
            </a:r>
            <a:r>
              <a:rPr kumimoji="1" lang="en-US" altLang="zh-CN" sz="2400" b="1" baseline="-25000" dirty="0" smtClean="0">
                <a:latin typeface="Times New Roman" pitchFamily="18" charset="0"/>
              </a:rPr>
              <a:t>s</a:t>
            </a:r>
            <a:r>
              <a:rPr kumimoji="1" lang="en-US" altLang="zh-CN" sz="2400" b="1" dirty="0" smtClean="0">
                <a:latin typeface="Times New Roman" pitchFamily="18" charset="0"/>
              </a:rPr>
              <a:t>(t) sinω</a:t>
            </a:r>
            <a:r>
              <a:rPr kumimoji="1" lang="en-US" altLang="zh-CN" sz="2400" b="1" baseline="-25000" dirty="0" smtClean="0">
                <a:latin typeface="Times New Roman" pitchFamily="18" charset="0"/>
              </a:rPr>
              <a:t>c</a:t>
            </a:r>
            <a:r>
              <a:rPr kumimoji="1" lang="en-US" altLang="zh-CN" sz="2400" b="1" dirty="0" smtClean="0">
                <a:latin typeface="Times New Roman" pitchFamily="18" charset="0"/>
              </a:rPr>
              <a:t>t</a:t>
            </a:r>
          </a:p>
          <a:p>
            <a:pPr algn="just">
              <a:lnSpc>
                <a:spcPct val="135000"/>
              </a:lnSpc>
              <a:spcBef>
                <a:spcPct val="50000"/>
              </a:spcBef>
            </a:pPr>
            <a:r>
              <a:rPr kumimoji="1" lang="en-US" altLang="zh-CN" sz="2400" b="1" dirty="0" smtClean="0">
                <a:latin typeface="Times New Roman" pitchFamily="18" charset="0"/>
              </a:rPr>
              <a:t>         </a:t>
            </a:r>
            <a:r>
              <a:rPr kumimoji="1" lang="zh-CN" altLang="en-US" sz="2400" b="1" dirty="0">
                <a:latin typeface="Times New Roman" pitchFamily="18" charset="0"/>
              </a:rPr>
              <a:t>其中 </a:t>
            </a:r>
            <a:r>
              <a:rPr kumimoji="1" lang="en-US" altLang="zh-CN" sz="2400" b="1" dirty="0">
                <a:latin typeface="Times New Roman" pitchFamily="18" charset="0"/>
              </a:rPr>
              <a:t>ξ</a:t>
            </a:r>
            <a:r>
              <a:rPr kumimoji="1" lang="en-US" altLang="zh-CN" sz="2400" b="1" baseline="-25000" dirty="0">
                <a:latin typeface="Times New Roman" pitchFamily="18" charset="0"/>
              </a:rPr>
              <a:t>c</a:t>
            </a:r>
            <a:r>
              <a:rPr kumimoji="1" lang="en-US" altLang="zh-CN" sz="2400" b="1" dirty="0">
                <a:latin typeface="Times New Roman" pitchFamily="18" charset="0"/>
              </a:rPr>
              <a:t>(t)=a</a:t>
            </a:r>
            <a:r>
              <a:rPr kumimoji="1" lang="en-US" altLang="zh-CN" sz="2400" b="1" baseline="-25000" dirty="0">
                <a:latin typeface="Times New Roman" pitchFamily="18" charset="0"/>
              </a:rPr>
              <a:t>ξ</a:t>
            </a:r>
            <a:r>
              <a:rPr kumimoji="1" lang="en-US" altLang="zh-CN" sz="2400" b="1" dirty="0">
                <a:latin typeface="Times New Roman" pitchFamily="18" charset="0"/>
              </a:rPr>
              <a:t>(t)cosφ</a:t>
            </a:r>
            <a:r>
              <a:rPr kumimoji="1" lang="en-US" altLang="zh-CN" sz="2400" b="1" baseline="-25000" dirty="0">
                <a:latin typeface="Times New Roman" pitchFamily="18" charset="0"/>
              </a:rPr>
              <a:t>ξ</a:t>
            </a:r>
            <a:r>
              <a:rPr kumimoji="1" lang="en-US" altLang="zh-CN" sz="2400" b="1" dirty="0">
                <a:latin typeface="Times New Roman" pitchFamily="18" charset="0"/>
              </a:rPr>
              <a:t>(t</a:t>
            </a:r>
            <a:r>
              <a:rPr kumimoji="1" lang="en-US" altLang="zh-CN" sz="2400" b="1" dirty="0" smtClean="0">
                <a:latin typeface="Times New Roman" pitchFamily="18" charset="0"/>
              </a:rPr>
              <a:t>)</a:t>
            </a:r>
            <a:endParaRPr kumimoji="1" lang="en-US" altLang="zh-CN" sz="2400" b="1" dirty="0">
              <a:latin typeface="Times New Roman" pitchFamily="18" charset="0"/>
            </a:endParaRPr>
          </a:p>
          <a:p>
            <a:pPr algn="just">
              <a:lnSpc>
                <a:spcPct val="135000"/>
              </a:lnSpc>
              <a:spcBef>
                <a:spcPct val="50000"/>
              </a:spcBef>
            </a:pPr>
            <a:r>
              <a:rPr kumimoji="1" lang="en-US" altLang="zh-CN" sz="2400" b="1" dirty="0">
                <a:latin typeface="Times New Roman" pitchFamily="18" charset="0"/>
              </a:rPr>
              <a:t>                  ξ</a:t>
            </a:r>
            <a:r>
              <a:rPr kumimoji="1" lang="en-US" altLang="zh-CN" sz="2400" b="1" baseline="-25000" dirty="0">
                <a:latin typeface="Times New Roman" pitchFamily="18" charset="0"/>
              </a:rPr>
              <a:t>s</a:t>
            </a:r>
            <a:r>
              <a:rPr kumimoji="1" lang="en-US" altLang="zh-CN" sz="2400" b="1" dirty="0">
                <a:latin typeface="Times New Roman" pitchFamily="18" charset="0"/>
              </a:rPr>
              <a:t>(t)=a</a:t>
            </a:r>
            <a:r>
              <a:rPr kumimoji="1" lang="en-US" altLang="zh-CN" sz="2400" b="1" baseline="-25000" dirty="0">
                <a:latin typeface="Times New Roman" pitchFamily="18" charset="0"/>
              </a:rPr>
              <a:t>ξ</a:t>
            </a:r>
            <a:r>
              <a:rPr kumimoji="1" lang="en-US" altLang="zh-CN" sz="2400" b="1" dirty="0">
                <a:latin typeface="Times New Roman" pitchFamily="18" charset="0"/>
              </a:rPr>
              <a:t>(t) sinφ</a:t>
            </a:r>
            <a:r>
              <a:rPr kumimoji="1" lang="en-US" altLang="zh-CN" sz="2400" b="1" baseline="-25000" dirty="0">
                <a:latin typeface="Times New Roman" pitchFamily="18" charset="0"/>
              </a:rPr>
              <a:t>ξ</a:t>
            </a:r>
            <a:r>
              <a:rPr kumimoji="1" lang="en-US" altLang="zh-CN" sz="2400" b="1" dirty="0">
                <a:latin typeface="Times New Roman" pitchFamily="18" charset="0"/>
              </a:rPr>
              <a:t>(t</a:t>
            </a:r>
            <a:r>
              <a:rPr kumimoji="1" lang="en-US" altLang="zh-CN" sz="2400" dirty="0" smtClean="0">
                <a:latin typeface="Times New Roman" pitchFamily="18" charset="0"/>
              </a:rPr>
              <a:t>)</a:t>
            </a:r>
            <a:endParaRPr kumimoji="1" lang="en-US" altLang="zh-CN" sz="2400" dirty="0">
              <a:latin typeface="Times New Roman" pitchFamily="18" charset="0"/>
            </a:endParaRPr>
          </a:p>
          <a:p>
            <a:pPr algn="just">
              <a:lnSpc>
                <a:spcPct val="135000"/>
              </a:lnSpc>
              <a:spcBef>
                <a:spcPct val="50000"/>
              </a:spcBef>
            </a:pPr>
            <a:endParaRPr kumimoji="1" lang="en-US" altLang="zh-CN" sz="2400" dirty="0">
              <a:latin typeface="Times New Roman" pitchFamily="18" charset="0"/>
            </a:endParaRPr>
          </a:p>
        </p:txBody>
      </p:sp>
      <p:sp>
        <p:nvSpPr>
          <p:cNvPr id="3" name="标题 4"/>
          <p:cNvSpPr txBox="1">
            <a:spLocks/>
          </p:cNvSpPr>
          <p:nvPr/>
        </p:nvSpPr>
        <p:spPr bwMode="auto">
          <a:xfrm>
            <a:off x="1043608" y="476672"/>
            <a:ext cx="6984776"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二、窄带随机过程的表示</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sp>
        <p:nvSpPr>
          <p:cNvPr id="4" name="矩形 3"/>
          <p:cNvSpPr/>
          <p:nvPr/>
        </p:nvSpPr>
        <p:spPr>
          <a:xfrm>
            <a:off x="1009320" y="2762344"/>
            <a:ext cx="1107996" cy="369332"/>
          </a:xfrm>
          <a:prstGeom prst="rect">
            <a:avLst/>
          </a:prstGeom>
        </p:spPr>
        <p:txBody>
          <a:bodyPr wrap="none">
            <a:spAutoFit/>
          </a:bodyPr>
          <a:lstStyle/>
          <a:p>
            <a:r>
              <a:rPr kumimoji="1" lang="zh-CN" altLang="en-US" b="1" dirty="0" smtClean="0">
                <a:solidFill>
                  <a:srgbClr val="FF0000"/>
                </a:solidFill>
                <a:latin typeface="Times New Roman" pitchFamily="18" charset="0"/>
              </a:rPr>
              <a:t>随机包络</a:t>
            </a:r>
            <a:endParaRPr lang="zh-CN" altLang="en-US" b="1" dirty="0">
              <a:solidFill>
                <a:srgbClr val="FF0000"/>
              </a:solidFill>
            </a:endParaRPr>
          </a:p>
        </p:txBody>
      </p:sp>
      <p:cxnSp>
        <p:nvCxnSpPr>
          <p:cNvPr id="6" name="直接连接符 5"/>
          <p:cNvCxnSpPr/>
          <p:nvPr/>
        </p:nvCxnSpPr>
        <p:spPr bwMode="auto">
          <a:xfrm>
            <a:off x="1297352" y="2690336"/>
            <a:ext cx="432048" cy="0"/>
          </a:xfrm>
          <a:prstGeom prst="line">
            <a:avLst/>
          </a:prstGeom>
          <a:solidFill>
            <a:schemeClr val="accent1"/>
          </a:solidFill>
          <a:ln w="50800" cap="flat" cmpd="sng" algn="ctr">
            <a:solidFill>
              <a:srgbClr val="FF0000"/>
            </a:solidFill>
            <a:prstDash val="solid"/>
            <a:round/>
            <a:headEnd type="none" w="med" len="med"/>
            <a:tailEnd type="none" w="med" len="med"/>
          </a:ln>
          <a:effectLst/>
        </p:spPr>
      </p:cxnSp>
      <p:sp>
        <p:nvSpPr>
          <p:cNvPr id="7" name="矩形 6"/>
          <p:cNvSpPr/>
          <p:nvPr/>
        </p:nvSpPr>
        <p:spPr>
          <a:xfrm>
            <a:off x="2953536" y="2771636"/>
            <a:ext cx="1114408" cy="369332"/>
          </a:xfrm>
          <a:prstGeom prst="rect">
            <a:avLst/>
          </a:prstGeom>
        </p:spPr>
        <p:txBody>
          <a:bodyPr wrap="none">
            <a:spAutoFit/>
          </a:bodyPr>
          <a:lstStyle/>
          <a:p>
            <a:r>
              <a:rPr kumimoji="1" lang="zh-CN" altLang="en-US" b="1" dirty="0" smtClean="0">
                <a:solidFill>
                  <a:srgbClr val="FF0000"/>
                </a:solidFill>
                <a:latin typeface="Times New Roman" pitchFamily="18" charset="0"/>
              </a:rPr>
              <a:t>随机相位</a:t>
            </a:r>
            <a:endParaRPr lang="zh-CN" altLang="en-US" b="1" dirty="0">
              <a:solidFill>
                <a:srgbClr val="FF0000"/>
              </a:solidFill>
            </a:endParaRPr>
          </a:p>
        </p:txBody>
      </p:sp>
      <p:cxnSp>
        <p:nvCxnSpPr>
          <p:cNvPr id="8" name="直接连接符 7"/>
          <p:cNvCxnSpPr/>
          <p:nvPr/>
        </p:nvCxnSpPr>
        <p:spPr bwMode="auto">
          <a:xfrm>
            <a:off x="3241568" y="2699628"/>
            <a:ext cx="432048" cy="0"/>
          </a:xfrm>
          <a:prstGeom prst="line">
            <a:avLst/>
          </a:prstGeom>
          <a:solidFill>
            <a:schemeClr val="accent1"/>
          </a:solidFill>
          <a:ln w="50800" cap="flat" cmpd="sng" algn="ctr">
            <a:solidFill>
              <a:srgbClr val="FF0000"/>
            </a:solidFill>
            <a:prstDash val="solid"/>
            <a:round/>
            <a:headEnd type="none" w="med" len="med"/>
            <a:tailEnd type="none" w="med" len="med"/>
          </a:ln>
          <a:effectLst/>
        </p:spPr>
      </p:cxnSp>
      <p:sp>
        <p:nvSpPr>
          <p:cNvPr id="9" name="矩形 8"/>
          <p:cNvSpPr/>
          <p:nvPr/>
        </p:nvSpPr>
        <p:spPr>
          <a:xfrm>
            <a:off x="1081328" y="3851756"/>
            <a:ext cx="1114408" cy="369332"/>
          </a:xfrm>
          <a:prstGeom prst="rect">
            <a:avLst/>
          </a:prstGeom>
        </p:spPr>
        <p:txBody>
          <a:bodyPr wrap="none">
            <a:spAutoFit/>
          </a:bodyPr>
          <a:lstStyle/>
          <a:p>
            <a:r>
              <a:rPr lang="zh-CN" altLang="en-US" b="1" dirty="0" smtClean="0">
                <a:solidFill>
                  <a:srgbClr val="FF0000"/>
                </a:solidFill>
              </a:rPr>
              <a:t>同相分量</a:t>
            </a:r>
            <a:endParaRPr lang="zh-CN" altLang="en-US" b="1" dirty="0">
              <a:solidFill>
                <a:srgbClr val="FF0000"/>
              </a:solidFill>
            </a:endParaRPr>
          </a:p>
        </p:txBody>
      </p:sp>
      <p:cxnSp>
        <p:nvCxnSpPr>
          <p:cNvPr id="10" name="直接连接符 9"/>
          <p:cNvCxnSpPr/>
          <p:nvPr/>
        </p:nvCxnSpPr>
        <p:spPr bwMode="auto">
          <a:xfrm>
            <a:off x="1369360" y="3779748"/>
            <a:ext cx="432048" cy="0"/>
          </a:xfrm>
          <a:prstGeom prst="line">
            <a:avLst/>
          </a:prstGeom>
          <a:solidFill>
            <a:schemeClr val="accent1"/>
          </a:solidFill>
          <a:ln w="50800" cap="flat" cmpd="sng" algn="ctr">
            <a:solidFill>
              <a:srgbClr val="FF0000"/>
            </a:solidFill>
            <a:prstDash val="solid"/>
            <a:round/>
            <a:headEnd type="none" w="med" len="med"/>
            <a:tailEnd type="none" w="med" len="med"/>
          </a:ln>
          <a:effectLst/>
        </p:spPr>
      </p:cxnSp>
      <p:sp>
        <p:nvSpPr>
          <p:cNvPr id="11" name="矩形 10"/>
          <p:cNvSpPr/>
          <p:nvPr/>
        </p:nvSpPr>
        <p:spPr>
          <a:xfrm>
            <a:off x="2809520" y="3842464"/>
            <a:ext cx="1114408" cy="369332"/>
          </a:xfrm>
          <a:prstGeom prst="rect">
            <a:avLst/>
          </a:prstGeom>
        </p:spPr>
        <p:txBody>
          <a:bodyPr wrap="none">
            <a:spAutoFit/>
          </a:bodyPr>
          <a:lstStyle/>
          <a:p>
            <a:r>
              <a:rPr lang="zh-CN" altLang="en-US" b="1" dirty="0" smtClean="0">
                <a:solidFill>
                  <a:srgbClr val="FF0000"/>
                </a:solidFill>
              </a:rPr>
              <a:t>正交分量</a:t>
            </a:r>
            <a:endParaRPr lang="zh-CN" altLang="en-US" b="1" dirty="0">
              <a:solidFill>
                <a:srgbClr val="FF0000"/>
              </a:solidFill>
            </a:endParaRPr>
          </a:p>
        </p:txBody>
      </p:sp>
      <p:cxnSp>
        <p:nvCxnSpPr>
          <p:cNvPr id="12" name="直接连接符 11"/>
          <p:cNvCxnSpPr/>
          <p:nvPr/>
        </p:nvCxnSpPr>
        <p:spPr bwMode="auto">
          <a:xfrm>
            <a:off x="3097552" y="3770456"/>
            <a:ext cx="432048" cy="0"/>
          </a:xfrm>
          <a:prstGeom prst="line">
            <a:avLst/>
          </a:prstGeom>
          <a:solidFill>
            <a:schemeClr val="accent1"/>
          </a:solidFill>
          <a:ln w="50800" cap="flat" cmpd="sng" algn="ctr">
            <a:solidFill>
              <a:srgbClr val="FF0000"/>
            </a:solidFill>
            <a:prstDash val="solid"/>
            <a:round/>
            <a:headEnd type="none" w="med" len="med"/>
            <a:tailEnd type="none" w="med" len="med"/>
          </a:ln>
          <a:effectLst/>
        </p:spPr>
      </p:cxnSp>
      <p:graphicFrame>
        <p:nvGraphicFramePr>
          <p:cNvPr id="13" name="对象 12"/>
          <p:cNvGraphicFramePr>
            <a:graphicFrameLocks noChangeAspect="1"/>
          </p:cNvGraphicFramePr>
          <p:nvPr/>
        </p:nvGraphicFramePr>
        <p:xfrm>
          <a:off x="755576" y="5373216"/>
          <a:ext cx="6696744" cy="976609"/>
        </p:xfrm>
        <a:graphic>
          <a:graphicData uri="http://schemas.openxmlformats.org/presentationml/2006/ole">
            <mc:AlternateContent xmlns:mc="http://schemas.openxmlformats.org/markup-compatibility/2006">
              <mc:Choice xmlns:v="urn:schemas-microsoft-com:vml" Requires="v">
                <p:oleObj spid="_x0000_s126983" name="Equation" r:id="rId3" imgW="3047760" imgH="444240" progId="Equation.DSMT4">
                  <p:embed/>
                </p:oleObj>
              </mc:Choice>
              <mc:Fallback>
                <p:oleObj name="Equation" r:id="rId3" imgW="3047760" imgH="44424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5373216"/>
                        <a:ext cx="6696744" cy="976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6978" name="Picture 2"/>
          <p:cNvPicPr>
            <a:picLocks noChangeAspect="1" noChangeArrowheads="1"/>
          </p:cNvPicPr>
          <p:nvPr/>
        </p:nvPicPr>
        <p:blipFill>
          <a:blip r:embed="rId5" cstate="print"/>
          <a:srcRect/>
          <a:stretch>
            <a:fillRect/>
          </a:stretch>
        </p:blipFill>
        <p:spPr bwMode="auto">
          <a:xfrm>
            <a:off x="6228184" y="2636912"/>
            <a:ext cx="1584176" cy="2607290"/>
          </a:xfrm>
          <a:prstGeom prst="rect">
            <a:avLst/>
          </a:prstGeom>
          <a:noFill/>
          <a:ln w="9525">
            <a:noFill/>
            <a:miter lim="800000"/>
            <a:headEnd/>
            <a:tailEnd/>
          </a:ln>
        </p:spPr>
      </p:pic>
      <p:sp>
        <p:nvSpPr>
          <p:cNvPr id="15" name="灯片编号占位符 14"/>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43</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4"/>
          <p:cNvSpPr txBox="1">
            <a:spLocks noChangeArrowheads="1"/>
          </p:cNvSpPr>
          <p:nvPr/>
        </p:nvSpPr>
        <p:spPr bwMode="auto">
          <a:xfrm>
            <a:off x="461963" y="1486057"/>
            <a:ext cx="8305800" cy="3231654"/>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Char char="n"/>
            </a:pPr>
            <a:r>
              <a:rPr kumimoji="1" lang="zh-CN" altLang="en-US" sz="2400" dirty="0" smtClean="0">
                <a:latin typeface="Times New Roman" pitchFamily="18" charset="0"/>
              </a:rPr>
              <a:t>设</a:t>
            </a:r>
            <a:r>
              <a:rPr kumimoji="1" lang="zh-CN" altLang="en-US" sz="2400" dirty="0">
                <a:latin typeface="Times New Roman" pitchFamily="18" charset="0"/>
              </a:rPr>
              <a:t>窄带过程</a:t>
            </a:r>
            <a:r>
              <a:rPr kumimoji="1" lang="en-US" altLang="zh-CN" sz="2400" dirty="0">
                <a:latin typeface="Times New Roman" pitchFamily="18" charset="0"/>
              </a:rPr>
              <a:t>ξ(t)</a:t>
            </a:r>
            <a:r>
              <a:rPr kumimoji="1" lang="zh-CN" altLang="en-US" sz="2400" dirty="0">
                <a:latin typeface="Times New Roman" pitchFamily="18" charset="0"/>
              </a:rPr>
              <a:t>是</a:t>
            </a:r>
            <a:r>
              <a:rPr kumimoji="1" lang="zh-CN" altLang="en-US" sz="2400" dirty="0">
                <a:solidFill>
                  <a:srgbClr val="FF0000"/>
                </a:solidFill>
                <a:latin typeface="Times New Roman" pitchFamily="18" charset="0"/>
              </a:rPr>
              <a:t>平稳高斯窄带过程</a:t>
            </a:r>
            <a:r>
              <a:rPr kumimoji="1" lang="zh-CN" altLang="en-US" sz="2400" dirty="0">
                <a:latin typeface="Times New Roman" pitchFamily="18" charset="0"/>
              </a:rPr>
              <a:t>，且均值为</a:t>
            </a:r>
            <a:r>
              <a:rPr kumimoji="1" lang="zh-CN" altLang="en-US" sz="2400" dirty="0" smtClean="0">
                <a:latin typeface="Times New Roman" pitchFamily="18" charset="0"/>
              </a:rPr>
              <a:t>零，方差</a:t>
            </a:r>
            <a:r>
              <a:rPr kumimoji="1" lang="zh-CN" altLang="en-US" sz="2400" dirty="0">
                <a:latin typeface="Times New Roman" pitchFamily="18" charset="0"/>
              </a:rPr>
              <a:t>为</a:t>
            </a:r>
            <a:r>
              <a:rPr kumimoji="1" lang="en-US" altLang="zh-CN" sz="2400" dirty="0">
                <a:latin typeface="Times New Roman" pitchFamily="18" charset="0"/>
              </a:rPr>
              <a:t>σ</a:t>
            </a:r>
            <a:r>
              <a:rPr kumimoji="1" lang="en-US" altLang="zh-CN" sz="2400" baseline="30000" dirty="0">
                <a:latin typeface="Times New Roman" pitchFamily="18" charset="0"/>
              </a:rPr>
              <a:t>2</a:t>
            </a:r>
            <a:r>
              <a:rPr kumimoji="1" lang="en-US" altLang="zh-CN" sz="2400" baseline="-25000" dirty="0">
                <a:latin typeface="Times New Roman" pitchFamily="18" charset="0"/>
              </a:rPr>
              <a:t>ξ</a:t>
            </a:r>
            <a:r>
              <a:rPr kumimoji="1" lang="zh-CN" altLang="en-US" sz="2400" dirty="0">
                <a:latin typeface="Times New Roman" pitchFamily="18" charset="0"/>
              </a:rPr>
              <a:t>。</a:t>
            </a:r>
            <a:r>
              <a:rPr kumimoji="1" lang="zh-CN" altLang="en-US" sz="2000" dirty="0">
                <a:latin typeface="Times New Roman" pitchFamily="18" charset="0"/>
              </a:rPr>
              <a:t>下面将证明它的同相分量</a:t>
            </a:r>
            <a:r>
              <a:rPr kumimoji="1" lang="en-US" altLang="zh-CN" sz="2000" dirty="0">
                <a:latin typeface="Times New Roman" pitchFamily="18" charset="0"/>
              </a:rPr>
              <a:t>ξ</a:t>
            </a:r>
            <a:r>
              <a:rPr kumimoji="1" lang="en-US" altLang="zh-CN" sz="2000" baseline="-25000" dirty="0">
                <a:latin typeface="Times New Roman" pitchFamily="18" charset="0"/>
              </a:rPr>
              <a:t>c</a:t>
            </a:r>
            <a:r>
              <a:rPr kumimoji="1" lang="en-US" altLang="zh-CN" sz="2000" dirty="0">
                <a:latin typeface="Times New Roman" pitchFamily="18" charset="0"/>
              </a:rPr>
              <a:t>(t)</a:t>
            </a:r>
            <a:r>
              <a:rPr kumimoji="1" lang="zh-CN" altLang="en-US" sz="2000" dirty="0">
                <a:latin typeface="Times New Roman" pitchFamily="18" charset="0"/>
              </a:rPr>
              <a:t>和正交分量</a:t>
            </a:r>
            <a:r>
              <a:rPr kumimoji="1" lang="en-US" altLang="zh-CN" sz="2000" dirty="0">
                <a:latin typeface="Times New Roman" pitchFamily="18" charset="0"/>
              </a:rPr>
              <a:t>ξ</a:t>
            </a:r>
            <a:r>
              <a:rPr kumimoji="1" lang="en-US" altLang="zh-CN" sz="2000" baseline="-25000" dirty="0">
                <a:latin typeface="Times New Roman" pitchFamily="18" charset="0"/>
              </a:rPr>
              <a:t>s</a:t>
            </a:r>
            <a:r>
              <a:rPr kumimoji="1" lang="en-US" altLang="zh-CN" sz="2000" dirty="0">
                <a:latin typeface="Times New Roman" pitchFamily="18" charset="0"/>
              </a:rPr>
              <a:t>(t)</a:t>
            </a:r>
            <a:r>
              <a:rPr kumimoji="1" lang="zh-CN" altLang="en-US" sz="2000" dirty="0">
                <a:latin typeface="Times New Roman" pitchFamily="18" charset="0"/>
              </a:rPr>
              <a:t>也是零均值的平稳高斯过程，而且与</a:t>
            </a:r>
            <a:r>
              <a:rPr kumimoji="1" lang="en-US" altLang="zh-CN" sz="2000" dirty="0">
                <a:latin typeface="Times New Roman" pitchFamily="18" charset="0"/>
              </a:rPr>
              <a:t>ξ(t)</a:t>
            </a:r>
            <a:r>
              <a:rPr kumimoji="1" lang="zh-CN" altLang="en-US" sz="2000" dirty="0">
                <a:latin typeface="Times New Roman" pitchFamily="18" charset="0"/>
              </a:rPr>
              <a:t>具有相同的方差</a:t>
            </a:r>
            <a:r>
              <a:rPr kumimoji="1" lang="zh-CN" altLang="en-US" sz="2400" dirty="0">
                <a:latin typeface="Times New Roman" pitchFamily="18" charset="0"/>
              </a:rPr>
              <a:t>。     </a:t>
            </a:r>
            <a:endParaRPr kumimoji="1" lang="en-US" altLang="zh-CN" sz="2400" dirty="0">
              <a:latin typeface="Times New Roman" pitchFamily="18" charset="0"/>
            </a:endParaRPr>
          </a:p>
          <a:p>
            <a:pPr algn="just">
              <a:lnSpc>
                <a:spcPct val="130000"/>
              </a:lnSpc>
              <a:spcBef>
                <a:spcPct val="50000"/>
              </a:spcBef>
            </a:pPr>
            <a:r>
              <a:rPr kumimoji="1" lang="en-US" altLang="zh-CN" sz="2400" b="1" dirty="0">
                <a:latin typeface="Times New Roman" pitchFamily="18" charset="0"/>
              </a:rPr>
              <a:t>1. </a:t>
            </a:r>
            <a:r>
              <a:rPr kumimoji="1" lang="zh-CN" altLang="en-US" sz="2400" b="1" dirty="0">
                <a:latin typeface="Times New Roman" pitchFamily="18" charset="0"/>
              </a:rPr>
              <a:t>数学期望</a:t>
            </a:r>
            <a:endParaRPr kumimoji="1" lang="zh-CN" altLang="en-US" sz="2400" dirty="0">
              <a:latin typeface="Times New Roman" pitchFamily="18" charset="0"/>
            </a:endParaRPr>
          </a:p>
          <a:p>
            <a:pPr algn="just">
              <a:spcBef>
                <a:spcPts val="0"/>
              </a:spcBef>
            </a:pPr>
            <a:r>
              <a:rPr kumimoji="1" lang="zh-CN" altLang="en-US" sz="2400" dirty="0">
                <a:latin typeface="Times New Roman" pitchFamily="18" charset="0"/>
              </a:rPr>
              <a:t>   </a:t>
            </a:r>
            <a:r>
              <a:rPr kumimoji="1" lang="en-US" altLang="zh-CN" sz="2400" dirty="0" smtClean="0">
                <a:latin typeface="Times New Roman" pitchFamily="18" charset="0"/>
              </a:rPr>
              <a:t>E</a:t>
            </a:r>
            <a:r>
              <a:rPr kumimoji="1" lang="zh-CN" altLang="en-US" sz="2400" dirty="0">
                <a:latin typeface="Times New Roman" pitchFamily="18" charset="0"/>
              </a:rPr>
              <a:t>［</a:t>
            </a:r>
            <a:r>
              <a:rPr kumimoji="1" lang="en-US" altLang="zh-CN" sz="2400" dirty="0">
                <a:latin typeface="Times New Roman" pitchFamily="18" charset="0"/>
              </a:rPr>
              <a:t>ξ(t)</a:t>
            </a:r>
            <a:r>
              <a:rPr kumimoji="1" lang="zh-CN" altLang="en-US" sz="2400" dirty="0">
                <a:latin typeface="Times New Roman" pitchFamily="18" charset="0"/>
              </a:rPr>
              <a:t>］</a:t>
            </a:r>
            <a:r>
              <a:rPr kumimoji="1" lang="en-US" altLang="zh-CN" sz="2400" dirty="0">
                <a:latin typeface="Times New Roman" pitchFamily="18" charset="0"/>
              </a:rPr>
              <a:t>=</a:t>
            </a:r>
            <a:r>
              <a:rPr kumimoji="1" lang="en-US" altLang="zh-CN" sz="2400" dirty="0" smtClean="0">
                <a:latin typeface="Times New Roman" pitchFamily="18" charset="0"/>
              </a:rPr>
              <a:t>E[ξ</a:t>
            </a:r>
            <a:r>
              <a:rPr kumimoji="1" lang="en-US" altLang="zh-CN" sz="2400" baseline="-25000" dirty="0" smtClean="0">
                <a:latin typeface="Times New Roman" pitchFamily="18" charset="0"/>
              </a:rPr>
              <a:t>c</a:t>
            </a:r>
            <a:r>
              <a:rPr kumimoji="1" lang="en-US" altLang="zh-CN" sz="2400" dirty="0" smtClean="0">
                <a:latin typeface="Times New Roman" pitchFamily="18" charset="0"/>
              </a:rPr>
              <a:t>(t)]cosω</a:t>
            </a:r>
            <a:r>
              <a:rPr kumimoji="1" lang="en-US" altLang="zh-CN" sz="2400" baseline="-25000" dirty="0" smtClean="0">
                <a:latin typeface="Times New Roman" pitchFamily="18" charset="0"/>
              </a:rPr>
              <a:t>c</a:t>
            </a:r>
            <a:r>
              <a:rPr kumimoji="1" lang="en-US" altLang="zh-CN" sz="2400" dirty="0" smtClean="0">
                <a:latin typeface="Times New Roman" pitchFamily="18" charset="0"/>
              </a:rPr>
              <a:t>t – E[ξ</a:t>
            </a:r>
            <a:r>
              <a:rPr kumimoji="1" lang="en-US" altLang="zh-CN" sz="2400" baseline="-25000" dirty="0" smtClean="0">
                <a:latin typeface="Times New Roman" pitchFamily="18" charset="0"/>
              </a:rPr>
              <a:t>s</a:t>
            </a:r>
            <a:r>
              <a:rPr kumimoji="1" lang="en-US" altLang="zh-CN" sz="2400" dirty="0" smtClean="0">
                <a:latin typeface="Times New Roman" pitchFamily="18" charset="0"/>
              </a:rPr>
              <a:t>(t)]sinω</a:t>
            </a:r>
            <a:r>
              <a:rPr kumimoji="1" lang="en-US" altLang="zh-CN" sz="2400" baseline="-25000" dirty="0" smtClean="0">
                <a:latin typeface="Times New Roman" pitchFamily="18" charset="0"/>
              </a:rPr>
              <a:t>c</a:t>
            </a:r>
            <a:r>
              <a:rPr kumimoji="1" lang="en-US" altLang="zh-CN" sz="2400" dirty="0" smtClean="0">
                <a:latin typeface="Times New Roman" pitchFamily="18" charset="0"/>
              </a:rPr>
              <a:t>t  =0    </a:t>
            </a:r>
          </a:p>
          <a:p>
            <a:pPr algn="just">
              <a:lnSpc>
                <a:spcPct val="130000"/>
              </a:lnSpc>
              <a:spcBef>
                <a:spcPct val="50000"/>
              </a:spcBef>
            </a:pPr>
            <a:r>
              <a:rPr kumimoji="1" lang="zh-CN" altLang="en-US" sz="2400" dirty="0" smtClean="0">
                <a:latin typeface="Times New Roman" pitchFamily="18" charset="0"/>
              </a:rPr>
              <a:t>可得</a:t>
            </a:r>
            <a:endParaRPr kumimoji="1" lang="zh-CN" altLang="en-US" sz="2400" dirty="0">
              <a:latin typeface="Times New Roman" pitchFamily="18" charset="0"/>
            </a:endParaRPr>
          </a:p>
        </p:txBody>
      </p:sp>
      <p:sp>
        <p:nvSpPr>
          <p:cNvPr id="3" name="标题 4"/>
          <p:cNvSpPr txBox="1">
            <a:spLocks/>
          </p:cNvSpPr>
          <p:nvPr/>
        </p:nvSpPr>
        <p:spPr bwMode="auto">
          <a:xfrm>
            <a:off x="1043608" y="476672"/>
            <a:ext cx="6984776"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三、同相和正交分量的统计特性</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graphicFrame>
        <p:nvGraphicFramePr>
          <p:cNvPr id="124929" name="Object 2"/>
          <p:cNvGraphicFramePr>
            <a:graphicFrameLocks noChangeAspect="1"/>
          </p:cNvGraphicFramePr>
          <p:nvPr/>
        </p:nvGraphicFramePr>
        <p:xfrm>
          <a:off x="1403648" y="4077072"/>
          <a:ext cx="1852612" cy="1169987"/>
        </p:xfrm>
        <a:graphic>
          <a:graphicData uri="http://schemas.openxmlformats.org/presentationml/2006/ole">
            <mc:AlternateContent xmlns:mc="http://schemas.openxmlformats.org/markup-compatibility/2006">
              <mc:Choice xmlns:v="urn:schemas-microsoft-com:vml" Requires="v">
                <p:oleObj spid="_x0000_s124935" name="Equation" r:id="rId3" imgW="965160" imgH="609480" progId="Equation.DSMT4">
                  <p:embed/>
                </p:oleObj>
              </mc:Choice>
              <mc:Fallback>
                <p:oleObj name="Equation" r:id="rId3" imgW="965160" imgH="609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4077072"/>
                        <a:ext cx="1852612" cy="1169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44</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4"/>
          <p:cNvSpPr txBox="1">
            <a:spLocks noChangeArrowheads="1"/>
          </p:cNvSpPr>
          <p:nvPr/>
        </p:nvSpPr>
        <p:spPr bwMode="auto">
          <a:xfrm>
            <a:off x="1115616" y="1268760"/>
            <a:ext cx="4247703" cy="461665"/>
          </a:xfrm>
          <a:prstGeom prst="rect">
            <a:avLst/>
          </a:prstGeom>
          <a:noFill/>
          <a:ln w="9525">
            <a:noFill/>
            <a:miter lim="800000"/>
            <a:headEnd/>
            <a:tailEnd/>
          </a:ln>
        </p:spPr>
        <p:txBody>
          <a:bodyPr wrap="square">
            <a:spAutoFit/>
          </a:bodyPr>
          <a:lstStyle/>
          <a:p>
            <a:pPr algn="just">
              <a:spcBef>
                <a:spcPct val="50000"/>
              </a:spcBef>
            </a:pPr>
            <a:r>
              <a:rPr kumimoji="1" lang="en-US" altLang="zh-CN" sz="2400" b="1" dirty="0" smtClean="0">
                <a:latin typeface="Times New Roman" pitchFamily="18" charset="0"/>
              </a:rPr>
              <a:t>2</a:t>
            </a:r>
            <a:r>
              <a:rPr kumimoji="1" lang="en-US" altLang="zh-CN" sz="2400" b="1" dirty="0">
                <a:latin typeface="Times New Roman" pitchFamily="18" charset="0"/>
              </a:rPr>
              <a:t>. </a:t>
            </a:r>
            <a:r>
              <a:rPr kumimoji="1" lang="zh-CN" altLang="en-US" sz="2400" b="1" dirty="0">
                <a:latin typeface="Times New Roman" pitchFamily="18" charset="0"/>
              </a:rPr>
              <a:t>自相关函数</a:t>
            </a:r>
          </a:p>
        </p:txBody>
      </p:sp>
      <p:graphicFrame>
        <p:nvGraphicFramePr>
          <p:cNvPr id="44034" name="Object 1"/>
          <p:cNvGraphicFramePr>
            <a:graphicFrameLocks noChangeAspect="1"/>
          </p:cNvGraphicFramePr>
          <p:nvPr/>
        </p:nvGraphicFramePr>
        <p:xfrm>
          <a:off x="155575" y="1714500"/>
          <a:ext cx="8782050" cy="3140075"/>
        </p:xfrm>
        <a:graphic>
          <a:graphicData uri="http://schemas.openxmlformats.org/presentationml/2006/ole">
            <mc:AlternateContent xmlns:mc="http://schemas.openxmlformats.org/markup-compatibility/2006">
              <mc:Choice xmlns:v="urn:schemas-microsoft-com:vml" Requires="v">
                <p:oleObj spid="_x0000_s44040" name="Equation" r:id="rId3" imgW="4508280" imgH="1396800" progId="Equation.DSMT4">
                  <p:embed/>
                </p:oleObj>
              </mc:Choice>
              <mc:Fallback>
                <p:oleObj name="Equation" r:id="rId3" imgW="4508280" imgH="1396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714500"/>
                        <a:ext cx="8782050" cy="314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45</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Text Box 4"/>
          <p:cNvSpPr txBox="1">
            <a:spLocks noChangeArrowheads="1"/>
          </p:cNvSpPr>
          <p:nvPr/>
        </p:nvSpPr>
        <p:spPr bwMode="auto">
          <a:xfrm>
            <a:off x="667072" y="1367589"/>
            <a:ext cx="8153400" cy="5373779"/>
          </a:xfrm>
          <a:prstGeom prst="rect">
            <a:avLst/>
          </a:prstGeom>
          <a:noFill/>
          <a:ln w="9525">
            <a:noFill/>
            <a:miter lim="800000"/>
            <a:headEnd/>
            <a:tailEnd/>
          </a:ln>
        </p:spPr>
        <p:txBody>
          <a:bodyPr>
            <a:spAutoFit/>
          </a:bodyPr>
          <a:lstStyle/>
          <a:p>
            <a:pPr algn="just">
              <a:lnSpc>
                <a:spcPct val="12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式中</a:t>
            </a:r>
          </a:p>
          <a:p>
            <a:pPr algn="just">
              <a:lnSpc>
                <a:spcPct val="120000"/>
              </a:lnSpc>
              <a:spcBef>
                <a:spcPct val="50000"/>
              </a:spcBef>
            </a:pPr>
            <a:r>
              <a:rPr kumimoji="1" lang="en-US" altLang="zh-CN" sz="2400" dirty="0">
                <a:latin typeface="Times New Roman" pitchFamily="18" charset="0"/>
              </a:rPr>
              <a:t>       </a:t>
            </a:r>
            <a:endParaRPr kumimoji="1" lang="zh-CN" altLang="en-US" sz="2400" dirty="0">
              <a:latin typeface="Times New Roman" pitchFamily="18" charset="0"/>
            </a:endParaRPr>
          </a:p>
          <a:p>
            <a:pPr algn="just">
              <a:lnSpc>
                <a:spcPct val="120000"/>
              </a:lnSpc>
              <a:spcBef>
                <a:spcPct val="50000"/>
              </a:spcBef>
            </a:pPr>
            <a:r>
              <a:rPr kumimoji="1" lang="zh-CN" altLang="en-US" sz="2400" dirty="0">
                <a:latin typeface="Times New Roman" pitchFamily="18" charset="0"/>
              </a:rPr>
              <a:t>       </a:t>
            </a:r>
          </a:p>
          <a:p>
            <a:pPr algn="just">
              <a:lnSpc>
                <a:spcPct val="120000"/>
              </a:lnSpc>
              <a:spcBef>
                <a:spcPct val="50000"/>
              </a:spcBef>
            </a:pPr>
            <a:r>
              <a:rPr kumimoji="1" lang="zh-CN" altLang="en-US" sz="2400" dirty="0">
                <a:latin typeface="Times New Roman" pitchFamily="18" charset="0"/>
              </a:rPr>
              <a:t>       </a:t>
            </a:r>
          </a:p>
          <a:p>
            <a:pPr algn="just">
              <a:lnSpc>
                <a:spcPct val="120000"/>
              </a:lnSpc>
              <a:spcBef>
                <a:spcPct val="50000"/>
              </a:spcBef>
            </a:pPr>
            <a:r>
              <a:rPr kumimoji="1" lang="zh-CN" altLang="en-US" sz="2400" dirty="0">
                <a:latin typeface="Times New Roman" pitchFamily="18" charset="0"/>
              </a:rPr>
              <a:t>       </a:t>
            </a:r>
          </a:p>
          <a:p>
            <a:pPr algn="just">
              <a:lnSpc>
                <a:spcPct val="120000"/>
              </a:lnSpc>
              <a:spcBef>
                <a:spcPct val="50000"/>
              </a:spcBef>
            </a:pPr>
            <a:r>
              <a:rPr kumimoji="1" lang="zh-CN" altLang="en-US" sz="2400" dirty="0">
                <a:latin typeface="Times New Roman" pitchFamily="18" charset="0"/>
              </a:rPr>
              <a:t>   因为</a:t>
            </a:r>
            <a:r>
              <a:rPr kumimoji="1" lang="en-US" altLang="zh-CN" sz="2400" dirty="0">
                <a:latin typeface="Times New Roman" pitchFamily="18" charset="0"/>
              </a:rPr>
              <a:t>ξ(t)</a:t>
            </a:r>
            <a:r>
              <a:rPr kumimoji="1" lang="zh-CN" altLang="en-US" sz="2400" dirty="0">
                <a:latin typeface="Times New Roman" pitchFamily="18" charset="0"/>
              </a:rPr>
              <a:t>是平稳的，</a:t>
            </a:r>
          </a:p>
          <a:p>
            <a:pPr algn="just">
              <a:lnSpc>
                <a:spcPct val="120000"/>
              </a:lnSpc>
              <a:spcBef>
                <a:spcPct val="50000"/>
              </a:spcBef>
            </a:pPr>
            <a:r>
              <a:rPr kumimoji="1" lang="zh-CN" altLang="en-US" sz="2400" dirty="0">
                <a:latin typeface="Times New Roman" pitchFamily="18" charset="0"/>
              </a:rPr>
              <a:t>      故有</a:t>
            </a:r>
            <a:endParaRPr kumimoji="1" lang="en-US" altLang="zh-CN" sz="2400" dirty="0">
              <a:latin typeface="Times New Roman" pitchFamily="18" charset="0"/>
            </a:endParaRPr>
          </a:p>
          <a:p>
            <a:pPr algn="just">
              <a:lnSpc>
                <a:spcPct val="12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这就</a:t>
            </a:r>
            <a:r>
              <a:rPr kumimoji="1" lang="zh-CN" altLang="en-US" sz="2400" dirty="0" smtClean="0">
                <a:latin typeface="Times New Roman" pitchFamily="18" charset="0"/>
              </a:rPr>
              <a:t>要求上页式子的</a:t>
            </a:r>
            <a:r>
              <a:rPr kumimoji="1" lang="zh-CN" altLang="en-US" sz="2400" dirty="0">
                <a:latin typeface="Times New Roman" pitchFamily="18" charset="0"/>
              </a:rPr>
              <a:t>右边也应该与</a:t>
            </a:r>
            <a:r>
              <a:rPr kumimoji="1" lang="en-US" altLang="zh-CN" sz="2400" dirty="0">
                <a:latin typeface="Times New Roman" pitchFamily="18" charset="0"/>
              </a:rPr>
              <a:t>t</a:t>
            </a:r>
            <a:r>
              <a:rPr kumimoji="1" lang="zh-CN" altLang="en-US" sz="2400" dirty="0">
                <a:latin typeface="Times New Roman" pitchFamily="18" charset="0"/>
              </a:rPr>
              <a:t>无关</a:t>
            </a:r>
            <a:r>
              <a:rPr kumimoji="1" lang="zh-CN" altLang="en-US" sz="2400" dirty="0" smtClean="0">
                <a:latin typeface="Times New Roman" pitchFamily="18" charset="0"/>
              </a:rPr>
              <a:t>，而</a:t>
            </a:r>
            <a:r>
              <a:rPr kumimoji="1" lang="zh-CN" altLang="en-US" sz="2400" dirty="0">
                <a:latin typeface="Times New Roman" pitchFamily="18" charset="0"/>
              </a:rPr>
              <a:t>仅与时间间隔</a:t>
            </a:r>
            <a:r>
              <a:rPr kumimoji="1" lang="en-US" altLang="zh-CN" sz="2400" dirty="0">
                <a:latin typeface="Times New Roman" pitchFamily="18" charset="0"/>
              </a:rPr>
              <a:t>τ</a:t>
            </a:r>
            <a:r>
              <a:rPr kumimoji="1" lang="zh-CN" altLang="en-US" sz="2400" dirty="0">
                <a:latin typeface="Times New Roman" pitchFamily="18" charset="0"/>
              </a:rPr>
              <a:t>有关</a:t>
            </a:r>
            <a:r>
              <a:rPr kumimoji="1" lang="zh-CN" altLang="en-US" sz="2400" dirty="0" smtClean="0">
                <a:latin typeface="Times New Roman" pitchFamily="18" charset="0"/>
              </a:rPr>
              <a:t>。</a:t>
            </a:r>
            <a:endParaRPr kumimoji="1" lang="zh-CN" altLang="en-US" sz="2400" dirty="0">
              <a:latin typeface="Times New Roman" pitchFamily="18" charset="0"/>
            </a:endParaRPr>
          </a:p>
        </p:txBody>
      </p:sp>
      <p:graphicFrame>
        <p:nvGraphicFramePr>
          <p:cNvPr id="45058" name="Object 1"/>
          <p:cNvGraphicFramePr>
            <a:graphicFrameLocks noChangeAspect="1"/>
          </p:cNvGraphicFramePr>
          <p:nvPr/>
        </p:nvGraphicFramePr>
        <p:xfrm>
          <a:off x="1403350" y="1845171"/>
          <a:ext cx="4514850" cy="576263"/>
        </p:xfrm>
        <a:graphic>
          <a:graphicData uri="http://schemas.openxmlformats.org/presentationml/2006/ole">
            <mc:AlternateContent xmlns:mc="http://schemas.openxmlformats.org/markup-compatibility/2006">
              <mc:Choice xmlns:v="urn:schemas-microsoft-com:vml" Requires="v">
                <p:oleObj spid="_x0000_s45088" name="Equation" r:id="rId3" imgW="2387520" imgH="304560" progId="Equation.DSMT4">
                  <p:embed/>
                </p:oleObj>
              </mc:Choice>
              <mc:Fallback>
                <p:oleObj name="Equation" r:id="rId3" imgW="2387520" imgH="30456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845171"/>
                        <a:ext cx="451485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9" name="Object 4"/>
          <p:cNvGraphicFramePr>
            <a:graphicFrameLocks noChangeAspect="1"/>
          </p:cNvGraphicFramePr>
          <p:nvPr/>
        </p:nvGraphicFramePr>
        <p:xfrm>
          <a:off x="1331913" y="3140571"/>
          <a:ext cx="4608512" cy="576263"/>
        </p:xfrm>
        <a:graphic>
          <a:graphicData uri="http://schemas.openxmlformats.org/presentationml/2006/ole">
            <mc:AlternateContent xmlns:mc="http://schemas.openxmlformats.org/markup-compatibility/2006">
              <mc:Choice xmlns:v="urn:schemas-microsoft-com:vml" Requires="v">
                <p:oleObj spid="_x0000_s45089" name="Equation" r:id="rId5" imgW="2438280" imgH="304560" progId="Equation.DSMT4">
                  <p:embed/>
                </p:oleObj>
              </mc:Choice>
              <mc:Fallback>
                <p:oleObj name="Equation" r:id="rId5" imgW="2438280" imgH="30456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140571"/>
                        <a:ext cx="4608512"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0" name="Object 5"/>
          <p:cNvGraphicFramePr>
            <a:graphicFrameLocks noChangeAspect="1"/>
          </p:cNvGraphicFramePr>
          <p:nvPr/>
        </p:nvGraphicFramePr>
        <p:xfrm>
          <a:off x="1403350" y="3716834"/>
          <a:ext cx="4513263" cy="576262"/>
        </p:xfrm>
        <a:graphic>
          <a:graphicData uri="http://schemas.openxmlformats.org/presentationml/2006/ole">
            <mc:AlternateContent xmlns:mc="http://schemas.openxmlformats.org/markup-compatibility/2006">
              <mc:Choice xmlns:v="urn:schemas-microsoft-com:vml" Requires="v">
                <p:oleObj spid="_x0000_s45090" name="Equation" r:id="rId7" imgW="2387520" imgH="304560" progId="Equation.DSMT4">
                  <p:embed/>
                </p:oleObj>
              </mc:Choice>
              <mc:Fallback>
                <p:oleObj name="Equation" r:id="rId7" imgW="2387520" imgH="30456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3716834"/>
                        <a:ext cx="4513263"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1" name="Object 6"/>
          <p:cNvGraphicFramePr>
            <a:graphicFrameLocks noChangeAspect="1"/>
          </p:cNvGraphicFramePr>
          <p:nvPr/>
        </p:nvGraphicFramePr>
        <p:xfrm>
          <a:off x="1331913" y="2492871"/>
          <a:ext cx="4608512" cy="576263"/>
        </p:xfrm>
        <a:graphic>
          <a:graphicData uri="http://schemas.openxmlformats.org/presentationml/2006/ole">
            <mc:AlternateContent xmlns:mc="http://schemas.openxmlformats.org/markup-compatibility/2006">
              <mc:Choice xmlns:v="urn:schemas-microsoft-com:vml" Requires="v">
                <p:oleObj spid="_x0000_s45091" name="Equation" r:id="rId9" imgW="2438280" imgH="304560" progId="Equation.DSMT4">
                  <p:embed/>
                </p:oleObj>
              </mc:Choice>
              <mc:Fallback>
                <p:oleObj name="Equation" r:id="rId9" imgW="2438280" imgH="30456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2492871"/>
                        <a:ext cx="4608512"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2" name="Object 7"/>
          <p:cNvGraphicFramePr>
            <a:graphicFrameLocks noChangeAspect="1"/>
          </p:cNvGraphicFramePr>
          <p:nvPr/>
        </p:nvGraphicFramePr>
        <p:xfrm>
          <a:off x="2123728" y="5013176"/>
          <a:ext cx="3270250" cy="649288"/>
        </p:xfrm>
        <a:graphic>
          <a:graphicData uri="http://schemas.openxmlformats.org/presentationml/2006/ole">
            <mc:AlternateContent xmlns:mc="http://schemas.openxmlformats.org/markup-compatibility/2006">
              <mc:Choice xmlns:v="urn:schemas-microsoft-com:vml" Requires="v">
                <p:oleObj spid="_x0000_s45092" name="Equation" r:id="rId11" imgW="1409400" imgH="279360" progId="Equation.DSMT4">
                  <p:embed/>
                </p:oleObj>
              </mc:Choice>
              <mc:Fallback>
                <p:oleObj name="Equation" r:id="rId11" imgW="1409400" imgH="27936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3728" y="5013176"/>
                        <a:ext cx="3270250"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46</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7" name="Text Box 4"/>
          <p:cNvSpPr txBox="1">
            <a:spLocks noChangeArrowheads="1"/>
          </p:cNvSpPr>
          <p:nvPr/>
        </p:nvSpPr>
        <p:spPr bwMode="auto">
          <a:xfrm>
            <a:off x="381000" y="1223664"/>
            <a:ext cx="8382000" cy="5373688"/>
          </a:xfrm>
          <a:prstGeom prst="rect">
            <a:avLst/>
          </a:prstGeom>
          <a:noFill/>
          <a:ln w="9525">
            <a:noFill/>
            <a:miter lim="800000"/>
            <a:headEnd/>
            <a:tailEnd/>
          </a:ln>
        </p:spPr>
        <p:txBody>
          <a:bodyPr>
            <a:spAutoFit/>
          </a:bodyPr>
          <a:lstStyle/>
          <a:p>
            <a:pPr algn="just">
              <a:lnSpc>
                <a:spcPct val="135000"/>
              </a:lnSpc>
              <a:spcBef>
                <a:spcPct val="50000"/>
              </a:spcBef>
            </a:pPr>
            <a:r>
              <a:rPr kumimoji="1" lang="en-US" altLang="zh-CN" sz="2400" dirty="0">
                <a:latin typeface="Times New Roman" pitchFamily="18" charset="0"/>
              </a:rPr>
              <a:t>                              </a:t>
            </a:r>
            <a:r>
              <a:rPr kumimoji="1" lang="en-US" altLang="zh-CN" sz="2400" dirty="0" smtClean="0">
                <a:latin typeface="Times New Roman" pitchFamily="18" charset="0"/>
              </a:rPr>
              <a:t>                                                           </a:t>
            </a:r>
            <a:endParaRPr kumimoji="1" lang="en-US" altLang="zh-CN" sz="2400" dirty="0">
              <a:latin typeface="Times New Roman" pitchFamily="18" charset="0"/>
            </a:endParaRPr>
          </a:p>
          <a:p>
            <a:pPr algn="just">
              <a:lnSpc>
                <a:spcPct val="135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这时，显然应有</a:t>
            </a:r>
          </a:p>
          <a:p>
            <a:pPr algn="just">
              <a:lnSpc>
                <a:spcPct val="135000"/>
              </a:lnSpc>
              <a:spcBef>
                <a:spcPct val="50000"/>
              </a:spcBef>
            </a:pPr>
            <a:endParaRPr kumimoji="1" lang="en-US" altLang="zh-CN" sz="2400" dirty="0">
              <a:latin typeface="Times New Roman" pitchFamily="18" charset="0"/>
            </a:endParaRPr>
          </a:p>
          <a:p>
            <a:pPr algn="just">
              <a:lnSpc>
                <a:spcPct val="135000"/>
              </a:lnSpc>
              <a:spcBef>
                <a:spcPct val="50000"/>
              </a:spcBef>
            </a:pPr>
            <a:endParaRPr kumimoji="1" lang="en-US" altLang="zh-CN" sz="2400" dirty="0">
              <a:latin typeface="Times New Roman" pitchFamily="18" charset="0"/>
            </a:endParaRPr>
          </a:p>
          <a:p>
            <a:pPr algn="just">
              <a:lnSpc>
                <a:spcPct val="135000"/>
              </a:lnSpc>
              <a:spcBef>
                <a:spcPct val="50000"/>
              </a:spcBef>
            </a:pPr>
            <a:r>
              <a:rPr kumimoji="1" lang="zh-CN" altLang="en-US" sz="2400" dirty="0">
                <a:latin typeface="Times New Roman" pitchFamily="18" charset="0"/>
              </a:rPr>
              <a:t>所以</a:t>
            </a:r>
            <a:r>
              <a:rPr kumimoji="1" lang="zh-CN" altLang="en-US" sz="2400" dirty="0" smtClean="0">
                <a:latin typeface="Times New Roman" pitchFamily="18" charset="0"/>
              </a:rPr>
              <a:t>，上式变为</a:t>
            </a:r>
            <a:endParaRPr kumimoji="1" lang="zh-CN" altLang="en-US" sz="2400" dirty="0">
              <a:latin typeface="Times New Roman" pitchFamily="18" charset="0"/>
            </a:endParaRPr>
          </a:p>
          <a:p>
            <a:pPr algn="just">
              <a:lnSpc>
                <a:spcPct val="135000"/>
              </a:lnSpc>
              <a:spcBef>
                <a:spcPct val="50000"/>
              </a:spcBef>
            </a:pPr>
            <a:r>
              <a:rPr kumimoji="1" lang="zh-CN" altLang="en-US" sz="2400" dirty="0">
                <a:latin typeface="Times New Roman" pitchFamily="18" charset="0"/>
              </a:rPr>
              <a:t>               </a:t>
            </a:r>
            <a:r>
              <a:rPr kumimoji="1" lang="en-US" altLang="zh-CN" sz="2400" dirty="0">
                <a:latin typeface="Times New Roman" pitchFamily="18" charset="0"/>
              </a:rPr>
              <a:t>                                                            </a:t>
            </a:r>
            <a:r>
              <a:rPr kumimoji="1" lang="en-US" altLang="zh-CN" sz="2400" dirty="0" smtClean="0">
                <a:latin typeface="Times New Roman" pitchFamily="18" charset="0"/>
              </a:rPr>
              <a:t>                (R1)</a:t>
            </a:r>
            <a:endParaRPr kumimoji="1" lang="en-US" altLang="zh-CN" sz="2400" dirty="0">
              <a:latin typeface="Times New Roman" pitchFamily="18" charset="0"/>
            </a:endParaRPr>
          </a:p>
          <a:p>
            <a:pPr algn="just">
              <a:lnSpc>
                <a:spcPct val="135000"/>
              </a:lnSpc>
              <a:spcBef>
                <a:spcPct val="50000"/>
              </a:spcBef>
              <a:buFont typeface="Wingdings" pitchFamily="2" charset="2"/>
              <a:buChar char="n"/>
            </a:pPr>
            <a:r>
              <a:rPr kumimoji="1" lang="zh-CN" altLang="en-US" sz="2400" dirty="0">
                <a:latin typeface="Times New Roman" pitchFamily="18" charset="0"/>
              </a:rPr>
              <a:t>再取使</a:t>
            </a:r>
            <a:r>
              <a:rPr kumimoji="1" lang="en-US" altLang="zh-CN" sz="2400" dirty="0">
                <a:latin typeface="Times New Roman" pitchFamily="18" charset="0"/>
              </a:rPr>
              <a:t>cosω</a:t>
            </a:r>
            <a:r>
              <a:rPr kumimoji="1" lang="en-US" altLang="zh-CN" sz="2400" baseline="-25000" dirty="0">
                <a:latin typeface="Times New Roman" pitchFamily="18" charset="0"/>
              </a:rPr>
              <a:t>c</a:t>
            </a:r>
            <a:r>
              <a:rPr kumimoji="1" lang="en-US" altLang="zh-CN" sz="2400" dirty="0">
                <a:latin typeface="Times New Roman" pitchFamily="18" charset="0"/>
              </a:rPr>
              <a:t>t=0</a:t>
            </a:r>
            <a:r>
              <a:rPr kumimoji="1" lang="zh-CN" altLang="en-US" sz="2400" dirty="0">
                <a:latin typeface="Times New Roman" pitchFamily="18" charset="0"/>
              </a:rPr>
              <a:t>的所有</a:t>
            </a:r>
            <a:r>
              <a:rPr kumimoji="1" lang="en-US" altLang="zh-CN" sz="2400" dirty="0">
                <a:latin typeface="Times New Roman" pitchFamily="18" charset="0"/>
              </a:rPr>
              <a:t>t</a:t>
            </a:r>
            <a:r>
              <a:rPr kumimoji="1" lang="zh-CN" altLang="en-US" sz="2400" dirty="0">
                <a:latin typeface="Times New Roman" pitchFamily="18" charset="0"/>
              </a:rPr>
              <a:t>值，同理有</a:t>
            </a:r>
          </a:p>
          <a:p>
            <a:pPr algn="just">
              <a:lnSpc>
                <a:spcPct val="135000"/>
              </a:lnSpc>
              <a:spcBef>
                <a:spcPct val="50000"/>
              </a:spcBef>
            </a:pPr>
            <a:r>
              <a:rPr kumimoji="1" lang="zh-CN" altLang="en-US" sz="2400" dirty="0">
                <a:latin typeface="Times New Roman" pitchFamily="18" charset="0"/>
              </a:rPr>
              <a:t>               </a:t>
            </a:r>
            <a:r>
              <a:rPr kumimoji="1" lang="en-US" altLang="zh-CN" sz="2400" dirty="0">
                <a:latin typeface="Times New Roman" pitchFamily="18" charset="0"/>
              </a:rPr>
              <a:t>                                                            </a:t>
            </a:r>
            <a:r>
              <a:rPr kumimoji="1" lang="en-US" altLang="zh-CN" sz="2400" dirty="0" smtClean="0">
                <a:latin typeface="Times New Roman" pitchFamily="18" charset="0"/>
              </a:rPr>
              <a:t>                (R2)</a:t>
            </a:r>
            <a:endParaRPr kumimoji="1" lang="en-US" altLang="zh-CN" sz="2400" dirty="0">
              <a:latin typeface="Times New Roman" pitchFamily="18" charset="0"/>
            </a:endParaRPr>
          </a:p>
        </p:txBody>
      </p:sp>
      <p:graphicFrame>
        <p:nvGraphicFramePr>
          <p:cNvPr id="46082" name="Object 3"/>
          <p:cNvGraphicFramePr>
            <a:graphicFrameLocks noChangeAspect="1"/>
          </p:cNvGraphicFramePr>
          <p:nvPr/>
        </p:nvGraphicFramePr>
        <p:xfrm>
          <a:off x="1331640" y="1340768"/>
          <a:ext cx="5921725" cy="504056"/>
        </p:xfrm>
        <a:graphic>
          <a:graphicData uri="http://schemas.openxmlformats.org/presentationml/2006/ole">
            <mc:AlternateContent xmlns:mc="http://schemas.openxmlformats.org/markup-compatibility/2006">
              <mc:Choice xmlns:v="urn:schemas-microsoft-com:vml" Requires="v">
                <p:oleObj spid="_x0000_s46112" name="Equation" r:id="rId3" imgW="3288960" imgH="279360" progId="Equation.DSMT4">
                  <p:embed/>
                </p:oleObj>
              </mc:Choice>
              <mc:Fallback>
                <p:oleObj name="Equation" r:id="rId3" imgW="3288960" imgH="2793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340768"/>
                        <a:ext cx="5921725"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3" name="Object 4"/>
          <p:cNvGraphicFramePr>
            <a:graphicFrameLocks noChangeAspect="1"/>
          </p:cNvGraphicFramePr>
          <p:nvPr/>
        </p:nvGraphicFramePr>
        <p:xfrm>
          <a:off x="1665288" y="2637309"/>
          <a:ext cx="2474912" cy="504825"/>
        </p:xfrm>
        <a:graphic>
          <a:graphicData uri="http://schemas.openxmlformats.org/presentationml/2006/ole">
            <mc:AlternateContent xmlns:mc="http://schemas.openxmlformats.org/markup-compatibility/2006">
              <mc:Choice xmlns:v="urn:schemas-microsoft-com:vml" Requires="v">
                <p:oleObj spid="_x0000_s46113" name="Equation" r:id="rId5" imgW="1371600" imgH="279360" progId="Equation.DSMT4">
                  <p:embed/>
                </p:oleObj>
              </mc:Choice>
              <mc:Fallback>
                <p:oleObj name="Equation" r:id="rId5" imgW="1371600" imgH="27936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5288" y="2637309"/>
                        <a:ext cx="247491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4" name="Object 5"/>
          <p:cNvGraphicFramePr>
            <a:graphicFrameLocks noChangeAspect="1"/>
          </p:cNvGraphicFramePr>
          <p:nvPr/>
        </p:nvGraphicFramePr>
        <p:xfrm>
          <a:off x="1692275" y="3285009"/>
          <a:ext cx="2633663" cy="504825"/>
        </p:xfrm>
        <a:graphic>
          <a:graphicData uri="http://schemas.openxmlformats.org/presentationml/2006/ole">
            <mc:AlternateContent xmlns:mc="http://schemas.openxmlformats.org/markup-compatibility/2006">
              <mc:Choice xmlns:v="urn:schemas-microsoft-com:vml" Requires="v">
                <p:oleObj spid="_x0000_s46114" name="Equation" r:id="rId7" imgW="1460160" imgH="279360" progId="Equation.DSMT4">
                  <p:embed/>
                </p:oleObj>
              </mc:Choice>
              <mc:Fallback>
                <p:oleObj name="Equation" r:id="rId7" imgW="1460160" imgH="27936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3285009"/>
                        <a:ext cx="2633663"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5" name="Object 6"/>
          <p:cNvGraphicFramePr>
            <a:graphicFrameLocks noChangeAspect="1"/>
          </p:cNvGraphicFramePr>
          <p:nvPr/>
        </p:nvGraphicFramePr>
        <p:xfrm>
          <a:off x="971550" y="4726459"/>
          <a:ext cx="4948238" cy="515938"/>
        </p:xfrm>
        <a:graphic>
          <a:graphicData uri="http://schemas.openxmlformats.org/presentationml/2006/ole">
            <mc:AlternateContent xmlns:mc="http://schemas.openxmlformats.org/markup-compatibility/2006">
              <mc:Choice xmlns:v="urn:schemas-microsoft-com:vml" Requires="v">
                <p:oleObj spid="_x0000_s46115" name="Equation" r:id="rId9" imgW="2679480" imgH="279360" progId="Equation.DSMT4">
                  <p:embed/>
                </p:oleObj>
              </mc:Choice>
              <mc:Fallback>
                <p:oleObj name="Equation" r:id="rId9" imgW="2679480" imgH="27936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4726459"/>
                        <a:ext cx="4948238"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6" name="Object 7"/>
          <p:cNvGraphicFramePr>
            <a:graphicFrameLocks noChangeAspect="1"/>
          </p:cNvGraphicFramePr>
          <p:nvPr/>
        </p:nvGraphicFramePr>
        <p:xfrm>
          <a:off x="971550" y="6139334"/>
          <a:ext cx="5092700" cy="530225"/>
        </p:xfrm>
        <a:graphic>
          <a:graphicData uri="http://schemas.openxmlformats.org/presentationml/2006/ole">
            <mc:AlternateContent xmlns:mc="http://schemas.openxmlformats.org/markup-compatibility/2006">
              <mc:Choice xmlns:v="urn:schemas-microsoft-com:vml" Requires="v">
                <p:oleObj spid="_x0000_s46116" name="Equation" r:id="rId11" imgW="2679480" imgH="279360" progId="Equation.DSMT4">
                  <p:embed/>
                </p:oleObj>
              </mc:Choice>
              <mc:Fallback>
                <p:oleObj name="Equation" r:id="rId11" imgW="2679480" imgH="27936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6139334"/>
                        <a:ext cx="5092700"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1115616" y="404664"/>
            <a:ext cx="7416824" cy="830997"/>
          </a:xfrm>
          <a:prstGeom prst="rect">
            <a:avLst/>
          </a:prstGeom>
        </p:spPr>
        <p:txBody>
          <a:bodyPr wrap="square">
            <a:spAutoFit/>
          </a:bodyPr>
          <a:lstStyle/>
          <a:p>
            <a:pPr>
              <a:buFont typeface="Wingdings" pitchFamily="2" charset="2"/>
              <a:buChar char="n"/>
            </a:pPr>
            <a:r>
              <a:rPr kumimoji="1" lang="zh-CN" altLang="en-US" sz="2400" dirty="0" smtClean="0">
                <a:latin typeface="Times New Roman" pitchFamily="18" charset="0"/>
              </a:rPr>
              <a:t>若取使</a:t>
            </a:r>
            <a:r>
              <a:rPr kumimoji="1" lang="en-US" altLang="zh-CN" sz="2400" dirty="0" smtClean="0">
                <a:latin typeface="Times New Roman" pitchFamily="18" charset="0"/>
              </a:rPr>
              <a:t>sinω</a:t>
            </a:r>
            <a:r>
              <a:rPr kumimoji="1" lang="en-US" altLang="zh-CN" sz="2400" baseline="-25000" dirty="0" smtClean="0">
                <a:latin typeface="Times New Roman" pitchFamily="18" charset="0"/>
              </a:rPr>
              <a:t>c</a:t>
            </a:r>
            <a:r>
              <a:rPr kumimoji="1" lang="en-US" altLang="zh-CN" sz="2400" dirty="0" smtClean="0">
                <a:latin typeface="Times New Roman" pitchFamily="18" charset="0"/>
              </a:rPr>
              <a:t>t=0 </a:t>
            </a:r>
            <a:r>
              <a:rPr kumimoji="1" lang="zh-CN" altLang="en-US" sz="2400" dirty="0" smtClean="0">
                <a:latin typeface="Times New Roman" pitchFamily="18" charset="0"/>
              </a:rPr>
              <a:t>的所有</a:t>
            </a:r>
            <a:r>
              <a:rPr kumimoji="1" lang="en-US" altLang="zh-CN" sz="2400" dirty="0" smtClean="0">
                <a:latin typeface="Times New Roman" pitchFamily="18" charset="0"/>
              </a:rPr>
              <a:t>t</a:t>
            </a:r>
            <a:r>
              <a:rPr kumimoji="1" lang="zh-CN" altLang="en-US" sz="2400" dirty="0" smtClean="0">
                <a:latin typeface="Times New Roman" pitchFamily="18" charset="0"/>
              </a:rPr>
              <a:t>值，则计算自相关函数的式子应变为 </a:t>
            </a:r>
            <a:endParaRPr lang="zh-CN" altLang="en-US" sz="2400" dirty="0"/>
          </a:p>
        </p:txBody>
      </p:sp>
      <p:sp>
        <p:nvSpPr>
          <p:cNvPr id="9" name="灯片编号占位符 8"/>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47</a:t>
            </a:fld>
            <a:r>
              <a:rPr lang="zh-CN" altLang="en-US" smtClean="0"/>
              <a:t>页</a:t>
            </a:r>
            <a:endParaRPr lang="zh-CN" altLang="en-US" dirty="0"/>
          </a:p>
        </p:txBody>
      </p:sp>
    </p:spTree>
  </p:cSld>
  <p:clrMapOvr>
    <a:masterClrMapping/>
  </p:clrMapOvr>
  <p:transition spd="med">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4"/>
          <p:cNvSpPr txBox="1">
            <a:spLocks noChangeArrowheads="1"/>
          </p:cNvSpPr>
          <p:nvPr/>
        </p:nvSpPr>
        <p:spPr bwMode="auto">
          <a:xfrm>
            <a:off x="457200" y="764704"/>
            <a:ext cx="8305800" cy="5331396"/>
          </a:xfrm>
          <a:prstGeom prst="rect">
            <a:avLst/>
          </a:prstGeom>
          <a:noFill/>
          <a:ln w="9525">
            <a:noFill/>
            <a:miter lim="800000"/>
            <a:headEnd/>
            <a:tailEnd/>
          </a:ln>
        </p:spPr>
        <p:txBody>
          <a:bodyPr>
            <a:spAutoFit/>
          </a:bodyPr>
          <a:lstStyle/>
          <a:p>
            <a:pPr algn="just">
              <a:lnSpc>
                <a:spcPct val="120000"/>
              </a:lnSpc>
              <a:spcBef>
                <a:spcPct val="50000"/>
              </a:spcBef>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zh-CN" altLang="en-US" sz="2400" dirty="0" smtClean="0">
                <a:latin typeface="Times New Roman" pitchFamily="18" charset="0"/>
              </a:rPr>
              <a:t>其中</a:t>
            </a:r>
            <a:r>
              <a:rPr kumimoji="1" lang="zh-CN" altLang="en-US" sz="2400" dirty="0">
                <a:latin typeface="Times New Roman" pitchFamily="18" charset="0"/>
              </a:rPr>
              <a:t>应有</a:t>
            </a:r>
          </a:p>
          <a:p>
            <a:pPr algn="just">
              <a:lnSpc>
                <a:spcPct val="120000"/>
              </a:lnSpc>
              <a:spcBef>
                <a:spcPct val="50000"/>
              </a:spcBef>
            </a:pPr>
            <a:r>
              <a:rPr kumimoji="1" lang="zh-CN" altLang="en-US" sz="2400" dirty="0">
                <a:latin typeface="Times New Roman" pitchFamily="18" charset="0"/>
              </a:rPr>
              <a:t>        </a:t>
            </a:r>
            <a:r>
              <a:rPr kumimoji="1" lang="en-US" altLang="zh-CN" sz="2400" dirty="0">
                <a:latin typeface="Times New Roman" pitchFamily="18" charset="0"/>
              </a:rPr>
              <a:t> </a:t>
            </a:r>
          </a:p>
          <a:p>
            <a:pPr algn="just">
              <a:lnSpc>
                <a:spcPct val="120000"/>
              </a:lnSpc>
              <a:spcBef>
                <a:spcPct val="50000"/>
              </a:spcBef>
            </a:pPr>
            <a:r>
              <a:rPr kumimoji="1" lang="en-US" altLang="zh-CN" sz="2400" dirty="0">
                <a:latin typeface="Times New Roman" pitchFamily="18" charset="0"/>
              </a:rPr>
              <a:t>                 </a:t>
            </a:r>
          </a:p>
          <a:p>
            <a:pPr algn="just">
              <a:lnSpc>
                <a:spcPct val="120000"/>
              </a:lnSpc>
              <a:spcBef>
                <a:spcPct val="50000"/>
              </a:spcBef>
            </a:pPr>
            <a:r>
              <a:rPr kumimoji="1" lang="zh-CN" altLang="en-US" sz="2400" dirty="0">
                <a:latin typeface="Times New Roman" pitchFamily="18" charset="0"/>
              </a:rPr>
              <a:t>由以上的数学期望和自相关函数分析可知，</a:t>
            </a:r>
            <a:r>
              <a:rPr kumimoji="1" lang="zh-CN" altLang="en-US" sz="2400" b="1" dirty="0">
                <a:solidFill>
                  <a:srgbClr val="FF0000"/>
                </a:solidFill>
                <a:latin typeface="Times New Roman" pitchFamily="18" charset="0"/>
              </a:rPr>
              <a:t>如果窄带过程</a:t>
            </a:r>
            <a:r>
              <a:rPr kumimoji="1" lang="en-US" altLang="zh-CN" sz="2400" b="1" dirty="0">
                <a:solidFill>
                  <a:srgbClr val="FF0000"/>
                </a:solidFill>
                <a:latin typeface="Times New Roman" pitchFamily="18" charset="0"/>
              </a:rPr>
              <a:t>ξ(t)</a:t>
            </a:r>
            <a:r>
              <a:rPr kumimoji="1" lang="zh-CN" altLang="en-US" sz="2400" b="1" dirty="0">
                <a:solidFill>
                  <a:srgbClr val="FF0000"/>
                </a:solidFill>
                <a:latin typeface="Times New Roman" pitchFamily="18" charset="0"/>
              </a:rPr>
              <a:t>是平稳的，则</a:t>
            </a:r>
            <a:r>
              <a:rPr kumimoji="1" lang="en-US" altLang="zh-CN" sz="2400" b="1" dirty="0">
                <a:solidFill>
                  <a:srgbClr val="FF0000"/>
                </a:solidFill>
                <a:latin typeface="Times New Roman" pitchFamily="18" charset="0"/>
              </a:rPr>
              <a:t>ξ</a:t>
            </a:r>
            <a:r>
              <a:rPr kumimoji="1" lang="en-US" altLang="zh-CN" sz="2400" b="1" baseline="-25000" dirty="0">
                <a:solidFill>
                  <a:srgbClr val="FF0000"/>
                </a:solidFill>
                <a:latin typeface="Times New Roman" pitchFamily="18" charset="0"/>
              </a:rPr>
              <a:t>c</a:t>
            </a:r>
            <a:r>
              <a:rPr kumimoji="1" lang="en-US" altLang="zh-CN" sz="2400" b="1" dirty="0">
                <a:solidFill>
                  <a:srgbClr val="FF0000"/>
                </a:solidFill>
                <a:latin typeface="Times New Roman" pitchFamily="18" charset="0"/>
              </a:rPr>
              <a:t>(t)</a:t>
            </a:r>
            <a:r>
              <a:rPr kumimoji="1" lang="zh-CN" altLang="en-US" sz="2400" b="1" dirty="0">
                <a:solidFill>
                  <a:srgbClr val="FF0000"/>
                </a:solidFill>
                <a:latin typeface="Times New Roman" pitchFamily="18" charset="0"/>
              </a:rPr>
              <a:t>与</a:t>
            </a:r>
            <a:r>
              <a:rPr kumimoji="1" lang="en-US" altLang="zh-CN" sz="2400" b="1" dirty="0">
                <a:solidFill>
                  <a:srgbClr val="FF0000"/>
                </a:solidFill>
                <a:latin typeface="Times New Roman" pitchFamily="18" charset="0"/>
              </a:rPr>
              <a:t>ξ</a:t>
            </a:r>
            <a:r>
              <a:rPr kumimoji="1" lang="en-US" altLang="zh-CN" sz="2400" b="1" baseline="-25000" dirty="0">
                <a:solidFill>
                  <a:srgbClr val="FF0000"/>
                </a:solidFill>
                <a:latin typeface="Times New Roman" pitchFamily="18" charset="0"/>
              </a:rPr>
              <a:t>s</a:t>
            </a:r>
            <a:r>
              <a:rPr kumimoji="1" lang="en-US" altLang="zh-CN" sz="2400" b="1" dirty="0">
                <a:solidFill>
                  <a:srgbClr val="FF0000"/>
                </a:solidFill>
                <a:latin typeface="Times New Roman" pitchFamily="18" charset="0"/>
              </a:rPr>
              <a:t>(t)</a:t>
            </a:r>
            <a:r>
              <a:rPr kumimoji="1" lang="zh-CN" altLang="en-US" sz="2400" b="1" dirty="0">
                <a:solidFill>
                  <a:srgbClr val="FF0000"/>
                </a:solidFill>
                <a:latin typeface="Times New Roman" pitchFamily="18" charset="0"/>
              </a:rPr>
              <a:t>也必将是平稳的。</a:t>
            </a:r>
            <a:r>
              <a:rPr kumimoji="1" lang="zh-CN" altLang="en-US" sz="2400" dirty="0">
                <a:latin typeface="Times New Roman" pitchFamily="18" charset="0"/>
              </a:rPr>
              <a:t> </a:t>
            </a:r>
          </a:p>
          <a:p>
            <a:pPr algn="just">
              <a:lnSpc>
                <a:spcPct val="120000"/>
              </a:lnSpc>
              <a:spcBef>
                <a:spcPct val="50000"/>
              </a:spcBef>
            </a:pPr>
            <a:r>
              <a:rPr kumimoji="1" lang="zh-CN" altLang="en-US" sz="2400" dirty="0">
                <a:latin typeface="Times New Roman" pitchFamily="18" charset="0"/>
              </a:rPr>
              <a:t>        进一步分析，式</a:t>
            </a:r>
            <a:r>
              <a:rPr kumimoji="1" lang="zh-CN" altLang="en-US" sz="2400" dirty="0" smtClean="0">
                <a:latin typeface="Times New Roman" pitchFamily="18" charset="0"/>
              </a:rPr>
              <a:t>（</a:t>
            </a:r>
            <a:r>
              <a:rPr kumimoji="1" lang="en-US" altLang="zh-CN" sz="2400" dirty="0" smtClean="0">
                <a:latin typeface="Times New Roman" pitchFamily="18" charset="0"/>
              </a:rPr>
              <a:t>R1</a:t>
            </a:r>
            <a:r>
              <a:rPr kumimoji="1" lang="zh-CN" altLang="en-US" sz="2400" dirty="0" smtClean="0">
                <a:latin typeface="Times New Roman" pitchFamily="18" charset="0"/>
              </a:rPr>
              <a:t>）</a:t>
            </a:r>
            <a:r>
              <a:rPr kumimoji="1" lang="zh-CN" altLang="en-US" sz="2400" dirty="0">
                <a:latin typeface="Times New Roman" pitchFamily="18" charset="0"/>
              </a:rPr>
              <a:t>和式</a:t>
            </a:r>
            <a:r>
              <a:rPr kumimoji="1" lang="zh-CN" altLang="en-US" sz="2400" dirty="0" smtClean="0">
                <a:latin typeface="Times New Roman" pitchFamily="18" charset="0"/>
              </a:rPr>
              <a:t>（</a:t>
            </a:r>
            <a:r>
              <a:rPr kumimoji="1" lang="en-US" altLang="zh-CN" sz="2400" dirty="0" smtClean="0">
                <a:latin typeface="Times New Roman" pitchFamily="18" charset="0"/>
              </a:rPr>
              <a:t>R2</a:t>
            </a:r>
            <a:r>
              <a:rPr kumimoji="1" lang="zh-CN" altLang="en-US" sz="2400" dirty="0" smtClean="0">
                <a:latin typeface="Times New Roman" pitchFamily="18" charset="0"/>
              </a:rPr>
              <a:t>）</a:t>
            </a:r>
            <a:r>
              <a:rPr kumimoji="1" lang="zh-CN" altLang="en-US" sz="2400" dirty="0">
                <a:latin typeface="Times New Roman" pitchFamily="18" charset="0"/>
              </a:rPr>
              <a:t>应同时成立，                   </a:t>
            </a:r>
          </a:p>
          <a:p>
            <a:pPr algn="just">
              <a:lnSpc>
                <a:spcPct val="120000"/>
              </a:lnSpc>
              <a:spcBef>
                <a:spcPct val="50000"/>
              </a:spcBef>
            </a:pPr>
            <a:r>
              <a:rPr kumimoji="1" lang="zh-CN" altLang="en-US" sz="2400" dirty="0">
                <a:latin typeface="Times New Roman" pitchFamily="18" charset="0"/>
              </a:rPr>
              <a:t>          </a:t>
            </a:r>
            <a:r>
              <a:rPr kumimoji="1" lang="zh-CN" altLang="en-US" sz="2400" b="1" dirty="0">
                <a:latin typeface="Times New Roman" pitchFamily="18" charset="0"/>
              </a:rPr>
              <a:t>故有</a:t>
            </a:r>
            <a:r>
              <a:rPr kumimoji="1" lang="zh-CN" altLang="en-US" sz="2400" b="1" dirty="0">
                <a:solidFill>
                  <a:srgbClr val="FF0000"/>
                </a:solidFill>
                <a:latin typeface="Times New Roman" pitchFamily="18" charset="0"/>
              </a:rPr>
              <a:t>            </a:t>
            </a:r>
            <a:r>
              <a:rPr kumimoji="1" lang="en-US" altLang="zh-CN" sz="2400" dirty="0">
                <a:latin typeface="Times New Roman" pitchFamily="18" charset="0"/>
              </a:rPr>
              <a:t>R</a:t>
            </a:r>
            <a:r>
              <a:rPr kumimoji="1" lang="en-US" altLang="zh-CN" sz="2400" baseline="-25000" dirty="0">
                <a:latin typeface="Times New Roman" pitchFamily="18" charset="0"/>
              </a:rPr>
              <a:t>c</a:t>
            </a:r>
            <a:r>
              <a:rPr kumimoji="1" lang="en-US" altLang="zh-CN" sz="2400" dirty="0">
                <a:latin typeface="Times New Roman" pitchFamily="18" charset="0"/>
              </a:rPr>
              <a:t>(τ)=R</a:t>
            </a:r>
            <a:r>
              <a:rPr kumimoji="1" lang="en-US" altLang="zh-CN" sz="2400" baseline="-25000" dirty="0">
                <a:latin typeface="Times New Roman" pitchFamily="18" charset="0"/>
              </a:rPr>
              <a:t>s</a:t>
            </a:r>
            <a:r>
              <a:rPr kumimoji="1" lang="en-US" altLang="zh-CN" sz="2400" dirty="0">
                <a:latin typeface="Times New Roman" pitchFamily="18" charset="0"/>
              </a:rPr>
              <a:t>(τ)                        </a:t>
            </a:r>
          </a:p>
          <a:p>
            <a:pPr algn="just">
              <a:lnSpc>
                <a:spcPct val="120000"/>
              </a:lnSpc>
              <a:spcBef>
                <a:spcPct val="50000"/>
              </a:spcBef>
            </a:pPr>
            <a:r>
              <a:rPr kumimoji="1" lang="en-US" altLang="zh-CN" sz="2400" dirty="0">
                <a:latin typeface="Times New Roman" pitchFamily="18" charset="0"/>
              </a:rPr>
              <a:t>                              R</a:t>
            </a:r>
            <a:r>
              <a:rPr kumimoji="1" lang="en-US" altLang="zh-CN" sz="2400" baseline="-25000" dirty="0">
                <a:latin typeface="Times New Roman" pitchFamily="18" charset="0"/>
              </a:rPr>
              <a:t>cs</a:t>
            </a:r>
            <a:r>
              <a:rPr kumimoji="1" lang="en-US" altLang="zh-CN" sz="2400" dirty="0">
                <a:latin typeface="Times New Roman" pitchFamily="18" charset="0"/>
              </a:rPr>
              <a:t>(τ)=-R</a:t>
            </a:r>
            <a:r>
              <a:rPr kumimoji="1" lang="en-US" altLang="zh-CN" sz="2400" baseline="-25000" dirty="0">
                <a:latin typeface="Times New Roman" pitchFamily="18" charset="0"/>
              </a:rPr>
              <a:t>sc</a:t>
            </a:r>
            <a:r>
              <a:rPr kumimoji="1" lang="en-US" altLang="zh-CN" sz="2400" dirty="0">
                <a:latin typeface="Times New Roman" pitchFamily="18" charset="0"/>
              </a:rPr>
              <a:t>(τ)                 </a:t>
            </a:r>
            <a:r>
              <a:rPr kumimoji="1" lang="en-US" altLang="zh-CN" sz="2400" dirty="0" smtClean="0">
                <a:latin typeface="Times New Roman" pitchFamily="18" charset="0"/>
              </a:rPr>
              <a:t>   </a:t>
            </a:r>
            <a:endParaRPr kumimoji="1" lang="en-US" altLang="zh-CN" sz="2400" dirty="0">
              <a:latin typeface="Times New Roman" pitchFamily="18" charset="0"/>
            </a:endParaRPr>
          </a:p>
          <a:p>
            <a:pPr algn="just">
              <a:lnSpc>
                <a:spcPct val="120000"/>
              </a:lnSpc>
              <a:spcBef>
                <a:spcPct val="50000"/>
              </a:spcBef>
            </a:pPr>
            <a:r>
              <a:rPr kumimoji="1" lang="zh-CN" altLang="en-US" sz="2400" dirty="0">
                <a:latin typeface="Times New Roman" pitchFamily="18" charset="0"/>
              </a:rPr>
              <a:t>可见，</a:t>
            </a:r>
            <a:r>
              <a:rPr kumimoji="1" lang="zh-CN" altLang="en-US" sz="2400" b="1" dirty="0">
                <a:solidFill>
                  <a:srgbClr val="FF0000"/>
                </a:solidFill>
                <a:latin typeface="Times New Roman" pitchFamily="18" charset="0"/>
              </a:rPr>
              <a:t>同相分量</a:t>
            </a:r>
            <a:r>
              <a:rPr kumimoji="1" lang="en-US" altLang="zh-CN" sz="2400" b="1" dirty="0">
                <a:solidFill>
                  <a:srgbClr val="FF0000"/>
                </a:solidFill>
                <a:latin typeface="Times New Roman" pitchFamily="18" charset="0"/>
              </a:rPr>
              <a:t>ξ</a:t>
            </a:r>
            <a:r>
              <a:rPr kumimoji="1" lang="en-US" altLang="zh-CN" sz="2400" b="1" baseline="-25000" dirty="0">
                <a:solidFill>
                  <a:srgbClr val="FF0000"/>
                </a:solidFill>
                <a:latin typeface="Times New Roman" pitchFamily="18" charset="0"/>
              </a:rPr>
              <a:t>c</a:t>
            </a:r>
            <a:r>
              <a:rPr kumimoji="1" lang="en-US" altLang="zh-CN" sz="2400" b="1" dirty="0">
                <a:solidFill>
                  <a:srgbClr val="FF0000"/>
                </a:solidFill>
                <a:latin typeface="Times New Roman" pitchFamily="18" charset="0"/>
              </a:rPr>
              <a:t>(t)</a:t>
            </a:r>
            <a:r>
              <a:rPr kumimoji="1" lang="zh-CN" altLang="en-US" sz="2400" b="1" dirty="0">
                <a:solidFill>
                  <a:srgbClr val="FF0000"/>
                </a:solidFill>
                <a:latin typeface="Times New Roman" pitchFamily="18" charset="0"/>
              </a:rPr>
              <a:t>和正交分量</a:t>
            </a:r>
            <a:r>
              <a:rPr kumimoji="1" lang="en-US" altLang="zh-CN" sz="2400" b="1" dirty="0">
                <a:solidFill>
                  <a:srgbClr val="FF0000"/>
                </a:solidFill>
                <a:latin typeface="Times New Roman" pitchFamily="18" charset="0"/>
              </a:rPr>
              <a:t>ξ</a:t>
            </a:r>
            <a:r>
              <a:rPr kumimoji="1" lang="en-US" altLang="zh-CN" sz="2400" b="1" baseline="-25000" dirty="0">
                <a:solidFill>
                  <a:srgbClr val="FF0000"/>
                </a:solidFill>
                <a:latin typeface="Times New Roman" pitchFamily="18" charset="0"/>
              </a:rPr>
              <a:t>s</a:t>
            </a:r>
            <a:r>
              <a:rPr kumimoji="1" lang="en-US" altLang="zh-CN" sz="2400" b="1" dirty="0">
                <a:solidFill>
                  <a:srgbClr val="FF0000"/>
                </a:solidFill>
                <a:latin typeface="Times New Roman" pitchFamily="18" charset="0"/>
              </a:rPr>
              <a:t>(t)</a:t>
            </a:r>
            <a:r>
              <a:rPr kumimoji="1" lang="zh-CN" altLang="en-US" sz="2400" b="1" dirty="0">
                <a:solidFill>
                  <a:srgbClr val="FF0000"/>
                </a:solidFill>
                <a:latin typeface="Times New Roman" pitchFamily="18" charset="0"/>
              </a:rPr>
              <a:t>具有相同的自相关函数</a:t>
            </a:r>
            <a:r>
              <a:rPr kumimoji="1" lang="zh-CN" altLang="en-US" sz="2400" dirty="0" smtClean="0">
                <a:latin typeface="Times New Roman" pitchFamily="18" charset="0"/>
              </a:rPr>
              <a:t>，</a:t>
            </a:r>
            <a:endParaRPr kumimoji="1" lang="zh-CN" altLang="en-US" sz="2400" dirty="0">
              <a:latin typeface="Times New Roman" pitchFamily="18" charset="0"/>
            </a:endParaRPr>
          </a:p>
        </p:txBody>
      </p:sp>
      <p:graphicFrame>
        <p:nvGraphicFramePr>
          <p:cNvPr id="47106" name="Object 3"/>
          <p:cNvGraphicFramePr>
            <a:graphicFrameLocks noChangeAspect="1"/>
          </p:cNvGraphicFramePr>
          <p:nvPr/>
        </p:nvGraphicFramePr>
        <p:xfrm>
          <a:off x="1980183" y="1412776"/>
          <a:ext cx="2592387" cy="533400"/>
        </p:xfrm>
        <a:graphic>
          <a:graphicData uri="http://schemas.openxmlformats.org/presentationml/2006/ole">
            <mc:AlternateContent xmlns:mc="http://schemas.openxmlformats.org/markup-compatibility/2006">
              <mc:Choice xmlns:v="urn:schemas-microsoft-com:vml" Requires="v">
                <p:oleObj spid="_x0000_s47118" name="Equation" r:id="rId3" imgW="1358640" imgH="279360" progId="Equation.DSMT4">
                  <p:embed/>
                </p:oleObj>
              </mc:Choice>
              <mc:Fallback>
                <p:oleObj name="Equation" r:id="rId3" imgW="1358640" imgH="2793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0183" y="1412776"/>
                        <a:ext cx="2592387"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7" name="Object 4"/>
          <p:cNvGraphicFramePr>
            <a:graphicFrameLocks noChangeAspect="1"/>
          </p:cNvGraphicFramePr>
          <p:nvPr/>
        </p:nvGraphicFramePr>
        <p:xfrm>
          <a:off x="2010345" y="2062064"/>
          <a:ext cx="2633663" cy="503237"/>
        </p:xfrm>
        <a:graphic>
          <a:graphicData uri="http://schemas.openxmlformats.org/presentationml/2006/ole">
            <mc:AlternateContent xmlns:mc="http://schemas.openxmlformats.org/markup-compatibility/2006">
              <mc:Choice xmlns:v="urn:schemas-microsoft-com:vml" Requires="v">
                <p:oleObj spid="_x0000_s47119" name="Equation" r:id="rId5" imgW="1460160" imgH="279360" progId="Equation.DSMT4">
                  <p:embed/>
                </p:oleObj>
              </mc:Choice>
              <mc:Fallback>
                <p:oleObj name="Equation" r:id="rId5" imgW="1460160" imgH="27936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0345" y="2062064"/>
                        <a:ext cx="26336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48</a:t>
            </a:fld>
            <a:r>
              <a:rPr lang="zh-CN" altLang="en-US" smtClean="0"/>
              <a:t>页</a:t>
            </a:r>
            <a:endParaRPr lang="zh-CN" altLang="en-US" dirty="0"/>
          </a:p>
        </p:txBody>
      </p:sp>
    </p:spTree>
  </p:cSld>
  <p:clrMapOvr>
    <a:masterClrMapping/>
  </p:clrMapOvr>
  <p:transition spd="med">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Text Box 4"/>
          <p:cNvSpPr txBox="1">
            <a:spLocks noChangeArrowheads="1"/>
          </p:cNvSpPr>
          <p:nvPr/>
        </p:nvSpPr>
        <p:spPr bwMode="auto">
          <a:xfrm>
            <a:off x="457200" y="1016843"/>
            <a:ext cx="8458200" cy="5035033"/>
          </a:xfrm>
          <a:prstGeom prst="rect">
            <a:avLst/>
          </a:prstGeom>
          <a:noFill/>
          <a:ln w="9525">
            <a:noFill/>
            <a:miter lim="800000"/>
            <a:headEnd/>
            <a:tailEnd/>
          </a:ln>
        </p:spPr>
        <p:txBody>
          <a:bodyPr>
            <a:spAutoFit/>
          </a:bodyPr>
          <a:lstStyle/>
          <a:p>
            <a:pPr algn="just">
              <a:lnSpc>
                <a:spcPct val="125000"/>
              </a:lnSpc>
              <a:spcBef>
                <a:spcPct val="50000"/>
              </a:spcBef>
            </a:pPr>
            <a:r>
              <a:rPr kumimoji="1" lang="en-US" altLang="zh-CN" sz="2400" dirty="0">
                <a:latin typeface="Times New Roman" pitchFamily="18" charset="0"/>
              </a:rPr>
              <a:t>                    </a:t>
            </a:r>
          </a:p>
          <a:p>
            <a:pPr algn="just">
              <a:lnSpc>
                <a:spcPct val="125000"/>
              </a:lnSpc>
              <a:spcBef>
                <a:spcPct val="50000"/>
              </a:spcBef>
            </a:pPr>
            <a:r>
              <a:rPr kumimoji="1" lang="zh-CN" altLang="en-US" sz="2400" dirty="0">
                <a:latin typeface="Times New Roman" pitchFamily="18" charset="0"/>
              </a:rPr>
              <a:t>将上式代入</a:t>
            </a:r>
            <a:r>
              <a:rPr kumimoji="1" lang="zh-CN" altLang="en-US" sz="2400" dirty="0" smtClean="0">
                <a:latin typeface="Times New Roman" pitchFamily="18" charset="0"/>
              </a:rPr>
              <a:t>式</a:t>
            </a:r>
            <a:r>
              <a:rPr kumimoji="1" lang="en-US" altLang="zh-CN" sz="2400" dirty="0" err="1">
                <a:latin typeface="Times New Roman" pitchFamily="18" charset="0"/>
              </a:rPr>
              <a:t>R</a:t>
            </a:r>
            <a:r>
              <a:rPr kumimoji="1" lang="en-US" altLang="zh-CN" sz="2400" baseline="-25000" dirty="0" err="1">
                <a:latin typeface="Times New Roman" pitchFamily="18" charset="0"/>
              </a:rPr>
              <a:t>cs</a:t>
            </a:r>
            <a:r>
              <a:rPr kumimoji="1" lang="en-US" altLang="zh-CN" sz="2400" dirty="0">
                <a:latin typeface="Times New Roman" pitchFamily="18" charset="0"/>
              </a:rPr>
              <a:t>(τ)=-</a:t>
            </a:r>
            <a:r>
              <a:rPr kumimoji="1" lang="en-US" altLang="zh-CN" sz="2400" dirty="0" err="1">
                <a:latin typeface="Times New Roman" pitchFamily="18" charset="0"/>
              </a:rPr>
              <a:t>R</a:t>
            </a:r>
            <a:r>
              <a:rPr kumimoji="1" lang="en-US" altLang="zh-CN" sz="2400" baseline="-25000" dirty="0" err="1">
                <a:latin typeface="Times New Roman" pitchFamily="18" charset="0"/>
              </a:rPr>
              <a:t>sc</a:t>
            </a:r>
            <a:r>
              <a:rPr kumimoji="1" lang="en-US" altLang="zh-CN" sz="2400" dirty="0">
                <a:latin typeface="Times New Roman" pitchFamily="18" charset="0"/>
              </a:rPr>
              <a:t>(τ)</a:t>
            </a:r>
            <a:r>
              <a:rPr kumimoji="1" lang="zh-CN" altLang="en-US" sz="2400" dirty="0" smtClean="0">
                <a:latin typeface="Times New Roman" pitchFamily="18" charset="0"/>
              </a:rPr>
              <a:t>可</a:t>
            </a:r>
            <a:r>
              <a:rPr kumimoji="1" lang="zh-CN" altLang="en-US" sz="2400" dirty="0">
                <a:latin typeface="Times New Roman" pitchFamily="18" charset="0"/>
              </a:rPr>
              <a:t>得</a:t>
            </a:r>
          </a:p>
          <a:p>
            <a:pPr algn="just">
              <a:lnSpc>
                <a:spcPct val="125000"/>
              </a:lnSpc>
              <a:spcBef>
                <a:spcPct val="50000"/>
              </a:spcBef>
            </a:pPr>
            <a:r>
              <a:rPr kumimoji="1" lang="zh-CN" altLang="en-US" sz="2400" dirty="0">
                <a:latin typeface="Times New Roman" pitchFamily="18" charset="0"/>
              </a:rPr>
              <a:t>             </a:t>
            </a:r>
            <a:r>
              <a:rPr kumimoji="1" lang="en-US" altLang="zh-CN" sz="2400" dirty="0">
                <a:latin typeface="Times New Roman" pitchFamily="18" charset="0"/>
              </a:rPr>
              <a:t>                                  </a:t>
            </a:r>
            <a:r>
              <a:rPr kumimoji="1" lang="en-US" altLang="zh-CN" sz="2400" dirty="0" smtClean="0">
                <a:latin typeface="Times New Roman" pitchFamily="18" charset="0"/>
              </a:rPr>
              <a:t>            </a:t>
            </a:r>
            <a:endParaRPr kumimoji="1" lang="en-US" altLang="zh-CN" sz="2400" dirty="0">
              <a:latin typeface="Times New Roman" pitchFamily="18" charset="0"/>
            </a:endParaRPr>
          </a:p>
          <a:p>
            <a:pPr algn="just">
              <a:lnSpc>
                <a:spcPct val="125000"/>
              </a:lnSpc>
              <a:spcBef>
                <a:spcPct val="50000"/>
              </a:spcBef>
            </a:pPr>
            <a:r>
              <a:rPr kumimoji="1" lang="zh-CN" altLang="en-US" sz="2400" dirty="0">
                <a:latin typeface="Times New Roman" pitchFamily="18" charset="0"/>
              </a:rPr>
              <a:t>同理可推得</a:t>
            </a:r>
          </a:p>
          <a:p>
            <a:pPr algn="just">
              <a:lnSpc>
                <a:spcPct val="125000"/>
              </a:lnSpc>
              <a:spcBef>
                <a:spcPct val="50000"/>
              </a:spcBef>
            </a:pPr>
            <a:r>
              <a:rPr kumimoji="1" lang="en-US" altLang="zh-CN" sz="2400" dirty="0">
                <a:latin typeface="Times New Roman" pitchFamily="18" charset="0"/>
              </a:rPr>
              <a:t>                                                </a:t>
            </a:r>
            <a:r>
              <a:rPr kumimoji="1" lang="en-US" altLang="zh-CN" sz="2400" dirty="0" smtClean="0">
                <a:latin typeface="Times New Roman" pitchFamily="18" charset="0"/>
              </a:rPr>
              <a:t>         </a:t>
            </a:r>
            <a:endParaRPr kumimoji="1" lang="en-US" altLang="zh-CN" sz="2400" dirty="0">
              <a:latin typeface="Times New Roman" pitchFamily="18" charset="0"/>
            </a:endParaRPr>
          </a:p>
          <a:p>
            <a:pPr algn="just">
              <a:lnSpc>
                <a:spcPct val="125000"/>
              </a:lnSpc>
              <a:spcBef>
                <a:spcPct val="50000"/>
              </a:spcBef>
            </a:pPr>
            <a:r>
              <a:rPr kumimoji="1" lang="en-US" altLang="zh-CN" sz="2400" dirty="0">
                <a:latin typeface="Times New Roman" pitchFamily="18" charset="0"/>
              </a:rPr>
              <a:t>      </a:t>
            </a:r>
            <a:r>
              <a:rPr kumimoji="1" lang="zh-CN" altLang="en-US" sz="2400" dirty="0" smtClean="0">
                <a:latin typeface="Times New Roman" pitchFamily="18" charset="0"/>
              </a:rPr>
              <a:t>上两式说明</a:t>
            </a:r>
            <a:r>
              <a:rPr kumimoji="1" lang="zh-CN" altLang="en-US" sz="2400" dirty="0">
                <a:latin typeface="Times New Roman" pitchFamily="18" charset="0"/>
              </a:rPr>
              <a:t>，</a:t>
            </a:r>
            <a:r>
              <a:rPr kumimoji="1" lang="en-US" altLang="zh-CN" sz="2400" dirty="0">
                <a:solidFill>
                  <a:srgbClr val="FF0000"/>
                </a:solidFill>
                <a:latin typeface="Times New Roman" pitchFamily="18" charset="0"/>
              </a:rPr>
              <a:t>ξ</a:t>
            </a:r>
            <a:r>
              <a:rPr kumimoji="1" lang="en-US" altLang="zh-CN" sz="2400" baseline="-25000" dirty="0">
                <a:solidFill>
                  <a:srgbClr val="FF0000"/>
                </a:solidFill>
                <a:latin typeface="Times New Roman" pitchFamily="18" charset="0"/>
              </a:rPr>
              <a:t>c</a:t>
            </a:r>
            <a:r>
              <a:rPr kumimoji="1" lang="en-US" altLang="zh-CN" sz="2400" dirty="0">
                <a:solidFill>
                  <a:srgbClr val="FF0000"/>
                </a:solidFill>
                <a:latin typeface="Times New Roman" pitchFamily="18" charset="0"/>
              </a:rPr>
              <a:t>(t)</a:t>
            </a:r>
            <a:r>
              <a:rPr kumimoji="1" lang="zh-CN" altLang="en-US" sz="2400" dirty="0">
                <a:solidFill>
                  <a:srgbClr val="FF0000"/>
                </a:solidFill>
                <a:latin typeface="Times New Roman" pitchFamily="18" charset="0"/>
              </a:rPr>
              <a:t>、</a:t>
            </a:r>
            <a:r>
              <a:rPr kumimoji="1" lang="en-US" altLang="zh-CN" sz="2400" dirty="0">
                <a:solidFill>
                  <a:srgbClr val="FF0000"/>
                </a:solidFill>
                <a:latin typeface="Times New Roman" pitchFamily="18" charset="0"/>
              </a:rPr>
              <a:t>ξ</a:t>
            </a:r>
            <a:r>
              <a:rPr kumimoji="1" lang="en-US" altLang="zh-CN" sz="2400" baseline="-25000" dirty="0">
                <a:solidFill>
                  <a:srgbClr val="FF0000"/>
                </a:solidFill>
                <a:latin typeface="Times New Roman" pitchFamily="18" charset="0"/>
              </a:rPr>
              <a:t>s</a:t>
            </a:r>
            <a:r>
              <a:rPr kumimoji="1" lang="en-US" altLang="zh-CN" sz="2400" dirty="0">
                <a:solidFill>
                  <a:srgbClr val="FF0000"/>
                </a:solidFill>
                <a:latin typeface="Times New Roman" pitchFamily="18" charset="0"/>
              </a:rPr>
              <a:t>(t)</a:t>
            </a:r>
            <a:r>
              <a:rPr kumimoji="1" lang="zh-CN" altLang="en-US" sz="2400" dirty="0" smtClean="0">
                <a:solidFill>
                  <a:srgbClr val="FF0000"/>
                </a:solidFill>
                <a:latin typeface="Times New Roman" pitchFamily="18" charset="0"/>
              </a:rPr>
              <a:t>的互相关函数</a:t>
            </a:r>
            <a:r>
              <a:rPr kumimoji="1" lang="en-US" altLang="zh-CN" sz="2400" dirty="0">
                <a:solidFill>
                  <a:srgbClr val="FF0000"/>
                </a:solidFill>
                <a:latin typeface="Times New Roman" pitchFamily="18" charset="0"/>
              </a:rPr>
              <a:t>R</a:t>
            </a:r>
            <a:r>
              <a:rPr kumimoji="1" lang="en-US" altLang="zh-CN" sz="2400" baseline="-25000" dirty="0">
                <a:solidFill>
                  <a:srgbClr val="FF0000"/>
                </a:solidFill>
                <a:latin typeface="Times New Roman" pitchFamily="18" charset="0"/>
              </a:rPr>
              <a:t>sc</a:t>
            </a:r>
            <a:r>
              <a:rPr kumimoji="1" lang="en-US" altLang="zh-CN" sz="2400" dirty="0">
                <a:solidFill>
                  <a:srgbClr val="FF0000"/>
                </a:solidFill>
                <a:latin typeface="Times New Roman" pitchFamily="18" charset="0"/>
              </a:rPr>
              <a:t>(τ)</a:t>
            </a:r>
            <a:r>
              <a:rPr kumimoji="1" lang="zh-CN" altLang="en-US" sz="2400" dirty="0">
                <a:solidFill>
                  <a:srgbClr val="FF0000"/>
                </a:solidFill>
                <a:latin typeface="Times New Roman" pitchFamily="18" charset="0"/>
              </a:rPr>
              <a:t>、</a:t>
            </a:r>
            <a:r>
              <a:rPr kumimoji="1" lang="en-US" altLang="zh-CN" sz="2400" dirty="0">
                <a:solidFill>
                  <a:srgbClr val="FF0000"/>
                </a:solidFill>
                <a:latin typeface="Times New Roman" pitchFamily="18" charset="0"/>
              </a:rPr>
              <a:t>R</a:t>
            </a:r>
            <a:r>
              <a:rPr kumimoji="1" lang="en-US" altLang="zh-CN" sz="2400" baseline="-25000" dirty="0">
                <a:solidFill>
                  <a:srgbClr val="FF0000"/>
                </a:solidFill>
                <a:latin typeface="Times New Roman" pitchFamily="18" charset="0"/>
              </a:rPr>
              <a:t>cs</a:t>
            </a:r>
            <a:r>
              <a:rPr kumimoji="1" lang="en-US" altLang="zh-CN" sz="2400" dirty="0">
                <a:solidFill>
                  <a:srgbClr val="FF0000"/>
                </a:solidFill>
                <a:latin typeface="Times New Roman" pitchFamily="18" charset="0"/>
              </a:rPr>
              <a:t>(τ)</a:t>
            </a:r>
            <a:r>
              <a:rPr kumimoji="1" lang="zh-CN" altLang="en-US" sz="2400" dirty="0">
                <a:solidFill>
                  <a:srgbClr val="FF0000"/>
                </a:solidFill>
                <a:latin typeface="Times New Roman" pitchFamily="18" charset="0"/>
              </a:rPr>
              <a:t>都是</a:t>
            </a:r>
            <a:r>
              <a:rPr kumimoji="1" lang="en-US" altLang="zh-CN" sz="2400" dirty="0">
                <a:solidFill>
                  <a:srgbClr val="FF0000"/>
                </a:solidFill>
                <a:latin typeface="Times New Roman" pitchFamily="18" charset="0"/>
              </a:rPr>
              <a:t>τ</a:t>
            </a:r>
            <a:r>
              <a:rPr kumimoji="1" lang="zh-CN" altLang="en-US" sz="2400" dirty="0">
                <a:solidFill>
                  <a:srgbClr val="FF0000"/>
                </a:solidFill>
                <a:latin typeface="Times New Roman" pitchFamily="18" charset="0"/>
              </a:rPr>
              <a:t>的奇函数</a:t>
            </a:r>
            <a:r>
              <a:rPr kumimoji="1" lang="zh-CN" altLang="en-US" sz="2400" dirty="0">
                <a:latin typeface="Times New Roman" pitchFamily="18" charset="0"/>
              </a:rPr>
              <a:t>，在</a:t>
            </a:r>
            <a:r>
              <a:rPr kumimoji="1" lang="en-US" altLang="zh-CN" sz="2400" dirty="0">
                <a:latin typeface="Times New Roman" pitchFamily="18" charset="0"/>
              </a:rPr>
              <a:t>τ=0</a:t>
            </a:r>
            <a:r>
              <a:rPr kumimoji="1" lang="zh-CN" altLang="en-US" sz="2400" dirty="0">
                <a:latin typeface="Times New Roman" pitchFamily="18" charset="0"/>
              </a:rPr>
              <a:t>时</a:t>
            </a:r>
          </a:p>
          <a:p>
            <a:pPr algn="just">
              <a:lnSpc>
                <a:spcPct val="125000"/>
              </a:lnSpc>
              <a:spcBef>
                <a:spcPct val="50000"/>
              </a:spcBef>
            </a:pPr>
            <a:r>
              <a:rPr kumimoji="1" lang="zh-CN" altLang="en-US" sz="2400" dirty="0">
                <a:latin typeface="Times New Roman" pitchFamily="18" charset="0"/>
              </a:rPr>
              <a:t>                         </a:t>
            </a:r>
            <a:r>
              <a:rPr kumimoji="1" lang="en-US" altLang="zh-CN" sz="2400" dirty="0">
                <a:latin typeface="Times New Roman" pitchFamily="18" charset="0"/>
              </a:rPr>
              <a:t>R</a:t>
            </a:r>
            <a:r>
              <a:rPr kumimoji="1" lang="en-US" altLang="zh-CN" sz="2400" baseline="-25000" dirty="0">
                <a:latin typeface="Times New Roman" pitchFamily="18" charset="0"/>
              </a:rPr>
              <a:t>sc</a:t>
            </a:r>
            <a:r>
              <a:rPr kumimoji="1" lang="en-US" altLang="zh-CN" sz="2400" dirty="0">
                <a:latin typeface="Times New Roman" pitchFamily="18" charset="0"/>
              </a:rPr>
              <a:t>(0)=R</a:t>
            </a:r>
            <a:r>
              <a:rPr kumimoji="1" lang="en-US" altLang="zh-CN" sz="2400" baseline="-25000" dirty="0">
                <a:latin typeface="Times New Roman" pitchFamily="18" charset="0"/>
              </a:rPr>
              <a:t>cs</a:t>
            </a:r>
            <a:r>
              <a:rPr kumimoji="1" lang="en-US" altLang="zh-CN" sz="2400" dirty="0">
                <a:latin typeface="Times New Roman" pitchFamily="18" charset="0"/>
              </a:rPr>
              <a:t>(0)=0        </a:t>
            </a:r>
          </a:p>
        </p:txBody>
      </p:sp>
      <p:graphicFrame>
        <p:nvGraphicFramePr>
          <p:cNvPr id="48131" name="Object 4"/>
          <p:cNvGraphicFramePr>
            <a:graphicFrameLocks noChangeAspect="1"/>
          </p:cNvGraphicFramePr>
          <p:nvPr/>
        </p:nvGraphicFramePr>
        <p:xfrm>
          <a:off x="1476375" y="2347690"/>
          <a:ext cx="2312988" cy="504825"/>
        </p:xfrm>
        <a:graphic>
          <a:graphicData uri="http://schemas.openxmlformats.org/presentationml/2006/ole">
            <mc:AlternateContent xmlns:mc="http://schemas.openxmlformats.org/markup-compatibility/2006">
              <mc:Choice xmlns:v="urn:schemas-microsoft-com:vml" Requires="v">
                <p:oleObj spid="_x0000_s48149" name="Equation" r:id="rId3" imgW="1282680" imgH="279360" progId="Equation.DSMT4">
                  <p:embed/>
                </p:oleObj>
              </mc:Choice>
              <mc:Fallback>
                <p:oleObj name="Equation" r:id="rId3" imgW="1282680" imgH="2793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347690"/>
                        <a:ext cx="2312988"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2" name="Object 5"/>
          <p:cNvGraphicFramePr>
            <a:graphicFrameLocks noChangeAspect="1"/>
          </p:cNvGraphicFramePr>
          <p:nvPr/>
        </p:nvGraphicFramePr>
        <p:xfrm>
          <a:off x="1476375" y="3571652"/>
          <a:ext cx="2293938" cy="500063"/>
        </p:xfrm>
        <a:graphic>
          <a:graphicData uri="http://schemas.openxmlformats.org/presentationml/2006/ole">
            <mc:AlternateContent xmlns:mc="http://schemas.openxmlformats.org/markup-compatibility/2006">
              <mc:Choice xmlns:v="urn:schemas-microsoft-com:vml" Requires="v">
                <p:oleObj spid="_x0000_s48150" name="Equation" r:id="rId5" imgW="1282680" imgH="279360" progId="Equation.DSMT4">
                  <p:embed/>
                </p:oleObj>
              </mc:Choice>
              <mc:Fallback>
                <p:oleObj name="Equation" r:id="rId5" imgW="1282680" imgH="27936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571652"/>
                        <a:ext cx="2293938"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5"/>
          <p:cNvGraphicFramePr>
            <a:graphicFrameLocks noChangeAspect="1"/>
          </p:cNvGraphicFramePr>
          <p:nvPr/>
        </p:nvGraphicFramePr>
        <p:xfrm>
          <a:off x="1619672" y="1340768"/>
          <a:ext cx="2152650" cy="503237"/>
        </p:xfrm>
        <a:graphic>
          <a:graphicData uri="http://schemas.openxmlformats.org/presentationml/2006/ole">
            <mc:AlternateContent xmlns:mc="http://schemas.openxmlformats.org/markup-compatibility/2006">
              <mc:Choice xmlns:v="urn:schemas-microsoft-com:vml" Requires="v">
                <p:oleObj spid="_x0000_s48151" name="Equation" r:id="rId7" imgW="1193760" imgH="279360" progId="Equation.DSMT4">
                  <p:embed/>
                </p:oleObj>
              </mc:Choice>
              <mc:Fallback>
                <p:oleObj name="Equation" r:id="rId7" imgW="1193760" imgH="27936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672" y="1340768"/>
                        <a:ext cx="2152650"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1145144" y="764704"/>
            <a:ext cx="4886274" cy="535531"/>
          </a:xfrm>
          <a:prstGeom prst="rect">
            <a:avLst/>
          </a:prstGeom>
        </p:spPr>
        <p:txBody>
          <a:bodyPr wrap="none">
            <a:spAutoFit/>
          </a:bodyPr>
          <a:lstStyle/>
          <a:p>
            <a:pPr algn="just">
              <a:lnSpc>
                <a:spcPct val="120000"/>
              </a:lnSpc>
              <a:spcBef>
                <a:spcPct val="50000"/>
              </a:spcBef>
            </a:pPr>
            <a:r>
              <a:rPr kumimoji="1" lang="zh-CN" altLang="en-US" sz="2400" dirty="0" smtClean="0">
                <a:latin typeface="Times New Roman" pitchFamily="18" charset="0"/>
              </a:rPr>
              <a:t>而且根据互相关函数的性质，应有</a:t>
            </a:r>
            <a:r>
              <a:rPr kumimoji="1" lang="en-US" altLang="zh-CN" sz="2400" dirty="0" smtClean="0">
                <a:latin typeface="Times New Roman" pitchFamily="18" charset="0"/>
              </a:rPr>
              <a:t>:</a:t>
            </a:r>
            <a:endParaRPr kumimoji="1" lang="zh-CN" altLang="en-US" sz="2400" dirty="0">
              <a:latin typeface="Times New Roman" pitchFamily="18" charset="0"/>
            </a:endParaRPr>
          </a:p>
        </p:txBody>
      </p:sp>
      <p:sp>
        <p:nvSpPr>
          <p:cNvPr id="8" name="灯片编号占位符 7"/>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49</a:t>
            </a:fld>
            <a:r>
              <a:rPr lang="zh-CN" altLang="en-US" smtClean="0"/>
              <a:t>页</a:t>
            </a:r>
            <a:endParaRPr lang="zh-CN" altLang="en-US" dirty="0"/>
          </a:p>
        </p:txBody>
      </p:sp>
    </p:spTree>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txBox="1">
            <a:spLocks/>
          </p:cNvSpPr>
          <p:nvPr/>
        </p:nvSpPr>
        <p:spPr bwMode="auto">
          <a:xfrm>
            <a:off x="899592" y="476672"/>
            <a:ext cx="5112568"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rPr>
              <a:t>一、随机过程的概念</a:t>
            </a:r>
          </a:p>
        </p:txBody>
      </p:sp>
      <p:sp>
        <p:nvSpPr>
          <p:cNvPr id="4" name="矩形 3"/>
          <p:cNvSpPr/>
          <p:nvPr/>
        </p:nvSpPr>
        <p:spPr>
          <a:xfrm>
            <a:off x="539552" y="1628800"/>
            <a:ext cx="7558479" cy="1631216"/>
          </a:xfrm>
          <a:prstGeom prst="rect">
            <a:avLst/>
          </a:prstGeom>
        </p:spPr>
        <p:txBody>
          <a:bodyPr wrap="none">
            <a:spAutoFit/>
          </a:bodyPr>
          <a:lstStyle/>
          <a:p>
            <a:r>
              <a:rPr lang="zh-CN" altLang="en-US" sz="2500" b="1" dirty="0" smtClean="0"/>
              <a:t>随机过程</a:t>
            </a:r>
            <a:r>
              <a:rPr lang="zh-CN" altLang="en-US" sz="2500" dirty="0" smtClean="0"/>
              <a:t>：任一时刻的取值是随机变量的时间函数，</a:t>
            </a:r>
            <a:endParaRPr lang="en-US" altLang="zh-CN" sz="2500" dirty="0" smtClean="0"/>
          </a:p>
          <a:p>
            <a:r>
              <a:rPr lang="zh-CN" altLang="en-US" sz="2500" dirty="0" smtClean="0"/>
              <a:t>或无穷多个样本函数的总体。</a:t>
            </a:r>
            <a:endParaRPr lang="en-US" altLang="zh-CN" sz="2500" dirty="0" smtClean="0"/>
          </a:p>
          <a:p>
            <a:r>
              <a:rPr lang="zh-CN" altLang="en-US" sz="2500" b="1" dirty="0" smtClean="0"/>
              <a:t>样本函数</a:t>
            </a:r>
            <a:r>
              <a:rPr lang="zh-CN" altLang="en-US" sz="2500" dirty="0" smtClean="0"/>
              <a:t>：随机过程的实现</a:t>
            </a:r>
            <a:endParaRPr lang="en-US" altLang="zh-CN" sz="2500" dirty="0" smtClean="0"/>
          </a:p>
          <a:p>
            <a:r>
              <a:rPr lang="zh-CN" altLang="en-US" sz="2500" b="1" dirty="0" smtClean="0"/>
              <a:t>样本空间</a:t>
            </a:r>
            <a:r>
              <a:rPr lang="zh-CN" altLang="en-US" sz="2500" dirty="0" smtClean="0"/>
              <a:t>：所用可能实现的集合。</a:t>
            </a:r>
          </a:p>
        </p:txBody>
      </p:sp>
      <p:graphicFrame>
        <p:nvGraphicFramePr>
          <p:cNvPr id="60417" name="Object 4"/>
          <p:cNvGraphicFramePr>
            <a:graphicFrameLocks noChangeAspect="1"/>
          </p:cNvGraphicFramePr>
          <p:nvPr/>
        </p:nvGraphicFramePr>
        <p:xfrm>
          <a:off x="1187624" y="3235927"/>
          <a:ext cx="5904656" cy="3413908"/>
        </p:xfrm>
        <a:graphic>
          <a:graphicData uri="http://schemas.openxmlformats.org/presentationml/2006/ole">
            <mc:AlternateContent xmlns:mc="http://schemas.openxmlformats.org/markup-compatibility/2006">
              <mc:Choice xmlns:v="urn:schemas-microsoft-com:vml" Requires="v">
                <p:oleObj spid="_x0000_s60423" name="Visio" r:id="rId3" imgW="4015080" imgH="2405160" progId="Visio.Drawing.11">
                  <p:embed/>
                </p:oleObj>
              </mc:Choice>
              <mc:Fallback>
                <p:oleObj name="Visio" r:id="rId3" imgW="4015080" imgH="2405160" progId="Visio.Drawing.11">
                  <p:embed/>
                  <p:pic>
                    <p:nvPicPr>
                      <p:cNvPr id="0" name="Object 4"/>
                      <p:cNvPicPr>
                        <a:picLocks noChangeAspect="1" noChangeArrowheads="1"/>
                      </p:cNvPicPr>
                      <p:nvPr/>
                    </p:nvPicPr>
                    <p:blipFill>
                      <a:blip r:embed="rId4">
                        <a:lum contrast="24000"/>
                        <a:extLst>
                          <a:ext uri="{28A0092B-C50C-407E-A947-70E740481C1C}">
                            <a14:useLocalDpi xmlns:a14="http://schemas.microsoft.com/office/drawing/2010/main" val="0"/>
                          </a:ext>
                        </a:extLst>
                      </a:blip>
                      <a:srcRect/>
                      <a:stretch>
                        <a:fillRect/>
                      </a:stretch>
                    </p:blipFill>
                    <p:spPr bwMode="auto">
                      <a:xfrm>
                        <a:off x="1187624" y="3235927"/>
                        <a:ext cx="5904656" cy="34139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灯片编号占位符 4"/>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4"/>
          <p:cNvSpPr txBox="1">
            <a:spLocks noChangeArrowheads="1"/>
          </p:cNvSpPr>
          <p:nvPr/>
        </p:nvSpPr>
        <p:spPr bwMode="auto">
          <a:xfrm>
            <a:off x="381000" y="1484784"/>
            <a:ext cx="8382000" cy="5004447"/>
          </a:xfrm>
          <a:prstGeom prst="rect">
            <a:avLst/>
          </a:prstGeom>
          <a:noFill/>
          <a:ln w="9525">
            <a:noFill/>
            <a:miter lim="800000"/>
            <a:headEnd/>
            <a:tailEnd/>
          </a:ln>
        </p:spPr>
        <p:txBody>
          <a:bodyPr>
            <a:spAutoFit/>
          </a:bodyPr>
          <a:lstStyle/>
          <a:p>
            <a:pPr algn="just">
              <a:lnSpc>
                <a:spcPct val="135000"/>
              </a:lnSpc>
              <a:spcBef>
                <a:spcPct val="50000"/>
              </a:spcBef>
            </a:pPr>
            <a:r>
              <a:rPr kumimoji="1" lang="zh-CN" altLang="en-US" sz="2400" dirty="0" smtClean="0">
                <a:latin typeface="Times New Roman" pitchFamily="18" charset="0"/>
              </a:rPr>
              <a:t>于是</a:t>
            </a:r>
            <a:r>
              <a:rPr kumimoji="1" lang="zh-CN" altLang="en-US" sz="2400" dirty="0">
                <a:latin typeface="Times New Roman" pitchFamily="18" charset="0"/>
              </a:rPr>
              <a:t>，由式</a:t>
            </a:r>
            <a:r>
              <a:rPr kumimoji="1" lang="zh-CN" altLang="en-US" sz="2400" dirty="0" smtClean="0">
                <a:latin typeface="Times New Roman" pitchFamily="18" charset="0"/>
              </a:rPr>
              <a:t>（</a:t>
            </a:r>
            <a:r>
              <a:rPr kumimoji="1" lang="en-US" altLang="zh-CN" sz="2400" dirty="0" smtClean="0">
                <a:latin typeface="Times New Roman" pitchFamily="18" charset="0"/>
              </a:rPr>
              <a:t>R1</a:t>
            </a:r>
            <a:r>
              <a:rPr kumimoji="1" lang="zh-CN" altLang="en-US" sz="2400" dirty="0" smtClean="0">
                <a:latin typeface="Times New Roman" pitchFamily="18" charset="0"/>
              </a:rPr>
              <a:t>）</a:t>
            </a:r>
            <a:r>
              <a:rPr kumimoji="1" lang="zh-CN" altLang="en-US" sz="2400" dirty="0">
                <a:latin typeface="Times New Roman" pitchFamily="18" charset="0"/>
              </a:rPr>
              <a:t>及式</a:t>
            </a:r>
            <a:r>
              <a:rPr kumimoji="1" lang="zh-CN" altLang="en-US" sz="2400" dirty="0" smtClean="0">
                <a:latin typeface="Times New Roman" pitchFamily="18" charset="0"/>
              </a:rPr>
              <a:t>（</a:t>
            </a:r>
            <a:r>
              <a:rPr kumimoji="1" lang="en-US" altLang="zh-CN" sz="2400" dirty="0" smtClean="0">
                <a:latin typeface="Times New Roman" pitchFamily="18" charset="0"/>
              </a:rPr>
              <a:t>R2</a:t>
            </a:r>
            <a:r>
              <a:rPr kumimoji="1" lang="zh-CN" altLang="en-US" sz="2400" dirty="0" smtClean="0">
                <a:latin typeface="Times New Roman" pitchFamily="18" charset="0"/>
              </a:rPr>
              <a:t>）</a:t>
            </a:r>
            <a:r>
              <a:rPr kumimoji="1" lang="zh-CN" altLang="en-US" sz="2400" dirty="0">
                <a:latin typeface="Times New Roman" pitchFamily="18" charset="0"/>
              </a:rPr>
              <a:t>得到</a:t>
            </a:r>
          </a:p>
          <a:p>
            <a:pPr algn="just">
              <a:lnSpc>
                <a:spcPct val="135000"/>
              </a:lnSpc>
              <a:spcBef>
                <a:spcPct val="50000"/>
              </a:spcBef>
            </a:pPr>
            <a:r>
              <a:rPr kumimoji="1" lang="zh-CN" altLang="en-US" sz="2400" dirty="0">
                <a:latin typeface="Times New Roman" pitchFamily="18" charset="0"/>
              </a:rPr>
              <a:t>                         </a:t>
            </a:r>
            <a:r>
              <a:rPr kumimoji="1" lang="en-US" altLang="zh-CN" sz="2400" dirty="0">
                <a:solidFill>
                  <a:srgbClr val="FF0000"/>
                </a:solidFill>
                <a:latin typeface="Times New Roman" pitchFamily="18" charset="0"/>
              </a:rPr>
              <a:t>R</a:t>
            </a:r>
            <a:r>
              <a:rPr kumimoji="1" lang="en-US" altLang="zh-CN" sz="2400" baseline="-25000" dirty="0">
                <a:solidFill>
                  <a:srgbClr val="FF0000"/>
                </a:solidFill>
                <a:latin typeface="Times New Roman" pitchFamily="18" charset="0"/>
              </a:rPr>
              <a:t>ξ</a:t>
            </a:r>
            <a:r>
              <a:rPr kumimoji="1" lang="en-US" altLang="zh-CN" sz="2400" dirty="0">
                <a:solidFill>
                  <a:srgbClr val="FF0000"/>
                </a:solidFill>
                <a:latin typeface="Times New Roman" pitchFamily="18" charset="0"/>
              </a:rPr>
              <a:t>(0)=R</a:t>
            </a:r>
            <a:r>
              <a:rPr kumimoji="1" lang="en-US" altLang="zh-CN" sz="2400" baseline="-25000" dirty="0">
                <a:solidFill>
                  <a:srgbClr val="FF0000"/>
                </a:solidFill>
                <a:latin typeface="Times New Roman" pitchFamily="18" charset="0"/>
              </a:rPr>
              <a:t>c</a:t>
            </a:r>
            <a:r>
              <a:rPr kumimoji="1" lang="en-US" altLang="zh-CN" sz="2400" dirty="0">
                <a:solidFill>
                  <a:srgbClr val="FF0000"/>
                </a:solidFill>
                <a:latin typeface="Times New Roman" pitchFamily="18" charset="0"/>
              </a:rPr>
              <a:t>(0)=R</a:t>
            </a:r>
            <a:r>
              <a:rPr kumimoji="1" lang="en-US" altLang="zh-CN" sz="2400" baseline="-25000" dirty="0">
                <a:solidFill>
                  <a:srgbClr val="FF0000"/>
                </a:solidFill>
                <a:latin typeface="Times New Roman" pitchFamily="18" charset="0"/>
              </a:rPr>
              <a:t>s</a:t>
            </a:r>
            <a:r>
              <a:rPr kumimoji="1" lang="en-US" altLang="zh-CN" sz="2400" dirty="0">
                <a:solidFill>
                  <a:srgbClr val="FF0000"/>
                </a:solidFill>
                <a:latin typeface="Times New Roman" pitchFamily="18" charset="0"/>
              </a:rPr>
              <a:t>(0)</a:t>
            </a:r>
            <a:r>
              <a:rPr kumimoji="1" lang="en-US" altLang="zh-CN" sz="2400" dirty="0">
                <a:latin typeface="Times New Roman" pitchFamily="18" charset="0"/>
              </a:rPr>
              <a:t>                   </a:t>
            </a:r>
          </a:p>
          <a:p>
            <a:pPr algn="just">
              <a:lnSpc>
                <a:spcPct val="135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即</a:t>
            </a:r>
            <a:r>
              <a:rPr kumimoji="1" lang="en-US" altLang="zh-CN" sz="2400" dirty="0">
                <a:latin typeface="Times New Roman" pitchFamily="18" charset="0"/>
              </a:rPr>
              <a:t>                                                  </a:t>
            </a:r>
          </a:p>
          <a:p>
            <a:pPr algn="just">
              <a:lnSpc>
                <a:spcPct val="135000"/>
              </a:lnSpc>
              <a:spcBef>
                <a:spcPct val="50000"/>
              </a:spcBef>
            </a:pPr>
            <a:r>
              <a:rPr kumimoji="1" lang="zh-CN" altLang="en-US" sz="2400" dirty="0">
                <a:latin typeface="Times New Roman" pitchFamily="18" charset="0"/>
              </a:rPr>
              <a:t>这表明</a:t>
            </a:r>
            <a:r>
              <a:rPr kumimoji="1" lang="en-US" altLang="zh-CN" sz="2400" b="1" dirty="0">
                <a:solidFill>
                  <a:srgbClr val="FF0000"/>
                </a:solidFill>
                <a:latin typeface="Times New Roman" pitchFamily="18" charset="0"/>
              </a:rPr>
              <a:t>ξ(t)</a:t>
            </a:r>
            <a:r>
              <a:rPr kumimoji="1" lang="zh-CN" altLang="en-US" sz="2400" b="1" dirty="0">
                <a:solidFill>
                  <a:srgbClr val="FF0000"/>
                </a:solidFill>
                <a:latin typeface="Times New Roman" pitchFamily="18" charset="0"/>
              </a:rPr>
              <a:t>、</a:t>
            </a:r>
            <a:r>
              <a:rPr kumimoji="1" lang="en-US" altLang="zh-CN" sz="2400" b="1" dirty="0">
                <a:solidFill>
                  <a:srgbClr val="FF0000"/>
                </a:solidFill>
                <a:latin typeface="Times New Roman" pitchFamily="18" charset="0"/>
              </a:rPr>
              <a:t>ξ</a:t>
            </a:r>
            <a:r>
              <a:rPr kumimoji="1" lang="en-US" altLang="zh-CN" sz="2400" b="1" baseline="-25000" dirty="0">
                <a:solidFill>
                  <a:srgbClr val="FF0000"/>
                </a:solidFill>
                <a:latin typeface="Times New Roman" pitchFamily="18" charset="0"/>
              </a:rPr>
              <a:t>c</a:t>
            </a:r>
            <a:r>
              <a:rPr kumimoji="1" lang="en-US" altLang="zh-CN" sz="2400" b="1" dirty="0">
                <a:solidFill>
                  <a:srgbClr val="FF0000"/>
                </a:solidFill>
                <a:latin typeface="Times New Roman" pitchFamily="18" charset="0"/>
              </a:rPr>
              <a:t>(t)</a:t>
            </a:r>
            <a:r>
              <a:rPr kumimoji="1" lang="zh-CN" altLang="en-US" sz="2400" b="1" dirty="0">
                <a:solidFill>
                  <a:srgbClr val="FF0000"/>
                </a:solidFill>
                <a:latin typeface="Times New Roman" pitchFamily="18" charset="0"/>
              </a:rPr>
              <a:t>和</a:t>
            </a:r>
            <a:r>
              <a:rPr kumimoji="1" lang="en-US" altLang="zh-CN" sz="2400" b="1" dirty="0">
                <a:solidFill>
                  <a:srgbClr val="FF0000"/>
                </a:solidFill>
                <a:latin typeface="Times New Roman" pitchFamily="18" charset="0"/>
              </a:rPr>
              <a:t>ξ</a:t>
            </a:r>
            <a:r>
              <a:rPr kumimoji="1" lang="en-US" altLang="zh-CN" sz="2400" b="1" baseline="-25000" dirty="0">
                <a:solidFill>
                  <a:srgbClr val="FF0000"/>
                </a:solidFill>
                <a:latin typeface="Times New Roman" pitchFamily="18" charset="0"/>
              </a:rPr>
              <a:t>s</a:t>
            </a:r>
            <a:r>
              <a:rPr kumimoji="1" lang="en-US" altLang="zh-CN" sz="2400" b="1" dirty="0">
                <a:solidFill>
                  <a:srgbClr val="FF0000"/>
                </a:solidFill>
                <a:latin typeface="Times New Roman" pitchFamily="18" charset="0"/>
              </a:rPr>
              <a:t>(t)</a:t>
            </a:r>
            <a:r>
              <a:rPr kumimoji="1" lang="zh-CN" altLang="en-US" sz="2400" b="1" dirty="0">
                <a:solidFill>
                  <a:srgbClr val="FF0000"/>
                </a:solidFill>
                <a:latin typeface="Times New Roman" pitchFamily="18" charset="0"/>
              </a:rPr>
              <a:t>具有相同的平均功率或方差（因为均值为</a:t>
            </a:r>
            <a:r>
              <a:rPr kumimoji="1" lang="en-US" altLang="zh-CN" sz="2400" b="1" dirty="0">
                <a:solidFill>
                  <a:srgbClr val="FF0000"/>
                </a:solidFill>
                <a:latin typeface="Times New Roman" pitchFamily="18" charset="0"/>
              </a:rPr>
              <a:t>0</a:t>
            </a:r>
            <a:r>
              <a:rPr kumimoji="1" lang="zh-CN" altLang="en-US" sz="2400" b="1" dirty="0">
                <a:solidFill>
                  <a:srgbClr val="FF0000"/>
                </a:solidFill>
                <a:latin typeface="Times New Roman" pitchFamily="18" charset="0"/>
              </a:rPr>
              <a:t>）</a:t>
            </a:r>
            <a:r>
              <a:rPr kumimoji="1" lang="zh-CN" altLang="en-US" sz="2400" dirty="0">
                <a:latin typeface="Times New Roman" pitchFamily="18" charset="0"/>
              </a:rPr>
              <a:t>。 </a:t>
            </a:r>
          </a:p>
          <a:p>
            <a:pPr algn="just">
              <a:lnSpc>
                <a:spcPct val="135000"/>
              </a:lnSpc>
              <a:spcBef>
                <a:spcPct val="50000"/>
              </a:spcBef>
            </a:pPr>
            <a:r>
              <a:rPr kumimoji="1" lang="zh-CN" altLang="en-US" sz="2400" dirty="0">
                <a:latin typeface="Times New Roman" pitchFamily="18" charset="0"/>
              </a:rPr>
              <a:t>        另外，因为</a:t>
            </a:r>
            <a:r>
              <a:rPr kumimoji="1" lang="en-US" altLang="zh-CN" sz="2400" dirty="0">
                <a:latin typeface="Times New Roman" pitchFamily="18" charset="0"/>
              </a:rPr>
              <a:t>ξ(t)</a:t>
            </a:r>
            <a:r>
              <a:rPr kumimoji="1" lang="zh-CN" altLang="en-US" sz="2400" dirty="0">
                <a:latin typeface="Times New Roman" pitchFamily="18" charset="0"/>
              </a:rPr>
              <a:t>是</a:t>
            </a:r>
            <a:r>
              <a:rPr kumimoji="1" lang="zh-CN" altLang="en-US" sz="2400" dirty="0">
                <a:solidFill>
                  <a:srgbClr val="FF0000"/>
                </a:solidFill>
                <a:latin typeface="Times New Roman" pitchFamily="18" charset="0"/>
              </a:rPr>
              <a:t>平稳的</a:t>
            </a:r>
            <a:r>
              <a:rPr kumimoji="1" lang="zh-CN" altLang="en-US" sz="2400" dirty="0">
                <a:latin typeface="Times New Roman" pitchFamily="18" charset="0"/>
              </a:rPr>
              <a:t>，所以</a:t>
            </a:r>
            <a:r>
              <a:rPr kumimoji="1" lang="en-US" altLang="zh-CN" sz="2400" dirty="0">
                <a:latin typeface="Times New Roman" pitchFamily="18" charset="0"/>
              </a:rPr>
              <a:t>ξ(t)</a:t>
            </a:r>
            <a:r>
              <a:rPr kumimoji="1" lang="zh-CN" altLang="en-US" sz="2400" dirty="0">
                <a:latin typeface="Times New Roman" pitchFamily="18" charset="0"/>
              </a:rPr>
              <a:t>在任意时刻的取值都是服从高斯分布的随机变量， 故在</a:t>
            </a:r>
            <a:r>
              <a:rPr kumimoji="1" lang="zh-CN" altLang="en-US" sz="2400" dirty="0" smtClean="0">
                <a:latin typeface="Times New Roman" pitchFamily="18" charset="0"/>
              </a:rPr>
              <a:t>式</a:t>
            </a:r>
            <a:endParaRPr kumimoji="1" lang="en-US" altLang="zh-CN" sz="2400" dirty="0" smtClean="0">
              <a:latin typeface="Times New Roman" pitchFamily="18" charset="0"/>
            </a:endParaRPr>
          </a:p>
          <a:p>
            <a:pPr algn="just">
              <a:lnSpc>
                <a:spcPct val="135000"/>
              </a:lnSpc>
              <a:spcBef>
                <a:spcPct val="50000"/>
              </a:spcBef>
            </a:pPr>
            <a:r>
              <a:rPr kumimoji="1" lang="en-US" altLang="zh-CN" sz="2400" b="1" dirty="0" smtClean="0">
                <a:latin typeface="Times New Roman" pitchFamily="18" charset="0"/>
              </a:rPr>
              <a:t>ξ(t</a:t>
            </a:r>
            <a:r>
              <a:rPr kumimoji="1" lang="en-US" altLang="zh-CN" sz="2400" b="1" dirty="0">
                <a:latin typeface="Times New Roman" pitchFamily="18" charset="0"/>
              </a:rPr>
              <a:t>) = </a:t>
            </a:r>
            <a:r>
              <a:rPr kumimoji="1" lang="en-US" altLang="zh-CN" sz="2400" b="1" dirty="0" err="1">
                <a:latin typeface="Times New Roman" pitchFamily="18" charset="0"/>
              </a:rPr>
              <a:t>ξ</a:t>
            </a:r>
            <a:r>
              <a:rPr kumimoji="1" lang="en-US" altLang="zh-CN" sz="2400" b="1" baseline="-25000" dirty="0" err="1">
                <a:latin typeface="Times New Roman" pitchFamily="18" charset="0"/>
              </a:rPr>
              <a:t>c</a:t>
            </a:r>
            <a:r>
              <a:rPr kumimoji="1" lang="en-US" altLang="zh-CN" sz="2400" b="1" dirty="0">
                <a:latin typeface="Times New Roman" pitchFamily="18" charset="0"/>
              </a:rPr>
              <a:t>(t) </a:t>
            </a:r>
            <a:r>
              <a:rPr kumimoji="1" lang="en-US" altLang="zh-CN" sz="2400" b="1" dirty="0" err="1">
                <a:latin typeface="Times New Roman" pitchFamily="18" charset="0"/>
              </a:rPr>
              <a:t>cosω</a:t>
            </a:r>
            <a:r>
              <a:rPr kumimoji="1" lang="en-US" altLang="zh-CN" sz="2400" b="1" baseline="-25000" dirty="0" err="1">
                <a:latin typeface="Times New Roman" pitchFamily="18" charset="0"/>
              </a:rPr>
              <a:t>c</a:t>
            </a:r>
            <a:r>
              <a:rPr kumimoji="1" lang="en-US" altLang="zh-CN" sz="2400" b="1" dirty="0" err="1">
                <a:latin typeface="Times New Roman" pitchFamily="18" charset="0"/>
              </a:rPr>
              <a:t>t</a:t>
            </a:r>
            <a:r>
              <a:rPr kumimoji="1" lang="en-US" altLang="zh-CN" sz="2400" b="1" dirty="0">
                <a:latin typeface="Times New Roman" pitchFamily="18" charset="0"/>
              </a:rPr>
              <a:t> - </a:t>
            </a:r>
            <a:r>
              <a:rPr kumimoji="1" lang="en-US" altLang="zh-CN" sz="2400" b="1" dirty="0" err="1">
                <a:latin typeface="Times New Roman" pitchFamily="18" charset="0"/>
              </a:rPr>
              <a:t>ξ</a:t>
            </a:r>
            <a:r>
              <a:rPr kumimoji="1" lang="en-US" altLang="zh-CN" sz="2400" b="1" baseline="-25000" dirty="0" err="1">
                <a:latin typeface="Times New Roman" pitchFamily="18" charset="0"/>
              </a:rPr>
              <a:t>s</a:t>
            </a:r>
            <a:r>
              <a:rPr kumimoji="1" lang="en-US" altLang="zh-CN" sz="2400" b="1" dirty="0">
                <a:latin typeface="Times New Roman" pitchFamily="18" charset="0"/>
              </a:rPr>
              <a:t>(t) </a:t>
            </a:r>
            <a:r>
              <a:rPr kumimoji="1" lang="en-US" altLang="zh-CN" sz="2400" b="1" dirty="0" err="1" smtClean="0">
                <a:latin typeface="Times New Roman" pitchFamily="18" charset="0"/>
              </a:rPr>
              <a:t>sinω</a:t>
            </a:r>
            <a:r>
              <a:rPr kumimoji="1" lang="en-US" altLang="zh-CN" sz="2400" b="1" baseline="-25000" dirty="0" err="1" smtClean="0">
                <a:latin typeface="Times New Roman" pitchFamily="18" charset="0"/>
              </a:rPr>
              <a:t>c</a:t>
            </a:r>
            <a:r>
              <a:rPr kumimoji="1" lang="en-US" altLang="zh-CN" sz="2400" b="1" dirty="0" err="1" smtClean="0">
                <a:latin typeface="Times New Roman" pitchFamily="18" charset="0"/>
              </a:rPr>
              <a:t>t</a:t>
            </a:r>
            <a:r>
              <a:rPr kumimoji="1" lang="en-US" altLang="zh-CN" sz="2400" b="1" dirty="0" smtClean="0">
                <a:latin typeface="Times New Roman" pitchFamily="18" charset="0"/>
              </a:rPr>
              <a:t>  </a:t>
            </a:r>
            <a:r>
              <a:rPr kumimoji="1" lang="zh-CN" altLang="en-US" sz="2400" dirty="0" smtClean="0">
                <a:latin typeface="Times New Roman" pitchFamily="18" charset="0"/>
              </a:rPr>
              <a:t>有</a:t>
            </a:r>
            <a:endParaRPr kumimoji="1" lang="en-US" altLang="zh-CN" sz="2400" dirty="0">
              <a:latin typeface="Times New Roman" pitchFamily="18" charset="0"/>
            </a:endParaRPr>
          </a:p>
        </p:txBody>
      </p:sp>
      <p:graphicFrame>
        <p:nvGraphicFramePr>
          <p:cNvPr id="49154" name="Object 3"/>
          <p:cNvGraphicFramePr>
            <a:graphicFrameLocks noChangeAspect="1"/>
          </p:cNvGraphicFramePr>
          <p:nvPr>
            <p:extLst>
              <p:ext uri="{D42A27DB-BD31-4B8C-83A1-F6EECF244321}">
                <p14:modId xmlns:p14="http://schemas.microsoft.com/office/powerpoint/2010/main" val="381238350"/>
              </p:ext>
            </p:extLst>
          </p:nvPr>
        </p:nvGraphicFramePr>
        <p:xfrm>
          <a:off x="2503488" y="2908126"/>
          <a:ext cx="2068512" cy="576263"/>
        </p:xfrm>
        <a:graphic>
          <a:graphicData uri="http://schemas.openxmlformats.org/presentationml/2006/ole">
            <mc:AlternateContent xmlns:mc="http://schemas.openxmlformats.org/markup-compatibility/2006">
              <mc:Choice xmlns:v="urn:schemas-microsoft-com:vml" Requires="v">
                <p:oleObj spid="_x0000_s49160" name="Equation" r:id="rId3" imgW="1002960" imgH="279360" progId="Equation.DSMT4">
                  <p:embed/>
                </p:oleObj>
              </mc:Choice>
              <mc:Fallback>
                <p:oleObj name="Equation" r:id="rId3" imgW="1002960" imgH="2793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3488" y="2908126"/>
                        <a:ext cx="2068512"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6" name="矩形 3"/>
          <p:cNvSpPr>
            <a:spLocks noChangeArrowheads="1"/>
          </p:cNvSpPr>
          <p:nvPr/>
        </p:nvSpPr>
        <p:spPr bwMode="auto">
          <a:xfrm>
            <a:off x="2267744" y="4204469"/>
            <a:ext cx="4824536" cy="400110"/>
          </a:xfrm>
          <a:prstGeom prst="rect">
            <a:avLst/>
          </a:prstGeom>
          <a:noFill/>
          <a:ln w="9525">
            <a:noFill/>
            <a:miter lim="800000"/>
            <a:headEnd/>
            <a:tailEnd/>
          </a:ln>
        </p:spPr>
        <p:txBody>
          <a:bodyPr wrap="square">
            <a:spAutoFit/>
          </a:bodyPr>
          <a:lstStyle/>
          <a:p>
            <a:r>
              <a:rPr kumimoji="1" lang="en-US" altLang="zh-CN" sz="2000" b="1" dirty="0">
                <a:latin typeface="Times New Roman" pitchFamily="18" charset="0"/>
              </a:rPr>
              <a:t>ξ(t)=</a:t>
            </a:r>
            <a:r>
              <a:rPr kumimoji="1" lang="en-US" altLang="zh-CN" sz="2000" b="1" dirty="0" err="1" smtClean="0">
                <a:latin typeface="Times New Roman" pitchFamily="18" charset="0"/>
              </a:rPr>
              <a:t>ξ</a:t>
            </a:r>
            <a:r>
              <a:rPr kumimoji="1" lang="en-US" altLang="zh-CN" sz="2000" b="1" baseline="-25000" dirty="0" err="1" smtClean="0">
                <a:latin typeface="Times New Roman" pitchFamily="18" charset="0"/>
              </a:rPr>
              <a:t>c</a:t>
            </a:r>
            <a:r>
              <a:rPr kumimoji="1" lang="en-US" altLang="zh-CN" sz="2000" b="1" dirty="0" smtClean="0">
                <a:latin typeface="Times New Roman" pitchFamily="18" charset="0"/>
              </a:rPr>
              <a:t>(t)</a:t>
            </a:r>
            <a:r>
              <a:rPr kumimoji="1" lang="en-US" altLang="zh-CN" sz="2000" b="1" dirty="0" err="1" smtClean="0">
                <a:latin typeface="Times New Roman" pitchFamily="18" charset="0"/>
              </a:rPr>
              <a:t>cosω</a:t>
            </a:r>
            <a:r>
              <a:rPr kumimoji="1" lang="en-US" altLang="zh-CN" sz="2000" b="1" baseline="-25000" dirty="0" err="1" smtClean="0">
                <a:latin typeface="Times New Roman" pitchFamily="18" charset="0"/>
              </a:rPr>
              <a:t>c</a:t>
            </a:r>
            <a:r>
              <a:rPr kumimoji="1" lang="en-US" altLang="zh-CN" sz="2000" b="1" dirty="0" err="1" smtClean="0">
                <a:latin typeface="Times New Roman" pitchFamily="18" charset="0"/>
              </a:rPr>
              <a:t>t-ξ</a:t>
            </a:r>
            <a:r>
              <a:rPr kumimoji="1" lang="en-US" altLang="zh-CN" sz="2000" b="1" baseline="-25000" dirty="0" err="1" smtClean="0">
                <a:latin typeface="Times New Roman" pitchFamily="18" charset="0"/>
              </a:rPr>
              <a:t>s</a:t>
            </a:r>
            <a:r>
              <a:rPr kumimoji="1" lang="en-US" altLang="zh-CN" sz="2000" b="1" dirty="0" smtClean="0">
                <a:latin typeface="Times New Roman" pitchFamily="18" charset="0"/>
              </a:rPr>
              <a:t>(t)</a:t>
            </a:r>
            <a:r>
              <a:rPr kumimoji="1" lang="en-US" altLang="zh-CN" sz="2000" b="1" dirty="0" err="1" smtClean="0">
                <a:latin typeface="Times New Roman" pitchFamily="18" charset="0"/>
              </a:rPr>
              <a:t>sinω</a:t>
            </a:r>
            <a:r>
              <a:rPr kumimoji="1" lang="en-US" altLang="zh-CN" sz="2000" b="1" baseline="-25000" dirty="0" err="1" smtClean="0">
                <a:latin typeface="Times New Roman" pitchFamily="18" charset="0"/>
              </a:rPr>
              <a:t>c</a:t>
            </a:r>
            <a:r>
              <a:rPr kumimoji="1" lang="en-US" altLang="zh-CN" sz="2000" b="1" dirty="0" err="1" smtClean="0">
                <a:latin typeface="Times New Roman" pitchFamily="18" charset="0"/>
              </a:rPr>
              <a:t>t</a:t>
            </a:r>
            <a:endParaRPr lang="zh-CN" altLang="en-US" sz="2000" dirty="0"/>
          </a:p>
        </p:txBody>
      </p:sp>
      <p:sp>
        <p:nvSpPr>
          <p:cNvPr id="5" name="灯片编号占位符 4"/>
          <p:cNvSpPr>
            <a:spLocks noGrp="1"/>
          </p:cNvSpPr>
          <p:nvPr>
            <p:ph type="sldNum" sz="quarter" idx="4"/>
          </p:nvPr>
        </p:nvSpPr>
        <p:spPr>
          <a:xfrm>
            <a:off x="8172400" y="6345203"/>
            <a:ext cx="752327" cy="288056"/>
          </a:xfrm>
        </p:spPr>
        <p:txBody>
          <a:bodyPr/>
          <a:lstStyle/>
          <a:p>
            <a:pPr>
              <a:defRPr/>
            </a:pPr>
            <a:r>
              <a:rPr lang="zh-CN" altLang="en-US" dirty="0" smtClean="0"/>
              <a:t>第</a:t>
            </a:r>
            <a:fld id="{48CFA460-127D-43DC-A2B0-46B828E940D0}" type="slidenum">
              <a:rPr lang="zh-CN" altLang="en-US" smtClean="0"/>
              <a:pPr>
                <a:defRPr/>
              </a:pPr>
              <a:t>50</a:t>
            </a:fld>
            <a:r>
              <a:rPr lang="zh-CN" altLang="en-US" dirty="0" smtClean="0"/>
              <a:t>页</a:t>
            </a:r>
            <a:endParaRPr lang="zh-CN" altLang="en-US" dirty="0"/>
          </a:p>
        </p:txBody>
      </p:sp>
    </p:spTree>
  </p:cSld>
  <p:clrMapOvr>
    <a:masterClrMapping/>
  </p:clrMapOvr>
  <p:transition spd="med">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4"/>
          <p:cNvSpPr txBox="1">
            <a:spLocks noChangeArrowheads="1"/>
          </p:cNvSpPr>
          <p:nvPr/>
        </p:nvSpPr>
        <p:spPr bwMode="auto">
          <a:xfrm>
            <a:off x="457200" y="1518939"/>
            <a:ext cx="8153400" cy="4967514"/>
          </a:xfrm>
          <a:prstGeom prst="rect">
            <a:avLst/>
          </a:prstGeom>
          <a:noFill/>
          <a:ln w="9525">
            <a:noFill/>
            <a:miter lim="800000"/>
            <a:headEnd/>
            <a:tailEnd/>
          </a:ln>
        </p:spPr>
        <p:txBody>
          <a:bodyPr>
            <a:spAutoFit/>
          </a:bodyPr>
          <a:lstStyle/>
          <a:p>
            <a:pPr algn="just">
              <a:lnSpc>
                <a:spcPct val="12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取</a:t>
            </a:r>
            <a:r>
              <a:rPr kumimoji="1" lang="en-US" altLang="zh-CN" sz="2400" dirty="0">
                <a:latin typeface="Times New Roman" pitchFamily="18" charset="0"/>
              </a:rPr>
              <a:t>t=t</a:t>
            </a:r>
            <a:r>
              <a:rPr kumimoji="1" lang="en-US" altLang="zh-CN" sz="2400" baseline="-25000" dirty="0">
                <a:latin typeface="Times New Roman" pitchFamily="18" charset="0"/>
              </a:rPr>
              <a:t>1</a:t>
            </a:r>
            <a:r>
              <a:rPr kumimoji="1" lang="en-US" altLang="zh-CN" sz="2400" dirty="0">
                <a:latin typeface="Times New Roman" pitchFamily="18" charset="0"/>
              </a:rPr>
              <a:t>=0 </a:t>
            </a:r>
            <a:r>
              <a:rPr kumimoji="1" lang="zh-CN" altLang="en-US" sz="2400" dirty="0">
                <a:latin typeface="Times New Roman" pitchFamily="18" charset="0"/>
              </a:rPr>
              <a:t>时，</a:t>
            </a:r>
            <a:r>
              <a:rPr kumimoji="1" lang="en-US" altLang="zh-CN" sz="2400" dirty="0">
                <a:latin typeface="Times New Roman" pitchFamily="18" charset="0"/>
              </a:rPr>
              <a:t>ξ(t</a:t>
            </a:r>
            <a:r>
              <a:rPr kumimoji="1" lang="en-US" altLang="zh-CN" sz="2400" baseline="-25000" dirty="0">
                <a:latin typeface="Times New Roman" pitchFamily="18" charset="0"/>
              </a:rPr>
              <a:t>1</a:t>
            </a:r>
            <a:r>
              <a:rPr kumimoji="1" lang="en-US" altLang="zh-CN" sz="2400" dirty="0">
                <a:latin typeface="Times New Roman" pitchFamily="18" charset="0"/>
              </a:rPr>
              <a:t>)=ξ</a:t>
            </a:r>
            <a:r>
              <a:rPr kumimoji="1" lang="en-US" altLang="zh-CN" sz="2400" baseline="-25000" dirty="0">
                <a:latin typeface="Times New Roman" pitchFamily="18" charset="0"/>
              </a:rPr>
              <a:t>c</a:t>
            </a:r>
            <a:r>
              <a:rPr kumimoji="1" lang="en-US" altLang="zh-CN" sz="2400" dirty="0">
                <a:latin typeface="Times New Roman" pitchFamily="18" charset="0"/>
              </a:rPr>
              <a:t>(t</a:t>
            </a:r>
            <a:r>
              <a:rPr kumimoji="1" lang="en-US" altLang="zh-CN" sz="2400" baseline="-25000" dirty="0">
                <a:latin typeface="Times New Roman" pitchFamily="18" charset="0"/>
              </a:rPr>
              <a:t>1</a:t>
            </a:r>
            <a:r>
              <a:rPr kumimoji="1" lang="en-US" altLang="zh-CN" sz="2400" dirty="0">
                <a:latin typeface="Times New Roman" pitchFamily="18" charset="0"/>
              </a:rPr>
              <a:t>)</a:t>
            </a:r>
          </a:p>
          <a:p>
            <a:pPr algn="just">
              <a:lnSpc>
                <a:spcPct val="12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取</a:t>
            </a:r>
            <a:r>
              <a:rPr kumimoji="1" lang="en-US" altLang="zh-CN" sz="2400" dirty="0">
                <a:latin typeface="Times New Roman" pitchFamily="18" charset="0"/>
              </a:rPr>
              <a:t>t=t</a:t>
            </a:r>
            <a:r>
              <a:rPr kumimoji="1" lang="en-US" altLang="zh-CN" sz="2400" baseline="-25000" dirty="0">
                <a:latin typeface="Times New Roman" pitchFamily="18" charset="0"/>
              </a:rPr>
              <a:t>2</a:t>
            </a:r>
            <a:r>
              <a:rPr kumimoji="1" lang="en-US" altLang="zh-CN" sz="2400" dirty="0">
                <a:latin typeface="Times New Roman" pitchFamily="18" charset="0"/>
              </a:rPr>
              <a:t>=3π</a:t>
            </a:r>
            <a:r>
              <a:rPr kumimoji="1" lang="en-US" altLang="zh-CN" sz="2400" dirty="0" smtClean="0">
                <a:latin typeface="Times New Roman" pitchFamily="18" charset="0"/>
              </a:rPr>
              <a:t>/(2ω</a:t>
            </a:r>
            <a:r>
              <a:rPr kumimoji="1" lang="en-US" altLang="zh-CN" sz="2400" baseline="-25000" dirty="0" smtClean="0">
                <a:latin typeface="Times New Roman" pitchFamily="18" charset="0"/>
              </a:rPr>
              <a:t>c</a:t>
            </a:r>
            <a:r>
              <a:rPr kumimoji="1" lang="en-US" altLang="zh-CN" sz="2400" dirty="0" smtClean="0">
                <a:latin typeface="Times New Roman" pitchFamily="18" charset="0"/>
              </a:rPr>
              <a:t>)</a:t>
            </a:r>
            <a:r>
              <a:rPr kumimoji="1" lang="zh-CN" altLang="en-US" sz="2400" dirty="0" smtClean="0">
                <a:latin typeface="Times New Roman" pitchFamily="18" charset="0"/>
              </a:rPr>
              <a:t>时，</a:t>
            </a:r>
            <a:r>
              <a:rPr kumimoji="1" lang="en-US" altLang="zh-CN" sz="2400" dirty="0">
                <a:latin typeface="Times New Roman" pitchFamily="18" charset="0"/>
              </a:rPr>
              <a:t>ξ(t</a:t>
            </a:r>
            <a:r>
              <a:rPr kumimoji="1" lang="en-US" altLang="zh-CN" sz="2400" baseline="-25000" dirty="0">
                <a:latin typeface="Times New Roman" pitchFamily="18" charset="0"/>
              </a:rPr>
              <a:t>2</a:t>
            </a:r>
            <a:r>
              <a:rPr kumimoji="1" lang="en-US" altLang="zh-CN" sz="2400" dirty="0">
                <a:latin typeface="Times New Roman" pitchFamily="18" charset="0"/>
              </a:rPr>
              <a:t>)=ξ</a:t>
            </a:r>
            <a:r>
              <a:rPr kumimoji="1" lang="en-US" altLang="zh-CN" sz="2400" baseline="-25000" dirty="0">
                <a:latin typeface="Times New Roman" pitchFamily="18" charset="0"/>
              </a:rPr>
              <a:t>s</a:t>
            </a:r>
            <a:r>
              <a:rPr kumimoji="1" lang="en-US" altLang="zh-CN" sz="2400" dirty="0">
                <a:latin typeface="Times New Roman" pitchFamily="18" charset="0"/>
              </a:rPr>
              <a:t>(t</a:t>
            </a:r>
            <a:r>
              <a:rPr kumimoji="1" lang="en-US" altLang="zh-CN" sz="2400" baseline="-25000" dirty="0">
                <a:latin typeface="Times New Roman" pitchFamily="18" charset="0"/>
              </a:rPr>
              <a:t>2</a:t>
            </a:r>
            <a:r>
              <a:rPr kumimoji="1" lang="en-US" altLang="zh-CN" sz="2400" dirty="0">
                <a:latin typeface="Times New Roman" pitchFamily="18" charset="0"/>
              </a:rPr>
              <a:t>)</a:t>
            </a:r>
          </a:p>
          <a:p>
            <a:pPr algn="just">
              <a:lnSpc>
                <a:spcPct val="12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所以</a:t>
            </a:r>
            <a:r>
              <a:rPr kumimoji="1" lang="en-US" altLang="zh-CN" sz="2400" dirty="0">
                <a:latin typeface="Times New Roman" pitchFamily="18" charset="0"/>
              </a:rPr>
              <a:t>ξ</a:t>
            </a:r>
            <a:r>
              <a:rPr kumimoji="1" lang="en-US" altLang="zh-CN" sz="2400" baseline="-25000" dirty="0">
                <a:latin typeface="Times New Roman" pitchFamily="18" charset="0"/>
              </a:rPr>
              <a:t>c</a:t>
            </a:r>
            <a:r>
              <a:rPr kumimoji="1" lang="en-US" altLang="zh-CN" sz="2400" dirty="0">
                <a:latin typeface="Times New Roman" pitchFamily="18" charset="0"/>
              </a:rPr>
              <a:t>(t</a:t>
            </a:r>
            <a:r>
              <a:rPr kumimoji="1" lang="en-US" altLang="zh-CN" sz="2400" baseline="-25000" dirty="0">
                <a:latin typeface="Times New Roman" pitchFamily="18" charset="0"/>
              </a:rPr>
              <a:t>1</a:t>
            </a:r>
            <a:r>
              <a:rPr kumimoji="1" lang="en-US" altLang="zh-CN" sz="2400" dirty="0">
                <a:latin typeface="Times New Roman" pitchFamily="18" charset="0"/>
              </a:rPr>
              <a:t>)</a:t>
            </a:r>
            <a:r>
              <a:rPr kumimoji="1" lang="zh-CN" altLang="en-US" sz="2400" dirty="0">
                <a:latin typeface="Times New Roman" pitchFamily="18" charset="0"/>
              </a:rPr>
              <a:t>，</a:t>
            </a:r>
            <a:r>
              <a:rPr kumimoji="1" lang="en-US" altLang="zh-CN" sz="2400" dirty="0">
                <a:latin typeface="Times New Roman" pitchFamily="18" charset="0"/>
              </a:rPr>
              <a:t>ξ</a:t>
            </a:r>
            <a:r>
              <a:rPr kumimoji="1" lang="en-US" altLang="zh-CN" sz="2400" baseline="-25000" dirty="0">
                <a:latin typeface="Times New Roman" pitchFamily="18" charset="0"/>
              </a:rPr>
              <a:t>s</a:t>
            </a:r>
            <a:r>
              <a:rPr kumimoji="1" lang="en-US" altLang="zh-CN" sz="2400" dirty="0">
                <a:latin typeface="Times New Roman" pitchFamily="18" charset="0"/>
              </a:rPr>
              <a:t>(t</a:t>
            </a:r>
            <a:r>
              <a:rPr kumimoji="1" lang="en-US" altLang="zh-CN" sz="2400" baseline="-25000" dirty="0">
                <a:latin typeface="Times New Roman" pitchFamily="18" charset="0"/>
              </a:rPr>
              <a:t>2</a:t>
            </a:r>
            <a:r>
              <a:rPr kumimoji="1" lang="en-US" altLang="zh-CN" sz="2400" dirty="0">
                <a:latin typeface="Times New Roman" pitchFamily="18" charset="0"/>
              </a:rPr>
              <a:t>)</a:t>
            </a:r>
            <a:r>
              <a:rPr kumimoji="1" lang="zh-CN" altLang="en-US" sz="2400" dirty="0">
                <a:latin typeface="Times New Roman" pitchFamily="18" charset="0"/>
              </a:rPr>
              <a:t>也是高斯随机变量</a:t>
            </a:r>
            <a:r>
              <a:rPr kumimoji="1" lang="zh-CN" altLang="en-US" sz="2400" dirty="0" smtClean="0">
                <a:latin typeface="Times New Roman" pitchFamily="18" charset="0"/>
              </a:rPr>
              <a:t>，由</a:t>
            </a:r>
            <a:r>
              <a:rPr kumimoji="1" lang="zh-CN" altLang="en-US" sz="2400" b="1" dirty="0" smtClean="0">
                <a:latin typeface="Times New Roman" pitchFamily="18" charset="0"/>
              </a:rPr>
              <a:t>平稳性</a:t>
            </a:r>
            <a:r>
              <a:rPr kumimoji="1" lang="zh-CN" altLang="en-US" sz="2400" dirty="0" smtClean="0">
                <a:latin typeface="Times New Roman" pitchFamily="18" charset="0"/>
              </a:rPr>
              <a:t>知</a:t>
            </a:r>
            <a:r>
              <a:rPr kumimoji="1" lang="en-US" altLang="zh-CN" sz="2400" dirty="0" smtClean="0">
                <a:latin typeface="Times New Roman" pitchFamily="18" charset="0"/>
              </a:rPr>
              <a:t>ξ</a:t>
            </a:r>
            <a:r>
              <a:rPr kumimoji="1" lang="en-US" altLang="zh-CN" sz="2400" baseline="-25000" dirty="0" smtClean="0">
                <a:latin typeface="Times New Roman" pitchFamily="18" charset="0"/>
              </a:rPr>
              <a:t>c</a:t>
            </a:r>
            <a:r>
              <a:rPr kumimoji="1" lang="en-US" altLang="zh-CN" sz="2400" dirty="0" smtClean="0">
                <a:latin typeface="Times New Roman" pitchFamily="18" charset="0"/>
              </a:rPr>
              <a:t>(t</a:t>
            </a:r>
            <a:r>
              <a:rPr kumimoji="1" lang="en-US" altLang="zh-CN" sz="2400" dirty="0">
                <a:latin typeface="Times New Roman" pitchFamily="18" charset="0"/>
              </a:rPr>
              <a:t>)</a:t>
            </a:r>
            <a:r>
              <a:rPr kumimoji="1" lang="zh-CN" altLang="en-US" sz="2400" dirty="0">
                <a:latin typeface="Times New Roman" pitchFamily="18" charset="0"/>
              </a:rPr>
              <a:t>、 </a:t>
            </a:r>
            <a:r>
              <a:rPr kumimoji="1" lang="en-US" altLang="zh-CN" sz="2400" dirty="0">
                <a:latin typeface="Times New Roman" pitchFamily="18" charset="0"/>
              </a:rPr>
              <a:t>ξ</a:t>
            </a:r>
            <a:r>
              <a:rPr kumimoji="1" lang="en-US" altLang="zh-CN" sz="2400" baseline="-25000" dirty="0">
                <a:latin typeface="Times New Roman" pitchFamily="18" charset="0"/>
              </a:rPr>
              <a:t>s</a:t>
            </a:r>
            <a:r>
              <a:rPr kumimoji="1" lang="en-US" altLang="zh-CN" sz="2400" dirty="0">
                <a:latin typeface="Times New Roman" pitchFamily="18" charset="0"/>
              </a:rPr>
              <a:t>(t)</a:t>
            </a:r>
            <a:r>
              <a:rPr kumimoji="1" lang="zh-CN" altLang="en-US" sz="2400" dirty="0">
                <a:latin typeface="Times New Roman" pitchFamily="18" charset="0"/>
              </a:rPr>
              <a:t>也是</a:t>
            </a:r>
            <a:r>
              <a:rPr kumimoji="1" lang="zh-CN" altLang="en-US" sz="2400" b="1" dirty="0">
                <a:latin typeface="Times New Roman" pitchFamily="18" charset="0"/>
              </a:rPr>
              <a:t>高斯随机过程</a:t>
            </a:r>
            <a:r>
              <a:rPr kumimoji="1" lang="zh-CN" altLang="en-US" sz="2400" dirty="0">
                <a:latin typeface="Times New Roman" pitchFamily="18" charset="0"/>
              </a:rPr>
              <a:t>。又根据</a:t>
            </a:r>
            <a:r>
              <a:rPr kumimoji="1" lang="zh-CN" altLang="en-US" sz="2400" dirty="0" smtClean="0">
                <a:latin typeface="Times New Roman" pitchFamily="18" charset="0"/>
              </a:rPr>
              <a:t>式</a:t>
            </a:r>
            <a:r>
              <a:rPr kumimoji="1" lang="en-US" altLang="zh-CN" sz="2400" dirty="0" smtClean="0">
                <a:solidFill>
                  <a:srgbClr val="FF0000"/>
                </a:solidFill>
                <a:latin typeface="Times New Roman" pitchFamily="18" charset="0"/>
              </a:rPr>
              <a:t> </a:t>
            </a:r>
            <a:r>
              <a:rPr kumimoji="1" lang="en-US" altLang="zh-CN" sz="2400" dirty="0" err="1">
                <a:solidFill>
                  <a:srgbClr val="FF0000"/>
                </a:solidFill>
                <a:latin typeface="Times New Roman" pitchFamily="18" charset="0"/>
              </a:rPr>
              <a:t>R</a:t>
            </a:r>
            <a:r>
              <a:rPr kumimoji="1" lang="en-US" altLang="zh-CN" sz="1600" dirty="0" err="1">
                <a:solidFill>
                  <a:srgbClr val="FF0000"/>
                </a:solidFill>
                <a:latin typeface="Times New Roman" pitchFamily="18" charset="0"/>
              </a:rPr>
              <a:t>sc</a:t>
            </a:r>
            <a:r>
              <a:rPr kumimoji="1" lang="en-US" altLang="zh-CN" sz="2400" dirty="0">
                <a:solidFill>
                  <a:srgbClr val="FF0000"/>
                </a:solidFill>
                <a:latin typeface="Times New Roman" pitchFamily="18" charset="0"/>
              </a:rPr>
              <a:t>(0)=</a:t>
            </a:r>
            <a:r>
              <a:rPr kumimoji="1" lang="en-US" altLang="zh-CN" sz="2400" dirty="0" err="1">
                <a:solidFill>
                  <a:srgbClr val="FF0000"/>
                </a:solidFill>
                <a:latin typeface="Times New Roman" pitchFamily="18" charset="0"/>
              </a:rPr>
              <a:t>Rcs</a:t>
            </a:r>
            <a:r>
              <a:rPr kumimoji="1" lang="en-US" altLang="zh-CN" sz="2400" dirty="0">
                <a:solidFill>
                  <a:srgbClr val="FF0000"/>
                </a:solidFill>
                <a:latin typeface="Times New Roman" pitchFamily="18" charset="0"/>
              </a:rPr>
              <a:t>(0)=</a:t>
            </a:r>
            <a:r>
              <a:rPr kumimoji="1" lang="en-US" altLang="zh-CN" sz="2400" dirty="0" smtClean="0">
                <a:solidFill>
                  <a:srgbClr val="FF0000"/>
                </a:solidFill>
                <a:latin typeface="Times New Roman" pitchFamily="18" charset="0"/>
              </a:rPr>
              <a:t>0</a:t>
            </a:r>
            <a:r>
              <a:rPr kumimoji="1" lang="zh-CN" altLang="en-US" sz="2400" dirty="0" smtClean="0">
                <a:solidFill>
                  <a:srgbClr val="FF0000"/>
                </a:solidFill>
                <a:latin typeface="Times New Roman" pitchFamily="18" charset="0"/>
              </a:rPr>
              <a:t> </a:t>
            </a:r>
            <a:r>
              <a:rPr kumimoji="1" lang="zh-CN" altLang="en-US" sz="2400" dirty="0" smtClean="0">
                <a:latin typeface="Times New Roman" pitchFamily="18" charset="0"/>
              </a:rPr>
              <a:t>可知</a:t>
            </a:r>
            <a:r>
              <a:rPr kumimoji="1" lang="zh-CN" altLang="en-US" sz="2400" dirty="0">
                <a:latin typeface="Times New Roman" pitchFamily="18" charset="0"/>
              </a:rPr>
              <a:t>，</a:t>
            </a:r>
            <a:r>
              <a:rPr kumimoji="1" lang="en-US" altLang="zh-CN" sz="2400" dirty="0">
                <a:solidFill>
                  <a:srgbClr val="FF0000"/>
                </a:solidFill>
                <a:latin typeface="Times New Roman" pitchFamily="18" charset="0"/>
              </a:rPr>
              <a:t>ξ</a:t>
            </a:r>
            <a:r>
              <a:rPr kumimoji="1" lang="en-US" altLang="zh-CN" sz="2400" baseline="-25000" dirty="0">
                <a:solidFill>
                  <a:srgbClr val="FF0000"/>
                </a:solidFill>
                <a:latin typeface="Times New Roman" pitchFamily="18" charset="0"/>
              </a:rPr>
              <a:t>c</a:t>
            </a:r>
            <a:r>
              <a:rPr kumimoji="1" lang="en-US" altLang="zh-CN" sz="2400" dirty="0">
                <a:solidFill>
                  <a:srgbClr val="FF0000"/>
                </a:solidFill>
                <a:latin typeface="Times New Roman" pitchFamily="18" charset="0"/>
              </a:rPr>
              <a:t>(t)</a:t>
            </a:r>
            <a:r>
              <a:rPr kumimoji="1" lang="zh-CN" altLang="en-US" sz="2400" dirty="0">
                <a:solidFill>
                  <a:srgbClr val="FF0000"/>
                </a:solidFill>
                <a:latin typeface="Times New Roman" pitchFamily="18" charset="0"/>
              </a:rPr>
              <a:t>、 </a:t>
            </a:r>
            <a:r>
              <a:rPr kumimoji="1" lang="en-US" altLang="zh-CN" sz="2400" dirty="0">
                <a:solidFill>
                  <a:srgbClr val="FF0000"/>
                </a:solidFill>
                <a:latin typeface="Times New Roman" pitchFamily="18" charset="0"/>
              </a:rPr>
              <a:t>ξ</a:t>
            </a:r>
            <a:r>
              <a:rPr kumimoji="1" lang="en-US" altLang="zh-CN" sz="2400" baseline="-25000" dirty="0">
                <a:solidFill>
                  <a:srgbClr val="FF0000"/>
                </a:solidFill>
                <a:latin typeface="Times New Roman" pitchFamily="18" charset="0"/>
              </a:rPr>
              <a:t>s</a:t>
            </a:r>
            <a:r>
              <a:rPr kumimoji="1" lang="en-US" altLang="zh-CN" sz="2400" dirty="0">
                <a:solidFill>
                  <a:srgbClr val="FF0000"/>
                </a:solidFill>
                <a:latin typeface="Times New Roman" pitchFamily="18" charset="0"/>
              </a:rPr>
              <a:t>(t)</a:t>
            </a:r>
            <a:r>
              <a:rPr kumimoji="1" lang="zh-CN" altLang="en-US" sz="2400" dirty="0">
                <a:solidFill>
                  <a:srgbClr val="FF0000"/>
                </a:solidFill>
                <a:latin typeface="Times New Roman" pitchFamily="18" charset="0"/>
              </a:rPr>
              <a:t>在同一时刻的取值是互不相关的</a:t>
            </a:r>
            <a:r>
              <a:rPr kumimoji="1" lang="zh-CN" altLang="en-US" sz="2400" dirty="0" smtClean="0">
                <a:solidFill>
                  <a:srgbClr val="FF0000"/>
                </a:solidFill>
                <a:latin typeface="Times New Roman" pitchFamily="18" charset="0"/>
              </a:rPr>
              <a:t>随机变量因而</a:t>
            </a:r>
            <a:r>
              <a:rPr kumimoji="1" lang="zh-CN" altLang="en-US" sz="2400" dirty="0">
                <a:solidFill>
                  <a:srgbClr val="FF0000"/>
                </a:solidFill>
                <a:latin typeface="Times New Roman" pitchFamily="18" charset="0"/>
              </a:rPr>
              <a:t>它们还是</a:t>
            </a:r>
            <a:r>
              <a:rPr kumimoji="1" lang="zh-CN" altLang="en-US" sz="2400" b="1" dirty="0">
                <a:solidFill>
                  <a:srgbClr val="FF0000"/>
                </a:solidFill>
                <a:latin typeface="Times New Roman" pitchFamily="18" charset="0"/>
              </a:rPr>
              <a:t>统计独立</a:t>
            </a:r>
            <a:r>
              <a:rPr kumimoji="1" lang="zh-CN" altLang="en-US" sz="2400" dirty="0">
                <a:solidFill>
                  <a:srgbClr val="FF0000"/>
                </a:solidFill>
                <a:latin typeface="Times New Roman" pitchFamily="18" charset="0"/>
              </a:rPr>
              <a:t>的。</a:t>
            </a:r>
            <a:r>
              <a:rPr kumimoji="1" lang="zh-CN" altLang="en-US" sz="2400" dirty="0">
                <a:latin typeface="Times New Roman" pitchFamily="18" charset="0"/>
              </a:rPr>
              <a:t> </a:t>
            </a:r>
          </a:p>
          <a:p>
            <a:pPr algn="just">
              <a:spcBef>
                <a:spcPts val="0"/>
              </a:spcBef>
            </a:pPr>
            <a:r>
              <a:rPr kumimoji="1" lang="zh-CN" altLang="en-US" sz="2400" dirty="0">
                <a:latin typeface="Times New Roman" pitchFamily="18" charset="0"/>
              </a:rPr>
              <a:t>       上所述，我们得到一个重要结论：</a:t>
            </a:r>
            <a:r>
              <a:rPr kumimoji="1" lang="zh-CN" altLang="en-US" sz="2400" b="1" dirty="0">
                <a:solidFill>
                  <a:srgbClr val="FF0000"/>
                </a:solidFill>
                <a:latin typeface="Times New Roman" pitchFamily="18" charset="0"/>
              </a:rPr>
              <a:t>一个均值为零的窄带平稳高斯过程</a:t>
            </a:r>
            <a:r>
              <a:rPr kumimoji="1" lang="en-US" altLang="zh-CN" sz="2400" b="1" dirty="0">
                <a:solidFill>
                  <a:srgbClr val="FF0000"/>
                </a:solidFill>
                <a:latin typeface="Times New Roman" pitchFamily="18" charset="0"/>
              </a:rPr>
              <a:t>ξ(t</a:t>
            </a:r>
            <a:r>
              <a:rPr kumimoji="1" lang="en-US" altLang="zh-CN" sz="2400" b="1" dirty="0" smtClean="0">
                <a:solidFill>
                  <a:srgbClr val="FF0000"/>
                </a:solidFill>
                <a:latin typeface="Times New Roman" pitchFamily="18" charset="0"/>
              </a:rPr>
              <a:t>)</a:t>
            </a:r>
          </a:p>
          <a:p>
            <a:pPr lvl="1" algn="just">
              <a:spcBef>
                <a:spcPts val="0"/>
              </a:spcBef>
              <a:buFont typeface="Arial" pitchFamily="34" charset="0"/>
              <a:buChar char="•"/>
            </a:pPr>
            <a:r>
              <a:rPr kumimoji="1" lang="zh-CN" altLang="en-US" sz="2400" b="1" dirty="0" smtClean="0">
                <a:solidFill>
                  <a:srgbClr val="FF0000"/>
                </a:solidFill>
                <a:latin typeface="Times New Roman" pitchFamily="18" charset="0"/>
              </a:rPr>
              <a:t>它</a:t>
            </a:r>
            <a:r>
              <a:rPr kumimoji="1" lang="zh-CN" altLang="en-US" sz="2400" b="1" dirty="0">
                <a:solidFill>
                  <a:srgbClr val="FF0000"/>
                </a:solidFill>
                <a:latin typeface="Times New Roman" pitchFamily="18" charset="0"/>
              </a:rPr>
              <a:t>的同相分量</a:t>
            </a:r>
            <a:r>
              <a:rPr kumimoji="1" lang="en-US" altLang="zh-CN" sz="2400" b="1" dirty="0">
                <a:solidFill>
                  <a:srgbClr val="FF0000"/>
                </a:solidFill>
                <a:latin typeface="Times New Roman" pitchFamily="18" charset="0"/>
              </a:rPr>
              <a:t>ξ</a:t>
            </a:r>
            <a:r>
              <a:rPr kumimoji="1" lang="en-US" altLang="zh-CN" sz="2400" b="1" baseline="-25000" dirty="0">
                <a:solidFill>
                  <a:srgbClr val="FF0000"/>
                </a:solidFill>
                <a:latin typeface="Times New Roman" pitchFamily="18" charset="0"/>
              </a:rPr>
              <a:t>c</a:t>
            </a:r>
            <a:r>
              <a:rPr kumimoji="1" lang="en-US" altLang="zh-CN" sz="2400" b="1" dirty="0">
                <a:solidFill>
                  <a:srgbClr val="FF0000"/>
                </a:solidFill>
                <a:latin typeface="Times New Roman" pitchFamily="18" charset="0"/>
              </a:rPr>
              <a:t>(t)</a:t>
            </a:r>
            <a:r>
              <a:rPr kumimoji="1" lang="zh-CN" altLang="en-US" sz="2400" b="1" dirty="0">
                <a:solidFill>
                  <a:srgbClr val="FF0000"/>
                </a:solidFill>
                <a:latin typeface="Times New Roman" pitchFamily="18" charset="0"/>
              </a:rPr>
              <a:t>和正交分量</a:t>
            </a:r>
            <a:r>
              <a:rPr kumimoji="1" lang="en-US" altLang="zh-CN" sz="2400" b="1" dirty="0">
                <a:solidFill>
                  <a:srgbClr val="FF0000"/>
                </a:solidFill>
                <a:latin typeface="Times New Roman" pitchFamily="18" charset="0"/>
              </a:rPr>
              <a:t>ξ</a:t>
            </a:r>
            <a:r>
              <a:rPr kumimoji="1" lang="en-US" altLang="zh-CN" sz="2400" b="1" baseline="-25000" dirty="0">
                <a:solidFill>
                  <a:srgbClr val="FF0000"/>
                </a:solidFill>
                <a:latin typeface="Times New Roman" pitchFamily="18" charset="0"/>
              </a:rPr>
              <a:t>s</a:t>
            </a:r>
            <a:r>
              <a:rPr kumimoji="1" lang="en-US" altLang="zh-CN" sz="2400" b="1" dirty="0">
                <a:solidFill>
                  <a:srgbClr val="FF0000"/>
                </a:solidFill>
                <a:latin typeface="Times New Roman" pitchFamily="18" charset="0"/>
              </a:rPr>
              <a:t>(t)</a:t>
            </a:r>
            <a:r>
              <a:rPr kumimoji="1" lang="zh-CN" altLang="en-US" sz="2400" b="1" dirty="0">
                <a:solidFill>
                  <a:srgbClr val="FF0000"/>
                </a:solidFill>
                <a:latin typeface="Times New Roman" pitchFamily="18" charset="0"/>
              </a:rPr>
              <a:t>也是平稳高斯过程，而且均值都为零，方差也</a:t>
            </a:r>
            <a:r>
              <a:rPr kumimoji="1" lang="zh-CN" altLang="en-US" sz="2400" b="1" dirty="0" smtClean="0">
                <a:solidFill>
                  <a:srgbClr val="FF0000"/>
                </a:solidFill>
                <a:latin typeface="Times New Roman" pitchFamily="18" charset="0"/>
              </a:rPr>
              <a:t>相同；</a:t>
            </a:r>
            <a:endParaRPr kumimoji="1" lang="en-US" altLang="zh-CN" sz="2400" b="1" dirty="0" smtClean="0">
              <a:solidFill>
                <a:srgbClr val="FF0000"/>
              </a:solidFill>
              <a:latin typeface="Times New Roman" pitchFamily="18" charset="0"/>
            </a:endParaRPr>
          </a:p>
          <a:p>
            <a:pPr lvl="1" algn="just">
              <a:spcBef>
                <a:spcPts val="0"/>
              </a:spcBef>
              <a:buFont typeface="Arial" pitchFamily="34" charset="0"/>
              <a:buChar char="•"/>
            </a:pPr>
            <a:r>
              <a:rPr kumimoji="1" lang="zh-CN" altLang="en-US" sz="2400" b="1" dirty="0" smtClean="0">
                <a:solidFill>
                  <a:srgbClr val="FF0000"/>
                </a:solidFill>
                <a:latin typeface="Times New Roman" pitchFamily="18" charset="0"/>
              </a:rPr>
              <a:t>在</a:t>
            </a:r>
            <a:r>
              <a:rPr kumimoji="1" lang="zh-CN" altLang="en-US" sz="2400" b="1" dirty="0">
                <a:solidFill>
                  <a:srgbClr val="FF0000"/>
                </a:solidFill>
                <a:latin typeface="Times New Roman" pitchFamily="18" charset="0"/>
              </a:rPr>
              <a:t>同一时刻上得到的</a:t>
            </a:r>
            <a:r>
              <a:rPr kumimoji="1" lang="en-US" altLang="zh-CN" sz="2400" b="1" dirty="0">
                <a:solidFill>
                  <a:srgbClr val="FF0000"/>
                </a:solidFill>
                <a:latin typeface="Times New Roman" pitchFamily="18" charset="0"/>
              </a:rPr>
              <a:t>ξ</a:t>
            </a:r>
            <a:r>
              <a:rPr kumimoji="1" lang="en-US" altLang="zh-CN" sz="2400" b="1" baseline="-25000" dirty="0">
                <a:solidFill>
                  <a:srgbClr val="FF0000"/>
                </a:solidFill>
                <a:latin typeface="Times New Roman" pitchFamily="18" charset="0"/>
              </a:rPr>
              <a:t>c</a:t>
            </a:r>
            <a:r>
              <a:rPr kumimoji="1" lang="zh-CN" altLang="en-US" sz="2400" b="1" dirty="0">
                <a:solidFill>
                  <a:srgbClr val="FF0000"/>
                </a:solidFill>
                <a:latin typeface="Times New Roman" pitchFamily="18" charset="0"/>
              </a:rPr>
              <a:t>和</a:t>
            </a:r>
            <a:r>
              <a:rPr kumimoji="1" lang="en-US" altLang="zh-CN" sz="2400" b="1" dirty="0">
                <a:solidFill>
                  <a:srgbClr val="FF0000"/>
                </a:solidFill>
                <a:latin typeface="Times New Roman" pitchFamily="18" charset="0"/>
              </a:rPr>
              <a:t>ξ</a:t>
            </a:r>
            <a:r>
              <a:rPr kumimoji="1" lang="en-US" altLang="zh-CN" sz="2400" b="1" baseline="-25000" dirty="0">
                <a:solidFill>
                  <a:srgbClr val="FF0000"/>
                </a:solidFill>
                <a:latin typeface="Times New Roman" pitchFamily="18" charset="0"/>
              </a:rPr>
              <a:t>s</a:t>
            </a:r>
            <a:r>
              <a:rPr kumimoji="1" lang="zh-CN" altLang="en-US" sz="2400" b="1" dirty="0">
                <a:solidFill>
                  <a:srgbClr val="FF0000"/>
                </a:solidFill>
                <a:latin typeface="Times New Roman" pitchFamily="18" charset="0"/>
              </a:rPr>
              <a:t>是互不相关的或统计独立的。 </a:t>
            </a:r>
          </a:p>
        </p:txBody>
      </p:sp>
      <p:sp>
        <p:nvSpPr>
          <p:cNvPr id="3" name="灯片编号占位符 2"/>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51</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Text Box 4"/>
          <p:cNvSpPr txBox="1">
            <a:spLocks noChangeArrowheads="1"/>
          </p:cNvSpPr>
          <p:nvPr/>
        </p:nvSpPr>
        <p:spPr bwMode="auto">
          <a:xfrm>
            <a:off x="533400" y="1549241"/>
            <a:ext cx="8229600" cy="1015663"/>
          </a:xfrm>
          <a:prstGeom prst="rect">
            <a:avLst/>
          </a:prstGeom>
          <a:noFill/>
          <a:ln w="9525">
            <a:noFill/>
            <a:miter lim="800000"/>
            <a:headEnd/>
            <a:tailEnd/>
          </a:ln>
        </p:spPr>
        <p:txBody>
          <a:bodyPr>
            <a:spAutoFit/>
          </a:bodyPr>
          <a:lstStyle/>
          <a:p>
            <a:pPr algn="just">
              <a:spcBef>
                <a:spcPct val="50000"/>
              </a:spcBef>
              <a:buFont typeface="Wingdings" pitchFamily="2" charset="2"/>
              <a:buChar char="n"/>
            </a:pPr>
            <a:r>
              <a:rPr kumimoji="1" lang="zh-CN" altLang="en-US" sz="2400" dirty="0" smtClean="0">
                <a:latin typeface="Times New Roman" pitchFamily="18" charset="0"/>
              </a:rPr>
              <a:t>由</a:t>
            </a:r>
            <a:r>
              <a:rPr kumimoji="1" lang="zh-CN" altLang="en-US" sz="2400" dirty="0">
                <a:latin typeface="Times New Roman" pitchFamily="18" charset="0"/>
              </a:rPr>
              <a:t>上面的分析可知，</a:t>
            </a:r>
            <a:r>
              <a:rPr kumimoji="1" lang="en-US" altLang="zh-CN" sz="2400" dirty="0">
                <a:latin typeface="Times New Roman" pitchFamily="18" charset="0"/>
              </a:rPr>
              <a:t>ξ</a:t>
            </a:r>
            <a:r>
              <a:rPr kumimoji="1" lang="en-US" altLang="zh-CN" sz="2400" baseline="-25000" dirty="0">
                <a:latin typeface="Times New Roman" pitchFamily="18" charset="0"/>
              </a:rPr>
              <a:t>c</a:t>
            </a:r>
            <a:r>
              <a:rPr kumimoji="1" lang="zh-CN" altLang="en-US" sz="2400" dirty="0">
                <a:latin typeface="Times New Roman" pitchFamily="18" charset="0"/>
              </a:rPr>
              <a:t>和</a:t>
            </a:r>
            <a:r>
              <a:rPr kumimoji="1" lang="en-US" altLang="zh-CN" sz="2400" dirty="0">
                <a:latin typeface="Times New Roman" pitchFamily="18" charset="0"/>
              </a:rPr>
              <a:t>ξ</a:t>
            </a:r>
            <a:r>
              <a:rPr kumimoji="1" lang="en-US" altLang="zh-CN" sz="2400" baseline="-25000" dirty="0">
                <a:latin typeface="Times New Roman" pitchFamily="18" charset="0"/>
              </a:rPr>
              <a:t>s</a:t>
            </a:r>
            <a:r>
              <a:rPr kumimoji="1" lang="zh-CN" altLang="en-US" sz="2400" dirty="0">
                <a:latin typeface="Times New Roman" pitchFamily="18" charset="0"/>
              </a:rPr>
              <a:t>的联合概率密度函数为</a:t>
            </a:r>
          </a:p>
          <a:p>
            <a:pPr>
              <a:spcBef>
                <a:spcPct val="50000"/>
              </a:spcBef>
            </a:pPr>
            <a:r>
              <a:rPr kumimoji="1" lang="zh-CN" altLang="en-US" sz="2400" dirty="0">
                <a:latin typeface="Times New Roman" pitchFamily="18" charset="0"/>
              </a:rPr>
              <a:t>         </a:t>
            </a:r>
            <a:endParaRPr kumimoji="1" lang="en-US" altLang="zh-CN" sz="2400" dirty="0">
              <a:latin typeface="Times New Roman" pitchFamily="18" charset="0"/>
            </a:endParaRPr>
          </a:p>
        </p:txBody>
      </p:sp>
      <p:graphicFrame>
        <p:nvGraphicFramePr>
          <p:cNvPr id="50178" name="Object 5"/>
          <p:cNvGraphicFramePr>
            <a:graphicFrameLocks noChangeAspect="1"/>
          </p:cNvGraphicFramePr>
          <p:nvPr/>
        </p:nvGraphicFramePr>
        <p:xfrm>
          <a:off x="1173163" y="1916113"/>
          <a:ext cx="6943725" cy="1136650"/>
        </p:xfrm>
        <a:graphic>
          <a:graphicData uri="http://schemas.openxmlformats.org/presentationml/2006/ole">
            <mc:AlternateContent xmlns:mc="http://schemas.openxmlformats.org/markup-compatibility/2006">
              <mc:Choice xmlns:v="urn:schemas-microsoft-com:vml" Requires="v">
                <p:oleObj spid="_x0000_s50202" name="Equation" r:id="rId3" imgW="3022560" imgH="495000" progId="Equation.DSMT4">
                  <p:embed/>
                </p:oleObj>
              </mc:Choice>
              <mc:Fallback>
                <p:oleObj name="Equation" r:id="rId3" imgW="3022560" imgH="495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3163" y="1916113"/>
                        <a:ext cx="6943725" cy="113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3" name="Text Box 6"/>
          <p:cNvSpPr txBox="1">
            <a:spLocks noChangeArrowheads="1"/>
          </p:cNvSpPr>
          <p:nvPr/>
        </p:nvSpPr>
        <p:spPr bwMode="auto">
          <a:xfrm>
            <a:off x="533400" y="2996952"/>
            <a:ext cx="7848600" cy="1938338"/>
          </a:xfrm>
          <a:prstGeom prst="rect">
            <a:avLst/>
          </a:prstGeom>
          <a:noFill/>
          <a:ln w="9525">
            <a:noFill/>
            <a:miter lim="800000"/>
            <a:headEnd/>
            <a:tailEnd/>
          </a:ln>
        </p:spPr>
        <p:txBody>
          <a:bodyPr>
            <a:spAutoFit/>
          </a:bodyPr>
          <a:lstStyle/>
          <a:p>
            <a:pPr algn="just">
              <a:spcBef>
                <a:spcPct val="50000"/>
              </a:spcBef>
              <a:buFont typeface="Wingdings" pitchFamily="2" charset="2"/>
              <a:buChar char="n"/>
            </a:pPr>
            <a:r>
              <a:rPr kumimoji="1" lang="zh-CN" altLang="en-US" sz="2400" dirty="0" smtClean="0">
                <a:latin typeface="Times New Roman" pitchFamily="18" charset="0"/>
              </a:rPr>
              <a:t>设</a:t>
            </a:r>
            <a:r>
              <a:rPr kumimoji="1" lang="en-US" altLang="zh-CN" sz="2400" dirty="0">
                <a:solidFill>
                  <a:srgbClr val="FF0000"/>
                </a:solidFill>
                <a:latin typeface="Times New Roman" pitchFamily="18" charset="0"/>
              </a:rPr>
              <a:t>a</a:t>
            </a:r>
            <a:r>
              <a:rPr kumimoji="1" lang="en-US" altLang="zh-CN" sz="2400" baseline="-25000" dirty="0">
                <a:solidFill>
                  <a:srgbClr val="FF0000"/>
                </a:solidFill>
                <a:latin typeface="Times New Roman" pitchFamily="18" charset="0"/>
              </a:rPr>
              <a:t>ξ</a:t>
            </a:r>
            <a:r>
              <a:rPr kumimoji="1" lang="en-US" altLang="zh-CN" sz="2400" dirty="0">
                <a:solidFill>
                  <a:srgbClr val="FF0000"/>
                </a:solidFill>
                <a:latin typeface="Times New Roman" pitchFamily="18" charset="0"/>
              </a:rPr>
              <a:t>,φ</a:t>
            </a:r>
            <a:r>
              <a:rPr kumimoji="1" lang="en-US" altLang="zh-CN" sz="2400" baseline="-25000" dirty="0">
                <a:solidFill>
                  <a:srgbClr val="FF0000"/>
                </a:solidFill>
                <a:latin typeface="Times New Roman" pitchFamily="18" charset="0"/>
              </a:rPr>
              <a:t>ξ</a:t>
            </a:r>
            <a:r>
              <a:rPr kumimoji="1" lang="zh-CN" altLang="en-US" sz="2400" dirty="0">
                <a:latin typeface="Times New Roman" pitchFamily="18" charset="0"/>
              </a:rPr>
              <a:t>的联合概率密度函数为</a:t>
            </a:r>
            <a:r>
              <a:rPr kumimoji="1" lang="en-US" altLang="zh-CN" sz="2400" dirty="0">
                <a:latin typeface="Times New Roman" pitchFamily="18" charset="0"/>
              </a:rPr>
              <a:t>f(a</a:t>
            </a:r>
            <a:r>
              <a:rPr kumimoji="1" lang="en-US" altLang="zh-CN" sz="2400" baseline="-25000" dirty="0">
                <a:latin typeface="Times New Roman" pitchFamily="18" charset="0"/>
              </a:rPr>
              <a:t>ξ</a:t>
            </a:r>
            <a:r>
              <a:rPr kumimoji="1" lang="en-US" altLang="zh-CN" sz="2400" dirty="0">
                <a:latin typeface="Times New Roman" pitchFamily="18" charset="0"/>
              </a:rPr>
              <a:t>, φ</a:t>
            </a:r>
            <a:r>
              <a:rPr kumimoji="1" lang="en-US" altLang="zh-CN" sz="2400" baseline="-25000" dirty="0">
                <a:latin typeface="Times New Roman" pitchFamily="18" charset="0"/>
              </a:rPr>
              <a:t>ξ</a:t>
            </a:r>
            <a:r>
              <a:rPr kumimoji="1" lang="en-US" altLang="zh-CN" sz="2400" dirty="0">
                <a:latin typeface="Times New Roman" pitchFamily="18" charset="0"/>
              </a:rPr>
              <a:t>)</a:t>
            </a:r>
            <a:r>
              <a:rPr kumimoji="1" lang="zh-CN" altLang="en-US" sz="2400" dirty="0">
                <a:latin typeface="Times New Roman" pitchFamily="18" charset="0"/>
              </a:rPr>
              <a:t>，则利用概率论知识， 有</a:t>
            </a:r>
          </a:p>
          <a:p>
            <a:pPr algn="just">
              <a:spcBef>
                <a:spcPct val="50000"/>
              </a:spcBef>
            </a:pPr>
            <a:r>
              <a:rPr kumimoji="1" lang="zh-CN" altLang="en-US" sz="2400" dirty="0">
                <a:latin typeface="Times New Roman" pitchFamily="18" charset="0"/>
              </a:rPr>
              <a:t>             </a:t>
            </a:r>
            <a:r>
              <a:rPr kumimoji="1" lang="en-US" altLang="zh-CN" sz="2400" dirty="0">
                <a:latin typeface="Times New Roman" pitchFamily="18" charset="0"/>
              </a:rPr>
              <a:t> </a:t>
            </a:r>
          </a:p>
          <a:p>
            <a:pPr>
              <a:spcBef>
                <a:spcPct val="50000"/>
              </a:spcBef>
            </a:pPr>
            <a:r>
              <a:rPr kumimoji="1" lang="en-US" altLang="zh-CN" sz="2400" dirty="0">
                <a:latin typeface="Times New Roman" pitchFamily="18" charset="0"/>
              </a:rPr>
              <a:t> </a:t>
            </a:r>
          </a:p>
        </p:txBody>
      </p:sp>
      <p:graphicFrame>
        <p:nvGraphicFramePr>
          <p:cNvPr id="50179" name="Object 7"/>
          <p:cNvGraphicFramePr>
            <a:graphicFrameLocks noChangeAspect="1"/>
          </p:cNvGraphicFramePr>
          <p:nvPr/>
        </p:nvGraphicFramePr>
        <p:xfrm>
          <a:off x="2225675" y="3619797"/>
          <a:ext cx="4291013" cy="1249363"/>
        </p:xfrm>
        <a:graphic>
          <a:graphicData uri="http://schemas.openxmlformats.org/presentationml/2006/ole">
            <mc:AlternateContent xmlns:mc="http://schemas.openxmlformats.org/markup-compatibility/2006">
              <mc:Choice xmlns:v="urn:schemas-microsoft-com:vml" Requires="v">
                <p:oleObj spid="_x0000_s50203" name="Equation" r:id="rId5" imgW="2006280" imgH="583920" progId="Equation.DSMT4">
                  <p:embed/>
                </p:oleObj>
              </mc:Choice>
              <mc:Fallback>
                <p:oleObj name="Equation" r:id="rId5" imgW="2006280" imgH="58392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5675" y="3619797"/>
                        <a:ext cx="4291013" cy="1249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4" name="Text Box 8"/>
          <p:cNvSpPr txBox="1">
            <a:spLocks noChangeArrowheads="1"/>
          </p:cNvSpPr>
          <p:nvPr/>
        </p:nvSpPr>
        <p:spPr bwMode="auto">
          <a:xfrm>
            <a:off x="557213" y="4803031"/>
            <a:ext cx="8229600" cy="1569660"/>
          </a:xfrm>
          <a:prstGeom prst="rect">
            <a:avLst/>
          </a:prstGeom>
          <a:noFill/>
          <a:ln w="9525">
            <a:noFill/>
            <a:miter lim="800000"/>
            <a:headEnd/>
            <a:tailEnd/>
          </a:ln>
        </p:spPr>
        <p:txBody>
          <a:bodyPr>
            <a:spAutoFit/>
          </a:bodyPr>
          <a:lstStyle/>
          <a:p>
            <a:pPr algn="just">
              <a:spcBef>
                <a:spcPct val="50000"/>
              </a:spcBef>
            </a:pPr>
            <a:r>
              <a:rPr kumimoji="1" lang="en-US" altLang="zh-CN" sz="2400" dirty="0">
                <a:latin typeface="Times New Roman" pitchFamily="18" charset="0"/>
              </a:rPr>
              <a:t>        </a:t>
            </a:r>
            <a:r>
              <a:rPr kumimoji="1" lang="zh-CN" altLang="en-US" sz="2400" dirty="0" smtClean="0">
                <a:latin typeface="Times New Roman" pitchFamily="18" charset="0"/>
              </a:rPr>
              <a:t>又因为：</a:t>
            </a:r>
            <a:endParaRPr kumimoji="1" lang="zh-CN" altLang="en-US" sz="2400" dirty="0">
              <a:latin typeface="Times New Roman" pitchFamily="18" charset="0"/>
            </a:endParaRPr>
          </a:p>
          <a:p>
            <a:pPr algn="just">
              <a:spcBef>
                <a:spcPct val="50000"/>
              </a:spcBef>
            </a:pPr>
            <a:r>
              <a:rPr kumimoji="1" lang="zh-CN" altLang="en-US" sz="2400" dirty="0">
                <a:latin typeface="Times New Roman" pitchFamily="18" charset="0"/>
              </a:rPr>
              <a:t>           </a:t>
            </a:r>
            <a:endParaRPr kumimoji="1" lang="en-US" altLang="zh-CN" sz="2400" dirty="0">
              <a:latin typeface="Times New Roman" pitchFamily="18" charset="0"/>
            </a:endParaRPr>
          </a:p>
          <a:p>
            <a:pPr>
              <a:spcBef>
                <a:spcPct val="50000"/>
              </a:spcBef>
            </a:pPr>
            <a:endParaRPr kumimoji="1" lang="en-US" altLang="zh-CN" sz="2400" dirty="0">
              <a:latin typeface="Times New Roman" pitchFamily="18" charset="0"/>
            </a:endParaRPr>
          </a:p>
        </p:txBody>
      </p:sp>
      <p:graphicFrame>
        <p:nvGraphicFramePr>
          <p:cNvPr id="50180" name="Object 4"/>
          <p:cNvGraphicFramePr>
            <a:graphicFrameLocks noChangeAspect="1"/>
          </p:cNvGraphicFramePr>
          <p:nvPr/>
        </p:nvGraphicFramePr>
        <p:xfrm>
          <a:off x="2699792" y="5086225"/>
          <a:ext cx="1728788" cy="503238"/>
        </p:xfrm>
        <a:graphic>
          <a:graphicData uri="http://schemas.openxmlformats.org/presentationml/2006/ole">
            <mc:AlternateContent xmlns:mc="http://schemas.openxmlformats.org/markup-compatibility/2006">
              <mc:Choice xmlns:v="urn:schemas-microsoft-com:vml" Requires="v">
                <p:oleObj spid="_x0000_s50204" name="Equation" r:id="rId7" imgW="914400" imgH="266400" progId="Equation.DSMT4">
                  <p:embed/>
                </p:oleObj>
              </mc:Choice>
              <mc:Fallback>
                <p:oleObj name="Equation" r:id="rId7" imgW="914400" imgH="2664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9792" y="5086225"/>
                        <a:ext cx="1728788"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1" name="Object 8"/>
          <p:cNvGraphicFramePr>
            <a:graphicFrameLocks noChangeAspect="1"/>
          </p:cNvGraphicFramePr>
          <p:nvPr/>
        </p:nvGraphicFramePr>
        <p:xfrm>
          <a:off x="2699792" y="5589240"/>
          <a:ext cx="1728788" cy="504825"/>
        </p:xfrm>
        <a:graphic>
          <a:graphicData uri="http://schemas.openxmlformats.org/presentationml/2006/ole">
            <mc:AlternateContent xmlns:mc="http://schemas.openxmlformats.org/markup-compatibility/2006">
              <mc:Choice xmlns:v="urn:schemas-microsoft-com:vml" Requires="v">
                <p:oleObj spid="_x0000_s50205" name="Equation" r:id="rId9" imgW="914400" imgH="266400" progId="Equation.DSMT4">
                  <p:embed/>
                </p:oleObj>
              </mc:Choice>
              <mc:Fallback>
                <p:oleObj name="Equation" r:id="rId9" imgW="914400" imgH="2664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9792" y="5589240"/>
                        <a:ext cx="1728788"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4"/>
          <p:cNvSpPr txBox="1">
            <a:spLocks/>
          </p:cNvSpPr>
          <p:nvPr/>
        </p:nvSpPr>
        <p:spPr bwMode="auto">
          <a:xfrm>
            <a:off x="1043608" y="476672"/>
            <a:ext cx="6984776"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四、包络和相位的统计特性</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sp>
        <p:nvSpPr>
          <p:cNvPr id="10" name="灯片编号占位符 9"/>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52</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457200" y="1735410"/>
            <a:ext cx="1676400" cy="457200"/>
          </a:xfrm>
          <a:prstGeom prst="rect">
            <a:avLst/>
          </a:prstGeom>
          <a:noFill/>
          <a:ln w="9525">
            <a:noFill/>
            <a:miter lim="800000"/>
            <a:headEnd/>
            <a:tailEnd/>
          </a:ln>
        </p:spPr>
        <p:txBody>
          <a:bodyPr>
            <a:spAutoFit/>
          </a:bodyPr>
          <a:lstStyle/>
          <a:p>
            <a:pPr algn="just">
              <a:spcBef>
                <a:spcPct val="50000"/>
              </a:spcBef>
            </a:pPr>
            <a:r>
              <a:rPr kumimoji="1" lang="en-US" altLang="zh-CN" sz="2400" dirty="0">
                <a:latin typeface="Times New Roman" pitchFamily="18" charset="0"/>
              </a:rPr>
              <a:t>   </a:t>
            </a:r>
            <a:r>
              <a:rPr kumimoji="1" lang="zh-CN" altLang="en-US" sz="2400" dirty="0">
                <a:latin typeface="Times New Roman" pitchFamily="18" charset="0"/>
              </a:rPr>
              <a:t>得到             </a:t>
            </a:r>
          </a:p>
        </p:txBody>
      </p:sp>
      <p:sp>
        <p:nvSpPr>
          <p:cNvPr id="51205" name="Text Box 18"/>
          <p:cNvSpPr txBox="1">
            <a:spLocks noChangeArrowheads="1"/>
          </p:cNvSpPr>
          <p:nvPr/>
        </p:nvSpPr>
        <p:spPr bwMode="auto">
          <a:xfrm>
            <a:off x="457200" y="3411810"/>
            <a:ext cx="1981200" cy="457200"/>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于是</a:t>
            </a:r>
          </a:p>
        </p:txBody>
      </p:sp>
      <p:graphicFrame>
        <p:nvGraphicFramePr>
          <p:cNvPr id="51202" name="Object 20"/>
          <p:cNvGraphicFramePr>
            <a:graphicFrameLocks noChangeAspect="1"/>
          </p:cNvGraphicFramePr>
          <p:nvPr/>
        </p:nvGraphicFramePr>
        <p:xfrm>
          <a:off x="1362075" y="3597548"/>
          <a:ext cx="5424488" cy="2613025"/>
        </p:xfrm>
        <a:graphic>
          <a:graphicData uri="http://schemas.openxmlformats.org/presentationml/2006/ole">
            <mc:AlternateContent xmlns:mc="http://schemas.openxmlformats.org/markup-compatibility/2006">
              <mc:Choice xmlns:v="urn:schemas-microsoft-com:vml" Requires="v">
                <p:oleObj spid="_x0000_s51214" name="Equation" r:id="rId3" imgW="2793960" imgH="1346040" progId="Equation.DSMT4">
                  <p:embed/>
                </p:oleObj>
              </mc:Choice>
              <mc:Fallback>
                <p:oleObj name="Equation" r:id="rId3" imgW="2793960" imgH="1346040"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075" y="3597548"/>
                        <a:ext cx="5424488" cy="261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6" name="Text Box 22"/>
          <p:cNvSpPr txBox="1">
            <a:spLocks noChangeArrowheads="1"/>
          </p:cNvSpPr>
          <p:nvPr/>
        </p:nvSpPr>
        <p:spPr bwMode="auto">
          <a:xfrm>
            <a:off x="381000" y="6207398"/>
            <a:ext cx="8382000" cy="461962"/>
          </a:xfrm>
          <a:prstGeom prst="rect">
            <a:avLst/>
          </a:prstGeom>
          <a:noFill/>
          <a:ln w="9525">
            <a:noFill/>
            <a:miter lim="800000"/>
            <a:headEnd/>
            <a:tailEnd/>
          </a:ln>
        </p:spPr>
        <p:txBody>
          <a:bodyPr>
            <a:spAutoFit/>
          </a:bodyPr>
          <a:lstStyle/>
          <a:p>
            <a:pPr algn="just">
              <a:spcBef>
                <a:spcPct val="50000"/>
              </a:spcBef>
            </a:pPr>
            <a:r>
              <a:rPr kumimoji="1" lang="en-US" altLang="zh-CN" sz="2400">
                <a:latin typeface="Times New Roman" pitchFamily="18" charset="0"/>
              </a:rPr>
              <a:t>         </a:t>
            </a:r>
            <a:r>
              <a:rPr kumimoji="1" lang="zh-CN" altLang="en-US" sz="2400">
                <a:latin typeface="Times New Roman" pitchFamily="18" charset="0"/>
              </a:rPr>
              <a:t>注意，这里</a:t>
            </a:r>
            <a:r>
              <a:rPr kumimoji="1" lang="en-US" altLang="zh-CN" sz="2400">
                <a:latin typeface="Times New Roman" pitchFamily="18" charset="0"/>
              </a:rPr>
              <a:t>a</a:t>
            </a:r>
            <a:r>
              <a:rPr kumimoji="1" lang="en-US" altLang="zh-CN" sz="2400" baseline="-25000">
                <a:latin typeface="Times New Roman" pitchFamily="18" charset="0"/>
              </a:rPr>
              <a:t>ξ</a:t>
            </a:r>
            <a:r>
              <a:rPr kumimoji="1" lang="en-US" altLang="zh-CN" sz="2400">
                <a:latin typeface="Times New Roman" pitchFamily="18" charset="0"/>
              </a:rPr>
              <a:t>≥0, </a:t>
            </a:r>
            <a:r>
              <a:rPr kumimoji="1" lang="zh-CN" altLang="en-US" sz="2400">
                <a:latin typeface="Times New Roman" pitchFamily="18" charset="0"/>
              </a:rPr>
              <a:t>而</a:t>
            </a:r>
            <a:r>
              <a:rPr kumimoji="1" lang="en-US" altLang="zh-CN" sz="2400">
                <a:latin typeface="Times New Roman" pitchFamily="18" charset="0"/>
              </a:rPr>
              <a:t>φ</a:t>
            </a:r>
            <a:r>
              <a:rPr kumimoji="1" lang="en-US" altLang="zh-CN" sz="2400" baseline="-25000">
                <a:latin typeface="Times New Roman" pitchFamily="18" charset="0"/>
              </a:rPr>
              <a:t>ξ</a:t>
            </a:r>
            <a:r>
              <a:rPr kumimoji="1" lang="zh-CN" altLang="en-US" sz="2400">
                <a:latin typeface="Times New Roman" pitchFamily="18" charset="0"/>
              </a:rPr>
              <a:t>在</a:t>
            </a:r>
            <a:r>
              <a:rPr kumimoji="1" lang="en-US" altLang="zh-CN" sz="2400">
                <a:latin typeface="Times New Roman" pitchFamily="18" charset="0"/>
              </a:rPr>
              <a:t>(0</a:t>
            </a:r>
            <a:r>
              <a:rPr kumimoji="1" lang="zh-CN" altLang="en-US" sz="2400">
                <a:latin typeface="Times New Roman" pitchFamily="18" charset="0"/>
              </a:rPr>
              <a:t>，</a:t>
            </a:r>
            <a:r>
              <a:rPr kumimoji="1" lang="en-US" altLang="zh-CN" sz="2400">
                <a:latin typeface="Times New Roman" pitchFamily="18" charset="0"/>
              </a:rPr>
              <a:t>2π)</a:t>
            </a:r>
            <a:r>
              <a:rPr kumimoji="1" lang="zh-CN" altLang="en-US" sz="2400">
                <a:latin typeface="Times New Roman" pitchFamily="18" charset="0"/>
              </a:rPr>
              <a:t>内取值。</a:t>
            </a:r>
            <a:endParaRPr kumimoji="1" lang="en-US" altLang="zh-CN" sz="2400">
              <a:latin typeface="Times New Roman" pitchFamily="18" charset="0"/>
            </a:endParaRPr>
          </a:p>
        </p:txBody>
      </p:sp>
      <p:graphicFrame>
        <p:nvGraphicFramePr>
          <p:cNvPr id="51203" name="Object 3"/>
          <p:cNvGraphicFramePr>
            <a:graphicFrameLocks noChangeAspect="1"/>
          </p:cNvGraphicFramePr>
          <p:nvPr/>
        </p:nvGraphicFramePr>
        <p:xfrm>
          <a:off x="1276350" y="1306785"/>
          <a:ext cx="7588250" cy="2274888"/>
        </p:xfrm>
        <a:graphic>
          <a:graphicData uri="http://schemas.openxmlformats.org/presentationml/2006/ole">
            <mc:AlternateContent xmlns:mc="http://schemas.openxmlformats.org/markup-compatibility/2006">
              <mc:Choice xmlns:v="urn:schemas-microsoft-com:vml" Requires="v">
                <p:oleObj spid="_x0000_s51215" name="Equation" r:id="rId5" imgW="3301920" imgH="990360" progId="Equation.DSMT4">
                  <p:embed/>
                </p:oleObj>
              </mc:Choice>
              <mc:Fallback>
                <p:oleObj name="Equation" r:id="rId5" imgW="3301920" imgH="99036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6350" y="1306785"/>
                        <a:ext cx="7588250" cy="227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53</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4"/>
          <p:cNvGraphicFramePr>
            <a:graphicFrameLocks noChangeAspect="1"/>
          </p:cNvGraphicFramePr>
          <p:nvPr/>
        </p:nvGraphicFramePr>
        <p:xfrm>
          <a:off x="1408633" y="1245443"/>
          <a:ext cx="6835775" cy="2133600"/>
        </p:xfrm>
        <a:graphic>
          <a:graphicData uri="http://schemas.openxmlformats.org/presentationml/2006/ole">
            <mc:AlternateContent xmlns:mc="http://schemas.openxmlformats.org/markup-compatibility/2006">
              <mc:Choice xmlns:v="urn:schemas-microsoft-com:vml" Requires="v">
                <p:oleObj spid="_x0000_s52238" name="Equation" r:id="rId3" imgW="3340080" imgH="1041120" progId="Equation.DSMT4">
                  <p:embed/>
                </p:oleObj>
              </mc:Choice>
              <mc:Fallback>
                <p:oleObj name="Equation" r:id="rId3" imgW="3340080" imgH="10411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8633" y="1245443"/>
                        <a:ext cx="6835775"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28" name="Text Box 6"/>
          <p:cNvSpPr txBox="1">
            <a:spLocks noChangeArrowheads="1"/>
          </p:cNvSpPr>
          <p:nvPr/>
        </p:nvSpPr>
        <p:spPr bwMode="auto">
          <a:xfrm>
            <a:off x="381000" y="3245693"/>
            <a:ext cx="8229600" cy="1384300"/>
          </a:xfrm>
          <a:prstGeom prst="rect">
            <a:avLst/>
          </a:prstGeom>
          <a:noFill/>
          <a:ln w="9525">
            <a:noFill/>
            <a:miter lim="800000"/>
            <a:headEnd/>
            <a:tailEnd/>
          </a:ln>
        </p:spPr>
        <p:txBody>
          <a:bodyPr>
            <a:spAutoFit/>
          </a:bodyPr>
          <a:lstStyle/>
          <a:p>
            <a:pPr algn="just">
              <a:spcBef>
                <a:spcPct val="50000"/>
              </a:spcBef>
            </a:pPr>
            <a:r>
              <a:rPr kumimoji="1" lang="en-US" altLang="zh-CN" sz="2400">
                <a:latin typeface="Times New Roman" pitchFamily="18" charset="0"/>
              </a:rPr>
              <a:t>         </a:t>
            </a:r>
            <a:r>
              <a:rPr kumimoji="1" lang="zh-CN" altLang="en-US" sz="2400">
                <a:latin typeface="Times New Roman" pitchFamily="18" charset="0"/>
              </a:rPr>
              <a:t>可见，</a:t>
            </a:r>
            <a:r>
              <a:rPr kumimoji="1" lang="en-US" altLang="zh-CN" sz="2400">
                <a:solidFill>
                  <a:srgbClr val="FF0000"/>
                </a:solidFill>
                <a:latin typeface="Times New Roman" pitchFamily="18" charset="0"/>
              </a:rPr>
              <a:t>a</a:t>
            </a:r>
            <a:r>
              <a:rPr kumimoji="1" lang="en-US" altLang="zh-CN" sz="2400" baseline="-25000">
                <a:solidFill>
                  <a:srgbClr val="FF0000"/>
                </a:solidFill>
                <a:latin typeface="Times New Roman" pitchFamily="18" charset="0"/>
              </a:rPr>
              <a:t>ξ</a:t>
            </a:r>
            <a:r>
              <a:rPr kumimoji="1" lang="zh-CN" altLang="en-US" sz="2400">
                <a:solidFill>
                  <a:srgbClr val="FF0000"/>
                </a:solidFill>
                <a:latin typeface="Times New Roman" pitchFamily="18" charset="0"/>
              </a:rPr>
              <a:t>服从</a:t>
            </a:r>
            <a:r>
              <a:rPr kumimoji="1" lang="zh-CN" altLang="en-US" sz="2400" b="1">
                <a:solidFill>
                  <a:srgbClr val="FF0000"/>
                </a:solidFill>
                <a:latin typeface="Times New Roman" pitchFamily="18" charset="0"/>
              </a:rPr>
              <a:t>瑞利分布</a:t>
            </a:r>
            <a:r>
              <a:rPr kumimoji="1" lang="zh-CN" altLang="en-US" sz="2400">
                <a:latin typeface="Times New Roman" pitchFamily="18" charset="0"/>
              </a:rPr>
              <a:t>。 </a:t>
            </a:r>
          </a:p>
          <a:p>
            <a:pPr algn="just">
              <a:spcBef>
                <a:spcPct val="50000"/>
              </a:spcBef>
            </a:pPr>
            <a:r>
              <a:rPr kumimoji="1" lang="zh-CN" altLang="en-US" sz="2400">
                <a:latin typeface="Times New Roman" pitchFamily="18" charset="0"/>
              </a:rPr>
              <a:t>         同理，</a:t>
            </a:r>
            <a:r>
              <a:rPr kumimoji="1" lang="en-US" altLang="zh-CN" sz="2400">
                <a:latin typeface="Times New Roman" pitchFamily="18" charset="0"/>
              </a:rPr>
              <a:t>f(a</a:t>
            </a:r>
            <a:r>
              <a:rPr kumimoji="1" lang="en-US" altLang="zh-CN" sz="2400" baseline="-25000">
                <a:latin typeface="Times New Roman" pitchFamily="18" charset="0"/>
              </a:rPr>
              <a:t>ξ</a:t>
            </a:r>
            <a:r>
              <a:rPr kumimoji="1" lang="en-US" altLang="zh-CN" sz="2400">
                <a:latin typeface="Times New Roman" pitchFamily="18" charset="0"/>
              </a:rPr>
              <a:t>, φ</a:t>
            </a:r>
            <a:r>
              <a:rPr kumimoji="1" lang="en-US" altLang="zh-CN" sz="2400" baseline="-25000">
                <a:latin typeface="Times New Roman" pitchFamily="18" charset="0"/>
              </a:rPr>
              <a:t>ξ</a:t>
            </a:r>
            <a:r>
              <a:rPr kumimoji="1" lang="en-US" altLang="zh-CN" sz="2400">
                <a:latin typeface="Times New Roman" pitchFamily="18" charset="0"/>
              </a:rPr>
              <a:t>)</a:t>
            </a:r>
            <a:r>
              <a:rPr kumimoji="1" lang="zh-CN" altLang="en-US" sz="2400">
                <a:latin typeface="Times New Roman" pitchFamily="18" charset="0"/>
              </a:rPr>
              <a:t>对</a:t>
            </a:r>
            <a:r>
              <a:rPr kumimoji="1" lang="en-US" altLang="zh-CN" sz="2400">
                <a:latin typeface="Times New Roman" pitchFamily="18" charset="0"/>
              </a:rPr>
              <a:t>a</a:t>
            </a:r>
            <a:r>
              <a:rPr kumimoji="1" lang="en-US" altLang="zh-CN" sz="2400" baseline="-25000">
                <a:latin typeface="Times New Roman" pitchFamily="18" charset="0"/>
              </a:rPr>
              <a:t>ξ</a:t>
            </a:r>
            <a:r>
              <a:rPr kumimoji="1" lang="zh-CN" altLang="en-US" sz="2400">
                <a:latin typeface="Times New Roman" pitchFamily="18" charset="0"/>
              </a:rPr>
              <a:t>积分可求得相位</a:t>
            </a:r>
            <a:r>
              <a:rPr kumimoji="1" lang="en-US" altLang="zh-CN" sz="2400">
                <a:latin typeface="Times New Roman" pitchFamily="18" charset="0"/>
              </a:rPr>
              <a:t>φ</a:t>
            </a:r>
            <a:r>
              <a:rPr kumimoji="1" lang="en-US" altLang="zh-CN" sz="2400" baseline="-25000">
                <a:latin typeface="Times New Roman" pitchFamily="18" charset="0"/>
              </a:rPr>
              <a:t>ξ</a:t>
            </a:r>
            <a:r>
              <a:rPr kumimoji="1" lang="zh-CN" altLang="en-US" sz="2400">
                <a:latin typeface="Times New Roman" pitchFamily="18" charset="0"/>
              </a:rPr>
              <a:t>的一维概率密度函数为</a:t>
            </a:r>
          </a:p>
        </p:txBody>
      </p:sp>
      <p:graphicFrame>
        <p:nvGraphicFramePr>
          <p:cNvPr id="52227" name="Object 7"/>
          <p:cNvGraphicFramePr>
            <a:graphicFrameLocks noChangeAspect="1"/>
          </p:cNvGraphicFramePr>
          <p:nvPr/>
        </p:nvGraphicFramePr>
        <p:xfrm>
          <a:off x="1403350" y="4458543"/>
          <a:ext cx="6350000" cy="1755775"/>
        </p:xfrm>
        <a:graphic>
          <a:graphicData uri="http://schemas.openxmlformats.org/presentationml/2006/ole">
            <mc:AlternateContent xmlns:mc="http://schemas.openxmlformats.org/markup-compatibility/2006">
              <mc:Choice xmlns:v="urn:schemas-microsoft-com:vml" Requires="v">
                <p:oleObj spid="_x0000_s52239" name="Equation" r:id="rId5" imgW="3492360" imgH="965160" progId="Equation.DSMT4">
                  <p:embed/>
                </p:oleObj>
              </mc:Choice>
              <mc:Fallback>
                <p:oleObj name="Equation" r:id="rId5" imgW="3492360" imgH="9651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458543"/>
                        <a:ext cx="6350000" cy="175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29" name="Text Box 8"/>
          <p:cNvSpPr txBox="1">
            <a:spLocks noChangeArrowheads="1"/>
          </p:cNvSpPr>
          <p:nvPr/>
        </p:nvSpPr>
        <p:spPr bwMode="auto">
          <a:xfrm>
            <a:off x="395288" y="6279406"/>
            <a:ext cx="8382000" cy="461962"/>
          </a:xfrm>
          <a:prstGeom prst="rect">
            <a:avLst/>
          </a:prstGeom>
          <a:noFill/>
          <a:ln w="9525">
            <a:noFill/>
            <a:miter lim="800000"/>
            <a:headEnd/>
            <a:tailEnd/>
          </a:ln>
        </p:spPr>
        <p:txBody>
          <a:bodyPr>
            <a:spAutoFit/>
          </a:bodyPr>
          <a:lstStyle/>
          <a:p>
            <a:pPr algn="just">
              <a:spcBef>
                <a:spcPct val="50000"/>
              </a:spcBef>
            </a:pPr>
            <a:r>
              <a:rPr kumimoji="1" lang="zh-CN" altLang="en-US" sz="2400">
                <a:latin typeface="Times New Roman" pitchFamily="18" charset="0"/>
              </a:rPr>
              <a:t>        可见，</a:t>
            </a:r>
            <a:r>
              <a:rPr kumimoji="1" lang="en-US" altLang="zh-CN" sz="2400">
                <a:solidFill>
                  <a:srgbClr val="FF0000"/>
                </a:solidFill>
                <a:latin typeface="Times New Roman" pitchFamily="18" charset="0"/>
              </a:rPr>
              <a:t>φ</a:t>
            </a:r>
            <a:r>
              <a:rPr kumimoji="1" lang="en-US" altLang="zh-CN" sz="2400" baseline="-25000">
                <a:solidFill>
                  <a:srgbClr val="FF0000"/>
                </a:solidFill>
                <a:latin typeface="Times New Roman" pitchFamily="18" charset="0"/>
              </a:rPr>
              <a:t>ξ</a:t>
            </a:r>
            <a:r>
              <a:rPr kumimoji="1" lang="zh-CN" altLang="en-US" sz="2400">
                <a:solidFill>
                  <a:srgbClr val="FF0000"/>
                </a:solidFill>
                <a:latin typeface="Times New Roman" pitchFamily="18" charset="0"/>
              </a:rPr>
              <a:t>服从</a:t>
            </a:r>
            <a:r>
              <a:rPr kumimoji="1" lang="zh-CN" altLang="en-US" sz="2400" b="1">
                <a:solidFill>
                  <a:srgbClr val="FF0000"/>
                </a:solidFill>
                <a:latin typeface="Times New Roman" pitchFamily="18" charset="0"/>
              </a:rPr>
              <a:t>均匀分布</a:t>
            </a:r>
            <a:r>
              <a:rPr kumimoji="1" lang="zh-CN" altLang="en-US" sz="2400">
                <a:latin typeface="Times New Roman" pitchFamily="18" charset="0"/>
              </a:rPr>
              <a:t>。       </a:t>
            </a:r>
          </a:p>
        </p:txBody>
      </p:sp>
      <p:sp>
        <p:nvSpPr>
          <p:cNvPr id="52230" name="矩形 5"/>
          <p:cNvSpPr>
            <a:spLocks noChangeArrowheads="1"/>
          </p:cNvSpPr>
          <p:nvPr/>
        </p:nvSpPr>
        <p:spPr bwMode="auto">
          <a:xfrm>
            <a:off x="971872" y="526306"/>
            <a:ext cx="7848600" cy="830262"/>
          </a:xfrm>
          <a:prstGeom prst="rect">
            <a:avLst/>
          </a:prstGeom>
          <a:noFill/>
          <a:ln w="9525">
            <a:noFill/>
            <a:miter lim="800000"/>
            <a:headEnd/>
            <a:tailEnd/>
          </a:ln>
        </p:spPr>
        <p:txBody>
          <a:bodyPr>
            <a:spAutoFit/>
          </a:bodyPr>
          <a:lstStyle/>
          <a:p>
            <a:r>
              <a:rPr kumimoji="1" lang="zh-CN" altLang="en-US" sz="2400" dirty="0">
                <a:latin typeface="Times New Roman" pitchFamily="18" charset="0"/>
              </a:rPr>
              <a:t>再利用概率论中边际分布知识将</a:t>
            </a:r>
            <a:r>
              <a:rPr kumimoji="1" lang="en-US" altLang="zh-CN" sz="2400" dirty="0">
                <a:latin typeface="Times New Roman" pitchFamily="18" charset="0"/>
              </a:rPr>
              <a:t>f(a</a:t>
            </a:r>
            <a:r>
              <a:rPr kumimoji="1" lang="en-US" altLang="zh-CN" sz="1200" dirty="0">
                <a:latin typeface="Times New Roman" pitchFamily="18" charset="0"/>
              </a:rPr>
              <a:t>ξ</a:t>
            </a:r>
            <a:r>
              <a:rPr kumimoji="1" lang="en-US" altLang="zh-CN" sz="2400" dirty="0">
                <a:latin typeface="Times New Roman" pitchFamily="18" charset="0"/>
              </a:rPr>
              <a:t>,φ</a:t>
            </a:r>
            <a:r>
              <a:rPr kumimoji="1" lang="en-US" altLang="zh-CN" sz="1200" dirty="0">
                <a:latin typeface="Times New Roman" pitchFamily="18" charset="0"/>
              </a:rPr>
              <a:t>ξ</a:t>
            </a:r>
            <a:r>
              <a:rPr kumimoji="1" lang="en-US" altLang="zh-CN" sz="2400" dirty="0">
                <a:latin typeface="Times New Roman" pitchFamily="18" charset="0"/>
              </a:rPr>
              <a:t>)</a:t>
            </a:r>
            <a:r>
              <a:rPr kumimoji="1" lang="zh-CN" altLang="en-US" sz="2400" dirty="0">
                <a:latin typeface="Times New Roman" pitchFamily="18" charset="0"/>
              </a:rPr>
              <a:t>对</a:t>
            </a:r>
            <a:r>
              <a:rPr kumimoji="1" lang="en-US" altLang="zh-CN" sz="2400" dirty="0">
                <a:latin typeface="Times New Roman" pitchFamily="18" charset="0"/>
              </a:rPr>
              <a:t>φ</a:t>
            </a:r>
            <a:r>
              <a:rPr kumimoji="1" lang="en-US" altLang="zh-CN" sz="1200" dirty="0">
                <a:latin typeface="Times New Roman" pitchFamily="18" charset="0"/>
              </a:rPr>
              <a:t>ξ</a:t>
            </a:r>
            <a:r>
              <a:rPr kumimoji="1" lang="zh-CN" altLang="en-US" sz="2400" dirty="0">
                <a:latin typeface="Times New Roman" pitchFamily="18" charset="0"/>
              </a:rPr>
              <a:t>积分， 可求得包络</a:t>
            </a:r>
            <a:r>
              <a:rPr kumimoji="1" lang="en-US" altLang="zh-CN" sz="2400" dirty="0">
                <a:latin typeface="Times New Roman" pitchFamily="18" charset="0"/>
              </a:rPr>
              <a:t>a</a:t>
            </a:r>
            <a:r>
              <a:rPr kumimoji="1" lang="en-US" altLang="zh-CN" sz="1200" dirty="0">
                <a:latin typeface="Times New Roman" pitchFamily="18" charset="0"/>
              </a:rPr>
              <a:t>ξ</a:t>
            </a:r>
            <a:r>
              <a:rPr kumimoji="1" lang="zh-CN" altLang="en-US" sz="2400" dirty="0">
                <a:latin typeface="Times New Roman" pitchFamily="18" charset="0"/>
              </a:rPr>
              <a:t>的一维概率密度函数为</a:t>
            </a:r>
          </a:p>
        </p:txBody>
      </p:sp>
      <p:sp>
        <p:nvSpPr>
          <p:cNvPr id="7" name="灯片编号占位符 6"/>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54</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4"/>
          <p:cNvSpPr txBox="1">
            <a:spLocks noChangeArrowheads="1"/>
          </p:cNvSpPr>
          <p:nvPr/>
        </p:nvSpPr>
        <p:spPr bwMode="auto">
          <a:xfrm>
            <a:off x="533400" y="1754658"/>
            <a:ext cx="8001000" cy="3305520"/>
          </a:xfrm>
          <a:prstGeom prst="rect">
            <a:avLst/>
          </a:prstGeom>
          <a:noFill/>
          <a:ln w="9525">
            <a:noFill/>
            <a:miter lim="800000"/>
            <a:headEnd/>
            <a:tailEnd/>
          </a:ln>
        </p:spPr>
        <p:txBody>
          <a:bodyPr>
            <a:spAutoFit/>
          </a:bodyPr>
          <a:lstStyle/>
          <a:p>
            <a:pPr algn="just">
              <a:lnSpc>
                <a:spcPct val="12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综上所述，我们又得到一个</a:t>
            </a:r>
            <a:r>
              <a:rPr kumimoji="1" lang="zh-CN" altLang="en-US" sz="2400" b="1" dirty="0">
                <a:solidFill>
                  <a:srgbClr val="7030A0"/>
                </a:solidFill>
                <a:latin typeface="Times New Roman" pitchFamily="18" charset="0"/>
              </a:rPr>
              <a:t>重要结论</a:t>
            </a:r>
            <a:r>
              <a:rPr kumimoji="1" lang="zh-CN" altLang="en-US" sz="2400" dirty="0">
                <a:latin typeface="Times New Roman" pitchFamily="18" charset="0"/>
              </a:rPr>
              <a:t>：</a:t>
            </a:r>
            <a:r>
              <a:rPr kumimoji="1" lang="zh-CN" altLang="en-US" sz="2400" b="1" dirty="0">
                <a:solidFill>
                  <a:srgbClr val="FF0000"/>
                </a:solidFill>
                <a:latin typeface="Times New Roman" pitchFamily="18" charset="0"/>
              </a:rPr>
              <a:t>一个均值为零， 方差为</a:t>
            </a:r>
            <a:r>
              <a:rPr kumimoji="1" lang="en-US" altLang="zh-CN" sz="2400" b="1" dirty="0">
                <a:solidFill>
                  <a:srgbClr val="FF0000"/>
                </a:solidFill>
                <a:latin typeface="Times New Roman" pitchFamily="18" charset="0"/>
              </a:rPr>
              <a:t>σ</a:t>
            </a:r>
            <a:r>
              <a:rPr kumimoji="1" lang="en-US" altLang="zh-CN" sz="2400" b="1" baseline="30000" dirty="0">
                <a:solidFill>
                  <a:srgbClr val="FF0000"/>
                </a:solidFill>
                <a:latin typeface="Times New Roman" pitchFamily="18" charset="0"/>
              </a:rPr>
              <a:t>2</a:t>
            </a:r>
            <a:r>
              <a:rPr kumimoji="1" lang="en-US" altLang="zh-CN" sz="2400" b="1" baseline="-25000" dirty="0">
                <a:solidFill>
                  <a:srgbClr val="FF0000"/>
                </a:solidFill>
                <a:latin typeface="Times New Roman" pitchFamily="18" charset="0"/>
              </a:rPr>
              <a:t>ξ</a:t>
            </a:r>
            <a:r>
              <a:rPr kumimoji="1" lang="zh-CN" altLang="en-US" sz="2400" b="1" dirty="0">
                <a:solidFill>
                  <a:srgbClr val="FF0000"/>
                </a:solidFill>
                <a:latin typeface="Times New Roman" pitchFamily="18" charset="0"/>
              </a:rPr>
              <a:t>的窄带平稳高斯过程</a:t>
            </a:r>
            <a:r>
              <a:rPr kumimoji="1" lang="en-US" altLang="zh-CN" sz="2400" b="1" dirty="0">
                <a:solidFill>
                  <a:srgbClr val="FF0000"/>
                </a:solidFill>
                <a:latin typeface="Times New Roman" pitchFamily="18" charset="0"/>
              </a:rPr>
              <a:t>ξ(t)</a:t>
            </a:r>
            <a:r>
              <a:rPr kumimoji="1" lang="zh-CN" altLang="en-US" sz="2400" b="1" dirty="0">
                <a:solidFill>
                  <a:srgbClr val="FF0000"/>
                </a:solidFill>
                <a:latin typeface="Times New Roman" pitchFamily="18" charset="0"/>
              </a:rPr>
              <a:t>，</a:t>
            </a:r>
            <a:r>
              <a:rPr kumimoji="1" lang="zh-CN" altLang="en-US" sz="2400" b="1" dirty="0" smtClean="0">
                <a:solidFill>
                  <a:srgbClr val="FF0000"/>
                </a:solidFill>
                <a:latin typeface="Times New Roman" pitchFamily="18" charset="0"/>
              </a:rPr>
              <a:t>其</a:t>
            </a:r>
            <a:endParaRPr kumimoji="1" lang="en-US" altLang="zh-CN" sz="2400" b="1" dirty="0" smtClean="0">
              <a:solidFill>
                <a:srgbClr val="FF0000"/>
              </a:solidFill>
              <a:latin typeface="Times New Roman" pitchFamily="18" charset="0"/>
            </a:endParaRPr>
          </a:p>
          <a:p>
            <a:pPr lvl="1" algn="just">
              <a:lnSpc>
                <a:spcPct val="120000"/>
              </a:lnSpc>
              <a:spcBef>
                <a:spcPct val="50000"/>
              </a:spcBef>
              <a:buFont typeface="Arial" pitchFamily="34" charset="0"/>
              <a:buChar char="•"/>
            </a:pPr>
            <a:r>
              <a:rPr kumimoji="1" lang="zh-CN" altLang="en-US" sz="2400" b="1" dirty="0" smtClean="0">
                <a:solidFill>
                  <a:srgbClr val="FF0000"/>
                </a:solidFill>
                <a:latin typeface="Times New Roman" pitchFamily="18" charset="0"/>
              </a:rPr>
              <a:t>包络</a:t>
            </a:r>
            <a:r>
              <a:rPr kumimoji="1" lang="en-US" altLang="zh-CN" sz="2400" b="1" dirty="0">
                <a:solidFill>
                  <a:srgbClr val="FF0000"/>
                </a:solidFill>
                <a:latin typeface="Times New Roman" pitchFamily="18" charset="0"/>
              </a:rPr>
              <a:t>a</a:t>
            </a:r>
            <a:r>
              <a:rPr kumimoji="1" lang="en-US" altLang="zh-CN" sz="2400" b="1" baseline="-25000" dirty="0">
                <a:solidFill>
                  <a:srgbClr val="FF0000"/>
                </a:solidFill>
                <a:latin typeface="Times New Roman" pitchFamily="18" charset="0"/>
              </a:rPr>
              <a:t>ξ</a:t>
            </a:r>
            <a:r>
              <a:rPr kumimoji="1" lang="en-US" altLang="zh-CN" sz="2400" b="1" dirty="0">
                <a:solidFill>
                  <a:srgbClr val="FF0000"/>
                </a:solidFill>
                <a:latin typeface="Times New Roman" pitchFamily="18" charset="0"/>
              </a:rPr>
              <a:t>(t)</a:t>
            </a:r>
            <a:r>
              <a:rPr kumimoji="1" lang="zh-CN" altLang="en-US" sz="2400" b="1" dirty="0">
                <a:solidFill>
                  <a:srgbClr val="FF0000"/>
                </a:solidFill>
                <a:latin typeface="Times New Roman" pitchFamily="18" charset="0"/>
              </a:rPr>
              <a:t>的一维分布是瑞利分布</a:t>
            </a:r>
            <a:r>
              <a:rPr kumimoji="1" lang="zh-CN" altLang="en-US" sz="2400" b="1" dirty="0" smtClean="0">
                <a:solidFill>
                  <a:srgbClr val="FF0000"/>
                </a:solidFill>
                <a:latin typeface="Times New Roman" pitchFamily="18" charset="0"/>
              </a:rPr>
              <a:t>，</a:t>
            </a:r>
            <a:endParaRPr kumimoji="1" lang="en-US" altLang="zh-CN" sz="2400" b="1" dirty="0" smtClean="0">
              <a:solidFill>
                <a:srgbClr val="FF0000"/>
              </a:solidFill>
              <a:latin typeface="Times New Roman" pitchFamily="18" charset="0"/>
            </a:endParaRPr>
          </a:p>
          <a:p>
            <a:pPr lvl="1" algn="just">
              <a:lnSpc>
                <a:spcPct val="120000"/>
              </a:lnSpc>
              <a:spcBef>
                <a:spcPct val="50000"/>
              </a:spcBef>
              <a:buFont typeface="Arial" pitchFamily="34" charset="0"/>
              <a:buChar char="•"/>
            </a:pPr>
            <a:r>
              <a:rPr kumimoji="1" lang="zh-CN" altLang="en-US" sz="2400" b="1" dirty="0" smtClean="0">
                <a:solidFill>
                  <a:srgbClr val="FF0000"/>
                </a:solidFill>
                <a:latin typeface="Times New Roman" pitchFamily="18" charset="0"/>
              </a:rPr>
              <a:t>相位</a:t>
            </a:r>
            <a:r>
              <a:rPr kumimoji="1" lang="en-US" altLang="zh-CN" sz="2400" b="1" dirty="0">
                <a:solidFill>
                  <a:srgbClr val="FF0000"/>
                </a:solidFill>
                <a:latin typeface="Times New Roman" pitchFamily="18" charset="0"/>
              </a:rPr>
              <a:t>φ</a:t>
            </a:r>
            <a:r>
              <a:rPr kumimoji="1" lang="en-US" altLang="zh-CN" sz="2400" b="1" baseline="-25000" dirty="0">
                <a:solidFill>
                  <a:srgbClr val="FF0000"/>
                </a:solidFill>
                <a:latin typeface="Times New Roman" pitchFamily="18" charset="0"/>
              </a:rPr>
              <a:t>ξ</a:t>
            </a:r>
            <a:r>
              <a:rPr kumimoji="1" lang="en-US" altLang="zh-CN" sz="2400" b="1" dirty="0">
                <a:solidFill>
                  <a:srgbClr val="FF0000"/>
                </a:solidFill>
                <a:latin typeface="Times New Roman" pitchFamily="18" charset="0"/>
              </a:rPr>
              <a:t>(t)</a:t>
            </a:r>
            <a:r>
              <a:rPr kumimoji="1" lang="zh-CN" altLang="en-US" sz="2400" b="1" dirty="0">
                <a:solidFill>
                  <a:srgbClr val="FF0000"/>
                </a:solidFill>
                <a:latin typeface="Times New Roman" pitchFamily="18" charset="0"/>
              </a:rPr>
              <a:t>的一维分布是均匀分布</a:t>
            </a:r>
            <a:r>
              <a:rPr kumimoji="1" lang="zh-CN" altLang="en-US" sz="2400" b="1" dirty="0" smtClean="0">
                <a:solidFill>
                  <a:srgbClr val="FF0000"/>
                </a:solidFill>
                <a:latin typeface="Times New Roman" pitchFamily="18" charset="0"/>
              </a:rPr>
              <a:t>，</a:t>
            </a:r>
            <a:endParaRPr kumimoji="1" lang="en-US" altLang="zh-CN" sz="2400" b="1" dirty="0" smtClean="0">
              <a:solidFill>
                <a:srgbClr val="FF0000"/>
              </a:solidFill>
              <a:latin typeface="Times New Roman" pitchFamily="18" charset="0"/>
            </a:endParaRPr>
          </a:p>
          <a:p>
            <a:pPr lvl="1" algn="just">
              <a:lnSpc>
                <a:spcPct val="120000"/>
              </a:lnSpc>
              <a:spcBef>
                <a:spcPct val="50000"/>
              </a:spcBef>
              <a:buFont typeface="Arial" pitchFamily="34" charset="0"/>
              <a:buChar char="•"/>
            </a:pPr>
            <a:r>
              <a:rPr kumimoji="1" lang="zh-CN" altLang="en-US" sz="2400" b="1" dirty="0" smtClean="0">
                <a:solidFill>
                  <a:srgbClr val="FF0000"/>
                </a:solidFill>
                <a:latin typeface="Times New Roman" pitchFamily="18" charset="0"/>
              </a:rPr>
              <a:t>就</a:t>
            </a:r>
            <a:r>
              <a:rPr kumimoji="1" lang="zh-CN" altLang="en-US" sz="2400" b="1" dirty="0">
                <a:solidFill>
                  <a:srgbClr val="FF0000"/>
                </a:solidFill>
                <a:latin typeface="Times New Roman" pitchFamily="18" charset="0"/>
              </a:rPr>
              <a:t>一维分布而言，</a:t>
            </a:r>
            <a:r>
              <a:rPr kumimoji="1" lang="en-US" altLang="zh-CN" sz="2400" b="1" dirty="0">
                <a:solidFill>
                  <a:srgbClr val="FF0000"/>
                </a:solidFill>
                <a:latin typeface="Times New Roman" pitchFamily="18" charset="0"/>
              </a:rPr>
              <a:t>a</a:t>
            </a:r>
            <a:r>
              <a:rPr kumimoji="1" lang="en-US" altLang="zh-CN" sz="2400" b="1" baseline="-25000" dirty="0">
                <a:solidFill>
                  <a:srgbClr val="FF0000"/>
                </a:solidFill>
                <a:latin typeface="Times New Roman" pitchFamily="18" charset="0"/>
              </a:rPr>
              <a:t>ξ</a:t>
            </a:r>
            <a:r>
              <a:rPr kumimoji="1" lang="en-US" altLang="zh-CN" sz="2400" b="1" dirty="0">
                <a:solidFill>
                  <a:srgbClr val="FF0000"/>
                </a:solidFill>
                <a:latin typeface="Times New Roman" pitchFamily="18" charset="0"/>
              </a:rPr>
              <a:t>(t)</a:t>
            </a:r>
            <a:r>
              <a:rPr kumimoji="1" lang="zh-CN" altLang="en-US" sz="2400" b="1" dirty="0">
                <a:solidFill>
                  <a:srgbClr val="FF0000"/>
                </a:solidFill>
                <a:latin typeface="Times New Roman" pitchFamily="18" charset="0"/>
              </a:rPr>
              <a:t>与</a:t>
            </a:r>
            <a:r>
              <a:rPr kumimoji="1" lang="en-US" altLang="zh-CN" sz="2400" b="1" dirty="0">
                <a:solidFill>
                  <a:srgbClr val="FF0000"/>
                </a:solidFill>
                <a:latin typeface="Times New Roman" pitchFamily="18" charset="0"/>
              </a:rPr>
              <a:t>φ</a:t>
            </a:r>
            <a:r>
              <a:rPr kumimoji="1" lang="en-US" altLang="zh-CN" sz="2400" b="1" baseline="-25000" dirty="0">
                <a:solidFill>
                  <a:srgbClr val="FF0000"/>
                </a:solidFill>
                <a:latin typeface="Times New Roman" pitchFamily="18" charset="0"/>
              </a:rPr>
              <a:t>ξ</a:t>
            </a:r>
            <a:r>
              <a:rPr kumimoji="1" lang="en-US" altLang="zh-CN" sz="2400" b="1" dirty="0">
                <a:solidFill>
                  <a:srgbClr val="FF0000"/>
                </a:solidFill>
                <a:latin typeface="Times New Roman" pitchFamily="18" charset="0"/>
              </a:rPr>
              <a:t>(t)</a:t>
            </a:r>
            <a:r>
              <a:rPr kumimoji="1" lang="zh-CN" altLang="en-US" sz="2400" b="1" dirty="0">
                <a:solidFill>
                  <a:srgbClr val="FF0000"/>
                </a:solidFill>
                <a:latin typeface="Times New Roman" pitchFamily="18" charset="0"/>
              </a:rPr>
              <a:t>是统计独立的，即有下式成立</a:t>
            </a:r>
            <a:r>
              <a:rPr kumimoji="1" lang="zh-CN" altLang="en-US" sz="2400" b="1" dirty="0" smtClean="0">
                <a:solidFill>
                  <a:srgbClr val="FF0000"/>
                </a:solidFill>
                <a:latin typeface="Times New Roman" pitchFamily="18" charset="0"/>
              </a:rPr>
              <a:t>：         </a:t>
            </a:r>
            <a:r>
              <a:rPr kumimoji="1" lang="en-US" altLang="zh-CN" sz="2400" b="1" dirty="0">
                <a:solidFill>
                  <a:srgbClr val="FF0000"/>
                </a:solidFill>
                <a:latin typeface="Times New Roman" pitchFamily="18" charset="0"/>
              </a:rPr>
              <a:t>f(a</a:t>
            </a:r>
            <a:r>
              <a:rPr kumimoji="1" lang="en-US" altLang="zh-CN" sz="2400" b="1" baseline="-25000" dirty="0">
                <a:solidFill>
                  <a:srgbClr val="FF0000"/>
                </a:solidFill>
                <a:latin typeface="Times New Roman" pitchFamily="18" charset="0"/>
              </a:rPr>
              <a:t>ξ</a:t>
            </a:r>
            <a:r>
              <a:rPr kumimoji="1" lang="en-US" altLang="zh-CN" sz="2400" b="1" dirty="0">
                <a:solidFill>
                  <a:srgbClr val="FF0000"/>
                </a:solidFill>
                <a:latin typeface="Times New Roman" pitchFamily="18" charset="0"/>
              </a:rPr>
              <a:t>,φ</a:t>
            </a:r>
            <a:r>
              <a:rPr kumimoji="1" lang="en-US" altLang="zh-CN" sz="2400" b="1" baseline="-25000" dirty="0">
                <a:solidFill>
                  <a:srgbClr val="FF0000"/>
                </a:solidFill>
                <a:latin typeface="Times New Roman" pitchFamily="18" charset="0"/>
              </a:rPr>
              <a:t>ξ</a:t>
            </a:r>
            <a:r>
              <a:rPr kumimoji="1" lang="en-US" altLang="zh-CN" sz="2400" b="1" dirty="0">
                <a:solidFill>
                  <a:srgbClr val="FF0000"/>
                </a:solidFill>
                <a:latin typeface="Times New Roman" pitchFamily="18" charset="0"/>
              </a:rPr>
              <a:t>)=f(a</a:t>
            </a:r>
            <a:r>
              <a:rPr kumimoji="1" lang="en-US" altLang="zh-CN" sz="2400" b="1" baseline="-25000" dirty="0">
                <a:solidFill>
                  <a:srgbClr val="FF0000"/>
                </a:solidFill>
                <a:latin typeface="Times New Roman" pitchFamily="18" charset="0"/>
              </a:rPr>
              <a:t>ξ</a:t>
            </a:r>
            <a:r>
              <a:rPr kumimoji="1" lang="en-US" altLang="zh-CN" sz="2400" b="1" dirty="0">
                <a:solidFill>
                  <a:srgbClr val="FF0000"/>
                </a:solidFill>
                <a:latin typeface="Times New Roman" pitchFamily="18" charset="0"/>
              </a:rPr>
              <a:t>)</a:t>
            </a:r>
            <a:r>
              <a:rPr kumimoji="1" lang="en-US" altLang="zh-CN" sz="2400" b="1" dirty="0">
                <a:solidFill>
                  <a:srgbClr val="FF0000"/>
                </a:solidFill>
                <a:latin typeface="Courier New" pitchFamily="49" charset="0"/>
              </a:rPr>
              <a:t>·</a:t>
            </a:r>
            <a:r>
              <a:rPr kumimoji="1" lang="en-US" altLang="zh-CN" sz="2400" b="1" dirty="0">
                <a:solidFill>
                  <a:srgbClr val="FF0000"/>
                </a:solidFill>
                <a:latin typeface="Times New Roman" pitchFamily="18" charset="0"/>
              </a:rPr>
              <a:t>f(φ</a:t>
            </a:r>
            <a:r>
              <a:rPr kumimoji="1" lang="en-US" altLang="zh-CN" sz="2400" b="1" baseline="-25000" dirty="0">
                <a:solidFill>
                  <a:srgbClr val="FF0000"/>
                </a:solidFill>
                <a:latin typeface="Times New Roman" pitchFamily="18" charset="0"/>
              </a:rPr>
              <a:t>ξ</a:t>
            </a:r>
            <a:r>
              <a:rPr kumimoji="1" lang="en-US" altLang="zh-CN" sz="2400" b="1" dirty="0">
                <a:solidFill>
                  <a:srgbClr val="FF0000"/>
                </a:solidFill>
                <a:latin typeface="Times New Roman" pitchFamily="18" charset="0"/>
              </a:rPr>
              <a:t>)</a:t>
            </a:r>
            <a:r>
              <a:rPr kumimoji="1" lang="en-US" altLang="zh-CN" sz="2400" dirty="0">
                <a:latin typeface="Times New Roman" pitchFamily="18" charset="0"/>
              </a:rPr>
              <a:t>       </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55</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76064" y="2391023"/>
            <a:ext cx="7052320" cy="1470025"/>
          </a:xfrm>
        </p:spPr>
        <p:txBody>
          <a:bodyPr/>
          <a:lstStyle/>
          <a:p>
            <a:pPr algn="l"/>
            <a:r>
              <a:rPr lang="en-US" altLang="zh-CN" sz="3600" b="1" dirty="0" smtClean="0">
                <a:solidFill>
                  <a:schemeClr val="accent2"/>
                </a:solidFill>
                <a:effectLst>
                  <a:outerShdw blurRad="38100" dist="38100" dir="2700000" algn="tl">
                    <a:srgbClr val="000000">
                      <a:alpha val="43137"/>
                    </a:srgbClr>
                  </a:outerShdw>
                </a:effectLst>
              </a:rPr>
              <a:t>§2.6   </a:t>
            </a:r>
            <a:r>
              <a:rPr lang="zh-CN" altLang="en-US" sz="3600" b="1" dirty="0" smtClean="0">
                <a:solidFill>
                  <a:schemeClr val="accent2"/>
                </a:solidFill>
                <a:effectLst>
                  <a:outerShdw blurRad="38100" dist="38100" dir="2700000" algn="tl">
                    <a:srgbClr val="000000">
                      <a:alpha val="43137"/>
                    </a:srgbClr>
                  </a:outerShdw>
                </a:effectLst>
              </a:rPr>
              <a:t>正弦波加窄带高斯噪声</a:t>
            </a: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56</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ext Box 4"/>
          <p:cNvSpPr txBox="1">
            <a:spLocks noChangeArrowheads="1"/>
          </p:cNvSpPr>
          <p:nvPr/>
        </p:nvSpPr>
        <p:spPr bwMode="auto">
          <a:xfrm>
            <a:off x="228600" y="1528763"/>
            <a:ext cx="8382000" cy="4487382"/>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Char char="n"/>
            </a:pPr>
            <a:r>
              <a:rPr kumimoji="1" lang="zh-CN" altLang="en-US" sz="2400" dirty="0" smtClean="0">
                <a:latin typeface="Times New Roman" pitchFamily="18" charset="0"/>
              </a:rPr>
              <a:t>信号</a:t>
            </a:r>
            <a:r>
              <a:rPr kumimoji="1" lang="zh-CN" altLang="en-US" sz="2400" dirty="0">
                <a:latin typeface="Times New Roman" pitchFamily="18" charset="0"/>
              </a:rPr>
              <a:t>经过信道传输后总会受到噪声的干扰，为了减少噪声的影响，通常在接收机前端设置一个带通滤波器，以滤除信号频带以外的噪声</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algn="just">
              <a:lnSpc>
                <a:spcPct val="130000"/>
              </a:lnSpc>
              <a:spcBef>
                <a:spcPct val="50000"/>
              </a:spcBef>
              <a:buFont typeface="Wingdings" pitchFamily="2" charset="2"/>
              <a:buChar char="n"/>
            </a:pPr>
            <a:r>
              <a:rPr kumimoji="1" lang="zh-CN" altLang="en-US" sz="2400" dirty="0" smtClean="0">
                <a:latin typeface="Times New Roman" pitchFamily="18" charset="0"/>
              </a:rPr>
              <a:t>因此</a:t>
            </a:r>
            <a:r>
              <a:rPr kumimoji="1" lang="zh-CN" altLang="en-US" sz="2400" dirty="0">
                <a:latin typeface="Times New Roman" pitchFamily="18" charset="0"/>
              </a:rPr>
              <a:t>，带通滤波器的输出是信号与窄带噪声的混合波形</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algn="just">
              <a:lnSpc>
                <a:spcPct val="130000"/>
              </a:lnSpc>
              <a:spcBef>
                <a:spcPct val="50000"/>
              </a:spcBef>
              <a:buFont typeface="Wingdings" pitchFamily="2" charset="2"/>
              <a:buChar char="n"/>
            </a:pPr>
            <a:r>
              <a:rPr kumimoji="1" lang="zh-CN" altLang="en-US" sz="2400" dirty="0" smtClean="0">
                <a:latin typeface="Times New Roman" pitchFamily="18" charset="0"/>
              </a:rPr>
              <a:t>最</a:t>
            </a:r>
            <a:r>
              <a:rPr kumimoji="1" lang="zh-CN" altLang="en-US" sz="2400" dirty="0">
                <a:latin typeface="Times New Roman" pitchFamily="18" charset="0"/>
              </a:rPr>
              <a:t>常见的是</a:t>
            </a:r>
            <a:r>
              <a:rPr kumimoji="1" lang="zh-CN" altLang="en-US" sz="2400" b="1" dirty="0">
                <a:solidFill>
                  <a:srgbClr val="7030A0"/>
                </a:solidFill>
                <a:latin typeface="Times New Roman" pitchFamily="18" charset="0"/>
              </a:rPr>
              <a:t>正弦波加窄带高斯噪声</a:t>
            </a:r>
            <a:r>
              <a:rPr kumimoji="1" lang="zh-CN" altLang="en-US" sz="2400" dirty="0">
                <a:latin typeface="Times New Roman" pitchFamily="18" charset="0"/>
              </a:rPr>
              <a:t>的</a:t>
            </a:r>
            <a:r>
              <a:rPr kumimoji="1" lang="zh-CN" altLang="en-US" sz="2400" b="1" dirty="0">
                <a:solidFill>
                  <a:srgbClr val="FF0000"/>
                </a:solidFill>
                <a:latin typeface="Times New Roman" pitchFamily="18" charset="0"/>
              </a:rPr>
              <a:t>合成波</a:t>
            </a:r>
            <a:r>
              <a:rPr kumimoji="1" lang="zh-CN" altLang="en-US" sz="2400" dirty="0">
                <a:latin typeface="Times New Roman" pitchFamily="18" charset="0"/>
              </a:rPr>
              <a:t>，这是通信系统中常会遇到的一种情况，所以有必要了解合成信号的包络和相位的统计特性。 </a:t>
            </a:r>
          </a:p>
          <a:p>
            <a:pPr algn="just">
              <a:lnSpc>
                <a:spcPct val="130000"/>
              </a:lnSpc>
              <a:spcBef>
                <a:spcPct val="50000"/>
              </a:spcBef>
            </a:pPr>
            <a:r>
              <a:rPr kumimoji="1" lang="zh-CN" altLang="en-US" sz="2400" dirty="0">
                <a:latin typeface="Times New Roman" pitchFamily="18" charset="0"/>
              </a:rPr>
              <a:t>             </a:t>
            </a:r>
            <a:endParaRPr kumimoji="1" lang="en-US" altLang="zh-CN" sz="2400" dirty="0">
              <a:latin typeface="Times New Roman" pitchFamily="18" charset="0"/>
            </a:endParaRPr>
          </a:p>
        </p:txBody>
      </p:sp>
      <p:sp>
        <p:nvSpPr>
          <p:cNvPr id="5" name="标题 4"/>
          <p:cNvSpPr txBox="1">
            <a:spLocks/>
          </p:cNvSpPr>
          <p:nvPr/>
        </p:nvSpPr>
        <p:spPr bwMode="auto">
          <a:xfrm>
            <a:off x="1043608" y="476672"/>
            <a:ext cx="6984776"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一、正弦波加窄带高斯噪声</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sp>
        <p:nvSpPr>
          <p:cNvPr id="6" name="灯片编号占位符 5"/>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57</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4"/>
          <p:cNvSpPr txBox="1">
            <a:spLocks noChangeArrowheads="1"/>
          </p:cNvSpPr>
          <p:nvPr/>
        </p:nvSpPr>
        <p:spPr bwMode="auto">
          <a:xfrm>
            <a:off x="533400" y="1217885"/>
            <a:ext cx="8229600" cy="3859213"/>
          </a:xfrm>
          <a:prstGeom prst="rect">
            <a:avLst/>
          </a:prstGeom>
          <a:noFill/>
          <a:ln w="9525">
            <a:noFill/>
            <a:miter lim="800000"/>
            <a:headEnd/>
            <a:tailEnd/>
          </a:ln>
        </p:spPr>
        <p:txBody>
          <a:bodyPr>
            <a:spAutoFit/>
          </a:bodyPr>
          <a:lstStyle/>
          <a:p>
            <a:pPr algn="just">
              <a:lnSpc>
                <a:spcPct val="145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式中</a:t>
            </a:r>
            <a:r>
              <a:rPr kumimoji="1" lang="en-US" altLang="zh-CN" sz="2400" dirty="0">
                <a:latin typeface="Times New Roman" pitchFamily="18" charset="0"/>
              </a:rPr>
              <a:t>, n(t)=n</a:t>
            </a:r>
            <a:r>
              <a:rPr kumimoji="1" lang="en-US" altLang="zh-CN" sz="2400" baseline="-25000" dirty="0">
                <a:latin typeface="Times New Roman" pitchFamily="18" charset="0"/>
              </a:rPr>
              <a:t>c</a:t>
            </a:r>
            <a:r>
              <a:rPr kumimoji="1" lang="en-US" altLang="zh-CN" sz="2400" dirty="0">
                <a:latin typeface="Times New Roman" pitchFamily="18" charset="0"/>
              </a:rPr>
              <a:t>(t) </a:t>
            </a:r>
            <a:r>
              <a:rPr kumimoji="1" lang="en-US" altLang="zh-CN" sz="2400" dirty="0" smtClean="0">
                <a:latin typeface="Times New Roman" pitchFamily="18" charset="0"/>
              </a:rPr>
              <a:t>cosω</a:t>
            </a:r>
            <a:r>
              <a:rPr kumimoji="1" lang="en-US" altLang="zh-CN" sz="2400" baseline="-25000" dirty="0" smtClean="0">
                <a:latin typeface="Times New Roman" pitchFamily="18" charset="0"/>
              </a:rPr>
              <a:t>c</a:t>
            </a:r>
            <a:r>
              <a:rPr kumimoji="1" lang="en-US" altLang="zh-CN" sz="2400" dirty="0" smtClean="0">
                <a:latin typeface="Times New Roman" pitchFamily="18" charset="0"/>
              </a:rPr>
              <a:t>t - n</a:t>
            </a:r>
            <a:r>
              <a:rPr kumimoji="1" lang="en-US" altLang="zh-CN" sz="2400" baseline="-25000" dirty="0" smtClean="0">
                <a:latin typeface="Times New Roman" pitchFamily="18" charset="0"/>
              </a:rPr>
              <a:t>s</a:t>
            </a:r>
            <a:r>
              <a:rPr kumimoji="1" lang="en-US" altLang="zh-CN" sz="2400" dirty="0" smtClean="0">
                <a:latin typeface="Times New Roman" pitchFamily="18" charset="0"/>
              </a:rPr>
              <a:t>(t</a:t>
            </a:r>
            <a:r>
              <a:rPr kumimoji="1" lang="en-US" altLang="zh-CN" sz="2400" dirty="0">
                <a:latin typeface="Times New Roman" pitchFamily="18" charset="0"/>
              </a:rPr>
              <a:t>) sinω</a:t>
            </a:r>
            <a:r>
              <a:rPr kumimoji="1" lang="en-US" altLang="zh-CN" sz="2400" baseline="-25000" dirty="0">
                <a:latin typeface="Times New Roman" pitchFamily="18" charset="0"/>
              </a:rPr>
              <a:t>c</a:t>
            </a:r>
            <a:r>
              <a:rPr kumimoji="1" lang="en-US" altLang="zh-CN" sz="2400" dirty="0">
                <a:latin typeface="Times New Roman" pitchFamily="18" charset="0"/>
              </a:rPr>
              <a:t>t</a:t>
            </a:r>
            <a:r>
              <a:rPr kumimoji="1" lang="zh-CN" altLang="en-US" sz="2400" dirty="0">
                <a:latin typeface="Times New Roman" pitchFamily="18" charset="0"/>
              </a:rPr>
              <a:t>为</a:t>
            </a:r>
            <a:r>
              <a:rPr kumimoji="1" lang="zh-CN" altLang="en-US" sz="2400" dirty="0">
                <a:solidFill>
                  <a:srgbClr val="7030A0"/>
                </a:solidFill>
                <a:latin typeface="Times New Roman" pitchFamily="18" charset="0"/>
              </a:rPr>
              <a:t>窄带高斯噪声</a:t>
            </a:r>
            <a:r>
              <a:rPr kumimoji="1" lang="zh-CN" altLang="en-US" sz="2400" dirty="0">
                <a:latin typeface="Times New Roman" pitchFamily="18" charset="0"/>
              </a:rPr>
              <a:t>，其均值为零，方差为</a:t>
            </a:r>
            <a:r>
              <a:rPr kumimoji="1" lang="en-US" altLang="zh-CN" sz="2400" dirty="0">
                <a:latin typeface="Times New Roman" pitchFamily="18" charset="0"/>
              </a:rPr>
              <a:t>σ</a:t>
            </a:r>
            <a:r>
              <a:rPr kumimoji="1" lang="en-US" altLang="zh-CN" sz="2400" baseline="30000" dirty="0">
                <a:latin typeface="Times New Roman" pitchFamily="18" charset="0"/>
              </a:rPr>
              <a:t>2</a:t>
            </a:r>
            <a:r>
              <a:rPr kumimoji="1" lang="en-US" altLang="zh-CN" sz="2400" baseline="-25000" dirty="0">
                <a:latin typeface="Times New Roman" pitchFamily="18" charset="0"/>
              </a:rPr>
              <a:t>n</a:t>
            </a:r>
            <a:r>
              <a:rPr kumimoji="1" lang="zh-CN" altLang="en-US" sz="2400" dirty="0">
                <a:latin typeface="Times New Roman" pitchFamily="18" charset="0"/>
              </a:rPr>
              <a:t>；正弦信号的</a:t>
            </a:r>
            <a:r>
              <a:rPr kumimoji="1" lang="en-US" altLang="zh-CN" sz="2400" dirty="0">
                <a:latin typeface="Times New Roman" pitchFamily="18" charset="0"/>
              </a:rPr>
              <a:t>A, ω</a:t>
            </a:r>
            <a:r>
              <a:rPr kumimoji="1" lang="en-US" altLang="zh-CN" sz="2400" baseline="-25000" dirty="0">
                <a:latin typeface="Times New Roman" pitchFamily="18" charset="0"/>
              </a:rPr>
              <a:t>c</a:t>
            </a:r>
            <a:r>
              <a:rPr kumimoji="1" lang="zh-CN" altLang="en-US" sz="2400" dirty="0">
                <a:latin typeface="Times New Roman" pitchFamily="18" charset="0"/>
              </a:rPr>
              <a:t>均为常数，</a:t>
            </a:r>
            <a:r>
              <a:rPr kumimoji="1" lang="en-US" altLang="zh-CN" sz="2400" dirty="0">
                <a:latin typeface="Times New Roman" pitchFamily="18" charset="0"/>
              </a:rPr>
              <a:t>θ</a:t>
            </a:r>
            <a:r>
              <a:rPr kumimoji="1" lang="zh-CN" altLang="en-US" sz="2400" dirty="0">
                <a:latin typeface="Times New Roman" pitchFamily="18" charset="0"/>
              </a:rPr>
              <a:t>是在</a:t>
            </a:r>
            <a:r>
              <a:rPr kumimoji="1" lang="en-US" altLang="zh-CN" sz="2400" dirty="0">
                <a:latin typeface="Times New Roman" pitchFamily="18" charset="0"/>
              </a:rPr>
              <a:t>(0, 2π)</a:t>
            </a:r>
            <a:r>
              <a:rPr kumimoji="1" lang="zh-CN" altLang="en-US" sz="2400" dirty="0">
                <a:latin typeface="Times New Roman" pitchFamily="18" charset="0"/>
              </a:rPr>
              <a:t>上均匀分布的随机变量。 于是</a:t>
            </a:r>
          </a:p>
          <a:p>
            <a:pPr algn="just">
              <a:lnSpc>
                <a:spcPct val="145000"/>
              </a:lnSpc>
              <a:spcBef>
                <a:spcPct val="50000"/>
              </a:spcBef>
            </a:pPr>
            <a:r>
              <a:rPr kumimoji="1" lang="zh-CN" altLang="en-US" sz="2400" dirty="0">
                <a:latin typeface="Times New Roman" pitchFamily="18" charset="0"/>
              </a:rPr>
              <a:t>           </a:t>
            </a:r>
            <a:endParaRPr kumimoji="1" lang="en-US" altLang="zh-CN" sz="2400" dirty="0">
              <a:latin typeface="Times New Roman" pitchFamily="18" charset="0"/>
            </a:endParaRPr>
          </a:p>
          <a:p>
            <a:pPr algn="just">
              <a:lnSpc>
                <a:spcPct val="145000"/>
              </a:lnSpc>
              <a:spcBef>
                <a:spcPct val="50000"/>
              </a:spcBef>
            </a:pPr>
            <a:r>
              <a:rPr kumimoji="1" lang="en-US" altLang="zh-CN" sz="2400" dirty="0">
                <a:latin typeface="Times New Roman" pitchFamily="18" charset="0"/>
              </a:rPr>
              <a:t>                                                                                             </a:t>
            </a:r>
          </a:p>
          <a:p>
            <a:pPr>
              <a:lnSpc>
                <a:spcPct val="145000"/>
              </a:lnSpc>
              <a:spcBef>
                <a:spcPct val="50000"/>
              </a:spcBef>
            </a:pPr>
            <a:endParaRPr kumimoji="1" lang="en-US" altLang="zh-CN" sz="2400" dirty="0">
              <a:latin typeface="Times New Roman" pitchFamily="18" charset="0"/>
            </a:endParaRPr>
          </a:p>
        </p:txBody>
      </p:sp>
      <p:sp>
        <p:nvSpPr>
          <p:cNvPr id="53252" name="Text Box 5"/>
          <p:cNvSpPr txBox="1">
            <a:spLocks noChangeArrowheads="1"/>
          </p:cNvSpPr>
          <p:nvPr/>
        </p:nvSpPr>
        <p:spPr bwMode="auto">
          <a:xfrm>
            <a:off x="757238" y="5099323"/>
            <a:ext cx="8229600" cy="1570037"/>
          </a:xfrm>
          <a:prstGeom prst="rect">
            <a:avLst/>
          </a:prstGeom>
          <a:noFill/>
          <a:ln w="9525">
            <a:noFill/>
            <a:miter lim="800000"/>
            <a:headEnd/>
            <a:tailEnd/>
          </a:ln>
        </p:spPr>
        <p:txBody>
          <a:bodyPr>
            <a:spAutoFit/>
          </a:bodyPr>
          <a:lstStyle/>
          <a:p>
            <a:pPr algn="just">
              <a:spcBef>
                <a:spcPct val="50000"/>
              </a:spcBef>
            </a:pPr>
            <a:r>
              <a:rPr kumimoji="1" lang="zh-CN" altLang="en-US" sz="2400" dirty="0">
                <a:latin typeface="Times New Roman" pitchFamily="18" charset="0"/>
              </a:rPr>
              <a:t>式中</a:t>
            </a:r>
          </a:p>
          <a:p>
            <a:pPr algn="just">
              <a:spcBef>
                <a:spcPct val="50000"/>
              </a:spcBef>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en-US" altLang="zh-CN" sz="2400" dirty="0">
                <a:latin typeface="Times New Roman" pitchFamily="18" charset="0"/>
              </a:rPr>
              <a:t>z</a:t>
            </a:r>
            <a:r>
              <a:rPr kumimoji="1" lang="en-US" altLang="zh-CN" sz="2400" baseline="-25000" dirty="0">
                <a:latin typeface="Times New Roman" pitchFamily="18" charset="0"/>
              </a:rPr>
              <a:t>c</a:t>
            </a:r>
            <a:r>
              <a:rPr kumimoji="1" lang="en-US" altLang="zh-CN" sz="2400" dirty="0">
                <a:latin typeface="Times New Roman" pitchFamily="18" charset="0"/>
              </a:rPr>
              <a:t>(t)=Acosθ+n</a:t>
            </a:r>
            <a:r>
              <a:rPr kumimoji="1" lang="en-US" altLang="zh-CN" sz="2400" baseline="-25000" dirty="0">
                <a:latin typeface="Times New Roman" pitchFamily="18" charset="0"/>
              </a:rPr>
              <a:t>c</a:t>
            </a:r>
            <a:r>
              <a:rPr kumimoji="1" lang="en-US" altLang="zh-CN" sz="2400" dirty="0">
                <a:latin typeface="Times New Roman" pitchFamily="18" charset="0"/>
              </a:rPr>
              <a:t>(t)                                </a:t>
            </a:r>
          </a:p>
          <a:p>
            <a:pPr algn="just">
              <a:spcBef>
                <a:spcPct val="50000"/>
              </a:spcBef>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en-US" altLang="zh-CN" sz="2400" dirty="0">
                <a:latin typeface="Times New Roman" pitchFamily="18" charset="0"/>
              </a:rPr>
              <a:t>z</a:t>
            </a:r>
            <a:r>
              <a:rPr kumimoji="1" lang="en-US" altLang="zh-CN" sz="2400" baseline="-25000" dirty="0">
                <a:latin typeface="Times New Roman" pitchFamily="18" charset="0"/>
              </a:rPr>
              <a:t>s</a:t>
            </a:r>
            <a:r>
              <a:rPr kumimoji="1" lang="en-US" altLang="zh-CN" sz="2400" dirty="0">
                <a:latin typeface="Times New Roman" pitchFamily="18" charset="0"/>
              </a:rPr>
              <a:t>(t)=Asinθ+n</a:t>
            </a:r>
            <a:r>
              <a:rPr kumimoji="1" lang="en-US" altLang="zh-CN" sz="2400" baseline="-25000" dirty="0">
                <a:latin typeface="Times New Roman" pitchFamily="18" charset="0"/>
              </a:rPr>
              <a:t>s</a:t>
            </a:r>
            <a:r>
              <a:rPr kumimoji="1" lang="en-US" altLang="zh-CN" sz="2400" dirty="0">
                <a:latin typeface="Times New Roman" pitchFamily="18" charset="0"/>
              </a:rPr>
              <a:t>(t)                                 </a:t>
            </a:r>
          </a:p>
        </p:txBody>
      </p:sp>
      <p:graphicFrame>
        <p:nvGraphicFramePr>
          <p:cNvPr id="53250" name="Object 4"/>
          <p:cNvGraphicFramePr>
            <a:graphicFrameLocks noChangeAspect="1"/>
          </p:cNvGraphicFramePr>
          <p:nvPr/>
        </p:nvGraphicFramePr>
        <p:xfrm>
          <a:off x="987425" y="3130823"/>
          <a:ext cx="6567488" cy="1766887"/>
        </p:xfrm>
        <a:graphic>
          <a:graphicData uri="http://schemas.openxmlformats.org/presentationml/2006/ole">
            <mc:AlternateContent xmlns:mc="http://schemas.openxmlformats.org/markup-compatibility/2006">
              <mc:Choice xmlns:v="urn:schemas-microsoft-com:vml" Requires="v">
                <p:oleObj spid="_x0000_s53256" name="Equation" r:id="rId3" imgW="3949560" imgH="888840" progId="Equation.DSMT4">
                  <p:embed/>
                </p:oleObj>
              </mc:Choice>
              <mc:Fallback>
                <p:oleObj name="Equation" r:id="rId3" imgW="3949560" imgH="8888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425" y="3130823"/>
                        <a:ext cx="6567488" cy="176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1043608" y="552280"/>
            <a:ext cx="8100392" cy="572464"/>
          </a:xfrm>
          <a:prstGeom prst="rect">
            <a:avLst/>
          </a:prstGeom>
        </p:spPr>
        <p:txBody>
          <a:bodyPr wrap="square">
            <a:spAutoFit/>
          </a:bodyPr>
          <a:lstStyle/>
          <a:p>
            <a:pPr algn="just">
              <a:lnSpc>
                <a:spcPct val="130000"/>
              </a:lnSpc>
              <a:spcBef>
                <a:spcPct val="50000"/>
              </a:spcBef>
            </a:pPr>
            <a:r>
              <a:rPr kumimoji="1" lang="zh-CN" altLang="en-US" sz="2400" dirty="0" smtClean="0">
                <a:latin typeface="Times New Roman" pitchFamily="18" charset="0"/>
              </a:rPr>
              <a:t>设合成信号为：</a:t>
            </a:r>
            <a:r>
              <a:rPr kumimoji="1" lang="en-US" altLang="zh-CN" sz="2400" dirty="0" smtClean="0">
                <a:latin typeface="Times New Roman" pitchFamily="18" charset="0"/>
              </a:rPr>
              <a:t>r(t)=A  cos(ω</a:t>
            </a:r>
            <a:r>
              <a:rPr kumimoji="1" lang="en-US" altLang="zh-CN" sz="2400" baseline="-25000" dirty="0" smtClean="0">
                <a:latin typeface="Times New Roman" pitchFamily="18" charset="0"/>
              </a:rPr>
              <a:t>c </a:t>
            </a:r>
            <a:r>
              <a:rPr kumimoji="1" lang="en-US" altLang="zh-CN" sz="2400" dirty="0" smtClean="0">
                <a:latin typeface="Times New Roman" pitchFamily="18" charset="0"/>
              </a:rPr>
              <a:t>t+θ) + n(t)                       </a:t>
            </a:r>
            <a:endParaRPr kumimoji="1" lang="en-US" altLang="zh-CN" sz="2400" dirty="0">
              <a:latin typeface="Times New Roman" pitchFamily="18" charset="0"/>
            </a:endParaRPr>
          </a:p>
        </p:txBody>
      </p:sp>
      <p:sp>
        <p:nvSpPr>
          <p:cNvPr id="6" name="矩形 5"/>
          <p:cNvSpPr/>
          <p:nvPr/>
        </p:nvSpPr>
        <p:spPr>
          <a:xfrm>
            <a:off x="1763688" y="5733256"/>
            <a:ext cx="1114408" cy="369332"/>
          </a:xfrm>
          <a:prstGeom prst="rect">
            <a:avLst/>
          </a:prstGeom>
        </p:spPr>
        <p:txBody>
          <a:bodyPr wrap="none">
            <a:spAutoFit/>
          </a:bodyPr>
          <a:lstStyle/>
          <a:p>
            <a:r>
              <a:rPr lang="zh-CN" altLang="en-US" b="1" dirty="0" smtClean="0">
                <a:solidFill>
                  <a:srgbClr val="FF0000"/>
                </a:solidFill>
              </a:rPr>
              <a:t>同相分量</a:t>
            </a:r>
            <a:endParaRPr lang="zh-CN" altLang="en-US" b="1" dirty="0">
              <a:solidFill>
                <a:srgbClr val="FF0000"/>
              </a:solidFill>
            </a:endParaRPr>
          </a:p>
        </p:txBody>
      </p:sp>
      <p:cxnSp>
        <p:nvCxnSpPr>
          <p:cNvPr id="7" name="直接连接符 6"/>
          <p:cNvCxnSpPr/>
          <p:nvPr/>
        </p:nvCxnSpPr>
        <p:spPr bwMode="auto">
          <a:xfrm>
            <a:off x="3851920" y="1052736"/>
            <a:ext cx="288032" cy="0"/>
          </a:xfrm>
          <a:prstGeom prst="line">
            <a:avLst/>
          </a:prstGeom>
          <a:solidFill>
            <a:schemeClr val="accent1"/>
          </a:solidFill>
          <a:ln w="50800" cap="flat" cmpd="sng" algn="ctr">
            <a:solidFill>
              <a:srgbClr val="FF0000"/>
            </a:solidFill>
            <a:prstDash val="solid"/>
            <a:round/>
            <a:headEnd type="none" w="med" len="med"/>
            <a:tailEnd type="none" w="med" len="med"/>
          </a:ln>
          <a:effectLst/>
        </p:spPr>
      </p:cxnSp>
      <p:cxnSp>
        <p:nvCxnSpPr>
          <p:cNvPr id="8" name="直接连接符 7"/>
          <p:cNvCxnSpPr/>
          <p:nvPr/>
        </p:nvCxnSpPr>
        <p:spPr bwMode="auto">
          <a:xfrm>
            <a:off x="4716016" y="1052736"/>
            <a:ext cx="288032" cy="0"/>
          </a:xfrm>
          <a:prstGeom prst="line">
            <a:avLst/>
          </a:prstGeom>
          <a:solidFill>
            <a:schemeClr val="accent1"/>
          </a:solidFill>
          <a:ln w="50800" cap="flat" cmpd="sng" algn="ctr">
            <a:solidFill>
              <a:srgbClr val="FF0000"/>
            </a:solidFill>
            <a:prstDash val="solid"/>
            <a:round/>
            <a:headEnd type="none" w="med" len="med"/>
            <a:tailEnd type="none" w="med" len="med"/>
          </a:ln>
          <a:effectLst/>
        </p:spPr>
      </p:cxnSp>
      <p:cxnSp>
        <p:nvCxnSpPr>
          <p:cNvPr id="9" name="直接连接符 8"/>
          <p:cNvCxnSpPr/>
          <p:nvPr/>
        </p:nvCxnSpPr>
        <p:spPr bwMode="auto">
          <a:xfrm>
            <a:off x="5292080" y="1052736"/>
            <a:ext cx="288032" cy="0"/>
          </a:xfrm>
          <a:prstGeom prst="line">
            <a:avLst/>
          </a:prstGeom>
          <a:solidFill>
            <a:schemeClr val="accent1"/>
          </a:solidFill>
          <a:ln w="50800" cap="flat" cmpd="sng" algn="ctr">
            <a:solidFill>
              <a:srgbClr val="FF0000"/>
            </a:solidFill>
            <a:prstDash val="solid"/>
            <a:round/>
            <a:headEnd type="none" w="med" len="med"/>
            <a:tailEnd type="none" w="med" len="med"/>
          </a:ln>
          <a:effectLst/>
        </p:spPr>
      </p:cxnSp>
      <p:cxnSp>
        <p:nvCxnSpPr>
          <p:cNvPr id="10" name="直接连接符 9"/>
          <p:cNvCxnSpPr/>
          <p:nvPr/>
        </p:nvCxnSpPr>
        <p:spPr bwMode="auto">
          <a:xfrm>
            <a:off x="5868144" y="1052736"/>
            <a:ext cx="432048" cy="0"/>
          </a:xfrm>
          <a:prstGeom prst="line">
            <a:avLst/>
          </a:prstGeom>
          <a:solidFill>
            <a:schemeClr val="accent1"/>
          </a:solidFill>
          <a:ln w="50800" cap="flat" cmpd="sng" algn="ctr">
            <a:solidFill>
              <a:srgbClr val="FF0000"/>
            </a:solidFill>
            <a:prstDash val="solid"/>
            <a:round/>
            <a:headEnd type="none" w="med" len="med"/>
            <a:tailEnd type="none" w="med" len="med"/>
          </a:ln>
          <a:effectLst/>
        </p:spPr>
      </p:cxnSp>
      <p:sp>
        <p:nvSpPr>
          <p:cNvPr id="14" name="矩形 13"/>
          <p:cNvSpPr/>
          <p:nvPr/>
        </p:nvSpPr>
        <p:spPr>
          <a:xfrm>
            <a:off x="1763688" y="6309320"/>
            <a:ext cx="1114408" cy="369332"/>
          </a:xfrm>
          <a:prstGeom prst="rect">
            <a:avLst/>
          </a:prstGeom>
        </p:spPr>
        <p:txBody>
          <a:bodyPr wrap="none">
            <a:spAutoFit/>
          </a:bodyPr>
          <a:lstStyle/>
          <a:p>
            <a:r>
              <a:rPr lang="zh-CN" altLang="en-US" b="1" dirty="0" smtClean="0">
                <a:solidFill>
                  <a:srgbClr val="FF0000"/>
                </a:solidFill>
              </a:rPr>
              <a:t>正交分量</a:t>
            </a:r>
            <a:endParaRPr lang="zh-CN" altLang="en-US" b="1" dirty="0">
              <a:solidFill>
                <a:srgbClr val="FF0000"/>
              </a:solidFill>
            </a:endParaRPr>
          </a:p>
        </p:txBody>
      </p:sp>
      <p:sp>
        <p:nvSpPr>
          <p:cNvPr id="16" name="矩形 15"/>
          <p:cNvSpPr/>
          <p:nvPr/>
        </p:nvSpPr>
        <p:spPr>
          <a:xfrm>
            <a:off x="2843808" y="4869160"/>
            <a:ext cx="1114408" cy="369332"/>
          </a:xfrm>
          <a:prstGeom prst="rect">
            <a:avLst/>
          </a:prstGeom>
        </p:spPr>
        <p:txBody>
          <a:bodyPr wrap="none">
            <a:spAutoFit/>
          </a:bodyPr>
          <a:lstStyle/>
          <a:p>
            <a:r>
              <a:rPr kumimoji="1" lang="zh-CN" altLang="en-US" b="1" dirty="0" smtClean="0">
                <a:solidFill>
                  <a:srgbClr val="FF0000"/>
                </a:solidFill>
                <a:latin typeface="Times New Roman" pitchFamily="18" charset="0"/>
              </a:rPr>
              <a:t>随机相位</a:t>
            </a:r>
            <a:endParaRPr lang="zh-CN" altLang="en-US" b="1" dirty="0">
              <a:solidFill>
                <a:srgbClr val="FF0000"/>
              </a:solidFill>
            </a:endParaRPr>
          </a:p>
        </p:txBody>
      </p:sp>
      <p:cxnSp>
        <p:nvCxnSpPr>
          <p:cNvPr id="17" name="直接连接符 16"/>
          <p:cNvCxnSpPr/>
          <p:nvPr/>
        </p:nvCxnSpPr>
        <p:spPr bwMode="auto">
          <a:xfrm>
            <a:off x="3131840" y="4869160"/>
            <a:ext cx="432048" cy="0"/>
          </a:xfrm>
          <a:prstGeom prst="line">
            <a:avLst/>
          </a:prstGeom>
          <a:solidFill>
            <a:schemeClr val="accent1"/>
          </a:solidFill>
          <a:ln w="50800" cap="flat" cmpd="sng" algn="ctr">
            <a:solidFill>
              <a:srgbClr val="FF0000"/>
            </a:solidFill>
            <a:prstDash val="solid"/>
            <a:round/>
            <a:headEnd type="none" w="med" len="med"/>
            <a:tailEnd type="none" w="med" len="med"/>
          </a:ln>
          <a:effectLst/>
        </p:spPr>
      </p:cxnSp>
      <p:sp>
        <p:nvSpPr>
          <p:cNvPr id="18" name="矩形 17"/>
          <p:cNvSpPr/>
          <p:nvPr/>
        </p:nvSpPr>
        <p:spPr>
          <a:xfrm>
            <a:off x="971600" y="4869160"/>
            <a:ext cx="1107996" cy="369332"/>
          </a:xfrm>
          <a:prstGeom prst="rect">
            <a:avLst/>
          </a:prstGeom>
        </p:spPr>
        <p:txBody>
          <a:bodyPr wrap="none">
            <a:spAutoFit/>
          </a:bodyPr>
          <a:lstStyle/>
          <a:p>
            <a:r>
              <a:rPr kumimoji="1" lang="zh-CN" altLang="en-US" b="1" dirty="0" smtClean="0">
                <a:solidFill>
                  <a:srgbClr val="FF0000"/>
                </a:solidFill>
                <a:latin typeface="Times New Roman" pitchFamily="18" charset="0"/>
              </a:rPr>
              <a:t>随机包络</a:t>
            </a:r>
            <a:endParaRPr lang="zh-CN" altLang="en-US" b="1" dirty="0">
              <a:solidFill>
                <a:srgbClr val="FF0000"/>
              </a:solidFill>
            </a:endParaRPr>
          </a:p>
        </p:txBody>
      </p:sp>
      <p:cxnSp>
        <p:nvCxnSpPr>
          <p:cNvPr id="19" name="直接连接符 18"/>
          <p:cNvCxnSpPr/>
          <p:nvPr/>
        </p:nvCxnSpPr>
        <p:spPr bwMode="auto">
          <a:xfrm>
            <a:off x="1259632" y="4869160"/>
            <a:ext cx="432048" cy="0"/>
          </a:xfrm>
          <a:prstGeom prst="line">
            <a:avLst/>
          </a:prstGeom>
          <a:solidFill>
            <a:schemeClr val="accent1"/>
          </a:solidFill>
          <a:ln w="50800" cap="flat" cmpd="sng" algn="ctr">
            <a:solidFill>
              <a:srgbClr val="FF0000"/>
            </a:solidFill>
            <a:prstDash val="solid"/>
            <a:round/>
            <a:headEnd type="none" w="med" len="med"/>
            <a:tailEnd type="none" w="med" len="med"/>
          </a:ln>
          <a:effectLst/>
        </p:spPr>
      </p:cxnSp>
      <p:sp>
        <p:nvSpPr>
          <p:cNvPr id="20" name="灯片编号占位符 19"/>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58</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Text Box 4"/>
          <p:cNvSpPr txBox="1">
            <a:spLocks noChangeArrowheads="1"/>
          </p:cNvSpPr>
          <p:nvPr/>
        </p:nvSpPr>
        <p:spPr bwMode="auto">
          <a:xfrm>
            <a:off x="685800" y="1561355"/>
            <a:ext cx="7924800" cy="461963"/>
          </a:xfrm>
          <a:prstGeom prst="rect">
            <a:avLst/>
          </a:prstGeom>
          <a:noFill/>
          <a:ln w="9525">
            <a:noFill/>
            <a:miter lim="800000"/>
            <a:headEnd/>
            <a:tailEnd/>
          </a:ln>
        </p:spPr>
        <p:txBody>
          <a:bodyPr>
            <a:spAutoFit/>
          </a:bodyPr>
          <a:lstStyle/>
          <a:p>
            <a:pPr algn="just">
              <a:spcBef>
                <a:spcPct val="50000"/>
              </a:spcBef>
              <a:buFont typeface="Wingdings" pitchFamily="2" charset="2"/>
              <a:buChar char="n"/>
            </a:pPr>
            <a:r>
              <a:rPr kumimoji="1" lang="zh-CN" altLang="en-US" sz="2400" dirty="0">
                <a:latin typeface="Times New Roman" pitchFamily="18" charset="0"/>
              </a:rPr>
              <a:t>合成信号</a:t>
            </a:r>
            <a:r>
              <a:rPr kumimoji="1" lang="en-US" altLang="zh-CN" sz="2400" dirty="0">
                <a:latin typeface="Times New Roman" pitchFamily="18" charset="0"/>
              </a:rPr>
              <a:t>r(t)</a:t>
            </a:r>
            <a:r>
              <a:rPr kumimoji="1" lang="zh-CN" altLang="en-US" sz="2400" dirty="0">
                <a:latin typeface="Times New Roman" pitchFamily="18" charset="0"/>
              </a:rPr>
              <a:t>的包络和相位为</a:t>
            </a:r>
          </a:p>
        </p:txBody>
      </p:sp>
      <p:graphicFrame>
        <p:nvGraphicFramePr>
          <p:cNvPr id="54274" name="Object 5"/>
          <p:cNvGraphicFramePr>
            <a:graphicFrameLocks noChangeAspect="1"/>
          </p:cNvGraphicFramePr>
          <p:nvPr/>
        </p:nvGraphicFramePr>
        <p:xfrm>
          <a:off x="1331640" y="1944630"/>
          <a:ext cx="4784998" cy="731149"/>
        </p:xfrm>
        <a:graphic>
          <a:graphicData uri="http://schemas.openxmlformats.org/presentationml/2006/ole">
            <mc:AlternateContent xmlns:mc="http://schemas.openxmlformats.org/markup-compatibility/2006">
              <mc:Choice xmlns:v="urn:schemas-microsoft-com:vml" Requires="v">
                <p:oleObj spid="_x0000_s54304" name="Equation" r:id="rId3" imgW="1993680" imgH="304560" progId="Equation.DSMT4">
                  <p:embed/>
                </p:oleObj>
              </mc:Choice>
              <mc:Fallback>
                <p:oleObj name="Equation" r:id="rId3" imgW="1993680" imgH="3045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944630"/>
                        <a:ext cx="4784998" cy="7311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5" name="Object 6"/>
          <p:cNvGraphicFramePr>
            <a:graphicFrameLocks noChangeAspect="1"/>
          </p:cNvGraphicFramePr>
          <p:nvPr/>
        </p:nvGraphicFramePr>
        <p:xfrm>
          <a:off x="1327150" y="2572593"/>
          <a:ext cx="5621338" cy="1154112"/>
        </p:xfrm>
        <a:graphic>
          <a:graphicData uri="http://schemas.openxmlformats.org/presentationml/2006/ole">
            <mc:AlternateContent xmlns:mc="http://schemas.openxmlformats.org/markup-compatibility/2006">
              <mc:Choice xmlns:v="urn:schemas-microsoft-com:vml" Requires="v">
                <p:oleObj spid="_x0000_s54305" name="Equation" r:id="rId5" imgW="2286000" imgH="469800" progId="Equation.DSMT4">
                  <p:embed/>
                </p:oleObj>
              </mc:Choice>
              <mc:Fallback>
                <p:oleObj name="Equation" r:id="rId5" imgW="2286000" imgH="469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7150" y="2572593"/>
                        <a:ext cx="5621338" cy="1154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0" name="Text Box 7"/>
          <p:cNvSpPr txBox="1">
            <a:spLocks noChangeArrowheads="1"/>
          </p:cNvSpPr>
          <p:nvPr/>
        </p:nvSpPr>
        <p:spPr bwMode="auto">
          <a:xfrm>
            <a:off x="609600" y="3694955"/>
            <a:ext cx="7848600" cy="3046413"/>
          </a:xfrm>
          <a:prstGeom prst="rect">
            <a:avLst/>
          </a:prstGeom>
          <a:noFill/>
          <a:ln w="9525">
            <a:noFill/>
            <a:miter lim="800000"/>
            <a:headEnd/>
            <a:tailEnd/>
          </a:ln>
        </p:spPr>
        <p:txBody>
          <a:bodyPr>
            <a:spAutoFit/>
          </a:bodyPr>
          <a:lstStyle/>
          <a:p>
            <a:pPr algn="just">
              <a:spcBef>
                <a:spcPct val="50000"/>
              </a:spcBef>
              <a:buFont typeface="Wingdings" pitchFamily="2" charset="2"/>
              <a:buChar char="n"/>
            </a:pPr>
            <a:r>
              <a:rPr kumimoji="1" lang="zh-CN" altLang="en-US" sz="2400" dirty="0" smtClean="0">
                <a:latin typeface="Times New Roman" pitchFamily="18" charset="0"/>
              </a:rPr>
              <a:t>利用</a:t>
            </a:r>
            <a:r>
              <a:rPr kumimoji="1" lang="zh-CN" altLang="en-US" sz="2400" dirty="0">
                <a:latin typeface="Times New Roman" pitchFamily="18" charset="0"/>
              </a:rPr>
              <a:t>上一节的结果， </a:t>
            </a:r>
            <a:r>
              <a:rPr kumimoji="1" lang="zh-CN" altLang="en-US" sz="2400" dirty="0">
                <a:solidFill>
                  <a:srgbClr val="FF0000"/>
                </a:solidFill>
                <a:latin typeface="Times New Roman" pitchFamily="18" charset="0"/>
              </a:rPr>
              <a:t>如果</a:t>
            </a:r>
            <a:r>
              <a:rPr kumimoji="1" lang="en-US" altLang="zh-CN" sz="2400" dirty="0">
                <a:solidFill>
                  <a:srgbClr val="FF0000"/>
                </a:solidFill>
                <a:latin typeface="Times New Roman" pitchFamily="18" charset="0"/>
              </a:rPr>
              <a:t>θ</a:t>
            </a:r>
            <a:r>
              <a:rPr kumimoji="1" lang="zh-CN" altLang="en-US" sz="2400" dirty="0">
                <a:solidFill>
                  <a:srgbClr val="FF0000"/>
                </a:solidFill>
                <a:latin typeface="Times New Roman" pitchFamily="18" charset="0"/>
              </a:rPr>
              <a:t>值已给定，则</a:t>
            </a:r>
            <a:r>
              <a:rPr kumimoji="1" lang="en-US" altLang="zh-CN" sz="2400" dirty="0">
                <a:solidFill>
                  <a:srgbClr val="FF0000"/>
                </a:solidFill>
                <a:latin typeface="Times New Roman" pitchFamily="18" charset="0"/>
              </a:rPr>
              <a:t>z</a:t>
            </a:r>
            <a:r>
              <a:rPr kumimoji="1" lang="en-US" altLang="zh-CN" sz="2400" baseline="-25000" dirty="0">
                <a:solidFill>
                  <a:srgbClr val="FF0000"/>
                </a:solidFill>
                <a:latin typeface="Times New Roman" pitchFamily="18" charset="0"/>
              </a:rPr>
              <a:t>c</a:t>
            </a:r>
            <a:r>
              <a:rPr kumimoji="1" lang="zh-CN" altLang="en-US" sz="2400" dirty="0">
                <a:solidFill>
                  <a:srgbClr val="FF0000"/>
                </a:solidFill>
                <a:latin typeface="Times New Roman" pitchFamily="18" charset="0"/>
              </a:rPr>
              <a:t>、</a:t>
            </a:r>
            <a:r>
              <a:rPr kumimoji="1" lang="en-US" altLang="zh-CN" sz="2400" dirty="0">
                <a:solidFill>
                  <a:srgbClr val="FF0000"/>
                </a:solidFill>
                <a:latin typeface="Times New Roman" pitchFamily="18" charset="0"/>
              </a:rPr>
              <a:t>z</a:t>
            </a:r>
            <a:r>
              <a:rPr kumimoji="1" lang="en-US" altLang="zh-CN" sz="2400" baseline="-25000" dirty="0">
                <a:solidFill>
                  <a:srgbClr val="FF0000"/>
                </a:solidFill>
                <a:latin typeface="Times New Roman" pitchFamily="18" charset="0"/>
              </a:rPr>
              <a:t>s</a:t>
            </a:r>
            <a:r>
              <a:rPr kumimoji="1" lang="zh-CN" altLang="en-US" sz="2400" dirty="0">
                <a:solidFill>
                  <a:srgbClr val="FF0000"/>
                </a:solidFill>
                <a:latin typeface="Times New Roman" pitchFamily="18" charset="0"/>
              </a:rPr>
              <a:t>是相互独立的高斯随机变量，且有</a:t>
            </a:r>
          </a:p>
          <a:p>
            <a:pPr algn="just">
              <a:spcBef>
                <a:spcPct val="50000"/>
              </a:spcBef>
            </a:pPr>
            <a:r>
              <a:rPr kumimoji="1" lang="zh-CN" altLang="en-US" sz="2400" dirty="0">
                <a:latin typeface="Times New Roman" pitchFamily="18" charset="0"/>
              </a:rPr>
              <a:t>                   </a:t>
            </a:r>
            <a:endParaRPr kumimoji="1" lang="en-US" altLang="zh-CN" sz="2400" dirty="0">
              <a:latin typeface="Times New Roman" pitchFamily="18" charset="0"/>
            </a:endParaRPr>
          </a:p>
          <a:p>
            <a:pPr algn="just">
              <a:spcBef>
                <a:spcPct val="50000"/>
              </a:spcBef>
            </a:pPr>
            <a:r>
              <a:rPr kumimoji="1" lang="en-US" altLang="zh-CN" sz="2400" dirty="0">
                <a:latin typeface="Times New Roman" pitchFamily="18" charset="0"/>
              </a:rPr>
              <a:t>                  </a:t>
            </a:r>
          </a:p>
          <a:p>
            <a:pPr algn="just">
              <a:spcBef>
                <a:spcPct val="50000"/>
              </a:spcBef>
            </a:pPr>
            <a:endParaRPr kumimoji="1" lang="en-US" altLang="zh-CN" sz="2400" dirty="0">
              <a:latin typeface="Times New Roman" pitchFamily="18" charset="0"/>
            </a:endParaRPr>
          </a:p>
          <a:p>
            <a:pPr>
              <a:spcBef>
                <a:spcPct val="50000"/>
              </a:spcBef>
            </a:pPr>
            <a:endParaRPr kumimoji="1" lang="en-US" altLang="zh-CN" sz="2400" dirty="0">
              <a:latin typeface="Times New Roman" pitchFamily="18" charset="0"/>
            </a:endParaRPr>
          </a:p>
        </p:txBody>
      </p:sp>
      <p:graphicFrame>
        <p:nvGraphicFramePr>
          <p:cNvPr id="54276" name="Object 8"/>
          <p:cNvGraphicFramePr>
            <a:graphicFrameLocks noChangeAspect="1"/>
          </p:cNvGraphicFramePr>
          <p:nvPr/>
        </p:nvGraphicFramePr>
        <p:xfrm>
          <a:off x="2133600" y="5828555"/>
          <a:ext cx="2330450" cy="660400"/>
        </p:xfrm>
        <a:graphic>
          <a:graphicData uri="http://schemas.openxmlformats.org/presentationml/2006/ole">
            <mc:AlternateContent xmlns:mc="http://schemas.openxmlformats.org/markup-compatibility/2006">
              <mc:Choice xmlns:v="urn:schemas-microsoft-com:vml" Requires="v">
                <p:oleObj spid="_x0000_s54306" name="Equation" r:id="rId7" imgW="850680" imgH="241200" progId="Equation.3">
                  <p:embed/>
                </p:oleObj>
              </mc:Choice>
              <mc:Fallback>
                <p:oleObj name="Equation" r:id="rId7" imgW="850680" imgH="241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5828555"/>
                        <a:ext cx="233045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7" name="Object 7"/>
          <p:cNvGraphicFramePr>
            <a:graphicFrameLocks noChangeAspect="1"/>
          </p:cNvGraphicFramePr>
          <p:nvPr/>
        </p:nvGraphicFramePr>
        <p:xfrm>
          <a:off x="2124075" y="4588718"/>
          <a:ext cx="1901825" cy="503237"/>
        </p:xfrm>
        <a:graphic>
          <a:graphicData uri="http://schemas.openxmlformats.org/presentationml/2006/ole">
            <mc:AlternateContent xmlns:mc="http://schemas.openxmlformats.org/markup-compatibility/2006">
              <mc:Choice xmlns:v="urn:schemas-microsoft-com:vml" Requires="v">
                <p:oleObj spid="_x0000_s54307" name="Equation" r:id="rId9" imgW="1054080" imgH="279360" progId="Equation.DSMT4">
                  <p:embed/>
                </p:oleObj>
              </mc:Choice>
              <mc:Fallback>
                <p:oleObj name="Equation" r:id="rId9" imgW="1054080" imgH="27936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4075" y="4588718"/>
                        <a:ext cx="1901825"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8" name="Object 6"/>
          <p:cNvGraphicFramePr>
            <a:graphicFrameLocks noChangeAspect="1"/>
          </p:cNvGraphicFramePr>
          <p:nvPr/>
        </p:nvGraphicFramePr>
        <p:xfrm>
          <a:off x="2124075" y="5164980"/>
          <a:ext cx="1901825" cy="503238"/>
        </p:xfrm>
        <a:graphic>
          <a:graphicData uri="http://schemas.openxmlformats.org/presentationml/2006/ole">
            <mc:AlternateContent xmlns:mc="http://schemas.openxmlformats.org/markup-compatibility/2006">
              <mc:Choice xmlns:v="urn:schemas-microsoft-com:vml" Requires="v">
                <p:oleObj spid="_x0000_s54308" name="Equation" r:id="rId11" imgW="1054080" imgH="279360" progId="Equation.DSMT4">
                  <p:embed/>
                </p:oleObj>
              </mc:Choice>
              <mc:Fallback>
                <p:oleObj name="Equation" r:id="rId11" imgW="1054080" imgH="27936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4075" y="5164980"/>
                        <a:ext cx="1901825"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8"/>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59</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txBox="1">
            <a:spLocks/>
          </p:cNvSpPr>
          <p:nvPr/>
        </p:nvSpPr>
        <p:spPr bwMode="auto">
          <a:xfrm>
            <a:off x="899592" y="476672"/>
            <a:ext cx="6552728"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rPr>
              <a:t>二、随机过程的统计特性</a:t>
            </a:r>
          </a:p>
        </p:txBody>
      </p:sp>
      <p:sp>
        <p:nvSpPr>
          <p:cNvPr id="4" name="矩形 3"/>
          <p:cNvSpPr/>
          <p:nvPr/>
        </p:nvSpPr>
        <p:spPr>
          <a:xfrm>
            <a:off x="323528" y="1628800"/>
            <a:ext cx="8170827" cy="4124206"/>
          </a:xfrm>
          <a:prstGeom prst="rect">
            <a:avLst/>
          </a:prstGeom>
        </p:spPr>
        <p:txBody>
          <a:bodyPr wrap="none">
            <a:spAutoFit/>
          </a:bodyPr>
          <a:lstStyle/>
          <a:p>
            <a:pPr>
              <a:buFont typeface="Wingdings" pitchFamily="2" charset="2"/>
              <a:buChar char="n"/>
            </a:pPr>
            <a:r>
              <a:rPr lang="zh-CN" altLang="en-US" sz="2500" b="1" dirty="0" smtClean="0"/>
              <a:t>随机过程：</a:t>
            </a:r>
            <a:r>
              <a:rPr kumimoji="1" lang="en-US" altLang="zh-CN" sz="2800" dirty="0" smtClean="0">
                <a:solidFill>
                  <a:srgbClr val="FF0066"/>
                </a:solidFill>
                <a:latin typeface="Times New Roman" pitchFamily="18" charset="0"/>
              </a:rPr>
              <a:t> ξ(t</a:t>
            </a:r>
            <a:r>
              <a:rPr kumimoji="1" lang="en-US" altLang="zh-CN" sz="2800" b="1" dirty="0" smtClean="0">
                <a:solidFill>
                  <a:srgbClr val="FF0066"/>
                </a:solidFill>
                <a:latin typeface="Times New Roman" pitchFamily="18" charset="0"/>
              </a:rPr>
              <a:t>)</a:t>
            </a:r>
            <a:r>
              <a:rPr kumimoji="1" lang="zh-CN" altLang="en-US" sz="2800" b="1" dirty="0" smtClean="0">
                <a:solidFill>
                  <a:srgbClr val="FF0066"/>
                </a:solidFill>
                <a:latin typeface="Times New Roman" pitchFamily="18" charset="0"/>
              </a:rPr>
              <a:t> ，某一时刻</a:t>
            </a:r>
            <a:r>
              <a:rPr kumimoji="1" lang="en-US" altLang="zh-CN" sz="2800" b="1" dirty="0" smtClean="0">
                <a:solidFill>
                  <a:srgbClr val="FF0066"/>
                </a:solidFill>
                <a:latin typeface="Times New Roman" pitchFamily="18" charset="0"/>
              </a:rPr>
              <a:t>t</a:t>
            </a:r>
            <a:r>
              <a:rPr kumimoji="1" lang="en-US" altLang="zh-CN" sz="2800" b="1" baseline="-25000" dirty="0" smtClean="0">
                <a:solidFill>
                  <a:srgbClr val="FF0066"/>
                </a:solidFill>
                <a:latin typeface="Times New Roman" pitchFamily="18" charset="0"/>
              </a:rPr>
              <a:t>1</a:t>
            </a:r>
            <a:r>
              <a:rPr kumimoji="1" lang="en-US" altLang="zh-CN" sz="2800" b="1" dirty="0" smtClean="0">
                <a:solidFill>
                  <a:srgbClr val="FF0066"/>
                </a:solidFill>
                <a:latin typeface="Times New Roman" pitchFamily="18" charset="0"/>
              </a:rPr>
              <a:t>∈T</a:t>
            </a:r>
          </a:p>
          <a:p>
            <a:pPr>
              <a:buFont typeface="Wingdings" pitchFamily="2" charset="2"/>
              <a:buChar char="n"/>
            </a:pPr>
            <a:endParaRPr lang="en-US" altLang="zh-CN" sz="2500" b="1" dirty="0" smtClean="0"/>
          </a:p>
          <a:p>
            <a:pPr lvl="1">
              <a:buClr>
                <a:srgbClr val="FF0000"/>
              </a:buClr>
              <a:buSzPct val="60000"/>
              <a:buFont typeface="Wingdings" pitchFamily="2" charset="2"/>
              <a:buChar char="n"/>
            </a:pPr>
            <a:r>
              <a:rPr lang="zh-CN" altLang="en-US" sz="2500" b="1" dirty="0" smtClean="0"/>
              <a:t>一维分布函数：</a:t>
            </a:r>
            <a:r>
              <a:rPr kumimoji="1" lang="en-US" altLang="zh-CN" sz="2800" b="1" dirty="0" smtClean="0">
                <a:solidFill>
                  <a:srgbClr val="FF0066"/>
                </a:solidFill>
                <a:latin typeface="Times New Roman" pitchFamily="18" charset="0"/>
              </a:rPr>
              <a:t> F</a:t>
            </a:r>
            <a:r>
              <a:rPr kumimoji="1" lang="en-US" altLang="zh-CN" sz="2800" b="1" baseline="-25000" dirty="0" smtClean="0">
                <a:solidFill>
                  <a:srgbClr val="FF0066"/>
                </a:solidFill>
                <a:latin typeface="Times New Roman" pitchFamily="18" charset="0"/>
              </a:rPr>
              <a:t>1</a:t>
            </a:r>
            <a:r>
              <a:rPr kumimoji="1" lang="en-US" altLang="zh-CN" sz="2800" b="1" dirty="0" smtClean="0">
                <a:solidFill>
                  <a:srgbClr val="FF0066"/>
                </a:solidFill>
                <a:latin typeface="Times New Roman" pitchFamily="18" charset="0"/>
              </a:rPr>
              <a:t>(x</a:t>
            </a:r>
            <a:r>
              <a:rPr kumimoji="1" lang="en-US" altLang="zh-CN" sz="2800" b="1" baseline="-25000" dirty="0" smtClean="0">
                <a:solidFill>
                  <a:srgbClr val="FF0066"/>
                </a:solidFill>
                <a:latin typeface="Times New Roman" pitchFamily="18" charset="0"/>
              </a:rPr>
              <a:t>1</a:t>
            </a:r>
            <a:r>
              <a:rPr kumimoji="1" lang="en-US" altLang="zh-CN" sz="2800" b="1" dirty="0" smtClean="0">
                <a:solidFill>
                  <a:srgbClr val="FF0066"/>
                </a:solidFill>
                <a:latin typeface="Times New Roman" pitchFamily="18" charset="0"/>
              </a:rPr>
              <a:t>,t</a:t>
            </a:r>
            <a:r>
              <a:rPr kumimoji="1" lang="en-US" altLang="zh-CN" sz="2800" b="1" baseline="-25000" dirty="0" smtClean="0">
                <a:solidFill>
                  <a:srgbClr val="FF0066"/>
                </a:solidFill>
                <a:latin typeface="Times New Roman" pitchFamily="18" charset="0"/>
              </a:rPr>
              <a:t>1</a:t>
            </a:r>
            <a:r>
              <a:rPr kumimoji="1" lang="en-US" altLang="zh-CN" sz="2800" b="1" dirty="0" smtClean="0">
                <a:solidFill>
                  <a:srgbClr val="FF0066"/>
                </a:solidFill>
                <a:latin typeface="Times New Roman" pitchFamily="18" charset="0"/>
              </a:rPr>
              <a:t>)=P</a:t>
            </a:r>
            <a:r>
              <a:rPr kumimoji="1" lang="zh-CN" altLang="en-US" sz="2800" b="1" dirty="0" smtClean="0">
                <a:solidFill>
                  <a:srgbClr val="FF0066"/>
                </a:solidFill>
                <a:latin typeface="Times New Roman" pitchFamily="18" charset="0"/>
              </a:rPr>
              <a:t>［</a:t>
            </a:r>
            <a:r>
              <a:rPr kumimoji="1" lang="en-US" altLang="zh-CN" sz="2800" b="1" dirty="0" smtClean="0">
                <a:solidFill>
                  <a:srgbClr val="FF0066"/>
                </a:solidFill>
                <a:latin typeface="Times New Roman" pitchFamily="18" charset="0"/>
              </a:rPr>
              <a:t>ξ(t</a:t>
            </a:r>
            <a:r>
              <a:rPr kumimoji="1" lang="en-US" altLang="zh-CN" sz="2800" b="1" baseline="-25000" dirty="0" smtClean="0">
                <a:solidFill>
                  <a:srgbClr val="FF0066"/>
                </a:solidFill>
                <a:latin typeface="Times New Roman" pitchFamily="18" charset="0"/>
              </a:rPr>
              <a:t>1</a:t>
            </a:r>
            <a:r>
              <a:rPr kumimoji="1" lang="en-US" altLang="zh-CN" sz="2800" b="1" dirty="0" smtClean="0">
                <a:solidFill>
                  <a:srgbClr val="FF0066"/>
                </a:solidFill>
                <a:latin typeface="Times New Roman" pitchFamily="18" charset="0"/>
              </a:rPr>
              <a:t>)≤x</a:t>
            </a:r>
            <a:r>
              <a:rPr kumimoji="1" lang="en-US" altLang="zh-CN" sz="2800" b="1" baseline="-25000" dirty="0" smtClean="0">
                <a:solidFill>
                  <a:srgbClr val="FF0066"/>
                </a:solidFill>
                <a:latin typeface="Times New Roman" pitchFamily="18" charset="0"/>
              </a:rPr>
              <a:t>1</a:t>
            </a:r>
            <a:r>
              <a:rPr kumimoji="1" lang="zh-CN" altLang="en-US" sz="2800" b="1" dirty="0" smtClean="0">
                <a:solidFill>
                  <a:srgbClr val="FF0066"/>
                </a:solidFill>
                <a:latin typeface="Times New Roman" pitchFamily="18" charset="0"/>
              </a:rPr>
              <a:t>］</a:t>
            </a:r>
            <a:r>
              <a:rPr kumimoji="1" lang="zh-CN" altLang="en-US" sz="2800" dirty="0" smtClean="0">
                <a:latin typeface="Times New Roman" pitchFamily="18" charset="0"/>
              </a:rPr>
              <a:t> </a:t>
            </a:r>
            <a:endParaRPr lang="en-US" altLang="zh-CN" sz="2500" b="1" dirty="0" smtClean="0"/>
          </a:p>
          <a:p>
            <a:pPr lvl="1">
              <a:buClr>
                <a:srgbClr val="FF0000"/>
              </a:buClr>
              <a:buSzPct val="60000"/>
              <a:buFont typeface="Wingdings" pitchFamily="2" charset="2"/>
              <a:buChar char="n"/>
            </a:pPr>
            <a:endParaRPr lang="zh-CN" altLang="en-US" sz="2500" b="1" dirty="0" smtClean="0"/>
          </a:p>
          <a:p>
            <a:pPr lvl="1">
              <a:buClr>
                <a:srgbClr val="FF0000"/>
              </a:buClr>
              <a:buSzPct val="60000"/>
              <a:buFont typeface="Wingdings" pitchFamily="2" charset="2"/>
              <a:buChar char="n"/>
            </a:pPr>
            <a:r>
              <a:rPr lang="zh-CN" altLang="en-US" sz="2500" b="1" dirty="0" smtClean="0"/>
              <a:t>一维概率密度函数</a:t>
            </a:r>
            <a:endParaRPr lang="en-US" altLang="zh-CN" sz="2500" b="1" dirty="0" smtClean="0"/>
          </a:p>
          <a:p>
            <a:pPr lvl="1">
              <a:buClr>
                <a:srgbClr val="FF0000"/>
              </a:buClr>
              <a:buSzPct val="60000"/>
              <a:buFont typeface="Wingdings" pitchFamily="2" charset="2"/>
              <a:buChar char="n"/>
            </a:pPr>
            <a:endParaRPr lang="zh-CN" altLang="en-US" sz="2500" b="1" dirty="0" smtClean="0"/>
          </a:p>
          <a:p>
            <a:pPr lvl="1">
              <a:buClr>
                <a:srgbClr val="FF0000"/>
              </a:buClr>
              <a:buSzPct val="60000"/>
              <a:buFont typeface="Wingdings" pitchFamily="2" charset="2"/>
              <a:buChar char="n"/>
            </a:pPr>
            <a:r>
              <a:rPr lang="en-US" altLang="zh-CN" sz="2500" b="1" dirty="0" smtClean="0"/>
              <a:t>n</a:t>
            </a:r>
            <a:r>
              <a:rPr lang="zh-CN" altLang="en-US" sz="2500" b="1" dirty="0" smtClean="0"/>
              <a:t>维分布函数：</a:t>
            </a:r>
            <a:r>
              <a:rPr kumimoji="1" lang="en-US" altLang="zh-CN" sz="2800" dirty="0" smtClean="0">
                <a:solidFill>
                  <a:srgbClr val="FF0000"/>
                </a:solidFill>
                <a:latin typeface="Times New Roman" pitchFamily="18" charset="0"/>
              </a:rPr>
              <a:t>F</a:t>
            </a:r>
            <a:r>
              <a:rPr kumimoji="1" lang="en-US" altLang="zh-CN" sz="2800" baseline="-25000" dirty="0" smtClean="0">
                <a:solidFill>
                  <a:srgbClr val="FF0000"/>
                </a:solidFill>
                <a:latin typeface="Times New Roman" pitchFamily="18" charset="0"/>
              </a:rPr>
              <a:t>n</a:t>
            </a:r>
            <a:r>
              <a:rPr kumimoji="1" lang="en-US" altLang="zh-CN" sz="2800" dirty="0" smtClean="0">
                <a:solidFill>
                  <a:srgbClr val="FF0000"/>
                </a:solidFill>
                <a:latin typeface="Times New Roman" pitchFamily="18" charset="0"/>
              </a:rPr>
              <a:t>(x</a:t>
            </a:r>
            <a:r>
              <a:rPr kumimoji="1" lang="en-US" altLang="zh-CN" sz="2800" baseline="-25000" dirty="0" smtClean="0">
                <a:solidFill>
                  <a:srgbClr val="FF0000"/>
                </a:solidFill>
                <a:latin typeface="Times New Roman" pitchFamily="18" charset="0"/>
              </a:rPr>
              <a:t>1</a:t>
            </a:r>
            <a:r>
              <a:rPr kumimoji="1" lang="en-US" altLang="zh-CN" sz="2800" dirty="0" smtClean="0">
                <a:solidFill>
                  <a:srgbClr val="FF0000"/>
                </a:solidFill>
                <a:latin typeface="Times New Roman" pitchFamily="18" charset="0"/>
              </a:rPr>
              <a:t>,x</a:t>
            </a:r>
            <a:r>
              <a:rPr kumimoji="1" lang="en-US" altLang="zh-CN" sz="2800" baseline="-25000" dirty="0" smtClean="0">
                <a:solidFill>
                  <a:srgbClr val="FF0000"/>
                </a:solidFill>
                <a:latin typeface="Times New Roman" pitchFamily="18" charset="0"/>
              </a:rPr>
              <a:t>2</a:t>
            </a:r>
            <a:r>
              <a:rPr kumimoji="1" lang="en-US" altLang="zh-CN" sz="2800" dirty="0" smtClean="0">
                <a:solidFill>
                  <a:srgbClr val="FF0000"/>
                </a:solidFill>
                <a:latin typeface="Times New Roman" pitchFamily="18" charset="0"/>
              </a:rPr>
              <a:t>,</a:t>
            </a:r>
            <a:r>
              <a:rPr kumimoji="1" lang="en-US" altLang="zh-CN" sz="2800" dirty="0" smtClean="0">
                <a:solidFill>
                  <a:srgbClr val="FF0000"/>
                </a:solidFill>
                <a:latin typeface="Courier New" pitchFamily="49" charset="0"/>
              </a:rPr>
              <a:t>…</a:t>
            </a:r>
            <a:r>
              <a:rPr kumimoji="1" lang="en-US" altLang="zh-CN" sz="2800" dirty="0" smtClean="0">
                <a:solidFill>
                  <a:srgbClr val="FF0000"/>
                </a:solidFill>
                <a:latin typeface="Times New Roman" pitchFamily="18" charset="0"/>
              </a:rPr>
              <a:t>,x</a:t>
            </a:r>
            <a:r>
              <a:rPr kumimoji="1" lang="en-US" altLang="zh-CN" sz="2800" baseline="-25000" dirty="0" smtClean="0">
                <a:solidFill>
                  <a:srgbClr val="FF0000"/>
                </a:solidFill>
                <a:latin typeface="Times New Roman" pitchFamily="18" charset="0"/>
              </a:rPr>
              <a:t>n</a:t>
            </a:r>
            <a:r>
              <a:rPr kumimoji="1" lang="en-US" altLang="zh-CN" sz="2800" dirty="0" smtClean="0">
                <a:solidFill>
                  <a:srgbClr val="FF0000"/>
                </a:solidFill>
                <a:latin typeface="Times New Roman" pitchFamily="18" charset="0"/>
              </a:rPr>
              <a:t>;t</a:t>
            </a:r>
            <a:r>
              <a:rPr kumimoji="1" lang="en-US" altLang="zh-CN" sz="2800" baseline="-25000" dirty="0" smtClean="0">
                <a:solidFill>
                  <a:srgbClr val="FF0000"/>
                </a:solidFill>
                <a:latin typeface="Times New Roman" pitchFamily="18" charset="0"/>
              </a:rPr>
              <a:t>1</a:t>
            </a:r>
            <a:r>
              <a:rPr kumimoji="1" lang="en-US" altLang="zh-CN" sz="2800" dirty="0" smtClean="0">
                <a:solidFill>
                  <a:srgbClr val="FF0000"/>
                </a:solidFill>
                <a:latin typeface="Times New Roman" pitchFamily="18" charset="0"/>
              </a:rPr>
              <a:t>,t</a:t>
            </a:r>
            <a:r>
              <a:rPr kumimoji="1" lang="en-US" altLang="zh-CN" sz="2800" baseline="-25000" dirty="0" smtClean="0">
                <a:solidFill>
                  <a:srgbClr val="FF0000"/>
                </a:solidFill>
                <a:latin typeface="Times New Roman" pitchFamily="18" charset="0"/>
              </a:rPr>
              <a:t>2</a:t>
            </a:r>
            <a:r>
              <a:rPr kumimoji="1" lang="en-US" altLang="zh-CN" sz="2800" dirty="0" smtClean="0">
                <a:solidFill>
                  <a:srgbClr val="FF0000"/>
                </a:solidFill>
                <a:latin typeface="Times New Roman" pitchFamily="18" charset="0"/>
              </a:rPr>
              <a:t>,</a:t>
            </a:r>
            <a:r>
              <a:rPr kumimoji="1" lang="en-US" altLang="zh-CN" sz="2800" dirty="0" smtClean="0">
                <a:solidFill>
                  <a:srgbClr val="FF0000"/>
                </a:solidFill>
                <a:latin typeface="Courier New" pitchFamily="49" charset="0"/>
              </a:rPr>
              <a:t>…</a:t>
            </a:r>
            <a:r>
              <a:rPr kumimoji="1" lang="en-US" altLang="zh-CN" sz="2800" dirty="0" smtClean="0">
                <a:solidFill>
                  <a:srgbClr val="FF0000"/>
                </a:solidFill>
                <a:latin typeface="Times New Roman" pitchFamily="18" charset="0"/>
              </a:rPr>
              <a:t>,t</a:t>
            </a:r>
            <a:r>
              <a:rPr kumimoji="1" lang="en-US" altLang="zh-CN" sz="2800" baseline="-25000" dirty="0" smtClean="0">
                <a:solidFill>
                  <a:srgbClr val="FF0000"/>
                </a:solidFill>
                <a:latin typeface="Times New Roman" pitchFamily="18" charset="0"/>
              </a:rPr>
              <a:t>n</a:t>
            </a:r>
            <a:r>
              <a:rPr kumimoji="1" lang="en-US" altLang="zh-CN" sz="2800" dirty="0" smtClean="0">
                <a:solidFill>
                  <a:srgbClr val="FF0000"/>
                </a:solidFill>
                <a:latin typeface="Times New Roman" pitchFamily="18" charset="0"/>
              </a:rPr>
              <a:t>)</a:t>
            </a:r>
          </a:p>
          <a:p>
            <a:pPr lvl="1">
              <a:buClr>
                <a:srgbClr val="FF0000"/>
              </a:buClr>
              <a:buSzPct val="60000"/>
            </a:pPr>
            <a:r>
              <a:rPr kumimoji="1" lang="en-US" altLang="zh-CN" sz="2800" dirty="0" smtClean="0">
                <a:solidFill>
                  <a:srgbClr val="FF0000"/>
                </a:solidFill>
                <a:latin typeface="Times New Roman" pitchFamily="18" charset="0"/>
              </a:rPr>
              <a:t>                          =P</a:t>
            </a:r>
            <a:r>
              <a:rPr kumimoji="1" lang="zh-CN" altLang="en-US" sz="2800" dirty="0" smtClean="0">
                <a:solidFill>
                  <a:srgbClr val="FF0000"/>
                </a:solidFill>
                <a:latin typeface="Times New Roman" pitchFamily="18" charset="0"/>
              </a:rPr>
              <a:t>｛</a:t>
            </a:r>
            <a:r>
              <a:rPr kumimoji="1" lang="en-US" altLang="zh-CN" sz="2800" dirty="0" smtClean="0">
                <a:solidFill>
                  <a:srgbClr val="FF0000"/>
                </a:solidFill>
                <a:latin typeface="Times New Roman" pitchFamily="18" charset="0"/>
              </a:rPr>
              <a:t>ξ(t</a:t>
            </a:r>
            <a:r>
              <a:rPr kumimoji="1" lang="en-US" altLang="zh-CN" sz="2800" baseline="-25000" dirty="0" smtClean="0">
                <a:solidFill>
                  <a:srgbClr val="FF0000"/>
                </a:solidFill>
                <a:latin typeface="Times New Roman" pitchFamily="18" charset="0"/>
              </a:rPr>
              <a:t>1</a:t>
            </a:r>
            <a:r>
              <a:rPr kumimoji="1" lang="en-US" altLang="zh-CN" sz="2800" dirty="0" smtClean="0">
                <a:solidFill>
                  <a:srgbClr val="FF0000"/>
                </a:solidFill>
                <a:latin typeface="Times New Roman" pitchFamily="18" charset="0"/>
              </a:rPr>
              <a:t>)≤x</a:t>
            </a:r>
            <a:r>
              <a:rPr kumimoji="1" lang="en-US" altLang="zh-CN" sz="2800" baseline="-25000" dirty="0" smtClean="0">
                <a:solidFill>
                  <a:srgbClr val="FF0000"/>
                </a:solidFill>
                <a:latin typeface="Times New Roman" pitchFamily="18" charset="0"/>
              </a:rPr>
              <a:t>1</a:t>
            </a:r>
            <a:r>
              <a:rPr kumimoji="1" lang="en-US" altLang="zh-CN" sz="2800" dirty="0" smtClean="0">
                <a:solidFill>
                  <a:srgbClr val="FF0000"/>
                </a:solidFill>
                <a:latin typeface="Times New Roman" pitchFamily="18" charset="0"/>
              </a:rPr>
              <a:t>,ξ(t</a:t>
            </a:r>
            <a:r>
              <a:rPr kumimoji="1" lang="en-US" altLang="zh-CN" sz="2800" baseline="-25000" dirty="0" smtClean="0">
                <a:solidFill>
                  <a:srgbClr val="FF0000"/>
                </a:solidFill>
                <a:latin typeface="Times New Roman" pitchFamily="18" charset="0"/>
              </a:rPr>
              <a:t>2</a:t>
            </a:r>
            <a:r>
              <a:rPr kumimoji="1" lang="en-US" altLang="zh-CN" sz="2800" dirty="0" smtClean="0">
                <a:solidFill>
                  <a:srgbClr val="FF0000"/>
                </a:solidFill>
                <a:latin typeface="Times New Roman" pitchFamily="18" charset="0"/>
              </a:rPr>
              <a:t>)≤x</a:t>
            </a:r>
            <a:r>
              <a:rPr kumimoji="1" lang="en-US" altLang="zh-CN" sz="2800" baseline="-25000" dirty="0" smtClean="0">
                <a:solidFill>
                  <a:srgbClr val="FF0000"/>
                </a:solidFill>
                <a:latin typeface="Times New Roman" pitchFamily="18" charset="0"/>
              </a:rPr>
              <a:t>2</a:t>
            </a:r>
            <a:r>
              <a:rPr kumimoji="1" lang="en-US" altLang="zh-CN" sz="2800" dirty="0" smtClean="0">
                <a:solidFill>
                  <a:srgbClr val="FF0000"/>
                </a:solidFill>
                <a:latin typeface="Times New Roman" pitchFamily="18" charset="0"/>
              </a:rPr>
              <a:t>,…, ξ(t</a:t>
            </a:r>
            <a:r>
              <a:rPr kumimoji="1" lang="en-US" altLang="zh-CN" sz="2800" baseline="-25000" dirty="0" smtClean="0">
                <a:solidFill>
                  <a:srgbClr val="FF0000"/>
                </a:solidFill>
                <a:latin typeface="Times New Roman" pitchFamily="18" charset="0"/>
              </a:rPr>
              <a:t>n</a:t>
            </a:r>
            <a:r>
              <a:rPr kumimoji="1" lang="en-US" altLang="zh-CN" sz="2800" dirty="0" smtClean="0">
                <a:solidFill>
                  <a:srgbClr val="FF0000"/>
                </a:solidFill>
                <a:latin typeface="Times New Roman" pitchFamily="18" charset="0"/>
              </a:rPr>
              <a:t>)≤x</a:t>
            </a:r>
            <a:r>
              <a:rPr kumimoji="1" lang="en-US" altLang="zh-CN" sz="2800" baseline="-25000" dirty="0" smtClean="0">
                <a:solidFill>
                  <a:srgbClr val="FF0000"/>
                </a:solidFill>
                <a:latin typeface="Times New Roman" pitchFamily="18" charset="0"/>
              </a:rPr>
              <a:t>n</a:t>
            </a:r>
            <a:r>
              <a:rPr kumimoji="1" lang="zh-CN" altLang="en-US" sz="2800" dirty="0" smtClean="0">
                <a:solidFill>
                  <a:srgbClr val="FF0000"/>
                </a:solidFill>
                <a:latin typeface="Times New Roman" pitchFamily="18" charset="0"/>
              </a:rPr>
              <a:t>｝</a:t>
            </a:r>
            <a:endParaRPr lang="en-US" altLang="zh-CN" sz="2500" b="1" dirty="0" smtClean="0">
              <a:solidFill>
                <a:srgbClr val="FF0000"/>
              </a:solidFill>
            </a:endParaRPr>
          </a:p>
          <a:p>
            <a:pPr lvl="1">
              <a:buClr>
                <a:srgbClr val="FF0000"/>
              </a:buClr>
              <a:buSzPct val="60000"/>
              <a:buFont typeface="Wingdings" pitchFamily="2" charset="2"/>
              <a:buChar char="n"/>
            </a:pPr>
            <a:endParaRPr lang="zh-CN" altLang="en-US" sz="2500" b="1" dirty="0" smtClean="0"/>
          </a:p>
          <a:p>
            <a:pPr lvl="1">
              <a:buClr>
                <a:srgbClr val="FF0000"/>
              </a:buClr>
              <a:buSzPct val="60000"/>
              <a:buFont typeface="Wingdings" pitchFamily="2" charset="2"/>
              <a:buChar char="n"/>
            </a:pPr>
            <a:r>
              <a:rPr lang="en-US" altLang="zh-CN" sz="2500" b="1" dirty="0" smtClean="0"/>
              <a:t>n</a:t>
            </a:r>
            <a:r>
              <a:rPr lang="zh-CN" altLang="en-US" sz="2500" b="1" dirty="0" smtClean="0"/>
              <a:t>维概率密度函数</a:t>
            </a:r>
            <a:endParaRPr lang="zh-CN" altLang="en-US" sz="2500" dirty="0" smtClean="0"/>
          </a:p>
        </p:txBody>
      </p:sp>
      <p:graphicFrame>
        <p:nvGraphicFramePr>
          <p:cNvPr id="105475" name="Object 4"/>
          <p:cNvGraphicFramePr>
            <a:graphicFrameLocks noChangeAspect="1"/>
          </p:cNvGraphicFramePr>
          <p:nvPr/>
        </p:nvGraphicFramePr>
        <p:xfrm>
          <a:off x="3995936" y="2996952"/>
          <a:ext cx="2857500" cy="952500"/>
        </p:xfrm>
        <a:graphic>
          <a:graphicData uri="http://schemas.openxmlformats.org/presentationml/2006/ole">
            <mc:AlternateContent xmlns:mc="http://schemas.openxmlformats.org/markup-compatibility/2006">
              <mc:Choice xmlns:v="urn:schemas-microsoft-com:vml" Requires="v">
                <p:oleObj spid="_x0000_s105487" name="Equation" r:id="rId3" imgW="1295280" imgH="431640" progId="Equation.DSMT4">
                  <p:embed/>
                </p:oleObj>
              </mc:Choice>
              <mc:Fallback>
                <p:oleObj name="Equation" r:id="rId3" imgW="129528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2996952"/>
                        <a:ext cx="28575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5476" name="Object 6"/>
          <p:cNvGraphicFramePr>
            <a:graphicFrameLocks noChangeAspect="1"/>
          </p:cNvGraphicFramePr>
          <p:nvPr/>
        </p:nvGraphicFramePr>
        <p:xfrm>
          <a:off x="1475656" y="5661248"/>
          <a:ext cx="7343775" cy="1155700"/>
        </p:xfrm>
        <a:graphic>
          <a:graphicData uri="http://schemas.openxmlformats.org/presentationml/2006/ole">
            <mc:AlternateContent xmlns:mc="http://schemas.openxmlformats.org/markup-compatibility/2006">
              <mc:Choice xmlns:v="urn:schemas-microsoft-com:vml" Requires="v">
                <p:oleObj spid="_x0000_s105488" name="Equation" r:id="rId5" imgW="2984400" imgH="469800" progId="Equation.DSMT4">
                  <p:embed/>
                </p:oleObj>
              </mc:Choice>
              <mc:Fallback>
                <p:oleObj name="Equation" r:id="rId5" imgW="2984400" imgH="469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5661248"/>
                        <a:ext cx="7343775" cy="115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4"/>
          <p:cNvSpPr txBox="1">
            <a:spLocks noChangeArrowheads="1"/>
          </p:cNvSpPr>
          <p:nvPr/>
        </p:nvSpPr>
        <p:spPr bwMode="auto">
          <a:xfrm>
            <a:off x="609600" y="1527175"/>
            <a:ext cx="8153400" cy="461665"/>
          </a:xfrm>
          <a:prstGeom prst="rect">
            <a:avLst/>
          </a:prstGeom>
          <a:noFill/>
          <a:ln w="9525">
            <a:noFill/>
            <a:miter lim="800000"/>
            <a:headEnd/>
            <a:tailEnd/>
          </a:ln>
        </p:spPr>
        <p:txBody>
          <a:bodyPr>
            <a:spAutoFit/>
          </a:bodyPr>
          <a:lstStyle/>
          <a:p>
            <a:pPr algn="just">
              <a:spcBef>
                <a:spcPct val="50000"/>
              </a:spcBef>
              <a:buFont typeface="Wingdings" pitchFamily="2" charset="2"/>
              <a:buChar char="n"/>
            </a:pPr>
            <a:r>
              <a:rPr kumimoji="1" lang="zh-CN" altLang="en-US" sz="2400" dirty="0" smtClean="0">
                <a:latin typeface="Times New Roman" pitchFamily="18" charset="0"/>
              </a:rPr>
              <a:t>在</a:t>
            </a:r>
            <a:r>
              <a:rPr kumimoji="1" lang="zh-CN" altLang="en-US" sz="2400" dirty="0">
                <a:latin typeface="Times New Roman" pitchFamily="18" charset="0"/>
              </a:rPr>
              <a:t>给定相位</a:t>
            </a:r>
            <a:r>
              <a:rPr kumimoji="1" lang="en-US" altLang="zh-CN" sz="2400" dirty="0">
                <a:latin typeface="Times New Roman" pitchFamily="18" charset="0"/>
              </a:rPr>
              <a:t>θ</a:t>
            </a:r>
            <a:r>
              <a:rPr kumimoji="1" lang="zh-CN" altLang="en-US" sz="2400" dirty="0">
                <a:latin typeface="Times New Roman" pitchFamily="18" charset="0"/>
              </a:rPr>
              <a:t>的条件下的</a:t>
            </a:r>
            <a:r>
              <a:rPr kumimoji="1" lang="en-US" altLang="zh-CN" sz="2400" dirty="0">
                <a:latin typeface="Times New Roman" pitchFamily="18" charset="0"/>
              </a:rPr>
              <a:t>z</a:t>
            </a:r>
            <a:r>
              <a:rPr kumimoji="1" lang="en-US" altLang="zh-CN" sz="2400" baseline="-25000" dirty="0">
                <a:latin typeface="Times New Roman" pitchFamily="18" charset="0"/>
              </a:rPr>
              <a:t>c</a:t>
            </a:r>
            <a:r>
              <a:rPr kumimoji="1" lang="zh-CN" altLang="en-US" sz="2400" dirty="0">
                <a:latin typeface="Times New Roman" pitchFamily="18" charset="0"/>
              </a:rPr>
              <a:t>和</a:t>
            </a:r>
            <a:r>
              <a:rPr kumimoji="1" lang="en-US" altLang="zh-CN" sz="2400" dirty="0">
                <a:latin typeface="Times New Roman" pitchFamily="18" charset="0"/>
              </a:rPr>
              <a:t>z</a:t>
            </a:r>
            <a:r>
              <a:rPr kumimoji="1" lang="en-US" altLang="zh-CN" sz="2400" baseline="-25000" dirty="0">
                <a:latin typeface="Times New Roman" pitchFamily="18" charset="0"/>
              </a:rPr>
              <a:t>s</a:t>
            </a:r>
            <a:r>
              <a:rPr kumimoji="1" lang="zh-CN" altLang="en-US" sz="2400" dirty="0">
                <a:latin typeface="Times New Roman" pitchFamily="18" charset="0"/>
              </a:rPr>
              <a:t>的联合概率密度函数为</a:t>
            </a:r>
          </a:p>
        </p:txBody>
      </p:sp>
      <p:graphicFrame>
        <p:nvGraphicFramePr>
          <p:cNvPr id="55298" name="Object 5"/>
          <p:cNvGraphicFramePr>
            <a:graphicFrameLocks noChangeAspect="1"/>
          </p:cNvGraphicFramePr>
          <p:nvPr/>
        </p:nvGraphicFramePr>
        <p:xfrm>
          <a:off x="755650" y="1913210"/>
          <a:ext cx="8208963" cy="906462"/>
        </p:xfrm>
        <a:graphic>
          <a:graphicData uri="http://schemas.openxmlformats.org/presentationml/2006/ole">
            <mc:AlternateContent xmlns:mc="http://schemas.openxmlformats.org/markup-compatibility/2006">
              <mc:Choice xmlns:v="urn:schemas-microsoft-com:vml" Requires="v">
                <p:oleObj spid="_x0000_s55310" name="Equation" r:id="rId3" imgW="4609800" imgH="507960" progId="Equation.DSMT4">
                  <p:embed/>
                </p:oleObj>
              </mc:Choice>
              <mc:Fallback>
                <p:oleObj name="Equation" r:id="rId3" imgW="4609800" imgH="5079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913210"/>
                        <a:ext cx="8208963"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1" name="Text Box 6"/>
          <p:cNvSpPr txBox="1">
            <a:spLocks noChangeArrowheads="1"/>
          </p:cNvSpPr>
          <p:nvPr/>
        </p:nvSpPr>
        <p:spPr bwMode="auto">
          <a:xfrm>
            <a:off x="490538" y="2972072"/>
            <a:ext cx="8153400" cy="1567930"/>
          </a:xfrm>
          <a:prstGeom prst="rect">
            <a:avLst/>
          </a:prstGeom>
          <a:noFill/>
          <a:ln w="9525">
            <a:noFill/>
            <a:miter lim="800000"/>
            <a:headEnd/>
            <a:tailEnd/>
          </a:ln>
        </p:spPr>
        <p:txBody>
          <a:bodyPr>
            <a:spAutoFit/>
          </a:bodyPr>
          <a:lstStyle/>
          <a:p>
            <a:pPr algn="just">
              <a:lnSpc>
                <a:spcPct val="120000"/>
              </a:lnSpc>
              <a:spcBef>
                <a:spcPct val="50000"/>
              </a:spcBef>
              <a:buFont typeface="Wingdings" pitchFamily="2" charset="2"/>
              <a:buChar char="n"/>
            </a:pPr>
            <a:r>
              <a:rPr kumimoji="1" lang="zh-CN" altLang="en-US" sz="2400" dirty="0" smtClean="0">
                <a:latin typeface="Times New Roman" pitchFamily="18" charset="0"/>
              </a:rPr>
              <a:t>利用</a:t>
            </a:r>
            <a:r>
              <a:rPr kumimoji="1" lang="zh-CN" altLang="en-US" sz="2400" dirty="0">
                <a:latin typeface="Times New Roman" pitchFamily="18" charset="0"/>
              </a:rPr>
              <a:t>上一节相似的方法， </a:t>
            </a:r>
            <a:r>
              <a:rPr kumimoji="1" lang="zh-CN" altLang="en-US" sz="2400" dirty="0" smtClean="0">
                <a:latin typeface="Times New Roman" pitchFamily="18" charset="0"/>
              </a:rPr>
              <a:t>可以</a:t>
            </a:r>
            <a:r>
              <a:rPr kumimoji="1" lang="zh-CN" altLang="en-US" sz="2400" dirty="0">
                <a:latin typeface="Times New Roman" pitchFamily="18" charset="0"/>
              </a:rPr>
              <a:t>求得在给定相位</a:t>
            </a:r>
            <a:r>
              <a:rPr kumimoji="1" lang="en-US" altLang="zh-CN" sz="2400" dirty="0">
                <a:latin typeface="Times New Roman" pitchFamily="18" charset="0"/>
              </a:rPr>
              <a:t>θ</a:t>
            </a:r>
            <a:r>
              <a:rPr kumimoji="1" lang="zh-CN" altLang="en-US" sz="2400" dirty="0">
                <a:latin typeface="Times New Roman" pitchFamily="18" charset="0"/>
              </a:rPr>
              <a:t>的条件下的</a:t>
            </a:r>
            <a:r>
              <a:rPr kumimoji="1" lang="en-US" altLang="zh-CN" sz="2400" dirty="0">
                <a:latin typeface="Times New Roman" pitchFamily="18" charset="0"/>
              </a:rPr>
              <a:t>z</a:t>
            </a:r>
            <a:r>
              <a:rPr kumimoji="1" lang="zh-CN" altLang="en-US" sz="2400" dirty="0">
                <a:latin typeface="Times New Roman" pitchFamily="18" charset="0"/>
              </a:rPr>
              <a:t>和</a:t>
            </a:r>
            <a:r>
              <a:rPr kumimoji="1" lang="en-US" altLang="zh-CN" sz="2400" dirty="0">
                <a:latin typeface="Times New Roman" pitchFamily="18" charset="0"/>
              </a:rPr>
              <a:t>φ</a:t>
            </a:r>
            <a:r>
              <a:rPr kumimoji="1" lang="zh-CN" altLang="en-US" sz="2400" dirty="0">
                <a:latin typeface="Times New Roman" pitchFamily="18" charset="0"/>
              </a:rPr>
              <a:t>的联合概率密度函数</a:t>
            </a:r>
            <a:r>
              <a:rPr kumimoji="1" lang="zh-CN" altLang="en-US" sz="2400" dirty="0" smtClean="0">
                <a:latin typeface="Times New Roman" pitchFamily="18" charset="0"/>
              </a:rPr>
              <a:t>为：</a:t>
            </a:r>
            <a:endParaRPr kumimoji="1" lang="zh-CN" altLang="en-US" sz="2400" dirty="0">
              <a:latin typeface="Times New Roman" pitchFamily="18" charset="0"/>
            </a:endParaRPr>
          </a:p>
          <a:p>
            <a:pPr>
              <a:lnSpc>
                <a:spcPct val="120000"/>
              </a:lnSpc>
              <a:spcBef>
                <a:spcPct val="50000"/>
              </a:spcBef>
            </a:pPr>
            <a:endParaRPr kumimoji="1" lang="en-US" altLang="zh-CN" sz="2400" dirty="0">
              <a:latin typeface="Times New Roman" pitchFamily="18" charset="0"/>
            </a:endParaRPr>
          </a:p>
        </p:txBody>
      </p:sp>
      <p:graphicFrame>
        <p:nvGraphicFramePr>
          <p:cNvPr id="55299" name="Object 12"/>
          <p:cNvGraphicFramePr>
            <a:graphicFrameLocks noChangeAspect="1"/>
          </p:cNvGraphicFramePr>
          <p:nvPr/>
        </p:nvGraphicFramePr>
        <p:xfrm>
          <a:off x="395536" y="4221088"/>
          <a:ext cx="8502650" cy="2020888"/>
        </p:xfrm>
        <a:graphic>
          <a:graphicData uri="http://schemas.openxmlformats.org/presentationml/2006/ole">
            <mc:AlternateContent xmlns:mc="http://schemas.openxmlformats.org/markup-compatibility/2006">
              <mc:Choice xmlns:v="urn:schemas-microsoft-com:vml" Requires="v">
                <p:oleObj spid="_x0000_s55311" name="Equation" r:id="rId5" imgW="3949560" imgH="939600" progId="Equation.DSMT4">
                  <p:embed/>
                </p:oleObj>
              </mc:Choice>
              <mc:Fallback>
                <p:oleObj name="Equation" r:id="rId5" imgW="3949560" imgH="9396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4221088"/>
                        <a:ext cx="8502650" cy="202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4"/>
          <p:cNvSpPr txBox="1">
            <a:spLocks/>
          </p:cNvSpPr>
          <p:nvPr/>
        </p:nvSpPr>
        <p:spPr bwMode="auto">
          <a:xfrm>
            <a:off x="1043608" y="476672"/>
            <a:ext cx="6984776"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kern="0" dirty="0" smtClean="0">
                <a:solidFill>
                  <a:schemeClr val="accent2"/>
                </a:solidFill>
                <a:effectLst>
                  <a:outerShdw blurRad="38100" dist="38100" dir="2700000" algn="tl">
                    <a:srgbClr val="000000">
                      <a:alpha val="43137"/>
                    </a:srgbClr>
                  </a:outerShdw>
                </a:effectLst>
                <a:latin typeface="+mj-lt"/>
                <a:ea typeface="+mj-ea"/>
                <a:cs typeface="+mj-cs"/>
              </a:rPr>
              <a:t>二、包络和相位的统计特性</a:t>
            </a:r>
            <a:endPar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endParaRPr>
          </a:p>
        </p:txBody>
      </p:sp>
      <p:sp>
        <p:nvSpPr>
          <p:cNvPr id="7" name="灯片编号占位符 6"/>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60</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Text Box 4"/>
          <p:cNvSpPr txBox="1">
            <a:spLocks noChangeArrowheads="1"/>
          </p:cNvSpPr>
          <p:nvPr/>
        </p:nvSpPr>
        <p:spPr bwMode="auto">
          <a:xfrm>
            <a:off x="1043608" y="1271984"/>
            <a:ext cx="7391400" cy="1015663"/>
          </a:xfrm>
          <a:prstGeom prst="rect">
            <a:avLst/>
          </a:prstGeom>
          <a:noFill/>
          <a:ln w="9525">
            <a:noFill/>
            <a:miter lim="800000"/>
            <a:headEnd/>
            <a:tailEnd/>
          </a:ln>
        </p:spPr>
        <p:txBody>
          <a:bodyPr>
            <a:spAutoFit/>
          </a:bodyPr>
          <a:lstStyle/>
          <a:p>
            <a:pPr algn="just">
              <a:spcBef>
                <a:spcPct val="50000"/>
              </a:spcBef>
              <a:buFont typeface="Wingdings" pitchFamily="2" charset="2"/>
              <a:buChar char="n"/>
            </a:pPr>
            <a:r>
              <a:rPr kumimoji="1" lang="zh-CN" altLang="en-US" sz="2400" dirty="0">
                <a:latin typeface="Times New Roman" pitchFamily="18" charset="0"/>
              </a:rPr>
              <a:t>求条件边际分布，有</a:t>
            </a:r>
          </a:p>
          <a:p>
            <a:pPr>
              <a:spcBef>
                <a:spcPct val="50000"/>
              </a:spcBef>
            </a:pPr>
            <a:endParaRPr kumimoji="1" lang="en-US" altLang="zh-CN" sz="2400" dirty="0">
              <a:latin typeface="Times New Roman" pitchFamily="18" charset="0"/>
            </a:endParaRPr>
          </a:p>
        </p:txBody>
      </p:sp>
      <p:graphicFrame>
        <p:nvGraphicFramePr>
          <p:cNvPr id="8" name="Object 6"/>
          <p:cNvGraphicFramePr>
            <a:graphicFrameLocks noChangeAspect="1"/>
          </p:cNvGraphicFramePr>
          <p:nvPr/>
        </p:nvGraphicFramePr>
        <p:xfrm>
          <a:off x="1403648" y="1916832"/>
          <a:ext cx="5992812" cy="887412"/>
        </p:xfrm>
        <a:graphic>
          <a:graphicData uri="http://schemas.openxmlformats.org/presentationml/2006/ole">
            <mc:AlternateContent xmlns:mc="http://schemas.openxmlformats.org/markup-compatibility/2006">
              <mc:Choice xmlns:v="urn:schemas-microsoft-com:vml" Requires="v">
                <p:oleObj spid="_x0000_s56331" name="Equation" r:id="rId3" imgW="3085920" imgH="457200" progId="Equation.DSMT4">
                  <p:embed/>
                </p:oleObj>
              </mc:Choice>
              <mc:Fallback>
                <p:oleObj name="Equation" r:id="rId3" imgW="3085920" imgH="457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916832"/>
                        <a:ext cx="5992812"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7"/>
          <p:cNvSpPr txBox="1">
            <a:spLocks noChangeArrowheads="1"/>
          </p:cNvSpPr>
          <p:nvPr/>
        </p:nvSpPr>
        <p:spPr bwMode="auto">
          <a:xfrm>
            <a:off x="443210" y="2816944"/>
            <a:ext cx="8458200" cy="1606550"/>
          </a:xfrm>
          <a:prstGeom prst="rect">
            <a:avLst/>
          </a:prstGeom>
          <a:noFill/>
          <a:ln w="9525">
            <a:noFill/>
            <a:miter lim="800000"/>
            <a:headEnd/>
            <a:tailEnd/>
          </a:ln>
        </p:spPr>
        <p:txBody>
          <a:bodyPr>
            <a:spAutoFit/>
          </a:bodyPr>
          <a:lstStyle/>
          <a:p>
            <a:pPr algn="just">
              <a:lnSpc>
                <a:spcPct val="120000"/>
              </a:lnSpc>
              <a:spcBef>
                <a:spcPct val="50000"/>
              </a:spcBef>
            </a:pPr>
            <a:r>
              <a:rPr kumimoji="1" lang="en-US" altLang="zh-CN" sz="2400" dirty="0">
                <a:latin typeface="Times New Roman" pitchFamily="18" charset="0"/>
              </a:rPr>
              <a:t>        </a:t>
            </a:r>
            <a:r>
              <a:rPr kumimoji="1" lang="zh-CN" altLang="en-US" sz="2400" dirty="0">
                <a:latin typeface="Times New Roman" pitchFamily="18" charset="0"/>
              </a:rPr>
              <a:t>这个概率密度函数称为</a:t>
            </a:r>
            <a:r>
              <a:rPr kumimoji="1" lang="zh-CN" altLang="en-US" sz="2400" b="1" dirty="0">
                <a:solidFill>
                  <a:srgbClr val="FF0000"/>
                </a:solidFill>
                <a:latin typeface="Times New Roman" pitchFamily="18" charset="0"/>
              </a:rPr>
              <a:t>广义瑞利分布</a:t>
            </a:r>
            <a:r>
              <a:rPr kumimoji="1" lang="zh-CN" altLang="en-US" sz="2400" dirty="0">
                <a:latin typeface="Times New Roman" pitchFamily="18" charset="0"/>
              </a:rPr>
              <a:t>，也称</a:t>
            </a:r>
            <a:r>
              <a:rPr kumimoji="1" lang="zh-CN" altLang="en-US" sz="2400" b="1" dirty="0">
                <a:solidFill>
                  <a:srgbClr val="FF0000"/>
                </a:solidFill>
                <a:latin typeface="Times New Roman" pitchFamily="18" charset="0"/>
              </a:rPr>
              <a:t>莱斯（</a:t>
            </a:r>
            <a:r>
              <a:rPr kumimoji="1" lang="en-US" altLang="zh-CN" sz="2400" b="1" dirty="0">
                <a:solidFill>
                  <a:srgbClr val="FF0000"/>
                </a:solidFill>
                <a:latin typeface="Times New Roman" pitchFamily="18" charset="0"/>
              </a:rPr>
              <a:t>Rice</a:t>
            </a:r>
            <a:r>
              <a:rPr kumimoji="1" lang="zh-CN" altLang="en-US" sz="2400" b="1" dirty="0" smtClean="0">
                <a:solidFill>
                  <a:srgbClr val="FF0000"/>
                </a:solidFill>
                <a:latin typeface="Times New Roman" pitchFamily="18" charset="0"/>
              </a:rPr>
              <a:t>）分布</a:t>
            </a:r>
            <a:r>
              <a:rPr kumimoji="1" lang="zh-CN" altLang="en-US" sz="2400" dirty="0" smtClean="0">
                <a:latin typeface="Times New Roman" pitchFamily="18" charset="0"/>
              </a:rPr>
              <a:t>。 </a:t>
            </a:r>
            <a:endParaRPr kumimoji="1" lang="zh-CN" altLang="en-US" sz="2400" dirty="0">
              <a:latin typeface="Times New Roman" pitchFamily="18" charset="0"/>
            </a:endParaRPr>
          </a:p>
          <a:p>
            <a:pPr>
              <a:lnSpc>
                <a:spcPct val="120000"/>
              </a:lnSpc>
              <a:spcBef>
                <a:spcPct val="50000"/>
              </a:spcBef>
            </a:pPr>
            <a:r>
              <a:rPr kumimoji="1" lang="zh-CN" altLang="en-US" sz="2400" dirty="0">
                <a:latin typeface="Times New Roman" pitchFamily="18" charset="0"/>
              </a:rPr>
              <a:t>        上式存在两种极限</a:t>
            </a:r>
            <a:r>
              <a:rPr kumimoji="1" lang="zh-CN" altLang="en-US" sz="2400" dirty="0" smtClean="0">
                <a:latin typeface="Times New Roman" pitchFamily="18" charset="0"/>
              </a:rPr>
              <a:t>情况，下面进行讨论：</a:t>
            </a:r>
            <a:endParaRPr kumimoji="1" lang="zh-CN" altLang="en-US" sz="2400" dirty="0">
              <a:latin typeface="Times New Roman" pitchFamily="18" charset="0"/>
            </a:endParaRPr>
          </a:p>
        </p:txBody>
      </p:sp>
      <p:sp>
        <p:nvSpPr>
          <p:cNvPr id="10" name="灯片编号占位符 9"/>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61</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4"/>
          <p:cNvSpPr txBox="1">
            <a:spLocks noChangeArrowheads="1"/>
          </p:cNvSpPr>
          <p:nvPr/>
        </p:nvSpPr>
        <p:spPr bwMode="auto">
          <a:xfrm>
            <a:off x="381000" y="1387102"/>
            <a:ext cx="8382000" cy="6370975"/>
          </a:xfrm>
          <a:prstGeom prst="rect">
            <a:avLst/>
          </a:prstGeom>
          <a:noFill/>
          <a:ln w="9525">
            <a:noFill/>
            <a:miter lim="800000"/>
            <a:headEnd/>
            <a:tailEnd/>
          </a:ln>
        </p:spPr>
        <p:txBody>
          <a:bodyPr>
            <a:spAutoFit/>
          </a:bodyPr>
          <a:lstStyle/>
          <a:p>
            <a:pPr algn="just">
              <a:spcBef>
                <a:spcPct val="50000"/>
              </a:spcBef>
              <a:buFont typeface="Wingdings" pitchFamily="2" charset="2"/>
              <a:buChar char="n"/>
            </a:pPr>
            <a:r>
              <a:rPr kumimoji="1" lang="zh-CN" altLang="en-US" sz="2400" dirty="0" smtClean="0">
                <a:latin typeface="Times New Roman" pitchFamily="18" charset="0"/>
              </a:rPr>
              <a:t>（</a:t>
            </a:r>
            <a:r>
              <a:rPr kumimoji="1" lang="en-US" altLang="zh-CN" sz="2400" dirty="0">
                <a:latin typeface="Times New Roman" pitchFamily="18" charset="0"/>
              </a:rPr>
              <a:t>1</a:t>
            </a:r>
            <a:r>
              <a:rPr kumimoji="1" lang="zh-CN" altLang="en-US" sz="2400" dirty="0">
                <a:latin typeface="Times New Roman" pitchFamily="18" charset="0"/>
              </a:rPr>
              <a:t>） 当信号很小，</a:t>
            </a:r>
            <a:r>
              <a:rPr kumimoji="1" lang="en-US" altLang="zh-CN" sz="2400" dirty="0">
                <a:latin typeface="Times New Roman" pitchFamily="18" charset="0"/>
              </a:rPr>
              <a:t>A→0</a:t>
            </a:r>
            <a:r>
              <a:rPr kumimoji="1" lang="zh-CN" altLang="en-US" sz="2400" dirty="0">
                <a:latin typeface="Times New Roman" pitchFamily="18" charset="0"/>
              </a:rPr>
              <a:t>，即信号功率与噪声功率之比                  </a:t>
            </a:r>
          </a:p>
          <a:p>
            <a:pPr algn="just">
              <a:spcBef>
                <a:spcPct val="50000"/>
              </a:spcBef>
            </a:pPr>
            <a:r>
              <a:rPr kumimoji="1" lang="zh-CN" altLang="en-US" sz="2400" dirty="0">
                <a:latin typeface="Times New Roman" pitchFamily="18" charset="0"/>
              </a:rPr>
              <a:t>              </a:t>
            </a:r>
            <a:r>
              <a:rPr kumimoji="1" lang="en-US" altLang="zh-CN" sz="2400" dirty="0">
                <a:latin typeface="Times New Roman" pitchFamily="18" charset="0"/>
              </a:rPr>
              <a:t>=r→0</a:t>
            </a:r>
            <a:r>
              <a:rPr kumimoji="1" lang="zh-CN" altLang="en-US" sz="2400" dirty="0">
                <a:latin typeface="Times New Roman" pitchFamily="18" charset="0"/>
              </a:rPr>
              <a:t>时，</a:t>
            </a:r>
            <a:r>
              <a:rPr kumimoji="1" lang="en-US" altLang="zh-CN" sz="2400" dirty="0">
                <a:latin typeface="Times New Roman" pitchFamily="18" charset="0"/>
              </a:rPr>
              <a:t>x</a:t>
            </a:r>
            <a:r>
              <a:rPr kumimoji="1" lang="zh-CN" altLang="en-US" sz="2400" dirty="0">
                <a:latin typeface="Times New Roman" pitchFamily="18" charset="0"/>
              </a:rPr>
              <a:t>值很</a:t>
            </a:r>
            <a:r>
              <a:rPr kumimoji="1" lang="zh-CN" altLang="en-US" sz="2400" dirty="0" smtClean="0">
                <a:latin typeface="Times New Roman" pitchFamily="18" charset="0"/>
              </a:rPr>
              <a:t>小时，</a:t>
            </a:r>
            <a:r>
              <a:rPr kumimoji="1" lang="zh-CN" altLang="en-US" sz="2400" dirty="0">
                <a:latin typeface="Times New Roman" pitchFamily="18" charset="0"/>
              </a:rPr>
              <a:t>有</a:t>
            </a:r>
            <a:r>
              <a:rPr kumimoji="1" lang="en-US" altLang="zh-CN" sz="2400" dirty="0">
                <a:latin typeface="Times New Roman" pitchFamily="18" charset="0"/>
              </a:rPr>
              <a:t>I</a:t>
            </a:r>
            <a:r>
              <a:rPr kumimoji="1" lang="en-US" altLang="zh-CN" sz="2400" baseline="-25000" dirty="0">
                <a:latin typeface="Times New Roman" pitchFamily="18" charset="0"/>
              </a:rPr>
              <a:t>0</a:t>
            </a:r>
            <a:r>
              <a:rPr kumimoji="1" lang="en-US" altLang="zh-CN" sz="2400" dirty="0">
                <a:latin typeface="Times New Roman" pitchFamily="18" charset="0"/>
              </a:rPr>
              <a:t>(x)=1</a:t>
            </a:r>
            <a:r>
              <a:rPr kumimoji="1" lang="zh-CN" altLang="en-US" sz="2400" dirty="0">
                <a:latin typeface="Times New Roman" pitchFamily="18" charset="0"/>
              </a:rPr>
              <a:t>，这时合成波</a:t>
            </a:r>
            <a:r>
              <a:rPr kumimoji="1" lang="en-US" altLang="zh-CN" sz="2400" dirty="0">
                <a:latin typeface="Times New Roman" pitchFamily="18" charset="0"/>
              </a:rPr>
              <a:t>r(t)</a:t>
            </a:r>
            <a:r>
              <a:rPr kumimoji="1" lang="zh-CN" altLang="en-US" sz="2400" dirty="0">
                <a:latin typeface="Times New Roman" pitchFamily="18" charset="0"/>
              </a:rPr>
              <a:t>中只存在窄带高斯噪声</a:t>
            </a:r>
            <a:r>
              <a:rPr kumimoji="1" lang="zh-CN" altLang="en-US" sz="2400" dirty="0" smtClean="0">
                <a:latin typeface="Times New Roman" pitchFamily="18" charset="0"/>
              </a:rPr>
              <a:t>，</a:t>
            </a:r>
            <a:r>
              <a:rPr kumimoji="1" lang="zh-CN" altLang="en-US" sz="2400" dirty="0" smtClean="0">
                <a:solidFill>
                  <a:srgbClr val="FF0000"/>
                </a:solidFill>
                <a:latin typeface="Times New Roman" pitchFamily="18" charset="0"/>
              </a:rPr>
              <a:t>由</a:t>
            </a:r>
            <a:r>
              <a:rPr kumimoji="1" lang="zh-CN" altLang="en-US" sz="2400" dirty="0">
                <a:solidFill>
                  <a:srgbClr val="FF0000"/>
                </a:solidFill>
                <a:latin typeface="Times New Roman" pitchFamily="18" charset="0"/>
              </a:rPr>
              <a:t>莱斯分布退化为瑞利分布</a:t>
            </a:r>
            <a:r>
              <a:rPr kumimoji="1" lang="zh-CN" altLang="en-US" sz="2400" dirty="0">
                <a:latin typeface="Times New Roman" pitchFamily="18" charset="0"/>
              </a:rPr>
              <a:t>。 </a:t>
            </a:r>
          </a:p>
          <a:p>
            <a:pPr algn="just">
              <a:spcBef>
                <a:spcPct val="50000"/>
              </a:spcBef>
              <a:buFont typeface="Wingdings" pitchFamily="2" charset="2"/>
              <a:buChar char="n"/>
            </a:pPr>
            <a:r>
              <a:rPr kumimoji="1" lang="zh-CN" altLang="en-US" sz="2400" dirty="0" smtClean="0">
                <a:latin typeface="Times New Roman" pitchFamily="18" charset="0"/>
              </a:rPr>
              <a:t>（</a:t>
            </a:r>
            <a:r>
              <a:rPr kumimoji="1" lang="en-US" altLang="zh-CN" sz="2400" dirty="0">
                <a:latin typeface="Times New Roman" pitchFamily="18" charset="0"/>
              </a:rPr>
              <a:t>2</a:t>
            </a:r>
            <a:r>
              <a:rPr kumimoji="1" lang="zh-CN" altLang="en-US" sz="2400" dirty="0">
                <a:latin typeface="Times New Roman" pitchFamily="18" charset="0"/>
              </a:rPr>
              <a:t>）当信噪比</a:t>
            </a:r>
            <a:r>
              <a:rPr kumimoji="1" lang="en-US" altLang="zh-CN" sz="2400" dirty="0">
                <a:latin typeface="Times New Roman" pitchFamily="18" charset="0"/>
              </a:rPr>
              <a:t>r</a:t>
            </a:r>
            <a:r>
              <a:rPr kumimoji="1" lang="zh-CN" altLang="en-US" sz="2400" dirty="0">
                <a:latin typeface="Times New Roman" pitchFamily="18" charset="0"/>
              </a:rPr>
              <a:t>很大时，有</a:t>
            </a:r>
            <a:r>
              <a:rPr kumimoji="1" lang="en-US" altLang="zh-CN" sz="2400" dirty="0">
                <a:latin typeface="Times New Roman" pitchFamily="18" charset="0"/>
              </a:rPr>
              <a:t>I</a:t>
            </a:r>
            <a:r>
              <a:rPr kumimoji="1" lang="en-US" altLang="zh-CN" sz="2400" baseline="-25000" dirty="0">
                <a:latin typeface="Times New Roman" pitchFamily="18" charset="0"/>
              </a:rPr>
              <a:t>0</a:t>
            </a:r>
            <a:r>
              <a:rPr kumimoji="1" lang="en-US" altLang="zh-CN" sz="2400" dirty="0">
                <a:latin typeface="Times New Roman" pitchFamily="18" charset="0"/>
              </a:rPr>
              <a:t>(x)≈         </a:t>
            </a:r>
            <a:r>
              <a:rPr kumimoji="1" lang="zh-CN" altLang="en-US" sz="2400" dirty="0">
                <a:latin typeface="Times New Roman" pitchFamily="18" charset="0"/>
              </a:rPr>
              <a:t>，这时在</a:t>
            </a:r>
            <a:r>
              <a:rPr kumimoji="1" lang="en-US" altLang="zh-CN" sz="2400" dirty="0">
                <a:latin typeface="Times New Roman" pitchFamily="18" charset="0"/>
              </a:rPr>
              <a:t>z≈A</a:t>
            </a:r>
            <a:r>
              <a:rPr kumimoji="1" lang="zh-CN" altLang="en-US" sz="2400" dirty="0">
                <a:latin typeface="Times New Roman" pitchFamily="18" charset="0"/>
              </a:rPr>
              <a:t>附近， </a:t>
            </a:r>
            <a:r>
              <a:rPr kumimoji="1" lang="en-US" altLang="zh-CN" sz="2400" dirty="0">
                <a:latin typeface="Times New Roman" pitchFamily="18" charset="0"/>
              </a:rPr>
              <a:t>f(z)</a:t>
            </a:r>
            <a:r>
              <a:rPr kumimoji="1" lang="zh-CN" altLang="en-US" sz="2400" dirty="0">
                <a:latin typeface="Times New Roman" pitchFamily="18" charset="0"/>
              </a:rPr>
              <a:t>近似于</a:t>
            </a:r>
            <a:r>
              <a:rPr kumimoji="1" lang="zh-CN" altLang="en-US" sz="2400" dirty="0">
                <a:solidFill>
                  <a:srgbClr val="FF0000"/>
                </a:solidFill>
                <a:latin typeface="Times New Roman" pitchFamily="18" charset="0"/>
              </a:rPr>
              <a:t>高斯分布</a:t>
            </a:r>
            <a:r>
              <a:rPr kumimoji="1" lang="zh-CN" altLang="en-US" sz="2400" dirty="0">
                <a:latin typeface="Times New Roman" pitchFamily="18" charset="0"/>
              </a:rPr>
              <a:t>，即</a:t>
            </a:r>
          </a:p>
          <a:p>
            <a:pPr algn="just">
              <a:spcBef>
                <a:spcPct val="50000"/>
              </a:spcBef>
            </a:pPr>
            <a:r>
              <a:rPr kumimoji="1" lang="zh-CN" altLang="en-US" sz="2400" dirty="0">
                <a:latin typeface="Times New Roman" pitchFamily="18" charset="0"/>
              </a:rPr>
              <a:t>                 </a:t>
            </a:r>
            <a:endParaRPr kumimoji="1" lang="en-US" altLang="zh-CN" sz="2400" dirty="0">
              <a:latin typeface="Times New Roman" pitchFamily="18" charset="0"/>
            </a:endParaRPr>
          </a:p>
          <a:p>
            <a:pPr algn="just">
              <a:spcBef>
                <a:spcPts val="0"/>
              </a:spcBef>
              <a:buFont typeface="Wingdings" pitchFamily="2" charset="2"/>
              <a:buChar char="n"/>
            </a:pPr>
            <a:r>
              <a:rPr kumimoji="1" lang="zh-CN" altLang="en-US" sz="2400" dirty="0" smtClean="0">
                <a:latin typeface="Times New Roman" pitchFamily="18" charset="0"/>
              </a:rPr>
              <a:t>由此可见</a:t>
            </a:r>
            <a:r>
              <a:rPr kumimoji="1" lang="zh-CN" altLang="en-US" sz="2400" dirty="0">
                <a:latin typeface="Times New Roman" pitchFamily="18" charset="0"/>
              </a:rPr>
              <a:t>，</a:t>
            </a:r>
            <a:r>
              <a:rPr kumimoji="1" lang="zh-CN" altLang="en-US" sz="2400" b="1" dirty="0">
                <a:solidFill>
                  <a:srgbClr val="FF0000"/>
                </a:solidFill>
                <a:latin typeface="Times New Roman" pitchFamily="18" charset="0"/>
              </a:rPr>
              <a:t>信号加噪声的合成波包络分布与信噪比有关。 </a:t>
            </a:r>
            <a:endParaRPr kumimoji="1" lang="en-US" altLang="zh-CN" sz="2400" b="1" dirty="0" smtClean="0">
              <a:solidFill>
                <a:srgbClr val="FF0000"/>
              </a:solidFill>
              <a:latin typeface="Times New Roman" pitchFamily="18" charset="0"/>
            </a:endParaRPr>
          </a:p>
          <a:p>
            <a:pPr lvl="2" algn="just">
              <a:spcBef>
                <a:spcPts val="0"/>
              </a:spcBef>
              <a:buFont typeface="Arial" pitchFamily="34" charset="0"/>
              <a:buChar char="•"/>
            </a:pPr>
            <a:r>
              <a:rPr kumimoji="1" lang="zh-CN" altLang="en-US" sz="2400" b="1" dirty="0" smtClean="0">
                <a:solidFill>
                  <a:srgbClr val="FF0000"/>
                </a:solidFill>
                <a:latin typeface="Times New Roman" pitchFamily="18" charset="0"/>
              </a:rPr>
              <a:t>小</a:t>
            </a:r>
            <a:r>
              <a:rPr kumimoji="1" lang="zh-CN" altLang="en-US" sz="2400" b="1" dirty="0">
                <a:solidFill>
                  <a:srgbClr val="FF0000"/>
                </a:solidFill>
                <a:latin typeface="Times New Roman" pitchFamily="18" charset="0"/>
              </a:rPr>
              <a:t>信噪比时，它接近于瑞利分布</a:t>
            </a:r>
            <a:r>
              <a:rPr kumimoji="1" lang="zh-CN" altLang="en-US" sz="2400" b="1" dirty="0" smtClean="0">
                <a:solidFill>
                  <a:srgbClr val="FF0000"/>
                </a:solidFill>
                <a:latin typeface="Times New Roman" pitchFamily="18" charset="0"/>
              </a:rPr>
              <a:t>；</a:t>
            </a:r>
            <a:endParaRPr kumimoji="1" lang="en-US" altLang="zh-CN" sz="2400" b="1" dirty="0" smtClean="0">
              <a:solidFill>
                <a:srgbClr val="FF0000"/>
              </a:solidFill>
              <a:latin typeface="Times New Roman" pitchFamily="18" charset="0"/>
            </a:endParaRPr>
          </a:p>
          <a:p>
            <a:pPr lvl="2" algn="just">
              <a:spcBef>
                <a:spcPts val="0"/>
              </a:spcBef>
              <a:buFont typeface="Arial" pitchFamily="34" charset="0"/>
              <a:buChar char="•"/>
            </a:pPr>
            <a:r>
              <a:rPr kumimoji="1" lang="zh-CN" altLang="en-US" sz="2400" b="1" dirty="0" smtClean="0">
                <a:solidFill>
                  <a:srgbClr val="FF0000"/>
                </a:solidFill>
                <a:latin typeface="Times New Roman" pitchFamily="18" charset="0"/>
              </a:rPr>
              <a:t>大</a:t>
            </a:r>
            <a:r>
              <a:rPr kumimoji="1" lang="zh-CN" altLang="en-US" sz="2400" b="1" dirty="0">
                <a:solidFill>
                  <a:srgbClr val="FF0000"/>
                </a:solidFill>
                <a:latin typeface="Times New Roman" pitchFamily="18" charset="0"/>
              </a:rPr>
              <a:t>信噪比时，它接近于高斯分布</a:t>
            </a:r>
            <a:r>
              <a:rPr kumimoji="1" lang="zh-CN" altLang="en-US" sz="2400" b="1" dirty="0" smtClean="0">
                <a:solidFill>
                  <a:srgbClr val="FF0000"/>
                </a:solidFill>
                <a:latin typeface="Times New Roman" pitchFamily="18" charset="0"/>
              </a:rPr>
              <a:t>；</a:t>
            </a:r>
            <a:endParaRPr kumimoji="1" lang="en-US" altLang="zh-CN" sz="2400" b="1" dirty="0" smtClean="0">
              <a:solidFill>
                <a:srgbClr val="FF0000"/>
              </a:solidFill>
              <a:latin typeface="Times New Roman" pitchFamily="18" charset="0"/>
            </a:endParaRPr>
          </a:p>
          <a:p>
            <a:pPr lvl="2" algn="just">
              <a:spcBef>
                <a:spcPts val="0"/>
              </a:spcBef>
              <a:buFont typeface="Arial" pitchFamily="34" charset="0"/>
              <a:buChar char="•"/>
            </a:pPr>
            <a:r>
              <a:rPr kumimoji="1" lang="zh-CN" altLang="en-US" sz="2400" b="1" dirty="0" smtClean="0">
                <a:solidFill>
                  <a:srgbClr val="FF0000"/>
                </a:solidFill>
                <a:latin typeface="Times New Roman" pitchFamily="18" charset="0"/>
              </a:rPr>
              <a:t>在</a:t>
            </a:r>
            <a:r>
              <a:rPr kumimoji="1" lang="zh-CN" altLang="en-US" sz="2400" b="1" dirty="0">
                <a:solidFill>
                  <a:srgbClr val="FF0000"/>
                </a:solidFill>
                <a:latin typeface="Times New Roman" pitchFamily="18" charset="0"/>
              </a:rPr>
              <a:t>一般情况下它是莱斯分布</a:t>
            </a:r>
            <a:r>
              <a:rPr kumimoji="1" lang="zh-CN" altLang="en-US" sz="2400" dirty="0" smtClean="0">
                <a:latin typeface="Times New Roman" pitchFamily="18" charset="0"/>
              </a:rPr>
              <a:t>。</a:t>
            </a:r>
            <a:endParaRPr kumimoji="1" lang="en-US" altLang="zh-CN" sz="2400" dirty="0" smtClean="0">
              <a:latin typeface="Times New Roman" pitchFamily="18" charset="0"/>
            </a:endParaRPr>
          </a:p>
          <a:p>
            <a:pPr algn="just">
              <a:spcBef>
                <a:spcPts val="0"/>
              </a:spcBef>
              <a:buFont typeface="Wingdings" pitchFamily="2" charset="2"/>
              <a:buChar char="n"/>
            </a:pPr>
            <a:r>
              <a:rPr kumimoji="1" lang="en-US" altLang="zh-CN" sz="2400" b="1" dirty="0" smtClean="0">
                <a:solidFill>
                  <a:srgbClr val="FF0000"/>
                </a:solidFill>
                <a:latin typeface="Times New Roman" pitchFamily="18" charset="0"/>
              </a:rPr>
              <a:t>f(φ)</a:t>
            </a:r>
            <a:r>
              <a:rPr kumimoji="1" lang="zh-CN" altLang="en-US" sz="2400" b="1" dirty="0" smtClean="0">
                <a:solidFill>
                  <a:srgbClr val="FF0000"/>
                </a:solidFill>
                <a:latin typeface="Times New Roman" pitchFamily="18" charset="0"/>
              </a:rPr>
              <a:t>也与信噪比有关</a:t>
            </a:r>
            <a:r>
              <a:rPr kumimoji="1" lang="zh-CN" altLang="en-US" sz="2400" b="1" dirty="0" smtClean="0">
                <a:latin typeface="Times New Roman" pitchFamily="18" charset="0"/>
              </a:rPr>
              <a:t>。小信噪比时， </a:t>
            </a:r>
            <a:r>
              <a:rPr kumimoji="1" lang="en-US" altLang="zh-CN" sz="2400" b="1" dirty="0" smtClean="0">
                <a:latin typeface="Times New Roman" pitchFamily="18" charset="0"/>
              </a:rPr>
              <a:t>f(φ)</a:t>
            </a:r>
            <a:r>
              <a:rPr kumimoji="1" lang="zh-CN" altLang="en-US" sz="2400" b="1" dirty="0" smtClean="0">
                <a:latin typeface="Times New Roman" pitchFamily="18" charset="0"/>
              </a:rPr>
              <a:t>接近于均匀分布，它反映这时窄带高斯噪声为主的情况；大信噪比时，</a:t>
            </a:r>
            <a:r>
              <a:rPr kumimoji="1" lang="en-US" altLang="zh-CN" sz="2400" b="1" dirty="0" smtClean="0">
                <a:latin typeface="Times New Roman" pitchFamily="18" charset="0"/>
              </a:rPr>
              <a:t>f(φ)</a:t>
            </a:r>
            <a:r>
              <a:rPr kumimoji="1" lang="zh-CN" altLang="en-US" sz="2400" b="1" dirty="0" smtClean="0">
                <a:latin typeface="Times New Roman" pitchFamily="18" charset="0"/>
              </a:rPr>
              <a:t>主要集中在有用信号相位附近。 </a:t>
            </a:r>
          </a:p>
          <a:p>
            <a:pPr lvl="2" algn="just">
              <a:spcBef>
                <a:spcPts val="0"/>
              </a:spcBef>
            </a:pPr>
            <a:endParaRPr kumimoji="1" lang="en-US" altLang="zh-CN" sz="2400" dirty="0" smtClean="0">
              <a:latin typeface="Times New Roman" pitchFamily="18" charset="0"/>
            </a:endParaRPr>
          </a:p>
          <a:p>
            <a:pPr>
              <a:spcBef>
                <a:spcPct val="50000"/>
              </a:spcBef>
            </a:pPr>
            <a:endParaRPr kumimoji="1" lang="en-US" altLang="zh-CN" sz="2400" dirty="0">
              <a:latin typeface="Times New Roman" pitchFamily="18" charset="0"/>
            </a:endParaRPr>
          </a:p>
        </p:txBody>
      </p:sp>
      <p:graphicFrame>
        <p:nvGraphicFramePr>
          <p:cNvPr id="58370" name="Object 5"/>
          <p:cNvGraphicFramePr>
            <a:graphicFrameLocks noChangeAspect="1"/>
          </p:cNvGraphicFramePr>
          <p:nvPr/>
        </p:nvGraphicFramePr>
        <p:xfrm>
          <a:off x="5293593" y="2636912"/>
          <a:ext cx="790575" cy="838200"/>
        </p:xfrm>
        <a:graphic>
          <a:graphicData uri="http://schemas.openxmlformats.org/presentationml/2006/ole">
            <mc:AlternateContent xmlns:mc="http://schemas.openxmlformats.org/markup-compatibility/2006">
              <mc:Choice xmlns:v="urn:schemas-microsoft-com:vml" Requires="v">
                <p:oleObj spid="_x0000_s58388" name="Equation" r:id="rId3" imgW="419040" imgH="444240" progId="Equation.DSMT4">
                  <p:embed/>
                </p:oleObj>
              </mc:Choice>
              <mc:Fallback>
                <p:oleObj name="Equation" r:id="rId3" imgW="419040" imgH="4442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3593" y="2636912"/>
                        <a:ext cx="7905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1" name="Object 6"/>
          <p:cNvGraphicFramePr>
            <a:graphicFrameLocks noChangeAspect="1"/>
          </p:cNvGraphicFramePr>
          <p:nvPr/>
        </p:nvGraphicFramePr>
        <p:xfrm>
          <a:off x="966788" y="1677615"/>
          <a:ext cx="528637" cy="762000"/>
        </p:xfrm>
        <a:graphic>
          <a:graphicData uri="http://schemas.openxmlformats.org/presentationml/2006/ole">
            <mc:AlternateContent xmlns:mc="http://schemas.openxmlformats.org/markup-compatibility/2006">
              <mc:Choice xmlns:v="urn:schemas-microsoft-com:vml" Requires="v">
                <p:oleObj spid="_x0000_s58389" name="Equation" r:id="rId5" imgW="317160" imgH="457200" progId="Equation.3">
                  <p:embed/>
                </p:oleObj>
              </mc:Choice>
              <mc:Fallback>
                <p:oleObj name="Equation" r:id="rId5" imgW="31716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6788" y="1677615"/>
                        <a:ext cx="528637"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2" name="Object 7"/>
          <p:cNvGraphicFramePr>
            <a:graphicFrameLocks noChangeAspect="1"/>
          </p:cNvGraphicFramePr>
          <p:nvPr/>
        </p:nvGraphicFramePr>
        <p:xfrm>
          <a:off x="3563888" y="3212976"/>
          <a:ext cx="4634880" cy="1080185"/>
        </p:xfrm>
        <a:graphic>
          <a:graphicData uri="http://schemas.openxmlformats.org/presentationml/2006/ole">
            <mc:AlternateContent xmlns:mc="http://schemas.openxmlformats.org/markup-compatibility/2006">
              <mc:Choice xmlns:v="urn:schemas-microsoft-com:vml" Requires="v">
                <p:oleObj spid="_x0000_s58390" name="Equation" r:id="rId7" imgW="2286000" imgH="533160" progId="Equation.DSMT4">
                  <p:embed/>
                </p:oleObj>
              </mc:Choice>
              <mc:Fallback>
                <p:oleObj name="Equation" r:id="rId7" imgW="2286000" imgH="53316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888" y="3212976"/>
                        <a:ext cx="4634880" cy="10801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4"/>
          <p:cNvSpPr txBox="1">
            <a:spLocks/>
          </p:cNvSpPr>
          <p:nvPr/>
        </p:nvSpPr>
        <p:spPr bwMode="auto">
          <a:xfrm>
            <a:off x="1043608" y="476672"/>
            <a:ext cx="6984776"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rPr>
              <a:t>讨论</a:t>
            </a:r>
          </a:p>
        </p:txBody>
      </p:sp>
      <p:sp>
        <p:nvSpPr>
          <p:cNvPr id="8" name="灯片编号占位符 7"/>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62</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Rot="1" noChangeArrowheads="1"/>
          </p:cNvSpPr>
          <p:nvPr>
            <p:ph type="title"/>
          </p:nvPr>
        </p:nvSpPr>
        <p:spPr>
          <a:xfrm>
            <a:off x="1600200" y="5486400"/>
            <a:ext cx="6019800" cy="762000"/>
          </a:xfrm>
        </p:spPr>
        <p:txBody>
          <a:bodyPr/>
          <a:lstStyle/>
          <a:p>
            <a:pPr eaLnBrk="1" hangingPunct="1"/>
            <a:r>
              <a:rPr lang="zh-CN" altLang="en-US" sz="2000" smtClean="0"/>
              <a:t>图 </a:t>
            </a:r>
            <a:r>
              <a:rPr lang="en-US" altLang="zh-CN" sz="2000" smtClean="0"/>
              <a:t>2 </a:t>
            </a:r>
            <a:r>
              <a:rPr lang="en-US" altLang="zh-CN" sz="2000" smtClean="0">
                <a:latin typeface="Arial" pitchFamily="34" charset="0"/>
              </a:rPr>
              <a:t>–</a:t>
            </a:r>
            <a:r>
              <a:rPr lang="en-US" altLang="zh-CN" sz="2000" smtClean="0"/>
              <a:t> 7  </a:t>
            </a:r>
            <a:r>
              <a:rPr lang="zh-CN" altLang="en-US" sz="2000" smtClean="0"/>
              <a:t>正弦波加窄带高斯过程的包络与相位分布</a:t>
            </a:r>
            <a:r>
              <a:rPr lang="zh-CN" altLang="en-US" smtClean="0"/>
              <a:t> </a:t>
            </a:r>
          </a:p>
        </p:txBody>
      </p:sp>
      <p:graphicFrame>
        <p:nvGraphicFramePr>
          <p:cNvPr id="59394" name="Object 4"/>
          <p:cNvGraphicFramePr>
            <a:graphicFrameLocks noChangeAspect="1"/>
          </p:cNvGraphicFramePr>
          <p:nvPr/>
        </p:nvGraphicFramePr>
        <p:xfrm>
          <a:off x="381000" y="1371600"/>
          <a:ext cx="8763000" cy="3148013"/>
        </p:xfrm>
        <a:graphic>
          <a:graphicData uri="http://schemas.openxmlformats.org/presentationml/2006/ole">
            <mc:AlternateContent xmlns:mc="http://schemas.openxmlformats.org/markup-compatibility/2006">
              <mc:Choice xmlns:v="urn:schemas-microsoft-com:vml" Requires="v">
                <p:oleObj spid="_x0000_s59400" name="VISIO" r:id="rId3" imgW="4699440" imgH="1686960" progId="Visio.Drawing.11">
                  <p:embed/>
                </p:oleObj>
              </mc:Choice>
              <mc:Fallback>
                <p:oleObj name="VISIO" r:id="rId3" imgW="4699440" imgH="16869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71600"/>
                        <a:ext cx="8763000" cy="314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灯片编号占位符 4"/>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63</a:t>
            </a:fld>
            <a:r>
              <a:rPr lang="zh-CN" altLang="en-US" smtClean="0"/>
              <a:t>页</a:t>
            </a:r>
            <a:endParaRPr lang="zh-CN" altLang="en-US" dirty="0"/>
          </a:p>
        </p:txBody>
      </p:sp>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txBox="1">
            <a:spLocks/>
          </p:cNvSpPr>
          <p:nvPr/>
        </p:nvSpPr>
        <p:spPr bwMode="auto">
          <a:xfrm>
            <a:off x="899592" y="476672"/>
            <a:ext cx="6552728" cy="849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chemeClr val="accent2"/>
                </a:solidFill>
                <a:effectLst>
                  <a:outerShdw blurRad="38100" dist="38100" dir="2700000" algn="tl">
                    <a:srgbClr val="000000">
                      <a:alpha val="43137"/>
                    </a:srgbClr>
                  </a:outerShdw>
                </a:effectLst>
                <a:uLnTx/>
                <a:uFillTx/>
                <a:latin typeface="+mj-lt"/>
                <a:ea typeface="+mj-ea"/>
                <a:cs typeface="+mj-cs"/>
              </a:rPr>
              <a:t>三、随机过程的数字特性</a:t>
            </a:r>
          </a:p>
        </p:txBody>
      </p:sp>
      <p:sp>
        <p:nvSpPr>
          <p:cNvPr id="4" name="矩形 3"/>
          <p:cNvSpPr/>
          <p:nvPr/>
        </p:nvSpPr>
        <p:spPr>
          <a:xfrm>
            <a:off x="323528" y="1628800"/>
            <a:ext cx="8478603" cy="4708981"/>
          </a:xfrm>
          <a:prstGeom prst="rect">
            <a:avLst/>
          </a:prstGeom>
        </p:spPr>
        <p:txBody>
          <a:bodyPr wrap="none">
            <a:spAutoFit/>
          </a:bodyPr>
          <a:lstStyle/>
          <a:p>
            <a:pPr>
              <a:buFont typeface="Wingdings" pitchFamily="2" charset="2"/>
              <a:buChar char="n"/>
            </a:pPr>
            <a:r>
              <a:rPr lang="zh-CN" altLang="en-US" sz="2500" b="1" dirty="0" smtClean="0"/>
              <a:t>均值：</a:t>
            </a:r>
            <a:endParaRPr lang="en-US" altLang="zh-CN" sz="2500" b="1" dirty="0" smtClean="0"/>
          </a:p>
          <a:p>
            <a:pPr lvl="1">
              <a:buClr>
                <a:srgbClr val="FF0000"/>
              </a:buClr>
              <a:buSzPct val="60000"/>
              <a:buFont typeface="Wingdings" pitchFamily="2" charset="2"/>
              <a:buChar char="n"/>
            </a:pPr>
            <a:r>
              <a:rPr lang="zh-CN" altLang="en-US" sz="2500" b="1" dirty="0" smtClean="0"/>
              <a:t>是时间</a:t>
            </a:r>
            <a:r>
              <a:rPr lang="en-US" altLang="zh-CN" sz="2500" b="1" dirty="0" smtClean="0"/>
              <a:t>t</a:t>
            </a:r>
            <a:r>
              <a:rPr lang="zh-CN" altLang="en-US" sz="2500" b="1" dirty="0" smtClean="0"/>
              <a:t>的函数</a:t>
            </a:r>
          </a:p>
          <a:p>
            <a:pPr lvl="1">
              <a:buClr>
                <a:srgbClr val="FF0000"/>
              </a:buClr>
              <a:buSzPct val="60000"/>
              <a:buFont typeface="Wingdings" pitchFamily="2" charset="2"/>
              <a:buChar char="n"/>
            </a:pPr>
            <a:r>
              <a:rPr lang="zh-CN" altLang="en-US" sz="2500" b="1" dirty="0" smtClean="0"/>
              <a:t>它表示随机过程的</a:t>
            </a:r>
            <a:r>
              <a:rPr lang="en-US" altLang="zh-CN" sz="2500" b="1" dirty="0" smtClean="0"/>
              <a:t>n</a:t>
            </a:r>
            <a:r>
              <a:rPr lang="zh-CN" altLang="en-US" sz="2500" b="1" dirty="0" smtClean="0"/>
              <a:t>个样本函数曲线的摆动中心</a:t>
            </a:r>
            <a:endParaRPr lang="en-US" altLang="zh-CN" sz="2500" b="1" dirty="0" smtClean="0"/>
          </a:p>
          <a:p>
            <a:pPr>
              <a:buSzPct val="100000"/>
              <a:buFont typeface="Wingdings" pitchFamily="2" charset="2"/>
              <a:buChar char="n"/>
            </a:pPr>
            <a:r>
              <a:rPr lang="zh-CN" altLang="en-US" sz="2500" b="1" dirty="0" smtClean="0"/>
              <a:t>方差</a:t>
            </a:r>
            <a:endParaRPr lang="en-US" altLang="zh-CN" sz="2500" b="1" dirty="0" smtClean="0"/>
          </a:p>
          <a:p>
            <a:pPr>
              <a:buSzPct val="100000"/>
              <a:buFont typeface="Wingdings" pitchFamily="2" charset="2"/>
              <a:buChar char="n"/>
            </a:pPr>
            <a:endParaRPr lang="en-US" altLang="zh-CN" sz="2500" b="1" dirty="0" smtClean="0"/>
          </a:p>
          <a:p>
            <a:pPr>
              <a:buSzPct val="100000"/>
              <a:buFont typeface="Wingdings" pitchFamily="2" charset="2"/>
              <a:buChar char="n"/>
            </a:pPr>
            <a:endParaRPr lang="en-US" altLang="zh-CN" sz="2500" b="1" dirty="0" smtClean="0"/>
          </a:p>
          <a:p>
            <a:pPr>
              <a:buSzPct val="100000"/>
              <a:buFont typeface="Wingdings" pitchFamily="2" charset="2"/>
              <a:buChar char="n"/>
            </a:pPr>
            <a:endParaRPr lang="en-US" altLang="zh-CN" sz="2500" b="1" dirty="0" smtClean="0"/>
          </a:p>
          <a:p>
            <a:pPr>
              <a:buSzPct val="100000"/>
              <a:buFont typeface="Wingdings" pitchFamily="2" charset="2"/>
              <a:buChar char="n"/>
            </a:pPr>
            <a:endParaRPr lang="zh-CN" altLang="en-US" sz="2500" b="1" dirty="0" smtClean="0"/>
          </a:p>
          <a:p>
            <a:pPr lvl="1">
              <a:buClr>
                <a:srgbClr val="FF0000"/>
              </a:buClr>
              <a:buSzPct val="60000"/>
              <a:buFont typeface="Wingdings" pitchFamily="2" charset="2"/>
              <a:buChar char="n"/>
            </a:pPr>
            <a:r>
              <a:rPr lang="zh-CN" altLang="en-US" sz="2500" b="1" dirty="0" smtClean="0"/>
              <a:t>它表示随机过程在时刻</a:t>
            </a:r>
            <a:r>
              <a:rPr lang="en-US" altLang="zh-CN" sz="2500" b="1" dirty="0" smtClean="0"/>
              <a:t>t </a:t>
            </a:r>
            <a:r>
              <a:rPr lang="zh-CN" altLang="en-US" sz="2500" b="1" dirty="0" smtClean="0"/>
              <a:t>对于均值的偏离程度</a:t>
            </a:r>
          </a:p>
          <a:p>
            <a:pPr>
              <a:buSzPct val="100000"/>
              <a:buFont typeface="Wingdings" pitchFamily="2" charset="2"/>
              <a:buChar char="n"/>
            </a:pPr>
            <a:r>
              <a:rPr lang="zh-CN" altLang="en-US" sz="2500" b="1" dirty="0" smtClean="0">
                <a:solidFill>
                  <a:srgbClr val="7030A0"/>
                </a:solidFill>
              </a:rPr>
              <a:t>均值和方差</a:t>
            </a:r>
            <a:r>
              <a:rPr lang="zh-CN" altLang="en-US" sz="2500" b="1" dirty="0" smtClean="0"/>
              <a:t>描述了随机过程在各个孤立时刻的特征，为了</a:t>
            </a:r>
          </a:p>
          <a:p>
            <a:pPr>
              <a:buClr>
                <a:srgbClr val="FF0000"/>
              </a:buClr>
              <a:buSzPct val="60000"/>
            </a:pPr>
            <a:r>
              <a:rPr lang="zh-CN" altLang="en-US" sz="2500" b="1" dirty="0" smtClean="0"/>
              <a:t>描述随机过程在两个不同时刻状态之间的联系，还需利用</a:t>
            </a:r>
          </a:p>
          <a:p>
            <a:pPr>
              <a:buClr>
                <a:srgbClr val="FF0000"/>
              </a:buClr>
              <a:buSzPct val="60000"/>
            </a:pPr>
            <a:r>
              <a:rPr lang="zh-CN" altLang="en-US" sz="2500" b="1" dirty="0" smtClean="0"/>
              <a:t>二维概率密度引入新的数字特征。</a:t>
            </a:r>
            <a:endParaRPr lang="zh-CN" altLang="en-US" sz="2500" dirty="0" smtClean="0"/>
          </a:p>
        </p:txBody>
      </p:sp>
      <p:graphicFrame>
        <p:nvGraphicFramePr>
          <p:cNvPr id="106501" name="Object 5"/>
          <p:cNvGraphicFramePr>
            <a:graphicFrameLocks noChangeAspect="1"/>
          </p:cNvGraphicFramePr>
          <p:nvPr/>
        </p:nvGraphicFramePr>
        <p:xfrm>
          <a:off x="3419872" y="1484784"/>
          <a:ext cx="4397375" cy="782638"/>
        </p:xfrm>
        <a:graphic>
          <a:graphicData uri="http://schemas.openxmlformats.org/presentationml/2006/ole">
            <mc:AlternateContent xmlns:mc="http://schemas.openxmlformats.org/markup-compatibility/2006">
              <mc:Choice xmlns:v="urn:schemas-microsoft-com:vml" Requires="v">
                <p:oleObj spid="_x0000_s106513" name="Equation" r:id="rId3" imgW="1854000" imgH="330120" progId="Equation.DSMT4">
                  <p:embed/>
                </p:oleObj>
              </mc:Choice>
              <mc:Fallback>
                <p:oleObj name="Equation" r:id="rId3" imgW="1854000" imgH="3301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484784"/>
                        <a:ext cx="4397375"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02" name="Object 7"/>
          <p:cNvGraphicFramePr>
            <a:graphicFrameLocks noChangeAspect="1"/>
          </p:cNvGraphicFramePr>
          <p:nvPr/>
        </p:nvGraphicFramePr>
        <p:xfrm>
          <a:off x="2555776" y="3029123"/>
          <a:ext cx="3590925" cy="1624013"/>
        </p:xfrm>
        <a:graphic>
          <a:graphicData uri="http://schemas.openxmlformats.org/presentationml/2006/ole">
            <mc:AlternateContent xmlns:mc="http://schemas.openxmlformats.org/markup-compatibility/2006">
              <mc:Choice xmlns:v="urn:schemas-microsoft-com:vml" Requires="v">
                <p:oleObj spid="_x0000_s106514" name="Equation" r:id="rId5" imgW="2019240" imgH="914400" progId="Equation.DSMT4">
                  <p:embed/>
                </p:oleObj>
              </mc:Choice>
              <mc:Fallback>
                <p:oleObj name="Equation" r:id="rId5" imgW="2019240" imgH="914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3029123"/>
                        <a:ext cx="3590925" cy="162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7</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484784"/>
            <a:ext cx="8208912" cy="6047809"/>
          </a:xfrm>
          <a:prstGeom prst="rect">
            <a:avLst/>
          </a:prstGeom>
        </p:spPr>
        <p:txBody>
          <a:bodyPr wrap="square">
            <a:spAutoFit/>
          </a:bodyPr>
          <a:lstStyle/>
          <a:p>
            <a:pPr>
              <a:buFont typeface="Wingdings" pitchFamily="2" charset="2"/>
              <a:buChar char="n"/>
            </a:pPr>
            <a:r>
              <a:rPr lang="zh-CN" altLang="en-US" sz="2500" b="1" dirty="0" smtClean="0"/>
              <a:t>自相关函数：衡量随机过程在任意两个时刻获得的随机变量之间的关联程度</a:t>
            </a:r>
            <a:endParaRPr lang="en-US" altLang="zh-CN" sz="2500" b="1" dirty="0" smtClean="0"/>
          </a:p>
          <a:p>
            <a:pPr>
              <a:buFont typeface="Wingdings" pitchFamily="2" charset="2"/>
              <a:buChar char="n"/>
            </a:pPr>
            <a:endParaRPr lang="en-US" altLang="zh-CN" sz="2500" b="1" dirty="0" smtClean="0"/>
          </a:p>
          <a:p>
            <a:pPr>
              <a:buFont typeface="Wingdings" pitchFamily="2" charset="2"/>
              <a:buChar char="n"/>
            </a:pPr>
            <a:endParaRPr lang="en-US" altLang="zh-CN" sz="2500" b="1" dirty="0" smtClean="0"/>
          </a:p>
          <a:p>
            <a:pPr>
              <a:buSzPct val="100000"/>
              <a:buFont typeface="Wingdings" pitchFamily="2" charset="2"/>
              <a:buChar char="n"/>
            </a:pPr>
            <a:r>
              <a:rPr lang="zh-CN" altLang="en-US" sz="2500" b="1" dirty="0" smtClean="0"/>
              <a:t>自协方差函数：</a:t>
            </a:r>
            <a:endParaRPr lang="en-US" altLang="zh-CN" sz="2500" b="1" dirty="0" smtClean="0"/>
          </a:p>
          <a:p>
            <a:pPr>
              <a:buSzPct val="100000"/>
              <a:buFont typeface="Wingdings" pitchFamily="2" charset="2"/>
              <a:buChar char="n"/>
            </a:pPr>
            <a:endParaRPr lang="en-US" altLang="zh-CN" sz="2500" b="1" dirty="0" smtClean="0"/>
          </a:p>
          <a:p>
            <a:pPr>
              <a:buSzPct val="100000"/>
              <a:buFont typeface="Wingdings" pitchFamily="2" charset="2"/>
              <a:buChar char="n"/>
            </a:pPr>
            <a:endParaRPr lang="en-US" altLang="zh-CN" sz="2500" b="1" dirty="0" smtClean="0"/>
          </a:p>
          <a:p>
            <a:pPr>
              <a:buSzPct val="100000"/>
              <a:buFont typeface="Wingdings" pitchFamily="2" charset="2"/>
              <a:buChar char="n"/>
            </a:pPr>
            <a:endParaRPr lang="en-US" altLang="zh-CN" sz="2500" b="1" dirty="0" smtClean="0"/>
          </a:p>
          <a:p>
            <a:pPr>
              <a:buSzPct val="100000"/>
              <a:buFont typeface="Wingdings" pitchFamily="2" charset="2"/>
              <a:buChar char="n"/>
            </a:pPr>
            <a:r>
              <a:rPr lang="zh-CN" altLang="en-US" sz="2500" b="1" dirty="0" smtClean="0"/>
              <a:t>两者关系为：</a:t>
            </a:r>
            <a:r>
              <a:rPr kumimoji="1" lang="en-US" altLang="zh-CN" sz="2800" b="1" dirty="0" smtClean="0">
                <a:solidFill>
                  <a:srgbClr val="FF0066"/>
                </a:solidFill>
                <a:latin typeface="Times New Roman" pitchFamily="18" charset="0"/>
              </a:rPr>
              <a:t> </a:t>
            </a:r>
            <a:r>
              <a:rPr kumimoji="1" lang="en-US" altLang="zh-CN" sz="2800" b="1" dirty="0" smtClean="0">
                <a:solidFill>
                  <a:srgbClr val="FF0000"/>
                </a:solidFill>
                <a:latin typeface="Times New Roman" pitchFamily="18" charset="0"/>
              </a:rPr>
              <a:t>B(t</a:t>
            </a:r>
            <a:r>
              <a:rPr kumimoji="1" lang="en-US" altLang="zh-CN" sz="2800" b="1" baseline="-25000" dirty="0" smtClean="0">
                <a:solidFill>
                  <a:srgbClr val="FF0000"/>
                </a:solidFill>
                <a:latin typeface="Times New Roman" pitchFamily="18" charset="0"/>
              </a:rPr>
              <a:t>1</a:t>
            </a:r>
            <a:r>
              <a:rPr kumimoji="1" lang="en-US" altLang="zh-CN" sz="2800" b="1" dirty="0" smtClean="0">
                <a:solidFill>
                  <a:srgbClr val="FF0000"/>
                </a:solidFill>
                <a:latin typeface="Times New Roman" pitchFamily="18" charset="0"/>
              </a:rPr>
              <a:t>, t</a:t>
            </a:r>
            <a:r>
              <a:rPr kumimoji="1" lang="en-US" altLang="zh-CN" sz="2800" b="1" baseline="-25000" dirty="0" smtClean="0">
                <a:solidFill>
                  <a:srgbClr val="FF0000"/>
                </a:solidFill>
                <a:latin typeface="Times New Roman" pitchFamily="18" charset="0"/>
              </a:rPr>
              <a:t>2</a:t>
            </a:r>
            <a:r>
              <a:rPr kumimoji="1" lang="en-US" altLang="zh-CN" sz="2800" b="1" dirty="0" smtClean="0">
                <a:solidFill>
                  <a:srgbClr val="FF0000"/>
                </a:solidFill>
                <a:latin typeface="Times New Roman" pitchFamily="18" charset="0"/>
              </a:rPr>
              <a:t>)=R(t</a:t>
            </a:r>
            <a:r>
              <a:rPr kumimoji="1" lang="en-US" altLang="zh-CN" sz="2800" b="1" baseline="-25000" dirty="0" smtClean="0">
                <a:solidFill>
                  <a:srgbClr val="FF0000"/>
                </a:solidFill>
                <a:latin typeface="Times New Roman" pitchFamily="18" charset="0"/>
              </a:rPr>
              <a:t>1</a:t>
            </a:r>
            <a:r>
              <a:rPr kumimoji="1" lang="en-US" altLang="zh-CN" sz="2800" b="1" dirty="0" smtClean="0">
                <a:solidFill>
                  <a:srgbClr val="FF0000"/>
                </a:solidFill>
                <a:latin typeface="Times New Roman" pitchFamily="18" charset="0"/>
              </a:rPr>
              <a:t>, t</a:t>
            </a:r>
            <a:r>
              <a:rPr kumimoji="1" lang="en-US" altLang="zh-CN" sz="2800" b="1" baseline="-25000" dirty="0" smtClean="0">
                <a:solidFill>
                  <a:srgbClr val="FF0000"/>
                </a:solidFill>
                <a:latin typeface="Times New Roman" pitchFamily="18" charset="0"/>
              </a:rPr>
              <a:t>2</a:t>
            </a:r>
            <a:r>
              <a:rPr kumimoji="1" lang="en-US" altLang="zh-CN" sz="2800" b="1" dirty="0" smtClean="0">
                <a:solidFill>
                  <a:srgbClr val="FF0000"/>
                </a:solidFill>
                <a:latin typeface="Times New Roman" pitchFamily="18" charset="0"/>
              </a:rPr>
              <a:t>)-a(t</a:t>
            </a:r>
            <a:r>
              <a:rPr kumimoji="1" lang="en-US" altLang="zh-CN" sz="2800" b="1" baseline="-25000" dirty="0" smtClean="0">
                <a:solidFill>
                  <a:srgbClr val="FF0000"/>
                </a:solidFill>
                <a:latin typeface="Times New Roman" pitchFamily="18" charset="0"/>
              </a:rPr>
              <a:t>1</a:t>
            </a:r>
            <a:r>
              <a:rPr kumimoji="1" lang="en-US" altLang="zh-CN" sz="2800" b="1" dirty="0" smtClean="0">
                <a:solidFill>
                  <a:srgbClr val="FF0000"/>
                </a:solidFill>
                <a:latin typeface="Times New Roman" pitchFamily="18" charset="0"/>
              </a:rPr>
              <a:t>)a(t</a:t>
            </a:r>
            <a:r>
              <a:rPr kumimoji="1" lang="en-US" altLang="zh-CN" sz="2800" b="1" baseline="-25000" dirty="0" smtClean="0">
                <a:solidFill>
                  <a:srgbClr val="FF0000"/>
                </a:solidFill>
                <a:latin typeface="Times New Roman" pitchFamily="18" charset="0"/>
              </a:rPr>
              <a:t>2</a:t>
            </a:r>
            <a:r>
              <a:rPr kumimoji="1" lang="en-US" altLang="zh-CN" sz="2800" b="1" dirty="0" smtClean="0">
                <a:solidFill>
                  <a:srgbClr val="FF0000"/>
                </a:solidFill>
                <a:latin typeface="Times New Roman" pitchFamily="18" charset="0"/>
              </a:rPr>
              <a:t>)</a:t>
            </a:r>
            <a:r>
              <a:rPr kumimoji="1" lang="en-US" altLang="zh-CN" sz="2800" dirty="0" smtClean="0">
                <a:solidFill>
                  <a:srgbClr val="FF0000"/>
                </a:solidFill>
                <a:latin typeface="Times New Roman" pitchFamily="18" charset="0"/>
              </a:rPr>
              <a:t> </a:t>
            </a:r>
            <a:endParaRPr lang="en-US" altLang="zh-CN" sz="2500" b="1" dirty="0" smtClean="0">
              <a:solidFill>
                <a:srgbClr val="FF0000"/>
              </a:solidFill>
            </a:endParaRPr>
          </a:p>
          <a:p>
            <a:pPr>
              <a:buSzPct val="100000"/>
              <a:buFont typeface="Wingdings" pitchFamily="2" charset="2"/>
              <a:buChar char="n"/>
            </a:pPr>
            <a:endParaRPr lang="en-US" altLang="zh-CN" sz="2500" b="1" dirty="0" smtClean="0"/>
          </a:p>
          <a:p>
            <a:pPr>
              <a:buSzPct val="100000"/>
              <a:buFont typeface="Wingdings" pitchFamily="2" charset="2"/>
              <a:buChar char="n"/>
            </a:pPr>
            <a:r>
              <a:rPr lang="zh-CN" altLang="en-US" sz="2500" b="1" dirty="0" smtClean="0"/>
              <a:t>当</a:t>
            </a:r>
            <a:r>
              <a:rPr lang="en-US" altLang="zh-CN" sz="2500" b="1" dirty="0" smtClean="0"/>
              <a:t>a(t)=0</a:t>
            </a:r>
            <a:r>
              <a:rPr lang="zh-CN" altLang="en-US" sz="2500" b="1" dirty="0" smtClean="0"/>
              <a:t>时：</a:t>
            </a:r>
            <a:r>
              <a:rPr kumimoji="1" lang="en-US" altLang="zh-CN" sz="2800" b="1" dirty="0" smtClean="0">
                <a:solidFill>
                  <a:srgbClr val="FF0000"/>
                </a:solidFill>
                <a:latin typeface="Times New Roman" pitchFamily="18" charset="0"/>
              </a:rPr>
              <a:t>B(t</a:t>
            </a:r>
            <a:r>
              <a:rPr kumimoji="1" lang="en-US" altLang="zh-CN" sz="2800" b="1" baseline="-25000" dirty="0" smtClean="0">
                <a:solidFill>
                  <a:srgbClr val="FF0000"/>
                </a:solidFill>
                <a:latin typeface="Times New Roman" pitchFamily="18" charset="0"/>
              </a:rPr>
              <a:t>1</a:t>
            </a:r>
            <a:r>
              <a:rPr kumimoji="1" lang="en-US" altLang="zh-CN" sz="2800" b="1" dirty="0" smtClean="0">
                <a:solidFill>
                  <a:srgbClr val="FF0000"/>
                </a:solidFill>
                <a:latin typeface="Times New Roman" pitchFamily="18" charset="0"/>
              </a:rPr>
              <a:t>, t</a:t>
            </a:r>
            <a:r>
              <a:rPr kumimoji="1" lang="en-US" altLang="zh-CN" sz="2800" b="1" baseline="-25000" dirty="0" smtClean="0">
                <a:solidFill>
                  <a:srgbClr val="FF0000"/>
                </a:solidFill>
                <a:latin typeface="Times New Roman" pitchFamily="18" charset="0"/>
              </a:rPr>
              <a:t>2</a:t>
            </a:r>
            <a:r>
              <a:rPr kumimoji="1" lang="en-US" altLang="zh-CN" sz="2800" b="1" dirty="0" smtClean="0">
                <a:solidFill>
                  <a:srgbClr val="FF0000"/>
                </a:solidFill>
                <a:latin typeface="Times New Roman" pitchFamily="18" charset="0"/>
              </a:rPr>
              <a:t>)=R(t</a:t>
            </a:r>
            <a:r>
              <a:rPr kumimoji="1" lang="en-US" altLang="zh-CN" sz="2800" b="1" baseline="-25000" dirty="0" smtClean="0">
                <a:solidFill>
                  <a:srgbClr val="FF0000"/>
                </a:solidFill>
                <a:latin typeface="Times New Roman" pitchFamily="18" charset="0"/>
              </a:rPr>
              <a:t>1</a:t>
            </a:r>
            <a:r>
              <a:rPr kumimoji="1" lang="en-US" altLang="zh-CN" sz="2800" b="1" dirty="0" smtClean="0">
                <a:solidFill>
                  <a:srgbClr val="FF0000"/>
                </a:solidFill>
                <a:latin typeface="Times New Roman" pitchFamily="18" charset="0"/>
              </a:rPr>
              <a:t>, t</a:t>
            </a:r>
            <a:r>
              <a:rPr kumimoji="1" lang="en-US" altLang="zh-CN" sz="2800" b="1" baseline="-25000" dirty="0" smtClean="0">
                <a:solidFill>
                  <a:srgbClr val="FF0000"/>
                </a:solidFill>
                <a:latin typeface="Times New Roman" pitchFamily="18" charset="0"/>
              </a:rPr>
              <a:t>2</a:t>
            </a:r>
            <a:r>
              <a:rPr kumimoji="1" lang="en-US" altLang="zh-CN" sz="2800" b="1" dirty="0" smtClean="0">
                <a:solidFill>
                  <a:srgbClr val="FF0000"/>
                </a:solidFill>
                <a:latin typeface="Times New Roman" pitchFamily="18" charset="0"/>
              </a:rPr>
              <a:t>)</a:t>
            </a:r>
          </a:p>
          <a:p>
            <a:pPr>
              <a:buSzPct val="100000"/>
              <a:buFont typeface="Wingdings" pitchFamily="2" charset="2"/>
              <a:buChar char="n"/>
            </a:pPr>
            <a:r>
              <a:rPr kumimoji="1" lang="zh-CN" altLang="en-US" sz="2800" dirty="0" smtClean="0">
                <a:latin typeface="Times New Roman" pitchFamily="18" charset="0"/>
              </a:rPr>
              <a:t>若</a:t>
            </a:r>
            <a:r>
              <a:rPr kumimoji="1" lang="en-US" altLang="zh-CN" sz="2800" dirty="0" smtClean="0">
                <a:latin typeface="Times New Roman" pitchFamily="18" charset="0"/>
              </a:rPr>
              <a:t>t</a:t>
            </a:r>
            <a:r>
              <a:rPr kumimoji="1" lang="en-US" altLang="zh-CN" sz="2800" baseline="-25000" dirty="0" smtClean="0">
                <a:latin typeface="Times New Roman" pitchFamily="18" charset="0"/>
              </a:rPr>
              <a:t>2</a:t>
            </a:r>
            <a:r>
              <a:rPr kumimoji="1" lang="zh-CN" altLang="en-US" sz="2800" dirty="0" smtClean="0">
                <a:latin typeface="Times New Roman" pitchFamily="18" charset="0"/>
              </a:rPr>
              <a:t>＞</a:t>
            </a:r>
            <a:r>
              <a:rPr kumimoji="1" lang="en-US" altLang="zh-CN" sz="2800" dirty="0" smtClean="0">
                <a:latin typeface="Times New Roman" pitchFamily="18" charset="0"/>
              </a:rPr>
              <a:t>t</a:t>
            </a:r>
            <a:r>
              <a:rPr kumimoji="1" lang="en-US" altLang="zh-CN" sz="2800" baseline="-25000" dirty="0" smtClean="0">
                <a:latin typeface="Times New Roman" pitchFamily="18" charset="0"/>
              </a:rPr>
              <a:t>1</a:t>
            </a:r>
            <a:r>
              <a:rPr kumimoji="1" lang="zh-CN" altLang="en-US" sz="2800" dirty="0" smtClean="0">
                <a:latin typeface="Times New Roman" pitchFamily="18" charset="0"/>
              </a:rPr>
              <a:t>，并令</a:t>
            </a:r>
            <a:r>
              <a:rPr kumimoji="1" lang="en-US" altLang="zh-CN" sz="2800" dirty="0" smtClean="0">
                <a:latin typeface="Times New Roman" pitchFamily="18" charset="0"/>
              </a:rPr>
              <a:t>t</a:t>
            </a:r>
            <a:r>
              <a:rPr kumimoji="1" lang="en-US" altLang="zh-CN" sz="2800" baseline="-25000" dirty="0" smtClean="0">
                <a:latin typeface="Times New Roman" pitchFamily="18" charset="0"/>
              </a:rPr>
              <a:t>2</a:t>
            </a:r>
            <a:r>
              <a:rPr kumimoji="1" lang="en-US" altLang="zh-CN" sz="2800" dirty="0" smtClean="0">
                <a:latin typeface="Times New Roman" pitchFamily="18" charset="0"/>
              </a:rPr>
              <a:t>=t</a:t>
            </a:r>
            <a:r>
              <a:rPr kumimoji="1" lang="en-US" altLang="zh-CN" sz="2800" baseline="-25000" dirty="0" smtClean="0">
                <a:latin typeface="Times New Roman" pitchFamily="18" charset="0"/>
              </a:rPr>
              <a:t>1</a:t>
            </a:r>
            <a:r>
              <a:rPr kumimoji="1" lang="en-US" altLang="zh-CN" sz="2800" dirty="0" smtClean="0">
                <a:latin typeface="Times New Roman" pitchFamily="18" charset="0"/>
              </a:rPr>
              <a:t>+τ</a:t>
            </a:r>
            <a:r>
              <a:rPr kumimoji="1" lang="zh-CN" altLang="en-US" sz="2800" dirty="0" smtClean="0">
                <a:latin typeface="Times New Roman" pitchFamily="18" charset="0"/>
              </a:rPr>
              <a:t>，则</a:t>
            </a:r>
            <a:endParaRPr kumimoji="1" lang="en-US" altLang="zh-CN" sz="2800" dirty="0" smtClean="0">
              <a:latin typeface="Times New Roman" pitchFamily="18" charset="0"/>
            </a:endParaRPr>
          </a:p>
          <a:p>
            <a:pPr>
              <a:buSzPct val="100000"/>
            </a:pPr>
            <a:r>
              <a:rPr kumimoji="1" lang="en-US" altLang="zh-CN" sz="2800" dirty="0" smtClean="0">
                <a:latin typeface="Times New Roman" pitchFamily="18" charset="0"/>
              </a:rPr>
              <a:t>               </a:t>
            </a:r>
            <a:r>
              <a:rPr kumimoji="1" lang="en-US" altLang="zh-CN" sz="2800" b="1" dirty="0" smtClean="0">
                <a:latin typeface="Times New Roman" pitchFamily="18" charset="0"/>
              </a:rPr>
              <a:t>R(t</a:t>
            </a:r>
            <a:r>
              <a:rPr kumimoji="1" lang="en-US" altLang="zh-CN" sz="2800" b="1" baseline="-25000" dirty="0" smtClean="0">
                <a:latin typeface="Times New Roman" pitchFamily="18" charset="0"/>
              </a:rPr>
              <a:t>1</a:t>
            </a:r>
            <a:r>
              <a:rPr kumimoji="1" lang="en-US" altLang="zh-CN" sz="2800" b="1" dirty="0" smtClean="0">
                <a:latin typeface="Times New Roman" pitchFamily="18" charset="0"/>
              </a:rPr>
              <a:t>, t</a:t>
            </a:r>
            <a:r>
              <a:rPr kumimoji="1" lang="en-US" altLang="zh-CN" sz="2800" b="1" baseline="-25000" dirty="0" smtClean="0">
                <a:latin typeface="Times New Roman" pitchFamily="18" charset="0"/>
              </a:rPr>
              <a:t>2</a:t>
            </a:r>
            <a:r>
              <a:rPr kumimoji="1" lang="en-US" altLang="zh-CN" sz="2800" b="1" dirty="0" smtClean="0">
                <a:latin typeface="Times New Roman" pitchFamily="18" charset="0"/>
              </a:rPr>
              <a:t>)=R(t</a:t>
            </a:r>
            <a:r>
              <a:rPr kumimoji="1" lang="en-US" altLang="zh-CN" sz="2800" b="1" baseline="-25000" dirty="0" smtClean="0">
                <a:latin typeface="Times New Roman" pitchFamily="18" charset="0"/>
              </a:rPr>
              <a:t>1</a:t>
            </a:r>
            <a:r>
              <a:rPr kumimoji="1" lang="en-US" altLang="zh-CN" sz="2800" b="1" dirty="0" smtClean="0">
                <a:latin typeface="Times New Roman" pitchFamily="18" charset="0"/>
              </a:rPr>
              <a:t>, t</a:t>
            </a:r>
            <a:r>
              <a:rPr kumimoji="1" lang="en-US" altLang="zh-CN" sz="2800" b="1" baseline="-25000" dirty="0" smtClean="0">
                <a:latin typeface="Times New Roman" pitchFamily="18" charset="0"/>
              </a:rPr>
              <a:t>1</a:t>
            </a:r>
            <a:r>
              <a:rPr kumimoji="1" lang="en-US" altLang="zh-CN" sz="2800" b="1" dirty="0" smtClean="0">
                <a:latin typeface="Times New Roman" pitchFamily="18" charset="0"/>
              </a:rPr>
              <a:t>+</a:t>
            </a:r>
            <a:r>
              <a:rPr kumimoji="1" lang="en-US" altLang="zh-CN" sz="2800" b="1" dirty="0" smtClean="0">
                <a:solidFill>
                  <a:srgbClr val="FF0000"/>
                </a:solidFill>
                <a:latin typeface="Times New Roman" pitchFamily="18" charset="0"/>
              </a:rPr>
              <a:t>τ</a:t>
            </a:r>
            <a:r>
              <a:rPr kumimoji="1" lang="en-US" altLang="zh-CN" sz="2800" b="1" dirty="0" smtClean="0">
                <a:latin typeface="Times New Roman" pitchFamily="18" charset="0"/>
              </a:rPr>
              <a:t>)</a:t>
            </a:r>
          </a:p>
          <a:p>
            <a:pPr>
              <a:buSzPct val="100000"/>
              <a:buFont typeface="Wingdings" pitchFamily="2" charset="2"/>
              <a:buChar char="n"/>
            </a:pPr>
            <a:endParaRPr lang="en-US" altLang="zh-CN" sz="2500" b="1" dirty="0" smtClean="0"/>
          </a:p>
          <a:p>
            <a:pPr>
              <a:buSzPct val="100000"/>
              <a:buFont typeface="Wingdings" pitchFamily="2" charset="2"/>
              <a:buChar char="n"/>
            </a:pPr>
            <a:endParaRPr lang="en-US" altLang="zh-CN" sz="2500" b="1" dirty="0" smtClean="0"/>
          </a:p>
        </p:txBody>
      </p:sp>
      <p:graphicFrame>
        <p:nvGraphicFramePr>
          <p:cNvPr id="107524" name="Object 8"/>
          <p:cNvGraphicFramePr>
            <a:graphicFrameLocks noChangeAspect="1"/>
          </p:cNvGraphicFramePr>
          <p:nvPr/>
        </p:nvGraphicFramePr>
        <p:xfrm>
          <a:off x="3419872" y="1988840"/>
          <a:ext cx="5113337" cy="1246188"/>
        </p:xfrm>
        <a:graphic>
          <a:graphicData uri="http://schemas.openxmlformats.org/presentationml/2006/ole">
            <mc:AlternateContent xmlns:mc="http://schemas.openxmlformats.org/markup-compatibility/2006">
              <mc:Choice xmlns:v="urn:schemas-microsoft-com:vml" Requires="v">
                <p:oleObj spid="_x0000_s107536" name="Equation" r:id="rId3" imgW="2501640" imgH="609480" progId="Equation.DSMT4">
                  <p:embed/>
                </p:oleObj>
              </mc:Choice>
              <mc:Fallback>
                <p:oleObj name="Equation" r:id="rId3" imgW="2501640" imgH="60948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1988840"/>
                        <a:ext cx="5113337" cy="1246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7525" name="Object 5"/>
          <p:cNvGraphicFramePr>
            <a:graphicFrameLocks noChangeAspect="1"/>
          </p:cNvGraphicFramePr>
          <p:nvPr/>
        </p:nvGraphicFramePr>
        <p:xfrm>
          <a:off x="1763688" y="3356992"/>
          <a:ext cx="6824166" cy="1194898"/>
        </p:xfrm>
        <a:graphic>
          <a:graphicData uri="http://schemas.openxmlformats.org/presentationml/2006/ole">
            <mc:AlternateContent xmlns:mc="http://schemas.openxmlformats.org/markup-compatibility/2006">
              <mc:Choice xmlns:v="urn:schemas-microsoft-com:vml" Requires="v">
                <p:oleObj spid="_x0000_s107537" name="Equation" r:id="rId5" imgW="3479760" imgH="609480" progId="Equation.DSMT4">
                  <p:embed/>
                </p:oleObj>
              </mc:Choice>
              <mc:Fallback>
                <p:oleObj name="Equation" r:id="rId5" imgW="3479760" imgH="6094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3356992"/>
                        <a:ext cx="6824166" cy="11948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8</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4"/>
          <p:cNvSpPr txBox="1">
            <a:spLocks noChangeArrowheads="1"/>
          </p:cNvSpPr>
          <p:nvPr/>
        </p:nvSpPr>
        <p:spPr bwMode="auto">
          <a:xfrm>
            <a:off x="1508125" y="3983038"/>
            <a:ext cx="184150" cy="457200"/>
          </a:xfrm>
          <a:prstGeom prst="rect">
            <a:avLst/>
          </a:prstGeom>
          <a:noFill/>
          <a:ln w="9525">
            <a:noFill/>
            <a:miter lim="800000"/>
            <a:headEnd/>
            <a:tailEnd/>
          </a:ln>
        </p:spPr>
        <p:txBody>
          <a:bodyPr wrap="none">
            <a:spAutoFit/>
          </a:bodyPr>
          <a:lstStyle/>
          <a:p>
            <a:endParaRPr kumimoji="1" lang="zh-CN" altLang="zh-CN" sz="2400">
              <a:latin typeface="Times New Roman" pitchFamily="18" charset="0"/>
            </a:endParaRPr>
          </a:p>
        </p:txBody>
      </p:sp>
      <p:sp>
        <p:nvSpPr>
          <p:cNvPr id="80899" name="Text Box 5"/>
          <p:cNvSpPr txBox="1">
            <a:spLocks noChangeArrowheads="1"/>
          </p:cNvSpPr>
          <p:nvPr/>
        </p:nvSpPr>
        <p:spPr bwMode="auto">
          <a:xfrm>
            <a:off x="251520" y="1700808"/>
            <a:ext cx="8382000" cy="4191917"/>
          </a:xfrm>
          <a:prstGeom prst="rect">
            <a:avLst/>
          </a:prstGeom>
          <a:noFill/>
          <a:ln w="9525">
            <a:noFill/>
            <a:miter lim="800000"/>
            <a:headEnd/>
            <a:tailEnd/>
          </a:ln>
        </p:spPr>
        <p:txBody>
          <a:bodyPr>
            <a:spAutoFit/>
          </a:bodyPr>
          <a:lstStyle/>
          <a:p>
            <a:pPr algn="just">
              <a:lnSpc>
                <a:spcPct val="120000"/>
              </a:lnSpc>
              <a:spcBef>
                <a:spcPct val="50000"/>
              </a:spcBef>
              <a:buFont typeface="Wingdings" pitchFamily="2" charset="2"/>
              <a:buChar char="n"/>
            </a:pPr>
            <a:r>
              <a:rPr kumimoji="1" lang="zh-CN" altLang="en-US" sz="2400" dirty="0" smtClean="0">
                <a:latin typeface="Times New Roman" pitchFamily="18" charset="0"/>
              </a:rPr>
              <a:t>对于两个或更多个随机过程，可引入</a:t>
            </a:r>
            <a:r>
              <a:rPr kumimoji="1" lang="zh-CN" altLang="en-US" sz="2400" b="1" dirty="0" smtClean="0">
                <a:solidFill>
                  <a:srgbClr val="7030A0"/>
                </a:solidFill>
                <a:latin typeface="Times New Roman" pitchFamily="18" charset="0"/>
              </a:rPr>
              <a:t>互协方差</a:t>
            </a:r>
            <a:r>
              <a:rPr kumimoji="1" lang="zh-CN" altLang="en-US" sz="2400" dirty="0" smtClean="0">
                <a:latin typeface="Times New Roman" pitchFamily="18" charset="0"/>
              </a:rPr>
              <a:t>及</a:t>
            </a:r>
            <a:r>
              <a:rPr kumimoji="1" lang="zh-CN" altLang="en-US" sz="2400" b="1" dirty="0" smtClean="0">
                <a:solidFill>
                  <a:srgbClr val="7030A0"/>
                </a:solidFill>
                <a:latin typeface="Times New Roman" pitchFamily="18" charset="0"/>
              </a:rPr>
              <a:t>互相关函数</a:t>
            </a:r>
            <a:r>
              <a:rPr kumimoji="1" lang="zh-CN" altLang="en-US" sz="2400" dirty="0" smtClean="0">
                <a:latin typeface="Times New Roman" pitchFamily="18" charset="0"/>
              </a:rPr>
              <a:t>。设</a:t>
            </a:r>
            <a:r>
              <a:rPr kumimoji="1" lang="en-US" altLang="zh-CN" sz="2400" dirty="0" smtClean="0">
                <a:latin typeface="Times New Roman" pitchFamily="18" charset="0"/>
              </a:rPr>
              <a:t>ξ(t)</a:t>
            </a:r>
            <a:r>
              <a:rPr kumimoji="1" lang="zh-CN" altLang="en-US" sz="2400" dirty="0" smtClean="0">
                <a:latin typeface="Times New Roman" pitchFamily="18" charset="0"/>
              </a:rPr>
              <a:t>和</a:t>
            </a:r>
            <a:r>
              <a:rPr kumimoji="1" lang="en-US" altLang="zh-CN" sz="2400" dirty="0" smtClean="0">
                <a:latin typeface="Times New Roman" pitchFamily="18" charset="0"/>
              </a:rPr>
              <a:t>η(t)</a:t>
            </a:r>
            <a:r>
              <a:rPr kumimoji="1" lang="zh-CN" altLang="en-US" sz="2400" dirty="0" smtClean="0">
                <a:latin typeface="Times New Roman" pitchFamily="18" charset="0"/>
              </a:rPr>
              <a:t>分别表示两个随机过程，则</a:t>
            </a:r>
            <a:endParaRPr kumimoji="1" lang="en-US" altLang="zh-CN" sz="2400" dirty="0" smtClean="0">
              <a:latin typeface="Times New Roman" pitchFamily="18" charset="0"/>
            </a:endParaRPr>
          </a:p>
          <a:p>
            <a:pPr algn="just">
              <a:lnSpc>
                <a:spcPct val="120000"/>
              </a:lnSpc>
              <a:spcBef>
                <a:spcPct val="50000"/>
              </a:spcBef>
              <a:buFont typeface="Wingdings" pitchFamily="2" charset="2"/>
              <a:buChar char="n"/>
            </a:pPr>
            <a:r>
              <a:rPr kumimoji="1" lang="zh-CN" altLang="en-US" sz="2400" b="1" dirty="0" smtClean="0">
                <a:solidFill>
                  <a:srgbClr val="7030A0"/>
                </a:solidFill>
                <a:latin typeface="Times New Roman" pitchFamily="18" charset="0"/>
              </a:rPr>
              <a:t>互</a:t>
            </a:r>
            <a:r>
              <a:rPr kumimoji="1" lang="zh-CN" altLang="en-US" sz="2400" b="1" dirty="0">
                <a:solidFill>
                  <a:srgbClr val="7030A0"/>
                </a:solidFill>
                <a:latin typeface="Times New Roman" pitchFamily="18" charset="0"/>
              </a:rPr>
              <a:t>协方差函数定义</a:t>
            </a:r>
            <a:r>
              <a:rPr kumimoji="1" lang="zh-CN" altLang="en-US" sz="2400" dirty="0">
                <a:latin typeface="Times New Roman" pitchFamily="18" charset="0"/>
              </a:rPr>
              <a:t>为</a:t>
            </a:r>
          </a:p>
          <a:p>
            <a:pPr algn="just">
              <a:lnSpc>
                <a:spcPct val="125000"/>
              </a:lnSpc>
              <a:spcBef>
                <a:spcPct val="50000"/>
              </a:spcBef>
            </a:pPr>
            <a:r>
              <a:rPr kumimoji="1" lang="en-US" altLang="zh-CN" sz="2400" dirty="0">
                <a:solidFill>
                  <a:srgbClr val="FF0066"/>
                </a:solidFill>
                <a:latin typeface="Times New Roman" pitchFamily="18" charset="0"/>
                <a:cs typeface="Times New Roman" pitchFamily="18" charset="0"/>
              </a:rPr>
              <a:t>            B</a:t>
            </a:r>
            <a:r>
              <a:rPr kumimoji="1" lang="en-US" altLang="zh-CN" sz="2400" baseline="-25000" dirty="0">
                <a:solidFill>
                  <a:srgbClr val="FF0066"/>
                </a:solidFill>
                <a:latin typeface="Times New Roman" pitchFamily="18" charset="0"/>
                <a:cs typeface="Times New Roman" pitchFamily="18" charset="0"/>
              </a:rPr>
              <a:t>ξη</a:t>
            </a:r>
            <a:r>
              <a:rPr kumimoji="1" lang="en-US" altLang="zh-CN" sz="2400" dirty="0">
                <a:solidFill>
                  <a:srgbClr val="FF0066"/>
                </a:solidFill>
                <a:latin typeface="Times New Roman" pitchFamily="18" charset="0"/>
                <a:cs typeface="Times New Roman" pitchFamily="18" charset="0"/>
              </a:rPr>
              <a:t>(t</a:t>
            </a:r>
            <a:r>
              <a:rPr kumimoji="1" lang="en-US" altLang="zh-CN" sz="2400" baseline="-25000" dirty="0">
                <a:solidFill>
                  <a:srgbClr val="FF0066"/>
                </a:solidFill>
                <a:latin typeface="Times New Roman" pitchFamily="18" charset="0"/>
                <a:cs typeface="Times New Roman" pitchFamily="18" charset="0"/>
              </a:rPr>
              <a:t>1</a:t>
            </a:r>
            <a:r>
              <a:rPr kumimoji="1" lang="en-US" altLang="zh-CN" sz="2400" dirty="0">
                <a:solidFill>
                  <a:srgbClr val="FF0066"/>
                </a:solidFill>
                <a:latin typeface="Times New Roman" pitchFamily="18" charset="0"/>
                <a:cs typeface="Times New Roman" pitchFamily="18" charset="0"/>
              </a:rPr>
              <a:t>,t</a:t>
            </a:r>
            <a:r>
              <a:rPr kumimoji="1" lang="en-US" altLang="zh-CN" sz="2400" baseline="-25000" dirty="0">
                <a:solidFill>
                  <a:srgbClr val="FF0066"/>
                </a:solidFill>
                <a:latin typeface="Times New Roman" pitchFamily="18" charset="0"/>
                <a:cs typeface="Times New Roman" pitchFamily="18" charset="0"/>
              </a:rPr>
              <a:t>2</a:t>
            </a:r>
            <a:r>
              <a:rPr kumimoji="1" lang="en-US" altLang="zh-CN" sz="2400" dirty="0">
                <a:solidFill>
                  <a:srgbClr val="FF0066"/>
                </a:solidFill>
                <a:latin typeface="Times New Roman" pitchFamily="18" charset="0"/>
                <a:cs typeface="Times New Roman" pitchFamily="18" charset="0"/>
              </a:rPr>
              <a:t>)=E</a:t>
            </a:r>
            <a:r>
              <a:rPr kumimoji="1" lang="zh-CN" altLang="en-US" sz="2400" dirty="0">
                <a:solidFill>
                  <a:srgbClr val="FF0066"/>
                </a:solidFill>
                <a:latin typeface="Times New Roman" pitchFamily="18" charset="0"/>
                <a:cs typeface="Times New Roman" pitchFamily="18" charset="0"/>
              </a:rPr>
              <a:t>｛［</a:t>
            </a:r>
            <a:r>
              <a:rPr kumimoji="1" lang="en-US" altLang="zh-CN" sz="2400" dirty="0">
                <a:solidFill>
                  <a:srgbClr val="FF0066"/>
                </a:solidFill>
                <a:latin typeface="Times New Roman" pitchFamily="18" charset="0"/>
                <a:cs typeface="Times New Roman" pitchFamily="18" charset="0"/>
              </a:rPr>
              <a:t>ξ(t</a:t>
            </a:r>
            <a:r>
              <a:rPr kumimoji="1" lang="en-US" altLang="zh-CN" sz="2400" baseline="-25000" dirty="0">
                <a:solidFill>
                  <a:srgbClr val="FF0066"/>
                </a:solidFill>
                <a:latin typeface="Times New Roman" pitchFamily="18" charset="0"/>
                <a:cs typeface="Times New Roman" pitchFamily="18" charset="0"/>
              </a:rPr>
              <a:t>1</a:t>
            </a:r>
            <a:r>
              <a:rPr kumimoji="1" lang="en-US" altLang="zh-CN" sz="2400" dirty="0">
                <a:solidFill>
                  <a:srgbClr val="FF0066"/>
                </a:solidFill>
                <a:latin typeface="Times New Roman" pitchFamily="18" charset="0"/>
                <a:cs typeface="Times New Roman" pitchFamily="18" charset="0"/>
              </a:rPr>
              <a:t>)-a</a:t>
            </a:r>
            <a:r>
              <a:rPr kumimoji="1" lang="en-US" altLang="zh-CN" sz="2400" baseline="-25000" dirty="0">
                <a:solidFill>
                  <a:srgbClr val="FF0066"/>
                </a:solidFill>
                <a:latin typeface="Times New Roman" pitchFamily="18" charset="0"/>
                <a:cs typeface="Times New Roman" pitchFamily="18" charset="0"/>
              </a:rPr>
              <a:t>ξ</a:t>
            </a:r>
            <a:r>
              <a:rPr kumimoji="1" lang="en-US" altLang="zh-CN" sz="2400" dirty="0">
                <a:solidFill>
                  <a:srgbClr val="FF0066"/>
                </a:solidFill>
                <a:latin typeface="Times New Roman" pitchFamily="18" charset="0"/>
                <a:cs typeface="Times New Roman" pitchFamily="18" charset="0"/>
              </a:rPr>
              <a:t>(t</a:t>
            </a:r>
            <a:r>
              <a:rPr kumimoji="1" lang="en-US" altLang="zh-CN" sz="2400" baseline="-25000" dirty="0">
                <a:solidFill>
                  <a:srgbClr val="FF0066"/>
                </a:solidFill>
                <a:latin typeface="Times New Roman" pitchFamily="18" charset="0"/>
                <a:cs typeface="Times New Roman" pitchFamily="18" charset="0"/>
              </a:rPr>
              <a:t>1</a:t>
            </a:r>
            <a:r>
              <a:rPr kumimoji="1" lang="en-US" altLang="zh-CN" sz="2400" dirty="0">
                <a:solidFill>
                  <a:srgbClr val="FF0066"/>
                </a:solidFill>
                <a:latin typeface="Times New Roman" pitchFamily="18" charset="0"/>
                <a:cs typeface="Times New Roman" pitchFamily="18" charset="0"/>
              </a:rPr>
              <a:t>)</a:t>
            </a:r>
            <a:r>
              <a:rPr kumimoji="1" lang="zh-CN" altLang="en-US" sz="2400" dirty="0">
                <a:solidFill>
                  <a:srgbClr val="FF0066"/>
                </a:solidFill>
                <a:latin typeface="Times New Roman" pitchFamily="18" charset="0"/>
                <a:cs typeface="Times New Roman" pitchFamily="18" charset="0"/>
              </a:rPr>
              <a:t>］［</a:t>
            </a:r>
            <a:r>
              <a:rPr kumimoji="1" lang="en-US" altLang="zh-CN" sz="2400" dirty="0">
                <a:solidFill>
                  <a:srgbClr val="FF0066"/>
                </a:solidFill>
                <a:latin typeface="Times New Roman" pitchFamily="18" charset="0"/>
                <a:cs typeface="Times New Roman" pitchFamily="18" charset="0"/>
              </a:rPr>
              <a:t>η(t</a:t>
            </a:r>
            <a:r>
              <a:rPr kumimoji="1" lang="en-US" altLang="zh-CN" sz="2400" baseline="-25000" dirty="0">
                <a:solidFill>
                  <a:srgbClr val="FF0066"/>
                </a:solidFill>
                <a:latin typeface="Times New Roman" pitchFamily="18" charset="0"/>
                <a:cs typeface="Times New Roman" pitchFamily="18" charset="0"/>
              </a:rPr>
              <a:t>2</a:t>
            </a:r>
            <a:r>
              <a:rPr kumimoji="1" lang="en-US" altLang="zh-CN" sz="2400" dirty="0">
                <a:solidFill>
                  <a:srgbClr val="FF0066"/>
                </a:solidFill>
                <a:latin typeface="Times New Roman" pitchFamily="18" charset="0"/>
                <a:cs typeface="Times New Roman" pitchFamily="18" charset="0"/>
              </a:rPr>
              <a:t>)-a</a:t>
            </a:r>
            <a:r>
              <a:rPr kumimoji="1" lang="en-US" altLang="zh-CN" sz="2400" baseline="-25000" dirty="0">
                <a:solidFill>
                  <a:srgbClr val="FF0066"/>
                </a:solidFill>
                <a:latin typeface="Times New Roman" pitchFamily="18" charset="0"/>
                <a:cs typeface="Times New Roman" pitchFamily="18" charset="0"/>
              </a:rPr>
              <a:t>η</a:t>
            </a:r>
            <a:r>
              <a:rPr kumimoji="1" lang="en-US" altLang="zh-CN" sz="2400" dirty="0">
                <a:solidFill>
                  <a:srgbClr val="FF0066"/>
                </a:solidFill>
                <a:latin typeface="Times New Roman" pitchFamily="18" charset="0"/>
                <a:cs typeface="Times New Roman" pitchFamily="18" charset="0"/>
              </a:rPr>
              <a:t>(t</a:t>
            </a:r>
            <a:r>
              <a:rPr kumimoji="1" lang="en-US" altLang="zh-CN" sz="2400" baseline="-25000" dirty="0">
                <a:solidFill>
                  <a:srgbClr val="FF0066"/>
                </a:solidFill>
                <a:latin typeface="Times New Roman" pitchFamily="18" charset="0"/>
                <a:cs typeface="Times New Roman" pitchFamily="18" charset="0"/>
              </a:rPr>
              <a:t>2</a:t>
            </a:r>
            <a:r>
              <a:rPr kumimoji="1" lang="en-US" altLang="zh-CN" sz="2400" dirty="0">
                <a:solidFill>
                  <a:srgbClr val="FF0066"/>
                </a:solidFill>
                <a:latin typeface="Times New Roman" pitchFamily="18" charset="0"/>
                <a:cs typeface="Times New Roman" pitchFamily="18" charset="0"/>
              </a:rPr>
              <a:t>)</a:t>
            </a:r>
            <a:r>
              <a:rPr kumimoji="1" lang="zh-CN" altLang="en-US" sz="2400" dirty="0">
                <a:solidFill>
                  <a:srgbClr val="FF0066"/>
                </a:solidFill>
                <a:latin typeface="Times New Roman" pitchFamily="18" charset="0"/>
                <a:cs typeface="Times New Roman" pitchFamily="18" charset="0"/>
              </a:rPr>
              <a:t>］｝</a:t>
            </a:r>
            <a:r>
              <a:rPr kumimoji="1" lang="zh-CN" altLang="en-US" sz="2400" dirty="0">
                <a:latin typeface="Times New Roman" pitchFamily="18" charset="0"/>
                <a:cs typeface="Times New Roman" pitchFamily="18" charset="0"/>
              </a:rPr>
              <a:t> </a:t>
            </a:r>
            <a:endParaRPr kumimoji="1" lang="en-US" altLang="zh-CN" sz="2400" dirty="0" smtClean="0">
              <a:latin typeface="Times New Roman" pitchFamily="18" charset="0"/>
              <a:cs typeface="Times New Roman" pitchFamily="18" charset="0"/>
            </a:endParaRPr>
          </a:p>
          <a:p>
            <a:pPr algn="just">
              <a:lnSpc>
                <a:spcPct val="125000"/>
              </a:lnSpc>
              <a:spcBef>
                <a:spcPct val="50000"/>
              </a:spcBef>
            </a:pPr>
            <a:r>
              <a:rPr kumimoji="1" lang="zh-CN" altLang="en-US" sz="2400" b="1" dirty="0" smtClean="0">
                <a:solidFill>
                  <a:srgbClr val="7030A0"/>
                </a:solidFill>
                <a:latin typeface="Times New Roman" pitchFamily="18" charset="0"/>
              </a:rPr>
              <a:t>互相关函数</a:t>
            </a:r>
            <a:r>
              <a:rPr kumimoji="1" lang="zh-CN" altLang="en-US" sz="2400" b="1" dirty="0">
                <a:solidFill>
                  <a:srgbClr val="7030A0"/>
                </a:solidFill>
                <a:latin typeface="Times New Roman" pitchFamily="18" charset="0"/>
              </a:rPr>
              <a:t>定义</a:t>
            </a:r>
            <a:r>
              <a:rPr kumimoji="1" lang="zh-CN" altLang="en-US" sz="2400" dirty="0">
                <a:latin typeface="Times New Roman" pitchFamily="18" charset="0"/>
              </a:rPr>
              <a:t>为</a:t>
            </a:r>
          </a:p>
          <a:p>
            <a:pPr algn="just">
              <a:lnSpc>
                <a:spcPct val="125000"/>
              </a:lnSpc>
              <a:spcBef>
                <a:spcPct val="50000"/>
              </a:spcBef>
            </a:pPr>
            <a:r>
              <a:rPr kumimoji="1" lang="zh-CN" altLang="en-US" sz="2400" dirty="0">
                <a:latin typeface="Times New Roman" pitchFamily="18" charset="0"/>
              </a:rPr>
              <a:t>           </a:t>
            </a:r>
            <a:r>
              <a:rPr kumimoji="1" lang="en-US" altLang="zh-CN" sz="2400" dirty="0">
                <a:solidFill>
                  <a:srgbClr val="FF0066"/>
                </a:solidFill>
                <a:latin typeface="Times New Roman" pitchFamily="18" charset="0"/>
              </a:rPr>
              <a:t>R</a:t>
            </a:r>
            <a:r>
              <a:rPr kumimoji="1" lang="en-US" altLang="zh-CN" sz="2400" baseline="-25000" dirty="0">
                <a:solidFill>
                  <a:srgbClr val="FF0066"/>
                </a:solidFill>
                <a:latin typeface="Times New Roman" pitchFamily="18" charset="0"/>
              </a:rPr>
              <a:t>ξη</a:t>
            </a:r>
            <a:r>
              <a:rPr kumimoji="1" lang="en-US" altLang="zh-CN" sz="2400" dirty="0">
                <a:solidFill>
                  <a:srgbClr val="FF0066"/>
                </a:solidFill>
                <a:latin typeface="Times New Roman" pitchFamily="18" charset="0"/>
              </a:rPr>
              <a:t>(t</a:t>
            </a:r>
            <a:r>
              <a:rPr kumimoji="1" lang="en-US" altLang="zh-CN" sz="2400" baseline="-25000" dirty="0">
                <a:solidFill>
                  <a:srgbClr val="FF0066"/>
                </a:solidFill>
                <a:latin typeface="Times New Roman" pitchFamily="18" charset="0"/>
              </a:rPr>
              <a:t>1</a:t>
            </a:r>
            <a:r>
              <a:rPr kumimoji="1" lang="en-US" altLang="zh-CN" sz="2400" dirty="0">
                <a:solidFill>
                  <a:srgbClr val="FF0066"/>
                </a:solidFill>
                <a:latin typeface="Times New Roman" pitchFamily="18" charset="0"/>
              </a:rPr>
              <a:t>, t</a:t>
            </a:r>
            <a:r>
              <a:rPr kumimoji="1" lang="en-US" altLang="zh-CN" sz="2400" baseline="-25000" dirty="0">
                <a:solidFill>
                  <a:srgbClr val="FF0066"/>
                </a:solidFill>
                <a:latin typeface="Times New Roman" pitchFamily="18" charset="0"/>
              </a:rPr>
              <a:t>2</a:t>
            </a:r>
            <a:r>
              <a:rPr kumimoji="1" lang="en-US" altLang="zh-CN" sz="2400" dirty="0">
                <a:solidFill>
                  <a:srgbClr val="FF0066"/>
                </a:solidFill>
                <a:latin typeface="Times New Roman" pitchFamily="18" charset="0"/>
              </a:rPr>
              <a:t>)=E</a:t>
            </a:r>
            <a:r>
              <a:rPr kumimoji="1" lang="zh-CN" altLang="en-US" sz="2400" dirty="0">
                <a:solidFill>
                  <a:srgbClr val="FF0066"/>
                </a:solidFill>
                <a:latin typeface="Times New Roman" pitchFamily="18" charset="0"/>
              </a:rPr>
              <a:t>［</a:t>
            </a:r>
            <a:r>
              <a:rPr kumimoji="1" lang="en-US" altLang="zh-CN" sz="2400" dirty="0">
                <a:solidFill>
                  <a:srgbClr val="FF0066"/>
                </a:solidFill>
                <a:latin typeface="Times New Roman" pitchFamily="18" charset="0"/>
              </a:rPr>
              <a:t>ξ(t</a:t>
            </a:r>
            <a:r>
              <a:rPr kumimoji="1" lang="en-US" altLang="zh-CN" sz="2400" baseline="-25000" dirty="0">
                <a:solidFill>
                  <a:srgbClr val="FF0066"/>
                </a:solidFill>
                <a:latin typeface="Times New Roman" pitchFamily="18" charset="0"/>
              </a:rPr>
              <a:t>1</a:t>
            </a:r>
            <a:r>
              <a:rPr kumimoji="1" lang="en-US" altLang="zh-CN" sz="2400" dirty="0">
                <a:solidFill>
                  <a:srgbClr val="FF0066"/>
                </a:solidFill>
                <a:latin typeface="Times New Roman" pitchFamily="18" charset="0"/>
              </a:rPr>
              <a:t>)η(t</a:t>
            </a:r>
            <a:r>
              <a:rPr kumimoji="1" lang="en-US" altLang="zh-CN" sz="2400" baseline="-25000" dirty="0">
                <a:solidFill>
                  <a:srgbClr val="FF0066"/>
                </a:solidFill>
                <a:latin typeface="Times New Roman" pitchFamily="18" charset="0"/>
              </a:rPr>
              <a:t>2</a:t>
            </a:r>
            <a:r>
              <a:rPr kumimoji="1" lang="en-US" altLang="zh-CN" sz="2400" dirty="0">
                <a:solidFill>
                  <a:srgbClr val="FF0066"/>
                </a:solidFill>
                <a:latin typeface="Times New Roman" pitchFamily="18" charset="0"/>
              </a:rPr>
              <a:t>)</a:t>
            </a:r>
            <a:r>
              <a:rPr kumimoji="1" lang="zh-CN" altLang="en-US" sz="2400" dirty="0" smtClean="0">
                <a:solidFill>
                  <a:srgbClr val="FF0066"/>
                </a:solidFill>
                <a:latin typeface="Times New Roman" pitchFamily="18" charset="0"/>
              </a:rPr>
              <a:t>］</a:t>
            </a:r>
            <a:endParaRPr kumimoji="1" lang="en-US" altLang="zh-CN" sz="2400" dirty="0">
              <a:latin typeface="Times New Roman" pitchFamily="18" charset="0"/>
            </a:endParaRPr>
          </a:p>
          <a:p>
            <a:pPr>
              <a:lnSpc>
                <a:spcPct val="125000"/>
              </a:lnSpc>
              <a:spcBef>
                <a:spcPct val="50000"/>
              </a:spcBef>
            </a:pPr>
            <a:endParaRPr kumimoji="1" lang="en-US" altLang="zh-CN" sz="2400" dirty="0">
              <a:latin typeface="Times New Roman" pitchFamily="18" charset="0"/>
            </a:endParaRPr>
          </a:p>
        </p:txBody>
      </p:sp>
      <p:sp>
        <p:nvSpPr>
          <p:cNvPr id="4" name="灯片编号占位符 3"/>
          <p:cNvSpPr>
            <a:spLocks noGrp="1"/>
          </p:cNvSpPr>
          <p:nvPr>
            <p:ph type="sldNum" sz="quarter" idx="4"/>
          </p:nvPr>
        </p:nvSpPr>
        <p:spPr/>
        <p:txBody>
          <a:bodyPr/>
          <a:lstStyle/>
          <a:p>
            <a:pPr>
              <a:defRPr/>
            </a:pPr>
            <a:r>
              <a:rPr lang="zh-CN" altLang="en-US" smtClean="0"/>
              <a:t>第</a:t>
            </a:r>
            <a:fld id="{48CFA460-127D-43DC-A2B0-46B828E940D0}" type="slidenum">
              <a:rPr lang="zh-CN" altLang="en-US" smtClean="0"/>
              <a:pPr>
                <a:defRPr/>
              </a:pPr>
              <a:t>9</a:t>
            </a:fld>
            <a:r>
              <a:rPr lang="zh-CN" altLang="en-US" smtClean="0"/>
              <a:t>页</a:t>
            </a:r>
            <a:endParaRPr lang="zh-CN" altLang="en-US" dirty="0"/>
          </a:p>
        </p:txBody>
      </p:sp>
    </p:spTree>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FF99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4038</TotalTime>
  <Words>3572</Words>
  <Application>Microsoft Office PowerPoint</Application>
  <PresentationFormat>全屏显示(4:3)</PresentationFormat>
  <Paragraphs>425</Paragraphs>
  <Slides>63</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63</vt:i4>
      </vt:variant>
    </vt:vector>
  </HeadingPairs>
  <TitlesOfParts>
    <vt:vector size="74" baseType="lpstr">
      <vt:lpstr>宋体</vt:lpstr>
      <vt:lpstr>Arial</vt:lpstr>
      <vt:lpstr>Calibri</vt:lpstr>
      <vt:lpstr>Courier New</vt:lpstr>
      <vt:lpstr>Garamond</vt:lpstr>
      <vt:lpstr>Times New Roman</vt:lpstr>
      <vt:lpstr>Wingdings</vt:lpstr>
      <vt:lpstr>默认设计模板</vt:lpstr>
      <vt:lpstr>Visio</vt:lpstr>
      <vt:lpstr>Equation</vt:lpstr>
      <vt:lpstr>VISIO</vt:lpstr>
      <vt:lpstr>第二章 随机过程</vt:lpstr>
      <vt:lpstr>PowerPoint 演示文稿</vt:lpstr>
      <vt:lpstr>PowerPoint 演示文稿</vt:lpstr>
      <vt:lpstr>§2.1 随机过程的基本概念和统计特性</vt:lpstr>
      <vt:lpstr>PowerPoint 演示文稿</vt:lpstr>
      <vt:lpstr>PowerPoint 演示文稿</vt:lpstr>
      <vt:lpstr>PowerPoint 演示文稿</vt:lpstr>
      <vt:lpstr>PowerPoint 演示文稿</vt:lpstr>
      <vt:lpstr>PowerPoint 演示文稿</vt:lpstr>
      <vt:lpstr>§2.2   平稳随机过程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高斯随机过程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随机过程通过线性系统</vt:lpstr>
      <vt:lpstr>PowerPoint 演示文稿</vt:lpstr>
      <vt:lpstr>PowerPoint 演示文稿</vt:lpstr>
      <vt:lpstr>PowerPoint 演示文稿</vt:lpstr>
      <vt:lpstr>PowerPoint 演示文稿</vt:lpstr>
      <vt:lpstr>PowerPoint 演示文稿</vt:lpstr>
      <vt:lpstr>PowerPoint 演示文稿</vt:lpstr>
      <vt:lpstr>§2.5   窄带随机过程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§2.6   正弦波加窄带高斯噪声</vt:lpstr>
      <vt:lpstr>PowerPoint 演示文稿</vt:lpstr>
      <vt:lpstr>PowerPoint 演示文稿</vt:lpstr>
      <vt:lpstr>PowerPoint 演示文稿</vt:lpstr>
      <vt:lpstr>PowerPoint 演示文稿</vt:lpstr>
      <vt:lpstr>PowerPoint 演示文稿</vt:lpstr>
      <vt:lpstr>PowerPoint 演示文稿</vt:lpstr>
      <vt:lpstr>图 2 – 7  正弦波加窄带高斯过程的包络与相位分布 </vt:lpstr>
    </vt:vector>
  </TitlesOfParts>
  <Company>xdup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dc:title>
  <dc:creator>kj3</dc:creator>
  <cp:lastModifiedBy>llw</cp:lastModifiedBy>
  <cp:revision>567</cp:revision>
  <dcterms:created xsi:type="dcterms:W3CDTF">2002-09-19T09:36:28Z</dcterms:created>
  <dcterms:modified xsi:type="dcterms:W3CDTF">2017-09-07T08:52:28Z</dcterms:modified>
</cp:coreProperties>
</file>