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64"/>
  </p:notesMasterIdLst>
  <p:handoutMasterIdLst>
    <p:handoutMasterId r:id="rId65"/>
  </p:handoutMasterIdLst>
  <p:sldIdLst>
    <p:sldId id="394" r:id="rId2"/>
    <p:sldId id="331" r:id="rId3"/>
    <p:sldId id="338" r:id="rId4"/>
    <p:sldId id="337" r:id="rId5"/>
    <p:sldId id="335" r:id="rId6"/>
    <p:sldId id="333" r:id="rId7"/>
    <p:sldId id="332" r:id="rId8"/>
    <p:sldId id="261" r:id="rId9"/>
    <p:sldId id="339" r:id="rId10"/>
    <p:sldId id="268" r:id="rId11"/>
    <p:sldId id="267" r:id="rId12"/>
    <p:sldId id="364" r:id="rId13"/>
    <p:sldId id="340" r:id="rId14"/>
    <p:sldId id="341" r:id="rId15"/>
    <p:sldId id="342" r:id="rId16"/>
    <p:sldId id="343" r:id="rId17"/>
    <p:sldId id="344" r:id="rId18"/>
    <p:sldId id="345" r:id="rId19"/>
    <p:sldId id="346" r:id="rId20"/>
    <p:sldId id="347" r:id="rId21"/>
    <p:sldId id="348" r:id="rId22"/>
    <p:sldId id="349" r:id="rId23"/>
    <p:sldId id="350" r:id="rId24"/>
    <p:sldId id="351" r:id="rId25"/>
    <p:sldId id="352" r:id="rId26"/>
    <p:sldId id="353" r:id="rId27"/>
    <p:sldId id="354" r:id="rId28"/>
    <p:sldId id="355" r:id="rId29"/>
    <p:sldId id="356" r:id="rId30"/>
    <p:sldId id="357" r:id="rId31"/>
    <p:sldId id="358" r:id="rId32"/>
    <p:sldId id="359" r:id="rId33"/>
    <p:sldId id="360" r:id="rId34"/>
    <p:sldId id="361" r:id="rId35"/>
    <p:sldId id="362" r:id="rId36"/>
    <p:sldId id="363" r:id="rId37"/>
    <p:sldId id="365" r:id="rId38"/>
    <p:sldId id="366" r:id="rId39"/>
    <p:sldId id="367" r:id="rId40"/>
    <p:sldId id="368" r:id="rId41"/>
    <p:sldId id="369" r:id="rId42"/>
    <p:sldId id="370" r:id="rId43"/>
    <p:sldId id="371" r:id="rId44"/>
    <p:sldId id="372" r:id="rId45"/>
    <p:sldId id="373" r:id="rId46"/>
    <p:sldId id="374" r:id="rId47"/>
    <p:sldId id="375" r:id="rId48"/>
    <p:sldId id="376" r:id="rId49"/>
    <p:sldId id="377" r:id="rId50"/>
    <p:sldId id="378" r:id="rId51"/>
    <p:sldId id="379" r:id="rId52"/>
    <p:sldId id="380" r:id="rId53"/>
    <p:sldId id="381" r:id="rId54"/>
    <p:sldId id="382" r:id="rId55"/>
    <p:sldId id="383" r:id="rId56"/>
    <p:sldId id="384" r:id="rId57"/>
    <p:sldId id="385" r:id="rId58"/>
    <p:sldId id="386" r:id="rId59"/>
    <p:sldId id="387" r:id="rId60"/>
    <p:sldId id="388" r:id="rId61"/>
    <p:sldId id="389" r:id="rId62"/>
    <p:sldId id="390" r:id="rId63"/>
  </p:sldIdLst>
  <p:sldSz cx="9144000" cy="6858000" type="screen4x3"/>
  <p:notesSz cx="6858000" cy="9144000"/>
  <p:defaultTextStyle>
    <a:defPPr>
      <a:defRPr lang="zh-CN"/>
    </a:defPPr>
    <a:lvl1pPr algn="l" rtl="0" eaLnBrk="0" fontAlgn="base" hangingPunct="0">
      <a:spcBef>
        <a:spcPct val="0"/>
      </a:spcBef>
      <a:spcAft>
        <a:spcPct val="0"/>
      </a:spcAft>
      <a:defRPr b="1"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b="1"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b="1"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b="1"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ECF0"/>
    <a:srgbClr val="FF00FF"/>
    <a:srgbClr val="25A169"/>
    <a:srgbClr val="BD090D"/>
    <a:srgbClr val="025A32"/>
    <a:srgbClr val="030305"/>
    <a:srgbClr val="CCECFF"/>
    <a:srgbClr val="1F66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438" autoAdjust="0"/>
  </p:normalViewPr>
  <p:slideViewPr>
    <p:cSldViewPr>
      <p:cViewPr varScale="1">
        <p:scale>
          <a:sx n="89" d="100"/>
          <a:sy n="89" d="100"/>
        </p:scale>
        <p:origin x="1282"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6" d="100"/>
          <a:sy n="46" d="100"/>
        </p:scale>
        <p:origin x="-136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_rels/viewProps.xml.rels><?xml version="1.0" encoding="UTF-8" standalone="yes"?>
<Relationships xmlns="http://schemas.openxmlformats.org/package/2006/relationships"><Relationship Id="rId8" Type="http://schemas.openxmlformats.org/officeDocument/2006/relationships/slide" Target="slides/slide11.xml"/><Relationship Id="rId3" Type="http://schemas.openxmlformats.org/officeDocument/2006/relationships/slide" Target="slides/slide5.xml"/><Relationship Id="rId7" Type="http://schemas.openxmlformats.org/officeDocument/2006/relationships/slide" Target="slides/slide10.xml"/><Relationship Id="rId2" Type="http://schemas.openxmlformats.org/officeDocument/2006/relationships/slide" Target="slides/slide4.xml"/><Relationship Id="rId1" Type="http://schemas.openxmlformats.org/officeDocument/2006/relationships/slide" Target="slides/slide2.xml"/><Relationship Id="rId6" Type="http://schemas.openxmlformats.org/officeDocument/2006/relationships/slide" Target="slides/slide8.xml"/><Relationship Id="rId5" Type="http://schemas.openxmlformats.org/officeDocument/2006/relationships/slide" Target="slides/slide7.xml"/><Relationship Id="rId4"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b="0">
                <a:latin typeface="Times New Roman" pitchFamily="18" charset="0"/>
              </a:defRPr>
            </a:lvl1pPr>
          </a:lstStyle>
          <a:p>
            <a:pPr>
              <a:defRPr/>
            </a:pPr>
            <a:endParaRPr lang="en-US" altLang="zh-CN"/>
          </a:p>
        </p:txBody>
      </p:sp>
      <p:sp>
        <p:nvSpPr>
          <p:cNvPr id="286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b="0">
                <a:latin typeface="Times New Roman" pitchFamily="18" charset="0"/>
              </a:defRPr>
            </a:lvl1pPr>
          </a:lstStyle>
          <a:p>
            <a:pPr>
              <a:defRPr/>
            </a:pPr>
            <a:endParaRPr lang="en-US" altLang="zh-CN"/>
          </a:p>
        </p:txBody>
      </p:sp>
      <p:sp>
        <p:nvSpPr>
          <p:cNvPr id="286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b="0">
                <a:latin typeface="Times New Roman" pitchFamily="18" charset="0"/>
              </a:defRPr>
            </a:lvl1pPr>
          </a:lstStyle>
          <a:p>
            <a:pPr>
              <a:defRPr/>
            </a:pPr>
            <a:r>
              <a:rPr lang="zh-CN" altLang="en-US"/>
              <a:t>第三章</a:t>
            </a:r>
          </a:p>
        </p:txBody>
      </p:sp>
      <p:sp>
        <p:nvSpPr>
          <p:cNvPr id="286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b="0">
                <a:latin typeface="Times New Roman" pitchFamily="18" charset="0"/>
              </a:defRPr>
            </a:lvl1pPr>
          </a:lstStyle>
          <a:p>
            <a:pPr>
              <a:defRPr/>
            </a:pPr>
            <a:fld id="{E9EE4F6A-D99F-4146-8AF4-4E50F0436CED}" type="slidenum">
              <a:rPr lang="en-US" altLang="zh-CN"/>
              <a:pPr>
                <a:defRPr/>
              </a:pPr>
              <a:t>‹#›</a:t>
            </a:fld>
            <a:endParaRPr lang="en-US" altLang="zh-CN"/>
          </a:p>
        </p:txBody>
      </p:sp>
    </p:spTree>
    <p:extLst>
      <p:ext uri="{BB962C8B-B14F-4D97-AF65-F5344CB8AC3E}">
        <p14:creationId xmlns:p14="http://schemas.microsoft.com/office/powerpoint/2010/main" val="1795007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latinLnBrk="1" hangingPunct="1">
              <a:defRPr kumimoji="1" sz="1200" b="0">
                <a:latin typeface="Times New Roman" pitchFamily="18" charset="0"/>
              </a:defRPr>
            </a:lvl1pPr>
          </a:lstStyle>
          <a:p>
            <a:pPr>
              <a:defRPr/>
            </a:pPr>
            <a:endParaRPr lang="en-US" altLang="zh-CN"/>
          </a:p>
        </p:txBody>
      </p:sp>
      <p:sp>
        <p:nvSpPr>
          <p:cNvPr id="276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latinLnBrk="1" hangingPunct="1">
              <a:defRPr kumimoji="1" sz="1200" b="0">
                <a:latin typeface="Times New Roman" pitchFamily="18" charset="0"/>
              </a:defRPr>
            </a:lvl1pPr>
          </a:lstStyle>
          <a:p>
            <a:pPr>
              <a:defRPr/>
            </a:pPr>
            <a:endParaRPr lang="en-US" altLang="zh-CN"/>
          </a:p>
        </p:txBody>
      </p:sp>
      <p:sp>
        <p:nvSpPr>
          <p:cNvPr id="645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76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76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latinLnBrk="1" hangingPunct="1">
              <a:defRPr kumimoji="1" sz="1200" b="0">
                <a:latin typeface="Times New Roman" pitchFamily="18" charset="0"/>
              </a:defRPr>
            </a:lvl1pPr>
          </a:lstStyle>
          <a:p>
            <a:pPr>
              <a:defRPr/>
            </a:pPr>
            <a:endParaRPr lang="en-US" altLang="zh-CN"/>
          </a:p>
        </p:txBody>
      </p:sp>
      <p:sp>
        <p:nvSpPr>
          <p:cNvPr id="276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latinLnBrk="1" hangingPunct="1">
              <a:defRPr kumimoji="1" sz="1200" b="0">
                <a:latin typeface="Times New Roman" pitchFamily="18" charset="0"/>
              </a:defRPr>
            </a:lvl1pPr>
          </a:lstStyle>
          <a:p>
            <a:pPr>
              <a:defRPr/>
            </a:pPr>
            <a:fld id="{7F6066CA-9077-4C24-90FE-CA86768F149F}" type="slidenum">
              <a:rPr lang="en-US" altLang="zh-CN"/>
              <a:pPr>
                <a:defRPr/>
              </a:pPr>
              <a:t>‹#›</a:t>
            </a:fld>
            <a:endParaRPr lang="en-US" altLang="zh-CN"/>
          </a:p>
        </p:txBody>
      </p:sp>
    </p:spTree>
    <p:extLst>
      <p:ext uri="{BB962C8B-B14F-4D97-AF65-F5344CB8AC3E}">
        <p14:creationId xmlns:p14="http://schemas.microsoft.com/office/powerpoint/2010/main" val="15487677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F6066CA-9077-4C24-90FE-CA86768F149F}" type="slidenum">
              <a:rPr lang="en-US" altLang="zh-CN" smtClean="0"/>
              <a:pPr>
                <a:defRPr/>
              </a:pPr>
              <a:t>24</a:t>
            </a:fld>
            <a:endParaRPr lang="en-US" altLang="zh-CN"/>
          </a:p>
        </p:txBody>
      </p:sp>
    </p:spTree>
    <p:extLst>
      <p:ext uri="{BB962C8B-B14F-4D97-AF65-F5344CB8AC3E}">
        <p14:creationId xmlns:p14="http://schemas.microsoft.com/office/powerpoint/2010/main" val="31272062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15715" name="Picture 3"/>
          <p:cNvPicPr>
            <a:picLocks noChangeAspect="1" noChangeArrowheads="1"/>
          </p:cNvPicPr>
          <p:nvPr userDrawn="1"/>
        </p:nvPicPr>
        <p:blipFill>
          <a:blip r:embed="rId2" cstate="print"/>
          <a:srcRect/>
          <a:stretch>
            <a:fillRect/>
          </a:stretch>
        </p:blipFill>
        <p:spPr bwMode="auto">
          <a:xfrm>
            <a:off x="28773" y="2742431"/>
            <a:ext cx="8575675" cy="1190625"/>
          </a:xfrm>
          <a:prstGeom prst="rect">
            <a:avLst/>
          </a:prstGeom>
          <a:noFill/>
          <a:ln w="9525">
            <a:noFill/>
            <a:miter lim="800000"/>
            <a:headEnd/>
            <a:tailEnd/>
          </a:ln>
        </p:spPr>
      </p:pic>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6" name="Rectangle 6"/>
          <p:cNvSpPr>
            <a:spLocks noGrp="1" noChangeArrowheads="1"/>
          </p:cNvSpPr>
          <p:nvPr>
            <p:ph type="sldNum" sz="quarter" idx="4"/>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9089" name="Picture 1"/>
          <p:cNvPicPr>
            <a:picLocks noChangeAspect="1" noChangeArrowheads="1"/>
          </p:cNvPicPr>
          <p:nvPr userDrawn="1"/>
        </p:nvPicPr>
        <p:blipFill>
          <a:blip r:embed="rId2" cstate="print"/>
          <a:srcRect/>
          <a:stretch>
            <a:fillRect/>
          </a:stretch>
        </p:blipFill>
        <p:spPr bwMode="auto">
          <a:xfrm>
            <a:off x="28773" y="654199"/>
            <a:ext cx="8575675" cy="1190625"/>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6"/>
          <p:cNvSpPr>
            <a:spLocks noGrp="1" noChangeArrowheads="1"/>
          </p:cNvSpPr>
          <p:nvPr>
            <p:ph type="sldNum" sz="quarter" idx="4"/>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4"/>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pic>
        <p:nvPicPr>
          <p:cNvPr id="82945" name="Picture 1"/>
          <p:cNvPicPr>
            <a:picLocks noChangeAspect="1" noChangeArrowheads="1"/>
          </p:cNvPicPr>
          <p:nvPr userDrawn="1"/>
        </p:nvPicPr>
        <p:blipFill>
          <a:blip r:embed="rId2" cstate="print"/>
          <a:srcRect/>
          <a:stretch>
            <a:fillRect/>
          </a:stretch>
        </p:blipFill>
        <p:spPr bwMode="auto">
          <a:xfrm>
            <a:off x="28773" y="620688"/>
            <a:ext cx="8575675" cy="1190625"/>
          </a:xfrm>
          <a:prstGeom prst="rect">
            <a:avLst/>
          </a:prstGeom>
          <a:noFill/>
          <a:ln w="9525">
            <a:noFill/>
            <a:miter lim="800000"/>
            <a:headEnd/>
            <a:tailEnd/>
          </a:ln>
        </p:spPr>
      </p:pic>
      <p:sp>
        <p:nvSpPr>
          <p:cNvPr id="2" name="标题 1"/>
          <p:cNvSpPr>
            <a:spLocks noGrp="1"/>
          </p:cNvSpPr>
          <p:nvPr>
            <p:ph type="title" sz="quarter"/>
          </p:nvPr>
        </p:nvSpPr>
        <p:spPr>
          <a:xfrm>
            <a:off x="685800" y="6096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858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858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Rectangle 6"/>
          <p:cNvSpPr>
            <a:spLocks noGrp="1" noChangeArrowheads="1"/>
          </p:cNvSpPr>
          <p:nvPr>
            <p:ph type="sldNum" sz="quarter" idx="10"/>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pic>
        <p:nvPicPr>
          <p:cNvPr id="75777" name="Picture 1"/>
          <p:cNvPicPr>
            <a:picLocks noChangeAspect="1" noChangeArrowheads="1"/>
          </p:cNvPicPr>
          <p:nvPr userDrawn="1"/>
        </p:nvPicPr>
        <p:blipFill>
          <a:blip r:embed="rId2" cstate="print"/>
          <a:srcRect/>
          <a:stretch>
            <a:fillRect/>
          </a:stretch>
        </p:blipFill>
        <p:spPr bwMode="auto">
          <a:xfrm>
            <a:off x="35496" y="654199"/>
            <a:ext cx="8575675" cy="1190625"/>
          </a:xfrm>
          <a:prstGeom prst="rect">
            <a:avLst/>
          </a:prstGeom>
          <a:noFill/>
          <a:ln w="9525">
            <a:noFill/>
            <a:miter lim="800000"/>
            <a:headEnd/>
            <a:tailEnd/>
          </a:ln>
        </p:spPr>
      </p:pic>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sldNum" sz="quarter" idx="4"/>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4"/>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09569" name="Picture 1"/>
          <p:cNvPicPr>
            <a:picLocks noChangeAspect="1" noChangeArrowheads="1"/>
          </p:cNvPicPr>
          <p:nvPr userDrawn="1"/>
        </p:nvPicPr>
        <p:blipFill>
          <a:blip r:embed="rId2" cstate="print"/>
          <a:srcRect/>
          <a:stretch>
            <a:fillRect/>
          </a:stretch>
        </p:blipFill>
        <p:spPr bwMode="auto">
          <a:xfrm>
            <a:off x="35496" y="404664"/>
            <a:ext cx="8575675" cy="1190625"/>
          </a:xfrm>
          <a:prstGeom prst="rect">
            <a:avLst/>
          </a:prstGeom>
          <a:noFill/>
          <a:ln w="9525">
            <a:noFill/>
            <a:miter lim="800000"/>
            <a:headEnd/>
            <a:tailEnd/>
          </a:ln>
        </p:spPr>
      </p:pic>
      <p:sp>
        <p:nvSpPr>
          <p:cNvPr id="2" name="标题 1"/>
          <p:cNvSpPr>
            <a:spLocks noGrp="1"/>
          </p:cNvSpPr>
          <p:nvPr>
            <p:ph type="title"/>
          </p:nvPr>
        </p:nvSpPr>
        <p:spPr>
          <a:xfrm>
            <a:off x="685800" y="260648"/>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6"/>
          <p:cNvSpPr>
            <a:spLocks noGrp="1" noChangeArrowheads="1"/>
          </p:cNvSpPr>
          <p:nvPr>
            <p:ph type="sldNum" sz="quarter" idx="4"/>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106497" name="Picture 1"/>
          <p:cNvPicPr>
            <a:picLocks noChangeAspect="1" noChangeArrowheads="1"/>
          </p:cNvPicPr>
          <p:nvPr userDrawn="1"/>
        </p:nvPicPr>
        <p:blipFill>
          <a:blip r:embed="rId2" cstate="print"/>
          <a:srcRect/>
          <a:stretch>
            <a:fillRect/>
          </a:stretch>
        </p:blipFill>
        <p:spPr bwMode="auto">
          <a:xfrm>
            <a:off x="28773" y="4974679"/>
            <a:ext cx="8575675" cy="1190625"/>
          </a:xfrm>
          <a:prstGeom prst="rect">
            <a:avLst/>
          </a:prstGeom>
          <a:noFill/>
          <a:ln w="9525">
            <a:noFill/>
            <a:miter lim="800000"/>
            <a:headEnd/>
            <a:tailEnd/>
          </a:ln>
        </p:spPr>
      </p:pic>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6" name="Rectangle 6"/>
          <p:cNvSpPr>
            <a:spLocks noGrp="1" noChangeArrowheads="1"/>
          </p:cNvSpPr>
          <p:nvPr>
            <p:ph type="sldNum" sz="quarter" idx="4"/>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3425" name="Picture 1"/>
          <p:cNvPicPr>
            <a:picLocks noChangeAspect="1" noChangeArrowheads="1"/>
          </p:cNvPicPr>
          <p:nvPr userDrawn="1"/>
        </p:nvPicPr>
        <p:blipFill>
          <a:blip r:embed="rId2" cstate="print"/>
          <a:srcRect/>
          <a:stretch>
            <a:fillRect/>
          </a:stretch>
        </p:blipFill>
        <p:spPr bwMode="auto">
          <a:xfrm>
            <a:off x="28773" y="692696"/>
            <a:ext cx="8575675" cy="1190625"/>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sldNum" sz="quarter" idx="4"/>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1377" name="Picture 1"/>
          <p:cNvPicPr>
            <a:picLocks noChangeAspect="1" noChangeArrowheads="1"/>
          </p:cNvPicPr>
          <p:nvPr userDrawn="1"/>
        </p:nvPicPr>
        <p:blipFill>
          <a:blip r:embed="rId2" cstate="print"/>
          <a:srcRect/>
          <a:stretch>
            <a:fillRect/>
          </a:stretch>
        </p:blipFill>
        <p:spPr bwMode="auto">
          <a:xfrm>
            <a:off x="100781" y="366167"/>
            <a:ext cx="8575675" cy="1190625"/>
          </a:xfrm>
          <a:prstGeom prst="rect">
            <a:avLst/>
          </a:prstGeom>
          <a:noFill/>
          <a:ln w="9525">
            <a:noFill/>
            <a:miter lim="800000"/>
            <a:headEnd/>
            <a:tailEnd/>
          </a:ln>
        </p:spPr>
      </p:pic>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9" name="Rectangle 6"/>
          <p:cNvSpPr>
            <a:spLocks noGrp="1" noChangeArrowheads="1"/>
          </p:cNvSpPr>
          <p:nvPr>
            <p:ph type="sldNum" sz="quarter" idx="10"/>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98305" name="Picture 1"/>
          <p:cNvPicPr>
            <a:picLocks noChangeAspect="1" noChangeArrowheads="1"/>
          </p:cNvPicPr>
          <p:nvPr userDrawn="1"/>
        </p:nvPicPr>
        <p:blipFill>
          <a:blip r:embed="rId2" cstate="print"/>
          <a:srcRect/>
          <a:stretch>
            <a:fillRect/>
          </a:stretch>
        </p:blipFill>
        <p:spPr bwMode="auto">
          <a:xfrm>
            <a:off x="28773" y="654199"/>
            <a:ext cx="8575675" cy="1190625"/>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5" name="Rectangle 6"/>
          <p:cNvSpPr>
            <a:spLocks noGrp="1" noChangeArrowheads="1"/>
          </p:cNvSpPr>
          <p:nvPr>
            <p:ph type="sldNum" sz="quarter" idx="4"/>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Rectangle 6"/>
          <p:cNvSpPr>
            <a:spLocks noGrp="1" noChangeArrowheads="1"/>
          </p:cNvSpPr>
          <p:nvPr>
            <p:ph type="sldNum" sz="quarter" idx="4"/>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Rectangle 6"/>
          <p:cNvSpPr>
            <a:spLocks noGrp="1" noChangeArrowheads="1"/>
          </p:cNvSpPr>
          <p:nvPr>
            <p:ph type="sldNum" sz="quarter" idx="4"/>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Rectangle 6"/>
          <p:cNvSpPr>
            <a:spLocks noGrp="1" noChangeArrowheads="1"/>
          </p:cNvSpPr>
          <p:nvPr>
            <p:ph type="sldNum" sz="quarter" idx="4"/>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zh-CN" altLang="zh-CN" smtClean="0"/>
          </a:p>
        </p:txBody>
      </p:sp>
      <p:sp>
        <p:nvSpPr>
          <p:cNvPr id="58371"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endParaRPr lang="zh-CN" altLang="zh-CN" smtClean="0"/>
          </a:p>
        </p:txBody>
      </p:sp>
      <p:sp>
        <p:nvSpPr>
          <p:cNvPr id="4" name="Rectangle 6"/>
          <p:cNvSpPr>
            <a:spLocks noGrp="1" noChangeArrowheads="1"/>
          </p:cNvSpPr>
          <p:nvPr>
            <p:ph type="sldNum" sz="quarter" idx="4"/>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Lst>
  <p:transition spd="med">
    <p:zoom/>
  </p:transition>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7.bin"/><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0.bin"/><Relationship Id="rId5" Type="http://schemas.openxmlformats.org/officeDocument/2006/relationships/oleObject" Target="../embeddings/oleObject9.bin"/><Relationship Id="rId4" Type="http://schemas.openxmlformats.org/officeDocument/2006/relationships/image" Target="../media/image9.wmf"/></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9.wmf"/><Relationship Id="rId4" Type="http://schemas.openxmlformats.org/officeDocument/2006/relationships/oleObject" Target="../embeddings/oleObject12.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9.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4.bin"/><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6.png"/><Relationship Id="rId5" Type="http://schemas.openxmlformats.org/officeDocument/2006/relationships/oleObject" Target="../embeddings/oleObject15.bin"/><Relationship Id="rId4" Type="http://schemas.openxmlformats.org/officeDocument/2006/relationships/image" Target="../media/image25.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40.wmf"/><Relationship Id="rId5" Type="http://schemas.openxmlformats.org/officeDocument/2006/relationships/oleObject" Target="../embeddings/oleObject17.bin"/><Relationship Id="rId4" Type="http://schemas.openxmlformats.org/officeDocument/2006/relationships/image" Target="../media/image39.wmf"/></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19.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56.png"/><Relationship Id="rId5" Type="http://schemas.openxmlformats.org/officeDocument/2006/relationships/image" Target="../media/image55.png"/><Relationship Id="rId10" Type="http://schemas.openxmlformats.org/officeDocument/2006/relationships/image" Target="../media/image54.wmf"/><Relationship Id="rId4" Type="http://schemas.openxmlformats.org/officeDocument/2006/relationships/image" Target="../media/image52.wmf"/><Relationship Id="rId9" Type="http://schemas.openxmlformats.org/officeDocument/2006/relationships/oleObject" Target="../embeddings/oleObject21.bin"/></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58.wmf"/><Relationship Id="rId5" Type="http://schemas.openxmlformats.org/officeDocument/2006/relationships/oleObject" Target="../embeddings/oleObject23.bin"/><Relationship Id="rId4" Type="http://schemas.openxmlformats.org/officeDocument/2006/relationships/image" Target="../media/image57.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59.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62.wmf"/><Relationship Id="rId5" Type="http://schemas.openxmlformats.org/officeDocument/2006/relationships/oleObject" Target="../embeddings/oleObject26.bin"/><Relationship Id="rId4" Type="http://schemas.openxmlformats.org/officeDocument/2006/relationships/image" Target="../media/image61.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64.wmf"/><Relationship Id="rId5" Type="http://schemas.openxmlformats.org/officeDocument/2006/relationships/oleObject" Target="../embeddings/oleObject28.bin"/><Relationship Id="rId4" Type="http://schemas.openxmlformats.org/officeDocument/2006/relationships/image" Target="../media/image63.wmf"/></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oleObject" Target="../embeddings/oleObject1.bin"/><Relationship Id="rId7"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10" Type="http://schemas.openxmlformats.org/officeDocument/2006/relationships/oleObject" Target="../embeddings/oleObject6.bin"/><Relationship Id="rId4" Type="http://schemas.openxmlformats.org/officeDocument/2006/relationships/image" Target="../media/image3.wmf"/><Relationship Id="rId9" Type="http://schemas.openxmlformats.org/officeDocument/2006/relationships/image" Target="../media/image4.wmf"/></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6600" b="1" dirty="0" smtClean="0">
                <a:solidFill>
                  <a:schemeClr val="accent2"/>
                </a:solidFill>
              </a:rPr>
              <a:t>第三章信道与噪声</a:t>
            </a:r>
            <a:endParaRPr lang="zh-CN" altLang="en-US" sz="6600" b="1" dirty="0">
              <a:solidFill>
                <a:schemeClr val="accent2"/>
              </a:solidFill>
            </a:endParaRP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1</a:t>
            </a:fld>
            <a:r>
              <a:rPr lang="zh-CN" altLang="en-US" smtClean="0"/>
              <a:t>页</a:t>
            </a:r>
            <a:endParaRPr lang="zh-CN" altLang="en-US" dirty="0"/>
          </a:p>
        </p:txBody>
      </p:sp>
      <p:sp>
        <p:nvSpPr>
          <p:cNvPr id="5" name="Rectangle 3"/>
          <p:cNvSpPr>
            <a:spLocks noGrp="1" noChangeArrowheads="1"/>
          </p:cNvSpPr>
          <p:nvPr>
            <p:ph type="subTitle" idx="1"/>
          </p:nvPr>
        </p:nvSpPr>
        <p:spPr>
          <a:xfrm>
            <a:off x="1331640" y="3933056"/>
            <a:ext cx="6400800" cy="1752600"/>
          </a:xfrm>
        </p:spPr>
        <p:txBody>
          <a:bodyPr/>
          <a:lstStyle/>
          <a:p>
            <a:pPr eaLnBrk="1" hangingPunct="1">
              <a:lnSpc>
                <a:spcPct val="90000"/>
              </a:lnSpc>
              <a:defRPr/>
            </a:pPr>
            <a:r>
              <a:rPr lang="zh-CN" altLang="en-US" sz="2000" b="1" dirty="0" smtClean="0">
                <a:solidFill>
                  <a:srgbClr val="0066FF"/>
                </a:solidFill>
              </a:rPr>
              <a:t>通信工程学院</a:t>
            </a:r>
            <a:r>
              <a:rPr lang="en-US" altLang="zh-CN" sz="2000" b="1" dirty="0" smtClean="0">
                <a:solidFill>
                  <a:srgbClr val="0066FF"/>
                </a:solidFill>
              </a:rPr>
              <a:t>ISN</a:t>
            </a:r>
          </a:p>
          <a:p>
            <a:pPr eaLnBrk="1" hangingPunct="1">
              <a:lnSpc>
                <a:spcPct val="90000"/>
              </a:lnSpc>
              <a:defRPr/>
            </a:pPr>
            <a:endParaRPr lang="en-US" altLang="zh-CN" sz="2000" b="1" dirty="0" smtClean="0">
              <a:solidFill>
                <a:srgbClr val="0066FF"/>
              </a:solidFill>
            </a:endParaRPr>
          </a:p>
          <a:p>
            <a:pPr eaLnBrk="1" hangingPunct="1">
              <a:lnSpc>
                <a:spcPct val="90000"/>
              </a:lnSpc>
              <a:defRPr/>
            </a:pPr>
            <a:r>
              <a:rPr lang="zh-CN" altLang="en-US" sz="2000" b="1" dirty="0" smtClean="0">
                <a:solidFill>
                  <a:srgbClr val="0066FF"/>
                </a:solidFill>
              </a:rPr>
              <a:t>刘龙伟</a:t>
            </a:r>
          </a:p>
          <a:p>
            <a:pPr eaLnBrk="1" hangingPunct="1">
              <a:lnSpc>
                <a:spcPct val="90000"/>
              </a:lnSpc>
              <a:defRPr/>
            </a:pPr>
            <a:endParaRPr lang="zh-CN" altLang="en-US" sz="2000" b="1" dirty="0" smtClean="0">
              <a:solidFill>
                <a:srgbClr val="0066FF"/>
              </a:solidFill>
            </a:endParaRPr>
          </a:p>
          <a:p>
            <a:pPr eaLnBrk="1" hangingPunct="1">
              <a:lnSpc>
                <a:spcPct val="90000"/>
              </a:lnSpc>
              <a:defRPr/>
            </a:pPr>
            <a:r>
              <a:rPr lang="zh-CN" altLang="en-US" sz="2000" b="1" dirty="0" smtClean="0">
                <a:solidFill>
                  <a:srgbClr val="0066FF"/>
                </a:solidFill>
              </a:rPr>
              <a:t>二零一七年</a:t>
            </a:r>
            <a:endParaRPr lang="zh-CN" altLang="en-US" sz="2000" b="1" dirty="0" smtClean="0">
              <a:solidFill>
                <a:srgbClr val="0066FF"/>
              </a:solidFill>
            </a:endParaRPr>
          </a:p>
        </p:txBody>
      </p:sp>
    </p:spTree>
  </p:cSld>
  <p:clrMapOvr>
    <a:masterClrMapping/>
  </p:clrMapOvr>
  <p:transition spd="med">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zh-CN" altLang="en-US" b="1" dirty="0" smtClean="0">
                <a:solidFill>
                  <a:schemeClr val="accent6"/>
                </a:solidFill>
              </a:rPr>
              <a:t>二、调制信道的输入与输出</a:t>
            </a:r>
            <a:endParaRPr lang="zh-CN" altLang="en-US" b="1" dirty="0">
              <a:solidFill>
                <a:schemeClr val="accent6"/>
              </a:solidFill>
            </a:endParaRPr>
          </a:p>
        </p:txBody>
      </p:sp>
      <p:sp>
        <p:nvSpPr>
          <p:cNvPr id="31747" name="Rectangle 1027"/>
          <p:cNvSpPr>
            <a:spLocks noGrp="1" noChangeArrowheads="1"/>
          </p:cNvSpPr>
          <p:nvPr>
            <p:ph idx="1"/>
          </p:nvPr>
        </p:nvSpPr>
        <p:spPr>
          <a:xfrm>
            <a:off x="500034" y="1571612"/>
            <a:ext cx="8172480" cy="4595826"/>
          </a:xfrm>
        </p:spPr>
        <p:txBody>
          <a:bodyPr/>
          <a:lstStyle/>
          <a:p>
            <a:pPr algn="just" eaLnBrk="1" hangingPunct="1">
              <a:lnSpc>
                <a:spcPct val="90000"/>
              </a:lnSpc>
              <a:buFont typeface="Wingdings" pitchFamily="2" charset="2"/>
              <a:buChar char="Ø"/>
            </a:pPr>
            <a:r>
              <a:rPr lang="zh-CN" altLang="en-US" sz="2800" dirty="0" smtClean="0"/>
              <a:t>二对端的调制信道模型，其输出与输入的关系有</a:t>
            </a:r>
            <a:endParaRPr lang="en-US" altLang="zh-CN" sz="2800" dirty="0" smtClean="0"/>
          </a:p>
          <a:p>
            <a:pPr algn="just" eaLnBrk="1" hangingPunct="1">
              <a:lnSpc>
                <a:spcPct val="90000"/>
              </a:lnSpc>
              <a:buFont typeface="Wingdings" pitchFamily="2" charset="2"/>
              <a:buChar char="Ø"/>
            </a:pPr>
            <a:endParaRPr lang="en-US" altLang="zh-CN" sz="2800" dirty="0" smtClean="0">
              <a:latin typeface="宋体" pitchFamily="2" charset="-122"/>
            </a:endParaRPr>
          </a:p>
          <a:p>
            <a:pPr algn="just" eaLnBrk="1" hangingPunct="1">
              <a:lnSpc>
                <a:spcPct val="90000"/>
              </a:lnSpc>
              <a:buFont typeface="Wingdings" pitchFamily="2" charset="2"/>
              <a:buChar char="Ø"/>
            </a:pPr>
            <a:endParaRPr lang="en-US" altLang="zh-CN" sz="2800" dirty="0" smtClean="0">
              <a:latin typeface="宋体" pitchFamily="2" charset="-122"/>
            </a:endParaRPr>
          </a:p>
          <a:p>
            <a:pPr algn="just" eaLnBrk="1" hangingPunct="1">
              <a:lnSpc>
                <a:spcPct val="90000"/>
              </a:lnSpc>
              <a:buFont typeface="Wingdings" pitchFamily="2" charset="2"/>
              <a:buChar char="Ø"/>
            </a:pPr>
            <a:endParaRPr lang="en-US" altLang="zh-CN" sz="2800" dirty="0" smtClean="0">
              <a:latin typeface="宋体" pitchFamily="2" charset="-122"/>
            </a:endParaRPr>
          </a:p>
          <a:p>
            <a:pPr algn="just" eaLnBrk="1" hangingPunct="1">
              <a:lnSpc>
                <a:spcPct val="90000"/>
              </a:lnSpc>
              <a:buFont typeface="Wingdings" pitchFamily="2" charset="2"/>
              <a:buChar char="Ø"/>
            </a:pPr>
            <a:endParaRPr lang="en-US" altLang="zh-CN" sz="2800" dirty="0" smtClean="0">
              <a:latin typeface="宋体" pitchFamily="2" charset="-122"/>
            </a:endParaRPr>
          </a:p>
          <a:p>
            <a:pPr algn="just" eaLnBrk="1" hangingPunct="1">
              <a:lnSpc>
                <a:spcPct val="90000"/>
              </a:lnSpc>
              <a:buFont typeface="Wingdings" pitchFamily="2" charset="2"/>
              <a:buChar char="Ø"/>
            </a:pPr>
            <a:r>
              <a:rPr lang="zh-CN" altLang="en-US" sz="2800" dirty="0" smtClean="0"/>
              <a:t>          反映了信道特性，不同的物理信道具有不同的特性。</a:t>
            </a:r>
            <a:endParaRPr lang="zh-CN" altLang="en-US" sz="2800" dirty="0" smtClean="0">
              <a:latin typeface="宋体" pitchFamily="2" charset="-122"/>
            </a:endParaRPr>
          </a:p>
        </p:txBody>
      </p:sp>
      <p:sp>
        <p:nvSpPr>
          <p:cNvPr id="3088" name="灯片编号占位符 5"/>
          <p:cNvSpPr>
            <a:spLocks noGrp="1"/>
          </p:cNvSpPr>
          <p:nvPr>
            <p:ph type="sldNum" sz="quarter" idx="4"/>
          </p:nvPr>
        </p:nvSpPr>
        <p:spPr/>
        <p:txBody>
          <a:bodyPr/>
          <a:lstStyle/>
          <a:p>
            <a:pPr>
              <a:defRPr/>
            </a:pPr>
            <a:fld id="{F556CB14-F3B6-4FC4-934A-B0C6BE01CD5B}" type="slidenum">
              <a:rPr lang="en-US" altLang="zh-CN"/>
              <a:pPr>
                <a:defRPr/>
              </a:pPr>
              <a:t>10</a:t>
            </a:fld>
            <a:endParaRPr lang="en-US" altLang="zh-CN"/>
          </a:p>
        </p:txBody>
      </p:sp>
      <p:pic>
        <p:nvPicPr>
          <p:cNvPr id="2" name="Picture 15"/>
          <p:cNvPicPr>
            <a:picLocks noChangeAspect="1" noChangeArrowheads="1"/>
          </p:cNvPicPr>
          <p:nvPr/>
        </p:nvPicPr>
        <p:blipFill>
          <a:blip r:embed="rId3" cstate="print"/>
          <a:srcRect/>
          <a:stretch>
            <a:fillRect/>
          </a:stretch>
        </p:blipFill>
        <p:spPr bwMode="auto">
          <a:xfrm>
            <a:off x="928662" y="2285992"/>
            <a:ext cx="7286676" cy="1638308"/>
          </a:xfrm>
          <a:prstGeom prst="rect">
            <a:avLst/>
          </a:prstGeom>
          <a:noFill/>
          <a:ln w="9525">
            <a:noFill/>
            <a:miter lim="800000"/>
            <a:headEnd/>
            <a:tailEnd/>
          </a:ln>
          <a:effectLst/>
        </p:spPr>
      </p:pic>
      <p:pic>
        <p:nvPicPr>
          <p:cNvPr id="3089" name="Picture 17"/>
          <p:cNvPicPr>
            <a:picLocks noChangeAspect="1" noChangeArrowheads="1"/>
          </p:cNvPicPr>
          <p:nvPr/>
        </p:nvPicPr>
        <p:blipFill>
          <a:blip r:embed="rId4" cstate="print"/>
          <a:srcRect/>
          <a:stretch>
            <a:fillRect/>
          </a:stretch>
        </p:blipFill>
        <p:spPr bwMode="auto">
          <a:xfrm>
            <a:off x="928662" y="3786190"/>
            <a:ext cx="857256" cy="623460"/>
          </a:xfrm>
          <a:prstGeom prst="rect">
            <a:avLst/>
          </a:prstGeom>
          <a:noFill/>
          <a:ln w="9525">
            <a:noFill/>
            <a:miter lim="800000"/>
            <a:headEnd/>
            <a:tailEnd/>
          </a:ln>
          <a:effectLst/>
        </p:spPr>
      </p:pic>
      <p:graphicFrame>
        <p:nvGraphicFramePr>
          <p:cNvPr id="8" name="对象 7"/>
          <p:cNvGraphicFramePr>
            <a:graphicFrameLocks noChangeAspect="1"/>
          </p:cNvGraphicFramePr>
          <p:nvPr/>
        </p:nvGraphicFramePr>
        <p:xfrm>
          <a:off x="2643174" y="4643446"/>
          <a:ext cx="3973313" cy="1143008"/>
        </p:xfrm>
        <a:graphic>
          <a:graphicData uri="http://schemas.openxmlformats.org/presentationml/2006/ole">
            <mc:AlternateContent xmlns:mc="http://schemas.openxmlformats.org/markup-compatibility/2006">
              <mc:Choice xmlns:v="urn:schemas-microsoft-com:vml" Requires="v">
                <p:oleObj spid="_x0000_s26629" name="Equation" r:id="rId5" imgW="1854000" imgH="533160" progId="Equation.DSMT4">
                  <p:embed/>
                </p:oleObj>
              </mc:Choice>
              <mc:Fallback>
                <p:oleObj name="Equation" r:id="rId5" imgW="1854000" imgH="533160" progId="Equation.DSMT4">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3174" y="4643446"/>
                        <a:ext cx="3973313" cy="11430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b="1" dirty="0" smtClean="0">
                <a:solidFill>
                  <a:schemeClr val="accent6"/>
                </a:solidFill>
              </a:rPr>
              <a:t>三、调制信道分类</a:t>
            </a:r>
            <a:endParaRPr lang="zh-CN" altLang="en-US" b="1" dirty="0">
              <a:solidFill>
                <a:schemeClr val="accent6"/>
              </a:solidFill>
            </a:endParaRPr>
          </a:p>
        </p:txBody>
      </p:sp>
      <p:sp>
        <p:nvSpPr>
          <p:cNvPr id="10" name="内容占位符 9"/>
          <p:cNvSpPr>
            <a:spLocks noGrp="1"/>
          </p:cNvSpPr>
          <p:nvPr>
            <p:ph idx="1"/>
          </p:nvPr>
        </p:nvSpPr>
        <p:spPr>
          <a:xfrm>
            <a:off x="0" y="1643050"/>
            <a:ext cx="8858280" cy="4643470"/>
          </a:xfrm>
        </p:spPr>
        <p:txBody>
          <a:bodyPr/>
          <a:lstStyle/>
          <a:p>
            <a:pPr>
              <a:buFont typeface="Wingdings" pitchFamily="2" charset="2"/>
              <a:buChar char="Ø"/>
            </a:pPr>
            <a:r>
              <a:rPr lang="zh-CN" altLang="en-US" sz="2800" b="1" dirty="0" smtClean="0"/>
              <a:t>通常信道         特性是一个复杂的函数，它可能包括各种线性失真、非线性失真、交调失真、衰落等。</a:t>
            </a:r>
          </a:p>
          <a:p>
            <a:pPr>
              <a:buFont typeface="Wingdings" pitchFamily="2" charset="2"/>
              <a:buChar char="Ø"/>
            </a:pPr>
            <a:r>
              <a:rPr lang="zh-CN" altLang="en-US" sz="2800" b="1" dirty="0" smtClean="0"/>
              <a:t>根据信道传输函数的时变特性可以将调制信道分为两大类：</a:t>
            </a:r>
          </a:p>
          <a:p>
            <a:pPr marL="447675" indent="0">
              <a:buFont typeface="Wingdings" pitchFamily="2" charset="2"/>
              <a:buChar char="l"/>
            </a:pPr>
            <a:r>
              <a:rPr lang="zh-CN" altLang="en-US" sz="2800" b="1" dirty="0" smtClean="0"/>
              <a:t>  </a:t>
            </a:r>
            <a:r>
              <a:rPr lang="zh-CN" altLang="en-US" sz="2800" b="1" dirty="0" smtClean="0">
                <a:solidFill>
                  <a:srgbClr val="FF00FF"/>
                </a:solidFill>
              </a:rPr>
              <a:t>恒参信道</a:t>
            </a:r>
            <a:r>
              <a:rPr lang="en-US" altLang="zh-CN" sz="2800" b="1" dirty="0" smtClean="0"/>
              <a:t>——         </a:t>
            </a:r>
            <a:r>
              <a:rPr lang="zh-CN" altLang="en-US" sz="2800" b="1" dirty="0" smtClean="0"/>
              <a:t>基本不随时间变化，信道对信      号 的影响是固定的或变化极为缓慢的</a:t>
            </a:r>
          </a:p>
          <a:p>
            <a:pPr marL="447675" indent="0">
              <a:buFont typeface="Wingdings" pitchFamily="2" charset="2"/>
              <a:buChar char="l"/>
            </a:pPr>
            <a:r>
              <a:rPr lang="zh-CN" altLang="en-US" sz="2800" b="1" dirty="0" smtClean="0"/>
              <a:t>   </a:t>
            </a:r>
            <a:r>
              <a:rPr lang="zh-CN" altLang="en-US" sz="2800" b="1" dirty="0" smtClean="0">
                <a:solidFill>
                  <a:srgbClr val="FF00FF"/>
                </a:solidFill>
              </a:rPr>
              <a:t>随参信道</a:t>
            </a:r>
            <a:r>
              <a:rPr lang="en-US" altLang="zh-CN" sz="2800" b="1" dirty="0" smtClean="0"/>
              <a:t>——</a:t>
            </a:r>
            <a:r>
              <a:rPr lang="zh-CN" altLang="en-US" sz="2800" b="1" dirty="0" smtClean="0"/>
              <a:t>传输函数        随时间随机快变化</a:t>
            </a:r>
          </a:p>
          <a:p>
            <a:pPr>
              <a:buFont typeface="Wingdings" pitchFamily="2" charset="2"/>
              <a:buChar char="Ø"/>
            </a:pPr>
            <a:r>
              <a:rPr lang="zh-CN" altLang="en-US" sz="2800" b="1" dirty="0" smtClean="0"/>
              <a:t>在常用物理信道中，       的特性有三种典型形式。</a:t>
            </a:r>
            <a:endParaRPr lang="zh-CN" altLang="en-US" sz="2800" b="1" dirty="0"/>
          </a:p>
        </p:txBody>
      </p:sp>
      <p:sp>
        <p:nvSpPr>
          <p:cNvPr id="4102" name="灯片编号占位符 5"/>
          <p:cNvSpPr>
            <a:spLocks noGrp="1"/>
          </p:cNvSpPr>
          <p:nvPr>
            <p:ph type="sldNum" sz="quarter" idx="4"/>
          </p:nvPr>
        </p:nvSpPr>
        <p:spPr/>
        <p:txBody>
          <a:bodyPr/>
          <a:lstStyle/>
          <a:p>
            <a:pPr>
              <a:defRPr/>
            </a:pPr>
            <a:fld id="{3CAF95A3-730F-47A9-88CC-417ABFD9A9F4}" type="slidenum">
              <a:rPr lang="en-US" altLang="zh-CN"/>
              <a:pPr>
                <a:defRPr/>
              </a:pPr>
              <a:t>11</a:t>
            </a:fld>
            <a:endParaRPr lang="en-US" altLang="zh-CN"/>
          </a:p>
        </p:txBody>
      </p:sp>
      <p:graphicFrame>
        <p:nvGraphicFramePr>
          <p:cNvPr id="4104" name="Object 8"/>
          <p:cNvGraphicFramePr>
            <a:graphicFrameLocks noChangeAspect="1"/>
          </p:cNvGraphicFramePr>
          <p:nvPr/>
        </p:nvGraphicFramePr>
        <p:xfrm>
          <a:off x="2000232" y="1714488"/>
          <a:ext cx="647407" cy="357190"/>
        </p:xfrm>
        <a:graphic>
          <a:graphicData uri="http://schemas.openxmlformats.org/presentationml/2006/ole">
            <mc:AlternateContent xmlns:mc="http://schemas.openxmlformats.org/markup-compatibility/2006">
              <mc:Choice xmlns:v="urn:schemas-microsoft-com:vml" Requires="v">
                <p:oleObj spid="_x0000_s4121" name="Equation" r:id="rId3" imgW="368280" imgH="203040" progId="Equation.DSMT4">
                  <p:embed/>
                </p:oleObj>
              </mc:Choice>
              <mc:Fallback>
                <p:oleObj name="Equation" r:id="rId3" imgW="368280" imgH="203040" progId="Equation.DSMT4">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232" y="1714488"/>
                        <a:ext cx="647407" cy="357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6" name="Object 10"/>
          <p:cNvGraphicFramePr>
            <a:graphicFrameLocks noChangeAspect="1"/>
          </p:cNvGraphicFramePr>
          <p:nvPr/>
        </p:nvGraphicFramePr>
        <p:xfrm>
          <a:off x="4644380" y="4572008"/>
          <a:ext cx="647700" cy="357188"/>
        </p:xfrm>
        <a:graphic>
          <a:graphicData uri="http://schemas.openxmlformats.org/presentationml/2006/ole">
            <mc:AlternateContent xmlns:mc="http://schemas.openxmlformats.org/markup-compatibility/2006">
              <mc:Choice xmlns:v="urn:schemas-microsoft-com:vml" Requires="v">
                <p:oleObj spid="_x0000_s4122" name="Equation" r:id="rId5" imgW="368280" imgH="203040" progId="Equation.DSMT4">
                  <p:embed/>
                </p:oleObj>
              </mc:Choice>
              <mc:Fallback>
                <p:oleObj name="Equation" r:id="rId5" imgW="368280" imgH="203040" progId="Equation.DSMT4">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380" y="4572008"/>
                        <a:ext cx="6477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7" name="Object 11"/>
          <p:cNvGraphicFramePr>
            <a:graphicFrameLocks noChangeAspect="1"/>
          </p:cNvGraphicFramePr>
          <p:nvPr/>
        </p:nvGraphicFramePr>
        <p:xfrm>
          <a:off x="3571868" y="5016028"/>
          <a:ext cx="647700" cy="357188"/>
        </p:xfrm>
        <a:graphic>
          <a:graphicData uri="http://schemas.openxmlformats.org/presentationml/2006/ole">
            <mc:AlternateContent xmlns:mc="http://schemas.openxmlformats.org/markup-compatibility/2006">
              <mc:Choice xmlns:v="urn:schemas-microsoft-com:vml" Requires="v">
                <p:oleObj spid="_x0000_s4123" name="Equation" r:id="rId6" imgW="368280" imgH="203040" progId="Equation.DSMT4">
                  <p:embed/>
                </p:oleObj>
              </mc:Choice>
              <mc:Fallback>
                <p:oleObj name="Equation" r:id="rId6" imgW="368280" imgH="203040" progId="Equation.DSMT4">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68" y="5016028"/>
                        <a:ext cx="6477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8" name="Object 12"/>
          <p:cNvGraphicFramePr>
            <a:graphicFrameLocks noChangeAspect="1"/>
          </p:cNvGraphicFramePr>
          <p:nvPr/>
        </p:nvGraphicFramePr>
        <p:xfrm>
          <a:off x="3214678" y="3647876"/>
          <a:ext cx="647700" cy="357188"/>
        </p:xfrm>
        <a:graphic>
          <a:graphicData uri="http://schemas.openxmlformats.org/presentationml/2006/ole">
            <mc:AlternateContent xmlns:mc="http://schemas.openxmlformats.org/markup-compatibility/2006">
              <mc:Choice xmlns:v="urn:schemas-microsoft-com:vml" Requires="v">
                <p:oleObj spid="_x0000_s4124" name="Equation" r:id="rId7" imgW="368280" imgH="203040" progId="Equation.DSMT4">
                  <p:embed/>
                </p:oleObj>
              </mc:Choice>
              <mc:Fallback>
                <p:oleObj name="Equation" r:id="rId7" imgW="368280" imgH="203040" progId="Equation.DSMT4">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4678" y="3647876"/>
                        <a:ext cx="6477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accent2"/>
                </a:solidFill>
              </a:rPr>
              <a:t>加性高斯噪声信道</a:t>
            </a:r>
            <a:endParaRPr lang="zh-CN" altLang="en-US" b="1" dirty="0">
              <a:solidFill>
                <a:schemeClr val="accent2"/>
              </a:solidFill>
            </a:endParaRPr>
          </a:p>
        </p:txBody>
      </p:sp>
      <p:sp>
        <p:nvSpPr>
          <p:cNvPr id="3" name="内容占位符 2"/>
          <p:cNvSpPr>
            <a:spLocks noGrp="1"/>
          </p:cNvSpPr>
          <p:nvPr>
            <p:ph idx="1"/>
          </p:nvPr>
        </p:nvSpPr>
        <p:spPr>
          <a:xfrm>
            <a:off x="428596" y="1571612"/>
            <a:ext cx="8429684" cy="4524388"/>
          </a:xfrm>
        </p:spPr>
        <p:txBody>
          <a:bodyPr/>
          <a:lstStyle/>
          <a:p>
            <a:pPr>
              <a:buFont typeface="Wingdings" pitchFamily="2" charset="2"/>
              <a:buChar char="Ø"/>
            </a:pPr>
            <a:r>
              <a:rPr lang="zh-CN" altLang="en-US" sz="2800" b="1" dirty="0" smtClean="0"/>
              <a:t>第一种形式是常数，或信号频带范围之内是常数。</a:t>
            </a:r>
            <a:endParaRPr lang="en-US" altLang="zh-CN" sz="2800" b="1" dirty="0" smtClean="0"/>
          </a:p>
          <a:p>
            <a:pPr indent="104775">
              <a:buFont typeface="Arial" pitchFamily="34" charset="0"/>
              <a:buChar char="•"/>
            </a:pPr>
            <a:r>
              <a:rPr lang="zh-CN" altLang="en-US" sz="2400" b="1" dirty="0" smtClean="0"/>
              <a:t>这种信道可以用加性噪声信道数学模型来表示</a:t>
            </a:r>
            <a:endParaRPr lang="zh-CN" altLang="en-US" sz="2400" b="1" dirty="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12</a:t>
            </a:fld>
            <a:r>
              <a:rPr lang="zh-CN" altLang="en-US" smtClean="0"/>
              <a:t>页</a:t>
            </a:r>
            <a:endParaRPr lang="zh-CN" altLang="en-US" dirty="0"/>
          </a:p>
        </p:txBody>
      </p:sp>
      <p:pic>
        <p:nvPicPr>
          <p:cNvPr id="112642" name="Picture 2"/>
          <p:cNvPicPr>
            <a:picLocks noChangeAspect="1" noChangeArrowheads="1"/>
          </p:cNvPicPr>
          <p:nvPr/>
        </p:nvPicPr>
        <p:blipFill>
          <a:blip r:embed="rId2" cstate="print"/>
          <a:srcRect/>
          <a:stretch>
            <a:fillRect/>
          </a:stretch>
        </p:blipFill>
        <p:spPr bwMode="auto">
          <a:xfrm>
            <a:off x="1142976" y="2714620"/>
            <a:ext cx="6429420" cy="3429024"/>
          </a:xfrm>
          <a:prstGeom prst="rect">
            <a:avLst/>
          </a:prstGeom>
          <a:noFill/>
          <a:ln w="9525">
            <a:noFill/>
            <a:miter lim="800000"/>
            <a:headEnd/>
            <a:tailEnd/>
          </a:ln>
          <a:effectLst/>
        </p:spPr>
      </p:pic>
    </p:spTree>
  </p:cSld>
  <p:clrMapOvr>
    <a:masterClrMapping/>
  </p:clrMapOvr>
  <p:transition spd="med">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0648"/>
            <a:ext cx="8172480" cy="1143000"/>
          </a:xfrm>
        </p:spPr>
        <p:txBody>
          <a:bodyPr/>
          <a:lstStyle/>
          <a:p>
            <a:r>
              <a:rPr lang="zh-CN" altLang="en-US" b="1" dirty="0" smtClean="0">
                <a:solidFill>
                  <a:schemeClr val="accent2"/>
                </a:solidFill>
              </a:rPr>
              <a:t>带有加性噪声的线性滤波器信道</a:t>
            </a:r>
            <a:endParaRPr lang="zh-CN" altLang="en-US" b="1" dirty="0">
              <a:solidFill>
                <a:schemeClr val="accent2"/>
              </a:solidFill>
            </a:endParaRPr>
          </a:p>
        </p:txBody>
      </p:sp>
      <p:sp>
        <p:nvSpPr>
          <p:cNvPr id="3" name="内容占位符 2"/>
          <p:cNvSpPr>
            <a:spLocks noGrp="1"/>
          </p:cNvSpPr>
          <p:nvPr>
            <p:ph idx="1"/>
          </p:nvPr>
        </p:nvSpPr>
        <p:spPr>
          <a:xfrm>
            <a:off x="685800" y="1428736"/>
            <a:ext cx="7772400" cy="4667264"/>
          </a:xfrm>
        </p:spPr>
        <p:txBody>
          <a:bodyPr/>
          <a:lstStyle/>
          <a:p>
            <a:pPr>
              <a:buFont typeface="Wingdings" pitchFamily="2" charset="2"/>
              <a:buChar char="Ø"/>
            </a:pPr>
            <a:r>
              <a:rPr lang="zh-CN" altLang="en-US" b="1" dirty="0" smtClean="0"/>
              <a:t>第二种      形式在信号频带范围之内不是常数，但不随时间变化。</a:t>
            </a:r>
            <a:endParaRPr lang="en-US" altLang="zh-CN" b="1" dirty="0" smtClean="0"/>
          </a:p>
          <a:p>
            <a:pPr marL="444500" indent="-79375">
              <a:buFont typeface="Arial" pitchFamily="34" charset="0"/>
              <a:buChar char="•"/>
            </a:pPr>
            <a:r>
              <a:rPr lang="zh-CN" altLang="en-US" sz="2800" b="1" dirty="0" smtClean="0"/>
              <a:t>这种信道在数学上可表示为带有加性噪声的      线性滤波器</a:t>
            </a:r>
            <a:endParaRPr lang="zh-CN" altLang="en-US" sz="2800" b="1" dirty="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13</a:t>
            </a:fld>
            <a:r>
              <a:rPr lang="zh-CN" altLang="en-US" smtClean="0"/>
              <a:t>页</a:t>
            </a:r>
            <a:endParaRPr lang="zh-CN" altLang="en-US" dirty="0"/>
          </a:p>
        </p:txBody>
      </p:sp>
      <p:pic>
        <p:nvPicPr>
          <p:cNvPr id="113666" name="Picture 2"/>
          <p:cNvPicPr>
            <a:picLocks noChangeAspect="1" noChangeArrowheads="1"/>
          </p:cNvPicPr>
          <p:nvPr/>
        </p:nvPicPr>
        <p:blipFill>
          <a:blip r:embed="rId3" cstate="print"/>
          <a:srcRect/>
          <a:stretch>
            <a:fillRect/>
          </a:stretch>
        </p:blipFill>
        <p:spPr bwMode="auto">
          <a:xfrm>
            <a:off x="1214414" y="3500438"/>
            <a:ext cx="6715172" cy="2857520"/>
          </a:xfrm>
          <a:prstGeom prst="rect">
            <a:avLst/>
          </a:prstGeom>
          <a:noFill/>
          <a:ln w="9525">
            <a:noFill/>
            <a:miter lim="800000"/>
            <a:headEnd/>
            <a:tailEnd/>
          </a:ln>
          <a:effectLst/>
        </p:spPr>
      </p:pic>
      <p:graphicFrame>
        <p:nvGraphicFramePr>
          <p:cNvPr id="113668" name="Object 4"/>
          <p:cNvGraphicFramePr>
            <a:graphicFrameLocks noChangeAspect="1"/>
          </p:cNvGraphicFramePr>
          <p:nvPr/>
        </p:nvGraphicFramePr>
        <p:xfrm>
          <a:off x="2357422" y="1571612"/>
          <a:ext cx="647700" cy="357188"/>
        </p:xfrm>
        <a:graphic>
          <a:graphicData uri="http://schemas.openxmlformats.org/presentationml/2006/ole">
            <mc:AlternateContent xmlns:mc="http://schemas.openxmlformats.org/markup-compatibility/2006">
              <mc:Choice xmlns:v="urn:schemas-microsoft-com:vml" Requires="v">
                <p:oleObj spid="_x0000_s113672" name="Equation" r:id="rId4" imgW="368280" imgH="203040" progId="Equation.DSMT4">
                  <p:embed/>
                </p:oleObj>
              </mc:Choice>
              <mc:Fallback>
                <p:oleObj name="Equation" r:id="rId4" imgW="368280" imgH="203040" progId="Equation.DSMT4">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7422" y="1571612"/>
                        <a:ext cx="6477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0648"/>
            <a:ext cx="8029604" cy="1143000"/>
          </a:xfrm>
        </p:spPr>
        <p:txBody>
          <a:bodyPr/>
          <a:lstStyle/>
          <a:p>
            <a:r>
              <a:rPr lang="zh-CN" altLang="en-US" b="1" dirty="0" smtClean="0">
                <a:solidFill>
                  <a:schemeClr val="accent2"/>
                </a:solidFill>
              </a:rPr>
              <a:t>带有加性噪声的线性滤波器信道</a:t>
            </a:r>
            <a:endParaRPr lang="zh-CN" altLang="en-US" dirty="0"/>
          </a:p>
        </p:txBody>
      </p:sp>
      <p:sp>
        <p:nvSpPr>
          <p:cNvPr id="3" name="内容占位符 2"/>
          <p:cNvSpPr>
            <a:spLocks noGrp="1"/>
          </p:cNvSpPr>
          <p:nvPr>
            <p:ph idx="1"/>
          </p:nvPr>
        </p:nvSpPr>
        <p:spPr>
          <a:xfrm>
            <a:off x="685800" y="1357298"/>
            <a:ext cx="8101042" cy="4738702"/>
          </a:xfrm>
        </p:spPr>
        <p:txBody>
          <a:bodyPr/>
          <a:lstStyle/>
          <a:p>
            <a:pPr>
              <a:buFont typeface="Wingdings" pitchFamily="2" charset="2"/>
              <a:buChar char="Ø"/>
            </a:pPr>
            <a:r>
              <a:rPr lang="zh-CN" altLang="en-US" b="1" dirty="0" smtClean="0"/>
              <a:t>第三种        随时间变化</a:t>
            </a:r>
            <a:endParaRPr lang="en-US" altLang="zh-CN" b="1" dirty="0" smtClean="0"/>
          </a:p>
          <a:p>
            <a:pPr indent="22225">
              <a:buFont typeface="Arial" pitchFamily="34" charset="0"/>
              <a:buChar char="•"/>
            </a:pPr>
            <a:r>
              <a:rPr lang="zh-CN" altLang="en-US" sz="2400" b="1" dirty="0" smtClean="0"/>
              <a:t>如电离层反射信道、移动通信信道都具有这种特性。</a:t>
            </a:r>
          </a:p>
          <a:p>
            <a:pPr indent="22225">
              <a:buFont typeface="Arial" pitchFamily="34" charset="0"/>
              <a:buChar char="•"/>
            </a:pPr>
            <a:r>
              <a:rPr lang="zh-CN" altLang="en-US" sz="2400" b="1" dirty="0" smtClean="0"/>
              <a:t>这种信道在数学上可表示为带有加性噪声的线性时变滤波器，信道特性可以表征为时变单位冲激响应。</a:t>
            </a:r>
            <a:endParaRPr lang="en-US" altLang="zh-CN" sz="2400" b="1" dirty="0" smtClean="0"/>
          </a:p>
          <a:p>
            <a:endParaRPr lang="zh-CN" altLang="en-US" dirty="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14</a:t>
            </a:fld>
            <a:r>
              <a:rPr lang="zh-CN" altLang="en-US" smtClean="0"/>
              <a:t>页</a:t>
            </a:r>
            <a:endParaRPr lang="zh-CN" altLang="en-US" dirty="0"/>
          </a:p>
        </p:txBody>
      </p:sp>
      <p:graphicFrame>
        <p:nvGraphicFramePr>
          <p:cNvPr id="111622" name="Object 6"/>
          <p:cNvGraphicFramePr>
            <a:graphicFrameLocks noChangeAspect="1"/>
          </p:cNvGraphicFramePr>
          <p:nvPr/>
        </p:nvGraphicFramePr>
        <p:xfrm>
          <a:off x="2357422" y="1428736"/>
          <a:ext cx="906781" cy="500064"/>
        </p:xfrm>
        <a:graphic>
          <a:graphicData uri="http://schemas.openxmlformats.org/presentationml/2006/ole">
            <mc:AlternateContent xmlns:mc="http://schemas.openxmlformats.org/markup-compatibility/2006">
              <mc:Choice xmlns:v="urn:schemas-microsoft-com:vml" Requires="v">
                <p:oleObj spid="_x0000_s111626" name="Equation" r:id="rId3" imgW="368280" imgH="203040" progId="Equation.DSMT4">
                  <p:embed/>
                </p:oleObj>
              </mc:Choice>
              <mc:Fallback>
                <p:oleObj name="Equation" r:id="rId3" imgW="368280" imgH="203040" progId="Equation.DSMT4">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7422" y="1428736"/>
                        <a:ext cx="906781" cy="500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11623" name="Picture 7"/>
          <p:cNvPicPr>
            <a:picLocks noChangeAspect="1" noChangeArrowheads="1"/>
          </p:cNvPicPr>
          <p:nvPr/>
        </p:nvPicPr>
        <p:blipFill>
          <a:blip r:embed="rId5" cstate="print"/>
          <a:srcRect/>
          <a:stretch>
            <a:fillRect/>
          </a:stretch>
        </p:blipFill>
        <p:spPr bwMode="auto">
          <a:xfrm>
            <a:off x="1357290" y="3857628"/>
            <a:ext cx="7072362" cy="2428892"/>
          </a:xfrm>
          <a:prstGeom prst="rect">
            <a:avLst/>
          </a:prstGeom>
          <a:noFill/>
          <a:ln w="9525">
            <a:noFill/>
            <a:miter lim="800000"/>
            <a:headEnd/>
            <a:tailEnd/>
          </a:ln>
          <a:effectLst/>
        </p:spPr>
      </p:pic>
      <p:pic>
        <p:nvPicPr>
          <p:cNvPr id="111625" name="Picture 9"/>
          <p:cNvPicPr>
            <a:picLocks noChangeAspect="1" noChangeArrowheads="1"/>
          </p:cNvPicPr>
          <p:nvPr/>
        </p:nvPicPr>
        <p:blipFill>
          <a:blip r:embed="rId6" cstate="print"/>
          <a:srcRect/>
          <a:stretch>
            <a:fillRect/>
          </a:stretch>
        </p:blipFill>
        <p:spPr bwMode="auto">
          <a:xfrm>
            <a:off x="1714480" y="3214686"/>
            <a:ext cx="5429288" cy="571504"/>
          </a:xfrm>
          <a:prstGeom prst="rect">
            <a:avLst/>
          </a:prstGeom>
          <a:noFill/>
          <a:ln w="9525">
            <a:noFill/>
            <a:miter lim="800000"/>
            <a:headEnd/>
            <a:tailEnd/>
          </a:ln>
          <a:effectLst/>
        </p:spPr>
      </p:pic>
    </p:spTree>
  </p:cSld>
  <p:clrMapOvr>
    <a:masterClrMapping/>
  </p:clrMapOvr>
  <p:transition spd="med">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0648"/>
            <a:ext cx="5386398" cy="1143000"/>
          </a:xfrm>
        </p:spPr>
        <p:txBody>
          <a:bodyPr/>
          <a:lstStyle/>
          <a:p>
            <a:r>
              <a:rPr lang="zh-CN" altLang="en-US" b="1" dirty="0" smtClean="0">
                <a:solidFill>
                  <a:schemeClr val="accent2"/>
                </a:solidFill>
              </a:rPr>
              <a:t>四、编码信道模型</a:t>
            </a:r>
            <a:endParaRPr lang="zh-CN" altLang="en-US" b="1" dirty="0">
              <a:solidFill>
                <a:schemeClr val="accent2"/>
              </a:solidFill>
            </a:endParaRPr>
          </a:p>
        </p:txBody>
      </p:sp>
      <p:sp>
        <p:nvSpPr>
          <p:cNvPr id="3" name="内容占位符 2"/>
          <p:cNvSpPr>
            <a:spLocks noGrp="1"/>
          </p:cNvSpPr>
          <p:nvPr>
            <p:ph idx="1"/>
          </p:nvPr>
        </p:nvSpPr>
        <p:spPr>
          <a:xfrm>
            <a:off x="500034" y="1500174"/>
            <a:ext cx="8143932" cy="4929222"/>
          </a:xfrm>
        </p:spPr>
        <p:txBody>
          <a:bodyPr/>
          <a:lstStyle/>
          <a:p>
            <a:pPr>
              <a:buFont typeface="Wingdings" pitchFamily="2" charset="2"/>
              <a:buChar char="Ø"/>
            </a:pPr>
            <a:r>
              <a:rPr lang="zh-CN" altLang="en-US" sz="2800" b="1" dirty="0" smtClean="0"/>
              <a:t>􀂄 编码信道包括调制信道、调制器和解调器，它与调制信道模型有明显的不同，是一种</a:t>
            </a:r>
            <a:r>
              <a:rPr lang="zh-CN" altLang="en-US" sz="2800" b="1" dirty="0" smtClean="0">
                <a:solidFill>
                  <a:srgbClr val="FF00FF"/>
                </a:solidFill>
              </a:rPr>
              <a:t>数字信道或离散信道</a:t>
            </a:r>
            <a:r>
              <a:rPr lang="zh-CN" altLang="en-US" sz="2800" b="1" dirty="0" smtClean="0"/>
              <a:t>。</a:t>
            </a:r>
          </a:p>
          <a:p>
            <a:pPr>
              <a:buFont typeface="Wingdings" pitchFamily="2" charset="2"/>
              <a:buChar char="Ø"/>
            </a:pPr>
            <a:r>
              <a:rPr lang="zh-CN" altLang="en-US" sz="2800" b="1" dirty="0" smtClean="0"/>
              <a:t>􀂄 编码信道输入是离散的时间信号，输出也是离散的时间信号，对信号的影响则是将输入数字序列变成另一种输出数字序列。</a:t>
            </a:r>
          </a:p>
          <a:p>
            <a:pPr>
              <a:buFont typeface="Wingdings" pitchFamily="2" charset="2"/>
              <a:buChar char="Ø"/>
            </a:pPr>
            <a:r>
              <a:rPr lang="zh-CN" altLang="en-US" sz="2800" b="1" dirty="0" smtClean="0"/>
              <a:t>􀂄 由于信道噪声或其他因素的影响，将导致输出数字序列发生错误， 因此输入、输出数字序列之间的关系可以用一组</a:t>
            </a:r>
            <a:r>
              <a:rPr lang="zh-CN" altLang="en-US" sz="2800" b="1" dirty="0" smtClean="0">
                <a:solidFill>
                  <a:srgbClr val="FF00FF"/>
                </a:solidFill>
              </a:rPr>
              <a:t>转移概率</a:t>
            </a:r>
            <a:r>
              <a:rPr lang="zh-CN" altLang="en-US" sz="2800" b="1" dirty="0" smtClean="0"/>
              <a:t>来表征</a:t>
            </a:r>
            <a:r>
              <a:rPr lang="zh-CN" altLang="en-US" dirty="0" smtClean="0"/>
              <a:t>。</a:t>
            </a:r>
            <a:endParaRPr lang="zh-CN" altLang="en-US" dirty="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15</a:t>
            </a:fld>
            <a:r>
              <a:rPr lang="zh-CN" altLang="en-US" smtClean="0"/>
              <a:t>页</a:t>
            </a:r>
            <a:endParaRPr lang="zh-CN" altLang="en-US" dirty="0"/>
          </a:p>
        </p:txBody>
      </p:sp>
    </p:spTree>
  </p:cSld>
  <p:clrMapOvr>
    <a:masterClrMapping/>
  </p:clrMapOvr>
  <p:transition spd="med">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0648"/>
            <a:ext cx="6243654" cy="1143000"/>
          </a:xfrm>
        </p:spPr>
        <p:txBody>
          <a:bodyPr/>
          <a:lstStyle/>
          <a:p>
            <a:r>
              <a:rPr lang="zh-CN" altLang="en-US" b="1" dirty="0" smtClean="0">
                <a:solidFill>
                  <a:schemeClr val="accent2"/>
                </a:solidFill>
              </a:rPr>
              <a:t>二进制编码信道模型</a:t>
            </a:r>
            <a:endParaRPr lang="zh-CN" altLang="en-US" b="1" dirty="0">
              <a:solidFill>
                <a:schemeClr val="accent2"/>
              </a:solidFill>
            </a:endParaRPr>
          </a:p>
        </p:txBody>
      </p:sp>
      <p:sp>
        <p:nvSpPr>
          <p:cNvPr id="3" name="内容占位符 2"/>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r>
              <a:rPr lang="zh-CN" altLang="en-US" sz="2800" b="1" dirty="0" smtClean="0"/>
              <a:t>输出总的错误概率为：</a:t>
            </a:r>
            <a:endParaRPr lang="zh-CN" altLang="en-US" sz="2800" b="1" dirty="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16</a:t>
            </a:fld>
            <a:r>
              <a:rPr lang="zh-CN" altLang="en-US" smtClean="0"/>
              <a:t>页</a:t>
            </a:r>
            <a:endParaRPr lang="zh-CN" altLang="en-US" dirty="0"/>
          </a:p>
        </p:txBody>
      </p:sp>
      <p:pic>
        <p:nvPicPr>
          <p:cNvPr id="114690" name="Picture 2"/>
          <p:cNvPicPr>
            <a:picLocks noChangeAspect="1" noChangeArrowheads="1"/>
          </p:cNvPicPr>
          <p:nvPr/>
        </p:nvPicPr>
        <p:blipFill>
          <a:blip r:embed="rId2" cstate="print"/>
          <a:srcRect/>
          <a:stretch>
            <a:fillRect/>
          </a:stretch>
        </p:blipFill>
        <p:spPr bwMode="auto">
          <a:xfrm>
            <a:off x="1643042" y="1428736"/>
            <a:ext cx="5500726" cy="2714644"/>
          </a:xfrm>
          <a:prstGeom prst="rect">
            <a:avLst/>
          </a:prstGeom>
          <a:noFill/>
          <a:ln w="9525">
            <a:noFill/>
            <a:miter lim="800000"/>
            <a:headEnd/>
            <a:tailEnd/>
          </a:ln>
          <a:effectLst/>
        </p:spPr>
      </p:pic>
      <p:pic>
        <p:nvPicPr>
          <p:cNvPr id="114691" name="Picture 3"/>
          <p:cNvPicPr>
            <a:picLocks noChangeAspect="1" noChangeArrowheads="1"/>
          </p:cNvPicPr>
          <p:nvPr/>
        </p:nvPicPr>
        <p:blipFill>
          <a:blip r:embed="rId3" cstate="print"/>
          <a:srcRect/>
          <a:stretch>
            <a:fillRect/>
          </a:stretch>
        </p:blipFill>
        <p:spPr bwMode="auto">
          <a:xfrm>
            <a:off x="2428860" y="5143512"/>
            <a:ext cx="4857784" cy="585789"/>
          </a:xfrm>
          <a:prstGeom prst="rect">
            <a:avLst/>
          </a:prstGeom>
          <a:noFill/>
          <a:ln w="9525">
            <a:noFill/>
            <a:miter lim="800000"/>
            <a:headEnd/>
            <a:tailEnd/>
          </a:ln>
          <a:effectLst/>
        </p:spPr>
      </p:pic>
    </p:spTree>
  </p:cSld>
  <p:clrMapOvr>
    <a:masterClrMapping/>
  </p:clrMapOvr>
  <p:transition spd="med">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1428736"/>
            <a:ext cx="7772400" cy="4667264"/>
          </a:xfrm>
        </p:spPr>
        <p:txBody>
          <a:bodyPr/>
          <a:lstStyle/>
          <a:p>
            <a:pPr>
              <a:buFont typeface="Wingdings" pitchFamily="2" charset="2"/>
              <a:buChar char="Ø"/>
            </a:pPr>
            <a:r>
              <a:rPr lang="zh-CN" altLang="en-US" b="1" dirty="0" smtClean="0"/>
              <a:t>    由于信道噪声或其它因素影响导致输出数字序列发生错误是统计独立的，因此这种信道是无记忆编码信道。</a:t>
            </a:r>
          </a:p>
          <a:p>
            <a:pPr>
              <a:buFont typeface="Wingdings" pitchFamily="2" charset="2"/>
              <a:buChar char="Ø"/>
            </a:pPr>
            <a:r>
              <a:rPr lang="zh-CN" altLang="en-US" b="1" dirty="0" smtClean="0"/>
              <a:t>    根据无记忆编码信道的性质可以得到</a:t>
            </a:r>
            <a:endParaRPr lang="zh-CN" altLang="en-US" b="1" dirty="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17</a:t>
            </a:fld>
            <a:r>
              <a:rPr lang="zh-CN" altLang="en-US" smtClean="0"/>
              <a:t>页</a:t>
            </a:r>
            <a:endParaRPr lang="zh-CN" altLang="en-US" dirty="0"/>
          </a:p>
        </p:txBody>
      </p:sp>
      <p:pic>
        <p:nvPicPr>
          <p:cNvPr id="115714" name="Picture 2"/>
          <p:cNvPicPr>
            <a:picLocks noChangeAspect="1" noChangeArrowheads="1"/>
          </p:cNvPicPr>
          <p:nvPr/>
        </p:nvPicPr>
        <p:blipFill>
          <a:blip r:embed="rId2" cstate="print"/>
          <a:srcRect/>
          <a:stretch>
            <a:fillRect/>
          </a:stretch>
        </p:blipFill>
        <p:spPr bwMode="auto">
          <a:xfrm>
            <a:off x="2571736" y="3786190"/>
            <a:ext cx="4071966" cy="1428760"/>
          </a:xfrm>
          <a:prstGeom prst="rect">
            <a:avLst/>
          </a:prstGeom>
          <a:noFill/>
          <a:ln w="9525">
            <a:noFill/>
            <a:miter lim="800000"/>
            <a:headEnd/>
            <a:tailEnd/>
          </a:ln>
          <a:effectLst/>
        </p:spPr>
      </p:pic>
    </p:spTree>
  </p:cSld>
  <p:clrMapOvr>
    <a:masterClrMapping/>
  </p:clrMapOvr>
  <p:transition spd="med">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685800" y="2130425"/>
            <a:ext cx="7772400" cy="1584327"/>
          </a:xfrm>
        </p:spPr>
        <p:txBody>
          <a:bodyPr/>
          <a:lstStyle/>
          <a:p>
            <a:r>
              <a:rPr lang="en-US" altLang="zh-CN" b="1" dirty="0" smtClean="0">
                <a:solidFill>
                  <a:schemeClr val="accent2"/>
                </a:solidFill>
              </a:rPr>
              <a:t>3.3 </a:t>
            </a:r>
            <a:r>
              <a:rPr lang="zh-CN" altLang="en-US" b="1" dirty="0" smtClean="0">
                <a:solidFill>
                  <a:schemeClr val="accent2"/>
                </a:solidFill>
              </a:rPr>
              <a:t>恒参信道的特性及其对信号传输的影响</a:t>
            </a:r>
            <a:endParaRPr lang="zh-CN" altLang="en-US" b="1" dirty="0">
              <a:solidFill>
                <a:schemeClr val="accent2"/>
              </a:solidFill>
            </a:endParaRP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18</a:t>
            </a:fld>
            <a:r>
              <a:rPr lang="zh-CN" altLang="en-US" smtClean="0"/>
              <a:t>页</a:t>
            </a:r>
            <a:endParaRPr lang="zh-CN" altLang="en-US" dirty="0"/>
          </a:p>
        </p:txBody>
      </p:sp>
    </p:spTree>
  </p:cSld>
  <p:clrMapOvr>
    <a:masterClrMapping/>
  </p:clrMapOvr>
  <p:transition spd="med">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20" y="1357298"/>
            <a:ext cx="8501122" cy="5072098"/>
          </a:xfrm>
        </p:spPr>
        <p:txBody>
          <a:bodyPr/>
          <a:lstStyle/>
          <a:p>
            <a:pPr>
              <a:buFont typeface="Wingdings" pitchFamily="2" charset="2"/>
              <a:buChar char="Ø"/>
            </a:pPr>
            <a:r>
              <a:rPr lang="zh-CN" altLang="en-US" sz="3600" b="1" dirty="0" smtClean="0"/>
              <a:t> 恒参信道的信道特性不随时间变化或变化很缓慢。</a:t>
            </a:r>
          </a:p>
          <a:p>
            <a:pPr>
              <a:buFont typeface="Wingdings" pitchFamily="2" charset="2"/>
              <a:buChar char="Ø"/>
            </a:pPr>
            <a:r>
              <a:rPr lang="zh-CN" altLang="en-US" sz="3600" b="1" dirty="0" smtClean="0"/>
              <a:t>信道特性主要由传输媒质所决定。</a:t>
            </a:r>
          </a:p>
          <a:p>
            <a:pPr marL="708025" indent="104775">
              <a:buClr>
                <a:srgbClr val="FF0000"/>
              </a:buClr>
              <a:buFont typeface="Wingdings" pitchFamily="2" charset="2"/>
              <a:buChar char="l"/>
            </a:pPr>
            <a:r>
              <a:rPr lang="zh-CN" altLang="en-US" sz="2800" b="1" dirty="0" smtClean="0"/>
              <a:t>  如果传输媒质是基本不随时间变化的，所构成 的广义信道通常属于恒参信道；</a:t>
            </a:r>
          </a:p>
          <a:p>
            <a:pPr marL="708025" indent="104775">
              <a:buClr>
                <a:srgbClr val="FF0000"/>
              </a:buClr>
              <a:buFont typeface="Wingdings" pitchFamily="2" charset="2"/>
              <a:buChar char="l"/>
            </a:pPr>
            <a:r>
              <a:rPr lang="zh-CN" altLang="en-US" sz="2800" b="1" dirty="0" smtClean="0"/>
              <a:t>如果传输媒质随时间随机快速变化，则构成的广义信道通常属于随参信道</a:t>
            </a:r>
            <a:r>
              <a:rPr lang="zh-CN" altLang="en-US" sz="2800" dirty="0" smtClean="0"/>
              <a:t>。</a:t>
            </a:r>
            <a:endParaRPr lang="zh-CN" altLang="en-US" sz="2800" dirty="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19</a:t>
            </a:fld>
            <a:r>
              <a:rPr lang="zh-CN" altLang="en-US" smtClean="0"/>
              <a:t>页</a:t>
            </a:r>
            <a:endParaRPr lang="zh-CN" altLang="en-US" dirty="0"/>
          </a:p>
        </p:txBody>
      </p:sp>
    </p:spTree>
  </p:cSld>
  <p:clrMapOvr>
    <a:masterClrMapping/>
  </p:clrMapOvr>
  <p:transition spd="med">
    <p:zoom/>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685800" y="1428736"/>
            <a:ext cx="7772400" cy="4714908"/>
          </a:xfrm>
        </p:spPr>
        <p:txBody>
          <a:bodyPr rtlCol="0">
            <a:normAutofit fontScale="92500" lnSpcReduction="20000"/>
          </a:bodyPr>
          <a:lstStyle/>
          <a:p>
            <a:pPr algn="just" eaLnBrk="1" hangingPunct="1"/>
            <a:endParaRPr lang="zh-CN" altLang="en-US" sz="2800" b="1" dirty="0" smtClean="0">
              <a:solidFill>
                <a:srgbClr val="7030A0"/>
              </a:solidFill>
              <a:latin typeface="Times New Roman" pitchFamily="18" charset="0"/>
            </a:endParaRPr>
          </a:p>
          <a:p>
            <a:pPr algn="just" eaLnBrk="1" hangingPunct="1">
              <a:spcBef>
                <a:spcPct val="50000"/>
              </a:spcBef>
            </a:pPr>
            <a:r>
              <a:rPr lang="en-US" altLang="zh-CN" b="1" kern="1200" dirty="0" smtClean="0">
                <a:latin typeface="Times New Roman" pitchFamily="18" charset="0"/>
                <a:ea typeface="宋体" pitchFamily="2" charset="-122"/>
                <a:hlinkClick r:id="rId2" action="ppaction://hlinksldjump"/>
              </a:rPr>
              <a:t>3.1 </a:t>
            </a:r>
            <a:r>
              <a:rPr lang="zh-CN" altLang="en-US" b="1" kern="1200" dirty="0" smtClean="0">
                <a:latin typeface="Times New Roman" pitchFamily="18" charset="0"/>
                <a:ea typeface="宋体" pitchFamily="2" charset="-122"/>
                <a:hlinkClick r:id="rId2" action="ppaction://hlinksldjump"/>
              </a:rPr>
              <a:t>信道分类</a:t>
            </a:r>
            <a:endParaRPr lang="en-US" altLang="zh-CN" b="1" kern="1200" dirty="0" smtClean="0">
              <a:latin typeface="Times New Roman" pitchFamily="18" charset="0"/>
              <a:ea typeface="宋体" pitchFamily="2" charset="-122"/>
              <a:hlinkClick r:id="rId2" action="ppaction://hlinksldjump"/>
            </a:endParaRPr>
          </a:p>
          <a:p>
            <a:pPr algn="just" eaLnBrk="1" hangingPunct="1">
              <a:spcBef>
                <a:spcPct val="50000"/>
              </a:spcBef>
            </a:pPr>
            <a:r>
              <a:rPr lang="en-US" altLang="zh-CN" b="1" kern="1200" dirty="0" smtClean="0">
                <a:latin typeface="Times New Roman" pitchFamily="18" charset="0"/>
                <a:ea typeface="宋体" pitchFamily="2" charset="-122"/>
                <a:hlinkClick r:id="rId2" action="ppaction://hlinksldjump"/>
              </a:rPr>
              <a:t>3.2 </a:t>
            </a:r>
            <a:r>
              <a:rPr lang="zh-CN" altLang="en-US" b="1" kern="1200" dirty="0" smtClean="0">
                <a:latin typeface="Times New Roman" pitchFamily="18" charset="0"/>
                <a:ea typeface="宋体" pitchFamily="2" charset="-122"/>
                <a:hlinkClick r:id="rId2" action="ppaction://hlinksldjump"/>
              </a:rPr>
              <a:t>信道模型</a:t>
            </a:r>
            <a:endParaRPr lang="en-US" altLang="zh-CN" b="1" kern="1200" dirty="0" smtClean="0">
              <a:latin typeface="Times New Roman" pitchFamily="18" charset="0"/>
              <a:ea typeface="宋体" pitchFamily="2" charset="-122"/>
              <a:hlinkClick r:id="rId2" action="ppaction://hlinksldjump"/>
            </a:endParaRPr>
          </a:p>
          <a:p>
            <a:pPr algn="just" eaLnBrk="1" hangingPunct="1">
              <a:spcBef>
                <a:spcPct val="50000"/>
              </a:spcBef>
            </a:pPr>
            <a:r>
              <a:rPr lang="en-US" altLang="zh-CN" b="1" kern="1200" dirty="0" smtClean="0">
                <a:latin typeface="Times New Roman" pitchFamily="18" charset="0"/>
                <a:ea typeface="宋体" pitchFamily="2" charset="-122"/>
                <a:hlinkClick r:id="rId2" action="ppaction://hlinksldjump"/>
              </a:rPr>
              <a:t>3.3</a:t>
            </a:r>
            <a:r>
              <a:rPr lang="zh-CN" altLang="en-US" b="1" kern="1200" dirty="0" smtClean="0">
                <a:latin typeface="Times New Roman" pitchFamily="18" charset="0"/>
                <a:ea typeface="宋体" pitchFamily="2" charset="-122"/>
                <a:hlinkClick r:id="rId2" action="ppaction://hlinksldjump"/>
              </a:rPr>
              <a:t>恒参信道的特性及其对信号传输的影响</a:t>
            </a:r>
            <a:endParaRPr lang="en-US" altLang="zh-CN" b="1" kern="1200" dirty="0" smtClean="0">
              <a:latin typeface="Times New Roman" pitchFamily="18" charset="0"/>
              <a:ea typeface="宋体" pitchFamily="2" charset="-122"/>
              <a:hlinkClick r:id="rId2" action="ppaction://hlinksldjump"/>
            </a:endParaRPr>
          </a:p>
          <a:p>
            <a:pPr algn="just" eaLnBrk="1" hangingPunct="1">
              <a:spcBef>
                <a:spcPct val="50000"/>
              </a:spcBef>
            </a:pPr>
            <a:r>
              <a:rPr lang="en-US" altLang="zh-CN" b="1" kern="1200" dirty="0" smtClean="0">
                <a:latin typeface="Times New Roman" pitchFamily="18" charset="0"/>
                <a:ea typeface="宋体" pitchFamily="2" charset="-122"/>
                <a:hlinkClick r:id="rId2" action="ppaction://hlinksldjump"/>
              </a:rPr>
              <a:t>3.4 </a:t>
            </a:r>
            <a:r>
              <a:rPr lang="zh-CN" altLang="en-US" b="1" kern="1200" dirty="0" smtClean="0">
                <a:latin typeface="Times New Roman" pitchFamily="18" charset="0"/>
                <a:ea typeface="宋体" pitchFamily="2" charset="-122"/>
                <a:hlinkClick r:id="rId2" action="ppaction://hlinksldjump"/>
              </a:rPr>
              <a:t>随参信道的特性及其对信号传输的影响</a:t>
            </a:r>
            <a:endParaRPr lang="en-US" altLang="zh-CN" b="1" kern="1200" dirty="0" smtClean="0">
              <a:latin typeface="Times New Roman" pitchFamily="18" charset="0"/>
              <a:ea typeface="宋体" pitchFamily="2" charset="-122"/>
              <a:hlinkClick r:id="rId2" action="ppaction://hlinksldjump"/>
            </a:endParaRPr>
          </a:p>
          <a:p>
            <a:pPr algn="just" eaLnBrk="1" hangingPunct="1">
              <a:spcBef>
                <a:spcPct val="50000"/>
              </a:spcBef>
            </a:pPr>
            <a:r>
              <a:rPr lang="en-US" altLang="zh-CN" b="1" kern="1200" dirty="0" smtClean="0">
                <a:latin typeface="Times New Roman" pitchFamily="18" charset="0"/>
                <a:ea typeface="宋体" pitchFamily="2" charset="-122"/>
                <a:hlinkClick r:id="rId2" action="ppaction://hlinksldjump"/>
              </a:rPr>
              <a:t>3.5 </a:t>
            </a:r>
            <a:r>
              <a:rPr lang="zh-CN" altLang="en-US" b="1" kern="1200" dirty="0" smtClean="0">
                <a:latin typeface="Times New Roman" pitchFamily="18" charset="0"/>
                <a:ea typeface="宋体" pitchFamily="2" charset="-122"/>
                <a:hlinkClick r:id="rId2" action="ppaction://hlinksldjump"/>
              </a:rPr>
              <a:t>信道加性噪声</a:t>
            </a:r>
            <a:endParaRPr lang="en-US" altLang="zh-CN" b="1" kern="1200" dirty="0" smtClean="0">
              <a:latin typeface="Times New Roman" pitchFamily="18" charset="0"/>
              <a:ea typeface="宋体" pitchFamily="2" charset="-122"/>
              <a:hlinkClick r:id="rId2" action="ppaction://hlinksldjump"/>
            </a:endParaRPr>
          </a:p>
          <a:p>
            <a:pPr algn="just" eaLnBrk="1" hangingPunct="1">
              <a:spcBef>
                <a:spcPct val="50000"/>
              </a:spcBef>
            </a:pPr>
            <a:r>
              <a:rPr lang="en-US" altLang="zh-CN" b="1" kern="1200" dirty="0" smtClean="0">
                <a:latin typeface="Times New Roman" pitchFamily="18" charset="0"/>
                <a:ea typeface="宋体" pitchFamily="2" charset="-122"/>
                <a:hlinkClick r:id="rId2" action="ppaction://hlinksldjump"/>
              </a:rPr>
              <a:t>3.6 </a:t>
            </a:r>
            <a:r>
              <a:rPr lang="zh-CN" altLang="en-US" b="1" kern="1200" dirty="0" smtClean="0">
                <a:latin typeface="Times New Roman" pitchFamily="18" charset="0"/>
                <a:ea typeface="宋体" pitchFamily="2" charset="-122"/>
                <a:hlinkClick r:id="rId2" action="ppaction://hlinksldjump"/>
              </a:rPr>
              <a:t>信道容量</a:t>
            </a:r>
            <a:endParaRPr lang="en-US" altLang="zh-CN" b="1" kern="1200" dirty="0" smtClean="0">
              <a:latin typeface="Times New Roman" pitchFamily="18" charset="0"/>
              <a:ea typeface="宋体" pitchFamily="2" charset="-122"/>
              <a:hlinkClick r:id="rId2" action="ppaction://hlinksldjump"/>
            </a:endParaRPr>
          </a:p>
          <a:p>
            <a:pPr algn="just" eaLnBrk="1" hangingPunct="1"/>
            <a:r>
              <a:rPr lang="zh-CN" altLang="en-US" sz="2800" dirty="0" smtClean="0"/>
              <a:t>作业：</a:t>
            </a:r>
            <a:r>
              <a:rPr lang="en-US" altLang="zh-CN" sz="2800" b="1" dirty="0" smtClean="0"/>
              <a:t>2</a:t>
            </a:r>
            <a:r>
              <a:rPr lang="zh-CN" altLang="en-US" sz="2800" b="1" dirty="0" smtClean="0"/>
              <a:t>、</a:t>
            </a:r>
            <a:r>
              <a:rPr lang="en-US" altLang="zh-CN" sz="2800" b="1" dirty="0" smtClean="0"/>
              <a:t>6</a:t>
            </a:r>
            <a:r>
              <a:rPr lang="zh-CN" altLang="en-US" sz="2800" b="1" dirty="0" smtClean="0"/>
              <a:t>、</a:t>
            </a:r>
            <a:r>
              <a:rPr lang="en-US" altLang="zh-CN" sz="2800" b="1" dirty="0" smtClean="0"/>
              <a:t>12</a:t>
            </a:r>
            <a:r>
              <a:rPr lang="zh-CN" altLang="en-US" sz="2800" b="1" dirty="0" smtClean="0"/>
              <a:t>、</a:t>
            </a:r>
            <a:r>
              <a:rPr lang="en-US" altLang="zh-CN" sz="2800" b="1" dirty="0" smtClean="0"/>
              <a:t>13</a:t>
            </a:r>
            <a:r>
              <a:rPr lang="zh-CN" altLang="en-US" sz="2800" b="1" dirty="0" smtClean="0"/>
              <a:t>、</a:t>
            </a:r>
            <a:r>
              <a:rPr lang="en-US" altLang="zh-CN" sz="2800" b="1" dirty="0" smtClean="0"/>
              <a:t>19</a:t>
            </a:r>
            <a:r>
              <a:rPr lang="zh-CN" altLang="en-US" sz="2800" b="1" dirty="0" smtClean="0"/>
              <a:t>、</a:t>
            </a:r>
            <a:r>
              <a:rPr lang="en-US" altLang="zh-CN" sz="2800" b="1" dirty="0" smtClean="0"/>
              <a:t>20</a:t>
            </a:r>
            <a:endParaRPr lang="en-US" altLang="zh-CN" sz="2800" dirty="0" smtClean="0">
              <a:solidFill>
                <a:srgbClr val="1F66A7"/>
              </a:solidFill>
              <a:latin typeface="Times New Roman" pitchFamily="18" charset="0"/>
            </a:endParaRPr>
          </a:p>
          <a:p>
            <a:pPr algn="just" eaLnBrk="1" fontAlgn="ctr" hangingPunct="1">
              <a:lnSpc>
                <a:spcPct val="90000"/>
              </a:lnSpc>
              <a:spcAft>
                <a:spcPts val="0"/>
              </a:spcAft>
              <a:buFont typeface="Arial" charset="0"/>
              <a:buNone/>
              <a:defRPr/>
            </a:pPr>
            <a:endParaRPr lang="zh-CN" altLang="en-US" sz="2800" dirty="0" smtClean="0">
              <a:latin typeface="宋体" pitchFamily="2" charset="-122"/>
            </a:endParaRPr>
          </a:p>
        </p:txBody>
      </p:sp>
      <p:sp>
        <p:nvSpPr>
          <p:cNvPr id="46083" name="灯片编号占位符 5"/>
          <p:cNvSpPr>
            <a:spLocks noGrp="1"/>
          </p:cNvSpPr>
          <p:nvPr>
            <p:ph type="sldNum" sz="quarter" idx="4"/>
          </p:nvPr>
        </p:nvSpPr>
        <p:spPr/>
        <p:txBody>
          <a:bodyPr/>
          <a:lstStyle/>
          <a:p>
            <a:pPr>
              <a:defRPr/>
            </a:pPr>
            <a:fld id="{001C574F-D32F-40FD-BB5A-B388A44A12F3}" type="slidenum">
              <a:rPr lang="en-US" altLang="zh-CN"/>
              <a:pPr>
                <a:defRPr/>
              </a:pPr>
              <a:t>2</a:t>
            </a:fld>
            <a:endParaRPr lang="en-US" altLang="zh-CN"/>
          </a:p>
        </p:txBody>
      </p:sp>
      <p:sp>
        <p:nvSpPr>
          <p:cNvPr id="47110" name="AutoShape 4">
            <a:hlinkClick r:id="" action="ppaction://hlinkshowjump?jump=nextslide" highlightClick="1"/>
          </p:cNvPr>
          <p:cNvSpPr>
            <a:spLocks noChangeArrowheads="1"/>
          </p:cNvSpPr>
          <p:nvPr/>
        </p:nvSpPr>
        <p:spPr bwMode="auto">
          <a:xfrm>
            <a:off x="7162800" y="1371600"/>
            <a:ext cx="609600" cy="381000"/>
          </a:xfrm>
          <a:prstGeom prst="actionButtonBackPrevious">
            <a:avLst/>
          </a:prstGeom>
          <a:noFill/>
          <a:ln w="9525">
            <a:noFill/>
            <a:miter lim="800000"/>
            <a:headEnd/>
            <a:tailEnd/>
          </a:ln>
        </p:spPr>
        <p:txBody>
          <a:bodyPr wrap="none" anchor="ctr"/>
          <a:lstStyle/>
          <a:p>
            <a:endParaRPr lang="zh-CN" altLang="en-US"/>
          </a:p>
        </p:txBody>
      </p:sp>
      <p:sp>
        <p:nvSpPr>
          <p:cNvPr id="8" name="标题 7"/>
          <p:cNvSpPr>
            <a:spLocks noGrp="1"/>
          </p:cNvSpPr>
          <p:nvPr>
            <p:ph type="title"/>
          </p:nvPr>
        </p:nvSpPr>
        <p:spPr>
          <a:xfrm>
            <a:off x="539552" y="836712"/>
            <a:ext cx="4536504" cy="936104"/>
          </a:xfrm>
        </p:spPr>
        <p:txBody>
          <a:bodyPr/>
          <a:lstStyle/>
          <a:p>
            <a:r>
              <a:rPr lang="zh-CN" altLang="en-US" b="1" kern="1200" dirty="0" smtClean="0">
                <a:solidFill>
                  <a:schemeClr val="accent2">
                    <a:lumMod val="75000"/>
                  </a:schemeClr>
                </a:solidFill>
                <a:latin typeface="Times New Roman" pitchFamily="18" charset="0"/>
                <a:ea typeface="宋体" pitchFamily="2" charset="-122"/>
                <a:cs typeface="+mn-cs"/>
              </a:rPr>
              <a:t>内容提要</a:t>
            </a:r>
            <a:r>
              <a:rPr lang="zh-CN" altLang="en-US" b="1" dirty="0" smtClean="0">
                <a:solidFill>
                  <a:srgbClr val="7030A0"/>
                </a:solidFill>
                <a:latin typeface="Times New Roman" pitchFamily="18" charset="0"/>
              </a:rPr>
              <a:t/>
            </a:r>
            <a:br>
              <a:rPr lang="zh-CN" altLang="en-US" b="1" dirty="0" smtClean="0">
                <a:solidFill>
                  <a:srgbClr val="7030A0"/>
                </a:solidFill>
                <a:latin typeface="Times New Roman" pitchFamily="18" charset="0"/>
              </a:rPr>
            </a:br>
            <a:endParaRPr lang="zh-CN" altLang="en-US" dirty="0"/>
          </a:p>
        </p:txBody>
      </p:sp>
    </p:spTree>
  </p:cSld>
  <p:clrMapOvr>
    <a:masterClrMapping/>
  </p:clrMapOvr>
  <p:transition>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accent2"/>
                </a:solidFill>
              </a:rPr>
              <a:t>一、恒参信道举例</a:t>
            </a:r>
            <a:endParaRPr lang="zh-CN" altLang="en-US" b="1" dirty="0">
              <a:solidFill>
                <a:schemeClr val="accent2"/>
              </a:solidFill>
            </a:endParaRPr>
          </a:p>
        </p:txBody>
      </p:sp>
      <p:sp>
        <p:nvSpPr>
          <p:cNvPr id="3" name="内容占位符 2"/>
          <p:cNvSpPr>
            <a:spLocks noGrp="1"/>
          </p:cNvSpPr>
          <p:nvPr>
            <p:ph idx="1"/>
          </p:nvPr>
        </p:nvSpPr>
        <p:spPr>
          <a:xfrm>
            <a:off x="357158" y="1285860"/>
            <a:ext cx="8501122" cy="5214974"/>
          </a:xfrm>
        </p:spPr>
        <p:txBody>
          <a:bodyPr/>
          <a:lstStyle/>
          <a:p>
            <a:pPr>
              <a:buFont typeface="Wingdings" pitchFamily="2" charset="2"/>
              <a:buChar char="Ø"/>
            </a:pPr>
            <a:r>
              <a:rPr lang="zh-CN" altLang="en-US" sz="2800" b="1" dirty="0" smtClean="0"/>
              <a:t>对称电缆（双绞线）</a:t>
            </a:r>
          </a:p>
          <a:p>
            <a:r>
              <a:rPr lang="zh-CN" altLang="en-US" sz="2400" b="1" dirty="0" smtClean="0"/>
              <a:t>􀂄为了减小各线对之间的相互干扰，每一对线都拧成扭绞状</a:t>
            </a:r>
          </a:p>
          <a:p>
            <a:r>
              <a:rPr lang="zh-CN" altLang="en-US" sz="2400" b="1" dirty="0" smtClean="0"/>
              <a:t>􀂄 既可用于模拟传输，也可用于数据传输</a:t>
            </a:r>
          </a:p>
          <a:p>
            <a:r>
              <a:rPr lang="zh-CN" altLang="en-US" sz="2400" b="1" dirty="0" smtClean="0"/>
              <a:t>􀂄 带宽依赖于线的粗细和传输距离</a:t>
            </a:r>
          </a:p>
          <a:p>
            <a:r>
              <a:rPr lang="zh-CN" altLang="en-US" sz="2400" b="1" dirty="0" smtClean="0"/>
              <a:t>􀂄 无屏蔽双绞线</a:t>
            </a:r>
            <a:r>
              <a:rPr lang="en-US" altLang="zh-CN" sz="2400" b="1" dirty="0" smtClean="0"/>
              <a:t>(UTP)</a:t>
            </a:r>
          </a:p>
          <a:p>
            <a:r>
              <a:rPr lang="zh-CN" altLang="en-US" sz="2400" b="1" dirty="0" smtClean="0"/>
              <a:t>􀂄 屏蔽双绞线</a:t>
            </a:r>
            <a:r>
              <a:rPr lang="en-US" altLang="zh-CN" sz="2400" b="1" dirty="0" smtClean="0"/>
              <a:t>(STP): </a:t>
            </a:r>
            <a:r>
              <a:rPr lang="zh-CN" altLang="en-US" sz="2400" b="1" dirty="0" smtClean="0"/>
              <a:t>以箔屏蔽来减少干扰</a:t>
            </a:r>
            <a:endParaRPr lang="zh-CN" altLang="en-US" sz="2400" b="1" dirty="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20</a:t>
            </a:fld>
            <a:r>
              <a:rPr lang="zh-CN" altLang="en-US" smtClean="0"/>
              <a:t>页</a:t>
            </a:r>
            <a:endParaRPr lang="zh-CN" altLang="en-US" dirty="0"/>
          </a:p>
        </p:txBody>
      </p:sp>
      <p:pic>
        <p:nvPicPr>
          <p:cNvPr id="116738" name="Picture 2"/>
          <p:cNvPicPr>
            <a:picLocks noChangeAspect="1" noChangeArrowheads="1"/>
          </p:cNvPicPr>
          <p:nvPr/>
        </p:nvPicPr>
        <p:blipFill>
          <a:blip r:embed="rId2" cstate="print"/>
          <a:srcRect/>
          <a:stretch>
            <a:fillRect/>
          </a:stretch>
        </p:blipFill>
        <p:spPr bwMode="auto">
          <a:xfrm>
            <a:off x="1285852" y="4000504"/>
            <a:ext cx="6286544" cy="2571768"/>
          </a:xfrm>
          <a:prstGeom prst="rect">
            <a:avLst/>
          </a:prstGeom>
          <a:noFill/>
          <a:ln w="9525">
            <a:noFill/>
            <a:miter lim="800000"/>
            <a:headEnd/>
            <a:tailEnd/>
          </a:ln>
          <a:effectLst/>
        </p:spPr>
      </p:pic>
    </p:spTree>
  </p:cSld>
  <p:clrMapOvr>
    <a:masterClrMapping/>
  </p:clrMapOvr>
  <p:transition spd="med">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1571612"/>
            <a:ext cx="4457704" cy="5000660"/>
          </a:xfrm>
        </p:spPr>
        <p:txBody>
          <a:bodyPr/>
          <a:lstStyle/>
          <a:p>
            <a:pPr>
              <a:buFont typeface="Wingdings" pitchFamily="2" charset="2"/>
              <a:buChar char="Ø"/>
            </a:pPr>
            <a:r>
              <a:rPr lang="zh-CN" altLang="en-US" sz="2400" b="1" dirty="0" smtClean="0"/>
              <a:t> 基带同轴电缆：</a:t>
            </a:r>
          </a:p>
          <a:p>
            <a:pPr indent="22225">
              <a:buClr>
                <a:srgbClr val="FF0000"/>
              </a:buClr>
              <a:buFont typeface="Wingdings" pitchFamily="2" charset="2"/>
              <a:buChar char="l"/>
            </a:pPr>
            <a:r>
              <a:rPr lang="zh-CN" altLang="en-US" sz="2400" b="1" dirty="0" smtClean="0"/>
              <a:t> </a:t>
            </a:r>
            <a:r>
              <a:rPr lang="en-US" altLang="zh-CN" sz="2400" b="1" dirty="0" smtClean="0"/>
              <a:t>50Ω</a:t>
            </a:r>
            <a:r>
              <a:rPr lang="zh-CN" altLang="en-US" sz="2400" b="1" dirty="0" smtClean="0"/>
              <a:t>，为数据通信传输基带   数字信号</a:t>
            </a:r>
            <a:endParaRPr lang="en-US" altLang="zh-CN" sz="2400" b="1" dirty="0" smtClean="0"/>
          </a:p>
          <a:p>
            <a:pPr indent="22225">
              <a:buClr>
                <a:srgbClr val="FF0000"/>
              </a:buClr>
              <a:buFont typeface="Wingdings" pitchFamily="2" charset="2"/>
              <a:buChar char="l"/>
            </a:pPr>
            <a:r>
              <a:rPr lang="zh-CN" altLang="en-US" sz="2400" b="1" dirty="0" smtClean="0"/>
              <a:t>局域网中广泛使用</a:t>
            </a:r>
            <a:endParaRPr lang="en-US" altLang="zh-CN" sz="2400" b="1" dirty="0" smtClean="0"/>
          </a:p>
          <a:p>
            <a:pPr indent="22225">
              <a:buClr>
                <a:srgbClr val="FF0000"/>
              </a:buClr>
              <a:buFont typeface="Wingdings" pitchFamily="2" charset="2"/>
              <a:buChar char="l"/>
            </a:pPr>
            <a:r>
              <a:rPr lang="en-US" altLang="zh-CN" sz="2400" b="1" dirty="0" smtClean="0"/>
              <a:t>10Mb/s, 1km</a:t>
            </a:r>
            <a:endParaRPr lang="zh-CN" altLang="en-US" sz="2400" b="1" dirty="0" smtClean="0"/>
          </a:p>
          <a:p>
            <a:pPr>
              <a:buFont typeface="Wingdings" pitchFamily="2" charset="2"/>
              <a:buChar char="Ø"/>
            </a:pPr>
            <a:r>
              <a:rPr lang="zh-CN" altLang="en-US" sz="2400" b="1" dirty="0" smtClean="0"/>
              <a:t>宽带同轴电缆：</a:t>
            </a:r>
          </a:p>
          <a:p>
            <a:pPr indent="22225">
              <a:buClr>
                <a:srgbClr val="FF0000"/>
              </a:buClr>
              <a:buFont typeface="Wingdings" pitchFamily="2" charset="2"/>
              <a:buChar char="l"/>
            </a:pPr>
            <a:r>
              <a:rPr lang="en-US" altLang="zh-CN" sz="2400" b="1" dirty="0" smtClean="0"/>
              <a:t>75</a:t>
            </a:r>
            <a:r>
              <a:rPr lang="el-GR" altLang="zh-CN" sz="2400" b="1" dirty="0" smtClean="0"/>
              <a:t>Ω</a:t>
            </a:r>
            <a:r>
              <a:rPr lang="zh-CN" altLang="el-GR" sz="2400" b="1" dirty="0" smtClean="0"/>
              <a:t>，</a:t>
            </a:r>
            <a:r>
              <a:rPr lang="zh-CN" altLang="en-US" sz="2400" b="1" dirty="0" smtClean="0"/>
              <a:t>多用于</a:t>
            </a:r>
            <a:r>
              <a:rPr lang="en-US" altLang="zh-CN" sz="2400" b="1" dirty="0" smtClean="0"/>
              <a:t>CATV</a:t>
            </a:r>
            <a:r>
              <a:rPr lang="zh-CN" altLang="en-US" sz="2400" b="1" dirty="0" smtClean="0"/>
              <a:t>系 统，传送频分复用的模拟信号</a:t>
            </a:r>
          </a:p>
          <a:p>
            <a:pPr indent="22225">
              <a:buClr>
                <a:srgbClr val="FF0000"/>
              </a:buClr>
              <a:buFont typeface="Wingdings" pitchFamily="2" charset="2"/>
              <a:buChar char="l"/>
            </a:pPr>
            <a:r>
              <a:rPr lang="zh-CN" altLang="en-US" sz="2400" b="1" dirty="0" smtClean="0"/>
              <a:t> </a:t>
            </a:r>
            <a:r>
              <a:rPr lang="en-US" altLang="zh-CN" sz="2400" b="1" dirty="0" smtClean="0"/>
              <a:t>6MHz/300~400MHz</a:t>
            </a:r>
            <a:r>
              <a:rPr lang="zh-CN" altLang="en-US" sz="2400" b="1" dirty="0" smtClean="0"/>
              <a:t>，</a:t>
            </a:r>
            <a:r>
              <a:rPr lang="en-US" altLang="zh-CN" sz="2400" b="1" dirty="0" smtClean="0"/>
              <a:t>100km</a:t>
            </a:r>
          </a:p>
          <a:p>
            <a:pPr indent="22225">
              <a:buClr>
                <a:srgbClr val="FF0000"/>
              </a:buClr>
              <a:buFont typeface="Wingdings" pitchFamily="2" charset="2"/>
              <a:buChar char="l"/>
            </a:pPr>
            <a:r>
              <a:rPr lang="zh-CN" altLang="en-US" sz="2400" b="1" dirty="0" smtClean="0"/>
              <a:t>单向放大器</a:t>
            </a: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21</a:t>
            </a:fld>
            <a:r>
              <a:rPr lang="zh-CN" altLang="en-US" smtClean="0"/>
              <a:t>页</a:t>
            </a:r>
            <a:endParaRPr lang="zh-CN" altLang="en-US" dirty="0"/>
          </a:p>
        </p:txBody>
      </p:sp>
      <p:pic>
        <p:nvPicPr>
          <p:cNvPr id="117762" name="Picture 2"/>
          <p:cNvPicPr>
            <a:picLocks noChangeAspect="1" noChangeArrowheads="1"/>
          </p:cNvPicPr>
          <p:nvPr/>
        </p:nvPicPr>
        <p:blipFill>
          <a:blip r:embed="rId2" cstate="print"/>
          <a:srcRect/>
          <a:stretch>
            <a:fillRect/>
          </a:stretch>
        </p:blipFill>
        <p:spPr bwMode="auto">
          <a:xfrm>
            <a:off x="4792538" y="2071678"/>
            <a:ext cx="4171950" cy="3914775"/>
          </a:xfrm>
          <a:prstGeom prst="rect">
            <a:avLst/>
          </a:prstGeom>
          <a:noFill/>
          <a:ln w="9525">
            <a:noFill/>
            <a:miter lim="800000"/>
            <a:headEnd/>
            <a:tailEnd/>
          </a:ln>
          <a:effectLst/>
        </p:spPr>
      </p:pic>
    </p:spTree>
  </p:cSld>
  <p:clrMapOvr>
    <a:masterClrMapping/>
  </p:clrMapOvr>
  <p:transition spd="med">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accent2"/>
                </a:solidFill>
              </a:rPr>
              <a:t>光纤</a:t>
            </a:r>
            <a:endParaRPr lang="zh-CN" altLang="en-US" b="1" dirty="0">
              <a:solidFill>
                <a:schemeClr val="accent2"/>
              </a:solidFill>
            </a:endParaRPr>
          </a:p>
        </p:txBody>
      </p:sp>
      <p:sp>
        <p:nvSpPr>
          <p:cNvPr id="3" name="内容占位符 2"/>
          <p:cNvSpPr>
            <a:spLocks noGrp="1"/>
          </p:cNvSpPr>
          <p:nvPr>
            <p:ph idx="1"/>
          </p:nvPr>
        </p:nvSpPr>
        <p:spPr>
          <a:xfrm>
            <a:off x="714348" y="1214422"/>
            <a:ext cx="8072494" cy="5286412"/>
          </a:xfrm>
        </p:spPr>
        <p:txBody>
          <a:bodyPr/>
          <a:lstStyle/>
          <a:p>
            <a:pPr>
              <a:buFont typeface="Wingdings" pitchFamily="2" charset="2"/>
              <a:buChar char="Ø"/>
            </a:pPr>
            <a:r>
              <a:rPr lang="zh-CN" altLang="en-US" sz="2800" b="1" dirty="0" smtClean="0"/>
              <a:t>纤芯和包层构成的双层通信圆柱体，依靠光波承载信息</a:t>
            </a:r>
          </a:p>
          <a:p>
            <a:pPr>
              <a:buFont typeface="Wingdings" pitchFamily="2" charset="2"/>
              <a:buChar char="Ø"/>
            </a:pPr>
            <a:r>
              <a:rPr lang="zh-CN" altLang="en-US" sz="2800" b="1" dirty="0" smtClean="0"/>
              <a:t>光纤传输系统：光源、光纤线路和光电探测器</a:t>
            </a:r>
          </a:p>
          <a:p>
            <a:pPr>
              <a:buFont typeface="Wingdings" pitchFamily="2" charset="2"/>
              <a:buChar char="Ø"/>
            </a:pPr>
            <a:r>
              <a:rPr lang="zh-CN" altLang="en-US" sz="2800" b="1" dirty="0" smtClean="0"/>
              <a:t>光纤的特点</a:t>
            </a:r>
            <a:endParaRPr lang="en-US" altLang="zh-CN" sz="2800" b="1" dirty="0" smtClean="0"/>
          </a:p>
          <a:p>
            <a:pPr indent="22225">
              <a:buClr>
                <a:srgbClr val="FF0000"/>
              </a:buClr>
              <a:buFont typeface="Wingdings" pitchFamily="2" charset="2"/>
              <a:buChar char="l"/>
            </a:pPr>
            <a:r>
              <a:rPr lang="zh-CN" altLang="en-US" sz="2400" b="1" dirty="0" smtClean="0"/>
              <a:t>传送速率高，通信容量大</a:t>
            </a:r>
            <a:r>
              <a:rPr lang="en-US" altLang="zh-CN" sz="2400" b="1" dirty="0" smtClean="0"/>
              <a:t>(25~30THz</a:t>
            </a:r>
            <a:r>
              <a:rPr lang="zh-CN" altLang="en-US" sz="2400" b="1" dirty="0" smtClean="0"/>
              <a:t>带宽</a:t>
            </a:r>
            <a:r>
              <a:rPr lang="en-US" altLang="zh-CN" sz="2400" b="1" dirty="0" smtClean="0"/>
              <a:t>/</a:t>
            </a:r>
            <a:r>
              <a:rPr lang="zh-CN" altLang="en-US" sz="2400" b="1" dirty="0" smtClean="0"/>
              <a:t>波段</a:t>
            </a:r>
            <a:r>
              <a:rPr lang="en-US" altLang="zh-CN" sz="2400" b="1" dirty="0" smtClean="0"/>
              <a:t>)</a:t>
            </a:r>
            <a:r>
              <a:rPr lang="zh-CN" altLang="en-US" sz="2400" b="1" dirty="0" smtClean="0"/>
              <a:t>。目</a:t>
            </a:r>
          </a:p>
          <a:p>
            <a:pPr indent="22225"/>
            <a:r>
              <a:rPr lang="zh-CN" altLang="en-US" sz="2400" b="1" dirty="0" smtClean="0"/>
              <a:t>   前，在试验室中光纤带宽超过</a:t>
            </a:r>
            <a:r>
              <a:rPr lang="en-US" altLang="zh-CN" sz="2400" b="1" dirty="0" smtClean="0"/>
              <a:t>50Tbps</a:t>
            </a:r>
            <a:r>
              <a:rPr lang="zh-CN" altLang="en-US" sz="2400" b="1" dirty="0" smtClean="0"/>
              <a:t>；</a:t>
            </a:r>
          </a:p>
          <a:p>
            <a:r>
              <a:rPr lang="en-US" altLang="zh-CN" sz="2400" b="1" dirty="0" smtClean="0"/>
              <a:t>        8×2.5Gbps</a:t>
            </a:r>
            <a:r>
              <a:rPr lang="zh-CN" altLang="en-US" sz="2400" b="1" dirty="0" smtClean="0"/>
              <a:t>，</a:t>
            </a:r>
            <a:r>
              <a:rPr lang="en-US" altLang="zh-CN" sz="2400" b="1" dirty="0" smtClean="0"/>
              <a:t>8×10Gbps </a:t>
            </a:r>
            <a:r>
              <a:rPr lang="zh-CN" altLang="en-US" sz="2400" b="1" dirty="0" smtClean="0"/>
              <a:t>，</a:t>
            </a:r>
            <a:r>
              <a:rPr lang="en-US" altLang="zh-CN" sz="2400" b="1" dirty="0" smtClean="0"/>
              <a:t>32×10Gbps</a:t>
            </a:r>
            <a:r>
              <a:rPr lang="zh-CN" altLang="en-US" sz="2400" b="1" dirty="0" smtClean="0"/>
              <a:t>系统已经实用</a:t>
            </a:r>
          </a:p>
          <a:p>
            <a:pPr indent="22225">
              <a:buClr>
                <a:srgbClr val="FF0000"/>
              </a:buClr>
              <a:buFont typeface="Wingdings" pitchFamily="2" charset="2"/>
              <a:buChar char="l"/>
            </a:pPr>
            <a:r>
              <a:rPr lang="zh-CN" altLang="en-US" sz="2400" b="1" dirty="0" smtClean="0"/>
              <a:t> 传输损耗小</a:t>
            </a:r>
            <a:r>
              <a:rPr lang="en-US" altLang="zh-CN" sz="2400" b="1" dirty="0" smtClean="0"/>
              <a:t>(&lt;0.2dB/km)</a:t>
            </a:r>
            <a:r>
              <a:rPr lang="zh-CN" altLang="en-US" sz="2400" b="1" dirty="0" smtClean="0"/>
              <a:t>，适合长距离传输</a:t>
            </a:r>
          </a:p>
          <a:p>
            <a:pPr indent="22225">
              <a:buClr>
                <a:srgbClr val="FF0000"/>
              </a:buClr>
              <a:buFont typeface="Wingdings" pitchFamily="2" charset="2"/>
              <a:buChar char="l"/>
            </a:pPr>
            <a:r>
              <a:rPr lang="zh-CN" altLang="en-US" sz="2400" b="1" dirty="0" smtClean="0"/>
              <a:t>抗干扰性能好，保密性好</a:t>
            </a:r>
          </a:p>
          <a:p>
            <a:pPr indent="22225">
              <a:buClr>
                <a:srgbClr val="FF0000"/>
              </a:buClr>
              <a:buFont typeface="Wingdings" pitchFamily="2" charset="2"/>
              <a:buChar char="l"/>
            </a:pPr>
            <a:r>
              <a:rPr lang="zh-CN" altLang="en-US" sz="2400" b="1" dirty="0" smtClean="0"/>
              <a:t>轻便</a:t>
            </a:r>
          </a:p>
          <a:p>
            <a:pPr indent="22225">
              <a:buClr>
                <a:srgbClr val="FF0000"/>
              </a:buClr>
              <a:buFont typeface="Wingdings" pitchFamily="2" charset="2"/>
              <a:buChar char="l"/>
            </a:pPr>
            <a:r>
              <a:rPr lang="zh-CN" altLang="en-US" sz="2400" b="1" dirty="0" smtClean="0"/>
              <a:t>连接困难</a:t>
            </a: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22</a:t>
            </a:fld>
            <a:r>
              <a:rPr lang="zh-CN" altLang="en-US" smtClean="0"/>
              <a:t>页</a:t>
            </a:r>
            <a:endParaRPr lang="zh-CN" altLang="en-US" dirty="0"/>
          </a:p>
        </p:txBody>
      </p:sp>
    </p:spTree>
  </p:cSld>
  <p:clrMapOvr>
    <a:masterClrMapping/>
  </p:clrMapOvr>
  <p:transition spd="med">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微波中继</a:t>
            </a:r>
            <a:endParaRPr lang="zh-CN" altLang="en-US" dirty="0"/>
          </a:p>
        </p:txBody>
      </p:sp>
      <p:sp>
        <p:nvSpPr>
          <p:cNvPr id="3" name="内容占位符 2"/>
          <p:cNvSpPr>
            <a:spLocks noGrp="1"/>
          </p:cNvSpPr>
          <p:nvPr>
            <p:ph idx="1"/>
          </p:nvPr>
        </p:nvSpPr>
        <p:spPr>
          <a:xfrm>
            <a:off x="685800" y="1428736"/>
            <a:ext cx="7772400" cy="4667264"/>
          </a:xfrm>
        </p:spPr>
        <p:txBody>
          <a:bodyPr/>
          <a:lstStyle/>
          <a:p>
            <a:pPr>
              <a:buFont typeface="Wingdings" pitchFamily="2" charset="2"/>
              <a:buChar char="Ø"/>
            </a:pPr>
            <a:r>
              <a:rPr lang="zh-CN" altLang="en-US" sz="2400" b="1" dirty="0" smtClean="0"/>
              <a:t>在自由空间沿视距传输。</a:t>
            </a:r>
          </a:p>
          <a:p>
            <a:pPr>
              <a:buFont typeface="Wingdings" pitchFamily="2" charset="2"/>
              <a:buChar char="Ø"/>
            </a:pPr>
            <a:r>
              <a:rPr lang="zh-CN" altLang="en-US" sz="2400" b="1" dirty="0" smtClean="0"/>
              <a:t>两点间的传输距离一般为</a:t>
            </a:r>
            <a:r>
              <a:rPr lang="en-US" altLang="zh-CN" sz="2400" b="1" dirty="0" smtClean="0"/>
              <a:t>30km~50km</a:t>
            </a:r>
            <a:r>
              <a:rPr lang="zh-CN" altLang="en-US" sz="2400" b="1" dirty="0" smtClean="0"/>
              <a:t>，当长距离通信</a:t>
            </a:r>
          </a:p>
          <a:p>
            <a:r>
              <a:rPr lang="zh-CN" altLang="en-US" sz="2400" b="1" dirty="0" smtClean="0"/>
              <a:t>     时，需要在中间建立多个中继站</a:t>
            </a:r>
          </a:p>
          <a:p>
            <a:pPr>
              <a:buFont typeface="Wingdings" pitchFamily="2" charset="2"/>
              <a:buChar char="Ø"/>
            </a:pPr>
            <a:r>
              <a:rPr lang="zh-CN" altLang="en-US" sz="2400" b="1" dirty="0" smtClean="0"/>
              <a:t>微波中继信道具有传输容量大、长途传输质量稳定、节约有色金属、投资少、维护方便等优点。</a:t>
            </a:r>
          </a:p>
          <a:p>
            <a:pPr>
              <a:buFont typeface="Wingdings" pitchFamily="2" charset="2"/>
              <a:buChar char="Ø"/>
            </a:pPr>
            <a:r>
              <a:rPr lang="zh-CN" altLang="en-US" sz="2400" b="1" dirty="0" smtClean="0"/>
              <a:t>应用：长距离传输话音和电视信号；</a:t>
            </a: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23</a:t>
            </a:fld>
            <a:r>
              <a:rPr lang="zh-CN" altLang="en-US" smtClean="0"/>
              <a:t>页</a:t>
            </a:r>
            <a:endParaRPr lang="zh-CN" altLang="en-US" dirty="0"/>
          </a:p>
        </p:txBody>
      </p:sp>
      <p:pic>
        <p:nvPicPr>
          <p:cNvPr id="118786" name="Picture 2"/>
          <p:cNvPicPr>
            <a:picLocks noChangeAspect="1" noChangeArrowheads="1"/>
          </p:cNvPicPr>
          <p:nvPr/>
        </p:nvPicPr>
        <p:blipFill>
          <a:blip r:embed="rId2" cstate="print"/>
          <a:srcRect/>
          <a:stretch>
            <a:fillRect/>
          </a:stretch>
        </p:blipFill>
        <p:spPr bwMode="auto">
          <a:xfrm>
            <a:off x="1285852" y="4000504"/>
            <a:ext cx="6134112" cy="2571303"/>
          </a:xfrm>
          <a:prstGeom prst="rect">
            <a:avLst/>
          </a:prstGeom>
          <a:noFill/>
          <a:ln w="9525">
            <a:noFill/>
            <a:miter lim="800000"/>
            <a:headEnd/>
            <a:tailEnd/>
          </a:ln>
          <a:effectLst/>
        </p:spPr>
      </p:pic>
    </p:spTree>
  </p:cSld>
  <p:clrMapOvr>
    <a:masterClrMapping/>
  </p:clrMapOvr>
  <p:transition spd="med">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accent2"/>
                </a:solidFill>
              </a:rPr>
              <a:t>卫星中继</a:t>
            </a:r>
            <a:endParaRPr lang="zh-CN" altLang="en-US" b="1" dirty="0">
              <a:solidFill>
                <a:schemeClr val="accent2"/>
              </a:solidFill>
            </a:endParaRPr>
          </a:p>
        </p:txBody>
      </p:sp>
      <p:sp>
        <p:nvSpPr>
          <p:cNvPr id="3" name="内容占位符 2"/>
          <p:cNvSpPr>
            <a:spLocks noGrp="1"/>
          </p:cNvSpPr>
          <p:nvPr>
            <p:ph idx="1"/>
          </p:nvPr>
        </p:nvSpPr>
        <p:spPr>
          <a:xfrm>
            <a:off x="357158" y="1428736"/>
            <a:ext cx="8501122" cy="4857784"/>
          </a:xfrm>
        </p:spPr>
        <p:txBody>
          <a:bodyPr/>
          <a:lstStyle/>
          <a:p>
            <a:pPr>
              <a:buFont typeface="Wingdings" pitchFamily="2" charset="2"/>
              <a:buChar char="Ø"/>
            </a:pPr>
            <a:r>
              <a:rPr lang="zh-CN" altLang="en-US" sz="2400" b="1" dirty="0" smtClean="0"/>
              <a:t>卫星中继信道是利用人造卫星作为中继站构成的通信信道。</a:t>
            </a:r>
          </a:p>
          <a:p>
            <a:pPr>
              <a:buFont typeface="Wingdings" pitchFamily="2" charset="2"/>
              <a:buChar char="Ø"/>
            </a:pPr>
            <a:r>
              <a:rPr lang="zh-CN" altLang="en-US" sz="2400" b="1" dirty="0" smtClean="0"/>
              <a:t>若卫星运行轨道在赤道平面、离地面高度为</a:t>
            </a:r>
            <a:r>
              <a:rPr lang="en-US" altLang="zh-CN" sz="2400" b="1" dirty="0" smtClean="0"/>
              <a:t>35780km</a:t>
            </a:r>
            <a:r>
              <a:rPr lang="zh-CN" altLang="en-US" sz="2400" b="1" dirty="0" smtClean="0"/>
              <a:t>时，绕地球运行一周的时间恰为</a:t>
            </a:r>
            <a:r>
              <a:rPr lang="en-US" altLang="zh-CN" sz="2400" b="1" dirty="0" smtClean="0"/>
              <a:t>24</a:t>
            </a:r>
            <a:r>
              <a:rPr lang="zh-CN" altLang="en-US" sz="2400" b="1" dirty="0" smtClean="0"/>
              <a:t>小时与地球自转同步，这种卫星称为</a:t>
            </a:r>
            <a:r>
              <a:rPr lang="zh-CN" altLang="en-US" sz="2400" b="1" dirty="0" smtClean="0">
                <a:solidFill>
                  <a:srgbClr val="FF00FF"/>
                </a:solidFill>
              </a:rPr>
              <a:t>静止卫星</a:t>
            </a:r>
            <a:r>
              <a:rPr lang="zh-CN" altLang="en-US" sz="2400" b="1" dirty="0" smtClean="0"/>
              <a:t>。不在静止轨道运行的卫星称为</a:t>
            </a:r>
            <a:r>
              <a:rPr lang="zh-CN" altLang="en-US" sz="2400" b="1" dirty="0" smtClean="0">
                <a:solidFill>
                  <a:srgbClr val="FF00FF"/>
                </a:solidFill>
              </a:rPr>
              <a:t>移动卫星</a:t>
            </a:r>
            <a:r>
              <a:rPr lang="zh-CN" altLang="en-US" sz="2400" b="1" dirty="0" smtClean="0"/>
              <a:t>。</a:t>
            </a:r>
          </a:p>
          <a:p>
            <a:pPr marL="711200" indent="-182563">
              <a:buClr>
                <a:srgbClr val="FF0000"/>
              </a:buClr>
              <a:buFont typeface="Wingdings" pitchFamily="2" charset="2"/>
              <a:buChar char="l"/>
            </a:pPr>
            <a:r>
              <a:rPr lang="zh-CN" altLang="en-US" sz="2000" b="1" dirty="0" smtClean="0"/>
              <a:t>若以静止卫星作为中继站，采用三个相差</a:t>
            </a:r>
            <a:r>
              <a:rPr lang="en-US" altLang="zh-CN" sz="2000" b="1" dirty="0" smtClean="0"/>
              <a:t>1200</a:t>
            </a:r>
            <a:r>
              <a:rPr lang="zh-CN" altLang="en-US" sz="2000" b="1" dirty="0" smtClean="0"/>
              <a:t>的静止通信卫星就可以覆 盖地球的绝大部分地域</a:t>
            </a:r>
            <a:r>
              <a:rPr lang="en-US" altLang="zh-CN" sz="2000" b="1" dirty="0" smtClean="0"/>
              <a:t>(</a:t>
            </a:r>
            <a:r>
              <a:rPr lang="zh-CN" altLang="en-US" sz="2000" b="1" dirty="0" smtClean="0"/>
              <a:t>两极盲区除外</a:t>
            </a:r>
            <a:r>
              <a:rPr lang="en-US" altLang="zh-CN" sz="2000" b="1" dirty="0" smtClean="0"/>
              <a:t>)</a:t>
            </a:r>
            <a:r>
              <a:rPr lang="zh-CN" altLang="en-US" sz="2000" b="1" dirty="0" smtClean="0"/>
              <a:t>，</a:t>
            </a:r>
          </a:p>
          <a:p>
            <a:pPr marL="711200" indent="-182563">
              <a:buClr>
                <a:srgbClr val="FF0000"/>
              </a:buClr>
              <a:buFont typeface="Wingdings" pitchFamily="2" charset="2"/>
              <a:buChar char="l"/>
            </a:pPr>
            <a:r>
              <a:rPr lang="zh-CN" altLang="en-US" sz="2000" b="1" dirty="0" smtClean="0"/>
              <a:t>若采用中、低轨道移动卫星，则需要多颗卫星覆盖地球。</a:t>
            </a:r>
          </a:p>
          <a:p>
            <a:pPr marL="711200" indent="-182563">
              <a:buClr>
                <a:srgbClr val="FF0000"/>
              </a:buClr>
              <a:buFont typeface="Wingdings" pitchFamily="2" charset="2"/>
              <a:buChar char="l"/>
            </a:pPr>
            <a:r>
              <a:rPr lang="zh-CN" altLang="en-US" sz="2000" b="1" dirty="0" smtClean="0"/>
              <a:t>所需卫星的个数与卫星轨道高度有关，轨道越低所需卫星数越多。</a:t>
            </a:r>
          </a:p>
          <a:p>
            <a:pPr>
              <a:buFont typeface="Wingdings" pitchFamily="2" charset="2"/>
              <a:buChar char="Ø"/>
            </a:pPr>
            <a:r>
              <a:rPr lang="zh-CN" altLang="en-US" sz="2400" b="1" dirty="0" smtClean="0"/>
              <a:t>卫星中继信道的主要特点是通信容量大、传输质量稳定、传输距离远、覆盖 区域广等突出的优点。</a:t>
            </a:r>
          </a:p>
          <a:p>
            <a:pPr>
              <a:buFont typeface="Wingdings" pitchFamily="2" charset="2"/>
              <a:buChar char="Ø"/>
            </a:pPr>
            <a:r>
              <a:rPr lang="zh-CN" altLang="en-US" sz="2400" b="1" dirty="0" smtClean="0"/>
              <a:t>另外，由于卫星轨道离地面较远，信号衰减大，电波往返所需要的时间较长。</a:t>
            </a:r>
          </a:p>
          <a:p>
            <a:pPr>
              <a:buFont typeface="Wingdings" pitchFamily="2" charset="2"/>
              <a:buChar char="Ø"/>
            </a:pPr>
            <a:r>
              <a:rPr lang="zh-CN" altLang="en-US" sz="2400" b="1" dirty="0" smtClean="0"/>
              <a:t>卫星中继信道主要用来传输多路电话、电视和数据。</a:t>
            </a: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24</a:t>
            </a:fld>
            <a:r>
              <a:rPr lang="zh-CN" altLang="en-US" smtClean="0"/>
              <a:t>页</a:t>
            </a:r>
            <a:endParaRPr lang="zh-CN" altLang="en-US" dirty="0"/>
          </a:p>
        </p:txBody>
      </p:sp>
    </p:spTree>
  </p:cSld>
  <p:clrMapOvr>
    <a:masterClrMapping/>
  </p:clrMapOvr>
  <p:transition spd="med">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25</a:t>
            </a:fld>
            <a:r>
              <a:rPr lang="zh-CN" altLang="en-US" smtClean="0"/>
              <a:t>页</a:t>
            </a:r>
            <a:endParaRPr lang="zh-CN" altLang="en-US" dirty="0"/>
          </a:p>
        </p:txBody>
      </p:sp>
      <p:pic>
        <p:nvPicPr>
          <p:cNvPr id="119810" name="Picture 2"/>
          <p:cNvPicPr>
            <a:picLocks noChangeAspect="1" noChangeArrowheads="1"/>
          </p:cNvPicPr>
          <p:nvPr/>
        </p:nvPicPr>
        <p:blipFill>
          <a:blip r:embed="rId2" cstate="print"/>
          <a:srcRect/>
          <a:stretch>
            <a:fillRect/>
          </a:stretch>
        </p:blipFill>
        <p:spPr bwMode="auto">
          <a:xfrm>
            <a:off x="642910" y="2500306"/>
            <a:ext cx="4343410" cy="3513052"/>
          </a:xfrm>
          <a:prstGeom prst="rect">
            <a:avLst/>
          </a:prstGeom>
          <a:noFill/>
          <a:ln w="9525">
            <a:noFill/>
            <a:miter lim="800000"/>
            <a:headEnd/>
            <a:tailEnd/>
          </a:ln>
          <a:effectLst/>
        </p:spPr>
      </p:pic>
      <p:pic>
        <p:nvPicPr>
          <p:cNvPr id="119811" name="Picture 3"/>
          <p:cNvPicPr>
            <a:picLocks noChangeAspect="1" noChangeArrowheads="1"/>
          </p:cNvPicPr>
          <p:nvPr/>
        </p:nvPicPr>
        <p:blipFill>
          <a:blip r:embed="rId3" cstate="print"/>
          <a:srcRect/>
          <a:stretch>
            <a:fillRect/>
          </a:stretch>
        </p:blipFill>
        <p:spPr bwMode="auto">
          <a:xfrm>
            <a:off x="4572000" y="857232"/>
            <a:ext cx="4000496" cy="3151118"/>
          </a:xfrm>
          <a:prstGeom prst="rect">
            <a:avLst/>
          </a:prstGeom>
          <a:noFill/>
          <a:ln w="9525">
            <a:noFill/>
            <a:miter lim="800000"/>
            <a:headEnd/>
            <a:tailEnd/>
          </a:ln>
          <a:effectLst/>
        </p:spPr>
      </p:pic>
    </p:spTree>
  </p:cSld>
  <p:clrMapOvr>
    <a:masterClrMapping/>
  </p:clrMapOvr>
  <p:transition spd="med">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二、恒参信道特性</a:t>
            </a:r>
            <a:endParaRPr lang="zh-CN" altLang="en-US" dirty="0"/>
          </a:p>
        </p:txBody>
      </p:sp>
      <p:sp>
        <p:nvSpPr>
          <p:cNvPr id="3" name="内容占位符 2"/>
          <p:cNvSpPr>
            <a:spLocks noGrp="1"/>
          </p:cNvSpPr>
          <p:nvPr>
            <p:ph idx="1"/>
          </p:nvPr>
        </p:nvSpPr>
        <p:spPr>
          <a:xfrm>
            <a:off x="685800" y="1357298"/>
            <a:ext cx="7772400" cy="4738702"/>
          </a:xfrm>
        </p:spPr>
        <p:txBody>
          <a:bodyPr/>
          <a:lstStyle/>
          <a:p>
            <a:pPr>
              <a:buFont typeface="Wingdings" pitchFamily="2" charset="2"/>
              <a:buChar char="Ø"/>
            </a:pPr>
            <a:r>
              <a:rPr lang="zh-CN" altLang="en-US" sz="2800" b="1" dirty="0" smtClean="0"/>
              <a:t>恒参信道对信号传输的影响是确定的或者是变化极其缓慢的。因此，其传输特性可以等效为一个</a:t>
            </a:r>
            <a:r>
              <a:rPr lang="zh-CN" altLang="en-US" sz="2800" b="1" dirty="0" smtClean="0">
                <a:solidFill>
                  <a:srgbClr val="FF00FF"/>
                </a:solidFill>
              </a:rPr>
              <a:t>线性时不变</a:t>
            </a:r>
            <a:r>
              <a:rPr lang="zh-CN" altLang="en-US" sz="2800" b="1" dirty="0" smtClean="0"/>
              <a:t>网络。</a:t>
            </a:r>
          </a:p>
          <a:p>
            <a:pPr>
              <a:buFont typeface="Wingdings" pitchFamily="2" charset="2"/>
              <a:buChar char="Ø"/>
            </a:pPr>
            <a:r>
              <a:rPr lang="zh-CN" altLang="en-US" sz="2800" b="1" dirty="0" smtClean="0"/>
              <a:t>线性网络的传输特性可以用</a:t>
            </a:r>
            <a:r>
              <a:rPr lang="zh-CN" altLang="en-US" sz="2800" b="1" dirty="0" smtClean="0">
                <a:solidFill>
                  <a:srgbClr val="FF00FF"/>
                </a:solidFill>
              </a:rPr>
              <a:t>幅度频率特性</a:t>
            </a:r>
            <a:r>
              <a:rPr lang="zh-CN" altLang="en-US" sz="2800" b="1" dirty="0" smtClean="0"/>
              <a:t>和</a:t>
            </a:r>
            <a:r>
              <a:rPr lang="zh-CN" altLang="en-US" sz="2800" b="1" dirty="0" smtClean="0">
                <a:solidFill>
                  <a:srgbClr val="FF00FF"/>
                </a:solidFill>
              </a:rPr>
              <a:t>相位频率特性</a:t>
            </a:r>
            <a:r>
              <a:rPr lang="zh-CN" altLang="en-US" sz="2800" b="1" dirty="0" smtClean="0"/>
              <a:t>来表征。</a:t>
            </a:r>
          </a:p>
          <a:p>
            <a:pPr>
              <a:buFont typeface="Wingdings" pitchFamily="2" charset="2"/>
              <a:buChar char="Ø"/>
            </a:pPr>
            <a:r>
              <a:rPr lang="zh-CN" altLang="en-US" sz="2800" b="1" dirty="0" smtClean="0"/>
              <a:t>理想恒参信道特性</a:t>
            </a: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26</a:t>
            </a:fld>
            <a:r>
              <a:rPr lang="zh-CN" altLang="en-US" smtClean="0"/>
              <a:t>页</a:t>
            </a:r>
            <a:endParaRPr lang="zh-CN" altLang="en-US" dirty="0"/>
          </a:p>
        </p:txBody>
      </p:sp>
      <p:pic>
        <p:nvPicPr>
          <p:cNvPr id="120834" name="Picture 2"/>
          <p:cNvPicPr>
            <a:picLocks noChangeAspect="1" noChangeArrowheads="1"/>
          </p:cNvPicPr>
          <p:nvPr/>
        </p:nvPicPr>
        <p:blipFill>
          <a:blip r:embed="rId2" cstate="print"/>
          <a:srcRect/>
          <a:stretch>
            <a:fillRect/>
          </a:stretch>
        </p:blipFill>
        <p:spPr bwMode="auto">
          <a:xfrm>
            <a:off x="4643438" y="3500438"/>
            <a:ext cx="3286148" cy="1214446"/>
          </a:xfrm>
          <a:prstGeom prst="rect">
            <a:avLst/>
          </a:prstGeom>
          <a:noFill/>
          <a:ln w="9525">
            <a:noFill/>
            <a:miter lim="800000"/>
            <a:headEnd/>
            <a:tailEnd/>
          </a:ln>
          <a:effectLst/>
        </p:spPr>
      </p:pic>
      <p:pic>
        <p:nvPicPr>
          <p:cNvPr id="120835" name="Picture 3"/>
          <p:cNvPicPr>
            <a:picLocks noChangeAspect="1" noChangeArrowheads="1"/>
          </p:cNvPicPr>
          <p:nvPr/>
        </p:nvPicPr>
        <p:blipFill>
          <a:blip r:embed="rId3" cstate="print"/>
          <a:srcRect/>
          <a:stretch>
            <a:fillRect/>
          </a:stretch>
        </p:blipFill>
        <p:spPr bwMode="auto">
          <a:xfrm>
            <a:off x="1428728" y="4643446"/>
            <a:ext cx="6429420" cy="1381129"/>
          </a:xfrm>
          <a:prstGeom prst="rect">
            <a:avLst/>
          </a:prstGeom>
          <a:noFill/>
          <a:ln w="9525">
            <a:noFill/>
            <a:miter lim="800000"/>
            <a:headEnd/>
            <a:tailEnd/>
          </a:ln>
          <a:effectLst/>
        </p:spPr>
      </p:pic>
    </p:spTree>
  </p:cSld>
  <p:clrMapOvr>
    <a:masterClrMapping/>
  </p:clrMapOvr>
  <p:transition spd="med">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8662" y="428604"/>
            <a:ext cx="7772400" cy="785818"/>
          </a:xfrm>
        </p:spPr>
        <p:txBody>
          <a:bodyPr/>
          <a:lstStyle/>
          <a:p>
            <a:r>
              <a:rPr lang="zh-CN" altLang="en-US" sz="4000" b="1" dirty="0" smtClean="0">
                <a:solidFill>
                  <a:schemeClr val="accent2"/>
                </a:solidFill>
              </a:rPr>
              <a:t>理想信道的幅频特性、相频特性和群迟延</a:t>
            </a:r>
            <a:r>
              <a:rPr lang="en-US" altLang="zh-CN" sz="4000" b="1" dirty="0" smtClean="0">
                <a:solidFill>
                  <a:schemeClr val="accent2"/>
                </a:solidFill>
              </a:rPr>
              <a:t>-</a:t>
            </a:r>
            <a:r>
              <a:rPr lang="zh-CN" altLang="en-US" sz="4000" b="1" dirty="0" smtClean="0">
                <a:solidFill>
                  <a:schemeClr val="accent2"/>
                </a:solidFill>
              </a:rPr>
              <a:t>频率特性</a:t>
            </a:r>
            <a:endParaRPr lang="zh-CN" altLang="en-US" sz="4000" b="1" dirty="0">
              <a:solidFill>
                <a:schemeClr val="accent2"/>
              </a:solidFill>
            </a:endParaRP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27</a:t>
            </a:fld>
            <a:r>
              <a:rPr lang="zh-CN" altLang="en-US" smtClean="0"/>
              <a:t>页</a:t>
            </a:r>
            <a:endParaRPr lang="zh-CN" altLang="en-US" dirty="0"/>
          </a:p>
        </p:txBody>
      </p:sp>
      <p:pic>
        <p:nvPicPr>
          <p:cNvPr id="121858" name="Picture 2"/>
          <p:cNvPicPr>
            <a:picLocks noChangeAspect="1" noChangeArrowheads="1"/>
          </p:cNvPicPr>
          <p:nvPr/>
        </p:nvPicPr>
        <p:blipFill>
          <a:blip r:embed="rId2" cstate="print"/>
          <a:srcRect/>
          <a:stretch>
            <a:fillRect/>
          </a:stretch>
        </p:blipFill>
        <p:spPr bwMode="auto">
          <a:xfrm>
            <a:off x="428596" y="2285992"/>
            <a:ext cx="8215370" cy="3429024"/>
          </a:xfrm>
          <a:prstGeom prst="rect">
            <a:avLst/>
          </a:prstGeom>
          <a:noFill/>
          <a:ln w="9525">
            <a:noFill/>
            <a:miter lim="800000"/>
            <a:headEnd/>
            <a:tailEnd/>
          </a:ln>
          <a:effectLst/>
        </p:spPr>
      </p:pic>
    </p:spTree>
  </p:cSld>
  <p:clrMapOvr>
    <a:masterClrMapping/>
  </p:clrMapOvr>
  <p:transition spd="med">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1357298"/>
            <a:ext cx="7772400" cy="4738702"/>
          </a:xfrm>
        </p:spPr>
        <p:txBody>
          <a:bodyPr/>
          <a:lstStyle/>
          <a:p>
            <a:pPr>
              <a:buFont typeface="Wingdings" pitchFamily="2" charset="2"/>
              <a:buChar char="Ø"/>
            </a:pPr>
            <a:r>
              <a:rPr lang="zh-CN" altLang="en-US" sz="2400" b="1" dirty="0" smtClean="0"/>
              <a:t>理想恒参信道的冲激响应为</a:t>
            </a:r>
          </a:p>
          <a:p>
            <a:pPr>
              <a:buFont typeface="Wingdings" pitchFamily="2" charset="2"/>
              <a:buChar char="Ø"/>
            </a:pPr>
            <a:r>
              <a:rPr lang="zh-CN" altLang="en-US" sz="2400" b="1" dirty="0" smtClean="0"/>
              <a:t>若输入信号为       ，</a:t>
            </a:r>
          </a:p>
          <a:p>
            <a:pPr>
              <a:buFont typeface="Wingdings" pitchFamily="2" charset="2"/>
              <a:buChar char="Ø"/>
            </a:pPr>
            <a:r>
              <a:rPr lang="zh-CN" altLang="en-US" sz="2400" b="1" dirty="0" smtClean="0"/>
              <a:t>则理想恒参信道的输出为</a:t>
            </a:r>
          </a:p>
          <a:p>
            <a:pPr>
              <a:buFont typeface="Wingdings" pitchFamily="2" charset="2"/>
              <a:buChar char="Ø"/>
            </a:pPr>
            <a:r>
              <a:rPr lang="zh-CN" altLang="en-US" sz="2400" b="1" dirty="0" smtClean="0"/>
              <a:t>理想恒参信道对信号传输的影响是</a:t>
            </a:r>
          </a:p>
          <a:p>
            <a:pPr indent="22225">
              <a:buClr>
                <a:srgbClr val="FF0000"/>
              </a:buClr>
              <a:buFont typeface="Wingdings" pitchFamily="2" charset="2"/>
              <a:buChar char="l"/>
            </a:pPr>
            <a:r>
              <a:rPr lang="zh-CN" altLang="en-US" sz="2400" b="1" dirty="0" smtClean="0"/>
              <a:t>对信号在幅度上产生固定的衰减；</a:t>
            </a:r>
          </a:p>
          <a:p>
            <a:pPr indent="22225">
              <a:buClr>
                <a:srgbClr val="FF0000"/>
              </a:buClr>
              <a:buFont typeface="Wingdings" pitchFamily="2" charset="2"/>
              <a:buChar char="l"/>
            </a:pPr>
            <a:r>
              <a:rPr lang="zh-CN" altLang="en-US" sz="2400" b="1" dirty="0" smtClean="0"/>
              <a:t>对信号在时间上产生固定的迟延。</a:t>
            </a:r>
          </a:p>
          <a:p>
            <a:pPr indent="22225">
              <a:buClr>
                <a:srgbClr val="FF0000"/>
              </a:buClr>
              <a:buFont typeface="Wingdings" pitchFamily="2" charset="2"/>
              <a:buChar char="l"/>
            </a:pPr>
            <a:r>
              <a:rPr lang="zh-CN" altLang="en-US" sz="2400" b="1" dirty="0" smtClean="0"/>
              <a:t> </a:t>
            </a:r>
            <a:r>
              <a:rPr lang="en-US" altLang="zh-CN" sz="2400" b="1" dirty="0" smtClean="0"/>
              <a:t>——</a:t>
            </a:r>
            <a:r>
              <a:rPr lang="zh-CN" altLang="en-US" sz="2400" b="1" dirty="0" smtClean="0"/>
              <a:t>这种情况也称信号是</a:t>
            </a:r>
            <a:r>
              <a:rPr lang="zh-CN" altLang="en-US" sz="2400" b="1" dirty="0" smtClean="0">
                <a:solidFill>
                  <a:srgbClr val="FF00FF"/>
                </a:solidFill>
              </a:rPr>
              <a:t>无失真传输</a:t>
            </a:r>
            <a:r>
              <a:rPr lang="zh-CN" altLang="en-US" sz="2400" b="1" dirty="0" smtClean="0"/>
              <a:t>。</a:t>
            </a:r>
          </a:p>
          <a:p>
            <a:pPr>
              <a:buFont typeface="Wingdings" pitchFamily="2" charset="2"/>
              <a:buChar char="Ø"/>
            </a:pPr>
            <a:r>
              <a:rPr lang="zh-CN" altLang="en-US" sz="2400" b="1" dirty="0" smtClean="0"/>
              <a:t>整个频率范围其幅频特性为常数</a:t>
            </a:r>
            <a:r>
              <a:rPr lang="en-US" altLang="zh-CN" sz="2400" b="1" dirty="0" smtClean="0"/>
              <a:t>(</a:t>
            </a:r>
            <a:r>
              <a:rPr lang="zh-CN" altLang="en-US" sz="2400" b="1" dirty="0" smtClean="0"/>
              <a:t>或在信号频带范围之内为常数</a:t>
            </a:r>
            <a:r>
              <a:rPr lang="en-US" altLang="zh-CN" sz="2400" b="1" dirty="0" smtClean="0"/>
              <a:t>)</a:t>
            </a:r>
            <a:r>
              <a:rPr lang="zh-CN" altLang="en-US" sz="2400" b="1" dirty="0" smtClean="0"/>
              <a:t>，</a:t>
            </a:r>
          </a:p>
          <a:p>
            <a:pPr>
              <a:buFont typeface="Wingdings" pitchFamily="2" charset="2"/>
              <a:buChar char="Ø"/>
            </a:pPr>
            <a:r>
              <a:rPr lang="zh-CN" altLang="en-US" sz="2400" b="1" dirty="0" smtClean="0"/>
              <a:t>其相频特性为    的线性函数</a:t>
            </a: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28</a:t>
            </a:fld>
            <a:r>
              <a:rPr lang="zh-CN" altLang="en-US" smtClean="0"/>
              <a:t>页</a:t>
            </a:r>
            <a:endParaRPr lang="zh-CN" altLang="en-US" dirty="0"/>
          </a:p>
        </p:txBody>
      </p:sp>
      <p:sp>
        <p:nvSpPr>
          <p:cNvPr id="5" name="矩形 4"/>
          <p:cNvSpPr/>
          <p:nvPr/>
        </p:nvSpPr>
        <p:spPr>
          <a:xfrm>
            <a:off x="3000364" y="5286388"/>
            <a:ext cx="380232" cy="369332"/>
          </a:xfrm>
          <a:prstGeom prst="rect">
            <a:avLst/>
          </a:prstGeom>
        </p:spPr>
        <p:txBody>
          <a:bodyPr wrap="none">
            <a:spAutoFit/>
          </a:bodyPr>
          <a:lstStyle/>
          <a:p>
            <a:r>
              <a:rPr lang="el-GR" altLang="zh-CN" dirty="0" smtClean="0"/>
              <a:t>ω</a:t>
            </a:r>
            <a:endParaRPr lang="zh-CN" altLang="en-US" dirty="0"/>
          </a:p>
        </p:txBody>
      </p:sp>
      <p:graphicFrame>
        <p:nvGraphicFramePr>
          <p:cNvPr id="122882" name="Object 2"/>
          <p:cNvGraphicFramePr>
            <a:graphicFrameLocks noChangeAspect="1"/>
          </p:cNvGraphicFramePr>
          <p:nvPr/>
        </p:nvGraphicFramePr>
        <p:xfrm>
          <a:off x="4438650" y="3327400"/>
          <a:ext cx="266700" cy="203200"/>
        </p:xfrm>
        <a:graphic>
          <a:graphicData uri="http://schemas.openxmlformats.org/presentationml/2006/ole">
            <mc:AlternateContent xmlns:mc="http://schemas.openxmlformats.org/markup-compatibility/2006">
              <mc:Choice xmlns:v="urn:schemas-microsoft-com:vml" Requires="v">
                <p:oleObj spid="_x0000_s122890" name="Equation" r:id="rId3" imgW="266400" imgH="203040" progId="Equation.DSMT4">
                  <p:embed/>
                </p:oleObj>
              </mc:Choice>
              <mc:Fallback>
                <p:oleObj name="Equation" r:id="rId3" imgW="266400" imgH="2030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8650" y="3327400"/>
                        <a:ext cx="266700" cy="20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883" name="Object 3"/>
          <p:cNvGraphicFramePr>
            <a:graphicFrameLocks noChangeAspect="1"/>
          </p:cNvGraphicFramePr>
          <p:nvPr/>
        </p:nvGraphicFramePr>
        <p:xfrm>
          <a:off x="2928926" y="1785926"/>
          <a:ext cx="642942" cy="489861"/>
        </p:xfrm>
        <a:graphic>
          <a:graphicData uri="http://schemas.openxmlformats.org/presentationml/2006/ole">
            <mc:AlternateContent xmlns:mc="http://schemas.openxmlformats.org/markup-compatibility/2006">
              <mc:Choice xmlns:v="urn:schemas-microsoft-com:vml" Requires="v">
                <p:oleObj spid="_x0000_s122891" name="Equation" r:id="rId5" imgW="266400" imgH="203040" progId="Equation.DSMT4">
                  <p:embed/>
                </p:oleObj>
              </mc:Choice>
              <mc:Fallback>
                <p:oleObj name="Equation" r:id="rId5" imgW="266400" imgH="20304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8926" y="1785926"/>
                        <a:ext cx="642942" cy="48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22885" name="Picture 5"/>
          <p:cNvPicPr>
            <a:picLocks noChangeAspect="1" noChangeArrowheads="1"/>
          </p:cNvPicPr>
          <p:nvPr/>
        </p:nvPicPr>
        <p:blipFill>
          <a:blip r:embed="rId6" cstate="print"/>
          <a:srcRect/>
          <a:stretch>
            <a:fillRect/>
          </a:stretch>
        </p:blipFill>
        <p:spPr bwMode="auto">
          <a:xfrm>
            <a:off x="5000628" y="1285860"/>
            <a:ext cx="2618515" cy="457201"/>
          </a:xfrm>
          <a:prstGeom prst="rect">
            <a:avLst/>
          </a:prstGeom>
          <a:noFill/>
          <a:ln w="9525">
            <a:noFill/>
            <a:miter lim="800000"/>
            <a:headEnd/>
            <a:tailEnd/>
          </a:ln>
          <a:effectLst/>
        </p:spPr>
      </p:pic>
      <p:pic>
        <p:nvPicPr>
          <p:cNvPr id="122886" name="Picture 6"/>
          <p:cNvPicPr>
            <a:picLocks noChangeAspect="1" noChangeArrowheads="1"/>
          </p:cNvPicPr>
          <p:nvPr/>
        </p:nvPicPr>
        <p:blipFill>
          <a:blip r:embed="rId7" cstate="print"/>
          <a:srcRect/>
          <a:stretch>
            <a:fillRect/>
          </a:stretch>
        </p:blipFill>
        <p:spPr bwMode="auto">
          <a:xfrm>
            <a:off x="4786313" y="2143116"/>
            <a:ext cx="2865241" cy="500066"/>
          </a:xfrm>
          <a:prstGeom prst="rect">
            <a:avLst/>
          </a:prstGeom>
          <a:noFill/>
          <a:ln w="9525">
            <a:noFill/>
            <a:miter lim="800000"/>
            <a:headEnd/>
            <a:tailEnd/>
          </a:ln>
          <a:effectLst/>
        </p:spPr>
      </p:pic>
    </p:spTree>
  </p:cSld>
  <p:clrMapOvr>
    <a:masterClrMapping/>
  </p:clrMapOvr>
  <p:transition spd="med">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三、幅频失真</a:t>
            </a:r>
            <a:endParaRPr lang="zh-CN" altLang="en-US" dirty="0"/>
          </a:p>
        </p:txBody>
      </p:sp>
      <p:sp>
        <p:nvSpPr>
          <p:cNvPr id="3" name="内容占位符 2"/>
          <p:cNvSpPr>
            <a:spLocks noGrp="1"/>
          </p:cNvSpPr>
          <p:nvPr>
            <p:ph idx="1"/>
          </p:nvPr>
        </p:nvSpPr>
        <p:spPr>
          <a:xfrm>
            <a:off x="500034" y="1285860"/>
            <a:ext cx="8029604" cy="5072098"/>
          </a:xfrm>
        </p:spPr>
        <p:txBody>
          <a:bodyPr/>
          <a:lstStyle/>
          <a:p>
            <a:pPr>
              <a:buFont typeface="Wingdings" pitchFamily="2" charset="2"/>
              <a:buChar char="Ø"/>
            </a:pPr>
            <a:r>
              <a:rPr lang="zh-CN" altLang="en-US" b="1" dirty="0" smtClean="0"/>
              <a:t> 如果信道的幅度</a:t>
            </a:r>
            <a:r>
              <a:rPr lang="en-US" altLang="zh-CN" b="1" dirty="0" smtClean="0"/>
              <a:t>-</a:t>
            </a:r>
            <a:r>
              <a:rPr lang="zh-CN" altLang="en-US" b="1" dirty="0" smtClean="0"/>
              <a:t>频率特性在信号频带范围之内不是常数，则会使信号产生幅度</a:t>
            </a:r>
            <a:r>
              <a:rPr lang="en-US" altLang="zh-CN" b="1" dirty="0" smtClean="0"/>
              <a:t>-</a:t>
            </a:r>
            <a:r>
              <a:rPr lang="zh-CN" altLang="en-US" b="1" dirty="0" smtClean="0"/>
              <a:t>频率失真</a:t>
            </a:r>
          </a:p>
          <a:p>
            <a:pPr>
              <a:buFont typeface="Wingdings" pitchFamily="2" charset="2"/>
              <a:buChar char="Ø"/>
            </a:pPr>
            <a:r>
              <a:rPr lang="zh-CN" altLang="en-US" b="1" dirty="0" smtClean="0"/>
              <a:t>幅度</a:t>
            </a:r>
            <a:r>
              <a:rPr lang="en-US" altLang="zh-CN" b="1" dirty="0" smtClean="0"/>
              <a:t>-</a:t>
            </a:r>
            <a:r>
              <a:rPr lang="zh-CN" altLang="en-US" b="1" dirty="0" smtClean="0"/>
              <a:t>频率失真是由实际信道的幅度频率特性的不理想所引起的，这种失真又称为频率失真，属于</a:t>
            </a:r>
            <a:r>
              <a:rPr lang="zh-CN" altLang="en-US" b="1" dirty="0" smtClean="0">
                <a:solidFill>
                  <a:srgbClr val="FF00FF"/>
                </a:solidFill>
              </a:rPr>
              <a:t>线性失真</a:t>
            </a:r>
            <a:r>
              <a:rPr lang="zh-CN" altLang="en-US" b="1" dirty="0" smtClean="0"/>
              <a:t>。</a:t>
            </a:r>
          </a:p>
          <a:p>
            <a:pPr>
              <a:buFont typeface="Wingdings" pitchFamily="2" charset="2"/>
              <a:buChar char="Ø"/>
            </a:pPr>
            <a:r>
              <a:rPr lang="zh-CN" altLang="en-US" b="1" dirty="0" smtClean="0"/>
              <a:t>信道的幅度</a:t>
            </a:r>
            <a:r>
              <a:rPr lang="en-US" altLang="zh-CN" b="1" dirty="0" smtClean="0"/>
              <a:t>-</a:t>
            </a:r>
            <a:r>
              <a:rPr lang="zh-CN" altLang="en-US" b="1" dirty="0" smtClean="0"/>
              <a:t>频率特性不理想会使通过它的信号波形产生失真， 若在这种信道中传输数字信号，则会引起相邻数字信号波形之间在时间上的相互重叠，造成</a:t>
            </a:r>
            <a:r>
              <a:rPr lang="zh-CN" altLang="en-US" b="1" dirty="0" smtClean="0">
                <a:solidFill>
                  <a:srgbClr val="FF00FF"/>
                </a:solidFill>
              </a:rPr>
              <a:t>码间干扰</a:t>
            </a:r>
            <a:r>
              <a:rPr lang="zh-CN" altLang="en-US" b="1" dirty="0" smtClean="0"/>
              <a:t>。</a:t>
            </a: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29</a:t>
            </a:fld>
            <a:r>
              <a:rPr lang="zh-CN" altLang="en-US" smtClean="0"/>
              <a:t>页</a:t>
            </a:r>
            <a:endParaRPr lang="zh-CN" altLang="en-US" dirty="0"/>
          </a:p>
        </p:txBody>
      </p:sp>
    </p:spTree>
  </p:cSld>
  <p:clrMapOvr>
    <a:masterClrMapping/>
  </p:clrMapOvr>
  <p:transition spd="med">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685800" y="2492896"/>
            <a:ext cx="5110336" cy="1107554"/>
          </a:xfrm>
        </p:spPr>
        <p:txBody>
          <a:bodyPr/>
          <a:lstStyle/>
          <a:p>
            <a:r>
              <a:rPr lang="en-US" altLang="zh-CN" b="1" kern="1200" dirty="0" smtClean="0">
                <a:solidFill>
                  <a:schemeClr val="accent2">
                    <a:lumMod val="75000"/>
                  </a:schemeClr>
                </a:solidFill>
                <a:effectLst>
                  <a:outerShdw blurRad="38100" dist="38100" dir="2700000" algn="tl">
                    <a:srgbClr val="000000">
                      <a:alpha val="43137"/>
                    </a:srgbClr>
                  </a:outerShdw>
                </a:effectLst>
                <a:latin typeface="Times New Roman" pitchFamily="18" charset="0"/>
                <a:ea typeface="宋体" pitchFamily="2" charset="-122"/>
              </a:rPr>
              <a:t>3.1 </a:t>
            </a:r>
            <a:r>
              <a:rPr lang="zh-CN" altLang="en-US" b="1" kern="1200" dirty="0" smtClean="0">
                <a:solidFill>
                  <a:schemeClr val="accent2">
                    <a:lumMod val="75000"/>
                  </a:schemeClr>
                </a:solidFill>
                <a:effectLst>
                  <a:outerShdw blurRad="38100" dist="38100" dir="2700000" algn="tl">
                    <a:srgbClr val="000000">
                      <a:alpha val="43137"/>
                    </a:srgbClr>
                  </a:outerShdw>
                </a:effectLst>
                <a:latin typeface="Times New Roman" pitchFamily="18" charset="0"/>
                <a:ea typeface="宋体" pitchFamily="2" charset="-122"/>
              </a:rPr>
              <a:t>信道分类</a:t>
            </a:r>
            <a:endParaRPr lang="zh-CN" altLang="en-US" b="1" kern="1200" dirty="0">
              <a:solidFill>
                <a:schemeClr val="accent2">
                  <a:lumMod val="75000"/>
                </a:schemeClr>
              </a:solidFill>
              <a:effectLst>
                <a:outerShdw blurRad="38100" dist="38100" dir="2700000" algn="tl">
                  <a:srgbClr val="000000">
                    <a:alpha val="43137"/>
                  </a:srgbClr>
                </a:outerShdw>
              </a:effectLst>
              <a:latin typeface="Times New Roman" pitchFamily="18" charset="0"/>
              <a:ea typeface="宋体" pitchFamily="2" charset="-122"/>
            </a:endParaRP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3</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0648"/>
            <a:ext cx="8101042" cy="1143000"/>
          </a:xfrm>
        </p:spPr>
        <p:txBody>
          <a:bodyPr/>
          <a:lstStyle/>
          <a:p>
            <a:r>
              <a:rPr lang="zh-CN" altLang="en-US" sz="4000" b="1" dirty="0" smtClean="0">
                <a:solidFill>
                  <a:schemeClr val="accent2"/>
                </a:solidFill>
              </a:rPr>
              <a:t>典型音频电话信道的幅度衰减特性</a:t>
            </a:r>
            <a:endParaRPr lang="zh-CN" altLang="en-US" sz="4000" b="1" dirty="0">
              <a:solidFill>
                <a:schemeClr val="accent2"/>
              </a:solidFill>
            </a:endParaRP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30</a:t>
            </a:fld>
            <a:r>
              <a:rPr lang="zh-CN" altLang="en-US" smtClean="0"/>
              <a:t>页</a:t>
            </a:r>
            <a:endParaRPr lang="zh-CN" altLang="en-US" dirty="0"/>
          </a:p>
        </p:txBody>
      </p:sp>
      <p:pic>
        <p:nvPicPr>
          <p:cNvPr id="123906" name="Picture 2"/>
          <p:cNvPicPr>
            <a:picLocks noChangeAspect="1" noChangeArrowheads="1"/>
          </p:cNvPicPr>
          <p:nvPr/>
        </p:nvPicPr>
        <p:blipFill>
          <a:blip r:embed="rId2" cstate="print"/>
          <a:srcRect/>
          <a:stretch>
            <a:fillRect/>
          </a:stretch>
        </p:blipFill>
        <p:spPr bwMode="auto">
          <a:xfrm>
            <a:off x="1672882" y="1979550"/>
            <a:ext cx="5613762" cy="3735466"/>
          </a:xfrm>
          <a:prstGeom prst="rect">
            <a:avLst/>
          </a:prstGeom>
          <a:noFill/>
          <a:ln w="9525">
            <a:noFill/>
            <a:miter lim="800000"/>
            <a:headEnd/>
            <a:tailEnd/>
          </a:ln>
          <a:effectLst/>
        </p:spPr>
      </p:pic>
    </p:spTree>
  </p:cSld>
  <p:clrMapOvr>
    <a:masterClrMapping/>
  </p:clrMapOvr>
  <p:transition spd="med">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0648"/>
            <a:ext cx="6172216" cy="1143000"/>
          </a:xfrm>
        </p:spPr>
        <p:txBody>
          <a:bodyPr/>
          <a:lstStyle/>
          <a:p>
            <a:r>
              <a:rPr lang="zh-CN" altLang="en-US" b="1" dirty="0" smtClean="0">
                <a:solidFill>
                  <a:schemeClr val="accent2"/>
                </a:solidFill>
              </a:rPr>
              <a:t>四、相位</a:t>
            </a:r>
            <a:r>
              <a:rPr lang="en-US" altLang="zh-CN" b="1" dirty="0" smtClean="0">
                <a:solidFill>
                  <a:schemeClr val="accent2"/>
                </a:solidFill>
              </a:rPr>
              <a:t>-</a:t>
            </a:r>
            <a:r>
              <a:rPr lang="zh-CN" altLang="en-US" b="1" dirty="0" smtClean="0">
                <a:solidFill>
                  <a:schemeClr val="accent2"/>
                </a:solidFill>
              </a:rPr>
              <a:t>频率失真</a:t>
            </a:r>
            <a:endParaRPr lang="zh-CN" altLang="en-US" b="1" dirty="0">
              <a:solidFill>
                <a:schemeClr val="accent2"/>
              </a:solidFill>
            </a:endParaRPr>
          </a:p>
        </p:txBody>
      </p:sp>
      <p:sp>
        <p:nvSpPr>
          <p:cNvPr id="3" name="内容占位符 2"/>
          <p:cNvSpPr>
            <a:spLocks noGrp="1"/>
          </p:cNvSpPr>
          <p:nvPr>
            <p:ph idx="1"/>
          </p:nvPr>
        </p:nvSpPr>
        <p:spPr>
          <a:xfrm>
            <a:off x="642910" y="1285860"/>
            <a:ext cx="7772400" cy="4614866"/>
          </a:xfrm>
        </p:spPr>
        <p:txBody>
          <a:bodyPr/>
          <a:lstStyle/>
          <a:p>
            <a:pPr>
              <a:buFont typeface="Wingdings" pitchFamily="2" charset="2"/>
              <a:buChar char="Ø"/>
            </a:pPr>
            <a:r>
              <a:rPr lang="zh-CN" altLang="en-US" sz="2800" b="1" dirty="0" smtClean="0"/>
              <a:t>当信道的相位</a:t>
            </a:r>
            <a:r>
              <a:rPr lang="en-US" altLang="zh-CN" sz="2800" b="1" dirty="0" smtClean="0"/>
              <a:t>-</a:t>
            </a:r>
            <a:r>
              <a:rPr lang="zh-CN" altLang="en-US" sz="2800" b="1" dirty="0" smtClean="0"/>
              <a:t>频率特性偏离线性关系时，将会使通过信道的信号产生相位</a:t>
            </a:r>
            <a:r>
              <a:rPr lang="en-US" altLang="zh-CN" sz="2800" b="1" dirty="0" smtClean="0"/>
              <a:t>-</a:t>
            </a:r>
            <a:r>
              <a:rPr lang="zh-CN" altLang="en-US" sz="2800" b="1" dirty="0" smtClean="0"/>
              <a:t>频率失真，属于线性失真。</a:t>
            </a:r>
          </a:p>
          <a:p>
            <a:pPr>
              <a:buFont typeface="Wingdings" pitchFamily="2" charset="2"/>
              <a:buChar char="Ø"/>
            </a:pPr>
            <a:r>
              <a:rPr lang="zh-CN" altLang="en-US" sz="2800" b="1" dirty="0" smtClean="0"/>
              <a:t>在话音传输中，由于人耳对相频失真不太敏感，因此相频失真对模拟话音传输影响不明显。</a:t>
            </a:r>
          </a:p>
          <a:p>
            <a:pPr>
              <a:buFont typeface="Wingdings" pitchFamily="2" charset="2"/>
              <a:buChar char="Ø"/>
            </a:pPr>
            <a:r>
              <a:rPr lang="zh-CN" altLang="en-US" sz="2800" b="1" dirty="0" smtClean="0"/>
              <a:t>如果传输数字信号，相频失真同样会引起码间干扰，特别当传输速率较高时，相频失真会引起严重的</a:t>
            </a:r>
            <a:r>
              <a:rPr lang="zh-CN" altLang="en-US" sz="2800" b="1" dirty="0" smtClean="0">
                <a:solidFill>
                  <a:srgbClr val="FF00FF"/>
                </a:solidFill>
              </a:rPr>
              <a:t>码间干扰</a:t>
            </a:r>
            <a:r>
              <a:rPr lang="zh-CN" altLang="en-US" sz="2800" b="1" dirty="0" smtClean="0"/>
              <a:t>，使误码率性能降低。</a:t>
            </a: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31</a:t>
            </a:fld>
            <a:r>
              <a:rPr lang="zh-CN" altLang="en-US" smtClean="0"/>
              <a:t>页</a:t>
            </a:r>
            <a:endParaRPr lang="zh-CN" altLang="en-US" dirty="0"/>
          </a:p>
        </p:txBody>
      </p:sp>
    </p:spTree>
  </p:cSld>
  <p:clrMapOvr>
    <a:masterClrMapping/>
  </p:clrMapOvr>
  <p:transition spd="med">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285728"/>
            <a:ext cx="8458200" cy="1143000"/>
          </a:xfrm>
        </p:spPr>
        <p:txBody>
          <a:bodyPr/>
          <a:lstStyle/>
          <a:p>
            <a:r>
              <a:rPr lang="zh-CN" altLang="en-US" sz="3600" b="1" dirty="0" smtClean="0">
                <a:solidFill>
                  <a:schemeClr val="accent2"/>
                </a:solidFill>
              </a:rPr>
              <a:t>典型电话信道相频特性和群迟延频率特性</a:t>
            </a:r>
            <a:endParaRPr lang="zh-CN" altLang="en-US" sz="3600" b="1" dirty="0">
              <a:solidFill>
                <a:schemeClr val="accent2"/>
              </a:solidFill>
            </a:endParaRP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32</a:t>
            </a:fld>
            <a:r>
              <a:rPr lang="zh-CN" altLang="en-US" smtClean="0"/>
              <a:t>页</a:t>
            </a:r>
            <a:endParaRPr lang="zh-CN" altLang="en-US" dirty="0"/>
          </a:p>
        </p:txBody>
      </p:sp>
      <p:pic>
        <p:nvPicPr>
          <p:cNvPr id="124930" name="Picture 2"/>
          <p:cNvPicPr>
            <a:picLocks noChangeAspect="1" noChangeArrowheads="1"/>
          </p:cNvPicPr>
          <p:nvPr/>
        </p:nvPicPr>
        <p:blipFill>
          <a:blip r:embed="rId2" cstate="print"/>
          <a:srcRect/>
          <a:stretch>
            <a:fillRect/>
          </a:stretch>
        </p:blipFill>
        <p:spPr bwMode="auto">
          <a:xfrm>
            <a:off x="785786" y="2071678"/>
            <a:ext cx="7715304" cy="3357586"/>
          </a:xfrm>
          <a:prstGeom prst="rect">
            <a:avLst/>
          </a:prstGeom>
          <a:noFill/>
          <a:ln w="9525">
            <a:noFill/>
            <a:miter lim="800000"/>
            <a:headEnd/>
            <a:tailEnd/>
          </a:ln>
          <a:effectLst/>
        </p:spPr>
      </p:pic>
    </p:spTree>
  </p:cSld>
  <p:clrMapOvr>
    <a:masterClrMapping/>
  </p:clrMapOvr>
  <p:transition spd="med">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pPr algn="l"/>
            <a:r>
              <a:rPr lang="en-US" altLang="zh-CN" b="1" dirty="0" smtClean="0">
                <a:solidFill>
                  <a:schemeClr val="accent2"/>
                </a:solidFill>
              </a:rPr>
              <a:t>3.4 </a:t>
            </a:r>
            <a:r>
              <a:rPr lang="zh-CN" altLang="en-US" b="1" dirty="0" smtClean="0">
                <a:solidFill>
                  <a:schemeClr val="accent2"/>
                </a:solidFill>
              </a:rPr>
              <a:t>随参信道的特性及其对信号传输的影响</a:t>
            </a:r>
            <a:endParaRPr lang="zh-CN" altLang="en-US" b="1" dirty="0">
              <a:solidFill>
                <a:schemeClr val="accent2"/>
              </a:solidFill>
            </a:endParaRP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33</a:t>
            </a:fld>
            <a:r>
              <a:rPr lang="zh-CN" altLang="en-US" smtClean="0"/>
              <a:t>页</a:t>
            </a:r>
            <a:endParaRPr lang="zh-CN" altLang="en-US" dirty="0"/>
          </a:p>
        </p:txBody>
      </p:sp>
    </p:spTree>
  </p:cSld>
  <p:clrMapOvr>
    <a:masterClrMapping/>
  </p:clrMapOvr>
  <p:transition spd="med">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0648"/>
            <a:ext cx="5314960" cy="1143000"/>
          </a:xfrm>
        </p:spPr>
        <p:txBody>
          <a:bodyPr/>
          <a:lstStyle/>
          <a:p>
            <a:r>
              <a:rPr lang="zh-CN" altLang="en-US" b="1" dirty="0" smtClean="0">
                <a:solidFill>
                  <a:schemeClr val="accent2"/>
                </a:solidFill>
              </a:rPr>
              <a:t>一、随参信道举例</a:t>
            </a:r>
            <a:endParaRPr lang="zh-CN" altLang="en-US" b="1" dirty="0">
              <a:solidFill>
                <a:schemeClr val="accent2"/>
              </a:solidFill>
            </a:endParaRPr>
          </a:p>
        </p:txBody>
      </p:sp>
      <p:sp>
        <p:nvSpPr>
          <p:cNvPr id="3" name="内容占位符 2"/>
          <p:cNvSpPr>
            <a:spLocks noGrp="1"/>
          </p:cNvSpPr>
          <p:nvPr>
            <p:ph idx="1"/>
          </p:nvPr>
        </p:nvSpPr>
        <p:spPr>
          <a:xfrm>
            <a:off x="685800" y="1428736"/>
            <a:ext cx="7772400" cy="4667264"/>
          </a:xfrm>
        </p:spPr>
        <p:txBody>
          <a:bodyPr/>
          <a:lstStyle/>
          <a:p>
            <a:pPr>
              <a:buFont typeface="Wingdings" pitchFamily="2" charset="2"/>
              <a:buChar char="Ø"/>
            </a:pPr>
            <a:r>
              <a:rPr lang="zh-CN" altLang="en-US" sz="2800" b="1" dirty="0" smtClean="0"/>
              <a:t>随参信道是指信道传输特性随时间随机快速变化的信道。</a:t>
            </a:r>
          </a:p>
          <a:p>
            <a:pPr>
              <a:buFont typeface="Wingdings" pitchFamily="2" charset="2"/>
              <a:buChar char="Ø"/>
            </a:pPr>
            <a:r>
              <a:rPr lang="zh-CN" altLang="en-US" sz="2800" b="1" dirty="0" smtClean="0"/>
              <a:t>随参信道举例</a:t>
            </a:r>
          </a:p>
          <a:p>
            <a:pPr indent="104775">
              <a:buClr>
                <a:srgbClr val="FF0000"/>
              </a:buClr>
              <a:buFont typeface="Wingdings" pitchFamily="2" charset="2"/>
              <a:buChar char="l"/>
            </a:pPr>
            <a:r>
              <a:rPr lang="zh-CN" altLang="en-US" sz="2400" b="1" dirty="0" smtClean="0"/>
              <a:t>陆地移动信道</a:t>
            </a:r>
          </a:p>
          <a:p>
            <a:pPr indent="104775">
              <a:buClr>
                <a:srgbClr val="FF0000"/>
              </a:buClr>
              <a:buFont typeface="Wingdings" pitchFamily="2" charset="2"/>
              <a:buChar char="l"/>
            </a:pPr>
            <a:r>
              <a:rPr lang="zh-CN" altLang="en-US" sz="2400" b="1" dirty="0" smtClean="0"/>
              <a:t>短波电离层反射信道</a:t>
            </a:r>
          </a:p>
          <a:p>
            <a:pPr indent="104775">
              <a:buClr>
                <a:srgbClr val="FF0000"/>
              </a:buClr>
              <a:buFont typeface="Wingdings" pitchFamily="2" charset="2"/>
              <a:buChar char="l"/>
            </a:pPr>
            <a:r>
              <a:rPr lang="zh-CN" altLang="en-US" sz="2400" b="1" dirty="0" smtClean="0"/>
              <a:t>超短波流星余迹散射信道</a:t>
            </a:r>
          </a:p>
          <a:p>
            <a:pPr indent="104775">
              <a:buClr>
                <a:srgbClr val="FF0000"/>
              </a:buClr>
              <a:buFont typeface="Wingdings" pitchFamily="2" charset="2"/>
              <a:buChar char="l"/>
            </a:pPr>
            <a:r>
              <a:rPr lang="zh-CN" altLang="en-US" sz="2400" b="1" dirty="0" smtClean="0"/>
              <a:t>超短波及微波对流层散射信道</a:t>
            </a:r>
          </a:p>
          <a:p>
            <a:pPr indent="104775">
              <a:buClr>
                <a:srgbClr val="FF0000"/>
              </a:buClr>
              <a:buFont typeface="Wingdings" pitchFamily="2" charset="2"/>
              <a:buChar char="l"/>
            </a:pPr>
            <a:r>
              <a:rPr lang="zh-CN" altLang="en-US" sz="2400" b="1" dirty="0" smtClean="0"/>
              <a:t>超短波电离层散射</a:t>
            </a:r>
          </a:p>
          <a:p>
            <a:pPr indent="104775">
              <a:buClr>
                <a:srgbClr val="FF0000"/>
              </a:buClr>
              <a:buFont typeface="Wingdings" pitchFamily="2" charset="2"/>
              <a:buChar char="l"/>
            </a:pPr>
            <a:r>
              <a:rPr lang="zh-CN" altLang="en-US" sz="2400" b="1" dirty="0" smtClean="0"/>
              <a:t>超短波超视距绕射 </a:t>
            </a:r>
            <a:endParaRPr lang="en-US" altLang="zh-CN" sz="2400" b="1" dirty="0" smtClean="0"/>
          </a:p>
          <a:p>
            <a:pPr indent="104775">
              <a:buClr>
                <a:srgbClr val="FF0000"/>
              </a:buClr>
              <a:buFont typeface="Wingdings" pitchFamily="2" charset="2"/>
              <a:buChar char="l"/>
            </a:pPr>
            <a:r>
              <a:rPr lang="en-US" altLang="zh-CN" sz="2400" b="1" dirty="0" smtClean="0"/>
              <a:t>……</a:t>
            </a:r>
            <a:endParaRPr lang="zh-CN" altLang="en-US" sz="2400" b="1" dirty="0" smtClean="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34</a:t>
            </a:fld>
            <a:r>
              <a:rPr lang="zh-CN" altLang="en-US" smtClean="0"/>
              <a:t>页</a:t>
            </a:r>
            <a:endParaRPr lang="zh-CN" altLang="en-US" dirty="0"/>
          </a:p>
        </p:txBody>
      </p:sp>
    </p:spTree>
  </p:cSld>
  <p:clrMapOvr>
    <a:masterClrMapping/>
  </p:clrMapOvr>
  <p:transition spd="med">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accent2"/>
                </a:solidFill>
              </a:rPr>
              <a:t>陆地移动信道</a:t>
            </a:r>
            <a:endParaRPr lang="zh-CN" altLang="en-US" b="1" dirty="0">
              <a:solidFill>
                <a:schemeClr val="accent2"/>
              </a:solidFill>
            </a:endParaRPr>
          </a:p>
        </p:txBody>
      </p:sp>
      <p:sp>
        <p:nvSpPr>
          <p:cNvPr id="3" name="内容占位符 2"/>
          <p:cNvSpPr>
            <a:spLocks noGrp="1"/>
          </p:cNvSpPr>
          <p:nvPr>
            <p:ph idx="1"/>
          </p:nvPr>
        </p:nvSpPr>
        <p:spPr>
          <a:xfrm>
            <a:off x="428596" y="1428736"/>
            <a:ext cx="8029604" cy="2428892"/>
          </a:xfrm>
        </p:spPr>
        <p:txBody>
          <a:bodyPr/>
          <a:lstStyle/>
          <a:p>
            <a:pPr>
              <a:buFont typeface="Wingdings" pitchFamily="2" charset="2"/>
              <a:buChar char="Ø"/>
            </a:pPr>
            <a:r>
              <a:rPr lang="zh-CN" altLang="en-US" sz="2400" b="1" dirty="0" smtClean="0"/>
              <a:t>陆地移动通信工作频段主要在</a:t>
            </a:r>
            <a:r>
              <a:rPr lang="en-US" altLang="zh-CN" sz="2400" b="1" dirty="0" smtClean="0"/>
              <a:t>VHF</a:t>
            </a:r>
            <a:r>
              <a:rPr lang="zh-CN" altLang="en-US" sz="2400" b="1" dirty="0" smtClean="0"/>
              <a:t>和</a:t>
            </a:r>
            <a:r>
              <a:rPr lang="en-US" altLang="zh-CN" sz="2400" b="1" dirty="0" smtClean="0"/>
              <a:t>UHF</a:t>
            </a:r>
            <a:r>
              <a:rPr lang="zh-CN" altLang="en-US" sz="2400" b="1" dirty="0" smtClean="0"/>
              <a:t>频段，电波传播特点是以直射波为主。但是， 由于城市建筑群和其他地形地物的影响，电波在传播过程中会产生反射波、散射波以及它们的合成波，电波传输环境较为复杂，因此移动信道是典型的随参信道。</a:t>
            </a:r>
          </a:p>
          <a:p>
            <a:pPr>
              <a:buFont typeface="Wingdings" pitchFamily="2" charset="2"/>
              <a:buChar char="Ø"/>
            </a:pPr>
            <a:r>
              <a:rPr lang="zh-CN" altLang="en-US" sz="2400" b="1" dirty="0" smtClean="0"/>
              <a:t>移动信道的传播路径</a:t>
            </a: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35</a:t>
            </a:fld>
            <a:r>
              <a:rPr lang="zh-CN" altLang="en-US" smtClean="0"/>
              <a:t>页</a:t>
            </a:r>
            <a:endParaRPr lang="zh-CN" altLang="en-US" dirty="0"/>
          </a:p>
        </p:txBody>
      </p:sp>
      <p:pic>
        <p:nvPicPr>
          <p:cNvPr id="125954" name="Picture 2"/>
          <p:cNvPicPr>
            <a:picLocks noChangeAspect="1" noChangeArrowheads="1"/>
          </p:cNvPicPr>
          <p:nvPr/>
        </p:nvPicPr>
        <p:blipFill>
          <a:blip r:embed="rId2" cstate="print"/>
          <a:srcRect/>
          <a:stretch>
            <a:fillRect/>
          </a:stretch>
        </p:blipFill>
        <p:spPr bwMode="auto">
          <a:xfrm>
            <a:off x="1857356" y="3714752"/>
            <a:ext cx="5000660" cy="2357454"/>
          </a:xfrm>
          <a:prstGeom prst="rect">
            <a:avLst/>
          </a:prstGeom>
          <a:noFill/>
          <a:ln w="9525">
            <a:noFill/>
            <a:miter lim="800000"/>
            <a:headEnd/>
            <a:tailEnd/>
          </a:ln>
          <a:effectLst/>
        </p:spPr>
      </p:pic>
    </p:spTree>
  </p:cSld>
  <p:clrMapOvr>
    <a:masterClrMapping/>
  </p:clrMapOvr>
  <p:transition spd="med">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0648"/>
            <a:ext cx="6243654" cy="1143000"/>
          </a:xfrm>
        </p:spPr>
        <p:txBody>
          <a:bodyPr/>
          <a:lstStyle/>
          <a:p>
            <a:r>
              <a:rPr lang="zh-CN" altLang="en-US" b="1" dirty="0" smtClean="0">
                <a:solidFill>
                  <a:schemeClr val="accent2"/>
                </a:solidFill>
              </a:rPr>
              <a:t>短波电离层反射信道</a:t>
            </a:r>
            <a:endParaRPr lang="zh-CN" altLang="en-US" b="1" dirty="0">
              <a:solidFill>
                <a:schemeClr val="accent2"/>
              </a:solidFill>
            </a:endParaRPr>
          </a:p>
        </p:txBody>
      </p:sp>
      <p:sp>
        <p:nvSpPr>
          <p:cNvPr id="3" name="内容占位符 2"/>
          <p:cNvSpPr>
            <a:spLocks noGrp="1"/>
          </p:cNvSpPr>
          <p:nvPr>
            <p:ph idx="1"/>
          </p:nvPr>
        </p:nvSpPr>
        <p:spPr>
          <a:xfrm>
            <a:off x="357158" y="1643050"/>
            <a:ext cx="8501122" cy="4738702"/>
          </a:xfrm>
        </p:spPr>
        <p:txBody>
          <a:bodyPr/>
          <a:lstStyle/>
          <a:p>
            <a:pPr>
              <a:buFont typeface="Wingdings" pitchFamily="2" charset="2"/>
              <a:buChar char="Ø"/>
            </a:pPr>
            <a:r>
              <a:rPr lang="zh-CN" altLang="en-US" sz="2800" b="1" dirty="0" smtClean="0"/>
              <a:t>电离层：离地面高</a:t>
            </a:r>
            <a:r>
              <a:rPr lang="en-US" altLang="zh-CN" sz="2800" b="1" dirty="0" smtClean="0"/>
              <a:t>60~600km</a:t>
            </a:r>
            <a:r>
              <a:rPr lang="zh-CN" altLang="en-US" sz="2800" b="1" dirty="0" smtClean="0"/>
              <a:t>的大气层</a:t>
            </a:r>
          </a:p>
          <a:p>
            <a:pPr>
              <a:buFont typeface="Wingdings" pitchFamily="2" charset="2"/>
              <a:buChar char="Ø"/>
            </a:pPr>
            <a:r>
              <a:rPr lang="zh-CN" altLang="en-US" sz="2800" b="1" dirty="0" smtClean="0"/>
              <a:t>由于电离层密度和厚度随时间随机变化，因此短</a:t>
            </a:r>
          </a:p>
          <a:p>
            <a:pPr>
              <a:buFont typeface="Wingdings" pitchFamily="2" charset="2"/>
              <a:buChar char="Ø"/>
            </a:pPr>
            <a:r>
              <a:rPr lang="zh-CN" altLang="en-US" sz="2800" b="1" dirty="0" smtClean="0"/>
              <a:t>     波电波满足反射条件的频率范围也随时间变化。</a:t>
            </a:r>
          </a:p>
          <a:p>
            <a:pPr>
              <a:buFont typeface="Wingdings" pitchFamily="2" charset="2"/>
              <a:buChar char="Ø"/>
            </a:pPr>
            <a:r>
              <a:rPr lang="zh-CN" altLang="en-US" sz="2800" b="1" dirty="0" smtClean="0"/>
              <a:t>短波：</a:t>
            </a:r>
            <a:r>
              <a:rPr lang="en-US" altLang="zh-CN" sz="2800" b="1" dirty="0" smtClean="0"/>
              <a:t>3~30MHz(100~10m)</a:t>
            </a:r>
          </a:p>
          <a:p>
            <a:pPr>
              <a:buFont typeface="Wingdings" pitchFamily="2" charset="2"/>
              <a:buChar char="Ø"/>
            </a:pPr>
            <a:r>
              <a:rPr lang="zh-CN" altLang="en-US" sz="2800" b="1" dirty="0" smtClean="0"/>
              <a:t>传输无盲区，设备简单，灵活</a:t>
            </a:r>
          </a:p>
          <a:p>
            <a:pPr>
              <a:buFont typeface="Wingdings" pitchFamily="2" charset="2"/>
              <a:buChar char="Ø"/>
            </a:pPr>
            <a:r>
              <a:rPr lang="zh-CN" altLang="en-US" sz="2800" b="1" dirty="0" smtClean="0"/>
              <a:t>传输可靠性差，需经常更换工作频率</a:t>
            </a:r>
          </a:p>
          <a:p>
            <a:pPr>
              <a:buFont typeface="Wingdings" pitchFamily="2" charset="2"/>
              <a:buChar char="Ø"/>
            </a:pPr>
            <a:r>
              <a:rPr lang="zh-CN" altLang="en-US" sz="2800" b="1" dirty="0" smtClean="0"/>
              <a:t>短波广播，应急通信，抗灾通信，军事通信</a:t>
            </a: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36</a:t>
            </a:fld>
            <a:r>
              <a:rPr lang="zh-CN" altLang="en-US" smtClean="0"/>
              <a:t>页</a:t>
            </a:r>
            <a:endParaRPr lang="zh-CN" altLang="en-US" dirty="0"/>
          </a:p>
        </p:txBody>
      </p:sp>
    </p:spTree>
  </p:cSld>
  <p:clrMapOvr>
    <a:masterClrMapping/>
  </p:clrMapOvr>
  <p:transition spd="med">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0648"/>
            <a:ext cx="5457836" cy="1143000"/>
          </a:xfrm>
        </p:spPr>
        <p:txBody>
          <a:bodyPr/>
          <a:lstStyle/>
          <a:p>
            <a:r>
              <a:rPr lang="zh-CN" altLang="en-US" b="1" dirty="0" smtClean="0">
                <a:solidFill>
                  <a:schemeClr val="accent2"/>
                </a:solidFill>
              </a:rPr>
              <a:t>电离层结构示意图</a:t>
            </a:r>
            <a:endParaRPr lang="zh-CN" altLang="en-US" b="1" dirty="0">
              <a:solidFill>
                <a:schemeClr val="accent2"/>
              </a:solidFill>
            </a:endParaRP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37</a:t>
            </a:fld>
            <a:r>
              <a:rPr lang="zh-CN" altLang="en-US" smtClean="0"/>
              <a:t>页</a:t>
            </a:r>
            <a:endParaRPr lang="zh-CN" altLang="en-US" dirty="0"/>
          </a:p>
        </p:txBody>
      </p:sp>
      <p:pic>
        <p:nvPicPr>
          <p:cNvPr id="126978" name="Picture 2"/>
          <p:cNvPicPr>
            <a:picLocks noChangeAspect="1" noChangeArrowheads="1"/>
          </p:cNvPicPr>
          <p:nvPr/>
        </p:nvPicPr>
        <p:blipFill>
          <a:blip r:embed="rId2" cstate="print"/>
          <a:srcRect/>
          <a:stretch>
            <a:fillRect/>
          </a:stretch>
        </p:blipFill>
        <p:spPr bwMode="auto">
          <a:xfrm>
            <a:off x="316438" y="1911977"/>
            <a:ext cx="8398966" cy="3588725"/>
          </a:xfrm>
          <a:prstGeom prst="rect">
            <a:avLst/>
          </a:prstGeom>
          <a:noFill/>
          <a:ln w="9525">
            <a:noFill/>
            <a:miter lim="800000"/>
            <a:headEnd/>
            <a:tailEnd/>
          </a:ln>
          <a:effectLst/>
        </p:spPr>
      </p:pic>
    </p:spTree>
  </p:cSld>
  <p:clrMapOvr>
    <a:masterClrMapping/>
  </p:clrMapOvr>
  <p:transition spd="med">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0648"/>
            <a:ext cx="5314960" cy="1143000"/>
          </a:xfrm>
        </p:spPr>
        <p:txBody>
          <a:bodyPr/>
          <a:lstStyle/>
          <a:p>
            <a:r>
              <a:rPr lang="zh-CN" altLang="en-US" b="1" dirty="0" smtClean="0">
                <a:solidFill>
                  <a:schemeClr val="accent2"/>
                </a:solidFill>
              </a:rPr>
              <a:t>多径形式示意图</a:t>
            </a:r>
            <a:endParaRPr lang="zh-CN" altLang="en-US" b="1" dirty="0">
              <a:solidFill>
                <a:schemeClr val="accent2"/>
              </a:solidFill>
            </a:endParaRP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38</a:t>
            </a:fld>
            <a:r>
              <a:rPr lang="zh-CN" altLang="en-US" smtClean="0"/>
              <a:t>页</a:t>
            </a:r>
            <a:endParaRPr lang="zh-CN" altLang="en-US" dirty="0"/>
          </a:p>
        </p:txBody>
      </p:sp>
      <p:pic>
        <p:nvPicPr>
          <p:cNvPr id="128002" name="Picture 2"/>
          <p:cNvPicPr>
            <a:picLocks noChangeAspect="1" noChangeArrowheads="1"/>
          </p:cNvPicPr>
          <p:nvPr/>
        </p:nvPicPr>
        <p:blipFill>
          <a:blip r:embed="rId2" cstate="print"/>
          <a:srcRect/>
          <a:stretch>
            <a:fillRect/>
          </a:stretch>
        </p:blipFill>
        <p:spPr bwMode="auto">
          <a:xfrm>
            <a:off x="1269406" y="1537594"/>
            <a:ext cx="6731618" cy="4677488"/>
          </a:xfrm>
          <a:prstGeom prst="rect">
            <a:avLst/>
          </a:prstGeom>
          <a:noFill/>
          <a:ln w="9525">
            <a:noFill/>
            <a:miter lim="800000"/>
            <a:headEnd/>
            <a:tailEnd/>
          </a:ln>
          <a:effectLst/>
        </p:spPr>
      </p:pic>
    </p:spTree>
  </p:cSld>
  <p:clrMapOvr>
    <a:masterClrMapping/>
  </p:clrMapOvr>
  <p:transition spd="med">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0648"/>
            <a:ext cx="4886332" cy="1143000"/>
          </a:xfrm>
        </p:spPr>
        <p:txBody>
          <a:bodyPr/>
          <a:lstStyle/>
          <a:p>
            <a:r>
              <a:rPr lang="zh-CN" altLang="en-US" b="1" dirty="0" smtClean="0">
                <a:solidFill>
                  <a:schemeClr val="accent2"/>
                </a:solidFill>
              </a:rPr>
              <a:t>二、随参信道特性</a:t>
            </a:r>
            <a:endParaRPr lang="zh-CN" altLang="en-US" b="1" dirty="0">
              <a:solidFill>
                <a:schemeClr val="accent2"/>
              </a:solidFill>
            </a:endParaRPr>
          </a:p>
        </p:txBody>
      </p:sp>
      <p:sp>
        <p:nvSpPr>
          <p:cNvPr id="3" name="内容占位符 2"/>
          <p:cNvSpPr>
            <a:spLocks noGrp="1"/>
          </p:cNvSpPr>
          <p:nvPr>
            <p:ph idx="1"/>
          </p:nvPr>
        </p:nvSpPr>
        <p:spPr>
          <a:xfrm>
            <a:off x="685800" y="1643050"/>
            <a:ext cx="7772400" cy="4452950"/>
          </a:xfrm>
        </p:spPr>
        <p:txBody>
          <a:bodyPr/>
          <a:lstStyle/>
          <a:p>
            <a:pPr>
              <a:buFont typeface="Wingdings" pitchFamily="2" charset="2"/>
              <a:buChar char="Ø"/>
            </a:pPr>
            <a:r>
              <a:rPr lang="zh-CN" altLang="en-US" b="1" dirty="0" smtClean="0"/>
              <a:t>随参信道特性：</a:t>
            </a:r>
          </a:p>
          <a:p>
            <a:pPr indent="104775">
              <a:buClr>
                <a:srgbClr val="FF0000"/>
              </a:buClr>
              <a:buFont typeface="Wingdings" pitchFamily="2" charset="2"/>
              <a:buChar char="l"/>
            </a:pPr>
            <a:r>
              <a:rPr lang="zh-CN" altLang="en-US" sz="2800" b="1" dirty="0" smtClean="0"/>
              <a:t>对信号的衰减随时间而变化</a:t>
            </a:r>
          </a:p>
          <a:p>
            <a:pPr indent="104775">
              <a:buClr>
                <a:srgbClr val="FF0000"/>
              </a:buClr>
              <a:buFont typeface="Wingdings" pitchFamily="2" charset="2"/>
              <a:buChar char="l"/>
            </a:pPr>
            <a:r>
              <a:rPr lang="zh-CN" altLang="en-US" sz="2800" b="1" dirty="0" smtClean="0"/>
              <a:t>传输的时延随时间而变化</a:t>
            </a:r>
          </a:p>
          <a:p>
            <a:pPr indent="104775">
              <a:buClr>
                <a:srgbClr val="FF0000"/>
              </a:buClr>
              <a:buFont typeface="Wingdings" pitchFamily="2" charset="2"/>
              <a:buChar char="l"/>
            </a:pPr>
            <a:r>
              <a:rPr lang="zh-CN" altLang="en-US" sz="2800" b="1" dirty="0" smtClean="0"/>
              <a:t>多径传播</a:t>
            </a:r>
          </a:p>
          <a:p>
            <a:pPr>
              <a:buFont typeface="Wingdings" pitchFamily="2" charset="2"/>
              <a:buChar char="Ø"/>
            </a:pPr>
            <a:r>
              <a:rPr lang="zh-CN" altLang="en-US" b="1" dirty="0" smtClean="0"/>
              <a:t>由于随参信道比恒参信道复杂得多，它对信号传输的影响也比恒参信道严重得多。下面我们将从两个方面进行讨论</a:t>
            </a: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39</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755576" y="548680"/>
            <a:ext cx="4104456" cy="685800"/>
          </a:xfrm>
        </p:spPr>
        <p:txBody>
          <a:bodyPr rtlCol="0">
            <a:noAutofit/>
          </a:bodyPr>
          <a:lstStyle/>
          <a:p>
            <a:pPr eaLnBrk="1" hangingPunct="1">
              <a:defRPr/>
            </a:pPr>
            <a:r>
              <a:rPr lang="zh-CN" altLang="en-US" b="1" kern="1200" dirty="0" smtClean="0">
                <a:solidFill>
                  <a:schemeClr val="accent2">
                    <a:lumMod val="75000"/>
                  </a:schemeClr>
                </a:solidFill>
                <a:effectLst>
                  <a:outerShdw blurRad="38100" dist="38100" dir="2700000" algn="tl">
                    <a:srgbClr val="000000">
                      <a:alpha val="43137"/>
                    </a:srgbClr>
                  </a:outerShdw>
                </a:effectLst>
                <a:latin typeface="Times New Roman" pitchFamily="18" charset="0"/>
                <a:ea typeface="宋体" pitchFamily="2" charset="-122"/>
                <a:cs typeface="+mn-cs"/>
              </a:rPr>
              <a:t>一、狭义信道</a:t>
            </a:r>
          </a:p>
        </p:txBody>
      </p:sp>
      <p:sp>
        <p:nvSpPr>
          <p:cNvPr id="12291" name="Rectangle 3"/>
          <p:cNvSpPr>
            <a:spLocks noGrp="1" noChangeArrowheads="1"/>
          </p:cNvSpPr>
          <p:nvPr>
            <p:ph idx="1"/>
          </p:nvPr>
        </p:nvSpPr>
        <p:spPr>
          <a:xfrm>
            <a:off x="685800" y="1524000"/>
            <a:ext cx="7772400" cy="4800600"/>
          </a:xfrm>
        </p:spPr>
        <p:txBody>
          <a:bodyPr rtlCol="0">
            <a:normAutofit/>
          </a:bodyPr>
          <a:lstStyle/>
          <a:p>
            <a:pPr>
              <a:buFont typeface="Wingdings" pitchFamily="2" charset="2"/>
              <a:buChar char="Ø"/>
            </a:pPr>
            <a:r>
              <a:rPr lang="zh-CN" altLang="en-US" sz="2800" dirty="0" smtClean="0"/>
              <a:t> </a:t>
            </a:r>
            <a:r>
              <a:rPr lang="en-US" altLang="zh-CN" sz="2800" b="1" dirty="0" smtClean="0"/>
              <a:t>——</a:t>
            </a:r>
            <a:r>
              <a:rPr lang="zh-CN" altLang="en-US" sz="2800" b="1" dirty="0" smtClean="0"/>
              <a:t>信号的物理传输媒质。</a:t>
            </a:r>
          </a:p>
          <a:p>
            <a:pPr>
              <a:buClr>
                <a:srgbClr val="FF0000"/>
              </a:buClr>
              <a:buSzPct val="100000"/>
              <a:buFont typeface="Wingdings" pitchFamily="2" charset="2"/>
              <a:buChar char="l"/>
            </a:pPr>
            <a:r>
              <a:rPr lang="zh-CN" altLang="en-US" sz="2800" b="1" dirty="0" smtClean="0"/>
              <a:t>①有线信道（有形而看得见，摸得着）</a:t>
            </a:r>
          </a:p>
          <a:p>
            <a:pPr>
              <a:buSzPct val="50000"/>
            </a:pPr>
            <a:r>
              <a:rPr lang="zh-CN" altLang="en-US" sz="2800" b="1" dirty="0" smtClean="0"/>
              <a:t>         双绞线，光纤，同轴电缆，对称电缆，等。</a:t>
            </a:r>
          </a:p>
          <a:p>
            <a:pPr>
              <a:buClr>
                <a:srgbClr val="FF0000"/>
              </a:buClr>
              <a:buSzPct val="100000"/>
              <a:buFont typeface="Wingdings" pitchFamily="2" charset="2"/>
              <a:buChar char="l"/>
            </a:pPr>
            <a:r>
              <a:rPr lang="zh-CN" altLang="en-US" sz="2800" b="1" dirty="0" smtClean="0"/>
              <a:t> ②无线信道（无形而看不见，摸不着）</a:t>
            </a:r>
          </a:p>
          <a:p>
            <a:r>
              <a:rPr lang="zh-CN" altLang="en-US" sz="2800" b="1" dirty="0" smtClean="0"/>
              <a:t>        地波传播、短波电离层反射、超短波或微波</a:t>
            </a:r>
          </a:p>
          <a:p>
            <a:r>
              <a:rPr lang="zh-CN" altLang="en-US" sz="2800" b="1" dirty="0" smtClean="0"/>
              <a:t>视距中继、人造卫星中继、散射及移动无线</a:t>
            </a:r>
          </a:p>
          <a:p>
            <a:r>
              <a:rPr lang="zh-CN" altLang="en-US" sz="2800" b="1" dirty="0" smtClean="0"/>
              <a:t>电信道，等。</a:t>
            </a:r>
            <a:endParaRPr lang="zh-CN" altLang="en-US" sz="2800" b="1" dirty="0" smtClean="0">
              <a:latin typeface="宋体" pitchFamily="2" charset="-122"/>
            </a:endParaRPr>
          </a:p>
        </p:txBody>
      </p:sp>
      <p:sp>
        <p:nvSpPr>
          <p:cNvPr id="46083" name="灯片编号占位符 5"/>
          <p:cNvSpPr>
            <a:spLocks noGrp="1"/>
          </p:cNvSpPr>
          <p:nvPr>
            <p:ph type="sldNum" sz="quarter" idx="4"/>
          </p:nvPr>
        </p:nvSpPr>
        <p:spPr/>
        <p:txBody>
          <a:bodyPr/>
          <a:lstStyle/>
          <a:p>
            <a:pPr>
              <a:defRPr/>
            </a:pPr>
            <a:fld id="{001C574F-D32F-40FD-BB5A-B388A44A12F3}" type="slidenum">
              <a:rPr lang="en-US" altLang="zh-CN"/>
              <a:pPr>
                <a:defRPr/>
              </a:pPr>
              <a:t>4</a:t>
            </a:fld>
            <a:endParaRPr lang="en-US" altLang="zh-CN"/>
          </a:p>
        </p:txBody>
      </p:sp>
      <p:sp>
        <p:nvSpPr>
          <p:cNvPr id="47110" name="AutoShape 4">
            <a:hlinkClick r:id="" action="ppaction://hlinkshowjump?jump=nextslide" highlightClick="1"/>
          </p:cNvPr>
          <p:cNvSpPr>
            <a:spLocks noChangeArrowheads="1"/>
          </p:cNvSpPr>
          <p:nvPr/>
        </p:nvSpPr>
        <p:spPr bwMode="auto">
          <a:xfrm>
            <a:off x="7162800" y="1371600"/>
            <a:ext cx="609600" cy="381000"/>
          </a:xfrm>
          <a:prstGeom prst="actionButtonBackPrevious">
            <a:avLst/>
          </a:prstGeom>
          <a:noFill/>
          <a:ln w="9525">
            <a:noFill/>
            <a:miter lim="800000"/>
            <a:headEnd/>
            <a:tailEnd/>
          </a:ln>
        </p:spPr>
        <p:txBody>
          <a:bodyPr wrap="none" anchor="ctr"/>
          <a:lstStyle/>
          <a:p>
            <a:endParaRPr lang="zh-CN" altLang="en-US"/>
          </a:p>
        </p:txBody>
      </p:sp>
    </p:spTree>
  </p:cSld>
  <p:clrMapOvr>
    <a:masterClrMapping/>
  </p:clrMapOvr>
  <p:transition>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0648"/>
            <a:ext cx="6315092" cy="1143000"/>
          </a:xfrm>
        </p:spPr>
        <p:txBody>
          <a:bodyPr/>
          <a:lstStyle/>
          <a:p>
            <a:r>
              <a:rPr lang="zh-CN" altLang="en-US" b="1" dirty="0" smtClean="0">
                <a:solidFill>
                  <a:schemeClr val="accent2"/>
                </a:solidFill>
              </a:rPr>
              <a:t>多径衰落与频率弥散</a:t>
            </a:r>
            <a:endParaRPr lang="zh-CN" altLang="en-US" b="1" dirty="0">
              <a:solidFill>
                <a:schemeClr val="accent2"/>
              </a:solidFill>
            </a:endParaRPr>
          </a:p>
        </p:txBody>
      </p:sp>
      <p:sp>
        <p:nvSpPr>
          <p:cNvPr id="3" name="内容占位符 2"/>
          <p:cNvSpPr>
            <a:spLocks noGrp="1"/>
          </p:cNvSpPr>
          <p:nvPr>
            <p:ph idx="1"/>
          </p:nvPr>
        </p:nvSpPr>
        <p:spPr>
          <a:xfrm>
            <a:off x="685800" y="1428736"/>
            <a:ext cx="7772400" cy="4667264"/>
          </a:xfrm>
        </p:spPr>
        <p:txBody>
          <a:bodyPr/>
          <a:lstStyle/>
          <a:p>
            <a:pPr>
              <a:buFont typeface="Wingdings" pitchFamily="2" charset="2"/>
              <a:buChar char="Ø"/>
            </a:pPr>
            <a:r>
              <a:rPr lang="zh-CN" altLang="en-US" sz="2400" b="1" dirty="0" smtClean="0"/>
              <a:t>假设发送信号为单一频率正弦波</a:t>
            </a:r>
          </a:p>
          <a:p>
            <a:pPr>
              <a:buFont typeface="Wingdings" pitchFamily="2" charset="2"/>
              <a:buChar char="Ø"/>
            </a:pPr>
            <a:r>
              <a:rPr lang="zh-CN" altLang="en-US" sz="2400" b="1" dirty="0" smtClean="0"/>
              <a:t>多径信道一共有</a:t>
            </a:r>
            <a:r>
              <a:rPr lang="en-US" altLang="zh-CN" sz="2400" b="1" dirty="0" smtClean="0"/>
              <a:t>n</a:t>
            </a:r>
            <a:r>
              <a:rPr lang="zh-CN" altLang="en-US" sz="2400" b="1" dirty="0" smtClean="0"/>
              <a:t>条路径，各条路径具有时变衰耗和时变传输时延且各条路径到达接收端的信号相互独立</a:t>
            </a:r>
          </a:p>
          <a:p>
            <a:pPr>
              <a:buFont typeface="Wingdings" pitchFamily="2" charset="2"/>
              <a:buChar char="Ø"/>
            </a:pPr>
            <a:r>
              <a:rPr lang="zh-CN" altLang="en-US" sz="2400" b="1" dirty="0" smtClean="0"/>
              <a:t>则接收端接收到的合成波为</a:t>
            </a: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40</a:t>
            </a:fld>
            <a:r>
              <a:rPr lang="zh-CN" altLang="en-US" smtClean="0"/>
              <a:t>页</a:t>
            </a:r>
            <a:endParaRPr lang="zh-CN" altLang="en-US" dirty="0"/>
          </a:p>
        </p:txBody>
      </p:sp>
      <p:pic>
        <p:nvPicPr>
          <p:cNvPr id="129026" name="Picture 2"/>
          <p:cNvPicPr>
            <a:picLocks noChangeAspect="1" noChangeArrowheads="1"/>
          </p:cNvPicPr>
          <p:nvPr/>
        </p:nvPicPr>
        <p:blipFill>
          <a:blip r:embed="rId2" cstate="print"/>
          <a:srcRect/>
          <a:stretch>
            <a:fillRect/>
          </a:stretch>
        </p:blipFill>
        <p:spPr bwMode="auto">
          <a:xfrm>
            <a:off x="785786" y="3357562"/>
            <a:ext cx="7286676" cy="2643206"/>
          </a:xfrm>
          <a:prstGeom prst="rect">
            <a:avLst/>
          </a:prstGeom>
          <a:noFill/>
          <a:ln w="9525">
            <a:noFill/>
            <a:miter lim="800000"/>
            <a:headEnd/>
            <a:tailEnd/>
          </a:ln>
          <a:effectLst/>
        </p:spPr>
      </p:pic>
    </p:spTree>
  </p:cSld>
  <p:clrMapOvr>
    <a:masterClrMapping/>
  </p:clrMapOvr>
  <p:transition spd="med">
    <p:zo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1357298"/>
            <a:ext cx="7772400" cy="4738702"/>
          </a:xfrm>
        </p:spPr>
        <p:txBody>
          <a:bodyPr/>
          <a:lstStyle/>
          <a:p>
            <a:pPr>
              <a:buFont typeface="Wingdings" pitchFamily="2" charset="2"/>
              <a:buChar char="Ø"/>
            </a:pPr>
            <a:r>
              <a:rPr lang="zh-CN" altLang="en-US" sz="2400" b="1" dirty="0" smtClean="0"/>
              <a:t>传输时延可以转换为相位的形式</a:t>
            </a:r>
            <a:endParaRPr lang="en-US" altLang="zh-CN" sz="2400" b="1" dirty="0" smtClean="0"/>
          </a:p>
          <a:p>
            <a:pPr>
              <a:buFont typeface="Wingdings" pitchFamily="2" charset="2"/>
              <a:buChar char="Ø"/>
            </a:pPr>
            <a:endParaRPr lang="en-US" altLang="zh-CN" sz="2400" b="1" dirty="0" smtClean="0"/>
          </a:p>
          <a:p>
            <a:pPr>
              <a:buFont typeface="Wingdings" pitchFamily="2" charset="2"/>
              <a:buChar char="Ø"/>
            </a:pPr>
            <a:endParaRPr lang="en-US" altLang="zh-CN" sz="2400" b="1" dirty="0" smtClean="0"/>
          </a:p>
          <a:p>
            <a:pPr>
              <a:buFont typeface="Wingdings" pitchFamily="2" charset="2"/>
              <a:buChar char="Ø"/>
            </a:pPr>
            <a:endParaRPr lang="en-US" altLang="zh-CN" sz="2400" b="1" dirty="0" smtClean="0"/>
          </a:p>
          <a:p>
            <a:pPr>
              <a:buFont typeface="Wingdings" pitchFamily="2" charset="2"/>
              <a:buChar char="Ø"/>
            </a:pPr>
            <a:endParaRPr lang="en-US" altLang="zh-CN" sz="2400" b="1" dirty="0" smtClean="0"/>
          </a:p>
          <a:p>
            <a:pPr>
              <a:buFont typeface="Wingdings" pitchFamily="2" charset="2"/>
              <a:buChar char="Ø"/>
            </a:pPr>
            <a:endParaRPr lang="en-US" altLang="zh-CN" sz="2400" b="1" dirty="0" smtClean="0"/>
          </a:p>
          <a:p>
            <a:pPr>
              <a:buFont typeface="Wingdings" pitchFamily="2" charset="2"/>
              <a:buChar char="Ø"/>
            </a:pPr>
            <a:r>
              <a:rPr lang="zh-CN" altLang="en-US" sz="2400" b="1" dirty="0" smtClean="0"/>
              <a:t>根据概率论中心极限定理，</a:t>
            </a:r>
          </a:p>
          <a:p>
            <a:pPr>
              <a:buFont typeface="Wingdings" pitchFamily="2" charset="2"/>
              <a:buChar char="Ø"/>
            </a:pPr>
            <a:r>
              <a:rPr lang="zh-CN" altLang="en-US" sz="2400" b="1" dirty="0" smtClean="0"/>
              <a:t> 当</a:t>
            </a:r>
            <a:r>
              <a:rPr lang="en-US" altLang="zh-CN" sz="2400" b="1" dirty="0" smtClean="0"/>
              <a:t>n</a:t>
            </a:r>
            <a:r>
              <a:rPr lang="zh-CN" altLang="en-US" sz="2400" b="1" dirty="0" smtClean="0"/>
              <a:t>足够大时，</a:t>
            </a:r>
            <a:r>
              <a:rPr lang="en-US" altLang="zh-CN" sz="2400" b="1" dirty="0" smtClean="0"/>
              <a:t>x(t)</a:t>
            </a:r>
            <a:r>
              <a:rPr lang="zh-CN" altLang="en-US" sz="2400" b="1" dirty="0" smtClean="0"/>
              <a:t>和</a:t>
            </a:r>
            <a:r>
              <a:rPr lang="en-US" altLang="zh-CN" sz="2400" b="1" dirty="0" smtClean="0"/>
              <a:t>y(t)</a:t>
            </a:r>
            <a:r>
              <a:rPr lang="zh-CN" altLang="en-US" sz="2400" b="1" dirty="0" smtClean="0"/>
              <a:t>都趋于正态分布</a:t>
            </a:r>
          </a:p>
          <a:p>
            <a:pPr>
              <a:buFont typeface="Wingdings" pitchFamily="2" charset="2"/>
              <a:buChar char="Ø"/>
            </a:pPr>
            <a:r>
              <a:rPr lang="zh-CN" altLang="en-US" sz="2400" b="1" dirty="0" smtClean="0"/>
              <a:t>表示为包络和相位的形式</a:t>
            </a:r>
          </a:p>
          <a:p>
            <a:pPr>
              <a:buFont typeface="Wingdings" pitchFamily="2" charset="2"/>
              <a:buChar char="Ø"/>
            </a:pPr>
            <a:r>
              <a:rPr lang="zh-CN" altLang="en-US" sz="2400" b="1" dirty="0" smtClean="0"/>
              <a:t> 包络的一维分布服从瑞利分布，相位的一维分布服从均匀分布</a:t>
            </a: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41</a:t>
            </a:fld>
            <a:r>
              <a:rPr lang="zh-CN" altLang="en-US" smtClean="0"/>
              <a:t>页</a:t>
            </a:r>
            <a:endParaRPr lang="zh-CN" altLang="en-US" dirty="0"/>
          </a:p>
        </p:txBody>
      </p:sp>
      <p:pic>
        <p:nvPicPr>
          <p:cNvPr id="130050" name="Picture 2"/>
          <p:cNvPicPr>
            <a:picLocks noChangeAspect="1" noChangeArrowheads="1"/>
          </p:cNvPicPr>
          <p:nvPr/>
        </p:nvPicPr>
        <p:blipFill>
          <a:blip r:embed="rId2" cstate="print"/>
          <a:srcRect/>
          <a:stretch>
            <a:fillRect/>
          </a:stretch>
        </p:blipFill>
        <p:spPr bwMode="auto">
          <a:xfrm>
            <a:off x="1357290" y="1785926"/>
            <a:ext cx="6215106" cy="1500198"/>
          </a:xfrm>
          <a:prstGeom prst="rect">
            <a:avLst/>
          </a:prstGeom>
          <a:noFill/>
          <a:ln w="9525">
            <a:noFill/>
            <a:miter lim="800000"/>
            <a:headEnd/>
            <a:tailEnd/>
          </a:ln>
          <a:effectLst/>
        </p:spPr>
      </p:pic>
      <p:pic>
        <p:nvPicPr>
          <p:cNvPr id="130051" name="Picture 3"/>
          <p:cNvPicPr>
            <a:picLocks noChangeAspect="1" noChangeArrowheads="1"/>
          </p:cNvPicPr>
          <p:nvPr/>
        </p:nvPicPr>
        <p:blipFill>
          <a:blip r:embed="rId3" cstate="print"/>
          <a:srcRect/>
          <a:stretch>
            <a:fillRect/>
          </a:stretch>
        </p:blipFill>
        <p:spPr bwMode="auto">
          <a:xfrm>
            <a:off x="4643438" y="3214686"/>
            <a:ext cx="2571767" cy="1214446"/>
          </a:xfrm>
          <a:prstGeom prst="rect">
            <a:avLst/>
          </a:prstGeom>
          <a:noFill/>
          <a:ln w="9525">
            <a:noFill/>
            <a:miter lim="800000"/>
            <a:headEnd/>
            <a:tailEnd/>
          </a:ln>
          <a:effectLst/>
        </p:spPr>
      </p:pic>
      <p:pic>
        <p:nvPicPr>
          <p:cNvPr id="130052" name="Picture 4"/>
          <p:cNvPicPr>
            <a:picLocks noChangeAspect="1" noChangeArrowheads="1"/>
          </p:cNvPicPr>
          <p:nvPr/>
        </p:nvPicPr>
        <p:blipFill>
          <a:blip r:embed="rId4" cstate="print"/>
          <a:srcRect/>
          <a:stretch>
            <a:fillRect/>
          </a:stretch>
        </p:blipFill>
        <p:spPr bwMode="auto">
          <a:xfrm>
            <a:off x="1785918" y="3357562"/>
            <a:ext cx="2857520" cy="500066"/>
          </a:xfrm>
          <a:prstGeom prst="rect">
            <a:avLst/>
          </a:prstGeom>
          <a:noFill/>
          <a:ln w="9525">
            <a:noFill/>
            <a:miter lim="800000"/>
            <a:headEnd/>
            <a:tailEnd/>
          </a:ln>
          <a:effectLst/>
        </p:spPr>
      </p:pic>
    </p:spTree>
  </p:cSld>
  <p:clrMapOvr>
    <a:masterClrMapping/>
  </p:clrMapOvr>
  <p:transition spd="med">
    <p:zo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1428736"/>
            <a:ext cx="8029604" cy="5072098"/>
          </a:xfrm>
        </p:spPr>
        <p:txBody>
          <a:bodyPr/>
          <a:lstStyle/>
          <a:p>
            <a:pPr>
              <a:buFont typeface="Wingdings" pitchFamily="2" charset="2"/>
              <a:buChar char="Ø"/>
            </a:pPr>
            <a:r>
              <a:rPr lang="zh-CN" altLang="en-US" sz="2800" b="1" dirty="0" smtClean="0"/>
              <a:t>相对于载波来说和是慢变化随机过程， 于是</a:t>
            </a:r>
            <a:r>
              <a:rPr lang="en-US" altLang="zh-CN" sz="2800" b="1" dirty="0" smtClean="0"/>
              <a:t>r(t)</a:t>
            </a:r>
            <a:r>
              <a:rPr lang="zh-CN" altLang="en-US" sz="2800" b="1" dirty="0" smtClean="0"/>
              <a:t>可以看成是一个窄带随机过程。我们可以得到以下两个结论：</a:t>
            </a:r>
          </a:p>
          <a:p>
            <a:pPr indent="-79375">
              <a:buClr>
                <a:srgbClr val="FF0000"/>
              </a:buClr>
              <a:buFont typeface="Wingdings" pitchFamily="2" charset="2"/>
              <a:buChar char="l"/>
            </a:pPr>
            <a:r>
              <a:rPr lang="zh-CN" altLang="en-US" sz="2800" b="1" dirty="0" smtClean="0"/>
              <a:t>多径传播使单一频率的正弦信号变成了包络和    相位受调制的窄带信号，这种信号称为衰落信号，即</a:t>
            </a:r>
            <a:r>
              <a:rPr lang="zh-CN" altLang="en-US" sz="2800" b="1" dirty="0" smtClean="0">
                <a:solidFill>
                  <a:srgbClr val="FF00FF"/>
                </a:solidFill>
              </a:rPr>
              <a:t>多径传播使信号产生瑞利型衰落</a:t>
            </a:r>
            <a:r>
              <a:rPr lang="zh-CN" altLang="en-US" sz="2800" b="1" dirty="0" smtClean="0"/>
              <a:t>；</a:t>
            </a:r>
          </a:p>
          <a:p>
            <a:pPr indent="-79375">
              <a:buClr>
                <a:srgbClr val="FF0000"/>
              </a:buClr>
              <a:buFont typeface="Wingdings" pitchFamily="2" charset="2"/>
              <a:buChar char="l"/>
            </a:pPr>
            <a:r>
              <a:rPr lang="zh-CN" altLang="en-US" sz="2800" b="1" dirty="0" smtClean="0"/>
              <a:t>多径传播使单一谱线变成了窄带频谱，即多径传播引起了</a:t>
            </a:r>
            <a:r>
              <a:rPr lang="zh-CN" altLang="en-US" sz="2800" b="1" dirty="0" smtClean="0">
                <a:solidFill>
                  <a:srgbClr val="FF00FF"/>
                </a:solidFill>
              </a:rPr>
              <a:t>频率弥散</a:t>
            </a:r>
            <a:r>
              <a:rPr lang="zh-CN" altLang="en-US" sz="2800" b="1" dirty="0" smtClean="0"/>
              <a:t>。</a:t>
            </a: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42</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accent2"/>
                </a:solidFill>
              </a:rPr>
              <a:t>频率选择性衰落与相关带宽</a:t>
            </a:r>
            <a:endParaRPr lang="zh-CN" altLang="en-US" b="1" dirty="0">
              <a:solidFill>
                <a:schemeClr val="accent2"/>
              </a:solidFill>
            </a:endParaRPr>
          </a:p>
        </p:txBody>
      </p:sp>
      <p:sp>
        <p:nvSpPr>
          <p:cNvPr id="3" name="内容占位符 2"/>
          <p:cNvSpPr>
            <a:spLocks noGrp="1"/>
          </p:cNvSpPr>
          <p:nvPr>
            <p:ph idx="1"/>
          </p:nvPr>
        </p:nvSpPr>
        <p:spPr>
          <a:xfrm>
            <a:off x="685800" y="1428736"/>
            <a:ext cx="7772400" cy="4929222"/>
          </a:xfrm>
        </p:spPr>
        <p:txBody>
          <a:bodyPr/>
          <a:lstStyle/>
          <a:p>
            <a:pPr>
              <a:buFont typeface="Wingdings" pitchFamily="2" charset="2"/>
              <a:buChar char="Ø"/>
            </a:pPr>
            <a:r>
              <a:rPr lang="zh-CN" altLang="en-US" sz="2800" b="1" dirty="0" smtClean="0"/>
              <a:t>当发送信号是具有一定频带宽度的信号时，多径传播除了会使信号产生瑞利型衰落之外，还会产生频率选择性衰落。</a:t>
            </a:r>
          </a:p>
          <a:p>
            <a:pPr>
              <a:buFont typeface="Wingdings" pitchFamily="2" charset="2"/>
              <a:buChar char="Ø"/>
            </a:pPr>
            <a:r>
              <a:rPr lang="zh-CN" altLang="en-US" sz="2800" b="1" dirty="0" smtClean="0"/>
              <a:t>假设多径传播的路径只有两条</a:t>
            </a:r>
            <a:endParaRPr lang="en-US" altLang="zh-CN" sz="2800" b="1" dirty="0" smtClean="0"/>
          </a:p>
          <a:p>
            <a:pPr>
              <a:buFont typeface="Wingdings" pitchFamily="2" charset="2"/>
              <a:buChar char="Ø"/>
            </a:pPr>
            <a:endParaRPr lang="en-US" altLang="zh-CN" sz="2800" b="1" dirty="0" smtClean="0"/>
          </a:p>
          <a:p>
            <a:pPr>
              <a:buFont typeface="Wingdings" pitchFamily="2" charset="2"/>
              <a:buChar char="Ø"/>
            </a:pPr>
            <a:endParaRPr lang="en-US" altLang="zh-CN" sz="2800" b="1" dirty="0" smtClean="0"/>
          </a:p>
          <a:p>
            <a:endParaRPr lang="en-US" altLang="zh-CN" sz="2800" b="1" dirty="0" smtClean="0"/>
          </a:p>
          <a:p>
            <a:pPr>
              <a:buFont typeface="Wingdings" pitchFamily="2" charset="2"/>
              <a:buChar char="Ø"/>
            </a:pPr>
            <a:r>
              <a:rPr lang="zh-CN" altLang="en-US" sz="2800" b="1" dirty="0" smtClean="0"/>
              <a:t>输出信号为</a:t>
            </a: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43</a:t>
            </a:fld>
            <a:r>
              <a:rPr lang="zh-CN" altLang="en-US" smtClean="0"/>
              <a:t>页</a:t>
            </a:r>
            <a:endParaRPr lang="zh-CN" altLang="en-US" dirty="0"/>
          </a:p>
        </p:txBody>
      </p:sp>
      <p:pic>
        <p:nvPicPr>
          <p:cNvPr id="131074" name="Picture 2"/>
          <p:cNvPicPr>
            <a:picLocks noChangeAspect="1" noChangeArrowheads="1"/>
          </p:cNvPicPr>
          <p:nvPr/>
        </p:nvPicPr>
        <p:blipFill>
          <a:blip r:embed="rId2" cstate="print"/>
          <a:srcRect/>
          <a:stretch>
            <a:fillRect/>
          </a:stretch>
        </p:blipFill>
        <p:spPr bwMode="auto">
          <a:xfrm>
            <a:off x="3143240" y="3357562"/>
            <a:ext cx="5072098" cy="1714512"/>
          </a:xfrm>
          <a:prstGeom prst="rect">
            <a:avLst/>
          </a:prstGeom>
          <a:noFill/>
          <a:ln w="9525">
            <a:noFill/>
            <a:miter lim="800000"/>
            <a:headEnd/>
            <a:tailEnd/>
          </a:ln>
          <a:effectLst/>
        </p:spPr>
      </p:pic>
      <p:pic>
        <p:nvPicPr>
          <p:cNvPr id="131075" name="Picture 3"/>
          <p:cNvPicPr>
            <a:picLocks noChangeAspect="1" noChangeArrowheads="1"/>
          </p:cNvPicPr>
          <p:nvPr/>
        </p:nvPicPr>
        <p:blipFill>
          <a:blip r:embed="rId3" cstate="print"/>
          <a:srcRect/>
          <a:stretch>
            <a:fillRect/>
          </a:stretch>
        </p:blipFill>
        <p:spPr bwMode="auto">
          <a:xfrm>
            <a:off x="2357422" y="5411875"/>
            <a:ext cx="4429156" cy="560315"/>
          </a:xfrm>
          <a:prstGeom prst="rect">
            <a:avLst/>
          </a:prstGeom>
          <a:noFill/>
          <a:ln w="9525">
            <a:noFill/>
            <a:miter lim="800000"/>
            <a:headEnd/>
            <a:tailEnd/>
          </a:ln>
          <a:effectLst/>
        </p:spPr>
      </p:pic>
    </p:spTree>
  </p:cSld>
  <p:clrMapOvr>
    <a:masterClrMapping/>
  </p:clrMapOvr>
  <p:transition spd="med">
    <p:zo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1643050"/>
            <a:ext cx="7772400" cy="4452950"/>
          </a:xfrm>
        </p:spPr>
        <p:txBody>
          <a:bodyPr/>
          <a:lstStyle/>
          <a:p>
            <a:pPr>
              <a:buFont typeface="Wingdings" pitchFamily="2" charset="2"/>
              <a:buChar char="Ø"/>
            </a:pPr>
            <a:r>
              <a:rPr lang="zh-CN" altLang="en-US" sz="2800" b="1" dirty="0" smtClean="0"/>
              <a:t>其频域表示式为</a:t>
            </a:r>
            <a:endParaRPr lang="en-US" altLang="zh-CN" sz="2800" b="1" dirty="0" smtClean="0"/>
          </a:p>
          <a:p>
            <a:pPr>
              <a:buFont typeface="Wingdings" pitchFamily="2" charset="2"/>
              <a:buChar char="Ø"/>
            </a:pPr>
            <a:endParaRPr lang="en-US" altLang="zh-CN" sz="2800" b="1" dirty="0" smtClean="0"/>
          </a:p>
          <a:p>
            <a:pPr>
              <a:buFont typeface="Wingdings" pitchFamily="2" charset="2"/>
              <a:buChar char="Ø"/>
            </a:pPr>
            <a:endParaRPr lang="en-US" altLang="zh-CN" sz="2800" b="1" dirty="0" smtClean="0"/>
          </a:p>
          <a:p>
            <a:pPr>
              <a:buFont typeface="Wingdings" pitchFamily="2" charset="2"/>
              <a:buChar char="Ø"/>
            </a:pPr>
            <a:r>
              <a:rPr lang="zh-CN" altLang="en-US" sz="2800" b="1" dirty="0" smtClean="0"/>
              <a:t>信道传输函数为</a:t>
            </a:r>
            <a:endParaRPr lang="en-US" altLang="zh-CN" sz="2800" b="1" dirty="0" smtClean="0"/>
          </a:p>
          <a:p>
            <a:pPr>
              <a:buFont typeface="Wingdings" pitchFamily="2" charset="2"/>
              <a:buChar char="Ø"/>
            </a:pPr>
            <a:endParaRPr lang="en-US" altLang="zh-CN" sz="2800" b="1" dirty="0" smtClean="0"/>
          </a:p>
          <a:p>
            <a:pPr>
              <a:buFont typeface="Wingdings" pitchFamily="2" charset="2"/>
              <a:buChar char="Ø"/>
            </a:pPr>
            <a:endParaRPr lang="en-US" altLang="zh-CN" sz="2800" b="1" dirty="0" smtClean="0"/>
          </a:p>
          <a:p>
            <a:pPr>
              <a:buFont typeface="Wingdings" pitchFamily="2" charset="2"/>
              <a:buChar char="Ø"/>
            </a:pPr>
            <a:r>
              <a:rPr lang="zh-CN" altLang="en-US" sz="2800" b="1" dirty="0" smtClean="0"/>
              <a:t>信道幅频特性为</a:t>
            </a: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44</a:t>
            </a:fld>
            <a:r>
              <a:rPr lang="zh-CN" altLang="en-US" smtClean="0"/>
              <a:t>页</a:t>
            </a:r>
            <a:endParaRPr lang="zh-CN" altLang="en-US" dirty="0"/>
          </a:p>
        </p:txBody>
      </p:sp>
      <p:graphicFrame>
        <p:nvGraphicFramePr>
          <p:cNvPr id="2" name="对象 1"/>
          <p:cNvGraphicFramePr>
            <a:graphicFrameLocks noChangeAspect="1"/>
          </p:cNvGraphicFramePr>
          <p:nvPr>
            <p:extLst>
              <p:ext uri="{D42A27DB-BD31-4B8C-83A1-F6EECF244321}">
                <p14:modId xmlns:p14="http://schemas.microsoft.com/office/powerpoint/2010/main" val="3165217686"/>
              </p:ext>
            </p:extLst>
          </p:nvPr>
        </p:nvGraphicFramePr>
        <p:xfrm>
          <a:off x="3680514" y="3717032"/>
          <a:ext cx="3619861" cy="864096"/>
        </p:xfrm>
        <a:graphic>
          <a:graphicData uri="http://schemas.openxmlformats.org/presentationml/2006/ole">
            <mc:AlternateContent xmlns:mc="http://schemas.openxmlformats.org/markup-compatibility/2006">
              <mc:Choice xmlns:v="urn:schemas-microsoft-com:vml" Requires="v">
                <p:oleObj spid="_x0000_s169992" name="Equation" r:id="rId3" imgW="1968480" imgH="469800" progId="Equation.DSMT4">
                  <p:embed/>
                </p:oleObj>
              </mc:Choice>
              <mc:Fallback>
                <p:oleObj name="Equation" r:id="rId3" imgW="1968480" imgH="469800" progId="Equation.DSMT4">
                  <p:embed/>
                  <p:pic>
                    <p:nvPicPr>
                      <p:cNvPr id="0" name=""/>
                      <p:cNvPicPr/>
                      <p:nvPr/>
                    </p:nvPicPr>
                    <p:blipFill>
                      <a:blip r:embed="rId4"/>
                      <a:stretch>
                        <a:fillRect/>
                      </a:stretch>
                    </p:blipFill>
                    <p:spPr>
                      <a:xfrm>
                        <a:off x="3680514" y="3717032"/>
                        <a:ext cx="3619861" cy="864096"/>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033785181"/>
              </p:ext>
            </p:extLst>
          </p:nvPr>
        </p:nvGraphicFramePr>
        <p:xfrm>
          <a:off x="2195736" y="5226350"/>
          <a:ext cx="4983247" cy="945157"/>
        </p:xfrm>
        <a:graphic>
          <a:graphicData uri="http://schemas.openxmlformats.org/presentationml/2006/ole">
            <mc:AlternateContent xmlns:mc="http://schemas.openxmlformats.org/markup-compatibility/2006">
              <mc:Choice xmlns:v="urn:schemas-microsoft-com:vml" Requires="v">
                <p:oleObj spid="_x0000_s169993" name="Equation" r:id="rId5" imgW="2539800" imgH="482400" progId="Equation.DSMT4">
                  <p:embed/>
                </p:oleObj>
              </mc:Choice>
              <mc:Fallback>
                <p:oleObj name="Equation" r:id="rId5" imgW="2539800" imgH="482400" progId="Equation.DSMT4">
                  <p:embed/>
                  <p:pic>
                    <p:nvPicPr>
                      <p:cNvPr id="0" name=""/>
                      <p:cNvPicPr/>
                      <p:nvPr/>
                    </p:nvPicPr>
                    <p:blipFill>
                      <a:blip r:embed="rId6"/>
                      <a:stretch>
                        <a:fillRect/>
                      </a:stretch>
                    </p:blipFill>
                    <p:spPr>
                      <a:xfrm>
                        <a:off x="2195736" y="5226350"/>
                        <a:ext cx="4983247" cy="945157"/>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779093193"/>
              </p:ext>
            </p:extLst>
          </p:nvPr>
        </p:nvGraphicFramePr>
        <p:xfrm>
          <a:off x="3547344" y="2075969"/>
          <a:ext cx="3886200" cy="1143000"/>
        </p:xfrm>
        <a:graphic>
          <a:graphicData uri="http://schemas.openxmlformats.org/presentationml/2006/ole">
            <mc:AlternateContent xmlns:mc="http://schemas.openxmlformats.org/markup-compatibility/2006">
              <mc:Choice xmlns:v="urn:schemas-microsoft-com:vml" Requires="v">
                <p:oleObj spid="_x0000_s169994" name="Equation" r:id="rId7" imgW="1981080" imgH="583920" progId="Equation.DSMT4">
                  <p:embed/>
                </p:oleObj>
              </mc:Choice>
              <mc:Fallback>
                <p:oleObj name="Equation" r:id="rId7" imgW="1981080" imgH="583920" progId="Equation.DSMT4">
                  <p:embed/>
                  <p:pic>
                    <p:nvPicPr>
                      <p:cNvPr id="0" name=""/>
                      <p:cNvPicPr/>
                      <p:nvPr/>
                    </p:nvPicPr>
                    <p:blipFill>
                      <a:blip r:embed="rId8"/>
                      <a:stretch>
                        <a:fillRect/>
                      </a:stretch>
                    </p:blipFill>
                    <p:spPr>
                      <a:xfrm>
                        <a:off x="3547344" y="2075969"/>
                        <a:ext cx="3886200" cy="1143000"/>
                      </a:xfrm>
                      <a:prstGeom prst="rect">
                        <a:avLst/>
                      </a:prstGeom>
                    </p:spPr>
                  </p:pic>
                </p:oleObj>
              </mc:Fallback>
            </mc:AlternateContent>
          </a:graphicData>
        </a:graphic>
      </p:graphicFrame>
    </p:spTree>
  </p:cSld>
  <p:clrMapOvr>
    <a:masterClrMapping/>
  </p:clrMapOvr>
  <p:transition spd="med">
    <p:zo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0648"/>
            <a:ext cx="5314960" cy="1143000"/>
          </a:xfrm>
        </p:spPr>
        <p:txBody>
          <a:bodyPr/>
          <a:lstStyle/>
          <a:p>
            <a:r>
              <a:rPr lang="zh-CN" altLang="en-US" b="1" dirty="0" smtClean="0">
                <a:solidFill>
                  <a:schemeClr val="accent2"/>
                </a:solidFill>
              </a:rPr>
              <a:t>信道幅频特性</a:t>
            </a:r>
            <a:endParaRPr lang="zh-CN" altLang="en-US" b="1" dirty="0">
              <a:solidFill>
                <a:schemeClr val="accent2"/>
              </a:solidFill>
            </a:endParaRPr>
          </a:p>
        </p:txBody>
      </p:sp>
      <p:sp>
        <p:nvSpPr>
          <p:cNvPr id="3" name="内容占位符 2"/>
          <p:cNvSpPr>
            <a:spLocks noGrp="1"/>
          </p:cNvSpPr>
          <p:nvPr>
            <p:ph idx="1"/>
          </p:nvPr>
        </p:nvSpPr>
        <p:spPr>
          <a:xfrm>
            <a:off x="685800" y="4643446"/>
            <a:ext cx="8029604" cy="1452554"/>
          </a:xfrm>
        </p:spPr>
        <p:txBody>
          <a:bodyPr/>
          <a:lstStyle/>
          <a:p>
            <a:r>
              <a:rPr lang="zh-CN" altLang="en-US" sz="2400" b="1" dirty="0" smtClean="0"/>
              <a:t>信号通过这种传输特性的信道时信号的频谱将产生失真。</a:t>
            </a:r>
          </a:p>
          <a:p>
            <a:r>
              <a:rPr lang="zh-CN" altLang="en-US" sz="2400" b="1" dirty="0" smtClean="0"/>
              <a:t>对于一般的多径传播，信道的传输特性将比两条路径信道传输特性复杂得多，但同样存在</a:t>
            </a:r>
            <a:r>
              <a:rPr lang="zh-CN" altLang="en-US" sz="2400" b="1" dirty="0" smtClean="0">
                <a:solidFill>
                  <a:srgbClr val="FF00FF"/>
                </a:solidFill>
              </a:rPr>
              <a:t>频率选择性衰落</a:t>
            </a:r>
            <a:r>
              <a:rPr lang="zh-CN" altLang="en-US" sz="2400" b="1" dirty="0" smtClean="0"/>
              <a:t>现象。</a:t>
            </a:r>
            <a:endParaRPr lang="zh-CN" altLang="en-US" sz="2400" b="1" dirty="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45</a:t>
            </a:fld>
            <a:r>
              <a:rPr lang="zh-CN" altLang="en-US" smtClean="0"/>
              <a:t>页</a:t>
            </a:r>
            <a:endParaRPr lang="zh-CN" altLang="en-US" dirty="0"/>
          </a:p>
        </p:txBody>
      </p:sp>
      <p:pic>
        <p:nvPicPr>
          <p:cNvPr id="133122" name="Picture 2"/>
          <p:cNvPicPr>
            <a:picLocks noChangeAspect="1" noChangeArrowheads="1"/>
          </p:cNvPicPr>
          <p:nvPr/>
        </p:nvPicPr>
        <p:blipFill>
          <a:blip r:embed="rId2" cstate="print"/>
          <a:srcRect/>
          <a:stretch>
            <a:fillRect/>
          </a:stretch>
        </p:blipFill>
        <p:spPr bwMode="auto">
          <a:xfrm>
            <a:off x="642910" y="1785926"/>
            <a:ext cx="7786741" cy="2571768"/>
          </a:xfrm>
          <a:prstGeom prst="rect">
            <a:avLst/>
          </a:prstGeom>
          <a:noFill/>
          <a:ln w="9525">
            <a:noFill/>
            <a:miter lim="800000"/>
            <a:headEnd/>
            <a:tailEnd/>
          </a:ln>
          <a:effectLst/>
        </p:spPr>
      </p:pic>
    </p:spTree>
  </p:cSld>
  <p:clrMapOvr>
    <a:masterClrMapping/>
  </p:clrMapOvr>
  <p:transition spd="med">
    <p:zo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0648"/>
            <a:ext cx="4743456" cy="1143000"/>
          </a:xfrm>
        </p:spPr>
        <p:txBody>
          <a:bodyPr/>
          <a:lstStyle/>
          <a:p>
            <a:r>
              <a:rPr lang="zh-CN" altLang="en-US" b="1" dirty="0" smtClean="0">
                <a:solidFill>
                  <a:schemeClr val="accent2"/>
                </a:solidFill>
              </a:rPr>
              <a:t>三、相干带宽</a:t>
            </a:r>
            <a:endParaRPr lang="zh-CN" altLang="en-US" b="1" dirty="0">
              <a:solidFill>
                <a:schemeClr val="accent2"/>
              </a:solidFill>
            </a:endParaRPr>
          </a:p>
        </p:txBody>
      </p:sp>
      <p:sp>
        <p:nvSpPr>
          <p:cNvPr id="3" name="内容占位符 2"/>
          <p:cNvSpPr>
            <a:spLocks noGrp="1"/>
          </p:cNvSpPr>
          <p:nvPr>
            <p:ph idx="1"/>
          </p:nvPr>
        </p:nvSpPr>
        <p:spPr>
          <a:xfrm>
            <a:off x="685800" y="1285860"/>
            <a:ext cx="8029604" cy="5072098"/>
          </a:xfrm>
        </p:spPr>
        <p:txBody>
          <a:bodyPr/>
          <a:lstStyle/>
          <a:p>
            <a:pPr>
              <a:buFont typeface="Wingdings" pitchFamily="2" charset="2"/>
              <a:buChar char="Ø"/>
            </a:pPr>
            <a:r>
              <a:rPr lang="zh-CN" altLang="en-US" sz="2000" b="1" dirty="0" smtClean="0"/>
              <a:t> </a:t>
            </a:r>
            <a:r>
              <a:rPr lang="zh-CN" altLang="en-US" sz="2400" b="1" dirty="0" smtClean="0"/>
              <a:t>多径传播时的相对时延差通常用最大多径时延差表征。</a:t>
            </a:r>
          </a:p>
          <a:p>
            <a:r>
              <a:rPr lang="zh-CN" altLang="en-US" sz="2400" b="1" dirty="0" smtClean="0"/>
              <a:t>     设信道最大多径时延差为</a:t>
            </a:r>
          </a:p>
          <a:p>
            <a:r>
              <a:rPr lang="zh-CN" altLang="en-US" sz="2400" b="1" dirty="0" smtClean="0"/>
              <a:t>􀂄 则定义多径传播信道的相关带宽为</a:t>
            </a:r>
          </a:p>
          <a:p>
            <a:pPr>
              <a:buFont typeface="Wingdings" pitchFamily="2" charset="2"/>
              <a:buChar char="Ø"/>
            </a:pPr>
            <a:r>
              <a:rPr lang="zh-CN" altLang="en-US" sz="2400" b="1" dirty="0" smtClean="0"/>
              <a:t>它表示信道传输特性相邻两个零点之间的频率间隔。</a:t>
            </a:r>
          </a:p>
          <a:p>
            <a:pPr marL="525463" indent="-160338">
              <a:buClr>
                <a:srgbClr val="FF0000"/>
              </a:buClr>
              <a:buFont typeface="Wingdings" pitchFamily="2" charset="2"/>
              <a:buChar char="l"/>
            </a:pPr>
            <a:r>
              <a:rPr lang="zh-CN" altLang="en-US" sz="2400" b="1" dirty="0" smtClean="0"/>
              <a:t>如果信号的频谱比相关带宽宽，则将产生严重的频率      选择性衰落。 </a:t>
            </a:r>
            <a:endParaRPr lang="en-US" altLang="zh-CN" sz="2400" b="1" dirty="0" smtClean="0"/>
          </a:p>
          <a:p>
            <a:pPr marL="365125" indent="0">
              <a:buClr>
                <a:srgbClr val="FF0000"/>
              </a:buClr>
              <a:buFont typeface="Wingdings" pitchFamily="2" charset="2"/>
              <a:buChar char="l"/>
            </a:pPr>
            <a:r>
              <a:rPr lang="zh-CN" altLang="en-US" sz="2400" b="1" dirty="0" smtClean="0"/>
              <a:t>为了减小频率选择性衰落，就应使信号的频谱小于相关带宽。</a:t>
            </a:r>
          </a:p>
          <a:p>
            <a:pPr indent="22225">
              <a:buClr>
                <a:srgbClr val="FF0000"/>
              </a:buClr>
              <a:buFont typeface="Wingdings" pitchFamily="2" charset="2"/>
              <a:buChar char="l"/>
            </a:pPr>
            <a:r>
              <a:rPr lang="zh-CN" altLang="en-US" sz="2400" b="1" dirty="0" smtClean="0"/>
              <a:t>在工程设计中，为了保证接收信号质量，通常选择信号带宽为相关带宽的</a:t>
            </a:r>
            <a:r>
              <a:rPr lang="en-US" altLang="zh-CN" sz="2400" b="1" dirty="0" smtClean="0"/>
              <a:t>1/3~1/5</a:t>
            </a:r>
            <a:r>
              <a:rPr lang="zh-CN" altLang="en-US" sz="2400" b="1" dirty="0" smtClean="0"/>
              <a:t>。</a:t>
            </a:r>
          </a:p>
          <a:p>
            <a:pPr>
              <a:buFont typeface="Wingdings" pitchFamily="2" charset="2"/>
              <a:buChar char="Ø"/>
            </a:pPr>
            <a:r>
              <a:rPr lang="zh-CN" altLang="en-US" sz="2400" b="1" dirty="0" smtClean="0"/>
              <a:t>当在多径信道中传输数字信号时，特别是传输高速数字信号，频率选择性衰落将会引起严重的码间干扰</a:t>
            </a: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46</a:t>
            </a:fld>
            <a:r>
              <a:rPr lang="zh-CN" altLang="en-US" smtClean="0"/>
              <a:t>页</a:t>
            </a:r>
            <a:endParaRPr lang="zh-CN" altLang="en-US" dirty="0"/>
          </a:p>
        </p:txBody>
      </p:sp>
      <p:pic>
        <p:nvPicPr>
          <p:cNvPr id="134146" name="Picture 2"/>
          <p:cNvPicPr>
            <a:picLocks noChangeAspect="1" noChangeArrowheads="1"/>
          </p:cNvPicPr>
          <p:nvPr/>
        </p:nvPicPr>
        <p:blipFill>
          <a:blip r:embed="rId2" cstate="print"/>
          <a:srcRect/>
          <a:stretch>
            <a:fillRect/>
          </a:stretch>
        </p:blipFill>
        <p:spPr bwMode="auto">
          <a:xfrm>
            <a:off x="4595985" y="1776236"/>
            <a:ext cx="840111" cy="428628"/>
          </a:xfrm>
          <a:prstGeom prst="rect">
            <a:avLst/>
          </a:prstGeom>
          <a:noFill/>
          <a:ln w="9525">
            <a:noFill/>
            <a:miter lim="800000"/>
            <a:headEnd/>
            <a:tailEnd/>
          </a:ln>
          <a:effectLst/>
        </p:spPr>
      </p:pic>
      <p:pic>
        <p:nvPicPr>
          <p:cNvPr id="134147" name="Picture 3"/>
          <p:cNvPicPr>
            <a:picLocks noChangeAspect="1" noChangeArrowheads="1"/>
          </p:cNvPicPr>
          <p:nvPr/>
        </p:nvPicPr>
        <p:blipFill>
          <a:blip r:embed="rId3" cstate="print"/>
          <a:srcRect/>
          <a:stretch>
            <a:fillRect/>
          </a:stretch>
        </p:blipFill>
        <p:spPr bwMode="auto">
          <a:xfrm>
            <a:off x="6167576" y="1916832"/>
            <a:ext cx="1428760" cy="735599"/>
          </a:xfrm>
          <a:prstGeom prst="rect">
            <a:avLst/>
          </a:prstGeom>
          <a:noFill/>
          <a:ln w="9525">
            <a:noFill/>
            <a:miter lim="800000"/>
            <a:headEnd/>
            <a:tailEnd/>
          </a:ln>
          <a:effectLst/>
        </p:spPr>
      </p:pic>
    </p:spTree>
  </p:cSld>
  <p:clrMapOvr>
    <a:masterClrMapping/>
  </p:clrMapOvr>
  <p:transition spd="med">
    <p:zo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0648"/>
            <a:ext cx="7172348" cy="1143000"/>
          </a:xfrm>
        </p:spPr>
        <p:txBody>
          <a:bodyPr/>
          <a:lstStyle/>
          <a:p>
            <a:r>
              <a:rPr lang="zh-CN" altLang="en-US" b="1" dirty="0" smtClean="0">
                <a:solidFill>
                  <a:schemeClr val="accent2"/>
                </a:solidFill>
              </a:rPr>
              <a:t>如何避免频率选择性衰落</a:t>
            </a:r>
            <a:endParaRPr lang="zh-CN" altLang="en-US" b="1" dirty="0">
              <a:solidFill>
                <a:schemeClr val="accent2"/>
              </a:solidFill>
            </a:endParaRPr>
          </a:p>
        </p:txBody>
      </p:sp>
      <p:sp>
        <p:nvSpPr>
          <p:cNvPr id="3" name="内容占位符 2"/>
          <p:cNvSpPr>
            <a:spLocks noGrp="1"/>
          </p:cNvSpPr>
          <p:nvPr>
            <p:ph idx="1"/>
          </p:nvPr>
        </p:nvSpPr>
        <p:spPr/>
        <p:txBody>
          <a:bodyPr/>
          <a:lstStyle/>
          <a:p>
            <a:pPr>
              <a:buFont typeface="Wingdings" pitchFamily="2" charset="2"/>
              <a:buChar char="Ø"/>
            </a:pPr>
            <a:r>
              <a:rPr lang="zh-CN" altLang="en-US" b="1" dirty="0" smtClean="0"/>
              <a:t>信号频谱窄带化</a:t>
            </a:r>
            <a:endParaRPr lang="en-US" altLang="zh-CN" b="1" dirty="0" smtClean="0"/>
          </a:p>
          <a:p>
            <a:pPr>
              <a:buFont typeface="Wingdings" pitchFamily="2" charset="2"/>
              <a:buChar char="Ø"/>
            </a:pPr>
            <a:r>
              <a:rPr lang="zh-CN" altLang="en-US" b="1" dirty="0" smtClean="0"/>
              <a:t> 积极措施：</a:t>
            </a:r>
          </a:p>
          <a:p>
            <a:pPr marL="630238" indent="-366713">
              <a:buClr>
                <a:srgbClr val="FF0000"/>
              </a:buClr>
              <a:buFont typeface="Wingdings" pitchFamily="2" charset="2"/>
              <a:buChar char="l"/>
            </a:pPr>
            <a:r>
              <a:rPr lang="zh-CN" altLang="en-US" b="1" dirty="0" smtClean="0"/>
              <a:t>分集，均衡，正交频分复用</a:t>
            </a:r>
            <a:r>
              <a:rPr lang="en-US" altLang="zh-CN" b="1" dirty="0" smtClean="0"/>
              <a:t>OFDM</a:t>
            </a:r>
            <a:r>
              <a:rPr lang="zh-CN" altLang="en-US" b="1" dirty="0" smtClean="0"/>
              <a:t>，单载波频域均衡</a:t>
            </a:r>
            <a:r>
              <a:rPr lang="en-US" altLang="zh-CN" b="1" dirty="0" smtClean="0"/>
              <a:t>FDE</a:t>
            </a:r>
            <a:r>
              <a:rPr lang="zh-CN" altLang="en-US" b="1" dirty="0" smtClean="0"/>
              <a:t>，</a:t>
            </a:r>
            <a:endParaRPr lang="zh-CN" altLang="en-US" b="1" dirty="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47</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685800" y="2130425"/>
            <a:ext cx="6172216" cy="1470025"/>
          </a:xfrm>
        </p:spPr>
        <p:txBody>
          <a:bodyPr/>
          <a:lstStyle/>
          <a:p>
            <a:r>
              <a:rPr lang="en-US" altLang="zh-CN" sz="4800" b="1" dirty="0" smtClean="0">
                <a:solidFill>
                  <a:schemeClr val="accent2"/>
                </a:solidFill>
              </a:rPr>
              <a:t>3.5 </a:t>
            </a:r>
            <a:r>
              <a:rPr lang="zh-CN" altLang="en-US" sz="4800" b="1" dirty="0" smtClean="0">
                <a:solidFill>
                  <a:schemeClr val="accent2"/>
                </a:solidFill>
              </a:rPr>
              <a:t>信道加性噪声</a:t>
            </a:r>
            <a:endParaRPr lang="zh-CN" altLang="en-US" sz="4800" dirty="0">
              <a:solidFill>
                <a:schemeClr val="accent2"/>
              </a:solidFill>
            </a:endParaRP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48</a:t>
            </a:fld>
            <a:r>
              <a:rPr lang="zh-CN" altLang="en-US" smtClean="0"/>
              <a:t>页</a:t>
            </a:r>
            <a:endParaRPr lang="zh-CN" altLang="en-US" dirty="0"/>
          </a:p>
        </p:txBody>
      </p:sp>
    </p:spTree>
  </p:cSld>
  <p:clrMapOvr>
    <a:masterClrMapping/>
  </p:clrMapOvr>
  <p:transition spd="med">
    <p:zo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0648"/>
            <a:ext cx="5029208" cy="1143000"/>
          </a:xfrm>
        </p:spPr>
        <p:txBody>
          <a:bodyPr/>
          <a:lstStyle/>
          <a:p>
            <a:r>
              <a:rPr lang="zh-CN" altLang="en-US" b="1" dirty="0" smtClean="0">
                <a:solidFill>
                  <a:schemeClr val="accent2"/>
                </a:solidFill>
              </a:rPr>
              <a:t>一、噪声分类</a:t>
            </a:r>
            <a:endParaRPr lang="zh-CN" altLang="en-US" b="1" dirty="0">
              <a:solidFill>
                <a:schemeClr val="accent2"/>
              </a:solidFill>
            </a:endParaRPr>
          </a:p>
        </p:txBody>
      </p:sp>
      <p:sp>
        <p:nvSpPr>
          <p:cNvPr id="3" name="内容占位符 2"/>
          <p:cNvSpPr>
            <a:spLocks noGrp="1"/>
          </p:cNvSpPr>
          <p:nvPr>
            <p:ph idx="1"/>
          </p:nvPr>
        </p:nvSpPr>
        <p:spPr>
          <a:xfrm>
            <a:off x="685800" y="1357298"/>
            <a:ext cx="7772400" cy="5143536"/>
          </a:xfrm>
        </p:spPr>
        <p:txBody>
          <a:bodyPr/>
          <a:lstStyle/>
          <a:p>
            <a:pPr>
              <a:buFont typeface="Wingdings" pitchFamily="2" charset="2"/>
              <a:buChar char="Ø"/>
            </a:pPr>
            <a:r>
              <a:rPr lang="zh-CN" altLang="en-US" sz="2400" b="1" dirty="0" smtClean="0"/>
              <a:t>加性噪声与信号相互独立，并且始终存在。</a:t>
            </a:r>
            <a:endParaRPr lang="en-US" altLang="zh-CN" sz="2400" b="1" dirty="0" smtClean="0"/>
          </a:p>
          <a:p>
            <a:pPr>
              <a:buFont typeface="Wingdings" pitchFamily="2" charset="2"/>
              <a:buChar char="Ø"/>
            </a:pPr>
            <a:r>
              <a:rPr lang="zh-CN" altLang="en-US" sz="2400" b="1" dirty="0" smtClean="0"/>
              <a:t>实际中只能采取措施减小加性噪声的影响，而不能彻底消除加性噪声。因此，加性噪声不可避地会对通信造成危害。</a:t>
            </a:r>
            <a:endParaRPr lang="en-US" altLang="zh-CN" sz="2400" b="1" dirty="0" smtClean="0"/>
          </a:p>
          <a:p>
            <a:pPr>
              <a:buFont typeface="Wingdings" pitchFamily="2" charset="2"/>
              <a:buChar char="Ø"/>
            </a:pPr>
            <a:r>
              <a:rPr lang="zh-CN" altLang="en-US" sz="2400" b="1" dirty="0" smtClean="0"/>
              <a:t>噪声来源</a:t>
            </a:r>
          </a:p>
          <a:p>
            <a:pPr marL="630238" indent="-265113">
              <a:buClr>
                <a:srgbClr val="FF0000"/>
              </a:buClr>
              <a:buFont typeface="Wingdings" pitchFamily="2" charset="2"/>
              <a:buChar char="l"/>
            </a:pPr>
            <a:r>
              <a:rPr lang="zh-CN" altLang="en-US" sz="2400" b="1" dirty="0" smtClean="0"/>
              <a:t>人为噪声</a:t>
            </a:r>
          </a:p>
          <a:p>
            <a:pPr marL="630238" indent="-265113"/>
            <a:r>
              <a:rPr lang="en-US" altLang="zh-CN" sz="2000" b="1" dirty="0" smtClean="0"/>
              <a:t>——</a:t>
            </a:r>
            <a:r>
              <a:rPr lang="zh-CN" altLang="en-US" sz="2000" b="1" dirty="0" smtClean="0"/>
              <a:t>人类活动所产生的对通信造成干扰的各种噪声</a:t>
            </a:r>
          </a:p>
          <a:p>
            <a:pPr marL="630238" indent="-265113">
              <a:buClr>
                <a:srgbClr val="FF0000"/>
              </a:buClr>
              <a:buFont typeface="Wingdings" pitchFamily="2" charset="2"/>
              <a:buChar char="l"/>
            </a:pPr>
            <a:r>
              <a:rPr lang="zh-CN" altLang="en-US" sz="2400" b="1" dirty="0" smtClean="0"/>
              <a:t>自然噪声</a:t>
            </a:r>
          </a:p>
          <a:p>
            <a:pPr marL="630238" indent="-265113"/>
            <a:r>
              <a:rPr lang="en-US" altLang="zh-CN" sz="2000" b="1" dirty="0" smtClean="0"/>
              <a:t>——</a:t>
            </a:r>
            <a:r>
              <a:rPr lang="zh-CN" altLang="en-US" sz="2000" b="1" dirty="0" smtClean="0"/>
              <a:t>自然界存在的各种电磁波源所产生的噪声</a:t>
            </a:r>
          </a:p>
          <a:p>
            <a:pPr marL="630238" indent="-265113">
              <a:buClr>
                <a:srgbClr val="FF0000"/>
              </a:buClr>
              <a:buFont typeface="Wingdings" pitchFamily="2" charset="2"/>
              <a:buChar char="l"/>
            </a:pPr>
            <a:r>
              <a:rPr lang="zh-CN" altLang="en-US" sz="2400" b="1" dirty="0" smtClean="0"/>
              <a:t>内部噪声</a:t>
            </a:r>
            <a:endParaRPr lang="en-US" altLang="zh-CN" sz="2400" b="1" dirty="0" smtClean="0"/>
          </a:p>
          <a:p>
            <a:pPr marL="630238" indent="-265113">
              <a:buClr>
                <a:srgbClr val="FF0000"/>
              </a:buClr>
            </a:pPr>
            <a:r>
              <a:rPr lang="zh-CN" altLang="en-US" sz="2000" b="1" dirty="0" smtClean="0"/>
              <a:t> </a:t>
            </a:r>
            <a:r>
              <a:rPr lang="en-US" altLang="zh-CN" sz="2000" b="1" dirty="0" smtClean="0"/>
              <a:t>——</a:t>
            </a:r>
            <a:r>
              <a:rPr lang="zh-CN" altLang="en-US" sz="2000" b="1" dirty="0" smtClean="0"/>
              <a:t>通信设备本身产生的各种噪声</a:t>
            </a:r>
          </a:p>
          <a:p>
            <a:endParaRPr lang="zh-CN" altLang="en-US" sz="2400" dirty="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49</a:t>
            </a:fld>
            <a:r>
              <a:rPr lang="zh-CN" altLang="en-US" smtClean="0"/>
              <a:t>页</a:t>
            </a:r>
            <a:endParaRPr lang="zh-CN" altLang="en-US" dirty="0"/>
          </a:p>
        </p:txBody>
      </p:sp>
    </p:spTree>
  </p:cSld>
  <p:clrMapOvr>
    <a:masterClrMapping/>
  </p:clrMapOvr>
  <p:transition spd="med">
    <p:zoom/>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755576" y="620688"/>
            <a:ext cx="4245052" cy="685800"/>
          </a:xfrm>
        </p:spPr>
        <p:txBody>
          <a:bodyPr rtlCol="0">
            <a:noAutofit/>
          </a:bodyPr>
          <a:lstStyle/>
          <a:p>
            <a:pPr eaLnBrk="1" hangingPunct="1">
              <a:defRPr/>
            </a:pPr>
            <a:r>
              <a:rPr lang="zh-CN" altLang="en-US" b="1" kern="1200" dirty="0" smtClean="0">
                <a:solidFill>
                  <a:schemeClr val="accent2">
                    <a:lumMod val="75000"/>
                  </a:schemeClr>
                </a:solidFill>
                <a:effectLst>
                  <a:outerShdw blurRad="38100" dist="38100" dir="2700000" algn="tl">
                    <a:srgbClr val="000000">
                      <a:alpha val="43137"/>
                    </a:srgbClr>
                  </a:outerShdw>
                </a:effectLst>
                <a:latin typeface="Times New Roman" pitchFamily="18" charset="0"/>
                <a:ea typeface="宋体" pitchFamily="2" charset="-122"/>
                <a:cs typeface="+mn-cs"/>
              </a:rPr>
              <a:t>二、广义信道</a:t>
            </a:r>
          </a:p>
        </p:txBody>
      </p:sp>
      <p:sp>
        <p:nvSpPr>
          <p:cNvPr id="12291" name="Rectangle 3"/>
          <p:cNvSpPr>
            <a:spLocks noGrp="1" noChangeArrowheads="1"/>
          </p:cNvSpPr>
          <p:nvPr>
            <p:ph idx="1"/>
          </p:nvPr>
        </p:nvSpPr>
        <p:spPr>
          <a:xfrm>
            <a:off x="428596" y="1524000"/>
            <a:ext cx="8215370" cy="4262454"/>
          </a:xfrm>
        </p:spPr>
        <p:txBody>
          <a:bodyPr rtlCol="0">
            <a:normAutofit fontScale="92500"/>
          </a:bodyPr>
          <a:lstStyle/>
          <a:p>
            <a:pPr>
              <a:buFont typeface="Wingdings" pitchFamily="2" charset="2"/>
              <a:buChar char="Ø"/>
            </a:pPr>
            <a:r>
              <a:rPr lang="zh-CN" altLang="en-US" b="1" dirty="0" smtClean="0"/>
              <a:t>广义信道</a:t>
            </a:r>
            <a:r>
              <a:rPr lang="en-US" altLang="zh-CN" b="1" dirty="0" smtClean="0"/>
              <a:t>——</a:t>
            </a:r>
            <a:r>
              <a:rPr lang="zh-CN" altLang="en-US" b="1" dirty="0" smtClean="0"/>
              <a:t>信号的传输通道（传输系统）</a:t>
            </a:r>
            <a:endParaRPr lang="zh-CN" altLang="en-US" sz="2800" b="1" dirty="0" smtClean="0"/>
          </a:p>
          <a:p>
            <a:pPr>
              <a:buClr>
                <a:srgbClr val="FF0000"/>
              </a:buClr>
              <a:buFont typeface="Wingdings" pitchFamily="2" charset="2"/>
              <a:buChar char="l"/>
            </a:pPr>
            <a:r>
              <a:rPr lang="zh-CN" altLang="en-US" sz="2800" b="1" dirty="0" smtClean="0"/>
              <a:t>         广义信道除了包括传输媒质外，还包括通信系统有关的变换装置。</a:t>
            </a:r>
          </a:p>
          <a:p>
            <a:r>
              <a:rPr lang="zh-CN" altLang="en-US" sz="2800" b="1" dirty="0" smtClean="0"/>
              <a:t>􀂄 </a:t>
            </a:r>
            <a:r>
              <a:rPr lang="zh-CN" altLang="en-US" sz="2600" b="1" dirty="0" smtClean="0">
                <a:solidFill>
                  <a:srgbClr val="C00000"/>
                </a:solidFill>
              </a:rPr>
              <a:t>这些装置可以是发送设备、接收设备、馈线与天线、调制器、解调器等等</a:t>
            </a:r>
            <a:r>
              <a:rPr lang="zh-CN" altLang="en-US" sz="2600" b="1" dirty="0" smtClean="0"/>
              <a:t>。</a:t>
            </a:r>
            <a:endParaRPr lang="zh-CN" altLang="en-US" sz="2800" b="1" dirty="0" smtClean="0"/>
          </a:p>
          <a:p>
            <a:pPr>
              <a:buClr>
                <a:srgbClr val="FF0000"/>
              </a:buClr>
              <a:buFont typeface="Wingdings" pitchFamily="2" charset="2"/>
              <a:buChar char="l"/>
            </a:pPr>
            <a:r>
              <a:rPr lang="zh-CN" altLang="en-US" sz="2800" b="1" dirty="0" smtClean="0"/>
              <a:t>􀂄 这相当于在狭义信道的基础上， 扩大了信道的范围。</a:t>
            </a:r>
            <a:endParaRPr lang="en-US" altLang="zh-CN" sz="2800" b="1" dirty="0" smtClean="0"/>
          </a:p>
          <a:p>
            <a:pPr>
              <a:buClr>
                <a:srgbClr val="FF0000"/>
              </a:buClr>
              <a:buFont typeface="Wingdings" pitchFamily="2" charset="2"/>
              <a:buChar char="l"/>
            </a:pPr>
            <a:r>
              <a:rPr lang="en-US" altLang="zh-CN" sz="2800" b="1" dirty="0" smtClean="0"/>
              <a:t>        </a:t>
            </a:r>
            <a:r>
              <a:rPr lang="zh-CN" altLang="en-US" sz="2800" b="1" dirty="0" smtClean="0"/>
              <a:t>它的引入主要是从研究信息传输的角度出发，使通信系统的一些基本问题研究比较方便。</a:t>
            </a:r>
          </a:p>
        </p:txBody>
      </p:sp>
      <p:sp>
        <p:nvSpPr>
          <p:cNvPr id="46083" name="灯片编号占位符 5"/>
          <p:cNvSpPr>
            <a:spLocks noGrp="1"/>
          </p:cNvSpPr>
          <p:nvPr>
            <p:ph type="sldNum" sz="quarter" idx="4"/>
          </p:nvPr>
        </p:nvSpPr>
        <p:spPr/>
        <p:txBody>
          <a:bodyPr/>
          <a:lstStyle/>
          <a:p>
            <a:pPr>
              <a:defRPr/>
            </a:pPr>
            <a:fld id="{001C574F-D32F-40FD-BB5A-B388A44A12F3}" type="slidenum">
              <a:rPr lang="en-US" altLang="zh-CN"/>
              <a:pPr>
                <a:defRPr/>
              </a:pPr>
              <a:t>5</a:t>
            </a:fld>
            <a:endParaRPr lang="en-US" altLang="zh-CN"/>
          </a:p>
        </p:txBody>
      </p:sp>
      <p:sp>
        <p:nvSpPr>
          <p:cNvPr id="47110" name="AutoShape 4">
            <a:hlinkClick r:id="" action="ppaction://hlinkshowjump?jump=nextslide" highlightClick="1"/>
          </p:cNvPr>
          <p:cNvSpPr>
            <a:spLocks noChangeArrowheads="1"/>
          </p:cNvSpPr>
          <p:nvPr/>
        </p:nvSpPr>
        <p:spPr bwMode="auto">
          <a:xfrm>
            <a:off x="7162800" y="1371600"/>
            <a:ext cx="609600" cy="381000"/>
          </a:xfrm>
          <a:prstGeom prst="actionButtonBackPrevious">
            <a:avLst/>
          </a:prstGeom>
          <a:noFill/>
          <a:ln w="9525">
            <a:noFill/>
            <a:miter lim="800000"/>
            <a:headEnd/>
            <a:tailEnd/>
          </a:ln>
        </p:spPr>
        <p:txBody>
          <a:bodyPr wrap="none" anchor="ctr"/>
          <a:lstStyle/>
          <a:p>
            <a:endParaRPr lang="zh-CN" altLang="en-US"/>
          </a:p>
        </p:txBody>
      </p:sp>
    </p:spTree>
  </p:cSld>
  <p:clrMapOvr>
    <a:masterClrMapping/>
  </p:clrMapOvr>
  <p:transition>
    <p:cu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0648"/>
            <a:ext cx="6457968" cy="1143000"/>
          </a:xfrm>
        </p:spPr>
        <p:txBody>
          <a:bodyPr/>
          <a:lstStyle/>
          <a:p>
            <a:r>
              <a:rPr lang="zh-CN" altLang="en-US" b="1" dirty="0" smtClean="0">
                <a:solidFill>
                  <a:schemeClr val="accent2"/>
                </a:solidFill>
              </a:rPr>
              <a:t>按照噪声的性质分类</a:t>
            </a:r>
            <a:endParaRPr lang="zh-CN" altLang="en-US" b="1" dirty="0">
              <a:solidFill>
                <a:schemeClr val="accent2"/>
              </a:solidFill>
            </a:endParaRPr>
          </a:p>
        </p:txBody>
      </p:sp>
      <p:sp>
        <p:nvSpPr>
          <p:cNvPr id="3" name="内容占位符 2"/>
          <p:cNvSpPr>
            <a:spLocks noGrp="1"/>
          </p:cNvSpPr>
          <p:nvPr>
            <p:ph idx="1"/>
          </p:nvPr>
        </p:nvSpPr>
        <p:spPr>
          <a:xfrm>
            <a:off x="500034" y="1357298"/>
            <a:ext cx="8286808" cy="5072098"/>
          </a:xfrm>
        </p:spPr>
        <p:txBody>
          <a:bodyPr/>
          <a:lstStyle/>
          <a:p>
            <a:pPr>
              <a:buFont typeface="Wingdings" pitchFamily="2" charset="2"/>
              <a:buChar char="Ø"/>
            </a:pPr>
            <a:r>
              <a:rPr lang="zh-CN" altLang="en-US" sz="2400" b="1" dirty="0" smtClean="0">
                <a:latin typeface="+mn-ea"/>
              </a:rPr>
              <a:t>单频噪声</a:t>
            </a:r>
            <a:r>
              <a:rPr lang="en-US" altLang="zh-CN" sz="2400" b="1" dirty="0" smtClean="0">
                <a:latin typeface="+mn-ea"/>
              </a:rPr>
              <a:t>——</a:t>
            </a:r>
            <a:r>
              <a:rPr lang="zh-CN" altLang="en-US" sz="2400" b="1" dirty="0" smtClean="0">
                <a:latin typeface="+mn-ea"/>
              </a:rPr>
              <a:t>是一种连续波干扰。</a:t>
            </a:r>
          </a:p>
          <a:p>
            <a:pPr indent="22225">
              <a:buClr>
                <a:srgbClr val="FF0000"/>
              </a:buClr>
              <a:buFont typeface="Wingdings" pitchFamily="2" charset="2"/>
              <a:buChar char="l"/>
            </a:pPr>
            <a:r>
              <a:rPr lang="zh-CN" altLang="en-US" sz="2000" b="1" dirty="0" smtClean="0">
                <a:latin typeface="+mn-ea"/>
              </a:rPr>
              <a:t>可以通过合理设计系统避免单频噪声的干扰。</a:t>
            </a:r>
          </a:p>
          <a:p>
            <a:pPr>
              <a:buFont typeface="Wingdings" pitchFamily="2" charset="2"/>
              <a:buChar char="Ø"/>
            </a:pPr>
            <a:r>
              <a:rPr lang="zh-CN" altLang="en-US" sz="2400" b="1" dirty="0" smtClean="0">
                <a:latin typeface="+mn-ea"/>
              </a:rPr>
              <a:t>脉冲噪声</a:t>
            </a:r>
            <a:r>
              <a:rPr lang="en-US" altLang="zh-CN" sz="2400" b="1" dirty="0" smtClean="0">
                <a:latin typeface="+mn-ea"/>
              </a:rPr>
              <a:t>——</a:t>
            </a:r>
            <a:r>
              <a:rPr lang="zh-CN" altLang="en-US" sz="2400" b="1" dirty="0" smtClean="0">
                <a:latin typeface="+mn-ea"/>
              </a:rPr>
              <a:t>是在时间上无规则的突发脉冲波形。</a:t>
            </a:r>
          </a:p>
          <a:p>
            <a:pPr indent="22225">
              <a:buClr>
                <a:srgbClr val="FF0000"/>
              </a:buClr>
              <a:buFont typeface="Wingdings" pitchFamily="2" charset="2"/>
              <a:buChar char="l"/>
            </a:pPr>
            <a:r>
              <a:rPr lang="zh-CN" altLang="en-US" sz="2000" b="1" dirty="0" smtClean="0">
                <a:latin typeface="+mn-ea"/>
              </a:rPr>
              <a:t>包括工业干扰中的电火花、汽车点火噪声、雷电等。</a:t>
            </a:r>
          </a:p>
          <a:p>
            <a:pPr indent="22225">
              <a:buClr>
                <a:srgbClr val="FF0000"/>
              </a:buClr>
              <a:buFont typeface="Wingdings" pitchFamily="2" charset="2"/>
              <a:buChar char="l"/>
            </a:pPr>
            <a:r>
              <a:rPr lang="zh-CN" altLang="en-US" sz="2000" b="1" dirty="0" smtClean="0">
                <a:latin typeface="+mn-ea"/>
              </a:rPr>
              <a:t>脉冲噪声的特点是以突发脉冲形式出现、干扰持续时间短、脉冲幅度大。</a:t>
            </a:r>
          </a:p>
          <a:p>
            <a:pPr indent="22225">
              <a:buClr>
                <a:srgbClr val="FF0000"/>
              </a:buClr>
              <a:buFont typeface="Wingdings" pitchFamily="2" charset="2"/>
              <a:buChar char="l"/>
            </a:pPr>
            <a:r>
              <a:rPr lang="zh-CN" altLang="en-US" sz="2000" b="1" dirty="0" smtClean="0">
                <a:latin typeface="+mn-ea"/>
              </a:rPr>
              <a:t>周期是随机的且相邻突发脉冲之间有较长的安静时间。</a:t>
            </a:r>
          </a:p>
          <a:p>
            <a:pPr indent="22225">
              <a:buClr>
                <a:srgbClr val="FF0000"/>
              </a:buClr>
              <a:buFont typeface="Wingdings" pitchFamily="2" charset="2"/>
              <a:buChar char="l"/>
            </a:pPr>
            <a:r>
              <a:rPr lang="zh-CN" altLang="en-US" sz="2000" b="1" dirty="0" smtClean="0">
                <a:latin typeface="+mn-ea"/>
              </a:rPr>
              <a:t>由于脉冲很窄，所以其频谱很宽。</a:t>
            </a:r>
          </a:p>
          <a:p>
            <a:pPr indent="22225">
              <a:buClr>
                <a:srgbClr val="FF0000"/>
              </a:buClr>
              <a:buFont typeface="Wingdings" pitchFamily="2" charset="2"/>
              <a:buChar char="l"/>
            </a:pPr>
            <a:r>
              <a:rPr lang="zh-CN" altLang="en-US" sz="2000" b="1" dirty="0" smtClean="0">
                <a:latin typeface="+mn-ea"/>
              </a:rPr>
              <a:t> 可以通过选择合适的工作频率、远离脉冲源等措施减小和避免脉冲噪声的干扰。</a:t>
            </a:r>
          </a:p>
          <a:p>
            <a:pPr>
              <a:buFont typeface="Wingdings" pitchFamily="2" charset="2"/>
              <a:buChar char="Ø"/>
            </a:pPr>
            <a:r>
              <a:rPr lang="zh-CN" altLang="en-US" sz="2400" b="1" dirty="0" smtClean="0">
                <a:latin typeface="+mn-ea"/>
              </a:rPr>
              <a:t>起伏噪声</a:t>
            </a:r>
            <a:r>
              <a:rPr lang="en-US" altLang="zh-CN" sz="2400" b="1" dirty="0" smtClean="0">
                <a:latin typeface="+mn-ea"/>
              </a:rPr>
              <a:t>——</a:t>
            </a:r>
            <a:r>
              <a:rPr lang="zh-CN" altLang="en-US" sz="2400" b="1" dirty="0" smtClean="0">
                <a:latin typeface="+mn-ea"/>
              </a:rPr>
              <a:t>是一种连续波随机噪声。</a:t>
            </a:r>
          </a:p>
          <a:p>
            <a:pPr indent="22225">
              <a:buClr>
                <a:srgbClr val="FF0000"/>
              </a:buClr>
              <a:buFont typeface="Wingdings" pitchFamily="2" charset="2"/>
              <a:buChar char="l"/>
            </a:pPr>
            <a:r>
              <a:rPr lang="zh-CN" altLang="en-US" sz="2000" b="1" dirty="0" smtClean="0">
                <a:latin typeface="+mn-ea"/>
              </a:rPr>
              <a:t>包括热噪声、散弹噪声和宇宙噪声。</a:t>
            </a:r>
          </a:p>
          <a:p>
            <a:pPr indent="22225">
              <a:buClr>
                <a:srgbClr val="FF0000"/>
              </a:buClr>
              <a:buFont typeface="Wingdings" pitchFamily="2" charset="2"/>
              <a:buChar char="l"/>
            </a:pPr>
            <a:r>
              <a:rPr lang="zh-CN" altLang="en-US" sz="2000" b="1" dirty="0" smtClean="0">
                <a:latin typeface="+mn-ea"/>
              </a:rPr>
              <a:t> 起伏噪声的特点是具有很宽的频带，并且始终存在，它是影响通信系统性能的主要因素</a:t>
            </a: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50</a:t>
            </a:fld>
            <a:r>
              <a:rPr lang="zh-CN" altLang="en-US" smtClean="0"/>
              <a:t>页</a:t>
            </a:r>
            <a:endParaRPr lang="zh-CN" altLang="en-US" dirty="0"/>
          </a:p>
        </p:txBody>
      </p:sp>
    </p:spTree>
  </p:cSld>
  <p:clrMapOvr>
    <a:masterClrMapping/>
  </p:clrMapOvr>
  <p:transition spd="med">
    <p:zo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0648"/>
            <a:ext cx="5029208" cy="1143000"/>
          </a:xfrm>
        </p:spPr>
        <p:txBody>
          <a:bodyPr/>
          <a:lstStyle/>
          <a:p>
            <a:r>
              <a:rPr lang="zh-CN" altLang="en-US" b="1" dirty="0" smtClean="0">
                <a:solidFill>
                  <a:schemeClr val="accent2"/>
                </a:solidFill>
              </a:rPr>
              <a:t>起伏噪声及其特性</a:t>
            </a:r>
            <a:endParaRPr lang="zh-CN" altLang="en-US" b="1" dirty="0">
              <a:solidFill>
                <a:schemeClr val="accent2"/>
              </a:solidFill>
            </a:endParaRPr>
          </a:p>
        </p:txBody>
      </p:sp>
      <p:sp>
        <p:nvSpPr>
          <p:cNvPr id="3" name="内容占位符 2"/>
          <p:cNvSpPr>
            <a:spLocks noGrp="1"/>
          </p:cNvSpPr>
          <p:nvPr>
            <p:ph idx="1"/>
          </p:nvPr>
        </p:nvSpPr>
        <p:spPr>
          <a:xfrm>
            <a:off x="685800" y="1500174"/>
            <a:ext cx="7772400" cy="4595826"/>
          </a:xfrm>
        </p:spPr>
        <p:txBody>
          <a:bodyPr/>
          <a:lstStyle/>
          <a:p>
            <a:pPr>
              <a:buFont typeface="Wingdings" pitchFamily="2" charset="2"/>
              <a:buChar char="Ø"/>
            </a:pPr>
            <a:r>
              <a:rPr lang="zh-CN" altLang="en-US" sz="2800" b="1" dirty="0" smtClean="0"/>
              <a:t>热噪声</a:t>
            </a:r>
          </a:p>
          <a:p>
            <a:pPr indent="22225">
              <a:buClr>
                <a:srgbClr val="FF0000"/>
              </a:buClr>
              <a:buFont typeface="Wingdings" pitchFamily="2" charset="2"/>
              <a:buChar char="l"/>
            </a:pPr>
            <a:r>
              <a:rPr lang="zh-CN" altLang="en-US" sz="2800" b="1" dirty="0" smtClean="0"/>
              <a:t>是由传导媒质中电子的随机运动而产生的</a:t>
            </a:r>
          </a:p>
          <a:p>
            <a:pPr indent="22225">
              <a:buClr>
                <a:srgbClr val="FF0000"/>
              </a:buClr>
              <a:buFont typeface="Wingdings" pitchFamily="2" charset="2"/>
              <a:buChar char="l"/>
            </a:pPr>
            <a:r>
              <a:rPr lang="zh-CN" altLang="en-US" sz="2800" b="1" dirty="0" smtClean="0"/>
              <a:t>热噪声的功率谱密度</a:t>
            </a:r>
            <a:endParaRPr lang="en-US" altLang="zh-CN" sz="2800" b="1" dirty="0" smtClean="0"/>
          </a:p>
          <a:p>
            <a:pPr indent="22225">
              <a:buClr>
                <a:srgbClr val="FF0000"/>
              </a:buClr>
              <a:buFont typeface="Wingdings" pitchFamily="2" charset="2"/>
              <a:buChar char="l"/>
            </a:pPr>
            <a:endParaRPr lang="en-US" altLang="zh-CN" sz="2800" b="1" dirty="0" smtClean="0"/>
          </a:p>
          <a:p>
            <a:pPr indent="22225">
              <a:buClr>
                <a:srgbClr val="FF0000"/>
              </a:buClr>
            </a:pPr>
            <a:endParaRPr lang="en-US" altLang="zh-CN" sz="2800" b="1" dirty="0" smtClean="0"/>
          </a:p>
          <a:p>
            <a:pPr indent="22225">
              <a:buClr>
                <a:srgbClr val="FF0000"/>
              </a:buClr>
              <a:buFont typeface="Wingdings" pitchFamily="2" charset="2"/>
              <a:buChar char="l"/>
            </a:pPr>
            <a:endParaRPr lang="en-US" altLang="zh-CN" sz="2800" b="1" dirty="0" smtClean="0"/>
          </a:p>
          <a:p>
            <a:pPr indent="22225">
              <a:buClr>
                <a:srgbClr val="FF0000"/>
              </a:buClr>
              <a:buFont typeface="Wingdings" pitchFamily="2" charset="2"/>
              <a:buChar char="l"/>
            </a:pPr>
            <a:endParaRPr lang="en-US" altLang="zh-CN" sz="2800" b="1" dirty="0" smtClean="0"/>
          </a:p>
          <a:p>
            <a:pPr indent="22225">
              <a:buClr>
                <a:srgbClr val="FF0000"/>
              </a:buClr>
            </a:pPr>
            <a:endParaRPr lang="en-US" altLang="zh-CN" sz="2800" b="1" dirty="0" smtClean="0"/>
          </a:p>
          <a:p>
            <a:pPr indent="22225">
              <a:buClr>
                <a:srgbClr val="FF0000"/>
              </a:buClr>
              <a:buFont typeface="Wingdings" pitchFamily="2" charset="2"/>
              <a:buChar char="l"/>
            </a:pPr>
            <a:r>
              <a:rPr lang="zh-CN" altLang="en-US" sz="2800" b="1" dirty="0" smtClean="0"/>
              <a:t>通常我们把这种噪声按白噪声处理</a:t>
            </a: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51</a:t>
            </a:fld>
            <a:r>
              <a:rPr lang="zh-CN" altLang="en-US" smtClean="0"/>
              <a:t>页</a:t>
            </a:r>
            <a:endParaRPr lang="zh-CN" altLang="en-US" dirty="0"/>
          </a:p>
        </p:txBody>
      </p:sp>
      <p:pic>
        <p:nvPicPr>
          <p:cNvPr id="135170" name="Picture 2"/>
          <p:cNvPicPr>
            <a:picLocks noChangeAspect="1" noChangeArrowheads="1"/>
          </p:cNvPicPr>
          <p:nvPr/>
        </p:nvPicPr>
        <p:blipFill>
          <a:blip r:embed="rId2" cstate="print"/>
          <a:srcRect/>
          <a:stretch>
            <a:fillRect/>
          </a:stretch>
        </p:blipFill>
        <p:spPr bwMode="auto">
          <a:xfrm>
            <a:off x="1214414" y="3071810"/>
            <a:ext cx="6500858" cy="2428892"/>
          </a:xfrm>
          <a:prstGeom prst="rect">
            <a:avLst/>
          </a:prstGeom>
          <a:noFill/>
          <a:ln w="9525">
            <a:noFill/>
            <a:miter lim="800000"/>
            <a:headEnd/>
            <a:tailEnd/>
          </a:ln>
          <a:effectLst/>
        </p:spPr>
      </p:pic>
    </p:spTree>
  </p:cSld>
  <p:clrMapOvr>
    <a:masterClrMapping/>
  </p:clrMapOvr>
  <p:transition spd="med">
    <p:zo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0648"/>
            <a:ext cx="4743456" cy="1143000"/>
          </a:xfrm>
        </p:spPr>
        <p:txBody>
          <a:bodyPr/>
          <a:lstStyle/>
          <a:p>
            <a:r>
              <a:rPr lang="zh-CN" altLang="en-US" b="1" dirty="0" smtClean="0">
                <a:solidFill>
                  <a:schemeClr val="accent2"/>
                </a:solidFill>
              </a:rPr>
              <a:t>高斯白噪声</a:t>
            </a:r>
            <a:endParaRPr lang="zh-CN" altLang="en-US" b="1" dirty="0">
              <a:solidFill>
                <a:schemeClr val="accent2"/>
              </a:solidFill>
            </a:endParaRPr>
          </a:p>
        </p:txBody>
      </p:sp>
      <p:sp>
        <p:nvSpPr>
          <p:cNvPr id="3" name="内容占位符 2"/>
          <p:cNvSpPr>
            <a:spLocks noGrp="1"/>
          </p:cNvSpPr>
          <p:nvPr>
            <p:ph idx="1"/>
          </p:nvPr>
        </p:nvSpPr>
        <p:spPr>
          <a:xfrm>
            <a:off x="685800" y="1428736"/>
            <a:ext cx="8029604" cy="4667264"/>
          </a:xfrm>
        </p:spPr>
        <p:txBody>
          <a:bodyPr/>
          <a:lstStyle/>
          <a:p>
            <a:pPr>
              <a:buFont typeface="Wingdings" pitchFamily="2" charset="2"/>
              <a:buChar char="Ø"/>
            </a:pPr>
            <a:r>
              <a:rPr lang="zh-CN" altLang="en-US" sz="2400" b="1" dirty="0" smtClean="0"/>
              <a:t>热噪声、散弹噪声和宇宙噪声这些起伏噪声都可以认为是一种高斯噪声，且功率谱密度在很宽的频带范围都是常数。因此，</a:t>
            </a:r>
            <a:r>
              <a:rPr lang="zh-CN" altLang="en-US" sz="2400" b="1" dirty="0" smtClean="0">
                <a:solidFill>
                  <a:srgbClr val="FF00FF"/>
                </a:solidFill>
              </a:rPr>
              <a:t>起伏噪声通常被认为是近似高斯白噪声</a:t>
            </a:r>
            <a:r>
              <a:rPr lang="zh-CN" altLang="en-US" sz="2400" b="1" dirty="0" smtClean="0"/>
              <a:t>。</a:t>
            </a:r>
          </a:p>
          <a:p>
            <a:pPr>
              <a:buFont typeface="Wingdings" pitchFamily="2" charset="2"/>
              <a:buChar char="Ø"/>
            </a:pPr>
            <a:r>
              <a:rPr lang="zh-CN" altLang="en-US" sz="2400" b="1" dirty="0" smtClean="0"/>
              <a:t> 高斯白噪声的双边功率谱密度为</a:t>
            </a:r>
            <a:endParaRPr lang="en-US" altLang="zh-CN" sz="2400" b="1" dirty="0" smtClean="0"/>
          </a:p>
          <a:p>
            <a:pPr>
              <a:buFont typeface="Wingdings" pitchFamily="2" charset="2"/>
              <a:buChar char="Ø"/>
            </a:pPr>
            <a:endParaRPr lang="en-US" altLang="zh-CN" sz="2400" b="1" dirty="0" smtClean="0"/>
          </a:p>
          <a:p>
            <a:pPr>
              <a:buFont typeface="Wingdings" pitchFamily="2" charset="2"/>
              <a:buChar char="Ø"/>
            </a:pPr>
            <a:endParaRPr lang="en-US" altLang="zh-CN" sz="2400" b="1" dirty="0" smtClean="0"/>
          </a:p>
          <a:p>
            <a:pPr>
              <a:buFont typeface="Wingdings" pitchFamily="2" charset="2"/>
              <a:buChar char="Ø"/>
            </a:pPr>
            <a:r>
              <a:rPr lang="zh-CN" altLang="en-US" sz="2400" b="1" dirty="0" smtClean="0"/>
              <a:t>其自相关函数为</a:t>
            </a:r>
            <a:endParaRPr lang="en-US" altLang="zh-CN" sz="2400" b="1" dirty="0" smtClean="0"/>
          </a:p>
          <a:p>
            <a:pPr>
              <a:buFont typeface="Wingdings" pitchFamily="2" charset="2"/>
              <a:buChar char="Ø"/>
            </a:pPr>
            <a:endParaRPr lang="en-US" altLang="zh-CN" sz="2400" b="1" dirty="0" smtClean="0"/>
          </a:p>
          <a:p>
            <a:endParaRPr lang="en-US" altLang="zh-CN" sz="2400" b="1" dirty="0" smtClean="0"/>
          </a:p>
          <a:p>
            <a:pPr>
              <a:buFont typeface="Wingdings" pitchFamily="2" charset="2"/>
              <a:buChar char="Ø"/>
            </a:pPr>
            <a:r>
              <a:rPr lang="zh-CN" altLang="en-US" sz="2400" b="1" dirty="0" smtClean="0"/>
              <a:t> 其一维概率密度函数为</a:t>
            </a:r>
            <a:endParaRPr lang="en-US" altLang="zh-CN" sz="2400" b="1" dirty="0" smtClean="0"/>
          </a:p>
          <a:p>
            <a:endParaRPr lang="zh-CN" altLang="en-US" sz="2400" dirty="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52</a:t>
            </a:fld>
            <a:r>
              <a:rPr lang="zh-CN" altLang="en-US" smtClean="0"/>
              <a:t>页</a:t>
            </a:r>
            <a:endParaRPr lang="zh-CN" altLang="en-US" dirty="0"/>
          </a:p>
        </p:txBody>
      </p:sp>
      <p:pic>
        <p:nvPicPr>
          <p:cNvPr id="136194" name="Picture 2"/>
          <p:cNvPicPr>
            <a:picLocks noChangeAspect="1" noChangeArrowheads="1"/>
          </p:cNvPicPr>
          <p:nvPr/>
        </p:nvPicPr>
        <p:blipFill>
          <a:blip r:embed="rId2" cstate="print"/>
          <a:srcRect/>
          <a:stretch>
            <a:fillRect/>
          </a:stretch>
        </p:blipFill>
        <p:spPr bwMode="auto">
          <a:xfrm>
            <a:off x="3428992" y="2998415"/>
            <a:ext cx="2571767" cy="859213"/>
          </a:xfrm>
          <a:prstGeom prst="rect">
            <a:avLst/>
          </a:prstGeom>
          <a:noFill/>
          <a:ln w="9525">
            <a:noFill/>
            <a:miter lim="800000"/>
            <a:headEnd/>
            <a:tailEnd/>
          </a:ln>
          <a:effectLst/>
        </p:spPr>
      </p:pic>
      <p:pic>
        <p:nvPicPr>
          <p:cNvPr id="136195" name="Picture 3"/>
          <p:cNvPicPr>
            <a:picLocks noChangeAspect="1" noChangeArrowheads="1"/>
          </p:cNvPicPr>
          <p:nvPr/>
        </p:nvPicPr>
        <p:blipFill>
          <a:blip r:embed="rId3" cstate="print"/>
          <a:srcRect/>
          <a:stretch>
            <a:fillRect/>
          </a:stretch>
        </p:blipFill>
        <p:spPr bwMode="auto">
          <a:xfrm>
            <a:off x="3357554" y="4286256"/>
            <a:ext cx="2888291" cy="928694"/>
          </a:xfrm>
          <a:prstGeom prst="rect">
            <a:avLst/>
          </a:prstGeom>
          <a:noFill/>
          <a:ln w="9525">
            <a:noFill/>
            <a:miter lim="800000"/>
            <a:headEnd/>
            <a:tailEnd/>
          </a:ln>
          <a:effectLst/>
        </p:spPr>
      </p:pic>
      <p:pic>
        <p:nvPicPr>
          <p:cNvPr id="136196" name="Picture 4"/>
          <p:cNvPicPr>
            <a:picLocks noChangeAspect="1" noChangeArrowheads="1"/>
          </p:cNvPicPr>
          <p:nvPr/>
        </p:nvPicPr>
        <p:blipFill>
          <a:blip r:embed="rId4" cstate="print"/>
          <a:srcRect/>
          <a:stretch>
            <a:fillRect/>
          </a:stretch>
        </p:blipFill>
        <p:spPr bwMode="auto">
          <a:xfrm>
            <a:off x="2857488" y="5643578"/>
            <a:ext cx="4059740" cy="928694"/>
          </a:xfrm>
          <a:prstGeom prst="rect">
            <a:avLst/>
          </a:prstGeom>
          <a:noFill/>
          <a:ln w="9525">
            <a:noFill/>
            <a:miter lim="800000"/>
            <a:headEnd/>
            <a:tailEnd/>
          </a:ln>
          <a:effectLst/>
        </p:spPr>
      </p:pic>
    </p:spTree>
  </p:cSld>
  <p:clrMapOvr>
    <a:masterClrMapping/>
  </p:clrMapOvr>
  <p:transition spd="med">
    <p:zo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0648"/>
            <a:ext cx="6743720" cy="1143000"/>
          </a:xfrm>
        </p:spPr>
        <p:txBody>
          <a:bodyPr/>
          <a:lstStyle/>
          <a:p>
            <a:r>
              <a:rPr lang="zh-CN" altLang="en-US" b="1" dirty="0" smtClean="0">
                <a:solidFill>
                  <a:schemeClr val="accent2"/>
                </a:solidFill>
              </a:rPr>
              <a:t>高斯噪声通过线性系统</a:t>
            </a:r>
            <a:endParaRPr lang="zh-CN" altLang="en-US" b="1" dirty="0">
              <a:solidFill>
                <a:schemeClr val="accent2"/>
              </a:solidFill>
            </a:endParaRPr>
          </a:p>
        </p:txBody>
      </p:sp>
      <p:sp>
        <p:nvSpPr>
          <p:cNvPr id="3" name="内容占位符 2"/>
          <p:cNvSpPr>
            <a:spLocks noGrp="1"/>
          </p:cNvSpPr>
          <p:nvPr>
            <p:ph idx="1"/>
          </p:nvPr>
        </p:nvSpPr>
        <p:spPr>
          <a:xfrm>
            <a:off x="571472" y="1785926"/>
            <a:ext cx="8029604" cy="4738702"/>
          </a:xfrm>
        </p:spPr>
        <p:txBody>
          <a:bodyPr/>
          <a:lstStyle/>
          <a:p>
            <a:pPr>
              <a:buFont typeface="Wingdings" pitchFamily="2" charset="2"/>
              <a:buChar char="Ø"/>
            </a:pPr>
            <a:r>
              <a:rPr lang="zh-CN" altLang="en-US" sz="2800" b="1" dirty="0" smtClean="0"/>
              <a:t>一个通信系统的线性部分可以用线性网络来描述，通常具有带通特性。</a:t>
            </a:r>
          </a:p>
          <a:p>
            <a:pPr>
              <a:buFont typeface="Wingdings" pitchFamily="2" charset="2"/>
              <a:buChar char="Ø"/>
            </a:pPr>
            <a:r>
              <a:rPr lang="zh-CN" altLang="en-US" sz="2800" b="1" dirty="0" smtClean="0"/>
              <a:t>当宽带起伏噪声通过带通特性网络时， 输出噪声就变为</a:t>
            </a:r>
            <a:r>
              <a:rPr lang="zh-CN" altLang="en-US" sz="2800" b="1" dirty="0" smtClean="0">
                <a:solidFill>
                  <a:srgbClr val="FF00FF"/>
                </a:solidFill>
              </a:rPr>
              <a:t>带通型噪声</a:t>
            </a:r>
            <a:r>
              <a:rPr lang="zh-CN" altLang="en-US" sz="2800" b="1" dirty="0" smtClean="0"/>
              <a:t>。如果线性网络具有窄带特性， 则输出噪声为</a:t>
            </a:r>
            <a:r>
              <a:rPr lang="zh-CN" altLang="en-US" sz="2800" b="1" dirty="0" smtClean="0">
                <a:solidFill>
                  <a:srgbClr val="FF00FF"/>
                </a:solidFill>
              </a:rPr>
              <a:t>窄带噪声</a:t>
            </a:r>
            <a:r>
              <a:rPr lang="zh-CN" altLang="en-US" sz="2800" b="1" dirty="0" smtClean="0"/>
              <a:t>。</a:t>
            </a:r>
          </a:p>
          <a:p>
            <a:pPr>
              <a:buFont typeface="Wingdings" pitchFamily="2" charset="2"/>
              <a:buChar char="Ø"/>
            </a:pPr>
            <a:r>
              <a:rPr lang="zh-CN" altLang="en-US" sz="2800" b="1" dirty="0" smtClean="0"/>
              <a:t>带通型噪声的频谱具有一定的宽度，</a:t>
            </a:r>
            <a:r>
              <a:rPr lang="zh-CN" altLang="en-US" sz="2800" b="1" dirty="0" smtClean="0">
                <a:solidFill>
                  <a:srgbClr val="FF00FF"/>
                </a:solidFill>
              </a:rPr>
              <a:t>噪声的带宽</a:t>
            </a:r>
          </a:p>
          <a:p>
            <a:r>
              <a:rPr lang="zh-CN" altLang="en-US" sz="2800" b="1" dirty="0" smtClean="0"/>
              <a:t>    可以用不同的定义来描述。为了使得分析噪声功率相对容易，通常用</a:t>
            </a:r>
            <a:r>
              <a:rPr lang="zh-CN" altLang="en-US" sz="2800" b="1" dirty="0" smtClean="0">
                <a:solidFill>
                  <a:srgbClr val="FF00FF"/>
                </a:solidFill>
              </a:rPr>
              <a:t>噪声等效带宽</a:t>
            </a:r>
            <a:r>
              <a:rPr lang="zh-CN" altLang="en-US" sz="2800" b="1" dirty="0" smtClean="0"/>
              <a:t>来描述。</a:t>
            </a: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53</a:t>
            </a:fld>
            <a:r>
              <a:rPr lang="zh-CN" altLang="en-US" smtClean="0"/>
              <a:t>页</a:t>
            </a:r>
            <a:endParaRPr lang="zh-CN" altLang="en-US" dirty="0"/>
          </a:p>
        </p:txBody>
      </p:sp>
    </p:spTree>
  </p:cSld>
  <p:clrMapOvr>
    <a:masterClrMapping/>
  </p:clrMapOvr>
  <p:transition spd="med">
    <p:zo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0648"/>
            <a:ext cx="5457836" cy="1143000"/>
          </a:xfrm>
        </p:spPr>
        <p:txBody>
          <a:bodyPr/>
          <a:lstStyle/>
          <a:p>
            <a:r>
              <a:rPr lang="zh-CN" altLang="en-US" b="1" dirty="0" smtClean="0">
                <a:solidFill>
                  <a:schemeClr val="accent2"/>
                </a:solidFill>
              </a:rPr>
              <a:t>等效噪声带宽</a:t>
            </a:r>
            <a:endParaRPr lang="zh-CN" altLang="en-US" b="1" dirty="0">
              <a:solidFill>
                <a:schemeClr val="accent2"/>
              </a:solidFill>
            </a:endParaRPr>
          </a:p>
        </p:txBody>
      </p:sp>
      <p:sp>
        <p:nvSpPr>
          <p:cNvPr id="3" name="内容占位符 2"/>
          <p:cNvSpPr>
            <a:spLocks noGrp="1"/>
          </p:cNvSpPr>
          <p:nvPr>
            <p:ph idx="1"/>
          </p:nvPr>
        </p:nvSpPr>
        <p:spPr>
          <a:xfrm>
            <a:off x="685800" y="1357298"/>
            <a:ext cx="7772400" cy="4738702"/>
          </a:xfrm>
        </p:spPr>
        <p:txBody>
          <a:bodyPr/>
          <a:lstStyle/>
          <a:p>
            <a:pPr>
              <a:buFont typeface="Wingdings" pitchFamily="2" charset="2"/>
              <a:buChar char="Ø"/>
            </a:pPr>
            <a:r>
              <a:rPr lang="zh-CN" altLang="en-US" sz="2800" b="1" dirty="0" smtClean="0"/>
              <a:t>噪声等效带宽定义为</a:t>
            </a:r>
            <a:endParaRPr lang="en-US" altLang="zh-CN" sz="2800" b="1" dirty="0" smtClean="0"/>
          </a:p>
          <a:p>
            <a:endParaRPr lang="zh-CN" altLang="en-US" sz="2400" b="1" dirty="0" smtClean="0"/>
          </a:p>
          <a:p>
            <a:pPr>
              <a:buFont typeface="Wingdings" pitchFamily="2" charset="2"/>
              <a:buChar char="Ø"/>
            </a:pPr>
            <a:r>
              <a:rPr lang="zh-CN" altLang="en-US" sz="2800" b="1" dirty="0" smtClean="0"/>
              <a:t>其物理意义为：高度为</a:t>
            </a:r>
            <a:r>
              <a:rPr lang="en-US" altLang="zh-CN" sz="2800" b="1" dirty="0" err="1" smtClean="0"/>
              <a:t>P</a:t>
            </a:r>
            <a:r>
              <a:rPr lang="en-US" altLang="zh-CN" sz="1800" b="1" dirty="0" err="1" smtClean="0"/>
              <a:t>n</a:t>
            </a:r>
            <a:r>
              <a:rPr lang="en-US" altLang="zh-CN" sz="2800" b="1" dirty="0" smtClean="0"/>
              <a:t>(</a:t>
            </a:r>
            <a:r>
              <a:rPr lang="en-US" altLang="zh-CN" sz="2800" b="1" dirty="0" err="1" smtClean="0"/>
              <a:t>f</a:t>
            </a:r>
            <a:r>
              <a:rPr lang="en-US" altLang="zh-CN" sz="1800" b="1" dirty="0" err="1" smtClean="0"/>
              <a:t>c</a:t>
            </a:r>
            <a:r>
              <a:rPr lang="en-US" altLang="zh-CN" sz="2800" b="1" dirty="0" smtClean="0"/>
              <a:t>)</a:t>
            </a:r>
            <a:r>
              <a:rPr lang="zh-CN" altLang="en-US" sz="2800" b="1" dirty="0" smtClean="0"/>
              <a:t>，宽度为</a:t>
            </a:r>
            <a:r>
              <a:rPr lang="en-US" altLang="zh-CN" sz="2800" b="1" dirty="0" err="1" smtClean="0"/>
              <a:t>B</a:t>
            </a:r>
            <a:r>
              <a:rPr lang="en-US" altLang="zh-CN" sz="1800" b="1" dirty="0" err="1" smtClean="0"/>
              <a:t>n</a:t>
            </a:r>
            <a:r>
              <a:rPr lang="zh-CN" altLang="en-US" sz="2800" b="1" dirty="0" smtClean="0"/>
              <a:t>的噪声功率与功率谱密度为</a:t>
            </a:r>
            <a:r>
              <a:rPr lang="en-US" altLang="zh-CN" sz="2800" b="1" dirty="0" err="1" smtClean="0"/>
              <a:t>P</a:t>
            </a:r>
            <a:r>
              <a:rPr lang="en-US" altLang="zh-CN" sz="1800" b="1" dirty="0" err="1" smtClean="0"/>
              <a:t>n</a:t>
            </a:r>
            <a:r>
              <a:rPr lang="en-US" altLang="zh-CN" sz="2800" b="1" dirty="0" smtClean="0"/>
              <a:t>(f)</a:t>
            </a:r>
            <a:r>
              <a:rPr lang="zh-CN" altLang="en-US" sz="2800" b="1" dirty="0" smtClean="0"/>
              <a:t>的带通型噪声功率相等</a:t>
            </a: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54</a:t>
            </a:fld>
            <a:r>
              <a:rPr lang="zh-CN" altLang="en-US" smtClean="0"/>
              <a:t>页</a:t>
            </a:r>
            <a:endParaRPr lang="zh-CN" altLang="en-US" dirty="0"/>
          </a:p>
        </p:txBody>
      </p:sp>
      <p:pic>
        <p:nvPicPr>
          <p:cNvPr id="137218" name="Picture 2"/>
          <p:cNvPicPr>
            <a:picLocks noChangeAspect="1" noChangeArrowheads="1"/>
          </p:cNvPicPr>
          <p:nvPr/>
        </p:nvPicPr>
        <p:blipFill>
          <a:blip r:embed="rId2" cstate="print"/>
          <a:srcRect/>
          <a:stretch>
            <a:fillRect/>
          </a:stretch>
        </p:blipFill>
        <p:spPr bwMode="auto">
          <a:xfrm>
            <a:off x="4572000" y="1142984"/>
            <a:ext cx="3604870" cy="1071570"/>
          </a:xfrm>
          <a:prstGeom prst="rect">
            <a:avLst/>
          </a:prstGeom>
          <a:noFill/>
          <a:ln w="9525">
            <a:noFill/>
            <a:miter lim="800000"/>
            <a:headEnd/>
            <a:tailEnd/>
          </a:ln>
          <a:effectLst/>
        </p:spPr>
      </p:pic>
      <p:pic>
        <p:nvPicPr>
          <p:cNvPr id="137219" name="Picture 3"/>
          <p:cNvPicPr>
            <a:picLocks noChangeAspect="1" noChangeArrowheads="1"/>
          </p:cNvPicPr>
          <p:nvPr/>
        </p:nvPicPr>
        <p:blipFill>
          <a:blip r:embed="rId3" cstate="print"/>
          <a:srcRect/>
          <a:stretch>
            <a:fillRect/>
          </a:stretch>
        </p:blipFill>
        <p:spPr bwMode="auto">
          <a:xfrm>
            <a:off x="1907704" y="3573016"/>
            <a:ext cx="3031175" cy="2340000"/>
          </a:xfrm>
          <a:prstGeom prst="rect">
            <a:avLst/>
          </a:prstGeom>
          <a:noFill/>
          <a:ln w="9525">
            <a:noFill/>
            <a:miter lim="800000"/>
            <a:headEnd/>
            <a:tailEnd/>
          </a:ln>
          <a:effectLst/>
        </p:spPr>
      </p:pic>
      <p:pic>
        <p:nvPicPr>
          <p:cNvPr id="137220" name="Picture 4"/>
          <p:cNvPicPr>
            <a:picLocks noChangeAspect="1" noChangeArrowheads="1"/>
          </p:cNvPicPr>
          <p:nvPr/>
        </p:nvPicPr>
        <p:blipFill>
          <a:blip r:embed="rId4" cstate="print"/>
          <a:srcRect/>
          <a:stretch>
            <a:fillRect/>
          </a:stretch>
        </p:blipFill>
        <p:spPr bwMode="auto">
          <a:xfrm>
            <a:off x="4929190" y="3212976"/>
            <a:ext cx="3051180" cy="2808312"/>
          </a:xfrm>
          <a:prstGeom prst="rect">
            <a:avLst/>
          </a:prstGeom>
          <a:noFill/>
          <a:ln w="9525">
            <a:noFill/>
            <a:miter lim="800000"/>
            <a:headEnd/>
            <a:tailEnd/>
          </a:ln>
          <a:effectLst/>
        </p:spPr>
      </p:pic>
      <p:sp>
        <p:nvSpPr>
          <p:cNvPr id="8" name="TextBox 7"/>
          <p:cNvSpPr txBox="1"/>
          <p:nvPr/>
        </p:nvSpPr>
        <p:spPr>
          <a:xfrm>
            <a:off x="3286116" y="6286520"/>
            <a:ext cx="4600940" cy="369332"/>
          </a:xfrm>
          <a:prstGeom prst="rect">
            <a:avLst/>
          </a:prstGeom>
          <a:noFill/>
        </p:spPr>
        <p:txBody>
          <a:bodyPr wrap="none" rtlCol="0">
            <a:spAutoFit/>
          </a:bodyPr>
          <a:lstStyle/>
          <a:p>
            <a:r>
              <a:rPr lang="zh-CN" altLang="en-US" dirty="0" smtClean="0"/>
              <a:t>作用：计算方便，特别是计算机计算方便。</a:t>
            </a:r>
            <a:endParaRPr lang="zh-CN" altLang="en-US" dirty="0"/>
          </a:p>
        </p:txBody>
      </p:sp>
    </p:spTree>
  </p:cSld>
  <p:clrMapOvr>
    <a:masterClrMapping/>
  </p:clrMapOvr>
  <p:transition spd="med">
    <p:zo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5029208" cy="1470025"/>
          </a:xfrm>
        </p:spPr>
        <p:txBody>
          <a:bodyPr/>
          <a:lstStyle/>
          <a:p>
            <a:r>
              <a:rPr lang="en-US" altLang="zh-CN" sz="4800" b="1" dirty="0" smtClean="0">
                <a:solidFill>
                  <a:schemeClr val="accent2"/>
                </a:solidFill>
              </a:rPr>
              <a:t>3.6 </a:t>
            </a:r>
            <a:r>
              <a:rPr lang="zh-CN" altLang="en-US" sz="4800" b="1" dirty="0" smtClean="0">
                <a:solidFill>
                  <a:schemeClr val="accent2"/>
                </a:solidFill>
              </a:rPr>
              <a:t>信道容量</a:t>
            </a:r>
            <a:endParaRPr lang="zh-CN" altLang="en-US" sz="4800" dirty="0">
              <a:solidFill>
                <a:schemeClr val="accent2"/>
              </a:solidFill>
            </a:endParaRP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55</a:t>
            </a:fld>
            <a:r>
              <a:rPr lang="zh-CN" altLang="en-US" smtClean="0"/>
              <a:t>页</a:t>
            </a:r>
            <a:endParaRPr lang="zh-CN" altLang="en-US" dirty="0"/>
          </a:p>
        </p:txBody>
      </p:sp>
    </p:spTree>
  </p:cSld>
  <p:clrMapOvr>
    <a:masterClrMapping/>
  </p:clrMapOvr>
  <p:transition spd="med">
    <p:zo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0648"/>
            <a:ext cx="1957374" cy="1143000"/>
          </a:xfrm>
        </p:spPr>
        <p:txBody>
          <a:bodyPr/>
          <a:lstStyle/>
          <a:p>
            <a:r>
              <a:rPr lang="zh-CN" altLang="en-US" b="1" dirty="0" smtClean="0">
                <a:solidFill>
                  <a:schemeClr val="accent2"/>
                </a:solidFill>
              </a:rPr>
              <a:t>引言</a:t>
            </a:r>
            <a:endParaRPr lang="zh-CN" altLang="en-US" b="1" dirty="0">
              <a:solidFill>
                <a:schemeClr val="accent2"/>
              </a:solidFill>
            </a:endParaRPr>
          </a:p>
        </p:txBody>
      </p:sp>
      <p:sp>
        <p:nvSpPr>
          <p:cNvPr id="3" name="内容占位符 2"/>
          <p:cNvSpPr>
            <a:spLocks noGrp="1"/>
          </p:cNvSpPr>
          <p:nvPr>
            <p:ph idx="1"/>
          </p:nvPr>
        </p:nvSpPr>
        <p:spPr>
          <a:xfrm>
            <a:off x="685800" y="1357298"/>
            <a:ext cx="7772400" cy="4738702"/>
          </a:xfrm>
        </p:spPr>
        <p:txBody>
          <a:bodyPr/>
          <a:lstStyle/>
          <a:p>
            <a:pPr>
              <a:buFont typeface="Wingdings" pitchFamily="2" charset="2"/>
              <a:buChar char="Ø"/>
            </a:pPr>
            <a:r>
              <a:rPr lang="zh-CN" altLang="en-US" b="1" dirty="0" smtClean="0"/>
              <a:t>信道容量</a:t>
            </a:r>
            <a:r>
              <a:rPr lang="zh-CN" altLang="en-US" b="1" dirty="0" smtClean="0">
                <a:solidFill>
                  <a:srgbClr val="C00000"/>
                </a:solidFill>
              </a:rPr>
              <a:t>是指在白噪声背景下，信道中信息无差错传输的最大速率</a:t>
            </a:r>
            <a:r>
              <a:rPr lang="zh-CN" altLang="en-US" b="1" dirty="0" smtClean="0"/>
              <a:t>。</a:t>
            </a:r>
          </a:p>
          <a:p>
            <a:pPr>
              <a:buFont typeface="Wingdings" pitchFamily="2" charset="2"/>
              <a:buChar char="Ø"/>
            </a:pPr>
            <a:r>
              <a:rPr lang="zh-CN" altLang="en-US" b="1" dirty="0" smtClean="0"/>
              <a:t>在信道模型中，我们定义了两种广义信道：</a:t>
            </a:r>
          </a:p>
          <a:p>
            <a:r>
              <a:rPr lang="zh-CN" altLang="en-US" b="1" dirty="0" smtClean="0"/>
              <a:t>    调制信道和编码信道。</a:t>
            </a:r>
          </a:p>
          <a:p>
            <a:pPr marL="630238" indent="-265113">
              <a:buClr>
                <a:srgbClr val="FF0000"/>
              </a:buClr>
              <a:buFont typeface="Wingdings" pitchFamily="2" charset="2"/>
              <a:buChar char="l"/>
            </a:pPr>
            <a:r>
              <a:rPr lang="zh-CN" altLang="en-US" sz="2800" b="1" dirty="0" smtClean="0"/>
              <a:t>调制信道是一种连续信道，可以用连续信道的信道容量来表征；</a:t>
            </a:r>
          </a:p>
          <a:p>
            <a:pPr marL="630238" indent="-265113">
              <a:buClr>
                <a:srgbClr val="FF0000"/>
              </a:buClr>
              <a:buFont typeface="Wingdings" pitchFamily="2" charset="2"/>
              <a:buChar char="l"/>
            </a:pPr>
            <a:r>
              <a:rPr lang="zh-CN" altLang="en-US" sz="2800" b="1" dirty="0" smtClean="0"/>
              <a:t>编码信道是一种离散信道，可以用离散信道的信道容量来表征。</a:t>
            </a:r>
          </a:p>
          <a:p>
            <a:pPr marL="630238" indent="-265113">
              <a:buClr>
                <a:srgbClr val="FF0000"/>
              </a:buClr>
              <a:buFont typeface="Wingdings" pitchFamily="2" charset="2"/>
              <a:buChar char="l"/>
            </a:pPr>
            <a:r>
              <a:rPr lang="zh-CN" altLang="en-US" sz="2800" b="1" dirty="0" smtClean="0"/>
              <a:t>在此处，我们只讨论连续信道的信道容量</a:t>
            </a: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56</a:t>
            </a:fld>
            <a:r>
              <a:rPr lang="zh-CN" altLang="en-US" smtClean="0"/>
              <a:t>页</a:t>
            </a:r>
            <a:endParaRPr lang="zh-CN" altLang="en-US" dirty="0"/>
          </a:p>
        </p:txBody>
      </p:sp>
    </p:spTree>
  </p:cSld>
  <p:clrMapOvr>
    <a:masterClrMapping/>
  </p:clrMapOvr>
  <p:transition spd="med">
    <p:zo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0648"/>
            <a:ext cx="7386662" cy="1143000"/>
          </a:xfrm>
        </p:spPr>
        <p:txBody>
          <a:bodyPr/>
          <a:lstStyle/>
          <a:p>
            <a:r>
              <a:rPr lang="zh-CN" altLang="en-US" b="1" dirty="0" smtClean="0">
                <a:solidFill>
                  <a:schemeClr val="accent2"/>
                </a:solidFill>
              </a:rPr>
              <a:t>一、香农（</a:t>
            </a:r>
            <a:r>
              <a:rPr lang="en-US" altLang="zh-CN" b="1" dirty="0" smtClean="0">
                <a:solidFill>
                  <a:schemeClr val="accent2"/>
                </a:solidFill>
              </a:rPr>
              <a:t>Shannon</a:t>
            </a:r>
            <a:r>
              <a:rPr lang="zh-CN" altLang="en-US" b="1" dirty="0" smtClean="0">
                <a:solidFill>
                  <a:schemeClr val="accent2"/>
                </a:solidFill>
              </a:rPr>
              <a:t>）公式</a:t>
            </a:r>
            <a:endParaRPr lang="zh-CN" altLang="en-US" b="1" dirty="0">
              <a:solidFill>
                <a:schemeClr val="accent2"/>
              </a:solidFill>
            </a:endParaRPr>
          </a:p>
        </p:txBody>
      </p:sp>
      <p:sp>
        <p:nvSpPr>
          <p:cNvPr id="3" name="内容占位符 2"/>
          <p:cNvSpPr>
            <a:spLocks noGrp="1"/>
          </p:cNvSpPr>
          <p:nvPr>
            <p:ph idx="1"/>
          </p:nvPr>
        </p:nvSpPr>
        <p:spPr>
          <a:xfrm>
            <a:off x="357158" y="1382378"/>
            <a:ext cx="8358246" cy="5214974"/>
          </a:xfrm>
        </p:spPr>
        <p:txBody>
          <a:bodyPr/>
          <a:lstStyle/>
          <a:p>
            <a:r>
              <a:rPr lang="zh-CN" altLang="en-US" sz="2400" b="1" dirty="0" smtClean="0"/>
              <a:t>带宽为</a:t>
            </a:r>
            <a:r>
              <a:rPr lang="en-US" altLang="zh-CN" sz="2400" b="1" dirty="0" smtClean="0"/>
              <a:t>B(Hz)</a:t>
            </a:r>
            <a:r>
              <a:rPr lang="zh-CN" altLang="en-US" sz="2400" b="1" dirty="0" smtClean="0"/>
              <a:t>的连续信道，其输入信号为</a:t>
            </a:r>
            <a:r>
              <a:rPr lang="en-US" altLang="zh-CN" sz="2400" b="1" dirty="0" smtClean="0"/>
              <a:t>x(t)</a:t>
            </a:r>
            <a:r>
              <a:rPr lang="zh-CN" altLang="en-US" sz="2400" b="1" dirty="0" smtClean="0"/>
              <a:t>，信道加性高斯白噪声为</a:t>
            </a:r>
            <a:r>
              <a:rPr lang="en-US" altLang="zh-CN" sz="2400" b="1" dirty="0" smtClean="0"/>
              <a:t>n(t)</a:t>
            </a:r>
            <a:r>
              <a:rPr lang="zh-CN" altLang="en-US" sz="2400" b="1" dirty="0" smtClean="0"/>
              <a:t>，则信道输出为</a:t>
            </a:r>
            <a:endParaRPr lang="en-US" altLang="zh-CN" sz="2400" b="1" dirty="0" smtClean="0"/>
          </a:p>
          <a:p>
            <a:endParaRPr lang="en-US" altLang="zh-CN" sz="2400" b="1" dirty="0" smtClean="0"/>
          </a:p>
          <a:p>
            <a:endParaRPr lang="en-US" altLang="zh-CN" sz="2400" b="1" dirty="0" smtClean="0"/>
          </a:p>
          <a:p>
            <a:r>
              <a:rPr lang="zh-CN" altLang="en-US" sz="2400" b="1" dirty="0" smtClean="0"/>
              <a:t>输入信号的功率为</a:t>
            </a:r>
            <a:r>
              <a:rPr lang="en-US" altLang="zh-CN" sz="2400" b="1" dirty="0" smtClean="0"/>
              <a:t>S</a:t>
            </a:r>
            <a:r>
              <a:rPr lang="zh-CN" altLang="en-US" sz="2400" b="1" dirty="0" smtClean="0"/>
              <a:t>；信道噪声的功率为</a:t>
            </a:r>
            <a:r>
              <a:rPr lang="en-US" altLang="zh-CN" sz="2400" b="1" dirty="0" smtClean="0"/>
              <a:t>N</a:t>
            </a:r>
            <a:r>
              <a:rPr lang="zh-CN" altLang="en-US" sz="2400" b="1" dirty="0" smtClean="0"/>
              <a:t>，     的均值为零，方差         ，单边功率谱密度为</a:t>
            </a:r>
            <a:endParaRPr lang="en-US" altLang="zh-CN" sz="2400" b="1" dirty="0" smtClean="0"/>
          </a:p>
          <a:p>
            <a:endParaRPr lang="en-US" altLang="zh-CN" sz="2400" b="1" dirty="0" smtClean="0"/>
          </a:p>
          <a:p>
            <a:endParaRPr lang="en-US" altLang="zh-CN" sz="2400" b="1" dirty="0" smtClean="0"/>
          </a:p>
          <a:p>
            <a:endParaRPr lang="en-US" altLang="zh-CN" sz="2400" b="1" dirty="0" smtClean="0"/>
          </a:p>
          <a:p>
            <a:r>
              <a:rPr lang="zh-CN" altLang="en-US" sz="2400" b="1" dirty="0" smtClean="0"/>
              <a:t>香农公式表明的是当信号与信道加性高斯白噪声的平均功率给定时，在具有一定频带宽度的信道上，理论上单位时间内可能传输的信息量的极限数值</a:t>
            </a:r>
            <a:r>
              <a:rPr lang="zh-CN" altLang="en-US" sz="2400" dirty="0" smtClean="0"/>
              <a:t>。</a:t>
            </a:r>
            <a:endParaRPr lang="zh-CN" altLang="en-US" sz="2400" dirty="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57</a:t>
            </a:fld>
            <a:r>
              <a:rPr lang="zh-CN" altLang="en-US" smtClean="0"/>
              <a:t>页</a:t>
            </a:r>
            <a:endParaRPr lang="zh-CN" altLang="en-US" dirty="0"/>
          </a:p>
        </p:txBody>
      </p:sp>
      <p:graphicFrame>
        <p:nvGraphicFramePr>
          <p:cNvPr id="138242" name="Object 2"/>
          <p:cNvGraphicFramePr>
            <a:graphicFrameLocks noChangeAspect="1"/>
          </p:cNvGraphicFramePr>
          <p:nvPr/>
        </p:nvGraphicFramePr>
        <p:xfrm>
          <a:off x="6286512" y="3071810"/>
          <a:ext cx="500066" cy="428628"/>
        </p:xfrm>
        <a:graphic>
          <a:graphicData uri="http://schemas.openxmlformats.org/presentationml/2006/ole">
            <mc:AlternateContent xmlns:mc="http://schemas.openxmlformats.org/markup-compatibility/2006">
              <mc:Choice xmlns:v="urn:schemas-microsoft-com:vml" Requires="v">
                <p:oleObj spid="_x0000_s138248" name="Equation" r:id="rId3" imgW="279360" imgH="203040" progId="Equation.DSMT4">
                  <p:embed/>
                </p:oleObj>
              </mc:Choice>
              <mc:Fallback>
                <p:oleObj name="Equation" r:id="rId3" imgW="279360" imgH="2030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6512" y="3071810"/>
                        <a:ext cx="500066" cy="428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38243" name="Picture 3"/>
          <p:cNvPicPr>
            <a:picLocks noChangeAspect="1" noChangeArrowheads="1"/>
          </p:cNvPicPr>
          <p:nvPr/>
        </p:nvPicPr>
        <p:blipFill>
          <a:blip r:embed="rId5" cstate="print"/>
          <a:srcRect/>
          <a:stretch>
            <a:fillRect/>
          </a:stretch>
        </p:blipFill>
        <p:spPr bwMode="auto">
          <a:xfrm>
            <a:off x="1500166" y="3429000"/>
            <a:ext cx="504827" cy="504827"/>
          </a:xfrm>
          <a:prstGeom prst="rect">
            <a:avLst/>
          </a:prstGeom>
          <a:noFill/>
          <a:ln w="9525">
            <a:noFill/>
            <a:miter lim="800000"/>
            <a:headEnd/>
            <a:tailEnd/>
          </a:ln>
          <a:effectLst/>
        </p:spPr>
      </p:pic>
      <p:pic>
        <p:nvPicPr>
          <p:cNvPr id="138245" name="Picture 5"/>
          <p:cNvPicPr>
            <a:picLocks noChangeAspect="1" noChangeArrowheads="1"/>
          </p:cNvPicPr>
          <p:nvPr/>
        </p:nvPicPr>
        <p:blipFill>
          <a:blip r:embed="rId6" cstate="print"/>
          <a:srcRect/>
          <a:stretch>
            <a:fillRect/>
          </a:stretch>
        </p:blipFill>
        <p:spPr bwMode="auto">
          <a:xfrm>
            <a:off x="5000628" y="3429000"/>
            <a:ext cx="428628" cy="503173"/>
          </a:xfrm>
          <a:prstGeom prst="rect">
            <a:avLst/>
          </a:prstGeom>
          <a:noFill/>
          <a:ln w="9525">
            <a:noFill/>
            <a:miter lim="800000"/>
            <a:headEnd/>
            <a:tailEnd/>
          </a:ln>
          <a:effectLst/>
        </p:spPr>
      </p:pic>
      <p:graphicFrame>
        <p:nvGraphicFramePr>
          <p:cNvPr id="10" name="对象 9"/>
          <p:cNvGraphicFramePr>
            <a:graphicFrameLocks noChangeAspect="1"/>
          </p:cNvGraphicFramePr>
          <p:nvPr>
            <p:extLst>
              <p:ext uri="{D42A27DB-BD31-4B8C-83A1-F6EECF244321}">
                <p14:modId xmlns:p14="http://schemas.microsoft.com/office/powerpoint/2010/main" val="2322370280"/>
              </p:ext>
            </p:extLst>
          </p:nvPr>
        </p:nvGraphicFramePr>
        <p:xfrm>
          <a:off x="1537913" y="3989864"/>
          <a:ext cx="5554367" cy="981283"/>
        </p:xfrm>
        <a:graphic>
          <a:graphicData uri="http://schemas.openxmlformats.org/presentationml/2006/ole">
            <mc:AlternateContent xmlns:mc="http://schemas.openxmlformats.org/markup-compatibility/2006">
              <mc:Choice xmlns:v="urn:schemas-microsoft-com:vml" Requires="v">
                <p:oleObj spid="_x0000_s138249" name="Equation" r:id="rId7" imgW="2730240" imgH="482400" progId="Equation.DSMT4">
                  <p:embed/>
                </p:oleObj>
              </mc:Choice>
              <mc:Fallback>
                <p:oleObj name="Equation" r:id="rId7" imgW="2730240" imgH="482400" progId="Equation.DSMT4">
                  <p:embed/>
                  <p:pic>
                    <p:nvPicPr>
                      <p:cNvPr id="0" name=""/>
                      <p:cNvPicPr/>
                      <p:nvPr/>
                    </p:nvPicPr>
                    <p:blipFill>
                      <a:blip r:embed="rId8"/>
                      <a:stretch>
                        <a:fillRect/>
                      </a:stretch>
                    </p:blipFill>
                    <p:spPr>
                      <a:xfrm>
                        <a:off x="1537913" y="3989864"/>
                        <a:ext cx="5554367" cy="981283"/>
                      </a:xfrm>
                      <a:prstGeom prst="rect">
                        <a:avLst/>
                      </a:prstGeom>
                      <a:solidFill>
                        <a:srgbClr val="F4ECF0"/>
                      </a:solidFill>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718784560"/>
              </p:ext>
            </p:extLst>
          </p:nvPr>
        </p:nvGraphicFramePr>
        <p:xfrm>
          <a:off x="1973120" y="2248800"/>
          <a:ext cx="2814904" cy="618660"/>
        </p:xfrm>
        <a:graphic>
          <a:graphicData uri="http://schemas.openxmlformats.org/presentationml/2006/ole">
            <mc:AlternateContent xmlns:mc="http://schemas.openxmlformats.org/markup-compatibility/2006">
              <mc:Choice xmlns:v="urn:schemas-microsoft-com:vml" Requires="v">
                <p:oleObj spid="_x0000_s138250" name="Equation" r:id="rId9" imgW="1155600" imgH="253800" progId="Equation.DSMT4">
                  <p:embed/>
                </p:oleObj>
              </mc:Choice>
              <mc:Fallback>
                <p:oleObj name="Equation" r:id="rId9" imgW="1155600" imgH="253800" progId="Equation.DSMT4">
                  <p:embed/>
                  <p:pic>
                    <p:nvPicPr>
                      <p:cNvPr id="0" name=""/>
                      <p:cNvPicPr/>
                      <p:nvPr/>
                    </p:nvPicPr>
                    <p:blipFill>
                      <a:blip r:embed="rId10"/>
                      <a:stretch>
                        <a:fillRect/>
                      </a:stretch>
                    </p:blipFill>
                    <p:spPr>
                      <a:xfrm>
                        <a:off x="1973120" y="2248800"/>
                        <a:ext cx="2814904" cy="618660"/>
                      </a:xfrm>
                      <a:prstGeom prst="rect">
                        <a:avLst/>
                      </a:prstGeom>
                      <a:solidFill>
                        <a:schemeClr val="accent3">
                          <a:lumMod val="95000"/>
                        </a:schemeClr>
                      </a:solidFill>
                    </p:spPr>
                  </p:pic>
                </p:oleObj>
              </mc:Fallback>
            </mc:AlternateContent>
          </a:graphicData>
        </a:graphic>
      </p:graphicFrame>
    </p:spTree>
  </p:cSld>
  <p:clrMapOvr>
    <a:masterClrMapping/>
  </p:clrMapOvr>
  <p:transition spd="med">
    <p:zo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accent2"/>
                </a:solidFill>
              </a:rPr>
              <a:t>二、香农公式的结论（</a:t>
            </a:r>
            <a:r>
              <a:rPr lang="en-US" altLang="zh-CN" b="1" dirty="0" smtClean="0">
                <a:solidFill>
                  <a:schemeClr val="accent2"/>
                </a:solidFill>
              </a:rPr>
              <a:t>1</a:t>
            </a:r>
            <a:r>
              <a:rPr lang="zh-CN" altLang="en-US" b="1" dirty="0" smtClean="0">
                <a:solidFill>
                  <a:schemeClr val="accent2"/>
                </a:solidFill>
              </a:rPr>
              <a:t>）</a:t>
            </a:r>
            <a:endParaRPr lang="zh-CN" altLang="en-US" b="1" dirty="0">
              <a:solidFill>
                <a:schemeClr val="accent2"/>
              </a:solidFill>
            </a:endParaRPr>
          </a:p>
        </p:txBody>
      </p:sp>
      <p:sp>
        <p:nvSpPr>
          <p:cNvPr id="3" name="内容占位符 2"/>
          <p:cNvSpPr>
            <a:spLocks noGrp="1"/>
          </p:cNvSpPr>
          <p:nvPr>
            <p:ph idx="1"/>
          </p:nvPr>
        </p:nvSpPr>
        <p:spPr>
          <a:xfrm>
            <a:off x="714348" y="1500174"/>
            <a:ext cx="7772400" cy="4786346"/>
          </a:xfrm>
        </p:spPr>
        <p:txBody>
          <a:bodyPr/>
          <a:lstStyle/>
          <a:p>
            <a:pPr>
              <a:buFont typeface="Wingdings" pitchFamily="2" charset="2"/>
              <a:buChar char="Ø"/>
            </a:pPr>
            <a:r>
              <a:rPr lang="zh-CN" altLang="en-US" sz="2400" b="1" dirty="0" smtClean="0"/>
              <a:t>只要传输速率小于等于信道容量，则总可以找到一种信道编码方式，实现无差错传输；若传输速率大于信道容量，则不可能实现无差错传输。</a:t>
            </a:r>
          </a:p>
          <a:p>
            <a:pPr>
              <a:buFont typeface="Wingdings" pitchFamily="2" charset="2"/>
              <a:buChar char="Ø"/>
            </a:pPr>
            <a:r>
              <a:rPr lang="zh-CN" altLang="en-US" sz="2400" b="1" dirty="0" smtClean="0"/>
              <a:t>增大信号功率</a:t>
            </a:r>
            <a:r>
              <a:rPr lang="en-US" altLang="zh-CN" sz="2400" b="1" dirty="0" smtClean="0"/>
              <a:t>S</a:t>
            </a:r>
            <a:r>
              <a:rPr lang="zh-CN" altLang="en-US" sz="2400" b="1" dirty="0" smtClean="0"/>
              <a:t>可以增加信道容量</a:t>
            </a:r>
            <a:r>
              <a:rPr lang="en-US" altLang="zh-CN" sz="2400" b="1" dirty="0" smtClean="0"/>
              <a:t>C</a:t>
            </a:r>
            <a:r>
              <a:rPr lang="zh-CN" altLang="en-US" sz="2400" b="1" dirty="0" smtClean="0"/>
              <a:t>，若信号功率趋于无穷大，则信道容量也趋于无穷大。</a:t>
            </a:r>
            <a:endParaRPr lang="en-US" altLang="zh-CN" sz="2400" b="1" dirty="0" smtClean="0"/>
          </a:p>
          <a:p>
            <a:pPr>
              <a:buFont typeface="Wingdings" pitchFamily="2" charset="2"/>
              <a:buChar char="Ø"/>
            </a:pPr>
            <a:endParaRPr lang="en-US" altLang="zh-CN" sz="2400" b="1" dirty="0" smtClean="0"/>
          </a:p>
          <a:p>
            <a:pPr>
              <a:buFont typeface="Wingdings" pitchFamily="2" charset="2"/>
              <a:buChar char="Ø"/>
            </a:pPr>
            <a:endParaRPr lang="en-US" altLang="zh-CN" sz="2400" b="1" dirty="0" smtClean="0"/>
          </a:p>
          <a:p>
            <a:pPr>
              <a:buFont typeface="Wingdings" pitchFamily="2" charset="2"/>
              <a:buChar char="Ø"/>
            </a:pPr>
            <a:r>
              <a:rPr lang="zh-CN" altLang="en-US" sz="2400" b="1" dirty="0" smtClean="0"/>
              <a:t>减小噪声功率</a:t>
            </a:r>
            <a:r>
              <a:rPr lang="en-US" altLang="zh-CN" sz="2400" b="1" dirty="0" smtClean="0"/>
              <a:t>N</a:t>
            </a:r>
            <a:r>
              <a:rPr lang="zh-CN" altLang="en-US" sz="2400" b="1" dirty="0" smtClean="0"/>
              <a:t>可以增加信道容量，若噪声功率趋于零，则信道容量趋于无穷大。</a:t>
            </a: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58</a:t>
            </a:fld>
            <a:r>
              <a:rPr lang="zh-CN" altLang="en-US" smtClean="0"/>
              <a:t>页</a:t>
            </a:r>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649638603"/>
              </p:ext>
            </p:extLst>
          </p:nvPr>
        </p:nvGraphicFramePr>
        <p:xfrm>
          <a:off x="2555776" y="3448880"/>
          <a:ext cx="3930120" cy="916224"/>
        </p:xfrm>
        <a:graphic>
          <a:graphicData uri="http://schemas.openxmlformats.org/presentationml/2006/ole">
            <mc:AlternateContent xmlns:mc="http://schemas.openxmlformats.org/markup-compatibility/2006">
              <mc:Choice xmlns:v="urn:schemas-microsoft-com:vml" Requires="v">
                <p:oleObj spid="_x0000_s171013" name="Equation" r:id="rId3" imgW="2070000" imgH="482400" progId="Equation.DSMT4">
                  <p:embed/>
                </p:oleObj>
              </mc:Choice>
              <mc:Fallback>
                <p:oleObj name="Equation" r:id="rId3" imgW="2070000" imgH="482400" progId="Equation.DSMT4">
                  <p:embed/>
                  <p:pic>
                    <p:nvPicPr>
                      <p:cNvPr id="0" name=""/>
                      <p:cNvPicPr/>
                      <p:nvPr/>
                    </p:nvPicPr>
                    <p:blipFill>
                      <a:blip r:embed="rId4"/>
                      <a:stretch>
                        <a:fillRect/>
                      </a:stretch>
                    </p:blipFill>
                    <p:spPr>
                      <a:xfrm>
                        <a:off x="2555776" y="3448880"/>
                        <a:ext cx="3930120" cy="916224"/>
                      </a:xfrm>
                      <a:prstGeom prst="rect">
                        <a:avLst/>
                      </a:prstGeom>
                      <a:solidFill>
                        <a:schemeClr val="accent2">
                          <a:lumMod val="20000"/>
                          <a:lumOff val="80000"/>
                        </a:schemeClr>
                      </a:solidFill>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910603190"/>
              </p:ext>
            </p:extLst>
          </p:nvPr>
        </p:nvGraphicFramePr>
        <p:xfrm>
          <a:off x="2483768" y="5301830"/>
          <a:ext cx="3816424" cy="831736"/>
        </p:xfrm>
        <a:graphic>
          <a:graphicData uri="http://schemas.openxmlformats.org/presentationml/2006/ole">
            <mc:AlternateContent xmlns:mc="http://schemas.openxmlformats.org/markup-compatibility/2006">
              <mc:Choice xmlns:v="urn:schemas-microsoft-com:vml" Requires="v">
                <p:oleObj spid="_x0000_s171014" name="Equation" r:id="rId5" imgW="1981080" imgH="431640" progId="Equation.DSMT4">
                  <p:embed/>
                </p:oleObj>
              </mc:Choice>
              <mc:Fallback>
                <p:oleObj name="Equation" r:id="rId5" imgW="1981080" imgH="431640" progId="Equation.DSMT4">
                  <p:embed/>
                  <p:pic>
                    <p:nvPicPr>
                      <p:cNvPr id="0" name=""/>
                      <p:cNvPicPr/>
                      <p:nvPr/>
                    </p:nvPicPr>
                    <p:blipFill>
                      <a:blip r:embed="rId6"/>
                      <a:stretch>
                        <a:fillRect/>
                      </a:stretch>
                    </p:blipFill>
                    <p:spPr>
                      <a:xfrm>
                        <a:off x="2483768" y="5301830"/>
                        <a:ext cx="3816424" cy="831736"/>
                      </a:xfrm>
                      <a:prstGeom prst="rect">
                        <a:avLst/>
                      </a:prstGeom>
                      <a:solidFill>
                        <a:schemeClr val="accent2">
                          <a:lumMod val="20000"/>
                          <a:lumOff val="80000"/>
                        </a:schemeClr>
                      </a:solidFill>
                    </p:spPr>
                  </p:pic>
                </p:oleObj>
              </mc:Fallback>
            </mc:AlternateContent>
          </a:graphicData>
        </a:graphic>
      </p:graphicFrame>
    </p:spTree>
  </p:cSld>
  <p:clrMapOvr>
    <a:masterClrMapping/>
  </p:clrMapOvr>
  <p:transition spd="med">
    <p:zo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0648"/>
            <a:ext cx="6315092" cy="1143000"/>
          </a:xfrm>
        </p:spPr>
        <p:txBody>
          <a:bodyPr/>
          <a:lstStyle/>
          <a:p>
            <a:r>
              <a:rPr lang="zh-CN" altLang="en-US" b="1" dirty="0" smtClean="0">
                <a:solidFill>
                  <a:schemeClr val="accent2"/>
                </a:solidFill>
              </a:rPr>
              <a:t>香农公式的结论（</a:t>
            </a:r>
            <a:r>
              <a:rPr lang="en-US" altLang="zh-CN" b="1" dirty="0" smtClean="0">
                <a:solidFill>
                  <a:schemeClr val="accent2"/>
                </a:solidFill>
              </a:rPr>
              <a:t>2</a:t>
            </a:r>
            <a:r>
              <a:rPr lang="zh-CN" altLang="en-US" b="1" dirty="0" smtClean="0">
                <a:solidFill>
                  <a:schemeClr val="accent2"/>
                </a:solidFill>
              </a:rPr>
              <a:t>）</a:t>
            </a:r>
            <a:endParaRPr lang="zh-CN" altLang="en-US" b="1" dirty="0">
              <a:solidFill>
                <a:schemeClr val="accent2"/>
              </a:solidFill>
            </a:endParaRPr>
          </a:p>
        </p:txBody>
      </p:sp>
      <p:sp>
        <p:nvSpPr>
          <p:cNvPr id="3" name="内容占位符 2"/>
          <p:cNvSpPr>
            <a:spLocks noGrp="1"/>
          </p:cNvSpPr>
          <p:nvPr>
            <p:ph idx="1"/>
          </p:nvPr>
        </p:nvSpPr>
        <p:spPr>
          <a:xfrm>
            <a:off x="685800" y="1428736"/>
            <a:ext cx="8029604" cy="5072098"/>
          </a:xfrm>
        </p:spPr>
        <p:txBody>
          <a:bodyPr/>
          <a:lstStyle/>
          <a:p>
            <a:pPr>
              <a:buFont typeface="Wingdings" pitchFamily="2" charset="2"/>
              <a:buChar char="Ø"/>
            </a:pPr>
            <a:r>
              <a:rPr lang="zh-CN" altLang="en-US" sz="2800" b="1" dirty="0" smtClean="0"/>
              <a:t>增大信道带宽</a:t>
            </a:r>
            <a:r>
              <a:rPr lang="en-US" altLang="zh-CN" sz="2800" b="1" dirty="0" smtClean="0"/>
              <a:t>B</a:t>
            </a:r>
            <a:r>
              <a:rPr lang="zh-CN" altLang="en-US" sz="2800" b="1" dirty="0" smtClean="0"/>
              <a:t>可以增加信道容量，但不能使信道容量无限制增大。信道带宽</a:t>
            </a:r>
            <a:r>
              <a:rPr lang="en-US" altLang="zh-CN" sz="2800" b="1" dirty="0" smtClean="0"/>
              <a:t>B</a:t>
            </a:r>
            <a:r>
              <a:rPr lang="zh-CN" altLang="en-US" sz="2800" b="1" dirty="0" smtClean="0"/>
              <a:t>趋于无穷大时，信道容量的极限值为</a:t>
            </a:r>
            <a:endParaRPr lang="en-US" altLang="zh-CN" sz="2800" b="1" dirty="0" smtClean="0"/>
          </a:p>
          <a:p>
            <a:endParaRPr lang="en-US" altLang="zh-CN" sz="2800" b="1" dirty="0" smtClean="0"/>
          </a:p>
          <a:p>
            <a:endParaRPr lang="en-US" altLang="zh-CN" sz="2800" b="1" dirty="0" smtClean="0"/>
          </a:p>
          <a:p>
            <a:endParaRPr lang="en-US" altLang="zh-CN" sz="2800" b="1" dirty="0" smtClean="0"/>
          </a:p>
          <a:p>
            <a:pPr>
              <a:buFont typeface="Wingdings" pitchFamily="2" charset="2"/>
              <a:buChar char="Ø"/>
            </a:pPr>
            <a:r>
              <a:rPr lang="zh-CN" altLang="en-US" sz="2800" b="1" dirty="0" smtClean="0"/>
              <a:t>香农公式给出了通信系统所能达到的极限信息传输速率，但是，香农公式只证明了理想通信系统的“存在性”，却没有指出这种通信系统的实现方法。</a:t>
            </a: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59</a:t>
            </a:fld>
            <a:r>
              <a:rPr lang="zh-CN" altLang="en-US" smtClean="0"/>
              <a:t>页</a:t>
            </a:r>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4039189646"/>
              </p:ext>
            </p:extLst>
          </p:nvPr>
        </p:nvGraphicFramePr>
        <p:xfrm>
          <a:off x="1475656" y="2852936"/>
          <a:ext cx="5610880" cy="1152128"/>
        </p:xfrm>
        <a:graphic>
          <a:graphicData uri="http://schemas.openxmlformats.org/presentationml/2006/ole">
            <mc:AlternateContent xmlns:mc="http://schemas.openxmlformats.org/markup-compatibility/2006">
              <mc:Choice xmlns:v="urn:schemas-microsoft-com:vml" Requires="v">
                <p:oleObj spid="_x0000_s172035" name="Equation" r:id="rId3" imgW="2349360" imgH="482400" progId="Equation.DSMT4">
                  <p:embed/>
                </p:oleObj>
              </mc:Choice>
              <mc:Fallback>
                <p:oleObj name="Equation" r:id="rId3" imgW="2349360" imgH="482400" progId="Equation.DSMT4">
                  <p:embed/>
                  <p:pic>
                    <p:nvPicPr>
                      <p:cNvPr id="0" name=""/>
                      <p:cNvPicPr/>
                      <p:nvPr/>
                    </p:nvPicPr>
                    <p:blipFill>
                      <a:blip r:embed="rId4"/>
                      <a:stretch>
                        <a:fillRect/>
                      </a:stretch>
                    </p:blipFill>
                    <p:spPr>
                      <a:xfrm>
                        <a:off x="1475656" y="2852936"/>
                        <a:ext cx="5610880" cy="1152128"/>
                      </a:xfrm>
                      <a:prstGeom prst="rect">
                        <a:avLst/>
                      </a:prstGeom>
                      <a:solidFill>
                        <a:schemeClr val="accent2">
                          <a:lumMod val="20000"/>
                          <a:lumOff val="80000"/>
                        </a:schemeClr>
                      </a:solidFill>
                    </p:spPr>
                  </p:pic>
                </p:oleObj>
              </mc:Fallback>
            </mc:AlternateContent>
          </a:graphicData>
        </a:graphic>
      </p:graphicFrame>
    </p:spTree>
  </p:cSld>
  <p:clrMapOvr>
    <a:masterClrMapping/>
  </p:clrMapOvr>
  <p:transition spd="med">
    <p:zoom/>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755576" y="620688"/>
            <a:ext cx="3456384" cy="685800"/>
          </a:xfrm>
        </p:spPr>
        <p:txBody>
          <a:bodyPr rtlCol="0">
            <a:normAutofit/>
          </a:bodyPr>
          <a:lstStyle/>
          <a:p>
            <a:pPr eaLnBrk="1" fontAlgn="ctr" hangingPunct="1">
              <a:spcAft>
                <a:spcPts val="0"/>
              </a:spcAft>
              <a:defRPr/>
            </a:pPr>
            <a:r>
              <a:rPr lang="zh-CN" altLang="en-US" sz="3600" b="1" dirty="0" smtClean="0">
                <a:solidFill>
                  <a:srgbClr val="7030A0"/>
                </a:solidFill>
              </a:rPr>
              <a:t>广义信道分类</a:t>
            </a:r>
            <a:endParaRPr lang="zh-CN" altLang="en-US" sz="4800" b="1" dirty="0" smtClean="0">
              <a:solidFill>
                <a:srgbClr val="7030A0"/>
              </a:solidFill>
              <a:latin typeface="Times New Roman" pitchFamily="18" charset="0"/>
            </a:endParaRPr>
          </a:p>
        </p:txBody>
      </p:sp>
      <p:sp>
        <p:nvSpPr>
          <p:cNvPr id="12291" name="Rectangle 3"/>
          <p:cNvSpPr>
            <a:spLocks noGrp="1" noChangeArrowheads="1"/>
          </p:cNvSpPr>
          <p:nvPr>
            <p:ph idx="1"/>
          </p:nvPr>
        </p:nvSpPr>
        <p:spPr>
          <a:xfrm>
            <a:off x="685800" y="1524000"/>
            <a:ext cx="7772400" cy="4800600"/>
          </a:xfrm>
        </p:spPr>
        <p:txBody>
          <a:bodyPr rtlCol="0">
            <a:normAutofit lnSpcReduction="10000"/>
          </a:bodyPr>
          <a:lstStyle/>
          <a:p>
            <a:pPr>
              <a:buFont typeface="Wingdings" pitchFamily="2" charset="2"/>
              <a:buChar char="Ø"/>
            </a:pPr>
            <a:r>
              <a:rPr lang="zh-CN" altLang="en-US" sz="2800" b="1" dirty="0" smtClean="0"/>
              <a:t>    狭义信道是广义信道十分重要的组成部分，</a:t>
            </a:r>
          </a:p>
          <a:p>
            <a:r>
              <a:rPr lang="zh-CN" altLang="en-US" sz="2800" b="1" dirty="0" smtClean="0"/>
              <a:t>    通信效果的好坏，在很大程度上将依赖于狭</a:t>
            </a:r>
          </a:p>
          <a:p>
            <a:r>
              <a:rPr lang="zh-CN" altLang="en-US" sz="2800" b="1" dirty="0" smtClean="0"/>
              <a:t>    义信道的特性。</a:t>
            </a:r>
          </a:p>
          <a:p>
            <a:pPr>
              <a:buFont typeface="Wingdings" pitchFamily="2" charset="2"/>
              <a:buChar char="Ø"/>
            </a:pPr>
            <a:r>
              <a:rPr lang="zh-CN" altLang="en-US" sz="2800" b="1" dirty="0" smtClean="0"/>
              <a:t>    广义信道按照它包括的功能，可以分为调制</a:t>
            </a:r>
          </a:p>
          <a:p>
            <a:r>
              <a:rPr lang="zh-CN" altLang="en-US" sz="2800" b="1" dirty="0" smtClean="0"/>
              <a:t>    信道、编码信道。</a:t>
            </a:r>
          </a:p>
          <a:p>
            <a:pPr>
              <a:buClr>
                <a:srgbClr val="FF0000"/>
              </a:buClr>
              <a:buFont typeface="Wingdings" pitchFamily="2" charset="2"/>
              <a:buChar char="l"/>
            </a:pPr>
            <a:r>
              <a:rPr lang="zh-CN" altLang="en-US" sz="2200" b="1" dirty="0" smtClean="0"/>
              <a:t>   调制信道</a:t>
            </a:r>
            <a:r>
              <a:rPr lang="en-US" altLang="zh-CN" sz="2200" b="1" dirty="0" smtClean="0"/>
              <a:t>——</a:t>
            </a:r>
            <a:r>
              <a:rPr lang="zh-CN" altLang="en-US" sz="2200" b="1" dirty="0" smtClean="0"/>
              <a:t>当研究调制与解调问题时，我们</a:t>
            </a:r>
          </a:p>
          <a:p>
            <a:r>
              <a:rPr lang="zh-CN" altLang="en-US" sz="2200" b="1" dirty="0" smtClean="0"/>
              <a:t>         所关心的是调制器输出的信号形式、解调器输</a:t>
            </a:r>
          </a:p>
          <a:p>
            <a:r>
              <a:rPr lang="zh-CN" altLang="en-US" sz="2200" b="1" dirty="0" smtClean="0"/>
              <a:t>         入端信号与噪声的最终特性，而并不关心信号</a:t>
            </a:r>
          </a:p>
          <a:p>
            <a:r>
              <a:rPr lang="zh-CN" altLang="en-US" sz="2200" b="1" dirty="0" smtClean="0"/>
              <a:t>        的中间变换过程。</a:t>
            </a:r>
            <a:endParaRPr lang="en-US" altLang="zh-CN" sz="2200" b="1" dirty="0" smtClean="0"/>
          </a:p>
          <a:p>
            <a:pPr>
              <a:buClr>
                <a:srgbClr val="FF0000"/>
              </a:buClr>
              <a:buFont typeface="Wingdings" pitchFamily="2" charset="2"/>
              <a:buChar char="l"/>
            </a:pPr>
            <a:r>
              <a:rPr lang="zh-CN" altLang="en-US" sz="2200" b="1" dirty="0" smtClean="0"/>
              <a:t> 编码信道</a:t>
            </a:r>
            <a:r>
              <a:rPr lang="en-US" altLang="zh-CN" sz="2200" b="1" dirty="0" smtClean="0"/>
              <a:t>——</a:t>
            </a:r>
            <a:r>
              <a:rPr lang="zh-CN" altLang="en-US" sz="2200" b="1" dirty="0" smtClean="0"/>
              <a:t>如果研究编码与译码问题时采用</a:t>
            </a:r>
          </a:p>
          <a:p>
            <a:r>
              <a:rPr lang="zh-CN" altLang="en-US" sz="2200" b="1" dirty="0" smtClean="0"/>
              <a:t>         编码信道，会使问题的分析更容易。</a:t>
            </a:r>
          </a:p>
        </p:txBody>
      </p:sp>
      <p:sp>
        <p:nvSpPr>
          <p:cNvPr id="46083" name="灯片编号占位符 5"/>
          <p:cNvSpPr>
            <a:spLocks noGrp="1"/>
          </p:cNvSpPr>
          <p:nvPr>
            <p:ph type="sldNum" sz="quarter" idx="4"/>
          </p:nvPr>
        </p:nvSpPr>
        <p:spPr/>
        <p:txBody>
          <a:bodyPr/>
          <a:lstStyle/>
          <a:p>
            <a:pPr>
              <a:defRPr/>
            </a:pPr>
            <a:fld id="{001C574F-D32F-40FD-BB5A-B388A44A12F3}" type="slidenum">
              <a:rPr lang="en-US" altLang="zh-CN"/>
              <a:pPr>
                <a:defRPr/>
              </a:pPr>
              <a:t>6</a:t>
            </a:fld>
            <a:endParaRPr lang="en-US" altLang="zh-CN"/>
          </a:p>
        </p:txBody>
      </p:sp>
      <p:sp>
        <p:nvSpPr>
          <p:cNvPr id="47110" name="AutoShape 4">
            <a:hlinkClick r:id="" action="ppaction://hlinkshowjump?jump=nextslide" highlightClick="1"/>
          </p:cNvPr>
          <p:cNvSpPr>
            <a:spLocks noChangeArrowheads="1"/>
          </p:cNvSpPr>
          <p:nvPr/>
        </p:nvSpPr>
        <p:spPr bwMode="auto">
          <a:xfrm>
            <a:off x="7162800" y="1371600"/>
            <a:ext cx="609600" cy="381000"/>
          </a:xfrm>
          <a:prstGeom prst="actionButtonBackPrevious">
            <a:avLst/>
          </a:prstGeom>
          <a:noFill/>
          <a:ln w="9525">
            <a:noFill/>
            <a:miter lim="800000"/>
            <a:headEnd/>
            <a:tailEnd/>
          </a:ln>
        </p:spPr>
        <p:txBody>
          <a:bodyPr wrap="none" anchor="ctr"/>
          <a:lstStyle/>
          <a:p>
            <a:endParaRPr lang="zh-CN" altLang="en-US"/>
          </a:p>
        </p:txBody>
      </p:sp>
    </p:spTree>
  </p:cSld>
  <p:clrMapOvr>
    <a:masterClrMapping/>
  </p:clrMapOvr>
  <p:transition>
    <p:cu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0648"/>
            <a:ext cx="5600712" cy="1143000"/>
          </a:xfrm>
        </p:spPr>
        <p:txBody>
          <a:bodyPr/>
          <a:lstStyle/>
          <a:p>
            <a:r>
              <a:rPr lang="zh-CN" altLang="en-US" b="1" dirty="0" smtClean="0">
                <a:solidFill>
                  <a:schemeClr val="accent2"/>
                </a:solidFill>
              </a:rPr>
              <a:t>香农公式的应用</a:t>
            </a:r>
            <a:endParaRPr lang="zh-CN" altLang="en-US" b="1" dirty="0">
              <a:solidFill>
                <a:schemeClr val="accent2"/>
              </a:solidFill>
            </a:endParaRPr>
          </a:p>
        </p:txBody>
      </p:sp>
      <p:sp>
        <p:nvSpPr>
          <p:cNvPr id="3" name="内容占位符 2"/>
          <p:cNvSpPr>
            <a:spLocks noGrp="1"/>
          </p:cNvSpPr>
          <p:nvPr>
            <p:ph idx="1"/>
          </p:nvPr>
        </p:nvSpPr>
        <p:spPr>
          <a:xfrm>
            <a:off x="357158" y="1453246"/>
            <a:ext cx="8501122" cy="5072098"/>
          </a:xfrm>
        </p:spPr>
        <p:txBody>
          <a:bodyPr/>
          <a:lstStyle/>
          <a:p>
            <a:pPr>
              <a:buFont typeface="Wingdings" pitchFamily="2" charset="2"/>
              <a:buChar char="Ø"/>
            </a:pPr>
            <a:r>
              <a:rPr lang="zh-CN" altLang="en-US" sz="2400" b="1" dirty="0" smtClean="0"/>
              <a:t>对于一定的信道容量</a:t>
            </a:r>
            <a:r>
              <a:rPr lang="en-US" altLang="zh-CN" sz="2400" b="1" dirty="0" smtClean="0"/>
              <a:t>C</a:t>
            </a:r>
            <a:r>
              <a:rPr lang="zh-CN" altLang="en-US" sz="2400" b="1" dirty="0" smtClean="0"/>
              <a:t>来说， 信道带宽</a:t>
            </a:r>
            <a:r>
              <a:rPr lang="en-US" altLang="zh-CN" sz="2400" b="1" dirty="0" smtClean="0"/>
              <a:t>B</a:t>
            </a:r>
            <a:r>
              <a:rPr lang="zh-CN" altLang="en-US" sz="2400" b="1" dirty="0" smtClean="0"/>
              <a:t>、信号噪声功率比</a:t>
            </a:r>
            <a:r>
              <a:rPr lang="en-US" altLang="zh-CN" sz="2400" b="1" dirty="0" smtClean="0"/>
              <a:t>S/N</a:t>
            </a:r>
            <a:r>
              <a:rPr lang="zh-CN" altLang="en-US" sz="2400" b="1" dirty="0" smtClean="0"/>
              <a:t>及传输时间三者之间可以互相转换。</a:t>
            </a:r>
          </a:p>
          <a:p>
            <a:pPr>
              <a:buFont typeface="Wingdings" pitchFamily="2" charset="2"/>
              <a:buChar char="Ø"/>
            </a:pPr>
            <a:r>
              <a:rPr lang="zh-CN" altLang="en-US" sz="2400" b="1" dirty="0" smtClean="0"/>
              <a:t>若增加信道带宽，可以换来信号噪声功率比的降低，反之亦然。</a:t>
            </a:r>
          </a:p>
          <a:p>
            <a:pPr>
              <a:buFont typeface="Wingdings" pitchFamily="2" charset="2"/>
              <a:buChar char="Ø"/>
            </a:pPr>
            <a:r>
              <a:rPr lang="zh-CN" altLang="en-US" sz="2400" b="1" dirty="0" smtClean="0"/>
              <a:t>如果信号噪声功率比不变，那么增加信道带宽可以换取传输时间的减少。</a:t>
            </a:r>
          </a:p>
          <a:p>
            <a:pPr>
              <a:buFont typeface="Wingdings" pitchFamily="2" charset="2"/>
              <a:buChar char="Ø"/>
            </a:pPr>
            <a:r>
              <a:rPr lang="zh-CN" altLang="en-US" sz="2400" b="1" dirty="0" smtClean="0"/>
              <a:t>如果信道容量</a:t>
            </a:r>
            <a:r>
              <a:rPr lang="en-US" altLang="zh-CN" sz="2400" b="1" dirty="0" smtClean="0"/>
              <a:t>C</a:t>
            </a:r>
            <a:r>
              <a:rPr lang="zh-CN" altLang="en-US" sz="2400" b="1" dirty="0" smtClean="0"/>
              <a:t>给定， 互换前的带宽和信号噪声功率比分别为</a:t>
            </a:r>
            <a:r>
              <a:rPr lang="en-US" altLang="zh-CN" sz="2400" b="1" dirty="0" smtClean="0"/>
              <a:t>B1</a:t>
            </a:r>
            <a:r>
              <a:rPr lang="zh-CN" altLang="en-US" sz="2400" b="1" dirty="0" smtClean="0"/>
              <a:t>和</a:t>
            </a:r>
            <a:r>
              <a:rPr lang="en-US" altLang="zh-CN" sz="2400" b="1" dirty="0" smtClean="0"/>
              <a:t>S1/N1</a:t>
            </a:r>
            <a:r>
              <a:rPr lang="zh-CN" altLang="en-US" sz="2400" b="1" dirty="0" smtClean="0"/>
              <a:t>，互换后的带宽和信号噪声功率比分别为</a:t>
            </a:r>
            <a:r>
              <a:rPr lang="en-US" altLang="zh-CN" sz="2400" b="1" dirty="0" smtClean="0"/>
              <a:t>B2</a:t>
            </a:r>
            <a:r>
              <a:rPr lang="zh-CN" altLang="en-US" sz="2400" b="1" dirty="0" smtClean="0"/>
              <a:t>和</a:t>
            </a:r>
            <a:r>
              <a:rPr lang="en-US" altLang="zh-CN" sz="2400" b="1" dirty="0" smtClean="0"/>
              <a:t>S2/N2</a:t>
            </a:r>
            <a:r>
              <a:rPr lang="zh-CN" altLang="en-US" sz="2400" b="1" dirty="0" smtClean="0"/>
              <a:t>，则有</a:t>
            </a: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60</a:t>
            </a:fld>
            <a:r>
              <a:rPr lang="zh-CN" altLang="en-US" smtClean="0"/>
              <a:t>页</a:t>
            </a:r>
            <a:endParaRPr lang="zh-CN" altLang="en-US" dirty="0"/>
          </a:p>
        </p:txBody>
      </p:sp>
      <p:pic>
        <p:nvPicPr>
          <p:cNvPr id="141314" name="Picture 2"/>
          <p:cNvPicPr>
            <a:picLocks noChangeAspect="1" noChangeArrowheads="1"/>
          </p:cNvPicPr>
          <p:nvPr/>
        </p:nvPicPr>
        <p:blipFill>
          <a:blip r:embed="rId2" cstate="print"/>
          <a:srcRect/>
          <a:stretch>
            <a:fillRect/>
          </a:stretch>
        </p:blipFill>
        <p:spPr bwMode="auto">
          <a:xfrm>
            <a:off x="1737301" y="5036307"/>
            <a:ext cx="4406335" cy="1489037"/>
          </a:xfrm>
          <a:prstGeom prst="rect">
            <a:avLst/>
          </a:prstGeom>
          <a:noFill/>
          <a:ln w="9525">
            <a:noFill/>
            <a:miter lim="800000"/>
            <a:headEnd/>
            <a:tailEnd/>
          </a:ln>
          <a:effectLst/>
        </p:spPr>
      </p:pic>
    </p:spTree>
  </p:cSld>
  <p:clrMapOvr>
    <a:masterClrMapping/>
  </p:clrMapOvr>
  <p:transition spd="med">
    <p:zo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0648"/>
            <a:ext cx="2671754" cy="1143000"/>
          </a:xfrm>
        </p:spPr>
        <p:txBody>
          <a:bodyPr/>
          <a:lstStyle/>
          <a:p>
            <a:r>
              <a:rPr lang="zh-CN" altLang="en-US" b="1" dirty="0" smtClean="0">
                <a:solidFill>
                  <a:schemeClr val="accent2"/>
                </a:solidFill>
              </a:rPr>
              <a:t>举例</a:t>
            </a:r>
            <a:endParaRPr lang="zh-CN" altLang="en-US" b="1" dirty="0">
              <a:solidFill>
                <a:schemeClr val="accent2"/>
              </a:solidFill>
            </a:endParaRPr>
          </a:p>
        </p:txBody>
      </p:sp>
      <p:sp>
        <p:nvSpPr>
          <p:cNvPr id="3" name="内容占位符 2"/>
          <p:cNvSpPr>
            <a:spLocks noGrp="1"/>
          </p:cNvSpPr>
          <p:nvPr>
            <p:ph idx="1"/>
          </p:nvPr>
        </p:nvSpPr>
        <p:spPr>
          <a:xfrm>
            <a:off x="428596" y="1976422"/>
            <a:ext cx="7772400" cy="4881578"/>
          </a:xfrm>
        </p:spPr>
        <p:txBody>
          <a:bodyPr/>
          <a:lstStyle/>
          <a:p>
            <a:pPr>
              <a:buFont typeface="Wingdings" pitchFamily="2" charset="2"/>
              <a:buChar char="Ø"/>
            </a:pPr>
            <a:r>
              <a:rPr lang="zh-CN" altLang="en-US" sz="2400" b="1" dirty="0" smtClean="0"/>
              <a:t>图片传输，包含</a:t>
            </a:r>
            <a:r>
              <a:rPr lang="en-US" altLang="zh-CN" sz="2400" b="1" dirty="0" smtClean="0"/>
              <a:t>2.25×10^6</a:t>
            </a:r>
            <a:r>
              <a:rPr lang="zh-CN" altLang="en-US" sz="2400" b="1" dirty="0" smtClean="0"/>
              <a:t>像素，每个像素有</a:t>
            </a:r>
            <a:r>
              <a:rPr lang="en-US" altLang="zh-CN" sz="2400" b="1" dirty="0" smtClean="0"/>
              <a:t>16</a:t>
            </a:r>
            <a:r>
              <a:rPr lang="zh-CN" altLang="en-US" sz="2400" b="1" dirty="0" smtClean="0"/>
              <a:t>个亮度电平，它们等概独立出现。线路传输条件为：</a:t>
            </a:r>
            <a:r>
              <a:rPr lang="en-US" altLang="zh-CN" sz="2400" b="1" dirty="0" smtClean="0"/>
              <a:t>B=3KHz</a:t>
            </a:r>
            <a:r>
              <a:rPr lang="zh-CN" altLang="en-US" sz="2400" b="1" dirty="0" smtClean="0"/>
              <a:t>，</a:t>
            </a:r>
            <a:r>
              <a:rPr lang="en-US" altLang="zh-CN" sz="2400" b="1" dirty="0" smtClean="0"/>
              <a:t>S/N=30dB</a:t>
            </a:r>
            <a:r>
              <a:rPr lang="zh-CN" altLang="en-US" sz="2400" b="1" dirty="0" smtClean="0"/>
              <a:t>，求传输图片所需的最小时间。</a:t>
            </a:r>
            <a:endParaRPr lang="en-US" altLang="zh-CN" sz="2400" b="1" dirty="0" smtClean="0"/>
          </a:p>
          <a:p>
            <a:pPr>
              <a:buFont typeface="Wingdings" pitchFamily="2" charset="2"/>
              <a:buChar char="Ø"/>
            </a:pPr>
            <a:r>
              <a:rPr lang="zh-CN" altLang="en-US" sz="2400" b="1" dirty="0" smtClean="0"/>
              <a:t>解：每个像素的信息量为：</a:t>
            </a:r>
            <a:endParaRPr lang="en-US" altLang="zh-CN" sz="2400" b="1" dirty="0" smtClean="0"/>
          </a:p>
          <a:p>
            <a:pPr>
              <a:buFont typeface="Wingdings" pitchFamily="2" charset="2"/>
              <a:buChar char="Ø"/>
            </a:pPr>
            <a:endParaRPr lang="en-US" altLang="zh-CN" sz="2400" b="1" dirty="0" smtClean="0"/>
          </a:p>
          <a:p>
            <a:pPr>
              <a:buFont typeface="Wingdings" pitchFamily="2" charset="2"/>
              <a:buChar char="Ø"/>
            </a:pPr>
            <a:endParaRPr lang="en-US" altLang="zh-CN" sz="2400" b="1" dirty="0" smtClean="0"/>
          </a:p>
          <a:p>
            <a:pPr>
              <a:buFont typeface="Wingdings" pitchFamily="2" charset="2"/>
              <a:buChar char="Ø"/>
            </a:pPr>
            <a:endParaRPr lang="en-US" altLang="zh-CN" sz="2400" b="1" dirty="0" smtClean="0"/>
          </a:p>
          <a:p>
            <a:pPr>
              <a:buFont typeface="Wingdings" pitchFamily="2" charset="2"/>
              <a:buChar char="Ø"/>
            </a:pPr>
            <a:r>
              <a:rPr lang="zh-CN" altLang="en-US" sz="2400" b="1" dirty="0" smtClean="0"/>
              <a:t>􀂄 一幅图片的信息量为：</a:t>
            </a: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61</a:t>
            </a:fld>
            <a:r>
              <a:rPr lang="zh-CN" altLang="en-US" smtClean="0"/>
              <a:t>页</a:t>
            </a:r>
            <a:endParaRPr lang="zh-CN" altLang="en-US" dirty="0"/>
          </a:p>
        </p:txBody>
      </p:sp>
      <p:graphicFrame>
        <p:nvGraphicFramePr>
          <p:cNvPr id="7" name="对象 6"/>
          <p:cNvGraphicFramePr>
            <a:graphicFrameLocks noChangeAspect="1"/>
          </p:cNvGraphicFramePr>
          <p:nvPr/>
        </p:nvGraphicFramePr>
        <p:xfrm>
          <a:off x="1763688" y="3645024"/>
          <a:ext cx="4320480" cy="975592"/>
        </p:xfrm>
        <a:graphic>
          <a:graphicData uri="http://schemas.openxmlformats.org/presentationml/2006/ole">
            <mc:AlternateContent xmlns:mc="http://schemas.openxmlformats.org/markup-compatibility/2006">
              <mc:Choice xmlns:v="urn:schemas-microsoft-com:vml" Requires="v">
                <p:oleObj spid="_x0000_s167946" name="Equation" r:id="rId3" imgW="1968480" imgH="444240" progId="Equation.DSMT4">
                  <p:embed/>
                </p:oleObj>
              </mc:Choice>
              <mc:Fallback>
                <p:oleObj name="Equation" r:id="rId3" imgW="1968480" imgH="4442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3645024"/>
                        <a:ext cx="4320480" cy="9755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nvGraphicFramePr>
        <p:xfrm>
          <a:off x="1763688" y="5517232"/>
          <a:ext cx="4824536" cy="590434"/>
        </p:xfrm>
        <a:graphic>
          <a:graphicData uri="http://schemas.openxmlformats.org/presentationml/2006/ole">
            <mc:AlternateContent xmlns:mc="http://schemas.openxmlformats.org/markup-compatibility/2006">
              <mc:Choice xmlns:v="urn:schemas-microsoft-com:vml" Requires="v">
                <p:oleObj spid="_x0000_s167947" name="Equation" r:id="rId5" imgW="1968480" imgH="241200" progId="Equation.DSMT4">
                  <p:embed/>
                </p:oleObj>
              </mc:Choice>
              <mc:Fallback>
                <p:oleObj name="Equation" r:id="rId5" imgW="1968480" imgH="241200" progId="Equation.DSMT4">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688" y="5517232"/>
                        <a:ext cx="4824536" cy="5904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1571612"/>
            <a:ext cx="7772400" cy="4524388"/>
          </a:xfrm>
        </p:spPr>
        <p:txBody>
          <a:bodyPr/>
          <a:lstStyle/>
          <a:p>
            <a:pPr>
              <a:buFont typeface="Wingdings" pitchFamily="2" charset="2"/>
              <a:buChar char="Ø"/>
            </a:pPr>
            <a:r>
              <a:rPr lang="zh-CN" altLang="en-US" sz="3600" b="1" dirty="0" smtClean="0"/>
              <a:t>信道容量</a:t>
            </a:r>
            <a:endParaRPr lang="zh-CN" altLang="en-US" sz="3600" b="1" dirty="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62</a:t>
            </a:fld>
            <a:r>
              <a:rPr lang="zh-CN" altLang="en-US" smtClean="0"/>
              <a:t>页</a:t>
            </a:r>
            <a:endParaRPr lang="zh-CN" altLang="en-US" dirty="0"/>
          </a:p>
        </p:txBody>
      </p:sp>
      <p:graphicFrame>
        <p:nvGraphicFramePr>
          <p:cNvPr id="168962" name="Object 2"/>
          <p:cNvGraphicFramePr>
            <a:graphicFrameLocks noChangeAspect="1"/>
          </p:cNvGraphicFramePr>
          <p:nvPr/>
        </p:nvGraphicFramePr>
        <p:xfrm>
          <a:off x="611560" y="2420888"/>
          <a:ext cx="8248650" cy="1057275"/>
        </p:xfrm>
        <a:graphic>
          <a:graphicData uri="http://schemas.openxmlformats.org/presentationml/2006/ole">
            <mc:AlternateContent xmlns:mc="http://schemas.openxmlformats.org/markup-compatibility/2006">
              <mc:Choice xmlns:v="urn:schemas-microsoft-com:vml" Requires="v">
                <p:oleObj spid="_x0000_s168970" name="Equation" r:id="rId3" imgW="3365280" imgH="431640" progId="Equation.DSMT4">
                  <p:embed/>
                </p:oleObj>
              </mc:Choice>
              <mc:Fallback>
                <p:oleObj name="Equation" r:id="rId3" imgW="3365280" imgH="4316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2420888"/>
                        <a:ext cx="8248650" cy="1057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2"/>
          <p:cNvGraphicFramePr>
            <a:graphicFrameLocks noChangeAspect="1"/>
          </p:cNvGraphicFramePr>
          <p:nvPr/>
        </p:nvGraphicFramePr>
        <p:xfrm>
          <a:off x="971600" y="3861048"/>
          <a:ext cx="3176588" cy="965200"/>
        </p:xfrm>
        <a:graphic>
          <a:graphicData uri="http://schemas.openxmlformats.org/presentationml/2006/ole">
            <mc:AlternateContent xmlns:mc="http://schemas.openxmlformats.org/markup-compatibility/2006">
              <mc:Choice xmlns:v="urn:schemas-microsoft-com:vml" Requires="v">
                <p:oleObj spid="_x0000_s168971" name="Equation" r:id="rId5" imgW="1295280" imgH="393480" progId="Equation.DSMT4">
                  <p:embed/>
                </p:oleObj>
              </mc:Choice>
              <mc:Fallback>
                <p:oleObj name="Equation" r:id="rId5" imgW="1295280" imgH="39348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600" y="3861048"/>
                        <a:ext cx="3176588"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755576" y="548680"/>
            <a:ext cx="5638800" cy="685800"/>
          </a:xfrm>
        </p:spPr>
        <p:txBody>
          <a:bodyPr rtlCol="0">
            <a:normAutofit/>
          </a:bodyPr>
          <a:lstStyle/>
          <a:p>
            <a:pPr eaLnBrk="1" fontAlgn="ctr" hangingPunct="1">
              <a:spcAft>
                <a:spcPts val="0"/>
              </a:spcAft>
              <a:defRPr/>
            </a:pPr>
            <a:r>
              <a:rPr lang="zh-CN" altLang="en-US" sz="3600" b="1" dirty="0" smtClean="0">
                <a:solidFill>
                  <a:srgbClr val="7030A0"/>
                </a:solidFill>
              </a:rPr>
              <a:t>调制信道和编码信道</a:t>
            </a:r>
            <a:endParaRPr lang="zh-CN" altLang="en-US" sz="4800" b="1" dirty="0" smtClean="0">
              <a:solidFill>
                <a:srgbClr val="7030A0"/>
              </a:solidFill>
              <a:latin typeface="Times New Roman" pitchFamily="18" charset="0"/>
            </a:endParaRPr>
          </a:p>
        </p:txBody>
      </p:sp>
      <p:sp>
        <p:nvSpPr>
          <p:cNvPr id="46083" name="灯片编号占位符 5"/>
          <p:cNvSpPr>
            <a:spLocks noGrp="1"/>
          </p:cNvSpPr>
          <p:nvPr>
            <p:ph type="sldNum" sz="quarter" idx="4"/>
          </p:nvPr>
        </p:nvSpPr>
        <p:spPr/>
        <p:txBody>
          <a:bodyPr/>
          <a:lstStyle/>
          <a:p>
            <a:pPr>
              <a:defRPr/>
            </a:pPr>
            <a:fld id="{001C574F-D32F-40FD-BB5A-B388A44A12F3}" type="slidenum">
              <a:rPr lang="en-US" altLang="zh-CN"/>
              <a:pPr>
                <a:defRPr/>
              </a:pPr>
              <a:t>7</a:t>
            </a:fld>
            <a:endParaRPr lang="en-US" altLang="zh-CN"/>
          </a:p>
        </p:txBody>
      </p:sp>
      <p:sp>
        <p:nvSpPr>
          <p:cNvPr id="47110" name="AutoShape 4">
            <a:hlinkClick r:id="" action="ppaction://hlinkshowjump?jump=nextslide" highlightClick="1"/>
          </p:cNvPr>
          <p:cNvSpPr>
            <a:spLocks noChangeArrowheads="1"/>
          </p:cNvSpPr>
          <p:nvPr/>
        </p:nvSpPr>
        <p:spPr bwMode="auto">
          <a:xfrm>
            <a:off x="7162800" y="1371600"/>
            <a:ext cx="609600" cy="381000"/>
          </a:xfrm>
          <a:prstGeom prst="actionButtonBackPrevious">
            <a:avLst/>
          </a:prstGeom>
          <a:noFill/>
          <a:ln w="9525">
            <a:noFill/>
            <a:miter lim="800000"/>
            <a:headEnd/>
            <a:tailEnd/>
          </a:ln>
        </p:spPr>
        <p:txBody>
          <a:bodyPr wrap="none" anchor="ctr"/>
          <a:lstStyle/>
          <a:p>
            <a:endParaRPr lang="zh-CN" altLang="en-US"/>
          </a:p>
        </p:txBody>
      </p:sp>
      <p:pic>
        <p:nvPicPr>
          <p:cNvPr id="111618" name="Picture 2"/>
          <p:cNvPicPr>
            <a:picLocks noGrp="1" noChangeAspect="1" noChangeArrowheads="1"/>
          </p:cNvPicPr>
          <p:nvPr>
            <p:ph idx="1"/>
          </p:nvPr>
        </p:nvPicPr>
        <p:blipFill>
          <a:blip r:embed="rId2" cstate="print"/>
          <a:srcRect/>
          <a:stretch>
            <a:fillRect/>
          </a:stretch>
        </p:blipFill>
        <p:spPr bwMode="auto">
          <a:xfrm>
            <a:off x="179512" y="1916832"/>
            <a:ext cx="8784976" cy="3888432"/>
          </a:xfrm>
          <a:prstGeom prst="rect">
            <a:avLst/>
          </a:prstGeom>
          <a:noFill/>
          <a:ln w="9525">
            <a:noFill/>
            <a:miter lim="800000"/>
            <a:headEnd/>
            <a:tailEnd/>
          </a:ln>
        </p:spPr>
      </p:pic>
    </p:spTree>
  </p:cSld>
  <p:clrMapOvr>
    <a:masterClrMapping/>
  </p:clrMapOvr>
  <p:transition>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685800" y="2564904"/>
            <a:ext cx="3526160" cy="1035546"/>
          </a:xfrm>
        </p:spPr>
        <p:txBody>
          <a:bodyPr rtlCol="0">
            <a:normAutofit/>
          </a:bodyPr>
          <a:lstStyle/>
          <a:p>
            <a:pPr eaLnBrk="1" hangingPunct="1">
              <a:defRPr/>
            </a:pPr>
            <a:r>
              <a:rPr lang="en-US" altLang="zh-CN" b="1" kern="1200" dirty="0" smtClean="0">
                <a:solidFill>
                  <a:schemeClr val="accent2">
                    <a:lumMod val="75000"/>
                  </a:schemeClr>
                </a:solidFill>
                <a:latin typeface="Times New Roman" pitchFamily="18" charset="0"/>
                <a:ea typeface="宋体" pitchFamily="2" charset="-122"/>
                <a:cs typeface="+mn-cs"/>
              </a:rPr>
              <a:t>3.2 </a:t>
            </a:r>
            <a:r>
              <a:rPr lang="zh-CN" altLang="en-US" b="1" kern="1200" dirty="0" smtClean="0">
                <a:solidFill>
                  <a:schemeClr val="accent2">
                    <a:lumMod val="75000"/>
                  </a:schemeClr>
                </a:solidFill>
                <a:latin typeface="Times New Roman" pitchFamily="18" charset="0"/>
                <a:ea typeface="宋体" pitchFamily="2" charset="-122"/>
                <a:cs typeface="+mn-cs"/>
              </a:rPr>
              <a:t>信道模型</a:t>
            </a:r>
          </a:p>
        </p:txBody>
      </p:sp>
      <p:sp>
        <p:nvSpPr>
          <p:cNvPr id="2061" name="灯片编号占位符 5"/>
          <p:cNvSpPr>
            <a:spLocks noGrp="1"/>
          </p:cNvSpPr>
          <p:nvPr>
            <p:ph type="sldNum" sz="quarter" idx="4"/>
          </p:nvPr>
        </p:nvSpPr>
        <p:spPr/>
        <p:txBody>
          <a:bodyPr/>
          <a:lstStyle/>
          <a:p>
            <a:pPr>
              <a:defRPr/>
            </a:pPr>
            <a:fld id="{D946599B-41C2-4311-AEF1-F0C6225DCDE0}" type="slidenum">
              <a:rPr lang="en-US" altLang="zh-CN"/>
              <a:pPr>
                <a:defRPr/>
              </a:pPr>
              <a:t>8</a:t>
            </a:fld>
            <a:endParaRPr lang="en-US" altLang="zh-CN"/>
          </a:p>
        </p:txBody>
      </p:sp>
      <p:graphicFrame>
        <p:nvGraphicFramePr>
          <p:cNvPr id="194561" name="Object 1"/>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075" name="Equation" r:id="rId3" imgW="114120" imgH="215640" progId="Equation.3">
                  <p:embed/>
                </p:oleObj>
              </mc:Choice>
              <mc:Fallback>
                <p:oleObj name="Equation" r:id="rId3" imgW="114120" imgH="21564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076" name="Equation" r:id="rId5" imgW="114120" imgH="215640" progId="Equation.3">
                  <p:embed/>
                </p:oleObj>
              </mc:Choice>
              <mc:Fallback>
                <p:oleObj name="Equation" r:id="rId5" imgW="114120" imgH="215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3"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077" name="Equation" r:id="rId6" imgW="114120" imgH="215640" progId="Equation.3">
                  <p:embed/>
                </p:oleObj>
              </mc:Choice>
              <mc:Fallback>
                <p:oleObj name="Equation" r:id="rId6" imgW="114120" imgH="215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4" name="Object 4"/>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078" name="Equation" r:id="rId7" imgW="114120" imgH="215640" progId="Equation.3">
                  <p:embed/>
                </p:oleObj>
              </mc:Choice>
              <mc:Fallback>
                <p:oleObj name="Equation" r:id="rId7" imgW="114120" imgH="215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5" name="Object 5"/>
          <p:cNvGraphicFramePr>
            <a:graphicFrameLocks noChangeAspect="1"/>
          </p:cNvGraphicFramePr>
          <p:nvPr/>
        </p:nvGraphicFramePr>
        <p:xfrm>
          <a:off x="4508500" y="3365500"/>
          <a:ext cx="127000" cy="127000"/>
        </p:xfrm>
        <a:graphic>
          <a:graphicData uri="http://schemas.openxmlformats.org/presentationml/2006/ole">
            <mc:AlternateContent xmlns:mc="http://schemas.openxmlformats.org/markup-compatibility/2006">
              <mc:Choice xmlns:v="urn:schemas-microsoft-com:vml" Requires="v">
                <p:oleObj spid="_x0000_s2079" name="Equation" r:id="rId8" imgW="126720" imgH="126720" progId="Equation.3">
                  <p:embed/>
                </p:oleObj>
              </mc:Choice>
              <mc:Fallback>
                <p:oleObj name="Equation" r:id="rId8" imgW="126720" imgH="12672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08500" y="3365500"/>
                        <a:ext cx="127000" cy="127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6" name="Object 6"/>
          <p:cNvGraphicFramePr>
            <a:graphicFrameLocks noChangeAspect="1"/>
          </p:cNvGraphicFramePr>
          <p:nvPr/>
        </p:nvGraphicFramePr>
        <p:xfrm>
          <a:off x="4508500" y="3365500"/>
          <a:ext cx="127000" cy="127000"/>
        </p:xfrm>
        <a:graphic>
          <a:graphicData uri="http://schemas.openxmlformats.org/presentationml/2006/ole">
            <mc:AlternateContent xmlns:mc="http://schemas.openxmlformats.org/markup-compatibility/2006">
              <mc:Choice xmlns:v="urn:schemas-microsoft-com:vml" Requires="v">
                <p:oleObj spid="_x0000_s2080" name="Equation" r:id="rId10" imgW="126720" imgH="126720" progId="Equation.3">
                  <p:embed/>
                </p:oleObj>
              </mc:Choice>
              <mc:Fallback>
                <p:oleObj name="Equation" r:id="rId10" imgW="126720" imgH="12672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08500" y="3365500"/>
                        <a:ext cx="127000" cy="127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4" name="Rectangle 19"/>
          <p:cNvSpPr>
            <a:spLocks noChangeArrowheads="1"/>
          </p:cNvSpPr>
          <p:nvPr/>
        </p:nvSpPr>
        <p:spPr bwMode="auto">
          <a:xfrm>
            <a:off x="2819400" y="4114800"/>
            <a:ext cx="9144000" cy="0"/>
          </a:xfrm>
          <a:prstGeom prst="rect">
            <a:avLst/>
          </a:prstGeom>
          <a:noFill/>
          <a:ln w="9525">
            <a:noFill/>
            <a:miter lim="800000"/>
            <a:headEnd/>
            <a:tailEnd/>
          </a:ln>
        </p:spPr>
        <p:txBody>
          <a:bodyPr lIns="92075" tIns="46038" rIns="92075" bIns="46038">
            <a:spAutoFit/>
          </a:bodyPr>
          <a:lstStyle/>
          <a:p>
            <a:endParaRPr lang="zh-CN" altLang="en-US"/>
          </a:p>
        </p:txBody>
      </p:sp>
      <p:sp>
        <p:nvSpPr>
          <p:cNvPr id="2065" name="AutoShape 24"/>
          <p:cNvSpPr>
            <a:spLocks noChangeArrowheads="1"/>
          </p:cNvSpPr>
          <p:nvPr/>
        </p:nvSpPr>
        <p:spPr bwMode="auto">
          <a:xfrm>
            <a:off x="3505200" y="4800600"/>
            <a:ext cx="990600" cy="1600200"/>
          </a:xfrm>
          <a:prstGeom prst="flowChartProcess">
            <a:avLst/>
          </a:prstGeom>
          <a:noFill/>
          <a:ln w="9525">
            <a:noFill/>
            <a:miter lim="800000"/>
            <a:headEnd/>
            <a:tailEnd/>
          </a:ln>
        </p:spPr>
        <p:txBody>
          <a:bodyPr wrap="none" anchor="ctr"/>
          <a:lstStyle/>
          <a:p>
            <a:endParaRPr lang="zh-CN" altLang="en-US"/>
          </a:p>
        </p:txBody>
      </p:sp>
      <p:sp>
        <p:nvSpPr>
          <p:cNvPr id="2066" name="Line 25"/>
          <p:cNvSpPr>
            <a:spLocks noChangeShapeType="1"/>
          </p:cNvSpPr>
          <p:nvPr/>
        </p:nvSpPr>
        <p:spPr bwMode="auto">
          <a:xfrm>
            <a:off x="4495800" y="5486400"/>
            <a:ext cx="1143000" cy="0"/>
          </a:xfrm>
          <a:prstGeom prst="line">
            <a:avLst/>
          </a:prstGeom>
          <a:noFill/>
          <a:ln w="9525">
            <a:noFill/>
            <a:round/>
            <a:headEnd/>
            <a:tailEnd/>
          </a:ln>
        </p:spPr>
        <p:txBody>
          <a:bodyPr/>
          <a:lstStyle/>
          <a:p>
            <a:endParaRPr lang="zh-CN" altLang="en-US"/>
          </a:p>
        </p:txBody>
      </p:sp>
      <p:sp>
        <p:nvSpPr>
          <p:cNvPr id="2067" name="Rectangle 26"/>
          <p:cNvSpPr>
            <a:spLocks noChangeArrowheads="1"/>
          </p:cNvSpPr>
          <p:nvPr/>
        </p:nvSpPr>
        <p:spPr bwMode="auto">
          <a:xfrm>
            <a:off x="3581400" y="2667000"/>
            <a:ext cx="914400" cy="914400"/>
          </a:xfrm>
          <a:prstGeom prst="rect">
            <a:avLst/>
          </a:prstGeom>
          <a:noFill/>
          <a:ln w="9525">
            <a:noFill/>
            <a:miter lim="800000"/>
            <a:headEnd/>
            <a:tailEnd/>
          </a:ln>
        </p:spPr>
        <p:txBody>
          <a:bodyPr wrap="none" anchor="ctr"/>
          <a:lstStyle/>
          <a:p>
            <a:endParaRPr lang="zh-CN" altLang="en-US"/>
          </a:p>
        </p:txBody>
      </p:sp>
      <p:sp>
        <p:nvSpPr>
          <p:cNvPr id="2068" name="Rectangle 27"/>
          <p:cNvSpPr>
            <a:spLocks noChangeArrowheads="1"/>
          </p:cNvSpPr>
          <p:nvPr/>
        </p:nvSpPr>
        <p:spPr bwMode="auto">
          <a:xfrm>
            <a:off x="7696200" y="2590800"/>
            <a:ext cx="914400" cy="914400"/>
          </a:xfrm>
          <a:prstGeom prst="rect">
            <a:avLst/>
          </a:prstGeom>
          <a:noFill/>
          <a:ln w="9525">
            <a:noFill/>
            <a:miter lim="800000"/>
            <a:headEnd/>
            <a:tailEnd/>
          </a:ln>
        </p:spPr>
        <p:txBody>
          <a:bodyPr wrap="none" anchor="ctr"/>
          <a:lstStyle/>
          <a:p>
            <a:endParaRPr lang="zh-CN" altLang="en-US"/>
          </a:p>
        </p:txBody>
      </p:sp>
      <p:sp>
        <p:nvSpPr>
          <p:cNvPr id="2069" name="Rectangle 28"/>
          <p:cNvSpPr>
            <a:spLocks noChangeArrowheads="1"/>
          </p:cNvSpPr>
          <p:nvPr/>
        </p:nvSpPr>
        <p:spPr bwMode="auto">
          <a:xfrm>
            <a:off x="3124200" y="3505200"/>
            <a:ext cx="1676400" cy="1219200"/>
          </a:xfrm>
          <a:prstGeom prst="rect">
            <a:avLst/>
          </a:prstGeom>
          <a:noFill/>
          <a:ln w="9525">
            <a:noFill/>
            <a:miter lim="800000"/>
            <a:headEnd/>
            <a:tailEnd/>
          </a:ln>
        </p:spPr>
        <p:txBody>
          <a:bodyPr wrap="none" anchor="ctr"/>
          <a:lstStyle/>
          <a:p>
            <a:endParaRPr lang="zh-CN" altLang="en-US"/>
          </a:p>
        </p:txBody>
      </p:sp>
      <p:cxnSp>
        <p:nvCxnSpPr>
          <p:cNvPr id="2072" name="AutoShape 31"/>
          <p:cNvCxnSpPr>
            <a:cxnSpLocks noChangeShapeType="1"/>
            <a:endCxn id="14339" idx="1"/>
          </p:cNvCxnSpPr>
          <p:nvPr/>
        </p:nvCxnSpPr>
        <p:spPr bwMode="auto">
          <a:xfrm>
            <a:off x="685800" y="3695700"/>
            <a:ext cx="0" cy="0"/>
          </a:xfrm>
          <a:prstGeom prst="straightConnector1">
            <a:avLst/>
          </a:prstGeom>
          <a:noFill/>
          <a:ln w="9525">
            <a:noFill/>
            <a:round/>
            <a:headEnd/>
            <a:tailEnd/>
          </a:ln>
        </p:spPr>
      </p:cxnSp>
      <p:cxnSp>
        <p:nvCxnSpPr>
          <p:cNvPr id="2075" name="AutoShape 37"/>
          <p:cNvCxnSpPr>
            <a:cxnSpLocks noChangeShapeType="1"/>
          </p:cNvCxnSpPr>
          <p:nvPr/>
        </p:nvCxnSpPr>
        <p:spPr bwMode="auto">
          <a:xfrm>
            <a:off x="2286000" y="3657600"/>
            <a:ext cx="76200" cy="533400"/>
          </a:xfrm>
          <a:prstGeom prst="straightConnector1">
            <a:avLst/>
          </a:prstGeom>
          <a:noFill/>
          <a:ln w="9525">
            <a:noFill/>
            <a:round/>
            <a:headEnd/>
            <a:tailEnd/>
          </a:ln>
        </p:spPr>
      </p:cxnSp>
    </p:spTree>
  </p:cSld>
  <p:clrMapOvr>
    <a:masterClrMapping/>
  </p:clrMapOvr>
  <p:transition>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258072" cy="1143000"/>
          </a:xfrm>
        </p:spPr>
        <p:txBody>
          <a:bodyPr/>
          <a:lstStyle/>
          <a:p>
            <a:r>
              <a:rPr lang="zh-CN" altLang="en-US" b="1" kern="1200" dirty="0" smtClean="0">
                <a:solidFill>
                  <a:schemeClr val="accent2">
                    <a:lumMod val="75000"/>
                  </a:schemeClr>
                </a:solidFill>
                <a:latin typeface="Times New Roman" pitchFamily="18" charset="0"/>
                <a:ea typeface="宋体" pitchFamily="2" charset="-122"/>
                <a:cs typeface="+mn-cs"/>
              </a:rPr>
              <a:t>一、调制信道模型</a:t>
            </a:r>
            <a:endParaRPr lang="zh-CN" altLang="en-US" b="1" kern="1200" dirty="0">
              <a:solidFill>
                <a:schemeClr val="accent2">
                  <a:lumMod val="75000"/>
                </a:schemeClr>
              </a:solidFill>
              <a:latin typeface="Times New Roman" pitchFamily="18" charset="0"/>
              <a:ea typeface="宋体" pitchFamily="2" charset="-122"/>
              <a:cs typeface="+mn-cs"/>
            </a:endParaRPr>
          </a:p>
        </p:txBody>
      </p:sp>
      <p:sp>
        <p:nvSpPr>
          <p:cNvPr id="9" name="内容占位符 8"/>
          <p:cNvSpPr>
            <a:spLocks noGrp="1"/>
          </p:cNvSpPr>
          <p:nvPr>
            <p:ph sz="half" idx="2"/>
          </p:nvPr>
        </p:nvSpPr>
        <p:spPr>
          <a:xfrm>
            <a:off x="500034" y="1571612"/>
            <a:ext cx="8643966" cy="3286148"/>
          </a:xfrm>
        </p:spPr>
        <p:txBody>
          <a:bodyPr/>
          <a:lstStyle/>
          <a:p>
            <a:pPr>
              <a:buFont typeface="Wingdings" pitchFamily="2" charset="2"/>
              <a:buChar char="l"/>
            </a:pPr>
            <a:endParaRPr lang="en-US" altLang="zh-CN" sz="2000" b="1" dirty="0" smtClean="0"/>
          </a:p>
          <a:p>
            <a:pPr>
              <a:buFont typeface="Wingdings" pitchFamily="2" charset="2"/>
              <a:buChar char="l"/>
            </a:pPr>
            <a:r>
              <a:rPr lang="zh-CN" altLang="en-US" sz="2000" b="1" dirty="0" smtClean="0"/>
              <a:t> 调制信道的共性：</a:t>
            </a:r>
          </a:p>
          <a:p>
            <a:pPr indent="185738">
              <a:buFont typeface="Wingdings" pitchFamily="2" charset="2"/>
              <a:buChar char="Ø"/>
            </a:pPr>
            <a:r>
              <a:rPr lang="zh-CN" altLang="en-US" sz="2000" b="1" dirty="0" smtClean="0"/>
              <a:t> 有一对（或多对）输入端和一对（或多对）输出端；</a:t>
            </a:r>
          </a:p>
          <a:p>
            <a:pPr indent="185738">
              <a:buFont typeface="Wingdings" pitchFamily="2" charset="2"/>
              <a:buChar char="Ø"/>
            </a:pPr>
            <a:r>
              <a:rPr lang="zh-CN" altLang="en-US" sz="2000" b="1" dirty="0" smtClean="0"/>
              <a:t> 绝大多数的信道都是线性的，即满足线性叠加原理；</a:t>
            </a:r>
          </a:p>
          <a:p>
            <a:pPr indent="185738">
              <a:buFont typeface="Wingdings" pitchFamily="2" charset="2"/>
              <a:buChar char="Ø"/>
            </a:pPr>
            <a:r>
              <a:rPr lang="zh-CN" altLang="en-US" sz="2000" b="1" dirty="0" smtClean="0"/>
              <a:t> 信号通过信道具有固定的或时变的延迟时间；</a:t>
            </a:r>
          </a:p>
          <a:p>
            <a:pPr indent="185738">
              <a:buFont typeface="Wingdings" pitchFamily="2" charset="2"/>
              <a:buChar char="Ø"/>
            </a:pPr>
            <a:r>
              <a:rPr lang="zh-CN" altLang="en-US" sz="2000" b="1" dirty="0" smtClean="0"/>
              <a:t>信号通过信道会受到固定的或时变的损耗；</a:t>
            </a:r>
          </a:p>
          <a:p>
            <a:pPr indent="185738">
              <a:buFont typeface="Wingdings" pitchFamily="2" charset="2"/>
              <a:buChar char="Ø"/>
            </a:pPr>
            <a:r>
              <a:rPr lang="zh-CN" altLang="en-US" sz="2000" b="1" dirty="0" smtClean="0"/>
              <a:t>   即使没有信号输入，在信道的输出端仍可能有一定的输出（噪声）。</a:t>
            </a:r>
          </a:p>
          <a:p>
            <a:pPr>
              <a:buFont typeface="Wingdings" pitchFamily="2" charset="2"/>
              <a:buChar char="l"/>
            </a:pPr>
            <a:r>
              <a:rPr lang="zh-CN" altLang="en-US" sz="2000" b="1" dirty="0" smtClean="0"/>
              <a:t> 模型</a:t>
            </a:r>
            <a:r>
              <a:rPr lang="en-US" altLang="zh-CN" sz="2000" b="1" dirty="0" smtClean="0"/>
              <a:t>——</a:t>
            </a:r>
            <a:r>
              <a:rPr lang="zh-CN" altLang="en-US" sz="2000" b="1" dirty="0" smtClean="0"/>
              <a:t>线性时变网络</a:t>
            </a:r>
            <a:endParaRPr lang="zh-CN" altLang="en-US" sz="2000" b="1" dirty="0"/>
          </a:p>
        </p:txBody>
      </p:sp>
      <p:sp>
        <p:nvSpPr>
          <p:cNvPr id="4" name="灯片编号占位符 3"/>
          <p:cNvSpPr>
            <a:spLocks noGrp="1"/>
          </p:cNvSpPr>
          <p:nvPr>
            <p:ph type="sldNum" sz="quarter" idx="10"/>
          </p:nvPr>
        </p:nvSpPr>
        <p:spPr/>
        <p:txBody>
          <a:bodyPr/>
          <a:lstStyle/>
          <a:p>
            <a:pPr>
              <a:defRPr/>
            </a:pPr>
            <a:r>
              <a:rPr lang="zh-CN" altLang="en-US" smtClean="0"/>
              <a:t>第</a:t>
            </a:r>
            <a:fld id="{48CFA460-127D-43DC-A2B0-46B828E940D0}" type="slidenum">
              <a:rPr lang="zh-CN" altLang="en-US" smtClean="0"/>
              <a:pPr>
                <a:defRPr/>
              </a:pPr>
              <a:t>9</a:t>
            </a:fld>
            <a:r>
              <a:rPr lang="zh-CN" altLang="en-US" smtClean="0"/>
              <a:t>页</a:t>
            </a:r>
            <a:endParaRPr lang="zh-CN" altLang="en-US" dirty="0"/>
          </a:p>
        </p:txBody>
      </p:sp>
      <p:pic>
        <p:nvPicPr>
          <p:cNvPr id="86017" name="Picture 1"/>
          <p:cNvPicPr>
            <a:picLocks noGrp="1" noChangeAspect="1" noChangeArrowheads="1"/>
          </p:cNvPicPr>
          <p:nvPr>
            <p:ph sz="quarter" idx="4"/>
          </p:nvPr>
        </p:nvPicPr>
        <p:blipFill>
          <a:blip r:embed="rId2" cstate="print"/>
          <a:srcRect/>
          <a:stretch>
            <a:fillRect/>
          </a:stretch>
        </p:blipFill>
        <p:spPr bwMode="auto">
          <a:xfrm>
            <a:off x="1357290" y="4929199"/>
            <a:ext cx="5572164" cy="1214446"/>
          </a:xfrm>
          <a:prstGeom prst="rect">
            <a:avLst/>
          </a:prstGeom>
          <a:noFill/>
          <a:ln w="9525">
            <a:noFill/>
            <a:miter lim="800000"/>
            <a:headEnd/>
            <a:tailEnd/>
          </a:ln>
          <a:effectLst/>
        </p:spPr>
      </p:pic>
    </p:spTree>
  </p:cSld>
  <p:clrMapOvr>
    <a:masterClrMapping/>
  </p:clrMapOvr>
  <p:transition spd="med">
    <p:zoom/>
  </p:transition>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FF9999"/>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2024</TotalTime>
  <Words>3512</Words>
  <Application>Microsoft Office PowerPoint</Application>
  <PresentationFormat>全屏显示(4:3)</PresentationFormat>
  <Paragraphs>393</Paragraphs>
  <Slides>62</Slides>
  <Notes>1</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62</vt:i4>
      </vt:variant>
    </vt:vector>
  </HeadingPairs>
  <TitlesOfParts>
    <vt:vector size="68" baseType="lpstr">
      <vt:lpstr>宋体</vt:lpstr>
      <vt:lpstr>Arial</vt:lpstr>
      <vt:lpstr>Times New Roman</vt:lpstr>
      <vt:lpstr>Wingdings</vt:lpstr>
      <vt:lpstr>默认设计模板</vt:lpstr>
      <vt:lpstr>Equation</vt:lpstr>
      <vt:lpstr>第三章信道与噪声</vt:lpstr>
      <vt:lpstr>内容提要 </vt:lpstr>
      <vt:lpstr>3.1 信道分类</vt:lpstr>
      <vt:lpstr>一、狭义信道</vt:lpstr>
      <vt:lpstr>二、广义信道</vt:lpstr>
      <vt:lpstr>广义信道分类</vt:lpstr>
      <vt:lpstr>调制信道和编码信道</vt:lpstr>
      <vt:lpstr>3.2 信道模型</vt:lpstr>
      <vt:lpstr>一、调制信道模型</vt:lpstr>
      <vt:lpstr>二、调制信道的输入与输出</vt:lpstr>
      <vt:lpstr>三、调制信道分类</vt:lpstr>
      <vt:lpstr>加性高斯噪声信道</vt:lpstr>
      <vt:lpstr>带有加性噪声的线性滤波器信道</vt:lpstr>
      <vt:lpstr>带有加性噪声的线性滤波器信道</vt:lpstr>
      <vt:lpstr>四、编码信道模型</vt:lpstr>
      <vt:lpstr>二进制编码信道模型</vt:lpstr>
      <vt:lpstr>PowerPoint 演示文稿</vt:lpstr>
      <vt:lpstr>3.3 恒参信道的特性及其对信号传输的影响</vt:lpstr>
      <vt:lpstr>PowerPoint 演示文稿</vt:lpstr>
      <vt:lpstr>一、恒参信道举例</vt:lpstr>
      <vt:lpstr>PowerPoint 演示文稿</vt:lpstr>
      <vt:lpstr>光纤</vt:lpstr>
      <vt:lpstr>微波中继</vt:lpstr>
      <vt:lpstr>卫星中继</vt:lpstr>
      <vt:lpstr>PowerPoint 演示文稿</vt:lpstr>
      <vt:lpstr>二、恒参信道特性</vt:lpstr>
      <vt:lpstr>理想信道的幅频特性、相频特性和群迟延-频率特性</vt:lpstr>
      <vt:lpstr>PowerPoint 演示文稿</vt:lpstr>
      <vt:lpstr>三、幅频失真</vt:lpstr>
      <vt:lpstr>典型音频电话信道的幅度衰减特性</vt:lpstr>
      <vt:lpstr>四、相位-频率失真</vt:lpstr>
      <vt:lpstr>典型电话信道相频特性和群迟延频率特性</vt:lpstr>
      <vt:lpstr>3.4 随参信道的特性及其对信号传输的影响</vt:lpstr>
      <vt:lpstr>一、随参信道举例</vt:lpstr>
      <vt:lpstr>陆地移动信道</vt:lpstr>
      <vt:lpstr>短波电离层反射信道</vt:lpstr>
      <vt:lpstr>电离层结构示意图</vt:lpstr>
      <vt:lpstr>多径形式示意图</vt:lpstr>
      <vt:lpstr>二、随参信道特性</vt:lpstr>
      <vt:lpstr>多径衰落与频率弥散</vt:lpstr>
      <vt:lpstr>PowerPoint 演示文稿</vt:lpstr>
      <vt:lpstr>PowerPoint 演示文稿</vt:lpstr>
      <vt:lpstr>频率选择性衰落与相关带宽</vt:lpstr>
      <vt:lpstr>PowerPoint 演示文稿</vt:lpstr>
      <vt:lpstr>信道幅频特性</vt:lpstr>
      <vt:lpstr>三、相干带宽</vt:lpstr>
      <vt:lpstr>如何避免频率选择性衰落</vt:lpstr>
      <vt:lpstr>3.5 信道加性噪声</vt:lpstr>
      <vt:lpstr>一、噪声分类</vt:lpstr>
      <vt:lpstr>按照噪声的性质分类</vt:lpstr>
      <vt:lpstr>起伏噪声及其特性</vt:lpstr>
      <vt:lpstr>高斯白噪声</vt:lpstr>
      <vt:lpstr>高斯噪声通过线性系统</vt:lpstr>
      <vt:lpstr>等效噪声带宽</vt:lpstr>
      <vt:lpstr>3.6 信道容量</vt:lpstr>
      <vt:lpstr>引言</vt:lpstr>
      <vt:lpstr>一、香农（Shannon）公式</vt:lpstr>
      <vt:lpstr>二、香农公式的结论（1）</vt:lpstr>
      <vt:lpstr>香农公式的结论（2）</vt:lpstr>
      <vt:lpstr>香农公式的应用</vt:lpstr>
      <vt:lpstr>举例</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刘龙伟</dc:creator>
  <cp:lastModifiedBy>llw</cp:lastModifiedBy>
  <cp:revision>321</cp:revision>
  <cp:lastPrinted>1601-01-01T00:00:00Z</cp:lastPrinted>
  <dcterms:created xsi:type="dcterms:W3CDTF">1601-01-01T00:00:00Z</dcterms:created>
  <dcterms:modified xsi:type="dcterms:W3CDTF">2017-09-07T08:52:58Z</dcterms:modified>
</cp:coreProperties>
</file>