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96"/>
  </p:notesMasterIdLst>
  <p:sldIdLst>
    <p:sldId id="479" r:id="rId2"/>
    <p:sldId id="256" r:id="rId3"/>
    <p:sldId id="445" r:id="rId4"/>
    <p:sldId id="442" r:id="rId5"/>
    <p:sldId id="447" r:id="rId6"/>
    <p:sldId id="448" r:id="rId7"/>
    <p:sldId id="449" r:id="rId8"/>
    <p:sldId id="257" r:id="rId9"/>
    <p:sldId id="259" r:id="rId10"/>
    <p:sldId id="262" r:id="rId11"/>
    <p:sldId id="263" r:id="rId12"/>
    <p:sldId id="451" r:id="rId13"/>
    <p:sldId id="452" r:id="rId14"/>
    <p:sldId id="450" r:id="rId15"/>
    <p:sldId id="266" r:id="rId16"/>
    <p:sldId id="267" r:id="rId17"/>
    <p:sldId id="453" r:id="rId18"/>
    <p:sldId id="269" r:id="rId19"/>
    <p:sldId id="270" r:id="rId20"/>
    <p:sldId id="271" r:id="rId21"/>
    <p:sldId id="272" r:id="rId22"/>
    <p:sldId id="277" r:id="rId23"/>
    <p:sldId id="278" r:id="rId24"/>
    <p:sldId id="279" r:id="rId25"/>
    <p:sldId id="280" r:id="rId26"/>
    <p:sldId id="281" r:id="rId27"/>
    <p:sldId id="282" r:id="rId28"/>
    <p:sldId id="284" r:id="rId29"/>
    <p:sldId id="288" r:id="rId30"/>
    <p:sldId id="443" r:id="rId31"/>
    <p:sldId id="444" r:id="rId32"/>
    <p:sldId id="454" r:id="rId33"/>
    <p:sldId id="287" r:id="rId34"/>
    <p:sldId id="289" r:id="rId35"/>
    <p:sldId id="291" r:id="rId36"/>
    <p:sldId id="455" r:id="rId37"/>
    <p:sldId id="456" r:id="rId38"/>
    <p:sldId id="457" r:id="rId39"/>
    <p:sldId id="294" r:id="rId40"/>
    <p:sldId id="459" r:id="rId41"/>
    <p:sldId id="460" r:id="rId42"/>
    <p:sldId id="301" r:id="rId43"/>
    <p:sldId id="461" r:id="rId44"/>
    <p:sldId id="305" r:id="rId45"/>
    <p:sldId id="462" r:id="rId46"/>
    <p:sldId id="308" r:id="rId47"/>
    <p:sldId id="307" r:id="rId48"/>
    <p:sldId id="309" r:id="rId49"/>
    <p:sldId id="311" r:id="rId50"/>
    <p:sldId id="463" r:id="rId51"/>
    <p:sldId id="464" r:id="rId52"/>
    <p:sldId id="312" r:id="rId53"/>
    <p:sldId id="465" r:id="rId54"/>
    <p:sldId id="314" r:id="rId55"/>
    <p:sldId id="313" r:id="rId56"/>
    <p:sldId id="316" r:id="rId57"/>
    <p:sldId id="319" r:id="rId58"/>
    <p:sldId id="466" r:id="rId59"/>
    <p:sldId id="320" r:id="rId60"/>
    <p:sldId id="324" r:id="rId61"/>
    <p:sldId id="467" r:id="rId62"/>
    <p:sldId id="468" r:id="rId63"/>
    <p:sldId id="469" r:id="rId64"/>
    <p:sldId id="333" r:id="rId65"/>
    <p:sldId id="470" r:id="rId66"/>
    <p:sldId id="340" r:id="rId67"/>
    <p:sldId id="343" r:id="rId68"/>
    <p:sldId id="351" r:id="rId69"/>
    <p:sldId id="354" r:id="rId70"/>
    <p:sldId id="356" r:id="rId71"/>
    <p:sldId id="358" r:id="rId72"/>
    <p:sldId id="367" r:id="rId73"/>
    <p:sldId id="422" r:id="rId74"/>
    <p:sldId id="471" r:id="rId75"/>
    <p:sldId id="370" r:id="rId76"/>
    <p:sldId id="369" r:id="rId77"/>
    <p:sldId id="376" r:id="rId78"/>
    <p:sldId id="472" r:id="rId79"/>
    <p:sldId id="426" r:id="rId80"/>
    <p:sldId id="428" r:id="rId81"/>
    <p:sldId id="474" r:id="rId82"/>
    <p:sldId id="475" r:id="rId83"/>
    <p:sldId id="476" r:id="rId84"/>
    <p:sldId id="477" r:id="rId85"/>
    <p:sldId id="478" r:id="rId86"/>
    <p:sldId id="432" r:id="rId87"/>
    <p:sldId id="433" r:id="rId88"/>
    <p:sldId id="434" r:id="rId89"/>
    <p:sldId id="435" r:id="rId90"/>
    <p:sldId id="436" r:id="rId91"/>
    <p:sldId id="437" r:id="rId92"/>
    <p:sldId id="473" r:id="rId93"/>
    <p:sldId id="439" r:id="rId94"/>
    <p:sldId id="440" r:id="rId95"/>
  </p:sldIdLst>
  <p:sldSz cx="9144000" cy="6858000" type="screen4x3"/>
  <p:notesSz cx="6858000" cy="9144000"/>
  <p:defaultTextStyle>
    <a:defPPr>
      <a:defRPr lang="zh-CN"/>
    </a:defPPr>
    <a:lvl1pPr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990099"/>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4" d="100"/>
          <a:sy n="94" d="100"/>
        </p:scale>
        <p:origin x="1138" y="101"/>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Lst>
  </p:outlineViewPr>
  <p:notesTextViewPr>
    <p:cViewPr>
      <p:scale>
        <a:sx n="100" d="100"/>
        <a:sy n="100" d="100"/>
      </p:scale>
      <p:origin x="0" y="0"/>
    </p:cViewPr>
  </p:notesTextViewPr>
  <p:sorterViewPr>
    <p:cViewPr>
      <p:scale>
        <a:sx n="66" d="100"/>
        <a:sy n="66" d="100"/>
      </p:scale>
      <p:origin x="0" y="25349"/>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3" Type="http://schemas.openxmlformats.org/officeDocument/2006/relationships/slide" Target="slides/slide18.xml"/><Relationship Id="rId18" Type="http://schemas.openxmlformats.org/officeDocument/2006/relationships/slide" Target="slides/slide23.xml"/><Relationship Id="rId26" Type="http://schemas.openxmlformats.org/officeDocument/2006/relationships/slide" Target="slides/slide34.xml"/><Relationship Id="rId39" Type="http://schemas.openxmlformats.org/officeDocument/2006/relationships/slide" Target="slides/slide47.xml"/><Relationship Id="rId21" Type="http://schemas.openxmlformats.org/officeDocument/2006/relationships/slide" Target="slides/slide26.xml"/><Relationship Id="rId34" Type="http://schemas.openxmlformats.org/officeDocument/2006/relationships/slide" Target="slides/slide42.xml"/><Relationship Id="rId42" Type="http://schemas.openxmlformats.org/officeDocument/2006/relationships/slide" Target="slides/slide50.xml"/><Relationship Id="rId47" Type="http://schemas.openxmlformats.org/officeDocument/2006/relationships/slide" Target="slides/slide56.xml"/><Relationship Id="rId50" Type="http://schemas.openxmlformats.org/officeDocument/2006/relationships/slide" Target="slides/slide59.xml"/><Relationship Id="rId55" Type="http://schemas.openxmlformats.org/officeDocument/2006/relationships/slide" Target="slides/slide64.xml"/><Relationship Id="rId63" Type="http://schemas.openxmlformats.org/officeDocument/2006/relationships/slide" Target="slides/slide72.xml"/><Relationship Id="rId7" Type="http://schemas.openxmlformats.org/officeDocument/2006/relationships/slide" Target="slides/slide12.xml"/><Relationship Id="rId2" Type="http://schemas.openxmlformats.org/officeDocument/2006/relationships/slide" Target="slides/slide7.xml"/><Relationship Id="rId16" Type="http://schemas.openxmlformats.org/officeDocument/2006/relationships/slide" Target="slides/slide21.xml"/><Relationship Id="rId29" Type="http://schemas.openxmlformats.org/officeDocument/2006/relationships/slide" Target="slides/slide37.xml"/><Relationship Id="rId1" Type="http://schemas.openxmlformats.org/officeDocument/2006/relationships/slide" Target="slides/slide2.xml"/><Relationship Id="rId6" Type="http://schemas.openxmlformats.org/officeDocument/2006/relationships/slide" Target="slides/slide11.xml"/><Relationship Id="rId11" Type="http://schemas.openxmlformats.org/officeDocument/2006/relationships/slide" Target="slides/slide16.xml"/><Relationship Id="rId24" Type="http://schemas.openxmlformats.org/officeDocument/2006/relationships/slide" Target="slides/slide29.xml"/><Relationship Id="rId32" Type="http://schemas.openxmlformats.org/officeDocument/2006/relationships/slide" Target="slides/slide40.xml"/><Relationship Id="rId37" Type="http://schemas.openxmlformats.org/officeDocument/2006/relationships/slide" Target="slides/slide45.xml"/><Relationship Id="rId40" Type="http://schemas.openxmlformats.org/officeDocument/2006/relationships/slide" Target="slides/slide48.xml"/><Relationship Id="rId45" Type="http://schemas.openxmlformats.org/officeDocument/2006/relationships/slide" Target="slides/slide54.xml"/><Relationship Id="rId53" Type="http://schemas.openxmlformats.org/officeDocument/2006/relationships/slide" Target="slides/slide62.xml"/><Relationship Id="rId58" Type="http://schemas.openxmlformats.org/officeDocument/2006/relationships/slide" Target="slides/slide67.xml"/><Relationship Id="rId66" Type="http://schemas.openxmlformats.org/officeDocument/2006/relationships/slide" Target="slides/slide76.xml"/><Relationship Id="rId5" Type="http://schemas.openxmlformats.org/officeDocument/2006/relationships/slide" Target="slides/slide10.xml"/><Relationship Id="rId15" Type="http://schemas.openxmlformats.org/officeDocument/2006/relationships/slide" Target="slides/slide20.xml"/><Relationship Id="rId23" Type="http://schemas.openxmlformats.org/officeDocument/2006/relationships/slide" Target="slides/slide28.xml"/><Relationship Id="rId28" Type="http://schemas.openxmlformats.org/officeDocument/2006/relationships/slide" Target="slides/slide36.xml"/><Relationship Id="rId36" Type="http://schemas.openxmlformats.org/officeDocument/2006/relationships/slide" Target="slides/slide44.xml"/><Relationship Id="rId49" Type="http://schemas.openxmlformats.org/officeDocument/2006/relationships/slide" Target="slides/slide58.xml"/><Relationship Id="rId57" Type="http://schemas.openxmlformats.org/officeDocument/2006/relationships/slide" Target="slides/slide66.xml"/><Relationship Id="rId61" Type="http://schemas.openxmlformats.org/officeDocument/2006/relationships/slide" Target="slides/slide70.xml"/><Relationship Id="rId10" Type="http://schemas.openxmlformats.org/officeDocument/2006/relationships/slide" Target="slides/slide15.xml"/><Relationship Id="rId19" Type="http://schemas.openxmlformats.org/officeDocument/2006/relationships/slide" Target="slides/slide24.xml"/><Relationship Id="rId31" Type="http://schemas.openxmlformats.org/officeDocument/2006/relationships/slide" Target="slides/slide39.xml"/><Relationship Id="rId44" Type="http://schemas.openxmlformats.org/officeDocument/2006/relationships/slide" Target="slides/slide52.xml"/><Relationship Id="rId52" Type="http://schemas.openxmlformats.org/officeDocument/2006/relationships/slide" Target="slides/slide61.xml"/><Relationship Id="rId60" Type="http://schemas.openxmlformats.org/officeDocument/2006/relationships/slide" Target="slides/slide69.xml"/><Relationship Id="rId65" Type="http://schemas.openxmlformats.org/officeDocument/2006/relationships/slide" Target="slides/slide75.xml"/><Relationship Id="rId4" Type="http://schemas.openxmlformats.org/officeDocument/2006/relationships/slide" Target="slides/slide9.xml"/><Relationship Id="rId9" Type="http://schemas.openxmlformats.org/officeDocument/2006/relationships/slide" Target="slides/slide14.xml"/><Relationship Id="rId14" Type="http://schemas.openxmlformats.org/officeDocument/2006/relationships/slide" Target="slides/slide19.xml"/><Relationship Id="rId22" Type="http://schemas.openxmlformats.org/officeDocument/2006/relationships/slide" Target="slides/slide27.xml"/><Relationship Id="rId27" Type="http://schemas.openxmlformats.org/officeDocument/2006/relationships/slide" Target="slides/slide35.xml"/><Relationship Id="rId30" Type="http://schemas.openxmlformats.org/officeDocument/2006/relationships/slide" Target="slides/slide38.xml"/><Relationship Id="rId35" Type="http://schemas.openxmlformats.org/officeDocument/2006/relationships/slide" Target="slides/slide43.xml"/><Relationship Id="rId43" Type="http://schemas.openxmlformats.org/officeDocument/2006/relationships/slide" Target="slides/slide51.xml"/><Relationship Id="rId48" Type="http://schemas.openxmlformats.org/officeDocument/2006/relationships/slide" Target="slides/slide57.xml"/><Relationship Id="rId56" Type="http://schemas.openxmlformats.org/officeDocument/2006/relationships/slide" Target="slides/slide65.xml"/><Relationship Id="rId64" Type="http://schemas.openxmlformats.org/officeDocument/2006/relationships/slide" Target="slides/slide73.xml"/><Relationship Id="rId8" Type="http://schemas.openxmlformats.org/officeDocument/2006/relationships/slide" Target="slides/slide13.xml"/><Relationship Id="rId51" Type="http://schemas.openxmlformats.org/officeDocument/2006/relationships/slide" Target="slides/slide60.xml"/><Relationship Id="rId3" Type="http://schemas.openxmlformats.org/officeDocument/2006/relationships/slide" Target="slides/slide8.xml"/><Relationship Id="rId12" Type="http://schemas.openxmlformats.org/officeDocument/2006/relationships/slide" Target="slides/slide17.xml"/><Relationship Id="rId17" Type="http://schemas.openxmlformats.org/officeDocument/2006/relationships/slide" Target="slides/slide22.xml"/><Relationship Id="rId25" Type="http://schemas.openxmlformats.org/officeDocument/2006/relationships/slide" Target="slides/slide33.xml"/><Relationship Id="rId33" Type="http://schemas.openxmlformats.org/officeDocument/2006/relationships/slide" Target="slides/slide41.xml"/><Relationship Id="rId38" Type="http://schemas.openxmlformats.org/officeDocument/2006/relationships/slide" Target="slides/slide46.xml"/><Relationship Id="rId46" Type="http://schemas.openxmlformats.org/officeDocument/2006/relationships/slide" Target="slides/slide55.xml"/><Relationship Id="rId59" Type="http://schemas.openxmlformats.org/officeDocument/2006/relationships/slide" Target="slides/slide68.xml"/><Relationship Id="rId67" Type="http://schemas.openxmlformats.org/officeDocument/2006/relationships/slide" Target="slides/slide77.xml"/><Relationship Id="rId20" Type="http://schemas.openxmlformats.org/officeDocument/2006/relationships/slide" Target="slides/slide25.xml"/><Relationship Id="rId41" Type="http://schemas.openxmlformats.org/officeDocument/2006/relationships/slide" Target="slides/slide49.xml"/><Relationship Id="rId54" Type="http://schemas.openxmlformats.org/officeDocument/2006/relationships/slide" Target="slides/slide63.xml"/><Relationship Id="rId62" Type="http://schemas.openxmlformats.org/officeDocument/2006/relationships/slide" Target="slides/slide7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e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emf"/><Relationship Id="rId4" Type="http://schemas.openxmlformats.org/officeDocument/2006/relationships/image" Target="../media/image7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36.wmf"/><Relationship Id="rId4" Type="http://schemas.openxmlformats.org/officeDocument/2006/relationships/image" Target="../media/image7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5" Type="http://schemas.openxmlformats.org/officeDocument/2006/relationships/image" Target="../media/image36.wmf"/><Relationship Id="rId4" Type="http://schemas.openxmlformats.org/officeDocument/2006/relationships/image" Target="../media/image8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86.wmf"/><Relationship Id="rId6" Type="http://schemas.openxmlformats.org/officeDocument/2006/relationships/image" Target="../media/image102.wmf"/><Relationship Id="rId5" Type="http://schemas.openxmlformats.org/officeDocument/2006/relationships/image" Target="../media/image90.wmf"/><Relationship Id="rId4" Type="http://schemas.openxmlformats.org/officeDocument/2006/relationships/image" Target="../media/image10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4.wmf"/><Relationship Id="rId7" Type="http://schemas.openxmlformats.org/officeDocument/2006/relationships/image" Target="../media/image107.wmf"/><Relationship Id="rId2" Type="http://schemas.openxmlformats.org/officeDocument/2006/relationships/image" Target="../media/image93.wmf"/><Relationship Id="rId1" Type="http://schemas.openxmlformats.org/officeDocument/2006/relationships/image" Target="../media/image103.wmf"/><Relationship Id="rId6" Type="http://schemas.openxmlformats.org/officeDocument/2006/relationships/image" Target="../media/image9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2.wmf"/><Relationship Id="rId7" Type="http://schemas.openxmlformats.org/officeDocument/2006/relationships/image" Target="../media/image116.wmf"/><Relationship Id="rId2" Type="http://schemas.openxmlformats.org/officeDocument/2006/relationships/image" Target="../media/image111.wmf"/><Relationship Id="rId1" Type="http://schemas.openxmlformats.org/officeDocument/2006/relationships/image" Target="../media/image110.e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image" Target="../media/image122.wmf"/><Relationship Id="rId7" Type="http://schemas.openxmlformats.org/officeDocument/2006/relationships/image" Target="../media/image126.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3.wmf"/><Relationship Id="rId9" Type="http://schemas.openxmlformats.org/officeDocument/2006/relationships/image" Target="../media/image12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16.wmf"/><Relationship Id="rId1" Type="http://schemas.openxmlformats.org/officeDocument/2006/relationships/image" Target="../media/image129.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5" Type="http://schemas.openxmlformats.org/officeDocument/2006/relationships/image" Target="../media/image138.wmf"/><Relationship Id="rId4" Type="http://schemas.openxmlformats.org/officeDocument/2006/relationships/image" Target="../media/image137.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image" Target="../media/image137.wmf"/><Relationship Id="rId7" Type="http://schemas.openxmlformats.org/officeDocument/2006/relationships/image" Target="../media/image140.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77.wmf"/><Relationship Id="rId5" Type="http://schemas.openxmlformats.org/officeDocument/2006/relationships/image" Target="../media/image139.wmf"/><Relationship Id="rId4" Type="http://schemas.openxmlformats.org/officeDocument/2006/relationships/image" Target="../media/image13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image" Target="../media/image112.wmf"/><Relationship Id="rId7" Type="http://schemas.openxmlformats.org/officeDocument/2006/relationships/image" Target="../media/image128.wmf"/><Relationship Id="rId2" Type="http://schemas.openxmlformats.org/officeDocument/2006/relationships/image" Target="../media/image111.wmf"/><Relationship Id="rId1" Type="http://schemas.openxmlformats.org/officeDocument/2006/relationships/image" Target="../media/image143.emf"/><Relationship Id="rId6" Type="http://schemas.openxmlformats.org/officeDocument/2006/relationships/image" Target="../media/image146.wmf"/><Relationship Id="rId5" Type="http://schemas.openxmlformats.org/officeDocument/2006/relationships/image" Target="../media/image145.wmf"/><Relationship Id="rId10" Type="http://schemas.openxmlformats.org/officeDocument/2006/relationships/image" Target="../media/image129.wmf"/><Relationship Id="rId4" Type="http://schemas.openxmlformats.org/officeDocument/2006/relationships/image" Target="../media/image144.wmf"/><Relationship Id="rId9" Type="http://schemas.openxmlformats.org/officeDocument/2006/relationships/image" Target="../media/image148.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51.wmf"/><Relationship Id="rId7" Type="http://schemas.openxmlformats.org/officeDocument/2006/relationships/image" Target="../media/image155.wmf"/><Relationship Id="rId2" Type="http://schemas.openxmlformats.org/officeDocument/2006/relationships/image" Target="../media/image150.wmf"/><Relationship Id="rId1" Type="http://schemas.openxmlformats.org/officeDocument/2006/relationships/image" Target="../media/image149.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4" Type="http://schemas.openxmlformats.org/officeDocument/2006/relationships/image" Target="../media/image159.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64.emf"/><Relationship Id="rId1" Type="http://schemas.openxmlformats.org/officeDocument/2006/relationships/image" Target="../media/image163.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75.wmf"/><Relationship Id="rId1" Type="http://schemas.openxmlformats.org/officeDocument/2006/relationships/image" Target="../media/image174.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82.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83.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66.wmf"/><Relationship Id="rId1" Type="http://schemas.openxmlformats.org/officeDocument/2006/relationships/image" Target="../media/image184.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67.wmf"/><Relationship Id="rId1" Type="http://schemas.openxmlformats.org/officeDocument/2006/relationships/image" Target="../media/image185.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88.wmf"/><Relationship Id="rId1" Type="http://schemas.openxmlformats.org/officeDocument/2006/relationships/image" Target="../media/image187.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89.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9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91.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92.e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 Id="rId6" Type="http://schemas.openxmlformats.org/officeDocument/2006/relationships/image" Target="../media/image199.wmf"/><Relationship Id="rId5" Type="http://schemas.openxmlformats.org/officeDocument/2006/relationships/image" Target="../media/image198.wmf"/><Relationship Id="rId4" Type="http://schemas.openxmlformats.org/officeDocument/2006/relationships/image" Target="../media/image197.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00.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01.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204.wmf"/><Relationship Id="rId1" Type="http://schemas.openxmlformats.org/officeDocument/2006/relationships/image" Target="../media/image203.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 Id="rId5" Type="http://schemas.openxmlformats.org/officeDocument/2006/relationships/image" Target="../media/image209.wmf"/><Relationship Id="rId4" Type="http://schemas.openxmlformats.org/officeDocument/2006/relationships/image" Target="../media/image208.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wmf"/><Relationship Id="rId4" Type="http://schemas.openxmlformats.org/officeDocument/2006/relationships/image" Target="../media/image213.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s>
</file>

<file path=ppt/drawings/_rels/vmlDrawing69.vml.rels><?xml version="1.0" encoding="UTF-8" standalone="yes"?>
<Relationships xmlns="http://schemas.openxmlformats.org/package/2006/relationships"><Relationship Id="rId8" Type="http://schemas.openxmlformats.org/officeDocument/2006/relationships/image" Target="../media/image224.wmf"/><Relationship Id="rId3" Type="http://schemas.openxmlformats.org/officeDocument/2006/relationships/image" Target="../media/image219.wmf"/><Relationship Id="rId7" Type="http://schemas.openxmlformats.org/officeDocument/2006/relationships/image" Target="../media/image223.wmf"/><Relationship Id="rId2" Type="http://schemas.openxmlformats.org/officeDocument/2006/relationships/image" Target="../media/image218.wmf"/><Relationship Id="rId1" Type="http://schemas.openxmlformats.org/officeDocument/2006/relationships/image" Target="../media/image217.wmf"/><Relationship Id="rId6" Type="http://schemas.openxmlformats.org/officeDocument/2006/relationships/image" Target="../media/image222.wmf"/><Relationship Id="rId5" Type="http://schemas.openxmlformats.org/officeDocument/2006/relationships/image" Target="../media/image221.wmf"/><Relationship Id="rId4" Type="http://schemas.openxmlformats.org/officeDocument/2006/relationships/image" Target="../media/image220.wmf"/><Relationship Id="rId9" Type="http://schemas.openxmlformats.org/officeDocument/2006/relationships/image" Target="../media/image2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 Id="rId5" Type="http://schemas.openxmlformats.org/officeDocument/2006/relationships/image" Target="../media/image230.wmf"/><Relationship Id="rId4" Type="http://schemas.openxmlformats.org/officeDocument/2006/relationships/image" Target="../media/image229.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33.wmf"/><Relationship Id="rId2" Type="http://schemas.openxmlformats.org/officeDocument/2006/relationships/image" Target="../media/image232.wmf"/><Relationship Id="rId1" Type="http://schemas.openxmlformats.org/officeDocument/2006/relationships/image" Target="../media/image231.wmf"/><Relationship Id="rId6" Type="http://schemas.openxmlformats.org/officeDocument/2006/relationships/image" Target="../media/image236.wmf"/><Relationship Id="rId5" Type="http://schemas.openxmlformats.org/officeDocument/2006/relationships/image" Target="../media/image235.wmf"/><Relationship Id="rId4" Type="http://schemas.openxmlformats.org/officeDocument/2006/relationships/image" Target="../media/image23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B1ECBA3-64E7-42C5-B8A9-37C193A43BD2}" type="datetimeFigureOut">
              <a:rPr lang="zh-CN" altLang="en-US"/>
              <a:pPr>
                <a:defRPr/>
              </a:pPr>
              <a:t>2016/11/1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AECEE68-7CAB-47C7-86F6-C58BDA8FED62}" type="slidenum">
              <a:rPr lang="zh-CN" altLang="en-US"/>
              <a:pPr>
                <a:defRPr/>
              </a:pPr>
              <a:t>‹#›</a:t>
            </a:fld>
            <a:endParaRPr lang="zh-CN" altLang="en-US"/>
          </a:p>
        </p:txBody>
      </p:sp>
    </p:spTree>
    <p:extLst>
      <p:ext uri="{BB962C8B-B14F-4D97-AF65-F5344CB8AC3E}">
        <p14:creationId xmlns:p14="http://schemas.microsoft.com/office/powerpoint/2010/main" val="7302070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15715" name="Picture 3"/>
          <p:cNvPicPr>
            <a:picLocks noChangeAspect="1" noChangeArrowheads="1"/>
          </p:cNvPicPr>
          <p:nvPr userDrawn="1"/>
        </p:nvPicPr>
        <p:blipFill>
          <a:blip r:embed="rId2" cstate="print"/>
          <a:srcRect/>
          <a:stretch>
            <a:fillRect/>
          </a:stretch>
        </p:blipFill>
        <p:spPr bwMode="auto">
          <a:xfrm>
            <a:off x="28773" y="2742431"/>
            <a:ext cx="8575675" cy="1190625"/>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9089" name="Picture 1"/>
          <p:cNvPicPr>
            <a:picLocks noChangeAspect="1" noChangeArrowheads="1"/>
          </p:cNvPicPr>
          <p:nvPr userDrawn="1"/>
        </p:nvPicPr>
        <p:blipFill>
          <a:blip r:embed="rId2" cstate="print"/>
          <a:srcRect/>
          <a:stretch>
            <a:fillRect/>
          </a:stretch>
        </p:blipFill>
        <p:spPr bwMode="auto">
          <a:xfrm>
            <a:off x="28773" y="654199"/>
            <a:ext cx="8575675" cy="11906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pic>
        <p:nvPicPr>
          <p:cNvPr id="82945" name="Picture 1"/>
          <p:cNvPicPr>
            <a:picLocks noChangeAspect="1" noChangeArrowheads="1"/>
          </p:cNvPicPr>
          <p:nvPr userDrawn="1"/>
        </p:nvPicPr>
        <p:blipFill>
          <a:blip r:embed="rId2" cstate="print"/>
          <a:srcRect/>
          <a:stretch>
            <a:fillRect/>
          </a:stretch>
        </p:blipFill>
        <p:spPr bwMode="auto">
          <a:xfrm>
            <a:off x="28773" y="620688"/>
            <a:ext cx="8575675" cy="1190625"/>
          </a:xfrm>
          <a:prstGeom prst="rect">
            <a:avLst/>
          </a:prstGeom>
          <a:noFill/>
          <a:ln w="9525">
            <a:noFill/>
            <a:miter lim="800000"/>
            <a:headEnd/>
            <a:tailEnd/>
          </a:ln>
        </p:spPr>
      </p:pic>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6"/>
          <p:cNvSpPr>
            <a:spLocks noGrp="1" noChangeArrowheads="1"/>
          </p:cNvSpPr>
          <p:nvPr>
            <p:ph type="sldNum" sz="quarter" idx="10"/>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pic>
        <p:nvPicPr>
          <p:cNvPr id="75777" name="Picture 1"/>
          <p:cNvPicPr>
            <a:picLocks noChangeAspect="1" noChangeArrowheads="1"/>
          </p:cNvPicPr>
          <p:nvPr userDrawn="1"/>
        </p:nvPicPr>
        <p:blipFill>
          <a:blip r:embed="rId2" cstate="print"/>
          <a:srcRect/>
          <a:stretch>
            <a:fillRect/>
          </a:stretch>
        </p:blipFill>
        <p:spPr bwMode="auto">
          <a:xfrm>
            <a:off x="35496" y="654199"/>
            <a:ext cx="8575675" cy="1190625"/>
          </a:xfrm>
          <a:prstGeom prst="rect">
            <a:avLst/>
          </a:prstGeom>
          <a:noFill/>
          <a:ln w="9525">
            <a:noFill/>
            <a:miter lim="800000"/>
            <a:headEnd/>
            <a:tailEnd/>
          </a:ln>
        </p:spPr>
      </p:pic>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9569" name="Picture 1"/>
          <p:cNvPicPr>
            <a:picLocks noChangeAspect="1" noChangeArrowheads="1"/>
          </p:cNvPicPr>
          <p:nvPr userDrawn="1"/>
        </p:nvPicPr>
        <p:blipFill>
          <a:blip r:embed="rId2" cstate="print"/>
          <a:srcRect/>
          <a:stretch>
            <a:fillRect/>
          </a:stretch>
        </p:blipFill>
        <p:spPr bwMode="auto">
          <a:xfrm>
            <a:off x="35496" y="404664"/>
            <a:ext cx="8575675" cy="1190625"/>
          </a:xfrm>
          <a:prstGeom prst="rect">
            <a:avLst/>
          </a:prstGeom>
          <a:noFill/>
          <a:ln w="9525">
            <a:noFill/>
            <a:miter lim="800000"/>
            <a:headEnd/>
            <a:tailEnd/>
          </a:ln>
        </p:spPr>
      </p:pic>
      <p:sp>
        <p:nvSpPr>
          <p:cNvPr id="2" name="标题 1"/>
          <p:cNvSpPr>
            <a:spLocks noGrp="1"/>
          </p:cNvSpPr>
          <p:nvPr>
            <p:ph type="title"/>
          </p:nvPr>
        </p:nvSpPr>
        <p:spPr>
          <a:xfrm>
            <a:off x="685800" y="260648"/>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06497" name="Picture 1"/>
          <p:cNvPicPr>
            <a:picLocks noChangeAspect="1" noChangeArrowheads="1"/>
          </p:cNvPicPr>
          <p:nvPr userDrawn="1"/>
        </p:nvPicPr>
        <p:blipFill>
          <a:blip r:embed="rId2" cstate="print"/>
          <a:srcRect/>
          <a:stretch>
            <a:fillRect/>
          </a:stretch>
        </p:blipFill>
        <p:spPr bwMode="auto">
          <a:xfrm>
            <a:off x="28773" y="4974679"/>
            <a:ext cx="8575675" cy="1190625"/>
          </a:xfrm>
          <a:prstGeom prst="rect">
            <a:avLst/>
          </a:prstGeom>
          <a:noFill/>
          <a:ln w="9525">
            <a:noFill/>
            <a:miter lim="800000"/>
            <a:headEnd/>
            <a:tailEnd/>
          </a:ln>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3425" name="Picture 1"/>
          <p:cNvPicPr>
            <a:picLocks noChangeAspect="1" noChangeArrowheads="1"/>
          </p:cNvPicPr>
          <p:nvPr userDrawn="1"/>
        </p:nvPicPr>
        <p:blipFill>
          <a:blip r:embed="rId2" cstate="print"/>
          <a:srcRect/>
          <a:stretch>
            <a:fillRect/>
          </a:stretch>
        </p:blipFill>
        <p:spPr bwMode="auto">
          <a:xfrm>
            <a:off x="28773" y="692696"/>
            <a:ext cx="8575675" cy="11906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1377" name="Picture 1"/>
          <p:cNvPicPr>
            <a:picLocks noChangeAspect="1" noChangeArrowheads="1"/>
          </p:cNvPicPr>
          <p:nvPr userDrawn="1"/>
        </p:nvPicPr>
        <p:blipFill>
          <a:blip r:embed="rId2" cstate="print"/>
          <a:srcRect/>
          <a:stretch>
            <a:fillRect/>
          </a:stretch>
        </p:blipFill>
        <p:spPr bwMode="auto">
          <a:xfrm>
            <a:off x="100781" y="366167"/>
            <a:ext cx="8575675" cy="1190625"/>
          </a:xfrm>
          <a:prstGeom prst="rect">
            <a:avLst/>
          </a:prstGeom>
          <a:noFill/>
          <a:ln w="9525">
            <a:noFill/>
            <a:miter lim="800000"/>
            <a:headEnd/>
            <a:tailEnd/>
          </a:ln>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Rectangle 6"/>
          <p:cNvSpPr>
            <a:spLocks noGrp="1" noChangeArrowheads="1"/>
          </p:cNvSpPr>
          <p:nvPr>
            <p:ph type="sldNum" sz="quarter" idx="10"/>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98305" name="Picture 1"/>
          <p:cNvPicPr>
            <a:picLocks noChangeAspect="1" noChangeArrowheads="1"/>
          </p:cNvPicPr>
          <p:nvPr userDrawn="1"/>
        </p:nvPicPr>
        <p:blipFill>
          <a:blip r:embed="rId2" cstate="print"/>
          <a:srcRect/>
          <a:stretch>
            <a:fillRect/>
          </a:stretch>
        </p:blipFill>
        <p:spPr bwMode="auto">
          <a:xfrm>
            <a:off x="28773" y="654199"/>
            <a:ext cx="8575675" cy="11906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CN" altLang="zh-CN" smtClean="0"/>
          </a:p>
        </p:txBody>
      </p:sp>
      <p:sp>
        <p:nvSpPr>
          <p:cNvPr id="5837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4"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ransition spd="med">
    <p:zoom/>
  </p:transition>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5.emf"/></Relationships>
</file>

<file path=ppt/slides/_rels/slide1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8.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3.wmf"/><Relationship Id="rId5" Type="http://schemas.openxmlformats.org/officeDocument/2006/relationships/oleObject" Target="../embeddings/oleObject32.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4.bin"/></Relationships>
</file>

<file path=ppt/slides/_rels/slide1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7.wmf"/><Relationship Id="rId5" Type="http://schemas.openxmlformats.org/officeDocument/2006/relationships/oleObject" Target="../embeddings/oleObject36.bin"/><Relationship Id="rId4" Type="http://schemas.openxmlformats.org/officeDocument/2006/relationships/image" Target="../media/image3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0.png"/><Relationship Id="rId4" Type="http://schemas.openxmlformats.org/officeDocument/2006/relationships/image" Target="../media/image3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2.emf"/></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ch4_&#27531;&#20313;&#36793;&#24102;&#30340;&#19978;&#36793;&#24102;&#35843;&#21046;.swf"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6.wmf"/><Relationship Id="rId4" Type="http://schemas.openxmlformats.org/officeDocument/2006/relationships/oleObject" Target="../embeddings/oleObject41.bin"/></Relationships>
</file>

<file path=ppt/slides/_rels/slide2.xml.rels><?xml version="1.0" encoding="UTF-8" standalone="yes"?>
<Relationships xmlns="http://schemas.openxmlformats.org/package/2006/relationships"><Relationship Id="rId3" Type="http://schemas.openxmlformats.org/officeDocument/2006/relationships/slide" Target="slide33.xml"/><Relationship Id="rId7" Type="http://schemas.openxmlformats.org/officeDocument/2006/relationships/slide" Target="slide25.xml"/><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slide" Target="slide75.xml"/><Relationship Id="rId5" Type="http://schemas.openxmlformats.org/officeDocument/2006/relationships/slide" Target="slide71.xml"/><Relationship Id="rId4" Type="http://schemas.openxmlformats.org/officeDocument/2006/relationships/slide" Target="slide5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7.wmf"/></Relationships>
</file>

<file path=ppt/slides/_rels/slide21.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9.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6.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5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5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6.emf"/></Relationships>
</file>

<file path=ppt/slides/_rels/slide27.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8.wmf"/><Relationship Id="rId5" Type="http://schemas.openxmlformats.org/officeDocument/2006/relationships/oleObject" Target="../embeddings/oleObject53.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5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6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62.emf"/></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8.w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19" Type="http://schemas.openxmlformats.org/officeDocument/2006/relationships/oleObject" Target="../embeddings/oleObject9.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 Id="rId22" Type="http://schemas.openxmlformats.org/officeDocument/2006/relationships/image" Target="../media/image11.wmf"/></Relationships>
</file>

<file path=ppt/slides/_rels/slide30.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62.bin"/><Relationship Id="rId18" Type="http://schemas.openxmlformats.org/officeDocument/2006/relationships/image" Target="../media/image69.wmf"/><Relationship Id="rId3" Type="http://schemas.openxmlformats.org/officeDocument/2006/relationships/hyperlink" Target="ch4_DSB&#30340;&#30456;&#24178;&#35299;&#35843;.swf" TargetMode="External"/><Relationship Id="rId7" Type="http://schemas.openxmlformats.org/officeDocument/2006/relationships/oleObject" Target="../embeddings/oleObject59.bin"/><Relationship Id="rId12" Type="http://schemas.openxmlformats.org/officeDocument/2006/relationships/image" Target="../media/image66.wmf"/><Relationship Id="rId17" Type="http://schemas.openxmlformats.org/officeDocument/2006/relationships/oleObject" Target="../embeddings/oleObject64.bin"/><Relationship Id="rId2" Type="http://schemas.openxmlformats.org/officeDocument/2006/relationships/slideLayout" Target="../slideLayouts/slideLayout15.xml"/><Relationship Id="rId16" Type="http://schemas.openxmlformats.org/officeDocument/2006/relationships/image" Target="../media/image68.wmf"/><Relationship Id="rId1" Type="http://schemas.openxmlformats.org/officeDocument/2006/relationships/vmlDrawing" Target="../drawings/vmlDrawing23.vml"/><Relationship Id="rId6" Type="http://schemas.openxmlformats.org/officeDocument/2006/relationships/image" Target="../media/image63.e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3.bin"/><Relationship Id="rId10" Type="http://schemas.openxmlformats.org/officeDocument/2006/relationships/image" Target="../media/image65.wmf"/><Relationship Id="rId4" Type="http://schemas.openxmlformats.org/officeDocument/2006/relationships/hyperlink" Target="lsb&#21333;&#36793;&#24102;&#30456;&#24178;&#35299;&#35843;.swf" TargetMode="External"/><Relationship Id="rId9" Type="http://schemas.openxmlformats.org/officeDocument/2006/relationships/oleObject" Target="../embeddings/oleObject60.bin"/><Relationship Id="rId14" Type="http://schemas.openxmlformats.org/officeDocument/2006/relationships/image" Target="../media/image67.wmf"/></Relationships>
</file>

<file path=ppt/slides/_rels/slide31.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16.xml"/><Relationship Id="rId1" Type="http://schemas.openxmlformats.org/officeDocument/2006/relationships/vmlDrawing" Target="../drawings/vmlDrawing24.vml"/><Relationship Id="rId6" Type="http://schemas.openxmlformats.org/officeDocument/2006/relationships/image" Target="../media/image71.wmf"/><Relationship Id="rId5" Type="http://schemas.openxmlformats.org/officeDocument/2006/relationships/oleObject" Target="../embeddings/oleObject66.bin"/><Relationship Id="rId10" Type="http://schemas.openxmlformats.org/officeDocument/2006/relationships/image" Target="../media/image73.wmf"/><Relationship Id="rId4" Type="http://schemas.openxmlformats.org/officeDocument/2006/relationships/image" Target="../media/image70.emf"/><Relationship Id="rId9" Type="http://schemas.openxmlformats.org/officeDocument/2006/relationships/oleObject" Target="../embeddings/oleObject68.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74.wmf"/><Relationship Id="rId5" Type="http://schemas.openxmlformats.org/officeDocument/2006/relationships/oleObject" Target="../embeddings/oleObject70.bin"/><Relationship Id="rId10" Type="http://schemas.openxmlformats.org/officeDocument/2006/relationships/image" Target="../media/image76.wmf"/><Relationship Id="rId4" Type="http://schemas.openxmlformats.org/officeDocument/2006/relationships/image" Target="../media/image36.wmf"/><Relationship Id="rId9" Type="http://schemas.openxmlformats.org/officeDocument/2006/relationships/oleObject" Target="../embeddings/oleObject72.bin"/></Relationships>
</file>

<file path=ppt/slides/_rels/slide3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77.wmf"/><Relationship Id="rId4" Type="http://schemas.openxmlformats.org/officeDocument/2006/relationships/oleObject" Target="../embeddings/oleObject73.bin"/></Relationships>
</file>

<file path=ppt/slides/_rels/slide35.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0.wmf"/><Relationship Id="rId5" Type="http://schemas.openxmlformats.org/officeDocument/2006/relationships/oleObject" Target="../embeddings/oleObject75.bin"/><Relationship Id="rId4" Type="http://schemas.openxmlformats.org/officeDocument/2006/relationships/image" Target="../media/image79.wmf"/></Relationships>
</file>

<file path=ppt/slides/_rels/slide36.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3.w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80.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86.wmf"/></Relationships>
</file>

<file path=ppt/slides/_rels/slide38.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88.bin"/><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7.w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86.bin"/><Relationship Id="rId14" Type="http://schemas.openxmlformats.org/officeDocument/2006/relationships/image" Target="../media/image91.wmf"/></Relationships>
</file>

<file path=ppt/slides/_rels/slide39.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94.bin"/><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96.wmf"/><Relationship Id="rId2" Type="http://schemas.openxmlformats.org/officeDocument/2006/relationships/slideLayout" Target="../slideLayouts/slideLayout2.xml"/><Relationship Id="rId16" Type="http://schemas.openxmlformats.org/officeDocument/2006/relationships/image" Target="../media/image98.wmf"/><Relationship Id="rId1" Type="http://schemas.openxmlformats.org/officeDocument/2006/relationships/vmlDrawing" Target="../drawings/vmlDrawing31.vml"/><Relationship Id="rId6" Type="http://schemas.openxmlformats.org/officeDocument/2006/relationships/image" Target="../media/image93.wmf"/><Relationship Id="rId11" Type="http://schemas.openxmlformats.org/officeDocument/2006/relationships/oleObject" Target="../embeddings/oleObject93.bin"/><Relationship Id="rId5" Type="http://schemas.openxmlformats.org/officeDocument/2006/relationships/oleObject" Target="../embeddings/oleObject90.bin"/><Relationship Id="rId15" Type="http://schemas.openxmlformats.org/officeDocument/2006/relationships/oleObject" Target="../embeddings/oleObject95.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92.bin"/><Relationship Id="rId14" Type="http://schemas.openxmlformats.org/officeDocument/2006/relationships/image" Target="../media/image97.wmf"/></Relationships>
</file>

<file path=ppt/slides/_rels/slide4.xml.rels><?xml version="1.0" encoding="UTF-8" standalone="yes"?>
<Relationships xmlns="http://schemas.openxmlformats.org/package/2006/relationships"><Relationship Id="rId3" Type="http://schemas.openxmlformats.org/officeDocument/2006/relationships/slide" Target="slide30.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1.bin"/><Relationship Id="rId5" Type="http://schemas.openxmlformats.org/officeDocument/2006/relationships/slide" Target="slide3.xml"/><Relationship Id="rId4" Type="http://schemas.openxmlformats.org/officeDocument/2006/relationships/slide" Target="slide31.xml"/></Relationships>
</file>

<file path=ppt/slides/_rels/slide40.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101.bin"/><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99.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101.wmf"/><Relationship Id="rId4" Type="http://schemas.openxmlformats.org/officeDocument/2006/relationships/image" Target="../media/image86.wmf"/><Relationship Id="rId9" Type="http://schemas.openxmlformats.org/officeDocument/2006/relationships/oleObject" Target="../embeddings/oleObject99.bin"/><Relationship Id="rId14" Type="http://schemas.openxmlformats.org/officeDocument/2006/relationships/image" Target="../media/image102.wmf"/></Relationships>
</file>

<file path=ppt/slides/_rels/slide41.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07.bin"/><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06.wmf"/><Relationship Id="rId2" Type="http://schemas.openxmlformats.org/officeDocument/2006/relationships/slideLayout" Target="../slideLayouts/slideLayout2.xml"/><Relationship Id="rId16" Type="http://schemas.openxmlformats.org/officeDocument/2006/relationships/image" Target="../media/image107.wmf"/><Relationship Id="rId1" Type="http://schemas.openxmlformats.org/officeDocument/2006/relationships/vmlDrawing" Target="../drawings/vmlDrawing33.vml"/><Relationship Id="rId6" Type="http://schemas.openxmlformats.org/officeDocument/2006/relationships/image" Target="../media/image93.wmf"/><Relationship Id="rId11" Type="http://schemas.openxmlformats.org/officeDocument/2006/relationships/oleObject" Target="../embeddings/oleObject106.bin"/><Relationship Id="rId5" Type="http://schemas.openxmlformats.org/officeDocument/2006/relationships/oleObject" Target="../embeddings/oleObject103.bin"/><Relationship Id="rId15" Type="http://schemas.openxmlformats.org/officeDocument/2006/relationships/oleObject" Target="../embeddings/oleObject108.bin"/><Relationship Id="rId10" Type="http://schemas.openxmlformats.org/officeDocument/2006/relationships/image" Target="../media/image105.wmf"/><Relationship Id="rId4" Type="http://schemas.openxmlformats.org/officeDocument/2006/relationships/image" Target="../media/image103.wmf"/><Relationship Id="rId9" Type="http://schemas.openxmlformats.org/officeDocument/2006/relationships/oleObject" Target="../embeddings/oleObject105.bin"/><Relationship Id="rId14" Type="http://schemas.openxmlformats.org/officeDocument/2006/relationships/image" Target="../media/image97.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09.wmf"/><Relationship Id="rId5" Type="http://schemas.openxmlformats.org/officeDocument/2006/relationships/oleObject" Target="../embeddings/oleObject110.bin"/><Relationship Id="rId4" Type="http://schemas.openxmlformats.org/officeDocument/2006/relationships/image" Target="../media/image108.wmf"/></Relationships>
</file>

<file path=ppt/slides/_rels/slide43.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16.bin"/><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14.wmf"/><Relationship Id="rId2" Type="http://schemas.openxmlformats.org/officeDocument/2006/relationships/slideLayout" Target="../slideLayouts/slideLayout2.xml"/><Relationship Id="rId16" Type="http://schemas.openxmlformats.org/officeDocument/2006/relationships/image" Target="../media/image116.wmf"/><Relationship Id="rId1" Type="http://schemas.openxmlformats.org/officeDocument/2006/relationships/vmlDrawing" Target="../drawings/vmlDrawing35.vml"/><Relationship Id="rId6" Type="http://schemas.openxmlformats.org/officeDocument/2006/relationships/image" Target="../media/image111.wmf"/><Relationship Id="rId11" Type="http://schemas.openxmlformats.org/officeDocument/2006/relationships/oleObject" Target="../embeddings/oleObject115.bin"/><Relationship Id="rId5" Type="http://schemas.openxmlformats.org/officeDocument/2006/relationships/oleObject" Target="../embeddings/oleObject112.bin"/><Relationship Id="rId15" Type="http://schemas.openxmlformats.org/officeDocument/2006/relationships/oleObject" Target="../embeddings/oleObject117.bin"/><Relationship Id="rId10" Type="http://schemas.openxmlformats.org/officeDocument/2006/relationships/image" Target="../media/image113.wmf"/><Relationship Id="rId4" Type="http://schemas.openxmlformats.org/officeDocument/2006/relationships/image" Target="../media/image110.emf"/><Relationship Id="rId9" Type="http://schemas.openxmlformats.org/officeDocument/2006/relationships/oleObject" Target="../embeddings/oleObject114.bin"/><Relationship Id="rId14" Type="http://schemas.openxmlformats.org/officeDocument/2006/relationships/image" Target="../media/image115.wmf"/></Relationships>
</file>

<file path=ppt/slides/_rels/slide44.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18.wmf"/><Relationship Id="rId5" Type="http://schemas.openxmlformats.org/officeDocument/2006/relationships/oleObject" Target="../embeddings/oleObject119.bin"/><Relationship Id="rId4" Type="http://schemas.openxmlformats.org/officeDocument/2006/relationships/image" Target="../media/image117.wmf"/></Relationships>
</file>

<file path=ppt/slides/_rels/slide45.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oleObject" Target="../embeddings/oleObject126.bin"/><Relationship Id="rId18" Type="http://schemas.openxmlformats.org/officeDocument/2006/relationships/image" Target="../media/image127.wmf"/><Relationship Id="rId3" Type="http://schemas.openxmlformats.org/officeDocument/2006/relationships/oleObject" Target="../embeddings/oleObject121.bin"/><Relationship Id="rId7" Type="http://schemas.openxmlformats.org/officeDocument/2006/relationships/oleObject" Target="../embeddings/oleObject123.bin"/><Relationship Id="rId12" Type="http://schemas.openxmlformats.org/officeDocument/2006/relationships/image" Target="../media/image124.wmf"/><Relationship Id="rId17" Type="http://schemas.openxmlformats.org/officeDocument/2006/relationships/oleObject" Target="../embeddings/oleObject128.bin"/><Relationship Id="rId2" Type="http://schemas.openxmlformats.org/officeDocument/2006/relationships/slideLayout" Target="../slideLayouts/slideLayout2.xml"/><Relationship Id="rId16" Type="http://schemas.openxmlformats.org/officeDocument/2006/relationships/image" Target="../media/image126.wmf"/><Relationship Id="rId20" Type="http://schemas.openxmlformats.org/officeDocument/2006/relationships/image" Target="../media/image128.wmf"/><Relationship Id="rId1" Type="http://schemas.openxmlformats.org/officeDocument/2006/relationships/vmlDrawing" Target="../drawings/vmlDrawing37.vml"/><Relationship Id="rId6" Type="http://schemas.openxmlformats.org/officeDocument/2006/relationships/image" Target="../media/image121.wmf"/><Relationship Id="rId11" Type="http://schemas.openxmlformats.org/officeDocument/2006/relationships/oleObject" Target="../embeddings/oleObject125.bin"/><Relationship Id="rId5" Type="http://schemas.openxmlformats.org/officeDocument/2006/relationships/oleObject" Target="../embeddings/oleObject122.bin"/><Relationship Id="rId15" Type="http://schemas.openxmlformats.org/officeDocument/2006/relationships/oleObject" Target="../embeddings/oleObject127.bin"/><Relationship Id="rId10" Type="http://schemas.openxmlformats.org/officeDocument/2006/relationships/image" Target="../media/image123.wmf"/><Relationship Id="rId19" Type="http://schemas.openxmlformats.org/officeDocument/2006/relationships/oleObject" Target="../embeddings/oleObject129.bin"/><Relationship Id="rId4" Type="http://schemas.openxmlformats.org/officeDocument/2006/relationships/image" Target="../media/image120.wmf"/><Relationship Id="rId9" Type="http://schemas.openxmlformats.org/officeDocument/2006/relationships/oleObject" Target="../embeddings/oleObject124.bin"/><Relationship Id="rId14" Type="http://schemas.openxmlformats.org/officeDocument/2006/relationships/image" Target="../media/image125.wmf"/></Relationships>
</file>

<file path=ppt/slides/_rels/slide46.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16.wmf"/><Relationship Id="rId5" Type="http://schemas.openxmlformats.org/officeDocument/2006/relationships/oleObject" Target="../embeddings/oleObject131.bin"/><Relationship Id="rId4" Type="http://schemas.openxmlformats.org/officeDocument/2006/relationships/image" Target="../media/image129.wmf"/></Relationships>
</file>

<file path=ppt/slides/_rels/slide47.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32.wmf"/><Relationship Id="rId5" Type="http://schemas.openxmlformats.org/officeDocument/2006/relationships/oleObject" Target="../embeddings/oleObject134.bin"/><Relationship Id="rId4" Type="http://schemas.openxmlformats.org/officeDocument/2006/relationships/image" Target="../media/image131.wmf"/></Relationships>
</file>

<file path=ppt/slides/_rels/slide48.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38.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35.wmf"/><Relationship Id="rId11" Type="http://schemas.openxmlformats.org/officeDocument/2006/relationships/oleObject" Target="../embeddings/oleObject140.bin"/><Relationship Id="rId5" Type="http://schemas.openxmlformats.org/officeDocument/2006/relationships/oleObject" Target="../embeddings/oleObject137.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39.bin"/></Relationships>
</file>

<file path=ppt/slides/_rels/slide49.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46.bin"/><Relationship Id="rId18" Type="http://schemas.openxmlformats.org/officeDocument/2006/relationships/image" Target="../media/image141.wmf"/><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39.wmf"/><Relationship Id="rId17" Type="http://schemas.openxmlformats.org/officeDocument/2006/relationships/oleObject" Target="../embeddings/oleObject148.bin"/><Relationship Id="rId2" Type="http://schemas.openxmlformats.org/officeDocument/2006/relationships/slideLayout" Target="../slideLayouts/slideLayout2.xml"/><Relationship Id="rId16" Type="http://schemas.openxmlformats.org/officeDocument/2006/relationships/image" Target="../media/image140.wmf"/><Relationship Id="rId1" Type="http://schemas.openxmlformats.org/officeDocument/2006/relationships/vmlDrawing" Target="../drawings/vmlDrawing41.vml"/><Relationship Id="rId6" Type="http://schemas.openxmlformats.org/officeDocument/2006/relationships/image" Target="../media/image136.wmf"/><Relationship Id="rId11" Type="http://schemas.openxmlformats.org/officeDocument/2006/relationships/oleObject" Target="../embeddings/oleObject145.bin"/><Relationship Id="rId5" Type="http://schemas.openxmlformats.org/officeDocument/2006/relationships/oleObject" Target="../embeddings/oleObject142.bin"/><Relationship Id="rId15" Type="http://schemas.openxmlformats.org/officeDocument/2006/relationships/oleObject" Target="../embeddings/oleObject147.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44.bin"/><Relationship Id="rId14" Type="http://schemas.openxmlformats.org/officeDocument/2006/relationships/image" Target="../media/image77.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7.wmf"/><Relationship Id="rId3" Type="http://schemas.openxmlformats.org/officeDocument/2006/relationships/slide" Target="slide30.xml"/><Relationship Id="rId7" Type="http://schemas.openxmlformats.org/officeDocument/2006/relationships/image" Target="../media/image14.wmf"/><Relationship Id="rId12"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5.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142.wmf"/></Relationships>
</file>

<file path=ppt/slides/_rels/slide51.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55.bin"/><Relationship Id="rId18" Type="http://schemas.openxmlformats.org/officeDocument/2006/relationships/image" Target="../media/image147.wmf"/><Relationship Id="rId3" Type="http://schemas.openxmlformats.org/officeDocument/2006/relationships/oleObject" Target="../embeddings/oleObject150.bin"/><Relationship Id="rId21" Type="http://schemas.openxmlformats.org/officeDocument/2006/relationships/oleObject" Target="../embeddings/oleObject159.bin"/><Relationship Id="rId7" Type="http://schemas.openxmlformats.org/officeDocument/2006/relationships/oleObject" Target="../embeddings/oleObject152.bin"/><Relationship Id="rId12" Type="http://schemas.openxmlformats.org/officeDocument/2006/relationships/image" Target="../media/image145.wmf"/><Relationship Id="rId17" Type="http://schemas.openxmlformats.org/officeDocument/2006/relationships/oleObject" Target="../embeddings/oleObject157.bin"/><Relationship Id="rId2" Type="http://schemas.openxmlformats.org/officeDocument/2006/relationships/slideLayout" Target="../slideLayouts/slideLayout2.xml"/><Relationship Id="rId16" Type="http://schemas.openxmlformats.org/officeDocument/2006/relationships/image" Target="../media/image128.wmf"/><Relationship Id="rId20" Type="http://schemas.openxmlformats.org/officeDocument/2006/relationships/image" Target="../media/image148.wmf"/><Relationship Id="rId1" Type="http://schemas.openxmlformats.org/officeDocument/2006/relationships/vmlDrawing" Target="../drawings/vmlDrawing43.vml"/><Relationship Id="rId6" Type="http://schemas.openxmlformats.org/officeDocument/2006/relationships/image" Target="../media/image111.wmf"/><Relationship Id="rId11" Type="http://schemas.openxmlformats.org/officeDocument/2006/relationships/oleObject" Target="../embeddings/oleObject154.bin"/><Relationship Id="rId5" Type="http://schemas.openxmlformats.org/officeDocument/2006/relationships/oleObject" Target="../embeddings/oleObject151.bin"/><Relationship Id="rId15" Type="http://schemas.openxmlformats.org/officeDocument/2006/relationships/oleObject" Target="../embeddings/oleObject156.bin"/><Relationship Id="rId10" Type="http://schemas.openxmlformats.org/officeDocument/2006/relationships/image" Target="../media/image144.wmf"/><Relationship Id="rId19" Type="http://schemas.openxmlformats.org/officeDocument/2006/relationships/oleObject" Target="../embeddings/oleObject158.bin"/><Relationship Id="rId4" Type="http://schemas.openxmlformats.org/officeDocument/2006/relationships/image" Target="../media/image143.emf"/><Relationship Id="rId9" Type="http://schemas.openxmlformats.org/officeDocument/2006/relationships/oleObject" Target="../embeddings/oleObject153.bin"/><Relationship Id="rId14" Type="http://schemas.openxmlformats.org/officeDocument/2006/relationships/image" Target="../media/image146.wmf"/><Relationship Id="rId22" Type="http://schemas.openxmlformats.org/officeDocument/2006/relationships/image" Target="../media/image12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oleObject" Target="../embeddings/oleObject165.bin"/><Relationship Id="rId3" Type="http://schemas.openxmlformats.org/officeDocument/2006/relationships/oleObject" Target="../embeddings/oleObject160.bin"/><Relationship Id="rId7" Type="http://schemas.openxmlformats.org/officeDocument/2006/relationships/oleObject" Target="../embeddings/oleObject162.bin"/><Relationship Id="rId12" Type="http://schemas.openxmlformats.org/officeDocument/2006/relationships/image" Target="../media/image153.wmf"/><Relationship Id="rId2" Type="http://schemas.openxmlformats.org/officeDocument/2006/relationships/slideLayout" Target="../slideLayouts/slideLayout2.xml"/><Relationship Id="rId16" Type="http://schemas.openxmlformats.org/officeDocument/2006/relationships/image" Target="../media/image155.wmf"/><Relationship Id="rId1" Type="http://schemas.openxmlformats.org/officeDocument/2006/relationships/vmlDrawing" Target="../drawings/vmlDrawing44.vml"/><Relationship Id="rId6" Type="http://schemas.openxmlformats.org/officeDocument/2006/relationships/image" Target="../media/image150.wmf"/><Relationship Id="rId11" Type="http://schemas.openxmlformats.org/officeDocument/2006/relationships/oleObject" Target="../embeddings/oleObject164.bin"/><Relationship Id="rId5" Type="http://schemas.openxmlformats.org/officeDocument/2006/relationships/oleObject" Target="../embeddings/oleObject161.bin"/><Relationship Id="rId15" Type="http://schemas.openxmlformats.org/officeDocument/2006/relationships/oleObject" Target="../embeddings/oleObject166.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63.bin"/><Relationship Id="rId14" Type="http://schemas.openxmlformats.org/officeDocument/2006/relationships/image" Target="../media/image154.wmf"/></Relationships>
</file>

<file path=ppt/slides/_rels/slide57.x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oleObject" Target="../embeddings/oleObject167.bin"/><Relationship Id="rId7" Type="http://schemas.openxmlformats.org/officeDocument/2006/relationships/oleObject" Target="../embeddings/oleObject169.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57.wmf"/><Relationship Id="rId5" Type="http://schemas.openxmlformats.org/officeDocument/2006/relationships/oleObject" Target="../embeddings/oleObject168.bin"/><Relationship Id="rId10" Type="http://schemas.openxmlformats.org/officeDocument/2006/relationships/image" Target="../media/image159.wmf"/><Relationship Id="rId4" Type="http://schemas.openxmlformats.org/officeDocument/2006/relationships/image" Target="../media/image156.wmf"/><Relationship Id="rId9" Type="http://schemas.openxmlformats.org/officeDocument/2006/relationships/oleObject" Target="../embeddings/oleObject170.bin"/></Relationships>
</file>

<file path=ppt/slides/_rels/slide58.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171.bin"/><Relationship Id="rId7" Type="http://schemas.openxmlformats.org/officeDocument/2006/relationships/oleObject" Target="../embeddings/oleObject173.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61.wmf"/><Relationship Id="rId5" Type="http://schemas.openxmlformats.org/officeDocument/2006/relationships/oleObject" Target="../embeddings/oleObject172.bin"/><Relationship Id="rId4" Type="http://schemas.openxmlformats.org/officeDocument/2006/relationships/image" Target="../media/image160.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64.emf"/><Relationship Id="rId5" Type="http://schemas.openxmlformats.org/officeDocument/2006/relationships/oleObject" Target="../embeddings/oleObject175.bin"/><Relationship Id="rId4" Type="http://schemas.openxmlformats.org/officeDocument/2006/relationships/image" Target="../media/image16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oleObject" Target="../embeddings/oleObject176.bin"/><Relationship Id="rId7" Type="http://schemas.openxmlformats.org/officeDocument/2006/relationships/oleObject" Target="../embeddings/oleObject178.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66.wmf"/><Relationship Id="rId5" Type="http://schemas.openxmlformats.org/officeDocument/2006/relationships/oleObject" Target="../embeddings/oleObject177.bin"/><Relationship Id="rId4" Type="http://schemas.openxmlformats.org/officeDocument/2006/relationships/image" Target="../media/image165.wmf"/></Relationships>
</file>

<file path=ppt/slides/_rels/slide61.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84.bin"/><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172.w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69.wmf"/><Relationship Id="rId11" Type="http://schemas.openxmlformats.org/officeDocument/2006/relationships/oleObject" Target="../embeddings/oleObject183.bin"/><Relationship Id="rId5" Type="http://schemas.openxmlformats.org/officeDocument/2006/relationships/oleObject" Target="../embeddings/oleObject180.bin"/><Relationship Id="rId10" Type="http://schemas.openxmlformats.org/officeDocument/2006/relationships/image" Target="../media/image171.wmf"/><Relationship Id="rId4" Type="http://schemas.openxmlformats.org/officeDocument/2006/relationships/image" Target="../media/image168.wmf"/><Relationship Id="rId9" Type="http://schemas.openxmlformats.org/officeDocument/2006/relationships/oleObject" Target="../embeddings/oleObject182.bin"/><Relationship Id="rId14" Type="http://schemas.openxmlformats.org/officeDocument/2006/relationships/image" Target="../media/image173.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85.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175.wmf"/><Relationship Id="rId5" Type="http://schemas.openxmlformats.org/officeDocument/2006/relationships/oleObject" Target="../embeddings/oleObject186.bin"/><Relationship Id="rId4" Type="http://schemas.openxmlformats.org/officeDocument/2006/relationships/image" Target="../media/image174.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oleObject" Target="../embeddings/oleObject187.bin"/><Relationship Id="rId7" Type="http://schemas.openxmlformats.org/officeDocument/2006/relationships/oleObject" Target="../embeddings/oleObject189.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177.wmf"/><Relationship Id="rId5" Type="http://schemas.openxmlformats.org/officeDocument/2006/relationships/oleObject" Target="../embeddings/oleObject188.bin"/><Relationship Id="rId4" Type="http://schemas.openxmlformats.org/officeDocument/2006/relationships/image" Target="../media/image176.wmf"/></Relationships>
</file>

<file path=ppt/slides/_rels/slide65.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oleObject" Target="../embeddings/oleObject190.bin"/><Relationship Id="rId7" Type="http://schemas.openxmlformats.org/officeDocument/2006/relationships/oleObject" Target="../embeddings/oleObject192.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180.wmf"/><Relationship Id="rId5" Type="http://schemas.openxmlformats.org/officeDocument/2006/relationships/oleObject" Target="../embeddings/oleObject191.bin"/><Relationship Id="rId4" Type="http://schemas.openxmlformats.org/officeDocument/2006/relationships/image" Target="../media/image179.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93.bin"/><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image" Target="../media/image182.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94.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image" Target="../media/image183.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95.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166.wmf"/><Relationship Id="rId5" Type="http://schemas.openxmlformats.org/officeDocument/2006/relationships/oleObject" Target="../embeddings/oleObject196.bin"/><Relationship Id="rId4" Type="http://schemas.openxmlformats.org/officeDocument/2006/relationships/image" Target="../media/image18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86.wmf"/><Relationship Id="rId3" Type="http://schemas.openxmlformats.org/officeDocument/2006/relationships/oleObject" Target="../embeddings/oleObject197.bin"/><Relationship Id="rId7" Type="http://schemas.openxmlformats.org/officeDocument/2006/relationships/oleObject" Target="../embeddings/oleObject199.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167.wmf"/><Relationship Id="rId5" Type="http://schemas.openxmlformats.org/officeDocument/2006/relationships/oleObject" Target="../embeddings/oleObject198.bin"/><Relationship Id="rId4" Type="http://schemas.openxmlformats.org/officeDocument/2006/relationships/image" Target="../media/image185.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188.wmf"/><Relationship Id="rId5" Type="http://schemas.openxmlformats.org/officeDocument/2006/relationships/oleObject" Target="../embeddings/oleObject201.bin"/><Relationship Id="rId4" Type="http://schemas.openxmlformats.org/officeDocument/2006/relationships/image" Target="../media/image187.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02.bin"/><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image" Target="../media/image189.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2.xml"/><Relationship Id="rId1" Type="http://schemas.openxmlformats.org/officeDocument/2006/relationships/vmlDrawing" Target="../drawings/vmlDrawing59.vml"/><Relationship Id="rId4" Type="http://schemas.openxmlformats.org/officeDocument/2006/relationships/image" Target="../media/image190.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60.vml"/><Relationship Id="rId1" Type="http://schemas.openxmlformats.org/officeDocument/2006/relationships/themeOverride" Target="../theme/themeOverride1.xml"/><Relationship Id="rId5" Type="http://schemas.openxmlformats.org/officeDocument/2006/relationships/image" Target="../media/image191.wmf"/><Relationship Id="rId4" Type="http://schemas.openxmlformats.org/officeDocument/2006/relationships/oleObject" Target="../embeddings/oleObject204.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05.bin"/><Relationship Id="rId2" Type="http://schemas.openxmlformats.org/officeDocument/2006/relationships/slideLayout" Target="../slideLayouts/slideLayout2.xml"/><Relationship Id="rId1" Type="http://schemas.openxmlformats.org/officeDocument/2006/relationships/vmlDrawing" Target="../drawings/vmlDrawing61.vml"/><Relationship Id="rId4" Type="http://schemas.openxmlformats.org/officeDocument/2006/relationships/image" Target="../media/image192.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s>
</file>

<file path=ppt/slides/_rels/slide80.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oleObject" Target="../embeddings/oleObject211.bin"/><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198.wmf"/><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195.wmf"/><Relationship Id="rId11" Type="http://schemas.openxmlformats.org/officeDocument/2006/relationships/oleObject" Target="../embeddings/oleObject210.bin"/><Relationship Id="rId5" Type="http://schemas.openxmlformats.org/officeDocument/2006/relationships/oleObject" Target="../embeddings/oleObject207.bin"/><Relationship Id="rId10" Type="http://schemas.openxmlformats.org/officeDocument/2006/relationships/image" Target="../media/image197.wmf"/><Relationship Id="rId4" Type="http://schemas.openxmlformats.org/officeDocument/2006/relationships/image" Target="../media/image194.wmf"/><Relationship Id="rId9" Type="http://schemas.openxmlformats.org/officeDocument/2006/relationships/oleObject" Target="../embeddings/oleObject209.bin"/><Relationship Id="rId14" Type="http://schemas.openxmlformats.org/officeDocument/2006/relationships/image" Target="../media/image199.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2.xml"/><Relationship Id="rId1" Type="http://schemas.openxmlformats.org/officeDocument/2006/relationships/vmlDrawing" Target="../drawings/vmlDrawing63.vml"/><Relationship Id="rId4" Type="http://schemas.openxmlformats.org/officeDocument/2006/relationships/image" Target="../media/image200.wmf"/></Relationships>
</file>

<file path=ppt/slides/_rels/slide84.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slideLayout" Target="../slideLayouts/slideLayout2.xml"/><Relationship Id="rId1" Type="http://schemas.openxmlformats.org/officeDocument/2006/relationships/vmlDrawing" Target="../drawings/vmlDrawing64.vml"/><Relationship Id="rId5" Type="http://schemas.openxmlformats.org/officeDocument/2006/relationships/image" Target="../media/image201.wmf"/><Relationship Id="rId4" Type="http://schemas.openxmlformats.org/officeDocument/2006/relationships/oleObject" Target="../embeddings/oleObject213.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14.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204.wmf"/><Relationship Id="rId5" Type="http://schemas.openxmlformats.org/officeDocument/2006/relationships/oleObject" Target="../embeddings/oleObject215.bin"/><Relationship Id="rId4" Type="http://schemas.openxmlformats.org/officeDocument/2006/relationships/image" Target="../media/image203.wmf"/></Relationships>
</file>

<file path=ppt/slides/_rels/slide87.x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oleObject" Target="../embeddings/oleObject216.bin"/><Relationship Id="rId7" Type="http://schemas.openxmlformats.org/officeDocument/2006/relationships/oleObject" Target="../embeddings/oleObject218.bin"/><Relationship Id="rId12" Type="http://schemas.openxmlformats.org/officeDocument/2006/relationships/image" Target="../media/image209.wmf"/><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206.wmf"/><Relationship Id="rId11" Type="http://schemas.openxmlformats.org/officeDocument/2006/relationships/oleObject" Target="../embeddings/oleObject220.bin"/><Relationship Id="rId5" Type="http://schemas.openxmlformats.org/officeDocument/2006/relationships/oleObject" Target="../embeddings/oleObject217.bin"/><Relationship Id="rId10" Type="http://schemas.openxmlformats.org/officeDocument/2006/relationships/image" Target="../media/image208.wmf"/><Relationship Id="rId4" Type="http://schemas.openxmlformats.org/officeDocument/2006/relationships/image" Target="../media/image205.wmf"/><Relationship Id="rId9" Type="http://schemas.openxmlformats.org/officeDocument/2006/relationships/oleObject" Target="../embeddings/oleObject219.bin"/></Relationships>
</file>

<file path=ppt/slides/_rels/slide88.xml.rels><?xml version="1.0" encoding="UTF-8" standalone="yes"?>
<Relationships xmlns="http://schemas.openxmlformats.org/package/2006/relationships"><Relationship Id="rId8" Type="http://schemas.openxmlformats.org/officeDocument/2006/relationships/image" Target="../media/image212.wmf"/><Relationship Id="rId3" Type="http://schemas.openxmlformats.org/officeDocument/2006/relationships/oleObject" Target="../embeddings/oleObject221.bin"/><Relationship Id="rId7" Type="http://schemas.openxmlformats.org/officeDocument/2006/relationships/oleObject" Target="../embeddings/oleObject223.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211.wmf"/><Relationship Id="rId5" Type="http://schemas.openxmlformats.org/officeDocument/2006/relationships/oleObject" Target="../embeddings/oleObject222.bin"/><Relationship Id="rId10" Type="http://schemas.openxmlformats.org/officeDocument/2006/relationships/image" Target="../media/image213.wmf"/><Relationship Id="rId4" Type="http://schemas.openxmlformats.org/officeDocument/2006/relationships/image" Target="../media/image210.wmf"/><Relationship Id="rId9" Type="http://schemas.openxmlformats.org/officeDocument/2006/relationships/oleObject" Target="../embeddings/oleObject224.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21.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3.bin"/></Relationships>
</file>

<file path=ppt/slides/_rels/slide90.xml.rels><?xml version="1.0" encoding="UTF-8" standalone="yes"?>
<Relationships xmlns="http://schemas.openxmlformats.org/package/2006/relationships"><Relationship Id="rId8" Type="http://schemas.openxmlformats.org/officeDocument/2006/relationships/image" Target="../media/image216.wmf"/><Relationship Id="rId3" Type="http://schemas.openxmlformats.org/officeDocument/2006/relationships/oleObject" Target="../embeddings/oleObject225.bin"/><Relationship Id="rId7" Type="http://schemas.openxmlformats.org/officeDocument/2006/relationships/oleObject" Target="../embeddings/oleObject227.bin"/><Relationship Id="rId2" Type="http://schemas.openxmlformats.org/officeDocument/2006/relationships/slideLayout" Target="../slideLayouts/slideLayout2.xml"/><Relationship Id="rId1" Type="http://schemas.openxmlformats.org/officeDocument/2006/relationships/vmlDrawing" Target="../drawings/vmlDrawing68.vml"/><Relationship Id="rId6" Type="http://schemas.openxmlformats.org/officeDocument/2006/relationships/image" Target="../media/image215.wmf"/><Relationship Id="rId5" Type="http://schemas.openxmlformats.org/officeDocument/2006/relationships/oleObject" Target="../embeddings/oleObject226.bin"/><Relationship Id="rId4" Type="http://schemas.openxmlformats.org/officeDocument/2006/relationships/image" Target="../media/image214.wmf"/></Relationships>
</file>

<file path=ppt/slides/_rels/slide91.xml.rels><?xml version="1.0" encoding="UTF-8" standalone="yes"?>
<Relationships xmlns="http://schemas.openxmlformats.org/package/2006/relationships"><Relationship Id="rId8" Type="http://schemas.openxmlformats.org/officeDocument/2006/relationships/image" Target="../media/image219.wmf"/><Relationship Id="rId13" Type="http://schemas.openxmlformats.org/officeDocument/2006/relationships/oleObject" Target="../embeddings/oleObject233.bin"/><Relationship Id="rId18" Type="http://schemas.openxmlformats.org/officeDocument/2006/relationships/image" Target="../media/image224.wmf"/><Relationship Id="rId3" Type="http://schemas.openxmlformats.org/officeDocument/2006/relationships/oleObject" Target="../embeddings/oleObject228.bin"/><Relationship Id="rId7" Type="http://schemas.openxmlformats.org/officeDocument/2006/relationships/oleObject" Target="../embeddings/oleObject230.bin"/><Relationship Id="rId12" Type="http://schemas.openxmlformats.org/officeDocument/2006/relationships/image" Target="../media/image221.wmf"/><Relationship Id="rId17" Type="http://schemas.openxmlformats.org/officeDocument/2006/relationships/oleObject" Target="../embeddings/oleObject235.bin"/><Relationship Id="rId2" Type="http://schemas.openxmlformats.org/officeDocument/2006/relationships/slideLayout" Target="../slideLayouts/slideLayout2.xml"/><Relationship Id="rId16" Type="http://schemas.openxmlformats.org/officeDocument/2006/relationships/image" Target="../media/image223.wmf"/><Relationship Id="rId20" Type="http://schemas.openxmlformats.org/officeDocument/2006/relationships/image" Target="../media/image225.wmf"/><Relationship Id="rId1" Type="http://schemas.openxmlformats.org/officeDocument/2006/relationships/vmlDrawing" Target="../drawings/vmlDrawing69.vml"/><Relationship Id="rId6" Type="http://schemas.openxmlformats.org/officeDocument/2006/relationships/image" Target="../media/image218.wmf"/><Relationship Id="rId11" Type="http://schemas.openxmlformats.org/officeDocument/2006/relationships/oleObject" Target="../embeddings/oleObject232.bin"/><Relationship Id="rId5" Type="http://schemas.openxmlformats.org/officeDocument/2006/relationships/oleObject" Target="../embeddings/oleObject229.bin"/><Relationship Id="rId15" Type="http://schemas.openxmlformats.org/officeDocument/2006/relationships/oleObject" Target="../embeddings/oleObject234.bin"/><Relationship Id="rId10" Type="http://schemas.openxmlformats.org/officeDocument/2006/relationships/image" Target="../media/image220.wmf"/><Relationship Id="rId19" Type="http://schemas.openxmlformats.org/officeDocument/2006/relationships/oleObject" Target="../embeddings/oleObject236.bin"/><Relationship Id="rId4" Type="http://schemas.openxmlformats.org/officeDocument/2006/relationships/image" Target="../media/image217.wmf"/><Relationship Id="rId9" Type="http://schemas.openxmlformats.org/officeDocument/2006/relationships/oleObject" Target="../embeddings/oleObject231.bin"/><Relationship Id="rId14" Type="http://schemas.openxmlformats.org/officeDocument/2006/relationships/image" Target="../media/image222.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oleObject" Target="../embeddings/oleObject237.bin"/><Relationship Id="rId7" Type="http://schemas.openxmlformats.org/officeDocument/2006/relationships/oleObject" Target="../embeddings/oleObject239.bin"/><Relationship Id="rId12" Type="http://schemas.openxmlformats.org/officeDocument/2006/relationships/image" Target="../media/image230.wmf"/><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image" Target="../media/image227.wmf"/><Relationship Id="rId11" Type="http://schemas.openxmlformats.org/officeDocument/2006/relationships/oleObject" Target="../embeddings/oleObject241.bin"/><Relationship Id="rId5" Type="http://schemas.openxmlformats.org/officeDocument/2006/relationships/oleObject" Target="../embeddings/oleObject238.bin"/><Relationship Id="rId10" Type="http://schemas.openxmlformats.org/officeDocument/2006/relationships/image" Target="../media/image229.wmf"/><Relationship Id="rId4" Type="http://schemas.openxmlformats.org/officeDocument/2006/relationships/image" Target="../media/image226.wmf"/><Relationship Id="rId9" Type="http://schemas.openxmlformats.org/officeDocument/2006/relationships/oleObject" Target="../embeddings/oleObject240.bin"/></Relationships>
</file>

<file path=ppt/slides/_rels/slide94.xml.rels><?xml version="1.0" encoding="UTF-8" standalone="yes"?>
<Relationships xmlns="http://schemas.openxmlformats.org/package/2006/relationships"><Relationship Id="rId8" Type="http://schemas.openxmlformats.org/officeDocument/2006/relationships/image" Target="../media/image233.wmf"/><Relationship Id="rId13" Type="http://schemas.openxmlformats.org/officeDocument/2006/relationships/oleObject" Target="../embeddings/oleObject247.bin"/><Relationship Id="rId3" Type="http://schemas.openxmlformats.org/officeDocument/2006/relationships/oleObject" Target="../embeddings/oleObject242.bin"/><Relationship Id="rId7" Type="http://schemas.openxmlformats.org/officeDocument/2006/relationships/oleObject" Target="../embeddings/oleObject244.bin"/><Relationship Id="rId12" Type="http://schemas.openxmlformats.org/officeDocument/2006/relationships/image" Target="../media/image235.wmf"/><Relationship Id="rId2" Type="http://schemas.openxmlformats.org/officeDocument/2006/relationships/slideLayout" Target="../slideLayouts/slideLayout2.xml"/><Relationship Id="rId1" Type="http://schemas.openxmlformats.org/officeDocument/2006/relationships/vmlDrawing" Target="../drawings/vmlDrawing71.vml"/><Relationship Id="rId6" Type="http://schemas.openxmlformats.org/officeDocument/2006/relationships/image" Target="../media/image232.wmf"/><Relationship Id="rId11" Type="http://schemas.openxmlformats.org/officeDocument/2006/relationships/oleObject" Target="../embeddings/oleObject246.bin"/><Relationship Id="rId5" Type="http://schemas.openxmlformats.org/officeDocument/2006/relationships/oleObject" Target="../embeddings/oleObject243.bin"/><Relationship Id="rId10" Type="http://schemas.openxmlformats.org/officeDocument/2006/relationships/image" Target="../media/image234.wmf"/><Relationship Id="rId4" Type="http://schemas.openxmlformats.org/officeDocument/2006/relationships/image" Target="../media/image231.wmf"/><Relationship Id="rId9" Type="http://schemas.openxmlformats.org/officeDocument/2006/relationships/oleObject" Target="../embeddings/oleObject245.bin"/><Relationship Id="rId14" Type="http://schemas.openxmlformats.org/officeDocument/2006/relationships/image" Target="../media/image23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467544" y="2276872"/>
            <a:ext cx="8496944" cy="1470025"/>
          </a:xfrm>
        </p:spPr>
        <p:txBody>
          <a:bodyPr/>
          <a:lstStyle/>
          <a:p>
            <a:r>
              <a:rPr lang="zh-CN" altLang="en-US" sz="6000" b="1" dirty="0" smtClean="0">
                <a:solidFill>
                  <a:schemeClr val="accent6">
                    <a:lumMod val="75000"/>
                  </a:schemeClr>
                </a:solidFill>
              </a:rPr>
              <a:t>第 四</a:t>
            </a:r>
            <a:r>
              <a:rPr lang="en-US" altLang="zh-CN" sz="6000" b="1" dirty="0" smtClean="0">
                <a:solidFill>
                  <a:schemeClr val="accent6">
                    <a:lumMod val="75000"/>
                  </a:schemeClr>
                </a:solidFill>
              </a:rPr>
              <a:t> </a:t>
            </a:r>
            <a:r>
              <a:rPr lang="zh-CN" altLang="en-US" sz="6000" b="1" dirty="0" smtClean="0">
                <a:solidFill>
                  <a:schemeClr val="accent6">
                    <a:lumMod val="75000"/>
                  </a:schemeClr>
                </a:solidFill>
              </a:rPr>
              <a:t>章  模拟调制系统</a:t>
            </a:r>
            <a:endParaRPr lang="zh-CN" altLang="en-US" sz="6000" b="1" dirty="0">
              <a:solidFill>
                <a:schemeClr val="accent6">
                  <a:lumMod val="75000"/>
                </a:schemeClr>
              </a:solidFill>
            </a:endParaRPr>
          </a:p>
        </p:txBody>
      </p:sp>
      <p:sp>
        <p:nvSpPr>
          <p:cNvPr id="3" name="灯片编号占位符 2"/>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a:t>
            </a:fld>
            <a:r>
              <a:rPr lang="zh-CN" altLang="en-US" smtClean="0"/>
              <a:t>页</a:t>
            </a:r>
            <a:endParaRPr lang="zh-CN" altLang="en-US" dirty="0"/>
          </a:p>
        </p:txBody>
      </p:sp>
      <p:sp>
        <p:nvSpPr>
          <p:cNvPr id="5" name="Rectangle 3"/>
          <p:cNvSpPr>
            <a:spLocks noGrp="1" noChangeArrowheads="1"/>
          </p:cNvSpPr>
          <p:nvPr>
            <p:ph type="subTitle" idx="1"/>
          </p:nvPr>
        </p:nvSpPr>
        <p:spPr>
          <a:xfrm>
            <a:off x="1331640" y="3933056"/>
            <a:ext cx="6400800" cy="1752600"/>
          </a:xfrm>
        </p:spPr>
        <p:txBody>
          <a:bodyPr/>
          <a:lstStyle/>
          <a:p>
            <a:pPr eaLnBrk="1" hangingPunct="1">
              <a:lnSpc>
                <a:spcPct val="90000"/>
              </a:lnSpc>
              <a:defRPr/>
            </a:pPr>
            <a:r>
              <a:rPr lang="zh-CN" altLang="en-US" sz="2000" b="1" dirty="0" smtClean="0">
                <a:solidFill>
                  <a:srgbClr val="0066FF"/>
                </a:solidFill>
              </a:rPr>
              <a:t>通信工程学院</a:t>
            </a:r>
            <a:r>
              <a:rPr lang="en-US" altLang="zh-CN" sz="2000" b="1" dirty="0" smtClean="0">
                <a:solidFill>
                  <a:srgbClr val="0066FF"/>
                </a:solidFill>
              </a:rPr>
              <a:t>ISN</a:t>
            </a:r>
          </a:p>
          <a:p>
            <a:pPr eaLnBrk="1" hangingPunct="1">
              <a:lnSpc>
                <a:spcPct val="90000"/>
              </a:lnSpc>
              <a:defRPr/>
            </a:pPr>
            <a:endParaRPr lang="en-US" altLang="zh-CN" sz="2000" b="1" dirty="0" smtClean="0">
              <a:solidFill>
                <a:srgbClr val="0066FF"/>
              </a:solidFill>
            </a:endParaRPr>
          </a:p>
          <a:p>
            <a:pPr eaLnBrk="1" hangingPunct="1">
              <a:lnSpc>
                <a:spcPct val="90000"/>
              </a:lnSpc>
              <a:defRPr/>
            </a:pPr>
            <a:r>
              <a:rPr lang="zh-CN" altLang="en-US" sz="2000" b="1" dirty="0" smtClean="0">
                <a:solidFill>
                  <a:srgbClr val="0066FF"/>
                </a:solidFill>
              </a:rPr>
              <a:t>刘龙伟</a:t>
            </a:r>
          </a:p>
          <a:p>
            <a:pPr eaLnBrk="1" hangingPunct="1">
              <a:lnSpc>
                <a:spcPct val="90000"/>
              </a:lnSpc>
              <a:defRPr/>
            </a:pPr>
            <a:endParaRPr lang="zh-CN" altLang="en-US" sz="2000" b="1" dirty="0" smtClean="0">
              <a:solidFill>
                <a:srgbClr val="0066FF"/>
              </a:solidFill>
            </a:endParaRPr>
          </a:p>
          <a:p>
            <a:pPr eaLnBrk="1" hangingPunct="1">
              <a:lnSpc>
                <a:spcPct val="90000"/>
              </a:lnSpc>
              <a:defRPr/>
            </a:pPr>
            <a:r>
              <a:rPr lang="zh-CN" altLang="en-US" sz="2000" b="1" dirty="0" smtClean="0">
                <a:solidFill>
                  <a:srgbClr val="0066FF"/>
                </a:solidFill>
              </a:rPr>
              <a:t>二零一六年</a:t>
            </a:r>
          </a:p>
        </p:txBody>
      </p:sp>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5"/>
          <p:cNvGraphicFramePr>
            <a:graphicFrameLocks noChangeAspect="1"/>
          </p:cNvGraphicFramePr>
          <p:nvPr/>
        </p:nvGraphicFramePr>
        <p:xfrm>
          <a:off x="914400" y="1484461"/>
          <a:ext cx="7848600" cy="4968875"/>
        </p:xfrm>
        <a:graphic>
          <a:graphicData uri="http://schemas.openxmlformats.org/presentationml/2006/ole">
            <mc:AlternateContent xmlns:mc="http://schemas.openxmlformats.org/markup-compatibility/2006">
              <mc:Choice xmlns:v="urn:schemas-microsoft-com:vml" Requires="v">
                <p:oleObj spid="_x0000_s6164" name="Visio" r:id="rId3" imgW="5249270" imgH="3324772" progId="Visio.Drawing.11">
                  <p:embed/>
                </p:oleObj>
              </mc:Choice>
              <mc:Fallback>
                <p:oleObj name="Visio" r:id="rId3" imgW="5249270" imgH="3324772"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484461"/>
                        <a:ext cx="78486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AutoShape 6"/>
          <p:cNvSpPr>
            <a:spLocks noChangeArrowheads="1"/>
          </p:cNvSpPr>
          <p:nvPr/>
        </p:nvSpPr>
        <p:spPr bwMode="auto">
          <a:xfrm>
            <a:off x="7667625" y="6266383"/>
            <a:ext cx="1225550" cy="574675"/>
          </a:xfrm>
          <a:prstGeom prst="wedgeRoundRectCallout">
            <a:avLst>
              <a:gd name="adj1" fmla="val -1859"/>
              <a:gd name="adj2" fmla="val -152758"/>
              <a:gd name="adj3" fmla="val 16667"/>
            </a:avLst>
          </a:prstGeom>
          <a:solidFill>
            <a:schemeClr val="accent1"/>
          </a:solidFill>
          <a:ln w="9525">
            <a:solidFill>
              <a:schemeClr val="tx1"/>
            </a:solidFill>
            <a:miter lim="800000"/>
            <a:headEnd/>
            <a:tailEnd/>
          </a:ln>
        </p:spPr>
        <p:txBody>
          <a:bodyPr/>
          <a:lstStyle/>
          <a:p>
            <a:pPr algn="ctr"/>
            <a:r>
              <a:rPr lang="zh-CN" altLang="en-US" sz="1800"/>
              <a:t>上边带</a:t>
            </a:r>
          </a:p>
        </p:txBody>
      </p:sp>
      <p:sp>
        <p:nvSpPr>
          <p:cNvPr id="6149" name="AutoShape 9"/>
          <p:cNvSpPr>
            <a:spLocks noChangeArrowheads="1"/>
          </p:cNvSpPr>
          <p:nvPr/>
        </p:nvSpPr>
        <p:spPr bwMode="auto">
          <a:xfrm>
            <a:off x="5364088" y="6238701"/>
            <a:ext cx="1225550" cy="574675"/>
          </a:xfrm>
          <a:prstGeom prst="wedgeRoundRectCallout">
            <a:avLst>
              <a:gd name="adj1" fmla="val -59788"/>
              <a:gd name="adj2" fmla="val -151101"/>
              <a:gd name="adj3" fmla="val 16667"/>
            </a:avLst>
          </a:prstGeom>
          <a:solidFill>
            <a:schemeClr val="accent1"/>
          </a:solidFill>
          <a:ln w="9525">
            <a:solidFill>
              <a:schemeClr val="tx1"/>
            </a:solidFill>
            <a:miter lim="800000"/>
            <a:headEnd/>
            <a:tailEnd/>
          </a:ln>
        </p:spPr>
        <p:txBody>
          <a:bodyPr/>
          <a:lstStyle/>
          <a:p>
            <a:pPr algn="ctr"/>
            <a:r>
              <a:rPr lang="zh-CN" altLang="en-US" sz="1800" dirty="0" smtClean="0"/>
              <a:t>上边带</a:t>
            </a:r>
            <a:endParaRPr lang="zh-CN" altLang="en-US" sz="1800" dirty="0"/>
          </a:p>
        </p:txBody>
      </p:sp>
      <p:sp>
        <p:nvSpPr>
          <p:cNvPr id="6150" name="AutoShape 10"/>
          <p:cNvSpPr>
            <a:spLocks noChangeArrowheads="1"/>
          </p:cNvSpPr>
          <p:nvPr/>
        </p:nvSpPr>
        <p:spPr bwMode="auto">
          <a:xfrm>
            <a:off x="7918450" y="4221088"/>
            <a:ext cx="1225550" cy="574675"/>
          </a:xfrm>
          <a:prstGeom prst="wedgeRoundRectCallout">
            <a:avLst>
              <a:gd name="adj1" fmla="val -42860"/>
              <a:gd name="adj2" fmla="val 95785"/>
              <a:gd name="adj3" fmla="val 16667"/>
            </a:avLst>
          </a:prstGeom>
          <a:solidFill>
            <a:schemeClr val="accent1"/>
          </a:solidFill>
          <a:ln w="9525">
            <a:solidFill>
              <a:schemeClr val="tx1"/>
            </a:solidFill>
            <a:miter lim="800000"/>
            <a:headEnd/>
            <a:tailEnd/>
          </a:ln>
        </p:spPr>
        <p:txBody>
          <a:bodyPr/>
          <a:lstStyle/>
          <a:p>
            <a:pPr algn="ctr"/>
            <a:r>
              <a:rPr lang="zh-CN" altLang="en-US" sz="1800"/>
              <a:t>载波分量</a:t>
            </a:r>
          </a:p>
        </p:txBody>
      </p:sp>
      <p:sp>
        <p:nvSpPr>
          <p:cNvPr id="6151" name="AutoShape 11"/>
          <p:cNvSpPr>
            <a:spLocks noChangeArrowheads="1"/>
          </p:cNvSpPr>
          <p:nvPr/>
        </p:nvSpPr>
        <p:spPr bwMode="auto">
          <a:xfrm>
            <a:off x="7740352" y="1196752"/>
            <a:ext cx="1225550" cy="574675"/>
          </a:xfrm>
          <a:prstGeom prst="wedgeRoundRectCallout">
            <a:avLst>
              <a:gd name="adj1" fmla="val -131306"/>
              <a:gd name="adj2" fmla="val 369730"/>
              <a:gd name="adj3" fmla="val 16667"/>
            </a:avLst>
          </a:prstGeom>
          <a:solidFill>
            <a:schemeClr val="accent1"/>
          </a:solidFill>
          <a:ln w="9525">
            <a:solidFill>
              <a:schemeClr val="tx1"/>
            </a:solidFill>
            <a:miter lim="800000"/>
            <a:headEnd/>
            <a:tailEnd/>
          </a:ln>
        </p:spPr>
        <p:txBody>
          <a:bodyPr/>
          <a:lstStyle/>
          <a:p>
            <a:pPr algn="ctr"/>
            <a:r>
              <a:rPr lang="zh-CN" altLang="en-US" sz="1800" dirty="0"/>
              <a:t>基带信号</a:t>
            </a:r>
          </a:p>
        </p:txBody>
      </p:sp>
      <p:cxnSp>
        <p:nvCxnSpPr>
          <p:cNvPr id="6152" name="直接箭头连接符 8"/>
          <p:cNvCxnSpPr>
            <a:cxnSpLocks noChangeShapeType="1"/>
          </p:cNvCxnSpPr>
          <p:nvPr/>
        </p:nvCxnSpPr>
        <p:spPr bwMode="auto">
          <a:xfrm rot="5400000">
            <a:off x="5795169" y="4249465"/>
            <a:ext cx="1225550" cy="1223962"/>
          </a:xfrm>
          <a:prstGeom prst="straightConnector1">
            <a:avLst/>
          </a:prstGeom>
          <a:noFill/>
          <a:ln w="9525" algn="ctr">
            <a:solidFill>
              <a:schemeClr val="tx1"/>
            </a:solidFill>
            <a:prstDash val="sysDash"/>
            <a:round/>
            <a:headEnd/>
            <a:tailEnd type="arrow" w="med" len="med"/>
          </a:ln>
        </p:spPr>
      </p:cxnSp>
      <p:cxnSp>
        <p:nvCxnSpPr>
          <p:cNvPr id="6153" name="直接箭头连接符 10"/>
          <p:cNvCxnSpPr>
            <a:cxnSpLocks noChangeShapeType="1"/>
          </p:cNvCxnSpPr>
          <p:nvPr/>
        </p:nvCxnSpPr>
        <p:spPr bwMode="auto">
          <a:xfrm rot="5400000">
            <a:off x="5219700" y="4177233"/>
            <a:ext cx="1296988" cy="1296988"/>
          </a:xfrm>
          <a:prstGeom prst="straightConnector1">
            <a:avLst/>
          </a:prstGeom>
          <a:noFill/>
          <a:ln w="9525" algn="ctr">
            <a:solidFill>
              <a:schemeClr val="tx1"/>
            </a:solidFill>
            <a:prstDash val="sysDash"/>
            <a:round/>
            <a:headEnd/>
            <a:tailEnd type="arrow" w="med" len="med"/>
          </a:ln>
        </p:spPr>
      </p:cxnSp>
      <p:cxnSp>
        <p:nvCxnSpPr>
          <p:cNvPr id="6154" name="直接箭头连接符 12"/>
          <p:cNvCxnSpPr>
            <a:cxnSpLocks noChangeShapeType="1"/>
          </p:cNvCxnSpPr>
          <p:nvPr/>
        </p:nvCxnSpPr>
        <p:spPr bwMode="auto">
          <a:xfrm rot="16200000" flipH="1">
            <a:off x="7019132" y="4249464"/>
            <a:ext cx="1225550" cy="1223963"/>
          </a:xfrm>
          <a:prstGeom prst="straightConnector1">
            <a:avLst/>
          </a:prstGeom>
          <a:noFill/>
          <a:ln w="9525" algn="ctr">
            <a:solidFill>
              <a:schemeClr val="tx1"/>
            </a:solidFill>
            <a:prstDash val="sysDash"/>
            <a:round/>
            <a:headEnd/>
            <a:tailEnd type="arrow" w="med" len="med"/>
          </a:ln>
        </p:spPr>
      </p:cxnSp>
      <p:cxnSp>
        <p:nvCxnSpPr>
          <p:cNvPr id="6155" name="直接箭头连接符 14"/>
          <p:cNvCxnSpPr>
            <a:cxnSpLocks noChangeShapeType="1"/>
          </p:cNvCxnSpPr>
          <p:nvPr/>
        </p:nvCxnSpPr>
        <p:spPr bwMode="auto">
          <a:xfrm rot="16200000" flipH="1">
            <a:off x="6443663" y="4250258"/>
            <a:ext cx="1296988" cy="1150937"/>
          </a:xfrm>
          <a:prstGeom prst="straightConnector1">
            <a:avLst/>
          </a:prstGeom>
          <a:noFill/>
          <a:ln w="9525" algn="ctr">
            <a:solidFill>
              <a:schemeClr val="tx1"/>
            </a:solidFill>
            <a:prstDash val="sysDash"/>
            <a:round/>
            <a:headEnd/>
            <a:tailEnd type="arrow" w="med" len="med"/>
          </a:ln>
        </p:spPr>
      </p:cxnSp>
      <p:sp>
        <p:nvSpPr>
          <p:cNvPr id="12" name="Rectangle 2"/>
          <p:cNvSpPr txBox="1">
            <a:spLocks noChangeArrowheads="1"/>
          </p:cNvSpPr>
          <p:nvPr/>
        </p:nvSpPr>
        <p:spPr bwMode="auto">
          <a:xfrm>
            <a:off x="755576" y="582960"/>
            <a:ext cx="590465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en-US" altLang="zh-CN" sz="4400" b="1" dirty="0" smtClean="0">
                <a:solidFill>
                  <a:schemeClr val="accent2">
                    <a:lumMod val="75000"/>
                  </a:schemeClr>
                </a:solidFill>
                <a:effectLst>
                  <a:outerShdw blurRad="38100" dist="38100" dir="2700000" algn="tl">
                    <a:srgbClr val="000000">
                      <a:alpha val="43137"/>
                    </a:srgbClr>
                  </a:outerShdw>
                </a:effectLst>
              </a:rPr>
              <a:t>AM</a:t>
            </a:r>
            <a:r>
              <a:rPr lang="zh-CN" altLang="en-US" sz="4400" b="1" dirty="0" smtClean="0">
                <a:solidFill>
                  <a:schemeClr val="accent2">
                    <a:lumMod val="75000"/>
                  </a:schemeClr>
                </a:solidFill>
                <a:effectLst>
                  <a:outerShdw blurRad="38100" dist="38100" dir="2700000" algn="tl">
                    <a:srgbClr val="000000">
                      <a:alpha val="43137"/>
                    </a:srgbClr>
                  </a:outerShdw>
                </a:effectLst>
              </a:rPr>
              <a:t>信号的波形和频谱</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13" name="对象 12"/>
          <p:cNvGraphicFramePr>
            <a:graphicFrameLocks noChangeAspect="1"/>
          </p:cNvGraphicFramePr>
          <p:nvPr/>
        </p:nvGraphicFramePr>
        <p:xfrm>
          <a:off x="4749502" y="1412875"/>
          <a:ext cx="2990850" cy="1079500"/>
        </p:xfrm>
        <a:graphic>
          <a:graphicData uri="http://schemas.openxmlformats.org/presentationml/2006/ole">
            <mc:AlternateContent xmlns:mc="http://schemas.openxmlformats.org/markup-compatibility/2006">
              <mc:Choice xmlns:v="urn:schemas-microsoft-com:vml" Requires="v">
                <p:oleObj spid="_x0000_s6165" name="Equation" r:id="rId5" imgW="1828800" imgH="660240" progId="Equation.DSMT4">
                  <p:embed/>
                </p:oleObj>
              </mc:Choice>
              <mc:Fallback>
                <p:oleObj name="Equation" r:id="rId5" imgW="1828800" imgH="6602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9502" y="1412875"/>
                        <a:ext cx="299085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4"/>
          <p:cNvSpPr txBox="1">
            <a:spLocks noChangeArrowheads="1"/>
          </p:cNvSpPr>
          <p:nvPr/>
        </p:nvSpPr>
        <p:spPr bwMode="auto">
          <a:xfrm>
            <a:off x="304800" y="1303015"/>
            <a:ext cx="8534400" cy="2677656"/>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2400" dirty="0" smtClean="0"/>
              <a:t>当满足</a:t>
            </a:r>
            <a:r>
              <a:rPr lang="en-US" altLang="zh-CN" sz="2400" dirty="0" smtClean="0"/>
              <a:t>A</a:t>
            </a:r>
            <a:r>
              <a:rPr lang="en-US" altLang="zh-CN" sz="2400" baseline="-25000" dirty="0" smtClean="0"/>
              <a:t>0</a:t>
            </a:r>
            <a:r>
              <a:rPr lang="en-US" altLang="zh-CN" sz="2400" dirty="0" smtClean="0"/>
              <a:t>≥|m(t</a:t>
            </a:r>
            <a:r>
              <a:rPr lang="en-US" altLang="zh-CN" sz="2400" dirty="0"/>
              <a:t>)|</a:t>
            </a:r>
            <a:r>
              <a:rPr lang="en-US" altLang="zh-CN" sz="2400" baseline="-25000" dirty="0" smtClean="0"/>
              <a:t>max</a:t>
            </a:r>
            <a:r>
              <a:rPr lang="zh-CN" altLang="en-US" sz="2400" dirty="0" smtClean="0"/>
              <a:t>时</a:t>
            </a:r>
            <a:r>
              <a:rPr lang="en-US" altLang="zh-CN" sz="2400" dirty="0"/>
              <a:t>AM</a:t>
            </a:r>
            <a:r>
              <a:rPr lang="zh-CN" altLang="en-US" sz="2400" dirty="0"/>
              <a:t>信号的包络与调制信号成正比</a:t>
            </a:r>
            <a:r>
              <a:rPr lang="zh-CN" altLang="en-US" sz="2400" dirty="0" smtClean="0"/>
              <a:t>，用</a:t>
            </a:r>
            <a:r>
              <a:rPr lang="zh-CN" altLang="en-US" sz="2400" b="1" dirty="0">
                <a:solidFill>
                  <a:srgbClr val="660066"/>
                </a:solidFill>
              </a:rPr>
              <a:t>包络检波</a:t>
            </a:r>
            <a:r>
              <a:rPr lang="zh-CN" altLang="en-US" sz="2400" dirty="0"/>
              <a:t>的方法很容易恢复出原始的调制信号，否则</a:t>
            </a:r>
            <a:r>
              <a:rPr lang="zh-CN" altLang="en-US" sz="2400" dirty="0" smtClean="0"/>
              <a:t>，将</a:t>
            </a:r>
            <a:r>
              <a:rPr lang="zh-CN" altLang="en-US" sz="2400" dirty="0"/>
              <a:t>会出现</a:t>
            </a:r>
            <a:r>
              <a:rPr lang="zh-CN" altLang="en-US" sz="2400" dirty="0">
                <a:solidFill>
                  <a:srgbClr val="FF3300"/>
                </a:solidFill>
              </a:rPr>
              <a:t>过调幅现象</a:t>
            </a:r>
            <a:r>
              <a:rPr lang="zh-CN" altLang="en-US" sz="2400" dirty="0"/>
              <a:t>而产生包络失真。</a:t>
            </a:r>
            <a:r>
              <a:rPr lang="zh-CN" altLang="en-US" sz="2400" dirty="0" smtClean="0"/>
              <a:t>这时可采用</a:t>
            </a:r>
            <a:r>
              <a:rPr lang="zh-CN" altLang="en-US" sz="2400" dirty="0"/>
              <a:t>同步检波器。</a:t>
            </a:r>
          </a:p>
          <a:p>
            <a:pPr algn="just">
              <a:spcBef>
                <a:spcPts val="0"/>
              </a:spcBef>
              <a:buFont typeface="Wingdings" pitchFamily="2" charset="2"/>
              <a:buChar char="n"/>
            </a:pPr>
            <a:r>
              <a:rPr lang="en-US" altLang="zh-CN" sz="2400" b="1" dirty="0" smtClean="0">
                <a:solidFill>
                  <a:srgbClr val="FF3300"/>
                </a:solidFill>
              </a:rPr>
              <a:t>AM</a:t>
            </a:r>
            <a:r>
              <a:rPr lang="zh-CN" altLang="en-US" sz="2400" b="1" dirty="0">
                <a:solidFill>
                  <a:srgbClr val="FF3300"/>
                </a:solidFill>
              </a:rPr>
              <a:t>信号的频谱</a:t>
            </a:r>
            <a:r>
              <a:rPr lang="en-US" altLang="zh-CN" sz="2400" b="1" dirty="0">
                <a:solidFill>
                  <a:srgbClr val="FF3300"/>
                </a:solidFill>
              </a:rPr>
              <a:t>S</a:t>
            </a:r>
            <a:r>
              <a:rPr lang="en-US" altLang="zh-CN" sz="2400" b="1" baseline="-25000" dirty="0">
                <a:solidFill>
                  <a:srgbClr val="FF3300"/>
                </a:solidFill>
              </a:rPr>
              <a:t>AM</a:t>
            </a:r>
            <a:r>
              <a:rPr lang="en-US" altLang="zh-CN" sz="2400" b="1" dirty="0">
                <a:solidFill>
                  <a:srgbClr val="FF3300"/>
                </a:solidFill>
              </a:rPr>
              <a:t>(ω)</a:t>
            </a:r>
            <a:r>
              <a:rPr lang="zh-CN" altLang="en-US" sz="2400" b="1" dirty="0">
                <a:solidFill>
                  <a:srgbClr val="FF3300"/>
                </a:solidFill>
              </a:rPr>
              <a:t>由</a:t>
            </a:r>
            <a:r>
              <a:rPr lang="zh-CN" altLang="en-US" sz="2400" b="1" dirty="0">
                <a:solidFill>
                  <a:srgbClr val="C00000"/>
                </a:solidFill>
              </a:rPr>
              <a:t>载频分量</a:t>
            </a:r>
            <a:r>
              <a:rPr lang="zh-CN" altLang="en-US" sz="2400" b="1" dirty="0">
                <a:solidFill>
                  <a:srgbClr val="FF3300"/>
                </a:solidFill>
              </a:rPr>
              <a:t>和</a:t>
            </a:r>
            <a:r>
              <a:rPr lang="zh-CN" altLang="en-US" sz="2400" b="1" dirty="0">
                <a:solidFill>
                  <a:srgbClr val="C00000"/>
                </a:solidFill>
              </a:rPr>
              <a:t>上、下两个边带</a:t>
            </a:r>
            <a:r>
              <a:rPr lang="zh-CN" altLang="en-US" sz="2400" b="1" dirty="0">
                <a:solidFill>
                  <a:srgbClr val="FF3300"/>
                </a:solidFill>
              </a:rPr>
              <a:t>组成</a:t>
            </a:r>
            <a:r>
              <a:rPr lang="zh-CN" altLang="en-US" sz="2400" dirty="0"/>
              <a:t>，</a:t>
            </a:r>
            <a:r>
              <a:rPr lang="zh-CN" altLang="en-US" sz="2400" b="1" dirty="0">
                <a:solidFill>
                  <a:srgbClr val="FF3300"/>
                </a:solidFill>
              </a:rPr>
              <a:t>上边带的频谱结构与原调制信号的频谱结构相同，下边带是上边带的镜像</a:t>
            </a:r>
            <a:r>
              <a:rPr lang="zh-CN" altLang="en-US" sz="2400" dirty="0" smtClean="0"/>
              <a:t>。</a:t>
            </a:r>
            <a:r>
              <a:rPr lang="en-US" altLang="zh-CN" sz="2400" b="1" dirty="0" smtClean="0">
                <a:solidFill>
                  <a:srgbClr val="FF3300"/>
                </a:solidFill>
              </a:rPr>
              <a:t>AM</a:t>
            </a:r>
            <a:r>
              <a:rPr lang="zh-CN" altLang="en-US" sz="2400" b="1" dirty="0">
                <a:solidFill>
                  <a:srgbClr val="FF3300"/>
                </a:solidFill>
              </a:rPr>
              <a:t>信号是带有载波的双边带信号，它的带宽是基带信号带宽</a:t>
            </a:r>
            <a:r>
              <a:rPr lang="en-US" altLang="zh-CN" sz="2400" b="1" dirty="0" err="1">
                <a:solidFill>
                  <a:srgbClr val="FF3300"/>
                </a:solidFill>
              </a:rPr>
              <a:t>f</a:t>
            </a:r>
            <a:r>
              <a:rPr lang="en-US" altLang="zh-CN" sz="2400" b="1" baseline="-25000" dirty="0" err="1">
                <a:solidFill>
                  <a:srgbClr val="FF3300"/>
                </a:solidFill>
              </a:rPr>
              <a:t>H</a:t>
            </a:r>
            <a:r>
              <a:rPr lang="zh-CN" altLang="en-US" sz="2400" b="1" dirty="0">
                <a:solidFill>
                  <a:srgbClr val="FF3300"/>
                </a:solidFill>
              </a:rPr>
              <a:t>的两倍，即</a:t>
            </a:r>
            <a:r>
              <a:rPr lang="en-US" altLang="zh-CN" sz="2400" b="1" dirty="0"/>
              <a:t>B</a:t>
            </a:r>
            <a:r>
              <a:rPr lang="en-US" altLang="zh-CN" sz="2400" b="1" baseline="-25000" dirty="0"/>
              <a:t>AM</a:t>
            </a:r>
            <a:r>
              <a:rPr lang="en-US" altLang="zh-CN" sz="2400" b="1" dirty="0"/>
              <a:t>=2f</a:t>
            </a:r>
            <a:r>
              <a:rPr lang="en-US" altLang="zh-CN" sz="2400" b="1" baseline="-25000" dirty="0"/>
              <a:t>H</a:t>
            </a:r>
            <a:r>
              <a:rPr lang="zh-CN" altLang="en-US" sz="2400" dirty="0"/>
              <a:t>。 </a:t>
            </a:r>
          </a:p>
        </p:txBody>
      </p:sp>
      <p:sp>
        <p:nvSpPr>
          <p:cNvPr id="3" name="Rectangle 2"/>
          <p:cNvSpPr txBox="1">
            <a:spLocks noChangeArrowheads="1"/>
          </p:cNvSpPr>
          <p:nvPr/>
        </p:nvSpPr>
        <p:spPr bwMode="auto">
          <a:xfrm>
            <a:off x="755576" y="582960"/>
            <a:ext cx="4752528"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en-US" altLang="zh-CN" sz="4400" b="1" dirty="0" smtClean="0">
                <a:solidFill>
                  <a:schemeClr val="accent2">
                    <a:lumMod val="75000"/>
                  </a:schemeClr>
                </a:solidFill>
                <a:effectLst>
                  <a:outerShdw blurRad="38100" dist="38100" dir="2700000" algn="tl">
                    <a:srgbClr val="000000">
                      <a:alpha val="43137"/>
                    </a:srgbClr>
                  </a:outerShdw>
                </a:effectLst>
              </a:rPr>
              <a:t>AM</a:t>
            </a:r>
            <a:r>
              <a:rPr lang="zh-CN" altLang="en-US" sz="4400" b="1" dirty="0" smtClean="0">
                <a:solidFill>
                  <a:schemeClr val="accent2">
                    <a:lumMod val="75000"/>
                  </a:schemeClr>
                </a:solidFill>
                <a:effectLst>
                  <a:outerShdw blurRad="38100" dist="38100" dir="2700000" algn="tl">
                    <a:srgbClr val="000000">
                      <a:alpha val="43137"/>
                    </a:srgbClr>
                  </a:outerShdw>
                </a:effectLst>
              </a:rPr>
              <a:t>信号的特性</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174081" name="Object 5"/>
          <p:cNvGraphicFramePr>
            <a:graphicFrameLocks noChangeAspect="1"/>
          </p:cNvGraphicFramePr>
          <p:nvPr/>
        </p:nvGraphicFramePr>
        <p:xfrm>
          <a:off x="899592" y="3933056"/>
          <a:ext cx="6764982" cy="1656184"/>
        </p:xfrm>
        <a:graphic>
          <a:graphicData uri="http://schemas.openxmlformats.org/presentationml/2006/ole">
            <mc:AlternateContent xmlns:mc="http://schemas.openxmlformats.org/markup-compatibility/2006">
              <mc:Choice xmlns:v="urn:schemas-microsoft-com:vml" Requires="v">
                <p:oleObj spid="_x0000_s174126" name="Equation" r:id="rId3" imgW="3581280" imgH="876240" progId="Equation.DSMT4">
                  <p:embed/>
                </p:oleObj>
              </mc:Choice>
              <mc:Fallback>
                <p:oleObj name="Equation" r:id="rId3" imgW="3581280" imgH="8762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933056"/>
                        <a:ext cx="6764982" cy="1656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082" name="Object 10"/>
          <p:cNvGraphicFramePr>
            <a:graphicFrameLocks noChangeAspect="1"/>
          </p:cNvGraphicFramePr>
          <p:nvPr/>
        </p:nvGraphicFramePr>
        <p:xfrm>
          <a:off x="899592" y="5661248"/>
          <a:ext cx="3715519" cy="985493"/>
        </p:xfrm>
        <a:graphic>
          <a:graphicData uri="http://schemas.openxmlformats.org/presentationml/2006/ole">
            <mc:AlternateContent xmlns:mc="http://schemas.openxmlformats.org/markup-compatibility/2006">
              <mc:Choice xmlns:v="urn:schemas-microsoft-com:vml" Requires="v">
                <p:oleObj spid="_x0000_s174127" name="Equation" r:id="rId5" imgW="1434960" imgH="380880" progId="Equation.DSMT4">
                  <p:embed/>
                </p:oleObj>
              </mc:Choice>
              <mc:Fallback>
                <p:oleObj name="Equation" r:id="rId5" imgW="1434960" imgH="38088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5661248"/>
                        <a:ext cx="3715519" cy="985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AutoShape 11"/>
          <p:cNvSpPr>
            <a:spLocks/>
          </p:cNvSpPr>
          <p:nvPr/>
        </p:nvSpPr>
        <p:spPr bwMode="auto">
          <a:xfrm>
            <a:off x="4860032" y="6507163"/>
            <a:ext cx="1219200" cy="350837"/>
          </a:xfrm>
          <a:prstGeom prst="borderCallout2">
            <a:avLst>
              <a:gd name="adj1" fmla="val 32579"/>
              <a:gd name="adj2" fmla="val -6250"/>
              <a:gd name="adj3" fmla="val 32579"/>
              <a:gd name="adj4" fmla="val -8856"/>
              <a:gd name="adj5" fmla="val -15807"/>
              <a:gd name="adj6" fmla="val -88513"/>
            </a:avLst>
          </a:prstGeom>
          <a:solidFill>
            <a:schemeClr val="accent1"/>
          </a:solidFill>
          <a:ln w="9525">
            <a:solidFill>
              <a:schemeClr val="tx1"/>
            </a:solidFill>
            <a:miter lim="800000"/>
            <a:headEnd/>
            <a:tailEnd/>
          </a:ln>
        </p:spPr>
        <p:txBody>
          <a:bodyPr/>
          <a:lstStyle/>
          <a:p>
            <a:pPr algn="ctr"/>
            <a:r>
              <a:rPr lang="zh-CN" altLang="en-US" sz="1600" dirty="0"/>
              <a:t>载波功率</a:t>
            </a:r>
          </a:p>
        </p:txBody>
      </p:sp>
      <p:sp>
        <p:nvSpPr>
          <p:cNvPr id="7" name="AutoShape 12"/>
          <p:cNvSpPr>
            <a:spLocks/>
          </p:cNvSpPr>
          <p:nvPr/>
        </p:nvSpPr>
        <p:spPr bwMode="auto">
          <a:xfrm>
            <a:off x="4860032" y="6093296"/>
            <a:ext cx="1219200" cy="350837"/>
          </a:xfrm>
          <a:prstGeom prst="borderCallout2">
            <a:avLst>
              <a:gd name="adj1" fmla="val 32579"/>
              <a:gd name="adj2" fmla="val -6250"/>
              <a:gd name="adj3" fmla="val 21868"/>
              <a:gd name="adj4" fmla="val -25953"/>
              <a:gd name="adj5" fmla="val 35964"/>
              <a:gd name="adj6" fmla="val -31274"/>
            </a:avLst>
          </a:prstGeom>
          <a:solidFill>
            <a:schemeClr val="accent1"/>
          </a:solidFill>
          <a:ln w="9525">
            <a:solidFill>
              <a:schemeClr val="tx1"/>
            </a:solidFill>
            <a:miter lim="800000"/>
            <a:headEnd/>
            <a:tailEnd/>
          </a:ln>
        </p:spPr>
        <p:txBody>
          <a:bodyPr/>
          <a:lstStyle/>
          <a:p>
            <a:pPr algn="ctr"/>
            <a:r>
              <a:rPr lang="zh-CN" altLang="en-US" sz="1600" dirty="0"/>
              <a:t>边带功率</a:t>
            </a:r>
          </a:p>
        </p:txBody>
      </p:sp>
      <p:graphicFrame>
        <p:nvGraphicFramePr>
          <p:cNvPr id="174083" name="Object 9"/>
          <p:cNvGraphicFramePr>
            <a:graphicFrameLocks noChangeAspect="1"/>
          </p:cNvGraphicFramePr>
          <p:nvPr/>
        </p:nvGraphicFramePr>
        <p:xfrm>
          <a:off x="6588224" y="4581128"/>
          <a:ext cx="1977975" cy="368536"/>
        </p:xfrm>
        <a:graphic>
          <a:graphicData uri="http://schemas.openxmlformats.org/presentationml/2006/ole">
            <mc:AlternateContent xmlns:mc="http://schemas.openxmlformats.org/markup-compatibility/2006">
              <mc:Choice xmlns:v="urn:schemas-microsoft-com:vml" Requires="v">
                <p:oleObj spid="_x0000_s174128" name="Equation" r:id="rId7" imgW="1295280" imgH="241200" progId="Equation.DSMT4">
                  <p:embed/>
                </p:oleObj>
              </mc:Choice>
              <mc:Fallback>
                <p:oleObj name="Equation" r:id="rId7" imgW="1295280" imgH="2412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224" y="4581128"/>
                        <a:ext cx="1977975" cy="3685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6516216" y="5373216"/>
          <a:ext cx="2190750" cy="660400"/>
        </p:xfrm>
        <a:graphic>
          <a:graphicData uri="http://schemas.openxmlformats.org/presentationml/2006/ole">
            <mc:AlternateContent xmlns:mc="http://schemas.openxmlformats.org/markup-compatibility/2006">
              <mc:Choice xmlns:v="urn:schemas-microsoft-com:vml" Requires="v">
                <p:oleObj spid="_x0000_s174129" name="Equation" r:id="rId9" imgW="1434960" imgH="431640" progId="Equation.DSMT4">
                  <p:embed/>
                </p:oleObj>
              </mc:Choice>
              <mc:Fallback>
                <p:oleObj name="Equation" r:id="rId9" imgW="1434960" imgH="43164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6216" y="5373216"/>
                        <a:ext cx="219075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6477000" y="6037088"/>
          <a:ext cx="2268538" cy="776288"/>
        </p:xfrm>
        <a:graphic>
          <a:graphicData uri="http://schemas.openxmlformats.org/presentationml/2006/ole">
            <mc:AlternateContent xmlns:mc="http://schemas.openxmlformats.org/markup-compatibility/2006">
              <mc:Choice xmlns:v="urn:schemas-microsoft-com:vml" Requires="v">
                <p:oleObj spid="_x0000_s174130" name="Equation" r:id="rId11" imgW="1485720" imgH="507960" progId="Equation.DSMT4">
                  <p:embed/>
                </p:oleObj>
              </mc:Choice>
              <mc:Fallback>
                <p:oleObj name="Equation" r:id="rId11" imgW="1485720" imgH="507960"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7000" y="6037088"/>
                        <a:ext cx="2268538"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4"/>
          <p:cNvSpPr txBox="1">
            <a:spLocks noChangeArrowheads="1"/>
          </p:cNvSpPr>
          <p:nvPr/>
        </p:nvSpPr>
        <p:spPr bwMode="auto">
          <a:xfrm>
            <a:off x="304800" y="1722735"/>
            <a:ext cx="8534400" cy="461665"/>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2400" dirty="0" smtClean="0"/>
              <a:t>设             </a:t>
            </a:r>
            <a:r>
              <a:rPr lang="en-US" altLang="zh-CN" sz="2400" dirty="0" smtClean="0"/>
              <a:t>                 </a:t>
            </a:r>
            <a:r>
              <a:rPr lang="zh-CN" altLang="en-US" sz="2400" dirty="0" smtClean="0"/>
              <a:t>，满量调幅（</a:t>
            </a:r>
            <a:r>
              <a:rPr lang="en-US" altLang="zh-CN" sz="2400" dirty="0" smtClean="0"/>
              <a:t>100%</a:t>
            </a:r>
            <a:r>
              <a:rPr lang="zh-CN" altLang="en-US" sz="2400" dirty="0" smtClean="0"/>
              <a:t>），则</a:t>
            </a:r>
            <a:endParaRPr lang="zh-CN" altLang="en-US" sz="2400" dirty="0"/>
          </a:p>
        </p:txBody>
      </p:sp>
      <p:sp>
        <p:nvSpPr>
          <p:cNvPr id="3" name="Rectangle 2"/>
          <p:cNvSpPr txBox="1">
            <a:spLocks noChangeArrowheads="1"/>
          </p:cNvSpPr>
          <p:nvPr/>
        </p:nvSpPr>
        <p:spPr bwMode="auto">
          <a:xfrm>
            <a:off x="755576" y="582960"/>
            <a:ext cx="2376264"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en-US" altLang="zh-CN" sz="4400" b="1" dirty="0" smtClean="0">
                <a:solidFill>
                  <a:schemeClr val="accent2">
                    <a:lumMod val="75000"/>
                  </a:schemeClr>
                </a:solidFill>
                <a:effectLst>
                  <a:outerShdw blurRad="38100" dist="38100" dir="2700000" algn="tl">
                    <a:srgbClr val="000000">
                      <a:alpha val="43137"/>
                    </a:srgbClr>
                  </a:outerShdw>
                </a:effectLst>
              </a:rPr>
              <a:t> </a:t>
            </a:r>
            <a:r>
              <a:rPr lang="zh-CN" altLang="en-US" sz="4400" b="1" dirty="0" smtClean="0">
                <a:solidFill>
                  <a:schemeClr val="accent2">
                    <a:lumMod val="75000"/>
                  </a:schemeClr>
                </a:solidFill>
                <a:effectLst>
                  <a:outerShdw blurRad="38100" dist="38100" dir="2700000" algn="tl">
                    <a:srgbClr val="000000">
                      <a:alpha val="43137"/>
                    </a:srgbClr>
                  </a:outerShdw>
                </a:effectLst>
              </a:rPr>
              <a:t>例题</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174082" name="Object 10"/>
          <p:cNvGraphicFramePr>
            <a:graphicFrameLocks noChangeAspect="1"/>
          </p:cNvGraphicFramePr>
          <p:nvPr/>
        </p:nvGraphicFramePr>
        <p:xfrm>
          <a:off x="747713" y="2478088"/>
          <a:ext cx="2925762" cy="2400300"/>
        </p:xfrm>
        <a:graphic>
          <a:graphicData uri="http://schemas.openxmlformats.org/presentationml/2006/ole">
            <mc:AlternateContent xmlns:mc="http://schemas.openxmlformats.org/markup-compatibility/2006">
              <mc:Choice xmlns:v="urn:schemas-microsoft-com:vml" Requires="v">
                <p:oleObj spid="_x0000_s228390" name="Equation" r:id="rId3" imgW="1130040" imgH="927000" progId="Equation.DSMT4">
                  <p:embed/>
                </p:oleObj>
              </mc:Choice>
              <mc:Fallback>
                <p:oleObj name="Equation" r:id="rId3" imgW="1130040" imgH="9270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3" y="2478088"/>
                        <a:ext cx="2925762" cy="240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083" name="Object 9"/>
          <p:cNvGraphicFramePr>
            <a:graphicFrameLocks noChangeAspect="1"/>
          </p:cNvGraphicFramePr>
          <p:nvPr/>
        </p:nvGraphicFramePr>
        <p:xfrm>
          <a:off x="1178270" y="1772816"/>
          <a:ext cx="1953570" cy="408930"/>
        </p:xfrm>
        <a:graphic>
          <a:graphicData uri="http://schemas.openxmlformats.org/presentationml/2006/ole">
            <mc:AlternateContent xmlns:mc="http://schemas.openxmlformats.org/markup-compatibility/2006">
              <mc:Choice xmlns:v="urn:schemas-microsoft-com:vml" Requires="v">
                <p:oleObj spid="_x0000_s228391" name="Equation" r:id="rId5" imgW="1091880" imgH="228600" progId="Equation.DSMT4">
                  <p:embed/>
                </p:oleObj>
              </mc:Choice>
              <mc:Fallback>
                <p:oleObj name="Equation" r:id="rId5" imgW="109188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8270" y="1772816"/>
                        <a:ext cx="1953570" cy="4089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3883025" y="3141663"/>
          <a:ext cx="2559050" cy="660400"/>
        </p:xfrm>
        <a:graphic>
          <a:graphicData uri="http://schemas.openxmlformats.org/presentationml/2006/ole">
            <mc:AlternateContent xmlns:mc="http://schemas.openxmlformats.org/markup-compatibility/2006">
              <mc:Choice xmlns:v="urn:schemas-microsoft-com:vml" Requires="v">
                <p:oleObj spid="_x0000_s228392" name="Equation" r:id="rId7" imgW="1676160" imgH="431640" progId="Equation.DSMT4">
                  <p:embed/>
                </p:oleObj>
              </mc:Choice>
              <mc:Fallback>
                <p:oleObj name="Equation" r:id="rId7" imgW="1676160" imgH="4316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3025" y="3141663"/>
                        <a:ext cx="255905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6753869" y="1760488"/>
          <a:ext cx="1706563" cy="427037"/>
        </p:xfrm>
        <a:graphic>
          <a:graphicData uri="http://schemas.openxmlformats.org/presentationml/2006/ole">
            <mc:AlternateContent xmlns:mc="http://schemas.openxmlformats.org/markup-compatibility/2006">
              <mc:Choice xmlns:v="urn:schemas-microsoft-com:vml" Requires="v">
                <p:oleObj spid="_x0000_s228393" name="Equation" r:id="rId9" imgW="1117440" imgH="279360" progId="Equation.DSMT4">
                  <p:embed/>
                </p:oleObj>
              </mc:Choice>
              <mc:Fallback>
                <p:oleObj name="Equation" r:id="rId9" imgW="1117440" imgH="279360"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53869" y="1760488"/>
                        <a:ext cx="1706563"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4"/>
          <p:cNvSpPr txBox="1">
            <a:spLocks noChangeArrowheads="1"/>
          </p:cNvSpPr>
          <p:nvPr/>
        </p:nvSpPr>
        <p:spPr bwMode="auto">
          <a:xfrm>
            <a:off x="323528" y="4941168"/>
            <a:ext cx="8534400" cy="830997"/>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2400" dirty="0" smtClean="0"/>
              <a:t>可以看出载波虽然不携带有用信息，但占据大部分功率，最少占去</a:t>
            </a:r>
            <a:r>
              <a:rPr lang="en-US" altLang="zh-CN" sz="2400" dirty="0" smtClean="0"/>
              <a:t>2/3</a:t>
            </a:r>
            <a:r>
              <a:rPr lang="zh-CN" altLang="en-US" sz="2400" dirty="0" smtClean="0"/>
              <a:t>功率。所以</a:t>
            </a:r>
            <a:r>
              <a:rPr lang="en-US" altLang="zh-CN" sz="2400" dirty="0" smtClean="0"/>
              <a:t>AM</a:t>
            </a:r>
            <a:r>
              <a:rPr lang="zh-CN" altLang="en-US" sz="2400" dirty="0" smtClean="0"/>
              <a:t>信号的功率利用率比较低。</a:t>
            </a:r>
            <a:endParaRPr lang="zh-CN" altLang="en-US" sz="2400" dirty="0"/>
          </a:p>
        </p:txBody>
      </p:sp>
    </p:spTree>
  </p:cSld>
  <p:clrMapOvr>
    <a:masterClrMapping/>
  </p:clrMapOvr>
  <p:transition spd="med">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335" name="Object 5"/>
          <p:cNvGraphicFramePr>
            <a:graphicFrameLocks noChangeAspect="1"/>
          </p:cNvGraphicFramePr>
          <p:nvPr/>
        </p:nvGraphicFramePr>
        <p:xfrm>
          <a:off x="251520" y="2276872"/>
          <a:ext cx="8647113" cy="2052638"/>
        </p:xfrm>
        <a:graphic>
          <a:graphicData uri="http://schemas.openxmlformats.org/presentationml/2006/ole">
            <mc:AlternateContent xmlns:mc="http://schemas.openxmlformats.org/markup-compatibility/2006">
              <mc:Choice xmlns:v="urn:schemas-microsoft-com:vml" Requires="v">
                <p:oleObj spid="_x0000_s229405" name="Visio" r:id="rId3" imgW="2968560" imgH="704160" progId="Visio.Drawing.11">
                  <p:embed/>
                </p:oleObj>
              </mc:Choice>
              <mc:Fallback>
                <p:oleObj name="Visio" r:id="rId3" imgW="2968560" imgH="70416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276872"/>
                        <a:ext cx="8647113" cy="205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4"/>
          <p:cNvSpPr txBox="1">
            <a:spLocks noChangeArrowheads="1"/>
          </p:cNvSpPr>
          <p:nvPr/>
        </p:nvSpPr>
        <p:spPr bwMode="auto">
          <a:xfrm>
            <a:off x="323528" y="4941168"/>
            <a:ext cx="8534400" cy="1200329"/>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2400" dirty="0" smtClean="0"/>
              <a:t>条件：</a:t>
            </a:r>
            <a:endParaRPr lang="en-US" altLang="zh-CN" sz="2400" dirty="0" smtClean="0"/>
          </a:p>
          <a:p>
            <a:pPr algn="just">
              <a:spcBef>
                <a:spcPts val="0"/>
              </a:spcBef>
              <a:buFont typeface="Wingdings" pitchFamily="2" charset="2"/>
              <a:buChar char="n"/>
            </a:pPr>
            <a:endParaRPr lang="en-US" altLang="zh-CN" sz="2400" dirty="0" smtClean="0"/>
          </a:p>
          <a:p>
            <a:pPr algn="just">
              <a:spcBef>
                <a:spcPts val="0"/>
              </a:spcBef>
              <a:buFont typeface="Wingdings" pitchFamily="2" charset="2"/>
              <a:buChar char="n"/>
            </a:pPr>
            <a:r>
              <a:rPr lang="zh-CN" altLang="en-US" sz="2400" dirty="0" smtClean="0"/>
              <a:t>特点：实现简单，无需载波同步，输出幅度大。</a:t>
            </a:r>
            <a:endParaRPr lang="zh-CN" altLang="en-US" sz="2400" dirty="0"/>
          </a:p>
        </p:txBody>
      </p:sp>
      <p:sp>
        <p:nvSpPr>
          <p:cNvPr id="110594" name="Text Box 4"/>
          <p:cNvSpPr txBox="1">
            <a:spLocks noChangeArrowheads="1"/>
          </p:cNvSpPr>
          <p:nvPr/>
        </p:nvSpPr>
        <p:spPr bwMode="auto">
          <a:xfrm>
            <a:off x="304800" y="1722735"/>
            <a:ext cx="8534400" cy="461665"/>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2400" dirty="0" smtClean="0"/>
              <a:t>包络检波</a:t>
            </a:r>
            <a:endParaRPr lang="zh-CN" altLang="en-US" sz="2400" dirty="0"/>
          </a:p>
        </p:txBody>
      </p:sp>
      <p:sp>
        <p:nvSpPr>
          <p:cNvPr id="3" name="Rectangle 2"/>
          <p:cNvSpPr txBox="1">
            <a:spLocks noChangeArrowheads="1"/>
          </p:cNvSpPr>
          <p:nvPr/>
        </p:nvSpPr>
        <p:spPr bwMode="auto">
          <a:xfrm>
            <a:off x="755576" y="582960"/>
            <a:ext cx="4320480"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en-US" altLang="zh-CN" sz="4400" b="1" dirty="0" smtClean="0">
                <a:solidFill>
                  <a:schemeClr val="accent2">
                    <a:lumMod val="75000"/>
                  </a:schemeClr>
                </a:solidFill>
                <a:effectLst>
                  <a:outerShdw blurRad="38100" dist="38100" dir="2700000" algn="tl">
                    <a:srgbClr val="000000">
                      <a:alpha val="43137"/>
                    </a:srgbClr>
                  </a:outerShdw>
                </a:effectLst>
              </a:rPr>
              <a:t> AM</a:t>
            </a:r>
            <a:r>
              <a:rPr lang="zh-CN" altLang="en-US" sz="4400" b="1" dirty="0" smtClean="0">
                <a:solidFill>
                  <a:schemeClr val="accent2">
                    <a:lumMod val="75000"/>
                  </a:schemeClr>
                </a:solidFill>
                <a:effectLst>
                  <a:outerShdw blurRad="38100" dist="38100" dir="2700000" algn="tl">
                    <a:srgbClr val="000000">
                      <a:alpha val="43137"/>
                    </a:srgbClr>
                  </a:outerShdw>
                </a:effectLst>
              </a:rPr>
              <a:t>信号的解调</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174083" name="Object 9"/>
          <p:cNvGraphicFramePr>
            <a:graphicFrameLocks noChangeAspect="1"/>
          </p:cNvGraphicFramePr>
          <p:nvPr/>
        </p:nvGraphicFramePr>
        <p:xfrm>
          <a:off x="6289675" y="2686050"/>
          <a:ext cx="1974850" cy="454025"/>
        </p:xfrm>
        <a:graphic>
          <a:graphicData uri="http://schemas.openxmlformats.org/presentationml/2006/ole">
            <mc:AlternateContent xmlns:mc="http://schemas.openxmlformats.org/markup-compatibility/2006">
              <mc:Choice xmlns:v="urn:schemas-microsoft-com:vml" Requires="v">
                <p:oleObj spid="_x0000_s229406" name="Equation" r:id="rId5" imgW="1104840" imgH="253800" progId="Equation.DSMT4">
                  <p:embed/>
                </p:oleObj>
              </mc:Choice>
              <mc:Fallback>
                <p:oleObj name="Equation" r:id="rId5" imgW="1104840" imgH="2538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9675" y="2686050"/>
                        <a:ext cx="197485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1763687" y="4941168"/>
          <a:ext cx="1534655" cy="504056"/>
        </p:xfrm>
        <a:graphic>
          <a:graphicData uri="http://schemas.openxmlformats.org/presentationml/2006/ole">
            <mc:AlternateContent xmlns:mc="http://schemas.openxmlformats.org/markup-compatibility/2006">
              <mc:Choice xmlns:v="urn:schemas-microsoft-com:vml" Requires="v">
                <p:oleObj spid="_x0000_s229407" name="Equation" r:id="rId7" imgW="850680" imgH="279360" progId="Equation.DSMT4">
                  <p:embed/>
                </p:oleObj>
              </mc:Choice>
              <mc:Fallback>
                <p:oleObj name="Equation" r:id="rId7" imgW="850680" imgH="2793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687" y="4941168"/>
                        <a:ext cx="1534655"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4"/>
          <p:cNvSpPr txBox="1">
            <a:spLocks noChangeArrowheads="1"/>
          </p:cNvSpPr>
          <p:nvPr/>
        </p:nvSpPr>
        <p:spPr bwMode="auto">
          <a:xfrm>
            <a:off x="323528" y="4941168"/>
            <a:ext cx="8534400" cy="1200329"/>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2400" dirty="0" smtClean="0"/>
              <a:t>由于相干解调需要相干载波，而载波恢复会存在相位误差，导致输出信号幅度减小：</a:t>
            </a:r>
            <a:endParaRPr lang="en-US" altLang="zh-CN" sz="2400" dirty="0" smtClean="0"/>
          </a:p>
          <a:p>
            <a:pPr algn="just">
              <a:spcBef>
                <a:spcPts val="0"/>
              </a:spcBef>
              <a:buFont typeface="Wingdings" pitchFamily="2" charset="2"/>
              <a:buChar char="n"/>
            </a:pPr>
            <a:endParaRPr lang="en-US" altLang="zh-CN" sz="2400" dirty="0" smtClean="0"/>
          </a:p>
        </p:txBody>
      </p:sp>
      <p:sp>
        <p:nvSpPr>
          <p:cNvPr id="3" name="Rectangle 2"/>
          <p:cNvSpPr txBox="1">
            <a:spLocks noChangeArrowheads="1"/>
          </p:cNvSpPr>
          <p:nvPr/>
        </p:nvSpPr>
        <p:spPr bwMode="auto">
          <a:xfrm>
            <a:off x="755576" y="582960"/>
            <a:ext cx="6336704"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en-US" altLang="zh-CN" sz="4400" b="1" dirty="0" smtClean="0">
                <a:solidFill>
                  <a:schemeClr val="accent2">
                    <a:lumMod val="75000"/>
                  </a:schemeClr>
                </a:solidFill>
                <a:effectLst>
                  <a:outerShdw blurRad="38100" dist="38100" dir="2700000" algn="tl">
                    <a:srgbClr val="000000">
                      <a:alpha val="43137"/>
                    </a:srgbClr>
                  </a:outerShdw>
                </a:effectLst>
              </a:rPr>
              <a:t> AM</a:t>
            </a:r>
            <a:r>
              <a:rPr lang="zh-CN" altLang="en-US" sz="4400" b="1" dirty="0" smtClean="0">
                <a:solidFill>
                  <a:schemeClr val="accent2">
                    <a:lumMod val="75000"/>
                  </a:schemeClr>
                </a:solidFill>
                <a:effectLst>
                  <a:outerShdw blurRad="38100" dist="38100" dir="2700000" algn="tl">
                    <a:srgbClr val="000000">
                      <a:alpha val="43137"/>
                    </a:srgbClr>
                  </a:outerShdw>
                </a:effectLst>
              </a:rPr>
              <a:t>信号的相干解调</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10" name="Object 9"/>
          <p:cNvGraphicFramePr>
            <a:graphicFrameLocks noChangeAspect="1"/>
          </p:cNvGraphicFramePr>
          <p:nvPr/>
        </p:nvGraphicFramePr>
        <p:xfrm>
          <a:off x="1403648" y="5733256"/>
          <a:ext cx="5314950" cy="757237"/>
        </p:xfrm>
        <a:graphic>
          <a:graphicData uri="http://schemas.openxmlformats.org/presentationml/2006/ole">
            <mc:AlternateContent xmlns:mc="http://schemas.openxmlformats.org/markup-compatibility/2006">
              <mc:Choice xmlns:v="urn:schemas-microsoft-com:vml" Requires="v">
                <p:oleObj spid="_x0000_s227343" name="Equation" r:id="rId3" imgW="2946240" imgH="419040" progId="Equation.DSMT4">
                  <p:embed/>
                </p:oleObj>
              </mc:Choice>
              <mc:Fallback>
                <p:oleObj name="Equation" r:id="rId3" imgW="2946240" imgH="419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5733256"/>
                        <a:ext cx="5314950"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7337" name="Picture 9"/>
          <p:cNvPicPr>
            <a:picLocks noChangeAspect="1" noChangeArrowheads="1"/>
          </p:cNvPicPr>
          <p:nvPr/>
        </p:nvPicPr>
        <p:blipFill>
          <a:blip r:embed="rId5" cstate="print"/>
          <a:srcRect/>
          <a:stretch>
            <a:fillRect/>
          </a:stretch>
        </p:blipFill>
        <p:spPr bwMode="auto">
          <a:xfrm>
            <a:off x="876300" y="2119313"/>
            <a:ext cx="7391400" cy="2619375"/>
          </a:xfrm>
          <a:prstGeom prst="rect">
            <a:avLst/>
          </a:prstGeom>
          <a:noFill/>
          <a:ln w="9525">
            <a:noFill/>
            <a:miter lim="800000"/>
            <a:headEnd/>
            <a:tailEnd/>
          </a:ln>
        </p:spPr>
      </p:pic>
    </p:spTree>
  </p:cSld>
  <p:clrMapOvr>
    <a:masterClrMapping/>
  </p:clrMapOvr>
  <p:transition spd="med">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539552" y="1628800"/>
            <a:ext cx="8229600" cy="3342453"/>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2400" dirty="0" smtClean="0"/>
              <a:t>在</a:t>
            </a:r>
            <a:r>
              <a:rPr lang="en-US" altLang="zh-CN" sz="2400" dirty="0"/>
              <a:t>AM</a:t>
            </a:r>
            <a:r>
              <a:rPr lang="zh-CN" altLang="en-US" sz="2400" dirty="0"/>
              <a:t>信号中，载波分量并不携带信息， 信息完全由边带传送</a:t>
            </a:r>
            <a:r>
              <a:rPr lang="zh-CN" altLang="en-US" sz="2400" dirty="0" smtClean="0"/>
              <a:t>。</a:t>
            </a:r>
            <a:endParaRPr lang="en-US" altLang="zh-CN" sz="2400" dirty="0" smtClean="0"/>
          </a:p>
          <a:p>
            <a:pPr algn="just">
              <a:spcBef>
                <a:spcPts val="0"/>
              </a:spcBef>
              <a:buFont typeface="Wingdings" pitchFamily="2" charset="2"/>
              <a:buChar char="n"/>
            </a:pPr>
            <a:r>
              <a:rPr lang="zh-CN" altLang="en-US" sz="2400" dirty="0" smtClean="0"/>
              <a:t>如果</a:t>
            </a:r>
            <a:r>
              <a:rPr lang="zh-CN" altLang="en-US" sz="2400" dirty="0"/>
              <a:t>将载波抑制，</a:t>
            </a:r>
            <a:r>
              <a:rPr lang="zh-CN" altLang="en-US" sz="2400" dirty="0" smtClean="0"/>
              <a:t>只需直流</a:t>
            </a:r>
            <a:r>
              <a:rPr lang="en-US" altLang="zh-CN" sz="2400" dirty="0"/>
              <a:t>A</a:t>
            </a:r>
            <a:r>
              <a:rPr lang="en-US" altLang="zh-CN" sz="2400" baseline="-25000" dirty="0"/>
              <a:t>0</a:t>
            </a:r>
            <a:r>
              <a:rPr lang="zh-CN" altLang="en-US" sz="2400" dirty="0"/>
              <a:t>去掉， 即可输出抑制载波双边带信号，简称双边带信号（</a:t>
            </a:r>
            <a:r>
              <a:rPr lang="en-US" altLang="zh-CN" sz="2400" dirty="0"/>
              <a:t>DSB</a:t>
            </a:r>
            <a:r>
              <a:rPr lang="zh-CN" altLang="en-US" sz="2400" dirty="0"/>
              <a:t>）</a:t>
            </a:r>
            <a:r>
              <a:rPr lang="zh-CN" altLang="en-US" sz="2400" dirty="0" smtClean="0"/>
              <a:t>。</a:t>
            </a:r>
            <a:endParaRPr lang="en-US" altLang="zh-CN" sz="2400" dirty="0" smtClean="0"/>
          </a:p>
          <a:p>
            <a:pPr algn="just">
              <a:spcBef>
                <a:spcPts val="0"/>
              </a:spcBef>
              <a:buFont typeface="Wingdings" pitchFamily="2" charset="2"/>
              <a:buChar char="n"/>
            </a:pPr>
            <a:r>
              <a:rPr lang="zh-CN" altLang="en-US" sz="2400" dirty="0" smtClean="0"/>
              <a:t> </a:t>
            </a:r>
            <a:r>
              <a:rPr lang="zh-CN" altLang="en-US" sz="2400" dirty="0"/>
              <a:t>其时域和频域表示式分别为</a:t>
            </a:r>
          </a:p>
          <a:p>
            <a:pPr algn="just">
              <a:lnSpc>
                <a:spcPct val="140000"/>
              </a:lnSpc>
              <a:spcBef>
                <a:spcPct val="50000"/>
              </a:spcBef>
            </a:pPr>
            <a:r>
              <a:rPr lang="zh-CN" altLang="en-US" sz="2400" dirty="0"/>
              <a:t>                   </a:t>
            </a:r>
            <a:r>
              <a:rPr lang="en-US" altLang="zh-CN" sz="2400" dirty="0">
                <a:solidFill>
                  <a:srgbClr val="FF3300"/>
                </a:solidFill>
              </a:rPr>
              <a:t>s</a:t>
            </a:r>
            <a:r>
              <a:rPr lang="en-US" altLang="zh-CN" sz="2400" baseline="-25000" dirty="0">
                <a:solidFill>
                  <a:srgbClr val="FF3300"/>
                </a:solidFill>
              </a:rPr>
              <a:t>DSB</a:t>
            </a:r>
            <a:r>
              <a:rPr lang="en-US" altLang="zh-CN" sz="2400" dirty="0">
                <a:solidFill>
                  <a:srgbClr val="FF3300"/>
                </a:solidFill>
              </a:rPr>
              <a:t>(t)=</a:t>
            </a:r>
            <a:r>
              <a:rPr lang="en-US" altLang="zh-CN" sz="2400" dirty="0" smtClean="0">
                <a:solidFill>
                  <a:srgbClr val="FF3300"/>
                </a:solidFill>
              </a:rPr>
              <a:t>m(t)cosω</a:t>
            </a:r>
            <a:r>
              <a:rPr lang="en-US" altLang="zh-CN" sz="2400" baseline="-25000" dirty="0" smtClean="0">
                <a:solidFill>
                  <a:srgbClr val="FF3300"/>
                </a:solidFill>
              </a:rPr>
              <a:t>c</a:t>
            </a:r>
            <a:r>
              <a:rPr lang="en-US" altLang="zh-CN" sz="2400" dirty="0" smtClean="0">
                <a:solidFill>
                  <a:srgbClr val="FF3300"/>
                </a:solidFill>
              </a:rPr>
              <a:t>t</a:t>
            </a:r>
            <a:endParaRPr lang="en-US" altLang="zh-CN" sz="2400" dirty="0"/>
          </a:p>
          <a:p>
            <a:pPr>
              <a:lnSpc>
                <a:spcPct val="140000"/>
              </a:lnSpc>
              <a:spcBef>
                <a:spcPct val="50000"/>
              </a:spcBef>
            </a:pPr>
            <a:r>
              <a:rPr lang="en-US" altLang="zh-CN" sz="2400" dirty="0"/>
              <a:t>                   </a:t>
            </a:r>
            <a:r>
              <a:rPr lang="en-US" altLang="zh-CN" sz="2400" dirty="0">
                <a:solidFill>
                  <a:srgbClr val="FF3300"/>
                </a:solidFill>
              </a:rPr>
              <a:t>S</a:t>
            </a:r>
            <a:r>
              <a:rPr lang="en-US" altLang="zh-CN" sz="2400" baseline="-25000" dirty="0">
                <a:solidFill>
                  <a:srgbClr val="FF3300"/>
                </a:solidFill>
              </a:rPr>
              <a:t>DSB</a:t>
            </a:r>
            <a:r>
              <a:rPr lang="en-US" altLang="zh-CN" sz="2400" dirty="0">
                <a:solidFill>
                  <a:srgbClr val="FF3300"/>
                </a:solidFill>
              </a:rPr>
              <a:t>(ω)=   </a:t>
            </a:r>
            <a:r>
              <a:rPr lang="zh-CN" altLang="en-US" sz="2400" dirty="0">
                <a:solidFill>
                  <a:srgbClr val="FF3300"/>
                </a:solidFill>
              </a:rPr>
              <a:t>［</a:t>
            </a:r>
            <a:r>
              <a:rPr lang="en-US" altLang="zh-CN" sz="2400" dirty="0">
                <a:solidFill>
                  <a:srgbClr val="FF3300"/>
                </a:solidFill>
              </a:rPr>
              <a:t>M(ω+ω</a:t>
            </a:r>
            <a:r>
              <a:rPr lang="en-US" altLang="zh-CN" sz="2400" baseline="-25000" dirty="0">
                <a:solidFill>
                  <a:srgbClr val="FF3300"/>
                </a:solidFill>
              </a:rPr>
              <a:t>c</a:t>
            </a:r>
            <a:r>
              <a:rPr lang="en-US" altLang="zh-CN" sz="2400" dirty="0">
                <a:solidFill>
                  <a:srgbClr val="FF3300"/>
                </a:solidFill>
              </a:rPr>
              <a:t>)+M(ω-ω</a:t>
            </a:r>
            <a:r>
              <a:rPr lang="en-US" altLang="zh-CN" sz="2400" baseline="-25000" dirty="0">
                <a:solidFill>
                  <a:srgbClr val="FF3300"/>
                </a:solidFill>
              </a:rPr>
              <a:t>c</a:t>
            </a:r>
            <a:r>
              <a:rPr lang="en-US" altLang="zh-CN" sz="2400" dirty="0">
                <a:solidFill>
                  <a:srgbClr val="FF3300"/>
                </a:solidFill>
              </a:rPr>
              <a:t>)</a:t>
            </a:r>
            <a:r>
              <a:rPr lang="zh-CN" altLang="en-US" sz="2400" dirty="0">
                <a:solidFill>
                  <a:srgbClr val="FF3300"/>
                </a:solidFill>
              </a:rPr>
              <a:t>］</a:t>
            </a:r>
            <a:r>
              <a:rPr lang="zh-CN" altLang="en-US" sz="2400" dirty="0"/>
              <a:t> </a:t>
            </a:r>
          </a:p>
        </p:txBody>
      </p:sp>
      <p:graphicFrame>
        <p:nvGraphicFramePr>
          <p:cNvPr id="9218" name="Object 5"/>
          <p:cNvGraphicFramePr>
            <a:graphicFrameLocks noChangeAspect="1"/>
          </p:cNvGraphicFramePr>
          <p:nvPr/>
        </p:nvGraphicFramePr>
        <p:xfrm>
          <a:off x="3203575" y="4437063"/>
          <a:ext cx="260350" cy="677862"/>
        </p:xfrm>
        <a:graphic>
          <a:graphicData uri="http://schemas.openxmlformats.org/presentationml/2006/ole">
            <mc:AlternateContent xmlns:mc="http://schemas.openxmlformats.org/markup-compatibility/2006">
              <mc:Choice xmlns:v="urn:schemas-microsoft-com:vml" Requires="v">
                <p:oleObj spid="_x0000_s9227" name="Equation" r:id="rId3" imgW="126720" imgH="330120" progId="Equation.DSMT4">
                  <p:embed/>
                </p:oleObj>
              </mc:Choice>
              <mc:Fallback>
                <p:oleObj name="Equation" r:id="rId3" imgW="126720" imgH="3301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4437063"/>
                        <a:ext cx="260350" cy="67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0" name="Text Box 6"/>
          <p:cNvSpPr txBox="1">
            <a:spLocks noChangeArrowheads="1"/>
          </p:cNvSpPr>
          <p:nvPr/>
        </p:nvSpPr>
        <p:spPr bwMode="auto">
          <a:xfrm>
            <a:off x="457200" y="5334000"/>
            <a:ext cx="5029200" cy="457200"/>
          </a:xfrm>
          <a:prstGeom prst="rect">
            <a:avLst/>
          </a:prstGeom>
          <a:noFill/>
          <a:ln w="9525">
            <a:noFill/>
            <a:miter lim="800000"/>
            <a:headEnd/>
            <a:tailEnd/>
          </a:ln>
        </p:spPr>
        <p:txBody>
          <a:bodyPr>
            <a:spAutoFit/>
          </a:bodyPr>
          <a:lstStyle/>
          <a:p>
            <a:pPr>
              <a:spcBef>
                <a:spcPct val="50000"/>
              </a:spcBef>
            </a:pPr>
            <a:r>
              <a:rPr lang="en-US" altLang="zh-CN" sz="2400" dirty="0"/>
              <a:t>        </a:t>
            </a:r>
            <a:r>
              <a:rPr lang="zh-CN" altLang="en-US" sz="2400" dirty="0"/>
              <a:t>其波形和频谱如图 </a:t>
            </a:r>
            <a:r>
              <a:rPr lang="en-US" altLang="zh-CN" sz="2400" dirty="0"/>
              <a:t>4 - 4 </a:t>
            </a:r>
            <a:r>
              <a:rPr lang="zh-CN" altLang="en-US" sz="2400" dirty="0"/>
              <a:t>所示。 </a:t>
            </a:r>
          </a:p>
        </p:txBody>
      </p:sp>
      <p:sp>
        <p:nvSpPr>
          <p:cNvPr id="5" name="Rectangle 2"/>
          <p:cNvSpPr txBox="1">
            <a:spLocks noChangeArrowheads="1"/>
          </p:cNvSpPr>
          <p:nvPr/>
        </p:nvSpPr>
        <p:spPr bwMode="auto">
          <a:xfrm>
            <a:off x="827584" y="366936"/>
            <a:ext cx="831641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三、抑制载波双边带调制（</a:t>
            </a:r>
            <a:r>
              <a:rPr lang="en-US" altLang="zh-CN" sz="4400" b="1" dirty="0" smtClean="0">
                <a:solidFill>
                  <a:schemeClr val="accent2">
                    <a:lumMod val="75000"/>
                  </a:schemeClr>
                </a:solidFill>
                <a:effectLst>
                  <a:outerShdw blurRad="38100" dist="38100" dir="2700000" algn="tl">
                    <a:srgbClr val="000000">
                      <a:alpha val="43137"/>
                    </a:srgbClr>
                  </a:outerShdw>
                </a:effectLst>
              </a:rPr>
              <a:t>DSB</a:t>
            </a:r>
            <a:r>
              <a:rPr lang="zh-CN" altLang="en-US" sz="4400" b="1" dirty="0" smtClean="0">
                <a:solidFill>
                  <a:schemeClr val="accent2">
                    <a:lumMod val="75000"/>
                  </a:schemeClr>
                </a:solidFill>
                <a:effectLst>
                  <a:outerShdw blurRad="38100" dist="38100" dir="2700000" algn="tl">
                    <a:srgbClr val="000000">
                      <a:alpha val="43137"/>
                    </a:srgbClr>
                  </a:outerShdw>
                </a:effectLst>
              </a:rPr>
              <a:t>）</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Tree>
  </p:cSld>
  <p:clrMapOvr>
    <a:masterClrMapping/>
  </p:clrMapOvr>
  <p:transition spd="med">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4"/>
          <p:cNvGraphicFramePr>
            <a:graphicFrameLocks noChangeAspect="1"/>
          </p:cNvGraphicFramePr>
          <p:nvPr/>
        </p:nvGraphicFramePr>
        <p:xfrm>
          <a:off x="381000" y="1295400"/>
          <a:ext cx="8458200" cy="4049713"/>
        </p:xfrm>
        <a:graphic>
          <a:graphicData uri="http://schemas.openxmlformats.org/presentationml/2006/ole">
            <mc:AlternateContent xmlns:mc="http://schemas.openxmlformats.org/markup-compatibility/2006">
              <mc:Choice xmlns:v="urn:schemas-microsoft-com:vml" Requires="v">
                <p:oleObj spid="_x0000_s10251" name="Visio" r:id="rId3" imgW="5233884" imgH="2504444" progId="Visio.Drawing.11">
                  <p:embed/>
                </p:oleObj>
              </mc:Choice>
              <mc:Fallback>
                <p:oleObj name="Visio" r:id="rId3" imgW="5233884" imgH="2504444"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295400"/>
                        <a:ext cx="8458200" cy="404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txBox="1">
            <a:spLocks noChangeArrowheads="1"/>
          </p:cNvSpPr>
          <p:nvPr/>
        </p:nvSpPr>
        <p:spPr bwMode="auto">
          <a:xfrm>
            <a:off x="827584" y="366936"/>
            <a:ext cx="6840760"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en-US" altLang="zh-CN" sz="4400" b="1" dirty="0" smtClean="0">
                <a:solidFill>
                  <a:schemeClr val="accent2">
                    <a:lumMod val="75000"/>
                  </a:schemeClr>
                </a:solidFill>
                <a:effectLst>
                  <a:outerShdw blurRad="38100" dist="38100" dir="2700000" algn="tl">
                    <a:srgbClr val="000000">
                      <a:alpha val="43137"/>
                    </a:srgbClr>
                  </a:outerShdw>
                </a:effectLst>
              </a:rPr>
              <a:t>DSB</a:t>
            </a:r>
            <a:r>
              <a:rPr lang="zh-CN" altLang="en-US" sz="4400" b="1" dirty="0" smtClean="0">
                <a:solidFill>
                  <a:schemeClr val="accent2">
                    <a:lumMod val="75000"/>
                  </a:schemeClr>
                </a:solidFill>
                <a:effectLst>
                  <a:outerShdw blurRad="38100" dist="38100" dir="2700000" algn="tl">
                    <a:srgbClr val="000000">
                      <a:alpha val="43137"/>
                    </a:srgbClr>
                  </a:outerShdw>
                </a:effectLst>
              </a:rPr>
              <a:t>信号的波形和频谱</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
        <p:nvSpPr>
          <p:cNvPr id="5" name="矩形 4"/>
          <p:cNvSpPr/>
          <p:nvPr/>
        </p:nvSpPr>
        <p:spPr>
          <a:xfrm>
            <a:off x="1115616" y="5201905"/>
            <a:ext cx="7560840" cy="1631216"/>
          </a:xfrm>
          <a:prstGeom prst="rect">
            <a:avLst/>
          </a:prstGeom>
        </p:spPr>
        <p:txBody>
          <a:bodyPr wrap="square">
            <a:spAutoFit/>
          </a:bodyPr>
          <a:lstStyle/>
          <a:p>
            <a:pPr>
              <a:buFont typeface="Arial" pitchFamily="34" charset="0"/>
              <a:buChar char="•"/>
            </a:pPr>
            <a:r>
              <a:rPr lang="en-US" altLang="zh-CN" sz="2000" dirty="0" smtClean="0"/>
              <a:t>DSB</a:t>
            </a:r>
            <a:r>
              <a:rPr lang="zh-CN" altLang="en-US" sz="2000" dirty="0" smtClean="0"/>
              <a:t>信号的包络不再与调制信号的变化规律一致，因而不能采用简单的包络检波来恢复调制信号，</a:t>
            </a:r>
            <a:r>
              <a:rPr lang="zh-CN" altLang="en-US" sz="2000" b="1" dirty="0" smtClean="0">
                <a:solidFill>
                  <a:srgbClr val="FF3300"/>
                </a:solidFill>
              </a:rPr>
              <a:t>需采用相干解调</a:t>
            </a:r>
            <a:r>
              <a:rPr lang="en-US" altLang="zh-CN" sz="2000" b="1" dirty="0" smtClean="0">
                <a:solidFill>
                  <a:srgbClr val="FF3300"/>
                </a:solidFill>
              </a:rPr>
              <a:t>(</a:t>
            </a:r>
            <a:r>
              <a:rPr lang="zh-CN" altLang="en-US" sz="2000" b="1" dirty="0" smtClean="0">
                <a:solidFill>
                  <a:srgbClr val="FF3300"/>
                </a:solidFill>
              </a:rPr>
              <a:t>同步检波</a:t>
            </a:r>
            <a:r>
              <a:rPr lang="en-US" altLang="zh-CN" sz="2000" b="1" dirty="0" smtClean="0">
                <a:solidFill>
                  <a:srgbClr val="FF3300"/>
                </a:solidFill>
              </a:rPr>
              <a:t>)</a:t>
            </a:r>
            <a:r>
              <a:rPr lang="zh-CN" altLang="en-US" sz="2000" dirty="0" smtClean="0"/>
              <a:t>。</a:t>
            </a:r>
            <a:endParaRPr lang="en-US" altLang="zh-CN" sz="2000" dirty="0" smtClean="0"/>
          </a:p>
          <a:p>
            <a:pPr>
              <a:buFont typeface="Arial" pitchFamily="34" charset="0"/>
              <a:buChar char="•"/>
            </a:pPr>
            <a:r>
              <a:rPr lang="en-US" altLang="zh-CN" sz="2000" dirty="0" smtClean="0"/>
              <a:t>DSB</a:t>
            </a:r>
            <a:r>
              <a:rPr lang="zh-CN" altLang="en-US" sz="2000" dirty="0" smtClean="0"/>
              <a:t>信号虽然节省了载波功率，功率利用率提高了，但它的频带宽度仍是调制信号带宽的两倍，与</a:t>
            </a:r>
            <a:r>
              <a:rPr lang="en-US" altLang="zh-CN" sz="2000" dirty="0" smtClean="0"/>
              <a:t>AM</a:t>
            </a:r>
            <a:r>
              <a:rPr lang="zh-CN" altLang="en-US" sz="2000" dirty="0" smtClean="0"/>
              <a:t>信号带宽相同。</a:t>
            </a:r>
            <a:endParaRPr lang="en-US" altLang="zh-CN" sz="2000" dirty="0" smtClean="0"/>
          </a:p>
          <a:p>
            <a:pPr>
              <a:buFont typeface="Arial" pitchFamily="34" charset="0"/>
              <a:buChar char="•"/>
            </a:pPr>
            <a:r>
              <a:rPr lang="en-US" altLang="zh-CN" sz="2000" dirty="0" smtClean="0"/>
              <a:t>DSB</a:t>
            </a:r>
            <a:r>
              <a:rPr lang="zh-CN" altLang="en-US" sz="2000" dirty="0" smtClean="0"/>
              <a:t>信号的上、下两个边带是完全对称的。</a:t>
            </a:r>
            <a:endParaRPr lang="zh-CN" altLang="en-US" sz="2000" dirty="0"/>
          </a:p>
        </p:txBody>
      </p:sp>
    </p:spTree>
  </p:cSld>
  <p:clrMapOvr>
    <a:masterClrMapping/>
  </p:clrMapOvr>
  <p:transition spd="med">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27584" y="366936"/>
            <a:ext cx="6840760"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en-US" altLang="zh-CN" sz="4400" b="1" dirty="0" smtClean="0">
                <a:solidFill>
                  <a:schemeClr val="accent2">
                    <a:lumMod val="75000"/>
                  </a:schemeClr>
                </a:solidFill>
                <a:effectLst>
                  <a:outerShdw blurRad="38100" dist="38100" dir="2700000" algn="tl">
                    <a:srgbClr val="000000">
                      <a:alpha val="43137"/>
                    </a:srgbClr>
                  </a:outerShdw>
                </a:effectLst>
              </a:rPr>
              <a:t>DSB</a:t>
            </a:r>
            <a:r>
              <a:rPr lang="zh-CN" altLang="en-US" sz="4400" b="1" dirty="0" smtClean="0">
                <a:solidFill>
                  <a:schemeClr val="accent2">
                    <a:lumMod val="75000"/>
                  </a:schemeClr>
                </a:solidFill>
                <a:effectLst>
                  <a:outerShdw blurRad="38100" dist="38100" dir="2700000" algn="tl">
                    <a:srgbClr val="000000">
                      <a:alpha val="43137"/>
                    </a:srgbClr>
                  </a:outerShdw>
                </a:effectLst>
              </a:rPr>
              <a:t>信号的调制与解调</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pic>
        <p:nvPicPr>
          <p:cNvPr id="230403" name="Picture 3"/>
          <p:cNvPicPr>
            <a:picLocks noChangeAspect="1" noChangeArrowheads="1"/>
          </p:cNvPicPr>
          <p:nvPr/>
        </p:nvPicPr>
        <p:blipFill>
          <a:blip r:embed="rId2" cstate="print"/>
          <a:srcRect/>
          <a:stretch>
            <a:fillRect/>
          </a:stretch>
        </p:blipFill>
        <p:spPr bwMode="auto">
          <a:xfrm>
            <a:off x="1566689" y="1557536"/>
            <a:ext cx="1781175" cy="1295400"/>
          </a:xfrm>
          <a:prstGeom prst="rect">
            <a:avLst/>
          </a:prstGeom>
          <a:noFill/>
          <a:ln w="9525">
            <a:noFill/>
            <a:miter lim="800000"/>
            <a:headEnd/>
            <a:tailEnd/>
          </a:ln>
        </p:spPr>
      </p:pic>
      <p:pic>
        <p:nvPicPr>
          <p:cNvPr id="230405" name="Picture 5"/>
          <p:cNvPicPr>
            <a:picLocks noChangeAspect="1" noChangeArrowheads="1"/>
          </p:cNvPicPr>
          <p:nvPr/>
        </p:nvPicPr>
        <p:blipFill>
          <a:blip r:embed="rId3" cstate="print"/>
          <a:srcRect/>
          <a:stretch>
            <a:fillRect/>
          </a:stretch>
        </p:blipFill>
        <p:spPr bwMode="auto">
          <a:xfrm>
            <a:off x="1298773" y="3609181"/>
            <a:ext cx="7305675" cy="2124075"/>
          </a:xfrm>
          <a:prstGeom prst="rect">
            <a:avLst/>
          </a:prstGeom>
          <a:noFill/>
          <a:ln w="9525">
            <a:noFill/>
            <a:miter lim="800000"/>
            <a:headEnd/>
            <a:tailEnd/>
          </a:ln>
        </p:spPr>
      </p:pic>
      <p:sp>
        <p:nvSpPr>
          <p:cNvPr id="8" name="矩形 7"/>
          <p:cNvSpPr/>
          <p:nvPr/>
        </p:nvSpPr>
        <p:spPr>
          <a:xfrm>
            <a:off x="5076056" y="3501008"/>
            <a:ext cx="1217000" cy="400110"/>
          </a:xfrm>
          <a:prstGeom prst="rect">
            <a:avLst/>
          </a:prstGeom>
        </p:spPr>
        <p:txBody>
          <a:bodyPr wrap="none">
            <a:spAutoFit/>
          </a:bodyPr>
          <a:lstStyle/>
          <a:p>
            <a:r>
              <a:rPr lang="zh-CN" altLang="en-US" sz="2000" b="1" dirty="0" smtClean="0">
                <a:solidFill>
                  <a:srgbClr val="FF3300"/>
                </a:solidFill>
              </a:rPr>
              <a:t>相干解调</a:t>
            </a:r>
            <a:endParaRPr lang="zh-CN" altLang="en-US" dirty="0"/>
          </a:p>
        </p:txBody>
      </p:sp>
      <p:sp>
        <p:nvSpPr>
          <p:cNvPr id="9" name="矩形 8"/>
          <p:cNvSpPr/>
          <p:nvPr/>
        </p:nvSpPr>
        <p:spPr>
          <a:xfrm>
            <a:off x="3491880" y="1700808"/>
            <a:ext cx="700833" cy="400110"/>
          </a:xfrm>
          <a:prstGeom prst="rect">
            <a:avLst/>
          </a:prstGeom>
        </p:spPr>
        <p:txBody>
          <a:bodyPr wrap="none">
            <a:spAutoFit/>
          </a:bodyPr>
          <a:lstStyle/>
          <a:p>
            <a:r>
              <a:rPr lang="zh-CN" altLang="en-US" sz="2000" b="1" dirty="0" smtClean="0">
                <a:solidFill>
                  <a:srgbClr val="FF3300"/>
                </a:solidFill>
              </a:rPr>
              <a:t>调制</a:t>
            </a:r>
          </a:p>
        </p:txBody>
      </p:sp>
      <p:pic>
        <p:nvPicPr>
          <p:cNvPr id="230404" name="Picture 4"/>
          <p:cNvPicPr>
            <a:picLocks noChangeAspect="1" noChangeArrowheads="1"/>
          </p:cNvPicPr>
          <p:nvPr/>
        </p:nvPicPr>
        <p:blipFill>
          <a:blip r:embed="rId4" cstate="print"/>
          <a:srcRect/>
          <a:stretch>
            <a:fillRect/>
          </a:stretch>
        </p:blipFill>
        <p:spPr bwMode="auto">
          <a:xfrm>
            <a:off x="7092280" y="3501008"/>
            <a:ext cx="1466850" cy="628650"/>
          </a:xfrm>
          <a:prstGeom prst="rect">
            <a:avLst/>
          </a:prstGeom>
          <a:noFill/>
          <a:ln w="9525">
            <a:noFill/>
            <a:miter lim="800000"/>
            <a:headEnd/>
            <a:tailEnd/>
          </a:ln>
        </p:spPr>
      </p:pic>
    </p:spTree>
  </p:cSld>
  <p:clrMapOvr>
    <a:masterClrMapping/>
  </p:clrMapOvr>
  <p:transition spd="med">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4"/>
          <p:cNvSpPr txBox="1">
            <a:spLocks noChangeArrowheads="1"/>
          </p:cNvSpPr>
          <p:nvPr/>
        </p:nvSpPr>
        <p:spPr bwMode="auto">
          <a:xfrm>
            <a:off x="381000" y="1484784"/>
            <a:ext cx="8458200" cy="3637919"/>
          </a:xfrm>
          <a:prstGeom prst="rect">
            <a:avLst/>
          </a:prstGeom>
          <a:noFill/>
          <a:ln w="9525">
            <a:noFill/>
            <a:miter lim="800000"/>
            <a:headEnd/>
            <a:tailEnd/>
          </a:ln>
        </p:spPr>
        <p:txBody>
          <a:bodyPr wrap="square">
            <a:spAutoFit/>
          </a:bodyPr>
          <a:lstStyle/>
          <a:p>
            <a:pPr algn="just">
              <a:spcBef>
                <a:spcPts val="0"/>
              </a:spcBef>
              <a:buFont typeface="Wingdings" pitchFamily="2" charset="2"/>
              <a:buChar char="n"/>
            </a:pPr>
            <a:r>
              <a:rPr lang="en-US" altLang="zh-CN" sz="2400" dirty="0" smtClean="0"/>
              <a:t>DSB</a:t>
            </a:r>
            <a:r>
              <a:rPr lang="zh-CN" altLang="en-US" sz="2400" dirty="0"/>
              <a:t>信号包含有两个边带，即上、下边带</a:t>
            </a:r>
            <a:r>
              <a:rPr lang="zh-CN" altLang="en-US" sz="2400" dirty="0" smtClean="0"/>
              <a:t>。</a:t>
            </a:r>
            <a:endParaRPr lang="en-US" altLang="zh-CN" sz="2400" dirty="0" smtClean="0"/>
          </a:p>
          <a:p>
            <a:pPr algn="just">
              <a:spcBef>
                <a:spcPts val="0"/>
              </a:spcBef>
              <a:buFont typeface="Wingdings" pitchFamily="2" charset="2"/>
              <a:buChar char="n"/>
            </a:pPr>
            <a:r>
              <a:rPr lang="zh-CN" altLang="en-US" sz="2400" dirty="0" smtClean="0"/>
              <a:t>由于</a:t>
            </a:r>
            <a:r>
              <a:rPr lang="zh-CN" altLang="en-US" sz="2400" dirty="0"/>
              <a:t>这两个边带包含的信息相同，因而，</a:t>
            </a:r>
            <a:r>
              <a:rPr lang="zh-CN" altLang="en-US" sz="2400" b="1" dirty="0"/>
              <a:t>从信息传输的角度来考虑，传输一个边带就够了</a:t>
            </a:r>
            <a:r>
              <a:rPr lang="zh-CN" altLang="en-US" sz="2400" b="1" dirty="0" smtClean="0"/>
              <a:t>。</a:t>
            </a:r>
            <a:endParaRPr lang="en-US" altLang="zh-CN" sz="2400" b="1" dirty="0" smtClean="0"/>
          </a:p>
          <a:p>
            <a:pPr algn="just">
              <a:spcBef>
                <a:spcPts val="0"/>
              </a:spcBef>
              <a:buFont typeface="Wingdings" pitchFamily="2" charset="2"/>
              <a:buChar char="n"/>
            </a:pPr>
            <a:r>
              <a:rPr lang="zh-CN" altLang="en-US" sz="2400" dirty="0" smtClean="0"/>
              <a:t>这种</a:t>
            </a:r>
            <a:r>
              <a:rPr lang="zh-CN" altLang="en-US" sz="2400" dirty="0"/>
              <a:t>只传输一个边带的通信方式称为单边带通信</a:t>
            </a:r>
            <a:r>
              <a:rPr lang="zh-CN" altLang="en-US" sz="2400" dirty="0" smtClean="0"/>
              <a:t>。</a:t>
            </a:r>
            <a:endParaRPr lang="en-US" altLang="zh-CN" sz="2400" dirty="0" smtClean="0"/>
          </a:p>
          <a:p>
            <a:pPr algn="just">
              <a:spcBef>
                <a:spcPts val="0"/>
              </a:spcBef>
              <a:buFont typeface="Wingdings" pitchFamily="2" charset="2"/>
              <a:buChar char="n"/>
            </a:pPr>
            <a:r>
              <a:rPr lang="zh-CN" altLang="en-US" sz="2400" dirty="0" smtClean="0"/>
              <a:t>单边</a:t>
            </a:r>
            <a:r>
              <a:rPr lang="zh-CN" altLang="en-US" sz="2400" dirty="0"/>
              <a:t>带信号的产生方法通常有</a:t>
            </a:r>
            <a:r>
              <a:rPr lang="zh-CN" altLang="en-US" sz="2400" b="1" dirty="0">
                <a:solidFill>
                  <a:srgbClr val="FF3300"/>
                </a:solidFill>
              </a:rPr>
              <a:t>滤波法</a:t>
            </a:r>
            <a:r>
              <a:rPr lang="zh-CN" altLang="en-US" sz="2400" dirty="0"/>
              <a:t>和</a:t>
            </a:r>
            <a:r>
              <a:rPr lang="zh-CN" altLang="en-US" sz="2400" b="1" dirty="0">
                <a:solidFill>
                  <a:srgbClr val="FF3300"/>
                </a:solidFill>
              </a:rPr>
              <a:t>相移法</a:t>
            </a:r>
            <a:r>
              <a:rPr lang="zh-CN" altLang="en-US" sz="2400" dirty="0"/>
              <a:t>。 </a:t>
            </a:r>
          </a:p>
          <a:p>
            <a:pPr algn="just">
              <a:lnSpc>
                <a:spcPct val="120000"/>
              </a:lnSpc>
              <a:spcBef>
                <a:spcPct val="50000"/>
              </a:spcBef>
            </a:pPr>
            <a:r>
              <a:rPr lang="zh-CN" altLang="en-US" sz="2400" dirty="0"/>
              <a:t>        </a:t>
            </a:r>
            <a:r>
              <a:rPr lang="en-US" altLang="zh-CN" sz="2400" b="1" dirty="0"/>
              <a:t>1. </a:t>
            </a:r>
            <a:r>
              <a:rPr lang="zh-CN" altLang="en-US" sz="2400" b="1" dirty="0"/>
              <a:t>用滤波法形成单边带信号</a:t>
            </a:r>
          </a:p>
          <a:p>
            <a:pPr algn="just">
              <a:lnSpc>
                <a:spcPct val="120000"/>
              </a:lnSpc>
              <a:spcBef>
                <a:spcPct val="50000"/>
              </a:spcBef>
            </a:pPr>
            <a:r>
              <a:rPr lang="zh-CN" altLang="en-US" sz="2400" dirty="0"/>
              <a:t>        产生</a:t>
            </a:r>
            <a:r>
              <a:rPr lang="en-US" altLang="zh-CN" sz="2400" dirty="0"/>
              <a:t>SSB</a:t>
            </a:r>
            <a:r>
              <a:rPr lang="zh-CN" altLang="en-US" sz="2400" dirty="0"/>
              <a:t>信号最直观的方法是让双边带信号通过一个边带滤波器，保留所需要的一个边带，滤除不要的边带</a:t>
            </a:r>
            <a:r>
              <a:rPr lang="zh-CN" altLang="en-US" sz="2400" dirty="0" smtClean="0"/>
              <a:t>。</a:t>
            </a:r>
            <a:endParaRPr lang="zh-CN" altLang="en-US" sz="2400" dirty="0"/>
          </a:p>
        </p:txBody>
      </p:sp>
      <p:sp>
        <p:nvSpPr>
          <p:cNvPr id="3" name="Rectangle 2"/>
          <p:cNvSpPr txBox="1">
            <a:spLocks noChangeArrowheads="1"/>
          </p:cNvSpPr>
          <p:nvPr/>
        </p:nvSpPr>
        <p:spPr bwMode="auto">
          <a:xfrm>
            <a:off x="827584" y="366936"/>
            <a:ext cx="5400600"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四、单边带调制</a:t>
            </a:r>
            <a:r>
              <a:rPr lang="en-US" altLang="zh-CN" sz="4400" b="1" dirty="0" smtClean="0">
                <a:solidFill>
                  <a:schemeClr val="accent2">
                    <a:lumMod val="75000"/>
                  </a:schemeClr>
                </a:solidFill>
                <a:effectLst>
                  <a:outerShdw blurRad="38100" dist="38100" dir="2700000" algn="tl">
                    <a:srgbClr val="000000">
                      <a:alpha val="43137"/>
                    </a:srgbClr>
                  </a:outerShdw>
                </a:effectLst>
              </a:rPr>
              <a:t>(SSB)</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Tree>
  </p:cSld>
  <p:clrMapOvr>
    <a:masterClrMapping/>
  </p:clrMapOvr>
  <p:transition spd="med">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4">
            <a:hlinkClick r:id="rId3" action="ppaction://hlinkfile"/>
          </p:cNvPr>
          <p:cNvGraphicFramePr>
            <a:graphicFrameLocks noChangeAspect="1"/>
          </p:cNvGraphicFramePr>
          <p:nvPr/>
        </p:nvGraphicFramePr>
        <p:xfrm>
          <a:off x="1619672" y="1196752"/>
          <a:ext cx="5470525" cy="4784725"/>
        </p:xfrm>
        <a:graphic>
          <a:graphicData uri="http://schemas.openxmlformats.org/presentationml/2006/ole">
            <mc:AlternateContent xmlns:mc="http://schemas.openxmlformats.org/markup-compatibility/2006">
              <mc:Choice xmlns:v="urn:schemas-microsoft-com:vml" Requires="v">
                <p:oleObj spid="_x0000_s11275" name="VISIO" r:id="rId4" imgW="2012040" imgH="1973160" progId="Visio.Drawing.11">
                  <p:embed/>
                </p:oleObj>
              </mc:Choice>
              <mc:Fallback>
                <p:oleObj name="VISIO" r:id="rId4" imgW="2012040" imgH="197316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1196752"/>
                        <a:ext cx="5470525"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txBox="1">
            <a:spLocks noChangeArrowheads="1"/>
          </p:cNvSpPr>
          <p:nvPr/>
        </p:nvSpPr>
        <p:spPr bwMode="auto">
          <a:xfrm>
            <a:off x="827584" y="366936"/>
            <a:ext cx="662473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形成</a:t>
            </a:r>
            <a:r>
              <a:rPr lang="en-US" altLang="zh-CN" sz="4400" b="1" dirty="0" smtClean="0">
                <a:solidFill>
                  <a:schemeClr val="accent2">
                    <a:lumMod val="75000"/>
                  </a:schemeClr>
                </a:solidFill>
                <a:effectLst>
                  <a:outerShdw blurRad="38100" dist="38100" dir="2700000" algn="tl">
                    <a:srgbClr val="000000">
                      <a:alpha val="43137"/>
                    </a:srgbClr>
                  </a:outerShdw>
                </a:effectLst>
              </a:rPr>
              <a:t>SSB</a:t>
            </a:r>
            <a:r>
              <a:rPr lang="zh-CN" altLang="en-US" sz="4400" b="1" dirty="0" smtClean="0">
                <a:solidFill>
                  <a:schemeClr val="accent2">
                    <a:lumMod val="75000"/>
                  </a:schemeClr>
                </a:solidFill>
                <a:effectLst>
                  <a:outerShdw blurRad="38100" dist="38100" dir="2700000" algn="tl">
                    <a:srgbClr val="000000">
                      <a:alpha val="43137"/>
                    </a:srgbClr>
                  </a:outerShdw>
                </a:effectLst>
              </a:rPr>
              <a:t>信号的滤波特性</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
        <p:nvSpPr>
          <p:cNvPr id="6" name="矩形 5"/>
          <p:cNvSpPr/>
          <p:nvPr/>
        </p:nvSpPr>
        <p:spPr>
          <a:xfrm>
            <a:off x="899592" y="5838363"/>
            <a:ext cx="7488832" cy="830997"/>
          </a:xfrm>
          <a:prstGeom prst="rect">
            <a:avLst/>
          </a:prstGeom>
        </p:spPr>
        <p:txBody>
          <a:bodyPr wrap="square">
            <a:spAutoFit/>
          </a:bodyPr>
          <a:lstStyle/>
          <a:p>
            <a:pPr>
              <a:buFont typeface="Arial" pitchFamily="34" charset="0"/>
              <a:buChar char="•"/>
            </a:pPr>
            <a:r>
              <a:rPr lang="zh-CN" altLang="en-US" sz="2400" dirty="0" smtClean="0"/>
              <a:t>要求单边带滤波器在</a:t>
            </a:r>
            <a:r>
              <a:rPr lang="en-US" altLang="zh-CN" sz="2400" dirty="0" smtClean="0"/>
              <a:t>f</a:t>
            </a:r>
            <a:r>
              <a:rPr lang="en-US" altLang="zh-CN" sz="2400" baseline="-25000" dirty="0" smtClean="0"/>
              <a:t>c</a:t>
            </a:r>
            <a:r>
              <a:rPr lang="zh-CN" altLang="en-US" sz="2400" dirty="0" smtClean="0"/>
              <a:t>附近具有陡峭的截止特性，使</a:t>
            </a:r>
            <a:r>
              <a:rPr lang="zh-CN" altLang="en-US" sz="2400" b="1" dirty="0" smtClean="0">
                <a:solidFill>
                  <a:srgbClr val="7030A0"/>
                </a:solidFill>
              </a:rPr>
              <a:t>滤波器的设计和制作很困难</a:t>
            </a:r>
            <a:r>
              <a:rPr lang="zh-CN" altLang="en-US" sz="2400" dirty="0" smtClean="0"/>
              <a:t>。</a:t>
            </a:r>
            <a:endParaRPr lang="zh-CN" altLang="en-US" sz="2400" dirty="0"/>
          </a:p>
        </p:txBody>
      </p:sp>
    </p:spTree>
  </p:cSld>
  <p:clrMapOvr>
    <a:masterClrMapping/>
  </p:clrMapOvr>
  <p:transition spd="med">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4"/>
          <p:cNvSpPr txBox="1">
            <a:spLocks noChangeArrowheads="1"/>
          </p:cNvSpPr>
          <p:nvPr/>
        </p:nvSpPr>
        <p:spPr bwMode="auto">
          <a:xfrm>
            <a:off x="1187450" y="1266850"/>
            <a:ext cx="7162800" cy="4970462"/>
          </a:xfrm>
          <a:prstGeom prst="rect">
            <a:avLst/>
          </a:prstGeom>
          <a:noFill/>
          <a:ln w="9525">
            <a:noFill/>
            <a:miter lim="800000"/>
            <a:headEnd/>
            <a:tailEnd/>
          </a:ln>
        </p:spPr>
        <p:txBody>
          <a:bodyPr>
            <a:spAutoFit/>
          </a:bodyPr>
          <a:lstStyle/>
          <a:p>
            <a:pPr algn="just">
              <a:spcBef>
                <a:spcPct val="50000"/>
              </a:spcBef>
            </a:pPr>
            <a:r>
              <a:rPr lang="en-US" altLang="zh-CN" sz="3200" b="1" u="sng" dirty="0"/>
              <a:t>4.1  </a:t>
            </a:r>
            <a:r>
              <a:rPr lang="zh-CN" altLang="en-US" sz="3200" b="1" u="sng" dirty="0"/>
              <a:t>概述</a:t>
            </a:r>
          </a:p>
          <a:p>
            <a:pPr algn="just">
              <a:spcBef>
                <a:spcPct val="50000"/>
              </a:spcBef>
            </a:pPr>
            <a:r>
              <a:rPr lang="en-US" altLang="zh-CN" sz="3200" b="1" dirty="0">
                <a:hlinkClick r:id="rId2" action="ppaction://hlinksldjump"/>
              </a:rPr>
              <a:t>4.2  </a:t>
            </a:r>
            <a:r>
              <a:rPr lang="zh-CN" altLang="en-US" sz="3200" b="1" dirty="0">
                <a:hlinkClick r:id="rId2" action="ppaction://hlinksldjump"/>
              </a:rPr>
              <a:t>幅度调制（线性调制）的原理</a:t>
            </a:r>
            <a:endParaRPr lang="zh-CN" altLang="en-US" sz="3200" b="1" dirty="0"/>
          </a:p>
          <a:p>
            <a:pPr algn="just">
              <a:spcBef>
                <a:spcPct val="50000"/>
              </a:spcBef>
            </a:pPr>
            <a:r>
              <a:rPr lang="en-US" altLang="zh-CN" sz="3200" b="1" dirty="0">
                <a:hlinkClick r:id="rId3" action="ppaction://hlinksldjump"/>
              </a:rPr>
              <a:t>4.3  </a:t>
            </a:r>
            <a:r>
              <a:rPr lang="zh-CN" altLang="en-US" sz="3200" b="1" dirty="0">
                <a:hlinkClick r:id="rId3" action="ppaction://hlinksldjump"/>
              </a:rPr>
              <a:t>线性调制系统的抗噪声性能</a:t>
            </a:r>
            <a:endParaRPr lang="zh-CN" altLang="en-US" sz="3200" b="1" dirty="0"/>
          </a:p>
          <a:p>
            <a:pPr algn="just">
              <a:spcBef>
                <a:spcPct val="50000"/>
              </a:spcBef>
            </a:pPr>
            <a:r>
              <a:rPr lang="en-US" altLang="zh-CN" sz="3200" b="1" dirty="0">
                <a:hlinkClick r:id="rId4" action="ppaction://hlinksldjump"/>
              </a:rPr>
              <a:t>4.4  </a:t>
            </a:r>
            <a:r>
              <a:rPr lang="zh-CN" altLang="en-US" sz="3200" b="1" dirty="0">
                <a:hlinkClick r:id="rId4" action="ppaction://hlinksldjump"/>
              </a:rPr>
              <a:t>非线性调制（角调制）的原理</a:t>
            </a:r>
            <a:endParaRPr lang="zh-CN" altLang="en-US" sz="3200" b="1" dirty="0"/>
          </a:p>
          <a:p>
            <a:pPr algn="just">
              <a:spcBef>
                <a:spcPct val="50000"/>
              </a:spcBef>
            </a:pPr>
            <a:r>
              <a:rPr lang="en-US" altLang="zh-CN" sz="3200" b="1" dirty="0">
                <a:hlinkClick r:id="rId5" action="ppaction://hlinksldjump"/>
              </a:rPr>
              <a:t>4.5  </a:t>
            </a:r>
            <a:r>
              <a:rPr lang="zh-CN" altLang="en-US" sz="3200" b="1" dirty="0">
                <a:hlinkClick r:id="rId5" action="ppaction://hlinksldjump"/>
              </a:rPr>
              <a:t>调频系统的抗噪声性能</a:t>
            </a:r>
            <a:endParaRPr lang="zh-CN" altLang="en-US" sz="3200" b="1" dirty="0"/>
          </a:p>
          <a:p>
            <a:pPr>
              <a:spcBef>
                <a:spcPct val="50000"/>
              </a:spcBef>
            </a:pPr>
            <a:r>
              <a:rPr lang="en-US" altLang="zh-CN" sz="3200" b="1" dirty="0">
                <a:hlinkClick r:id="rId6" action="ppaction://hlinksldjump"/>
              </a:rPr>
              <a:t>4.6  </a:t>
            </a:r>
            <a:r>
              <a:rPr lang="zh-CN" altLang="en-US" sz="3200" b="1" dirty="0">
                <a:hlinkClick r:id="rId6" action="ppaction://hlinksldjump"/>
              </a:rPr>
              <a:t>各种模拟调制系统的性能比较 </a:t>
            </a:r>
            <a:endParaRPr lang="zh-CN" altLang="en-US" sz="3200" b="1" dirty="0"/>
          </a:p>
          <a:p>
            <a:pPr>
              <a:spcBef>
                <a:spcPct val="50000"/>
              </a:spcBef>
            </a:pPr>
            <a:r>
              <a:rPr lang="en-US" altLang="zh-CN" sz="3200" b="1" u="sng" dirty="0"/>
              <a:t>4.7   </a:t>
            </a:r>
            <a:r>
              <a:rPr lang="zh-CN" altLang="en-US" sz="3200" b="1" dirty="0">
                <a:hlinkClick r:id="rId7" action="ppaction://hlinksldjump"/>
              </a:rPr>
              <a:t>频分复用</a:t>
            </a:r>
            <a:r>
              <a:rPr lang="en-US" altLang="zh-CN" sz="3200" b="1" dirty="0">
                <a:hlinkClick r:id="rId7" action="ppaction://hlinksldjump"/>
              </a:rPr>
              <a:t>(FDM)</a:t>
            </a:r>
            <a:endParaRPr lang="en-US" altLang="zh-CN" sz="3200" b="1" dirty="0"/>
          </a:p>
        </p:txBody>
      </p:sp>
      <p:sp>
        <p:nvSpPr>
          <p:cNvPr id="5" name="TextBox 4"/>
          <p:cNvSpPr txBox="1"/>
          <p:nvPr/>
        </p:nvSpPr>
        <p:spPr>
          <a:xfrm>
            <a:off x="755576" y="6093296"/>
            <a:ext cx="7848198" cy="523220"/>
          </a:xfrm>
          <a:prstGeom prst="rect">
            <a:avLst/>
          </a:prstGeom>
          <a:noFill/>
        </p:spPr>
        <p:txBody>
          <a:bodyPr wrap="square" rtlCol="0">
            <a:spAutoFit/>
          </a:bodyPr>
          <a:lstStyle/>
          <a:p>
            <a:r>
              <a:rPr lang="zh-CN" altLang="en-US" b="1" dirty="0" smtClean="0">
                <a:solidFill>
                  <a:srgbClr val="FF0000"/>
                </a:solidFill>
                <a:latin typeface="+mn-ea"/>
                <a:ea typeface="+mn-ea"/>
              </a:rPr>
              <a:t>作业：</a:t>
            </a:r>
            <a:r>
              <a:rPr lang="en-US" altLang="zh-CN" b="1" dirty="0" smtClean="0">
                <a:solidFill>
                  <a:srgbClr val="FF0000"/>
                </a:solidFill>
                <a:latin typeface="+mn-ea"/>
                <a:ea typeface="+mn-ea"/>
              </a:rPr>
              <a:t>1</a:t>
            </a:r>
            <a:r>
              <a:rPr lang="zh-CN" altLang="en-US" b="1" dirty="0" smtClean="0">
                <a:solidFill>
                  <a:srgbClr val="FF0000"/>
                </a:solidFill>
                <a:latin typeface="+mn-ea"/>
                <a:ea typeface="+mn-ea"/>
              </a:rPr>
              <a:t>、</a:t>
            </a:r>
            <a:r>
              <a:rPr lang="en-US" altLang="zh-CN" b="1" dirty="0" smtClean="0">
                <a:solidFill>
                  <a:srgbClr val="FF0000"/>
                </a:solidFill>
                <a:latin typeface="+mn-ea"/>
                <a:ea typeface="+mn-ea"/>
              </a:rPr>
              <a:t>2</a:t>
            </a:r>
            <a:r>
              <a:rPr lang="zh-CN" altLang="en-US" b="1" dirty="0" smtClean="0">
                <a:solidFill>
                  <a:srgbClr val="FF0000"/>
                </a:solidFill>
                <a:latin typeface="+mn-ea"/>
                <a:ea typeface="+mn-ea"/>
              </a:rPr>
              <a:t>、</a:t>
            </a:r>
            <a:r>
              <a:rPr lang="en-US" altLang="zh-CN" b="1" dirty="0" smtClean="0">
                <a:solidFill>
                  <a:srgbClr val="FF0000"/>
                </a:solidFill>
                <a:latin typeface="+mn-ea"/>
                <a:ea typeface="+mn-ea"/>
              </a:rPr>
              <a:t>5</a:t>
            </a:r>
            <a:r>
              <a:rPr lang="zh-CN" altLang="en-US" b="1" dirty="0" smtClean="0">
                <a:solidFill>
                  <a:srgbClr val="FF0000"/>
                </a:solidFill>
                <a:latin typeface="+mn-ea"/>
                <a:ea typeface="+mn-ea"/>
              </a:rPr>
              <a:t>、</a:t>
            </a:r>
            <a:r>
              <a:rPr lang="en-US" altLang="zh-CN" b="1" dirty="0" smtClean="0">
                <a:solidFill>
                  <a:srgbClr val="FF0000"/>
                </a:solidFill>
                <a:latin typeface="+mn-ea"/>
                <a:ea typeface="+mn-ea"/>
              </a:rPr>
              <a:t>6</a:t>
            </a:r>
            <a:r>
              <a:rPr lang="zh-CN" altLang="en-US" b="1" dirty="0" smtClean="0">
                <a:solidFill>
                  <a:srgbClr val="FF0000"/>
                </a:solidFill>
                <a:latin typeface="+mn-ea"/>
                <a:ea typeface="+mn-ea"/>
              </a:rPr>
              <a:t>、</a:t>
            </a:r>
            <a:r>
              <a:rPr lang="en-US" altLang="zh-CN" b="1" dirty="0" smtClean="0">
                <a:solidFill>
                  <a:srgbClr val="FF0000"/>
                </a:solidFill>
                <a:latin typeface="+mn-ea"/>
                <a:ea typeface="+mn-ea"/>
              </a:rPr>
              <a:t>7</a:t>
            </a:r>
            <a:r>
              <a:rPr lang="zh-CN" altLang="en-US" b="1" dirty="0" smtClean="0">
                <a:solidFill>
                  <a:srgbClr val="FF0000"/>
                </a:solidFill>
                <a:latin typeface="+mn-ea"/>
                <a:ea typeface="+mn-ea"/>
              </a:rPr>
              <a:t>、</a:t>
            </a:r>
            <a:r>
              <a:rPr lang="en-US" altLang="zh-CN" b="1" dirty="0" smtClean="0">
                <a:solidFill>
                  <a:srgbClr val="FF0000"/>
                </a:solidFill>
                <a:latin typeface="+mn-ea"/>
                <a:ea typeface="+mn-ea"/>
              </a:rPr>
              <a:t>8</a:t>
            </a:r>
            <a:r>
              <a:rPr lang="zh-CN" altLang="en-US" b="1" dirty="0" smtClean="0">
                <a:solidFill>
                  <a:srgbClr val="FF0000"/>
                </a:solidFill>
                <a:latin typeface="+mn-ea"/>
                <a:ea typeface="+mn-ea"/>
              </a:rPr>
              <a:t>、</a:t>
            </a:r>
            <a:r>
              <a:rPr lang="en-US" altLang="zh-CN" b="1" dirty="0" smtClean="0">
                <a:solidFill>
                  <a:srgbClr val="FF0000"/>
                </a:solidFill>
                <a:latin typeface="+mn-ea"/>
                <a:ea typeface="+mn-ea"/>
              </a:rPr>
              <a:t>11</a:t>
            </a:r>
            <a:r>
              <a:rPr lang="zh-CN" altLang="en-US" b="1" dirty="0" smtClean="0">
                <a:solidFill>
                  <a:srgbClr val="FF0000"/>
                </a:solidFill>
                <a:latin typeface="+mn-ea"/>
                <a:ea typeface="+mn-ea"/>
              </a:rPr>
              <a:t>、</a:t>
            </a:r>
            <a:r>
              <a:rPr lang="en-US" altLang="zh-CN" b="1" dirty="0" smtClean="0">
                <a:solidFill>
                  <a:srgbClr val="FF0000"/>
                </a:solidFill>
                <a:latin typeface="+mn-ea"/>
                <a:ea typeface="+mn-ea"/>
              </a:rPr>
              <a:t>12</a:t>
            </a:r>
            <a:r>
              <a:rPr lang="zh-CN" altLang="en-US" b="1" dirty="0" smtClean="0">
                <a:solidFill>
                  <a:srgbClr val="FF0000"/>
                </a:solidFill>
                <a:latin typeface="+mn-ea"/>
                <a:ea typeface="+mn-ea"/>
              </a:rPr>
              <a:t>、</a:t>
            </a:r>
            <a:r>
              <a:rPr lang="en-US" altLang="zh-CN" b="1" dirty="0" smtClean="0">
                <a:solidFill>
                  <a:srgbClr val="FF0000"/>
                </a:solidFill>
                <a:latin typeface="+mn-ea"/>
                <a:ea typeface="+mn-ea"/>
              </a:rPr>
              <a:t>13</a:t>
            </a:r>
            <a:r>
              <a:rPr lang="zh-CN" altLang="en-US" b="1" dirty="0" smtClean="0">
                <a:solidFill>
                  <a:srgbClr val="FF0000"/>
                </a:solidFill>
                <a:latin typeface="+mn-ea"/>
                <a:ea typeface="+mn-ea"/>
              </a:rPr>
              <a:t>、</a:t>
            </a:r>
            <a:r>
              <a:rPr lang="en-US" altLang="zh-CN" b="1" dirty="0" smtClean="0">
                <a:solidFill>
                  <a:srgbClr val="FF0000"/>
                </a:solidFill>
                <a:latin typeface="+mn-ea"/>
                <a:ea typeface="+mn-ea"/>
              </a:rPr>
              <a:t>14</a:t>
            </a:r>
            <a:r>
              <a:rPr lang="zh-CN" altLang="en-US" b="1" dirty="0" smtClean="0">
                <a:solidFill>
                  <a:srgbClr val="FF0000"/>
                </a:solidFill>
                <a:latin typeface="+mn-ea"/>
                <a:ea typeface="+mn-ea"/>
              </a:rPr>
              <a:t>、</a:t>
            </a:r>
            <a:r>
              <a:rPr lang="en-US" altLang="zh-CN" b="1" dirty="0" smtClean="0">
                <a:solidFill>
                  <a:srgbClr val="FF0000"/>
                </a:solidFill>
                <a:latin typeface="+mn-ea"/>
                <a:ea typeface="+mn-ea"/>
              </a:rPr>
              <a:t>17</a:t>
            </a:r>
            <a:endParaRPr lang="zh-CN" altLang="en-US" b="1" dirty="0">
              <a:solidFill>
                <a:srgbClr val="FF0000"/>
              </a:solidFill>
              <a:latin typeface="+mn-ea"/>
              <a:ea typeface="+mn-ea"/>
            </a:endParaRPr>
          </a:p>
        </p:txBody>
      </p:sp>
      <p:sp>
        <p:nvSpPr>
          <p:cNvPr id="6" name="Text Box 5"/>
          <p:cNvSpPr txBox="1">
            <a:spLocks noChangeArrowheads="1"/>
          </p:cNvSpPr>
          <p:nvPr/>
        </p:nvSpPr>
        <p:spPr bwMode="auto">
          <a:xfrm>
            <a:off x="539552" y="548680"/>
            <a:ext cx="4320480" cy="641350"/>
          </a:xfrm>
          <a:prstGeom prst="rect">
            <a:avLst/>
          </a:prstGeom>
          <a:noFill/>
          <a:ln w="9525">
            <a:noFill/>
            <a:miter lim="800000"/>
            <a:headEnd/>
            <a:tailEnd/>
          </a:ln>
        </p:spPr>
        <p:txBody>
          <a:bodyPr wrap="square">
            <a:spAutoFit/>
          </a:bodyPr>
          <a:lstStyle/>
          <a:p>
            <a:pPr algn="ctr">
              <a:spcBef>
                <a:spcPct val="50000"/>
              </a:spcBef>
            </a:pPr>
            <a:r>
              <a:rPr kumimoji="1" lang="zh-CN" altLang="en-US" sz="3600" b="1" dirty="0" smtClean="0">
                <a:latin typeface="Times New Roman" pitchFamily="18" charset="0"/>
              </a:rPr>
              <a:t>内容提要</a:t>
            </a:r>
            <a:endParaRPr kumimoji="1" lang="zh-CN" altLang="en-US" sz="3600" b="1" dirty="0">
              <a:latin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4"/>
          <p:cNvGraphicFramePr>
            <a:graphicFrameLocks noChangeAspect="1"/>
          </p:cNvGraphicFramePr>
          <p:nvPr/>
        </p:nvGraphicFramePr>
        <p:xfrm>
          <a:off x="827584" y="1268760"/>
          <a:ext cx="4973315" cy="5339554"/>
        </p:xfrm>
        <a:graphic>
          <a:graphicData uri="http://schemas.openxmlformats.org/presentationml/2006/ole">
            <mc:AlternateContent xmlns:mc="http://schemas.openxmlformats.org/markup-compatibility/2006">
              <mc:Choice xmlns:v="urn:schemas-microsoft-com:vml" Requires="v">
                <p:oleObj spid="_x0000_s12299" name="Visio" r:id="rId3" imgW="2495160" imgH="2679480" progId="Visio.Drawing.11">
                  <p:embed/>
                </p:oleObj>
              </mc:Choice>
              <mc:Fallback>
                <p:oleObj name="Visio" r:id="rId3" imgW="2495160" imgH="26794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268760"/>
                        <a:ext cx="4973315" cy="533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txBox="1">
            <a:spLocks noChangeArrowheads="1"/>
          </p:cNvSpPr>
          <p:nvPr/>
        </p:nvSpPr>
        <p:spPr bwMode="auto">
          <a:xfrm>
            <a:off x="827584" y="366936"/>
            <a:ext cx="4896544"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en-US" altLang="zh-CN" sz="4400" b="1" dirty="0" smtClean="0">
                <a:solidFill>
                  <a:schemeClr val="accent2">
                    <a:lumMod val="75000"/>
                  </a:schemeClr>
                </a:solidFill>
                <a:effectLst>
                  <a:outerShdw blurRad="38100" dist="38100" dir="2700000" algn="tl">
                    <a:srgbClr val="000000">
                      <a:alpha val="43137"/>
                    </a:srgbClr>
                  </a:outerShdw>
                </a:effectLst>
              </a:rPr>
              <a:t>SSB</a:t>
            </a:r>
            <a:r>
              <a:rPr lang="zh-CN" altLang="en-US" sz="4400" b="1" dirty="0" smtClean="0">
                <a:solidFill>
                  <a:schemeClr val="accent2">
                    <a:lumMod val="75000"/>
                  </a:schemeClr>
                </a:solidFill>
                <a:effectLst>
                  <a:outerShdw blurRad="38100" dist="38100" dir="2700000" algn="tl">
                    <a:srgbClr val="000000">
                      <a:alpha val="43137"/>
                    </a:srgbClr>
                  </a:outerShdw>
                </a:effectLst>
              </a:rPr>
              <a:t>信号的频谱</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
        <p:nvSpPr>
          <p:cNvPr id="6" name="矩形 5"/>
          <p:cNvSpPr/>
          <p:nvPr/>
        </p:nvSpPr>
        <p:spPr>
          <a:xfrm>
            <a:off x="5796136" y="2984753"/>
            <a:ext cx="3312368" cy="3108543"/>
          </a:xfrm>
          <a:prstGeom prst="rect">
            <a:avLst/>
          </a:prstGeom>
        </p:spPr>
        <p:txBody>
          <a:bodyPr wrap="square">
            <a:spAutoFit/>
          </a:bodyPr>
          <a:lstStyle/>
          <a:p>
            <a:r>
              <a:rPr lang="zh-CN" altLang="en-US" dirty="0" smtClean="0"/>
              <a:t>特点：</a:t>
            </a:r>
            <a:endParaRPr lang="en-US" altLang="zh-CN" dirty="0" smtClean="0"/>
          </a:p>
          <a:p>
            <a:r>
              <a:rPr lang="en-US" altLang="zh-CN" dirty="0" smtClean="0"/>
              <a:t>       SSB</a:t>
            </a:r>
            <a:r>
              <a:rPr lang="zh-CN" altLang="en-US" dirty="0" smtClean="0"/>
              <a:t>信号不含载波分量，带宽为</a:t>
            </a:r>
            <a:r>
              <a:rPr lang="en-US" altLang="zh-CN" dirty="0" smtClean="0"/>
              <a:t>AM</a:t>
            </a:r>
            <a:r>
              <a:rPr lang="zh-CN" altLang="en-US" dirty="0" smtClean="0"/>
              <a:t>、</a:t>
            </a:r>
            <a:r>
              <a:rPr lang="en-US" altLang="zh-CN" dirty="0" smtClean="0"/>
              <a:t>DSB</a:t>
            </a:r>
            <a:r>
              <a:rPr lang="zh-CN" altLang="en-US" dirty="0" smtClean="0"/>
              <a:t>信号频谱的一半。</a:t>
            </a:r>
            <a:endParaRPr lang="en-US" altLang="zh-CN" dirty="0" smtClean="0"/>
          </a:p>
          <a:p>
            <a:r>
              <a:rPr lang="zh-CN" altLang="en-US" dirty="0" smtClean="0"/>
              <a:t>解调只能采用相干解调。</a:t>
            </a:r>
            <a:endParaRPr lang="zh-CN" altLang="en-US" dirty="0"/>
          </a:p>
        </p:txBody>
      </p:sp>
    </p:spTree>
  </p:cSld>
  <p:clrMapOvr>
    <a:masterClrMapping/>
  </p:clrMapOvr>
  <p:transition spd="med">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4"/>
          <p:cNvSpPr txBox="1">
            <a:spLocks noChangeArrowheads="1"/>
          </p:cNvSpPr>
          <p:nvPr/>
        </p:nvSpPr>
        <p:spPr bwMode="auto">
          <a:xfrm>
            <a:off x="395536" y="1700809"/>
            <a:ext cx="8305800" cy="1495794"/>
          </a:xfrm>
          <a:prstGeom prst="rect">
            <a:avLst/>
          </a:prstGeom>
          <a:noFill/>
          <a:ln w="9525">
            <a:noFill/>
            <a:miter lim="800000"/>
            <a:headEnd/>
            <a:tailEnd/>
          </a:ln>
        </p:spPr>
        <p:txBody>
          <a:bodyPr wrap="square">
            <a:spAutoFit/>
          </a:bodyPr>
          <a:lstStyle/>
          <a:p>
            <a:pPr algn="just">
              <a:lnSpc>
                <a:spcPct val="110000"/>
              </a:lnSpc>
              <a:spcBef>
                <a:spcPct val="50000"/>
              </a:spcBef>
            </a:pPr>
            <a:r>
              <a:rPr lang="en-US" altLang="zh-CN" sz="2400" b="1" dirty="0" smtClean="0"/>
              <a:t>2</a:t>
            </a:r>
            <a:r>
              <a:rPr lang="en-US" altLang="zh-CN" sz="2400" b="1" dirty="0"/>
              <a:t>. </a:t>
            </a:r>
            <a:r>
              <a:rPr lang="zh-CN" altLang="en-US" sz="2400" b="1" dirty="0"/>
              <a:t>用相移法形成单边带信号</a:t>
            </a:r>
          </a:p>
          <a:p>
            <a:pPr algn="just">
              <a:lnSpc>
                <a:spcPct val="110000"/>
              </a:lnSpc>
              <a:spcBef>
                <a:spcPct val="50000"/>
              </a:spcBef>
            </a:pPr>
            <a:r>
              <a:rPr lang="zh-CN" altLang="en-US" sz="2400" b="1" dirty="0" smtClean="0"/>
              <a:t>单频调制下：</a:t>
            </a:r>
            <a:r>
              <a:rPr lang="zh-CN" altLang="en-US" sz="2400" dirty="0" smtClean="0"/>
              <a:t>设</a:t>
            </a:r>
            <a:r>
              <a:rPr lang="zh-CN" altLang="en-US" sz="2400" dirty="0"/>
              <a:t>单频调制信号为</a:t>
            </a:r>
            <a:r>
              <a:rPr lang="en-US" altLang="zh-CN" sz="2400" dirty="0"/>
              <a:t>m(t)=</a:t>
            </a:r>
            <a:r>
              <a:rPr lang="en-US" altLang="zh-CN" sz="2400" dirty="0" err="1"/>
              <a:t>A</a:t>
            </a:r>
            <a:r>
              <a:rPr lang="en-US" altLang="zh-CN" sz="2400" baseline="-25000" dirty="0" err="1"/>
              <a:t>m</a:t>
            </a:r>
            <a:r>
              <a:rPr lang="en-US" altLang="zh-CN" sz="2400" dirty="0" err="1"/>
              <a:t>cosω</a:t>
            </a:r>
            <a:r>
              <a:rPr lang="en-US" altLang="zh-CN" sz="2400" baseline="-25000" dirty="0" err="1"/>
              <a:t>m</a:t>
            </a:r>
            <a:r>
              <a:rPr lang="en-US" altLang="zh-CN" sz="2400" dirty="0" err="1"/>
              <a:t>t</a:t>
            </a:r>
            <a:r>
              <a:rPr lang="zh-CN" altLang="en-US" sz="2400" dirty="0"/>
              <a:t>，载波为</a:t>
            </a:r>
            <a:r>
              <a:rPr lang="en-US" altLang="zh-CN" sz="2400" dirty="0"/>
              <a:t>c(t)=</a:t>
            </a:r>
            <a:r>
              <a:rPr lang="en-US" altLang="zh-CN" sz="2400" dirty="0" err="1"/>
              <a:t>cosω</a:t>
            </a:r>
            <a:r>
              <a:rPr lang="en-US" altLang="zh-CN" sz="2400" baseline="-25000" dirty="0" err="1"/>
              <a:t>c</a:t>
            </a:r>
            <a:r>
              <a:rPr lang="en-US" altLang="zh-CN" sz="2400" dirty="0" err="1"/>
              <a:t>t</a:t>
            </a:r>
            <a:r>
              <a:rPr lang="zh-CN" altLang="en-US" sz="2400" dirty="0"/>
              <a:t>， 两者相乘得</a:t>
            </a:r>
            <a:r>
              <a:rPr lang="en-US" altLang="zh-CN" sz="2400" dirty="0"/>
              <a:t>DSB</a:t>
            </a:r>
            <a:r>
              <a:rPr lang="zh-CN" altLang="en-US" sz="2400" dirty="0"/>
              <a:t>信号的时域表示式</a:t>
            </a:r>
            <a:r>
              <a:rPr lang="zh-CN" altLang="en-US" sz="2400" dirty="0" smtClean="0"/>
              <a:t>为 </a:t>
            </a:r>
            <a:endParaRPr lang="zh-CN" altLang="en-US" sz="2400" dirty="0"/>
          </a:p>
        </p:txBody>
      </p:sp>
      <p:graphicFrame>
        <p:nvGraphicFramePr>
          <p:cNvPr id="181249" name="Object 4"/>
          <p:cNvGraphicFramePr>
            <a:graphicFrameLocks noChangeAspect="1"/>
          </p:cNvGraphicFramePr>
          <p:nvPr/>
        </p:nvGraphicFramePr>
        <p:xfrm>
          <a:off x="827584" y="3068960"/>
          <a:ext cx="7140575" cy="1371600"/>
        </p:xfrm>
        <a:graphic>
          <a:graphicData uri="http://schemas.openxmlformats.org/presentationml/2006/ole">
            <mc:AlternateContent xmlns:mc="http://schemas.openxmlformats.org/markup-compatibility/2006">
              <mc:Choice xmlns:v="urn:schemas-microsoft-com:vml" Requires="v">
                <p:oleObj spid="_x0000_s181294" name="Equation" r:id="rId3" imgW="3429000" imgH="660240" progId="Equation.DSMT4">
                  <p:embed/>
                </p:oleObj>
              </mc:Choice>
              <mc:Fallback>
                <p:oleObj name="Equation" r:id="rId3" imgW="3429000" imgH="6602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068960"/>
                        <a:ext cx="7140575"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1250" name="Object 10"/>
          <p:cNvGraphicFramePr>
            <a:graphicFrameLocks noChangeAspect="1"/>
          </p:cNvGraphicFramePr>
          <p:nvPr/>
        </p:nvGraphicFramePr>
        <p:xfrm>
          <a:off x="467544" y="4509120"/>
          <a:ext cx="8180387" cy="942975"/>
        </p:xfrm>
        <a:graphic>
          <a:graphicData uri="http://schemas.openxmlformats.org/presentationml/2006/ole">
            <mc:AlternateContent xmlns:mc="http://schemas.openxmlformats.org/markup-compatibility/2006">
              <mc:Choice xmlns:v="urn:schemas-microsoft-com:vml" Requires="v">
                <p:oleObj spid="_x0000_s181295" name="Equation" r:id="rId5" imgW="3530520" imgH="406080" progId="Equation.DSMT4">
                  <p:embed/>
                </p:oleObj>
              </mc:Choice>
              <mc:Fallback>
                <p:oleObj name="Equation" r:id="rId5" imgW="3530520" imgH="40608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4509120"/>
                        <a:ext cx="8180387"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3017148" y="4221088"/>
            <a:ext cx="1338828" cy="369332"/>
          </a:xfrm>
          <a:prstGeom prst="rect">
            <a:avLst/>
          </a:prstGeom>
        </p:spPr>
        <p:txBody>
          <a:bodyPr wrap="none">
            <a:spAutoFit/>
          </a:bodyPr>
          <a:lstStyle/>
          <a:p>
            <a:r>
              <a:rPr lang="zh-CN" altLang="en-US" sz="1800" dirty="0" smtClean="0">
                <a:solidFill>
                  <a:srgbClr val="FF0000"/>
                </a:solidFill>
              </a:rPr>
              <a:t>保留上边带</a:t>
            </a:r>
            <a:endParaRPr lang="zh-CN" altLang="en-US" sz="1800" dirty="0">
              <a:solidFill>
                <a:srgbClr val="FF0000"/>
              </a:solidFill>
            </a:endParaRPr>
          </a:p>
        </p:txBody>
      </p:sp>
      <p:sp>
        <p:nvSpPr>
          <p:cNvPr id="6" name="矩形 5"/>
          <p:cNvSpPr/>
          <p:nvPr/>
        </p:nvSpPr>
        <p:spPr>
          <a:xfrm>
            <a:off x="6329516" y="4149080"/>
            <a:ext cx="1338828" cy="369332"/>
          </a:xfrm>
          <a:prstGeom prst="rect">
            <a:avLst/>
          </a:prstGeom>
        </p:spPr>
        <p:txBody>
          <a:bodyPr wrap="none">
            <a:spAutoFit/>
          </a:bodyPr>
          <a:lstStyle/>
          <a:p>
            <a:r>
              <a:rPr lang="zh-CN" altLang="en-US" sz="1800" dirty="0" smtClean="0">
                <a:solidFill>
                  <a:srgbClr val="FF0000"/>
                </a:solidFill>
              </a:rPr>
              <a:t>保留下边带</a:t>
            </a:r>
            <a:endParaRPr lang="zh-CN" altLang="en-US" sz="1800" dirty="0">
              <a:solidFill>
                <a:srgbClr val="FF0000"/>
              </a:solidFill>
            </a:endParaRPr>
          </a:p>
        </p:txBody>
      </p:sp>
      <p:sp>
        <p:nvSpPr>
          <p:cNvPr id="8" name="矩形 7"/>
          <p:cNvSpPr/>
          <p:nvPr/>
        </p:nvSpPr>
        <p:spPr>
          <a:xfrm>
            <a:off x="4788024" y="4571836"/>
            <a:ext cx="877163" cy="369332"/>
          </a:xfrm>
          <a:prstGeom prst="rect">
            <a:avLst/>
          </a:prstGeom>
        </p:spPr>
        <p:txBody>
          <a:bodyPr wrap="none">
            <a:spAutoFit/>
          </a:bodyPr>
          <a:lstStyle/>
          <a:p>
            <a:r>
              <a:rPr lang="zh-CN" altLang="en-US" sz="1800" dirty="0" smtClean="0">
                <a:solidFill>
                  <a:srgbClr val="FF0000"/>
                </a:solidFill>
              </a:rPr>
              <a:t>上边带</a:t>
            </a:r>
            <a:endParaRPr lang="zh-CN" altLang="en-US" sz="1800" dirty="0">
              <a:solidFill>
                <a:srgbClr val="FF0000"/>
              </a:solidFill>
            </a:endParaRPr>
          </a:p>
        </p:txBody>
      </p:sp>
      <p:sp>
        <p:nvSpPr>
          <p:cNvPr id="9" name="矩形 8"/>
          <p:cNvSpPr/>
          <p:nvPr/>
        </p:nvSpPr>
        <p:spPr>
          <a:xfrm>
            <a:off x="4788024" y="5085184"/>
            <a:ext cx="877163" cy="369332"/>
          </a:xfrm>
          <a:prstGeom prst="rect">
            <a:avLst/>
          </a:prstGeom>
        </p:spPr>
        <p:txBody>
          <a:bodyPr wrap="none">
            <a:spAutoFit/>
          </a:bodyPr>
          <a:lstStyle/>
          <a:p>
            <a:r>
              <a:rPr lang="zh-CN" altLang="en-US" sz="1800" dirty="0" smtClean="0">
                <a:solidFill>
                  <a:srgbClr val="FF0000"/>
                </a:solidFill>
              </a:rPr>
              <a:t>下边带</a:t>
            </a:r>
            <a:endParaRPr lang="zh-CN" altLang="en-US" sz="1800" dirty="0">
              <a:solidFill>
                <a:srgbClr val="FF0000"/>
              </a:solidFill>
            </a:endParaRPr>
          </a:p>
        </p:txBody>
      </p:sp>
      <p:graphicFrame>
        <p:nvGraphicFramePr>
          <p:cNvPr id="181251" name="Object 5"/>
          <p:cNvGraphicFramePr>
            <a:graphicFrameLocks noChangeAspect="1"/>
          </p:cNvGraphicFramePr>
          <p:nvPr/>
        </p:nvGraphicFramePr>
        <p:xfrm>
          <a:off x="3422823" y="5373216"/>
          <a:ext cx="2373313" cy="530225"/>
        </p:xfrm>
        <a:graphic>
          <a:graphicData uri="http://schemas.openxmlformats.org/presentationml/2006/ole">
            <mc:AlternateContent xmlns:mc="http://schemas.openxmlformats.org/markup-compatibility/2006">
              <mc:Choice xmlns:v="urn:schemas-microsoft-com:vml" Requires="v">
                <p:oleObj spid="_x0000_s181296" name="Equation" r:id="rId7" imgW="1536480" imgH="342720" progId="Equation.DSMT4">
                  <p:embed/>
                </p:oleObj>
              </mc:Choice>
              <mc:Fallback>
                <p:oleObj name="Equation" r:id="rId7" imgW="1536480" imgH="34272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2823" y="5373216"/>
                        <a:ext cx="2373313"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1542689" y="5549170"/>
            <a:ext cx="1818126" cy="400110"/>
          </a:xfrm>
          <a:prstGeom prst="rect">
            <a:avLst/>
          </a:prstGeom>
        </p:spPr>
        <p:txBody>
          <a:bodyPr wrap="none">
            <a:spAutoFit/>
          </a:bodyPr>
          <a:lstStyle/>
          <a:p>
            <a:r>
              <a:rPr lang="zh-CN" altLang="en-US" sz="2000" b="1" dirty="0" smtClean="0"/>
              <a:t>希尔伯特变换</a:t>
            </a:r>
            <a:r>
              <a:rPr lang="en-US" altLang="zh-CN" sz="2000" b="1" dirty="0" smtClean="0"/>
              <a:t>:</a:t>
            </a:r>
            <a:endParaRPr lang="zh-CN" altLang="en-US" sz="2000" dirty="0"/>
          </a:p>
        </p:txBody>
      </p:sp>
      <p:graphicFrame>
        <p:nvGraphicFramePr>
          <p:cNvPr id="181252" name="Object 8"/>
          <p:cNvGraphicFramePr>
            <a:graphicFrameLocks noChangeAspect="1"/>
          </p:cNvGraphicFramePr>
          <p:nvPr/>
        </p:nvGraphicFramePr>
        <p:xfrm>
          <a:off x="1331640" y="5805264"/>
          <a:ext cx="5745163" cy="968375"/>
        </p:xfrm>
        <a:graphic>
          <a:graphicData uri="http://schemas.openxmlformats.org/presentationml/2006/ole">
            <mc:AlternateContent xmlns:mc="http://schemas.openxmlformats.org/markup-compatibility/2006">
              <mc:Choice xmlns:v="urn:schemas-microsoft-com:vml" Requires="v">
                <p:oleObj spid="_x0000_s181297" name="Equation" r:id="rId9" imgW="2108160" imgH="355320" progId="Equation.DSMT4">
                  <p:embed/>
                </p:oleObj>
              </mc:Choice>
              <mc:Fallback>
                <p:oleObj name="Equation" r:id="rId9" imgW="2108160" imgH="35532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640" y="5805264"/>
                        <a:ext cx="5745163"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6012160" y="5445224"/>
            <a:ext cx="3131840" cy="646331"/>
          </a:xfrm>
          <a:prstGeom prst="rect">
            <a:avLst/>
          </a:prstGeom>
        </p:spPr>
        <p:txBody>
          <a:bodyPr wrap="square">
            <a:spAutoFit/>
          </a:bodyPr>
          <a:lstStyle/>
          <a:p>
            <a:r>
              <a:rPr lang="zh-CN" altLang="en-US" sz="1800" dirty="0" smtClean="0">
                <a:solidFill>
                  <a:srgbClr val="660066"/>
                </a:solidFill>
              </a:rPr>
              <a:t>相移     ， 幅度大小保持不变</a:t>
            </a:r>
            <a:r>
              <a:rPr lang="en-US" altLang="zh-CN" sz="1800" dirty="0" smtClean="0">
                <a:solidFill>
                  <a:srgbClr val="660066"/>
                </a:solidFill>
              </a:rPr>
              <a:t>.</a:t>
            </a:r>
          </a:p>
          <a:p>
            <a:r>
              <a:rPr lang="zh-CN" altLang="en-US" sz="1800" dirty="0" smtClean="0">
                <a:solidFill>
                  <a:srgbClr val="660066"/>
                </a:solidFill>
              </a:rPr>
              <a:t>实质上是一个宽带相移网络。</a:t>
            </a:r>
            <a:endParaRPr lang="zh-CN" altLang="en-US" sz="1800" dirty="0">
              <a:solidFill>
                <a:srgbClr val="660066"/>
              </a:solidFill>
            </a:endParaRPr>
          </a:p>
        </p:txBody>
      </p:sp>
      <p:graphicFrame>
        <p:nvGraphicFramePr>
          <p:cNvPr id="181253" name="Object 9"/>
          <p:cNvGraphicFramePr>
            <a:graphicFrameLocks noChangeAspect="1"/>
          </p:cNvGraphicFramePr>
          <p:nvPr/>
        </p:nvGraphicFramePr>
        <p:xfrm>
          <a:off x="6556781" y="5229200"/>
          <a:ext cx="247467" cy="590203"/>
        </p:xfrm>
        <a:graphic>
          <a:graphicData uri="http://schemas.openxmlformats.org/presentationml/2006/ole">
            <mc:AlternateContent xmlns:mc="http://schemas.openxmlformats.org/markup-compatibility/2006">
              <mc:Choice xmlns:v="urn:schemas-microsoft-com:vml" Requires="v">
                <p:oleObj spid="_x0000_s181298" name="Equation" r:id="rId11" imgW="164880" imgH="393480" progId="Equation.DSMT4">
                  <p:embed/>
                </p:oleObj>
              </mc:Choice>
              <mc:Fallback>
                <p:oleObj name="Equation" r:id="rId11" imgW="164880" imgH="39348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56781" y="5229200"/>
                        <a:ext cx="247467" cy="590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2"/>
          <p:cNvSpPr txBox="1">
            <a:spLocks noChangeArrowheads="1"/>
          </p:cNvSpPr>
          <p:nvPr/>
        </p:nvSpPr>
        <p:spPr bwMode="auto">
          <a:xfrm>
            <a:off x="827584" y="438944"/>
            <a:ext cx="5760640"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相移法形成</a:t>
            </a:r>
            <a:r>
              <a:rPr lang="en-US" altLang="zh-CN" sz="4400" b="1" dirty="0" smtClean="0">
                <a:solidFill>
                  <a:schemeClr val="accent2">
                    <a:lumMod val="75000"/>
                  </a:schemeClr>
                </a:solidFill>
                <a:effectLst>
                  <a:outerShdw blurRad="38100" dist="38100" dir="2700000" algn="tl">
                    <a:srgbClr val="000000">
                      <a:alpha val="43137"/>
                    </a:srgbClr>
                  </a:outerShdw>
                </a:effectLst>
              </a:rPr>
              <a:t>SSB</a:t>
            </a:r>
            <a:r>
              <a:rPr lang="zh-CN" altLang="en-US" sz="4400" b="1" dirty="0" smtClean="0">
                <a:solidFill>
                  <a:schemeClr val="accent2">
                    <a:lumMod val="75000"/>
                  </a:schemeClr>
                </a:solidFill>
                <a:effectLst>
                  <a:outerShdw blurRad="38100" dist="38100" dir="2700000" algn="tl">
                    <a:srgbClr val="000000">
                      <a:alpha val="43137"/>
                    </a:srgbClr>
                  </a:outerShdw>
                </a:effectLst>
              </a:rPr>
              <a:t>信号</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Tree>
  </p:cSld>
  <p:clrMapOvr>
    <a:masterClrMapping/>
  </p:clrMapOvr>
  <p:transition spd="med">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4"/>
          <p:cNvGraphicFramePr>
            <a:graphicFrameLocks noChangeAspect="1"/>
          </p:cNvGraphicFramePr>
          <p:nvPr/>
        </p:nvGraphicFramePr>
        <p:xfrm>
          <a:off x="683568" y="1124744"/>
          <a:ext cx="7696200" cy="4033838"/>
        </p:xfrm>
        <a:graphic>
          <a:graphicData uri="http://schemas.openxmlformats.org/presentationml/2006/ole">
            <mc:AlternateContent xmlns:mc="http://schemas.openxmlformats.org/markup-compatibility/2006">
              <mc:Choice xmlns:v="urn:schemas-microsoft-com:vml" Requires="v">
                <p:oleObj spid="_x0000_s17419" name="Visio" r:id="rId3" imgW="2698520" imgH="1415232" progId="Visio.Drawing.11">
                  <p:embed/>
                </p:oleObj>
              </mc:Choice>
              <mc:Fallback>
                <p:oleObj name="Visio" r:id="rId3" imgW="2698520" imgH="1415232"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124744"/>
                        <a:ext cx="7696200" cy="40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txBox="1">
            <a:spLocks noChangeArrowheads="1"/>
          </p:cNvSpPr>
          <p:nvPr/>
        </p:nvSpPr>
        <p:spPr bwMode="auto">
          <a:xfrm>
            <a:off x="827584" y="438944"/>
            <a:ext cx="5760640"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相移法形成</a:t>
            </a:r>
            <a:r>
              <a:rPr lang="en-US" altLang="zh-CN" sz="4400" b="1" dirty="0" smtClean="0">
                <a:solidFill>
                  <a:schemeClr val="accent2">
                    <a:lumMod val="75000"/>
                  </a:schemeClr>
                </a:solidFill>
                <a:effectLst>
                  <a:outerShdw blurRad="38100" dist="38100" dir="2700000" algn="tl">
                    <a:srgbClr val="000000">
                      <a:alpha val="43137"/>
                    </a:srgbClr>
                  </a:outerShdw>
                </a:effectLst>
              </a:rPr>
              <a:t>SSB</a:t>
            </a:r>
            <a:r>
              <a:rPr lang="zh-CN" altLang="en-US" sz="4400" b="1" dirty="0" smtClean="0">
                <a:solidFill>
                  <a:schemeClr val="accent2">
                    <a:lumMod val="75000"/>
                  </a:schemeClr>
                </a:solidFill>
                <a:effectLst>
                  <a:outerShdw blurRad="38100" dist="38100" dir="2700000" algn="tl">
                    <a:srgbClr val="000000">
                      <a:alpha val="43137"/>
                    </a:srgbClr>
                  </a:outerShdw>
                </a:effectLst>
              </a:rPr>
              <a:t>信号</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
        <p:nvSpPr>
          <p:cNvPr id="6" name="矩形 5"/>
          <p:cNvSpPr/>
          <p:nvPr/>
        </p:nvSpPr>
        <p:spPr>
          <a:xfrm>
            <a:off x="971600" y="4955684"/>
            <a:ext cx="7488832" cy="1569660"/>
          </a:xfrm>
          <a:prstGeom prst="rect">
            <a:avLst/>
          </a:prstGeom>
        </p:spPr>
        <p:txBody>
          <a:bodyPr wrap="square">
            <a:spAutoFit/>
          </a:bodyPr>
          <a:lstStyle/>
          <a:p>
            <a:pPr>
              <a:buFont typeface="Arial" pitchFamily="34" charset="0"/>
              <a:buChar char="•"/>
            </a:pPr>
            <a:r>
              <a:rPr lang="zh-CN" altLang="en-US" sz="2400" dirty="0" smtClean="0"/>
              <a:t>相移法形成</a:t>
            </a:r>
            <a:r>
              <a:rPr lang="en-US" altLang="zh-CN" sz="2400" dirty="0" smtClean="0"/>
              <a:t>SSB</a:t>
            </a:r>
            <a:r>
              <a:rPr lang="zh-CN" altLang="en-US" sz="2400" dirty="0" smtClean="0"/>
              <a:t>信号的</a:t>
            </a:r>
            <a:r>
              <a:rPr lang="zh-CN" altLang="en-US" sz="2400" b="1" dirty="0" smtClean="0">
                <a:solidFill>
                  <a:srgbClr val="FF0000"/>
                </a:solidFill>
              </a:rPr>
              <a:t>困难在于宽带相移网络的制作</a:t>
            </a:r>
            <a:r>
              <a:rPr lang="zh-CN" altLang="en-US" sz="2400" dirty="0" smtClean="0"/>
              <a:t>， 该网络要对调制信号</a:t>
            </a:r>
            <a:r>
              <a:rPr lang="en-US" altLang="zh-CN" sz="2400" dirty="0" smtClean="0"/>
              <a:t>m(t)</a:t>
            </a:r>
            <a:r>
              <a:rPr lang="zh-CN" altLang="en-US" sz="2400" dirty="0" smtClean="0"/>
              <a:t>的所有频率分量严格相移</a:t>
            </a:r>
            <a:r>
              <a:rPr lang="en-US" altLang="zh-CN" sz="2400" dirty="0" smtClean="0"/>
              <a:t>π/2</a:t>
            </a:r>
            <a:r>
              <a:rPr lang="zh-CN" altLang="en-US" sz="2400" dirty="0" smtClean="0"/>
              <a:t>，这一点即使近似达到也是困难的。</a:t>
            </a:r>
            <a:endParaRPr lang="en-US" altLang="zh-CN" sz="2400" dirty="0" smtClean="0"/>
          </a:p>
          <a:p>
            <a:pPr>
              <a:buFont typeface="Arial" pitchFamily="34" charset="0"/>
              <a:buChar char="•"/>
            </a:pPr>
            <a:r>
              <a:rPr lang="zh-CN" altLang="en-US" sz="2400" dirty="0" smtClean="0"/>
              <a:t>为解决这个难题，可以采用混合法（也叫维弗法）。</a:t>
            </a:r>
            <a:endParaRPr lang="zh-CN" altLang="en-US" sz="2400" dirty="0"/>
          </a:p>
        </p:txBody>
      </p:sp>
    </p:spTree>
  </p:cSld>
  <p:clrMapOvr>
    <a:masterClrMapping/>
  </p:clrMapOvr>
  <p:transition spd="med">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4"/>
          <p:cNvSpPr txBox="1">
            <a:spLocks noChangeArrowheads="1"/>
          </p:cNvSpPr>
          <p:nvPr/>
        </p:nvSpPr>
        <p:spPr bwMode="auto">
          <a:xfrm>
            <a:off x="533400" y="1521544"/>
            <a:ext cx="8077200" cy="3767185"/>
          </a:xfrm>
          <a:prstGeom prst="rect">
            <a:avLst/>
          </a:prstGeom>
          <a:noFill/>
          <a:ln w="9525">
            <a:noFill/>
            <a:miter lim="800000"/>
            <a:headEnd/>
            <a:tailEnd/>
          </a:ln>
        </p:spPr>
        <p:txBody>
          <a:bodyPr>
            <a:spAutoFit/>
          </a:bodyPr>
          <a:lstStyle/>
          <a:p>
            <a:pPr algn="just">
              <a:lnSpc>
                <a:spcPct val="135000"/>
              </a:lnSpc>
              <a:spcBef>
                <a:spcPct val="50000"/>
              </a:spcBef>
            </a:pPr>
            <a:r>
              <a:rPr lang="en-US" altLang="zh-CN" sz="2400" dirty="0"/>
              <a:t>        </a:t>
            </a:r>
            <a:r>
              <a:rPr lang="zh-CN" altLang="en-US" sz="2400" dirty="0"/>
              <a:t>综上所述： </a:t>
            </a:r>
            <a:r>
              <a:rPr lang="en-US" altLang="zh-CN" sz="2400" dirty="0"/>
              <a:t>SSB</a:t>
            </a:r>
            <a:r>
              <a:rPr lang="zh-CN" altLang="en-US" sz="2400" dirty="0"/>
              <a:t>调制方式在传输信号时，不但可节省载波发射功率，而且它所占用的</a:t>
            </a:r>
            <a:r>
              <a:rPr lang="zh-CN" altLang="en-US" sz="2400" b="1" dirty="0">
                <a:solidFill>
                  <a:srgbClr val="FF3300"/>
                </a:solidFill>
              </a:rPr>
              <a:t>频带宽度为</a:t>
            </a:r>
            <a:r>
              <a:rPr lang="en-US" altLang="zh-CN" sz="2400" b="1" dirty="0">
                <a:solidFill>
                  <a:srgbClr val="FF3300"/>
                </a:solidFill>
              </a:rPr>
              <a:t>B</a:t>
            </a:r>
            <a:r>
              <a:rPr lang="en-US" altLang="zh-CN" sz="2400" b="1" baseline="-25000" dirty="0">
                <a:solidFill>
                  <a:srgbClr val="FF3300"/>
                </a:solidFill>
              </a:rPr>
              <a:t>SSB</a:t>
            </a:r>
            <a:r>
              <a:rPr lang="en-US" altLang="zh-CN" sz="2400" b="1" dirty="0">
                <a:solidFill>
                  <a:srgbClr val="FF3300"/>
                </a:solidFill>
              </a:rPr>
              <a:t>=f</a:t>
            </a:r>
            <a:r>
              <a:rPr lang="en-US" altLang="zh-CN" sz="2400" b="1" baseline="-25000" dirty="0">
                <a:solidFill>
                  <a:srgbClr val="FF3300"/>
                </a:solidFill>
              </a:rPr>
              <a:t>H</a:t>
            </a:r>
            <a:r>
              <a:rPr lang="zh-CN" altLang="en-US" sz="2400" dirty="0"/>
              <a:t>，只有</a:t>
            </a:r>
            <a:r>
              <a:rPr lang="en-US" altLang="zh-CN" sz="2400" dirty="0"/>
              <a:t>AM</a:t>
            </a:r>
            <a:r>
              <a:rPr lang="zh-CN" altLang="en-US" sz="2400" dirty="0"/>
              <a:t>、 </a:t>
            </a:r>
            <a:r>
              <a:rPr lang="en-US" altLang="zh-CN" sz="2400" dirty="0"/>
              <a:t>DSB</a:t>
            </a:r>
            <a:r>
              <a:rPr lang="zh-CN" altLang="en-US" sz="2400" dirty="0"/>
              <a:t>的一半，因此，它目前已成为短波通信中的一种重要调制方式。 </a:t>
            </a:r>
          </a:p>
          <a:p>
            <a:pPr algn="just">
              <a:lnSpc>
                <a:spcPct val="135000"/>
              </a:lnSpc>
              <a:spcBef>
                <a:spcPct val="50000"/>
              </a:spcBef>
            </a:pPr>
            <a:r>
              <a:rPr lang="zh-CN" altLang="en-US" sz="2400" dirty="0"/>
              <a:t>   </a:t>
            </a:r>
            <a:r>
              <a:rPr lang="en-US" altLang="zh-CN" sz="2400" dirty="0"/>
              <a:t>SSB</a:t>
            </a:r>
            <a:r>
              <a:rPr lang="zh-CN" altLang="en-US" sz="2400" dirty="0"/>
              <a:t>信号的解调和</a:t>
            </a:r>
            <a:r>
              <a:rPr lang="en-US" altLang="zh-CN" sz="2400" dirty="0"/>
              <a:t>DSB</a:t>
            </a:r>
            <a:r>
              <a:rPr lang="zh-CN" altLang="en-US" sz="2400" dirty="0"/>
              <a:t>一样不能采用简单的包络检波，因为</a:t>
            </a:r>
            <a:r>
              <a:rPr lang="en-US" altLang="zh-CN" sz="2400" dirty="0"/>
              <a:t>SSB</a:t>
            </a:r>
            <a:r>
              <a:rPr lang="zh-CN" altLang="en-US" sz="2400" dirty="0"/>
              <a:t>信号也是抑制载波的已调信号，它的包络不能直接反映调制信号的变化， 所以仍需采用</a:t>
            </a:r>
            <a:r>
              <a:rPr lang="zh-CN" altLang="en-US" sz="2400" b="1" dirty="0">
                <a:solidFill>
                  <a:srgbClr val="FF3300"/>
                </a:solidFill>
              </a:rPr>
              <a:t>相干解调</a:t>
            </a:r>
            <a:r>
              <a:rPr lang="zh-CN" altLang="en-US" sz="2400" dirty="0" smtClean="0"/>
              <a:t>。</a:t>
            </a:r>
            <a:endParaRPr lang="en-US" altLang="zh-CN" sz="2400" dirty="0"/>
          </a:p>
        </p:txBody>
      </p:sp>
      <p:sp>
        <p:nvSpPr>
          <p:cNvPr id="3" name="Rectangle 2"/>
          <p:cNvSpPr txBox="1">
            <a:spLocks noChangeArrowheads="1"/>
          </p:cNvSpPr>
          <p:nvPr/>
        </p:nvSpPr>
        <p:spPr bwMode="auto">
          <a:xfrm>
            <a:off x="827584" y="438944"/>
            <a:ext cx="4392488"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en-US" altLang="zh-CN" sz="4400" b="1" dirty="0" smtClean="0">
                <a:solidFill>
                  <a:schemeClr val="accent2">
                    <a:lumMod val="75000"/>
                  </a:schemeClr>
                </a:solidFill>
                <a:effectLst>
                  <a:outerShdw blurRad="38100" dist="38100" dir="2700000" algn="tl">
                    <a:srgbClr val="000000">
                      <a:alpha val="43137"/>
                    </a:srgbClr>
                  </a:outerShdw>
                </a:effectLst>
              </a:rPr>
              <a:t>SSB</a:t>
            </a:r>
            <a:r>
              <a:rPr lang="zh-CN" altLang="en-US" sz="4400" b="1" dirty="0" smtClean="0">
                <a:solidFill>
                  <a:schemeClr val="accent2">
                    <a:lumMod val="75000"/>
                  </a:schemeClr>
                </a:solidFill>
                <a:effectLst>
                  <a:outerShdw blurRad="38100" dist="38100" dir="2700000" algn="tl">
                    <a:srgbClr val="000000">
                      <a:alpha val="43137"/>
                    </a:srgbClr>
                  </a:outerShdw>
                </a:effectLst>
              </a:rPr>
              <a:t>信号</a:t>
            </a:r>
            <a:r>
              <a:rPr lang="en-US" altLang="zh-CN" sz="4400" b="1" dirty="0" smtClean="0">
                <a:solidFill>
                  <a:schemeClr val="accent2">
                    <a:lumMod val="75000"/>
                  </a:schemeClr>
                </a:solidFill>
                <a:effectLst>
                  <a:outerShdw blurRad="38100" dist="38100" dir="2700000" algn="tl">
                    <a:srgbClr val="000000">
                      <a:alpha val="43137"/>
                    </a:srgbClr>
                  </a:outerShdw>
                </a:effectLst>
              </a:rPr>
              <a:t>--</a:t>
            </a:r>
            <a:r>
              <a:rPr lang="zh-CN" altLang="en-US" sz="4400" b="1" dirty="0" smtClean="0">
                <a:solidFill>
                  <a:schemeClr val="accent2">
                    <a:lumMod val="75000"/>
                  </a:schemeClr>
                </a:solidFill>
                <a:effectLst>
                  <a:outerShdw blurRad="38100" dist="38100" dir="2700000" algn="tl">
                    <a:srgbClr val="000000">
                      <a:alpha val="43137"/>
                    </a:srgbClr>
                  </a:outerShdw>
                </a:effectLst>
              </a:rPr>
              <a:t>小结</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Tree>
  </p:cSld>
  <p:clrMapOvr>
    <a:masterClrMapping/>
  </p:clrMapOvr>
  <p:transition spd="med">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4"/>
          <p:cNvSpPr txBox="1">
            <a:spLocks noChangeArrowheads="1"/>
          </p:cNvSpPr>
          <p:nvPr/>
        </p:nvSpPr>
        <p:spPr bwMode="auto">
          <a:xfrm>
            <a:off x="457200" y="1484783"/>
            <a:ext cx="8229600" cy="2308324"/>
          </a:xfrm>
          <a:prstGeom prst="rect">
            <a:avLst/>
          </a:prstGeom>
          <a:noFill/>
          <a:ln w="9525">
            <a:noFill/>
            <a:miter lim="800000"/>
            <a:headEnd/>
            <a:tailEnd/>
          </a:ln>
        </p:spPr>
        <p:txBody>
          <a:bodyPr wrap="square">
            <a:spAutoFit/>
          </a:bodyPr>
          <a:lstStyle/>
          <a:p>
            <a:pPr algn="just">
              <a:spcBef>
                <a:spcPts val="0"/>
              </a:spcBef>
              <a:buFont typeface="Arial" pitchFamily="34" charset="0"/>
              <a:buChar char="•"/>
            </a:pPr>
            <a:r>
              <a:rPr lang="zh-CN" altLang="en-US" sz="2400" dirty="0" smtClean="0"/>
              <a:t>残留边带</a:t>
            </a:r>
            <a:r>
              <a:rPr lang="zh-CN" altLang="en-US" sz="2400" dirty="0"/>
              <a:t>调制是介于</a:t>
            </a:r>
            <a:r>
              <a:rPr lang="en-US" altLang="zh-CN" sz="2400" dirty="0"/>
              <a:t>SSB</a:t>
            </a:r>
            <a:r>
              <a:rPr lang="zh-CN" altLang="en-US" sz="2400" dirty="0"/>
              <a:t>与</a:t>
            </a:r>
            <a:r>
              <a:rPr lang="en-US" altLang="zh-CN" sz="2400" dirty="0"/>
              <a:t>DSB</a:t>
            </a:r>
            <a:r>
              <a:rPr lang="zh-CN" altLang="en-US" sz="2400" dirty="0"/>
              <a:t>之间的一种调制方式</a:t>
            </a:r>
            <a:r>
              <a:rPr lang="zh-CN" altLang="en-US" sz="2400" dirty="0" smtClean="0"/>
              <a:t>，</a:t>
            </a:r>
            <a:endParaRPr lang="en-US" altLang="zh-CN" sz="2400" dirty="0" smtClean="0"/>
          </a:p>
          <a:p>
            <a:pPr algn="just">
              <a:spcBef>
                <a:spcPts val="0"/>
              </a:spcBef>
              <a:buFont typeface="Arial" pitchFamily="34" charset="0"/>
              <a:buChar char="•"/>
            </a:pPr>
            <a:r>
              <a:rPr lang="zh-CN" altLang="en-US" sz="2400" dirty="0" smtClean="0"/>
              <a:t> </a:t>
            </a:r>
            <a:r>
              <a:rPr lang="zh-CN" altLang="en-US" sz="2400" dirty="0"/>
              <a:t>它既克服了</a:t>
            </a:r>
            <a:r>
              <a:rPr lang="en-US" altLang="zh-CN" sz="2400" dirty="0"/>
              <a:t>DSB</a:t>
            </a:r>
            <a:r>
              <a:rPr lang="zh-CN" altLang="en-US" sz="2400" dirty="0"/>
              <a:t>信号占用频带宽的缺点，又解决了</a:t>
            </a:r>
            <a:r>
              <a:rPr lang="en-US" altLang="zh-CN" sz="2400" dirty="0"/>
              <a:t>SSB</a:t>
            </a:r>
            <a:r>
              <a:rPr lang="zh-CN" altLang="en-US" sz="2400" dirty="0"/>
              <a:t>信号实现上的难题</a:t>
            </a:r>
            <a:r>
              <a:rPr lang="zh-CN" altLang="en-US" sz="2400" dirty="0" smtClean="0"/>
              <a:t>。</a:t>
            </a:r>
            <a:endParaRPr lang="en-US" altLang="zh-CN" sz="2400" dirty="0" smtClean="0"/>
          </a:p>
          <a:p>
            <a:pPr algn="just">
              <a:spcBef>
                <a:spcPts val="0"/>
              </a:spcBef>
              <a:buFont typeface="Arial" pitchFamily="34" charset="0"/>
              <a:buChar char="•"/>
            </a:pPr>
            <a:r>
              <a:rPr lang="zh-CN" altLang="en-US" sz="2400" dirty="0" smtClean="0"/>
              <a:t>在</a:t>
            </a:r>
            <a:r>
              <a:rPr lang="en-US" altLang="zh-CN" sz="2400" dirty="0"/>
              <a:t>VSB</a:t>
            </a:r>
            <a:r>
              <a:rPr lang="zh-CN" altLang="en-US" sz="2400" dirty="0"/>
              <a:t>中，不是完全抑制一个边带（如同</a:t>
            </a:r>
            <a:r>
              <a:rPr lang="en-US" altLang="zh-CN" sz="2400" dirty="0"/>
              <a:t>SSB</a:t>
            </a:r>
            <a:r>
              <a:rPr lang="zh-CN" altLang="en-US" sz="2400" dirty="0"/>
              <a:t>中那样），而是逐渐切割，使其残留一</a:t>
            </a:r>
            <a:r>
              <a:rPr lang="zh-CN" altLang="en-US" sz="2400" dirty="0" smtClean="0"/>
              <a:t>小部分。</a:t>
            </a:r>
            <a:endParaRPr lang="en-US" altLang="zh-CN" sz="2400" dirty="0" smtClean="0"/>
          </a:p>
          <a:p>
            <a:pPr algn="just">
              <a:spcBef>
                <a:spcPts val="0"/>
              </a:spcBef>
            </a:pPr>
            <a:r>
              <a:rPr lang="zh-CN" altLang="en-US" sz="2400" dirty="0" smtClean="0"/>
              <a:t> </a:t>
            </a:r>
            <a:endParaRPr lang="zh-CN" altLang="en-US" sz="2400" dirty="0"/>
          </a:p>
        </p:txBody>
      </p:sp>
      <p:sp>
        <p:nvSpPr>
          <p:cNvPr id="3" name="Rectangle 2"/>
          <p:cNvSpPr txBox="1">
            <a:spLocks noChangeArrowheads="1"/>
          </p:cNvSpPr>
          <p:nvPr/>
        </p:nvSpPr>
        <p:spPr bwMode="auto">
          <a:xfrm>
            <a:off x="827584" y="438944"/>
            <a:ext cx="5616624"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残留边带调制</a:t>
            </a:r>
            <a:r>
              <a:rPr lang="en-US" altLang="zh-CN" sz="4400" b="1" dirty="0" smtClean="0">
                <a:solidFill>
                  <a:schemeClr val="accent2">
                    <a:lumMod val="75000"/>
                  </a:schemeClr>
                </a:solidFill>
                <a:effectLst>
                  <a:outerShdw blurRad="38100" dist="38100" dir="2700000" algn="tl">
                    <a:srgbClr val="000000">
                      <a:alpha val="43137"/>
                    </a:srgbClr>
                  </a:outerShdw>
                </a:effectLst>
              </a:rPr>
              <a:t>(VSB)</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237572" name="Object 4"/>
          <p:cNvGraphicFramePr>
            <a:graphicFrameLocks noChangeAspect="1"/>
          </p:cNvGraphicFramePr>
          <p:nvPr/>
        </p:nvGraphicFramePr>
        <p:xfrm>
          <a:off x="1331640" y="3789040"/>
          <a:ext cx="5545103" cy="2088232"/>
        </p:xfrm>
        <a:graphic>
          <a:graphicData uri="http://schemas.openxmlformats.org/presentationml/2006/ole">
            <mc:AlternateContent xmlns:mc="http://schemas.openxmlformats.org/markup-compatibility/2006">
              <mc:Choice xmlns:v="urn:schemas-microsoft-com:vml" Requires="v">
                <p:oleObj spid="_x0000_s237581" name="Visio" r:id="rId3" imgW="2494794" imgH="939099" progId="Visio.Drawing.11">
                  <p:embed/>
                </p:oleObj>
              </mc:Choice>
              <mc:Fallback>
                <p:oleObj name="Visio" r:id="rId3" imgW="2494794" imgH="939099"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789040"/>
                        <a:ext cx="5545103"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4"/>
          <p:cNvGraphicFramePr>
            <a:graphicFrameLocks noChangeAspect="1"/>
          </p:cNvGraphicFramePr>
          <p:nvPr/>
        </p:nvGraphicFramePr>
        <p:xfrm>
          <a:off x="1187624" y="1200546"/>
          <a:ext cx="6767513" cy="5684838"/>
        </p:xfrm>
        <a:graphic>
          <a:graphicData uri="http://schemas.openxmlformats.org/presentationml/2006/ole">
            <mc:AlternateContent xmlns:mc="http://schemas.openxmlformats.org/markup-compatibility/2006">
              <mc:Choice xmlns:v="urn:schemas-microsoft-com:vml" Requires="v">
                <p:oleObj spid="_x0000_s18443" name="VISIO" r:id="rId3" imgW="2912040" imgH="2873160" progId="Visio.Drawing.11">
                  <p:embed/>
                </p:oleObj>
              </mc:Choice>
              <mc:Fallback>
                <p:oleObj name="VISIO" r:id="rId3" imgW="2912040" imgH="2873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200546"/>
                        <a:ext cx="6767513" cy="568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txBox="1">
            <a:spLocks noChangeArrowheads="1"/>
          </p:cNvSpPr>
          <p:nvPr/>
        </p:nvSpPr>
        <p:spPr bwMode="auto">
          <a:xfrm>
            <a:off x="827584" y="438944"/>
            <a:ext cx="806489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en-US" altLang="zh-CN" sz="4400" b="1" dirty="0" smtClean="0">
                <a:solidFill>
                  <a:schemeClr val="accent2">
                    <a:lumMod val="75000"/>
                  </a:schemeClr>
                </a:solidFill>
                <a:effectLst>
                  <a:outerShdw blurRad="38100" dist="38100" dir="2700000" algn="tl">
                    <a:srgbClr val="000000">
                      <a:alpha val="43137"/>
                    </a:srgbClr>
                  </a:outerShdw>
                </a:effectLst>
              </a:rPr>
              <a:t>DSB</a:t>
            </a:r>
            <a:r>
              <a:rPr lang="zh-CN" altLang="en-US" sz="4400" b="1" dirty="0" smtClean="0">
                <a:solidFill>
                  <a:schemeClr val="accent2">
                    <a:lumMod val="75000"/>
                  </a:schemeClr>
                </a:solidFill>
                <a:effectLst>
                  <a:outerShdw blurRad="38100" dist="38100" dir="2700000" algn="tl">
                    <a:srgbClr val="000000">
                      <a:alpha val="43137"/>
                    </a:srgbClr>
                  </a:outerShdw>
                </a:effectLst>
              </a:rPr>
              <a:t>、 </a:t>
            </a:r>
            <a:r>
              <a:rPr lang="en-US" altLang="zh-CN" sz="4400" b="1" dirty="0" smtClean="0">
                <a:solidFill>
                  <a:schemeClr val="accent2">
                    <a:lumMod val="75000"/>
                  </a:schemeClr>
                </a:solidFill>
                <a:effectLst>
                  <a:outerShdw blurRad="38100" dist="38100" dir="2700000" algn="tl">
                    <a:srgbClr val="000000">
                      <a:alpha val="43137"/>
                    </a:srgbClr>
                  </a:outerShdw>
                </a:effectLst>
              </a:rPr>
              <a:t>SSB</a:t>
            </a:r>
            <a:r>
              <a:rPr lang="zh-CN" altLang="en-US" sz="4400" b="1" dirty="0" smtClean="0">
                <a:solidFill>
                  <a:schemeClr val="accent2">
                    <a:lumMod val="75000"/>
                  </a:schemeClr>
                </a:solidFill>
                <a:effectLst>
                  <a:outerShdw blurRad="38100" dist="38100" dir="2700000" algn="tl">
                    <a:srgbClr val="000000">
                      <a:alpha val="43137"/>
                    </a:srgbClr>
                  </a:outerShdw>
                </a:effectLst>
              </a:rPr>
              <a:t>和</a:t>
            </a:r>
            <a:r>
              <a:rPr lang="en-US" altLang="zh-CN" sz="4400" b="1" dirty="0" smtClean="0">
                <a:solidFill>
                  <a:schemeClr val="accent2">
                    <a:lumMod val="75000"/>
                  </a:schemeClr>
                </a:solidFill>
                <a:effectLst>
                  <a:outerShdw blurRad="38100" dist="38100" dir="2700000" algn="tl">
                    <a:srgbClr val="000000">
                      <a:alpha val="43137"/>
                    </a:srgbClr>
                  </a:outerShdw>
                </a:effectLst>
              </a:rPr>
              <a:t>VSB</a:t>
            </a:r>
            <a:r>
              <a:rPr lang="zh-CN" altLang="en-US" sz="4400" b="1" dirty="0" smtClean="0">
                <a:solidFill>
                  <a:schemeClr val="accent2">
                    <a:lumMod val="75000"/>
                  </a:schemeClr>
                </a:solidFill>
                <a:effectLst>
                  <a:outerShdw blurRad="38100" dist="38100" dir="2700000" algn="tl">
                    <a:srgbClr val="000000">
                      <a:alpha val="43137"/>
                    </a:srgbClr>
                  </a:outerShdw>
                </a:effectLst>
              </a:rPr>
              <a:t>信号的频谱</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Tree>
  </p:cSld>
  <p:clrMapOvr>
    <a:masterClrMapping/>
  </p:clrMapOvr>
  <p:transition spd="med">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115616" y="4509120"/>
            <a:ext cx="6858000" cy="1338064"/>
          </a:xfrm>
        </p:spPr>
        <p:txBody>
          <a:bodyPr/>
          <a:lstStyle/>
          <a:p>
            <a:pPr eaLnBrk="1" hangingPunct="1"/>
            <a:r>
              <a:rPr lang="zh-CN" altLang="en-US" sz="2000" dirty="0" smtClean="0"/>
              <a:t> </a:t>
            </a:r>
            <a:r>
              <a:rPr lang="en-US" altLang="zh-CN" sz="2000" dirty="0" smtClean="0"/>
              <a:t>(a) VSB</a:t>
            </a:r>
            <a:r>
              <a:rPr lang="zh-CN" altLang="en-US" sz="2000" dirty="0" smtClean="0"/>
              <a:t>调制器模型           </a:t>
            </a:r>
            <a:r>
              <a:rPr lang="en-US" altLang="zh-CN" sz="2000" dirty="0" smtClean="0"/>
              <a:t>(b)VSB</a:t>
            </a:r>
            <a:r>
              <a:rPr lang="zh-CN" altLang="en-US" sz="2000" dirty="0" smtClean="0"/>
              <a:t>解调器模型</a:t>
            </a:r>
            <a:br>
              <a:rPr lang="zh-CN" altLang="en-US" sz="2000" dirty="0" smtClean="0"/>
            </a:br>
            <a:endParaRPr lang="zh-CN" altLang="en-US" sz="2000" dirty="0" smtClean="0"/>
          </a:p>
        </p:txBody>
      </p:sp>
      <p:graphicFrame>
        <p:nvGraphicFramePr>
          <p:cNvPr id="19458" name="Object 4"/>
          <p:cNvGraphicFramePr>
            <a:graphicFrameLocks noChangeAspect="1"/>
          </p:cNvGraphicFramePr>
          <p:nvPr/>
        </p:nvGraphicFramePr>
        <p:xfrm>
          <a:off x="434280" y="1981200"/>
          <a:ext cx="8458200" cy="2000250"/>
        </p:xfrm>
        <a:graphic>
          <a:graphicData uri="http://schemas.openxmlformats.org/presentationml/2006/ole">
            <mc:AlternateContent xmlns:mc="http://schemas.openxmlformats.org/markup-compatibility/2006">
              <mc:Choice xmlns:v="urn:schemas-microsoft-com:vml" Requires="v">
                <p:oleObj spid="_x0000_s19467" name="Visio" r:id="rId3" imgW="4081776" imgH="965282" progId="Visio.Drawing.11">
                  <p:embed/>
                </p:oleObj>
              </mc:Choice>
              <mc:Fallback>
                <p:oleObj name="Visio" r:id="rId3" imgW="4081776" imgH="965282"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280" y="1981200"/>
                        <a:ext cx="84582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txBox="1">
            <a:spLocks noChangeArrowheads="1"/>
          </p:cNvSpPr>
          <p:nvPr/>
        </p:nvSpPr>
        <p:spPr bwMode="auto">
          <a:xfrm>
            <a:off x="827584" y="438944"/>
            <a:ext cx="626469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en-US" altLang="zh-CN" sz="4400" b="1" dirty="0" smtClean="0">
                <a:solidFill>
                  <a:schemeClr val="accent2">
                    <a:lumMod val="75000"/>
                  </a:schemeClr>
                </a:solidFill>
                <a:effectLst>
                  <a:outerShdw blurRad="38100" dist="38100" dir="2700000" algn="tl">
                    <a:srgbClr val="000000">
                      <a:alpha val="43137"/>
                    </a:srgbClr>
                  </a:outerShdw>
                </a:effectLst>
              </a:rPr>
              <a:t>VSB</a:t>
            </a:r>
            <a:r>
              <a:rPr lang="zh-CN" altLang="en-US" sz="4400" b="1" dirty="0" smtClean="0">
                <a:solidFill>
                  <a:schemeClr val="accent2">
                    <a:lumMod val="75000"/>
                  </a:schemeClr>
                </a:solidFill>
                <a:effectLst>
                  <a:outerShdw blurRad="38100" dist="38100" dir="2700000" algn="tl">
                    <a:srgbClr val="000000">
                      <a:alpha val="43137"/>
                    </a:srgbClr>
                  </a:outerShdw>
                </a:effectLst>
              </a:rPr>
              <a:t>调制和解调器模型</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Tree>
  </p:cSld>
  <p:clrMapOvr>
    <a:masterClrMapping/>
  </p:clrMapOvr>
  <p:transition spd="med">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304800" y="1484784"/>
            <a:ext cx="8534400" cy="4893647"/>
          </a:xfrm>
          <a:prstGeom prst="rect">
            <a:avLst/>
          </a:prstGeom>
          <a:noFill/>
          <a:ln w="9525">
            <a:noFill/>
            <a:miter lim="800000"/>
            <a:headEnd/>
            <a:tailEnd/>
          </a:ln>
        </p:spPr>
        <p:txBody>
          <a:bodyPr>
            <a:spAutoFit/>
          </a:bodyPr>
          <a:lstStyle/>
          <a:p>
            <a:pPr algn="just">
              <a:spcBef>
                <a:spcPts val="0"/>
              </a:spcBef>
              <a:buFont typeface="Wingdings" pitchFamily="2" charset="2"/>
              <a:buChar char="n"/>
              <a:defRPr/>
            </a:pPr>
            <a:r>
              <a:rPr lang="zh-CN" altLang="en-US" sz="2400" dirty="0" smtClean="0"/>
              <a:t>假设</a:t>
            </a:r>
            <a:r>
              <a:rPr lang="en-US" altLang="zh-CN" sz="2400" dirty="0"/>
              <a:t>H</a:t>
            </a:r>
            <a:r>
              <a:rPr lang="en-US" altLang="zh-CN" sz="2400" baseline="-25000" dirty="0"/>
              <a:t>VSB</a:t>
            </a:r>
            <a:r>
              <a:rPr lang="en-US" altLang="zh-CN" sz="2400" dirty="0"/>
              <a:t>(ω)</a:t>
            </a:r>
            <a:r>
              <a:rPr lang="zh-CN" altLang="en-US" sz="2400" dirty="0"/>
              <a:t>是所需的残留边带滤波器的传输特性</a:t>
            </a:r>
            <a:r>
              <a:rPr lang="zh-CN" altLang="en-US" sz="2400" dirty="0" smtClean="0"/>
              <a:t>。</a:t>
            </a:r>
            <a:endParaRPr lang="en-US" altLang="zh-CN" sz="2400" dirty="0" smtClean="0"/>
          </a:p>
          <a:p>
            <a:pPr algn="just">
              <a:spcBef>
                <a:spcPts val="0"/>
              </a:spcBef>
              <a:defRPr/>
            </a:pPr>
            <a:r>
              <a:rPr lang="zh-CN" altLang="en-US" sz="2400" dirty="0" smtClean="0"/>
              <a:t>残留边带</a:t>
            </a:r>
            <a:r>
              <a:rPr lang="zh-CN" altLang="en-US" sz="2400" dirty="0"/>
              <a:t>信号的频谱为</a:t>
            </a:r>
          </a:p>
          <a:p>
            <a:pPr algn="just">
              <a:spcBef>
                <a:spcPts val="0"/>
              </a:spcBef>
              <a:defRPr/>
            </a:pPr>
            <a:r>
              <a:rPr lang="zh-CN" altLang="en-US" sz="2400" dirty="0"/>
              <a:t> </a:t>
            </a:r>
            <a:endParaRPr lang="en-US" altLang="zh-CN" sz="2400" dirty="0" smtClean="0"/>
          </a:p>
          <a:p>
            <a:pPr algn="just">
              <a:spcBef>
                <a:spcPts val="0"/>
              </a:spcBef>
              <a:defRPr/>
            </a:pPr>
            <a:endParaRPr lang="zh-CN" altLang="en-US" sz="2400" dirty="0"/>
          </a:p>
          <a:p>
            <a:pPr algn="just">
              <a:spcBef>
                <a:spcPts val="0"/>
              </a:spcBef>
              <a:defRPr/>
            </a:pPr>
            <a:r>
              <a:rPr lang="zh-CN" altLang="en-US" sz="2400" dirty="0"/>
              <a:t>        </a:t>
            </a:r>
            <a:r>
              <a:rPr lang="zh-CN" altLang="en-US" sz="2400" b="1" dirty="0">
                <a:solidFill>
                  <a:schemeClr val="accent2">
                    <a:lumMod val="75000"/>
                  </a:schemeClr>
                </a:solidFill>
              </a:rPr>
              <a:t>为了确定上式中残留边带滤波器传输特性</a:t>
            </a:r>
            <a:r>
              <a:rPr lang="en-US" altLang="zh-CN" sz="2400" b="1" dirty="0">
                <a:solidFill>
                  <a:schemeClr val="accent2">
                    <a:lumMod val="75000"/>
                  </a:schemeClr>
                </a:solidFill>
              </a:rPr>
              <a:t>H</a:t>
            </a:r>
            <a:r>
              <a:rPr lang="en-US" altLang="zh-CN" sz="2400" b="1" baseline="-25000" dirty="0">
                <a:solidFill>
                  <a:schemeClr val="accent2">
                    <a:lumMod val="75000"/>
                  </a:schemeClr>
                </a:solidFill>
              </a:rPr>
              <a:t>VSB</a:t>
            </a:r>
            <a:r>
              <a:rPr lang="en-US" altLang="zh-CN" sz="2400" b="1" dirty="0">
                <a:solidFill>
                  <a:schemeClr val="accent2">
                    <a:lumMod val="75000"/>
                  </a:schemeClr>
                </a:solidFill>
              </a:rPr>
              <a:t>(ω)</a:t>
            </a:r>
            <a:r>
              <a:rPr lang="zh-CN" altLang="en-US" sz="2400" b="1" dirty="0">
                <a:solidFill>
                  <a:schemeClr val="accent2">
                    <a:lumMod val="75000"/>
                  </a:schemeClr>
                </a:solidFill>
              </a:rPr>
              <a:t>应满足的条件，我们来分析一下接收端是如何从该信号中恢复原基带信号的。</a:t>
            </a:r>
          </a:p>
          <a:p>
            <a:pPr algn="just">
              <a:spcBef>
                <a:spcPts val="0"/>
              </a:spcBef>
              <a:buFont typeface="Wingdings" pitchFamily="2" charset="2"/>
              <a:buChar char="n"/>
              <a:defRPr/>
            </a:pPr>
            <a:r>
              <a:rPr lang="en-US" altLang="zh-CN" sz="2400" dirty="0" smtClean="0"/>
              <a:t>VSB</a:t>
            </a:r>
            <a:r>
              <a:rPr lang="zh-CN" altLang="en-US" sz="2400" dirty="0" smtClean="0"/>
              <a:t>信号必须采用</a:t>
            </a:r>
            <a:r>
              <a:rPr lang="zh-CN" altLang="en-US" sz="2400" b="1" dirty="0" smtClean="0">
                <a:solidFill>
                  <a:srgbClr val="FF3300"/>
                </a:solidFill>
              </a:rPr>
              <a:t>相干解调：</a:t>
            </a:r>
            <a:endParaRPr lang="en-US" altLang="zh-CN" sz="2400" dirty="0" smtClean="0"/>
          </a:p>
          <a:p>
            <a:pPr algn="just">
              <a:spcBef>
                <a:spcPts val="0"/>
              </a:spcBef>
              <a:buFont typeface="Wingdings" pitchFamily="2" charset="2"/>
              <a:buChar char="n"/>
              <a:defRPr/>
            </a:pPr>
            <a:endParaRPr lang="en-US" altLang="zh-CN" sz="2400" dirty="0" smtClean="0"/>
          </a:p>
          <a:p>
            <a:pPr algn="just">
              <a:spcBef>
                <a:spcPts val="0"/>
              </a:spcBef>
              <a:buFont typeface="Wingdings" pitchFamily="2" charset="2"/>
              <a:buChar char="n"/>
              <a:defRPr/>
            </a:pPr>
            <a:r>
              <a:rPr lang="zh-CN" altLang="en-US" sz="2400" b="1" dirty="0" smtClean="0">
                <a:solidFill>
                  <a:schemeClr val="accent6">
                    <a:lumMod val="50000"/>
                  </a:schemeClr>
                </a:solidFill>
              </a:rPr>
              <a:t>残留边带</a:t>
            </a:r>
            <a:r>
              <a:rPr lang="zh-CN" altLang="en-US" sz="2400" b="1" dirty="0">
                <a:solidFill>
                  <a:schemeClr val="accent6">
                    <a:lumMod val="50000"/>
                  </a:schemeClr>
                </a:solidFill>
              </a:rPr>
              <a:t>信号</a:t>
            </a:r>
            <a:r>
              <a:rPr lang="en-US" altLang="zh-CN" sz="2400" b="1" dirty="0" err="1">
                <a:solidFill>
                  <a:schemeClr val="accent6">
                    <a:lumMod val="50000"/>
                  </a:schemeClr>
                </a:solidFill>
              </a:rPr>
              <a:t>s</a:t>
            </a:r>
            <a:r>
              <a:rPr lang="en-US" altLang="zh-CN" sz="2400" b="1" baseline="-25000" dirty="0" err="1">
                <a:solidFill>
                  <a:schemeClr val="accent6">
                    <a:lumMod val="50000"/>
                  </a:schemeClr>
                </a:solidFill>
              </a:rPr>
              <a:t>VSB</a:t>
            </a:r>
            <a:r>
              <a:rPr lang="en-US" altLang="zh-CN" sz="2400" b="1" dirty="0">
                <a:solidFill>
                  <a:schemeClr val="accent6">
                    <a:lumMod val="50000"/>
                  </a:schemeClr>
                </a:solidFill>
              </a:rPr>
              <a:t>(t)</a:t>
            </a:r>
            <a:r>
              <a:rPr lang="zh-CN" altLang="en-US" sz="2400" b="1" dirty="0">
                <a:solidFill>
                  <a:schemeClr val="accent6">
                    <a:lumMod val="50000"/>
                  </a:schemeClr>
                </a:solidFill>
              </a:rPr>
              <a:t>与相干载波</a:t>
            </a:r>
            <a:r>
              <a:rPr lang="en-US" altLang="zh-CN" sz="2400" b="1" dirty="0">
                <a:solidFill>
                  <a:schemeClr val="accent6">
                    <a:lumMod val="50000"/>
                  </a:schemeClr>
                </a:solidFill>
              </a:rPr>
              <a:t>2cosω</a:t>
            </a:r>
            <a:r>
              <a:rPr lang="en-US" altLang="zh-CN" sz="2400" b="1" baseline="-25000" dirty="0">
                <a:solidFill>
                  <a:schemeClr val="accent6">
                    <a:lumMod val="50000"/>
                  </a:schemeClr>
                </a:solidFill>
              </a:rPr>
              <a:t>c</a:t>
            </a:r>
            <a:r>
              <a:rPr lang="en-US" altLang="zh-CN" sz="2400" b="1" dirty="0">
                <a:solidFill>
                  <a:schemeClr val="accent6">
                    <a:lumMod val="50000"/>
                  </a:schemeClr>
                </a:solidFill>
              </a:rPr>
              <a:t>t</a:t>
            </a:r>
            <a:r>
              <a:rPr lang="zh-CN" altLang="en-US" sz="2400" b="1" dirty="0">
                <a:solidFill>
                  <a:schemeClr val="accent6">
                    <a:lumMod val="50000"/>
                  </a:schemeClr>
                </a:solidFill>
              </a:rPr>
              <a:t>的乘积</a:t>
            </a:r>
            <a:r>
              <a:rPr lang="zh-CN" altLang="en-US" sz="2400" dirty="0" smtClean="0"/>
              <a:t>为</a:t>
            </a:r>
            <a:endParaRPr lang="en-US" altLang="zh-CN" sz="2400" dirty="0" smtClean="0"/>
          </a:p>
          <a:p>
            <a:pPr algn="just">
              <a:spcBef>
                <a:spcPts val="0"/>
              </a:spcBef>
              <a:buFont typeface="Wingdings" pitchFamily="2" charset="2"/>
              <a:buChar char="n"/>
              <a:defRPr/>
            </a:pPr>
            <a:endParaRPr lang="en-US" altLang="zh-CN" sz="2400" dirty="0" smtClean="0"/>
          </a:p>
          <a:p>
            <a:pPr algn="just">
              <a:spcBef>
                <a:spcPts val="0"/>
              </a:spcBef>
              <a:buFont typeface="Wingdings" pitchFamily="2" charset="2"/>
              <a:buChar char="n"/>
              <a:defRPr/>
            </a:pPr>
            <a:endParaRPr lang="en-US" altLang="zh-CN" sz="2400" dirty="0" smtClean="0"/>
          </a:p>
          <a:p>
            <a:pPr algn="just">
              <a:spcBef>
                <a:spcPts val="0"/>
              </a:spcBef>
              <a:buFont typeface="Wingdings" pitchFamily="2" charset="2"/>
              <a:buChar char="n"/>
              <a:defRPr/>
            </a:pPr>
            <a:r>
              <a:rPr lang="zh-CN" altLang="en-US" sz="2400" dirty="0" smtClean="0"/>
              <a:t> 低通滤波器输出：</a:t>
            </a:r>
            <a:endParaRPr lang="zh-CN" altLang="en-US" sz="2400" dirty="0"/>
          </a:p>
        </p:txBody>
      </p:sp>
      <p:graphicFrame>
        <p:nvGraphicFramePr>
          <p:cNvPr id="20482" name="Object 5"/>
          <p:cNvGraphicFramePr>
            <a:graphicFrameLocks noChangeAspect="1"/>
          </p:cNvGraphicFramePr>
          <p:nvPr/>
        </p:nvGraphicFramePr>
        <p:xfrm>
          <a:off x="1565275" y="2162944"/>
          <a:ext cx="6804025" cy="762000"/>
        </p:xfrm>
        <a:graphic>
          <a:graphicData uri="http://schemas.openxmlformats.org/presentationml/2006/ole">
            <mc:AlternateContent xmlns:mc="http://schemas.openxmlformats.org/markup-compatibility/2006">
              <mc:Choice xmlns:v="urn:schemas-microsoft-com:vml" Requires="v">
                <p:oleObj spid="_x0000_s20518" name="Equation" r:id="rId3" imgW="2361960" imgH="330120" progId="Equation.DSMT4">
                  <p:embed/>
                </p:oleObj>
              </mc:Choice>
              <mc:Fallback>
                <p:oleObj name="Equation" r:id="rId3" imgW="2361960" imgH="3301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162944"/>
                        <a:ext cx="68040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nvSpPr>
        <p:spPr bwMode="auto">
          <a:xfrm>
            <a:off x="827584" y="438944"/>
            <a:ext cx="7416824"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残留边带滤波器特性的确定</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6" name="Object 5"/>
          <p:cNvGraphicFramePr>
            <a:graphicFrameLocks noChangeAspect="1"/>
          </p:cNvGraphicFramePr>
          <p:nvPr/>
        </p:nvGraphicFramePr>
        <p:xfrm>
          <a:off x="755576" y="5378797"/>
          <a:ext cx="7534275" cy="498475"/>
        </p:xfrm>
        <a:graphic>
          <a:graphicData uri="http://schemas.openxmlformats.org/presentationml/2006/ole">
            <mc:AlternateContent xmlns:mc="http://schemas.openxmlformats.org/markup-compatibility/2006">
              <mc:Choice xmlns:v="urn:schemas-microsoft-com:vml" Requires="v">
                <p:oleObj spid="_x0000_s20519" name="Equation" r:id="rId5" imgW="2616120" imgH="215640" progId="Equation.DSMT4">
                  <p:embed/>
                </p:oleObj>
              </mc:Choice>
              <mc:Fallback>
                <p:oleObj name="Equation" r:id="rId5" imgW="2616120" imgH="215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5378797"/>
                        <a:ext cx="753427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4" name="Object 4"/>
          <p:cNvGraphicFramePr>
            <a:graphicFrameLocks noChangeAspect="1"/>
          </p:cNvGraphicFramePr>
          <p:nvPr/>
        </p:nvGraphicFramePr>
        <p:xfrm>
          <a:off x="4716015" y="3645024"/>
          <a:ext cx="4113849" cy="1440160"/>
        </p:xfrm>
        <a:graphic>
          <a:graphicData uri="http://schemas.openxmlformats.org/presentationml/2006/ole">
            <mc:AlternateContent xmlns:mc="http://schemas.openxmlformats.org/markup-compatibility/2006">
              <mc:Choice xmlns:v="urn:schemas-microsoft-com:vml" Requires="v">
                <p:oleObj spid="_x0000_s20520" name="Visio" r:id="rId7" imgW="2086643" imgH="730980" progId="Visio.Drawing.11">
                  <p:embed/>
                </p:oleObj>
              </mc:Choice>
              <mc:Fallback>
                <p:oleObj name="Visio" r:id="rId7" imgW="2086643" imgH="730980" progId="Visio.Drawing.11">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015" y="3645024"/>
                        <a:ext cx="4113849"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5" name="Object 5"/>
          <p:cNvGraphicFramePr>
            <a:graphicFrameLocks noChangeAspect="1"/>
          </p:cNvGraphicFramePr>
          <p:nvPr/>
        </p:nvGraphicFramePr>
        <p:xfrm>
          <a:off x="2974975" y="5792788"/>
          <a:ext cx="5281613" cy="695325"/>
        </p:xfrm>
        <a:graphic>
          <a:graphicData uri="http://schemas.openxmlformats.org/presentationml/2006/ole">
            <mc:AlternateContent xmlns:mc="http://schemas.openxmlformats.org/markup-compatibility/2006">
              <mc:Choice xmlns:v="urn:schemas-microsoft-com:vml" Requires="v">
                <p:oleObj spid="_x0000_s20521" name="Equation" r:id="rId9" imgW="2603160" imgH="342720" progId="Equation.DSMT4">
                  <p:embed/>
                </p:oleObj>
              </mc:Choice>
              <mc:Fallback>
                <p:oleObj name="Equation" r:id="rId9" imgW="2603160" imgH="34272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4975" y="5792788"/>
                        <a:ext cx="5281613"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bwMode="auto">
          <a:xfrm>
            <a:off x="4932040" y="5877272"/>
            <a:ext cx="3312368" cy="504056"/>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1" name="直接箭头连接符 10"/>
          <p:cNvCxnSpPr/>
          <p:nvPr/>
        </p:nvCxnSpPr>
        <p:spPr bwMode="auto">
          <a:xfrm>
            <a:off x="6228184" y="6453336"/>
            <a:ext cx="216024" cy="14401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2" name="矩形 11"/>
          <p:cNvSpPr/>
          <p:nvPr/>
        </p:nvSpPr>
        <p:spPr>
          <a:xfrm>
            <a:off x="6444208" y="6351711"/>
            <a:ext cx="800219" cy="461665"/>
          </a:xfrm>
          <a:prstGeom prst="rect">
            <a:avLst/>
          </a:prstGeom>
        </p:spPr>
        <p:txBody>
          <a:bodyPr wrap="none">
            <a:spAutoFit/>
          </a:bodyPr>
          <a:lstStyle/>
          <a:p>
            <a:r>
              <a:rPr lang="zh-CN" altLang="en-US" sz="2400" b="1" dirty="0" smtClean="0">
                <a:solidFill>
                  <a:srgbClr val="FF0000"/>
                </a:solidFill>
              </a:rPr>
              <a:t>常数</a:t>
            </a:r>
            <a:endParaRPr lang="zh-CN" altLang="en-US" sz="2400" b="1" dirty="0">
              <a:solidFill>
                <a:srgbClr val="FF0000"/>
              </a:solidFill>
            </a:endParaRPr>
          </a:p>
        </p:txBody>
      </p:sp>
    </p:spTree>
  </p:cSld>
  <p:clrMapOvr>
    <a:masterClrMapping/>
  </p:clrMapOvr>
  <p:transition spd="med">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5"/>
          <p:cNvGraphicFramePr>
            <a:graphicFrameLocks noChangeAspect="1"/>
          </p:cNvGraphicFramePr>
          <p:nvPr/>
        </p:nvGraphicFramePr>
        <p:xfrm>
          <a:off x="-540470" y="1428898"/>
          <a:ext cx="6624638" cy="5024438"/>
        </p:xfrm>
        <a:graphic>
          <a:graphicData uri="http://schemas.openxmlformats.org/presentationml/2006/ole">
            <mc:AlternateContent xmlns:mc="http://schemas.openxmlformats.org/markup-compatibility/2006">
              <mc:Choice xmlns:v="urn:schemas-microsoft-com:vml" Requires="v">
                <p:oleObj spid="_x0000_s22539" name="Visio" r:id="rId3" imgW="2554560" imgH="1937160" progId="Visio.Drawing.11">
                  <p:embed/>
                </p:oleObj>
              </mc:Choice>
              <mc:Fallback>
                <p:oleObj name="Visio" r:id="rId3" imgW="2554560" imgH="193716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470" y="1428898"/>
                        <a:ext cx="66246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txBox="1">
            <a:spLocks noChangeArrowheads="1"/>
          </p:cNvSpPr>
          <p:nvPr/>
        </p:nvSpPr>
        <p:spPr bwMode="auto">
          <a:xfrm>
            <a:off x="827584" y="438944"/>
            <a:ext cx="590465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残留边带滤波器特性</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
        <p:nvSpPr>
          <p:cNvPr id="5" name="矩形 4"/>
          <p:cNvSpPr/>
          <p:nvPr/>
        </p:nvSpPr>
        <p:spPr>
          <a:xfrm>
            <a:off x="5292080" y="1844824"/>
            <a:ext cx="3600400" cy="2308324"/>
          </a:xfrm>
          <a:prstGeom prst="rect">
            <a:avLst/>
          </a:prstGeom>
        </p:spPr>
        <p:txBody>
          <a:bodyPr wrap="square">
            <a:spAutoFit/>
          </a:bodyPr>
          <a:lstStyle/>
          <a:p>
            <a:r>
              <a:rPr lang="zh-CN" altLang="en-US" sz="2400" b="1" dirty="0" smtClean="0">
                <a:solidFill>
                  <a:srgbClr val="FF3300"/>
                </a:solidFill>
              </a:rPr>
              <a:t>只要残留边带滤波器的特性</a:t>
            </a:r>
            <a:r>
              <a:rPr lang="en-US" altLang="zh-CN" sz="2400" b="1" dirty="0" smtClean="0">
                <a:solidFill>
                  <a:srgbClr val="FF3300"/>
                </a:solidFill>
              </a:rPr>
              <a:t>H</a:t>
            </a:r>
            <a:r>
              <a:rPr lang="en-US" altLang="zh-CN" sz="2400" b="1" baseline="-25000" dirty="0" smtClean="0">
                <a:solidFill>
                  <a:srgbClr val="FF3300"/>
                </a:solidFill>
              </a:rPr>
              <a:t>VSB</a:t>
            </a:r>
            <a:r>
              <a:rPr lang="en-US" altLang="zh-CN" sz="2400" b="1" dirty="0" smtClean="0">
                <a:solidFill>
                  <a:srgbClr val="FF3300"/>
                </a:solidFill>
              </a:rPr>
              <a:t>(ω)</a:t>
            </a:r>
            <a:r>
              <a:rPr lang="zh-CN" altLang="en-US" sz="2400" b="1" dirty="0" smtClean="0">
                <a:solidFill>
                  <a:srgbClr val="FF3300"/>
                </a:solidFill>
              </a:rPr>
              <a:t>在</a:t>
            </a:r>
            <a:r>
              <a:rPr lang="en-US" altLang="zh-CN" sz="2400" b="1" dirty="0" smtClean="0">
                <a:solidFill>
                  <a:srgbClr val="FF3300"/>
                </a:solidFill>
              </a:rPr>
              <a:t>±ω</a:t>
            </a:r>
            <a:r>
              <a:rPr lang="en-US" altLang="zh-CN" sz="2400" b="1" baseline="-25000" dirty="0" smtClean="0">
                <a:solidFill>
                  <a:srgbClr val="FF3300"/>
                </a:solidFill>
              </a:rPr>
              <a:t>c</a:t>
            </a:r>
            <a:r>
              <a:rPr lang="zh-CN" altLang="en-US" sz="2400" b="1" dirty="0" smtClean="0">
                <a:solidFill>
                  <a:srgbClr val="FF3300"/>
                </a:solidFill>
              </a:rPr>
              <a:t>处具有互补对称（奇对称）特性</a:t>
            </a:r>
            <a:r>
              <a:rPr lang="zh-CN" altLang="en-US" sz="2400" dirty="0" smtClean="0"/>
              <a:t>，那么，采用相干解调法解调残留边带信号就能够准确地恢复所需的基带信号。 </a:t>
            </a:r>
            <a:endParaRPr lang="zh-CN" altLang="en-US" sz="2400" dirty="0"/>
          </a:p>
        </p:txBody>
      </p:sp>
    </p:spTree>
  </p:cSld>
  <p:clrMapOvr>
    <a:masterClrMapping/>
  </p:clrMapOvr>
  <p:transition spd="med">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4"/>
          <p:cNvGraphicFramePr>
            <a:graphicFrameLocks noChangeAspect="1"/>
          </p:cNvGraphicFramePr>
          <p:nvPr/>
        </p:nvGraphicFramePr>
        <p:xfrm>
          <a:off x="2195735" y="1316414"/>
          <a:ext cx="5001989" cy="5568970"/>
        </p:xfrm>
        <a:graphic>
          <a:graphicData uri="http://schemas.openxmlformats.org/presentationml/2006/ole">
            <mc:AlternateContent xmlns:mc="http://schemas.openxmlformats.org/markup-compatibility/2006">
              <mc:Choice xmlns:v="urn:schemas-microsoft-com:vml" Requires="v">
                <p:oleObj spid="_x0000_s23563" name="Visio" r:id="rId3" imgW="2414378" imgH="3197158" progId="Visio.Drawing.11">
                  <p:embed/>
                </p:oleObj>
              </mc:Choice>
              <mc:Fallback>
                <p:oleObj name="Visio" r:id="rId3" imgW="2414378" imgH="319715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5" y="1316414"/>
                        <a:ext cx="5001989" cy="556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bwMode="auto">
          <a:xfrm>
            <a:off x="827584" y="438944"/>
            <a:ext cx="7776864"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残留边带滤波器的几何解释</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Tree>
  </p:cSld>
  <p:clrMapOvr>
    <a:masterClrMapping/>
  </p:clrMapOvr>
  <p:transition spd="med">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nvGraphicFramePr>
        <p:xfrm>
          <a:off x="460375" y="2492375"/>
          <a:ext cx="4840288" cy="731838"/>
        </p:xfrm>
        <a:graphic>
          <a:graphicData uri="http://schemas.openxmlformats.org/presentationml/2006/ole">
            <mc:AlternateContent xmlns:mc="http://schemas.openxmlformats.org/markup-compatibility/2006">
              <mc:Choice xmlns:v="urn:schemas-microsoft-com:vml" Requires="v">
                <p:oleObj spid="_x0000_s1116" name="Equation" r:id="rId3" imgW="1143000" imgH="215640" progId="Equation.DSMT4">
                  <p:embed/>
                </p:oleObj>
              </mc:Choice>
              <mc:Fallback>
                <p:oleObj name="Equation" r:id="rId3" imgW="1143000" imgH="215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2492375"/>
                        <a:ext cx="4840288"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nvGraphicFramePr>
        <p:xfrm>
          <a:off x="214282" y="3071810"/>
          <a:ext cx="6696075" cy="1646238"/>
        </p:xfrm>
        <a:graphic>
          <a:graphicData uri="http://schemas.openxmlformats.org/presentationml/2006/ole">
            <mc:AlternateContent xmlns:mc="http://schemas.openxmlformats.org/markup-compatibility/2006">
              <mc:Choice xmlns:v="urn:schemas-microsoft-com:vml" Requires="v">
                <p:oleObj spid="_x0000_s1117" name="Equation" r:id="rId5" imgW="1942920" imgH="596880" progId="Equation.DSMT4">
                  <p:embed/>
                </p:oleObj>
              </mc:Choice>
              <mc:Fallback>
                <p:oleObj name="Equation" r:id="rId5" imgW="1942920" imgH="5968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282" y="3071810"/>
                        <a:ext cx="6696075" cy="164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6"/>
          <p:cNvGraphicFramePr>
            <a:graphicFrameLocks noChangeAspect="1"/>
          </p:cNvGraphicFramePr>
          <p:nvPr/>
        </p:nvGraphicFramePr>
        <p:xfrm>
          <a:off x="2339752" y="188640"/>
          <a:ext cx="3802063" cy="617538"/>
        </p:xfrm>
        <a:graphic>
          <a:graphicData uri="http://schemas.openxmlformats.org/presentationml/2006/ole">
            <mc:AlternateContent xmlns:mc="http://schemas.openxmlformats.org/markup-compatibility/2006">
              <mc:Choice xmlns:v="urn:schemas-microsoft-com:vml" Requires="v">
                <p:oleObj spid="_x0000_s1118" name="Equation" r:id="rId7" imgW="1002960" imgH="203040" progId="Equation.DSMT4">
                  <p:embed/>
                </p:oleObj>
              </mc:Choice>
              <mc:Fallback>
                <p:oleObj name="Equation" r:id="rId7" imgW="1002960" imgH="2030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752" y="188640"/>
                        <a:ext cx="3802063"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7"/>
          <p:cNvGraphicFramePr>
            <a:graphicFrameLocks noChangeAspect="1"/>
          </p:cNvGraphicFramePr>
          <p:nvPr/>
        </p:nvGraphicFramePr>
        <p:xfrm>
          <a:off x="827584" y="620688"/>
          <a:ext cx="7776864" cy="1177579"/>
        </p:xfrm>
        <a:graphic>
          <a:graphicData uri="http://schemas.openxmlformats.org/presentationml/2006/ole">
            <mc:AlternateContent xmlns:mc="http://schemas.openxmlformats.org/markup-compatibility/2006">
              <mc:Choice xmlns:v="urn:schemas-microsoft-com:vml" Requires="v">
                <p:oleObj spid="_x0000_s1119" name="Equation" r:id="rId9" imgW="2019240" imgH="380880" progId="Equation.DSMT4">
                  <p:embed/>
                </p:oleObj>
              </mc:Choice>
              <mc:Fallback>
                <p:oleObj name="Equation" r:id="rId9" imgW="2019240" imgH="38088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584" y="620688"/>
                        <a:ext cx="7776864" cy="1177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8"/>
          <p:cNvGraphicFramePr>
            <a:graphicFrameLocks noChangeAspect="1"/>
          </p:cNvGraphicFramePr>
          <p:nvPr/>
        </p:nvGraphicFramePr>
        <p:xfrm>
          <a:off x="755576" y="1628800"/>
          <a:ext cx="8231187" cy="1003300"/>
        </p:xfrm>
        <a:graphic>
          <a:graphicData uri="http://schemas.openxmlformats.org/presentationml/2006/ole">
            <mc:AlternateContent xmlns:mc="http://schemas.openxmlformats.org/markup-compatibility/2006">
              <mc:Choice xmlns:v="urn:schemas-microsoft-com:vml" Requires="v">
                <p:oleObj spid="_x0000_s1120" name="Equation" r:id="rId11" imgW="2171520" imgH="330120" progId="Equation.DSMT4">
                  <p:embed/>
                </p:oleObj>
              </mc:Choice>
              <mc:Fallback>
                <p:oleObj name="Equation" r:id="rId11" imgW="2171520" imgH="33012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576" y="1628800"/>
                        <a:ext cx="8231187"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Rectangle 9"/>
          <p:cNvSpPr>
            <a:spLocks noGrp="1" noChangeArrowheads="1"/>
          </p:cNvSpPr>
          <p:nvPr>
            <p:ph type="title"/>
          </p:nvPr>
        </p:nvSpPr>
        <p:spPr>
          <a:xfrm>
            <a:off x="179388" y="188913"/>
            <a:ext cx="2089150" cy="720725"/>
          </a:xfrm>
          <a:noFill/>
        </p:spPr>
        <p:txBody>
          <a:bodyPr/>
          <a:lstStyle/>
          <a:p>
            <a:pPr eaLnBrk="1" hangingPunct="1"/>
            <a:r>
              <a:rPr lang="zh-CN" altLang="en-US" sz="2800" b="1" smtClean="0">
                <a:solidFill>
                  <a:srgbClr val="FF3300"/>
                </a:solidFill>
              </a:rPr>
              <a:t>几个公式</a:t>
            </a:r>
            <a:r>
              <a:rPr lang="zh-CN" altLang="en-US" sz="2400" smtClean="0"/>
              <a:t>：</a:t>
            </a:r>
            <a:r>
              <a:rPr lang="zh-CN" altLang="en-US" smtClean="0"/>
              <a:t> </a:t>
            </a:r>
          </a:p>
        </p:txBody>
      </p:sp>
      <p:graphicFrame>
        <p:nvGraphicFramePr>
          <p:cNvPr id="1031" name="Object 7"/>
          <p:cNvGraphicFramePr>
            <a:graphicFrameLocks noChangeAspect="1"/>
          </p:cNvGraphicFramePr>
          <p:nvPr/>
        </p:nvGraphicFramePr>
        <p:xfrm>
          <a:off x="4427984" y="4509120"/>
          <a:ext cx="4284662" cy="1466850"/>
        </p:xfrm>
        <a:graphic>
          <a:graphicData uri="http://schemas.openxmlformats.org/presentationml/2006/ole">
            <mc:AlternateContent xmlns:mc="http://schemas.openxmlformats.org/markup-compatibility/2006">
              <mc:Choice xmlns:v="urn:schemas-microsoft-com:vml" Requires="v">
                <p:oleObj spid="_x0000_s1121" name="Equation" r:id="rId13" imgW="1358640" imgH="545760" progId="Equation.DSMT4">
                  <p:embed/>
                </p:oleObj>
              </mc:Choice>
              <mc:Fallback>
                <p:oleObj name="Equation" r:id="rId13" imgW="1358640" imgH="54576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7984" y="4509120"/>
                        <a:ext cx="4284662" cy="1466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9"/>
          <p:cNvGraphicFramePr>
            <a:graphicFrameLocks noChangeAspect="1"/>
          </p:cNvGraphicFramePr>
          <p:nvPr/>
        </p:nvGraphicFramePr>
        <p:xfrm>
          <a:off x="467544" y="4653136"/>
          <a:ext cx="3443287" cy="1160462"/>
        </p:xfrm>
        <a:graphic>
          <a:graphicData uri="http://schemas.openxmlformats.org/presentationml/2006/ole">
            <mc:AlternateContent xmlns:mc="http://schemas.openxmlformats.org/markup-compatibility/2006">
              <mc:Choice xmlns:v="urn:schemas-microsoft-com:vml" Requires="v">
                <p:oleObj spid="_x0000_s1122" name="Equation" r:id="rId15" imgW="1091880" imgH="419040" progId="Equation.DSMT4">
                  <p:embed/>
                </p:oleObj>
              </mc:Choice>
              <mc:Fallback>
                <p:oleObj name="Equation" r:id="rId15" imgW="1091880" imgH="41904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7544" y="4653136"/>
                        <a:ext cx="3443287" cy="11604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4"/>
          <p:cNvGraphicFramePr>
            <a:graphicFrameLocks noChangeAspect="1"/>
          </p:cNvGraphicFramePr>
          <p:nvPr/>
        </p:nvGraphicFramePr>
        <p:xfrm>
          <a:off x="323528" y="6081538"/>
          <a:ext cx="5756276" cy="731838"/>
        </p:xfrm>
        <a:graphic>
          <a:graphicData uri="http://schemas.openxmlformats.org/presentationml/2006/ole">
            <mc:AlternateContent xmlns:mc="http://schemas.openxmlformats.org/markup-compatibility/2006">
              <mc:Choice xmlns:v="urn:schemas-microsoft-com:vml" Requires="v">
                <p:oleObj spid="_x0000_s1123" name="Equation" r:id="rId17" imgW="1358640" imgH="215640" progId="Equation.DSMT4">
                  <p:embed/>
                </p:oleObj>
              </mc:Choice>
              <mc:Fallback>
                <p:oleObj name="Equation" r:id="rId17" imgW="1358640" imgH="21564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3528" y="6081538"/>
                        <a:ext cx="5756276"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4"/>
          <p:cNvGraphicFramePr>
            <a:graphicFrameLocks noChangeAspect="1"/>
          </p:cNvGraphicFramePr>
          <p:nvPr/>
        </p:nvGraphicFramePr>
        <p:xfrm>
          <a:off x="5364088" y="2492896"/>
          <a:ext cx="3495675" cy="731838"/>
        </p:xfrm>
        <a:graphic>
          <a:graphicData uri="http://schemas.openxmlformats.org/presentationml/2006/ole">
            <mc:AlternateContent xmlns:mc="http://schemas.openxmlformats.org/markup-compatibility/2006">
              <mc:Choice xmlns:v="urn:schemas-microsoft-com:vml" Requires="v">
                <p:oleObj spid="_x0000_s1124" name="Equation" r:id="rId19" imgW="825480" imgH="215640" progId="Equation.DSMT4">
                  <p:embed/>
                </p:oleObj>
              </mc:Choice>
              <mc:Fallback>
                <p:oleObj name="Equation" r:id="rId19" imgW="825480" imgH="21564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64088" y="2492896"/>
                        <a:ext cx="3495675"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5" name="Object 13"/>
          <p:cNvGraphicFramePr>
            <a:graphicFrameLocks noChangeAspect="1"/>
          </p:cNvGraphicFramePr>
          <p:nvPr/>
        </p:nvGraphicFramePr>
        <p:xfrm>
          <a:off x="6946900" y="3357562"/>
          <a:ext cx="2197100" cy="835025"/>
        </p:xfrm>
        <a:graphic>
          <a:graphicData uri="http://schemas.openxmlformats.org/presentationml/2006/ole">
            <mc:AlternateContent xmlns:mc="http://schemas.openxmlformats.org/markup-compatibility/2006">
              <mc:Choice xmlns:v="urn:schemas-microsoft-com:vml" Requires="v">
                <p:oleObj spid="_x0000_s1125" name="Equation" r:id="rId21" imgW="1002960" imgH="380880" progId="Equation.DSMT4">
                  <p:embed/>
                </p:oleObj>
              </mc:Choice>
              <mc:Fallback>
                <p:oleObj name="Equation" r:id="rId21" imgW="1002960" imgH="380880" progId="Equation.DSMT4">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46900" y="3357562"/>
                        <a:ext cx="2197100"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6" name="Rectangle 3"/>
          <p:cNvSpPr>
            <a:spLocks noGrp="1" noChangeArrowheads="1"/>
          </p:cNvSpPr>
          <p:nvPr>
            <p:ph type="body" sz="half" idx="1"/>
          </p:nvPr>
        </p:nvSpPr>
        <p:spPr>
          <a:xfrm>
            <a:off x="539750" y="836613"/>
            <a:ext cx="4319588" cy="4114800"/>
          </a:xfrm>
        </p:spPr>
        <p:txBody>
          <a:bodyPr/>
          <a:lstStyle/>
          <a:p>
            <a:pPr marL="0" indent="0" eaLnBrk="1" hangingPunct="1"/>
            <a:r>
              <a:rPr lang="en-US" altLang="zh-CN" sz="2800" smtClean="0"/>
              <a:t>1</a:t>
            </a:r>
            <a:r>
              <a:rPr lang="zh-CN" altLang="en-US" sz="2800" smtClean="0"/>
              <a:t>、相干解调（同步解调）</a:t>
            </a:r>
          </a:p>
          <a:p>
            <a:pPr marL="0" indent="0" eaLnBrk="1" hangingPunct="1"/>
            <a:r>
              <a:rPr lang="zh-CN" altLang="en-US" sz="2800" smtClean="0"/>
              <a:t> </a:t>
            </a:r>
            <a:r>
              <a:rPr lang="zh-CN" altLang="en-US" sz="2800" smtClean="0">
                <a:solidFill>
                  <a:schemeClr val="folHlink"/>
                </a:solidFill>
                <a:hlinkClick r:id="rId3" action="ppaction://hlinkfile"/>
              </a:rPr>
              <a:t>（</a:t>
            </a:r>
            <a:r>
              <a:rPr lang="en-US" altLang="zh-CN" sz="2800" smtClean="0">
                <a:solidFill>
                  <a:schemeClr val="folHlink"/>
                </a:solidFill>
                <a:hlinkClick r:id="rId3" action="ppaction://hlinkfile"/>
              </a:rPr>
              <a:t>a</a:t>
            </a:r>
            <a:r>
              <a:rPr lang="zh-CN" altLang="en-US" sz="2800" smtClean="0">
                <a:solidFill>
                  <a:schemeClr val="folHlink"/>
                </a:solidFill>
                <a:hlinkClick r:id="rId3" action="ppaction://hlinkfile"/>
              </a:rPr>
              <a:t>）</a:t>
            </a:r>
            <a:r>
              <a:rPr lang="en-US" altLang="zh-CN" sz="2800" smtClean="0">
                <a:solidFill>
                  <a:schemeClr val="folHlink"/>
                </a:solidFill>
                <a:hlinkClick r:id="rId3" action="ppaction://hlinkfile"/>
              </a:rPr>
              <a:t>DSB:</a:t>
            </a:r>
            <a:endParaRPr lang="en-US" altLang="zh-CN" sz="2800" smtClean="0">
              <a:solidFill>
                <a:schemeClr val="folHlink"/>
              </a:solidFill>
            </a:endParaRPr>
          </a:p>
          <a:p>
            <a:pPr marL="0" indent="0" eaLnBrk="1" hangingPunct="1"/>
            <a:endParaRPr lang="en-US" altLang="zh-CN" sz="2800" smtClean="0">
              <a:solidFill>
                <a:schemeClr val="folHlink"/>
              </a:solidFill>
            </a:endParaRPr>
          </a:p>
          <a:p>
            <a:pPr marL="0" indent="0" eaLnBrk="1" hangingPunct="1"/>
            <a:endParaRPr lang="en-US" altLang="zh-CN" sz="2800" smtClean="0"/>
          </a:p>
          <a:p>
            <a:pPr marL="0" indent="0" eaLnBrk="1" hangingPunct="1"/>
            <a:endParaRPr lang="en-US" altLang="zh-CN" sz="2800" smtClean="0"/>
          </a:p>
          <a:p>
            <a:pPr marL="0" indent="0" eaLnBrk="1" hangingPunct="1"/>
            <a:endParaRPr lang="en-US" altLang="zh-CN" sz="2800" smtClean="0"/>
          </a:p>
          <a:p>
            <a:pPr marL="0" indent="0" eaLnBrk="1" hangingPunct="1"/>
            <a:endParaRPr lang="en-US" altLang="zh-CN" sz="2800" smtClean="0"/>
          </a:p>
          <a:p>
            <a:pPr marL="0" indent="0" eaLnBrk="1" hangingPunct="1"/>
            <a:r>
              <a:rPr lang="en-US" altLang="zh-CN" sz="2800" smtClean="0"/>
              <a:t>  </a:t>
            </a:r>
            <a:r>
              <a:rPr lang="zh-CN" altLang="en-US" sz="2800" smtClean="0">
                <a:solidFill>
                  <a:schemeClr val="folHlink"/>
                </a:solidFill>
                <a:hlinkClick r:id="rId4" action="ppaction://hlinkfile"/>
              </a:rPr>
              <a:t>（</a:t>
            </a:r>
            <a:r>
              <a:rPr lang="en-US" altLang="zh-CN" sz="2800" smtClean="0">
                <a:solidFill>
                  <a:schemeClr val="folHlink"/>
                </a:solidFill>
                <a:hlinkClick r:id="rId4" action="ppaction://hlinkfile"/>
              </a:rPr>
              <a:t>b</a:t>
            </a:r>
            <a:r>
              <a:rPr lang="zh-CN" altLang="en-US" sz="2800" smtClean="0">
                <a:solidFill>
                  <a:schemeClr val="folHlink"/>
                </a:solidFill>
                <a:hlinkClick r:id="rId4" action="ppaction://hlinkfile"/>
              </a:rPr>
              <a:t>）</a:t>
            </a:r>
            <a:r>
              <a:rPr lang="en-US" altLang="zh-CN" sz="2800" smtClean="0">
                <a:solidFill>
                  <a:schemeClr val="folHlink"/>
                </a:solidFill>
                <a:hlinkClick r:id="rId4" action="ppaction://hlinkfile"/>
              </a:rPr>
              <a:t>SSB:</a:t>
            </a:r>
            <a:endParaRPr lang="en-US" altLang="zh-CN" sz="2800" smtClean="0">
              <a:solidFill>
                <a:schemeClr val="folHlink"/>
              </a:solidFill>
            </a:endParaRPr>
          </a:p>
        </p:txBody>
      </p:sp>
      <p:graphicFrame>
        <p:nvGraphicFramePr>
          <p:cNvPr id="24578" name="Object 4"/>
          <p:cNvGraphicFramePr>
            <a:graphicFrameLocks noGrp="1" noChangeAspect="1"/>
          </p:cNvGraphicFramePr>
          <p:nvPr>
            <p:ph sz="quarter" idx="2"/>
          </p:nvPr>
        </p:nvGraphicFramePr>
        <p:xfrm>
          <a:off x="3851920" y="1196752"/>
          <a:ext cx="4968825" cy="1516063"/>
        </p:xfrm>
        <a:graphic>
          <a:graphicData uri="http://schemas.openxmlformats.org/presentationml/2006/ole">
            <mc:AlternateContent xmlns:mc="http://schemas.openxmlformats.org/markup-compatibility/2006">
              <mc:Choice xmlns:v="urn:schemas-microsoft-com:vml" Requires="v">
                <p:oleObj spid="_x0000_s24641" name="Visio" r:id="rId5" imgW="4081776" imgH="965282" progId="Visio.Drawing.11">
                  <p:embed/>
                </p:oleObj>
              </mc:Choice>
              <mc:Fallback>
                <p:oleObj name="Visio" r:id="rId5" imgW="4081776" imgH="965282"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920" y="1196752"/>
                        <a:ext cx="4968825"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10"/>
          <p:cNvGraphicFramePr>
            <a:graphicFrameLocks noGrp="1" noChangeAspect="1"/>
          </p:cNvGraphicFramePr>
          <p:nvPr>
            <p:ph sz="quarter" idx="3"/>
          </p:nvPr>
        </p:nvGraphicFramePr>
        <p:xfrm>
          <a:off x="2555875" y="4581525"/>
          <a:ext cx="4537075" cy="784225"/>
        </p:xfrm>
        <a:graphic>
          <a:graphicData uri="http://schemas.openxmlformats.org/presentationml/2006/ole">
            <mc:AlternateContent xmlns:mc="http://schemas.openxmlformats.org/markup-compatibility/2006">
              <mc:Choice xmlns:v="urn:schemas-microsoft-com:vml" Requires="v">
                <p:oleObj spid="_x0000_s24642" name="Equation" r:id="rId7" imgW="2057400" imgH="355320" progId="Equation.DSMT4">
                  <p:embed/>
                </p:oleObj>
              </mc:Choice>
              <mc:Fallback>
                <p:oleObj name="Equation" r:id="rId7" imgW="2057400" imgH="35532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4581525"/>
                        <a:ext cx="4537075"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7"/>
          <p:cNvGraphicFramePr>
            <a:graphicFrameLocks noChangeAspect="1"/>
          </p:cNvGraphicFramePr>
          <p:nvPr/>
        </p:nvGraphicFramePr>
        <p:xfrm>
          <a:off x="1547813" y="2349500"/>
          <a:ext cx="2808287" cy="530225"/>
        </p:xfrm>
        <a:graphic>
          <a:graphicData uri="http://schemas.openxmlformats.org/presentationml/2006/ole">
            <mc:AlternateContent xmlns:mc="http://schemas.openxmlformats.org/markup-compatibility/2006">
              <mc:Choice xmlns:v="urn:schemas-microsoft-com:vml" Requires="v">
                <p:oleObj spid="_x0000_s24643" name="Equation" r:id="rId9" imgW="1143000" imgH="215640" progId="Equation.DSMT4">
                  <p:embed/>
                </p:oleObj>
              </mc:Choice>
              <mc:Fallback>
                <p:oleObj name="Equation" r:id="rId9" imgW="1143000" imgH="2156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2349500"/>
                        <a:ext cx="2808287"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8"/>
          <p:cNvGraphicFramePr>
            <a:graphicFrameLocks noChangeAspect="1"/>
          </p:cNvGraphicFramePr>
          <p:nvPr/>
        </p:nvGraphicFramePr>
        <p:xfrm>
          <a:off x="1660525" y="2909888"/>
          <a:ext cx="6037263" cy="762000"/>
        </p:xfrm>
        <a:graphic>
          <a:graphicData uri="http://schemas.openxmlformats.org/presentationml/2006/ole">
            <mc:AlternateContent xmlns:mc="http://schemas.openxmlformats.org/markup-compatibility/2006">
              <mc:Choice xmlns:v="urn:schemas-microsoft-com:vml" Requires="v">
                <p:oleObj spid="_x0000_s24644" name="Equation" r:id="rId11" imgW="2717640" imgH="342720" progId="Equation.DSMT4">
                  <p:embed/>
                </p:oleObj>
              </mc:Choice>
              <mc:Fallback>
                <p:oleObj name="Equation" r:id="rId11" imgW="2717640" imgH="34272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60525" y="2909888"/>
                        <a:ext cx="603726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Object 9"/>
          <p:cNvGraphicFramePr>
            <a:graphicFrameLocks noChangeAspect="1"/>
          </p:cNvGraphicFramePr>
          <p:nvPr/>
        </p:nvGraphicFramePr>
        <p:xfrm>
          <a:off x="1475656" y="3717032"/>
          <a:ext cx="4343400" cy="657225"/>
        </p:xfrm>
        <a:graphic>
          <a:graphicData uri="http://schemas.openxmlformats.org/presentationml/2006/ole">
            <mc:AlternateContent xmlns:mc="http://schemas.openxmlformats.org/markup-compatibility/2006">
              <mc:Choice xmlns:v="urn:schemas-microsoft-com:vml" Requires="v">
                <p:oleObj spid="_x0000_s24645" name="Equation" r:id="rId13" imgW="1714320" imgH="330120" progId="Equation.DSMT4">
                  <p:embed/>
                </p:oleObj>
              </mc:Choice>
              <mc:Fallback>
                <p:oleObj name="Equation" r:id="rId13" imgW="1714320" imgH="33012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5656" y="3717032"/>
                        <a:ext cx="4343400"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12"/>
          <p:cNvGraphicFramePr>
            <a:graphicFrameLocks noChangeAspect="1"/>
          </p:cNvGraphicFramePr>
          <p:nvPr/>
        </p:nvGraphicFramePr>
        <p:xfrm>
          <a:off x="1290638" y="5229225"/>
          <a:ext cx="6635750" cy="784225"/>
        </p:xfrm>
        <a:graphic>
          <a:graphicData uri="http://schemas.openxmlformats.org/presentationml/2006/ole">
            <mc:AlternateContent xmlns:mc="http://schemas.openxmlformats.org/markup-compatibility/2006">
              <mc:Choice xmlns:v="urn:schemas-microsoft-com:vml" Requires="v">
                <p:oleObj spid="_x0000_s24646" name="Equation" r:id="rId15" imgW="3009600" imgH="355320" progId="Equation.DSMT4">
                  <p:embed/>
                </p:oleObj>
              </mc:Choice>
              <mc:Fallback>
                <p:oleObj name="Equation" r:id="rId15" imgW="3009600" imgH="35532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0638" y="5229225"/>
                        <a:ext cx="663575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4" name="Object 13"/>
          <p:cNvGraphicFramePr>
            <a:graphicFrameLocks noChangeAspect="1"/>
          </p:cNvGraphicFramePr>
          <p:nvPr/>
        </p:nvGraphicFramePr>
        <p:xfrm>
          <a:off x="1331640" y="6093296"/>
          <a:ext cx="4689475" cy="593725"/>
        </p:xfrm>
        <a:graphic>
          <a:graphicData uri="http://schemas.openxmlformats.org/presentationml/2006/ole">
            <mc:AlternateContent xmlns:mc="http://schemas.openxmlformats.org/markup-compatibility/2006">
              <mc:Choice xmlns:v="urn:schemas-microsoft-com:vml" Requires="v">
                <p:oleObj spid="_x0000_s24647" name="Equation" r:id="rId17" imgW="1714320" imgH="330120" progId="Equation.DSMT4">
                  <p:embed/>
                </p:oleObj>
              </mc:Choice>
              <mc:Fallback>
                <p:oleObj name="Equation" r:id="rId17" imgW="1714320" imgH="33012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31640" y="6093296"/>
                        <a:ext cx="468947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
          <p:cNvSpPr txBox="1">
            <a:spLocks noChangeArrowheads="1"/>
          </p:cNvSpPr>
          <p:nvPr/>
        </p:nvSpPr>
        <p:spPr bwMode="auto">
          <a:xfrm>
            <a:off x="827584" y="188640"/>
            <a:ext cx="590465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相干解调与包络检波</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Tree>
  </p:cSld>
  <p:clrMapOvr>
    <a:masterClrMapping/>
  </p:clrMapOvr>
  <p:transition spd="med">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3"/>
          <p:cNvSpPr>
            <a:spLocks noGrp="1" noChangeArrowheads="1"/>
          </p:cNvSpPr>
          <p:nvPr>
            <p:ph type="body" sz="half" idx="1"/>
          </p:nvPr>
        </p:nvSpPr>
        <p:spPr>
          <a:xfrm>
            <a:off x="611188" y="188913"/>
            <a:ext cx="8207375" cy="4114800"/>
          </a:xfrm>
        </p:spPr>
        <p:txBody>
          <a:bodyPr/>
          <a:lstStyle/>
          <a:p>
            <a:pPr marL="0" indent="0" eaLnBrk="1" hangingPunct="1"/>
            <a:r>
              <a:rPr lang="zh-CN" altLang="en-US" sz="2800" b="1" dirty="0" smtClean="0">
                <a:solidFill>
                  <a:srgbClr val="FF3300"/>
                </a:solidFill>
              </a:rPr>
              <a:t>相干解调关键：</a:t>
            </a:r>
            <a:r>
              <a:rPr lang="zh-CN" altLang="en-US" sz="2800" b="1" dirty="0" smtClean="0">
                <a:solidFill>
                  <a:srgbClr val="7030A0"/>
                </a:solidFill>
              </a:rPr>
              <a:t>在接收端产生与信号载波同频同相的本地载波</a:t>
            </a:r>
            <a:r>
              <a:rPr lang="zh-CN" altLang="en-US" sz="2800" dirty="0" smtClean="0"/>
              <a:t>。否则相干解调会使系统性能下降，甚至严重失真。第</a:t>
            </a:r>
            <a:r>
              <a:rPr lang="en-US" altLang="zh-CN" sz="2800" dirty="0" smtClean="0"/>
              <a:t>11</a:t>
            </a:r>
            <a:r>
              <a:rPr lang="zh-CN" altLang="en-US" sz="2800" dirty="0" smtClean="0"/>
              <a:t>章介绍载波同步方法。</a:t>
            </a:r>
          </a:p>
          <a:p>
            <a:pPr marL="0" indent="0" eaLnBrk="1" hangingPunct="1"/>
            <a:r>
              <a:rPr lang="en-US" altLang="zh-CN" sz="2800" dirty="0" smtClean="0"/>
              <a:t>2</a:t>
            </a:r>
            <a:r>
              <a:rPr lang="zh-CN" altLang="en-US" sz="2800" dirty="0" smtClean="0"/>
              <a:t>、包络检波</a:t>
            </a:r>
          </a:p>
          <a:p>
            <a:pPr marL="0" indent="0" eaLnBrk="1" hangingPunct="1"/>
            <a:r>
              <a:rPr lang="zh-CN" altLang="en-US" sz="2800" dirty="0" smtClean="0"/>
              <a:t>  </a:t>
            </a:r>
            <a:r>
              <a:rPr lang="zh-CN" altLang="en-US" sz="2400" dirty="0" smtClean="0"/>
              <a:t>包络检波器</a:t>
            </a:r>
            <a:r>
              <a:rPr lang="zh-CN" altLang="en-US" sz="2400" b="1" dirty="0" smtClean="0">
                <a:solidFill>
                  <a:srgbClr val="FF3300"/>
                </a:solidFill>
              </a:rPr>
              <a:t>一般由半波或全波检波器和低通滤波器组成</a:t>
            </a:r>
            <a:r>
              <a:rPr lang="zh-CN" altLang="en-US" sz="2400" dirty="0" smtClean="0"/>
              <a:t>。包络检波属于非相干解调。</a:t>
            </a:r>
          </a:p>
          <a:p>
            <a:pPr marL="0" indent="0" eaLnBrk="1" hangingPunct="1"/>
            <a:endParaRPr lang="zh-CN" altLang="en-US" sz="2400" dirty="0" smtClean="0"/>
          </a:p>
          <a:p>
            <a:pPr marL="0" indent="0" eaLnBrk="1" hangingPunct="1"/>
            <a:endParaRPr lang="zh-CN" altLang="en-US" sz="2400" dirty="0" smtClean="0"/>
          </a:p>
          <a:p>
            <a:pPr marL="0" indent="0" eaLnBrk="1" hangingPunct="1"/>
            <a:endParaRPr lang="zh-CN" altLang="en-US" sz="2400" dirty="0" smtClean="0"/>
          </a:p>
          <a:p>
            <a:pPr marL="0" indent="0" eaLnBrk="1" hangingPunct="1"/>
            <a:r>
              <a:rPr lang="zh-CN" altLang="en-US" sz="2400" dirty="0" smtClean="0"/>
              <a:t>其中：</a:t>
            </a:r>
          </a:p>
          <a:p>
            <a:pPr marL="0" indent="0" eaLnBrk="1" hangingPunct="1"/>
            <a:endParaRPr lang="en-US" altLang="zh-CN" sz="2800" dirty="0" smtClean="0"/>
          </a:p>
        </p:txBody>
      </p:sp>
      <p:graphicFrame>
        <p:nvGraphicFramePr>
          <p:cNvPr id="25602" name="Object 4"/>
          <p:cNvGraphicFramePr>
            <a:graphicFrameLocks noGrp="1" noChangeAspect="1"/>
          </p:cNvGraphicFramePr>
          <p:nvPr>
            <p:ph sz="half" idx="2"/>
          </p:nvPr>
        </p:nvGraphicFramePr>
        <p:xfrm>
          <a:off x="3059113" y="2460625"/>
          <a:ext cx="7272337" cy="1719263"/>
        </p:xfrm>
        <a:graphic>
          <a:graphicData uri="http://schemas.openxmlformats.org/presentationml/2006/ole">
            <mc:AlternateContent xmlns:mc="http://schemas.openxmlformats.org/markup-compatibility/2006">
              <mc:Choice xmlns:v="urn:schemas-microsoft-com:vml" Requires="v">
                <p:oleObj spid="_x0000_s25638" name="Visio" r:id="rId3" imgW="4081751" imgH="965245" progId="Visio.Drawing.11">
                  <p:embed/>
                </p:oleObj>
              </mc:Choice>
              <mc:Fallback>
                <p:oleObj name="Visio" r:id="rId3" imgW="4081751" imgH="96524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460625"/>
                        <a:ext cx="7272337" cy="171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3" name="Object 7"/>
          <p:cNvGraphicFramePr>
            <a:graphicFrameLocks noChangeAspect="1"/>
          </p:cNvGraphicFramePr>
          <p:nvPr/>
        </p:nvGraphicFramePr>
        <p:xfrm>
          <a:off x="1042988" y="3213100"/>
          <a:ext cx="2879725" cy="471488"/>
        </p:xfrm>
        <a:graphic>
          <a:graphicData uri="http://schemas.openxmlformats.org/presentationml/2006/ole">
            <mc:AlternateContent xmlns:mc="http://schemas.openxmlformats.org/markup-compatibility/2006">
              <mc:Choice xmlns:v="urn:schemas-microsoft-com:vml" Requires="v">
                <p:oleObj spid="_x0000_s25639" name="Equation" r:id="rId5" imgW="1473120" imgH="241200" progId="Equation.DSMT4">
                  <p:embed/>
                </p:oleObj>
              </mc:Choice>
              <mc:Fallback>
                <p:oleObj name="Equation" r:id="rId5" imgW="1473120" imgH="241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213100"/>
                        <a:ext cx="287972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4" name="Object 8"/>
          <p:cNvGraphicFramePr>
            <a:graphicFrameLocks noChangeAspect="1"/>
          </p:cNvGraphicFramePr>
          <p:nvPr>
            <p:extLst>
              <p:ext uri="{D42A27DB-BD31-4B8C-83A1-F6EECF244321}">
                <p14:modId xmlns:p14="http://schemas.microsoft.com/office/powerpoint/2010/main" val="3165239707"/>
              </p:ext>
            </p:extLst>
          </p:nvPr>
        </p:nvGraphicFramePr>
        <p:xfrm>
          <a:off x="1549400" y="4194175"/>
          <a:ext cx="1939925" cy="774700"/>
        </p:xfrm>
        <a:graphic>
          <a:graphicData uri="http://schemas.openxmlformats.org/presentationml/2006/ole">
            <mc:AlternateContent xmlns:mc="http://schemas.openxmlformats.org/markup-compatibility/2006">
              <mc:Choice xmlns:v="urn:schemas-microsoft-com:vml" Requires="v">
                <p:oleObj spid="_x0000_s25640" name="Equation" r:id="rId7" imgW="888840" imgH="355320" progId="Equation.DSMT4">
                  <p:embed/>
                </p:oleObj>
              </mc:Choice>
              <mc:Fallback>
                <p:oleObj name="Equation" r:id="rId7" imgW="888840" imgH="355320" progId="Equation.DSMT4">
                  <p:embed/>
                  <p:pic>
                    <p:nvPicPr>
                      <p:cNvPr id="0" name="Object 8"/>
                      <p:cNvPicPr>
                        <a:picLocks noChangeAspect="1" noChangeArrowheads="1"/>
                      </p:cNvPicPr>
                      <p:nvPr/>
                    </p:nvPicPr>
                    <p:blipFill>
                      <a:blip r:embed="rId8"/>
                      <a:srcRect/>
                      <a:stretch>
                        <a:fillRect/>
                      </a:stretch>
                    </p:blipFill>
                    <p:spPr bwMode="auto">
                      <a:xfrm>
                        <a:off x="1549400" y="4194175"/>
                        <a:ext cx="1939925"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5" name="Object 9"/>
          <p:cNvGraphicFramePr>
            <a:graphicFrameLocks noChangeAspect="1"/>
          </p:cNvGraphicFramePr>
          <p:nvPr/>
        </p:nvGraphicFramePr>
        <p:xfrm>
          <a:off x="896938" y="5013325"/>
          <a:ext cx="3606800" cy="450850"/>
        </p:xfrm>
        <a:graphic>
          <a:graphicData uri="http://schemas.openxmlformats.org/presentationml/2006/ole">
            <mc:AlternateContent xmlns:mc="http://schemas.openxmlformats.org/markup-compatibility/2006">
              <mc:Choice xmlns:v="urn:schemas-microsoft-com:vml" Requires="v">
                <p:oleObj spid="_x0000_s25641" name="Equation" r:id="rId9" imgW="1726920" imgH="215640" progId="Equation.DSMT4">
                  <p:embed/>
                </p:oleObj>
              </mc:Choice>
              <mc:Fallback>
                <p:oleObj name="Equation" r:id="rId9" imgW="1726920" imgH="21564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6938" y="5013325"/>
                        <a:ext cx="36068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5800" y="2492896"/>
            <a:ext cx="8458200" cy="1107554"/>
          </a:xfrm>
        </p:spPr>
        <p:txBody>
          <a:bodyPr/>
          <a:lstStyle/>
          <a:p>
            <a:r>
              <a:rPr lang="en-US" altLang="zh-CN"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rPr>
              <a:t>4.2 </a:t>
            </a:r>
            <a:r>
              <a:rPr lang="zh-CN" altLang="en-US"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rPr>
              <a:t>线性调制系统的抗噪声性能</a:t>
            </a:r>
            <a:endParaRPr lang="zh-CN" altLang="en-US" b="1" kern="1200" dirty="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32</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ext Box 4"/>
          <p:cNvSpPr txBox="1">
            <a:spLocks noChangeArrowheads="1"/>
          </p:cNvSpPr>
          <p:nvPr/>
        </p:nvSpPr>
        <p:spPr bwMode="auto">
          <a:xfrm>
            <a:off x="533400" y="1539481"/>
            <a:ext cx="8229600" cy="5669244"/>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2400" dirty="0" smtClean="0"/>
              <a:t>本</a:t>
            </a:r>
            <a:r>
              <a:rPr lang="zh-CN" altLang="en-US" sz="2400" dirty="0"/>
              <a:t>节</a:t>
            </a:r>
            <a:r>
              <a:rPr lang="zh-CN" altLang="en-US" sz="2400" b="1" dirty="0"/>
              <a:t>将要研究的问题是信道存在加性高斯白噪声时， 各种线性调制系统的抗噪声性能</a:t>
            </a:r>
            <a:r>
              <a:rPr lang="zh-CN" altLang="en-US" sz="2400" dirty="0"/>
              <a:t>。 </a:t>
            </a:r>
          </a:p>
          <a:p>
            <a:pPr algn="just">
              <a:spcBef>
                <a:spcPts val="0"/>
              </a:spcBef>
              <a:buFont typeface="Wingdings" pitchFamily="2" charset="2"/>
              <a:buChar char="n"/>
            </a:pPr>
            <a:r>
              <a:rPr lang="zh-CN" altLang="en-US" sz="2400" dirty="0" smtClean="0"/>
              <a:t>由于</a:t>
            </a:r>
            <a:r>
              <a:rPr lang="zh-CN" altLang="en-US" sz="2400" dirty="0"/>
              <a:t>加性噪声只对已调信号的接收产生影响， 因而调制系统的抗噪声性能可以用解调器的抗噪声性能来衡量</a:t>
            </a:r>
            <a:r>
              <a:rPr lang="zh-CN" altLang="en-US" sz="2400" dirty="0" smtClean="0"/>
              <a:t>。</a:t>
            </a:r>
            <a:endParaRPr lang="en-US" altLang="zh-CN" sz="2400" dirty="0" smtClean="0"/>
          </a:p>
          <a:p>
            <a:pPr algn="just">
              <a:spcBef>
                <a:spcPts val="0"/>
              </a:spcBef>
              <a:buFont typeface="Wingdings" pitchFamily="2" charset="2"/>
              <a:buChar char="n"/>
            </a:pPr>
            <a:r>
              <a:rPr lang="zh-CN" altLang="en-US" sz="2400" dirty="0" smtClean="0"/>
              <a:t>分析</a:t>
            </a:r>
            <a:r>
              <a:rPr lang="zh-CN" altLang="en-US" sz="2400" dirty="0"/>
              <a:t>解调器的抗噪声性能的</a:t>
            </a:r>
            <a:r>
              <a:rPr lang="zh-CN" altLang="en-US" sz="2400" dirty="0" smtClean="0"/>
              <a:t>模型：</a:t>
            </a:r>
            <a:endParaRPr lang="en-US" altLang="zh-CN" sz="2400" dirty="0" smtClean="0"/>
          </a:p>
          <a:p>
            <a:pPr algn="just">
              <a:spcBef>
                <a:spcPts val="0"/>
              </a:spcBef>
              <a:buFont typeface="Wingdings" pitchFamily="2" charset="2"/>
              <a:buChar char="n"/>
            </a:pPr>
            <a:endParaRPr lang="en-US" altLang="zh-CN" sz="2400" dirty="0" smtClean="0"/>
          </a:p>
          <a:p>
            <a:pPr algn="just">
              <a:lnSpc>
                <a:spcPct val="110000"/>
              </a:lnSpc>
              <a:spcBef>
                <a:spcPct val="50000"/>
              </a:spcBef>
            </a:pPr>
            <a:endParaRPr lang="en-US" altLang="zh-CN" sz="2400" dirty="0" smtClean="0"/>
          </a:p>
          <a:p>
            <a:pPr algn="just">
              <a:lnSpc>
                <a:spcPct val="110000"/>
              </a:lnSpc>
              <a:spcBef>
                <a:spcPct val="50000"/>
              </a:spcBef>
            </a:pPr>
            <a:endParaRPr lang="en-US" altLang="zh-CN" sz="2400" dirty="0" smtClean="0"/>
          </a:p>
          <a:p>
            <a:pPr algn="just">
              <a:lnSpc>
                <a:spcPct val="110000"/>
              </a:lnSpc>
              <a:spcBef>
                <a:spcPct val="50000"/>
              </a:spcBef>
              <a:buFont typeface="Wingdings" pitchFamily="2" charset="2"/>
              <a:buChar char="n"/>
            </a:pPr>
            <a:r>
              <a:rPr lang="en-US" altLang="zh-CN" sz="2400" dirty="0" smtClean="0"/>
              <a:t>s</a:t>
            </a:r>
            <a:r>
              <a:rPr lang="en-US" altLang="zh-CN" sz="2400" baseline="-25000" dirty="0" smtClean="0"/>
              <a:t>m</a:t>
            </a:r>
            <a:r>
              <a:rPr lang="en-US" altLang="zh-CN" sz="2400" dirty="0" smtClean="0"/>
              <a:t>(t</a:t>
            </a:r>
            <a:r>
              <a:rPr lang="en-US" altLang="zh-CN" sz="2400" dirty="0"/>
              <a:t>)</a:t>
            </a:r>
            <a:r>
              <a:rPr lang="zh-CN" altLang="en-US" sz="2400" dirty="0"/>
              <a:t>为</a:t>
            </a:r>
            <a:r>
              <a:rPr lang="zh-CN" altLang="en-US" sz="2400" b="1" dirty="0">
                <a:solidFill>
                  <a:srgbClr val="FF0000"/>
                </a:solidFill>
              </a:rPr>
              <a:t>已调信号</a:t>
            </a:r>
            <a:r>
              <a:rPr lang="zh-CN" altLang="en-US" sz="2400" dirty="0"/>
              <a:t>，</a:t>
            </a:r>
            <a:r>
              <a:rPr lang="en-US" altLang="zh-CN" sz="2400" dirty="0"/>
              <a:t>n(t)</a:t>
            </a:r>
            <a:r>
              <a:rPr lang="zh-CN" altLang="en-US" sz="2400" dirty="0"/>
              <a:t>为传输过程中叠加的高斯</a:t>
            </a:r>
            <a:r>
              <a:rPr lang="zh-CN" altLang="en-US" sz="2400" dirty="0" smtClean="0"/>
              <a:t>白噪声，双边功率谱密度为             。</a:t>
            </a:r>
            <a:endParaRPr lang="en-US" altLang="zh-CN" sz="2400" dirty="0" smtClean="0"/>
          </a:p>
          <a:p>
            <a:pPr algn="just">
              <a:lnSpc>
                <a:spcPct val="110000"/>
              </a:lnSpc>
              <a:spcBef>
                <a:spcPct val="50000"/>
              </a:spcBef>
              <a:buFont typeface="Wingdings" pitchFamily="2" charset="2"/>
              <a:buChar char="n"/>
            </a:pPr>
            <a:r>
              <a:rPr lang="en-US" altLang="zh-CN" sz="2400" b="1" dirty="0" smtClean="0">
                <a:solidFill>
                  <a:srgbClr val="FF3300"/>
                </a:solidFill>
              </a:rPr>
              <a:t>n</a:t>
            </a:r>
            <a:r>
              <a:rPr lang="en-US" altLang="zh-CN" sz="2400" b="1" baseline="-25000" dirty="0" smtClean="0">
                <a:solidFill>
                  <a:srgbClr val="FF3300"/>
                </a:solidFill>
              </a:rPr>
              <a:t>i</a:t>
            </a:r>
            <a:r>
              <a:rPr lang="en-US" altLang="zh-CN" sz="2400" b="1" dirty="0" smtClean="0">
                <a:solidFill>
                  <a:srgbClr val="FF3300"/>
                </a:solidFill>
              </a:rPr>
              <a:t>(t)</a:t>
            </a:r>
            <a:r>
              <a:rPr lang="zh-CN" altLang="en-US" sz="2400" b="1" dirty="0" smtClean="0">
                <a:solidFill>
                  <a:srgbClr val="FF3300"/>
                </a:solidFill>
              </a:rPr>
              <a:t>即为平稳高斯窄带噪声：</a:t>
            </a:r>
            <a:endParaRPr lang="en-US" altLang="zh-CN" sz="2400" dirty="0" smtClean="0"/>
          </a:p>
          <a:p>
            <a:pPr algn="just">
              <a:lnSpc>
                <a:spcPct val="110000"/>
              </a:lnSpc>
              <a:spcBef>
                <a:spcPct val="50000"/>
              </a:spcBef>
            </a:pPr>
            <a:endParaRPr lang="zh-CN" altLang="en-US" sz="2400" dirty="0"/>
          </a:p>
        </p:txBody>
      </p:sp>
      <p:graphicFrame>
        <p:nvGraphicFramePr>
          <p:cNvPr id="244737" name="Object 5"/>
          <p:cNvGraphicFramePr>
            <a:graphicFrameLocks noChangeAspect="1"/>
          </p:cNvGraphicFramePr>
          <p:nvPr/>
        </p:nvGraphicFramePr>
        <p:xfrm>
          <a:off x="971600" y="3284984"/>
          <a:ext cx="6968009" cy="1654055"/>
        </p:xfrm>
        <a:graphic>
          <a:graphicData uri="http://schemas.openxmlformats.org/presentationml/2006/ole">
            <mc:AlternateContent xmlns:mc="http://schemas.openxmlformats.org/markup-compatibility/2006">
              <mc:Choice xmlns:v="urn:schemas-microsoft-com:vml" Requires="v">
                <p:oleObj spid="_x0000_s244773" name="Visio" r:id="rId3" imgW="2968560" imgH="704160" progId="Visio.Drawing.11">
                  <p:embed/>
                </p:oleObj>
              </mc:Choice>
              <mc:Fallback>
                <p:oleObj name="Visio" r:id="rId3" imgW="2968560" imgH="70416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284984"/>
                        <a:ext cx="6968009" cy="165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txBox="1">
            <a:spLocks noChangeArrowheads="1"/>
          </p:cNvSpPr>
          <p:nvPr/>
        </p:nvSpPr>
        <p:spPr bwMode="auto">
          <a:xfrm>
            <a:off x="827584" y="510952"/>
            <a:ext cx="590465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抗噪声性能分析模型</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244738" name="Object 7"/>
          <p:cNvGraphicFramePr>
            <a:graphicFrameLocks noChangeAspect="1"/>
          </p:cNvGraphicFramePr>
          <p:nvPr/>
        </p:nvGraphicFramePr>
        <p:xfrm>
          <a:off x="2843808" y="3429000"/>
          <a:ext cx="993775" cy="471487"/>
        </p:xfrm>
        <a:graphic>
          <a:graphicData uri="http://schemas.openxmlformats.org/presentationml/2006/ole">
            <mc:AlternateContent xmlns:mc="http://schemas.openxmlformats.org/markup-compatibility/2006">
              <mc:Choice xmlns:v="urn:schemas-microsoft-com:vml" Requires="v">
                <p:oleObj spid="_x0000_s244774" name="Equation" r:id="rId5" imgW="507960" imgH="241200" progId="Equation.DSMT4">
                  <p:embed/>
                </p:oleObj>
              </mc:Choice>
              <mc:Fallback>
                <p:oleObj name="Equation" r:id="rId5" imgW="507960" imgH="241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808" y="3429000"/>
                        <a:ext cx="993775"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3038996" y="5565775"/>
          <a:ext cx="596900" cy="373063"/>
        </p:xfrm>
        <a:graphic>
          <a:graphicData uri="http://schemas.openxmlformats.org/presentationml/2006/ole">
            <mc:AlternateContent xmlns:mc="http://schemas.openxmlformats.org/markup-compatibility/2006">
              <mc:Choice xmlns:v="urn:schemas-microsoft-com:vml" Requires="v">
                <p:oleObj spid="_x0000_s244775" name="Equation" r:id="rId7" imgW="304560" imgH="190440" progId="Equation.DSMT4">
                  <p:embed/>
                </p:oleObj>
              </mc:Choice>
              <mc:Fallback>
                <p:oleObj name="Equation" r:id="rId7" imgW="304560" imgH="19044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8996" y="5565775"/>
                        <a:ext cx="596900"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4740" name="Object 8"/>
          <p:cNvGraphicFramePr>
            <a:graphicFrameLocks noChangeAspect="1"/>
          </p:cNvGraphicFramePr>
          <p:nvPr/>
        </p:nvGraphicFramePr>
        <p:xfrm>
          <a:off x="4716016" y="6058395"/>
          <a:ext cx="3849116" cy="466949"/>
        </p:xfrm>
        <a:graphic>
          <a:graphicData uri="http://schemas.openxmlformats.org/presentationml/2006/ole">
            <mc:AlternateContent xmlns:mc="http://schemas.openxmlformats.org/markup-compatibility/2006">
              <mc:Choice xmlns:v="urn:schemas-microsoft-com:vml" Requires="v">
                <p:oleObj spid="_x0000_s244776" name="Equation" r:id="rId9" imgW="1777680" imgH="215640" progId="Equation.DSMT4">
                  <p:embed/>
                </p:oleObj>
              </mc:Choice>
              <mc:Fallback>
                <p:oleObj name="Equation" r:id="rId9" imgW="1777680" imgH="21564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016" y="6058395"/>
                        <a:ext cx="3849116" cy="4669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p:cNvPicPr>
            <a:picLocks noChangeAspect="1" noChangeArrowheads="1"/>
          </p:cNvPicPr>
          <p:nvPr/>
        </p:nvPicPr>
        <p:blipFill>
          <a:blip r:embed="rId3" cstate="print"/>
          <a:srcRect/>
          <a:stretch>
            <a:fillRect/>
          </a:stretch>
        </p:blipFill>
        <p:spPr bwMode="auto">
          <a:xfrm>
            <a:off x="539552" y="3499445"/>
            <a:ext cx="7715250" cy="2809875"/>
          </a:xfrm>
          <a:prstGeom prst="rect">
            <a:avLst/>
          </a:prstGeom>
          <a:noFill/>
          <a:ln w="9525">
            <a:noFill/>
            <a:miter lim="800000"/>
            <a:headEnd/>
            <a:tailEnd/>
          </a:ln>
        </p:spPr>
      </p:pic>
      <p:sp>
        <p:nvSpPr>
          <p:cNvPr id="27652" name="Text Box 4"/>
          <p:cNvSpPr txBox="1">
            <a:spLocks noChangeArrowheads="1"/>
          </p:cNvSpPr>
          <p:nvPr/>
        </p:nvSpPr>
        <p:spPr bwMode="auto">
          <a:xfrm>
            <a:off x="304800" y="1715324"/>
            <a:ext cx="8610600" cy="1938992"/>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2400" dirty="0" smtClean="0"/>
              <a:t>带通滤波器</a:t>
            </a:r>
            <a:r>
              <a:rPr lang="zh-CN" altLang="en-US" sz="2400" dirty="0"/>
              <a:t>的作用是滤除已调信号频带以外的噪声，因此经过带通滤波器后</a:t>
            </a:r>
            <a:r>
              <a:rPr lang="en-US" altLang="zh-CN" sz="2400" dirty="0"/>
              <a:t>, </a:t>
            </a:r>
            <a:r>
              <a:rPr lang="zh-CN" altLang="en-US" sz="2400" dirty="0"/>
              <a:t>到达解调器输入端的信号仍可认为是</a:t>
            </a:r>
            <a:r>
              <a:rPr lang="en-US" altLang="zh-CN" sz="2400" dirty="0" err="1"/>
              <a:t>s</a:t>
            </a:r>
            <a:r>
              <a:rPr lang="en-US" altLang="zh-CN" sz="2400" baseline="-25000" dirty="0" err="1"/>
              <a:t>m</a:t>
            </a:r>
            <a:r>
              <a:rPr lang="en-US" altLang="zh-CN" sz="2400" dirty="0"/>
              <a:t>(t)</a:t>
            </a:r>
            <a:r>
              <a:rPr lang="zh-CN" altLang="en-US" sz="2400" dirty="0"/>
              <a:t>，噪声为</a:t>
            </a:r>
            <a:r>
              <a:rPr lang="en-US" altLang="zh-CN" sz="2400" dirty="0"/>
              <a:t>n</a:t>
            </a:r>
            <a:r>
              <a:rPr lang="en-US" altLang="zh-CN" sz="2400" baseline="-25000" dirty="0"/>
              <a:t>i</a:t>
            </a:r>
            <a:r>
              <a:rPr lang="en-US" altLang="zh-CN" sz="2400" dirty="0"/>
              <a:t>(t</a:t>
            </a:r>
            <a:r>
              <a:rPr lang="en-US" altLang="zh-CN" sz="2400" dirty="0" smtClean="0"/>
              <a:t>),</a:t>
            </a:r>
            <a:r>
              <a:rPr lang="zh-CN" altLang="en-US" sz="2400" dirty="0" smtClean="0"/>
              <a:t> 是</a:t>
            </a:r>
            <a:r>
              <a:rPr lang="zh-CN" altLang="en-US" sz="2400" b="1" dirty="0">
                <a:solidFill>
                  <a:srgbClr val="FF3300"/>
                </a:solidFill>
              </a:rPr>
              <a:t>由平稳高斯白噪声经过带通滤波器而得到</a:t>
            </a:r>
            <a:r>
              <a:rPr lang="zh-CN" altLang="en-US" sz="2400" dirty="0" smtClean="0"/>
              <a:t>的</a:t>
            </a:r>
            <a:r>
              <a:rPr lang="zh-CN" altLang="en-US" sz="2400" b="1" dirty="0" smtClean="0">
                <a:solidFill>
                  <a:srgbClr val="FF3300"/>
                </a:solidFill>
              </a:rPr>
              <a:t>平稳</a:t>
            </a:r>
            <a:r>
              <a:rPr lang="zh-CN" altLang="en-US" sz="2400" b="1" dirty="0">
                <a:solidFill>
                  <a:srgbClr val="FF3300"/>
                </a:solidFill>
              </a:rPr>
              <a:t>高斯窄带</a:t>
            </a:r>
            <a:r>
              <a:rPr lang="zh-CN" altLang="en-US" sz="2400" b="1" dirty="0" smtClean="0">
                <a:solidFill>
                  <a:srgbClr val="FF3300"/>
                </a:solidFill>
              </a:rPr>
              <a:t>噪声。</a:t>
            </a:r>
            <a:endParaRPr lang="en-US" altLang="zh-CN" sz="2400" b="1" dirty="0" smtClean="0">
              <a:solidFill>
                <a:srgbClr val="FF3300"/>
              </a:solidFill>
            </a:endParaRPr>
          </a:p>
          <a:p>
            <a:pPr algn="just">
              <a:spcBef>
                <a:spcPts val="0"/>
              </a:spcBef>
              <a:buFont typeface="Wingdings" pitchFamily="2" charset="2"/>
              <a:buChar char="n"/>
            </a:pPr>
            <a:r>
              <a:rPr lang="zh-CN" altLang="en-US" sz="2400" b="1" dirty="0" smtClean="0">
                <a:solidFill>
                  <a:srgbClr val="FF3300"/>
                </a:solidFill>
              </a:rPr>
              <a:t>噪声平均功率：</a:t>
            </a:r>
            <a:r>
              <a:rPr lang="en-US" altLang="zh-CN" sz="2400" b="1" dirty="0" smtClean="0">
                <a:solidFill>
                  <a:srgbClr val="FF3300"/>
                </a:solidFill>
              </a:rPr>
              <a:t>N</a:t>
            </a:r>
            <a:r>
              <a:rPr lang="en-US" altLang="zh-CN" sz="2400" b="1" baseline="-25000" dirty="0" smtClean="0">
                <a:solidFill>
                  <a:srgbClr val="FF3300"/>
                </a:solidFill>
              </a:rPr>
              <a:t>i</a:t>
            </a:r>
            <a:r>
              <a:rPr lang="en-US" altLang="zh-CN" sz="2400" b="1" dirty="0" smtClean="0">
                <a:solidFill>
                  <a:srgbClr val="FF3300"/>
                </a:solidFill>
              </a:rPr>
              <a:t>=n</a:t>
            </a:r>
            <a:r>
              <a:rPr lang="en-US" altLang="zh-CN" sz="2400" b="1" baseline="-25000" dirty="0" smtClean="0">
                <a:solidFill>
                  <a:srgbClr val="FF3300"/>
                </a:solidFill>
              </a:rPr>
              <a:t>0</a:t>
            </a:r>
            <a:r>
              <a:rPr lang="en-US" altLang="zh-CN" sz="2400" b="1" dirty="0" smtClean="0">
                <a:solidFill>
                  <a:srgbClr val="FF3300"/>
                </a:solidFill>
              </a:rPr>
              <a:t>B</a:t>
            </a:r>
            <a:endParaRPr lang="en-US" altLang="zh-CN" sz="2400" dirty="0"/>
          </a:p>
        </p:txBody>
      </p:sp>
      <p:graphicFrame>
        <p:nvGraphicFramePr>
          <p:cNvPr id="27650"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659" name="Equation" r:id="rId4" imgW="114120" imgH="215640" progId="Equation.3">
                  <p:embed/>
                </p:oleObj>
              </mc:Choice>
              <mc:Fallback>
                <p:oleObj name="Equation" r:id="rId4" imgW="114120" imgH="2156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nvSpPr>
        <p:spPr bwMode="auto">
          <a:xfrm>
            <a:off x="827584" y="510952"/>
            <a:ext cx="590465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带通滤波器传输特性</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Tree>
  </p:cSld>
  <p:clrMapOvr>
    <a:masterClrMapping/>
  </p:clrMapOvr>
  <p:transition spd="med">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4"/>
          <p:cNvSpPr txBox="1">
            <a:spLocks noChangeArrowheads="1"/>
          </p:cNvSpPr>
          <p:nvPr/>
        </p:nvSpPr>
        <p:spPr bwMode="auto">
          <a:xfrm>
            <a:off x="533400" y="1484784"/>
            <a:ext cx="8382000" cy="5816977"/>
          </a:xfrm>
          <a:prstGeom prst="rect">
            <a:avLst/>
          </a:prstGeom>
          <a:noFill/>
          <a:ln w="9525">
            <a:noFill/>
            <a:miter lim="800000"/>
            <a:headEnd/>
            <a:tailEnd/>
          </a:ln>
        </p:spPr>
        <p:txBody>
          <a:bodyPr>
            <a:spAutoFit/>
          </a:bodyPr>
          <a:lstStyle/>
          <a:p>
            <a:pPr algn="just">
              <a:lnSpc>
                <a:spcPct val="125000"/>
              </a:lnSpc>
              <a:spcBef>
                <a:spcPct val="50000"/>
              </a:spcBef>
              <a:buFont typeface="Wingdings" pitchFamily="2" charset="2"/>
              <a:buChar char="n"/>
            </a:pPr>
            <a:r>
              <a:rPr lang="zh-CN" altLang="en-US" sz="2400" b="1" dirty="0" smtClean="0">
                <a:solidFill>
                  <a:srgbClr val="FF3300"/>
                </a:solidFill>
              </a:rPr>
              <a:t>评价</a:t>
            </a:r>
            <a:r>
              <a:rPr lang="zh-CN" altLang="en-US" sz="2400" b="1" dirty="0">
                <a:solidFill>
                  <a:srgbClr val="FF3300"/>
                </a:solidFill>
              </a:rPr>
              <a:t>一个模拟通信系统质量的好坏，最终是要看解调器的输出</a:t>
            </a:r>
            <a:r>
              <a:rPr lang="zh-CN" altLang="en-US" sz="2400" b="1" dirty="0">
                <a:solidFill>
                  <a:srgbClr val="660066"/>
                </a:solidFill>
              </a:rPr>
              <a:t>信噪比</a:t>
            </a:r>
            <a:r>
              <a:rPr lang="zh-CN" altLang="en-US" sz="2400" dirty="0"/>
              <a:t>。</a:t>
            </a:r>
            <a:r>
              <a:rPr lang="zh-CN" altLang="en-US" sz="2400" b="1" dirty="0">
                <a:solidFill>
                  <a:schemeClr val="tx2"/>
                </a:solidFill>
              </a:rPr>
              <a:t>输出信噪比定义</a:t>
            </a:r>
            <a:r>
              <a:rPr lang="zh-CN" altLang="en-US" sz="2400" b="1" dirty="0" smtClean="0">
                <a:solidFill>
                  <a:schemeClr val="tx2"/>
                </a:solidFill>
              </a:rPr>
              <a:t>为</a:t>
            </a:r>
            <a:endParaRPr lang="en-US" altLang="zh-CN" sz="2400" b="1" dirty="0" smtClean="0">
              <a:solidFill>
                <a:schemeClr val="tx2"/>
              </a:solidFill>
            </a:endParaRPr>
          </a:p>
          <a:p>
            <a:pPr algn="just">
              <a:lnSpc>
                <a:spcPct val="125000"/>
              </a:lnSpc>
              <a:spcBef>
                <a:spcPct val="50000"/>
              </a:spcBef>
              <a:buFont typeface="Wingdings" pitchFamily="2" charset="2"/>
              <a:buChar char="n"/>
            </a:pPr>
            <a:endParaRPr lang="en-US" altLang="zh-CN" sz="2400" dirty="0" smtClean="0"/>
          </a:p>
          <a:p>
            <a:pPr algn="just">
              <a:lnSpc>
                <a:spcPct val="125000"/>
              </a:lnSpc>
              <a:spcBef>
                <a:spcPct val="50000"/>
              </a:spcBef>
              <a:buFont typeface="Wingdings" pitchFamily="2" charset="2"/>
              <a:buChar char="n"/>
            </a:pPr>
            <a:r>
              <a:rPr lang="zh-CN" altLang="en-US" sz="2400" b="1" dirty="0" smtClean="0">
                <a:solidFill>
                  <a:srgbClr val="FF3300"/>
                </a:solidFill>
              </a:rPr>
              <a:t>输出信噪比反映了系统的抗噪声性能，</a:t>
            </a:r>
            <a:r>
              <a:rPr lang="zh-CN" altLang="en-US" sz="2400" b="1" dirty="0" smtClean="0">
                <a:solidFill>
                  <a:schemeClr val="tx2"/>
                </a:solidFill>
              </a:rPr>
              <a:t>衡量</a:t>
            </a:r>
            <a:r>
              <a:rPr lang="zh-CN" altLang="en-US" sz="2400" b="1" dirty="0" smtClean="0">
                <a:solidFill>
                  <a:srgbClr val="990099"/>
                </a:solidFill>
              </a:rPr>
              <a:t>同类调制系统不同解调器</a:t>
            </a:r>
            <a:r>
              <a:rPr lang="zh-CN" altLang="en-US" sz="2400" b="1" dirty="0" smtClean="0">
                <a:solidFill>
                  <a:schemeClr val="tx2"/>
                </a:solidFill>
              </a:rPr>
              <a:t>对输入信噪比的影响，还可用输出信噪比和输入信噪比的比值</a:t>
            </a:r>
            <a:r>
              <a:rPr lang="en-US" altLang="zh-CN" sz="2400" b="1" dirty="0" smtClean="0">
                <a:solidFill>
                  <a:schemeClr val="tx2"/>
                </a:solidFill>
              </a:rPr>
              <a:t>G</a:t>
            </a:r>
            <a:r>
              <a:rPr lang="zh-CN" altLang="en-US" sz="2400" b="1" dirty="0" smtClean="0">
                <a:solidFill>
                  <a:schemeClr val="tx2"/>
                </a:solidFill>
              </a:rPr>
              <a:t>来表示。</a:t>
            </a:r>
            <a:endParaRPr lang="en-US" altLang="zh-CN" sz="2400" b="1" dirty="0" smtClean="0">
              <a:solidFill>
                <a:schemeClr val="tx2"/>
              </a:solidFill>
            </a:endParaRPr>
          </a:p>
          <a:p>
            <a:pPr algn="just">
              <a:lnSpc>
                <a:spcPct val="125000"/>
              </a:lnSpc>
              <a:spcBef>
                <a:spcPct val="50000"/>
              </a:spcBef>
              <a:buFont typeface="Wingdings" pitchFamily="2" charset="2"/>
              <a:buChar char="n"/>
            </a:pPr>
            <a:r>
              <a:rPr lang="zh-CN" altLang="en-US" sz="2400" b="1" dirty="0" smtClean="0">
                <a:solidFill>
                  <a:srgbClr val="660066"/>
                </a:solidFill>
              </a:rPr>
              <a:t>调制制度增益</a:t>
            </a:r>
            <a:r>
              <a:rPr lang="en-US" altLang="zh-CN" sz="2400" b="1" dirty="0" smtClean="0">
                <a:solidFill>
                  <a:srgbClr val="660066"/>
                </a:solidFill>
              </a:rPr>
              <a:t>:</a:t>
            </a:r>
          </a:p>
          <a:p>
            <a:pPr algn="just">
              <a:lnSpc>
                <a:spcPct val="125000"/>
              </a:lnSpc>
              <a:spcBef>
                <a:spcPct val="50000"/>
              </a:spcBef>
              <a:buFont typeface="Wingdings" pitchFamily="2" charset="2"/>
              <a:buChar char="n"/>
            </a:pPr>
            <a:endParaRPr lang="en-US" altLang="zh-CN" sz="2400" b="1" dirty="0" smtClean="0">
              <a:solidFill>
                <a:srgbClr val="660066"/>
              </a:solidFill>
            </a:endParaRPr>
          </a:p>
          <a:p>
            <a:pPr algn="just">
              <a:lnSpc>
                <a:spcPct val="125000"/>
              </a:lnSpc>
              <a:spcBef>
                <a:spcPct val="50000"/>
              </a:spcBef>
              <a:buFont typeface="Wingdings" pitchFamily="2" charset="2"/>
              <a:buChar char="n"/>
            </a:pPr>
            <a:r>
              <a:rPr lang="en-US" altLang="zh-CN" sz="2400" b="1" dirty="0" smtClean="0">
                <a:solidFill>
                  <a:srgbClr val="FF3300"/>
                </a:solidFill>
              </a:rPr>
              <a:t>G</a:t>
            </a:r>
            <a:r>
              <a:rPr lang="zh-CN" altLang="en-US" sz="2400" b="1" dirty="0" smtClean="0">
                <a:solidFill>
                  <a:srgbClr val="FF3300"/>
                </a:solidFill>
              </a:rPr>
              <a:t>越大，表明解调器的抗噪声性能越好</a:t>
            </a:r>
            <a:r>
              <a:rPr lang="zh-CN" altLang="en-US" sz="2400" dirty="0" smtClean="0"/>
              <a:t>。</a:t>
            </a:r>
            <a:endParaRPr lang="zh-CN" altLang="en-US" sz="2400" b="1" dirty="0" smtClean="0">
              <a:solidFill>
                <a:srgbClr val="660066"/>
              </a:solidFill>
            </a:endParaRPr>
          </a:p>
          <a:p>
            <a:pPr algn="just">
              <a:lnSpc>
                <a:spcPct val="125000"/>
              </a:lnSpc>
              <a:spcBef>
                <a:spcPct val="50000"/>
              </a:spcBef>
              <a:buFont typeface="Wingdings" pitchFamily="2" charset="2"/>
              <a:buChar char="n"/>
            </a:pPr>
            <a:endParaRPr lang="zh-CN" altLang="en-US" sz="2400" dirty="0"/>
          </a:p>
        </p:txBody>
      </p:sp>
      <p:sp>
        <p:nvSpPr>
          <p:cNvPr id="3" name="Rectangle 2"/>
          <p:cNvSpPr txBox="1">
            <a:spLocks noChangeArrowheads="1"/>
          </p:cNvSpPr>
          <p:nvPr/>
        </p:nvSpPr>
        <p:spPr bwMode="auto">
          <a:xfrm>
            <a:off x="827584" y="510952"/>
            <a:ext cx="518457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一、系统性能评价</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246785" name="Object 4"/>
          <p:cNvGraphicFramePr>
            <a:graphicFrameLocks noChangeAspect="1"/>
          </p:cNvGraphicFramePr>
          <p:nvPr/>
        </p:nvGraphicFramePr>
        <p:xfrm>
          <a:off x="2195736" y="2348880"/>
          <a:ext cx="5110163" cy="971550"/>
        </p:xfrm>
        <a:graphic>
          <a:graphicData uri="http://schemas.openxmlformats.org/presentationml/2006/ole">
            <mc:AlternateContent xmlns:mc="http://schemas.openxmlformats.org/markup-compatibility/2006">
              <mc:Choice xmlns:v="urn:schemas-microsoft-com:vml" Requires="v">
                <p:oleObj spid="_x0000_s246812" name="Equation" r:id="rId3" imgW="2336760" imgH="444240" progId="Equation.DSMT4">
                  <p:embed/>
                </p:oleObj>
              </mc:Choice>
              <mc:Fallback>
                <p:oleObj name="Equation" r:id="rId3" imgW="2336760" imgH="4442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2348880"/>
                        <a:ext cx="5110163"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786" name="Object 7"/>
          <p:cNvGraphicFramePr>
            <a:graphicFrameLocks noChangeAspect="1"/>
          </p:cNvGraphicFramePr>
          <p:nvPr/>
        </p:nvGraphicFramePr>
        <p:xfrm>
          <a:off x="3131840" y="4509120"/>
          <a:ext cx="2171700" cy="985838"/>
        </p:xfrm>
        <a:graphic>
          <a:graphicData uri="http://schemas.openxmlformats.org/presentationml/2006/ole">
            <mc:AlternateContent xmlns:mc="http://schemas.openxmlformats.org/markup-compatibility/2006">
              <mc:Choice xmlns:v="urn:schemas-microsoft-com:vml" Requires="v">
                <p:oleObj spid="_x0000_s246813" name="Equation" r:id="rId5" imgW="609480" imgH="380880" progId="Equation.DSMT4">
                  <p:embed/>
                </p:oleObj>
              </mc:Choice>
              <mc:Fallback>
                <p:oleObj name="Equation" r:id="rId5" imgW="609480" imgH="3808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4509120"/>
                        <a:ext cx="2171700" cy="98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787" name="Object 6"/>
          <p:cNvGraphicFramePr>
            <a:graphicFrameLocks noChangeAspect="1"/>
          </p:cNvGraphicFramePr>
          <p:nvPr/>
        </p:nvGraphicFramePr>
        <p:xfrm>
          <a:off x="1979712" y="5301208"/>
          <a:ext cx="4897437" cy="952500"/>
        </p:xfrm>
        <a:graphic>
          <a:graphicData uri="http://schemas.openxmlformats.org/presentationml/2006/ole">
            <mc:AlternateContent xmlns:mc="http://schemas.openxmlformats.org/markup-compatibility/2006">
              <mc:Choice xmlns:v="urn:schemas-microsoft-com:vml" Requires="v">
                <p:oleObj spid="_x0000_s246814" name="Equation" r:id="rId7" imgW="2286000" imgH="444240" progId="Equation.DSMT4">
                  <p:embed/>
                </p:oleObj>
              </mc:Choice>
              <mc:Fallback>
                <p:oleObj name="Equation" r:id="rId7" imgW="2286000" imgH="4442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5301208"/>
                        <a:ext cx="4897437"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4"/>
          <p:cNvSpPr txBox="1">
            <a:spLocks noChangeArrowheads="1"/>
          </p:cNvSpPr>
          <p:nvPr/>
        </p:nvSpPr>
        <p:spPr bwMode="auto">
          <a:xfrm>
            <a:off x="533400" y="1484784"/>
            <a:ext cx="8382000" cy="1661993"/>
          </a:xfrm>
          <a:prstGeom prst="rect">
            <a:avLst/>
          </a:prstGeom>
          <a:noFill/>
          <a:ln w="9525">
            <a:noFill/>
            <a:miter lim="800000"/>
            <a:headEnd/>
            <a:tailEnd/>
          </a:ln>
        </p:spPr>
        <p:txBody>
          <a:bodyPr>
            <a:spAutoFit/>
          </a:bodyPr>
          <a:lstStyle/>
          <a:p>
            <a:pPr algn="just">
              <a:lnSpc>
                <a:spcPct val="125000"/>
              </a:lnSpc>
              <a:spcBef>
                <a:spcPct val="50000"/>
              </a:spcBef>
              <a:buFont typeface="Wingdings" pitchFamily="2" charset="2"/>
              <a:buChar char="n"/>
            </a:pPr>
            <a:r>
              <a:rPr lang="zh-CN" altLang="en-US" sz="2400" dirty="0" smtClean="0"/>
              <a:t>窄带噪声及其同相分量        和         正交分量的均值都为</a:t>
            </a:r>
            <a:r>
              <a:rPr lang="en-US" altLang="zh-CN" sz="2400" dirty="0" smtClean="0"/>
              <a:t>0</a:t>
            </a:r>
            <a:r>
              <a:rPr lang="zh-CN" altLang="en-US" sz="2400" dirty="0" smtClean="0"/>
              <a:t>，且具有相同的方差，即</a:t>
            </a:r>
            <a:endParaRPr lang="en-US" altLang="zh-CN" sz="2400" dirty="0" smtClean="0"/>
          </a:p>
          <a:p>
            <a:pPr algn="just">
              <a:lnSpc>
                <a:spcPct val="125000"/>
              </a:lnSpc>
              <a:spcBef>
                <a:spcPct val="50000"/>
              </a:spcBef>
              <a:buFont typeface="Wingdings" pitchFamily="2" charset="2"/>
              <a:buChar char="n"/>
            </a:pPr>
            <a:endParaRPr lang="zh-CN" altLang="en-US" sz="2400" dirty="0"/>
          </a:p>
        </p:txBody>
      </p:sp>
      <p:graphicFrame>
        <p:nvGraphicFramePr>
          <p:cNvPr id="246785" name="Object 4"/>
          <p:cNvGraphicFramePr>
            <a:graphicFrameLocks noChangeAspect="1"/>
          </p:cNvGraphicFramePr>
          <p:nvPr/>
        </p:nvGraphicFramePr>
        <p:xfrm>
          <a:off x="3779912" y="1965846"/>
          <a:ext cx="3776663" cy="527050"/>
        </p:xfrm>
        <a:graphic>
          <a:graphicData uri="http://schemas.openxmlformats.org/presentationml/2006/ole">
            <mc:AlternateContent xmlns:mc="http://schemas.openxmlformats.org/markup-compatibility/2006">
              <mc:Choice xmlns:v="urn:schemas-microsoft-com:vml" Requires="v">
                <p:oleObj spid="_x0000_s278576" name="Equation" r:id="rId3" imgW="1726920" imgH="241200" progId="Equation.DSMT4">
                  <p:embed/>
                </p:oleObj>
              </mc:Choice>
              <mc:Fallback>
                <p:oleObj name="Equation" r:id="rId3" imgW="172692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1965846"/>
                        <a:ext cx="3776663"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787" name="Object 6"/>
          <p:cNvGraphicFramePr>
            <a:graphicFrameLocks noChangeAspect="1"/>
          </p:cNvGraphicFramePr>
          <p:nvPr/>
        </p:nvGraphicFramePr>
        <p:xfrm>
          <a:off x="887413" y="2636838"/>
          <a:ext cx="5114925" cy="2041525"/>
        </p:xfrm>
        <a:graphic>
          <a:graphicData uri="http://schemas.openxmlformats.org/presentationml/2006/ole">
            <mc:AlternateContent xmlns:mc="http://schemas.openxmlformats.org/markup-compatibility/2006">
              <mc:Choice xmlns:v="urn:schemas-microsoft-com:vml" Requires="v">
                <p:oleObj spid="_x0000_s278577" name="Equation" r:id="rId5" imgW="2387520" imgH="952200" progId="Equation.DSMT4">
                  <p:embed/>
                </p:oleObj>
              </mc:Choice>
              <mc:Fallback>
                <p:oleObj name="Equation" r:id="rId5" imgW="2387520" imgH="952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413" y="2636838"/>
                        <a:ext cx="5114925" cy="204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nvGraphicFramePr>
        <p:xfrm>
          <a:off x="3851920" y="1484784"/>
          <a:ext cx="693737" cy="471487"/>
        </p:xfrm>
        <a:graphic>
          <a:graphicData uri="http://schemas.openxmlformats.org/presentationml/2006/ole">
            <mc:AlternateContent xmlns:mc="http://schemas.openxmlformats.org/markup-compatibility/2006">
              <mc:Choice xmlns:v="urn:schemas-microsoft-com:vml" Requires="v">
                <p:oleObj spid="_x0000_s278578" name="Equation" r:id="rId7" imgW="317160" imgH="215640" progId="Equation.DSMT4">
                  <p:embed/>
                </p:oleObj>
              </mc:Choice>
              <mc:Fallback>
                <p:oleObj name="Equation" r:id="rId7" imgW="317160" imgH="21564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920" y="1484784"/>
                        <a:ext cx="693737"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
          <p:cNvGraphicFramePr>
            <a:graphicFrameLocks noChangeAspect="1"/>
          </p:cNvGraphicFramePr>
          <p:nvPr/>
        </p:nvGraphicFramePr>
        <p:xfrm>
          <a:off x="4860032" y="1484784"/>
          <a:ext cx="693737" cy="471487"/>
        </p:xfrm>
        <a:graphic>
          <a:graphicData uri="http://schemas.openxmlformats.org/presentationml/2006/ole">
            <mc:AlternateContent xmlns:mc="http://schemas.openxmlformats.org/markup-compatibility/2006">
              <mc:Choice xmlns:v="urn:schemas-microsoft-com:vml" Requires="v">
                <p:oleObj spid="_x0000_s278579" name="Equation" r:id="rId9" imgW="317160" imgH="215640" progId="Equation.DSMT4">
                  <p:embed/>
                </p:oleObj>
              </mc:Choice>
              <mc:Fallback>
                <p:oleObj name="Equation" r:id="rId9" imgW="317160" imgH="2156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0032" y="1484784"/>
                        <a:ext cx="693737"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8535" name="Object 5"/>
          <p:cNvGraphicFramePr>
            <a:graphicFrameLocks noChangeAspect="1"/>
          </p:cNvGraphicFramePr>
          <p:nvPr/>
        </p:nvGraphicFramePr>
        <p:xfrm>
          <a:off x="827584" y="4509120"/>
          <a:ext cx="6967538" cy="1654175"/>
        </p:xfrm>
        <a:graphic>
          <a:graphicData uri="http://schemas.openxmlformats.org/presentationml/2006/ole">
            <mc:AlternateContent xmlns:mc="http://schemas.openxmlformats.org/markup-compatibility/2006">
              <mc:Choice xmlns:v="urn:schemas-microsoft-com:vml" Requires="v">
                <p:oleObj spid="_x0000_s278580" name="Visio" r:id="rId11" imgW="2968560" imgH="704160" progId="Visio.Drawing.11">
                  <p:embed/>
                </p:oleObj>
              </mc:Choice>
              <mc:Fallback>
                <p:oleObj name="Visio" r:id="rId11" imgW="2968560" imgH="704160" progId="Visio.Drawing.11">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584" y="4509120"/>
                        <a:ext cx="6967538"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2"/>
          <p:cNvSpPr txBox="1">
            <a:spLocks noChangeArrowheads="1"/>
          </p:cNvSpPr>
          <p:nvPr/>
        </p:nvSpPr>
        <p:spPr bwMode="auto">
          <a:xfrm>
            <a:off x="827584" y="510952"/>
            <a:ext cx="3888432"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rPr>
              <a:t>平均功率计算</a:t>
            </a:r>
          </a:p>
        </p:txBody>
      </p:sp>
    </p:spTree>
  </p:cSld>
  <p:clrMapOvr>
    <a:masterClrMapping/>
  </p:clrMapOvr>
  <p:transition spd="med">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827584" y="510952"/>
            <a:ext cx="806489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线性调制相干解调的抗噪声性能</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309254" name="Object 6"/>
          <p:cNvGraphicFramePr>
            <a:graphicFrameLocks noChangeAspect="1"/>
          </p:cNvGraphicFramePr>
          <p:nvPr/>
        </p:nvGraphicFramePr>
        <p:xfrm>
          <a:off x="251519" y="1988840"/>
          <a:ext cx="8707897" cy="2592288"/>
        </p:xfrm>
        <a:graphic>
          <a:graphicData uri="http://schemas.openxmlformats.org/presentationml/2006/ole">
            <mc:AlternateContent xmlns:mc="http://schemas.openxmlformats.org/markup-compatibility/2006">
              <mc:Choice xmlns:v="urn:schemas-microsoft-com:vml" Requires="v">
                <p:oleObj spid="_x0000_s309263" name="Visio" r:id="rId3" imgW="3372840" imgH="1005480" progId="Visio.Drawing.11">
                  <p:embed/>
                </p:oleObj>
              </mc:Choice>
              <mc:Fallback>
                <p:oleObj name="Visio" r:id="rId3" imgW="3372840" imgH="100548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19" y="1988840"/>
                        <a:ext cx="8707897"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矩形 8"/>
          <p:cNvSpPr/>
          <p:nvPr/>
        </p:nvSpPr>
        <p:spPr>
          <a:xfrm>
            <a:off x="3491880" y="1772816"/>
            <a:ext cx="1627369" cy="523220"/>
          </a:xfrm>
          <a:prstGeom prst="rect">
            <a:avLst/>
          </a:prstGeom>
        </p:spPr>
        <p:txBody>
          <a:bodyPr wrap="none">
            <a:spAutoFit/>
          </a:bodyPr>
          <a:lstStyle/>
          <a:p>
            <a:r>
              <a:rPr lang="zh-CN" altLang="en-US" b="1" dirty="0" smtClean="0">
                <a:solidFill>
                  <a:srgbClr val="660066"/>
                </a:solidFill>
              </a:rPr>
              <a:t>分析模型</a:t>
            </a:r>
            <a:endParaRPr lang="zh-CN" altLang="en-US" dirty="0"/>
          </a:p>
        </p:txBody>
      </p:sp>
      <p:sp>
        <p:nvSpPr>
          <p:cNvPr id="10" name="矩形 9"/>
          <p:cNvSpPr/>
          <p:nvPr/>
        </p:nvSpPr>
        <p:spPr>
          <a:xfrm>
            <a:off x="539552" y="4493438"/>
            <a:ext cx="7992888" cy="1815882"/>
          </a:xfrm>
          <a:prstGeom prst="rect">
            <a:avLst/>
          </a:prstGeom>
        </p:spPr>
        <p:txBody>
          <a:bodyPr wrap="square">
            <a:spAutoFit/>
          </a:bodyPr>
          <a:lstStyle/>
          <a:p>
            <a:r>
              <a:rPr lang="zh-CN" altLang="en-US" dirty="0" smtClean="0"/>
              <a:t>        该模型用来分析</a:t>
            </a:r>
            <a:r>
              <a:rPr lang="en-US" altLang="zh-CN" dirty="0" smtClean="0"/>
              <a:t>DSB</a:t>
            </a:r>
            <a:r>
              <a:rPr lang="zh-CN" altLang="en-US" dirty="0" smtClean="0"/>
              <a:t>、</a:t>
            </a:r>
            <a:r>
              <a:rPr lang="en-US" altLang="zh-CN" dirty="0" smtClean="0"/>
              <a:t>SSB</a:t>
            </a:r>
            <a:r>
              <a:rPr lang="zh-CN" altLang="en-US" dirty="0" smtClean="0"/>
              <a:t>、</a:t>
            </a:r>
            <a:r>
              <a:rPr lang="en-US" altLang="zh-CN" dirty="0" smtClean="0"/>
              <a:t>VSB</a:t>
            </a:r>
            <a:r>
              <a:rPr lang="zh-CN" altLang="en-US" dirty="0" smtClean="0"/>
              <a:t>系统的相干解调时的抗噪声性能。</a:t>
            </a:r>
            <a:r>
              <a:rPr lang="zh-CN" altLang="en-US" b="1" dirty="0" smtClean="0">
                <a:solidFill>
                  <a:schemeClr val="accent2">
                    <a:lumMod val="75000"/>
                  </a:schemeClr>
                </a:solidFill>
              </a:rPr>
              <a:t>相干解调属于线性解调， 故在解调过程中，输入信号及噪声可以</a:t>
            </a:r>
            <a:r>
              <a:rPr lang="zh-CN" altLang="en-US" b="1" dirty="0" smtClean="0">
                <a:solidFill>
                  <a:srgbClr val="FF0000"/>
                </a:solidFill>
              </a:rPr>
              <a:t>分别</a:t>
            </a:r>
            <a:r>
              <a:rPr lang="zh-CN" altLang="en-US" b="1" dirty="0" smtClean="0">
                <a:solidFill>
                  <a:schemeClr val="accent2">
                    <a:lumMod val="75000"/>
                  </a:schemeClr>
                </a:solidFill>
              </a:rPr>
              <a:t>单独解调。</a:t>
            </a:r>
            <a:r>
              <a:rPr lang="zh-CN" altLang="en-US" dirty="0" smtClean="0"/>
              <a:t> </a:t>
            </a:r>
            <a:endParaRPr lang="zh-CN" altLang="en-US" dirty="0"/>
          </a:p>
        </p:txBody>
      </p:sp>
    </p:spTree>
  </p:cSld>
  <p:clrMapOvr>
    <a:masterClrMapping/>
  </p:clrMapOvr>
  <p:transition spd="med">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0280" name="Object 6"/>
          <p:cNvGraphicFramePr>
            <a:graphicFrameLocks noChangeAspect="1"/>
          </p:cNvGraphicFramePr>
          <p:nvPr/>
        </p:nvGraphicFramePr>
        <p:xfrm>
          <a:off x="0" y="1052736"/>
          <a:ext cx="8709025" cy="2592387"/>
        </p:xfrm>
        <a:graphic>
          <a:graphicData uri="http://schemas.openxmlformats.org/presentationml/2006/ole">
            <mc:AlternateContent xmlns:mc="http://schemas.openxmlformats.org/markup-compatibility/2006">
              <mc:Choice xmlns:v="urn:schemas-microsoft-com:vml" Requires="v">
                <p:oleObj spid="_x0000_s310333" name="Visio" r:id="rId3" imgW="3372840" imgH="1005480" progId="Visio.Drawing.11">
                  <p:embed/>
                </p:oleObj>
              </mc:Choice>
              <mc:Fallback>
                <p:oleObj name="Visio" r:id="rId3" imgW="3372840" imgH="100548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52736"/>
                        <a:ext cx="8709025"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2"/>
          <p:cNvSpPr txBox="1">
            <a:spLocks noChangeArrowheads="1"/>
          </p:cNvSpPr>
          <p:nvPr/>
        </p:nvSpPr>
        <p:spPr bwMode="auto">
          <a:xfrm>
            <a:off x="827584" y="510952"/>
            <a:ext cx="662473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二、</a:t>
            </a:r>
            <a:r>
              <a:rPr lang="en-US" altLang="zh-CN" sz="4400" b="1" dirty="0" smtClean="0">
                <a:solidFill>
                  <a:schemeClr val="accent2">
                    <a:lumMod val="75000"/>
                  </a:schemeClr>
                </a:solidFill>
                <a:effectLst>
                  <a:outerShdw blurRad="38100" dist="38100" dir="2700000" algn="tl">
                    <a:srgbClr val="000000">
                      <a:alpha val="43137"/>
                    </a:srgbClr>
                  </a:outerShdw>
                </a:effectLst>
              </a:rPr>
              <a:t>DSB</a:t>
            </a:r>
            <a:r>
              <a:rPr lang="zh-CN" altLang="en-US" sz="4400" b="1" dirty="0" smtClean="0">
                <a:solidFill>
                  <a:schemeClr val="accent2">
                    <a:lumMod val="75000"/>
                  </a:schemeClr>
                </a:solidFill>
                <a:effectLst>
                  <a:outerShdw blurRad="38100" dist="38100" dir="2700000" algn="tl">
                    <a:srgbClr val="000000">
                      <a:alpha val="43137"/>
                    </a:srgbClr>
                  </a:outerShdw>
                </a:effectLst>
              </a:rPr>
              <a:t>调制系统的性能</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10" name="Object 7"/>
          <p:cNvGraphicFramePr>
            <a:graphicFrameLocks noChangeAspect="1"/>
          </p:cNvGraphicFramePr>
          <p:nvPr/>
        </p:nvGraphicFramePr>
        <p:xfrm>
          <a:off x="539552" y="3212976"/>
          <a:ext cx="4322762" cy="430213"/>
        </p:xfrm>
        <a:graphic>
          <a:graphicData uri="http://schemas.openxmlformats.org/presentationml/2006/ole">
            <mc:AlternateContent xmlns:mc="http://schemas.openxmlformats.org/markup-compatibility/2006">
              <mc:Choice xmlns:v="urn:schemas-microsoft-com:vml" Requires="v">
                <p:oleObj spid="_x0000_s310334" name="Equation" r:id="rId5" imgW="2171520" imgH="215640" progId="Equation.DSMT4">
                  <p:embed/>
                </p:oleObj>
              </mc:Choice>
              <mc:Fallback>
                <p:oleObj name="Equation" r:id="rId5" imgW="2171520" imgH="21564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3212976"/>
                        <a:ext cx="4322762"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7"/>
          <p:cNvGraphicFramePr>
            <a:graphicFrameLocks noChangeAspect="1"/>
          </p:cNvGraphicFramePr>
          <p:nvPr/>
        </p:nvGraphicFramePr>
        <p:xfrm>
          <a:off x="535979" y="3776663"/>
          <a:ext cx="5764213" cy="682625"/>
        </p:xfrm>
        <a:graphic>
          <a:graphicData uri="http://schemas.openxmlformats.org/presentationml/2006/ole">
            <mc:AlternateContent xmlns:mc="http://schemas.openxmlformats.org/markup-compatibility/2006">
              <mc:Choice xmlns:v="urn:schemas-microsoft-com:vml" Requires="v">
                <p:oleObj spid="_x0000_s310335" name="Equation" r:id="rId7" imgW="2895480" imgH="342720" progId="Equation.DSMT4">
                  <p:embed/>
                </p:oleObj>
              </mc:Choice>
              <mc:Fallback>
                <p:oleObj name="Equation" r:id="rId7" imgW="2895480" imgH="34272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979" y="3776663"/>
                        <a:ext cx="5764213"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7"/>
          <p:cNvGraphicFramePr>
            <a:graphicFrameLocks noChangeAspect="1"/>
          </p:cNvGraphicFramePr>
          <p:nvPr/>
        </p:nvGraphicFramePr>
        <p:xfrm>
          <a:off x="490959" y="5169495"/>
          <a:ext cx="5737225" cy="1139825"/>
        </p:xfrm>
        <a:graphic>
          <a:graphicData uri="http://schemas.openxmlformats.org/presentationml/2006/ole">
            <mc:AlternateContent xmlns:mc="http://schemas.openxmlformats.org/markup-compatibility/2006">
              <mc:Choice xmlns:v="urn:schemas-microsoft-com:vml" Requires="v">
                <p:oleObj spid="_x0000_s310336" name="Equation" r:id="rId9" imgW="2882880" imgH="571320" progId="Equation.DSMT4">
                  <p:embed/>
                </p:oleObj>
              </mc:Choice>
              <mc:Fallback>
                <p:oleObj name="Equation" r:id="rId9" imgW="2882880" imgH="57132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959" y="5169495"/>
                        <a:ext cx="5737225" cy="113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7"/>
          <p:cNvGraphicFramePr>
            <a:graphicFrameLocks noChangeAspect="1"/>
          </p:cNvGraphicFramePr>
          <p:nvPr/>
        </p:nvGraphicFramePr>
        <p:xfrm>
          <a:off x="467544" y="4653136"/>
          <a:ext cx="3336925" cy="430212"/>
        </p:xfrm>
        <a:graphic>
          <a:graphicData uri="http://schemas.openxmlformats.org/presentationml/2006/ole">
            <mc:AlternateContent xmlns:mc="http://schemas.openxmlformats.org/markup-compatibility/2006">
              <mc:Choice xmlns:v="urn:schemas-microsoft-com:vml" Requires="v">
                <p:oleObj spid="_x0000_s310337" name="Equation" r:id="rId11" imgW="1676160" imgH="215640" progId="Equation.DSMT4">
                  <p:embed/>
                </p:oleObj>
              </mc:Choice>
              <mc:Fallback>
                <p:oleObj name="Equation" r:id="rId11" imgW="1676160" imgH="215640" progId="Equation.DSMT4">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7544" y="4653136"/>
                        <a:ext cx="3336925"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7"/>
          <p:cNvGraphicFramePr>
            <a:graphicFrameLocks noChangeAspect="1"/>
          </p:cNvGraphicFramePr>
          <p:nvPr/>
        </p:nvGraphicFramePr>
        <p:xfrm>
          <a:off x="6588224" y="4293096"/>
          <a:ext cx="1668463" cy="1724025"/>
        </p:xfrm>
        <a:graphic>
          <a:graphicData uri="http://schemas.openxmlformats.org/presentationml/2006/ole">
            <mc:AlternateContent xmlns:mc="http://schemas.openxmlformats.org/markup-compatibility/2006">
              <mc:Choice xmlns:v="urn:schemas-microsoft-com:vml" Requires="v">
                <p:oleObj spid="_x0000_s310338" name="Equation" r:id="rId13" imgW="838080" imgH="863280" progId="Equation.DSMT4">
                  <p:embed/>
                </p:oleObj>
              </mc:Choice>
              <mc:Fallback>
                <p:oleObj name="Equation" r:id="rId13" imgW="838080" imgH="86328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88224" y="4293096"/>
                        <a:ext cx="1668463" cy="172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Text Box 5"/>
          <p:cNvSpPr txBox="1">
            <a:spLocks noChangeArrowheads="1"/>
          </p:cNvSpPr>
          <p:nvPr/>
        </p:nvSpPr>
        <p:spPr bwMode="auto">
          <a:xfrm>
            <a:off x="533400" y="1506760"/>
            <a:ext cx="8229600" cy="4339650"/>
          </a:xfrm>
          <a:prstGeom prst="rect">
            <a:avLst/>
          </a:prstGeom>
          <a:noFill/>
          <a:ln w="9525">
            <a:noFill/>
            <a:miter lim="800000"/>
            <a:headEnd/>
            <a:tailEnd/>
          </a:ln>
        </p:spPr>
        <p:txBody>
          <a:bodyPr>
            <a:spAutoFit/>
          </a:bodyPr>
          <a:lstStyle/>
          <a:p>
            <a:pPr algn="just">
              <a:spcBef>
                <a:spcPct val="50000"/>
              </a:spcBef>
              <a:buFont typeface="Wingdings" pitchFamily="2" charset="2"/>
              <a:buChar char="n"/>
            </a:pPr>
            <a:r>
              <a:rPr lang="zh-CN" altLang="en-US" sz="2400" dirty="0" smtClean="0"/>
              <a:t>解调器</a:t>
            </a:r>
            <a:r>
              <a:rPr lang="zh-CN" altLang="en-US" sz="2400" dirty="0"/>
              <a:t>输出端的有用信号</a:t>
            </a:r>
            <a:r>
              <a:rPr lang="zh-CN" altLang="en-US" sz="2400" dirty="0" smtClean="0"/>
              <a:t>功率及噪声功率分别为：</a:t>
            </a:r>
            <a:endParaRPr lang="zh-CN" altLang="en-US" sz="2400" dirty="0"/>
          </a:p>
          <a:p>
            <a:pPr algn="just">
              <a:spcBef>
                <a:spcPct val="50000"/>
              </a:spcBef>
              <a:buFont typeface="Wingdings" pitchFamily="2" charset="2"/>
              <a:buChar char="n"/>
            </a:pPr>
            <a:endParaRPr lang="en-US" altLang="zh-CN" sz="2400" dirty="0" smtClean="0"/>
          </a:p>
          <a:p>
            <a:pPr algn="just">
              <a:spcBef>
                <a:spcPct val="50000"/>
              </a:spcBef>
              <a:buFont typeface="Wingdings" pitchFamily="2" charset="2"/>
              <a:buChar char="n"/>
            </a:pPr>
            <a:endParaRPr lang="en-US" altLang="zh-CN" sz="2400" dirty="0" smtClean="0"/>
          </a:p>
          <a:p>
            <a:pPr algn="just">
              <a:spcBef>
                <a:spcPct val="50000"/>
              </a:spcBef>
              <a:buFont typeface="Wingdings" pitchFamily="2" charset="2"/>
              <a:buChar char="n"/>
            </a:pPr>
            <a:endParaRPr lang="en-US" altLang="zh-CN" sz="2400" dirty="0" smtClean="0"/>
          </a:p>
          <a:p>
            <a:pPr>
              <a:spcBef>
                <a:spcPct val="50000"/>
              </a:spcBef>
              <a:buFont typeface="Wingdings" pitchFamily="2" charset="2"/>
              <a:buChar char="n"/>
            </a:pPr>
            <a:r>
              <a:rPr lang="zh-CN" altLang="en-US" sz="2400" dirty="0" smtClean="0"/>
              <a:t>解调器输入端的有用信号功率及噪声功率分别为：</a:t>
            </a:r>
            <a:endParaRPr lang="en-US" altLang="zh-CN" sz="2400" dirty="0" smtClean="0"/>
          </a:p>
          <a:p>
            <a:pPr>
              <a:spcBef>
                <a:spcPct val="50000"/>
              </a:spcBef>
              <a:buFont typeface="Wingdings" pitchFamily="2" charset="2"/>
              <a:buChar char="n"/>
            </a:pPr>
            <a:endParaRPr lang="en-US" altLang="zh-CN" sz="2400" dirty="0" smtClean="0"/>
          </a:p>
          <a:p>
            <a:pPr>
              <a:spcBef>
                <a:spcPct val="50000"/>
              </a:spcBef>
              <a:buFont typeface="Wingdings" pitchFamily="2" charset="2"/>
              <a:buChar char="n"/>
            </a:pPr>
            <a:endParaRPr lang="en-US" altLang="zh-CN" sz="2400" dirty="0" smtClean="0"/>
          </a:p>
          <a:p>
            <a:pPr>
              <a:spcBef>
                <a:spcPct val="50000"/>
              </a:spcBef>
              <a:buFont typeface="Wingdings" pitchFamily="2" charset="2"/>
              <a:buChar char="n"/>
            </a:pPr>
            <a:r>
              <a:rPr lang="zh-CN" altLang="en-US" sz="2400" dirty="0" smtClean="0"/>
              <a:t>调制制度增益：</a:t>
            </a:r>
            <a:endParaRPr lang="en-US" altLang="zh-CN" sz="2400" dirty="0"/>
          </a:p>
        </p:txBody>
      </p:sp>
      <p:graphicFrame>
        <p:nvGraphicFramePr>
          <p:cNvPr id="31748" name="Object 9"/>
          <p:cNvGraphicFramePr>
            <a:graphicFrameLocks noChangeAspect="1"/>
          </p:cNvGraphicFramePr>
          <p:nvPr/>
        </p:nvGraphicFramePr>
        <p:xfrm>
          <a:off x="1403648" y="1988840"/>
          <a:ext cx="2840038" cy="795337"/>
        </p:xfrm>
        <a:graphic>
          <a:graphicData uri="http://schemas.openxmlformats.org/presentationml/2006/ole">
            <mc:AlternateContent xmlns:mc="http://schemas.openxmlformats.org/markup-compatibility/2006">
              <mc:Choice xmlns:v="urn:schemas-microsoft-com:vml" Requires="v">
                <p:oleObj spid="_x0000_s31812" name="Equation" r:id="rId3" imgW="1447560" imgH="406080" progId="Equation.DSMT4">
                  <p:embed/>
                </p:oleObj>
              </mc:Choice>
              <mc:Fallback>
                <p:oleObj name="Equation" r:id="rId3" imgW="1447560" imgH="40608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988840"/>
                        <a:ext cx="2840038"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8"/>
          <p:cNvGraphicFramePr>
            <a:graphicFrameLocks noChangeAspect="1"/>
          </p:cNvGraphicFramePr>
          <p:nvPr/>
        </p:nvGraphicFramePr>
        <p:xfrm>
          <a:off x="1331640" y="2765425"/>
          <a:ext cx="4448175" cy="823913"/>
        </p:xfrm>
        <a:graphic>
          <a:graphicData uri="http://schemas.openxmlformats.org/presentationml/2006/ole">
            <mc:AlternateContent xmlns:mc="http://schemas.openxmlformats.org/markup-compatibility/2006">
              <mc:Choice xmlns:v="urn:schemas-microsoft-com:vml" Requires="v">
                <p:oleObj spid="_x0000_s31813" name="Equation" r:id="rId5" imgW="1854000" imgH="342720" progId="Equation.DSMT4">
                  <p:embed/>
                </p:oleObj>
              </mc:Choice>
              <mc:Fallback>
                <p:oleObj name="Equation" r:id="rId5" imgW="1854000" imgH="34272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2765425"/>
                        <a:ext cx="4448175"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1" name="Object 17"/>
          <p:cNvGraphicFramePr>
            <a:graphicFrameLocks noChangeAspect="1"/>
          </p:cNvGraphicFramePr>
          <p:nvPr/>
        </p:nvGraphicFramePr>
        <p:xfrm>
          <a:off x="5814765" y="1989138"/>
          <a:ext cx="2339975" cy="1681162"/>
        </p:xfrm>
        <a:graphic>
          <a:graphicData uri="http://schemas.openxmlformats.org/presentationml/2006/ole">
            <mc:AlternateContent xmlns:mc="http://schemas.openxmlformats.org/markup-compatibility/2006">
              <mc:Choice xmlns:v="urn:schemas-microsoft-com:vml" Requires="v">
                <p:oleObj spid="_x0000_s31814" name="Equation" r:id="rId7" imgW="901440" imgH="647640" progId="Equation.DSMT4">
                  <p:embed/>
                </p:oleObj>
              </mc:Choice>
              <mc:Fallback>
                <p:oleObj name="Equation" r:id="rId7" imgW="901440" imgH="64764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4765" y="1989138"/>
                        <a:ext cx="2339975" cy="168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2" name="Object 13"/>
          <p:cNvGraphicFramePr>
            <a:graphicFrameLocks noChangeAspect="1"/>
          </p:cNvGraphicFramePr>
          <p:nvPr/>
        </p:nvGraphicFramePr>
        <p:xfrm>
          <a:off x="1187624" y="4149080"/>
          <a:ext cx="4529137" cy="795337"/>
        </p:xfrm>
        <a:graphic>
          <a:graphicData uri="http://schemas.openxmlformats.org/presentationml/2006/ole">
            <mc:AlternateContent xmlns:mc="http://schemas.openxmlformats.org/markup-compatibility/2006">
              <mc:Choice xmlns:v="urn:schemas-microsoft-com:vml" Requires="v">
                <p:oleObj spid="_x0000_s31815" name="Equation" r:id="rId9" imgW="1879560" imgH="330120" progId="Equation.DSMT4">
                  <p:embed/>
                </p:oleObj>
              </mc:Choice>
              <mc:Fallback>
                <p:oleObj name="Equation" r:id="rId9" imgW="1879560" imgH="33012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624" y="4149080"/>
                        <a:ext cx="4529137"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3" name="Object 14"/>
          <p:cNvGraphicFramePr>
            <a:graphicFrameLocks noChangeAspect="1"/>
          </p:cNvGraphicFramePr>
          <p:nvPr/>
        </p:nvGraphicFramePr>
        <p:xfrm>
          <a:off x="5940152" y="4149080"/>
          <a:ext cx="2524125" cy="1370013"/>
        </p:xfrm>
        <a:graphic>
          <a:graphicData uri="http://schemas.openxmlformats.org/presentationml/2006/ole">
            <mc:AlternateContent xmlns:mc="http://schemas.openxmlformats.org/markup-compatibility/2006">
              <mc:Choice xmlns:v="urn:schemas-microsoft-com:vml" Requires="v">
                <p:oleObj spid="_x0000_s31816" name="Equation" r:id="rId11" imgW="1168200" imgH="634680" progId="Equation.DSMT4">
                  <p:embed/>
                </p:oleObj>
              </mc:Choice>
              <mc:Fallback>
                <p:oleObj name="Equation" r:id="rId11" imgW="1168200" imgH="63468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0152" y="4149080"/>
                        <a:ext cx="2524125" cy="1370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4" name="Object 11"/>
          <p:cNvGraphicFramePr>
            <a:graphicFrameLocks noChangeAspect="1"/>
          </p:cNvGraphicFramePr>
          <p:nvPr/>
        </p:nvGraphicFramePr>
        <p:xfrm>
          <a:off x="1187624" y="4941168"/>
          <a:ext cx="1125537" cy="422275"/>
        </p:xfrm>
        <a:graphic>
          <a:graphicData uri="http://schemas.openxmlformats.org/presentationml/2006/ole">
            <mc:AlternateContent xmlns:mc="http://schemas.openxmlformats.org/markup-compatibility/2006">
              <mc:Choice xmlns:v="urn:schemas-microsoft-com:vml" Requires="v">
                <p:oleObj spid="_x0000_s31817" name="Equation" r:id="rId13" imgW="507960" imgH="190440" progId="Equation.DSMT4">
                  <p:embed/>
                </p:oleObj>
              </mc:Choice>
              <mc:Fallback>
                <p:oleObj name="Equation" r:id="rId13" imgW="507960" imgH="19044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624" y="4941168"/>
                        <a:ext cx="1125537"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5" name="Object 5"/>
          <p:cNvGraphicFramePr>
            <a:graphicFrameLocks noChangeAspect="1"/>
          </p:cNvGraphicFramePr>
          <p:nvPr/>
        </p:nvGraphicFramePr>
        <p:xfrm>
          <a:off x="2901950" y="5157192"/>
          <a:ext cx="2292350" cy="882650"/>
        </p:xfrm>
        <a:graphic>
          <a:graphicData uri="http://schemas.openxmlformats.org/presentationml/2006/ole">
            <mc:AlternateContent xmlns:mc="http://schemas.openxmlformats.org/markup-compatibility/2006">
              <mc:Choice xmlns:v="urn:schemas-microsoft-com:vml" Requires="v">
                <p:oleObj spid="_x0000_s31818" name="Equation" r:id="rId15" imgW="990360" imgH="380880" progId="Equation.DSMT4">
                  <p:embed/>
                </p:oleObj>
              </mc:Choice>
              <mc:Fallback>
                <p:oleObj name="Equation" r:id="rId15" imgW="990360" imgH="380880" progId="Equation.DSMT4">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01950" y="5157192"/>
                        <a:ext cx="2292350"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611560" y="6021288"/>
            <a:ext cx="8280920" cy="707886"/>
          </a:xfrm>
          <a:prstGeom prst="rect">
            <a:avLst/>
          </a:prstGeom>
        </p:spPr>
        <p:txBody>
          <a:bodyPr wrap="square">
            <a:spAutoFit/>
          </a:bodyPr>
          <a:lstStyle/>
          <a:p>
            <a:r>
              <a:rPr lang="en-US" altLang="zh-CN" sz="2000" b="1" dirty="0" smtClean="0">
                <a:solidFill>
                  <a:srgbClr val="660066"/>
                </a:solidFill>
              </a:rPr>
              <a:t>DSB</a:t>
            </a:r>
            <a:r>
              <a:rPr lang="zh-CN" altLang="en-US" sz="2000" b="1" dirty="0" smtClean="0">
                <a:solidFill>
                  <a:srgbClr val="660066"/>
                </a:solidFill>
              </a:rPr>
              <a:t>信号的解调器使信噪比改善一倍</a:t>
            </a:r>
            <a:r>
              <a:rPr lang="zh-CN" altLang="en-US" sz="2000" b="1" dirty="0" smtClean="0"/>
              <a:t>。这是因为采用同步解调，使输入噪声中的一个正交分量</a:t>
            </a:r>
            <a:r>
              <a:rPr lang="en-US" altLang="zh-CN" sz="2000" b="1" dirty="0" smtClean="0"/>
              <a:t>n</a:t>
            </a:r>
            <a:r>
              <a:rPr lang="en-US" altLang="zh-CN" sz="2000" b="1" baseline="-25000" dirty="0" smtClean="0"/>
              <a:t>s</a:t>
            </a:r>
            <a:r>
              <a:rPr lang="en-US" altLang="zh-CN" sz="2000" b="1" dirty="0" smtClean="0"/>
              <a:t>(t)</a:t>
            </a:r>
            <a:r>
              <a:rPr lang="zh-CN" altLang="en-US" sz="2000" b="1" dirty="0" smtClean="0"/>
              <a:t>被消除的缘故。</a:t>
            </a:r>
            <a:endParaRPr lang="zh-CN" altLang="en-US" sz="2000" b="1" dirty="0"/>
          </a:p>
        </p:txBody>
      </p:sp>
      <p:sp>
        <p:nvSpPr>
          <p:cNvPr id="14" name="矩形 13"/>
          <p:cNvSpPr/>
          <p:nvPr/>
        </p:nvSpPr>
        <p:spPr>
          <a:xfrm>
            <a:off x="7236296" y="692696"/>
            <a:ext cx="1098378" cy="523220"/>
          </a:xfrm>
          <a:prstGeom prst="rect">
            <a:avLst/>
          </a:prstGeom>
        </p:spPr>
        <p:txBody>
          <a:bodyPr wrap="none">
            <a:spAutoFit/>
          </a:bodyPr>
          <a:lstStyle/>
          <a:p>
            <a:r>
              <a:rPr lang="en-US" altLang="zh-CN" dirty="0" smtClean="0"/>
              <a:t>B=2f</a:t>
            </a:r>
            <a:r>
              <a:rPr lang="en-US" altLang="zh-CN" baseline="-25000" dirty="0" smtClean="0"/>
              <a:t>H</a:t>
            </a:r>
            <a:endParaRPr lang="zh-CN" altLang="en-US" dirty="0"/>
          </a:p>
        </p:txBody>
      </p:sp>
    </p:spTree>
  </p:cSld>
  <p:clrMapOvr>
    <a:masterClrMapping/>
  </p:clrMapOvr>
  <p:transition spd="med">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5" name="Rectangle 3"/>
          <p:cNvSpPr>
            <a:spLocks noGrp="1" noChangeArrowheads="1"/>
          </p:cNvSpPr>
          <p:nvPr>
            <p:ph idx="1"/>
          </p:nvPr>
        </p:nvSpPr>
        <p:spPr>
          <a:xfrm>
            <a:off x="467544" y="1340768"/>
            <a:ext cx="8676456" cy="5256584"/>
          </a:xfrm>
        </p:spPr>
        <p:txBody>
          <a:bodyPr/>
          <a:lstStyle/>
          <a:p>
            <a:pPr eaLnBrk="1" hangingPunct="1">
              <a:lnSpc>
                <a:spcPct val="80000"/>
              </a:lnSpc>
            </a:pPr>
            <a:r>
              <a:rPr lang="en-US" altLang="zh-CN" b="1" dirty="0" smtClean="0">
                <a:solidFill>
                  <a:srgbClr val="0000CC"/>
                </a:solidFill>
                <a:latin typeface="宋体" pitchFamily="2" charset="-122"/>
              </a:rPr>
              <a:t>1. </a:t>
            </a:r>
            <a:r>
              <a:rPr lang="zh-CN" altLang="en-US" b="1" dirty="0" smtClean="0">
                <a:solidFill>
                  <a:srgbClr val="0000CC"/>
                </a:solidFill>
                <a:latin typeface="宋体" pitchFamily="2" charset="-122"/>
                <a:hlinkClick r:id="rId3" action="ppaction://hlinksldjump"/>
              </a:rPr>
              <a:t>调制目的</a:t>
            </a:r>
            <a:endParaRPr lang="zh-CN" altLang="en-US" b="1" dirty="0" smtClean="0">
              <a:solidFill>
                <a:srgbClr val="0000CC"/>
              </a:solidFill>
              <a:latin typeface="宋体" pitchFamily="2" charset="-122"/>
            </a:endParaRPr>
          </a:p>
          <a:p>
            <a:pPr eaLnBrk="1" hangingPunct="1">
              <a:lnSpc>
                <a:spcPct val="80000"/>
              </a:lnSpc>
            </a:pPr>
            <a:r>
              <a:rPr lang="zh-CN" altLang="en-US" sz="2400" dirty="0" smtClean="0">
                <a:latin typeface="宋体" pitchFamily="2" charset="-122"/>
              </a:rPr>
              <a:t>      </a:t>
            </a:r>
            <a:r>
              <a:rPr lang="zh-CN" altLang="en-US" sz="2800" b="1" dirty="0" smtClean="0">
                <a:solidFill>
                  <a:srgbClr val="FF3300"/>
                </a:solidFill>
                <a:latin typeface="隶书" pitchFamily="49" charset="-122"/>
                <a:ea typeface="隶书" pitchFamily="49" charset="-122"/>
              </a:rPr>
              <a:t>便于信号的传输：</a:t>
            </a:r>
          </a:p>
          <a:p>
            <a:pPr eaLnBrk="1" hangingPunct="1">
              <a:lnSpc>
                <a:spcPct val="80000"/>
              </a:lnSpc>
            </a:pPr>
            <a:r>
              <a:rPr lang="zh-CN" altLang="en-US" sz="2800" b="1" dirty="0" smtClean="0">
                <a:solidFill>
                  <a:srgbClr val="FF3300"/>
                </a:solidFill>
                <a:latin typeface="隶书" pitchFamily="49" charset="-122"/>
                <a:ea typeface="隶书" pitchFamily="49" charset="-122"/>
              </a:rPr>
              <a:t>     实现信道的多路复用</a:t>
            </a:r>
          </a:p>
          <a:p>
            <a:pPr eaLnBrk="1" hangingPunct="1">
              <a:lnSpc>
                <a:spcPct val="80000"/>
              </a:lnSpc>
            </a:pPr>
            <a:r>
              <a:rPr lang="zh-CN" altLang="en-US" sz="2800" b="1" dirty="0" smtClean="0">
                <a:solidFill>
                  <a:srgbClr val="FF3300"/>
                </a:solidFill>
                <a:latin typeface="隶书" pitchFamily="49" charset="-122"/>
                <a:ea typeface="隶书" pitchFamily="49" charset="-122"/>
              </a:rPr>
              <a:t>     改善系统抗噪声性能</a:t>
            </a:r>
          </a:p>
          <a:p>
            <a:pPr eaLnBrk="1" hangingPunct="1">
              <a:lnSpc>
                <a:spcPct val="80000"/>
              </a:lnSpc>
            </a:pPr>
            <a:r>
              <a:rPr lang="zh-CN" altLang="en-US" sz="2800" b="1" dirty="0" smtClean="0">
                <a:solidFill>
                  <a:srgbClr val="FF3300"/>
                </a:solidFill>
                <a:latin typeface="隶书" pitchFamily="49" charset="-122"/>
                <a:ea typeface="隶书" pitchFamily="49" charset="-122"/>
              </a:rPr>
              <a:t>     实现带宽与信噪比的互换</a:t>
            </a:r>
            <a:endParaRPr lang="zh-CN" altLang="en-US" sz="2400" dirty="0" smtClean="0">
              <a:latin typeface="宋体" pitchFamily="2" charset="-122"/>
            </a:endParaRPr>
          </a:p>
          <a:p>
            <a:pPr eaLnBrk="1" hangingPunct="1">
              <a:lnSpc>
                <a:spcPct val="80000"/>
              </a:lnSpc>
            </a:pPr>
            <a:r>
              <a:rPr lang="en-US" altLang="zh-CN" b="1" dirty="0" smtClean="0">
                <a:solidFill>
                  <a:srgbClr val="0000CC"/>
                </a:solidFill>
                <a:latin typeface="宋体" pitchFamily="2" charset="-122"/>
              </a:rPr>
              <a:t>2. </a:t>
            </a:r>
            <a:r>
              <a:rPr lang="zh-CN" altLang="en-US" b="1" dirty="0" smtClean="0">
                <a:solidFill>
                  <a:srgbClr val="0000CC"/>
                </a:solidFill>
                <a:latin typeface="宋体" pitchFamily="2" charset="-122"/>
                <a:hlinkClick r:id="rId4" action="ppaction://hlinksldjump"/>
              </a:rPr>
              <a:t>调制定义</a:t>
            </a:r>
            <a:endParaRPr lang="zh-CN" altLang="en-US" b="1" dirty="0" smtClean="0">
              <a:solidFill>
                <a:srgbClr val="0000CC"/>
              </a:solidFill>
              <a:latin typeface="宋体" pitchFamily="2" charset="-122"/>
            </a:endParaRPr>
          </a:p>
          <a:p>
            <a:pPr eaLnBrk="1" hangingPunct="1">
              <a:lnSpc>
                <a:spcPct val="80000"/>
              </a:lnSpc>
            </a:pPr>
            <a:r>
              <a:rPr lang="zh-CN" altLang="en-US" sz="2400" dirty="0" smtClean="0">
                <a:latin typeface="宋体" pitchFamily="2" charset="-122"/>
              </a:rPr>
              <a:t>     </a:t>
            </a:r>
            <a:r>
              <a:rPr lang="zh-CN" altLang="en-US" sz="2800" b="1" dirty="0" smtClean="0">
                <a:solidFill>
                  <a:srgbClr val="FF3300"/>
                </a:solidFill>
                <a:latin typeface="隶书" pitchFamily="49" charset="-122"/>
                <a:ea typeface="隶书" pitchFamily="49" charset="-122"/>
              </a:rPr>
              <a:t>按基带信号的变化规律去改变高频载波某些参数的过程</a:t>
            </a:r>
            <a:r>
              <a:rPr lang="zh-CN" altLang="en-US" sz="2400" dirty="0" smtClean="0">
                <a:latin typeface="宋体" pitchFamily="2" charset="-122"/>
              </a:rPr>
              <a:t> 。</a:t>
            </a:r>
            <a:endParaRPr lang="en-US" altLang="zh-CN" sz="2400" dirty="0" smtClean="0">
              <a:latin typeface="宋体" pitchFamily="2" charset="-122"/>
            </a:endParaRPr>
          </a:p>
          <a:p>
            <a:pPr eaLnBrk="1" hangingPunct="1">
              <a:lnSpc>
                <a:spcPct val="80000"/>
              </a:lnSpc>
            </a:pPr>
            <a:endParaRPr lang="zh-CN" altLang="en-US" sz="2400" dirty="0" smtClean="0">
              <a:latin typeface="宋体" pitchFamily="2" charset="-122"/>
            </a:endParaRPr>
          </a:p>
          <a:p>
            <a:pPr eaLnBrk="1" hangingPunct="1">
              <a:lnSpc>
                <a:spcPct val="80000"/>
              </a:lnSpc>
            </a:pPr>
            <a:r>
              <a:rPr lang="en-US" altLang="zh-CN" b="1" dirty="0" smtClean="0">
                <a:solidFill>
                  <a:srgbClr val="0000CC"/>
                </a:solidFill>
                <a:latin typeface="宋体" pitchFamily="2" charset="-122"/>
              </a:rPr>
              <a:t>3. </a:t>
            </a:r>
            <a:r>
              <a:rPr lang="zh-CN" altLang="en-US" b="1" dirty="0" smtClean="0">
                <a:solidFill>
                  <a:srgbClr val="0000CC"/>
                </a:solidFill>
                <a:latin typeface="宋体" pitchFamily="2" charset="-122"/>
                <a:hlinkClick r:id="rId5" action="ppaction://hlinksldjump"/>
              </a:rPr>
              <a:t>调制分类</a:t>
            </a:r>
            <a:endParaRPr lang="zh-CN" altLang="en-US" sz="2400" dirty="0" smtClean="0">
              <a:latin typeface="宋体" pitchFamily="2" charset="-122"/>
            </a:endParaRPr>
          </a:p>
          <a:p>
            <a:pPr eaLnBrk="1" hangingPunct="1">
              <a:lnSpc>
                <a:spcPct val="80000"/>
              </a:lnSpc>
            </a:pPr>
            <a:r>
              <a:rPr lang="zh-CN" altLang="en-US" b="1" dirty="0" smtClean="0">
                <a:latin typeface="隶书" pitchFamily="49" charset="-122"/>
                <a:ea typeface="隶书" pitchFamily="49" charset="-122"/>
              </a:rPr>
              <a:t>   </a:t>
            </a:r>
            <a:r>
              <a:rPr lang="zh-CN" altLang="en-US" sz="2800" b="1" dirty="0" smtClean="0">
                <a:solidFill>
                  <a:srgbClr val="FF3300"/>
                </a:solidFill>
                <a:latin typeface="隶书" pitchFamily="49" charset="-122"/>
                <a:ea typeface="隶书" pitchFamily="49" charset="-122"/>
              </a:rPr>
              <a:t>幅度调制（属线性调制）：</a:t>
            </a:r>
            <a:r>
              <a:rPr lang="en-US" altLang="zh-CN" sz="2800" b="1" dirty="0" smtClean="0">
                <a:solidFill>
                  <a:srgbClr val="FF3300"/>
                </a:solidFill>
                <a:latin typeface="隶书" pitchFamily="49" charset="-122"/>
                <a:ea typeface="隶书" pitchFamily="49" charset="-122"/>
              </a:rPr>
              <a:t>AM</a:t>
            </a:r>
            <a:r>
              <a:rPr lang="zh-CN" altLang="en-US" sz="2800" b="1" dirty="0" smtClean="0">
                <a:solidFill>
                  <a:srgbClr val="FF3300"/>
                </a:solidFill>
                <a:latin typeface="隶书" pitchFamily="49" charset="-122"/>
                <a:ea typeface="隶书" pitchFamily="49" charset="-122"/>
              </a:rPr>
              <a:t>、</a:t>
            </a:r>
            <a:r>
              <a:rPr lang="en-US" altLang="zh-CN" sz="2800" b="1" dirty="0" smtClean="0">
                <a:solidFill>
                  <a:srgbClr val="FF3300"/>
                </a:solidFill>
                <a:latin typeface="隶书" pitchFamily="49" charset="-122"/>
                <a:ea typeface="隶书" pitchFamily="49" charset="-122"/>
              </a:rPr>
              <a:t>DSB</a:t>
            </a:r>
            <a:r>
              <a:rPr lang="zh-CN" altLang="en-US" sz="2800" b="1" dirty="0" smtClean="0">
                <a:solidFill>
                  <a:srgbClr val="FF3300"/>
                </a:solidFill>
                <a:latin typeface="隶书" pitchFamily="49" charset="-122"/>
                <a:ea typeface="隶书" pitchFamily="49" charset="-122"/>
              </a:rPr>
              <a:t>、</a:t>
            </a:r>
            <a:r>
              <a:rPr lang="en-US" altLang="zh-CN" sz="2800" b="1" dirty="0" smtClean="0">
                <a:solidFill>
                  <a:srgbClr val="FF3300"/>
                </a:solidFill>
                <a:latin typeface="隶书" pitchFamily="49" charset="-122"/>
                <a:ea typeface="隶书" pitchFamily="49" charset="-122"/>
              </a:rPr>
              <a:t>SSB</a:t>
            </a:r>
            <a:r>
              <a:rPr lang="zh-CN" altLang="en-US" sz="2800" b="1" dirty="0" smtClean="0">
                <a:solidFill>
                  <a:srgbClr val="FF3300"/>
                </a:solidFill>
                <a:latin typeface="隶书" pitchFamily="49" charset="-122"/>
                <a:ea typeface="隶书" pitchFamily="49" charset="-122"/>
              </a:rPr>
              <a:t>、</a:t>
            </a:r>
            <a:r>
              <a:rPr lang="en-US" altLang="zh-CN" sz="2800" b="1" dirty="0" smtClean="0">
                <a:solidFill>
                  <a:srgbClr val="FF3300"/>
                </a:solidFill>
                <a:latin typeface="隶书" pitchFamily="49" charset="-122"/>
                <a:ea typeface="隶书" pitchFamily="49" charset="-122"/>
              </a:rPr>
              <a:t>VSB</a:t>
            </a:r>
          </a:p>
          <a:p>
            <a:pPr eaLnBrk="1" hangingPunct="1">
              <a:lnSpc>
                <a:spcPct val="80000"/>
              </a:lnSpc>
            </a:pPr>
            <a:r>
              <a:rPr lang="en-US" altLang="zh-CN" sz="2800" b="1" dirty="0" smtClean="0">
                <a:solidFill>
                  <a:srgbClr val="FF3300"/>
                </a:solidFill>
                <a:latin typeface="隶书" pitchFamily="49" charset="-122"/>
                <a:ea typeface="隶书" pitchFamily="49" charset="-122"/>
              </a:rPr>
              <a:t>   </a:t>
            </a:r>
            <a:r>
              <a:rPr lang="zh-CN" altLang="en-US" sz="2800" b="1" dirty="0" smtClean="0">
                <a:solidFill>
                  <a:srgbClr val="FF3300"/>
                </a:solidFill>
                <a:latin typeface="隶书" pitchFamily="49" charset="-122"/>
                <a:ea typeface="隶书" pitchFamily="49" charset="-122"/>
              </a:rPr>
              <a:t>角度调制（非线性调制）：</a:t>
            </a:r>
            <a:r>
              <a:rPr lang="en-US" altLang="zh-CN" sz="2800" b="1" dirty="0" smtClean="0">
                <a:solidFill>
                  <a:srgbClr val="FF3300"/>
                </a:solidFill>
                <a:latin typeface="隶书" pitchFamily="49" charset="-122"/>
                <a:ea typeface="隶书" pitchFamily="49" charset="-122"/>
              </a:rPr>
              <a:t>FM</a:t>
            </a:r>
            <a:r>
              <a:rPr lang="zh-CN" altLang="en-US" sz="2800" b="1" dirty="0" smtClean="0">
                <a:solidFill>
                  <a:srgbClr val="FF3300"/>
                </a:solidFill>
                <a:latin typeface="隶书" pitchFamily="49" charset="-122"/>
                <a:ea typeface="隶书" pitchFamily="49" charset="-122"/>
              </a:rPr>
              <a:t>、</a:t>
            </a:r>
            <a:r>
              <a:rPr lang="en-US" altLang="zh-CN" sz="2800" b="1" dirty="0" smtClean="0">
                <a:solidFill>
                  <a:srgbClr val="FF3300"/>
                </a:solidFill>
                <a:latin typeface="隶书" pitchFamily="49" charset="-122"/>
                <a:ea typeface="隶书" pitchFamily="49" charset="-122"/>
              </a:rPr>
              <a:t>PM</a:t>
            </a:r>
            <a:r>
              <a:rPr lang="en-US" altLang="zh-CN" sz="1000" dirty="0" smtClean="0"/>
              <a:t>  </a:t>
            </a:r>
          </a:p>
        </p:txBody>
      </p:sp>
      <p:graphicFrame>
        <p:nvGraphicFramePr>
          <p:cNvPr id="4" name="对象 3"/>
          <p:cNvGraphicFramePr>
            <a:graphicFrameLocks noChangeAspect="1"/>
          </p:cNvGraphicFramePr>
          <p:nvPr/>
        </p:nvGraphicFramePr>
        <p:xfrm>
          <a:off x="3275855" y="4365104"/>
          <a:ext cx="3446909" cy="1224136"/>
        </p:xfrm>
        <a:graphic>
          <a:graphicData uri="http://schemas.openxmlformats.org/presentationml/2006/ole">
            <mc:AlternateContent xmlns:mc="http://schemas.openxmlformats.org/markup-compatibility/2006">
              <mc:Choice xmlns:v="urn:schemas-microsoft-com:vml" Requires="v">
                <p:oleObj spid="_x0000_s140298" name="Equation" r:id="rId6" imgW="2717640" imgH="965160" progId="Equation.DSMT4">
                  <p:embed/>
                </p:oleObj>
              </mc:Choice>
              <mc:Fallback>
                <p:oleObj name="Equation" r:id="rId6" imgW="2717640" imgH="965160" progId="Equation.DSMT4">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855" y="4365104"/>
                        <a:ext cx="3446909" cy="1224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nvSpPr>
        <p:spPr bwMode="auto">
          <a:xfrm>
            <a:off x="755576" y="548680"/>
            <a:ext cx="3096344"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概述</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0280" name="Object 6"/>
          <p:cNvGraphicFramePr>
            <a:graphicFrameLocks noChangeAspect="1"/>
          </p:cNvGraphicFramePr>
          <p:nvPr/>
        </p:nvGraphicFramePr>
        <p:xfrm>
          <a:off x="0" y="1052736"/>
          <a:ext cx="8709025" cy="2592387"/>
        </p:xfrm>
        <a:graphic>
          <a:graphicData uri="http://schemas.openxmlformats.org/presentationml/2006/ole">
            <mc:AlternateContent xmlns:mc="http://schemas.openxmlformats.org/markup-compatibility/2006">
              <mc:Choice xmlns:v="urn:schemas-microsoft-com:vml" Requires="v">
                <p:oleObj spid="_x0000_s341059" name="Visio" r:id="rId3" imgW="3372840" imgH="1005480" progId="Visio.Drawing.11">
                  <p:embed/>
                </p:oleObj>
              </mc:Choice>
              <mc:Fallback>
                <p:oleObj name="Visio" r:id="rId3" imgW="3372840" imgH="100548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52736"/>
                        <a:ext cx="8709025"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2"/>
          <p:cNvSpPr txBox="1">
            <a:spLocks noChangeArrowheads="1"/>
          </p:cNvSpPr>
          <p:nvPr/>
        </p:nvSpPr>
        <p:spPr bwMode="auto">
          <a:xfrm>
            <a:off x="827584" y="510952"/>
            <a:ext cx="662473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三、</a:t>
            </a:r>
            <a:r>
              <a:rPr lang="en-US" altLang="zh-CN" sz="4400" b="1" dirty="0" smtClean="0">
                <a:solidFill>
                  <a:schemeClr val="accent2">
                    <a:lumMod val="75000"/>
                  </a:schemeClr>
                </a:solidFill>
                <a:effectLst>
                  <a:outerShdw blurRad="38100" dist="38100" dir="2700000" algn="tl">
                    <a:srgbClr val="000000">
                      <a:alpha val="43137"/>
                    </a:srgbClr>
                  </a:outerShdw>
                </a:effectLst>
              </a:rPr>
              <a:t>SSB</a:t>
            </a:r>
            <a:r>
              <a:rPr lang="zh-CN" altLang="en-US" sz="4400" b="1" dirty="0" smtClean="0">
                <a:solidFill>
                  <a:schemeClr val="accent2">
                    <a:lumMod val="75000"/>
                  </a:schemeClr>
                </a:solidFill>
                <a:effectLst>
                  <a:outerShdw blurRad="38100" dist="38100" dir="2700000" algn="tl">
                    <a:srgbClr val="000000">
                      <a:alpha val="43137"/>
                    </a:srgbClr>
                  </a:outerShdw>
                </a:effectLst>
              </a:rPr>
              <a:t>调制系统的性能</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
        <p:nvSpPr>
          <p:cNvPr id="11" name="矩形 10"/>
          <p:cNvSpPr/>
          <p:nvPr/>
        </p:nvSpPr>
        <p:spPr>
          <a:xfrm>
            <a:off x="323528" y="2852936"/>
            <a:ext cx="2664296" cy="2554545"/>
          </a:xfrm>
          <a:prstGeom prst="rect">
            <a:avLst/>
          </a:prstGeom>
        </p:spPr>
        <p:txBody>
          <a:bodyPr wrap="square">
            <a:spAutoFit/>
          </a:bodyPr>
          <a:lstStyle/>
          <a:p>
            <a:pPr>
              <a:buFont typeface="Wingdings" pitchFamily="2" charset="2"/>
              <a:buChar char="n"/>
            </a:pPr>
            <a:r>
              <a:rPr lang="zh-CN" altLang="en-US" sz="2000" dirty="0" smtClean="0"/>
              <a:t>单边带信号的解调方法与双边带信号相同</a:t>
            </a:r>
            <a:r>
              <a:rPr lang="en-US" altLang="zh-CN" sz="2000" dirty="0" smtClean="0"/>
              <a:t>;</a:t>
            </a:r>
          </a:p>
          <a:p>
            <a:pPr>
              <a:buFont typeface="Wingdings" pitchFamily="2" charset="2"/>
              <a:buChar char="n"/>
            </a:pPr>
            <a:r>
              <a:rPr lang="zh-CN" altLang="en-US" sz="2000" dirty="0" smtClean="0"/>
              <a:t> 其区别仅在于解调器之前的带通滤波器的带宽和中心频率不同</a:t>
            </a:r>
            <a:r>
              <a:rPr lang="en-US" altLang="zh-CN" sz="2000" dirty="0" smtClean="0"/>
              <a:t>;</a:t>
            </a:r>
          </a:p>
          <a:p>
            <a:pPr>
              <a:buFont typeface="Wingdings" pitchFamily="2" charset="2"/>
              <a:buChar char="n"/>
            </a:pPr>
            <a:r>
              <a:rPr lang="zh-CN" altLang="en-US" sz="2000" dirty="0" smtClean="0"/>
              <a:t> </a:t>
            </a:r>
            <a:r>
              <a:rPr lang="en-US" altLang="zh-CN" sz="2000" dirty="0" smtClean="0"/>
              <a:t>SSB</a:t>
            </a:r>
            <a:r>
              <a:rPr lang="zh-CN" altLang="en-US" sz="2000" dirty="0" smtClean="0"/>
              <a:t>的带通滤波器的带宽是</a:t>
            </a:r>
            <a:r>
              <a:rPr lang="en-US" altLang="zh-CN" sz="2000" dirty="0" smtClean="0"/>
              <a:t>DSB</a:t>
            </a:r>
            <a:r>
              <a:rPr lang="zh-CN" altLang="en-US" sz="2000" dirty="0" smtClean="0"/>
              <a:t>的一半</a:t>
            </a:r>
            <a:r>
              <a:rPr lang="en-US" altLang="zh-CN" sz="2000" dirty="0" smtClean="0"/>
              <a:t>;</a:t>
            </a:r>
            <a:endParaRPr lang="zh-CN" altLang="en-US" sz="2000" dirty="0"/>
          </a:p>
        </p:txBody>
      </p:sp>
      <p:graphicFrame>
        <p:nvGraphicFramePr>
          <p:cNvPr id="341000" name="Object 2"/>
          <p:cNvGraphicFramePr>
            <a:graphicFrameLocks noChangeAspect="1"/>
          </p:cNvGraphicFramePr>
          <p:nvPr/>
        </p:nvGraphicFramePr>
        <p:xfrm>
          <a:off x="2893988" y="3429000"/>
          <a:ext cx="6067425" cy="682625"/>
        </p:xfrm>
        <a:graphic>
          <a:graphicData uri="http://schemas.openxmlformats.org/presentationml/2006/ole">
            <mc:AlternateContent xmlns:mc="http://schemas.openxmlformats.org/markup-compatibility/2006">
              <mc:Choice xmlns:v="urn:schemas-microsoft-com:vml" Requires="v">
                <p:oleObj spid="_x0000_s341060" name="Equation" r:id="rId5" imgW="3047760" imgH="342720" progId="Equation.DSMT4">
                  <p:embed/>
                </p:oleObj>
              </mc:Choice>
              <mc:Fallback>
                <p:oleObj name="Equation" r:id="rId5" imgW="3047760" imgH="34272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3988" y="3429000"/>
                        <a:ext cx="6067425"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01" name="Object 7"/>
          <p:cNvGraphicFramePr>
            <a:graphicFrameLocks noChangeAspect="1"/>
          </p:cNvGraphicFramePr>
          <p:nvPr>
            <p:extLst>
              <p:ext uri="{D42A27DB-BD31-4B8C-83A1-F6EECF244321}">
                <p14:modId xmlns:p14="http://schemas.microsoft.com/office/powerpoint/2010/main" val="1284936452"/>
              </p:ext>
            </p:extLst>
          </p:nvPr>
        </p:nvGraphicFramePr>
        <p:xfrm>
          <a:off x="2855913" y="4033838"/>
          <a:ext cx="5713412" cy="1339850"/>
        </p:xfrm>
        <a:graphic>
          <a:graphicData uri="http://schemas.openxmlformats.org/presentationml/2006/ole">
            <mc:AlternateContent xmlns:mc="http://schemas.openxmlformats.org/markup-compatibility/2006">
              <mc:Choice xmlns:v="urn:schemas-microsoft-com:vml" Requires="v">
                <p:oleObj spid="_x0000_s341061" name="Equation" r:id="rId7" imgW="2869920" imgH="672840" progId="Equation.DSMT4">
                  <p:embed/>
                </p:oleObj>
              </mc:Choice>
              <mc:Fallback>
                <p:oleObj name="Equation" r:id="rId7" imgW="2869920" imgH="672840" progId="Equation.DSMT4">
                  <p:embed/>
                  <p:pic>
                    <p:nvPicPr>
                      <p:cNvPr id="0" name="Object 7"/>
                      <p:cNvPicPr>
                        <a:picLocks noChangeAspect="1" noChangeArrowheads="1"/>
                      </p:cNvPicPr>
                      <p:nvPr/>
                    </p:nvPicPr>
                    <p:blipFill>
                      <a:blip r:embed="rId8"/>
                      <a:srcRect/>
                      <a:stretch>
                        <a:fillRect/>
                      </a:stretch>
                    </p:blipFill>
                    <p:spPr bwMode="auto">
                      <a:xfrm>
                        <a:off x="2855913" y="4033838"/>
                        <a:ext cx="5713412" cy="133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02" name="Object 5"/>
          <p:cNvGraphicFramePr>
            <a:graphicFrameLocks noChangeAspect="1"/>
          </p:cNvGraphicFramePr>
          <p:nvPr/>
        </p:nvGraphicFramePr>
        <p:xfrm>
          <a:off x="539552" y="5972175"/>
          <a:ext cx="5813425" cy="684213"/>
        </p:xfrm>
        <a:graphic>
          <a:graphicData uri="http://schemas.openxmlformats.org/presentationml/2006/ole">
            <mc:AlternateContent xmlns:mc="http://schemas.openxmlformats.org/markup-compatibility/2006">
              <mc:Choice xmlns:v="urn:schemas-microsoft-com:vml" Requires="v">
                <p:oleObj spid="_x0000_s341062" name="Equation" r:id="rId9" imgW="2920680" imgH="342720" progId="Equation.DSMT4">
                  <p:embed/>
                </p:oleObj>
              </mc:Choice>
              <mc:Fallback>
                <p:oleObj name="Equation" r:id="rId9" imgW="2920680" imgH="34272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552" y="5972175"/>
                        <a:ext cx="5813425"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03" name="Object 11"/>
          <p:cNvGraphicFramePr>
            <a:graphicFrameLocks noChangeAspect="1"/>
          </p:cNvGraphicFramePr>
          <p:nvPr/>
        </p:nvGraphicFramePr>
        <p:xfrm>
          <a:off x="555203" y="5519068"/>
          <a:ext cx="3336925" cy="430212"/>
        </p:xfrm>
        <a:graphic>
          <a:graphicData uri="http://schemas.openxmlformats.org/presentationml/2006/ole">
            <mc:AlternateContent xmlns:mc="http://schemas.openxmlformats.org/markup-compatibility/2006">
              <mc:Choice xmlns:v="urn:schemas-microsoft-com:vml" Requires="v">
                <p:oleObj spid="_x0000_s341063" name="Equation" r:id="rId11" imgW="1676160" imgH="215640" progId="Equation.DSMT4">
                  <p:embed/>
                </p:oleObj>
              </mc:Choice>
              <mc:Fallback>
                <p:oleObj name="Equation" r:id="rId11" imgW="1676160" imgH="215640" progId="Equation.DSMT4">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5203" y="5519068"/>
                        <a:ext cx="3336925"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04" name="Object 11"/>
          <p:cNvGraphicFramePr>
            <a:graphicFrameLocks noChangeAspect="1"/>
          </p:cNvGraphicFramePr>
          <p:nvPr/>
        </p:nvGraphicFramePr>
        <p:xfrm>
          <a:off x="6732240" y="5233367"/>
          <a:ext cx="1668463" cy="1724025"/>
        </p:xfrm>
        <a:graphic>
          <a:graphicData uri="http://schemas.openxmlformats.org/presentationml/2006/ole">
            <mc:AlternateContent xmlns:mc="http://schemas.openxmlformats.org/markup-compatibility/2006">
              <mc:Choice xmlns:v="urn:schemas-microsoft-com:vml" Requires="v">
                <p:oleObj spid="_x0000_s341064" name="Equation" r:id="rId13" imgW="838080" imgH="863280" progId="Equation.DSMT4">
                  <p:embed/>
                </p:oleObj>
              </mc:Choice>
              <mc:Fallback>
                <p:oleObj name="Equation" r:id="rId13" imgW="838080" imgH="86328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32240" y="5233367"/>
                        <a:ext cx="1668463" cy="172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Text Box 5"/>
          <p:cNvSpPr txBox="1">
            <a:spLocks noChangeArrowheads="1"/>
          </p:cNvSpPr>
          <p:nvPr/>
        </p:nvSpPr>
        <p:spPr bwMode="auto">
          <a:xfrm>
            <a:off x="533400" y="1506760"/>
            <a:ext cx="8229600" cy="4339650"/>
          </a:xfrm>
          <a:prstGeom prst="rect">
            <a:avLst/>
          </a:prstGeom>
          <a:noFill/>
          <a:ln w="9525">
            <a:noFill/>
            <a:miter lim="800000"/>
            <a:headEnd/>
            <a:tailEnd/>
          </a:ln>
        </p:spPr>
        <p:txBody>
          <a:bodyPr>
            <a:spAutoFit/>
          </a:bodyPr>
          <a:lstStyle/>
          <a:p>
            <a:pPr algn="just">
              <a:spcBef>
                <a:spcPct val="50000"/>
              </a:spcBef>
              <a:buFont typeface="Wingdings" pitchFamily="2" charset="2"/>
              <a:buChar char="n"/>
            </a:pPr>
            <a:r>
              <a:rPr lang="zh-CN" altLang="en-US" sz="2400" dirty="0" smtClean="0"/>
              <a:t>解调器</a:t>
            </a:r>
            <a:r>
              <a:rPr lang="zh-CN" altLang="en-US" sz="2400" dirty="0"/>
              <a:t>输出端的有用信号</a:t>
            </a:r>
            <a:r>
              <a:rPr lang="zh-CN" altLang="en-US" sz="2400" dirty="0" smtClean="0"/>
              <a:t>功率及噪声功率分别为：</a:t>
            </a:r>
            <a:endParaRPr lang="zh-CN" altLang="en-US" sz="2400" dirty="0"/>
          </a:p>
          <a:p>
            <a:pPr algn="just">
              <a:spcBef>
                <a:spcPct val="50000"/>
              </a:spcBef>
              <a:buFont typeface="Wingdings" pitchFamily="2" charset="2"/>
              <a:buChar char="n"/>
            </a:pPr>
            <a:endParaRPr lang="en-US" altLang="zh-CN" sz="2400" dirty="0" smtClean="0"/>
          </a:p>
          <a:p>
            <a:pPr algn="just">
              <a:spcBef>
                <a:spcPct val="50000"/>
              </a:spcBef>
              <a:buFont typeface="Wingdings" pitchFamily="2" charset="2"/>
              <a:buChar char="n"/>
            </a:pPr>
            <a:endParaRPr lang="en-US" altLang="zh-CN" sz="2400" dirty="0" smtClean="0"/>
          </a:p>
          <a:p>
            <a:pPr algn="just">
              <a:spcBef>
                <a:spcPct val="50000"/>
              </a:spcBef>
              <a:buFont typeface="Wingdings" pitchFamily="2" charset="2"/>
              <a:buChar char="n"/>
            </a:pPr>
            <a:endParaRPr lang="en-US" altLang="zh-CN" sz="2400" dirty="0" smtClean="0"/>
          </a:p>
          <a:p>
            <a:pPr>
              <a:spcBef>
                <a:spcPct val="50000"/>
              </a:spcBef>
              <a:buFont typeface="Wingdings" pitchFamily="2" charset="2"/>
              <a:buChar char="n"/>
            </a:pPr>
            <a:r>
              <a:rPr lang="zh-CN" altLang="en-US" sz="2400" dirty="0" smtClean="0"/>
              <a:t>解调器输入端的有用信号功率及噪声功率分别为：</a:t>
            </a:r>
            <a:endParaRPr lang="en-US" altLang="zh-CN" sz="2400" dirty="0" smtClean="0"/>
          </a:p>
          <a:p>
            <a:pPr>
              <a:spcBef>
                <a:spcPct val="50000"/>
              </a:spcBef>
              <a:buFont typeface="Wingdings" pitchFamily="2" charset="2"/>
              <a:buChar char="n"/>
            </a:pPr>
            <a:endParaRPr lang="en-US" altLang="zh-CN" sz="2400" dirty="0" smtClean="0"/>
          </a:p>
          <a:p>
            <a:pPr>
              <a:spcBef>
                <a:spcPct val="50000"/>
              </a:spcBef>
              <a:buFont typeface="Wingdings" pitchFamily="2" charset="2"/>
              <a:buChar char="n"/>
            </a:pPr>
            <a:endParaRPr lang="en-US" altLang="zh-CN" sz="2400" dirty="0" smtClean="0"/>
          </a:p>
          <a:p>
            <a:pPr>
              <a:spcBef>
                <a:spcPct val="50000"/>
              </a:spcBef>
              <a:buFont typeface="Wingdings" pitchFamily="2" charset="2"/>
              <a:buChar char="n"/>
            </a:pPr>
            <a:r>
              <a:rPr lang="zh-CN" altLang="en-US" sz="2400" dirty="0" smtClean="0"/>
              <a:t>调制制度增益：</a:t>
            </a:r>
            <a:endParaRPr lang="en-US" altLang="zh-CN" sz="2400" dirty="0"/>
          </a:p>
        </p:txBody>
      </p:sp>
      <p:graphicFrame>
        <p:nvGraphicFramePr>
          <p:cNvPr id="31748" name="Object 9"/>
          <p:cNvGraphicFramePr>
            <a:graphicFrameLocks noChangeAspect="1"/>
          </p:cNvGraphicFramePr>
          <p:nvPr/>
        </p:nvGraphicFramePr>
        <p:xfrm>
          <a:off x="1328738" y="1989138"/>
          <a:ext cx="2989262" cy="795337"/>
        </p:xfrm>
        <a:graphic>
          <a:graphicData uri="http://schemas.openxmlformats.org/presentationml/2006/ole">
            <mc:AlternateContent xmlns:mc="http://schemas.openxmlformats.org/markup-compatibility/2006">
              <mc:Choice xmlns:v="urn:schemas-microsoft-com:vml" Requires="v">
                <p:oleObj spid="_x0000_s342081" name="Equation" r:id="rId3" imgW="1523880" imgH="406080" progId="Equation.DSMT4">
                  <p:embed/>
                </p:oleObj>
              </mc:Choice>
              <mc:Fallback>
                <p:oleObj name="Equation" r:id="rId3" imgW="1523880" imgH="40608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738" y="1989138"/>
                        <a:ext cx="2989262"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8"/>
          <p:cNvGraphicFramePr>
            <a:graphicFrameLocks noChangeAspect="1"/>
          </p:cNvGraphicFramePr>
          <p:nvPr/>
        </p:nvGraphicFramePr>
        <p:xfrm>
          <a:off x="1331640" y="2765425"/>
          <a:ext cx="4448175" cy="823913"/>
        </p:xfrm>
        <a:graphic>
          <a:graphicData uri="http://schemas.openxmlformats.org/presentationml/2006/ole">
            <mc:AlternateContent xmlns:mc="http://schemas.openxmlformats.org/markup-compatibility/2006">
              <mc:Choice xmlns:v="urn:schemas-microsoft-com:vml" Requires="v">
                <p:oleObj spid="_x0000_s342082" name="Equation" r:id="rId5" imgW="1854000" imgH="342720" progId="Equation.DSMT4">
                  <p:embed/>
                </p:oleObj>
              </mc:Choice>
              <mc:Fallback>
                <p:oleObj name="Equation" r:id="rId5" imgW="1854000" imgH="34272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2765425"/>
                        <a:ext cx="4448175"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1" name="Object 17"/>
          <p:cNvGraphicFramePr>
            <a:graphicFrameLocks noChangeAspect="1"/>
          </p:cNvGraphicFramePr>
          <p:nvPr/>
        </p:nvGraphicFramePr>
        <p:xfrm>
          <a:off x="5946775" y="2286000"/>
          <a:ext cx="2076450" cy="1087438"/>
        </p:xfrm>
        <a:graphic>
          <a:graphicData uri="http://schemas.openxmlformats.org/presentationml/2006/ole">
            <mc:AlternateContent xmlns:mc="http://schemas.openxmlformats.org/markup-compatibility/2006">
              <mc:Choice xmlns:v="urn:schemas-microsoft-com:vml" Requires="v">
                <p:oleObj spid="_x0000_s342083" name="Equation" r:id="rId7" imgW="799920" imgH="419040" progId="Equation.DSMT4">
                  <p:embed/>
                </p:oleObj>
              </mc:Choice>
              <mc:Fallback>
                <p:oleObj name="Equation" r:id="rId7" imgW="799920" imgH="41904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6775" y="2286000"/>
                        <a:ext cx="2076450" cy="1087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2" name="Object 13"/>
          <p:cNvGraphicFramePr>
            <a:graphicFrameLocks noChangeAspect="1"/>
          </p:cNvGraphicFramePr>
          <p:nvPr/>
        </p:nvGraphicFramePr>
        <p:xfrm>
          <a:off x="363662" y="4201600"/>
          <a:ext cx="6080546" cy="759338"/>
        </p:xfrm>
        <a:graphic>
          <a:graphicData uri="http://schemas.openxmlformats.org/presentationml/2006/ole">
            <mc:AlternateContent xmlns:mc="http://schemas.openxmlformats.org/markup-compatibility/2006">
              <mc:Choice xmlns:v="urn:schemas-microsoft-com:vml" Requires="v">
                <p:oleObj spid="_x0000_s342084" name="Equation" r:id="rId9" imgW="2743200" imgH="342720" progId="Equation.DSMT4">
                  <p:embed/>
                </p:oleObj>
              </mc:Choice>
              <mc:Fallback>
                <p:oleObj name="Equation" r:id="rId9" imgW="2743200" imgH="34272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662" y="4201600"/>
                        <a:ext cx="6080546" cy="759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3" name="Object 14"/>
          <p:cNvGraphicFramePr>
            <a:graphicFrameLocks noChangeAspect="1"/>
          </p:cNvGraphicFramePr>
          <p:nvPr/>
        </p:nvGraphicFramePr>
        <p:xfrm>
          <a:off x="6012160" y="4427538"/>
          <a:ext cx="2220912" cy="1096962"/>
        </p:xfrm>
        <a:graphic>
          <a:graphicData uri="http://schemas.openxmlformats.org/presentationml/2006/ole">
            <mc:AlternateContent xmlns:mc="http://schemas.openxmlformats.org/markup-compatibility/2006">
              <mc:Choice xmlns:v="urn:schemas-microsoft-com:vml" Requires="v">
                <p:oleObj spid="_x0000_s342085" name="Equation" r:id="rId11" imgW="1028520" imgH="507960" progId="Equation.DSMT4">
                  <p:embed/>
                </p:oleObj>
              </mc:Choice>
              <mc:Fallback>
                <p:oleObj name="Equation" r:id="rId11" imgW="1028520" imgH="50796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2160" y="4427538"/>
                        <a:ext cx="2220912" cy="1096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4" name="Object 11"/>
          <p:cNvGraphicFramePr>
            <a:graphicFrameLocks noChangeAspect="1"/>
          </p:cNvGraphicFramePr>
          <p:nvPr/>
        </p:nvGraphicFramePr>
        <p:xfrm>
          <a:off x="1187624" y="4941168"/>
          <a:ext cx="1125537" cy="422275"/>
        </p:xfrm>
        <a:graphic>
          <a:graphicData uri="http://schemas.openxmlformats.org/presentationml/2006/ole">
            <mc:AlternateContent xmlns:mc="http://schemas.openxmlformats.org/markup-compatibility/2006">
              <mc:Choice xmlns:v="urn:schemas-microsoft-com:vml" Requires="v">
                <p:oleObj spid="_x0000_s342086" name="Equation" r:id="rId13" imgW="507960" imgH="190440" progId="Equation.DSMT4">
                  <p:embed/>
                </p:oleObj>
              </mc:Choice>
              <mc:Fallback>
                <p:oleObj name="Equation" r:id="rId13" imgW="507960" imgH="19044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624" y="4941168"/>
                        <a:ext cx="1125537"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5" name="Object 5"/>
          <p:cNvGraphicFramePr>
            <a:graphicFrameLocks noChangeAspect="1"/>
          </p:cNvGraphicFramePr>
          <p:nvPr/>
        </p:nvGraphicFramePr>
        <p:xfrm>
          <a:off x="2946400" y="5157788"/>
          <a:ext cx="2203450" cy="882650"/>
        </p:xfrm>
        <a:graphic>
          <a:graphicData uri="http://schemas.openxmlformats.org/presentationml/2006/ole">
            <mc:AlternateContent xmlns:mc="http://schemas.openxmlformats.org/markup-compatibility/2006">
              <mc:Choice xmlns:v="urn:schemas-microsoft-com:vml" Requires="v">
                <p:oleObj spid="_x0000_s342087" name="Equation" r:id="rId15" imgW="952200" imgH="380880" progId="Equation.DSMT4">
                  <p:embed/>
                </p:oleObj>
              </mc:Choice>
              <mc:Fallback>
                <p:oleObj name="Equation" r:id="rId15" imgW="952200" imgH="380880" progId="Equation.DSMT4">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46400" y="5157788"/>
                        <a:ext cx="2203450"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7236296" y="692696"/>
            <a:ext cx="918841" cy="523220"/>
          </a:xfrm>
          <a:prstGeom prst="rect">
            <a:avLst/>
          </a:prstGeom>
        </p:spPr>
        <p:txBody>
          <a:bodyPr wrap="none">
            <a:spAutoFit/>
          </a:bodyPr>
          <a:lstStyle/>
          <a:p>
            <a:r>
              <a:rPr lang="en-US" altLang="zh-CN" dirty="0" smtClean="0"/>
              <a:t>B=f</a:t>
            </a:r>
            <a:r>
              <a:rPr lang="en-US" altLang="zh-CN" baseline="-25000" dirty="0" smtClean="0"/>
              <a:t>H</a:t>
            </a:r>
            <a:endParaRPr lang="zh-CN" altLang="en-US" dirty="0"/>
          </a:p>
        </p:txBody>
      </p:sp>
      <p:sp>
        <p:nvSpPr>
          <p:cNvPr id="12" name="矩形 11"/>
          <p:cNvSpPr/>
          <p:nvPr/>
        </p:nvSpPr>
        <p:spPr>
          <a:xfrm>
            <a:off x="827584" y="6021288"/>
            <a:ext cx="7344816" cy="646331"/>
          </a:xfrm>
          <a:prstGeom prst="rect">
            <a:avLst/>
          </a:prstGeom>
        </p:spPr>
        <p:txBody>
          <a:bodyPr wrap="square">
            <a:spAutoFit/>
          </a:bodyPr>
          <a:lstStyle/>
          <a:p>
            <a:r>
              <a:rPr lang="zh-CN" altLang="en-US" sz="1800" dirty="0" smtClean="0"/>
              <a:t>在</a:t>
            </a:r>
            <a:r>
              <a:rPr lang="en-US" altLang="zh-CN" sz="1800" dirty="0" smtClean="0"/>
              <a:t>SSB</a:t>
            </a:r>
            <a:r>
              <a:rPr lang="zh-CN" altLang="en-US" sz="1800" dirty="0" smtClean="0"/>
              <a:t>系统中，信号和噪声有相同表示形式，所以，相干解调过程中，信号和噪声的正交分量均被抑制掉， 故</a:t>
            </a:r>
            <a:r>
              <a:rPr lang="zh-CN" altLang="en-US" sz="1800" dirty="0" smtClean="0">
                <a:solidFill>
                  <a:srgbClr val="990099"/>
                </a:solidFill>
              </a:rPr>
              <a:t>信噪比没有改善</a:t>
            </a:r>
            <a:r>
              <a:rPr lang="zh-CN" altLang="en-US" sz="1800" dirty="0" smtClean="0"/>
              <a:t>。 </a:t>
            </a:r>
            <a:endParaRPr lang="zh-CN" altLang="en-US" sz="1800" dirty="0"/>
          </a:p>
        </p:txBody>
      </p:sp>
    </p:spTree>
  </p:cSld>
  <p:clrMapOvr>
    <a:masterClrMapping/>
  </p:clrMapOvr>
  <p:transition spd="med">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4"/>
          <p:cNvSpPr txBox="1">
            <a:spLocks noChangeArrowheads="1"/>
          </p:cNvSpPr>
          <p:nvPr/>
        </p:nvSpPr>
        <p:spPr bwMode="auto">
          <a:xfrm>
            <a:off x="250825" y="1524848"/>
            <a:ext cx="8534400" cy="5262979"/>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2400" dirty="0" smtClean="0"/>
              <a:t>比较式可知</a:t>
            </a:r>
            <a:r>
              <a:rPr lang="zh-CN" altLang="en-US" sz="2400" dirty="0"/>
              <a:t>，</a:t>
            </a:r>
            <a:r>
              <a:rPr lang="en-US" altLang="zh-CN" sz="2400" b="1" dirty="0">
                <a:solidFill>
                  <a:srgbClr val="660066"/>
                </a:solidFill>
              </a:rPr>
              <a:t>G</a:t>
            </a:r>
            <a:r>
              <a:rPr lang="en-US" altLang="zh-CN" sz="2400" b="1" baseline="-25000" dirty="0">
                <a:solidFill>
                  <a:srgbClr val="660066"/>
                </a:solidFill>
              </a:rPr>
              <a:t>DSB</a:t>
            </a:r>
            <a:r>
              <a:rPr lang="en-US" altLang="zh-CN" sz="2400" b="1" dirty="0">
                <a:solidFill>
                  <a:srgbClr val="660066"/>
                </a:solidFill>
              </a:rPr>
              <a:t>=2G</a:t>
            </a:r>
            <a:r>
              <a:rPr lang="en-US" altLang="zh-CN" sz="2400" b="1" baseline="-25000" dirty="0">
                <a:solidFill>
                  <a:srgbClr val="660066"/>
                </a:solidFill>
              </a:rPr>
              <a:t>SSB</a:t>
            </a:r>
            <a:r>
              <a:rPr lang="zh-CN" altLang="en-US" sz="2400" b="1" dirty="0">
                <a:solidFill>
                  <a:srgbClr val="660066"/>
                </a:solidFill>
              </a:rPr>
              <a:t>。 这能否说明双边带系统的抗噪声性能比单边带系统好呢？</a:t>
            </a:r>
            <a:r>
              <a:rPr lang="zh-CN" altLang="en-US" sz="2400" dirty="0"/>
              <a:t>回答是否定的</a:t>
            </a:r>
            <a:r>
              <a:rPr lang="zh-CN" altLang="en-US" sz="2400" dirty="0" smtClean="0"/>
              <a:t>。</a:t>
            </a:r>
            <a:endParaRPr lang="en-US" altLang="zh-CN" sz="2400" dirty="0" smtClean="0"/>
          </a:p>
          <a:p>
            <a:pPr algn="just">
              <a:spcBef>
                <a:spcPts val="0"/>
              </a:spcBef>
              <a:buFont typeface="Wingdings" pitchFamily="2" charset="2"/>
              <a:buChar char="n"/>
            </a:pPr>
            <a:r>
              <a:rPr lang="zh-CN" altLang="en-US" sz="2400" dirty="0" smtClean="0"/>
              <a:t>因为在</a:t>
            </a:r>
            <a:r>
              <a:rPr lang="zh-CN" altLang="en-US" sz="2400" dirty="0"/>
              <a:t>上述讨论中，</a:t>
            </a:r>
            <a:r>
              <a:rPr lang="zh-CN" altLang="en-US" sz="2400" b="1" dirty="0"/>
              <a:t>双边带已调信号的平均功率是单边带信号的 </a:t>
            </a:r>
            <a:r>
              <a:rPr lang="en-US" altLang="zh-CN" sz="2400" b="1" dirty="0"/>
              <a:t>2 </a:t>
            </a:r>
            <a:r>
              <a:rPr lang="zh-CN" altLang="en-US" sz="2400" b="1" dirty="0"/>
              <a:t>倍</a:t>
            </a:r>
            <a:r>
              <a:rPr lang="zh-CN" altLang="en-US" sz="2400" dirty="0"/>
              <a:t>，所以</a:t>
            </a:r>
            <a:r>
              <a:rPr lang="zh-CN" altLang="en-US" sz="2400" b="1" dirty="0"/>
              <a:t>两者的输出信噪比是在不同的输入信号功率情况下得到的</a:t>
            </a:r>
            <a:r>
              <a:rPr lang="zh-CN" altLang="en-US" sz="2400" dirty="0"/>
              <a:t>。 </a:t>
            </a:r>
            <a:endParaRPr lang="en-US" altLang="zh-CN" sz="2400" dirty="0" smtClean="0"/>
          </a:p>
          <a:p>
            <a:pPr algn="just">
              <a:spcBef>
                <a:spcPts val="0"/>
              </a:spcBef>
              <a:buFont typeface="Wingdings" pitchFamily="2" charset="2"/>
              <a:buChar char="n"/>
            </a:pPr>
            <a:r>
              <a:rPr lang="zh-CN" altLang="en-US" sz="2400" dirty="0" smtClean="0"/>
              <a:t>在</a:t>
            </a:r>
            <a:r>
              <a:rPr lang="zh-CN" altLang="en-US" sz="2400" dirty="0"/>
              <a:t>相同的输入信号功率</a:t>
            </a:r>
            <a:r>
              <a:rPr lang="en-US" altLang="zh-CN" sz="2400" dirty="0"/>
              <a:t>S</a:t>
            </a:r>
            <a:r>
              <a:rPr lang="en-US" altLang="zh-CN" sz="2400" baseline="-25000" dirty="0"/>
              <a:t>i</a:t>
            </a:r>
            <a:r>
              <a:rPr lang="zh-CN" altLang="en-US" sz="2400" dirty="0"/>
              <a:t>，相同输入噪声功率谱密度</a:t>
            </a:r>
            <a:r>
              <a:rPr lang="en-US" altLang="zh-CN" sz="2400" dirty="0"/>
              <a:t>n</a:t>
            </a:r>
            <a:r>
              <a:rPr lang="en-US" altLang="zh-CN" sz="2400" baseline="-25000" dirty="0"/>
              <a:t>0</a:t>
            </a:r>
            <a:r>
              <a:rPr lang="zh-CN" altLang="en-US" sz="2400" dirty="0"/>
              <a:t>，相同基带信号带宽</a:t>
            </a:r>
            <a:r>
              <a:rPr lang="en-US" altLang="zh-CN" sz="2400" dirty="0" err="1"/>
              <a:t>f</a:t>
            </a:r>
            <a:r>
              <a:rPr lang="en-US" altLang="zh-CN" sz="2400" baseline="-25000" dirty="0" err="1"/>
              <a:t>H</a:t>
            </a:r>
            <a:r>
              <a:rPr lang="zh-CN" altLang="en-US" sz="2400" dirty="0"/>
              <a:t>条件下，对这两种调制方式进行</a:t>
            </a:r>
            <a:r>
              <a:rPr lang="zh-CN" altLang="en-US" sz="2400" dirty="0" smtClean="0"/>
              <a:t>比较：</a:t>
            </a:r>
            <a:endParaRPr lang="en-US" altLang="zh-CN" sz="2400" dirty="0" smtClean="0"/>
          </a:p>
          <a:p>
            <a:pPr algn="just">
              <a:spcBef>
                <a:spcPts val="0"/>
              </a:spcBef>
              <a:buFont typeface="Wingdings" pitchFamily="2" charset="2"/>
              <a:buChar char="n"/>
            </a:pPr>
            <a:endParaRPr lang="en-US" altLang="zh-CN" sz="2400" dirty="0" smtClean="0"/>
          </a:p>
          <a:p>
            <a:pPr algn="just">
              <a:spcBef>
                <a:spcPts val="0"/>
              </a:spcBef>
              <a:buFont typeface="Wingdings" pitchFamily="2" charset="2"/>
              <a:buChar char="n"/>
            </a:pPr>
            <a:endParaRPr lang="en-US" altLang="zh-CN" sz="2400" dirty="0" smtClean="0"/>
          </a:p>
          <a:p>
            <a:pPr algn="just">
              <a:spcBef>
                <a:spcPts val="0"/>
              </a:spcBef>
              <a:buFont typeface="Wingdings" pitchFamily="2" charset="2"/>
              <a:buChar char="n"/>
            </a:pPr>
            <a:endParaRPr lang="en-US" altLang="zh-CN" sz="2400" dirty="0" smtClean="0"/>
          </a:p>
          <a:p>
            <a:pPr algn="just">
              <a:spcBef>
                <a:spcPts val="0"/>
              </a:spcBef>
              <a:buFont typeface="Wingdings" pitchFamily="2" charset="2"/>
              <a:buChar char="n"/>
            </a:pPr>
            <a:endParaRPr lang="en-US" altLang="zh-CN" sz="2400" dirty="0" smtClean="0"/>
          </a:p>
          <a:p>
            <a:pPr algn="just">
              <a:spcBef>
                <a:spcPts val="0"/>
              </a:spcBef>
              <a:buFont typeface="Wingdings" pitchFamily="2" charset="2"/>
              <a:buChar char="n"/>
            </a:pPr>
            <a:endParaRPr lang="en-US" altLang="zh-CN" sz="2400" dirty="0" smtClean="0"/>
          </a:p>
          <a:p>
            <a:pPr algn="just">
              <a:spcBef>
                <a:spcPts val="0"/>
              </a:spcBef>
              <a:buFont typeface="Wingdings" pitchFamily="2" charset="2"/>
              <a:buChar char="n"/>
            </a:pPr>
            <a:r>
              <a:rPr lang="zh-CN" altLang="en-US" sz="2400" dirty="0" smtClean="0"/>
              <a:t>两者输出信噪比相同，因此</a:t>
            </a:r>
            <a:r>
              <a:rPr lang="zh-CN" altLang="en-US" sz="2400" b="1" dirty="0">
                <a:solidFill>
                  <a:srgbClr val="FF3300"/>
                </a:solidFill>
              </a:rPr>
              <a:t>两者的抗噪声性能是相同的</a:t>
            </a:r>
            <a:r>
              <a:rPr lang="zh-CN" altLang="en-US" sz="2400" dirty="0"/>
              <a:t>， 但双边带信号所需的传输带宽是单边带的 </a:t>
            </a:r>
            <a:r>
              <a:rPr lang="en-US" altLang="zh-CN" sz="2400" dirty="0"/>
              <a:t>2 </a:t>
            </a:r>
            <a:r>
              <a:rPr lang="zh-CN" altLang="en-US" sz="2400" dirty="0"/>
              <a:t>倍。 </a:t>
            </a:r>
          </a:p>
        </p:txBody>
      </p:sp>
      <p:sp>
        <p:nvSpPr>
          <p:cNvPr id="3" name="Rectangle 2"/>
          <p:cNvSpPr txBox="1">
            <a:spLocks noChangeArrowheads="1"/>
          </p:cNvSpPr>
          <p:nvPr/>
        </p:nvSpPr>
        <p:spPr bwMode="auto">
          <a:xfrm>
            <a:off x="755576" y="510952"/>
            <a:ext cx="7920880"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en-US" altLang="zh-CN" sz="4400" b="1" dirty="0" smtClean="0">
                <a:solidFill>
                  <a:schemeClr val="accent2">
                    <a:lumMod val="75000"/>
                  </a:schemeClr>
                </a:solidFill>
                <a:effectLst>
                  <a:outerShdw blurRad="38100" dist="38100" dir="2700000" algn="tl">
                    <a:srgbClr val="000000">
                      <a:alpha val="43137"/>
                    </a:srgbClr>
                  </a:outerShdw>
                </a:effectLst>
              </a:rPr>
              <a:t>DSB</a:t>
            </a:r>
            <a:r>
              <a:rPr lang="zh-CN" altLang="en-US" sz="4400" b="1" dirty="0" smtClean="0">
                <a:solidFill>
                  <a:schemeClr val="accent2">
                    <a:lumMod val="75000"/>
                  </a:schemeClr>
                </a:solidFill>
                <a:effectLst>
                  <a:outerShdw blurRad="38100" dist="38100" dir="2700000" algn="tl">
                    <a:srgbClr val="000000">
                      <a:alpha val="43137"/>
                    </a:srgbClr>
                  </a:outerShdw>
                </a:effectLst>
              </a:rPr>
              <a:t>与</a:t>
            </a:r>
            <a:r>
              <a:rPr lang="en-US" altLang="zh-CN" sz="4400" b="1" dirty="0" smtClean="0">
                <a:solidFill>
                  <a:schemeClr val="accent2">
                    <a:lumMod val="75000"/>
                  </a:schemeClr>
                </a:solidFill>
                <a:effectLst>
                  <a:outerShdw blurRad="38100" dist="38100" dir="2700000" algn="tl">
                    <a:srgbClr val="000000">
                      <a:alpha val="43137"/>
                    </a:srgbClr>
                  </a:outerShdw>
                </a:effectLst>
              </a:rPr>
              <a:t>SSB</a:t>
            </a:r>
            <a:r>
              <a:rPr lang="zh-CN" altLang="en-US" sz="4400" b="1" dirty="0" smtClean="0">
                <a:solidFill>
                  <a:schemeClr val="accent2">
                    <a:lumMod val="75000"/>
                  </a:schemeClr>
                </a:solidFill>
                <a:effectLst>
                  <a:outerShdw blurRad="38100" dist="38100" dir="2700000" algn="tl">
                    <a:srgbClr val="000000">
                      <a:alpha val="43137"/>
                    </a:srgbClr>
                  </a:outerShdw>
                </a:effectLst>
              </a:rPr>
              <a:t>调制系统的性能比较</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313345" name="Object 17"/>
          <p:cNvGraphicFramePr>
            <a:graphicFrameLocks noChangeAspect="1"/>
          </p:cNvGraphicFramePr>
          <p:nvPr/>
        </p:nvGraphicFramePr>
        <p:xfrm>
          <a:off x="1187624" y="4149080"/>
          <a:ext cx="5298654" cy="828481"/>
        </p:xfrm>
        <a:graphic>
          <a:graphicData uri="http://schemas.openxmlformats.org/presentationml/2006/ole">
            <mc:AlternateContent xmlns:mc="http://schemas.openxmlformats.org/markup-compatibility/2006">
              <mc:Choice xmlns:v="urn:schemas-microsoft-com:vml" Requires="v">
                <p:oleObj spid="_x0000_s313363" name="Equation" r:id="rId3" imgW="2679480" imgH="419040" progId="Equation.DSMT4">
                  <p:embed/>
                </p:oleObj>
              </mc:Choice>
              <mc:Fallback>
                <p:oleObj name="Equation" r:id="rId3" imgW="2679480" imgH="41904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4149080"/>
                        <a:ext cx="5298654" cy="828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7"/>
          <p:cNvGraphicFramePr>
            <a:graphicFrameLocks noChangeAspect="1"/>
          </p:cNvGraphicFramePr>
          <p:nvPr/>
        </p:nvGraphicFramePr>
        <p:xfrm>
          <a:off x="1259632" y="5084763"/>
          <a:ext cx="3790950" cy="828675"/>
        </p:xfrm>
        <a:graphic>
          <a:graphicData uri="http://schemas.openxmlformats.org/presentationml/2006/ole">
            <mc:AlternateContent xmlns:mc="http://schemas.openxmlformats.org/markup-compatibility/2006">
              <mc:Choice xmlns:v="urn:schemas-microsoft-com:vml" Requires="v">
                <p:oleObj spid="_x0000_s313364" name="Equation" r:id="rId5" imgW="1917360" imgH="419040" progId="Equation.DSMT4">
                  <p:embed/>
                </p:oleObj>
              </mc:Choice>
              <mc:Fallback>
                <p:oleObj name="Equation" r:id="rId5" imgW="1917360" imgH="41904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5084763"/>
                        <a:ext cx="379095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827584" y="510952"/>
            <a:ext cx="662473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四、</a:t>
            </a:r>
            <a:r>
              <a:rPr lang="en-US" altLang="zh-CN" sz="4400" b="1" dirty="0" smtClean="0">
                <a:solidFill>
                  <a:schemeClr val="accent2">
                    <a:lumMod val="75000"/>
                  </a:schemeClr>
                </a:solidFill>
                <a:effectLst>
                  <a:outerShdw blurRad="38100" dist="38100" dir="2700000" algn="tl">
                    <a:srgbClr val="000000">
                      <a:alpha val="43137"/>
                    </a:srgbClr>
                  </a:outerShdw>
                </a:effectLst>
              </a:rPr>
              <a:t>AM</a:t>
            </a:r>
            <a:r>
              <a:rPr lang="zh-CN" altLang="en-US" sz="4400" b="1" dirty="0" smtClean="0">
                <a:solidFill>
                  <a:schemeClr val="accent2">
                    <a:lumMod val="75000"/>
                  </a:schemeClr>
                </a:solidFill>
                <a:effectLst>
                  <a:outerShdw blurRad="38100" dist="38100" dir="2700000" algn="tl">
                    <a:srgbClr val="000000">
                      <a:alpha val="43137"/>
                    </a:srgbClr>
                  </a:outerShdw>
                </a:effectLst>
              </a:rPr>
              <a:t>包络检波的性能</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
        <p:nvSpPr>
          <p:cNvPr id="11" name="矩形 10"/>
          <p:cNvSpPr/>
          <p:nvPr/>
        </p:nvSpPr>
        <p:spPr>
          <a:xfrm>
            <a:off x="251520" y="4757082"/>
            <a:ext cx="6696744" cy="400110"/>
          </a:xfrm>
          <a:prstGeom prst="rect">
            <a:avLst/>
          </a:prstGeom>
        </p:spPr>
        <p:txBody>
          <a:bodyPr wrap="square">
            <a:spAutoFit/>
          </a:bodyPr>
          <a:lstStyle/>
          <a:p>
            <a:pPr>
              <a:buFont typeface="Wingdings" pitchFamily="2" charset="2"/>
              <a:buChar char="n"/>
            </a:pPr>
            <a:r>
              <a:rPr lang="zh-CN" altLang="en-US" sz="2000" dirty="0" smtClean="0"/>
              <a:t>包络检波器的输入是信号与噪声的混合波形</a:t>
            </a:r>
            <a:endParaRPr lang="zh-CN" altLang="en-US" sz="2000" dirty="0"/>
          </a:p>
        </p:txBody>
      </p:sp>
      <p:graphicFrame>
        <p:nvGraphicFramePr>
          <p:cNvPr id="344072" name="Object 4"/>
          <p:cNvGraphicFramePr>
            <a:graphicFrameLocks noChangeAspect="1"/>
          </p:cNvGraphicFramePr>
          <p:nvPr/>
        </p:nvGraphicFramePr>
        <p:xfrm>
          <a:off x="611560" y="692696"/>
          <a:ext cx="7804150" cy="1960563"/>
        </p:xfrm>
        <a:graphic>
          <a:graphicData uri="http://schemas.openxmlformats.org/presentationml/2006/ole">
            <mc:AlternateContent xmlns:mc="http://schemas.openxmlformats.org/markup-compatibility/2006">
              <mc:Choice xmlns:v="urn:schemas-microsoft-com:vml" Requires="v">
                <p:oleObj spid="_x0000_s344135" name="Visio" r:id="rId3" imgW="2806575" imgH="704257" progId="Visio.Drawing.11">
                  <p:embed/>
                </p:oleObj>
              </mc:Choice>
              <mc:Fallback>
                <p:oleObj name="Visio" r:id="rId3" imgW="2806575" imgH="704257"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692696"/>
                        <a:ext cx="7804150"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4073" name="Object 5"/>
          <p:cNvGraphicFramePr>
            <a:graphicFrameLocks noChangeAspect="1"/>
          </p:cNvGraphicFramePr>
          <p:nvPr/>
        </p:nvGraphicFramePr>
        <p:xfrm>
          <a:off x="683568" y="3584947"/>
          <a:ext cx="3744913" cy="574675"/>
        </p:xfrm>
        <a:graphic>
          <a:graphicData uri="http://schemas.openxmlformats.org/presentationml/2006/ole">
            <mc:AlternateContent xmlns:mc="http://schemas.openxmlformats.org/markup-compatibility/2006">
              <mc:Choice xmlns:v="urn:schemas-microsoft-com:vml" Requires="v">
                <p:oleObj spid="_x0000_s344136" name="Equation" r:id="rId5" imgW="1981080" imgH="304560" progId="Equation.DSMT4">
                  <p:embed/>
                </p:oleObj>
              </mc:Choice>
              <mc:Fallback>
                <p:oleObj name="Equation" r:id="rId5" imgW="1981080" imgH="30456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3584947"/>
                        <a:ext cx="3744913"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74" name="Object 12"/>
          <p:cNvGraphicFramePr>
            <a:graphicFrameLocks noChangeAspect="1"/>
          </p:cNvGraphicFramePr>
          <p:nvPr/>
        </p:nvGraphicFramePr>
        <p:xfrm>
          <a:off x="611560" y="4161011"/>
          <a:ext cx="4392612" cy="492125"/>
        </p:xfrm>
        <a:graphic>
          <a:graphicData uri="http://schemas.openxmlformats.org/presentationml/2006/ole">
            <mc:AlternateContent xmlns:mc="http://schemas.openxmlformats.org/markup-compatibility/2006">
              <mc:Choice xmlns:v="urn:schemas-microsoft-com:vml" Requires="v">
                <p:oleObj spid="_x0000_s344137" name="Equation" r:id="rId7" imgW="1701720" imgH="190440" progId="Equation.DSMT4">
                  <p:embed/>
                </p:oleObj>
              </mc:Choice>
              <mc:Fallback>
                <p:oleObj name="Equation" r:id="rId7" imgW="1701720" imgH="19044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560" y="4161011"/>
                        <a:ext cx="4392612"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75" name="Object 7"/>
          <p:cNvGraphicFramePr>
            <a:graphicFrameLocks noChangeAspect="1"/>
          </p:cNvGraphicFramePr>
          <p:nvPr/>
        </p:nvGraphicFramePr>
        <p:xfrm>
          <a:off x="5508104" y="3356992"/>
          <a:ext cx="2222500" cy="571500"/>
        </p:xfrm>
        <a:graphic>
          <a:graphicData uri="http://schemas.openxmlformats.org/presentationml/2006/ole">
            <mc:AlternateContent xmlns:mc="http://schemas.openxmlformats.org/markup-compatibility/2006">
              <mc:Choice xmlns:v="urn:schemas-microsoft-com:vml" Requires="v">
                <p:oleObj spid="_x0000_s344138" name="Equation" r:id="rId9" imgW="888840" imgH="228600" progId="Equation.DSMT4">
                  <p:embed/>
                </p:oleObj>
              </mc:Choice>
              <mc:Fallback>
                <p:oleObj name="Equation" r:id="rId9" imgW="888840" imgH="2286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104" y="3356992"/>
                        <a:ext cx="22225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76" name="Object 10"/>
          <p:cNvGraphicFramePr>
            <a:graphicFrameLocks noChangeAspect="1"/>
          </p:cNvGraphicFramePr>
          <p:nvPr/>
        </p:nvGraphicFramePr>
        <p:xfrm>
          <a:off x="5340350" y="2476500"/>
          <a:ext cx="3333750" cy="984250"/>
        </p:xfrm>
        <a:graphic>
          <a:graphicData uri="http://schemas.openxmlformats.org/presentationml/2006/ole">
            <mc:AlternateContent xmlns:mc="http://schemas.openxmlformats.org/markup-compatibility/2006">
              <mc:Choice xmlns:v="urn:schemas-microsoft-com:vml" Requires="v">
                <p:oleObj spid="_x0000_s344139" name="Equation" r:id="rId11" imgW="1333440" imgH="393480" progId="Equation.DSMT4">
                  <p:embed/>
                </p:oleObj>
              </mc:Choice>
              <mc:Fallback>
                <p:oleObj name="Equation" r:id="rId11" imgW="1333440" imgH="39348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0350" y="2476500"/>
                        <a:ext cx="333375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77" name="Object 11"/>
          <p:cNvGraphicFramePr>
            <a:graphicFrameLocks noChangeAspect="1"/>
          </p:cNvGraphicFramePr>
          <p:nvPr/>
        </p:nvGraphicFramePr>
        <p:xfrm>
          <a:off x="706438" y="5240338"/>
          <a:ext cx="8091487" cy="1284287"/>
        </p:xfrm>
        <a:graphic>
          <a:graphicData uri="http://schemas.openxmlformats.org/presentationml/2006/ole">
            <mc:AlternateContent xmlns:mc="http://schemas.openxmlformats.org/markup-compatibility/2006">
              <mc:Choice xmlns:v="urn:schemas-microsoft-com:vml" Requires="v">
                <p:oleObj spid="_x0000_s344140" name="Equation" r:id="rId13" imgW="2958840" imgH="469800" progId="Equation.DSMT4">
                  <p:embed/>
                </p:oleObj>
              </mc:Choice>
              <mc:Fallback>
                <p:oleObj name="Equation" r:id="rId13" imgW="2958840" imgH="4698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438" y="5240338"/>
                        <a:ext cx="8091487" cy="1284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78" name="Object 5"/>
          <p:cNvGraphicFramePr>
            <a:graphicFrameLocks noChangeAspect="1"/>
          </p:cNvGraphicFramePr>
          <p:nvPr/>
        </p:nvGraphicFramePr>
        <p:xfrm>
          <a:off x="5652120" y="4005064"/>
          <a:ext cx="2395537" cy="1066800"/>
        </p:xfrm>
        <a:graphic>
          <a:graphicData uri="http://schemas.openxmlformats.org/presentationml/2006/ole">
            <mc:AlternateContent xmlns:mc="http://schemas.openxmlformats.org/markup-compatibility/2006">
              <mc:Choice xmlns:v="urn:schemas-microsoft-com:vml" Requires="v">
                <p:oleObj spid="_x0000_s344141" name="Equation" r:id="rId15" imgW="1143000" imgH="507960" progId="Equation.DSMT4">
                  <p:embed/>
                </p:oleObj>
              </mc:Choice>
              <mc:Fallback>
                <p:oleObj name="Equation" r:id="rId15" imgW="1143000" imgH="507960" progId="Equation.DSMT4">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52120" y="4005064"/>
                        <a:ext cx="2395537"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矩形 15"/>
          <p:cNvSpPr/>
          <p:nvPr/>
        </p:nvSpPr>
        <p:spPr>
          <a:xfrm>
            <a:off x="539552" y="2564904"/>
            <a:ext cx="4248472" cy="977191"/>
          </a:xfrm>
          <a:prstGeom prst="rect">
            <a:avLst/>
          </a:prstGeom>
        </p:spPr>
        <p:txBody>
          <a:bodyPr wrap="square">
            <a:spAutoFit/>
          </a:bodyPr>
          <a:lstStyle/>
          <a:p>
            <a:pPr>
              <a:lnSpc>
                <a:spcPct val="125000"/>
              </a:lnSpc>
              <a:spcBef>
                <a:spcPct val="50000"/>
              </a:spcBef>
            </a:pPr>
            <a:r>
              <a:rPr lang="zh-CN" altLang="en-US" dirty="0" smtClean="0"/>
              <a:t> </a:t>
            </a:r>
            <a:r>
              <a:rPr lang="en-US" altLang="zh-CN" sz="1800" dirty="0" smtClean="0"/>
              <a:t>A</a:t>
            </a:r>
            <a:r>
              <a:rPr lang="en-US" altLang="zh-CN" sz="1800" baseline="-25000" dirty="0" smtClean="0"/>
              <a:t>0</a:t>
            </a:r>
            <a:r>
              <a:rPr lang="zh-CN" altLang="en-US" sz="1800" dirty="0" smtClean="0"/>
              <a:t>为载波幅度，</a:t>
            </a:r>
            <a:r>
              <a:rPr lang="en-US" altLang="zh-CN" sz="1800" dirty="0" smtClean="0"/>
              <a:t>m(t)</a:t>
            </a:r>
            <a:r>
              <a:rPr lang="zh-CN" altLang="en-US" sz="1800" dirty="0" smtClean="0"/>
              <a:t>为调制信号。这里仍假设</a:t>
            </a:r>
            <a:r>
              <a:rPr lang="en-US" altLang="zh-CN" sz="1800" dirty="0" smtClean="0"/>
              <a:t>m(t)</a:t>
            </a:r>
            <a:r>
              <a:rPr lang="zh-CN" altLang="en-US" sz="1800" dirty="0" smtClean="0"/>
              <a:t>的均值为</a:t>
            </a:r>
            <a:r>
              <a:rPr lang="en-US" altLang="zh-CN" sz="1800" dirty="0" smtClean="0"/>
              <a:t>0</a:t>
            </a:r>
            <a:r>
              <a:rPr lang="zh-CN" altLang="en-US" sz="1800" dirty="0" smtClean="0"/>
              <a:t>， 且</a:t>
            </a:r>
            <a:r>
              <a:rPr lang="en-US" altLang="zh-CN" sz="1800" dirty="0" smtClean="0"/>
              <a:t>A</a:t>
            </a:r>
            <a:r>
              <a:rPr lang="en-US" altLang="zh-CN" sz="1800" baseline="-25000" dirty="0" smtClean="0"/>
              <a:t>0</a:t>
            </a:r>
            <a:r>
              <a:rPr lang="en-US" altLang="zh-CN" sz="1800" dirty="0" smtClean="0"/>
              <a:t>≥|m(t)|</a:t>
            </a:r>
            <a:r>
              <a:rPr lang="en-US" altLang="zh-CN" sz="1800" baseline="-25000" dirty="0" smtClean="0"/>
              <a:t>max</a:t>
            </a:r>
            <a:r>
              <a:rPr lang="zh-CN" altLang="en-US" sz="1800" dirty="0" smtClean="0"/>
              <a:t>。</a:t>
            </a:r>
            <a:endParaRPr lang="zh-CN" altLang="en-US" sz="1800" dirty="0"/>
          </a:p>
        </p:txBody>
      </p:sp>
    </p:spTree>
  </p:cSld>
  <p:clrMapOvr>
    <a:masterClrMapping/>
  </p:clrMapOvr>
  <p:transition spd="med">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381000" y="1508645"/>
            <a:ext cx="8305800" cy="1015663"/>
          </a:xfrm>
          <a:prstGeom prst="rect">
            <a:avLst/>
          </a:prstGeom>
          <a:noFill/>
          <a:ln w="9525">
            <a:noFill/>
            <a:miter lim="800000"/>
            <a:headEnd/>
            <a:tailEnd/>
          </a:ln>
        </p:spPr>
        <p:txBody>
          <a:bodyPr>
            <a:spAutoFit/>
          </a:bodyPr>
          <a:lstStyle/>
          <a:p>
            <a:pPr algn="just">
              <a:spcBef>
                <a:spcPct val="50000"/>
              </a:spcBef>
              <a:buFont typeface="Wingdings" pitchFamily="2" charset="2"/>
              <a:buChar char="n"/>
            </a:pPr>
            <a:r>
              <a:rPr lang="zh-CN" altLang="en-US" sz="2400" dirty="0" smtClean="0"/>
              <a:t>其中</a:t>
            </a:r>
            <a:r>
              <a:rPr lang="zh-CN" altLang="en-US" sz="2400" dirty="0"/>
              <a:t>合成包络</a:t>
            </a:r>
          </a:p>
          <a:p>
            <a:pPr algn="just">
              <a:spcBef>
                <a:spcPct val="50000"/>
              </a:spcBef>
              <a:buFont typeface="Wingdings" pitchFamily="2" charset="2"/>
              <a:buChar char="n"/>
            </a:pPr>
            <a:r>
              <a:rPr lang="zh-CN" altLang="en-US" sz="2400" dirty="0" smtClean="0"/>
              <a:t> 合成相位</a:t>
            </a:r>
            <a:endParaRPr lang="en-US" altLang="zh-CN" sz="2400" dirty="0"/>
          </a:p>
        </p:txBody>
      </p:sp>
      <p:graphicFrame>
        <p:nvGraphicFramePr>
          <p:cNvPr id="40962" name="Object 5"/>
          <p:cNvGraphicFramePr>
            <a:graphicFrameLocks noChangeAspect="1"/>
          </p:cNvGraphicFramePr>
          <p:nvPr/>
        </p:nvGraphicFramePr>
        <p:xfrm>
          <a:off x="3059832" y="1340768"/>
          <a:ext cx="4535488" cy="627063"/>
        </p:xfrm>
        <a:graphic>
          <a:graphicData uri="http://schemas.openxmlformats.org/presentationml/2006/ole">
            <mc:AlternateContent xmlns:mc="http://schemas.openxmlformats.org/markup-compatibility/2006">
              <mc:Choice xmlns:v="urn:schemas-microsoft-com:vml" Requires="v">
                <p:oleObj spid="_x0000_s40992" name="Equation" r:id="rId3" imgW="1841400" imgH="253800" progId="Equation.DSMT4">
                  <p:embed/>
                </p:oleObj>
              </mc:Choice>
              <mc:Fallback>
                <p:oleObj name="Equation" r:id="rId3" imgW="1841400" imgH="253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340768"/>
                        <a:ext cx="4535488"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6"/>
          <p:cNvGraphicFramePr>
            <a:graphicFrameLocks noChangeAspect="1"/>
          </p:cNvGraphicFramePr>
          <p:nvPr/>
        </p:nvGraphicFramePr>
        <p:xfrm>
          <a:off x="3059832" y="1844824"/>
          <a:ext cx="4384675" cy="1012825"/>
        </p:xfrm>
        <a:graphic>
          <a:graphicData uri="http://schemas.openxmlformats.org/presentationml/2006/ole">
            <mc:AlternateContent xmlns:mc="http://schemas.openxmlformats.org/markup-compatibility/2006">
              <mc:Choice xmlns:v="urn:schemas-microsoft-com:vml" Requires="v">
                <p:oleObj spid="_x0000_s40993" name="Equation" r:id="rId5" imgW="1650960" imgH="380880" progId="Equation.DSMT4">
                  <p:embed/>
                </p:oleObj>
              </mc:Choice>
              <mc:Fallback>
                <p:oleObj name="Equation" r:id="rId5" imgW="1650960" imgH="3808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1844824"/>
                        <a:ext cx="4384675"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5" name="Text Box 7"/>
          <p:cNvSpPr txBox="1">
            <a:spLocks noChangeArrowheads="1"/>
          </p:cNvSpPr>
          <p:nvPr/>
        </p:nvSpPr>
        <p:spPr bwMode="auto">
          <a:xfrm>
            <a:off x="381000" y="2996952"/>
            <a:ext cx="8458200" cy="2514343"/>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2400" b="1" dirty="0" smtClean="0">
                <a:solidFill>
                  <a:srgbClr val="FF3300"/>
                </a:solidFill>
              </a:rPr>
              <a:t>理想</a:t>
            </a:r>
            <a:r>
              <a:rPr lang="zh-CN" altLang="en-US" sz="2400" b="1" dirty="0">
                <a:solidFill>
                  <a:srgbClr val="FF3300"/>
                </a:solidFill>
              </a:rPr>
              <a:t>包络检波器的输出就是</a:t>
            </a:r>
            <a:r>
              <a:rPr lang="en-US" altLang="zh-CN" sz="2400" b="1" dirty="0">
                <a:solidFill>
                  <a:srgbClr val="FF3300"/>
                </a:solidFill>
              </a:rPr>
              <a:t>E(t)</a:t>
            </a:r>
            <a:r>
              <a:rPr lang="zh-CN" altLang="en-US" sz="2400" dirty="0" smtClean="0"/>
              <a:t>，可以看出检波</a:t>
            </a:r>
            <a:r>
              <a:rPr lang="zh-CN" altLang="en-US" sz="2400" dirty="0"/>
              <a:t>输出中有用信号与噪声无法完全分开。因此，计算</a:t>
            </a:r>
            <a:r>
              <a:rPr lang="zh-CN" altLang="en-US" sz="2400" b="1" dirty="0">
                <a:solidFill>
                  <a:srgbClr val="FF0000"/>
                </a:solidFill>
              </a:rPr>
              <a:t>输出信噪比</a:t>
            </a:r>
            <a:r>
              <a:rPr lang="zh-CN" altLang="en-US" sz="2400" dirty="0"/>
              <a:t>是件困难的事。我们来考虑两种特殊情况。 </a:t>
            </a:r>
          </a:p>
          <a:p>
            <a:pPr algn="just">
              <a:spcBef>
                <a:spcPts val="0"/>
              </a:spcBef>
            </a:pPr>
            <a:r>
              <a:rPr lang="zh-CN" altLang="en-US" sz="2400" b="1" dirty="0"/>
              <a:t>        </a:t>
            </a:r>
            <a:r>
              <a:rPr lang="en-US" altLang="zh-CN" sz="2400" b="1" dirty="0"/>
              <a:t>1</a:t>
            </a:r>
            <a:r>
              <a:rPr lang="zh-CN" altLang="en-US" sz="2400" b="1" dirty="0"/>
              <a:t>） 大信噪比情况</a:t>
            </a:r>
            <a:endParaRPr lang="zh-CN" altLang="en-US" sz="2400" dirty="0"/>
          </a:p>
          <a:p>
            <a:pPr algn="just">
              <a:spcBef>
                <a:spcPts val="0"/>
              </a:spcBef>
            </a:pPr>
            <a:r>
              <a:rPr lang="zh-CN" altLang="en-US" sz="2400" dirty="0"/>
              <a:t>        此时， 输入信号幅度远大于噪声幅度， 即</a:t>
            </a:r>
          </a:p>
          <a:p>
            <a:pPr>
              <a:lnSpc>
                <a:spcPct val="115000"/>
              </a:lnSpc>
              <a:spcBef>
                <a:spcPct val="50000"/>
              </a:spcBef>
            </a:pPr>
            <a:endParaRPr lang="en-US" altLang="zh-CN" sz="2400" dirty="0"/>
          </a:p>
        </p:txBody>
      </p:sp>
      <p:graphicFrame>
        <p:nvGraphicFramePr>
          <p:cNvPr id="2" name="Object 5"/>
          <p:cNvGraphicFramePr>
            <a:graphicFrameLocks noChangeAspect="1"/>
          </p:cNvGraphicFramePr>
          <p:nvPr>
            <p:extLst>
              <p:ext uri="{D42A27DB-BD31-4B8C-83A1-F6EECF244321}">
                <p14:modId xmlns:p14="http://schemas.microsoft.com/office/powerpoint/2010/main" val="3352899745"/>
              </p:ext>
            </p:extLst>
          </p:nvPr>
        </p:nvGraphicFramePr>
        <p:xfrm>
          <a:off x="1366838" y="5084763"/>
          <a:ext cx="4535487" cy="769937"/>
        </p:xfrm>
        <a:graphic>
          <a:graphicData uri="http://schemas.openxmlformats.org/presentationml/2006/ole">
            <mc:AlternateContent xmlns:mc="http://schemas.openxmlformats.org/markup-compatibility/2006">
              <mc:Choice xmlns:v="urn:schemas-microsoft-com:vml" Requires="v">
                <p:oleObj spid="_x0000_s40994" name="Equation" r:id="rId7" imgW="1562040" imgH="266400" progId="Equation.DSMT4">
                  <p:embed/>
                </p:oleObj>
              </mc:Choice>
              <mc:Fallback>
                <p:oleObj name="Equation" r:id="rId7" imgW="1562040" imgH="266400" progId="Equation.DSMT4">
                  <p:embed/>
                  <p:pic>
                    <p:nvPicPr>
                      <p:cNvPr id="0" name="Picture 4"/>
                      <p:cNvPicPr>
                        <a:picLocks noChangeAspect="1" noChangeArrowheads="1"/>
                      </p:cNvPicPr>
                      <p:nvPr/>
                    </p:nvPicPr>
                    <p:blipFill>
                      <a:blip r:embed="rId8"/>
                      <a:srcRect/>
                      <a:stretch>
                        <a:fillRect/>
                      </a:stretch>
                    </p:blipFill>
                    <p:spPr bwMode="auto">
                      <a:xfrm>
                        <a:off x="1366838" y="5084763"/>
                        <a:ext cx="4535487" cy="76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973832" y="1319213"/>
            <a:ext cx="4102224" cy="457200"/>
          </a:xfrm>
          <a:prstGeom prst="rect">
            <a:avLst/>
          </a:prstGeom>
          <a:noFill/>
          <a:ln w="9525">
            <a:noFill/>
            <a:miter lim="800000"/>
            <a:headEnd/>
            <a:tailEnd/>
          </a:ln>
        </p:spPr>
        <p:txBody>
          <a:bodyPr wrap="square">
            <a:spAutoFit/>
          </a:bodyPr>
          <a:lstStyle/>
          <a:p>
            <a:pPr algn="just">
              <a:spcBef>
                <a:spcPct val="50000"/>
              </a:spcBef>
            </a:pPr>
            <a:r>
              <a:rPr lang="zh-CN" altLang="en-US" sz="2400" dirty="0" smtClean="0"/>
              <a:t>包络检波器的输出可</a:t>
            </a:r>
            <a:r>
              <a:rPr lang="zh-CN" altLang="en-US" sz="2400" dirty="0"/>
              <a:t>简化</a:t>
            </a:r>
            <a:r>
              <a:rPr lang="zh-CN" altLang="en-US" sz="2400" dirty="0" smtClean="0"/>
              <a:t>为：</a:t>
            </a:r>
            <a:endParaRPr lang="zh-CN" altLang="en-US" sz="2400" dirty="0"/>
          </a:p>
        </p:txBody>
      </p:sp>
      <p:graphicFrame>
        <p:nvGraphicFramePr>
          <p:cNvPr id="8" name="Object 7"/>
          <p:cNvGraphicFramePr>
            <a:graphicFrameLocks noChangeAspect="1"/>
          </p:cNvGraphicFramePr>
          <p:nvPr/>
        </p:nvGraphicFramePr>
        <p:xfrm>
          <a:off x="611560" y="1700808"/>
          <a:ext cx="6970712" cy="608013"/>
        </p:xfrm>
        <a:graphic>
          <a:graphicData uri="http://schemas.openxmlformats.org/presentationml/2006/ole">
            <mc:AlternateContent xmlns:mc="http://schemas.openxmlformats.org/markup-compatibility/2006">
              <mc:Choice xmlns:v="urn:schemas-microsoft-com:vml" Requires="v">
                <p:oleObj spid="_x0000_s372822" name="Equation" r:id="rId3" imgW="3340080" imgH="291960" progId="Equation.3">
                  <p:embed/>
                </p:oleObj>
              </mc:Choice>
              <mc:Fallback>
                <p:oleObj name="Equation" r:id="rId3" imgW="3340080" imgH="2919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700808"/>
                        <a:ext cx="6970712"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1219994" y="2176661"/>
          <a:ext cx="4813300" cy="676275"/>
        </p:xfrm>
        <a:graphic>
          <a:graphicData uri="http://schemas.openxmlformats.org/presentationml/2006/ole">
            <mc:AlternateContent xmlns:mc="http://schemas.openxmlformats.org/markup-compatibility/2006">
              <mc:Choice xmlns:v="urn:schemas-microsoft-com:vml" Requires="v">
                <p:oleObj spid="_x0000_s372823" name="Equation" r:id="rId5" imgW="1803240" imgH="253800" progId="Equation.DSMT4">
                  <p:embed/>
                </p:oleObj>
              </mc:Choice>
              <mc:Fallback>
                <p:oleObj name="Equation" r:id="rId5" imgW="1803240" imgH="253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994" y="2176661"/>
                        <a:ext cx="48133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562145309"/>
              </p:ext>
            </p:extLst>
          </p:nvPr>
        </p:nvGraphicFramePr>
        <p:xfrm>
          <a:off x="1249363" y="2663825"/>
          <a:ext cx="3616325" cy="909638"/>
        </p:xfrm>
        <a:graphic>
          <a:graphicData uri="http://schemas.openxmlformats.org/presentationml/2006/ole">
            <mc:AlternateContent xmlns:mc="http://schemas.openxmlformats.org/markup-compatibility/2006">
              <mc:Choice xmlns:v="urn:schemas-microsoft-com:vml" Requires="v">
                <p:oleObj spid="_x0000_s372824" name="Equation" r:id="rId7" imgW="1511280" imgH="380880" progId="Equation.DSMT4">
                  <p:embed/>
                </p:oleObj>
              </mc:Choice>
              <mc:Fallback>
                <p:oleObj name="Equation" r:id="rId7" imgW="1511280" imgH="380880" progId="Equation.DSMT4">
                  <p:embed/>
                  <p:pic>
                    <p:nvPicPr>
                      <p:cNvPr id="0" name="Object 9"/>
                      <p:cNvPicPr>
                        <a:picLocks noChangeAspect="1" noChangeArrowheads="1"/>
                      </p:cNvPicPr>
                      <p:nvPr/>
                    </p:nvPicPr>
                    <p:blipFill>
                      <a:blip r:embed="rId8"/>
                      <a:srcRect/>
                      <a:stretch>
                        <a:fillRect/>
                      </a:stretch>
                    </p:blipFill>
                    <p:spPr bwMode="auto">
                      <a:xfrm>
                        <a:off x="1249363" y="2663825"/>
                        <a:ext cx="3616325" cy="909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41664741"/>
              </p:ext>
            </p:extLst>
          </p:nvPr>
        </p:nvGraphicFramePr>
        <p:xfrm>
          <a:off x="1265238" y="3436938"/>
          <a:ext cx="3529012" cy="928687"/>
        </p:xfrm>
        <a:graphic>
          <a:graphicData uri="http://schemas.openxmlformats.org/presentationml/2006/ole">
            <mc:AlternateContent xmlns:mc="http://schemas.openxmlformats.org/markup-compatibility/2006">
              <mc:Choice xmlns:v="urn:schemas-microsoft-com:vml" Requires="v">
                <p:oleObj spid="_x0000_s372825" name="Equation" r:id="rId9" imgW="1447560" imgH="380880" progId="Equation.DSMT4">
                  <p:embed/>
                </p:oleObj>
              </mc:Choice>
              <mc:Fallback>
                <p:oleObj name="Equation" r:id="rId9" imgW="1447560" imgH="380880" progId="Equation.DSMT4">
                  <p:embed/>
                  <p:pic>
                    <p:nvPicPr>
                      <p:cNvPr id="0" name="Object 10"/>
                      <p:cNvPicPr>
                        <a:picLocks noChangeAspect="1" noChangeArrowheads="1"/>
                      </p:cNvPicPr>
                      <p:nvPr/>
                    </p:nvPicPr>
                    <p:blipFill>
                      <a:blip r:embed="rId10"/>
                      <a:srcRect/>
                      <a:stretch>
                        <a:fillRect/>
                      </a:stretch>
                    </p:blipFill>
                    <p:spPr bwMode="auto">
                      <a:xfrm>
                        <a:off x="1265238" y="3436938"/>
                        <a:ext cx="3529012"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1292002" y="4221088"/>
          <a:ext cx="2452688" cy="484187"/>
        </p:xfrm>
        <a:graphic>
          <a:graphicData uri="http://schemas.openxmlformats.org/presentationml/2006/ole">
            <mc:AlternateContent xmlns:mc="http://schemas.openxmlformats.org/markup-compatibility/2006">
              <mc:Choice xmlns:v="urn:schemas-microsoft-com:vml" Requires="v">
                <p:oleObj spid="_x0000_s372826" name="Equation" r:id="rId11" imgW="1155600" imgH="228600" progId="Equation.3">
                  <p:embed/>
                </p:oleObj>
              </mc:Choice>
              <mc:Fallback>
                <p:oleObj name="Equation" r:id="rId11" imgW="1155600" imgH="2286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2002" y="4221088"/>
                        <a:ext cx="2452688"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3"/>
          <p:cNvGraphicFramePr>
            <a:graphicFrameLocks noGrp="1" noChangeAspect="1"/>
          </p:cNvGraphicFramePr>
          <p:nvPr>
            <p:ph/>
          </p:nvPr>
        </p:nvGraphicFramePr>
        <p:xfrm>
          <a:off x="5220072" y="3356992"/>
          <a:ext cx="2663775" cy="726985"/>
        </p:xfrm>
        <a:graphic>
          <a:graphicData uri="http://schemas.openxmlformats.org/presentationml/2006/ole">
            <mc:AlternateContent xmlns:mc="http://schemas.openxmlformats.org/markup-compatibility/2006">
              <mc:Choice xmlns:v="urn:schemas-microsoft-com:vml" Requires="v">
                <p:oleObj spid="_x0000_s372827" name="Equation" r:id="rId13" imgW="1536480" imgH="419040" progId="Equation.DSMT4">
                  <p:embed/>
                </p:oleObj>
              </mc:Choice>
              <mc:Fallback>
                <p:oleObj name="Equation" r:id="rId13" imgW="1536480" imgH="41904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20072" y="3356992"/>
                        <a:ext cx="2663775" cy="726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5"/>
          <p:cNvSpPr>
            <a:spLocks noChangeArrowheads="1"/>
          </p:cNvSpPr>
          <p:nvPr/>
        </p:nvSpPr>
        <p:spPr bwMode="auto">
          <a:xfrm>
            <a:off x="5220072" y="2996952"/>
            <a:ext cx="2262158" cy="369332"/>
          </a:xfrm>
          <a:prstGeom prst="rect">
            <a:avLst/>
          </a:prstGeom>
          <a:noFill/>
          <a:ln w="9525">
            <a:noFill/>
            <a:miter lim="800000"/>
            <a:headEnd/>
            <a:tailEnd/>
          </a:ln>
        </p:spPr>
        <p:txBody>
          <a:bodyPr wrap="none">
            <a:spAutoFit/>
          </a:bodyPr>
          <a:lstStyle/>
          <a:p>
            <a:pPr>
              <a:spcBef>
                <a:spcPct val="50000"/>
              </a:spcBef>
            </a:pPr>
            <a:r>
              <a:rPr lang="zh-CN" altLang="en-US" sz="1800" dirty="0"/>
              <a:t>这里利用了近似公式</a:t>
            </a:r>
          </a:p>
        </p:txBody>
      </p:sp>
      <p:sp>
        <p:nvSpPr>
          <p:cNvPr id="15" name="Rectangle 2"/>
          <p:cNvSpPr txBox="1">
            <a:spLocks noChangeArrowheads="1"/>
          </p:cNvSpPr>
          <p:nvPr/>
        </p:nvSpPr>
        <p:spPr bwMode="auto">
          <a:xfrm>
            <a:off x="827584" y="510952"/>
            <a:ext cx="374441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大信噪比情况</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
        <p:nvSpPr>
          <p:cNvPr id="16" name="矩形 15"/>
          <p:cNvSpPr/>
          <p:nvPr/>
        </p:nvSpPr>
        <p:spPr>
          <a:xfrm>
            <a:off x="683568" y="4581128"/>
            <a:ext cx="7128792" cy="707886"/>
          </a:xfrm>
          <a:prstGeom prst="rect">
            <a:avLst/>
          </a:prstGeom>
        </p:spPr>
        <p:txBody>
          <a:bodyPr wrap="square">
            <a:spAutoFit/>
          </a:bodyPr>
          <a:lstStyle/>
          <a:p>
            <a:r>
              <a:rPr lang="zh-CN" altLang="en-US" sz="2000" dirty="0" smtClean="0"/>
              <a:t>上式中直流分量</a:t>
            </a:r>
            <a:r>
              <a:rPr lang="en-US" altLang="zh-CN" sz="2000" dirty="0" smtClean="0"/>
              <a:t>A</a:t>
            </a:r>
            <a:r>
              <a:rPr lang="en-US" altLang="zh-CN" sz="2000" baseline="-25000" dirty="0" smtClean="0"/>
              <a:t>0</a:t>
            </a:r>
            <a:r>
              <a:rPr lang="zh-CN" altLang="en-US" sz="2000" dirty="0" smtClean="0"/>
              <a:t>被电容器阻隔，</a:t>
            </a:r>
            <a:r>
              <a:rPr lang="zh-CN" altLang="en-US" sz="2000" b="1" dirty="0" smtClean="0">
                <a:solidFill>
                  <a:srgbClr val="FF3300"/>
                </a:solidFill>
              </a:rPr>
              <a:t>有用信号与噪声独立地分成两项</a:t>
            </a:r>
            <a:r>
              <a:rPr lang="zh-CN" altLang="en-US" sz="2000" dirty="0" smtClean="0"/>
              <a:t>，因而可分别计算出输出有用信号功率及噪声功率。</a:t>
            </a:r>
            <a:endParaRPr lang="zh-CN" altLang="en-US" sz="2000" dirty="0"/>
          </a:p>
        </p:txBody>
      </p:sp>
      <p:graphicFrame>
        <p:nvGraphicFramePr>
          <p:cNvPr id="372747" name="Object 7"/>
          <p:cNvGraphicFramePr>
            <a:graphicFrameLocks noChangeAspect="1"/>
          </p:cNvGraphicFramePr>
          <p:nvPr/>
        </p:nvGraphicFramePr>
        <p:xfrm>
          <a:off x="683568" y="5191954"/>
          <a:ext cx="1612206" cy="611527"/>
        </p:xfrm>
        <a:graphic>
          <a:graphicData uri="http://schemas.openxmlformats.org/presentationml/2006/ole">
            <mc:AlternateContent xmlns:mc="http://schemas.openxmlformats.org/markup-compatibility/2006">
              <mc:Choice xmlns:v="urn:schemas-microsoft-com:vml" Requires="v">
                <p:oleObj spid="_x0000_s372828" name="Equation" r:id="rId15" imgW="736560" imgH="279360" progId="Equation.DSMT4">
                  <p:embed/>
                </p:oleObj>
              </mc:Choice>
              <mc:Fallback>
                <p:oleObj name="Equation" r:id="rId15" imgW="736560" imgH="279360" progId="Equation.DSMT4">
                  <p:embed/>
                  <p:pic>
                    <p:nvPicPr>
                      <p:cNvPr id="0"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3568" y="5191954"/>
                        <a:ext cx="1612206" cy="6115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8" name="Object 8"/>
          <p:cNvGraphicFramePr>
            <a:graphicFrameLocks noChangeAspect="1"/>
          </p:cNvGraphicFramePr>
          <p:nvPr/>
        </p:nvGraphicFramePr>
        <p:xfrm>
          <a:off x="683568" y="5733256"/>
          <a:ext cx="3740101" cy="597715"/>
        </p:xfrm>
        <a:graphic>
          <a:graphicData uri="http://schemas.openxmlformats.org/presentationml/2006/ole">
            <mc:AlternateContent xmlns:mc="http://schemas.openxmlformats.org/markup-compatibility/2006">
              <mc:Choice xmlns:v="urn:schemas-microsoft-com:vml" Requires="v">
                <p:oleObj spid="_x0000_s372829" name="Equation" r:id="rId17" imgW="1739880" imgH="279360" progId="Equation.DSMT4">
                  <p:embed/>
                </p:oleObj>
              </mc:Choice>
              <mc:Fallback>
                <p:oleObj name="Equation" r:id="rId17" imgW="1739880" imgH="279360" progId="Equation.DSMT4">
                  <p:embed/>
                  <p:pic>
                    <p:nvPicPr>
                      <p:cNvPr id="0"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3568" y="5733256"/>
                        <a:ext cx="3740101" cy="597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9" name="Object 10"/>
          <p:cNvGraphicFramePr>
            <a:graphicFrameLocks noChangeAspect="1"/>
          </p:cNvGraphicFramePr>
          <p:nvPr/>
        </p:nvGraphicFramePr>
        <p:xfrm>
          <a:off x="4788024" y="5301208"/>
          <a:ext cx="2141537" cy="1100138"/>
        </p:xfrm>
        <a:graphic>
          <a:graphicData uri="http://schemas.openxmlformats.org/presentationml/2006/ole">
            <mc:AlternateContent xmlns:mc="http://schemas.openxmlformats.org/markup-compatibility/2006">
              <mc:Choice xmlns:v="urn:schemas-microsoft-com:vml" Requires="v">
                <p:oleObj spid="_x0000_s372830" name="Equation" r:id="rId19" imgW="939600" imgH="482400" progId="Equation.DSMT4">
                  <p:embed/>
                </p:oleObj>
              </mc:Choice>
              <mc:Fallback>
                <p:oleObj name="Equation" r:id="rId19" imgW="939600" imgH="482400" progId="Equation.DSMT4">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88024" y="5301208"/>
                        <a:ext cx="2141537" cy="110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Text Box 6"/>
          <p:cNvSpPr txBox="1">
            <a:spLocks noChangeArrowheads="1"/>
          </p:cNvSpPr>
          <p:nvPr/>
        </p:nvSpPr>
        <p:spPr bwMode="auto">
          <a:xfrm>
            <a:off x="250825" y="1052513"/>
            <a:ext cx="8458200" cy="2123658"/>
          </a:xfrm>
          <a:prstGeom prst="rect">
            <a:avLst/>
          </a:prstGeom>
          <a:noFill/>
          <a:ln w="9525">
            <a:noFill/>
            <a:miter lim="800000"/>
            <a:headEnd/>
            <a:tailEnd/>
          </a:ln>
        </p:spPr>
        <p:txBody>
          <a:bodyPr>
            <a:spAutoFit/>
          </a:bodyPr>
          <a:lstStyle/>
          <a:p>
            <a:pPr algn="just">
              <a:spcBef>
                <a:spcPct val="50000"/>
              </a:spcBef>
            </a:pPr>
            <a:r>
              <a:rPr lang="en-US" altLang="zh-CN" sz="2400" dirty="0"/>
              <a:t>         </a:t>
            </a:r>
            <a:endParaRPr lang="zh-CN" altLang="en-US" sz="2400" dirty="0"/>
          </a:p>
          <a:p>
            <a:pPr>
              <a:spcBef>
                <a:spcPct val="50000"/>
              </a:spcBef>
            </a:pPr>
            <a:r>
              <a:rPr lang="zh-CN" altLang="en-US" sz="2400" dirty="0"/>
              <a:t>                         </a:t>
            </a:r>
            <a:endParaRPr lang="en-US" altLang="zh-CN" sz="2400" dirty="0"/>
          </a:p>
          <a:p>
            <a:pPr>
              <a:spcBef>
                <a:spcPct val="50000"/>
              </a:spcBef>
            </a:pPr>
            <a:r>
              <a:rPr lang="en-US" altLang="zh-CN" sz="2400" dirty="0"/>
              <a:t>                        </a:t>
            </a:r>
          </a:p>
          <a:p>
            <a:pPr>
              <a:spcBef>
                <a:spcPct val="50000"/>
              </a:spcBef>
            </a:pPr>
            <a:r>
              <a:rPr lang="en-US" altLang="zh-CN" sz="2400" dirty="0"/>
              <a:t>                          </a:t>
            </a:r>
            <a:endParaRPr lang="en-US" altLang="zh-CN" sz="2400" baseline="-25000" dirty="0"/>
          </a:p>
        </p:txBody>
      </p:sp>
      <p:sp>
        <p:nvSpPr>
          <p:cNvPr id="43015" name="Text Box 9"/>
          <p:cNvSpPr txBox="1">
            <a:spLocks noChangeArrowheads="1"/>
          </p:cNvSpPr>
          <p:nvPr/>
        </p:nvSpPr>
        <p:spPr bwMode="auto">
          <a:xfrm>
            <a:off x="539552" y="2611760"/>
            <a:ext cx="7239000" cy="457200"/>
          </a:xfrm>
          <a:prstGeom prst="rect">
            <a:avLst/>
          </a:prstGeom>
          <a:noFill/>
          <a:ln w="9525">
            <a:noFill/>
            <a:miter lim="800000"/>
            <a:headEnd/>
            <a:tailEnd/>
          </a:ln>
        </p:spPr>
        <p:txBody>
          <a:bodyPr>
            <a:spAutoFit/>
          </a:bodyPr>
          <a:lstStyle/>
          <a:p>
            <a:pPr algn="just">
              <a:spcBef>
                <a:spcPct val="50000"/>
              </a:spcBef>
            </a:pPr>
            <a:r>
              <a:rPr lang="zh-CN" altLang="en-US" sz="2400" b="1" dirty="0">
                <a:solidFill>
                  <a:srgbClr val="FF0000"/>
                </a:solidFill>
              </a:rPr>
              <a:t>输出</a:t>
            </a:r>
            <a:r>
              <a:rPr lang="zh-CN" altLang="en-US" sz="2400" b="1" dirty="0" smtClean="0">
                <a:solidFill>
                  <a:srgbClr val="FF0000"/>
                </a:solidFill>
              </a:rPr>
              <a:t>信噪比：</a:t>
            </a:r>
            <a:endParaRPr lang="zh-CN" altLang="en-US" sz="2400" b="1" dirty="0">
              <a:solidFill>
                <a:srgbClr val="FF0000"/>
              </a:solidFill>
            </a:endParaRPr>
          </a:p>
        </p:txBody>
      </p:sp>
      <p:sp>
        <p:nvSpPr>
          <p:cNvPr id="43016" name="Text Box 9"/>
          <p:cNvSpPr txBox="1">
            <a:spLocks noChangeArrowheads="1"/>
          </p:cNvSpPr>
          <p:nvPr/>
        </p:nvSpPr>
        <p:spPr bwMode="auto">
          <a:xfrm>
            <a:off x="611560" y="3717032"/>
            <a:ext cx="7239000" cy="457200"/>
          </a:xfrm>
          <a:prstGeom prst="rect">
            <a:avLst/>
          </a:prstGeom>
          <a:noFill/>
          <a:ln w="9525">
            <a:noFill/>
            <a:miter lim="800000"/>
            <a:headEnd/>
            <a:tailEnd/>
          </a:ln>
        </p:spPr>
        <p:txBody>
          <a:bodyPr>
            <a:spAutoFit/>
          </a:bodyPr>
          <a:lstStyle/>
          <a:p>
            <a:pPr algn="just">
              <a:spcBef>
                <a:spcPct val="50000"/>
              </a:spcBef>
            </a:pPr>
            <a:r>
              <a:rPr lang="zh-CN" altLang="en-US" sz="2400" b="1" dirty="0">
                <a:solidFill>
                  <a:srgbClr val="FF0000"/>
                </a:solidFill>
              </a:rPr>
              <a:t>制度</a:t>
            </a:r>
            <a:r>
              <a:rPr lang="zh-CN" altLang="en-US" sz="2400" b="1" dirty="0" smtClean="0">
                <a:solidFill>
                  <a:srgbClr val="FF0000"/>
                </a:solidFill>
              </a:rPr>
              <a:t>增益：</a:t>
            </a:r>
            <a:endParaRPr lang="zh-CN" altLang="en-US" sz="2400" b="1" dirty="0">
              <a:solidFill>
                <a:srgbClr val="FF0000"/>
              </a:solidFill>
            </a:endParaRPr>
          </a:p>
        </p:txBody>
      </p:sp>
      <p:graphicFrame>
        <p:nvGraphicFramePr>
          <p:cNvPr id="43013" name="Object 5"/>
          <p:cNvGraphicFramePr>
            <a:graphicFrameLocks noChangeAspect="1"/>
          </p:cNvGraphicFramePr>
          <p:nvPr/>
        </p:nvGraphicFramePr>
        <p:xfrm>
          <a:off x="2389188" y="3267075"/>
          <a:ext cx="5143500" cy="1406525"/>
        </p:xfrm>
        <a:graphic>
          <a:graphicData uri="http://schemas.openxmlformats.org/presentationml/2006/ole">
            <mc:AlternateContent xmlns:mc="http://schemas.openxmlformats.org/markup-compatibility/2006">
              <mc:Choice xmlns:v="urn:schemas-microsoft-com:vml" Requires="v">
                <p:oleObj spid="_x0000_s43040" name="Equation" r:id="rId3" imgW="1955520" imgH="533160" progId="Equation.DSMT4">
                  <p:embed/>
                </p:oleObj>
              </mc:Choice>
              <mc:Fallback>
                <p:oleObj name="Equation" r:id="rId3" imgW="1955520" imgH="5331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9188" y="3267075"/>
                        <a:ext cx="5143500" cy="140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5"/>
          <p:cNvGraphicFramePr>
            <a:graphicFrameLocks noChangeAspect="1"/>
          </p:cNvGraphicFramePr>
          <p:nvPr/>
        </p:nvGraphicFramePr>
        <p:xfrm>
          <a:off x="2771800" y="1340768"/>
          <a:ext cx="2395538" cy="1066800"/>
        </p:xfrm>
        <a:graphic>
          <a:graphicData uri="http://schemas.openxmlformats.org/presentationml/2006/ole">
            <mc:AlternateContent xmlns:mc="http://schemas.openxmlformats.org/markup-compatibility/2006">
              <mc:Choice xmlns:v="urn:schemas-microsoft-com:vml" Requires="v">
                <p:oleObj spid="_x0000_s43041" name="Equation" r:id="rId5" imgW="1143000" imgH="507960" progId="Equation.DSMT4">
                  <p:embed/>
                </p:oleObj>
              </mc:Choice>
              <mc:Fallback>
                <p:oleObj name="Equation" r:id="rId5" imgW="1143000" imgH="50796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1340768"/>
                        <a:ext cx="2395538"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0"/>
          <p:cNvGraphicFramePr>
            <a:graphicFrameLocks noChangeAspect="1"/>
          </p:cNvGraphicFramePr>
          <p:nvPr/>
        </p:nvGraphicFramePr>
        <p:xfrm>
          <a:off x="2843808" y="2348880"/>
          <a:ext cx="1708150" cy="1100138"/>
        </p:xfrm>
        <a:graphic>
          <a:graphicData uri="http://schemas.openxmlformats.org/presentationml/2006/ole">
            <mc:AlternateContent xmlns:mc="http://schemas.openxmlformats.org/markup-compatibility/2006">
              <mc:Choice xmlns:v="urn:schemas-microsoft-com:vml" Requires="v">
                <p:oleObj spid="_x0000_s43042" name="Equation" r:id="rId7" imgW="749160" imgH="482400" progId="Equation.DSMT4">
                  <p:embed/>
                </p:oleObj>
              </mc:Choice>
              <mc:Fallback>
                <p:oleObj name="Equation" r:id="rId7" imgW="749160" imgH="4824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08" y="2348880"/>
                        <a:ext cx="1708150" cy="110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9"/>
          <p:cNvSpPr txBox="1">
            <a:spLocks noChangeArrowheads="1"/>
          </p:cNvSpPr>
          <p:nvPr/>
        </p:nvSpPr>
        <p:spPr bwMode="auto">
          <a:xfrm>
            <a:off x="539552" y="1628800"/>
            <a:ext cx="7239000" cy="457200"/>
          </a:xfrm>
          <a:prstGeom prst="rect">
            <a:avLst/>
          </a:prstGeom>
          <a:noFill/>
          <a:ln w="9525">
            <a:noFill/>
            <a:miter lim="800000"/>
            <a:headEnd/>
            <a:tailEnd/>
          </a:ln>
        </p:spPr>
        <p:txBody>
          <a:bodyPr>
            <a:spAutoFit/>
          </a:bodyPr>
          <a:lstStyle/>
          <a:p>
            <a:pPr algn="just">
              <a:spcBef>
                <a:spcPct val="50000"/>
              </a:spcBef>
            </a:pPr>
            <a:r>
              <a:rPr lang="zh-CN" altLang="en-US" sz="2400" b="1" dirty="0" smtClean="0">
                <a:solidFill>
                  <a:srgbClr val="FF0000"/>
                </a:solidFill>
              </a:rPr>
              <a:t>输入信噪比：</a:t>
            </a:r>
            <a:endParaRPr lang="zh-CN" altLang="en-US" sz="2400" b="1" dirty="0">
              <a:solidFill>
                <a:srgbClr val="FF0000"/>
              </a:solidFill>
            </a:endParaRPr>
          </a:p>
        </p:txBody>
      </p:sp>
      <p:sp>
        <p:nvSpPr>
          <p:cNvPr id="13" name="矩形 12"/>
          <p:cNvSpPr/>
          <p:nvPr/>
        </p:nvSpPr>
        <p:spPr>
          <a:xfrm>
            <a:off x="323528" y="4725144"/>
            <a:ext cx="8676456" cy="1200329"/>
          </a:xfrm>
          <a:prstGeom prst="rect">
            <a:avLst/>
          </a:prstGeom>
        </p:spPr>
        <p:txBody>
          <a:bodyPr wrap="square">
            <a:spAutoFit/>
          </a:bodyPr>
          <a:lstStyle/>
          <a:p>
            <a:pPr>
              <a:buFont typeface="Wingdings" pitchFamily="2" charset="2"/>
              <a:buChar char="n"/>
            </a:pPr>
            <a:r>
              <a:rPr lang="zh-CN" altLang="en-US" sz="2400" dirty="0" smtClean="0"/>
              <a:t>显然，</a:t>
            </a:r>
            <a:r>
              <a:rPr lang="en-US" altLang="zh-CN" sz="2400" dirty="0" smtClean="0"/>
              <a:t>AM</a:t>
            </a:r>
            <a:r>
              <a:rPr lang="zh-CN" altLang="en-US" sz="2400" dirty="0" smtClean="0"/>
              <a:t>信号的调制制度增益</a:t>
            </a:r>
            <a:r>
              <a:rPr lang="en-US" altLang="zh-CN" sz="2400" dirty="0" smtClean="0"/>
              <a:t>G</a:t>
            </a:r>
            <a:r>
              <a:rPr lang="en-US" altLang="zh-CN" sz="2400" baseline="-25000" dirty="0" smtClean="0"/>
              <a:t>AM</a:t>
            </a:r>
            <a:r>
              <a:rPr lang="zh-CN" altLang="en-US" sz="2400" dirty="0" smtClean="0"/>
              <a:t>随</a:t>
            </a:r>
            <a:r>
              <a:rPr lang="en-US" altLang="zh-CN" sz="2400" dirty="0" smtClean="0"/>
              <a:t>A</a:t>
            </a:r>
            <a:r>
              <a:rPr lang="en-US" altLang="zh-CN" sz="2400" baseline="-25000" dirty="0" smtClean="0"/>
              <a:t>0</a:t>
            </a:r>
            <a:r>
              <a:rPr lang="zh-CN" altLang="en-US" sz="2400" dirty="0" smtClean="0"/>
              <a:t>的减小而增加。</a:t>
            </a:r>
            <a:endParaRPr lang="en-US" altLang="zh-CN" sz="2400" dirty="0" smtClean="0"/>
          </a:p>
          <a:p>
            <a:pPr>
              <a:buFont typeface="Wingdings" pitchFamily="2" charset="2"/>
              <a:buChar char="n"/>
            </a:pPr>
            <a:r>
              <a:rPr lang="zh-CN" altLang="en-US" sz="2400" dirty="0" smtClean="0"/>
              <a:t> 但对包络检波器来说</a:t>
            </a:r>
            <a:r>
              <a:rPr lang="en-US" altLang="zh-CN" sz="2400" dirty="0" smtClean="0"/>
              <a:t>, </a:t>
            </a:r>
            <a:r>
              <a:rPr lang="zh-CN" altLang="en-US" sz="2400" dirty="0" smtClean="0"/>
              <a:t>为了不发生过调制现象</a:t>
            </a:r>
            <a:r>
              <a:rPr lang="en-US" altLang="zh-CN" sz="2400" dirty="0" smtClean="0"/>
              <a:t>,</a:t>
            </a:r>
            <a:r>
              <a:rPr lang="zh-CN" altLang="en-US" sz="2400" dirty="0" smtClean="0"/>
              <a:t>应有</a:t>
            </a:r>
            <a:r>
              <a:rPr lang="en-US" altLang="zh-CN" sz="2400" dirty="0" smtClean="0"/>
              <a:t>A</a:t>
            </a:r>
            <a:r>
              <a:rPr lang="en-US" altLang="zh-CN" sz="2400" baseline="-25000" dirty="0" smtClean="0"/>
              <a:t>0</a:t>
            </a:r>
            <a:r>
              <a:rPr lang="en-US" altLang="zh-CN" sz="2400" dirty="0" smtClean="0"/>
              <a:t>≥|m(t)|</a:t>
            </a:r>
            <a:r>
              <a:rPr lang="en-US" altLang="zh-CN" sz="2400" baseline="-25000" dirty="0" smtClean="0"/>
              <a:t>max</a:t>
            </a:r>
            <a:r>
              <a:rPr lang="zh-CN" altLang="en-US" sz="2400" dirty="0" smtClean="0"/>
              <a:t>，</a:t>
            </a:r>
            <a:endParaRPr lang="en-US" altLang="zh-CN" sz="2400" dirty="0" smtClean="0"/>
          </a:p>
          <a:p>
            <a:pPr>
              <a:buFont typeface="Wingdings" pitchFamily="2" charset="2"/>
              <a:buChar char="n"/>
            </a:pPr>
            <a:r>
              <a:rPr lang="zh-CN" altLang="en-US" sz="2400" dirty="0" smtClean="0"/>
              <a:t>所以</a:t>
            </a:r>
            <a:r>
              <a:rPr lang="en-US" altLang="zh-CN" sz="2400" dirty="0" smtClean="0">
                <a:solidFill>
                  <a:srgbClr val="FF0000"/>
                </a:solidFill>
              </a:rPr>
              <a:t>G</a:t>
            </a:r>
            <a:r>
              <a:rPr lang="en-US" altLang="zh-CN" sz="2400" baseline="-25000" dirty="0" smtClean="0">
                <a:solidFill>
                  <a:srgbClr val="FF0000"/>
                </a:solidFill>
              </a:rPr>
              <a:t>AM</a:t>
            </a:r>
            <a:r>
              <a:rPr lang="zh-CN" altLang="en-US" sz="2400" dirty="0" smtClean="0">
                <a:solidFill>
                  <a:srgbClr val="FF0000"/>
                </a:solidFill>
              </a:rPr>
              <a:t>总是小于</a:t>
            </a:r>
            <a:r>
              <a:rPr lang="en-US" altLang="zh-CN" sz="2400" dirty="0" smtClean="0">
                <a:solidFill>
                  <a:srgbClr val="FF0000"/>
                </a:solidFill>
              </a:rPr>
              <a:t>1</a:t>
            </a:r>
            <a:r>
              <a:rPr lang="zh-CN" altLang="en-US" sz="2400" dirty="0" smtClean="0"/>
              <a:t>。</a:t>
            </a:r>
            <a:endParaRPr lang="zh-CN" altLang="en-US" sz="2400" dirty="0"/>
          </a:p>
        </p:txBody>
      </p:sp>
    </p:spTree>
  </p:cSld>
  <p:clrMapOvr>
    <a:masterClrMapping/>
  </p:clrMapOvr>
  <p:transition spd="med">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p:cNvSpPr txBox="1">
            <a:spLocks noChangeArrowheads="1"/>
          </p:cNvSpPr>
          <p:nvPr/>
        </p:nvSpPr>
        <p:spPr bwMode="auto">
          <a:xfrm>
            <a:off x="457200" y="1944356"/>
            <a:ext cx="7787208" cy="1000980"/>
          </a:xfrm>
          <a:prstGeom prst="rect">
            <a:avLst/>
          </a:prstGeom>
          <a:noFill/>
          <a:ln w="9525">
            <a:noFill/>
            <a:miter lim="800000"/>
            <a:headEnd/>
            <a:tailEnd/>
          </a:ln>
        </p:spPr>
        <p:txBody>
          <a:bodyPr wrap="square">
            <a:spAutoFit/>
          </a:bodyPr>
          <a:lstStyle/>
          <a:p>
            <a:pPr algn="just">
              <a:lnSpc>
                <a:spcPct val="130000"/>
              </a:lnSpc>
              <a:spcBef>
                <a:spcPct val="50000"/>
              </a:spcBef>
              <a:buFont typeface="Wingdings" pitchFamily="2" charset="2"/>
              <a:buChar char="n"/>
            </a:pPr>
            <a:r>
              <a:rPr lang="zh-CN" altLang="en-US" sz="2400" dirty="0" smtClean="0"/>
              <a:t>例如</a:t>
            </a:r>
            <a:r>
              <a:rPr lang="zh-CN" altLang="en-US" sz="2400" dirty="0"/>
              <a:t>：</a:t>
            </a:r>
            <a:r>
              <a:rPr lang="en-US" altLang="zh-CN" sz="2400" dirty="0"/>
              <a:t>100%</a:t>
            </a:r>
            <a:r>
              <a:rPr lang="zh-CN" altLang="en-US" sz="2400" dirty="0"/>
              <a:t>的调制</a:t>
            </a:r>
            <a:r>
              <a:rPr lang="en-US" altLang="zh-CN" sz="2400" dirty="0"/>
              <a:t>(</a:t>
            </a:r>
            <a:r>
              <a:rPr lang="zh-CN" altLang="en-US" sz="2400" dirty="0"/>
              <a:t>即</a:t>
            </a:r>
            <a:r>
              <a:rPr lang="en-US" altLang="zh-CN" sz="2400" dirty="0"/>
              <a:t>A</a:t>
            </a:r>
            <a:r>
              <a:rPr lang="en-US" altLang="zh-CN" sz="2400" baseline="-25000" dirty="0"/>
              <a:t>0</a:t>
            </a:r>
            <a:r>
              <a:rPr lang="en-US" altLang="zh-CN" sz="2400" dirty="0"/>
              <a:t>=|m(t)|</a:t>
            </a:r>
            <a:r>
              <a:rPr lang="en-US" altLang="zh-CN" sz="2400" baseline="-25000" dirty="0"/>
              <a:t>max</a:t>
            </a:r>
            <a:r>
              <a:rPr lang="en-US" altLang="zh-CN" sz="2400" dirty="0"/>
              <a:t>)</a:t>
            </a:r>
            <a:r>
              <a:rPr lang="zh-CN" altLang="en-US" sz="2400" dirty="0"/>
              <a:t>且</a:t>
            </a:r>
            <a:r>
              <a:rPr lang="en-US" altLang="zh-CN" sz="2400" dirty="0"/>
              <a:t>m(t)</a:t>
            </a:r>
            <a:r>
              <a:rPr lang="zh-CN" altLang="en-US" sz="2400" dirty="0"/>
              <a:t>又是正弦型信号时， </a:t>
            </a:r>
            <a:r>
              <a:rPr lang="zh-CN" altLang="en-US" sz="2400" dirty="0" smtClean="0"/>
              <a:t>有：</a:t>
            </a:r>
            <a:endParaRPr lang="en-US" altLang="zh-CN" sz="2400" dirty="0"/>
          </a:p>
        </p:txBody>
      </p:sp>
      <p:graphicFrame>
        <p:nvGraphicFramePr>
          <p:cNvPr id="44034" name="Object 5"/>
          <p:cNvGraphicFramePr>
            <a:graphicFrameLocks noChangeAspect="1"/>
          </p:cNvGraphicFramePr>
          <p:nvPr/>
        </p:nvGraphicFramePr>
        <p:xfrm>
          <a:off x="1843088" y="1268413"/>
          <a:ext cx="2946400" cy="663575"/>
        </p:xfrm>
        <a:graphic>
          <a:graphicData uri="http://schemas.openxmlformats.org/presentationml/2006/ole">
            <mc:AlternateContent xmlns:mc="http://schemas.openxmlformats.org/markup-compatibility/2006">
              <mc:Choice xmlns:v="urn:schemas-microsoft-com:vml" Requires="v">
                <p:oleObj spid="_x0000_s44062" name="Equation" r:id="rId3" imgW="1130040" imgH="253800" progId="Equation.DSMT4">
                  <p:embed/>
                </p:oleObj>
              </mc:Choice>
              <mc:Fallback>
                <p:oleObj name="Equation" r:id="rId3" imgW="1130040" imgH="253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3088" y="1268413"/>
                        <a:ext cx="2946400"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7" name="Text Box 6"/>
          <p:cNvSpPr txBox="1">
            <a:spLocks noChangeArrowheads="1"/>
          </p:cNvSpPr>
          <p:nvPr/>
        </p:nvSpPr>
        <p:spPr bwMode="auto">
          <a:xfrm>
            <a:off x="539552" y="4051920"/>
            <a:ext cx="4724400" cy="457200"/>
          </a:xfrm>
          <a:prstGeom prst="rect">
            <a:avLst/>
          </a:prstGeom>
          <a:noFill/>
          <a:ln w="9525">
            <a:noFill/>
            <a:miter lim="800000"/>
            <a:headEnd/>
            <a:tailEnd/>
          </a:ln>
        </p:spPr>
        <p:txBody>
          <a:bodyPr>
            <a:spAutoFit/>
          </a:bodyPr>
          <a:lstStyle/>
          <a:p>
            <a:pPr algn="just">
              <a:spcBef>
                <a:spcPct val="50000"/>
              </a:spcBef>
              <a:buFont typeface="Wingdings" pitchFamily="2" charset="2"/>
              <a:buChar char="n"/>
            </a:pPr>
            <a:r>
              <a:rPr lang="zh-CN" altLang="en-US" sz="2400" dirty="0" smtClean="0"/>
              <a:t>可</a:t>
            </a:r>
            <a:r>
              <a:rPr lang="zh-CN" altLang="en-US" sz="2400" dirty="0"/>
              <a:t>得</a:t>
            </a:r>
          </a:p>
        </p:txBody>
      </p:sp>
      <p:sp>
        <p:nvSpPr>
          <p:cNvPr id="44038" name="Text Box 8"/>
          <p:cNvSpPr txBox="1">
            <a:spLocks noChangeArrowheads="1"/>
          </p:cNvSpPr>
          <p:nvPr/>
        </p:nvSpPr>
        <p:spPr bwMode="auto">
          <a:xfrm>
            <a:off x="539552" y="5340945"/>
            <a:ext cx="8001000" cy="968375"/>
          </a:xfrm>
          <a:prstGeom prst="rect">
            <a:avLst/>
          </a:prstGeom>
          <a:noFill/>
          <a:ln w="9525">
            <a:noFill/>
            <a:miter lim="800000"/>
            <a:headEnd/>
            <a:tailEnd/>
          </a:ln>
        </p:spPr>
        <p:txBody>
          <a:bodyPr>
            <a:spAutoFit/>
          </a:bodyPr>
          <a:lstStyle/>
          <a:p>
            <a:pPr algn="just">
              <a:lnSpc>
                <a:spcPct val="120000"/>
              </a:lnSpc>
              <a:spcBef>
                <a:spcPct val="50000"/>
              </a:spcBef>
              <a:buFont typeface="Wingdings" pitchFamily="2" charset="2"/>
              <a:buChar char="n"/>
            </a:pPr>
            <a:r>
              <a:rPr lang="zh-CN" altLang="en-US" sz="2400" dirty="0" smtClean="0"/>
              <a:t>这</a:t>
            </a:r>
            <a:r>
              <a:rPr lang="zh-CN" altLang="en-US" sz="2400" dirty="0"/>
              <a:t>是</a:t>
            </a:r>
            <a:r>
              <a:rPr lang="en-US" altLang="zh-CN" sz="2400" dirty="0"/>
              <a:t>AM</a:t>
            </a:r>
            <a:r>
              <a:rPr lang="zh-CN" altLang="en-US" sz="2400" dirty="0"/>
              <a:t>系统的</a:t>
            </a:r>
            <a:r>
              <a:rPr lang="zh-CN" altLang="en-US" sz="2400" b="1" dirty="0">
                <a:solidFill>
                  <a:srgbClr val="FF3300"/>
                </a:solidFill>
              </a:rPr>
              <a:t>最大信噪比增益</a:t>
            </a:r>
            <a:r>
              <a:rPr lang="zh-CN" altLang="en-US" sz="2400" dirty="0"/>
              <a:t>。这说明解调器对输入信噪比没有改善， 而是恶化了。  </a:t>
            </a:r>
          </a:p>
        </p:txBody>
      </p:sp>
      <p:graphicFrame>
        <p:nvGraphicFramePr>
          <p:cNvPr id="7" name="Object 5"/>
          <p:cNvGraphicFramePr>
            <a:graphicFrameLocks noChangeAspect="1"/>
          </p:cNvGraphicFramePr>
          <p:nvPr/>
        </p:nvGraphicFramePr>
        <p:xfrm>
          <a:off x="2051720" y="2492896"/>
          <a:ext cx="1887537" cy="1093788"/>
        </p:xfrm>
        <a:graphic>
          <a:graphicData uri="http://schemas.openxmlformats.org/presentationml/2006/ole">
            <mc:AlternateContent xmlns:mc="http://schemas.openxmlformats.org/markup-compatibility/2006">
              <mc:Choice xmlns:v="urn:schemas-microsoft-com:vml" Requires="v">
                <p:oleObj spid="_x0000_s44063" name="Equation" r:id="rId5" imgW="723600" imgH="419040" progId="Equation.DSMT4">
                  <p:embed/>
                </p:oleObj>
              </mc:Choice>
              <mc:Fallback>
                <p:oleObj name="Equation" r:id="rId5" imgW="723600" imgH="41904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2492896"/>
                        <a:ext cx="1887537"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5"/>
          <p:cNvGraphicFramePr>
            <a:graphicFrameLocks noChangeAspect="1"/>
          </p:cNvGraphicFramePr>
          <p:nvPr/>
        </p:nvGraphicFramePr>
        <p:xfrm>
          <a:off x="1763688" y="3284984"/>
          <a:ext cx="5502300" cy="2122131"/>
        </p:xfrm>
        <a:graphic>
          <a:graphicData uri="http://schemas.openxmlformats.org/presentationml/2006/ole">
            <mc:AlternateContent xmlns:mc="http://schemas.openxmlformats.org/markup-compatibility/2006">
              <mc:Choice xmlns:v="urn:schemas-microsoft-com:vml" Requires="v">
                <p:oleObj spid="_x0000_s44064" name="Equation" r:id="rId7" imgW="2311200" imgH="888840" progId="Equation.DSMT4">
                  <p:embed/>
                </p:oleObj>
              </mc:Choice>
              <mc:Fallback>
                <p:oleObj name="Equation" r:id="rId7" imgW="2311200" imgH="88884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688" y="3284984"/>
                        <a:ext cx="5502300" cy="21221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4"/>
          <p:cNvSpPr txBox="1">
            <a:spLocks noChangeArrowheads="1"/>
          </p:cNvSpPr>
          <p:nvPr/>
        </p:nvSpPr>
        <p:spPr bwMode="auto">
          <a:xfrm>
            <a:off x="381000" y="1502830"/>
            <a:ext cx="8458200" cy="1200329"/>
          </a:xfrm>
          <a:prstGeom prst="rect">
            <a:avLst/>
          </a:prstGeom>
          <a:noFill/>
          <a:ln w="9525">
            <a:noFill/>
            <a:miter lim="800000"/>
            <a:headEnd/>
            <a:tailEnd/>
          </a:ln>
        </p:spPr>
        <p:txBody>
          <a:bodyPr>
            <a:spAutoFit/>
          </a:bodyPr>
          <a:lstStyle/>
          <a:p>
            <a:pPr algn="just">
              <a:spcBef>
                <a:spcPts val="0"/>
              </a:spcBef>
            </a:pPr>
            <a:r>
              <a:rPr lang="en-US" altLang="zh-CN" sz="2400" b="1" dirty="0" smtClean="0"/>
              <a:t>2</a:t>
            </a:r>
            <a:r>
              <a:rPr lang="zh-CN" altLang="en-US" sz="2400" b="1" dirty="0"/>
              <a:t>） 小信噪比情况</a:t>
            </a:r>
            <a:endParaRPr lang="zh-CN" altLang="en-US" sz="2400" dirty="0"/>
          </a:p>
          <a:p>
            <a:pPr algn="just">
              <a:spcBef>
                <a:spcPts val="0"/>
              </a:spcBef>
            </a:pPr>
            <a:r>
              <a:rPr lang="zh-CN" altLang="en-US" sz="2400" dirty="0"/>
              <a:t>        小信噪比指的是噪声幅度远大于信号幅度， 即</a:t>
            </a:r>
          </a:p>
          <a:p>
            <a:pPr>
              <a:spcBef>
                <a:spcPts val="0"/>
              </a:spcBef>
            </a:pPr>
            <a:endParaRPr lang="en-US" altLang="zh-CN" sz="2400" dirty="0"/>
          </a:p>
        </p:txBody>
      </p:sp>
      <p:graphicFrame>
        <p:nvGraphicFramePr>
          <p:cNvPr id="45058" name="Object 6"/>
          <p:cNvGraphicFramePr>
            <a:graphicFrameLocks noChangeAspect="1"/>
          </p:cNvGraphicFramePr>
          <p:nvPr/>
        </p:nvGraphicFramePr>
        <p:xfrm>
          <a:off x="4572000" y="2276872"/>
          <a:ext cx="3621162" cy="548384"/>
        </p:xfrm>
        <a:graphic>
          <a:graphicData uri="http://schemas.openxmlformats.org/presentationml/2006/ole">
            <mc:AlternateContent xmlns:mc="http://schemas.openxmlformats.org/markup-compatibility/2006">
              <mc:Choice xmlns:v="urn:schemas-microsoft-com:vml" Requires="v">
                <p:oleObj spid="_x0000_s45103" name="Equation" r:id="rId3" imgW="2095200" imgH="317160" progId="Equation.DSMT4">
                  <p:embed/>
                </p:oleObj>
              </mc:Choice>
              <mc:Fallback>
                <p:oleObj name="Equation" r:id="rId3" imgW="2095200" imgH="3171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276872"/>
                        <a:ext cx="3621162" cy="548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0" name="Text Box 7"/>
          <p:cNvSpPr txBox="1">
            <a:spLocks noChangeArrowheads="1"/>
          </p:cNvSpPr>
          <p:nvPr/>
        </p:nvSpPr>
        <p:spPr bwMode="auto">
          <a:xfrm>
            <a:off x="987896" y="2611760"/>
            <a:ext cx="6248400" cy="457200"/>
          </a:xfrm>
          <a:prstGeom prst="rect">
            <a:avLst/>
          </a:prstGeom>
          <a:noFill/>
          <a:ln w="9525">
            <a:noFill/>
            <a:miter lim="800000"/>
            <a:headEnd/>
            <a:tailEnd/>
          </a:ln>
        </p:spPr>
        <p:txBody>
          <a:bodyPr>
            <a:spAutoFit/>
          </a:bodyPr>
          <a:lstStyle/>
          <a:p>
            <a:pPr algn="just">
              <a:spcBef>
                <a:spcPct val="50000"/>
              </a:spcBef>
            </a:pPr>
            <a:r>
              <a:rPr lang="zh-CN" altLang="en-US" sz="2400" dirty="0" smtClean="0"/>
              <a:t>包络检波器输出变成：</a:t>
            </a:r>
            <a:endParaRPr lang="zh-CN" altLang="en-US" sz="2400" dirty="0"/>
          </a:p>
        </p:txBody>
      </p:sp>
      <p:sp>
        <p:nvSpPr>
          <p:cNvPr id="5" name="Rectangle 2"/>
          <p:cNvSpPr txBox="1">
            <a:spLocks noChangeArrowheads="1"/>
          </p:cNvSpPr>
          <p:nvPr/>
        </p:nvSpPr>
        <p:spPr bwMode="auto">
          <a:xfrm>
            <a:off x="827584" y="510952"/>
            <a:ext cx="374441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小信噪比情况</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2" name="Object 4"/>
          <p:cNvGraphicFramePr>
            <a:graphicFrameLocks noChangeAspect="1"/>
          </p:cNvGraphicFramePr>
          <p:nvPr/>
        </p:nvGraphicFramePr>
        <p:xfrm>
          <a:off x="1043608" y="2965040"/>
          <a:ext cx="5893073" cy="535968"/>
        </p:xfrm>
        <a:graphic>
          <a:graphicData uri="http://schemas.openxmlformats.org/presentationml/2006/ole">
            <mc:AlternateContent xmlns:mc="http://schemas.openxmlformats.org/markup-compatibility/2006">
              <mc:Choice xmlns:v="urn:schemas-microsoft-com:vml" Requires="v">
                <p:oleObj spid="_x0000_s45104" name="Equation" r:id="rId5" imgW="2793960" imgH="253800" progId="Equation.DSMT4">
                  <p:embed/>
                </p:oleObj>
              </mc:Choice>
              <mc:Fallback>
                <p:oleObj name="Equation" r:id="rId5" imgW="2793960" imgH="253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2965040"/>
                        <a:ext cx="5893073" cy="5359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5"/>
          <p:cNvGraphicFramePr>
            <a:graphicFrameLocks noChangeAspect="1"/>
          </p:cNvGraphicFramePr>
          <p:nvPr/>
        </p:nvGraphicFramePr>
        <p:xfrm>
          <a:off x="1576020" y="3458789"/>
          <a:ext cx="4107371" cy="546275"/>
        </p:xfrm>
        <a:graphic>
          <a:graphicData uri="http://schemas.openxmlformats.org/presentationml/2006/ole">
            <mc:AlternateContent xmlns:mc="http://schemas.openxmlformats.org/markup-compatibility/2006">
              <mc:Choice xmlns:v="urn:schemas-microsoft-com:vml" Requires="v">
                <p:oleObj spid="_x0000_s45105" name="Equation" r:id="rId7" imgW="2197080" imgH="291960" progId="Equation.3">
                  <p:embed/>
                </p:oleObj>
              </mc:Choice>
              <mc:Fallback>
                <p:oleObj name="Equation" r:id="rId7" imgW="2197080" imgH="29196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6020" y="3458789"/>
                        <a:ext cx="4107371" cy="54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1" name="Object 6"/>
          <p:cNvGraphicFramePr>
            <a:graphicFrameLocks noChangeAspect="1"/>
          </p:cNvGraphicFramePr>
          <p:nvPr/>
        </p:nvGraphicFramePr>
        <p:xfrm>
          <a:off x="1576689" y="3933056"/>
          <a:ext cx="4867519" cy="901870"/>
        </p:xfrm>
        <a:graphic>
          <a:graphicData uri="http://schemas.openxmlformats.org/presentationml/2006/ole">
            <mc:AlternateContent xmlns:mc="http://schemas.openxmlformats.org/markup-compatibility/2006">
              <mc:Choice xmlns:v="urn:schemas-microsoft-com:vml" Requires="v">
                <p:oleObj spid="_x0000_s45106" name="Equation" r:id="rId9" imgW="2603160" imgH="482400" progId="Equation.3">
                  <p:embed/>
                </p:oleObj>
              </mc:Choice>
              <mc:Fallback>
                <p:oleObj name="Equation" r:id="rId9" imgW="2603160" imgH="4824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6689" y="3933056"/>
                        <a:ext cx="4867519" cy="9018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2" name="Object 7"/>
          <p:cNvGraphicFramePr>
            <a:graphicFrameLocks noChangeAspect="1"/>
          </p:cNvGraphicFramePr>
          <p:nvPr/>
        </p:nvGraphicFramePr>
        <p:xfrm>
          <a:off x="1616742" y="4738906"/>
          <a:ext cx="3459314" cy="850334"/>
        </p:xfrm>
        <a:graphic>
          <a:graphicData uri="http://schemas.openxmlformats.org/presentationml/2006/ole">
            <mc:AlternateContent xmlns:mc="http://schemas.openxmlformats.org/markup-compatibility/2006">
              <mc:Choice xmlns:v="urn:schemas-microsoft-com:vml" Requires="v">
                <p:oleObj spid="_x0000_s45107" name="Equation" r:id="rId11" imgW="1650960" imgH="406080" progId="Equation.DSMT4">
                  <p:embed/>
                </p:oleObj>
              </mc:Choice>
              <mc:Fallback>
                <p:oleObj name="Equation" r:id="rId11" imgW="1650960" imgH="40608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6742" y="4738906"/>
                        <a:ext cx="3459314" cy="850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4"/>
          <p:cNvGraphicFramePr>
            <a:graphicFrameLocks noChangeAspect="1"/>
          </p:cNvGraphicFramePr>
          <p:nvPr/>
        </p:nvGraphicFramePr>
        <p:xfrm>
          <a:off x="977900" y="1256432"/>
          <a:ext cx="7261225" cy="660400"/>
        </p:xfrm>
        <a:graphic>
          <a:graphicData uri="http://schemas.openxmlformats.org/presentationml/2006/ole">
            <mc:AlternateContent xmlns:mc="http://schemas.openxmlformats.org/markup-compatibility/2006">
              <mc:Choice xmlns:v="urn:schemas-microsoft-com:vml" Requires="v">
                <p:oleObj spid="_x0000_s46156" name="Equation" r:id="rId3" imgW="2793960" imgH="253800" progId="Equation.DSMT4">
                  <p:embed/>
                </p:oleObj>
              </mc:Choice>
              <mc:Fallback>
                <p:oleObj name="Equation" r:id="rId3" imgW="2793960" imgH="253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900" y="1256432"/>
                        <a:ext cx="7261225"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3" name="Object 5"/>
          <p:cNvGraphicFramePr>
            <a:graphicFrameLocks noChangeAspect="1"/>
          </p:cNvGraphicFramePr>
          <p:nvPr/>
        </p:nvGraphicFramePr>
        <p:xfrm>
          <a:off x="1692275" y="1819796"/>
          <a:ext cx="5060950" cy="673100"/>
        </p:xfrm>
        <a:graphic>
          <a:graphicData uri="http://schemas.openxmlformats.org/presentationml/2006/ole">
            <mc:AlternateContent xmlns:mc="http://schemas.openxmlformats.org/markup-compatibility/2006">
              <mc:Choice xmlns:v="urn:schemas-microsoft-com:vml" Requires="v">
                <p:oleObj spid="_x0000_s46157" name="Equation" r:id="rId5" imgW="2197080" imgH="291960" progId="Equation.3">
                  <p:embed/>
                </p:oleObj>
              </mc:Choice>
              <mc:Fallback>
                <p:oleObj name="Equation" r:id="rId5" imgW="2197080" imgH="2919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1819796"/>
                        <a:ext cx="506095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4" name="Object 6"/>
          <p:cNvGraphicFramePr>
            <a:graphicFrameLocks noChangeAspect="1"/>
          </p:cNvGraphicFramePr>
          <p:nvPr/>
        </p:nvGraphicFramePr>
        <p:xfrm>
          <a:off x="1676400" y="2389758"/>
          <a:ext cx="5997575" cy="1111250"/>
        </p:xfrm>
        <a:graphic>
          <a:graphicData uri="http://schemas.openxmlformats.org/presentationml/2006/ole">
            <mc:AlternateContent xmlns:mc="http://schemas.openxmlformats.org/markup-compatibility/2006">
              <mc:Choice xmlns:v="urn:schemas-microsoft-com:vml" Requires="v">
                <p:oleObj spid="_x0000_s46158" name="Equation" r:id="rId7" imgW="2603160" imgH="482400" progId="Equation.3">
                  <p:embed/>
                </p:oleObj>
              </mc:Choice>
              <mc:Fallback>
                <p:oleObj name="Equation" r:id="rId7" imgW="2603160" imgH="482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2389758"/>
                        <a:ext cx="5997575"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7"/>
          <p:cNvGraphicFramePr>
            <a:graphicFrameLocks noChangeAspect="1"/>
          </p:cNvGraphicFramePr>
          <p:nvPr/>
        </p:nvGraphicFramePr>
        <p:xfrm>
          <a:off x="1749425" y="3429000"/>
          <a:ext cx="4262438" cy="1047750"/>
        </p:xfrm>
        <a:graphic>
          <a:graphicData uri="http://schemas.openxmlformats.org/presentationml/2006/ole">
            <mc:AlternateContent xmlns:mc="http://schemas.openxmlformats.org/markup-compatibility/2006">
              <mc:Choice xmlns:v="urn:schemas-microsoft-com:vml" Requires="v">
                <p:oleObj spid="_x0000_s46159" name="Equation" r:id="rId9" imgW="1650960" imgH="406080" progId="Equation.DSMT4">
                  <p:embed/>
                </p:oleObj>
              </mc:Choice>
              <mc:Fallback>
                <p:oleObj name="Equation" r:id="rId9" imgW="1650960" imgH="40608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9425" y="3429000"/>
                        <a:ext cx="4262438"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6" name="Text Box 8"/>
          <p:cNvSpPr txBox="1">
            <a:spLocks noChangeArrowheads="1"/>
          </p:cNvSpPr>
          <p:nvPr/>
        </p:nvSpPr>
        <p:spPr bwMode="auto">
          <a:xfrm>
            <a:off x="609600" y="4653136"/>
            <a:ext cx="8001000" cy="457200"/>
          </a:xfrm>
          <a:prstGeom prst="rect">
            <a:avLst/>
          </a:prstGeom>
          <a:noFill/>
          <a:ln w="9525">
            <a:noFill/>
            <a:miter lim="800000"/>
            <a:headEnd/>
            <a:tailEnd/>
          </a:ln>
        </p:spPr>
        <p:txBody>
          <a:bodyPr>
            <a:spAutoFit/>
          </a:bodyPr>
          <a:lstStyle/>
          <a:p>
            <a:pPr>
              <a:spcBef>
                <a:spcPct val="50000"/>
              </a:spcBef>
            </a:pPr>
            <a:r>
              <a:rPr lang="en-US" altLang="zh-CN" sz="2400" dirty="0"/>
              <a:t>   </a:t>
            </a:r>
            <a:r>
              <a:rPr lang="zh-CN" altLang="en-US" sz="2400" dirty="0"/>
              <a:t>其中</a:t>
            </a:r>
            <a:r>
              <a:rPr lang="en-US" altLang="zh-CN" sz="2400" dirty="0"/>
              <a:t>R(t)</a:t>
            </a:r>
            <a:r>
              <a:rPr lang="zh-CN" altLang="en-US" sz="2400" dirty="0"/>
              <a:t>及</a:t>
            </a:r>
            <a:r>
              <a:rPr lang="en-US" altLang="zh-CN" sz="2400" dirty="0"/>
              <a:t>θ(t)</a:t>
            </a:r>
            <a:r>
              <a:rPr lang="zh-CN" altLang="en-US" sz="2400" dirty="0"/>
              <a:t>代表噪声</a:t>
            </a:r>
            <a:r>
              <a:rPr lang="en-US" altLang="zh-CN" sz="2400" dirty="0"/>
              <a:t>n</a:t>
            </a:r>
            <a:r>
              <a:rPr lang="en-US" altLang="zh-CN" sz="2400" baseline="-25000" dirty="0"/>
              <a:t>i</a:t>
            </a:r>
            <a:r>
              <a:rPr lang="en-US" altLang="zh-CN" sz="2400" dirty="0"/>
              <a:t>(t)</a:t>
            </a:r>
            <a:r>
              <a:rPr lang="zh-CN" altLang="en-US" sz="2400" dirty="0"/>
              <a:t>的包络及相位 </a:t>
            </a:r>
          </a:p>
        </p:txBody>
      </p:sp>
      <p:graphicFrame>
        <p:nvGraphicFramePr>
          <p:cNvPr id="2" name="Object 4"/>
          <p:cNvGraphicFramePr>
            <a:graphicFrameLocks noChangeAspect="1"/>
          </p:cNvGraphicFramePr>
          <p:nvPr/>
        </p:nvGraphicFramePr>
        <p:xfrm>
          <a:off x="6516216" y="3645024"/>
          <a:ext cx="2138513" cy="1931293"/>
        </p:xfrm>
        <a:graphic>
          <a:graphicData uri="http://schemas.openxmlformats.org/presentationml/2006/ole">
            <mc:AlternateContent xmlns:mc="http://schemas.openxmlformats.org/markup-compatibility/2006">
              <mc:Choice xmlns:v="urn:schemas-microsoft-com:vml" Requires="v">
                <p:oleObj spid="_x0000_s46160" name="Equation" r:id="rId11" imgW="1307880" imgH="1180800" progId="Equation.DSMT4">
                  <p:embed/>
                </p:oleObj>
              </mc:Choice>
              <mc:Fallback>
                <p:oleObj name="Equation" r:id="rId11" imgW="1307880" imgH="11808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16216" y="3645024"/>
                        <a:ext cx="2138513" cy="1931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9" name="Object 10"/>
          <p:cNvGraphicFramePr>
            <a:graphicFrameLocks noChangeAspect="1"/>
          </p:cNvGraphicFramePr>
          <p:nvPr/>
        </p:nvGraphicFramePr>
        <p:xfrm>
          <a:off x="8260016" y="6066596"/>
          <a:ext cx="88645" cy="167441"/>
        </p:xfrm>
        <a:graphic>
          <a:graphicData uri="http://schemas.openxmlformats.org/presentationml/2006/ole">
            <mc:AlternateContent xmlns:mc="http://schemas.openxmlformats.org/markup-compatibility/2006">
              <mc:Choice xmlns:v="urn:schemas-microsoft-com:vml" Requires="v">
                <p:oleObj spid="_x0000_s46161" name="Equation" r:id="rId13" imgW="114120" imgH="215640" progId="Equation.3">
                  <p:embed/>
                </p:oleObj>
              </mc:Choice>
              <mc:Fallback>
                <p:oleObj name="Equation" r:id="rId13" imgW="114120" imgH="21564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60016" y="6066596"/>
                        <a:ext cx="88645" cy="167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0" name="Object 9"/>
          <p:cNvGraphicFramePr>
            <a:graphicFrameLocks noChangeAspect="1"/>
          </p:cNvGraphicFramePr>
          <p:nvPr/>
        </p:nvGraphicFramePr>
        <p:xfrm>
          <a:off x="5292080" y="332656"/>
          <a:ext cx="2881189" cy="841762"/>
        </p:xfrm>
        <a:graphic>
          <a:graphicData uri="http://schemas.openxmlformats.org/presentationml/2006/ole">
            <mc:AlternateContent xmlns:mc="http://schemas.openxmlformats.org/markup-compatibility/2006">
              <mc:Choice xmlns:v="urn:schemas-microsoft-com:vml" Requires="v">
                <p:oleObj spid="_x0000_s46162" name="Equation" r:id="rId15" imgW="1434960" imgH="419040" progId="Equation.DSMT4">
                  <p:embed/>
                </p:oleObj>
              </mc:Choice>
              <mc:Fallback>
                <p:oleObj name="Equation" r:id="rId15" imgW="1434960" imgH="41904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92080" y="332656"/>
                        <a:ext cx="2881189" cy="841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1" name="Object 12"/>
          <p:cNvGraphicFramePr>
            <a:graphicFrameLocks noChangeAspect="1"/>
          </p:cNvGraphicFramePr>
          <p:nvPr/>
        </p:nvGraphicFramePr>
        <p:xfrm>
          <a:off x="1547664" y="5013176"/>
          <a:ext cx="4122738" cy="1354138"/>
        </p:xfrm>
        <a:graphic>
          <a:graphicData uri="http://schemas.openxmlformats.org/presentationml/2006/ole">
            <mc:AlternateContent xmlns:mc="http://schemas.openxmlformats.org/markup-compatibility/2006">
              <mc:Choice xmlns:v="urn:schemas-microsoft-com:vml" Requires="v">
                <p:oleObj spid="_x0000_s46163" name="Equation" r:id="rId17" imgW="1739880" imgH="571320" progId="Equation.DSMT4">
                  <p:embed/>
                </p:oleObj>
              </mc:Choice>
              <mc:Fallback>
                <p:oleObj name="Equation" r:id="rId17" imgW="1739880" imgH="57132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7664" y="5013176"/>
                        <a:ext cx="4122738" cy="1354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5" name="Rectangle 3"/>
          <p:cNvSpPr>
            <a:spLocks noGrp="1" noChangeArrowheads="1"/>
          </p:cNvSpPr>
          <p:nvPr>
            <p:ph idx="1"/>
          </p:nvPr>
        </p:nvSpPr>
        <p:spPr>
          <a:xfrm>
            <a:off x="467544" y="1340768"/>
            <a:ext cx="8676456" cy="5256584"/>
          </a:xfrm>
        </p:spPr>
        <p:txBody>
          <a:bodyPr/>
          <a:lstStyle/>
          <a:p>
            <a:pPr marL="514350" indent="-514350" eaLnBrk="1" hangingPunct="1">
              <a:lnSpc>
                <a:spcPct val="80000"/>
              </a:lnSpc>
              <a:buAutoNum type="arabicPeriod"/>
            </a:pPr>
            <a:r>
              <a:rPr lang="zh-CN" altLang="en-US" b="1" dirty="0" smtClean="0">
                <a:solidFill>
                  <a:srgbClr val="0000CC"/>
                </a:solidFill>
                <a:latin typeface="宋体" pitchFamily="2" charset="-122"/>
                <a:hlinkClick r:id="rId3" action="ppaction://hlinksldjump"/>
              </a:rPr>
              <a:t>调制信号：模拟信号 </a:t>
            </a:r>
            <a:endParaRPr lang="en-US" altLang="zh-CN" b="1" dirty="0" smtClean="0">
              <a:solidFill>
                <a:srgbClr val="0000CC"/>
              </a:solidFill>
              <a:latin typeface="宋体" pitchFamily="2" charset="-122"/>
              <a:hlinkClick r:id="rId3" action="ppaction://hlinksldjump"/>
            </a:endParaRPr>
          </a:p>
          <a:p>
            <a:pPr marL="514350" indent="-514350" eaLnBrk="1" hangingPunct="1">
              <a:lnSpc>
                <a:spcPct val="80000"/>
              </a:lnSpc>
              <a:buAutoNum type="arabicPeriod"/>
            </a:pPr>
            <a:r>
              <a:rPr lang="zh-CN" altLang="en-US" b="1" dirty="0" smtClean="0">
                <a:solidFill>
                  <a:srgbClr val="0000CC"/>
                </a:solidFill>
                <a:latin typeface="宋体" pitchFamily="2" charset="-122"/>
                <a:hlinkClick r:id="rId3" action="ppaction://hlinksldjump"/>
              </a:rPr>
              <a:t>载波：连续正弦波</a:t>
            </a:r>
            <a:endParaRPr lang="en-US" altLang="zh-CN" b="1" dirty="0" smtClean="0">
              <a:solidFill>
                <a:srgbClr val="0000CC"/>
              </a:solidFill>
              <a:latin typeface="宋体" pitchFamily="2" charset="-122"/>
              <a:hlinkClick r:id="rId3" action="ppaction://hlinksldjump"/>
            </a:endParaRPr>
          </a:p>
          <a:p>
            <a:pPr marL="514350" indent="-514350" eaLnBrk="1" hangingPunct="1">
              <a:lnSpc>
                <a:spcPct val="80000"/>
              </a:lnSpc>
              <a:buAutoNum type="arabicPeriod"/>
            </a:pPr>
            <a:r>
              <a:rPr lang="zh-CN" altLang="en-US" b="1" dirty="0" smtClean="0">
                <a:solidFill>
                  <a:srgbClr val="0000CC"/>
                </a:solidFill>
                <a:latin typeface="宋体" pitchFamily="2" charset="-122"/>
                <a:hlinkClick r:id="rId3" action="ppaction://hlinksldjump"/>
              </a:rPr>
              <a:t>已调信号：</a:t>
            </a:r>
          </a:p>
          <a:p>
            <a:pPr eaLnBrk="1" hangingPunct="1">
              <a:lnSpc>
                <a:spcPct val="80000"/>
              </a:lnSpc>
            </a:pPr>
            <a:r>
              <a:rPr lang="zh-CN" altLang="en-US" sz="2400" dirty="0" smtClean="0">
                <a:latin typeface="宋体" pitchFamily="2" charset="-122"/>
              </a:rPr>
              <a:t>      </a:t>
            </a:r>
            <a:endParaRPr lang="en-US" altLang="zh-CN" sz="1000" dirty="0" smtClean="0"/>
          </a:p>
        </p:txBody>
      </p:sp>
      <p:sp>
        <p:nvSpPr>
          <p:cNvPr id="5" name="Rectangle 2"/>
          <p:cNvSpPr txBox="1">
            <a:spLocks noChangeArrowheads="1"/>
          </p:cNvSpPr>
          <p:nvPr/>
        </p:nvSpPr>
        <p:spPr bwMode="auto">
          <a:xfrm>
            <a:off x="755576" y="548680"/>
            <a:ext cx="3096344"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概述</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6" name="对象 5"/>
          <p:cNvGraphicFramePr>
            <a:graphicFrameLocks noChangeAspect="1"/>
          </p:cNvGraphicFramePr>
          <p:nvPr/>
        </p:nvGraphicFramePr>
        <p:xfrm>
          <a:off x="5076056" y="1268760"/>
          <a:ext cx="720080" cy="514343"/>
        </p:xfrm>
        <a:graphic>
          <a:graphicData uri="http://schemas.openxmlformats.org/presentationml/2006/ole">
            <mc:AlternateContent xmlns:mc="http://schemas.openxmlformats.org/markup-compatibility/2006">
              <mc:Choice xmlns:v="urn:schemas-microsoft-com:vml" Requires="v">
                <p:oleObj spid="_x0000_s167984" name="Equation" r:id="rId4" imgW="355320" imgH="253800" progId="Equation.DSMT4">
                  <p:embed/>
                </p:oleObj>
              </mc:Choice>
              <mc:Fallback>
                <p:oleObj name="Equation" r:id="rId4" imgW="355320" imgH="2538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1268760"/>
                        <a:ext cx="720080" cy="514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4571999" y="1772816"/>
          <a:ext cx="3384377" cy="540748"/>
        </p:xfrm>
        <a:graphic>
          <a:graphicData uri="http://schemas.openxmlformats.org/presentationml/2006/ole">
            <mc:AlternateContent xmlns:mc="http://schemas.openxmlformats.org/markup-compatibility/2006">
              <mc:Choice xmlns:v="urn:schemas-microsoft-com:vml" Requires="v">
                <p:oleObj spid="_x0000_s167985" name="Equation" r:id="rId6" imgW="1587240" imgH="253800" progId="Equation.DSMT4">
                  <p:embed/>
                </p:oleObj>
              </mc:Choice>
              <mc:Fallback>
                <p:oleObj name="Equation" r:id="rId6" imgW="1587240" imgH="2538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1999" y="1772816"/>
                        <a:ext cx="3384377" cy="5407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3563888" y="2420888"/>
          <a:ext cx="4033838" cy="539750"/>
        </p:xfrm>
        <a:graphic>
          <a:graphicData uri="http://schemas.openxmlformats.org/presentationml/2006/ole">
            <mc:AlternateContent xmlns:mc="http://schemas.openxmlformats.org/markup-compatibility/2006">
              <mc:Choice xmlns:v="urn:schemas-microsoft-com:vml" Requires="v">
                <p:oleObj spid="_x0000_s167986" name="Equation" r:id="rId8" imgW="1892160" imgH="253800" progId="Equation.DSMT4">
                  <p:embed/>
                </p:oleObj>
              </mc:Choice>
              <mc:Fallback>
                <p:oleObj name="Equation" r:id="rId8" imgW="1892160" imgH="25380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63888" y="2420888"/>
                        <a:ext cx="403383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1443038" y="3014663"/>
          <a:ext cx="4819650" cy="1079500"/>
        </p:xfrm>
        <a:graphic>
          <a:graphicData uri="http://schemas.openxmlformats.org/presentationml/2006/ole">
            <mc:AlternateContent xmlns:mc="http://schemas.openxmlformats.org/markup-compatibility/2006">
              <mc:Choice xmlns:v="urn:schemas-microsoft-com:vml" Requires="v">
                <p:oleObj spid="_x0000_s167987" name="Equation" r:id="rId10" imgW="2260440" imgH="507960" progId="Equation.DSMT4">
                  <p:embed/>
                </p:oleObj>
              </mc:Choice>
              <mc:Fallback>
                <p:oleObj name="Equation" r:id="rId10" imgW="2260440" imgH="50796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3038" y="3014663"/>
                        <a:ext cx="481965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561975" y="4221163"/>
          <a:ext cx="7526338" cy="2401887"/>
        </p:xfrm>
        <a:graphic>
          <a:graphicData uri="http://schemas.openxmlformats.org/presentationml/2006/ole">
            <mc:AlternateContent xmlns:mc="http://schemas.openxmlformats.org/markup-compatibility/2006">
              <mc:Choice xmlns:v="urn:schemas-microsoft-com:vml" Requires="v">
                <p:oleObj spid="_x0000_s167988" name="Equation" r:id="rId12" imgW="3530520" imgH="1130040" progId="Equation.DSMT4">
                  <p:embed/>
                </p:oleObj>
              </mc:Choice>
              <mc:Fallback>
                <p:oleObj name="Equation" r:id="rId12" imgW="3530520" imgH="1130040" progId="Equation.DSMT4">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1975" y="4221163"/>
                        <a:ext cx="7526338" cy="2401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4"/>
          <p:cNvSpPr txBox="1">
            <a:spLocks noChangeArrowheads="1"/>
          </p:cNvSpPr>
          <p:nvPr/>
        </p:nvSpPr>
        <p:spPr bwMode="auto">
          <a:xfrm>
            <a:off x="381000" y="2119496"/>
            <a:ext cx="8382000" cy="2677656"/>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2400" dirty="0" smtClean="0"/>
              <a:t>可以看出：</a:t>
            </a:r>
            <a:r>
              <a:rPr lang="en-US" altLang="zh-CN" sz="2400" dirty="0" smtClean="0"/>
              <a:t>E(t</a:t>
            </a:r>
            <a:r>
              <a:rPr lang="en-US" altLang="zh-CN" sz="2400" dirty="0"/>
              <a:t>)</a:t>
            </a:r>
            <a:r>
              <a:rPr lang="zh-CN" altLang="en-US" sz="2400" dirty="0"/>
              <a:t>中没有单独的信号项，只有受到</a:t>
            </a:r>
            <a:r>
              <a:rPr lang="en-US" altLang="zh-CN" sz="2400" dirty="0" err="1"/>
              <a:t>cosθ</a:t>
            </a:r>
            <a:r>
              <a:rPr lang="en-US" altLang="zh-CN" sz="2400" dirty="0"/>
              <a:t>(t)</a:t>
            </a:r>
            <a:r>
              <a:rPr lang="zh-CN" altLang="en-US" sz="2400" dirty="0"/>
              <a:t>调制的</a:t>
            </a:r>
            <a:r>
              <a:rPr lang="en-US" altLang="zh-CN" sz="2400" dirty="0"/>
              <a:t>m(t)</a:t>
            </a:r>
            <a:r>
              <a:rPr lang="en-US" altLang="zh-CN" sz="2400" dirty="0" err="1"/>
              <a:t>cosθ</a:t>
            </a:r>
            <a:r>
              <a:rPr lang="en-US" altLang="zh-CN" sz="2400" dirty="0"/>
              <a:t>(t)</a:t>
            </a:r>
            <a:r>
              <a:rPr lang="zh-CN" altLang="en-US" sz="2400" dirty="0"/>
              <a:t>项</a:t>
            </a:r>
            <a:r>
              <a:rPr lang="zh-CN" altLang="en-US" sz="2400" dirty="0" smtClean="0"/>
              <a:t>。</a:t>
            </a:r>
            <a:endParaRPr lang="en-US" altLang="zh-CN" sz="2400" dirty="0" smtClean="0"/>
          </a:p>
          <a:p>
            <a:pPr algn="just">
              <a:spcBef>
                <a:spcPts val="0"/>
              </a:spcBef>
              <a:buFont typeface="Wingdings" pitchFamily="2" charset="2"/>
              <a:buChar char="n"/>
            </a:pPr>
            <a:r>
              <a:rPr lang="zh-CN" altLang="en-US" sz="2400" dirty="0" smtClean="0"/>
              <a:t>由于</a:t>
            </a:r>
            <a:r>
              <a:rPr lang="en-US" altLang="zh-CN" sz="2400" dirty="0" err="1"/>
              <a:t>cosθ</a:t>
            </a:r>
            <a:r>
              <a:rPr lang="en-US" altLang="zh-CN" sz="2400" dirty="0"/>
              <a:t>(t)</a:t>
            </a:r>
            <a:r>
              <a:rPr lang="zh-CN" altLang="en-US" sz="2400" dirty="0"/>
              <a:t>是一个随机噪声，因而，有用信号</a:t>
            </a:r>
            <a:r>
              <a:rPr lang="en-US" altLang="zh-CN" sz="2400" dirty="0"/>
              <a:t>m(t)</a:t>
            </a:r>
            <a:r>
              <a:rPr lang="zh-CN" altLang="en-US" sz="2400" dirty="0"/>
              <a:t>被噪声扰乱，致使</a:t>
            </a:r>
            <a:r>
              <a:rPr lang="en-US" altLang="zh-CN" sz="2400" dirty="0"/>
              <a:t>m(t)</a:t>
            </a:r>
            <a:r>
              <a:rPr lang="en-US" altLang="zh-CN" sz="2400" dirty="0" err="1"/>
              <a:t>cosθ</a:t>
            </a:r>
            <a:r>
              <a:rPr lang="en-US" altLang="zh-CN" sz="2400" dirty="0"/>
              <a:t>(t)</a:t>
            </a:r>
            <a:r>
              <a:rPr lang="zh-CN" altLang="en-US" sz="2400" dirty="0"/>
              <a:t>也只能看作是噪声</a:t>
            </a:r>
            <a:r>
              <a:rPr lang="zh-CN" altLang="en-US" sz="2400" dirty="0" smtClean="0"/>
              <a:t>。</a:t>
            </a:r>
            <a:endParaRPr lang="en-US" altLang="zh-CN" sz="2400" dirty="0" smtClean="0"/>
          </a:p>
          <a:p>
            <a:pPr algn="just">
              <a:spcBef>
                <a:spcPts val="0"/>
              </a:spcBef>
              <a:buFont typeface="Wingdings" pitchFamily="2" charset="2"/>
              <a:buChar char="n"/>
            </a:pPr>
            <a:r>
              <a:rPr lang="zh-CN" altLang="en-US" sz="2400" dirty="0" smtClean="0"/>
              <a:t>因此</a:t>
            </a:r>
            <a:r>
              <a:rPr lang="zh-CN" altLang="en-US" sz="2400" dirty="0"/>
              <a:t>， 输出信噪比急剧下降，这种现象称为解调器的</a:t>
            </a:r>
            <a:r>
              <a:rPr lang="zh-CN" altLang="en-US" sz="2400" b="1" dirty="0">
                <a:solidFill>
                  <a:srgbClr val="FF3300"/>
                </a:solidFill>
              </a:rPr>
              <a:t>门限效应</a:t>
            </a:r>
            <a:r>
              <a:rPr lang="zh-CN" altLang="en-US" sz="2400" dirty="0"/>
              <a:t>。 开始出现门限效应的输入信噪比称为</a:t>
            </a:r>
            <a:r>
              <a:rPr lang="zh-CN" altLang="en-US" sz="2400" b="1" dirty="0">
                <a:solidFill>
                  <a:srgbClr val="FF3300"/>
                </a:solidFill>
              </a:rPr>
              <a:t>门限值</a:t>
            </a:r>
            <a:r>
              <a:rPr lang="zh-CN" altLang="en-US" sz="2400" dirty="0" smtClean="0"/>
              <a:t>。</a:t>
            </a:r>
            <a:endParaRPr lang="en-US" altLang="zh-CN" sz="2400" dirty="0" smtClean="0"/>
          </a:p>
          <a:p>
            <a:pPr algn="just">
              <a:spcBef>
                <a:spcPts val="0"/>
              </a:spcBef>
              <a:buFont typeface="Wingdings" pitchFamily="2" charset="2"/>
              <a:buChar char="n"/>
            </a:pPr>
            <a:r>
              <a:rPr lang="zh-CN" altLang="en-US" sz="2400" dirty="0" smtClean="0"/>
              <a:t>这种</a:t>
            </a:r>
            <a:r>
              <a:rPr lang="zh-CN" altLang="en-US" sz="2400" dirty="0"/>
              <a:t>门限效应是由包络检波器的非线性解调作用所引起的。  </a:t>
            </a:r>
          </a:p>
        </p:txBody>
      </p:sp>
      <p:graphicFrame>
        <p:nvGraphicFramePr>
          <p:cNvPr id="373762" name="Object 12"/>
          <p:cNvGraphicFramePr>
            <a:graphicFrameLocks noChangeAspect="1"/>
          </p:cNvGraphicFramePr>
          <p:nvPr/>
        </p:nvGraphicFramePr>
        <p:xfrm>
          <a:off x="1420813" y="1609998"/>
          <a:ext cx="3943350" cy="450850"/>
        </p:xfrm>
        <a:graphic>
          <a:graphicData uri="http://schemas.openxmlformats.org/presentationml/2006/ole">
            <mc:AlternateContent xmlns:mc="http://schemas.openxmlformats.org/markup-compatibility/2006">
              <mc:Choice xmlns:v="urn:schemas-microsoft-com:vml" Requires="v">
                <p:oleObj spid="_x0000_s373771" name="Equation" r:id="rId3" imgW="1663560" imgH="190440" progId="Equation.DSMT4">
                  <p:embed/>
                </p:oleObj>
              </mc:Choice>
              <mc:Fallback>
                <p:oleObj name="Equation" r:id="rId3" imgW="1663560" imgH="19044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0813" y="1609998"/>
                        <a:ext cx="39433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bwMode="auto">
          <a:xfrm>
            <a:off x="179512" y="3789040"/>
            <a:ext cx="6624736" cy="1872208"/>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Rectangle 2"/>
          <p:cNvSpPr txBox="1">
            <a:spLocks noChangeArrowheads="1"/>
          </p:cNvSpPr>
          <p:nvPr/>
        </p:nvSpPr>
        <p:spPr bwMode="auto">
          <a:xfrm>
            <a:off x="827584" y="510952"/>
            <a:ext cx="662473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五、</a:t>
            </a:r>
            <a:r>
              <a:rPr lang="en-US" altLang="zh-CN" sz="4400" b="1" dirty="0" smtClean="0">
                <a:solidFill>
                  <a:schemeClr val="accent2">
                    <a:lumMod val="75000"/>
                  </a:schemeClr>
                </a:solidFill>
                <a:effectLst>
                  <a:outerShdw blurRad="38100" dist="38100" dir="2700000" algn="tl">
                    <a:srgbClr val="000000">
                      <a:alpha val="43137"/>
                    </a:srgbClr>
                  </a:outerShdw>
                </a:effectLst>
              </a:rPr>
              <a:t>AM</a:t>
            </a:r>
            <a:r>
              <a:rPr lang="zh-CN" altLang="en-US" sz="4400" b="1" dirty="0" smtClean="0">
                <a:solidFill>
                  <a:schemeClr val="accent2">
                    <a:lumMod val="75000"/>
                  </a:schemeClr>
                </a:solidFill>
                <a:effectLst>
                  <a:outerShdw blurRad="38100" dist="38100" dir="2700000" algn="tl">
                    <a:srgbClr val="000000">
                      <a:alpha val="43137"/>
                    </a:srgbClr>
                  </a:outerShdw>
                </a:effectLst>
              </a:rPr>
              <a:t>相干解调的性能</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344072" name="Object 4"/>
          <p:cNvGraphicFramePr>
            <a:graphicFrameLocks noChangeAspect="1"/>
          </p:cNvGraphicFramePr>
          <p:nvPr/>
        </p:nvGraphicFramePr>
        <p:xfrm>
          <a:off x="611560" y="1196752"/>
          <a:ext cx="7804150" cy="1960563"/>
        </p:xfrm>
        <a:graphic>
          <a:graphicData uri="http://schemas.openxmlformats.org/presentationml/2006/ole">
            <mc:AlternateContent xmlns:mc="http://schemas.openxmlformats.org/markup-compatibility/2006">
              <mc:Choice xmlns:v="urn:schemas-microsoft-com:vml" Requires="v">
                <p:oleObj spid="_x0000_s374879" name="Visio" r:id="rId3" imgW="2806575" imgH="704257" progId="Visio.Drawing.11">
                  <p:embed/>
                </p:oleObj>
              </mc:Choice>
              <mc:Fallback>
                <p:oleObj name="Visio" r:id="rId3" imgW="2806575" imgH="704257"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196752"/>
                        <a:ext cx="7804150"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4073" name="Object 5"/>
          <p:cNvGraphicFramePr>
            <a:graphicFrameLocks noChangeAspect="1"/>
          </p:cNvGraphicFramePr>
          <p:nvPr/>
        </p:nvGraphicFramePr>
        <p:xfrm>
          <a:off x="467544" y="2708920"/>
          <a:ext cx="3744913" cy="574675"/>
        </p:xfrm>
        <a:graphic>
          <a:graphicData uri="http://schemas.openxmlformats.org/presentationml/2006/ole">
            <mc:AlternateContent xmlns:mc="http://schemas.openxmlformats.org/markup-compatibility/2006">
              <mc:Choice xmlns:v="urn:schemas-microsoft-com:vml" Requires="v">
                <p:oleObj spid="_x0000_s374880" name="Equation" r:id="rId5" imgW="1981080" imgH="304560" progId="Equation.DSMT4">
                  <p:embed/>
                </p:oleObj>
              </mc:Choice>
              <mc:Fallback>
                <p:oleObj name="Equation" r:id="rId5" imgW="1981080" imgH="3045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2708920"/>
                        <a:ext cx="3744913"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74" name="Object 12"/>
          <p:cNvGraphicFramePr>
            <a:graphicFrameLocks noChangeAspect="1"/>
          </p:cNvGraphicFramePr>
          <p:nvPr/>
        </p:nvGraphicFramePr>
        <p:xfrm>
          <a:off x="323528" y="3284984"/>
          <a:ext cx="4392612" cy="492125"/>
        </p:xfrm>
        <a:graphic>
          <a:graphicData uri="http://schemas.openxmlformats.org/presentationml/2006/ole">
            <mc:AlternateContent xmlns:mc="http://schemas.openxmlformats.org/markup-compatibility/2006">
              <mc:Choice xmlns:v="urn:schemas-microsoft-com:vml" Requires="v">
                <p:oleObj spid="_x0000_s374881" name="Equation" r:id="rId7" imgW="1701720" imgH="190440" progId="Equation.DSMT4">
                  <p:embed/>
                </p:oleObj>
              </mc:Choice>
              <mc:Fallback>
                <p:oleObj name="Equation" r:id="rId7" imgW="1701720" imgH="19044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528" y="3284984"/>
                        <a:ext cx="4392612"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78" name="Object 5"/>
          <p:cNvGraphicFramePr>
            <a:graphicFrameLocks noChangeAspect="1"/>
          </p:cNvGraphicFramePr>
          <p:nvPr/>
        </p:nvGraphicFramePr>
        <p:xfrm>
          <a:off x="5220072" y="2866703"/>
          <a:ext cx="2901950" cy="922337"/>
        </p:xfrm>
        <a:graphic>
          <a:graphicData uri="http://schemas.openxmlformats.org/presentationml/2006/ole">
            <mc:AlternateContent xmlns:mc="http://schemas.openxmlformats.org/markup-compatibility/2006">
              <mc:Choice xmlns:v="urn:schemas-microsoft-com:vml" Requires="v">
                <p:oleObj spid="_x0000_s374882" name="Equation" r:id="rId9" imgW="1600200" imgH="507960" progId="Equation.DSMT4">
                  <p:embed/>
                </p:oleObj>
              </mc:Choice>
              <mc:Fallback>
                <p:oleObj name="Equation" r:id="rId9" imgW="1600200" imgH="50796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0072" y="2866703"/>
                        <a:ext cx="2901950" cy="922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4793" name="Object 9"/>
          <p:cNvGraphicFramePr>
            <a:graphicFrameLocks noChangeAspect="1"/>
          </p:cNvGraphicFramePr>
          <p:nvPr/>
        </p:nvGraphicFramePr>
        <p:xfrm>
          <a:off x="385763" y="3716338"/>
          <a:ext cx="2611437" cy="889000"/>
        </p:xfrm>
        <a:graphic>
          <a:graphicData uri="http://schemas.openxmlformats.org/presentationml/2006/ole">
            <mc:AlternateContent xmlns:mc="http://schemas.openxmlformats.org/markup-compatibility/2006">
              <mc:Choice xmlns:v="urn:schemas-microsoft-com:vml" Requires="v">
                <p:oleObj spid="_x0000_s374883" name="Equation" r:id="rId11" imgW="1193760" imgH="406080" progId="Equation.DSMT4">
                  <p:embed/>
                </p:oleObj>
              </mc:Choice>
              <mc:Fallback>
                <p:oleObj name="Equation" r:id="rId11" imgW="1193760" imgH="406080" progId="Equation.DSMT4">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763" y="3716338"/>
                        <a:ext cx="2611437"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4794" name="Object 10"/>
          <p:cNvGraphicFramePr>
            <a:graphicFrameLocks noChangeAspect="1"/>
          </p:cNvGraphicFramePr>
          <p:nvPr/>
        </p:nvGraphicFramePr>
        <p:xfrm>
          <a:off x="3203848" y="3717032"/>
          <a:ext cx="2486025" cy="869950"/>
        </p:xfrm>
        <a:graphic>
          <a:graphicData uri="http://schemas.openxmlformats.org/presentationml/2006/ole">
            <mc:AlternateContent xmlns:mc="http://schemas.openxmlformats.org/markup-compatibility/2006">
              <mc:Choice xmlns:v="urn:schemas-microsoft-com:vml" Requires="v">
                <p:oleObj spid="_x0000_s374884" name="Equation" r:id="rId13" imgW="1155600" imgH="406080" progId="Equation.DSMT4">
                  <p:embed/>
                </p:oleObj>
              </mc:Choice>
              <mc:Fallback>
                <p:oleObj name="Equation" r:id="rId13" imgW="1155600" imgH="406080" progId="Equation.DSMT4">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3848" y="3717032"/>
                        <a:ext cx="2486025"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4795" name="Object 11"/>
          <p:cNvGraphicFramePr>
            <a:graphicFrameLocks noChangeAspect="1"/>
          </p:cNvGraphicFramePr>
          <p:nvPr/>
        </p:nvGraphicFramePr>
        <p:xfrm>
          <a:off x="4499992" y="4509120"/>
          <a:ext cx="2141538" cy="1100137"/>
        </p:xfrm>
        <a:graphic>
          <a:graphicData uri="http://schemas.openxmlformats.org/presentationml/2006/ole">
            <mc:AlternateContent xmlns:mc="http://schemas.openxmlformats.org/markup-compatibility/2006">
              <mc:Choice xmlns:v="urn:schemas-microsoft-com:vml" Requires="v">
                <p:oleObj spid="_x0000_s374885" name="Equation" r:id="rId15" imgW="939600" imgH="482400" progId="Equation.DSMT4">
                  <p:embed/>
                </p:oleObj>
              </mc:Choice>
              <mc:Fallback>
                <p:oleObj name="Equation" r:id="rId15" imgW="939600" imgH="482400" progId="Equation.DSMT4">
                  <p:embed/>
                  <p:pic>
                    <p:nvPicPr>
                      <p:cNvPr id="0"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99992" y="4509120"/>
                        <a:ext cx="2141538" cy="110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9"/>
          <p:cNvGraphicFramePr>
            <a:graphicFrameLocks noChangeAspect="1"/>
          </p:cNvGraphicFramePr>
          <p:nvPr/>
        </p:nvGraphicFramePr>
        <p:xfrm>
          <a:off x="285750" y="4581525"/>
          <a:ext cx="2195513" cy="889000"/>
        </p:xfrm>
        <a:graphic>
          <a:graphicData uri="http://schemas.openxmlformats.org/presentationml/2006/ole">
            <mc:AlternateContent xmlns:mc="http://schemas.openxmlformats.org/markup-compatibility/2006">
              <mc:Choice xmlns:v="urn:schemas-microsoft-com:vml" Requires="v">
                <p:oleObj spid="_x0000_s374886" name="Equation" r:id="rId17" imgW="1002960" imgH="406080" progId="Equation.DSMT4">
                  <p:embed/>
                </p:oleObj>
              </mc:Choice>
              <mc:Fallback>
                <p:oleObj name="Equation" r:id="rId17" imgW="1002960" imgH="40608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5750" y="4581525"/>
                        <a:ext cx="2195513"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0"/>
          <p:cNvGraphicFramePr>
            <a:graphicFrameLocks noChangeAspect="1"/>
          </p:cNvGraphicFramePr>
          <p:nvPr/>
        </p:nvGraphicFramePr>
        <p:xfrm>
          <a:off x="2707134" y="4581128"/>
          <a:ext cx="1720850" cy="869950"/>
        </p:xfrm>
        <a:graphic>
          <a:graphicData uri="http://schemas.openxmlformats.org/presentationml/2006/ole">
            <mc:AlternateContent xmlns:mc="http://schemas.openxmlformats.org/markup-compatibility/2006">
              <mc:Choice xmlns:v="urn:schemas-microsoft-com:vml" Requires="v">
                <p:oleObj spid="_x0000_s374887" name="Equation" r:id="rId19" imgW="799920" imgH="406080" progId="Equation.DSMT4">
                  <p:embed/>
                </p:oleObj>
              </mc:Choice>
              <mc:Fallback>
                <p:oleObj name="Equation" r:id="rId19" imgW="799920" imgH="40608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07134" y="4581128"/>
                        <a:ext cx="172085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4798" name="Object 5"/>
          <p:cNvGraphicFramePr>
            <a:graphicFrameLocks noChangeAspect="1"/>
          </p:cNvGraphicFramePr>
          <p:nvPr/>
        </p:nvGraphicFramePr>
        <p:xfrm>
          <a:off x="539552" y="5733256"/>
          <a:ext cx="3234734" cy="884560"/>
        </p:xfrm>
        <a:graphic>
          <a:graphicData uri="http://schemas.openxmlformats.org/presentationml/2006/ole">
            <mc:AlternateContent xmlns:mc="http://schemas.openxmlformats.org/markup-compatibility/2006">
              <mc:Choice xmlns:v="urn:schemas-microsoft-com:vml" Requires="v">
                <p:oleObj spid="_x0000_s374888" name="Equation" r:id="rId21" imgW="1955520" imgH="533160" progId="Equation.DSMT4">
                  <p:embed/>
                </p:oleObj>
              </mc:Choice>
              <mc:Fallback>
                <p:oleObj name="Equation" r:id="rId21" imgW="1955520" imgH="533160" progId="Equation.DSMT4">
                  <p:embed/>
                  <p:pic>
                    <p:nvPicPr>
                      <p:cNvPr id="0" name="Picture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9552" y="5733256"/>
                        <a:ext cx="3234734" cy="884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矩形 18"/>
          <p:cNvSpPr/>
          <p:nvPr/>
        </p:nvSpPr>
        <p:spPr>
          <a:xfrm>
            <a:off x="4139952" y="5661248"/>
            <a:ext cx="5004048" cy="1200329"/>
          </a:xfrm>
          <a:prstGeom prst="rect">
            <a:avLst/>
          </a:prstGeom>
        </p:spPr>
        <p:txBody>
          <a:bodyPr wrap="square">
            <a:spAutoFit/>
          </a:bodyPr>
          <a:lstStyle/>
          <a:p>
            <a:pPr>
              <a:buFont typeface="Arial" pitchFamily="34" charset="0"/>
              <a:buChar char="•"/>
            </a:pPr>
            <a:r>
              <a:rPr lang="zh-CN" altLang="en-US" sz="1800" dirty="0" smtClean="0"/>
              <a:t>采用同步检波法解调</a:t>
            </a:r>
            <a:r>
              <a:rPr lang="en-US" altLang="zh-CN" sz="1800" dirty="0" smtClean="0"/>
              <a:t>AM</a:t>
            </a:r>
            <a:r>
              <a:rPr lang="zh-CN" altLang="en-US" sz="1800" dirty="0" smtClean="0"/>
              <a:t>信号得到的调制制度增益</a:t>
            </a:r>
            <a:r>
              <a:rPr lang="en-US" altLang="zh-CN" sz="1800" dirty="0" smtClean="0"/>
              <a:t>G</a:t>
            </a:r>
            <a:r>
              <a:rPr lang="en-US" altLang="zh-CN" sz="1800" baseline="-25000" dirty="0" smtClean="0"/>
              <a:t>AM</a:t>
            </a:r>
            <a:r>
              <a:rPr lang="zh-CN" altLang="en-US" sz="1800" dirty="0" smtClean="0"/>
              <a:t>与大信噪比情况下包络检波的结果相同。</a:t>
            </a:r>
            <a:endParaRPr lang="en-US" altLang="zh-CN" sz="1800" dirty="0" smtClean="0"/>
          </a:p>
          <a:p>
            <a:pPr>
              <a:buFont typeface="Arial" pitchFamily="34" charset="0"/>
              <a:buChar char="•"/>
            </a:pPr>
            <a:r>
              <a:rPr lang="zh-CN" altLang="en-US" sz="1800" dirty="0" smtClean="0"/>
              <a:t>但同步检波法的调制制度增益不受信号与噪声相对幅度假设条件的限制。</a:t>
            </a:r>
            <a:endParaRPr lang="zh-CN" altLang="en-US" sz="1800" dirty="0"/>
          </a:p>
        </p:txBody>
      </p:sp>
    </p:spTree>
  </p:cSld>
  <p:clrMapOvr>
    <a:masterClrMapping/>
  </p:clrMapOvr>
  <p:transition spd="med">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4"/>
          <p:cNvSpPr txBox="1">
            <a:spLocks noChangeArrowheads="1"/>
          </p:cNvSpPr>
          <p:nvPr/>
        </p:nvSpPr>
        <p:spPr bwMode="auto">
          <a:xfrm>
            <a:off x="381000" y="1772816"/>
            <a:ext cx="8382000" cy="3896451"/>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Char char="n"/>
            </a:pPr>
            <a:r>
              <a:rPr lang="zh-CN" altLang="en-US" sz="2400" dirty="0" smtClean="0">
                <a:solidFill>
                  <a:srgbClr val="FF0000"/>
                </a:solidFill>
              </a:rPr>
              <a:t>用</a:t>
            </a:r>
            <a:r>
              <a:rPr lang="zh-CN" altLang="en-US" sz="2400" dirty="0">
                <a:solidFill>
                  <a:srgbClr val="FF0000"/>
                </a:solidFill>
              </a:rPr>
              <a:t>相干解调的方法解调各种线性调制信号时不存在门限效应</a:t>
            </a:r>
            <a:r>
              <a:rPr lang="zh-CN" altLang="en-US" sz="2400" dirty="0"/>
              <a:t>。原因是信号与噪声可分别进行解调，解调器输出端总是单独存在有用信号项。 </a:t>
            </a:r>
          </a:p>
          <a:p>
            <a:pPr algn="just">
              <a:lnSpc>
                <a:spcPct val="110000"/>
              </a:lnSpc>
              <a:spcBef>
                <a:spcPct val="50000"/>
              </a:spcBef>
              <a:buFont typeface="Wingdings" pitchFamily="2" charset="2"/>
              <a:buChar char="n"/>
            </a:pPr>
            <a:r>
              <a:rPr lang="zh-CN" altLang="en-US" sz="2400" b="1" dirty="0" smtClean="0">
                <a:solidFill>
                  <a:srgbClr val="FF3300"/>
                </a:solidFill>
              </a:rPr>
              <a:t>大</a:t>
            </a:r>
            <a:r>
              <a:rPr lang="zh-CN" altLang="en-US" sz="2400" b="1" dirty="0">
                <a:solidFill>
                  <a:srgbClr val="FF3300"/>
                </a:solidFill>
              </a:rPr>
              <a:t>信噪比情况下，</a:t>
            </a:r>
            <a:r>
              <a:rPr lang="en-US" altLang="zh-CN" sz="2400" b="1" dirty="0">
                <a:solidFill>
                  <a:srgbClr val="FF3300"/>
                </a:solidFill>
              </a:rPr>
              <a:t>AM</a:t>
            </a:r>
            <a:r>
              <a:rPr lang="zh-CN" altLang="en-US" sz="2400" b="1" dirty="0">
                <a:solidFill>
                  <a:srgbClr val="FF3300"/>
                </a:solidFill>
              </a:rPr>
              <a:t>信号包络检波器的性能几乎与相干解调法相同</a:t>
            </a:r>
            <a:r>
              <a:rPr lang="en-US" altLang="zh-CN" sz="2400" b="1" dirty="0" smtClean="0">
                <a:solidFill>
                  <a:srgbClr val="FF3300"/>
                </a:solidFill>
              </a:rPr>
              <a:t>;</a:t>
            </a:r>
          </a:p>
          <a:p>
            <a:pPr algn="just">
              <a:lnSpc>
                <a:spcPct val="110000"/>
              </a:lnSpc>
              <a:spcBef>
                <a:spcPct val="50000"/>
              </a:spcBef>
              <a:buFont typeface="Wingdings" pitchFamily="2" charset="2"/>
              <a:buChar char="n"/>
            </a:pPr>
            <a:r>
              <a:rPr lang="zh-CN" altLang="en-US" sz="2400" b="1" dirty="0" smtClean="0">
                <a:solidFill>
                  <a:srgbClr val="FF3300"/>
                </a:solidFill>
              </a:rPr>
              <a:t>但</a:t>
            </a:r>
            <a:r>
              <a:rPr lang="zh-CN" altLang="en-US" sz="2400" b="1" dirty="0">
                <a:solidFill>
                  <a:srgbClr val="FF3300"/>
                </a:solidFill>
              </a:rPr>
              <a:t>随着信噪比的减小，包络检波器将在一个特定输入信噪比值上出现门限效应</a:t>
            </a:r>
            <a:r>
              <a:rPr lang="en-US" altLang="zh-CN" sz="2400" b="1" dirty="0">
                <a:solidFill>
                  <a:srgbClr val="FF3300"/>
                </a:solidFill>
              </a:rPr>
              <a:t>; </a:t>
            </a:r>
            <a:endParaRPr lang="en-US" altLang="zh-CN" sz="2400" b="1" dirty="0" smtClean="0">
              <a:solidFill>
                <a:srgbClr val="FF3300"/>
              </a:solidFill>
            </a:endParaRPr>
          </a:p>
          <a:p>
            <a:pPr algn="just">
              <a:lnSpc>
                <a:spcPct val="110000"/>
              </a:lnSpc>
              <a:spcBef>
                <a:spcPct val="50000"/>
              </a:spcBef>
              <a:buFont typeface="Wingdings" pitchFamily="2" charset="2"/>
              <a:buChar char="n"/>
            </a:pPr>
            <a:r>
              <a:rPr lang="zh-CN" altLang="en-US" sz="2400" b="1" dirty="0" smtClean="0">
                <a:solidFill>
                  <a:srgbClr val="FF3300"/>
                </a:solidFill>
              </a:rPr>
              <a:t>一旦</a:t>
            </a:r>
            <a:r>
              <a:rPr lang="zh-CN" altLang="en-US" sz="2400" b="1" dirty="0">
                <a:solidFill>
                  <a:srgbClr val="FF3300"/>
                </a:solidFill>
              </a:rPr>
              <a:t>出现门限效应，解调器的输出信噪比将急剧恶化</a:t>
            </a:r>
            <a:r>
              <a:rPr lang="zh-CN" altLang="en-US" sz="2400" dirty="0"/>
              <a:t>。 </a:t>
            </a:r>
          </a:p>
        </p:txBody>
      </p:sp>
      <p:sp>
        <p:nvSpPr>
          <p:cNvPr id="5" name="Rectangle 2"/>
          <p:cNvSpPr txBox="1">
            <a:spLocks noChangeArrowheads="1"/>
          </p:cNvSpPr>
          <p:nvPr/>
        </p:nvSpPr>
        <p:spPr bwMode="auto">
          <a:xfrm>
            <a:off x="827584" y="510952"/>
            <a:ext cx="1800200"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rPr>
              <a:t>结论</a:t>
            </a:r>
          </a:p>
        </p:txBody>
      </p:sp>
    </p:spTree>
  </p:cSld>
  <p:clrMapOvr>
    <a:masterClrMapping/>
  </p:clrMapOvr>
  <p:transition spd="med">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5800" y="2492896"/>
            <a:ext cx="8458200" cy="1107554"/>
          </a:xfrm>
        </p:spPr>
        <p:txBody>
          <a:bodyPr/>
          <a:lstStyle/>
          <a:p>
            <a:r>
              <a:rPr lang="en-US" altLang="zh-CN"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rPr>
              <a:t>4.3</a:t>
            </a:r>
            <a:r>
              <a:rPr lang="zh-CN" altLang="en-US"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rPr>
              <a:t>非线性调制（角调制）的原理</a:t>
            </a:r>
            <a:endParaRPr lang="zh-CN" altLang="en-US" b="1" kern="1200" dirty="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53</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Text Box 4"/>
          <p:cNvSpPr txBox="1">
            <a:spLocks noChangeArrowheads="1"/>
          </p:cNvSpPr>
          <p:nvPr/>
        </p:nvSpPr>
        <p:spPr bwMode="auto">
          <a:xfrm>
            <a:off x="533400" y="1533525"/>
            <a:ext cx="8229600" cy="3785652"/>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2400" dirty="0" smtClean="0"/>
              <a:t>幅度</a:t>
            </a:r>
            <a:r>
              <a:rPr lang="zh-CN" altLang="en-US" sz="2400" dirty="0"/>
              <a:t>调制属于线性调制，它是通过改变载波的幅度，以实现调制信号频谱的平移及线性变换的</a:t>
            </a:r>
            <a:r>
              <a:rPr lang="zh-CN" altLang="en-US" sz="2400" dirty="0" smtClean="0"/>
              <a:t>。</a:t>
            </a:r>
            <a:endParaRPr lang="en-US" altLang="zh-CN" sz="2400" dirty="0" smtClean="0"/>
          </a:p>
          <a:p>
            <a:pPr algn="just">
              <a:spcBef>
                <a:spcPts val="0"/>
              </a:spcBef>
              <a:buFont typeface="Wingdings" pitchFamily="2" charset="2"/>
              <a:buChar char="n"/>
            </a:pPr>
            <a:r>
              <a:rPr lang="zh-CN" altLang="en-US" sz="2400" dirty="0" smtClean="0"/>
              <a:t>一</a:t>
            </a:r>
            <a:r>
              <a:rPr lang="zh-CN" altLang="en-US" sz="2400" dirty="0"/>
              <a:t>个正弦载波有</a:t>
            </a:r>
            <a:r>
              <a:rPr lang="zh-CN" altLang="en-US" sz="2400" b="1" dirty="0"/>
              <a:t>幅度、频率</a:t>
            </a:r>
            <a:r>
              <a:rPr lang="zh-CN" altLang="en-US" sz="2400" dirty="0"/>
              <a:t>和</a:t>
            </a:r>
            <a:r>
              <a:rPr lang="zh-CN" altLang="en-US" sz="2400" b="1" dirty="0"/>
              <a:t>相位</a:t>
            </a:r>
            <a:r>
              <a:rPr lang="zh-CN" altLang="en-US" sz="2400" dirty="0"/>
              <a:t>三个参量，因此，我们不仅可以把调制信号的信息寄托在载波的幅度变化中，还可以寄托在载波的频率或相位变化中。这种</a:t>
            </a:r>
            <a:r>
              <a:rPr lang="zh-CN" altLang="en-US" sz="2400" b="1" dirty="0">
                <a:solidFill>
                  <a:schemeClr val="accent2"/>
                </a:solidFill>
              </a:rPr>
              <a:t>使高频载波的频率或相位按调制信号的规律变化而振幅保持恒定的调制方式</a:t>
            </a:r>
            <a:r>
              <a:rPr lang="zh-CN" altLang="en-US" sz="2400" dirty="0"/>
              <a:t>，称为</a:t>
            </a:r>
            <a:r>
              <a:rPr lang="zh-CN" altLang="en-US" sz="2400" dirty="0">
                <a:solidFill>
                  <a:schemeClr val="accent2"/>
                </a:solidFill>
              </a:rPr>
              <a:t>频率调制（</a:t>
            </a:r>
            <a:r>
              <a:rPr lang="en-US" altLang="zh-CN" sz="2400" dirty="0">
                <a:solidFill>
                  <a:schemeClr val="accent2"/>
                </a:solidFill>
              </a:rPr>
              <a:t>FM</a:t>
            </a:r>
            <a:r>
              <a:rPr lang="zh-CN" altLang="en-US" sz="2400" dirty="0">
                <a:solidFill>
                  <a:schemeClr val="accent2"/>
                </a:solidFill>
              </a:rPr>
              <a:t>）和相位调制</a:t>
            </a:r>
            <a:r>
              <a:rPr lang="en-US" altLang="zh-CN" sz="2400" dirty="0">
                <a:solidFill>
                  <a:schemeClr val="accent2"/>
                </a:solidFill>
              </a:rPr>
              <a:t>(PM)</a:t>
            </a:r>
            <a:r>
              <a:rPr lang="zh-CN" altLang="en-US" sz="2400" dirty="0"/>
              <a:t>， 分别简称为</a:t>
            </a:r>
            <a:r>
              <a:rPr lang="zh-CN" altLang="en-US" sz="2400" dirty="0">
                <a:solidFill>
                  <a:schemeClr val="accent2"/>
                </a:solidFill>
              </a:rPr>
              <a:t>调频</a:t>
            </a:r>
            <a:r>
              <a:rPr lang="zh-CN" altLang="en-US" sz="2400" dirty="0"/>
              <a:t>和</a:t>
            </a:r>
            <a:r>
              <a:rPr lang="zh-CN" altLang="en-US" sz="2400" dirty="0">
                <a:solidFill>
                  <a:schemeClr val="accent2"/>
                </a:solidFill>
              </a:rPr>
              <a:t>调相</a:t>
            </a:r>
            <a:r>
              <a:rPr lang="zh-CN" altLang="en-US" sz="2400" dirty="0" smtClean="0"/>
              <a:t>。</a:t>
            </a:r>
            <a:endParaRPr lang="en-US" altLang="zh-CN" sz="2400" dirty="0" smtClean="0"/>
          </a:p>
          <a:p>
            <a:pPr algn="just">
              <a:spcBef>
                <a:spcPts val="0"/>
              </a:spcBef>
              <a:buFont typeface="Wingdings" pitchFamily="2" charset="2"/>
              <a:buChar char="n"/>
            </a:pPr>
            <a:r>
              <a:rPr lang="zh-CN" altLang="en-US" sz="2400" dirty="0" smtClean="0"/>
              <a:t>因为</a:t>
            </a:r>
            <a:r>
              <a:rPr lang="zh-CN" altLang="en-US" sz="2400" dirty="0"/>
              <a:t>频率或相位的变化都可以看成是载波角度的变化，故调频和调相又</a:t>
            </a:r>
            <a:r>
              <a:rPr lang="zh-CN" altLang="en-US" sz="2400" dirty="0">
                <a:solidFill>
                  <a:schemeClr val="accent2"/>
                </a:solidFill>
              </a:rPr>
              <a:t>统称为角度调制</a:t>
            </a:r>
            <a:r>
              <a:rPr lang="zh-CN" altLang="en-US" sz="2400" dirty="0"/>
              <a:t>。 </a:t>
            </a:r>
          </a:p>
        </p:txBody>
      </p:sp>
    </p:spTree>
  </p:cSld>
  <p:clrMapOvr>
    <a:masterClrMapping/>
  </p:clrMapOvr>
  <p:transition spd="med">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4"/>
          <p:cNvSpPr txBox="1">
            <a:spLocks noChangeArrowheads="1"/>
          </p:cNvSpPr>
          <p:nvPr/>
        </p:nvSpPr>
        <p:spPr bwMode="auto">
          <a:xfrm>
            <a:off x="533400" y="1693515"/>
            <a:ext cx="8077200" cy="4023987"/>
          </a:xfrm>
          <a:prstGeom prst="rect">
            <a:avLst/>
          </a:prstGeom>
          <a:noFill/>
          <a:ln w="9525">
            <a:noFill/>
            <a:miter lim="800000"/>
            <a:headEnd/>
            <a:tailEnd/>
          </a:ln>
        </p:spPr>
        <p:txBody>
          <a:bodyPr>
            <a:spAutoFit/>
          </a:bodyPr>
          <a:lstStyle/>
          <a:p>
            <a:pPr algn="just">
              <a:lnSpc>
                <a:spcPct val="140000"/>
              </a:lnSpc>
              <a:spcBef>
                <a:spcPct val="50000"/>
              </a:spcBef>
              <a:buFont typeface="Wingdings" pitchFamily="2" charset="2"/>
              <a:buChar char="n"/>
            </a:pPr>
            <a:r>
              <a:rPr lang="zh-CN" altLang="en-US" sz="2400" dirty="0" smtClean="0"/>
              <a:t>角度</a:t>
            </a:r>
            <a:r>
              <a:rPr lang="zh-CN" altLang="en-US" sz="2400" dirty="0"/>
              <a:t>调制与线性调制不同，已调信号频谱不再是原调制信号频谱的线性搬移，而是</a:t>
            </a:r>
            <a:r>
              <a:rPr lang="zh-CN" altLang="en-US" sz="2400" b="1" dirty="0">
                <a:solidFill>
                  <a:schemeClr val="accent2"/>
                </a:solidFill>
              </a:rPr>
              <a:t>频谱的非线性变换</a:t>
            </a:r>
            <a:r>
              <a:rPr lang="zh-CN" altLang="en-US" sz="2400" dirty="0"/>
              <a:t>，会产生与频谱搬移不同的新的频率成分，故又称为非线性调制</a:t>
            </a:r>
            <a:r>
              <a:rPr lang="zh-CN" altLang="en-US" sz="2400" dirty="0" smtClean="0"/>
              <a:t>。</a:t>
            </a:r>
            <a:endParaRPr lang="en-US" altLang="zh-CN" sz="2400" dirty="0" smtClean="0"/>
          </a:p>
          <a:p>
            <a:pPr algn="just">
              <a:lnSpc>
                <a:spcPct val="140000"/>
              </a:lnSpc>
              <a:spcBef>
                <a:spcPct val="50000"/>
              </a:spcBef>
              <a:buFont typeface="Wingdings" pitchFamily="2" charset="2"/>
              <a:buChar char="n"/>
            </a:pPr>
            <a:r>
              <a:rPr lang="zh-CN" altLang="en-US" sz="2400" dirty="0" smtClean="0"/>
              <a:t>   </a:t>
            </a:r>
            <a:r>
              <a:rPr lang="zh-CN" altLang="en-US" sz="2400" dirty="0"/>
              <a:t>由于频率和相位之间存在微分与积分的关系，故调频与调相之间存在密切的关系，即</a:t>
            </a:r>
            <a:r>
              <a:rPr lang="zh-CN" altLang="en-US" sz="2400" b="1" dirty="0">
                <a:solidFill>
                  <a:schemeClr val="accent2"/>
                </a:solidFill>
              </a:rPr>
              <a:t>调频必调相，调相必调频</a:t>
            </a:r>
            <a:r>
              <a:rPr lang="zh-CN" altLang="en-US" sz="2400" dirty="0"/>
              <a:t>。 鉴于</a:t>
            </a:r>
            <a:r>
              <a:rPr lang="en-US" altLang="zh-CN" sz="2400" dirty="0"/>
              <a:t>FM</a:t>
            </a:r>
            <a:r>
              <a:rPr lang="zh-CN" altLang="en-US" sz="2400" dirty="0"/>
              <a:t>用的较多，本节将主要讨论频率调制。 </a:t>
            </a:r>
          </a:p>
          <a:p>
            <a:pPr>
              <a:lnSpc>
                <a:spcPct val="140000"/>
              </a:lnSpc>
              <a:spcBef>
                <a:spcPct val="50000"/>
              </a:spcBef>
            </a:pPr>
            <a:endParaRPr lang="en-US" altLang="zh-CN" sz="2400" dirty="0"/>
          </a:p>
        </p:txBody>
      </p:sp>
    </p:spTree>
  </p:cSld>
  <p:clrMapOvr>
    <a:masterClrMapping/>
  </p:clrMapOvr>
  <p:transition spd="med">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4"/>
          <p:cNvSpPr txBox="1">
            <a:spLocks noChangeArrowheads="1"/>
          </p:cNvSpPr>
          <p:nvPr/>
        </p:nvSpPr>
        <p:spPr bwMode="auto">
          <a:xfrm>
            <a:off x="539552" y="1484784"/>
            <a:ext cx="8229600" cy="609398"/>
          </a:xfrm>
          <a:prstGeom prst="rect">
            <a:avLst/>
          </a:prstGeom>
          <a:noFill/>
          <a:ln w="9525">
            <a:noFill/>
            <a:miter lim="800000"/>
            <a:headEnd/>
            <a:tailEnd/>
          </a:ln>
        </p:spPr>
        <p:txBody>
          <a:bodyPr>
            <a:spAutoFit/>
          </a:bodyPr>
          <a:lstStyle/>
          <a:p>
            <a:pPr algn="just">
              <a:lnSpc>
                <a:spcPct val="140000"/>
              </a:lnSpc>
              <a:spcBef>
                <a:spcPct val="50000"/>
              </a:spcBef>
            </a:pPr>
            <a:r>
              <a:rPr lang="zh-CN" altLang="en-US" sz="2400" b="1" dirty="0"/>
              <a:t>角度调制信号的一般</a:t>
            </a:r>
            <a:r>
              <a:rPr lang="zh-CN" altLang="en-US" sz="2400" b="1" dirty="0" smtClean="0"/>
              <a:t>表达式为</a:t>
            </a:r>
            <a:endParaRPr lang="zh-CN" altLang="en-US" sz="2400" dirty="0"/>
          </a:p>
        </p:txBody>
      </p:sp>
      <p:graphicFrame>
        <p:nvGraphicFramePr>
          <p:cNvPr id="379906" name="Object 6"/>
          <p:cNvGraphicFramePr>
            <a:graphicFrameLocks noChangeAspect="1"/>
          </p:cNvGraphicFramePr>
          <p:nvPr/>
        </p:nvGraphicFramePr>
        <p:xfrm>
          <a:off x="1763688" y="2060848"/>
          <a:ext cx="4371975" cy="687387"/>
        </p:xfrm>
        <a:graphic>
          <a:graphicData uri="http://schemas.openxmlformats.org/presentationml/2006/ole">
            <mc:AlternateContent xmlns:mc="http://schemas.openxmlformats.org/markup-compatibility/2006">
              <mc:Choice xmlns:v="urn:schemas-microsoft-com:vml" Requires="v">
                <p:oleObj spid="_x0000_s379970" name="Equation" r:id="rId3" imgW="1942920" imgH="304560" progId="Equation.DSMT4">
                  <p:embed/>
                </p:oleObj>
              </mc:Choice>
              <mc:Fallback>
                <p:oleObj name="Equation" r:id="rId3" imgW="1942920" imgH="3045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060848"/>
                        <a:ext cx="4371975"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bwMode="auto">
          <a:xfrm>
            <a:off x="3059832" y="2060848"/>
            <a:ext cx="360040" cy="576064"/>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p:nvSpPr>
        <p:spPr bwMode="auto">
          <a:xfrm>
            <a:off x="4211960" y="2132856"/>
            <a:ext cx="1800200" cy="576064"/>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矩形 6"/>
          <p:cNvSpPr/>
          <p:nvPr/>
        </p:nvSpPr>
        <p:spPr>
          <a:xfrm>
            <a:off x="2411760" y="2852936"/>
            <a:ext cx="1627369" cy="523220"/>
          </a:xfrm>
          <a:prstGeom prst="rect">
            <a:avLst/>
          </a:prstGeom>
        </p:spPr>
        <p:txBody>
          <a:bodyPr wrap="none">
            <a:spAutoFit/>
          </a:bodyPr>
          <a:lstStyle/>
          <a:p>
            <a:r>
              <a:rPr lang="zh-CN" altLang="en-US" b="1" dirty="0" smtClean="0">
                <a:solidFill>
                  <a:schemeClr val="accent2"/>
                </a:solidFill>
              </a:rPr>
              <a:t>恒定振幅</a:t>
            </a:r>
            <a:endParaRPr lang="zh-CN" altLang="en-US" dirty="0"/>
          </a:p>
        </p:txBody>
      </p:sp>
      <p:graphicFrame>
        <p:nvGraphicFramePr>
          <p:cNvPr id="8" name="Object 6"/>
          <p:cNvGraphicFramePr>
            <a:graphicFrameLocks noChangeAspect="1"/>
          </p:cNvGraphicFramePr>
          <p:nvPr/>
        </p:nvGraphicFramePr>
        <p:xfrm>
          <a:off x="5133380" y="4293096"/>
          <a:ext cx="1166812" cy="547688"/>
        </p:xfrm>
        <a:graphic>
          <a:graphicData uri="http://schemas.openxmlformats.org/presentationml/2006/ole">
            <mc:AlternateContent xmlns:mc="http://schemas.openxmlformats.org/markup-compatibility/2006">
              <mc:Choice xmlns:v="urn:schemas-microsoft-com:vml" Requires="v">
                <p:oleObj spid="_x0000_s379971" name="Equation" r:id="rId5" imgW="596880" imgH="279360" progId="Equation.DSMT4">
                  <p:embed/>
                </p:oleObj>
              </mc:Choice>
              <mc:Fallback>
                <p:oleObj name="Equation" r:id="rId5" imgW="596880" imgH="2793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3380" y="4293096"/>
                        <a:ext cx="1166812"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6"/>
          <p:cNvGraphicFramePr>
            <a:graphicFrameLocks noChangeAspect="1"/>
          </p:cNvGraphicFramePr>
          <p:nvPr/>
        </p:nvGraphicFramePr>
        <p:xfrm>
          <a:off x="203200" y="4292600"/>
          <a:ext cx="3027363" cy="544513"/>
        </p:xfrm>
        <a:graphic>
          <a:graphicData uri="http://schemas.openxmlformats.org/presentationml/2006/ole">
            <mc:AlternateContent xmlns:mc="http://schemas.openxmlformats.org/markup-compatibility/2006">
              <mc:Choice xmlns:v="urn:schemas-microsoft-com:vml" Requires="v">
                <p:oleObj spid="_x0000_s379972" name="Equation" r:id="rId7" imgW="1701720" imgH="304560" progId="Equation.DSMT4">
                  <p:embed/>
                </p:oleObj>
              </mc:Choice>
              <mc:Fallback>
                <p:oleObj name="Equation" r:id="rId7" imgW="1701720" imgH="3045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200" y="4292600"/>
                        <a:ext cx="3027363"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6"/>
          <p:cNvGraphicFramePr>
            <a:graphicFrameLocks noChangeAspect="1"/>
          </p:cNvGraphicFramePr>
          <p:nvPr/>
        </p:nvGraphicFramePr>
        <p:xfrm>
          <a:off x="5158209" y="3482776"/>
          <a:ext cx="1069975" cy="522288"/>
        </p:xfrm>
        <a:graphic>
          <a:graphicData uri="http://schemas.openxmlformats.org/presentationml/2006/ole">
            <mc:AlternateContent xmlns:mc="http://schemas.openxmlformats.org/markup-compatibility/2006">
              <mc:Choice xmlns:v="urn:schemas-microsoft-com:vml" Requires="v">
                <p:oleObj spid="_x0000_s379973" name="Equation" r:id="rId9" imgW="495000" imgH="241200" progId="Equation.DSMT4">
                  <p:embed/>
                </p:oleObj>
              </mc:Choice>
              <mc:Fallback>
                <p:oleObj name="Equation" r:id="rId9" imgW="495000" imgH="2412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58209" y="3482776"/>
                        <a:ext cx="1069975"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910" name="Object 6"/>
          <p:cNvGraphicFramePr>
            <a:graphicFrameLocks noChangeAspect="1"/>
          </p:cNvGraphicFramePr>
          <p:nvPr/>
        </p:nvGraphicFramePr>
        <p:xfrm>
          <a:off x="446422" y="5229200"/>
          <a:ext cx="2541402" cy="914301"/>
        </p:xfrm>
        <a:graphic>
          <a:graphicData uri="http://schemas.openxmlformats.org/presentationml/2006/ole">
            <mc:AlternateContent xmlns:mc="http://schemas.openxmlformats.org/markup-compatibility/2006">
              <mc:Choice xmlns:v="urn:schemas-microsoft-com:vml" Requires="v">
                <p:oleObj spid="_x0000_s379974" name="Equation" r:id="rId11" imgW="1307880" imgH="469800" progId="Equation.DSMT4">
                  <p:embed/>
                </p:oleObj>
              </mc:Choice>
              <mc:Fallback>
                <p:oleObj name="Equation" r:id="rId11" imgW="1307880" imgH="4698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6422" y="5229200"/>
                        <a:ext cx="2541402" cy="914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6"/>
          <p:cNvGraphicFramePr>
            <a:graphicFrameLocks noChangeAspect="1"/>
          </p:cNvGraphicFramePr>
          <p:nvPr/>
        </p:nvGraphicFramePr>
        <p:xfrm>
          <a:off x="4890740" y="5301208"/>
          <a:ext cx="1409452" cy="865453"/>
        </p:xfrm>
        <a:graphic>
          <a:graphicData uri="http://schemas.openxmlformats.org/presentationml/2006/ole">
            <mc:AlternateContent xmlns:mc="http://schemas.openxmlformats.org/markup-compatibility/2006">
              <mc:Choice xmlns:v="urn:schemas-microsoft-com:vml" Requires="v">
                <p:oleObj spid="_x0000_s379975" name="Equation" r:id="rId13" imgW="723600" imgH="444240" progId="Equation.DSMT4">
                  <p:embed/>
                </p:oleObj>
              </mc:Choice>
              <mc:Fallback>
                <p:oleObj name="Equation" r:id="rId13" imgW="723600" imgH="44424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90740" y="5301208"/>
                        <a:ext cx="1409452" cy="865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4427984" y="2833772"/>
            <a:ext cx="1627369" cy="523220"/>
          </a:xfrm>
          <a:prstGeom prst="rect">
            <a:avLst/>
          </a:prstGeom>
        </p:spPr>
        <p:txBody>
          <a:bodyPr wrap="none">
            <a:spAutoFit/>
          </a:bodyPr>
          <a:lstStyle/>
          <a:p>
            <a:r>
              <a:rPr lang="zh-CN" altLang="en-US" b="1" dirty="0" smtClean="0">
                <a:solidFill>
                  <a:schemeClr val="accent2"/>
                </a:solidFill>
              </a:rPr>
              <a:t>瞬时相位</a:t>
            </a:r>
            <a:endParaRPr lang="zh-CN" altLang="en-US" dirty="0"/>
          </a:p>
        </p:txBody>
      </p:sp>
      <p:sp>
        <p:nvSpPr>
          <p:cNvPr id="16" name="矩形 15"/>
          <p:cNvSpPr/>
          <p:nvPr/>
        </p:nvSpPr>
        <p:spPr>
          <a:xfrm>
            <a:off x="2987824" y="5517232"/>
            <a:ext cx="1988045" cy="523220"/>
          </a:xfrm>
          <a:prstGeom prst="rect">
            <a:avLst/>
          </a:prstGeom>
        </p:spPr>
        <p:txBody>
          <a:bodyPr wrap="none">
            <a:spAutoFit/>
          </a:bodyPr>
          <a:lstStyle/>
          <a:p>
            <a:r>
              <a:rPr lang="zh-CN" altLang="en-US" b="1" dirty="0" smtClean="0">
                <a:solidFill>
                  <a:schemeClr val="accent2"/>
                </a:solidFill>
              </a:rPr>
              <a:t>瞬时角频率</a:t>
            </a:r>
            <a:endParaRPr lang="zh-CN" altLang="en-US" dirty="0"/>
          </a:p>
        </p:txBody>
      </p:sp>
      <p:sp>
        <p:nvSpPr>
          <p:cNvPr id="17" name="矩形 16"/>
          <p:cNvSpPr/>
          <p:nvPr/>
        </p:nvSpPr>
        <p:spPr>
          <a:xfrm>
            <a:off x="6256999" y="5517232"/>
            <a:ext cx="1988045" cy="523220"/>
          </a:xfrm>
          <a:prstGeom prst="rect">
            <a:avLst/>
          </a:prstGeom>
        </p:spPr>
        <p:txBody>
          <a:bodyPr wrap="none">
            <a:spAutoFit/>
          </a:bodyPr>
          <a:lstStyle/>
          <a:p>
            <a:r>
              <a:rPr lang="zh-CN" altLang="en-US" b="1" dirty="0" smtClean="0">
                <a:solidFill>
                  <a:schemeClr val="accent2"/>
                </a:solidFill>
              </a:rPr>
              <a:t>瞬时角频偏</a:t>
            </a:r>
            <a:endParaRPr lang="zh-CN" altLang="en-US" dirty="0"/>
          </a:p>
        </p:txBody>
      </p:sp>
      <p:graphicFrame>
        <p:nvGraphicFramePr>
          <p:cNvPr id="18" name="Object 6"/>
          <p:cNvGraphicFramePr>
            <a:graphicFrameLocks noChangeAspect="1"/>
          </p:cNvGraphicFramePr>
          <p:nvPr/>
        </p:nvGraphicFramePr>
        <p:xfrm>
          <a:off x="1907704" y="3408410"/>
          <a:ext cx="936104" cy="524646"/>
        </p:xfrm>
        <a:graphic>
          <a:graphicData uri="http://schemas.openxmlformats.org/presentationml/2006/ole">
            <mc:AlternateContent xmlns:mc="http://schemas.openxmlformats.org/markup-compatibility/2006">
              <mc:Choice xmlns:v="urn:schemas-microsoft-com:vml" Requires="v">
                <p:oleObj spid="_x0000_s379976" name="Equation" r:id="rId15" imgW="431640" imgH="241200" progId="Equation.DSMT4">
                  <p:embed/>
                </p:oleObj>
              </mc:Choice>
              <mc:Fallback>
                <p:oleObj name="Equation" r:id="rId15" imgW="431640" imgH="241200" progId="Equation.DSMT4">
                  <p:embed/>
                  <p:pic>
                    <p:nvPicPr>
                      <p:cNvPr id="0"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7704" y="3408410"/>
                        <a:ext cx="936104" cy="5246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矩形 18"/>
          <p:cNvSpPr/>
          <p:nvPr/>
        </p:nvSpPr>
        <p:spPr>
          <a:xfrm>
            <a:off x="2871987" y="3429000"/>
            <a:ext cx="1988045" cy="523220"/>
          </a:xfrm>
          <a:prstGeom prst="rect">
            <a:avLst/>
          </a:prstGeom>
        </p:spPr>
        <p:txBody>
          <a:bodyPr wrap="none">
            <a:spAutoFit/>
          </a:bodyPr>
          <a:lstStyle/>
          <a:p>
            <a:r>
              <a:rPr lang="zh-CN" altLang="en-US" b="1" dirty="0" smtClean="0">
                <a:solidFill>
                  <a:schemeClr val="accent2"/>
                </a:solidFill>
              </a:rPr>
              <a:t>载波角频率</a:t>
            </a:r>
            <a:endParaRPr lang="zh-CN" altLang="en-US" dirty="0"/>
          </a:p>
        </p:txBody>
      </p:sp>
      <p:sp>
        <p:nvSpPr>
          <p:cNvPr id="20" name="矩形 19"/>
          <p:cNvSpPr/>
          <p:nvPr/>
        </p:nvSpPr>
        <p:spPr>
          <a:xfrm>
            <a:off x="3232663" y="4293096"/>
            <a:ext cx="1627369" cy="523220"/>
          </a:xfrm>
          <a:prstGeom prst="rect">
            <a:avLst/>
          </a:prstGeom>
        </p:spPr>
        <p:txBody>
          <a:bodyPr wrap="none">
            <a:spAutoFit/>
          </a:bodyPr>
          <a:lstStyle/>
          <a:p>
            <a:r>
              <a:rPr lang="zh-CN" altLang="en-US" b="1" dirty="0" smtClean="0">
                <a:solidFill>
                  <a:schemeClr val="accent2"/>
                </a:solidFill>
              </a:rPr>
              <a:t>瞬时相位</a:t>
            </a:r>
            <a:endParaRPr lang="zh-CN" altLang="en-US" dirty="0"/>
          </a:p>
        </p:txBody>
      </p:sp>
      <p:sp>
        <p:nvSpPr>
          <p:cNvPr id="21" name="矩形 20"/>
          <p:cNvSpPr/>
          <p:nvPr/>
        </p:nvSpPr>
        <p:spPr>
          <a:xfrm>
            <a:off x="6255729" y="4077072"/>
            <a:ext cx="2708760" cy="954107"/>
          </a:xfrm>
          <a:prstGeom prst="rect">
            <a:avLst/>
          </a:prstGeom>
        </p:spPr>
        <p:txBody>
          <a:bodyPr wrap="square">
            <a:spAutoFit/>
          </a:bodyPr>
          <a:lstStyle/>
          <a:p>
            <a:r>
              <a:rPr lang="zh-CN" altLang="en-US" b="1" dirty="0" smtClean="0">
                <a:solidFill>
                  <a:schemeClr val="accent2"/>
                </a:solidFill>
              </a:rPr>
              <a:t>相对于载波相位的瞬时相位偏移</a:t>
            </a:r>
            <a:endParaRPr lang="zh-CN" altLang="en-US" dirty="0"/>
          </a:p>
        </p:txBody>
      </p:sp>
      <p:sp>
        <p:nvSpPr>
          <p:cNvPr id="22" name="矩形 21"/>
          <p:cNvSpPr/>
          <p:nvPr/>
        </p:nvSpPr>
        <p:spPr>
          <a:xfrm>
            <a:off x="6256999" y="3501008"/>
            <a:ext cx="1627369" cy="523220"/>
          </a:xfrm>
          <a:prstGeom prst="rect">
            <a:avLst/>
          </a:prstGeom>
        </p:spPr>
        <p:txBody>
          <a:bodyPr wrap="none">
            <a:spAutoFit/>
          </a:bodyPr>
          <a:lstStyle/>
          <a:p>
            <a:r>
              <a:rPr lang="zh-CN" altLang="en-US" b="1" dirty="0" smtClean="0">
                <a:solidFill>
                  <a:schemeClr val="accent2"/>
                </a:solidFill>
              </a:rPr>
              <a:t>载波相位</a:t>
            </a:r>
            <a:endParaRPr lang="zh-CN" altLang="en-US" dirty="0"/>
          </a:p>
        </p:txBody>
      </p:sp>
      <p:cxnSp>
        <p:nvCxnSpPr>
          <p:cNvPr id="24" name="直接箭头连接符 23"/>
          <p:cNvCxnSpPr/>
          <p:nvPr/>
        </p:nvCxnSpPr>
        <p:spPr bwMode="auto">
          <a:xfrm>
            <a:off x="3275856" y="2636912"/>
            <a:ext cx="0" cy="2880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直接箭头连接符 25"/>
          <p:cNvCxnSpPr/>
          <p:nvPr/>
        </p:nvCxnSpPr>
        <p:spPr bwMode="auto">
          <a:xfrm>
            <a:off x="5076056" y="2636912"/>
            <a:ext cx="0" cy="2880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Rectangle 2"/>
          <p:cNvSpPr txBox="1">
            <a:spLocks noChangeArrowheads="1"/>
          </p:cNvSpPr>
          <p:nvPr/>
        </p:nvSpPr>
        <p:spPr bwMode="auto">
          <a:xfrm>
            <a:off x="827584" y="510952"/>
            <a:ext cx="590465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一、角调制的基本概念</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Tree>
  </p:cSld>
  <p:clrMapOvr>
    <a:masterClrMapping/>
  </p:clrMapOvr>
  <p:transition spd="med">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457200" y="1556792"/>
            <a:ext cx="8305800" cy="2234458"/>
          </a:xfrm>
          <a:prstGeom prst="rect">
            <a:avLst/>
          </a:prstGeom>
          <a:noFill/>
          <a:ln w="9525">
            <a:noFill/>
            <a:miter lim="800000"/>
            <a:headEnd/>
            <a:tailEnd/>
          </a:ln>
        </p:spPr>
        <p:txBody>
          <a:bodyPr>
            <a:spAutoFit/>
          </a:bodyPr>
          <a:lstStyle/>
          <a:p>
            <a:pPr algn="just">
              <a:lnSpc>
                <a:spcPct val="120000"/>
              </a:lnSpc>
              <a:spcBef>
                <a:spcPct val="50000"/>
              </a:spcBef>
              <a:buFont typeface="Wingdings" pitchFamily="2" charset="2"/>
              <a:buChar char="n"/>
            </a:pPr>
            <a:r>
              <a:rPr lang="zh-CN" altLang="en-US" sz="2400" dirty="0" smtClean="0"/>
              <a:t>所谓</a:t>
            </a:r>
            <a:r>
              <a:rPr lang="zh-CN" altLang="en-US" sz="2400" b="1" dirty="0">
                <a:solidFill>
                  <a:srgbClr val="FF3300"/>
                </a:solidFill>
              </a:rPr>
              <a:t>相位调制</a:t>
            </a:r>
            <a:r>
              <a:rPr lang="en-US" altLang="zh-CN" sz="2400" b="1" dirty="0">
                <a:solidFill>
                  <a:srgbClr val="FF3300"/>
                </a:solidFill>
              </a:rPr>
              <a:t>(PM)</a:t>
            </a:r>
            <a:r>
              <a:rPr lang="zh-CN" altLang="en-US" sz="2400" dirty="0"/>
              <a:t>，是指</a:t>
            </a:r>
            <a:r>
              <a:rPr lang="zh-CN" altLang="en-US" sz="2400" b="1" dirty="0">
                <a:solidFill>
                  <a:srgbClr val="FF3300"/>
                </a:solidFill>
              </a:rPr>
              <a:t>瞬时相位偏移</a:t>
            </a:r>
            <a:r>
              <a:rPr lang="zh-CN" altLang="en-US" sz="2400" b="1" dirty="0">
                <a:solidFill>
                  <a:schemeClr val="accent2"/>
                </a:solidFill>
              </a:rPr>
              <a:t>随调制信号</a:t>
            </a:r>
            <a:r>
              <a:rPr lang="en-US" altLang="zh-CN" sz="2400" b="1" dirty="0">
                <a:solidFill>
                  <a:schemeClr val="accent2"/>
                </a:solidFill>
              </a:rPr>
              <a:t>m(t)</a:t>
            </a:r>
            <a:r>
              <a:rPr lang="zh-CN" altLang="en-US" sz="2400" b="1" dirty="0">
                <a:solidFill>
                  <a:schemeClr val="accent2"/>
                </a:solidFill>
              </a:rPr>
              <a:t>而线性变化</a:t>
            </a:r>
            <a:r>
              <a:rPr lang="zh-CN" altLang="en-US" sz="2400" dirty="0"/>
              <a:t>，即</a:t>
            </a:r>
          </a:p>
          <a:p>
            <a:pPr algn="just">
              <a:lnSpc>
                <a:spcPct val="120000"/>
              </a:lnSpc>
              <a:spcBef>
                <a:spcPct val="50000"/>
              </a:spcBef>
            </a:pPr>
            <a:r>
              <a:rPr lang="zh-CN" altLang="en-US" sz="2400" dirty="0"/>
              <a:t> </a:t>
            </a:r>
            <a:r>
              <a:rPr lang="zh-CN" altLang="en-US" sz="2400" dirty="0" smtClean="0"/>
              <a:t>                                  </a:t>
            </a:r>
            <a:r>
              <a:rPr lang="zh-CN" altLang="en-US" sz="2400" dirty="0" smtClean="0">
                <a:solidFill>
                  <a:srgbClr val="FF0000"/>
                </a:solidFill>
              </a:rPr>
              <a:t>其中</a:t>
            </a:r>
            <a:r>
              <a:rPr lang="en-US" altLang="zh-CN" sz="2400" dirty="0" err="1">
                <a:solidFill>
                  <a:srgbClr val="FF0000"/>
                </a:solidFill>
              </a:rPr>
              <a:t>K</a:t>
            </a:r>
            <a:r>
              <a:rPr lang="en-US" altLang="zh-CN" sz="2400" baseline="-25000" dirty="0" err="1">
                <a:solidFill>
                  <a:srgbClr val="FF0000"/>
                </a:solidFill>
              </a:rPr>
              <a:t>p</a:t>
            </a:r>
            <a:r>
              <a:rPr lang="zh-CN" altLang="en-US" sz="2400" dirty="0">
                <a:solidFill>
                  <a:srgbClr val="FF0000"/>
                </a:solidFill>
              </a:rPr>
              <a:t>是</a:t>
            </a:r>
            <a:r>
              <a:rPr lang="zh-CN" altLang="en-US" sz="2400" dirty="0" smtClean="0">
                <a:solidFill>
                  <a:srgbClr val="FF0000"/>
                </a:solidFill>
              </a:rPr>
              <a:t>常数，称为调相灵敏度</a:t>
            </a:r>
            <a:r>
              <a:rPr lang="en-US" altLang="zh-CN" sz="2400" dirty="0" smtClean="0">
                <a:solidFill>
                  <a:srgbClr val="FF0000"/>
                </a:solidFill>
              </a:rPr>
              <a:t>(rad/V)</a:t>
            </a:r>
            <a:r>
              <a:rPr lang="zh-CN" altLang="en-US" sz="2400" dirty="0" smtClean="0">
                <a:solidFill>
                  <a:srgbClr val="FF0000"/>
                </a:solidFill>
              </a:rPr>
              <a:t>。</a:t>
            </a:r>
            <a:endParaRPr lang="en-US" altLang="zh-CN" sz="2400" dirty="0" smtClean="0"/>
          </a:p>
          <a:p>
            <a:pPr algn="just">
              <a:lnSpc>
                <a:spcPct val="120000"/>
              </a:lnSpc>
              <a:spcBef>
                <a:spcPct val="50000"/>
              </a:spcBef>
              <a:buFont typeface="Wingdings" pitchFamily="2" charset="2"/>
              <a:buChar char="n"/>
            </a:pPr>
            <a:r>
              <a:rPr lang="zh-CN" altLang="en-US" sz="2400" b="1" dirty="0" smtClean="0">
                <a:solidFill>
                  <a:srgbClr val="FF0000"/>
                </a:solidFill>
              </a:rPr>
              <a:t>调相</a:t>
            </a:r>
            <a:r>
              <a:rPr lang="zh-CN" altLang="en-US" sz="2400" b="1" dirty="0">
                <a:solidFill>
                  <a:srgbClr val="FF0000"/>
                </a:solidFill>
              </a:rPr>
              <a:t>信号</a:t>
            </a:r>
            <a:r>
              <a:rPr lang="zh-CN" altLang="en-US" sz="2400" b="1" dirty="0"/>
              <a:t>可表示</a:t>
            </a:r>
            <a:r>
              <a:rPr lang="zh-CN" altLang="en-US" sz="2400" b="1" dirty="0" smtClean="0"/>
              <a:t>为：</a:t>
            </a:r>
            <a:r>
              <a:rPr lang="zh-CN" altLang="en-US" sz="2400" dirty="0" smtClean="0"/>
              <a:t>       </a:t>
            </a:r>
            <a:endParaRPr lang="en-US" altLang="zh-CN" sz="2400" dirty="0"/>
          </a:p>
        </p:txBody>
      </p:sp>
      <p:graphicFrame>
        <p:nvGraphicFramePr>
          <p:cNvPr id="49154" name="Object 5"/>
          <p:cNvGraphicFramePr>
            <a:graphicFrameLocks noChangeAspect="1"/>
          </p:cNvGraphicFramePr>
          <p:nvPr/>
        </p:nvGraphicFramePr>
        <p:xfrm>
          <a:off x="2633663" y="4400550"/>
          <a:ext cx="1482725" cy="588963"/>
        </p:xfrm>
        <a:graphic>
          <a:graphicData uri="http://schemas.openxmlformats.org/presentationml/2006/ole">
            <mc:AlternateContent xmlns:mc="http://schemas.openxmlformats.org/markup-compatibility/2006">
              <mc:Choice xmlns:v="urn:schemas-microsoft-com:vml" Requires="v">
                <p:oleObj spid="_x0000_s49191" name="Equation" r:id="rId3" imgW="609480" imgH="241200" progId="Equation.DSMT4">
                  <p:embed/>
                </p:oleObj>
              </mc:Choice>
              <mc:Fallback>
                <p:oleObj name="Equation" r:id="rId3" imgW="609480" imgH="241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663" y="4400550"/>
                        <a:ext cx="1482725"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5" name="Object 3"/>
          <p:cNvGraphicFramePr>
            <a:graphicFrameLocks noChangeAspect="1"/>
          </p:cNvGraphicFramePr>
          <p:nvPr/>
        </p:nvGraphicFramePr>
        <p:xfrm>
          <a:off x="2771800" y="2132856"/>
          <a:ext cx="1974850" cy="528637"/>
        </p:xfrm>
        <a:graphic>
          <a:graphicData uri="http://schemas.openxmlformats.org/presentationml/2006/ole">
            <mc:AlternateContent xmlns:mc="http://schemas.openxmlformats.org/markup-compatibility/2006">
              <mc:Choice xmlns:v="urn:schemas-microsoft-com:vml" Requires="v">
                <p:oleObj spid="_x0000_s49192" name="Equation" r:id="rId5" imgW="1041120" imgH="279360" progId="Equation.DSMT4">
                  <p:embed/>
                </p:oleObj>
              </mc:Choice>
              <mc:Fallback>
                <p:oleObj name="Equation" r:id="rId5" imgW="1041120" imgH="2793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2132856"/>
                        <a:ext cx="1974850"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txBox="1">
            <a:spLocks noChangeArrowheads="1"/>
          </p:cNvSpPr>
          <p:nvPr/>
        </p:nvSpPr>
        <p:spPr bwMode="auto">
          <a:xfrm>
            <a:off x="1043608" y="510952"/>
            <a:ext cx="374441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相位调制</a:t>
            </a:r>
            <a:r>
              <a:rPr lang="en-US" altLang="zh-CN" sz="4400" b="1" dirty="0" smtClean="0">
                <a:solidFill>
                  <a:schemeClr val="accent2">
                    <a:lumMod val="75000"/>
                  </a:schemeClr>
                </a:solidFill>
                <a:effectLst>
                  <a:outerShdw blurRad="38100" dist="38100" dir="2700000" algn="tl">
                    <a:srgbClr val="000000">
                      <a:alpha val="43137"/>
                    </a:srgbClr>
                  </a:outerShdw>
                </a:effectLst>
              </a:rPr>
              <a:t>(PM)</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9" name="Object 3"/>
          <p:cNvGraphicFramePr>
            <a:graphicFrameLocks noChangeAspect="1"/>
          </p:cNvGraphicFramePr>
          <p:nvPr/>
        </p:nvGraphicFramePr>
        <p:xfrm>
          <a:off x="3707904" y="3284786"/>
          <a:ext cx="3924300" cy="576262"/>
        </p:xfrm>
        <a:graphic>
          <a:graphicData uri="http://schemas.openxmlformats.org/presentationml/2006/ole">
            <mc:AlternateContent xmlns:mc="http://schemas.openxmlformats.org/markup-compatibility/2006">
              <mc:Choice xmlns:v="urn:schemas-microsoft-com:vml" Requires="v">
                <p:oleObj spid="_x0000_s49193" name="Equation" r:id="rId7" imgW="2070000" imgH="304560" progId="Equation.DSMT4">
                  <p:embed/>
                </p:oleObj>
              </mc:Choice>
              <mc:Fallback>
                <p:oleObj name="Equation" r:id="rId7" imgW="2070000" imgH="30456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7904" y="3284786"/>
                        <a:ext cx="392430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899592" y="4437112"/>
            <a:ext cx="1217000" cy="400110"/>
          </a:xfrm>
          <a:prstGeom prst="rect">
            <a:avLst/>
          </a:prstGeom>
        </p:spPr>
        <p:txBody>
          <a:bodyPr wrap="none">
            <a:spAutoFit/>
          </a:bodyPr>
          <a:lstStyle/>
          <a:p>
            <a:r>
              <a:rPr lang="zh-CN" altLang="en-US" sz="2000" b="1" dirty="0" smtClean="0">
                <a:solidFill>
                  <a:srgbClr val="FF0000"/>
                </a:solidFill>
              </a:rPr>
              <a:t>最大相偏</a:t>
            </a:r>
            <a:endParaRPr lang="zh-CN" altLang="en-US" sz="2000" dirty="0"/>
          </a:p>
        </p:txBody>
      </p:sp>
      <p:sp>
        <p:nvSpPr>
          <p:cNvPr id="11" name="矩形 10"/>
          <p:cNvSpPr/>
          <p:nvPr/>
        </p:nvSpPr>
        <p:spPr>
          <a:xfrm>
            <a:off x="827584" y="5261297"/>
            <a:ext cx="1475084" cy="400110"/>
          </a:xfrm>
          <a:prstGeom prst="rect">
            <a:avLst/>
          </a:prstGeom>
        </p:spPr>
        <p:txBody>
          <a:bodyPr wrap="none">
            <a:spAutoFit/>
          </a:bodyPr>
          <a:lstStyle/>
          <a:p>
            <a:r>
              <a:rPr lang="zh-CN" altLang="en-US" sz="2000" b="1" dirty="0" smtClean="0">
                <a:solidFill>
                  <a:srgbClr val="FF0000"/>
                </a:solidFill>
              </a:rPr>
              <a:t>最大角频偏</a:t>
            </a:r>
            <a:endParaRPr lang="zh-CN" altLang="en-US" sz="2000" dirty="0"/>
          </a:p>
        </p:txBody>
      </p:sp>
      <p:graphicFrame>
        <p:nvGraphicFramePr>
          <p:cNvPr id="12" name="Object 5"/>
          <p:cNvGraphicFramePr>
            <a:graphicFrameLocks noChangeAspect="1"/>
          </p:cNvGraphicFramePr>
          <p:nvPr/>
        </p:nvGraphicFramePr>
        <p:xfrm>
          <a:off x="2549525" y="5163021"/>
          <a:ext cx="1638300" cy="930275"/>
        </p:xfrm>
        <a:graphic>
          <a:graphicData uri="http://schemas.openxmlformats.org/presentationml/2006/ole">
            <mc:AlternateContent xmlns:mc="http://schemas.openxmlformats.org/markup-compatibility/2006">
              <mc:Choice xmlns:v="urn:schemas-microsoft-com:vml" Requires="v">
                <p:oleObj spid="_x0000_s49194" name="Equation" r:id="rId9" imgW="672840" imgH="380880" progId="Equation.DSMT4">
                  <p:embed/>
                </p:oleObj>
              </mc:Choice>
              <mc:Fallback>
                <p:oleObj name="Equation" r:id="rId9" imgW="672840" imgH="38088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9525" y="5163021"/>
                        <a:ext cx="1638300"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bwMode="auto">
          <a:xfrm>
            <a:off x="6444208" y="3284984"/>
            <a:ext cx="360040" cy="576064"/>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5" name="直接箭头连接符 14"/>
          <p:cNvCxnSpPr/>
          <p:nvPr/>
        </p:nvCxnSpPr>
        <p:spPr bwMode="auto">
          <a:xfrm flipV="1">
            <a:off x="6588224" y="3068960"/>
            <a:ext cx="0" cy="2160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spd="med">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457200" y="1532047"/>
            <a:ext cx="8305800" cy="1606594"/>
          </a:xfrm>
          <a:prstGeom prst="rect">
            <a:avLst/>
          </a:prstGeom>
          <a:noFill/>
          <a:ln w="9525">
            <a:noFill/>
            <a:miter lim="800000"/>
            <a:headEnd/>
            <a:tailEnd/>
          </a:ln>
        </p:spPr>
        <p:txBody>
          <a:bodyPr>
            <a:spAutoFit/>
          </a:bodyPr>
          <a:lstStyle/>
          <a:p>
            <a:pPr algn="just">
              <a:lnSpc>
                <a:spcPct val="120000"/>
              </a:lnSpc>
              <a:spcBef>
                <a:spcPct val="50000"/>
              </a:spcBef>
              <a:buFont typeface="Wingdings" pitchFamily="2" charset="2"/>
              <a:buChar char="n"/>
            </a:pPr>
            <a:r>
              <a:rPr lang="zh-CN" altLang="en-US" sz="2400" dirty="0" smtClean="0"/>
              <a:t>所谓</a:t>
            </a:r>
            <a:r>
              <a:rPr lang="zh-CN" altLang="en-US" sz="2400" b="1" dirty="0">
                <a:solidFill>
                  <a:srgbClr val="FF3300"/>
                </a:solidFill>
              </a:rPr>
              <a:t>频率调制</a:t>
            </a:r>
            <a:r>
              <a:rPr lang="en-US" altLang="zh-CN" sz="2400" b="1" dirty="0">
                <a:solidFill>
                  <a:srgbClr val="FF3300"/>
                </a:solidFill>
              </a:rPr>
              <a:t>(FM)</a:t>
            </a:r>
            <a:r>
              <a:rPr lang="zh-CN" altLang="en-US" sz="2400" dirty="0"/>
              <a:t>，是指</a:t>
            </a:r>
            <a:r>
              <a:rPr lang="zh-CN" altLang="en-US" sz="2400" b="1" dirty="0">
                <a:solidFill>
                  <a:srgbClr val="FF3300"/>
                </a:solidFill>
              </a:rPr>
              <a:t>瞬时频率偏移</a:t>
            </a:r>
            <a:r>
              <a:rPr lang="zh-CN" altLang="en-US" sz="2400" b="1" dirty="0">
                <a:solidFill>
                  <a:schemeClr val="accent2"/>
                </a:solidFill>
              </a:rPr>
              <a:t>随调制信号</a:t>
            </a:r>
            <a:r>
              <a:rPr lang="en-US" altLang="zh-CN" sz="2400" b="1" dirty="0">
                <a:solidFill>
                  <a:schemeClr val="accent2"/>
                </a:solidFill>
              </a:rPr>
              <a:t>m(t)</a:t>
            </a:r>
            <a:r>
              <a:rPr lang="zh-CN" altLang="en-US" sz="2400" b="1" dirty="0">
                <a:solidFill>
                  <a:schemeClr val="accent2"/>
                </a:solidFill>
              </a:rPr>
              <a:t>而线性变化</a:t>
            </a:r>
            <a:r>
              <a:rPr lang="zh-CN" altLang="en-US" sz="2400" dirty="0"/>
              <a:t>，即</a:t>
            </a:r>
          </a:p>
          <a:p>
            <a:pPr>
              <a:lnSpc>
                <a:spcPct val="120000"/>
              </a:lnSpc>
              <a:spcBef>
                <a:spcPct val="50000"/>
              </a:spcBef>
            </a:pPr>
            <a:endParaRPr lang="en-US" altLang="zh-CN" sz="2400" dirty="0"/>
          </a:p>
        </p:txBody>
      </p:sp>
      <p:graphicFrame>
        <p:nvGraphicFramePr>
          <p:cNvPr id="49154" name="Object 5"/>
          <p:cNvGraphicFramePr>
            <a:graphicFrameLocks noChangeAspect="1"/>
          </p:cNvGraphicFramePr>
          <p:nvPr/>
        </p:nvGraphicFramePr>
        <p:xfrm>
          <a:off x="2095500" y="2349500"/>
          <a:ext cx="2655888" cy="866775"/>
        </p:xfrm>
        <a:graphic>
          <a:graphicData uri="http://schemas.openxmlformats.org/presentationml/2006/ole">
            <mc:AlternateContent xmlns:mc="http://schemas.openxmlformats.org/markup-compatibility/2006">
              <mc:Choice xmlns:v="urn:schemas-microsoft-com:vml" Requires="v">
                <p:oleObj spid="_x0000_s403487" name="Equation" r:id="rId3" imgW="1091880" imgH="355320" progId="Equation.DSMT4">
                  <p:embed/>
                </p:oleObj>
              </mc:Choice>
              <mc:Fallback>
                <p:oleObj name="Equation" r:id="rId3" imgW="1091880" imgH="3553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2349500"/>
                        <a:ext cx="2655888"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7" name="Text Box 6"/>
          <p:cNvSpPr txBox="1">
            <a:spLocks noChangeArrowheads="1"/>
          </p:cNvSpPr>
          <p:nvPr/>
        </p:nvSpPr>
        <p:spPr bwMode="auto">
          <a:xfrm>
            <a:off x="2843808" y="3068960"/>
            <a:ext cx="4392488" cy="457200"/>
          </a:xfrm>
          <a:prstGeom prst="rect">
            <a:avLst/>
          </a:prstGeom>
          <a:noFill/>
          <a:ln w="9525">
            <a:noFill/>
            <a:miter lim="800000"/>
            <a:headEnd/>
            <a:tailEnd/>
          </a:ln>
        </p:spPr>
        <p:txBody>
          <a:bodyPr wrap="square">
            <a:spAutoFit/>
          </a:bodyPr>
          <a:lstStyle/>
          <a:p>
            <a:pPr algn="just">
              <a:spcBef>
                <a:spcPct val="50000"/>
              </a:spcBef>
            </a:pPr>
            <a:r>
              <a:rPr lang="zh-CN" altLang="en-US" sz="2000" dirty="0"/>
              <a:t>其中</a:t>
            </a:r>
            <a:r>
              <a:rPr lang="en-US" altLang="zh-CN" sz="2000" dirty="0"/>
              <a:t>K</a:t>
            </a:r>
            <a:r>
              <a:rPr lang="en-US" altLang="zh-CN" sz="2000" baseline="-25000" dirty="0"/>
              <a:t>f</a:t>
            </a:r>
            <a:r>
              <a:rPr lang="zh-CN" altLang="en-US" sz="2000" dirty="0"/>
              <a:t>是一个常数</a:t>
            </a:r>
            <a:r>
              <a:rPr lang="zh-CN" altLang="en-US" sz="2000" dirty="0" smtClean="0"/>
              <a:t>，称为调频灵敏度</a:t>
            </a:r>
            <a:r>
              <a:rPr lang="zh-CN" altLang="en-US" sz="2400" dirty="0" smtClean="0"/>
              <a:t>。</a:t>
            </a:r>
            <a:endParaRPr lang="zh-CN" altLang="en-US" sz="2400" dirty="0"/>
          </a:p>
        </p:txBody>
      </p:sp>
      <p:graphicFrame>
        <p:nvGraphicFramePr>
          <p:cNvPr id="2" name="Object 5"/>
          <p:cNvGraphicFramePr>
            <a:graphicFrameLocks noChangeAspect="1"/>
          </p:cNvGraphicFramePr>
          <p:nvPr/>
        </p:nvGraphicFramePr>
        <p:xfrm>
          <a:off x="4991124" y="2492896"/>
          <a:ext cx="2389188" cy="635000"/>
        </p:xfrm>
        <a:graphic>
          <a:graphicData uri="http://schemas.openxmlformats.org/presentationml/2006/ole">
            <mc:AlternateContent xmlns:mc="http://schemas.openxmlformats.org/markup-compatibility/2006">
              <mc:Choice xmlns:v="urn:schemas-microsoft-com:vml" Requires="v">
                <p:oleObj spid="_x0000_s403488" name="Equation" r:id="rId5" imgW="1002960" imgH="266400" progId="Equation.DSMT4">
                  <p:embed/>
                </p:oleObj>
              </mc:Choice>
              <mc:Fallback>
                <p:oleObj name="Equation" r:id="rId5" imgW="1002960" imgH="26640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1124" y="2492896"/>
                        <a:ext cx="238918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txBox="1">
            <a:spLocks noChangeArrowheads="1"/>
          </p:cNvSpPr>
          <p:nvPr/>
        </p:nvSpPr>
        <p:spPr bwMode="auto">
          <a:xfrm>
            <a:off x="1043608" y="510952"/>
            <a:ext cx="374441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频率调制</a:t>
            </a:r>
            <a:r>
              <a:rPr lang="en-US" altLang="zh-CN" sz="4400" b="1" dirty="0" smtClean="0">
                <a:solidFill>
                  <a:schemeClr val="accent2">
                    <a:lumMod val="75000"/>
                  </a:schemeClr>
                </a:solidFill>
                <a:effectLst>
                  <a:outerShdw blurRad="38100" dist="38100" dir="2700000" algn="tl">
                    <a:srgbClr val="000000">
                      <a:alpha val="43137"/>
                    </a:srgbClr>
                  </a:outerShdw>
                </a:effectLst>
              </a:rPr>
              <a:t>(FM)</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403462" name="Object 6"/>
          <p:cNvGraphicFramePr>
            <a:graphicFrameLocks noChangeAspect="1"/>
          </p:cNvGraphicFramePr>
          <p:nvPr/>
        </p:nvGraphicFramePr>
        <p:xfrm>
          <a:off x="2732088" y="3645024"/>
          <a:ext cx="4965700" cy="650875"/>
        </p:xfrm>
        <a:graphic>
          <a:graphicData uri="http://schemas.openxmlformats.org/presentationml/2006/ole">
            <mc:AlternateContent xmlns:mc="http://schemas.openxmlformats.org/markup-compatibility/2006">
              <mc:Choice xmlns:v="urn:schemas-microsoft-com:vml" Requires="v">
                <p:oleObj spid="_x0000_s403489" name="Equation" r:id="rId7" imgW="2323800" imgH="304560" progId="Equation.DSMT4">
                  <p:embed/>
                </p:oleObj>
              </mc:Choice>
              <mc:Fallback>
                <p:oleObj name="Equation" r:id="rId7" imgW="2323800" imgH="30456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2088" y="3645024"/>
                        <a:ext cx="496570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608188" y="3789040"/>
            <a:ext cx="1960793" cy="461665"/>
          </a:xfrm>
          <a:prstGeom prst="rect">
            <a:avLst/>
          </a:prstGeom>
        </p:spPr>
        <p:txBody>
          <a:bodyPr wrap="none">
            <a:spAutoFit/>
          </a:bodyPr>
          <a:lstStyle/>
          <a:p>
            <a:pPr>
              <a:buFont typeface="Wingdings" pitchFamily="2" charset="2"/>
              <a:buChar char="n"/>
            </a:pPr>
            <a:r>
              <a:rPr lang="zh-CN" altLang="en-US" sz="2400" b="1" dirty="0" smtClean="0">
                <a:solidFill>
                  <a:srgbClr val="FF0000"/>
                </a:solidFill>
              </a:rPr>
              <a:t>调频信号</a:t>
            </a:r>
            <a:r>
              <a:rPr lang="zh-CN" altLang="en-US" sz="2400" b="1" dirty="0" smtClean="0"/>
              <a:t>为</a:t>
            </a:r>
            <a:endParaRPr lang="zh-CN" altLang="en-US" sz="2400" dirty="0"/>
          </a:p>
        </p:txBody>
      </p:sp>
      <p:sp>
        <p:nvSpPr>
          <p:cNvPr id="12" name="矩形 11"/>
          <p:cNvSpPr/>
          <p:nvPr/>
        </p:nvSpPr>
        <p:spPr bwMode="auto">
          <a:xfrm>
            <a:off x="5868144" y="3645024"/>
            <a:ext cx="360040" cy="576064"/>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矩形 12"/>
          <p:cNvSpPr/>
          <p:nvPr/>
        </p:nvSpPr>
        <p:spPr>
          <a:xfrm>
            <a:off x="755576" y="4611231"/>
            <a:ext cx="7344816" cy="1200329"/>
          </a:xfrm>
          <a:prstGeom prst="rect">
            <a:avLst/>
          </a:prstGeom>
        </p:spPr>
        <p:txBody>
          <a:bodyPr wrap="square">
            <a:spAutoFit/>
          </a:bodyPr>
          <a:lstStyle/>
          <a:p>
            <a:pPr>
              <a:buFont typeface="Arial" pitchFamily="34" charset="0"/>
              <a:buChar char="•"/>
            </a:pPr>
            <a:r>
              <a:rPr lang="zh-CN" altLang="en-US" sz="2400" dirty="0" smtClean="0"/>
              <a:t>可见，</a:t>
            </a:r>
            <a:r>
              <a:rPr lang="en-US" altLang="zh-CN" sz="2400" dirty="0" smtClean="0"/>
              <a:t>FM</a:t>
            </a:r>
            <a:r>
              <a:rPr lang="zh-CN" altLang="en-US" sz="2400" dirty="0" smtClean="0"/>
              <a:t>和</a:t>
            </a:r>
            <a:r>
              <a:rPr lang="en-US" altLang="zh-CN" sz="2400" dirty="0" smtClean="0"/>
              <a:t>PM</a:t>
            </a:r>
            <a:r>
              <a:rPr lang="zh-CN" altLang="en-US" sz="2400" dirty="0" smtClean="0"/>
              <a:t>非常相似。</a:t>
            </a:r>
            <a:endParaRPr lang="en-US" altLang="zh-CN" sz="2400" dirty="0" smtClean="0"/>
          </a:p>
          <a:p>
            <a:pPr>
              <a:buFont typeface="Arial" pitchFamily="34" charset="0"/>
              <a:buChar char="•"/>
            </a:pPr>
            <a:r>
              <a:rPr lang="zh-CN" altLang="en-US" sz="2400" dirty="0" smtClean="0"/>
              <a:t> 如果预先不知道调制信号</a:t>
            </a:r>
            <a:r>
              <a:rPr lang="en-US" altLang="zh-CN" sz="2400" dirty="0" smtClean="0"/>
              <a:t>m(t)</a:t>
            </a:r>
            <a:r>
              <a:rPr lang="zh-CN" altLang="en-US" sz="2400" dirty="0" smtClean="0"/>
              <a:t>的具体形式，则无法判断已调信号是调相信号还是调频信号。</a:t>
            </a:r>
            <a:endParaRPr lang="zh-CN" altLang="en-US" sz="2400" dirty="0"/>
          </a:p>
        </p:txBody>
      </p:sp>
      <p:cxnSp>
        <p:nvCxnSpPr>
          <p:cNvPr id="14" name="直接箭头连接符 13"/>
          <p:cNvCxnSpPr/>
          <p:nvPr/>
        </p:nvCxnSpPr>
        <p:spPr bwMode="auto">
          <a:xfrm flipV="1">
            <a:off x="6012160" y="3429000"/>
            <a:ext cx="0" cy="2160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spd="med">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 Box 7"/>
          <p:cNvSpPr txBox="1">
            <a:spLocks noChangeArrowheads="1"/>
          </p:cNvSpPr>
          <p:nvPr/>
        </p:nvSpPr>
        <p:spPr bwMode="auto">
          <a:xfrm>
            <a:off x="476250" y="1484784"/>
            <a:ext cx="8153400" cy="1569660"/>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2400" dirty="0" smtClean="0"/>
              <a:t>如果</a:t>
            </a:r>
            <a:r>
              <a:rPr lang="zh-CN" altLang="en-US" sz="2400" dirty="0"/>
              <a:t>将调制信号先微分，而后进行调频，则得到的是调相波，这种方式叫</a:t>
            </a:r>
            <a:r>
              <a:rPr lang="zh-CN" altLang="en-US" sz="2400" b="1" dirty="0">
                <a:solidFill>
                  <a:schemeClr val="accent2"/>
                </a:solidFill>
              </a:rPr>
              <a:t>间接调相</a:t>
            </a:r>
            <a:r>
              <a:rPr lang="zh-CN" altLang="en-US" sz="2400" dirty="0" smtClean="0"/>
              <a:t>；</a:t>
            </a:r>
            <a:endParaRPr lang="en-US" altLang="zh-CN" sz="2400" dirty="0" smtClean="0"/>
          </a:p>
          <a:p>
            <a:pPr algn="just">
              <a:spcBef>
                <a:spcPts val="0"/>
              </a:spcBef>
              <a:buFont typeface="Wingdings" pitchFamily="2" charset="2"/>
              <a:buChar char="n"/>
            </a:pPr>
            <a:r>
              <a:rPr lang="zh-CN" altLang="en-US" sz="2400" dirty="0" smtClean="0"/>
              <a:t>同样</a:t>
            </a:r>
            <a:r>
              <a:rPr lang="zh-CN" altLang="en-US" sz="2400" dirty="0"/>
              <a:t>，如果将调制信号先积分，</a:t>
            </a:r>
            <a:r>
              <a:rPr lang="zh-CN" altLang="en-US" sz="2400" dirty="0" smtClean="0"/>
              <a:t>而后进行</a:t>
            </a:r>
            <a:r>
              <a:rPr lang="zh-CN" altLang="en-US" sz="2400" dirty="0"/>
              <a:t>调相， 则得到的是调频波，这种方式叫</a:t>
            </a:r>
            <a:r>
              <a:rPr lang="zh-CN" altLang="en-US" sz="2400" b="1" dirty="0">
                <a:solidFill>
                  <a:schemeClr val="accent2"/>
                </a:solidFill>
              </a:rPr>
              <a:t>间接调频</a:t>
            </a:r>
            <a:r>
              <a:rPr lang="zh-CN" altLang="en-US" sz="2400" dirty="0" smtClean="0"/>
              <a:t>。</a:t>
            </a:r>
            <a:endParaRPr lang="zh-CN" altLang="en-US" sz="2400" dirty="0"/>
          </a:p>
        </p:txBody>
      </p:sp>
      <p:graphicFrame>
        <p:nvGraphicFramePr>
          <p:cNvPr id="2" name="Object 4"/>
          <p:cNvGraphicFramePr>
            <a:graphicFrameLocks noChangeAspect="1"/>
          </p:cNvGraphicFramePr>
          <p:nvPr/>
        </p:nvGraphicFramePr>
        <p:xfrm>
          <a:off x="0" y="2852936"/>
          <a:ext cx="4632828" cy="2472327"/>
        </p:xfrm>
        <a:graphic>
          <a:graphicData uri="http://schemas.openxmlformats.org/presentationml/2006/ole">
            <mc:AlternateContent xmlns:mc="http://schemas.openxmlformats.org/markup-compatibility/2006">
              <mc:Choice xmlns:v="urn:schemas-microsoft-com:vml" Requires="v">
                <p:oleObj spid="_x0000_s50198" name="Visio" r:id="rId3" imgW="2212649" imgH="1181125" progId="Visio.Drawing.11">
                  <p:embed/>
                </p:oleObj>
              </mc:Choice>
              <mc:Fallback>
                <p:oleObj name="Visio" r:id="rId3" imgW="2212649" imgH="118112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52936"/>
                        <a:ext cx="4632828" cy="2472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2"/>
          <p:cNvSpPr>
            <a:spLocks noGrp="1" noChangeArrowheads="1"/>
          </p:cNvSpPr>
          <p:nvPr>
            <p:ph type="title"/>
          </p:nvPr>
        </p:nvSpPr>
        <p:spPr>
          <a:xfrm>
            <a:off x="1403648" y="5229200"/>
            <a:ext cx="2304256" cy="457200"/>
          </a:xfrm>
        </p:spPr>
        <p:txBody>
          <a:bodyPr/>
          <a:lstStyle/>
          <a:p>
            <a:pPr eaLnBrk="1" hangingPunct="1"/>
            <a:r>
              <a:rPr lang="zh-CN" altLang="en-US" sz="2000" dirty="0" smtClean="0"/>
              <a:t>直接和间接调相</a:t>
            </a:r>
          </a:p>
        </p:txBody>
      </p:sp>
      <p:graphicFrame>
        <p:nvGraphicFramePr>
          <p:cNvPr id="3" name="Object 4"/>
          <p:cNvGraphicFramePr>
            <a:graphicFrameLocks noChangeAspect="1"/>
          </p:cNvGraphicFramePr>
          <p:nvPr/>
        </p:nvGraphicFramePr>
        <p:xfrm>
          <a:off x="4267217" y="2852936"/>
          <a:ext cx="4625263" cy="2468364"/>
        </p:xfrm>
        <a:graphic>
          <a:graphicData uri="http://schemas.openxmlformats.org/presentationml/2006/ole">
            <mc:AlternateContent xmlns:mc="http://schemas.openxmlformats.org/markup-compatibility/2006">
              <mc:Choice xmlns:v="urn:schemas-microsoft-com:vml" Requires="v">
                <p:oleObj spid="_x0000_s50199" name="Visio" r:id="rId5" imgW="2212649" imgH="1181125" progId="Visio.Drawing.11">
                  <p:embed/>
                </p:oleObj>
              </mc:Choice>
              <mc:Fallback>
                <p:oleObj name="Visio" r:id="rId5" imgW="2212649" imgH="1181125" progId="Visio.Drawing.11">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17" y="2852936"/>
                        <a:ext cx="4625263" cy="2468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2"/>
          <p:cNvSpPr txBox="1">
            <a:spLocks noChangeArrowheads="1"/>
          </p:cNvSpPr>
          <p:nvPr/>
        </p:nvSpPr>
        <p:spPr bwMode="auto">
          <a:xfrm>
            <a:off x="4572000" y="5373216"/>
            <a:ext cx="3992488" cy="2354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chemeClr val="tx2"/>
                </a:solidFill>
                <a:effectLst/>
                <a:uLnTx/>
                <a:uFillTx/>
                <a:latin typeface="+mj-lt"/>
                <a:ea typeface="+mj-ea"/>
                <a:cs typeface="+mj-cs"/>
              </a:rPr>
              <a:t/>
            </a:r>
            <a:br>
              <a:rPr kumimoji="1" lang="en-US" altLang="zh-CN" sz="2000" b="0" i="0" u="none" strike="noStrike" kern="0" cap="none" spc="0" normalizeH="0" baseline="0" noProof="0" dirty="0" smtClean="0">
                <a:ln>
                  <a:noFill/>
                </a:ln>
                <a:solidFill>
                  <a:schemeClr val="tx2"/>
                </a:solidFill>
                <a:effectLst/>
                <a:uLnTx/>
                <a:uFillTx/>
                <a:latin typeface="+mj-lt"/>
                <a:ea typeface="+mj-ea"/>
                <a:cs typeface="+mj-cs"/>
              </a:rPr>
            </a:br>
            <a:r>
              <a:rPr kumimoji="1" lang="zh-CN" altLang="en-US" sz="2000" b="0" i="0" u="none" strike="noStrike" kern="0" cap="none" spc="0" normalizeH="0" baseline="0" noProof="0" dirty="0" smtClean="0">
                <a:ln>
                  <a:noFill/>
                </a:ln>
                <a:solidFill>
                  <a:schemeClr val="tx2"/>
                </a:solidFill>
                <a:effectLst/>
                <a:uLnTx/>
                <a:uFillTx/>
                <a:latin typeface="+mj-lt"/>
                <a:ea typeface="+mj-ea"/>
                <a:cs typeface="+mj-cs"/>
              </a:rPr>
              <a:t>直接和间接调频</a:t>
            </a:r>
            <a:br>
              <a:rPr kumimoji="1" lang="zh-CN" altLang="en-US" sz="2000" b="0" i="0" u="none" strike="noStrike" kern="0" cap="none" spc="0" normalizeH="0" baseline="0" noProof="0" dirty="0" smtClean="0">
                <a:ln>
                  <a:noFill/>
                </a:ln>
                <a:solidFill>
                  <a:schemeClr val="tx2"/>
                </a:solidFill>
                <a:effectLst/>
                <a:uLnTx/>
                <a:uFillTx/>
                <a:latin typeface="+mj-lt"/>
                <a:ea typeface="+mj-ea"/>
                <a:cs typeface="+mj-cs"/>
              </a:rPr>
            </a:br>
            <a:endParaRPr kumimoji="1" lang="zh-CN" altLang="en-US" sz="20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10" name="Rectangle 2"/>
          <p:cNvSpPr txBox="1">
            <a:spLocks noChangeArrowheads="1"/>
          </p:cNvSpPr>
          <p:nvPr/>
        </p:nvSpPr>
        <p:spPr bwMode="auto">
          <a:xfrm>
            <a:off x="1043608" y="510952"/>
            <a:ext cx="4968552"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rPr>
              <a:t>调频与调相的联系</a:t>
            </a:r>
          </a:p>
        </p:txBody>
      </p:sp>
      <p:sp>
        <p:nvSpPr>
          <p:cNvPr id="11" name="矩形 10"/>
          <p:cNvSpPr/>
          <p:nvPr/>
        </p:nvSpPr>
        <p:spPr>
          <a:xfrm>
            <a:off x="1619672" y="5909210"/>
            <a:ext cx="5976664" cy="400110"/>
          </a:xfrm>
          <a:prstGeom prst="rect">
            <a:avLst/>
          </a:prstGeom>
        </p:spPr>
        <p:txBody>
          <a:bodyPr wrap="square">
            <a:spAutoFit/>
          </a:bodyPr>
          <a:lstStyle/>
          <a:p>
            <a:r>
              <a:rPr lang="zh-CN" altLang="en-US" sz="2000" dirty="0" smtClean="0"/>
              <a:t>调频与调相并无本质区别，两者之间可相互转换。</a:t>
            </a:r>
            <a:endParaRPr lang="zh-CN" altLang="en-US" sz="2000" dirty="0"/>
          </a:p>
        </p:txBody>
      </p:sp>
    </p:spTree>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5800" y="2492896"/>
            <a:ext cx="6118448" cy="1107554"/>
          </a:xfrm>
        </p:spPr>
        <p:txBody>
          <a:bodyPr/>
          <a:lstStyle/>
          <a:p>
            <a:r>
              <a:rPr lang="en-US" altLang="zh-CN"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rPr>
              <a:t>4.1</a:t>
            </a:r>
            <a:r>
              <a:rPr lang="zh-CN" altLang="en-US"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rPr>
              <a:t>幅度调制原理</a:t>
            </a:r>
            <a:endParaRPr lang="zh-CN" altLang="en-US" b="1" kern="1200" dirty="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4"/>
          <p:cNvSpPr txBox="1">
            <a:spLocks noChangeArrowheads="1"/>
          </p:cNvSpPr>
          <p:nvPr/>
        </p:nvSpPr>
        <p:spPr bwMode="auto">
          <a:xfrm>
            <a:off x="457200" y="1478671"/>
            <a:ext cx="8305800" cy="1000980"/>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Char char="n"/>
            </a:pPr>
            <a:r>
              <a:rPr lang="zh-CN" altLang="en-US" sz="2400" dirty="0" smtClean="0"/>
              <a:t>当</a:t>
            </a:r>
            <a:r>
              <a:rPr lang="zh-CN" altLang="en-US" sz="2400" dirty="0"/>
              <a:t>最大相位偏移及相应的最大频率偏移较小时，即一般认为</a:t>
            </a:r>
            <a:r>
              <a:rPr lang="zh-CN" altLang="en-US" sz="2400" dirty="0" smtClean="0"/>
              <a:t>满足</a:t>
            </a:r>
            <a:endParaRPr lang="en-US" altLang="zh-CN" sz="2400" dirty="0"/>
          </a:p>
        </p:txBody>
      </p:sp>
      <p:graphicFrame>
        <p:nvGraphicFramePr>
          <p:cNvPr id="53250" name="Object 5"/>
          <p:cNvGraphicFramePr>
            <a:graphicFrameLocks noChangeAspect="1"/>
          </p:cNvGraphicFramePr>
          <p:nvPr/>
        </p:nvGraphicFramePr>
        <p:xfrm>
          <a:off x="1823318" y="2213868"/>
          <a:ext cx="4260850" cy="927100"/>
        </p:xfrm>
        <a:graphic>
          <a:graphicData uri="http://schemas.openxmlformats.org/presentationml/2006/ole">
            <mc:AlternateContent xmlns:mc="http://schemas.openxmlformats.org/markup-compatibility/2006">
              <mc:Choice xmlns:v="urn:schemas-microsoft-com:vml" Requires="v">
                <p:oleObj spid="_x0000_s53277" name="Equation" r:id="rId3" imgW="1866600" imgH="406080" progId="Equation.DSMT4">
                  <p:embed/>
                </p:oleObj>
              </mc:Choice>
              <mc:Fallback>
                <p:oleObj name="Equation" r:id="rId3" imgW="1866600" imgH="4060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3318" y="2213868"/>
                        <a:ext cx="426085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2" name="Text Box 6"/>
          <p:cNvSpPr txBox="1">
            <a:spLocks noChangeArrowheads="1"/>
          </p:cNvSpPr>
          <p:nvPr/>
        </p:nvSpPr>
        <p:spPr bwMode="auto">
          <a:xfrm>
            <a:off x="539552" y="3766388"/>
            <a:ext cx="8305800" cy="3046988"/>
          </a:xfrm>
          <a:prstGeom prst="rect">
            <a:avLst/>
          </a:prstGeom>
          <a:noFill/>
          <a:ln w="9525">
            <a:noFill/>
            <a:miter lim="800000"/>
            <a:headEnd/>
            <a:tailEnd/>
          </a:ln>
        </p:spPr>
        <p:txBody>
          <a:bodyPr>
            <a:spAutoFit/>
          </a:bodyPr>
          <a:lstStyle/>
          <a:p>
            <a:pPr algn="just">
              <a:lnSpc>
                <a:spcPct val="130000"/>
              </a:lnSpc>
              <a:spcBef>
                <a:spcPct val="50000"/>
              </a:spcBef>
            </a:pPr>
            <a:r>
              <a:rPr lang="zh-CN" altLang="en-US" sz="2400" dirty="0" smtClean="0"/>
              <a:t>式</a:t>
            </a:r>
            <a:r>
              <a:rPr lang="zh-CN" altLang="en-US" sz="2400" dirty="0"/>
              <a:t>（</a:t>
            </a:r>
            <a:r>
              <a:rPr lang="en-US" altLang="zh-CN" sz="2400" dirty="0"/>
              <a:t>4.3 - 8</a:t>
            </a:r>
            <a:r>
              <a:rPr lang="zh-CN" altLang="en-US" sz="2400" dirty="0"/>
              <a:t>）可以得到</a:t>
            </a:r>
            <a:r>
              <a:rPr lang="zh-CN" altLang="en-US" sz="2400" dirty="0" smtClean="0"/>
              <a:t>简化为</a:t>
            </a:r>
            <a:r>
              <a:rPr lang="en-US" altLang="zh-CN" sz="2400" dirty="0" smtClean="0"/>
              <a:t>:</a:t>
            </a:r>
          </a:p>
          <a:p>
            <a:pPr algn="just">
              <a:lnSpc>
                <a:spcPct val="130000"/>
              </a:lnSpc>
              <a:spcBef>
                <a:spcPct val="50000"/>
              </a:spcBef>
            </a:pPr>
            <a:endParaRPr lang="en-US" altLang="zh-CN" sz="2400" dirty="0" smtClean="0"/>
          </a:p>
          <a:p>
            <a:pPr algn="just">
              <a:lnSpc>
                <a:spcPct val="130000"/>
              </a:lnSpc>
              <a:spcBef>
                <a:spcPct val="50000"/>
              </a:spcBef>
            </a:pPr>
            <a:r>
              <a:rPr lang="zh-CN" altLang="en-US" sz="2400" dirty="0" smtClean="0"/>
              <a:t>因此</a:t>
            </a:r>
            <a:r>
              <a:rPr lang="zh-CN" altLang="en-US" sz="2400" dirty="0"/>
              <a:t>可求出它的任意调制信号的频谱表示式。这时，信号占据带宽窄，属于</a:t>
            </a:r>
            <a:r>
              <a:rPr lang="zh-CN" altLang="en-US" sz="2400" b="1" dirty="0">
                <a:solidFill>
                  <a:srgbClr val="FF0000"/>
                </a:solidFill>
              </a:rPr>
              <a:t>窄带调频（</a:t>
            </a:r>
            <a:r>
              <a:rPr lang="en-US" altLang="zh-CN" sz="2400" b="1" dirty="0">
                <a:solidFill>
                  <a:srgbClr val="FF0000"/>
                </a:solidFill>
              </a:rPr>
              <a:t>NBFM</a:t>
            </a:r>
            <a:r>
              <a:rPr lang="zh-CN" altLang="en-US" sz="2400" b="1" dirty="0">
                <a:solidFill>
                  <a:srgbClr val="FF0000"/>
                </a:solidFill>
              </a:rPr>
              <a:t>）</a:t>
            </a:r>
            <a:r>
              <a:rPr lang="zh-CN" altLang="en-US" sz="2400" dirty="0" smtClean="0"/>
              <a:t>。</a:t>
            </a:r>
            <a:endParaRPr lang="en-US" altLang="zh-CN" sz="2400" dirty="0" smtClean="0"/>
          </a:p>
          <a:p>
            <a:pPr algn="just">
              <a:lnSpc>
                <a:spcPct val="130000"/>
              </a:lnSpc>
              <a:spcBef>
                <a:spcPct val="50000"/>
              </a:spcBef>
              <a:buFont typeface="Wingdings" pitchFamily="2" charset="2"/>
              <a:buChar char="n"/>
            </a:pPr>
            <a:r>
              <a:rPr lang="zh-CN" altLang="en-US" sz="2400" dirty="0" smtClean="0"/>
              <a:t>反之</a:t>
            </a:r>
            <a:r>
              <a:rPr lang="zh-CN" altLang="en-US" sz="2400" dirty="0"/>
              <a:t>，是</a:t>
            </a:r>
            <a:r>
              <a:rPr lang="zh-CN" altLang="en-US" sz="2400" b="1" dirty="0">
                <a:solidFill>
                  <a:srgbClr val="FF0000"/>
                </a:solidFill>
              </a:rPr>
              <a:t>宽带调频（</a:t>
            </a:r>
            <a:r>
              <a:rPr lang="en-US" altLang="zh-CN" sz="2400" b="1" dirty="0">
                <a:solidFill>
                  <a:srgbClr val="FF0000"/>
                </a:solidFill>
              </a:rPr>
              <a:t>WBFM</a:t>
            </a:r>
            <a:r>
              <a:rPr lang="zh-CN" altLang="en-US" sz="2400" b="1" dirty="0">
                <a:solidFill>
                  <a:srgbClr val="FF0000"/>
                </a:solidFill>
              </a:rPr>
              <a:t>）</a:t>
            </a:r>
            <a:r>
              <a:rPr lang="zh-CN" altLang="en-US" sz="2400" dirty="0"/>
              <a:t>。 </a:t>
            </a:r>
          </a:p>
        </p:txBody>
      </p:sp>
      <p:graphicFrame>
        <p:nvGraphicFramePr>
          <p:cNvPr id="2" name="Object 6"/>
          <p:cNvGraphicFramePr>
            <a:graphicFrameLocks noChangeAspect="1"/>
          </p:cNvGraphicFramePr>
          <p:nvPr/>
        </p:nvGraphicFramePr>
        <p:xfrm>
          <a:off x="1547664" y="3140968"/>
          <a:ext cx="4524698" cy="652898"/>
        </p:xfrm>
        <a:graphic>
          <a:graphicData uri="http://schemas.openxmlformats.org/presentationml/2006/ole">
            <mc:AlternateContent xmlns:mc="http://schemas.openxmlformats.org/markup-compatibility/2006">
              <mc:Choice xmlns:v="urn:schemas-microsoft-com:vml" Requires="v">
                <p:oleObj spid="_x0000_s53278" name="Equation" r:id="rId5" imgW="2286000" imgH="330120" progId="Equation.DSMT4">
                  <p:embed/>
                </p:oleObj>
              </mc:Choice>
              <mc:Fallback>
                <p:oleObj name="Equation" r:id="rId5" imgW="2286000" imgH="33012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3140968"/>
                        <a:ext cx="4524698" cy="6528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6228184" y="3212976"/>
            <a:ext cx="1595309" cy="461665"/>
          </a:xfrm>
          <a:prstGeom prst="rect">
            <a:avLst/>
          </a:prstGeom>
        </p:spPr>
        <p:txBody>
          <a:bodyPr wrap="none">
            <a:spAutoFit/>
          </a:bodyPr>
          <a:lstStyle/>
          <a:p>
            <a:r>
              <a:rPr lang="zh-CN" altLang="en-US" sz="2400" dirty="0" smtClean="0"/>
              <a:t>（</a:t>
            </a:r>
            <a:r>
              <a:rPr lang="en-US" altLang="zh-CN" sz="2400" dirty="0" smtClean="0"/>
              <a:t>4.3 - 8</a:t>
            </a:r>
            <a:r>
              <a:rPr lang="zh-CN" altLang="en-US" sz="2400" dirty="0" smtClean="0"/>
              <a:t>）</a:t>
            </a:r>
            <a:endParaRPr lang="zh-CN" altLang="en-US" sz="2400" dirty="0"/>
          </a:p>
        </p:txBody>
      </p:sp>
      <p:sp>
        <p:nvSpPr>
          <p:cNvPr id="8" name="Rectangle 2"/>
          <p:cNvSpPr txBox="1">
            <a:spLocks noChangeArrowheads="1"/>
          </p:cNvSpPr>
          <p:nvPr/>
        </p:nvSpPr>
        <p:spPr bwMode="auto">
          <a:xfrm>
            <a:off x="1043608" y="510952"/>
            <a:ext cx="554461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窄带调频与宽带调频</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3" name="Object 4"/>
          <p:cNvGraphicFramePr>
            <a:graphicFrameLocks noChangeAspect="1"/>
          </p:cNvGraphicFramePr>
          <p:nvPr/>
        </p:nvGraphicFramePr>
        <p:xfrm>
          <a:off x="2195736" y="4221088"/>
          <a:ext cx="5646737" cy="776288"/>
        </p:xfrm>
        <a:graphic>
          <a:graphicData uri="http://schemas.openxmlformats.org/presentationml/2006/ole">
            <mc:AlternateContent xmlns:mc="http://schemas.openxmlformats.org/markup-compatibility/2006">
              <mc:Choice xmlns:v="urn:schemas-microsoft-com:vml" Requires="v">
                <p:oleObj spid="_x0000_s53279" name="Equation" r:id="rId7" imgW="2882880" imgH="380880" progId="Equation.DSMT4">
                  <p:embed/>
                </p:oleObj>
              </mc:Choice>
              <mc:Fallback>
                <p:oleObj name="Equation" r:id="rId7" imgW="2882880" imgH="3808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4221088"/>
                        <a:ext cx="5646737"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6444208" y="2420888"/>
            <a:ext cx="800219" cy="461665"/>
          </a:xfrm>
          <a:prstGeom prst="rect">
            <a:avLst/>
          </a:prstGeom>
        </p:spPr>
        <p:txBody>
          <a:bodyPr wrap="none">
            <a:spAutoFit/>
          </a:bodyPr>
          <a:lstStyle/>
          <a:p>
            <a:r>
              <a:rPr lang="zh-CN" altLang="en-US" sz="2400" dirty="0" smtClean="0">
                <a:solidFill>
                  <a:srgbClr val="000000"/>
                </a:solidFill>
              </a:rPr>
              <a:t>时，</a:t>
            </a:r>
            <a:endParaRPr lang="zh-CN" altLang="en-US" dirty="0"/>
          </a:p>
        </p:txBody>
      </p:sp>
    </p:spTree>
  </p:cSld>
  <p:clrMapOvr>
    <a:masterClrMapping/>
  </p:clrMapOvr>
  <p:transition spd="med">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Text Box 4"/>
          <p:cNvSpPr txBox="1">
            <a:spLocks noChangeArrowheads="1"/>
          </p:cNvSpPr>
          <p:nvPr/>
        </p:nvSpPr>
        <p:spPr bwMode="auto">
          <a:xfrm>
            <a:off x="457200" y="1499300"/>
            <a:ext cx="8382000" cy="461665"/>
          </a:xfrm>
          <a:prstGeom prst="rect">
            <a:avLst/>
          </a:prstGeom>
          <a:noFill/>
          <a:ln w="9525">
            <a:noFill/>
            <a:miter lim="800000"/>
            <a:headEnd/>
            <a:tailEnd/>
          </a:ln>
        </p:spPr>
        <p:txBody>
          <a:bodyPr>
            <a:spAutoFit/>
          </a:bodyPr>
          <a:lstStyle/>
          <a:p>
            <a:pPr algn="just">
              <a:spcBef>
                <a:spcPct val="50000"/>
              </a:spcBef>
              <a:buFont typeface="Wingdings" pitchFamily="2" charset="2"/>
              <a:buChar char="n"/>
            </a:pPr>
            <a:r>
              <a:rPr lang="zh-CN" altLang="en-US" sz="2400" dirty="0" smtClean="0"/>
              <a:t>设单音调制信号：</a:t>
            </a:r>
            <a:endParaRPr lang="en-US" altLang="zh-CN" sz="2400" dirty="0"/>
          </a:p>
        </p:txBody>
      </p:sp>
      <p:sp>
        <p:nvSpPr>
          <p:cNvPr id="8" name="Rectangle 2"/>
          <p:cNvSpPr txBox="1">
            <a:spLocks noChangeArrowheads="1"/>
          </p:cNvSpPr>
          <p:nvPr/>
        </p:nvSpPr>
        <p:spPr bwMode="auto">
          <a:xfrm>
            <a:off x="827584" y="510952"/>
            <a:ext cx="3600400"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二、单音调频</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425990" name="Object 3"/>
          <p:cNvGraphicFramePr>
            <a:graphicFrameLocks noChangeAspect="1"/>
          </p:cNvGraphicFramePr>
          <p:nvPr/>
        </p:nvGraphicFramePr>
        <p:xfrm>
          <a:off x="3290788" y="1484784"/>
          <a:ext cx="3873500" cy="503237"/>
        </p:xfrm>
        <a:graphic>
          <a:graphicData uri="http://schemas.openxmlformats.org/presentationml/2006/ole">
            <mc:AlternateContent xmlns:mc="http://schemas.openxmlformats.org/markup-compatibility/2006">
              <mc:Choice xmlns:v="urn:schemas-microsoft-com:vml" Requires="v">
                <p:oleObj spid="_x0000_s426045" name="Equation" r:id="rId3" imgW="2145960" imgH="279360" progId="Equation.DSMT4">
                  <p:embed/>
                </p:oleObj>
              </mc:Choice>
              <mc:Fallback>
                <p:oleObj name="Equation" r:id="rId3" imgW="2145960" imgH="2793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0788" y="1484784"/>
                        <a:ext cx="387350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467544" y="2132856"/>
            <a:ext cx="3183885" cy="461665"/>
          </a:xfrm>
          <a:prstGeom prst="rect">
            <a:avLst/>
          </a:prstGeom>
        </p:spPr>
        <p:txBody>
          <a:bodyPr wrap="none">
            <a:spAutoFit/>
          </a:bodyPr>
          <a:lstStyle/>
          <a:p>
            <a:pPr>
              <a:buFont typeface="Wingdings" pitchFamily="2" charset="2"/>
              <a:buChar char="n"/>
            </a:pPr>
            <a:r>
              <a:rPr lang="zh-CN" altLang="en-US" sz="2400" dirty="0" smtClean="0"/>
              <a:t>调频信号的瞬时相偏</a:t>
            </a:r>
            <a:endParaRPr lang="zh-CN" altLang="en-US" sz="2400" dirty="0"/>
          </a:p>
        </p:txBody>
      </p:sp>
      <p:graphicFrame>
        <p:nvGraphicFramePr>
          <p:cNvPr id="425991" name="Object 5"/>
          <p:cNvGraphicFramePr>
            <a:graphicFrameLocks noChangeAspect="1"/>
          </p:cNvGraphicFramePr>
          <p:nvPr/>
        </p:nvGraphicFramePr>
        <p:xfrm>
          <a:off x="1362075" y="2492896"/>
          <a:ext cx="6594301" cy="847725"/>
        </p:xfrm>
        <a:graphic>
          <a:graphicData uri="http://schemas.openxmlformats.org/presentationml/2006/ole">
            <mc:AlternateContent xmlns:mc="http://schemas.openxmlformats.org/markup-compatibility/2006">
              <mc:Choice xmlns:v="urn:schemas-microsoft-com:vml" Requires="v">
                <p:oleObj spid="_x0000_s426046" name="Equation" r:id="rId5" imgW="2869920" imgH="393480" progId="Equation.DSMT4">
                  <p:embed/>
                </p:oleObj>
              </mc:Choice>
              <mc:Fallback>
                <p:oleObj name="Equation" r:id="rId5" imgW="2869920" imgH="3934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2075" y="2492896"/>
                        <a:ext cx="6594301"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611560" y="3356992"/>
            <a:ext cx="8136904" cy="461665"/>
          </a:xfrm>
          <a:prstGeom prst="rect">
            <a:avLst/>
          </a:prstGeom>
        </p:spPr>
        <p:txBody>
          <a:bodyPr wrap="square">
            <a:spAutoFit/>
          </a:bodyPr>
          <a:lstStyle/>
          <a:p>
            <a:r>
              <a:rPr lang="en-US" altLang="zh-CN" sz="2400" dirty="0" smtClean="0"/>
              <a:t>Δω=A</a:t>
            </a:r>
            <a:r>
              <a:rPr lang="en-US" altLang="zh-CN" sz="2400" baseline="-25000" dirty="0" smtClean="0"/>
              <a:t>m</a:t>
            </a:r>
            <a:r>
              <a:rPr lang="en-US" altLang="zh-CN" sz="2400" dirty="0" smtClean="0"/>
              <a:t>K</a:t>
            </a:r>
            <a:r>
              <a:rPr lang="en-US" altLang="zh-CN" sz="2400" baseline="-25000" dirty="0" smtClean="0"/>
              <a:t>f</a:t>
            </a:r>
            <a:r>
              <a:rPr lang="zh-CN" altLang="en-US" sz="2400" dirty="0" smtClean="0"/>
              <a:t>为</a:t>
            </a:r>
            <a:r>
              <a:rPr lang="zh-CN" altLang="en-US" sz="2400" b="1" dirty="0" smtClean="0">
                <a:solidFill>
                  <a:srgbClr val="FF0000"/>
                </a:solidFill>
              </a:rPr>
              <a:t>最大角频偏</a:t>
            </a:r>
            <a:r>
              <a:rPr lang="zh-CN" altLang="en-US" sz="2400" dirty="0" smtClean="0"/>
              <a:t>。</a:t>
            </a:r>
            <a:r>
              <a:rPr lang="en-US" altLang="zh-CN" sz="2400" dirty="0" smtClean="0"/>
              <a:t>m</a:t>
            </a:r>
            <a:r>
              <a:rPr lang="en-US" altLang="zh-CN" sz="2400" baseline="-25000" dirty="0" smtClean="0"/>
              <a:t>f</a:t>
            </a:r>
            <a:r>
              <a:rPr lang="zh-CN" altLang="en-US" sz="2400" dirty="0" smtClean="0"/>
              <a:t>为</a:t>
            </a:r>
            <a:r>
              <a:rPr lang="zh-CN" altLang="en-US" sz="2400" b="1" dirty="0" smtClean="0">
                <a:solidFill>
                  <a:srgbClr val="FF0000"/>
                </a:solidFill>
              </a:rPr>
              <a:t>调频指数</a:t>
            </a:r>
            <a:r>
              <a:rPr lang="zh-CN" altLang="en-US" sz="2400" dirty="0" smtClean="0"/>
              <a:t>，它表示为</a:t>
            </a:r>
            <a:endParaRPr lang="zh-CN" altLang="en-US" sz="2400" dirty="0"/>
          </a:p>
        </p:txBody>
      </p:sp>
      <p:sp>
        <p:nvSpPr>
          <p:cNvPr id="13" name="矩形 12"/>
          <p:cNvSpPr/>
          <p:nvPr/>
        </p:nvSpPr>
        <p:spPr bwMode="auto">
          <a:xfrm>
            <a:off x="6660232" y="2636912"/>
            <a:ext cx="432048" cy="576064"/>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矩形 13"/>
          <p:cNvSpPr/>
          <p:nvPr/>
        </p:nvSpPr>
        <p:spPr>
          <a:xfrm>
            <a:off x="6228184" y="2132856"/>
            <a:ext cx="1422184" cy="461665"/>
          </a:xfrm>
          <a:prstGeom prst="rect">
            <a:avLst/>
          </a:prstGeom>
        </p:spPr>
        <p:txBody>
          <a:bodyPr wrap="none">
            <a:spAutoFit/>
          </a:bodyPr>
          <a:lstStyle/>
          <a:p>
            <a:r>
              <a:rPr lang="zh-CN" altLang="en-US" sz="2400" b="1" dirty="0" smtClean="0">
                <a:solidFill>
                  <a:srgbClr val="FF0000"/>
                </a:solidFill>
              </a:rPr>
              <a:t>调频指数</a:t>
            </a:r>
            <a:endParaRPr lang="zh-CN" altLang="en-US" dirty="0"/>
          </a:p>
        </p:txBody>
      </p:sp>
      <p:graphicFrame>
        <p:nvGraphicFramePr>
          <p:cNvPr id="425992" name="Object 6"/>
          <p:cNvGraphicFramePr>
            <a:graphicFrameLocks noChangeAspect="1"/>
          </p:cNvGraphicFramePr>
          <p:nvPr/>
        </p:nvGraphicFramePr>
        <p:xfrm>
          <a:off x="827584" y="3933056"/>
          <a:ext cx="3522664" cy="1080120"/>
        </p:xfrm>
        <a:graphic>
          <a:graphicData uri="http://schemas.openxmlformats.org/presentationml/2006/ole">
            <mc:AlternateContent xmlns:mc="http://schemas.openxmlformats.org/markup-compatibility/2006">
              <mc:Choice xmlns:v="urn:schemas-microsoft-com:vml" Requires="v">
                <p:oleObj spid="_x0000_s426047" name="Equation" r:id="rId7" imgW="1282680" imgH="393480" progId="Equation.DSMT4">
                  <p:embed/>
                </p:oleObj>
              </mc:Choice>
              <mc:Fallback>
                <p:oleObj name="Equation" r:id="rId7" imgW="1282680" imgH="39348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584" y="3933056"/>
                        <a:ext cx="3522664" cy="1080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6"/>
          <p:cNvGraphicFramePr>
            <a:graphicFrameLocks noChangeAspect="1"/>
          </p:cNvGraphicFramePr>
          <p:nvPr/>
        </p:nvGraphicFramePr>
        <p:xfrm>
          <a:off x="5161235" y="3898900"/>
          <a:ext cx="2651125" cy="1149350"/>
        </p:xfrm>
        <a:graphic>
          <a:graphicData uri="http://schemas.openxmlformats.org/presentationml/2006/ole">
            <mc:AlternateContent xmlns:mc="http://schemas.openxmlformats.org/markup-compatibility/2006">
              <mc:Choice xmlns:v="urn:schemas-microsoft-com:vml" Requires="v">
                <p:oleObj spid="_x0000_s426048" name="Equation" r:id="rId9" imgW="965160" imgH="419040" progId="Equation.DSMT4">
                  <p:embed/>
                </p:oleObj>
              </mc:Choice>
              <mc:Fallback>
                <p:oleObj name="Equation" r:id="rId9" imgW="965160" imgH="419040" progId="Equation.DSMT4">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1235" y="3898900"/>
                        <a:ext cx="2651125"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611560" y="5013176"/>
            <a:ext cx="6229590" cy="461665"/>
          </a:xfrm>
          <a:prstGeom prst="rect">
            <a:avLst/>
          </a:prstGeom>
        </p:spPr>
        <p:txBody>
          <a:bodyPr wrap="none">
            <a:spAutoFit/>
          </a:bodyPr>
          <a:lstStyle/>
          <a:p>
            <a:pPr>
              <a:buFont typeface="Wingdings" pitchFamily="2" charset="2"/>
              <a:buChar char="n"/>
            </a:pPr>
            <a:r>
              <a:rPr lang="zh-CN" altLang="en-US" sz="2400" dirty="0" smtClean="0"/>
              <a:t>单音调频时</a:t>
            </a:r>
            <a:r>
              <a:rPr lang="en-US" altLang="zh-CN" sz="2400" dirty="0" smtClean="0"/>
              <a:t>NBFM</a:t>
            </a:r>
            <a:r>
              <a:rPr lang="zh-CN" altLang="en-US" sz="2400" dirty="0" smtClean="0"/>
              <a:t>及</a:t>
            </a:r>
            <a:r>
              <a:rPr lang="en-US" altLang="zh-CN" sz="2400" dirty="0" smtClean="0"/>
              <a:t>WBFM</a:t>
            </a:r>
            <a:r>
              <a:rPr lang="zh-CN" altLang="en-US" sz="2400" dirty="0" smtClean="0"/>
              <a:t>的时域表达式：</a:t>
            </a:r>
            <a:endParaRPr lang="zh-CN" altLang="en-US" sz="2400" dirty="0"/>
          </a:p>
        </p:txBody>
      </p:sp>
      <p:graphicFrame>
        <p:nvGraphicFramePr>
          <p:cNvPr id="425994" name="Object 6"/>
          <p:cNvGraphicFramePr>
            <a:graphicFrameLocks noChangeAspect="1"/>
          </p:cNvGraphicFramePr>
          <p:nvPr/>
        </p:nvGraphicFramePr>
        <p:xfrm>
          <a:off x="827584" y="5373216"/>
          <a:ext cx="6797676" cy="804863"/>
        </p:xfrm>
        <a:graphic>
          <a:graphicData uri="http://schemas.openxmlformats.org/presentationml/2006/ole">
            <mc:AlternateContent xmlns:mc="http://schemas.openxmlformats.org/markup-compatibility/2006">
              <mc:Choice xmlns:v="urn:schemas-microsoft-com:vml" Requires="v">
                <p:oleObj spid="_x0000_s426049" name="Equation" r:id="rId11" imgW="2997000" imgH="355320" progId="Equation.DSMT4">
                  <p:embed/>
                </p:oleObj>
              </mc:Choice>
              <mc:Fallback>
                <p:oleObj name="Equation" r:id="rId11" imgW="2997000" imgH="355320" progId="Equation.DSMT4">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584" y="5373216"/>
                        <a:ext cx="6797676"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5996" name="Object 4"/>
          <p:cNvGraphicFramePr>
            <a:graphicFrameLocks noChangeAspect="1"/>
          </p:cNvGraphicFramePr>
          <p:nvPr/>
        </p:nvGraphicFramePr>
        <p:xfrm>
          <a:off x="755576" y="6093296"/>
          <a:ext cx="4660900" cy="576262"/>
        </p:xfrm>
        <a:graphic>
          <a:graphicData uri="http://schemas.openxmlformats.org/presentationml/2006/ole">
            <mc:AlternateContent xmlns:mc="http://schemas.openxmlformats.org/markup-compatibility/2006">
              <mc:Choice xmlns:v="urn:schemas-microsoft-com:vml" Requires="v">
                <p:oleObj spid="_x0000_s426050" name="Equation" r:id="rId13" imgW="2260440" imgH="279360" progId="Equation.DSMT4">
                  <p:embed/>
                </p:oleObj>
              </mc:Choice>
              <mc:Fallback>
                <p:oleObj name="Equation" r:id="rId13" imgW="2260440" imgH="279360" progId="Equation.DSMT4">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576" y="6093296"/>
                        <a:ext cx="466090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4"/>
          <p:cNvGraphicFramePr>
            <a:graphicFrameLocks noChangeAspect="1"/>
          </p:cNvGraphicFramePr>
          <p:nvPr/>
        </p:nvGraphicFramePr>
        <p:xfrm>
          <a:off x="1187624" y="1196752"/>
          <a:ext cx="6768752" cy="5014457"/>
        </p:xfrm>
        <a:graphic>
          <a:graphicData uri="http://schemas.openxmlformats.org/presentationml/2006/ole">
            <mc:AlternateContent xmlns:mc="http://schemas.openxmlformats.org/markup-compatibility/2006">
              <mc:Choice xmlns:v="urn:schemas-microsoft-com:vml" Requires="v">
                <p:oleObj spid="_x0000_s427028" name="Visio" r:id="rId3" imgW="3071082" imgH="2486518" progId="Visio.Drawing.11">
                  <p:embed/>
                </p:oleObj>
              </mc:Choice>
              <mc:Fallback>
                <p:oleObj name="Visio" r:id="rId3" imgW="3071082" imgH="248651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196752"/>
                        <a:ext cx="6768752" cy="5014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txBox="1">
            <a:spLocks noChangeArrowheads="1"/>
          </p:cNvSpPr>
          <p:nvPr/>
        </p:nvSpPr>
        <p:spPr bwMode="auto">
          <a:xfrm>
            <a:off x="827584" y="510952"/>
            <a:ext cx="7632848"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单音调制的</a:t>
            </a:r>
            <a:r>
              <a:rPr lang="en-US" altLang="zh-CN" sz="4400" b="1" dirty="0" smtClean="0">
                <a:solidFill>
                  <a:schemeClr val="accent2">
                    <a:lumMod val="75000"/>
                  </a:schemeClr>
                </a:solidFill>
                <a:effectLst>
                  <a:outerShdw blurRad="38100" dist="38100" dir="2700000" algn="tl">
                    <a:srgbClr val="000000">
                      <a:alpha val="43137"/>
                    </a:srgbClr>
                  </a:outerShdw>
                </a:effectLst>
              </a:rPr>
              <a:t>AM</a:t>
            </a:r>
            <a:r>
              <a:rPr lang="zh-CN" altLang="en-US" sz="4400" b="1" dirty="0" smtClean="0">
                <a:solidFill>
                  <a:schemeClr val="accent2">
                    <a:lumMod val="75000"/>
                  </a:schemeClr>
                </a:solidFill>
                <a:effectLst>
                  <a:outerShdw blurRad="38100" dist="38100" dir="2700000" algn="tl">
                    <a:srgbClr val="000000">
                      <a:alpha val="43137"/>
                    </a:srgbClr>
                  </a:outerShdw>
                </a:effectLst>
              </a:rPr>
              <a:t>与</a:t>
            </a:r>
            <a:r>
              <a:rPr lang="en-US" altLang="zh-CN" sz="4400" b="1" dirty="0" smtClean="0">
                <a:solidFill>
                  <a:schemeClr val="accent2">
                    <a:lumMod val="75000"/>
                  </a:schemeClr>
                </a:solidFill>
                <a:effectLst>
                  <a:outerShdw blurRad="38100" dist="38100" dir="2700000" algn="tl">
                    <a:srgbClr val="000000">
                      <a:alpha val="43137"/>
                    </a:srgbClr>
                  </a:outerShdw>
                </a:effectLst>
              </a:rPr>
              <a:t>NBFM</a:t>
            </a:r>
            <a:r>
              <a:rPr lang="zh-CN" altLang="en-US" sz="4400" b="1" dirty="0" smtClean="0">
                <a:solidFill>
                  <a:schemeClr val="accent2">
                    <a:lumMod val="75000"/>
                  </a:schemeClr>
                </a:solidFill>
                <a:effectLst>
                  <a:outerShdw blurRad="38100" dist="38100" dir="2700000" algn="tl">
                    <a:srgbClr val="000000">
                      <a:alpha val="43137"/>
                    </a:srgbClr>
                  </a:outerShdw>
                </a:effectLst>
              </a:rPr>
              <a:t>频谱</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
        <p:nvSpPr>
          <p:cNvPr id="6" name="矩形 5"/>
          <p:cNvSpPr/>
          <p:nvPr/>
        </p:nvSpPr>
        <p:spPr>
          <a:xfrm>
            <a:off x="1115616" y="6207695"/>
            <a:ext cx="7128792" cy="461665"/>
          </a:xfrm>
          <a:prstGeom prst="rect">
            <a:avLst/>
          </a:prstGeom>
        </p:spPr>
        <p:txBody>
          <a:bodyPr wrap="square">
            <a:spAutoFit/>
          </a:bodyPr>
          <a:lstStyle/>
          <a:p>
            <a:r>
              <a:rPr lang="zh-CN" altLang="en-US" sz="2400" dirty="0" smtClean="0"/>
              <a:t>它们的</a:t>
            </a:r>
            <a:r>
              <a:rPr lang="zh-CN" altLang="en-US" sz="2400" b="1" dirty="0" smtClean="0">
                <a:solidFill>
                  <a:schemeClr val="accent2"/>
                </a:solidFill>
              </a:rPr>
              <a:t>带宽</a:t>
            </a:r>
            <a:r>
              <a:rPr lang="zh-CN" altLang="en-US" sz="2400" dirty="0" smtClean="0"/>
              <a:t>相同， 都</a:t>
            </a:r>
            <a:r>
              <a:rPr lang="zh-CN" altLang="en-US" sz="2400" b="1" dirty="0" smtClean="0">
                <a:solidFill>
                  <a:schemeClr val="accent2"/>
                </a:solidFill>
              </a:rPr>
              <a:t>是调制信号最高频率的两倍</a:t>
            </a:r>
            <a:r>
              <a:rPr lang="zh-CN" altLang="en-US" sz="2400" dirty="0" smtClean="0"/>
              <a:t>。</a:t>
            </a:r>
            <a:endParaRPr lang="zh-CN" altLang="en-US" sz="2400" dirty="0"/>
          </a:p>
        </p:txBody>
      </p:sp>
      <p:graphicFrame>
        <p:nvGraphicFramePr>
          <p:cNvPr id="427011" name="Object 6"/>
          <p:cNvGraphicFramePr>
            <a:graphicFrameLocks noChangeAspect="1"/>
          </p:cNvGraphicFramePr>
          <p:nvPr/>
        </p:nvGraphicFramePr>
        <p:xfrm>
          <a:off x="7236296" y="4365104"/>
          <a:ext cx="1601787" cy="514350"/>
        </p:xfrm>
        <a:graphic>
          <a:graphicData uri="http://schemas.openxmlformats.org/presentationml/2006/ole">
            <mc:AlternateContent xmlns:mc="http://schemas.openxmlformats.org/markup-compatibility/2006">
              <mc:Choice xmlns:v="urn:schemas-microsoft-com:vml" Requires="v">
                <p:oleObj spid="_x0000_s427029" name="Equation" r:id="rId5" imgW="749160" imgH="241200" progId="Equation.DSMT4">
                  <p:embed/>
                </p:oleObj>
              </mc:Choice>
              <mc:Fallback>
                <p:oleObj name="Equation" r:id="rId5" imgW="749160" imgH="241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6296" y="4365104"/>
                        <a:ext cx="1601787"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4"/>
          <p:cNvSpPr txBox="1">
            <a:spLocks noChangeArrowheads="1"/>
          </p:cNvSpPr>
          <p:nvPr/>
        </p:nvSpPr>
        <p:spPr bwMode="auto">
          <a:xfrm>
            <a:off x="323528" y="1844824"/>
            <a:ext cx="8458200" cy="2713756"/>
          </a:xfrm>
          <a:prstGeom prst="rect">
            <a:avLst/>
          </a:prstGeom>
          <a:noFill/>
          <a:ln w="9525">
            <a:noFill/>
            <a:miter lim="800000"/>
            <a:headEnd/>
            <a:tailEnd/>
          </a:ln>
        </p:spPr>
        <p:txBody>
          <a:bodyPr>
            <a:spAutoFit/>
          </a:bodyPr>
          <a:lstStyle/>
          <a:p>
            <a:pPr algn="just">
              <a:lnSpc>
                <a:spcPct val="135000"/>
              </a:lnSpc>
              <a:spcBef>
                <a:spcPct val="50000"/>
              </a:spcBef>
              <a:buFont typeface="Wingdings" pitchFamily="2" charset="2"/>
              <a:buChar char="n"/>
            </a:pPr>
            <a:r>
              <a:rPr lang="zh-CN" altLang="en-US" sz="2400" dirty="0" smtClean="0"/>
              <a:t>由于</a:t>
            </a:r>
            <a:r>
              <a:rPr lang="en-US" altLang="zh-CN" sz="2400" b="1" dirty="0"/>
              <a:t>NBFM</a:t>
            </a:r>
            <a:r>
              <a:rPr lang="zh-CN" altLang="en-US" sz="2400" dirty="0"/>
              <a:t>信号最大相位偏移较小，占据的带宽较窄， 使得调制制度的抗干扰性能强的优点不能充分发挥，因此目前仅用于抗干扰性能要求不高的短距离通信中</a:t>
            </a:r>
            <a:r>
              <a:rPr lang="zh-CN" altLang="en-US" sz="2400" dirty="0" smtClean="0"/>
              <a:t>。</a:t>
            </a:r>
            <a:endParaRPr lang="en-US" altLang="zh-CN" sz="2400" dirty="0" smtClean="0"/>
          </a:p>
          <a:p>
            <a:pPr algn="just">
              <a:lnSpc>
                <a:spcPct val="135000"/>
              </a:lnSpc>
              <a:spcBef>
                <a:spcPct val="50000"/>
              </a:spcBef>
              <a:buFont typeface="Wingdings" pitchFamily="2" charset="2"/>
              <a:buChar char="n"/>
            </a:pPr>
            <a:r>
              <a:rPr lang="zh-CN" altLang="en-US" sz="2400" dirty="0" smtClean="0"/>
              <a:t>在</a:t>
            </a:r>
            <a:r>
              <a:rPr lang="zh-CN" altLang="en-US" sz="2400" dirty="0"/>
              <a:t>长距离高质量的通信系统中，如微波或卫星通信、调频立体声广播、超短波电台等多采用</a:t>
            </a:r>
            <a:r>
              <a:rPr lang="zh-CN" altLang="en-US" sz="2400" b="1" dirty="0"/>
              <a:t>宽带</a:t>
            </a:r>
            <a:r>
              <a:rPr lang="zh-CN" altLang="en-US" sz="2400" b="1" dirty="0" smtClean="0"/>
              <a:t>调频（</a:t>
            </a:r>
            <a:r>
              <a:rPr lang="en-US" altLang="zh-CN" sz="2400" b="1" dirty="0" smtClean="0"/>
              <a:t>WBFM</a:t>
            </a:r>
            <a:r>
              <a:rPr lang="zh-CN" altLang="en-US" sz="2400" b="1" dirty="0" smtClean="0"/>
              <a:t>）</a:t>
            </a:r>
            <a:r>
              <a:rPr lang="en-US" altLang="zh-CN" sz="2400" b="1" dirty="0" smtClean="0"/>
              <a:t> </a:t>
            </a:r>
            <a:r>
              <a:rPr lang="zh-CN" altLang="en-US" sz="2400" dirty="0" smtClean="0"/>
              <a:t>。 </a:t>
            </a:r>
            <a:endParaRPr lang="zh-CN" altLang="en-US" sz="2400" dirty="0"/>
          </a:p>
        </p:txBody>
      </p:sp>
    </p:spTree>
  </p:cSld>
  <p:clrMapOvr>
    <a:masterClrMapping/>
  </p:clrMapOvr>
  <p:transition spd="med">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ChangeArrowheads="1"/>
          </p:cNvSpPr>
          <p:nvPr/>
        </p:nvSpPr>
        <p:spPr bwMode="auto">
          <a:xfrm>
            <a:off x="467544" y="4082296"/>
            <a:ext cx="8382000" cy="1938992"/>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2400" dirty="0" smtClean="0"/>
              <a:t>由于调频波的频谱包含无穷多个频率分量，因此，</a:t>
            </a:r>
            <a:r>
              <a:rPr lang="zh-CN" altLang="en-US" sz="2400" b="1" dirty="0" smtClean="0"/>
              <a:t>理论上调频波的频带宽度为无限宽。 </a:t>
            </a:r>
            <a:endParaRPr lang="en-US" altLang="zh-CN" sz="2400" b="1" dirty="0" smtClean="0"/>
          </a:p>
          <a:p>
            <a:pPr algn="just">
              <a:spcBef>
                <a:spcPts val="0"/>
              </a:spcBef>
              <a:buFont typeface="Wingdings" pitchFamily="2" charset="2"/>
              <a:buChar char="n"/>
            </a:pPr>
            <a:r>
              <a:rPr lang="zh-CN" altLang="en-US" sz="2400" b="1" dirty="0" smtClean="0"/>
              <a:t>然而实际上边频幅度</a:t>
            </a:r>
            <a:r>
              <a:rPr lang="en-US" altLang="zh-CN" sz="2400" b="1" dirty="0" smtClean="0"/>
              <a:t>J</a:t>
            </a:r>
            <a:r>
              <a:rPr lang="en-US" altLang="zh-CN" sz="2400" b="1" baseline="-25000" dirty="0" smtClean="0"/>
              <a:t>n</a:t>
            </a:r>
            <a:r>
              <a:rPr lang="en-US" altLang="zh-CN" sz="2400" b="1" dirty="0" smtClean="0"/>
              <a:t>(m</a:t>
            </a:r>
            <a:r>
              <a:rPr lang="en-US" altLang="zh-CN" sz="2400" b="1" baseline="-25000" dirty="0" smtClean="0"/>
              <a:t>f</a:t>
            </a:r>
            <a:r>
              <a:rPr lang="en-US" altLang="zh-CN" sz="2400" b="1" dirty="0" smtClean="0"/>
              <a:t>)</a:t>
            </a:r>
            <a:r>
              <a:rPr lang="zh-CN" altLang="en-US" sz="2400" b="1" dirty="0" smtClean="0"/>
              <a:t>随着</a:t>
            </a:r>
            <a:r>
              <a:rPr lang="en-US" altLang="zh-CN" sz="2400" b="1" dirty="0" smtClean="0"/>
              <a:t>n</a:t>
            </a:r>
            <a:r>
              <a:rPr lang="zh-CN" altLang="en-US" sz="2400" b="1" dirty="0" smtClean="0"/>
              <a:t>的增大而逐渐减小，因此只要取适当的</a:t>
            </a:r>
            <a:r>
              <a:rPr lang="en-US" altLang="zh-CN" sz="2400" b="1" dirty="0" smtClean="0"/>
              <a:t>n</a:t>
            </a:r>
            <a:r>
              <a:rPr lang="zh-CN" altLang="en-US" sz="2400" b="1" dirty="0" smtClean="0"/>
              <a:t>值使边频分量小到可以忽略的程度，调频信号可近似认为具有有限频谱</a:t>
            </a:r>
            <a:r>
              <a:rPr lang="zh-CN" altLang="en-US" sz="2400" dirty="0" smtClean="0"/>
              <a:t>。</a:t>
            </a:r>
            <a:endParaRPr lang="zh-CN" altLang="en-US" sz="2400" dirty="0"/>
          </a:p>
        </p:txBody>
      </p:sp>
      <p:sp>
        <p:nvSpPr>
          <p:cNvPr id="5" name="Rectangle 2"/>
          <p:cNvSpPr txBox="1">
            <a:spLocks noChangeArrowheads="1"/>
          </p:cNvSpPr>
          <p:nvPr/>
        </p:nvSpPr>
        <p:spPr bwMode="auto">
          <a:xfrm>
            <a:off x="827584" y="510952"/>
            <a:ext cx="5328592"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宽带调频（</a:t>
            </a:r>
            <a:r>
              <a:rPr lang="en-US" altLang="zh-CN" sz="4400" b="1" dirty="0" smtClean="0">
                <a:solidFill>
                  <a:schemeClr val="accent2">
                    <a:lumMod val="75000"/>
                  </a:schemeClr>
                </a:solidFill>
                <a:effectLst>
                  <a:outerShdw blurRad="38100" dist="38100" dir="2700000" algn="tl">
                    <a:srgbClr val="000000">
                      <a:alpha val="43137"/>
                    </a:srgbClr>
                  </a:outerShdw>
                </a:effectLst>
              </a:rPr>
              <a:t>WBFM</a:t>
            </a:r>
            <a:r>
              <a:rPr lang="zh-CN" altLang="en-US" sz="4400" b="1" dirty="0" smtClean="0">
                <a:solidFill>
                  <a:schemeClr val="accent2">
                    <a:lumMod val="75000"/>
                  </a:schemeClr>
                </a:solidFill>
                <a:effectLst>
                  <a:outerShdw blurRad="38100" dist="38100" dir="2700000" algn="tl">
                    <a:srgbClr val="000000">
                      <a:alpha val="43137"/>
                    </a:srgbClr>
                  </a:outerShdw>
                </a:effectLst>
              </a:rPr>
              <a:t>）</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2" name="Object 5"/>
          <p:cNvGraphicFramePr>
            <a:graphicFrameLocks noChangeAspect="1"/>
          </p:cNvGraphicFramePr>
          <p:nvPr/>
        </p:nvGraphicFramePr>
        <p:xfrm>
          <a:off x="1259632" y="1387227"/>
          <a:ext cx="5472112" cy="1609725"/>
        </p:xfrm>
        <a:graphic>
          <a:graphicData uri="http://schemas.openxmlformats.org/presentationml/2006/ole">
            <mc:AlternateContent xmlns:mc="http://schemas.openxmlformats.org/markup-compatibility/2006">
              <mc:Choice xmlns:v="urn:schemas-microsoft-com:vml" Requires="v">
                <p:oleObj spid="_x0000_s60447" name="Equation" r:id="rId3" imgW="2412720" imgH="711000" progId="Equation.DSMT4">
                  <p:embed/>
                </p:oleObj>
              </mc:Choice>
              <mc:Fallback>
                <p:oleObj name="Equation" r:id="rId3" imgW="2412720" imgH="711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387227"/>
                        <a:ext cx="5472112" cy="160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1" name="Object 5"/>
          <p:cNvGraphicFramePr>
            <a:graphicFrameLocks noChangeAspect="1"/>
          </p:cNvGraphicFramePr>
          <p:nvPr/>
        </p:nvGraphicFramePr>
        <p:xfrm>
          <a:off x="665163" y="2996877"/>
          <a:ext cx="7777162" cy="792163"/>
        </p:xfrm>
        <a:graphic>
          <a:graphicData uri="http://schemas.openxmlformats.org/presentationml/2006/ole">
            <mc:AlternateContent xmlns:mc="http://schemas.openxmlformats.org/markup-compatibility/2006">
              <mc:Choice xmlns:v="urn:schemas-microsoft-com:vml" Requires="v">
                <p:oleObj spid="_x0000_s60448" name="Equation" r:id="rId5" imgW="4368600" imgH="444240" progId="Equation.DSMT4">
                  <p:embed/>
                </p:oleObj>
              </mc:Choice>
              <mc:Fallback>
                <p:oleObj name="Equation" r:id="rId5" imgW="4368600" imgH="44424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163" y="2996877"/>
                        <a:ext cx="7777162"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
          <p:cNvGraphicFramePr>
            <a:graphicFrameLocks noChangeAspect="1"/>
          </p:cNvGraphicFramePr>
          <p:nvPr/>
        </p:nvGraphicFramePr>
        <p:xfrm>
          <a:off x="7524328" y="1844824"/>
          <a:ext cx="723900" cy="293688"/>
        </p:xfrm>
        <a:graphic>
          <a:graphicData uri="http://schemas.openxmlformats.org/presentationml/2006/ole">
            <mc:AlternateContent xmlns:mc="http://schemas.openxmlformats.org/markup-compatibility/2006">
              <mc:Choice xmlns:v="urn:schemas-microsoft-com:vml" Requires="v">
                <p:oleObj spid="_x0000_s60449" name="Equation" r:id="rId7" imgW="406080" imgH="164880" progId="Equation.DSMT4">
                  <p:embed/>
                </p:oleObj>
              </mc:Choice>
              <mc:Fallback>
                <p:oleObj name="Equation" r:id="rId7" imgW="406080" imgH="16488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4328" y="1844824"/>
                        <a:ext cx="723900"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827584" y="510952"/>
            <a:ext cx="4752528"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调频信号的带宽</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2" name="Object 5"/>
          <p:cNvGraphicFramePr>
            <a:graphicFrameLocks noChangeAspect="1"/>
          </p:cNvGraphicFramePr>
          <p:nvPr/>
        </p:nvGraphicFramePr>
        <p:xfrm>
          <a:off x="1760538" y="1933079"/>
          <a:ext cx="4465637" cy="631825"/>
        </p:xfrm>
        <a:graphic>
          <a:graphicData uri="http://schemas.openxmlformats.org/presentationml/2006/ole">
            <mc:AlternateContent xmlns:mc="http://schemas.openxmlformats.org/markup-compatibility/2006">
              <mc:Choice xmlns:v="urn:schemas-microsoft-com:vml" Requires="v">
                <p:oleObj spid="_x0000_s428062" name="Equation" r:id="rId3" imgW="1968480" imgH="279360" progId="Equation.DSMT4">
                  <p:embed/>
                </p:oleObj>
              </mc:Choice>
              <mc:Fallback>
                <p:oleObj name="Equation" r:id="rId3" imgW="1968480" imgH="2793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538" y="1933079"/>
                        <a:ext cx="4465637"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755576" y="2639553"/>
            <a:ext cx="7272808" cy="1975926"/>
          </a:xfrm>
          <a:prstGeom prst="rect">
            <a:avLst/>
          </a:prstGeom>
        </p:spPr>
        <p:txBody>
          <a:bodyPr wrap="square">
            <a:spAutoFit/>
          </a:bodyPr>
          <a:lstStyle/>
          <a:p>
            <a:pPr algn="just">
              <a:lnSpc>
                <a:spcPct val="115000"/>
              </a:lnSpc>
              <a:spcBef>
                <a:spcPct val="50000"/>
              </a:spcBef>
              <a:buFont typeface="Wingdings" pitchFamily="2" charset="2"/>
              <a:buChar char="n"/>
            </a:pPr>
            <a:r>
              <a:rPr lang="zh-CN" altLang="en-US" sz="2400" dirty="0" smtClean="0"/>
              <a:t>它说明</a:t>
            </a:r>
            <a:r>
              <a:rPr lang="zh-CN" altLang="en-US" sz="2400" b="1" dirty="0" smtClean="0">
                <a:solidFill>
                  <a:srgbClr val="FF0000"/>
                </a:solidFill>
              </a:rPr>
              <a:t>调频信号的带宽取决于最大频偏和调制信号的频率</a:t>
            </a:r>
            <a:r>
              <a:rPr lang="zh-CN" altLang="en-US" sz="2400" dirty="0" smtClean="0"/>
              <a:t>， 该式称为</a:t>
            </a:r>
            <a:r>
              <a:rPr lang="zh-CN" altLang="en-US" sz="2400" b="1" dirty="0" smtClean="0">
                <a:solidFill>
                  <a:srgbClr val="FF3300"/>
                </a:solidFill>
              </a:rPr>
              <a:t>卡森公式</a:t>
            </a:r>
            <a:r>
              <a:rPr lang="zh-CN" altLang="en-US" sz="2400" dirty="0" smtClean="0"/>
              <a:t>。 </a:t>
            </a:r>
            <a:endParaRPr lang="en-US" altLang="zh-CN" sz="2400" dirty="0" smtClean="0"/>
          </a:p>
          <a:p>
            <a:pPr algn="just">
              <a:lnSpc>
                <a:spcPct val="115000"/>
              </a:lnSpc>
              <a:spcBef>
                <a:spcPct val="50000"/>
              </a:spcBef>
              <a:buFont typeface="Wingdings" pitchFamily="2" charset="2"/>
              <a:buChar char="n"/>
            </a:pPr>
            <a:r>
              <a:rPr lang="zh-CN" altLang="en-US" sz="2400" dirty="0" smtClean="0"/>
              <a:t>根据经验把卡森公式推广，即可得到任意限带信号调制时的调频信号带宽的估算公式：</a:t>
            </a:r>
            <a:endParaRPr lang="zh-CN" altLang="en-US" sz="2400" dirty="0"/>
          </a:p>
        </p:txBody>
      </p:sp>
      <p:sp>
        <p:nvSpPr>
          <p:cNvPr id="7" name="矩形 6"/>
          <p:cNvSpPr/>
          <p:nvPr/>
        </p:nvSpPr>
        <p:spPr>
          <a:xfrm>
            <a:off x="827584" y="1412776"/>
            <a:ext cx="3684022" cy="523220"/>
          </a:xfrm>
          <a:prstGeom prst="rect">
            <a:avLst/>
          </a:prstGeom>
        </p:spPr>
        <p:txBody>
          <a:bodyPr wrap="none">
            <a:spAutoFit/>
          </a:bodyPr>
          <a:lstStyle/>
          <a:p>
            <a:pPr>
              <a:buFont typeface="Wingdings" pitchFamily="2" charset="2"/>
              <a:buChar char="n"/>
            </a:pPr>
            <a:r>
              <a:rPr lang="zh-CN" altLang="en-US" dirty="0" smtClean="0"/>
              <a:t>单音调频波的带宽：</a:t>
            </a:r>
            <a:endParaRPr lang="zh-CN" altLang="en-US" dirty="0"/>
          </a:p>
        </p:txBody>
      </p:sp>
      <p:graphicFrame>
        <p:nvGraphicFramePr>
          <p:cNvPr id="428036" name="Object 5"/>
          <p:cNvGraphicFramePr>
            <a:graphicFrameLocks noChangeAspect="1"/>
          </p:cNvGraphicFramePr>
          <p:nvPr/>
        </p:nvGraphicFramePr>
        <p:xfrm>
          <a:off x="2153245" y="4783237"/>
          <a:ext cx="2392363" cy="631825"/>
        </p:xfrm>
        <a:graphic>
          <a:graphicData uri="http://schemas.openxmlformats.org/presentationml/2006/ole">
            <mc:AlternateContent xmlns:mc="http://schemas.openxmlformats.org/markup-compatibility/2006">
              <mc:Choice xmlns:v="urn:schemas-microsoft-com:vml" Requires="v">
                <p:oleObj spid="_x0000_s428063" name="Equation" r:id="rId5" imgW="1054080" imgH="279360" progId="Equation.DSMT4">
                  <p:embed/>
                </p:oleObj>
              </mc:Choice>
              <mc:Fallback>
                <p:oleObj name="Equation" r:id="rId5" imgW="1054080" imgH="27936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3245" y="4783237"/>
                        <a:ext cx="2392363"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8037" name="Object 5"/>
          <p:cNvGraphicFramePr>
            <a:graphicFrameLocks noChangeAspect="1"/>
          </p:cNvGraphicFramePr>
          <p:nvPr/>
        </p:nvGraphicFramePr>
        <p:xfrm>
          <a:off x="6156176" y="4581128"/>
          <a:ext cx="1384300" cy="1035050"/>
        </p:xfrm>
        <a:graphic>
          <a:graphicData uri="http://schemas.openxmlformats.org/presentationml/2006/ole">
            <mc:AlternateContent xmlns:mc="http://schemas.openxmlformats.org/markup-compatibility/2006">
              <mc:Choice xmlns:v="urn:schemas-microsoft-com:vml" Requires="v">
                <p:oleObj spid="_x0000_s428064" name="Equation" r:id="rId7" imgW="609480" imgH="457200" progId="Equation.DSMT4">
                  <p:embed/>
                </p:oleObj>
              </mc:Choice>
              <mc:Fallback>
                <p:oleObj name="Equation" r:id="rId7" imgW="609480" imgH="45720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176" y="4581128"/>
                        <a:ext cx="1384300"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4"/>
          <p:cNvSpPr txBox="1">
            <a:spLocks noChangeArrowheads="1"/>
          </p:cNvSpPr>
          <p:nvPr/>
        </p:nvSpPr>
        <p:spPr bwMode="auto">
          <a:xfrm>
            <a:off x="533400" y="1524848"/>
            <a:ext cx="8305800" cy="4524315"/>
          </a:xfrm>
          <a:prstGeom prst="rect">
            <a:avLst/>
          </a:prstGeom>
          <a:noFill/>
          <a:ln w="9525">
            <a:noFill/>
            <a:miter lim="800000"/>
            <a:headEnd/>
            <a:tailEnd/>
          </a:ln>
        </p:spPr>
        <p:txBody>
          <a:bodyPr>
            <a:spAutoFit/>
          </a:bodyPr>
          <a:lstStyle/>
          <a:p>
            <a:pPr algn="just">
              <a:spcBef>
                <a:spcPts val="0"/>
              </a:spcBef>
            </a:pPr>
            <a:r>
              <a:rPr lang="zh-CN" altLang="en-US" sz="2400" dirty="0" smtClean="0"/>
              <a:t>产生</a:t>
            </a:r>
            <a:r>
              <a:rPr lang="zh-CN" altLang="en-US" sz="2400" dirty="0"/>
              <a:t>调频波的方法通常有两种： </a:t>
            </a:r>
            <a:r>
              <a:rPr lang="zh-CN" altLang="en-US" sz="2400" b="1" dirty="0">
                <a:solidFill>
                  <a:srgbClr val="660066"/>
                </a:solidFill>
              </a:rPr>
              <a:t>直接法</a:t>
            </a:r>
            <a:r>
              <a:rPr lang="zh-CN" altLang="en-US" sz="2400" dirty="0"/>
              <a:t>和</a:t>
            </a:r>
            <a:r>
              <a:rPr lang="zh-CN" altLang="en-US" sz="2400" b="1" dirty="0">
                <a:solidFill>
                  <a:srgbClr val="660066"/>
                </a:solidFill>
              </a:rPr>
              <a:t>间接法</a:t>
            </a:r>
            <a:r>
              <a:rPr lang="zh-CN" altLang="en-US" sz="2400" dirty="0"/>
              <a:t>。 </a:t>
            </a:r>
          </a:p>
          <a:p>
            <a:pPr algn="just">
              <a:spcBef>
                <a:spcPts val="0"/>
              </a:spcBef>
            </a:pPr>
            <a:r>
              <a:rPr lang="zh-CN" altLang="en-US" sz="2400" dirty="0"/>
              <a:t>      （</a:t>
            </a:r>
            <a:r>
              <a:rPr lang="en-US" altLang="zh-CN" sz="2400" dirty="0"/>
              <a:t>1</a:t>
            </a:r>
            <a:r>
              <a:rPr lang="zh-CN" altLang="en-US" sz="2400" dirty="0"/>
              <a:t>） </a:t>
            </a:r>
            <a:r>
              <a:rPr lang="zh-CN" altLang="en-US" sz="2400" b="1" dirty="0">
                <a:solidFill>
                  <a:srgbClr val="660066"/>
                </a:solidFill>
              </a:rPr>
              <a:t>直接法</a:t>
            </a:r>
            <a:r>
              <a:rPr lang="zh-CN" altLang="en-US" sz="2400" dirty="0"/>
              <a:t>。直接法就是用调制信号直接控制振荡器的频率，使其按调制信号的规律线性变化。 </a:t>
            </a:r>
          </a:p>
          <a:p>
            <a:pPr algn="just">
              <a:spcBef>
                <a:spcPts val="0"/>
              </a:spcBef>
              <a:buFont typeface="Wingdings" pitchFamily="2" charset="2"/>
              <a:buChar char="n"/>
            </a:pPr>
            <a:r>
              <a:rPr lang="zh-CN" altLang="en-US" sz="2400" dirty="0" smtClean="0"/>
              <a:t>振荡</a:t>
            </a:r>
            <a:r>
              <a:rPr lang="zh-CN" altLang="en-US" sz="2400" dirty="0"/>
              <a:t>频率由外部电压控制的振荡器叫做压控振荡器（</a:t>
            </a:r>
            <a:r>
              <a:rPr lang="en-US" altLang="zh-CN" sz="2400" dirty="0"/>
              <a:t>VCO</a:t>
            </a:r>
            <a:r>
              <a:rPr lang="zh-CN" altLang="en-US" sz="2400" dirty="0"/>
              <a:t>）</a:t>
            </a:r>
            <a:r>
              <a:rPr lang="zh-CN" altLang="en-US" sz="2400" dirty="0" smtClean="0"/>
              <a:t>。</a:t>
            </a:r>
            <a:endParaRPr lang="en-US" altLang="zh-CN" sz="2400" dirty="0" smtClean="0"/>
          </a:p>
          <a:p>
            <a:pPr algn="just">
              <a:spcBef>
                <a:spcPts val="0"/>
              </a:spcBef>
              <a:buFont typeface="Wingdings" pitchFamily="2" charset="2"/>
              <a:buChar char="n"/>
            </a:pPr>
            <a:r>
              <a:rPr lang="zh-CN" altLang="en-US" sz="2400" dirty="0" smtClean="0"/>
              <a:t>每个</a:t>
            </a:r>
            <a:r>
              <a:rPr lang="zh-CN" altLang="en-US" sz="2400" dirty="0"/>
              <a:t>压控振荡器自身就是一个</a:t>
            </a:r>
            <a:r>
              <a:rPr lang="en-US" altLang="zh-CN" sz="2400" dirty="0"/>
              <a:t>FM</a:t>
            </a:r>
            <a:r>
              <a:rPr lang="zh-CN" altLang="en-US" sz="2400" dirty="0"/>
              <a:t>调制器，因为它的振荡频率正比于输入控制电压，即</a:t>
            </a:r>
          </a:p>
          <a:p>
            <a:pPr algn="just">
              <a:spcBef>
                <a:spcPts val="0"/>
              </a:spcBef>
            </a:pPr>
            <a:r>
              <a:rPr lang="zh-CN" altLang="en-US" sz="2400" dirty="0"/>
              <a:t>                     </a:t>
            </a:r>
            <a:r>
              <a:rPr lang="en-US" altLang="zh-CN" sz="2400" dirty="0"/>
              <a:t>ω</a:t>
            </a:r>
            <a:r>
              <a:rPr lang="en-US" altLang="zh-CN" sz="2400" baseline="-25000" dirty="0"/>
              <a:t>i</a:t>
            </a:r>
            <a:r>
              <a:rPr lang="en-US" altLang="zh-CN" sz="2400" dirty="0"/>
              <a:t>(t)=ω</a:t>
            </a:r>
            <a:r>
              <a:rPr lang="en-US" altLang="zh-CN" sz="2400" baseline="-25000" dirty="0"/>
              <a:t>0</a:t>
            </a:r>
            <a:r>
              <a:rPr lang="en-US" altLang="zh-CN" sz="2400" dirty="0"/>
              <a:t>+K</a:t>
            </a:r>
            <a:r>
              <a:rPr lang="en-US" altLang="zh-CN" sz="2400" baseline="-25000" dirty="0"/>
              <a:t>f</a:t>
            </a:r>
            <a:r>
              <a:rPr lang="en-US" altLang="zh-CN" sz="2400" dirty="0"/>
              <a:t>m(t)</a:t>
            </a:r>
          </a:p>
          <a:p>
            <a:pPr algn="just">
              <a:spcBef>
                <a:spcPts val="0"/>
              </a:spcBef>
            </a:pPr>
            <a:r>
              <a:rPr lang="zh-CN" altLang="en-US" sz="2400" dirty="0"/>
              <a:t>若用调制信号作控制信号，就能产生</a:t>
            </a:r>
            <a:r>
              <a:rPr lang="en-US" altLang="zh-CN" sz="2400" dirty="0"/>
              <a:t>FM</a:t>
            </a:r>
            <a:r>
              <a:rPr lang="zh-CN" altLang="en-US" sz="2400" dirty="0"/>
              <a:t>波</a:t>
            </a:r>
            <a:r>
              <a:rPr lang="zh-CN" altLang="en-US" sz="2400" dirty="0" smtClean="0"/>
              <a:t>。</a:t>
            </a:r>
            <a:endParaRPr lang="en-US" altLang="zh-CN" sz="2400" dirty="0" smtClean="0"/>
          </a:p>
          <a:p>
            <a:pPr algn="just">
              <a:spcBef>
                <a:spcPts val="0"/>
              </a:spcBef>
              <a:buFont typeface="Wingdings" pitchFamily="2" charset="2"/>
              <a:buChar char="n"/>
            </a:pPr>
            <a:r>
              <a:rPr lang="zh-CN" altLang="en-US" sz="2400" dirty="0" smtClean="0">
                <a:solidFill>
                  <a:srgbClr val="FF0000"/>
                </a:solidFill>
              </a:rPr>
              <a:t>直接法的主要优点</a:t>
            </a:r>
            <a:r>
              <a:rPr lang="zh-CN" altLang="en-US" sz="2400" dirty="0" smtClean="0"/>
              <a:t>是在实现线性调频的要求下，可以获得较大的频偏。缺点是频率稳定度不高。因此往往需要采用自动频率控制系统来稳定中心频率。</a:t>
            </a:r>
            <a:endParaRPr lang="zh-CN" altLang="en-US" sz="2400" dirty="0"/>
          </a:p>
        </p:txBody>
      </p:sp>
      <p:sp>
        <p:nvSpPr>
          <p:cNvPr id="3" name="Rectangle 2"/>
          <p:cNvSpPr txBox="1">
            <a:spLocks noChangeArrowheads="1"/>
          </p:cNvSpPr>
          <p:nvPr/>
        </p:nvSpPr>
        <p:spPr bwMode="auto">
          <a:xfrm>
            <a:off x="827584" y="510952"/>
            <a:ext cx="4176464"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调频信号的产生</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Tree>
  </p:cSld>
  <p:clrMapOvr>
    <a:masterClrMapping/>
  </p:clrMapOvr>
  <p:transition spd="med">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4"/>
          <p:cNvSpPr txBox="1">
            <a:spLocks noChangeArrowheads="1"/>
          </p:cNvSpPr>
          <p:nvPr/>
        </p:nvSpPr>
        <p:spPr bwMode="auto">
          <a:xfrm>
            <a:off x="457200" y="1484784"/>
            <a:ext cx="8229600" cy="4893647"/>
          </a:xfrm>
          <a:prstGeom prst="rect">
            <a:avLst/>
          </a:prstGeom>
          <a:noFill/>
          <a:ln w="9525">
            <a:noFill/>
            <a:miter lim="800000"/>
            <a:headEnd/>
            <a:tailEnd/>
          </a:ln>
        </p:spPr>
        <p:txBody>
          <a:bodyPr>
            <a:spAutoFit/>
          </a:bodyPr>
          <a:lstStyle/>
          <a:p>
            <a:pPr algn="just">
              <a:spcBef>
                <a:spcPct val="50000"/>
              </a:spcBef>
            </a:pPr>
            <a:r>
              <a:rPr lang="zh-CN" altLang="en-US" sz="2400" b="1" dirty="0" smtClean="0">
                <a:solidFill>
                  <a:srgbClr val="660066"/>
                </a:solidFill>
              </a:rPr>
              <a:t>（</a:t>
            </a:r>
            <a:r>
              <a:rPr lang="en-US" altLang="zh-CN" sz="2400" b="1" dirty="0">
                <a:solidFill>
                  <a:srgbClr val="660066"/>
                </a:solidFill>
              </a:rPr>
              <a:t>2</a:t>
            </a:r>
            <a:r>
              <a:rPr lang="zh-CN" altLang="en-US" sz="2400" b="1" dirty="0">
                <a:solidFill>
                  <a:srgbClr val="660066"/>
                </a:solidFill>
              </a:rPr>
              <a:t>） 间接法</a:t>
            </a:r>
            <a:r>
              <a:rPr lang="zh-CN" altLang="en-US" sz="2400" dirty="0"/>
              <a:t>。间接法是先对调制信号积分后对载波进行相位调制，从而产生窄带调频信号</a:t>
            </a:r>
            <a:r>
              <a:rPr lang="en-US" altLang="zh-CN" sz="2400" dirty="0"/>
              <a:t>(NBFM)</a:t>
            </a:r>
            <a:r>
              <a:rPr lang="zh-CN" altLang="en-US" sz="2400" dirty="0"/>
              <a:t>。然后，利用倍频器把</a:t>
            </a:r>
            <a:r>
              <a:rPr lang="en-US" altLang="zh-CN" sz="2400" dirty="0"/>
              <a:t>NBFM</a:t>
            </a:r>
            <a:r>
              <a:rPr lang="zh-CN" altLang="en-US" sz="2400" dirty="0"/>
              <a:t>变换成宽带调频信号</a:t>
            </a:r>
            <a:r>
              <a:rPr lang="en-US" altLang="zh-CN" sz="2400" dirty="0"/>
              <a:t>(WBFM)</a:t>
            </a:r>
            <a:r>
              <a:rPr lang="zh-CN" altLang="en-US" sz="2400" dirty="0" smtClean="0"/>
              <a:t>。</a:t>
            </a:r>
            <a:endParaRPr lang="en-US" altLang="zh-CN" sz="2400" dirty="0" smtClean="0"/>
          </a:p>
          <a:p>
            <a:pPr algn="just">
              <a:spcBef>
                <a:spcPct val="50000"/>
              </a:spcBef>
            </a:pPr>
            <a:endParaRPr lang="en-US" altLang="zh-CN" sz="2400" dirty="0" smtClean="0"/>
          </a:p>
          <a:p>
            <a:pPr algn="just">
              <a:spcBef>
                <a:spcPct val="50000"/>
              </a:spcBef>
            </a:pPr>
            <a:endParaRPr lang="en-US" altLang="zh-CN" sz="2400" dirty="0" smtClean="0"/>
          </a:p>
          <a:p>
            <a:pPr algn="just">
              <a:spcBef>
                <a:spcPts val="0"/>
              </a:spcBef>
            </a:pPr>
            <a:endParaRPr lang="en-US" altLang="zh-CN" sz="2400" dirty="0" smtClean="0"/>
          </a:p>
          <a:p>
            <a:pPr algn="just">
              <a:spcBef>
                <a:spcPts val="0"/>
              </a:spcBef>
            </a:pPr>
            <a:endParaRPr lang="en-US" altLang="zh-CN" sz="2400" dirty="0" smtClean="0"/>
          </a:p>
          <a:p>
            <a:pPr algn="just">
              <a:spcBef>
                <a:spcPts val="0"/>
              </a:spcBef>
            </a:pPr>
            <a:endParaRPr lang="en-US" altLang="zh-CN" sz="2400" b="1" dirty="0" smtClean="0">
              <a:solidFill>
                <a:schemeClr val="accent6">
                  <a:lumMod val="50000"/>
                </a:schemeClr>
              </a:solidFill>
            </a:endParaRPr>
          </a:p>
          <a:p>
            <a:pPr algn="just">
              <a:spcBef>
                <a:spcPts val="0"/>
              </a:spcBef>
              <a:buFont typeface="Wingdings" pitchFamily="2" charset="2"/>
              <a:buChar char="n"/>
            </a:pPr>
            <a:r>
              <a:rPr lang="zh-CN" altLang="en-US" sz="2400" b="1" dirty="0" smtClean="0">
                <a:solidFill>
                  <a:schemeClr val="accent6">
                    <a:lumMod val="50000"/>
                  </a:schemeClr>
                </a:solidFill>
              </a:rPr>
              <a:t>倍频器</a:t>
            </a:r>
            <a:r>
              <a:rPr lang="zh-CN" altLang="en-US" sz="2400" dirty="0" smtClean="0"/>
              <a:t>的作用是提高调频指数</a:t>
            </a:r>
            <a:r>
              <a:rPr lang="en-US" altLang="zh-CN" sz="2400" dirty="0" smtClean="0"/>
              <a:t>m</a:t>
            </a:r>
            <a:r>
              <a:rPr lang="en-US" altLang="zh-CN" sz="2400" baseline="-25000" dirty="0" smtClean="0"/>
              <a:t>f</a:t>
            </a:r>
            <a:r>
              <a:rPr lang="zh-CN" altLang="en-US" sz="2400" dirty="0" smtClean="0"/>
              <a:t>，从而获得宽带调频。</a:t>
            </a:r>
            <a:endParaRPr lang="en-US" altLang="zh-CN" sz="2400" dirty="0" smtClean="0"/>
          </a:p>
          <a:p>
            <a:pPr algn="just">
              <a:spcBef>
                <a:spcPts val="0"/>
              </a:spcBef>
              <a:buFont typeface="Wingdings" pitchFamily="2" charset="2"/>
              <a:buChar char="n"/>
            </a:pPr>
            <a:r>
              <a:rPr lang="zh-CN" altLang="en-US" sz="2400" b="1" dirty="0" smtClean="0"/>
              <a:t>经</a:t>
            </a:r>
            <a:r>
              <a:rPr lang="en-US" altLang="zh-CN" sz="2400" b="1" dirty="0" smtClean="0"/>
              <a:t>n</a:t>
            </a:r>
            <a:r>
              <a:rPr lang="zh-CN" altLang="en-US" sz="2400" b="1" dirty="0" smtClean="0"/>
              <a:t>次倍频后可以使调频信号的载频和调频指数增为</a:t>
            </a:r>
            <a:r>
              <a:rPr lang="en-US" altLang="zh-CN" sz="2400" b="1" dirty="0" smtClean="0"/>
              <a:t>n</a:t>
            </a:r>
            <a:r>
              <a:rPr lang="zh-CN" altLang="en-US" sz="2400" b="1" dirty="0" smtClean="0"/>
              <a:t>倍</a:t>
            </a:r>
            <a:r>
              <a:rPr lang="zh-CN" altLang="en-US" sz="2400" dirty="0" smtClean="0"/>
              <a:t>。</a:t>
            </a:r>
            <a:endParaRPr lang="en-US" altLang="zh-CN" sz="2400" dirty="0" smtClean="0"/>
          </a:p>
          <a:p>
            <a:pPr algn="just">
              <a:spcBef>
                <a:spcPts val="0"/>
              </a:spcBef>
              <a:buFont typeface="Wingdings" pitchFamily="2" charset="2"/>
              <a:buChar char="n"/>
            </a:pPr>
            <a:r>
              <a:rPr lang="zh-CN" altLang="en-US" sz="2400" b="1" dirty="0" smtClean="0"/>
              <a:t>间接法的优点是频率稳定度好。缺点是需要多次倍频和混频，因此电路较复杂</a:t>
            </a:r>
            <a:r>
              <a:rPr lang="zh-CN" altLang="en-US" sz="2400" dirty="0" smtClean="0"/>
              <a:t>。</a:t>
            </a:r>
            <a:endParaRPr lang="zh-CN" altLang="en-US" sz="2400" dirty="0"/>
          </a:p>
        </p:txBody>
      </p:sp>
      <p:graphicFrame>
        <p:nvGraphicFramePr>
          <p:cNvPr id="2" name="Object 4"/>
          <p:cNvGraphicFramePr>
            <a:graphicFrameLocks noChangeAspect="1"/>
          </p:cNvGraphicFramePr>
          <p:nvPr/>
        </p:nvGraphicFramePr>
        <p:xfrm>
          <a:off x="1763688" y="2683085"/>
          <a:ext cx="5707360" cy="2258083"/>
        </p:xfrm>
        <a:graphic>
          <a:graphicData uri="http://schemas.openxmlformats.org/presentationml/2006/ole">
            <mc:AlternateContent xmlns:mc="http://schemas.openxmlformats.org/markup-compatibility/2006">
              <mc:Choice xmlns:v="urn:schemas-microsoft-com:vml" Requires="v">
                <p:oleObj spid="_x0000_s70668" name="VISIO" r:id="rId3" imgW="2716560" imgH="1074240" progId="Visio.Drawing.11">
                  <p:embed/>
                </p:oleObj>
              </mc:Choice>
              <mc:Fallback>
                <p:oleObj name="VISIO" r:id="rId3" imgW="2716560" imgH="107424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683085"/>
                        <a:ext cx="5707360" cy="225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 Box 4"/>
          <p:cNvSpPr txBox="1">
            <a:spLocks noChangeArrowheads="1"/>
          </p:cNvSpPr>
          <p:nvPr/>
        </p:nvSpPr>
        <p:spPr bwMode="auto">
          <a:xfrm>
            <a:off x="533400" y="1552188"/>
            <a:ext cx="8382000" cy="1569660"/>
          </a:xfrm>
          <a:prstGeom prst="rect">
            <a:avLst/>
          </a:prstGeom>
          <a:noFill/>
          <a:ln w="9525">
            <a:noFill/>
            <a:miter lim="800000"/>
            <a:headEnd/>
            <a:tailEnd/>
          </a:ln>
        </p:spPr>
        <p:txBody>
          <a:bodyPr>
            <a:spAutoFit/>
          </a:bodyPr>
          <a:lstStyle/>
          <a:p>
            <a:pPr algn="just">
              <a:spcBef>
                <a:spcPts val="0"/>
              </a:spcBef>
            </a:pPr>
            <a:r>
              <a:rPr lang="en-US" altLang="zh-CN" sz="2400" b="1" dirty="0" smtClean="0">
                <a:solidFill>
                  <a:srgbClr val="FF0000"/>
                </a:solidFill>
              </a:rPr>
              <a:t>1</a:t>
            </a:r>
            <a:r>
              <a:rPr lang="zh-CN" altLang="en-US" sz="2400" b="1" dirty="0">
                <a:solidFill>
                  <a:srgbClr val="FF0000"/>
                </a:solidFill>
              </a:rPr>
              <a:t>） 非相干解调</a:t>
            </a:r>
          </a:p>
          <a:p>
            <a:pPr algn="just">
              <a:spcBef>
                <a:spcPts val="0"/>
              </a:spcBef>
              <a:buFont typeface="Wingdings" pitchFamily="2" charset="2"/>
              <a:buChar char="n"/>
            </a:pPr>
            <a:r>
              <a:rPr lang="zh-CN" altLang="en-US" sz="2400" dirty="0" smtClean="0"/>
              <a:t>由于</a:t>
            </a:r>
            <a:r>
              <a:rPr lang="zh-CN" altLang="en-US" sz="2400" dirty="0"/>
              <a:t>调频信号的瞬时频率正比于调制信号的幅度， 因而调频信号的解调器必须能产生正比于输入频率的输出</a:t>
            </a:r>
            <a:r>
              <a:rPr lang="zh-CN" altLang="en-US" sz="2400" dirty="0" smtClean="0"/>
              <a:t>电压。</a:t>
            </a:r>
            <a:endParaRPr lang="en-US" altLang="zh-CN" sz="2400" dirty="0" smtClean="0"/>
          </a:p>
          <a:p>
            <a:pPr algn="just">
              <a:spcBef>
                <a:spcPts val="0"/>
              </a:spcBef>
              <a:buFont typeface="Wingdings" pitchFamily="2" charset="2"/>
              <a:buChar char="n"/>
            </a:pPr>
            <a:r>
              <a:rPr lang="zh-CN" altLang="en-US" sz="2400" dirty="0" smtClean="0"/>
              <a:t>最</a:t>
            </a:r>
            <a:r>
              <a:rPr lang="zh-CN" altLang="en-US" sz="2400" dirty="0"/>
              <a:t>简单的解调器是具有频率</a:t>
            </a:r>
            <a:r>
              <a:rPr lang="en-US" altLang="zh-CN" sz="2400" dirty="0"/>
              <a:t>-</a:t>
            </a:r>
            <a:r>
              <a:rPr lang="zh-CN" altLang="en-US" sz="2400" dirty="0"/>
              <a:t>电压转换特性的鉴频器</a:t>
            </a:r>
            <a:r>
              <a:rPr lang="zh-CN" altLang="en-US" sz="2400" dirty="0" smtClean="0"/>
              <a:t>。</a:t>
            </a:r>
            <a:endParaRPr lang="zh-CN" altLang="en-US" sz="2400" dirty="0"/>
          </a:p>
        </p:txBody>
      </p:sp>
      <p:sp>
        <p:nvSpPr>
          <p:cNvPr id="4" name="Rectangle 2"/>
          <p:cNvSpPr txBox="1">
            <a:spLocks noChangeArrowheads="1"/>
          </p:cNvSpPr>
          <p:nvPr/>
        </p:nvSpPr>
        <p:spPr bwMode="auto">
          <a:xfrm>
            <a:off x="827584" y="510952"/>
            <a:ext cx="5688632"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四、调频信号的解调 </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2" name="Object 5"/>
          <p:cNvGraphicFramePr>
            <a:graphicFrameLocks noChangeAspect="1"/>
          </p:cNvGraphicFramePr>
          <p:nvPr/>
        </p:nvGraphicFramePr>
        <p:xfrm>
          <a:off x="971600" y="3524101"/>
          <a:ext cx="7253275" cy="3217267"/>
        </p:xfrm>
        <a:graphic>
          <a:graphicData uri="http://schemas.openxmlformats.org/presentationml/2006/ole">
            <mc:AlternateContent xmlns:mc="http://schemas.openxmlformats.org/markup-compatibility/2006">
              <mc:Choice xmlns:v="urn:schemas-microsoft-com:vml" Requires="v">
                <p:oleObj spid="_x0000_s76812" name="VISIO" r:id="rId3" imgW="4568040" imgH="2027880" progId="Visio.Drawing.11">
                  <p:embed/>
                </p:oleObj>
              </mc:Choice>
              <mc:Fallback>
                <p:oleObj name="VISIO" r:id="rId3" imgW="4568040" imgH="202788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524101"/>
                        <a:ext cx="7253275" cy="3217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矩形 5"/>
          <p:cNvSpPr/>
          <p:nvPr/>
        </p:nvSpPr>
        <p:spPr>
          <a:xfrm>
            <a:off x="251520" y="3284984"/>
            <a:ext cx="2236510" cy="400110"/>
          </a:xfrm>
          <a:prstGeom prst="rect">
            <a:avLst/>
          </a:prstGeom>
        </p:spPr>
        <p:txBody>
          <a:bodyPr wrap="none">
            <a:spAutoFit/>
          </a:bodyPr>
          <a:lstStyle/>
          <a:p>
            <a:r>
              <a:rPr lang="zh-CN" altLang="en-US" sz="2000" b="1" dirty="0" smtClean="0"/>
              <a:t>鉴频器特性与组成</a:t>
            </a:r>
            <a:endParaRPr lang="zh-CN" altLang="en-US" sz="2000" b="1" dirty="0"/>
          </a:p>
        </p:txBody>
      </p:sp>
    </p:spTree>
  </p:cSld>
  <p:clrMapOvr>
    <a:masterClrMapping/>
  </p:clrMapOvr>
  <p:transition spd="med">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Box 4"/>
          <p:cNvSpPr txBox="1">
            <a:spLocks noChangeArrowheads="1"/>
          </p:cNvSpPr>
          <p:nvPr/>
        </p:nvSpPr>
        <p:spPr bwMode="auto">
          <a:xfrm>
            <a:off x="381000" y="3110883"/>
            <a:ext cx="8305800" cy="3342453"/>
          </a:xfrm>
          <a:prstGeom prst="rect">
            <a:avLst/>
          </a:prstGeom>
          <a:noFill/>
          <a:ln w="9525">
            <a:noFill/>
            <a:miter lim="800000"/>
            <a:headEnd/>
            <a:tailEnd/>
          </a:ln>
        </p:spPr>
        <p:txBody>
          <a:bodyPr>
            <a:spAutoFit/>
          </a:bodyPr>
          <a:lstStyle/>
          <a:p>
            <a:pPr>
              <a:spcBef>
                <a:spcPct val="50000"/>
              </a:spcBef>
            </a:pPr>
            <a:r>
              <a:rPr lang="zh-CN" altLang="en-US" sz="2400" dirty="0" smtClean="0"/>
              <a:t>这</a:t>
            </a:r>
            <a:r>
              <a:rPr lang="zh-CN" altLang="en-US" sz="2400" dirty="0"/>
              <a:t>是一个幅度、 频率均含调制信息的调幅调频信号， 因此用</a:t>
            </a:r>
            <a:r>
              <a:rPr lang="zh-CN" altLang="en-US" sz="2400" b="1" dirty="0">
                <a:solidFill>
                  <a:srgbClr val="FF3300"/>
                </a:solidFill>
              </a:rPr>
              <a:t>包络检波器</a:t>
            </a:r>
            <a:r>
              <a:rPr lang="zh-CN" altLang="en-US" sz="2400" dirty="0">
                <a:solidFill>
                  <a:srgbClr val="FF3300"/>
                </a:solidFill>
              </a:rPr>
              <a:t>将其幅度变化取出，并滤去直流后输出</a:t>
            </a:r>
          </a:p>
          <a:p>
            <a:pPr algn="just">
              <a:spcBef>
                <a:spcPct val="50000"/>
              </a:spcBef>
            </a:pPr>
            <a:r>
              <a:rPr lang="zh-CN" altLang="en-US" sz="2400" dirty="0"/>
              <a:t>        </a:t>
            </a:r>
            <a:r>
              <a:rPr lang="zh-CN" altLang="en-US" sz="2400" dirty="0" smtClean="0"/>
              <a:t>                       </a:t>
            </a:r>
            <a:r>
              <a:rPr lang="en-US" altLang="zh-CN" sz="2400" dirty="0" smtClean="0"/>
              <a:t>m</a:t>
            </a:r>
            <a:r>
              <a:rPr lang="en-US" altLang="zh-CN" sz="2400" baseline="-25000" dirty="0" smtClean="0"/>
              <a:t>o</a:t>
            </a:r>
            <a:r>
              <a:rPr lang="en-US" altLang="zh-CN" sz="2400" dirty="0" smtClean="0"/>
              <a:t>(t</a:t>
            </a:r>
            <a:r>
              <a:rPr lang="en-US" altLang="zh-CN" sz="2400" dirty="0"/>
              <a:t>)=</a:t>
            </a:r>
            <a:r>
              <a:rPr lang="en-US" altLang="zh-CN" sz="2400" dirty="0" smtClean="0"/>
              <a:t>K</a:t>
            </a:r>
            <a:r>
              <a:rPr lang="en-US" altLang="zh-CN" sz="2400" baseline="-25000" dirty="0" smtClean="0"/>
              <a:t>d</a:t>
            </a:r>
            <a:r>
              <a:rPr lang="en-US" altLang="zh-CN" sz="2400" dirty="0" smtClean="0"/>
              <a:t>K</a:t>
            </a:r>
            <a:r>
              <a:rPr lang="en-US" altLang="zh-CN" sz="2400" baseline="-25000" dirty="0" smtClean="0"/>
              <a:t>f</a:t>
            </a:r>
            <a:r>
              <a:rPr lang="en-US" altLang="zh-CN" sz="2400" dirty="0" smtClean="0"/>
              <a:t>m(t)</a:t>
            </a:r>
            <a:endParaRPr lang="en-US" altLang="zh-CN" sz="2400" dirty="0"/>
          </a:p>
          <a:p>
            <a:pPr algn="just">
              <a:spcBef>
                <a:spcPct val="50000"/>
              </a:spcBef>
            </a:pPr>
            <a:r>
              <a:rPr lang="zh-CN" altLang="en-US" sz="2400" dirty="0"/>
              <a:t>这里</a:t>
            </a:r>
            <a:r>
              <a:rPr lang="en-US" altLang="zh-CN" sz="2400" dirty="0"/>
              <a:t>K</a:t>
            </a:r>
            <a:r>
              <a:rPr lang="en-US" altLang="zh-CN" sz="2400" baseline="-25000" dirty="0"/>
              <a:t>d</a:t>
            </a:r>
            <a:r>
              <a:rPr lang="zh-CN" altLang="en-US" sz="2400" dirty="0"/>
              <a:t>称为检频器灵敏度。 </a:t>
            </a:r>
          </a:p>
          <a:p>
            <a:pPr algn="just">
              <a:lnSpc>
                <a:spcPct val="110000"/>
              </a:lnSpc>
              <a:spcBef>
                <a:spcPct val="50000"/>
              </a:spcBef>
            </a:pPr>
            <a:r>
              <a:rPr lang="zh-CN" altLang="en-US" sz="2400" dirty="0"/>
              <a:t>        以上</a:t>
            </a:r>
            <a:r>
              <a:rPr lang="zh-CN" altLang="en-US" sz="2400" b="1" dirty="0">
                <a:solidFill>
                  <a:srgbClr val="FF3300"/>
                </a:solidFill>
              </a:rPr>
              <a:t>解调过程是先用微分器将幅度恒定的调频波变成</a:t>
            </a:r>
            <a:r>
              <a:rPr lang="zh-CN" altLang="en-US" sz="2400" b="1" dirty="0">
                <a:solidFill>
                  <a:srgbClr val="660066"/>
                </a:solidFill>
              </a:rPr>
              <a:t>调幅调频波</a:t>
            </a:r>
            <a:r>
              <a:rPr lang="zh-CN" altLang="en-US" sz="2400" b="1" dirty="0">
                <a:solidFill>
                  <a:srgbClr val="FF3300"/>
                </a:solidFill>
              </a:rPr>
              <a:t>，再用包络检波器从幅度变化中检出调制信号，因此上述解调方法又称为</a:t>
            </a:r>
            <a:r>
              <a:rPr lang="zh-CN" altLang="en-US" sz="2400" b="1" dirty="0">
                <a:solidFill>
                  <a:srgbClr val="660066"/>
                </a:solidFill>
              </a:rPr>
              <a:t>包络检测</a:t>
            </a:r>
            <a:r>
              <a:rPr lang="zh-CN" altLang="en-US" sz="2400" dirty="0" smtClean="0"/>
              <a:t>。</a:t>
            </a:r>
            <a:endParaRPr lang="zh-CN" altLang="en-US" sz="2400" dirty="0"/>
          </a:p>
        </p:txBody>
      </p:sp>
      <p:graphicFrame>
        <p:nvGraphicFramePr>
          <p:cNvPr id="78850" name="Object 5"/>
          <p:cNvGraphicFramePr>
            <a:graphicFrameLocks noChangeAspect="1"/>
          </p:cNvGraphicFramePr>
          <p:nvPr/>
        </p:nvGraphicFramePr>
        <p:xfrm>
          <a:off x="958850" y="2228850"/>
          <a:ext cx="6805613" cy="752475"/>
        </p:xfrm>
        <a:graphic>
          <a:graphicData uri="http://schemas.openxmlformats.org/presentationml/2006/ole">
            <mc:AlternateContent xmlns:mc="http://schemas.openxmlformats.org/markup-compatibility/2006">
              <mc:Choice xmlns:v="urn:schemas-microsoft-com:vml" Requires="v">
                <p:oleObj spid="_x0000_s78868" name="Equation" r:id="rId3" imgW="3454200" imgH="380880" progId="Equation.DSMT4">
                  <p:embed/>
                </p:oleObj>
              </mc:Choice>
              <mc:Fallback>
                <p:oleObj name="Equation" r:id="rId3" imgW="3454200" imgH="3808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2228850"/>
                        <a:ext cx="6805613"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6"/>
          <p:cNvGraphicFramePr>
            <a:graphicFrameLocks noChangeAspect="1"/>
          </p:cNvGraphicFramePr>
          <p:nvPr/>
        </p:nvGraphicFramePr>
        <p:xfrm>
          <a:off x="1835696" y="1412776"/>
          <a:ext cx="4524375" cy="652462"/>
        </p:xfrm>
        <a:graphic>
          <a:graphicData uri="http://schemas.openxmlformats.org/presentationml/2006/ole">
            <mc:AlternateContent xmlns:mc="http://schemas.openxmlformats.org/markup-compatibility/2006">
              <mc:Choice xmlns:v="urn:schemas-microsoft-com:vml" Requires="v">
                <p:oleObj spid="_x0000_s78869" name="Equation" r:id="rId5" imgW="2286000" imgH="330120" progId="Equation.DSMT4">
                  <p:embed/>
                </p:oleObj>
              </mc:Choice>
              <mc:Fallback>
                <p:oleObj name="Equation" r:id="rId5" imgW="2286000" imgH="33012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1412776"/>
                        <a:ext cx="4524375" cy="65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323850" y="1484550"/>
            <a:ext cx="8305800" cy="3730252"/>
          </a:xfrm>
          <a:prstGeom prst="rect">
            <a:avLst/>
          </a:prstGeom>
          <a:noFill/>
          <a:ln w="9525">
            <a:noFill/>
            <a:miter lim="800000"/>
            <a:headEnd/>
            <a:tailEnd/>
          </a:ln>
        </p:spPr>
        <p:txBody>
          <a:bodyPr>
            <a:spAutoFit/>
          </a:bodyPr>
          <a:lstStyle/>
          <a:p>
            <a:pPr algn="just">
              <a:lnSpc>
                <a:spcPct val="105000"/>
              </a:lnSpc>
              <a:spcBef>
                <a:spcPct val="50000"/>
              </a:spcBef>
              <a:buFont typeface="Wingdings" pitchFamily="2" charset="2"/>
              <a:buChar char="n"/>
            </a:pPr>
            <a:r>
              <a:rPr lang="zh-CN" altLang="en-US" sz="2400" b="1" dirty="0" smtClean="0"/>
              <a:t>幅度调制</a:t>
            </a:r>
            <a:r>
              <a:rPr lang="en-US" altLang="zh-CN" sz="2400" b="1" dirty="0" smtClean="0"/>
              <a:t>(</a:t>
            </a:r>
            <a:r>
              <a:rPr lang="zh-CN" altLang="en-US" sz="2400" b="1" dirty="0" smtClean="0"/>
              <a:t>线性调制</a:t>
            </a:r>
            <a:r>
              <a:rPr lang="en-US" altLang="zh-CN" sz="2400" b="1" dirty="0" smtClean="0"/>
              <a:t>)</a:t>
            </a:r>
            <a:r>
              <a:rPr lang="zh-CN" altLang="en-US" sz="2400" dirty="0" smtClean="0"/>
              <a:t>是</a:t>
            </a:r>
            <a:r>
              <a:rPr lang="zh-CN" altLang="en-US" sz="2400" dirty="0"/>
              <a:t>用</a:t>
            </a:r>
            <a:r>
              <a:rPr lang="zh-CN" altLang="en-US" sz="2400" b="1" dirty="0">
                <a:solidFill>
                  <a:schemeClr val="accent1"/>
                </a:solidFill>
              </a:rPr>
              <a:t>调制信号去控制高频载波的振幅，使其按调制信号的规律而变化的过程</a:t>
            </a:r>
            <a:r>
              <a:rPr lang="zh-CN" altLang="en-US" sz="2400" dirty="0" smtClean="0"/>
              <a:t>。</a:t>
            </a:r>
            <a:endParaRPr lang="en-US" altLang="zh-CN" sz="2400" dirty="0" smtClean="0"/>
          </a:p>
          <a:p>
            <a:pPr algn="just">
              <a:lnSpc>
                <a:spcPct val="105000"/>
              </a:lnSpc>
              <a:spcBef>
                <a:spcPct val="50000"/>
              </a:spcBef>
              <a:buFont typeface="Wingdings" pitchFamily="2" charset="2"/>
              <a:buChar char="n"/>
            </a:pPr>
            <a:r>
              <a:rPr lang="zh-CN" altLang="en-US" sz="2400" dirty="0" smtClean="0"/>
              <a:t>分类：</a:t>
            </a:r>
            <a:endParaRPr lang="en-US" altLang="zh-CN" sz="2400" dirty="0" smtClean="0"/>
          </a:p>
          <a:p>
            <a:pPr lvl="1" algn="just">
              <a:lnSpc>
                <a:spcPct val="105000"/>
              </a:lnSpc>
              <a:spcBef>
                <a:spcPct val="50000"/>
              </a:spcBef>
              <a:buFont typeface="Arial" pitchFamily="34" charset="0"/>
              <a:buChar char="•"/>
            </a:pPr>
            <a:r>
              <a:rPr lang="zh-CN" altLang="en-US" sz="2400" dirty="0" smtClean="0"/>
              <a:t>调幅（</a:t>
            </a:r>
            <a:r>
              <a:rPr lang="en-US" altLang="zh-CN" sz="2400" dirty="0" smtClean="0"/>
              <a:t>AM</a:t>
            </a:r>
            <a:r>
              <a:rPr lang="zh-CN" altLang="en-US" sz="2400" dirty="0" smtClean="0"/>
              <a:t>）</a:t>
            </a:r>
            <a:endParaRPr lang="en-US" altLang="zh-CN" sz="2400" dirty="0" smtClean="0"/>
          </a:p>
          <a:p>
            <a:pPr lvl="1" algn="just">
              <a:lnSpc>
                <a:spcPct val="105000"/>
              </a:lnSpc>
              <a:spcBef>
                <a:spcPct val="50000"/>
              </a:spcBef>
              <a:buFont typeface="Arial" pitchFamily="34" charset="0"/>
              <a:buChar char="•"/>
            </a:pPr>
            <a:r>
              <a:rPr lang="zh-CN" altLang="en-US" sz="2400" dirty="0" smtClean="0"/>
              <a:t>抑制载波双边带调幅（</a:t>
            </a:r>
            <a:r>
              <a:rPr lang="en-US" altLang="zh-CN" sz="2400" dirty="0" smtClean="0"/>
              <a:t>DSB-SC</a:t>
            </a:r>
            <a:r>
              <a:rPr lang="zh-CN" altLang="en-US" sz="2400" dirty="0" smtClean="0"/>
              <a:t>）</a:t>
            </a:r>
            <a:endParaRPr lang="en-US" altLang="zh-CN" sz="2400" dirty="0" smtClean="0"/>
          </a:p>
          <a:p>
            <a:pPr lvl="1" algn="just">
              <a:lnSpc>
                <a:spcPct val="105000"/>
              </a:lnSpc>
              <a:spcBef>
                <a:spcPct val="50000"/>
              </a:spcBef>
              <a:buFont typeface="Arial" pitchFamily="34" charset="0"/>
              <a:buChar char="•"/>
            </a:pPr>
            <a:r>
              <a:rPr lang="zh-CN" altLang="en-US" sz="2400" dirty="0" smtClean="0"/>
              <a:t>单边带调制（</a:t>
            </a:r>
            <a:r>
              <a:rPr lang="en-US" altLang="zh-CN" sz="2400" dirty="0" smtClean="0"/>
              <a:t>SSB</a:t>
            </a:r>
            <a:r>
              <a:rPr lang="zh-CN" altLang="en-US" sz="2400" dirty="0" smtClean="0"/>
              <a:t>）</a:t>
            </a:r>
            <a:endParaRPr lang="en-US" altLang="zh-CN" sz="2400" dirty="0" smtClean="0"/>
          </a:p>
          <a:p>
            <a:pPr lvl="1" algn="just">
              <a:lnSpc>
                <a:spcPct val="105000"/>
              </a:lnSpc>
              <a:spcBef>
                <a:spcPct val="50000"/>
              </a:spcBef>
              <a:buFont typeface="Arial" pitchFamily="34" charset="0"/>
              <a:buChar char="•"/>
            </a:pPr>
            <a:r>
              <a:rPr lang="zh-CN" altLang="en-US" sz="2400" dirty="0" smtClean="0"/>
              <a:t>残留边带调制（</a:t>
            </a:r>
            <a:r>
              <a:rPr lang="en-US" altLang="zh-CN" sz="2400" dirty="0" smtClean="0"/>
              <a:t>VSB</a:t>
            </a:r>
            <a:r>
              <a:rPr lang="zh-CN" altLang="en-US" sz="2400" dirty="0" smtClean="0"/>
              <a:t>）</a:t>
            </a:r>
            <a:endParaRPr lang="en-US" altLang="zh-CN" sz="2400" dirty="0" smtClean="0"/>
          </a:p>
        </p:txBody>
      </p:sp>
    </p:spTree>
  </p:cSld>
  <p:clrMapOvr>
    <a:masterClrMapping/>
  </p:clrMapOvr>
  <p:transition spd="med">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Text Box 4"/>
          <p:cNvSpPr txBox="1">
            <a:spLocks noChangeArrowheads="1"/>
          </p:cNvSpPr>
          <p:nvPr/>
        </p:nvSpPr>
        <p:spPr bwMode="auto">
          <a:xfrm>
            <a:off x="228600" y="1611957"/>
            <a:ext cx="8534400" cy="1384995"/>
          </a:xfrm>
          <a:prstGeom prst="rect">
            <a:avLst/>
          </a:prstGeom>
          <a:noFill/>
          <a:ln w="9525">
            <a:noFill/>
            <a:miter lim="800000"/>
            <a:headEnd/>
            <a:tailEnd/>
          </a:ln>
        </p:spPr>
        <p:txBody>
          <a:bodyPr>
            <a:spAutoFit/>
          </a:bodyPr>
          <a:lstStyle/>
          <a:p>
            <a:pPr>
              <a:spcBef>
                <a:spcPct val="50000"/>
              </a:spcBef>
            </a:pPr>
            <a:r>
              <a:rPr lang="en-US" altLang="zh-CN" sz="2400" b="1" dirty="0" smtClean="0">
                <a:solidFill>
                  <a:srgbClr val="FF0000"/>
                </a:solidFill>
              </a:rPr>
              <a:t>2</a:t>
            </a:r>
            <a:r>
              <a:rPr lang="zh-CN" altLang="en-US" sz="2400" b="1" dirty="0">
                <a:solidFill>
                  <a:srgbClr val="FF0000"/>
                </a:solidFill>
              </a:rPr>
              <a:t>） 相干解调</a:t>
            </a:r>
          </a:p>
          <a:p>
            <a:pPr algn="just">
              <a:spcBef>
                <a:spcPct val="50000"/>
              </a:spcBef>
            </a:pPr>
            <a:r>
              <a:rPr lang="zh-CN" altLang="en-US" sz="2400" dirty="0"/>
              <a:t>        由于</a:t>
            </a:r>
            <a:r>
              <a:rPr lang="zh-CN" altLang="en-US" sz="2400" b="1" dirty="0">
                <a:solidFill>
                  <a:srgbClr val="FF0000"/>
                </a:solidFill>
              </a:rPr>
              <a:t>窄带调频</a:t>
            </a:r>
            <a:r>
              <a:rPr lang="zh-CN" altLang="en-US" sz="2400" dirty="0"/>
              <a:t>信号可分解成同相分量与正交分量之和，因而可以采用线性调制中的相干解调法来进行</a:t>
            </a:r>
            <a:r>
              <a:rPr lang="zh-CN" altLang="en-US" sz="2400" dirty="0" smtClean="0"/>
              <a:t>解调</a:t>
            </a:r>
            <a:r>
              <a:rPr lang="en-US" altLang="zh-CN" sz="2400" dirty="0" smtClean="0"/>
              <a:t>:</a:t>
            </a:r>
            <a:r>
              <a:rPr lang="zh-CN" altLang="en-US" sz="2400" dirty="0" smtClean="0"/>
              <a:t> </a:t>
            </a:r>
            <a:endParaRPr lang="zh-CN" altLang="en-US" sz="2400" dirty="0"/>
          </a:p>
        </p:txBody>
      </p:sp>
      <p:graphicFrame>
        <p:nvGraphicFramePr>
          <p:cNvPr id="2" name="Object 4"/>
          <p:cNvGraphicFramePr>
            <a:graphicFrameLocks noChangeAspect="1"/>
          </p:cNvGraphicFramePr>
          <p:nvPr/>
        </p:nvGraphicFramePr>
        <p:xfrm>
          <a:off x="0" y="2852936"/>
          <a:ext cx="9144000" cy="2036763"/>
        </p:xfrm>
        <a:graphic>
          <a:graphicData uri="http://schemas.openxmlformats.org/presentationml/2006/ole">
            <mc:AlternateContent xmlns:mc="http://schemas.openxmlformats.org/markup-compatibility/2006">
              <mc:Choice xmlns:v="urn:schemas-microsoft-com:vml" Requires="v">
                <p:oleObj spid="_x0000_s80927" name="VISIO" r:id="rId3" imgW="3198960" imgH="713160" progId="Visio.Drawing.11">
                  <p:embed/>
                </p:oleObj>
              </mc:Choice>
              <mc:Fallback>
                <p:oleObj name="VISIO" r:id="rId3" imgW="3198960" imgH="713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52936"/>
                        <a:ext cx="9144000" cy="203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1" name="Object 5"/>
          <p:cNvGraphicFramePr>
            <a:graphicFrameLocks noChangeAspect="1"/>
          </p:cNvGraphicFramePr>
          <p:nvPr/>
        </p:nvGraphicFramePr>
        <p:xfrm>
          <a:off x="1043608" y="4941168"/>
          <a:ext cx="5646737" cy="776287"/>
        </p:xfrm>
        <a:graphic>
          <a:graphicData uri="http://schemas.openxmlformats.org/presentationml/2006/ole">
            <mc:AlternateContent xmlns:mc="http://schemas.openxmlformats.org/markup-compatibility/2006">
              <mc:Choice xmlns:v="urn:schemas-microsoft-com:vml" Requires="v">
                <p:oleObj spid="_x0000_s80928" name="Equation" r:id="rId5" imgW="2882880" imgH="380880" progId="Equation.DSMT4">
                  <p:embed/>
                </p:oleObj>
              </mc:Choice>
              <mc:Fallback>
                <p:oleObj name="Equation" r:id="rId5" imgW="2882880" imgH="38088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4941168"/>
                        <a:ext cx="5646737" cy="776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nvGraphicFramePr>
        <p:xfrm>
          <a:off x="2627784" y="5805264"/>
          <a:ext cx="2338387" cy="568325"/>
        </p:xfrm>
        <a:graphic>
          <a:graphicData uri="http://schemas.openxmlformats.org/presentationml/2006/ole">
            <mc:AlternateContent xmlns:mc="http://schemas.openxmlformats.org/markup-compatibility/2006">
              <mc:Choice xmlns:v="urn:schemas-microsoft-com:vml" Requires="v">
                <p:oleObj spid="_x0000_s80929" name="Equation" r:id="rId7" imgW="1193760" imgH="279360" progId="Equation.DSMT4">
                  <p:embed/>
                </p:oleObj>
              </mc:Choice>
              <mc:Fallback>
                <p:oleObj name="Equation" r:id="rId7" imgW="1193760" imgH="27936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5805264"/>
                        <a:ext cx="2338387"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27584" y="510952"/>
            <a:ext cx="7344816"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五、调频系统的抗噪声性能 </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
        <p:nvSpPr>
          <p:cNvPr id="6" name="矩形 5"/>
          <p:cNvSpPr/>
          <p:nvPr/>
        </p:nvSpPr>
        <p:spPr>
          <a:xfrm>
            <a:off x="539553" y="1628800"/>
            <a:ext cx="8352927" cy="3970318"/>
          </a:xfrm>
          <a:prstGeom prst="rect">
            <a:avLst/>
          </a:prstGeom>
        </p:spPr>
        <p:txBody>
          <a:bodyPr wrap="square">
            <a:spAutoFit/>
          </a:bodyPr>
          <a:lstStyle/>
          <a:p>
            <a:pPr marL="514350" indent="-514350">
              <a:buAutoNum type="arabicPeriod"/>
            </a:pPr>
            <a:r>
              <a:rPr lang="zh-CN" altLang="en-US" b="1" dirty="0" smtClean="0">
                <a:solidFill>
                  <a:srgbClr val="660066"/>
                </a:solidFill>
              </a:rPr>
              <a:t>大信噪比情况</a:t>
            </a:r>
            <a:endParaRPr lang="en-US" altLang="zh-CN" b="1" dirty="0" smtClean="0">
              <a:solidFill>
                <a:srgbClr val="660066"/>
              </a:solidFill>
            </a:endParaRPr>
          </a:p>
          <a:p>
            <a:pPr marL="514350" indent="-514350">
              <a:buAutoNum type="arabicPeriod"/>
            </a:pPr>
            <a:endParaRPr lang="en-US" altLang="zh-CN" b="1" dirty="0" smtClean="0"/>
          </a:p>
          <a:p>
            <a:pPr marL="514350" indent="-514350">
              <a:buAutoNum type="arabicPeriod"/>
            </a:pPr>
            <a:endParaRPr lang="en-US" altLang="zh-CN" b="1" dirty="0" smtClean="0"/>
          </a:p>
          <a:p>
            <a:pPr marL="514350" indent="-514350">
              <a:buFont typeface="Wingdings" pitchFamily="2" charset="2"/>
              <a:buChar char="n"/>
            </a:pPr>
            <a:r>
              <a:rPr lang="zh-CN" altLang="en-US" dirty="0" smtClean="0"/>
              <a:t>对于调频系统来说，增加传输带宽就可以改善抗噪声性能。调频方式的这种以带宽换取信噪比的特性是十分有益的。</a:t>
            </a:r>
            <a:endParaRPr lang="en-US" altLang="zh-CN" dirty="0" smtClean="0"/>
          </a:p>
          <a:p>
            <a:pPr marL="514350" indent="-514350">
              <a:buFont typeface="Wingdings" pitchFamily="2" charset="2"/>
              <a:buChar char="n"/>
            </a:pPr>
            <a:r>
              <a:rPr lang="zh-CN" altLang="en-US" dirty="0" smtClean="0"/>
              <a:t>在调幅制中，由于信号带宽是固定的， 无法进行带宽与信噪比的互换，这也正是在抗噪声性能方面调频系统优于调幅系统的重要原因。 </a:t>
            </a:r>
            <a:endParaRPr lang="zh-CN" altLang="en-US" dirty="0"/>
          </a:p>
        </p:txBody>
      </p:sp>
      <p:graphicFrame>
        <p:nvGraphicFramePr>
          <p:cNvPr id="435201" name="Object 7"/>
          <p:cNvGraphicFramePr>
            <a:graphicFrameLocks noChangeAspect="1"/>
          </p:cNvGraphicFramePr>
          <p:nvPr/>
        </p:nvGraphicFramePr>
        <p:xfrm>
          <a:off x="3851920" y="1628800"/>
          <a:ext cx="2490205" cy="576659"/>
        </p:xfrm>
        <a:graphic>
          <a:graphicData uri="http://schemas.openxmlformats.org/presentationml/2006/ole">
            <mc:AlternateContent xmlns:mc="http://schemas.openxmlformats.org/markup-compatibility/2006">
              <mc:Choice xmlns:v="urn:schemas-microsoft-com:vml" Requires="v">
                <p:oleObj spid="_x0000_s435219" name="Equation" r:id="rId3" imgW="1041120" imgH="241200" progId="Equation.DSMT4">
                  <p:embed/>
                </p:oleObj>
              </mc:Choice>
              <mc:Fallback>
                <p:oleObj name="Equation" r:id="rId3" imgW="1041120" imgH="241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1628800"/>
                        <a:ext cx="2490205" cy="576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3851920" y="2348880"/>
          <a:ext cx="3978275" cy="455613"/>
        </p:xfrm>
        <a:graphic>
          <a:graphicData uri="http://schemas.openxmlformats.org/presentationml/2006/ole">
            <mc:AlternateContent xmlns:mc="http://schemas.openxmlformats.org/markup-compatibility/2006">
              <mc:Choice xmlns:v="urn:schemas-microsoft-com:vml" Requires="v">
                <p:oleObj spid="_x0000_s435220" name="Equation" r:id="rId5" imgW="1663560" imgH="190440" progId="Equation.DSMT4">
                  <p:embed/>
                </p:oleObj>
              </mc:Choice>
              <mc:Fallback>
                <p:oleObj name="Equation" r:id="rId5" imgW="1663560" imgH="19044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920" y="2348880"/>
                        <a:ext cx="3978275"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4"/>
          <p:cNvSpPr txBox="1">
            <a:spLocks noChangeArrowheads="1"/>
          </p:cNvSpPr>
          <p:nvPr/>
        </p:nvSpPr>
        <p:spPr bwMode="auto">
          <a:xfrm>
            <a:off x="395288" y="1487681"/>
            <a:ext cx="8305800" cy="4154984"/>
          </a:xfrm>
          <a:prstGeom prst="rect">
            <a:avLst/>
          </a:prstGeom>
          <a:noFill/>
          <a:ln w="9525">
            <a:noFill/>
            <a:miter lim="800000"/>
            <a:headEnd/>
            <a:tailEnd/>
          </a:ln>
        </p:spPr>
        <p:txBody>
          <a:bodyPr>
            <a:spAutoFit/>
          </a:bodyPr>
          <a:lstStyle/>
          <a:p>
            <a:pPr algn="just">
              <a:spcBef>
                <a:spcPts val="0"/>
              </a:spcBef>
              <a:buFont typeface="Wingdings" pitchFamily="2" charset="2"/>
              <a:buChar char="n"/>
            </a:pPr>
            <a:r>
              <a:rPr lang="zh-CN" altLang="en-US" sz="2400" dirty="0" smtClean="0"/>
              <a:t>当</a:t>
            </a:r>
            <a:r>
              <a:rPr lang="en-US" altLang="zh-CN" sz="2400" dirty="0"/>
              <a:t>(S</a:t>
            </a:r>
            <a:r>
              <a:rPr lang="en-US" altLang="zh-CN" sz="2400" baseline="-25000" dirty="0"/>
              <a:t>i</a:t>
            </a:r>
            <a:r>
              <a:rPr lang="en-US" altLang="zh-CN" sz="2400" dirty="0"/>
              <a:t>/N</a:t>
            </a:r>
            <a:r>
              <a:rPr lang="en-US" altLang="zh-CN" sz="2400" baseline="-25000" dirty="0"/>
              <a:t>i</a:t>
            </a:r>
            <a:r>
              <a:rPr lang="en-US" altLang="zh-CN" sz="2400" dirty="0"/>
              <a:t>)</a:t>
            </a:r>
            <a:r>
              <a:rPr lang="en-US" altLang="zh-CN" sz="2400" baseline="-25000" dirty="0"/>
              <a:t>FM</a:t>
            </a:r>
            <a:r>
              <a:rPr lang="zh-CN" altLang="en-US" sz="2400" dirty="0"/>
              <a:t>减小到一定程度时，解调器的输出中不存在单独的有用信号项，信号被噪声扰乱，因而</a:t>
            </a:r>
            <a:r>
              <a:rPr lang="en-US" altLang="zh-CN" sz="2400" dirty="0"/>
              <a:t>(S</a:t>
            </a:r>
            <a:r>
              <a:rPr lang="en-US" altLang="zh-CN" sz="2400" baseline="-25000" dirty="0"/>
              <a:t>o</a:t>
            </a:r>
            <a:r>
              <a:rPr lang="en-US" altLang="zh-CN" sz="2400" dirty="0"/>
              <a:t>/N</a:t>
            </a:r>
            <a:r>
              <a:rPr lang="en-US" altLang="zh-CN" sz="2400" baseline="-25000" dirty="0"/>
              <a:t>o</a:t>
            </a:r>
            <a:r>
              <a:rPr lang="en-US" altLang="zh-CN" sz="2400" dirty="0"/>
              <a:t>)</a:t>
            </a:r>
            <a:r>
              <a:rPr lang="en-US" altLang="zh-CN" sz="2400" baseline="-25000" dirty="0"/>
              <a:t>FM</a:t>
            </a:r>
            <a:r>
              <a:rPr lang="zh-CN" altLang="en-US" sz="2400" dirty="0"/>
              <a:t>急剧下降。这种情况与</a:t>
            </a:r>
            <a:r>
              <a:rPr lang="en-US" altLang="zh-CN" sz="2400" dirty="0"/>
              <a:t>AM</a:t>
            </a:r>
            <a:r>
              <a:rPr lang="zh-CN" altLang="en-US" sz="2400" dirty="0"/>
              <a:t>包检时相似，我们称之为</a:t>
            </a:r>
            <a:r>
              <a:rPr lang="zh-CN" altLang="en-US" sz="2400" b="1" dirty="0">
                <a:solidFill>
                  <a:srgbClr val="FF3300"/>
                </a:solidFill>
              </a:rPr>
              <a:t>门限效应</a:t>
            </a:r>
            <a:r>
              <a:rPr lang="zh-CN" altLang="en-US" sz="2400" dirty="0"/>
              <a:t>。出现门限效应时所对应的</a:t>
            </a:r>
            <a:r>
              <a:rPr lang="en-US" altLang="zh-CN" sz="2400" dirty="0"/>
              <a:t>(S</a:t>
            </a:r>
            <a:r>
              <a:rPr lang="en-US" altLang="zh-CN" sz="2400" baseline="-25000" dirty="0"/>
              <a:t>i</a:t>
            </a:r>
            <a:r>
              <a:rPr lang="en-US" altLang="zh-CN" sz="2400" dirty="0"/>
              <a:t>/N</a:t>
            </a:r>
            <a:r>
              <a:rPr lang="en-US" altLang="zh-CN" sz="2400" baseline="-25000" dirty="0"/>
              <a:t>i</a:t>
            </a:r>
            <a:r>
              <a:rPr lang="en-US" altLang="zh-CN" sz="2400" dirty="0"/>
              <a:t>)</a:t>
            </a:r>
            <a:r>
              <a:rPr lang="en-US" altLang="zh-CN" sz="2400" baseline="-25000" dirty="0"/>
              <a:t>FM</a:t>
            </a:r>
            <a:r>
              <a:rPr lang="zh-CN" altLang="en-US" sz="2400" dirty="0"/>
              <a:t>值被称为</a:t>
            </a:r>
            <a:r>
              <a:rPr lang="zh-CN" altLang="en-US" sz="2400" b="1" dirty="0">
                <a:solidFill>
                  <a:schemeClr val="accent2"/>
                </a:solidFill>
              </a:rPr>
              <a:t>门限值（点），</a:t>
            </a:r>
            <a:r>
              <a:rPr lang="zh-CN" altLang="en-US" sz="2400" dirty="0"/>
              <a:t>记为</a:t>
            </a:r>
            <a:r>
              <a:rPr lang="en-US" altLang="zh-CN" sz="2400" b="1" dirty="0">
                <a:solidFill>
                  <a:schemeClr val="accent2"/>
                </a:solidFill>
              </a:rPr>
              <a:t>(S</a:t>
            </a:r>
            <a:r>
              <a:rPr lang="en-US" altLang="zh-CN" sz="2400" b="1" baseline="-25000" dirty="0">
                <a:solidFill>
                  <a:schemeClr val="accent2"/>
                </a:solidFill>
              </a:rPr>
              <a:t>i</a:t>
            </a:r>
            <a:r>
              <a:rPr lang="en-US" altLang="zh-CN" sz="2400" b="1" dirty="0">
                <a:solidFill>
                  <a:schemeClr val="accent2"/>
                </a:solidFill>
              </a:rPr>
              <a:t>/N</a:t>
            </a:r>
            <a:r>
              <a:rPr lang="en-US" altLang="zh-CN" sz="2400" b="1" baseline="-25000" dirty="0">
                <a:solidFill>
                  <a:schemeClr val="accent2"/>
                </a:solidFill>
              </a:rPr>
              <a:t>i</a:t>
            </a:r>
            <a:r>
              <a:rPr lang="en-US" altLang="zh-CN" sz="2400" b="1" dirty="0">
                <a:solidFill>
                  <a:schemeClr val="accent2"/>
                </a:solidFill>
              </a:rPr>
              <a:t>)</a:t>
            </a:r>
            <a:r>
              <a:rPr lang="en-US" altLang="zh-CN" sz="2400" b="1" baseline="-25000" dirty="0">
                <a:solidFill>
                  <a:schemeClr val="accent2"/>
                </a:solidFill>
              </a:rPr>
              <a:t>b</a:t>
            </a:r>
            <a:r>
              <a:rPr lang="zh-CN" altLang="en-US" sz="2400" dirty="0"/>
              <a:t>。</a:t>
            </a:r>
          </a:p>
          <a:p>
            <a:pPr algn="just">
              <a:spcBef>
                <a:spcPts val="0"/>
              </a:spcBef>
              <a:buFont typeface="Wingdings" pitchFamily="2" charset="2"/>
              <a:buChar char="n"/>
            </a:pPr>
            <a:r>
              <a:rPr lang="en-US" altLang="zh-CN" sz="2400" dirty="0" smtClean="0"/>
              <a:t>m</a:t>
            </a:r>
            <a:r>
              <a:rPr lang="en-US" altLang="zh-CN" sz="2400" baseline="-25000" dirty="0" smtClean="0"/>
              <a:t>f</a:t>
            </a:r>
            <a:r>
              <a:rPr lang="zh-CN" altLang="en-US" sz="2400" dirty="0"/>
              <a:t>不同，门限值不同。</a:t>
            </a:r>
            <a:r>
              <a:rPr lang="en-US" altLang="zh-CN" sz="2400" dirty="0"/>
              <a:t>m</a:t>
            </a:r>
            <a:r>
              <a:rPr lang="en-US" altLang="zh-CN" sz="2400" baseline="-25000" dirty="0"/>
              <a:t>f</a:t>
            </a:r>
            <a:r>
              <a:rPr lang="zh-CN" altLang="en-US" sz="2400" dirty="0"/>
              <a:t>越大，门限点</a:t>
            </a:r>
            <a:r>
              <a:rPr lang="en-US" altLang="zh-CN" sz="2400" dirty="0"/>
              <a:t>(S</a:t>
            </a:r>
            <a:r>
              <a:rPr lang="en-US" altLang="zh-CN" sz="2400" baseline="-25000" dirty="0"/>
              <a:t>i</a:t>
            </a:r>
            <a:r>
              <a:rPr lang="en-US" altLang="zh-CN" sz="2400" dirty="0"/>
              <a:t>/N</a:t>
            </a:r>
            <a:r>
              <a:rPr lang="en-US" altLang="zh-CN" sz="2400" baseline="-25000" dirty="0"/>
              <a:t>i</a:t>
            </a:r>
            <a:r>
              <a:rPr lang="en-US" altLang="zh-CN" sz="2400" dirty="0"/>
              <a:t>)</a:t>
            </a:r>
            <a:r>
              <a:rPr lang="en-US" altLang="zh-CN" sz="2400" baseline="-25000" dirty="0"/>
              <a:t>b</a:t>
            </a:r>
            <a:r>
              <a:rPr lang="zh-CN" altLang="en-US" sz="2400" dirty="0"/>
              <a:t>越高</a:t>
            </a:r>
            <a:r>
              <a:rPr lang="zh-CN" altLang="en-US" sz="2400" dirty="0" smtClean="0"/>
              <a:t>。</a:t>
            </a:r>
            <a:endParaRPr lang="en-US" altLang="zh-CN" sz="2400" dirty="0" smtClean="0"/>
          </a:p>
          <a:p>
            <a:pPr algn="just">
              <a:spcBef>
                <a:spcPts val="0"/>
              </a:spcBef>
              <a:buFont typeface="Wingdings" pitchFamily="2" charset="2"/>
              <a:buChar char="n"/>
            </a:pPr>
            <a:r>
              <a:rPr lang="en-US" altLang="zh-CN" sz="2400" dirty="0" smtClean="0"/>
              <a:t>(</a:t>
            </a:r>
            <a:r>
              <a:rPr lang="en-US" altLang="zh-CN" sz="2400" dirty="0"/>
              <a:t>S</a:t>
            </a:r>
            <a:r>
              <a:rPr lang="en-US" altLang="zh-CN" sz="2400" baseline="-25000" dirty="0"/>
              <a:t>i</a:t>
            </a:r>
            <a:r>
              <a:rPr lang="en-US" altLang="zh-CN" sz="2400" dirty="0"/>
              <a:t>/N</a:t>
            </a:r>
            <a:r>
              <a:rPr lang="en-US" altLang="zh-CN" sz="2400" baseline="-25000" dirty="0"/>
              <a:t>i</a:t>
            </a:r>
            <a:r>
              <a:rPr lang="en-US" altLang="zh-CN" sz="2400" dirty="0"/>
              <a:t>)</a:t>
            </a:r>
            <a:r>
              <a:rPr lang="en-US" altLang="zh-CN" sz="2400" baseline="-25000" dirty="0"/>
              <a:t>FM</a:t>
            </a:r>
            <a:r>
              <a:rPr lang="zh-CN" altLang="en-US" sz="2400" dirty="0"/>
              <a:t>＞</a:t>
            </a:r>
            <a:r>
              <a:rPr lang="en-US" altLang="zh-CN" sz="2400" dirty="0"/>
              <a:t>(S</a:t>
            </a:r>
            <a:r>
              <a:rPr lang="en-US" altLang="zh-CN" sz="2400" baseline="-25000" dirty="0"/>
              <a:t>i</a:t>
            </a:r>
            <a:r>
              <a:rPr lang="en-US" altLang="zh-CN" sz="2400" dirty="0"/>
              <a:t>/N</a:t>
            </a:r>
            <a:r>
              <a:rPr lang="en-US" altLang="zh-CN" sz="2400" baseline="-25000" dirty="0"/>
              <a:t>i</a:t>
            </a:r>
            <a:r>
              <a:rPr lang="en-US" altLang="zh-CN" sz="2400" dirty="0"/>
              <a:t>)</a:t>
            </a:r>
            <a:r>
              <a:rPr lang="en-US" altLang="zh-CN" sz="2400" baseline="-25000" dirty="0"/>
              <a:t>b</a:t>
            </a:r>
            <a:r>
              <a:rPr lang="zh-CN" altLang="en-US" sz="2400" dirty="0"/>
              <a:t>时，</a:t>
            </a:r>
            <a:r>
              <a:rPr lang="en-US" altLang="zh-CN" sz="2400" dirty="0"/>
              <a:t>(S</a:t>
            </a:r>
            <a:r>
              <a:rPr lang="en-US" altLang="zh-CN" sz="2400" baseline="-25000" dirty="0"/>
              <a:t>o</a:t>
            </a:r>
            <a:r>
              <a:rPr lang="en-US" altLang="zh-CN" sz="2400" dirty="0"/>
              <a:t>/N</a:t>
            </a:r>
            <a:r>
              <a:rPr lang="en-US" altLang="zh-CN" sz="2400" baseline="-25000" dirty="0"/>
              <a:t>o</a:t>
            </a:r>
            <a:r>
              <a:rPr lang="en-US" altLang="zh-CN" sz="2400" dirty="0"/>
              <a:t>)</a:t>
            </a:r>
            <a:r>
              <a:rPr lang="en-US" altLang="zh-CN" sz="2400" baseline="-25000" dirty="0"/>
              <a:t>FM</a:t>
            </a:r>
            <a:r>
              <a:rPr lang="zh-CN" altLang="en-US" sz="2400" dirty="0"/>
              <a:t>与</a:t>
            </a:r>
            <a:r>
              <a:rPr lang="en-US" altLang="zh-CN" sz="2400" dirty="0"/>
              <a:t>(S</a:t>
            </a:r>
            <a:r>
              <a:rPr lang="en-US" altLang="zh-CN" sz="2400" baseline="-25000" dirty="0"/>
              <a:t>i</a:t>
            </a:r>
            <a:r>
              <a:rPr lang="en-US" altLang="zh-CN" sz="2400" dirty="0"/>
              <a:t>/N</a:t>
            </a:r>
            <a:r>
              <a:rPr lang="en-US" altLang="zh-CN" sz="2400" baseline="-25000" dirty="0"/>
              <a:t>i</a:t>
            </a:r>
            <a:r>
              <a:rPr lang="en-US" altLang="zh-CN" sz="2400" dirty="0"/>
              <a:t>)</a:t>
            </a:r>
            <a:r>
              <a:rPr lang="en-US" altLang="zh-CN" sz="2400" baseline="-25000" dirty="0"/>
              <a:t>FM</a:t>
            </a:r>
            <a:r>
              <a:rPr lang="zh-CN" altLang="en-US" sz="2400" dirty="0"/>
              <a:t>呈线性关系，且</a:t>
            </a:r>
            <a:r>
              <a:rPr lang="en-US" altLang="zh-CN" sz="2400" dirty="0"/>
              <a:t>m</a:t>
            </a:r>
            <a:r>
              <a:rPr lang="en-US" altLang="zh-CN" sz="2400" baseline="-25000" dirty="0"/>
              <a:t>f</a:t>
            </a:r>
            <a:r>
              <a:rPr lang="zh-CN" altLang="en-US" sz="2400" dirty="0"/>
              <a:t>越大，输出信噪比的改善越明显</a:t>
            </a:r>
            <a:r>
              <a:rPr lang="zh-CN" altLang="en-US" sz="2400" dirty="0" smtClean="0"/>
              <a:t>。</a:t>
            </a:r>
            <a:endParaRPr lang="en-US" altLang="zh-CN" sz="2400" dirty="0" smtClean="0"/>
          </a:p>
          <a:p>
            <a:pPr algn="just">
              <a:spcBef>
                <a:spcPts val="0"/>
              </a:spcBef>
              <a:buFont typeface="Wingdings" pitchFamily="2" charset="2"/>
              <a:buChar char="n"/>
            </a:pPr>
            <a:r>
              <a:rPr lang="en-US" altLang="zh-CN" sz="2400" dirty="0" smtClean="0"/>
              <a:t>(S</a:t>
            </a:r>
            <a:r>
              <a:rPr lang="en-US" altLang="zh-CN" sz="2400" baseline="-25000" dirty="0" smtClean="0"/>
              <a:t>i</a:t>
            </a:r>
            <a:r>
              <a:rPr lang="en-US" altLang="zh-CN" sz="2400" dirty="0" smtClean="0"/>
              <a:t>/N</a:t>
            </a:r>
            <a:r>
              <a:rPr lang="en-US" altLang="zh-CN" sz="2400" baseline="-25000" dirty="0" smtClean="0"/>
              <a:t>i</a:t>
            </a:r>
            <a:r>
              <a:rPr lang="en-US" altLang="zh-CN" sz="2400" dirty="0" smtClean="0"/>
              <a:t>)</a:t>
            </a:r>
            <a:r>
              <a:rPr lang="en-US" altLang="zh-CN" sz="2400" baseline="-25000" dirty="0" smtClean="0"/>
              <a:t>FM</a:t>
            </a:r>
            <a:r>
              <a:rPr lang="zh-CN" altLang="en-US" sz="2400" dirty="0" smtClean="0"/>
              <a:t>＜</a:t>
            </a:r>
            <a:r>
              <a:rPr lang="en-US" altLang="zh-CN" sz="2400" dirty="0" smtClean="0"/>
              <a:t>(S</a:t>
            </a:r>
            <a:r>
              <a:rPr lang="en-US" altLang="zh-CN" sz="2400" baseline="-25000" dirty="0" smtClean="0"/>
              <a:t>i</a:t>
            </a:r>
            <a:r>
              <a:rPr lang="en-US" altLang="zh-CN" sz="2400" dirty="0" smtClean="0"/>
              <a:t>/N</a:t>
            </a:r>
            <a:r>
              <a:rPr lang="en-US" altLang="zh-CN" sz="2400" baseline="-25000" dirty="0" smtClean="0"/>
              <a:t>i</a:t>
            </a:r>
            <a:r>
              <a:rPr lang="en-US" altLang="zh-CN" sz="2400" dirty="0" smtClean="0"/>
              <a:t>)</a:t>
            </a:r>
            <a:r>
              <a:rPr lang="en-US" altLang="zh-CN" sz="2400" baseline="-25000" dirty="0" smtClean="0"/>
              <a:t>b</a:t>
            </a:r>
            <a:r>
              <a:rPr lang="zh-CN" altLang="en-US" sz="2400" dirty="0" smtClean="0"/>
              <a:t>时， </a:t>
            </a:r>
            <a:r>
              <a:rPr lang="en-US" altLang="zh-CN" sz="2400" dirty="0" smtClean="0"/>
              <a:t>(S</a:t>
            </a:r>
            <a:r>
              <a:rPr lang="en-US" altLang="zh-CN" sz="2400" baseline="-25000" dirty="0" smtClean="0"/>
              <a:t>o</a:t>
            </a:r>
            <a:r>
              <a:rPr lang="en-US" altLang="zh-CN" sz="2400" dirty="0" smtClean="0"/>
              <a:t>/N</a:t>
            </a:r>
            <a:r>
              <a:rPr lang="en-US" altLang="zh-CN" sz="2400" baseline="-25000" dirty="0" smtClean="0"/>
              <a:t>o</a:t>
            </a:r>
            <a:r>
              <a:rPr lang="en-US" altLang="zh-CN" sz="2400" dirty="0" smtClean="0"/>
              <a:t>)</a:t>
            </a:r>
            <a:r>
              <a:rPr lang="en-US" altLang="zh-CN" sz="2400" baseline="-25000" dirty="0" smtClean="0"/>
              <a:t>FM</a:t>
            </a:r>
            <a:r>
              <a:rPr lang="zh-CN" altLang="en-US" sz="2400" dirty="0" smtClean="0"/>
              <a:t>将随</a:t>
            </a:r>
            <a:r>
              <a:rPr lang="en-US" altLang="zh-CN" sz="2400" dirty="0" smtClean="0"/>
              <a:t>(S</a:t>
            </a:r>
            <a:r>
              <a:rPr lang="en-US" altLang="zh-CN" sz="2400" baseline="-25000" dirty="0" smtClean="0"/>
              <a:t>i</a:t>
            </a:r>
            <a:r>
              <a:rPr lang="en-US" altLang="zh-CN" sz="2400" dirty="0" smtClean="0"/>
              <a:t>/N</a:t>
            </a:r>
            <a:r>
              <a:rPr lang="en-US" altLang="zh-CN" sz="2400" baseline="-25000" dirty="0" smtClean="0"/>
              <a:t>i</a:t>
            </a:r>
            <a:r>
              <a:rPr lang="en-US" altLang="zh-CN" sz="2400" dirty="0" smtClean="0"/>
              <a:t>)</a:t>
            </a:r>
            <a:r>
              <a:rPr lang="en-US" altLang="zh-CN" sz="2400" baseline="-25000" dirty="0" smtClean="0"/>
              <a:t>FM</a:t>
            </a:r>
            <a:r>
              <a:rPr lang="zh-CN" altLang="en-US" sz="2400" dirty="0" smtClean="0"/>
              <a:t>的下降而</a:t>
            </a:r>
            <a:r>
              <a:rPr lang="zh-CN" altLang="en-US" sz="2400" b="1" dirty="0" smtClean="0">
                <a:solidFill>
                  <a:srgbClr val="660066"/>
                </a:solidFill>
              </a:rPr>
              <a:t>急剧下降</a:t>
            </a:r>
            <a:r>
              <a:rPr lang="zh-CN" altLang="en-US" sz="2400" dirty="0" smtClean="0"/>
              <a:t>。且</a:t>
            </a:r>
            <a:r>
              <a:rPr lang="en-US" altLang="zh-CN" sz="2400" dirty="0" smtClean="0"/>
              <a:t>m</a:t>
            </a:r>
            <a:r>
              <a:rPr lang="en-US" altLang="zh-CN" sz="2400" baseline="-25000" dirty="0" smtClean="0"/>
              <a:t>f</a:t>
            </a:r>
            <a:r>
              <a:rPr lang="zh-CN" altLang="en-US" sz="2400" dirty="0" smtClean="0"/>
              <a:t>越大，</a:t>
            </a:r>
            <a:r>
              <a:rPr lang="en-US" altLang="zh-CN" sz="2400" dirty="0" smtClean="0"/>
              <a:t>(S</a:t>
            </a:r>
            <a:r>
              <a:rPr lang="en-US" altLang="zh-CN" sz="2400" baseline="-25000" dirty="0" smtClean="0"/>
              <a:t>o</a:t>
            </a:r>
            <a:r>
              <a:rPr lang="en-US" altLang="zh-CN" sz="2400" dirty="0" smtClean="0"/>
              <a:t>/N</a:t>
            </a:r>
            <a:r>
              <a:rPr lang="en-US" altLang="zh-CN" sz="2400" baseline="-25000" dirty="0" smtClean="0"/>
              <a:t>o</a:t>
            </a:r>
            <a:r>
              <a:rPr lang="en-US" altLang="zh-CN" sz="2400" dirty="0" smtClean="0"/>
              <a:t>)</a:t>
            </a:r>
            <a:r>
              <a:rPr lang="en-US" altLang="zh-CN" sz="2400" baseline="-25000" dirty="0" smtClean="0"/>
              <a:t>FM</a:t>
            </a:r>
            <a:r>
              <a:rPr lang="zh-CN" altLang="en-US" sz="2400" dirty="0" smtClean="0"/>
              <a:t>下降得越快，甚至比</a:t>
            </a:r>
            <a:r>
              <a:rPr lang="en-US" altLang="zh-CN" sz="2400" dirty="0" smtClean="0"/>
              <a:t>DSB</a:t>
            </a:r>
            <a:r>
              <a:rPr lang="zh-CN" altLang="en-US" sz="2400" dirty="0" smtClean="0"/>
              <a:t>或</a:t>
            </a:r>
            <a:r>
              <a:rPr lang="en-US" altLang="zh-CN" sz="2400" dirty="0" smtClean="0"/>
              <a:t>SSB</a:t>
            </a:r>
            <a:r>
              <a:rPr lang="zh-CN" altLang="en-US" sz="2400" dirty="0" smtClean="0"/>
              <a:t>更差。</a:t>
            </a:r>
            <a:endParaRPr lang="en-US" altLang="zh-CN" sz="2400" dirty="0" smtClean="0"/>
          </a:p>
          <a:p>
            <a:pPr algn="just">
              <a:spcBef>
                <a:spcPts val="0"/>
              </a:spcBef>
              <a:buFont typeface="Wingdings" pitchFamily="2" charset="2"/>
              <a:buChar char="n"/>
            </a:pPr>
            <a:r>
              <a:rPr lang="en-US" altLang="zh-CN" sz="2400" dirty="0" smtClean="0"/>
              <a:t>FM</a:t>
            </a:r>
            <a:r>
              <a:rPr lang="zh-CN" altLang="en-US" sz="2400" dirty="0" smtClean="0"/>
              <a:t>系统以带宽换取输出信噪比改善并不是无止境的。</a:t>
            </a:r>
            <a:endParaRPr lang="zh-CN" altLang="en-US" sz="2400" dirty="0"/>
          </a:p>
        </p:txBody>
      </p:sp>
      <p:sp>
        <p:nvSpPr>
          <p:cNvPr id="3" name="Rectangle 2"/>
          <p:cNvSpPr txBox="1">
            <a:spLocks noChangeArrowheads="1"/>
          </p:cNvSpPr>
          <p:nvPr/>
        </p:nvSpPr>
        <p:spPr bwMode="auto">
          <a:xfrm>
            <a:off x="827584" y="510952"/>
            <a:ext cx="6840760"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小信噪比情况与门限效应</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436225" name="Object 1"/>
          <p:cNvGraphicFramePr>
            <a:graphicFrameLocks noChangeAspect="1"/>
          </p:cNvGraphicFramePr>
          <p:nvPr/>
        </p:nvGraphicFramePr>
        <p:xfrm>
          <a:off x="1601788" y="5516563"/>
          <a:ext cx="4857750" cy="1003300"/>
        </p:xfrm>
        <a:graphic>
          <a:graphicData uri="http://schemas.openxmlformats.org/presentationml/2006/ole">
            <mc:AlternateContent xmlns:mc="http://schemas.openxmlformats.org/markup-compatibility/2006">
              <mc:Choice xmlns:v="urn:schemas-microsoft-com:vml" Requires="v">
                <p:oleObj spid="_x0000_s436234" name="Equation" r:id="rId3" imgW="2031840" imgH="419040" progId="Equation.DSMT4">
                  <p:embed/>
                </p:oleObj>
              </mc:Choice>
              <mc:Fallback>
                <p:oleObj name="Equation" r:id="rId3" imgW="2031840" imgH="41904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1788" y="5516563"/>
                        <a:ext cx="485775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6" name="Object 5"/>
          <p:cNvGraphicFramePr>
            <a:graphicFrameLocks noChangeAspect="1"/>
          </p:cNvGraphicFramePr>
          <p:nvPr/>
        </p:nvGraphicFramePr>
        <p:xfrm>
          <a:off x="1547664" y="1370012"/>
          <a:ext cx="4532312" cy="5487988"/>
        </p:xfrm>
        <a:graphic>
          <a:graphicData uri="http://schemas.openxmlformats.org/presentationml/2006/ole">
            <mc:AlternateContent xmlns:mc="http://schemas.openxmlformats.org/markup-compatibility/2006">
              <mc:Choice xmlns:v="urn:schemas-microsoft-com:vml" Requires="v">
                <p:oleObj spid="_x0000_s93195" name="Visio" r:id="rId3" imgW="2141451" imgH="2592579" progId="Visio.Drawing.11">
                  <p:embed/>
                </p:oleObj>
              </mc:Choice>
              <mc:Fallback>
                <p:oleObj name="Visio" r:id="rId3" imgW="2141451" imgH="2592579"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370012"/>
                        <a:ext cx="4532312" cy="548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txBox="1">
            <a:spLocks noChangeArrowheads="1"/>
          </p:cNvSpPr>
          <p:nvPr/>
        </p:nvSpPr>
        <p:spPr bwMode="auto">
          <a:xfrm>
            <a:off x="827584" y="510952"/>
            <a:ext cx="6120680"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非相干解调的门限效应</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Tree>
  </p:cSld>
  <p:clrMapOvr>
    <a:masterClrMapping/>
  </p:clrMapOvr>
  <p:transition spd="med">
    <p:zo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5800" y="2492896"/>
            <a:ext cx="8458200" cy="1107554"/>
          </a:xfrm>
        </p:spPr>
        <p:txBody>
          <a:bodyPr/>
          <a:lstStyle/>
          <a:p>
            <a:r>
              <a:rPr lang="en-US" altLang="zh-CN"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rPr>
              <a:t>4.4 </a:t>
            </a:r>
            <a:r>
              <a:rPr lang="zh-CN" altLang="en-US"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rPr>
              <a:t>各种模拟调制系统的性能比较</a:t>
            </a:r>
            <a:endParaRPr lang="zh-CN" altLang="en-US" b="1" kern="1200" dirty="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74</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zh-CN" altLang="en-US"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cs typeface="+mn-cs"/>
              </a:rPr>
              <a:t>各种模拟调制系统的性能比较</a:t>
            </a:r>
          </a:p>
        </p:txBody>
      </p:sp>
      <p:sp>
        <p:nvSpPr>
          <p:cNvPr id="140291" name="Text Box 4"/>
          <p:cNvSpPr txBox="1">
            <a:spLocks noChangeArrowheads="1"/>
          </p:cNvSpPr>
          <p:nvPr/>
        </p:nvSpPr>
        <p:spPr bwMode="auto">
          <a:xfrm>
            <a:off x="533400" y="1412776"/>
            <a:ext cx="8305800" cy="849528"/>
          </a:xfrm>
          <a:prstGeom prst="rect">
            <a:avLst/>
          </a:prstGeom>
          <a:noFill/>
          <a:ln w="9525">
            <a:noFill/>
            <a:miter lim="800000"/>
            <a:headEnd/>
            <a:tailEnd/>
          </a:ln>
        </p:spPr>
        <p:txBody>
          <a:bodyPr>
            <a:spAutoFit/>
          </a:bodyPr>
          <a:lstStyle/>
          <a:p>
            <a:pPr algn="just">
              <a:lnSpc>
                <a:spcPct val="130000"/>
              </a:lnSpc>
              <a:spcBef>
                <a:spcPct val="50000"/>
              </a:spcBef>
            </a:pPr>
            <a:r>
              <a:rPr lang="zh-CN" altLang="en-US" sz="2000" dirty="0" smtClean="0"/>
              <a:t>在</a:t>
            </a:r>
            <a:r>
              <a:rPr lang="zh-CN" altLang="en-US" sz="2000" dirty="0"/>
              <a:t>相同的解调器输入信号功率</a:t>
            </a:r>
            <a:r>
              <a:rPr lang="en-US" altLang="zh-CN" sz="2000" dirty="0"/>
              <a:t>S</a:t>
            </a:r>
            <a:r>
              <a:rPr lang="en-US" altLang="zh-CN" sz="2000" baseline="-25000" dirty="0"/>
              <a:t>i</a:t>
            </a:r>
            <a:r>
              <a:rPr lang="zh-CN" altLang="en-US" sz="2000" dirty="0"/>
              <a:t>、相同噪声功率谱密度</a:t>
            </a:r>
            <a:r>
              <a:rPr lang="en-US" altLang="zh-CN" sz="2000" dirty="0"/>
              <a:t>n</a:t>
            </a:r>
            <a:r>
              <a:rPr lang="en-US" altLang="zh-CN" sz="2000" baseline="-25000" dirty="0"/>
              <a:t>0</a:t>
            </a:r>
            <a:r>
              <a:rPr lang="zh-CN" altLang="en-US" sz="2000" dirty="0"/>
              <a:t>、相同基带信号带宽</a:t>
            </a:r>
            <a:r>
              <a:rPr lang="en-US" altLang="zh-CN" sz="2000" dirty="0"/>
              <a:t>f</a:t>
            </a:r>
            <a:r>
              <a:rPr lang="en-US" altLang="zh-CN" sz="2000" baseline="-25000" dirty="0"/>
              <a:t>m</a:t>
            </a:r>
            <a:r>
              <a:rPr lang="zh-CN" altLang="en-US" sz="2000" dirty="0"/>
              <a:t>的条件下</a:t>
            </a:r>
            <a:r>
              <a:rPr lang="zh-CN" altLang="en-US" sz="2000" dirty="0" smtClean="0"/>
              <a:t>，（其中</a:t>
            </a:r>
            <a:r>
              <a:rPr lang="en-US" altLang="zh-CN" sz="2000" dirty="0"/>
              <a:t>AM</a:t>
            </a:r>
            <a:r>
              <a:rPr lang="zh-CN" altLang="en-US" sz="2000" dirty="0"/>
              <a:t>为</a:t>
            </a:r>
            <a:r>
              <a:rPr lang="en-US" altLang="zh-CN" sz="2000" dirty="0"/>
              <a:t>100%</a:t>
            </a:r>
            <a:r>
              <a:rPr lang="zh-CN" altLang="en-US" sz="2000" dirty="0"/>
              <a:t>调制，调制信号为单音</a:t>
            </a:r>
            <a:r>
              <a:rPr lang="zh-CN" altLang="en-US" sz="2000" dirty="0" smtClean="0"/>
              <a:t>正弦）</a:t>
            </a:r>
            <a:endParaRPr lang="zh-CN" altLang="en-US" sz="2000" dirty="0"/>
          </a:p>
        </p:txBody>
      </p:sp>
      <p:graphicFrame>
        <p:nvGraphicFramePr>
          <p:cNvPr id="438273" name="Object 7"/>
          <p:cNvGraphicFramePr>
            <a:graphicFrameLocks noChangeAspect="1"/>
          </p:cNvGraphicFramePr>
          <p:nvPr/>
        </p:nvGraphicFramePr>
        <p:xfrm>
          <a:off x="539552" y="2348880"/>
          <a:ext cx="8219330" cy="4176622"/>
        </p:xfrm>
        <a:graphic>
          <a:graphicData uri="http://schemas.openxmlformats.org/presentationml/2006/ole">
            <mc:AlternateContent xmlns:mc="http://schemas.openxmlformats.org/markup-compatibility/2006">
              <mc:Choice xmlns:v="urn:schemas-microsoft-com:vml" Requires="v">
                <p:oleObj spid="_x0000_s438282" name="Equation" r:id="rId4" imgW="4317840" imgH="2197080" progId="Equation.DSMT4">
                  <p:embed/>
                </p:oleObj>
              </mc:Choice>
              <mc:Fallback>
                <p:oleObj name="Equation" r:id="rId4" imgW="4317840" imgH="219708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348880"/>
                        <a:ext cx="8219330" cy="4176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ransition spd="med">
    <p:zo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4"/>
          <p:cNvSpPr txBox="1">
            <a:spLocks noChangeArrowheads="1"/>
          </p:cNvSpPr>
          <p:nvPr/>
        </p:nvSpPr>
        <p:spPr bwMode="auto">
          <a:xfrm>
            <a:off x="1187624" y="1268760"/>
            <a:ext cx="7344816" cy="1477328"/>
          </a:xfrm>
          <a:prstGeom prst="rect">
            <a:avLst/>
          </a:prstGeom>
          <a:noFill/>
          <a:ln w="9525">
            <a:noFill/>
            <a:miter lim="800000"/>
            <a:headEnd/>
            <a:tailEnd/>
          </a:ln>
        </p:spPr>
        <p:txBody>
          <a:bodyPr wrap="square">
            <a:spAutoFit/>
          </a:bodyPr>
          <a:lstStyle/>
          <a:p>
            <a:pPr algn="just">
              <a:lnSpc>
                <a:spcPct val="125000"/>
              </a:lnSpc>
              <a:spcBef>
                <a:spcPct val="50000"/>
              </a:spcBef>
              <a:buFont typeface="Wingdings" pitchFamily="2" charset="2"/>
              <a:buChar char="n"/>
            </a:pPr>
            <a:r>
              <a:rPr lang="en-US" altLang="zh-CN" sz="2400" b="1" dirty="0" smtClean="0">
                <a:solidFill>
                  <a:srgbClr val="FF3300"/>
                </a:solidFill>
              </a:rPr>
              <a:t>WBFM</a:t>
            </a:r>
            <a:r>
              <a:rPr lang="zh-CN" altLang="en-US" sz="2400" b="1" dirty="0" smtClean="0">
                <a:solidFill>
                  <a:srgbClr val="FF3300"/>
                </a:solidFill>
              </a:rPr>
              <a:t>抗噪声性能最好，</a:t>
            </a:r>
            <a:r>
              <a:rPr lang="en-US" altLang="zh-CN" sz="2400" b="1" dirty="0" smtClean="0">
                <a:solidFill>
                  <a:srgbClr val="FF3300"/>
                </a:solidFill>
              </a:rPr>
              <a:t>DSB</a:t>
            </a:r>
            <a:r>
              <a:rPr lang="zh-CN" altLang="en-US" sz="2400" b="1" dirty="0" smtClean="0">
                <a:solidFill>
                  <a:srgbClr val="FF3300"/>
                </a:solidFill>
              </a:rPr>
              <a:t>、</a:t>
            </a:r>
            <a:r>
              <a:rPr lang="en-US" altLang="zh-CN" sz="2400" b="1" dirty="0" smtClean="0">
                <a:solidFill>
                  <a:srgbClr val="FF3300"/>
                </a:solidFill>
              </a:rPr>
              <a:t>SSB</a:t>
            </a:r>
            <a:r>
              <a:rPr lang="zh-CN" altLang="en-US" sz="2400" b="1" dirty="0" smtClean="0">
                <a:solidFill>
                  <a:srgbClr val="FF3300"/>
                </a:solidFill>
              </a:rPr>
              <a:t>、</a:t>
            </a:r>
            <a:r>
              <a:rPr lang="en-US" altLang="zh-CN" sz="2400" b="1" dirty="0" smtClean="0">
                <a:solidFill>
                  <a:srgbClr val="FF3300"/>
                </a:solidFill>
              </a:rPr>
              <a:t>VSB</a:t>
            </a:r>
            <a:r>
              <a:rPr lang="zh-CN" altLang="en-US" sz="2400" b="1" dirty="0" smtClean="0">
                <a:solidFill>
                  <a:srgbClr val="FF3300"/>
                </a:solidFill>
              </a:rPr>
              <a:t>抗噪声性能次之，</a:t>
            </a:r>
            <a:r>
              <a:rPr lang="en-US" altLang="zh-CN" sz="2400" b="1" dirty="0" smtClean="0">
                <a:solidFill>
                  <a:srgbClr val="FF3300"/>
                </a:solidFill>
              </a:rPr>
              <a:t>AM</a:t>
            </a:r>
            <a:r>
              <a:rPr lang="zh-CN" altLang="en-US" sz="2400" b="1" dirty="0" smtClean="0">
                <a:solidFill>
                  <a:srgbClr val="FF3300"/>
                </a:solidFill>
              </a:rPr>
              <a:t>抗噪声性能最差。</a:t>
            </a:r>
            <a:r>
              <a:rPr lang="en-US" altLang="zh-CN" sz="2400" b="1" dirty="0" smtClean="0">
                <a:solidFill>
                  <a:srgbClr val="FF3300"/>
                </a:solidFill>
              </a:rPr>
              <a:t>NBFM</a:t>
            </a:r>
            <a:r>
              <a:rPr lang="zh-CN" altLang="en-US" sz="2400" b="1" dirty="0" smtClean="0">
                <a:solidFill>
                  <a:srgbClr val="FF3300"/>
                </a:solidFill>
              </a:rPr>
              <a:t>和</a:t>
            </a:r>
            <a:r>
              <a:rPr lang="en-US" altLang="zh-CN" sz="2400" b="1" dirty="0" smtClean="0">
                <a:solidFill>
                  <a:srgbClr val="FF3300"/>
                </a:solidFill>
              </a:rPr>
              <a:t>AM</a:t>
            </a:r>
            <a:r>
              <a:rPr lang="zh-CN" altLang="en-US" sz="2400" b="1" dirty="0" smtClean="0">
                <a:solidFill>
                  <a:srgbClr val="FF3300"/>
                </a:solidFill>
              </a:rPr>
              <a:t>的性能接近</a:t>
            </a:r>
            <a:r>
              <a:rPr lang="zh-CN" altLang="en-US" sz="2400" dirty="0" smtClean="0"/>
              <a:t>。</a:t>
            </a:r>
            <a:endParaRPr lang="en-US" altLang="zh-CN" sz="2400" dirty="0" smtClean="0"/>
          </a:p>
        </p:txBody>
      </p:sp>
      <p:sp>
        <p:nvSpPr>
          <p:cNvPr id="3" name="Rectangle 2"/>
          <p:cNvSpPr>
            <a:spLocks noGrp="1" noChangeArrowheads="1"/>
          </p:cNvSpPr>
          <p:nvPr>
            <p:ph type="title"/>
          </p:nvPr>
        </p:nvSpPr>
        <p:spPr>
          <a:xfrm>
            <a:off x="685800" y="260648"/>
            <a:ext cx="1869976" cy="1143000"/>
          </a:xfrm>
        </p:spPr>
        <p:txBody>
          <a:bodyPr/>
          <a:lstStyle/>
          <a:p>
            <a:pPr eaLnBrk="1" hangingPunct="1"/>
            <a:r>
              <a:rPr lang="zh-CN" altLang="en-US"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cs typeface="+mn-cs"/>
              </a:rPr>
              <a:t>结论</a:t>
            </a:r>
          </a:p>
        </p:txBody>
      </p:sp>
      <p:graphicFrame>
        <p:nvGraphicFramePr>
          <p:cNvPr id="437249" name="Object 5"/>
          <p:cNvGraphicFramePr>
            <a:graphicFrameLocks noChangeAspect="1"/>
          </p:cNvGraphicFramePr>
          <p:nvPr/>
        </p:nvGraphicFramePr>
        <p:xfrm>
          <a:off x="2267744" y="2179260"/>
          <a:ext cx="4072707" cy="4678739"/>
        </p:xfrm>
        <a:graphic>
          <a:graphicData uri="http://schemas.openxmlformats.org/presentationml/2006/ole">
            <mc:AlternateContent xmlns:mc="http://schemas.openxmlformats.org/markup-compatibility/2006">
              <mc:Choice xmlns:v="urn:schemas-microsoft-com:vml" Requires="v">
                <p:oleObj spid="_x0000_s437258" name="Visio" r:id="rId3" imgW="2382541" imgH="2736210" progId="Visio.Drawing.11">
                  <p:embed/>
                </p:oleObj>
              </mc:Choice>
              <mc:Fallback>
                <p:oleObj name="Visio" r:id="rId3" imgW="2382541" imgH="273621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179260"/>
                        <a:ext cx="4072707" cy="4678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4"/>
          <p:cNvSpPr txBox="1">
            <a:spLocks noChangeArrowheads="1"/>
          </p:cNvSpPr>
          <p:nvPr/>
        </p:nvSpPr>
        <p:spPr bwMode="auto">
          <a:xfrm>
            <a:off x="395536" y="1253073"/>
            <a:ext cx="8568952" cy="5632311"/>
          </a:xfrm>
          <a:prstGeom prst="rect">
            <a:avLst/>
          </a:prstGeom>
          <a:noFill/>
          <a:ln w="9525">
            <a:noFill/>
            <a:miter lim="800000"/>
            <a:headEnd/>
            <a:tailEnd/>
          </a:ln>
        </p:spPr>
        <p:txBody>
          <a:bodyPr wrap="square">
            <a:spAutoFit/>
          </a:bodyPr>
          <a:lstStyle/>
          <a:p>
            <a:pPr algn="just">
              <a:spcBef>
                <a:spcPts val="0"/>
              </a:spcBef>
              <a:buFont typeface="Wingdings" pitchFamily="2" charset="2"/>
              <a:buChar char="n"/>
            </a:pPr>
            <a:r>
              <a:rPr lang="en-US" altLang="zh-CN" sz="2400" dirty="0" smtClean="0"/>
              <a:t>AM</a:t>
            </a:r>
            <a:r>
              <a:rPr lang="zh-CN" altLang="en-US" sz="2400" dirty="0" smtClean="0"/>
              <a:t>调制的优点是接收设备简单；缺点是功率利用率低，抗干扰能力差。</a:t>
            </a:r>
            <a:endParaRPr lang="en-US" altLang="zh-CN" sz="2400" dirty="0" smtClean="0"/>
          </a:p>
          <a:p>
            <a:pPr algn="just">
              <a:spcBef>
                <a:spcPts val="0"/>
              </a:spcBef>
              <a:buFont typeface="Wingdings" pitchFamily="2" charset="2"/>
              <a:buChar char="n"/>
            </a:pPr>
            <a:r>
              <a:rPr lang="en-US" altLang="zh-CN" sz="2400" dirty="0" smtClean="0"/>
              <a:t>DSB</a:t>
            </a:r>
            <a:r>
              <a:rPr lang="zh-CN" altLang="en-US" sz="2400" dirty="0"/>
              <a:t>调制的优点是功率利用率高，但带宽与</a:t>
            </a:r>
            <a:r>
              <a:rPr lang="en-US" altLang="zh-CN" sz="2400" dirty="0"/>
              <a:t>AM</a:t>
            </a:r>
            <a:r>
              <a:rPr lang="zh-CN" altLang="en-US" sz="2400" dirty="0"/>
              <a:t>相同， 接收要求同步解调，设备较复杂</a:t>
            </a:r>
            <a:r>
              <a:rPr lang="zh-CN" altLang="en-US" sz="2400" dirty="0" smtClean="0"/>
              <a:t>。</a:t>
            </a:r>
            <a:endParaRPr lang="zh-CN" altLang="en-US" sz="2400" dirty="0"/>
          </a:p>
          <a:p>
            <a:pPr algn="just">
              <a:spcBef>
                <a:spcPts val="0"/>
              </a:spcBef>
              <a:buFont typeface="Wingdings" pitchFamily="2" charset="2"/>
              <a:buChar char="n"/>
            </a:pPr>
            <a:r>
              <a:rPr lang="en-US" altLang="zh-CN" sz="2400" dirty="0" smtClean="0"/>
              <a:t>SSB</a:t>
            </a:r>
            <a:r>
              <a:rPr lang="zh-CN" altLang="en-US" sz="2400" dirty="0"/>
              <a:t>调制的优点是功率利用率和频带利用率都较高，抗干扰能力和抗选择性衰落能力均优于</a:t>
            </a:r>
            <a:r>
              <a:rPr lang="en-US" altLang="zh-CN" sz="2400" dirty="0"/>
              <a:t>AM, </a:t>
            </a:r>
            <a:r>
              <a:rPr lang="zh-CN" altLang="en-US" sz="2400" dirty="0"/>
              <a:t>而带宽只有</a:t>
            </a:r>
            <a:r>
              <a:rPr lang="en-US" altLang="zh-CN" sz="2400" dirty="0"/>
              <a:t>AM</a:t>
            </a:r>
            <a:r>
              <a:rPr lang="zh-CN" altLang="en-US" sz="2400" dirty="0"/>
              <a:t>的一半； 缺点是发送和接收设备都复杂</a:t>
            </a:r>
            <a:r>
              <a:rPr lang="zh-CN" altLang="en-US" sz="2400" dirty="0" smtClean="0"/>
              <a:t>。</a:t>
            </a:r>
            <a:endParaRPr lang="zh-CN" altLang="en-US" sz="2400" dirty="0"/>
          </a:p>
          <a:p>
            <a:pPr algn="just">
              <a:spcBef>
                <a:spcPts val="0"/>
              </a:spcBef>
              <a:buFont typeface="Wingdings" pitchFamily="2" charset="2"/>
              <a:buChar char="n"/>
            </a:pPr>
            <a:r>
              <a:rPr lang="en-US" altLang="zh-CN" sz="2400" dirty="0" smtClean="0"/>
              <a:t>VSB</a:t>
            </a:r>
            <a:r>
              <a:rPr lang="zh-CN" altLang="en-US" sz="2400" dirty="0"/>
              <a:t>调制的诀窍在于部分抑制了发送边带， 同时又利用平缓滚降滤波器补偿了被抑制</a:t>
            </a:r>
            <a:r>
              <a:rPr lang="zh-CN" altLang="en-US" sz="2400" dirty="0" smtClean="0"/>
              <a:t>部分，其性能与</a:t>
            </a:r>
            <a:r>
              <a:rPr lang="en-US" altLang="zh-CN" sz="2400" dirty="0" smtClean="0"/>
              <a:t>SSB</a:t>
            </a:r>
            <a:r>
              <a:rPr lang="zh-CN" altLang="en-US" sz="2400" dirty="0" smtClean="0"/>
              <a:t>相当。</a:t>
            </a:r>
            <a:endParaRPr lang="en-US" altLang="zh-CN" sz="2400" dirty="0" smtClean="0"/>
          </a:p>
          <a:p>
            <a:pPr algn="just">
              <a:spcBef>
                <a:spcPts val="0"/>
              </a:spcBef>
              <a:buFont typeface="Wingdings" pitchFamily="2" charset="2"/>
              <a:buChar char="n"/>
            </a:pPr>
            <a:r>
              <a:rPr lang="en-US" altLang="zh-CN" sz="2400" dirty="0" smtClean="0"/>
              <a:t>FM</a:t>
            </a:r>
            <a:r>
              <a:rPr lang="zh-CN" altLang="en-US" sz="2400" dirty="0" smtClean="0"/>
              <a:t>波的幅度恒定不变， 这使它对非线性器件不甚敏感， 给</a:t>
            </a:r>
            <a:r>
              <a:rPr lang="en-US" altLang="zh-CN" sz="2400" dirty="0" smtClean="0"/>
              <a:t>FM</a:t>
            </a:r>
            <a:r>
              <a:rPr lang="zh-CN" altLang="en-US" sz="2400" dirty="0" smtClean="0"/>
              <a:t>带来了抗快衰落能力。宽带</a:t>
            </a:r>
            <a:r>
              <a:rPr lang="en-US" altLang="zh-CN" sz="2400" dirty="0" smtClean="0"/>
              <a:t>FM</a:t>
            </a:r>
            <a:r>
              <a:rPr lang="zh-CN" altLang="en-US" sz="2400" dirty="0" smtClean="0"/>
              <a:t>的抗干扰能力强， 可以实现带宽与信噪比的互换，因而宽带</a:t>
            </a:r>
            <a:r>
              <a:rPr lang="en-US" altLang="zh-CN" sz="2400" dirty="0" smtClean="0"/>
              <a:t>FM</a:t>
            </a:r>
            <a:r>
              <a:rPr lang="zh-CN" altLang="en-US" sz="2400" dirty="0" smtClean="0"/>
              <a:t>广泛应用于长距离高质量的通信系统中。宽带</a:t>
            </a:r>
            <a:r>
              <a:rPr lang="en-US" altLang="zh-CN" sz="2400" dirty="0" smtClean="0"/>
              <a:t>FM</a:t>
            </a:r>
            <a:r>
              <a:rPr lang="zh-CN" altLang="en-US" sz="2400" dirty="0" smtClean="0"/>
              <a:t>的缺点是频带利用率低，存在门限效应，因此在接收信号弱，干扰大的情况下宜采用窄带</a:t>
            </a:r>
            <a:r>
              <a:rPr lang="en-US" altLang="zh-CN" sz="2400" dirty="0" smtClean="0"/>
              <a:t>FM</a:t>
            </a:r>
            <a:r>
              <a:rPr lang="zh-CN" altLang="en-US" sz="2400" dirty="0" smtClean="0"/>
              <a:t>，因为窄带</a:t>
            </a:r>
            <a:r>
              <a:rPr lang="en-US" altLang="zh-CN" sz="2400" dirty="0" smtClean="0"/>
              <a:t>FM</a:t>
            </a:r>
            <a:r>
              <a:rPr lang="zh-CN" altLang="en-US" sz="2400" dirty="0" smtClean="0"/>
              <a:t>采用相干解调时不存在门限效应。</a:t>
            </a:r>
            <a:endParaRPr lang="zh-CN" altLang="en-US" sz="2400" dirty="0"/>
          </a:p>
        </p:txBody>
      </p:sp>
      <p:sp>
        <p:nvSpPr>
          <p:cNvPr id="3" name="Rectangle 2"/>
          <p:cNvSpPr>
            <a:spLocks noGrp="1" noChangeArrowheads="1"/>
          </p:cNvSpPr>
          <p:nvPr>
            <p:ph type="title"/>
          </p:nvPr>
        </p:nvSpPr>
        <p:spPr>
          <a:xfrm>
            <a:off x="685800" y="260648"/>
            <a:ext cx="3670176" cy="1143000"/>
          </a:xfrm>
        </p:spPr>
        <p:txBody>
          <a:bodyPr/>
          <a:lstStyle/>
          <a:p>
            <a:pPr eaLnBrk="1" hangingPunct="1"/>
            <a:r>
              <a:rPr lang="zh-CN" altLang="en-US"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cs typeface="+mn-cs"/>
              </a:rPr>
              <a:t>特点与应用</a:t>
            </a:r>
          </a:p>
        </p:txBody>
      </p:sp>
    </p:spTree>
  </p:cSld>
  <p:clrMapOvr>
    <a:masterClrMapping/>
  </p:clrMapOvr>
  <p:transition spd="med">
    <p:zo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5800" y="2492896"/>
            <a:ext cx="4102224" cy="1107554"/>
          </a:xfrm>
        </p:spPr>
        <p:txBody>
          <a:bodyPr/>
          <a:lstStyle/>
          <a:p>
            <a:r>
              <a:rPr lang="en-US" altLang="zh-CN"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rPr>
              <a:t>4.5</a:t>
            </a:r>
            <a:r>
              <a:rPr lang="zh-CN" altLang="en-US"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rPr>
              <a:t>、频分复用</a:t>
            </a:r>
            <a:endParaRPr lang="zh-CN" altLang="en-US" b="1" kern="1200" dirty="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78</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idx="1"/>
          </p:nvPr>
        </p:nvSpPr>
        <p:spPr>
          <a:xfrm>
            <a:off x="107504" y="1628800"/>
            <a:ext cx="8820472" cy="4114800"/>
          </a:xfrm>
        </p:spPr>
        <p:txBody>
          <a:bodyPr/>
          <a:lstStyle/>
          <a:p>
            <a:pPr eaLnBrk="1" hangingPunct="1">
              <a:lnSpc>
                <a:spcPct val="90000"/>
              </a:lnSpc>
              <a:buFont typeface="Wingdings" pitchFamily="2" charset="2"/>
              <a:buChar char="n"/>
            </a:pPr>
            <a:r>
              <a:rPr lang="zh-CN" altLang="en-US" sz="2800" dirty="0" smtClean="0"/>
              <a:t>复用</a:t>
            </a:r>
            <a:r>
              <a:rPr lang="en-US" altLang="zh-CN" sz="2800" dirty="0" smtClean="0"/>
              <a:t>——</a:t>
            </a:r>
            <a:r>
              <a:rPr lang="zh-CN" altLang="en-US" sz="2800" dirty="0" smtClean="0"/>
              <a:t>在保证信号间不干扰情况下，把多个信号合并成为一个可在同一信道上传输的复合信号的方法。</a:t>
            </a:r>
            <a:endParaRPr lang="en-US" altLang="zh-CN" sz="2800" dirty="0" smtClean="0"/>
          </a:p>
          <a:p>
            <a:pPr eaLnBrk="1" hangingPunct="1">
              <a:lnSpc>
                <a:spcPct val="90000"/>
              </a:lnSpc>
              <a:buFont typeface="Wingdings" pitchFamily="2" charset="2"/>
              <a:buChar char="n"/>
            </a:pPr>
            <a:endParaRPr lang="en-US" altLang="zh-CN" sz="2800" dirty="0" smtClean="0"/>
          </a:p>
          <a:p>
            <a:pPr eaLnBrk="1" hangingPunct="1">
              <a:lnSpc>
                <a:spcPct val="90000"/>
              </a:lnSpc>
              <a:buFont typeface="Wingdings" pitchFamily="2" charset="2"/>
              <a:buChar char="n"/>
            </a:pPr>
            <a:r>
              <a:rPr lang="zh-CN" altLang="en-US" sz="2800" dirty="0" smtClean="0"/>
              <a:t>频分复用（</a:t>
            </a:r>
            <a:r>
              <a:rPr lang="en-US" altLang="zh-CN" sz="2800" dirty="0" smtClean="0"/>
              <a:t>FDM-Frequency Division Multiplexing</a:t>
            </a:r>
            <a:r>
              <a:rPr lang="zh-CN" altLang="en-US" sz="2800" dirty="0" smtClean="0"/>
              <a:t>）：</a:t>
            </a:r>
            <a:endParaRPr lang="en-US" altLang="zh-CN" sz="2800" dirty="0" smtClean="0"/>
          </a:p>
          <a:p>
            <a:pPr eaLnBrk="1" hangingPunct="1">
              <a:lnSpc>
                <a:spcPct val="90000"/>
              </a:lnSpc>
              <a:buFont typeface="Wingdings" pitchFamily="2" charset="2"/>
              <a:buChar char="n"/>
            </a:pPr>
            <a:r>
              <a:rPr lang="zh-CN" altLang="en-US" sz="2000" dirty="0" smtClean="0"/>
              <a:t>按照频率的不同来复用多路信号，首先把信道带宽划分成若干个互不重叠的频段，在不同频段上发射各路信号，接收端通过带通滤波器把多路信号区分开来。</a:t>
            </a:r>
            <a:endParaRPr lang="en-US" altLang="zh-CN" sz="2000" dirty="0" smtClean="0"/>
          </a:p>
          <a:p>
            <a:pPr eaLnBrk="1" hangingPunct="1">
              <a:lnSpc>
                <a:spcPct val="90000"/>
              </a:lnSpc>
              <a:buFont typeface="Wingdings" pitchFamily="2" charset="2"/>
              <a:buChar char="n"/>
            </a:pPr>
            <a:r>
              <a:rPr lang="zh-CN" altLang="en-US" sz="2800" dirty="0" smtClean="0"/>
              <a:t>时分复用（</a:t>
            </a:r>
            <a:r>
              <a:rPr lang="en-US" altLang="zh-CN" sz="2800" dirty="0" smtClean="0"/>
              <a:t>TDM-Time Division Multiplexing</a:t>
            </a:r>
            <a:r>
              <a:rPr lang="zh-CN" altLang="en-US" sz="2800" dirty="0" smtClean="0"/>
              <a:t>）：</a:t>
            </a:r>
            <a:endParaRPr lang="en-US" altLang="zh-CN" sz="2800" dirty="0" smtClean="0"/>
          </a:p>
          <a:p>
            <a:pPr eaLnBrk="1" hangingPunct="1">
              <a:lnSpc>
                <a:spcPct val="90000"/>
              </a:lnSpc>
              <a:buFont typeface="Wingdings" pitchFamily="2" charset="2"/>
              <a:buChar char="n"/>
            </a:pPr>
            <a:r>
              <a:rPr lang="zh-CN" altLang="en-US" sz="2000" dirty="0" smtClean="0"/>
              <a:t>通过时间上相互不重叠来达到在同一信道中传输多路信号的方法。</a:t>
            </a:r>
          </a:p>
          <a:p>
            <a:pPr eaLnBrk="1" hangingPunct="1">
              <a:lnSpc>
                <a:spcPct val="90000"/>
              </a:lnSpc>
            </a:pPr>
            <a:endParaRPr lang="en-US" altLang="zh-CN" dirty="0" smtClean="0"/>
          </a:p>
          <a:p>
            <a:pPr eaLnBrk="1" hangingPunct="1">
              <a:lnSpc>
                <a:spcPct val="90000"/>
              </a:lnSpc>
            </a:pPr>
            <a:endParaRPr lang="zh-CN" altLang="en-US" dirty="0" smtClean="0"/>
          </a:p>
          <a:p>
            <a:pPr eaLnBrk="1" hangingPunct="1">
              <a:lnSpc>
                <a:spcPct val="90000"/>
              </a:lnSpc>
            </a:pPr>
            <a:endParaRPr lang="zh-CN" altLang="en-US" dirty="0" smtClean="0"/>
          </a:p>
          <a:p>
            <a:pPr eaLnBrk="1" hangingPunct="1">
              <a:lnSpc>
                <a:spcPct val="90000"/>
              </a:lnSpc>
            </a:pPr>
            <a:r>
              <a:rPr lang="zh-CN" altLang="en-US" dirty="0" smtClean="0"/>
              <a:t>                                                              </a:t>
            </a:r>
          </a:p>
          <a:p>
            <a:pPr eaLnBrk="1" hangingPunct="1">
              <a:lnSpc>
                <a:spcPct val="90000"/>
              </a:lnSpc>
            </a:pPr>
            <a:r>
              <a:rPr lang="zh-CN" altLang="en-US" dirty="0" smtClean="0"/>
              <a:t>                                                               </a:t>
            </a:r>
          </a:p>
          <a:p>
            <a:pPr eaLnBrk="1" hangingPunct="1">
              <a:lnSpc>
                <a:spcPct val="90000"/>
              </a:lnSpc>
            </a:pPr>
            <a:endParaRPr lang="en-US" altLang="zh-CN" dirty="0" smtClean="0"/>
          </a:p>
        </p:txBody>
      </p:sp>
      <p:sp>
        <p:nvSpPr>
          <p:cNvPr id="5" name="Rectangle 2"/>
          <p:cNvSpPr>
            <a:spLocks noGrp="1" noChangeArrowheads="1"/>
          </p:cNvSpPr>
          <p:nvPr>
            <p:ph type="title"/>
          </p:nvPr>
        </p:nvSpPr>
        <p:spPr>
          <a:xfrm>
            <a:off x="685800" y="260648"/>
            <a:ext cx="4606280" cy="1143000"/>
          </a:xfrm>
        </p:spPr>
        <p:txBody>
          <a:bodyPr/>
          <a:lstStyle/>
          <a:p>
            <a:pPr eaLnBrk="1" hangingPunct="1"/>
            <a:r>
              <a:rPr lang="zh-CN" altLang="en-US"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cs typeface="+mn-cs"/>
              </a:rPr>
              <a:t>一、复用的概念</a:t>
            </a:r>
          </a:p>
        </p:txBody>
      </p:sp>
    </p:spTree>
  </p:cSld>
  <p:clrMapOvr>
    <a:masterClrMapping/>
  </p:clrMapOvr>
  <p:transition spd="med">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52" name="Object 8"/>
          <p:cNvGraphicFramePr>
            <a:graphicFrameLocks noChangeAspect="1"/>
          </p:cNvGraphicFramePr>
          <p:nvPr/>
        </p:nvGraphicFramePr>
        <p:xfrm>
          <a:off x="1043608" y="1268760"/>
          <a:ext cx="6192838" cy="2087563"/>
        </p:xfrm>
        <a:graphic>
          <a:graphicData uri="http://schemas.openxmlformats.org/presentationml/2006/ole">
            <mc:AlternateContent xmlns:mc="http://schemas.openxmlformats.org/markup-compatibility/2006">
              <mc:Choice xmlns:v="urn:schemas-microsoft-com:vml" Requires="v">
                <p:oleObj spid="_x0000_s2077" name="Visio" r:id="rId3" imgW="1793160" imgH="605160" progId="Visio.Drawing.11">
                  <p:embed/>
                </p:oleObj>
              </mc:Choice>
              <mc:Fallback>
                <p:oleObj name="Visio" r:id="rId3" imgW="1793160" imgH="605160"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268760"/>
                        <a:ext cx="6192838"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 name="Text Box 4"/>
          <p:cNvSpPr txBox="1">
            <a:spLocks noChangeArrowheads="1"/>
          </p:cNvSpPr>
          <p:nvPr/>
        </p:nvSpPr>
        <p:spPr bwMode="auto">
          <a:xfrm>
            <a:off x="323850" y="908050"/>
            <a:ext cx="8305800" cy="5346079"/>
          </a:xfrm>
          <a:prstGeom prst="rect">
            <a:avLst/>
          </a:prstGeom>
          <a:noFill/>
          <a:ln w="9525">
            <a:noFill/>
            <a:miter lim="800000"/>
            <a:headEnd/>
            <a:tailEnd/>
          </a:ln>
        </p:spPr>
        <p:txBody>
          <a:bodyPr>
            <a:spAutoFit/>
          </a:bodyPr>
          <a:lstStyle/>
          <a:p>
            <a:pPr algn="just">
              <a:lnSpc>
                <a:spcPct val="105000"/>
              </a:lnSpc>
              <a:spcBef>
                <a:spcPct val="50000"/>
              </a:spcBef>
            </a:pPr>
            <a:r>
              <a:rPr lang="en-US" altLang="zh-CN" sz="2400" dirty="0"/>
              <a:t>              </a:t>
            </a:r>
            <a:endParaRPr lang="zh-CN" altLang="en-US" sz="2400" dirty="0"/>
          </a:p>
          <a:p>
            <a:pPr algn="just">
              <a:lnSpc>
                <a:spcPct val="105000"/>
              </a:lnSpc>
              <a:spcBef>
                <a:spcPct val="50000"/>
              </a:spcBef>
            </a:pPr>
            <a:endParaRPr lang="en-US" altLang="zh-CN" sz="2400" dirty="0" smtClean="0"/>
          </a:p>
          <a:p>
            <a:pPr algn="just">
              <a:lnSpc>
                <a:spcPct val="105000"/>
              </a:lnSpc>
              <a:spcBef>
                <a:spcPct val="50000"/>
              </a:spcBef>
            </a:pPr>
            <a:endParaRPr lang="en-US" altLang="zh-CN" sz="2400" dirty="0" smtClean="0"/>
          </a:p>
          <a:p>
            <a:pPr algn="just">
              <a:lnSpc>
                <a:spcPct val="105000"/>
              </a:lnSpc>
              <a:spcBef>
                <a:spcPct val="50000"/>
              </a:spcBef>
            </a:pPr>
            <a:endParaRPr lang="en-US" altLang="zh-CN" sz="2400" dirty="0" smtClean="0"/>
          </a:p>
          <a:p>
            <a:pPr algn="just">
              <a:lnSpc>
                <a:spcPct val="105000"/>
              </a:lnSpc>
              <a:spcBef>
                <a:spcPct val="50000"/>
              </a:spcBef>
            </a:pPr>
            <a:endParaRPr lang="en-US" altLang="zh-CN" sz="2400" b="1" dirty="0" smtClean="0">
              <a:solidFill>
                <a:schemeClr val="accent1"/>
              </a:solidFill>
            </a:endParaRPr>
          </a:p>
          <a:p>
            <a:pPr algn="just">
              <a:lnSpc>
                <a:spcPct val="105000"/>
              </a:lnSpc>
              <a:spcBef>
                <a:spcPct val="50000"/>
              </a:spcBef>
            </a:pPr>
            <a:endParaRPr lang="en-US" altLang="zh-CN" sz="2400" b="1" dirty="0" smtClean="0">
              <a:solidFill>
                <a:schemeClr val="accent1"/>
              </a:solidFill>
            </a:endParaRPr>
          </a:p>
          <a:p>
            <a:pPr algn="just">
              <a:lnSpc>
                <a:spcPct val="105000"/>
              </a:lnSpc>
              <a:spcBef>
                <a:spcPct val="50000"/>
              </a:spcBef>
            </a:pPr>
            <a:endParaRPr lang="en-US" altLang="zh-CN" sz="2400" b="1" dirty="0" smtClean="0">
              <a:solidFill>
                <a:schemeClr val="accent1"/>
              </a:solidFill>
            </a:endParaRPr>
          </a:p>
          <a:p>
            <a:pPr algn="just">
              <a:lnSpc>
                <a:spcPct val="105000"/>
              </a:lnSpc>
              <a:spcBef>
                <a:spcPct val="50000"/>
              </a:spcBef>
              <a:buFont typeface="Arial" pitchFamily="34" charset="0"/>
              <a:buChar char="•"/>
            </a:pPr>
            <a:r>
              <a:rPr lang="zh-CN" altLang="en-US" sz="2000" b="1" dirty="0" smtClean="0">
                <a:solidFill>
                  <a:srgbClr val="C00000"/>
                </a:solidFill>
              </a:rPr>
              <a:t>在波形上</a:t>
            </a:r>
            <a:r>
              <a:rPr lang="zh-CN" altLang="en-US" sz="2000" dirty="0" smtClean="0"/>
              <a:t>，它的</a:t>
            </a:r>
            <a:r>
              <a:rPr lang="zh-CN" altLang="en-US" sz="2000" b="1" dirty="0" smtClean="0"/>
              <a:t>幅度随基带信号规律而变化</a:t>
            </a:r>
            <a:r>
              <a:rPr lang="zh-CN" altLang="en-US" sz="2000" dirty="0" smtClean="0"/>
              <a:t>；</a:t>
            </a:r>
            <a:endParaRPr lang="en-US" altLang="zh-CN" sz="2000" dirty="0" smtClean="0"/>
          </a:p>
          <a:p>
            <a:pPr algn="just">
              <a:lnSpc>
                <a:spcPct val="105000"/>
              </a:lnSpc>
              <a:spcBef>
                <a:spcPct val="50000"/>
              </a:spcBef>
              <a:buFont typeface="Arial" pitchFamily="34" charset="0"/>
              <a:buChar char="•"/>
            </a:pPr>
            <a:r>
              <a:rPr lang="zh-CN" altLang="en-US" sz="2000" b="1" dirty="0" smtClean="0">
                <a:solidFill>
                  <a:srgbClr val="C00000"/>
                </a:solidFill>
              </a:rPr>
              <a:t>在频谱结构上</a:t>
            </a:r>
            <a:r>
              <a:rPr lang="zh-CN" altLang="en-US" sz="2000" dirty="0" smtClean="0"/>
              <a:t>，它的频谱完全是</a:t>
            </a:r>
            <a:r>
              <a:rPr lang="zh-CN" altLang="en-US" sz="2000" b="1" dirty="0" smtClean="0"/>
              <a:t>基带信号频谱结构在频域内的简单搬移</a:t>
            </a:r>
            <a:r>
              <a:rPr lang="zh-CN" altLang="en-US" sz="2000" dirty="0" smtClean="0"/>
              <a:t>。 </a:t>
            </a:r>
            <a:endParaRPr lang="en-US" altLang="zh-CN" sz="2000" dirty="0" smtClean="0"/>
          </a:p>
          <a:p>
            <a:pPr algn="just">
              <a:lnSpc>
                <a:spcPct val="105000"/>
              </a:lnSpc>
              <a:spcBef>
                <a:spcPct val="50000"/>
              </a:spcBef>
              <a:buFont typeface="Arial" pitchFamily="34" charset="0"/>
              <a:buChar char="•"/>
            </a:pPr>
            <a:r>
              <a:rPr lang="zh-CN" altLang="en-US" sz="2000" dirty="0" smtClean="0"/>
              <a:t>由于这种搬移是线性的，因此幅度调制通常又称为</a:t>
            </a:r>
            <a:r>
              <a:rPr lang="zh-CN" altLang="en-US" sz="2000" b="1" dirty="0" smtClean="0"/>
              <a:t>线性调制。</a:t>
            </a:r>
            <a:endParaRPr lang="zh-CN" altLang="en-US" sz="2000" dirty="0"/>
          </a:p>
        </p:txBody>
      </p:sp>
      <p:graphicFrame>
        <p:nvGraphicFramePr>
          <p:cNvPr id="2050" name="Object 5"/>
          <p:cNvGraphicFramePr>
            <a:graphicFrameLocks noChangeAspect="1"/>
          </p:cNvGraphicFramePr>
          <p:nvPr/>
        </p:nvGraphicFramePr>
        <p:xfrm>
          <a:off x="899592" y="3321794"/>
          <a:ext cx="7138988" cy="1403350"/>
        </p:xfrm>
        <a:graphic>
          <a:graphicData uri="http://schemas.openxmlformats.org/presentationml/2006/ole">
            <mc:AlternateContent xmlns:mc="http://schemas.openxmlformats.org/markup-compatibility/2006">
              <mc:Choice xmlns:v="urn:schemas-microsoft-com:vml" Requires="v">
                <p:oleObj spid="_x0000_s2078" name="Equation" r:id="rId5" imgW="2908080" imgH="571320" progId="Equation.DSMT4">
                  <p:embed/>
                </p:oleObj>
              </mc:Choice>
              <mc:Fallback>
                <p:oleObj name="Equation" r:id="rId5" imgW="2908080" imgH="57132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3321794"/>
                        <a:ext cx="7138988"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7"/>
          <p:cNvGraphicFramePr>
            <a:graphicFrameLocks noChangeAspect="1"/>
          </p:cNvGraphicFramePr>
          <p:nvPr/>
        </p:nvGraphicFramePr>
        <p:xfrm>
          <a:off x="5220072" y="2852936"/>
          <a:ext cx="1368425" cy="381000"/>
        </p:xfrm>
        <a:graphic>
          <a:graphicData uri="http://schemas.openxmlformats.org/presentationml/2006/ole">
            <mc:AlternateContent xmlns:mc="http://schemas.openxmlformats.org/markup-compatibility/2006">
              <mc:Choice xmlns:v="urn:schemas-microsoft-com:vml" Requires="v">
                <p:oleObj spid="_x0000_s2079" name="Equation" r:id="rId7" imgW="774360" imgH="215640" progId="Equation.DSMT4">
                  <p:embed/>
                </p:oleObj>
              </mc:Choice>
              <mc:Fallback>
                <p:oleObj name="Equation" r:id="rId7" imgW="774360" imgH="2156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0072" y="2852936"/>
                        <a:ext cx="13684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nvSpPr>
        <p:spPr bwMode="auto">
          <a:xfrm>
            <a:off x="755576" y="548680"/>
            <a:ext cx="6552728"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一、幅度调制一般模型</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
        <p:nvSpPr>
          <p:cNvPr id="7" name="矩形 6"/>
          <p:cNvSpPr/>
          <p:nvPr/>
        </p:nvSpPr>
        <p:spPr>
          <a:xfrm>
            <a:off x="4355976" y="2132856"/>
            <a:ext cx="3600400" cy="707886"/>
          </a:xfrm>
          <a:prstGeom prst="rect">
            <a:avLst/>
          </a:prstGeom>
        </p:spPr>
        <p:txBody>
          <a:bodyPr wrap="square">
            <a:spAutoFit/>
          </a:bodyPr>
          <a:lstStyle/>
          <a:p>
            <a:r>
              <a:rPr lang="zh-CN" altLang="en-US" sz="2000" dirty="0" smtClean="0">
                <a:solidFill>
                  <a:srgbClr val="FF0000"/>
                </a:solidFill>
              </a:rPr>
              <a:t>适当选择滤波器的特性</a:t>
            </a:r>
            <a:r>
              <a:rPr lang="en-US" altLang="zh-CN" sz="2000" dirty="0" smtClean="0">
                <a:solidFill>
                  <a:srgbClr val="FF0000"/>
                </a:solidFill>
              </a:rPr>
              <a:t>H(ω)</a:t>
            </a:r>
            <a:r>
              <a:rPr lang="zh-CN" altLang="en-US" sz="2000" dirty="0" smtClean="0">
                <a:solidFill>
                  <a:srgbClr val="FF0000"/>
                </a:solidFill>
              </a:rPr>
              <a:t>，便可以得到各种幅度调制信号。</a:t>
            </a:r>
            <a:endParaRPr lang="zh-CN" altLang="en-US" sz="2000" dirty="0">
              <a:solidFill>
                <a:srgbClr val="FF0000"/>
              </a:solidFill>
            </a:endParaRPr>
          </a:p>
        </p:txBody>
      </p:sp>
    </p:spTree>
  </p:cSld>
  <p:clrMapOvr>
    <a:masterClrMapping/>
  </p:clrMapOvr>
  <p:transition spd="med">
    <p:zo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idx="1"/>
          </p:nvPr>
        </p:nvSpPr>
        <p:spPr>
          <a:xfrm>
            <a:off x="468313" y="1412776"/>
            <a:ext cx="8675687" cy="2168525"/>
          </a:xfrm>
        </p:spPr>
        <p:txBody>
          <a:bodyPr/>
          <a:lstStyle/>
          <a:p>
            <a:pPr eaLnBrk="1" hangingPunct="1"/>
            <a:r>
              <a:rPr lang="en-US" altLang="zh-CN" dirty="0" smtClean="0"/>
              <a:t>    </a:t>
            </a:r>
            <a:r>
              <a:rPr lang="zh-CN" altLang="en-US" b="1" dirty="0" smtClean="0">
                <a:solidFill>
                  <a:schemeClr val="folHlink"/>
                </a:solidFill>
              </a:rPr>
              <a:t>调制      合成      传输       分路</a:t>
            </a:r>
            <a:r>
              <a:rPr lang="zh-CN" altLang="en-US" dirty="0" smtClean="0"/>
              <a:t>。</a:t>
            </a:r>
          </a:p>
        </p:txBody>
      </p:sp>
      <p:sp>
        <p:nvSpPr>
          <p:cNvPr id="178180" name="Line 4"/>
          <p:cNvSpPr>
            <a:spLocks noChangeShapeType="1"/>
          </p:cNvSpPr>
          <p:nvPr/>
        </p:nvSpPr>
        <p:spPr bwMode="auto">
          <a:xfrm>
            <a:off x="1979613" y="1700808"/>
            <a:ext cx="342900" cy="0"/>
          </a:xfrm>
          <a:prstGeom prst="line">
            <a:avLst/>
          </a:prstGeom>
          <a:noFill/>
          <a:ln w="9525">
            <a:solidFill>
              <a:srgbClr val="000000"/>
            </a:solidFill>
            <a:round/>
            <a:headEnd/>
            <a:tailEnd type="triangle" w="sm" len="med"/>
          </a:ln>
        </p:spPr>
        <p:txBody>
          <a:bodyPr/>
          <a:lstStyle/>
          <a:p>
            <a:endParaRPr lang="zh-CN" altLang="en-US"/>
          </a:p>
        </p:txBody>
      </p:sp>
      <p:sp>
        <p:nvSpPr>
          <p:cNvPr id="178181" name="Line 5"/>
          <p:cNvSpPr>
            <a:spLocks noChangeShapeType="1"/>
          </p:cNvSpPr>
          <p:nvPr/>
        </p:nvSpPr>
        <p:spPr bwMode="auto">
          <a:xfrm>
            <a:off x="3348038" y="1700808"/>
            <a:ext cx="342900" cy="0"/>
          </a:xfrm>
          <a:prstGeom prst="line">
            <a:avLst/>
          </a:prstGeom>
          <a:noFill/>
          <a:ln w="9525">
            <a:solidFill>
              <a:srgbClr val="000000"/>
            </a:solidFill>
            <a:round/>
            <a:headEnd/>
            <a:tailEnd type="triangle" w="sm" len="med"/>
          </a:ln>
        </p:spPr>
        <p:txBody>
          <a:bodyPr/>
          <a:lstStyle/>
          <a:p>
            <a:endParaRPr lang="zh-CN" altLang="en-US"/>
          </a:p>
        </p:txBody>
      </p:sp>
      <p:sp>
        <p:nvSpPr>
          <p:cNvPr id="178182" name="Line 6"/>
          <p:cNvSpPr>
            <a:spLocks noChangeShapeType="1"/>
          </p:cNvSpPr>
          <p:nvPr/>
        </p:nvSpPr>
        <p:spPr bwMode="auto">
          <a:xfrm>
            <a:off x="4859338" y="1700808"/>
            <a:ext cx="342900" cy="0"/>
          </a:xfrm>
          <a:prstGeom prst="line">
            <a:avLst/>
          </a:prstGeom>
          <a:noFill/>
          <a:ln w="9525">
            <a:solidFill>
              <a:srgbClr val="000000"/>
            </a:solidFill>
            <a:round/>
            <a:headEnd/>
            <a:tailEnd type="triangle" w="sm" len="med"/>
          </a:ln>
        </p:spPr>
        <p:txBody>
          <a:bodyPr/>
          <a:lstStyle/>
          <a:p>
            <a:endParaRPr lang="zh-CN" altLang="en-US"/>
          </a:p>
        </p:txBody>
      </p:sp>
      <p:sp>
        <p:nvSpPr>
          <p:cNvPr id="7" name="Rectangle 2"/>
          <p:cNvSpPr txBox="1">
            <a:spLocks noChangeArrowheads="1"/>
          </p:cNvSpPr>
          <p:nvPr/>
        </p:nvSpPr>
        <p:spPr bwMode="auto">
          <a:xfrm>
            <a:off x="685800" y="260648"/>
            <a:ext cx="309411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altLang="zh-CN" sz="4400" b="1" dirty="0" smtClean="0">
                <a:solidFill>
                  <a:schemeClr val="accent2">
                    <a:lumMod val="75000"/>
                  </a:schemeClr>
                </a:solidFill>
                <a:effectLst>
                  <a:outerShdw blurRad="38100" dist="38100" dir="2700000" algn="tl">
                    <a:srgbClr val="000000">
                      <a:alpha val="43137"/>
                    </a:srgbClr>
                  </a:outerShdw>
                </a:effectLst>
              </a:rPr>
              <a:t>FDM</a:t>
            </a:r>
            <a:r>
              <a:rPr lang="zh-CN" altLang="en-US" sz="4400" b="1" dirty="0" smtClean="0">
                <a:solidFill>
                  <a:schemeClr val="accent2">
                    <a:lumMod val="75000"/>
                  </a:schemeClr>
                </a:solidFill>
                <a:effectLst>
                  <a:outerShdw blurRad="38100" dist="38100" dir="2700000" algn="tl">
                    <a:srgbClr val="000000">
                      <a:alpha val="43137"/>
                    </a:srgbClr>
                  </a:outerShdw>
                </a:effectLst>
              </a:rPr>
              <a:t>实现 </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pic>
        <p:nvPicPr>
          <p:cNvPr id="440321" name="Picture 1"/>
          <p:cNvPicPr>
            <a:picLocks noChangeAspect="1" noChangeArrowheads="1"/>
          </p:cNvPicPr>
          <p:nvPr/>
        </p:nvPicPr>
        <p:blipFill>
          <a:blip r:embed="rId2" cstate="print"/>
          <a:srcRect/>
          <a:stretch>
            <a:fillRect/>
          </a:stretch>
        </p:blipFill>
        <p:spPr bwMode="auto">
          <a:xfrm>
            <a:off x="179512" y="2348880"/>
            <a:ext cx="8614742" cy="4120463"/>
          </a:xfrm>
          <a:prstGeom prst="rect">
            <a:avLst/>
          </a:prstGeom>
          <a:noFill/>
          <a:ln w="9525">
            <a:noFill/>
            <a:miter lim="800000"/>
            <a:headEnd/>
            <a:tailEnd/>
          </a:ln>
        </p:spPr>
      </p:pic>
    </p:spTree>
  </p:cSld>
  <p:clrMapOvr>
    <a:masterClrMapping/>
  </p:clrMapOvr>
  <p:transition spd="med">
    <p:zo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idx="1"/>
          </p:nvPr>
        </p:nvSpPr>
        <p:spPr>
          <a:xfrm>
            <a:off x="468313" y="1412776"/>
            <a:ext cx="8675687" cy="2168525"/>
          </a:xfrm>
        </p:spPr>
        <p:txBody>
          <a:bodyPr/>
          <a:lstStyle/>
          <a:p>
            <a:pPr eaLnBrk="1" hangingPunct="1"/>
            <a:r>
              <a:rPr lang="en-US" altLang="zh-CN" dirty="0" smtClean="0"/>
              <a:t>    </a:t>
            </a:r>
            <a:endParaRPr lang="zh-CN" altLang="en-US" dirty="0" smtClean="0"/>
          </a:p>
        </p:txBody>
      </p:sp>
      <p:sp>
        <p:nvSpPr>
          <p:cNvPr id="7" name="Rectangle 2"/>
          <p:cNvSpPr txBox="1">
            <a:spLocks noChangeArrowheads="1"/>
          </p:cNvSpPr>
          <p:nvPr/>
        </p:nvSpPr>
        <p:spPr bwMode="auto">
          <a:xfrm>
            <a:off x="685800" y="260648"/>
            <a:ext cx="727057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zh-CN" altLang="en-US" sz="4400" b="1" dirty="0" smtClean="0">
                <a:solidFill>
                  <a:schemeClr val="accent2">
                    <a:lumMod val="75000"/>
                  </a:schemeClr>
                </a:solidFill>
                <a:effectLst>
                  <a:outerShdw blurRad="38100" dist="38100" dir="2700000" algn="tl">
                    <a:srgbClr val="000000">
                      <a:alpha val="43137"/>
                    </a:srgbClr>
                  </a:outerShdw>
                </a:effectLst>
              </a:rPr>
              <a:t>频分复用信号的频谱结构</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179204" name="Object 4"/>
          <p:cNvGraphicFramePr>
            <a:graphicFrameLocks noChangeAspect="1"/>
          </p:cNvGraphicFramePr>
          <p:nvPr/>
        </p:nvGraphicFramePr>
        <p:xfrm>
          <a:off x="1115616" y="1916832"/>
          <a:ext cx="6399213" cy="895350"/>
        </p:xfrm>
        <a:graphic>
          <a:graphicData uri="http://schemas.openxmlformats.org/presentationml/2006/ole">
            <mc:AlternateContent xmlns:mc="http://schemas.openxmlformats.org/markup-compatibility/2006">
              <mc:Choice xmlns:v="urn:schemas-microsoft-com:vml" Requires="v">
                <p:oleObj spid="_x0000_s450616" name="VISIO" r:id="rId3" imgW="4300560" imgH="601560" progId="Visio.Drawing.11">
                  <p:embed/>
                </p:oleObj>
              </mc:Choice>
              <mc:Fallback>
                <p:oleObj name="VISIO" r:id="rId3" imgW="4300560" imgH="6015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916832"/>
                        <a:ext cx="639921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矩形 8"/>
          <p:cNvSpPr/>
          <p:nvPr/>
        </p:nvSpPr>
        <p:spPr>
          <a:xfrm>
            <a:off x="323528" y="2996952"/>
            <a:ext cx="5760640" cy="523220"/>
          </a:xfrm>
          <a:prstGeom prst="rect">
            <a:avLst/>
          </a:prstGeom>
        </p:spPr>
        <p:txBody>
          <a:bodyPr wrap="square">
            <a:spAutoFit/>
          </a:bodyPr>
          <a:lstStyle/>
          <a:p>
            <a:pPr>
              <a:buFont typeface="Wingdings" pitchFamily="2" charset="2"/>
              <a:buChar char="n"/>
            </a:pPr>
            <a:r>
              <a:rPr lang="zh-CN" altLang="en-US" dirty="0" smtClean="0"/>
              <a:t>如何防止邻路信号间相互干扰 </a:t>
            </a:r>
            <a:endParaRPr lang="zh-CN" altLang="en-US" dirty="0"/>
          </a:p>
        </p:txBody>
      </p:sp>
      <p:graphicFrame>
        <p:nvGraphicFramePr>
          <p:cNvPr id="181253" name="Object 5"/>
          <p:cNvGraphicFramePr>
            <a:graphicFrameLocks noChangeAspect="1"/>
          </p:cNvGraphicFramePr>
          <p:nvPr/>
        </p:nvGraphicFramePr>
        <p:xfrm>
          <a:off x="5364088" y="2996952"/>
          <a:ext cx="2633662" cy="560388"/>
        </p:xfrm>
        <a:graphic>
          <a:graphicData uri="http://schemas.openxmlformats.org/presentationml/2006/ole">
            <mc:AlternateContent xmlns:mc="http://schemas.openxmlformats.org/markup-compatibility/2006">
              <mc:Choice xmlns:v="urn:schemas-microsoft-com:vml" Requires="v">
                <p:oleObj spid="_x0000_s450617" name="Equation" r:id="rId5" imgW="1028520" imgH="215640" progId="Equation.DSMT4">
                  <p:embed/>
                </p:oleObj>
              </mc:Choice>
              <mc:Fallback>
                <p:oleObj name="Equation" r:id="rId5" imgW="1028520" imgH="2156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088" y="2996952"/>
                        <a:ext cx="2633662"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323528" y="4000069"/>
            <a:ext cx="5256584" cy="437043"/>
          </a:xfrm>
          <a:prstGeom prst="rect">
            <a:avLst/>
          </a:prstGeom>
        </p:spPr>
        <p:txBody>
          <a:bodyPr wrap="square">
            <a:spAutoFit/>
          </a:bodyPr>
          <a:lstStyle/>
          <a:p>
            <a:pPr eaLnBrk="1" hangingPunct="1">
              <a:lnSpc>
                <a:spcPct val="80000"/>
              </a:lnSpc>
              <a:buFont typeface="Wingdings" pitchFamily="2" charset="2"/>
              <a:buChar char="n"/>
            </a:pPr>
            <a:r>
              <a:rPr lang="en-US" altLang="zh-CN" dirty="0" smtClean="0"/>
              <a:t>n</a:t>
            </a:r>
            <a:r>
              <a:rPr lang="zh-CN" altLang="en-US" dirty="0" smtClean="0"/>
              <a:t>路单边带信号所需最小带宽为</a:t>
            </a:r>
          </a:p>
        </p:txBody>
      </p:sp>
      <p:graphicFrame>
        <p:nvGraphicFramePr>
          <p:cNvPr id="181255" name="Object 7"/>
          <p:cNvGraphicFramePr>
            <a:graphicFrameLocks noChangeAspect="1"/>
          </p:cNvGraphicFramePr>
          <p:nvPr/>
        </p:nvGraphicFramePr>
        <p:xfrm>
          <a:off x="2627784" y="4365104"/>
          <a:ext cx="4779962" cy="865187"/>
        </p:xfrm>
        <a:graphic>
          <a:graphicData uri="http://schemas.openxmlformats.org/presentationml/2006/ole">
            <mc:AlternateContent xmlns:mc="http://schemas.openxmlformats.org/markup-compatibility/2006">
              <mc:Choice xmlns:v="urn:schemas-microsoft-com:vml" Requires="v">
                <p:oleObj spid="_x0000_s450618" name="Equation" r:id="rId7" imgW="2171520" imgH="393480" progId="Equation.DSMT4">
                  <p:embed/>
                </p:oleObj>
              </mc:Choice>
              <mc:Fallback>
                <p:oleObj name="Equation" r:id="rId7" imgW="2171520" imgH="39348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4365104"/>
                        <a:ext cx="4779962"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1257" name="Object 9"/>
          <p:cNvGraphicFramePr>
            <a:graphicFrameLocks noChangeAspect="1"/>
          </p:cNvGraphicFramePr>
          <p:nvPr/>
        </p:nvGraphicFramePr>
        <p:xfrm>
          <a:off x="2915816" y="5373216"/>
          <a:ext cx="1728788" cy="436563"/>
        </p:xfrm>
        <a:graphic>
          <a:graphicData uri="http://schemas.openxmlformats.org/presentationml/2006/ole">
            <mc:AlternateContent xmlns:mc="http://schemas.openxmlformats.org/markup-compatibility/2006">
              <mc:Choice xmlns:v="urn:schemas-microsoft-com:vml" Requires="v">
                <p:oleObj spid="_x0000_s450619" name="公式" r:id="rId9" imgW="939392" imgH="241195" progId="Equation.3">
                  <p:embed/>
                </p:oleObj>
              </mc:Choice>
              <mc:Fallback>
                <p:oleObj name="公式" r:id="rId9" imgW="939392" imgH="241195"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5816" y="5373216"/>
                        <a:ext cx="1728788"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395536" y="3501008"/>
            <a:ext cx="6174432" cy="400110"/>
          </a:xfrm>
          <a:prstGeom prst="rect">
            <a:avLst/>
          </a:prstGeom>
        </p:spPr>
        <p:txBody>
          <a:bodyPr wrap="square">
            <a:spAutoFit/>
          </a:bodyPr>
          <a:lstStyle/>
          <a:p>
            <a:r>
              <a:rPr lang="zh-CN" altLang="en-US" sz="2000" dirty="0" smtClean="0"/>
              <a:t> 式中     为每一路的最高频率；   为邻路间防护频带。</a:t>
            </a:r>
            <a:endParaRPr lang="zh-CN" altLang="en-US" sz="2000" dirty="0"/>
          </a:p>
        </p:txBody>
      </p:sp>
      <p:graphicFrame>
        <p:nvGraphicFramePr>
          <p:cNvPr id="181259" name="Object 11"/>
          <p:cNvGraphicFramePr>
            <a:graphicFrameLocks noChangeAspect="1"/>
          </p:cNvGraphicFramePr>
          <p:nvPr/>
        </p:nvGraphicFramePr>
        <p:xfrm>
          <a:off x="971550" y="3428801"/>
          <a:ext cx="439738" cy="503238"/>
        </p:xfrm>
        <a:graphic>
          <a:graphicData uri="http://schemas.openxmlformats.org/presentationml/2006/ole">
            <mc:AlternateContent xmlns:mc="http://schemas.openxmlformats.org/markup-compatibility/2006">
              <mc:Choice xmlns:v="urn:schemas-microsoft-com:vml" Requires="v">
                <p:oleObj spid="_x0000_s450620" name="公式" r:id="rId11" imgW="203112" imgH="228501" progId="Equation.3">
                  <p:embed/>
                </p:oleObj>
              </mc:Choice>
              <mc:Fallback>
                <p:oleObj name="公式" r:id="rId11" imgW="203112" imgH="228501"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3428801"/>
                        <a:ext cx="439738"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1261" name="Object 13"/>
          <p:cNvGraphicFramePr>
            <a:graphicFrameLocks noChangeAspect="1"/>
          </p:cNvGraphicFramePr>
          <p:nvPr/>
        </p:nvGraphicFramePr>
        <p:xfrm>
          <a:off x="3707904" y="3429000"/>
          <a:ext cx="403225" cy="503238"/>
        </p:xfrm>
        <a:graphic>
          <a:graphicData uri="http://schemas.openxmlformats.org/presentationml/2006/ole">
            <mc:AlternateContent xmlns:mc="http://schemas.openxmlformats.org/markup-compatibility/2006">
              <mc:Choice xmlns:v="urn:schemas-microsoft-com:vml" Requires="v">
                <p:oleObj spid="_x0000_s450621" name="公式" r:id="rId13" imgW="190417" imgH="241195" progId="Equation.3">
                  <p:embed/>
                </p:oleObj>
              </mc:Choice>
              <mc:Fallback>
                <p:oleObj name="公式" r:id="rId13" imgW="190417" imgH="241195"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7904" y="3429000"/>
                        <a:ext cx="40322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611560" y="5838363"/>
            <a:ext cx="7560840" cy="830997"/>
          </a:xfrm>
          <a:prstGeom prst="rect">
            <a:avLst/>
          </a:prstGeom>
        </p:spPr>
        <p:txBody>
          <a:bodyPr wrap="square">
            <a:spAutoFit/>
          </a:bodyPr>
          <a:lstStyle/>
          <a:p>
            <a:pPr eaLnBrk="1" hangingPunct="1">
              <a:lnSpc>
                <a:spcPct val="80000"/>
              </a:lnSpc>
              <a:buFont typeface="Arial" pitchFamily="34" charset="0"/>
              <a:buChar char="•"/>
            </a:pPr>
            <a:r>
              <a:rPr lang="zh-CN" altLang="en-US" sz="2000" dirty="0" smtClean="0"/>
              <a:t> </a:t>
            </a:r>
            <a:r>
              <a:rPr lang="en-US" altLang="zh-CN" sz="2000" dirty="0" smtClean="0"/>
              <a:t>FDM</a:t>
            </a:r>
            <a:r>
              <a:rPr lang="zh-CN" altLang="en-US" sz="2000" dirty="0" smtClean="0"/>
              <a:t>是目前模拟通信中最主要的一种复用方式。其最大优点是信道复用率高、复用路数多、分路方便。</a:t>
            </a:r>
            <a:endParaRPr lang="en-US" altLang="zh-CN" sz="2000" dirty="0" smtClean="0"/>
          </a:p>
          <a:p>
            <a:pPr eaLnBrk="1" hangingPunct="1">
              <a:lnSpc>
                <a:spcPct val="80000"/>
              </a:lnSpc>
              <a:buFont typeface="Arial" pitchFamily="34" charset="0"/>
              <a:buChar char="•"/>
            </a:pPr>
            <a:r>
              <a:rPr lang="zh-CN" altLang="en-US" sz="2000" dirty="0" smtClean="0"/>
              <a:t>其主要缺点是设备复杂、路间干扰。</a:t>
            </a:r>
            <a:endParaRPr lang="zh-CN" altLang="en-US" sz="2000" dirty="0"/>
          </a:p>
        </p:txBody>
      </p:sp>
    </p:spTree>
  </p:cSld>
  <p:clrMapOvr>
    <a:masterClrMapping/>
  </p:clrMapOvr>
  <p:transition spd="med">
    <p:zo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685800" y="260648"/>
            <a:ext cx="640648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rPr>
              <a:t>模拟电话多路复用系统</a:t>
            </a:r>
          </a:p>
        </p:txBody>
      </p:sp>
      <p:sp>
        <p:nvSpPr>
          <p:cNvPr id="9" name="Rectangle 3"/>
          <p:cNvSpPr>
            <a:spLocks noGrp="1" noChangeArrowheads="1"/>
          </p:cNvSpPr>
          <p:nvPr>
            <p:ph idx="1"/>
          </p:nvPr>
        </p:nvSpPr>
        <p:spPr>
          <a:xfrm>
            <a:off x="107504" y="1628800"/>
            <a:ext cx="8820472" cy="4114800"/>
          </a:xfrm>
        </p:spPr>
        <p:txBody>
          <a:bodyPr/>
          <a:lstStyle/>
          <a:p>
            <a:pPr eaLnBrk="1" hangingPunct="1">
              <a:lnSpc>
                <a:spcPct val="90000"/>
              </a:lnSpc>
              <a:buFont typeface="Wingdings" pitchFamily="2" charset="2"/>
              <a:buChar char="n"/>
            </a:pPr>
            <a:r>
              <a:rPr lang="zh-CN" altLang="en-US" sz="2800" dirty="0" smtClean="0"/>
              <a:t>北美多路载波电话系统</a:t>
            </a:r>
            <a:endParaRPr lang="en-US" altLang="zh-CN" sz="2800" dirty="0" smtClean="0"/>
          </a:p>
          <a:p>
            <a:pPr eaLnBrk="1" hangingPunct="1">
              <a:lnSpc>
                <a:spcPct val="90000"/>
              </a:lnSpc>
              <a:buFont typeface="Wingdings" pitchFamily="2" charset="2"/>
              <a:buChar char="n"/>
            </a:pPr>
            <a:r>
              <a:rPr lang="zh-CN" altLang="en-US" sz="2800" dirty="0" smtClean="0"/>
              <a:t>采用分层结构：</a:t>
            </a:r>
            <a:endParaRPr lang="en-US" altLang="zh-CN" sz="2800" dirty="0" smtClean="0"/>
          </a:p>
          <a:p>
            <a:pPr lvl="1" eaLnBrk="1" hangingPunct="1">
              <a:lnSpc>
                <a:spcPct val="90000"/>
              </a:lnSpc>
              <a:buFont typeface="Arial" pitchFamily="34" charset="0"/>
              <a:buChar char="•"/>
            </a:pPr>
            <a:r>
              <a:rPr lang="zh-CN" altLang="en-US" sz="2400" dirty="0" smtClean="0"/>
              <a:t>由</a:t>
            </a:r>
            <a:r>
              <a:rPr lang="en-US" altLang="zh-CN" sz="2400" dirty="0" smtClean="0"/>
              <a:t>12</a:t>
            </a:r>
            <a:r>
              <a:rPr lang="zh-CN" altLang="en-US" sz="2400" dirty="0" smtClean="0"/>
              <a:t>路电话复用为一个基群（</a:t>
            </a:r>
            <a:r>
              <a:rPr lang="en-US" altLang="zh-CN" sz="2400" dirty="0" smtClean="0"/>
              <a:t>Basic Group</a:t>
            </a:r>
            <a:r>
              <a:rPr lang="zh-CN" altLang="en-US" sz="2400" dirty="0" smtClean="0"/>
              <a:t>）；</a:t>
            </a:r>
            <a:endParaRPr lang="en-US" altLang="zh-CN" sz="2400" dirty="0" smtClean="0"/>
          </a:p>
          <a:p>
            <a:pPr lvl="1" eaLnBrk="1" hangingPunct="1">
              <a:lnSpc>
                <a:spcPct val="90000"/>
              </a:lnSpc>
              <a:buFont typeface="Arial" pitchFamily="34" charset="0"/>
              <a:buChar char="•"/>
            </a:pPr>
            <a:r>
              <a:rPr lang="en-US" altLang="zh-CN" sz="2400" dirty="0" smtClean="0"/>
              <a:t>5</a:t>
            </a:r>
            <a:r>
              <a:rPr lang="zh-CN" altLang="en-US" sz="2400" dirty="0" smtClean="0"/>
              <a:t>个基群复用为一个超群（</a:t>
            </a:r>
            <a:r>
              <a:rPr lang="en-US" altLang="zh-CN" sz="2400" dirty="0" smtClean="0"/>
              <a:t>Super Group</a:t>
            </a:r>
            <a:r>
              <a:rPr lang="zh-CN" altLang="en-US" sz="2400" dirty="0" smtClean="0"/>
              <a:t>） ；</a:t>
            </a:r>
            <a:endParaRPr lang="en-US" altLang="zh-CN" sz="2400" dirty="0" smtClean="0"/>
          </a:p>
          <a:p>
            <a:pPr lvl="1" eaLnBrk="1" hangingPunct="1">
              <a:lnSpc>
                <a:spcPct val="90000"/>
              </a:lnSpc>
              <a:buFont typeface="Arial" pitchFamily="34" charset="0"/>
              <a:buChar char="•"/>
            </a:pPr>
            <a:r>
              <a:rPr lang="en-US" altLang="zh-CN" sz="2400" dirty="0" smtClean="0"/>
              <a:t>10</a:t>
            </a:r>
            <a:r>
              <a:rPr lang="zh-CN" altLang="en-US" sz="2400" dirty="0" smtClean="0"/>
              <a:t>个超群复用成一个主群（</a:t>
            </a:r>
            <a:r>
              <a:rPr lang="en-US" altLang="zh-CN" sz="2400" dirty="0" smtClean="0"/>
              <a:t>Master Group</a:t>
            </a:r>
            <a:r>
              <a:rPr lang="zh-CN" altLang="en-US" sz="2400" dirty="0" smtClean="0"/>
              <a:t>） ；</a:t>
            </a:r>
            <a:endParaRPr lang="en-US" altLang="zh-CN" sz="2400" dirty="0" smtClean="0"/>
          </a:p>
          <a:p>
            <a:pPr lvl="1" eaLnBrk="1" hangingPunct="1">
              <a:lnSpc>
                <a:spcPct val="90000"/>
              </a:lnSpc>
              <a:buFont typeface="Arial" pitchFamily="34" charset="0"/>
              <a:buChar char="•"/>
            </a:pPr>
            <a:r>
              <a:rPr lang="zh-CN" altLang="en-US" sz="2400" dirty="0" smtClean="0"/>
              <a:t>如果需要传输更多路电话，可以将多个主群进行复用，组成超主群。</a:t>
            </a:r>
            <a:endParaRPr lang="en-US" altLang="zh-CN" sz="2400" dirty="0" smtClean="0"/>
          </a:p>
          <a:p>
            <a:pPr eaLnBrk="1" hangingPunct="1">
              <a:lnSpc>
                <a:spcPct val="90000"/>
              </a:lnSpc>
              <a:buFont typeface="Wingdings" pitchFamily="2" charset="2"/>
              <a:buChar char="n"/>
            </a:pPr>
            <a:r>
              <a:rPr lang="zh-CN" altLang="en-US" sz="2800" dirty="0" smtClean="0"/>
              <a:t>每路电话的频带限制在</a:t>
            </a:r>
            <a:r>
              <a:rPr lang="en-US" altLang="zh-CN" sz="2800" dirty="0" smtClean="0"/>
              <a:t>300</a:t>
            </a:r>
            <a:r>
              <a:rPr lang="zh-CN" altLang="en-US" sz="2800" dirty="0" smtClean="0"/>
              <a:t>～</a:t>
            </a:r>
            <a:r>
              <a:rPr lang="en-US" altLang="zh-CN" sz="2800" dirty="0" smtClean="0"/>
              <a:t>3400Hz,</a:t>
            </a:r>
            <a:r>
              <a:rPr lang="zh-CN" altLang="en-US" sz="2800" dirty="0" smtClean="0"/>
              <a:t>加上各路已调信号间的保护间隔，每路电话信号取</a:t>
            </a:r>
            <a:r>
              <a:rPr lang="en-US" altLang="zh-CN" sz="2800" dirty="0" smtClean="0"/>
              <a:t>4000Hz</a:t>
            </a:r>
            <a:r>
              <a:rPr lang="zh-CN" altLang="en-US" sz="2800" dirty="0" smtClean="0"/>
              <a:t>作为标准带宽。</a:t>
            </a:r>
            <a:endParaRPr lang="en-US" altLang="zh-CN" sz="2800" dirty="0" smtClean="0"/>
          </a:p>
          <a:p>
            <a:pPr eaLnBrk="1" hangingPunct="1">
              <a:lnSpc>
                <a:spcPct val="90000"/>
              </a:lnSpc>
            </a:pPr>
            <a:endParaRPr lang="en-US" altLang="zh-CN" dirty="0" smtClean="0"/>
          </a:p>
          <a:p>
            <a:pPr eaLnBrk="1" hangingPunct="1">
              <a:lnSpc>
                <a:spcPct val="90000"/>
              </a:lnSpc>
            </a:pPr>
            <a:endParaRPr lang="zh-CN" altLang="en-US" dirty="0" smtClean="0"/>
          </a:p>
          <a:p>
            <a:pPr eaLnBrk="1" hangingPunct="1">
              <a:lnSpc>
                <a:spcPct val="90000"/>
              </a:lnSpc>
            </a:pPr>
            <a:endParaRPr lang="zh-CN" altLang="en-US" dirty="0" smtClean="0"/>
          </a:p>
          <a:p>
            <a:pPr eaLnBrk="1" hangingPunct="1">
              <a:lnSpc>
                <a:spcPct val="90000"/>
              </a:lnSpc>
            </a:pPr>
            <a:r>
              <a:rPr lang="zh-CN" altLang="en-US" dirty="0" smtClean="0"/>
              <a:t>                                                              </a:t>
            </a:r>
          </a:p>
          <a:p>
            <a:pPr eaLnBrk="1" hangingPunct="1">
              <a:lnSpc>
                <a:spcPct val="90000"/>
              </a:lnSpc>
            </a:pPr>
            <a:r>
              <a:rPr lang="zh-CN" altLang="en-US" dirty="0" smtClean="0"/>
              <a:t>                                                               </a:t>
            </a:r>
          </a:p>
          <a:p>
            <a:pPr eaLnBrk="1" hangingPunct="1">
              <a:lnSpc>
                <a:spcPct val="90000"/>
              </a:lnSpc>
            </a:pPr>
            <a:endParaRPr lang="en-US" altLang="zh-CN" dirty="0" smtClean="0"/>
          </a:p>
        </p:txBody>
      </p:sp>
    </p:spTree>
  </p:cSld>
  <p:clrMapOvr>
    <a:masterClrMapping/>
  </p:clrMapOvr>
  <p:transition spd="med">
    <p:zo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216024" y="260648"/>
            <a:ext cx="932452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zh-CN" altLang="en-US" sz="4000" b="1" dirty="0" smtClean="0">
                <a:solidFill>
                  <a:schemeClr val="accent2">
                    <a:lumMod val="75000"/>
                  </a:schemeClr>
                </a:solidFill>
                <a:effectLst>
                  <a:outerShdw blurRad="38100" dist="38100" dir="2700000" algn="tl">
                    <a:srgbClr val="000000">
                      <a:alpha val="43137"/>
                    </a:srgbClr>
                  </a:outerShdw>
                </a:effectLst>
              </a:rPr>
              <a:t>北美多路载波电话系统的典型组成</a:t>
            </a:r>
            <a:endParaRPr kumimoji="1" lang="zh-CN" altLang="en-US" sz="40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451586" name="Object 6"/>
          <p:cNvGraphicFramePr>
            <a:graphicFrameLocks noChangeAspect="1"/>
          </p:cNvGraphicFramePr>
          <p:nvPr/>
        </p:nvGraphicFramePr>
        <p:xfrm>
          <a:off x="1835696" y="1268760"/>
          <a:ext cx="4816475" cy="5392738"/>
        </p:xfrm>
        <a:graphic>
          <a:graphicData uri="http://schemas.openxmlformats.org/presentationml/2006/ole">
            <mc:AlternateContent xmlns:mc="http://schemas.openxmlformats.org/markup-compatibility/2006">
              <mc:Choice xmlns:v="urn:schemas-microsoft-com:vml" Requires="v">
                <p:oleObj spid="_x0000_s451595" name="VISIO" r:id="rId3" imgW="4817160" imgH="5393160" progId="Visio.Drawing.11">
                  <p:embed/>
                </p:oleObj>
              </mc:Choice>
              <mc:Fallback>
                <p:oleObj name="VISIO" r:id="rId3" imgW="4817160" imgH="539316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268760"/>
                        <a:ext cx="4816475" cy="539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3" cstate="print"/>
          <a:srcRect/>
          <a:stretch>
            <a:fillRect/>
          </a:stretch>
        </p:blipFill>
        <p:spPr bwMode="auto">
          <a:xfrm>
            <a:off x="1331640" y="4778812"/>
            <a:ext cx="6732240" cy="2079188"/>
          </a:xfrm>
          <a:prstGeom prst="rect">
            <a:avLst/>
          </a:prstGeom>
          <a:noFill/>
          <a:ln w="9525">
            <a:noFill/>
            <a:miter lim="800000"/>
            <a:headEnd/>
            <a:tailEnd/>
          </a:ln>
        </p:spPr>
      </p:pic>
      <p:sp>
        <p:nvSpPr>
          <p:cNvPr id="7" name="Rectangle 2"/>
          <p:cNvSpPr txBox="1">
            <a:spLocks noChangeArrowheads="1"/>
          </p:cNvSpPr>
          <p:nvPr/>
        </p:nvSpPr>
        <p:spPr bwMode="auto">
          <a:xfrm>
            <a:off x="216024" y="260648"/>
            <a:ext cx="558011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kumimoji="1" lang="zh-CN" altLang="en-US" sz="40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rPr>
              <a:t>调频立体声广播</a:t>
            </a:r>
          </a:p>
        </p:txBody>
      </p:sp>
      <p:sp>
        <p:nvSpPr>
          <p:cNvPr id="4" name="矩形 3"/>
          <p:cNvSpPr/>
          <p:nvPr/>
        </p:nvSpPr>
        <p:spPr>
          <a:xfrm>
            <a:off x="683568" y="1484784"/>
            <a:ext cx="8208912" cy="1938992"/>
          </a:xfrm>
          <a:prstGeom prst="rect">
            <a:avLst/>
          </a:prstGeom>
        </p:spPr>
        <p:txBody>
          <a:bodyPr wrap="square">
            <a:spAutoFit/>
          </a:bodyPr>
          <a:lstStyle/>
          <a:p>
            <a:pPr>
              <a:buFont typeface="Wingdings" pitchFamily="2" charset="2"/>
              <a:buChar char="n"/>
            </a:pPr>
            <a:r>
              <a:rPr lang="zh-CN" altLang="en-US" sz="2400" dirty="0" smtClean="0"/>
              <a:t>调频立体声广播系统占用频段为</a:t>
            </a:r>
            <a:r>
              <a:rPr lang="en-US" altLang="zh-CN" sz="2400" dirty="0" smtClean="0"/>
              <a:t>88~108 MHz</a:t>
            </a:r>
            <a:r>
              <a:rPr lang="zh-CN" altLang="en-US" sz="2400" dirty="0" smtClean="0"/>
              <a:t>，采用</a:t>
            </a:r>
            <a:r>
              <a:rPr lang="en-US" altLang="zh-CN" sz="2400" dirty="0" smtClean="0"/>
              <a:t>FDM</a:t>
            </a:r>
            <a:r>
              <a:rPr lang="zh-CN" altLang="en-US" sz="2400" dirty="0" smtClean="0"/>
              <a:t>方式。</a:t>
            </a:r>
            <a:endParaRPr lang="en-US" altLang="zh-CN" sz="2400" dirty="0" smtClean="0"/>
          </a:p>
          <a:p>
            <a:pPr>
              <a:buFont typeface="Wingdings" pitchFamily="2" charset="2"/>
              <a:buChar char="n"/>
            </a:pPr>
            <a:r>
              <a:rPr lang="zh-CN" altLang="en-US" sz="2400" dirty="0" smtClean="0"/>
              <a:t>在调频之前，首先采用抑制载波双边带调制将左右两个声道信号之差</a:t>
            </a:r>
            <a:r>
              <a:rPr lang="en-US" altLang="zh-CN" sz="2400" dirty="0" smtClean="0"/>
              <a:t>(L-R)</a:t>
            </a:r>
            <a:r>
              <a:rPr lang="zh-CN" altLang="en-US" sz="2400" dirty="0" smtClean="0"/>
              <a:t>与左右两个声道信号之和</a:t>
            </a:r>
            <a:r>
              <a:rPr lang="en-US" altLang="zh-CN" sz="2400" dirty="0" smtClean="0"/>
              <a:t>(L+R)</a:t>
            </a:r>
            <a:r>
              <a:rPr lang="zh-CN" altLang="en-US" sz="2400" dirty="0" smtClean="0"/>
              <a:t>实行频分复用。</a:t>
            </a:r>
            <a:endParaRPr lang="zh-CN" altLang="en-US" sz="2400" dirty="0"/>
          </a:p>
        </p:txBody>
      </p:sp>
      <p:graphicFrame>
        <p:nvGraphicFramePr>
          <p:cNvPr id="452611" name="Object 5"/>
          <p:cNvGraphicFramePr>
            <a:graphicFrameLocks noChangeAspect="1"/>
          </p:cNvGraphicFramePr>
          <p:nvPr/>
        </p:nvGraphicFramePr>
        <p:xfrm>
          <a:off x="1115616" y="1268760"/>
          <a:ext cx="8604448" cy="3838575"/>
        </p:xfrm>
        <a:graphic>
          <a:graphicData uri="http://schemas.openxmlformats.org/presentationml/2006/ole">
            <mc:AlternateContent xmlns:mc="http://schemas.openxmlformats.org/markup-compatibility/2006">
              <mc:Choice xmlns:v="urn:schemas-microsoft-com:vml" Requires="v">
                <p:oleObj spid="_x0000_s452620" name="Visio" r:id="rId4" imgW="3656880" imgH="1738800" progId="Visio.Drawing.11">
                  <p:embed/>
                </p:oleObj>
              </mc:Choice>
              <mc:Fallback>
                <p:oleObj name="Visio" r:id="rId4" imgW="3656880" imgH="1738800"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1268760"/>
                        <a:ext cx="8604448"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216024" y="260648"/>
            <a:ext cx="723629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zh-CN" altLang="en-US" sz="4000" b="1" dirty="0" smtClean="0">
                <a:solidFill>
                  <a:schemeClr val="accent2">
                    <a:lumMod val="75000"/>
                  </a:schemeClr>
                </a:solidFill>
                <a:effectLst>
                  <a:outerShdw blurRad="38100" dist="38100" dir="2700000" algn="tl">
                    <a:srgbClr val="000000">
                      <a:alpha val="43137"/>
                    </a:srgbClr>
                  </a:outerShdw>
                </a:effectLst>
              </a:rPr>
              <a:t>复合调制与多级调制概念</a:t>
            </a:r>
            <a:endParaRPr kumimoji="1" lang="zh-CN" altLang="en-US" sz="40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
        <p:nvSpPr>
          <p:cNvPr id="4" name="矩形 3"/>
          <p:cNvSpPr/>
          <p:nvPr/>
        </p:nvSpPr>
        <p:spPr>
          <a:xfrm>
            <a:off x="539552" y="1916832"/>
            <a:ext cx="8208912" cy="1938992"/>
          </a:xfrm>
          <a:prstGeom prst="rect">
            <a:avLst/>
          </a:prstGeom>
        </p:spPr>
        <p:txBody>
          <a:bodyPr wrap="square">
            <a:spAutoFit/>
          </a:bodyPr>
          <a:lstStyle/>
          <a:p>
            <a:pPr>
              <a:buFont typeface="Wingdings" pitchFamily="2" charset="2"/>
              <a:buChar char="n"/>
            </a:pPr>
            <a:r>
              <a:rPr lang="zh-CN" altLang="en-US" sz="2400" b="1" dirty="0" smtClean="0">
                <a:solidFill>
                  <a:srgbClr val="660066"/>
                </a:solidFill>
              </a:rPr>
              <a:t>复合调制</a:t>
            </a:r>
            <a:r>
              <a:rPr lang="en-US" altLang="zh-CN" sz="2400" dirty="0" smtClean="0"/>
              <a:t>—</a:t>
            </a:r>
            <a:r>
              <a:rPr lang="zh-CN" altLang="en-US" sz="2400" dirty="0" smtClean="0"/>
              <a:t>对</a:t>
            </a:r>
            <a:r>
              <a:rPr lang="zh-CN" altLang="en-US" sz="2400" dirty="0" smtClean="0">
                <a:solidFill>
                  <a:srgbClr val="FF0000"/>
                </a:solidFill>
              </a:rPr>
              <a:t>同一载波</a:t>
            </a:r>
            <a:r>
              <a:rPr lang="zh-CN" altLang="en-US" sz="2400" dirty="0" smtClean="0"/>
              <a:t>进行两种或更多种的调制。如</a:t>
            </a:r>
            <a:r>
              <a:rPr lang="en-US" altLang="zh-CN" sz="2400" dirty="0" smtClean="0"/>
              <a:t>FM</a:t>
            </a:r>
            <a:r>
              <a:rPr lang="zh-CN" altLang="en-US" sz="2400" dirty="0" smtClean="0"/>
              <a:t>波，在进行振幅调制，得到调频调幅波。</a:t>
            </a:r>
            <a:endParaRPr lang="en-US" altLang="zh-CN" sz="2400" dirty="0" smtClean="0"/>
          </a:p>
          <a:p>
            <a:pPr>
              <a:buFont typeface="Wingdings" pitchFamily="2" charset="2"/>
              <a:buChar char="n"/>
            </a:pPr>
            <a:endParaRPr lang="en-US" altLang="zh-CN" sz="2400" dirty="0" smtClean="0"/>
          </a:p>
          <a:p>
            <a:pPr>
              <a:buFont typeface="Wingdings" pitchFamily="2" charset="2"/>
              <a:buChar char="n"/>
            </a:pPr>
            <a:r>
              <a:rPr lang="zh-CN" altLang="en-US" sz="2400" b="1" dirty="0" smtClean="0">
                <a:solidFill>
                  <a:srgbClr val="660066"/>
                </a:solidFill>
              </a:rPr>
              <a:t>多级调制</a:t>
            </a:r>
            <a:r>
              <a:rPr lang="en-US" altLang="zh-CN" sz="2400" dirty="0" smtClean="0"/>
              <a:t>—</a:t>
            </a:r>
            <a:r>
              <a:rPr lang="zh-CN" altLang="en-US" sz="2400" dirty="0" smtClean="0"/>
              <a:t>将</a:t>
            </a:r>
            <a:r>
              <a:rPr lang="zh-CN" altLang="en-US" sz="2400" dirty="0" smtClean="0">
                <a:solidFill>
                  <a:srgbClr val="FF0000"/>
                </a:solidFill>
              </a:rPr>
              <a:t>同一基带信号</a:t>
            </a:r>
            <a:r>
              <a:rPr lang="zh-CN" altLang="en-US" sz="2400" dirty="0" smtClean="0"/>
              <a:t>实施两次或更多次的调制，如调频立体声广播。</a:t>
            </a:r>
            <a:endParaRPr lang="zh-CN" altLang="en-US" sz="2400" dirty="0"/>
          </a:p>
        </p:txBody>
      </p:sp>
    </p:spTree>
  </p:cSld>
  <p:clrMapOvr>
    <a:masterClrMapping/>
  </p:clrMapOvr>
  <p:transition spd="med">
    <p:zo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body" idx="4294967295"/>
          </p:nvPr>
        </p:nvSpPr>
        <p:spPr>
          <a:xfrm>
            <a:off x="430213" y="620713"/>
            <a:ext cx="8713787" cy="5761037"/>
          </a:xfrm>
        </p:spPr>
        <p:txBody>
          <a:bodyPr/>
          <a:lstStyle/>
          <a:p>
            <a:pPr eaLnBrk="1" hangingPunct="1">
              <a:lnSpc>
                <a:spcPct val="90000"/>
              </a:lnSpc>
            </a:pPr>
            <a:r>
              <a:rPr lang="en-US" altLang="zh-CN" sz="2800" smtClean="0"/>
              <a:t>       </a:t>
            </a:r>
            <a:r>
              <a:rPr lang="zh-CN" altLang="en-US" sz="2800" b="1" smtClean="0">
                <a:solidFill>
                  <a:schemeClr val="folHlink"/>
                </a:solidFill>
              </a:rPr>
              <a:t>例</a:t>
            </a:r>
            <a:r>
              <a:rPr lang="en-US" altLang="zh-CN" sz="2800" b="1" smtClean="0">
                <a:solidFill>
                  <a:schemeClr val="folHlink"/>
                </a:solidFill>
              </a:rPr>
              <a:t>4.4</a:t>
            </a:r>
            <a:r>
              <a:rPr lang="en-US" altLang="zh-CN" sz="2800" smtClean="0"/>
              <a:t>  </a:t>
            </a:r>
            <a:r>
              <a:rPr lang="zh-CN" altLang="en-US" sz="2800" smtClean="0"/>
              <a:t>设某信道具有均匀的双边噪声功率谱密  </a:t>
            </a:r>
          </a:p>
          <a:p>
            <a:pPr eaLnBrk="1" hangingPunct="1">
              <a:lnSpc>
                <a:spcPct val="90000"/>
              </a:lnSpc>
            </a:pPr>
            <a:r>
              <a:rPr lang="zh-CN" altLang="en-US" sz="2800" smtClean="0"/>
              <a:t>度                           </a:t>
            </a:r>
            <a:r>
              <a:rPr lang="en-US" altLang="zh-CN" sz="2800" smtClean="0"/>
              <a:t>W/Hz,</a:t>
            </a:r>
            <a:r>
              <a:rPr lang="zh-CN" altLang="en-US" sz="2800" smtClean="0"/>
              <a:t>在该信道中传输抑制载波的双</a:t>
            </a:r>
          </a:p>
          <a:p>
            <a:pPr eaLnBrk="1" hangingPunct="1">
              <a:lnSpc>
                <a:spcPct val="90000"/>
              </a:lnSpc>
            </a:pPr>
            <a:r>
              <a:rPr lang="zh-CN" altLang="en-US" sz="2800" smtClean="0"/>
              <a:t>边带信号，并设调制信号</a:t>
            </a:r>
            <a:r>
              <a:rPr lang="en-US" altLang="zh-CN" sz="2800" i="1" smtClean="0"/>
              <a:t>m</a:t>
            </a:r>
            <a:r>
              <a:rPr lang="zh-CN" altLang="en-US" sz="2800" smtClean="0"/>
              <a:t>（</a:t>
            </a:r>
            <a:r>
              <a:rPr lang="en-US" altLang="zh-CN" sz="2800" i="1" smtClean="0"/>
              <a:t>t</a:t>
            </a:r>
            <a:r>
              <a:rPr lang="zh-CN" altLang="en-US" sz="2800" smtClean="0"/>
              <a:t>）的频带限制在</a:t>
            </a:r>
            <a:r>
              <a:rPr lang="en-US" altLang="zh-CN" sz="2800" smtClean="0"/>
              <a:t>5kHz,</a:t>
            </a:r>
            <a:r>
              <a:rPr lang="zh-CN" altLang="en-US" sz="2800" smtClean="0"/>
              <a:t>而</a:t>
            </a:r>
          </a:p>
          <a:p>
            <a:pPr eaLnBrk="1" hangingPunct="1">
              <a:lnSpc>
                <a:spcPct val="90000"/>
              </a:lnSpc>
            </a:pPr>
            <a:r>
              <a:rPr lang="zh-CN" altLang="en-US" sz="2800" smtClean="0"/>
              <a:t>载波为</a:t>
            </a:r>
            <a:r>
              <a:rPr lang="en-US" altLang="zh-CN" sz="2800" smtClean="0"/>
              <a:t>100kHz</a:t>
            </a:r>
            <a:r>
              <a:rPr lang="zh-CN" altLang="en-US" sz="2800" smtClean="0"/>
              <a:t>，已调信号的功率为</a:t>
            </a:r>
            <a:r>
              <a:rPr lang="en-US" altLang="zh-CN" sz="2800" smtClean="0"/>
              <a:t>10kW</a:t>
            </a:r>
            <a:r>
              <a:rPr lang="zh-CN" altLang="en-US" sz="2800" smtClean="0"/>
              <a:t>。若接收机的</a:t>
            </a:r>
          </a:p>
          <a:p>
            <a:pPr eaLnBrk="1" hangingPunct="1">
              <a:lnSpc>
                <a:spcPct val="90000"/>
              </a:lnSpc>
            </a:pPr>
            <a:r>
              <a:rPr lang="zh-CN" altLang="en-US" sz="2800" smtClean="0"/>
              <a:t>输入信号在加至解调器之前，先经过 一理想带通滤波</a:t>
            </a:r>
          </a:p>
          <a:p>
            <a:pPr eaLnBrk="1" hangingPunct="1">
              <a:lnSpc>
                <a:spcPct val="90000"/>
              </a:lnSpc>
            </a:pPr>
            <a:r>
              <a:rPr lang="zh-CN" altLang="en-US" sz="2800" smtClean="0"/>
              <a:t>器滤波，试问：</a:t>
            </a:r>
          </a:p>
          <a:p>
            <a:pPr eaLnBrk="1" hangingPunct="1">
              <a:lnSpc>
                <a:spcPct val="90000"/>
              </a:lnSpc>
            </a:pPr>
            <a:r>
              <a:rPr lang="zh-CN" altLang="en-US" sz="2800" smtClean="0"/>
              <a:t>（</a:t>
            </a:r>
            <a:r>
              <a:rPr lang="en-US" altLang="zh-CN" sz="2800" smtClean="0"/>
              <a:t>1</a:t>
            </a:r>
            <a:r>
              <a:rPr lang="zh-CN" altLang="en-US" sz="2800" smtClean="0"/>
              <a:t>）该理想带通滤波器应具有怎样的传输特性        ？</a:t>
            </a:r>
          </a:p>
          <a:p>
            <a:pPr eaLnBrk="1" hangingPunct="1">
              <a:lnSpc>
                <a:spcPct val="90000"/>
              </a:lnSpc>
            </a:pPr>
            <a:r>
              <a:rPr lang="zh-CN" altLang="en-US" sz="2800" smtClean="0"/>
              <a:t>（</a:t>
            </a:r>
            <a:r>
              <a:rPr lang="en-US" altLang="zh-CN" sz="2800" smtClean="0"/>
              <a:t>2</a:t>
            </a:r>
            <a:r>
              <a:rPr lang="zh-CN" altLang="en-US" sz="2800" smtClean="0"/>
              <a:t>）解调器输入端的信噪功率比为多少？</a:t>
            </a:r>
          </a:p>
          <a:p>
            <a:pPr eaLnBrk="1" hangingPunct="1">
              <a:lnSpc>
                <a:spcPct val="90000"/>
              </a:lnSpc>
            </a:pPr>
            <a:r>
              <a:rPr lang="zh-CN" altLang="en-US" sz="2800" smtClean="0"/>
              <a:t>（</a:t>
            </a:r>
            <a:r>
              <a:rPr lang="en-US" altLang="zh-CN" sz="2800" smtClean="0"/>
              <a:t>2</a:t>
            </a:r>
            <a:r>
              <a:rPr lang="zh-CN" altLang="en-US" sz="2800" smtClean="0"/>
              <a:t>）解调器输出端的信噪功率比为多少？</a:t>
            </a:r>
          </a:p>
          <a:p>
            <a:pPr eaLnBrk="1" hangingPunct="1">
              <a:lnSpc>
                <a:spcPct val="90000"/>
              </a:lnSpc>
            </a:pPr>
            <a:r>
              <a:rPr lang="zh-CN" altLang="en-US" sz="2800" smtClean="0"/>
              <a:t>（</a:t>
            </a:r>
            <a:r>
              <a:rPr lang="en-US" altLang="zh-CN" sz="2800" smtClean="0"/>
              <a:t>4</a:t>
            </a:r>
            <a:r>
              <a:rPr lang="zh-CN" altLang="en-US" sz="2800" smtClean="0"/>
              <a:t>）求出解调器输出端的噪声功率谱密度。</a:t>
            </a:r>
          </a:p>
        </p:txBody>
      </p:sp>
      <p:sp>
        <p:nvSpPr>
          <p:cNvPr id="97285"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2276" name="Object 4"/>
          <p:cNvGraphicFramePr>
            <a:graphicFrameLocks noChangeAspect="1"/>
          </p:cNvGraphicFramePr>
          <p:nvPr>
            <p:extLst>
              <p:ext uri="{D42A27DB-BD31-4B8C-83A1-F6EECF244321}">
                <p14:modId xmlns:p14="http://schemas.microsoft.com/office/powerpoint/2010/main" val="4202248179"/>
              </p:ext>
            </p:extLst>
          </p:nvPr>
        </p:nvGraphicFramePr>
        <p:xfrm>
          <a:off x="898798" y="1072605"/>
          <a:ext cx="2305050" cy="484187"/>
        </p:xfrm>
        <a:graphic>
          <a:graphicData uri="http://schemas.openxmlformats.org/presentationml/2006/ole">
            <mc:AlternateContent xmlns:mc="http://schemas.openxmlformats.org/markup-compatibility/2006">
              <mc:Choice xmlns:v="urn:schemas-microsoft-com:vml" Requires="v">
                <p:oleObj spid="_x0000_s97300" name="公式" r:id="rId3" imgW="1129810" imgH="241195" progId="Equation.3">
                  <p:embed/>
                </p:oleObj>
              </mc:Choice>
              <mc:Fallback>
                <p:oleObj name="公式" r:id="rId3" imgW="1129810"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798" y="1072605"/>
                        <a:ext cx="2305050"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2278" name="Object 6"/>
          <p:cNvGraphicFramePr>
            <a:graphicFrameLocks noChangeAspect="1"/>
          </p:cNvGraphicFramePr>
          <p:nvPr>
            <p:extLst>
              <p:ext uri="{D42A27DB-BD31-4B8C-83A1-F6EECF244321}">
                <p14:modId xmlns:p14="http://schemas.microsoft.com/office/powerpoint/2010/main" val="2077696810"/>
              </p:ext>
            </p:extLst>
          </p:nvPr>
        </p:nvGraphicFramePr>
        <p:xfrm>
          <a:off x="7740352" y="3429000"/>
          <a:ext cx="863600" cy="442912"/>
        </p:xfrm>
        <a:graphic>
          <a:graphicData uri="http://schemas.openxmlformats.org/presentationml/2006/ole">
            <mc:AlternateContent xmlns:mc="http://schemas.openxmlformats.org/markup-compatibility/2006">
              <mc:Choice xmlns:v="urn:schemas-microsoft-com:vml" Requires="v">
                <p:oleObj spid="_x0000_s97301" name="公式" r:id="rId5" imgW="393529" imgH="203112" progId="Equation.3">
                  <p:embed/>
                </p:oleObj>
              </mc:Choice>
              <mc:Fallback>
                <p:oleObj name="公式" r:id="rId5" imgW="393529" imgH="20311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0352" y="3429000"/>
                        <a:ext cx="8636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6" name="Text Box 7"/>
          <p:cNvSpPr txBox="1">
            <a:spLocks noChangeArrowheads="1"/>
          </p:cNvSpPr>
          <p:nvPr/>
        </p:nvSpPr>
        <p:spPr bwMode="auto">
          <a:xfrm>
            <a:off x="107950" y="0"/>
            <a:ext cx="1255713" cy="519113"/>
          </a:xfrm>
          <a:prstGeom prst="rect">
            <a:avLst/>
          </a:prstGeom>
          <a:noFill/>
          <a:ln w="9525">
            <a:noFill/>
            <a:miter lim="800000"/>
            <a:headEnd/>
            <a:tailEnd/>
          </a:ln>
        </p:spPr>
        <p:txBody>
          <a:bodyPr wrap="none">
            <a:spAutoFit/>
          </a:bodyPr>
          <a:lstStyle/>
          <a:p>
            <a:r>
              <a:rPr lang="zh-CN" altLang="en-US" b="1">
                <a:solidFill>
                  <a:srgbClr val="660066"/>
                </a:solidFill>
              </a:rPr>
              <a:t>习题课</a:t>
            </a:r>
          </a:p>
        </p:txBody>
      </p:sp>
    </p:spTree>
  </p:cSld>
  <p:clrMapOvr>
    <a:masterClrMapping/>
  </p:clrMapOvr>
  <p:transition spd="med">
    <p:zo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body" idx="4294967295"/>
          </p:nvPr>
        </p:nvSpPr>
        <p:spPr>
          <a:xfrm>
            <a:off x="430213" y="549275"/>
            <a:ext cx="8713787" cy="6308725"/>
          </a:xfrm>
        </p:spPr>
        <p:txBody>
          <a:bodyPr/>
          <a:lstStyle/>
          <a:p>
            <a:pPr eaLnBrk="1" hangingPunct="1"/>
            <a:r>
              <a:rPr lang="en-US" altLang="zh-CN" dirty="0" smtClean="0"/>
              <a:t>  </a:t>
            </a:r>
            <a:r>
              <a:rPr lang="zh-CN" altLang="en-US" dirty="0" smtClean="0"/>
              <a:t>解：（</a:t>
            </a:r>
            <a:r>
              <a:rPr lang="en-US" altLang="zh-CN" dirty="0" smtClean="0"/>
              <a:t>1</a:t>
            </a:r>
            <a:r>
              <a:rPr lang="zh-CN" altLang="en-US" dirty="0" smtClean="0"/>
              <a:t>）为了保证信号顺利通过和尽可能地</a:t>
            </a:r>
          </a:p>
          <a:p>
            <a:pPr eaLnBrk="1" hangingPunct="1"/>
            <a:r>
              <a:rPr lang="zh-CN" altLang="en-US" dirty="0" smtClean="0"/>
              <a:t>滤除噪声，带通滤波器的宽度等于已调信号带</a:t>
            </a:r>
          </a:p>
          <a:p>
            <a:pPr eaLnBrk="1" hangingPunct="1"/>
            <a:r>
              <a:rPr lang="zh-CN" altLang="en-US" dirty="0" smtClean="0"/>
              <a:t>宽，即                                     ，其中心频率为</a:t>
            </a:r>
          </a:p>
          <a:p>
            <a:pPr eaLnBrk="1" hangingPunct="1"/>
            <a:r>
              <a:rPr lang="en-US" altLang="zh-CN" dirty="0" smtClean="0"/>
              <a:t>100KHz,</a:t>
            </a:r>
            <a:r>
              <a:rPr lang="zh-CN" altLang="en-US" dirty="0" smtClean="0"/>
              <a:t>故有 </a:t>
            </a:r>
          </a:p>
          <a:p>
            <a:pPr eaLnBrk="1" hangingPunct="1"/>
            <a:endParaRPr lang="zh-CN" altLang="en-US" dirty="0" smtClean="0"/>
          </a:p>
          <a:p>
            <a:pPr eaLnBrk="1" hangingPunct="1"/>
            <a:endParaRPr lang="zh-CN" altLang="en-US" dirty="0" smtClean="0"/>
          </a:p>
          <a:p>
            <a:pPr eaLnBrk="1" hangingPunct="1"/>
            <a:r>
              <a:rPr lang="zh-CN" altLang="en-US" dirty="0" smtClean="0"/>
              <a:t>    （</a:t>
            </a:r>
            <a:r>
              <a:rPr lang="en-US" altLang="zh-CN" dirty="0" smtClean="0"/>
              <a:t>2</a:t>
            </a:r>
            <a:r>
              <a:rPr lang="zh-CN" altLang="en-US" dirty="0" smtClean="0"/>
              <a:t>）                  （已知） </a:t>
            </a:r>
          </a:p>
          <a:p>
            <a:pPr eaLnBrk="1" hangingPunct="1"/>
            <a:endParaRPr lang="zh-CN" altLang="en-US" dirty="0" smtClean="0"/>
          </a:p>
          <a:p>
            <a:pPr eaLnBrk="1" hangingPunct="1"/>
            <a:endParaRPr lang="zh-CN" altLang="en-US" dirty="0" smtClean="0"/>
          </a:p>
          <a:p>
            <a:pPr eaLnBrk="1" hangingPunct="1"/>
            <a:r>
              <a:rPr lang="zh-CN" altLang="en-US" dirty="0" smtClean="0"/>
              <a:t>故输入信噪比 </a:t>
            </a:r>
          </a:p>
        </p:txBody>
      </p:sp>
      <p:sp>
        <p:nvSpPr>
          <p:cNvPr id="98312"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3300" name="Object 4"/>
          <p:cNvGraphicFramePr>
            <a:graphicFrameLocks noChangeAspect="1"/>
          </p:cNvGraphicFramePr>
          <p:nvPr>
            <p:extLst>
              <p:ext uri="{D42A27DB-BD31-4B8C-83A1-F6EECF244321}">
                <p14:modId xmlns:p14="http://schemas.microsoft.com/office/powerpoint/2010/main" val="639348007"/>
              </p:ext>
            </p:extLst>
          </p:nvPr>
        </p:nvGraphicFramePr>
        <p:xfrm>
          <a:off x="1691754" y="1773238"/>
          <a:ext cx="3816350" cy="534987"/>
        </p:xfrm>
        <a:graphic>
          <a:graphicData uri="http://schemas.openxmlformats.org/presentationml/2006/ole">
            <mc:AlternateContent xmlns:mc="http://schemas.openxmlformats.org/markup-compatibility/2006">
              <mc:Choice xmlns:v="urn:schemas-microsoft-com:vml" Requires="v">
                <p:oleObj spid="_x0000_s98351" name="公式" r:id="rId3" imgW="1625600" imgH="228600" progId="Equation.3">
                  <p:embed/>
                </p:oleObj>
              </mc:Choice>
              <mc:Fallback>
                <p:oleObj name="公式" r:id="rId3" imgW="1625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754" y="1773238"/>
                        <a:ext cx="3816350"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3302" name="Object 6"/>
          <p:cNvGraphicFramePr>
            <a:graphicFrameLocks noChangeAspect="1"/>
          </p:cNvGraphicFramePr>
          <p:nvPr/>
        </p:nvGraphicFramePr>
        <p:xfrm>
          <a:off x="1476375" y="2924175"/>
          <a:ext cx="5721350" cy="1050925"/>
        </p:xfrm>
        <a:graphic>
          <a:graphicData uri="http://schemas.openxmlformats.org/presentationml/2006/ole">
            <mc:AlternateContent xmlns:mc="http://schemas.openxmlformats.org/markup-compatibility/2006">
              <mc:Choice xmlns:v="urn:schemas-microsoft-com:vml" Requires="v">
                <p:oleObj spid="_x0000_s98352" name="公式" r:id="rId5" imgW="2641320" imgH="482400" progId="Equation.3">
                  <p:embed/>
                </p:oleObj>
              </mc:Choice>
              <mc:Fallback>
                <p:oleObj name="公式" r:id="rId5" imgW="2641320" imgH="482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924175"/>
                        <a:ext cx="5721350"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4"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3304" name="Object 8"/>
          <p:cNvGraphicFramePr>
            <a:graphicFrameLocks noChangeAspect="1"/>
          </p:cNvGraphicFramePr>
          <p:nvPr/>
        </p:nvGraphicFramePr>
        <p:xfrm>
          <a:off x="2124075" y="4076700"/>
          <a:ext cx="1800225" cy="576263"/>
        </p:xfrm>
        <a:graphic>
          <a:graphicData uri="http://schemas.openxmlformats.org/presentationml/2006/ole">
            <mc:AlternateContent xmlns:mc="http://schemas.openxmlformats.org/markup-compatibility/2006">
              <mc:Choice xmlns:v="urn:schemas-microsoft-com:vml" Requires="v">
                <p:oleObj spid="_x0000_s98353" name="公式" r:id="rId7" imgW="711200" imgH="228600" progId="Equation.3">
                  <p:embed/>
                </p:oleObj>
              </mc:Choice>
              <mc:Fallback>
                <p:oleObj name="公式" r:id="rId7" imgW="7112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4076700"/>
                        <a:ext cx="180022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5"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3306" name="Object 10"/>
          <p:cNvGraphicFramePr>
            <a:graphicFrameLocks noChangeAspect="1"/>
          </p:cNvGraphicFramePr>
          <p:nvPr/>
        </p:nvGraphicFramePr>
        <p:xfrm>
          <a:off x="1116013" y="4941888"/>
          <a:ext cx="6985000" cy="550862"/>
        </p:xfrm>
        <a:graphic>
          <a:graphicData uri="http://schemas.openxmlformats.org/presentationml/2006/ole">
            <mc:AlternateContent xmlns:mc="http://schemas.openxmlformats.org/markup-compatibility/2006">
              <mc:Choice xmlns:v="urn:schemas-microsoft-com:vml" Requires="v">
                <p:oleObj spid="_x0000_s98354" name="公式" r:id="rId9" imgW="3022600" imgH="241300" progId="Equation.3">
                  <p:embed/>
                </p:oleObj>
              </mc:Choice>
              <mc:Fallback>
                <p:oleObj name="公式" r:id="rId9" imgW="3022600" imgH="2413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4941888"/>
                        <a:ext cx="6985000"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6"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3308" name="Object 12"/>
          <p:cNvGraphicFramePr>
            <a:graphicFrameLocks noChangeAspect="1"/>
          </p:cNvGraphicFramePr>
          <p:nvPr/>
        </p:nvGraphicFramePr>
        <p:xfrm>
          <a:off x="3419475" y="5734050"/>
          <a:ext cx="1511300" cy="973138"/>
        </p:xfrm>
        <a:graphic>
          <a:graphicData uri="http://schemas.openxmlformats.org/presentationml/2006/ole">
            <mc:AlternateContent xmlns:mc="http://schemas.openxmlformats.org/markup-compatibility/2006">
              <mc:Choice xmlns:v="urn:schemas-microsoft-com:vml" Requires="v">
                <p:oleObj spid="_x0000_s98355" name="公式" r:id="rId11" imgW="698197" imgH="444307" progId="Equation.3">
                  <p:embed/>
                </p:oleObj>
              </mc:Choice>
              <mc:Fallback>
                <p:oleObj name="公式" r:id="rId11" imgW="698197" imgH="444307"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9475" y="5734050"/>
                        <a:ext cx="151130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body" idx="4294967295"/>
          </p:nvPr>
        </p:nvSpPr>
        <p:spPr>
          <a:xfrm>
            <a:off x="0" y="404638"/>
            <a:ext cx="8964613" cy="6408738"/>
          </a:xfrm>
        </p:spPr>
        <p:txBody>
          <a:bodyPr/>
          <a:lstStyle/>
          <a:p>
            <a:pPr marL="609600" indent="-609600" eaLnBrk="1" hangingPunct="1"/>
            <a:r>
              <a:rPr lang="zh-CN" altLang="en-US" smtClean="0"/>
              <a:t>（</a:t>
            </a:r>
            <a:r>
              <a:rPr lang="en-US" altLang="zh-CN" smtClean="0"/>
              <a:t>3</a:t>
            </a:r>
            <a:r>
              <a:rPr lang="zh-CN" altLang="en-US" smtClean="0"/>
              <a:t>）因有 </a:t>
            </a:r>
          </a:p>
          <a:p>
            <a:pPr marL="609600" indent="-609600" eaLnBrk="1" hangingPunct="1"/>
            <a:endParaRPr lang="zh-CN" altLang="en-US" smtClean="0"/>
          </a:p>
          <a:p>
            <a:pPr marL="609600" indent="-609600" eaLnBrk="1" hangingPunct="1"/>
            <a:r>
              <a:rPr lang="zh-CN" altLang="en-US" smtClean="0"/>
              <a:t>       故输出信噪比 </a:t>
            </a:r>
          </a:p>
          <a:p>
            <a:pPr marL="609600" indent="-609600" eaLnBrk="1" hangingPunct="1"/>
            <a:endParaRPr lang="zh-CN" altLang="en-US" smtClean="0"/>
          </a:p>
          <a:p>
            <a:pPr marL="609600" indent="-609600" eaLnBrk="1" hangingPunct="1"/>
            <a:r>
              <a:rPr lang="zh-CN" altLang="en-US" smtClean="0"/>
              <a:t>（</a:t>
            </a:r>
            <a:r>
              <a:rPr lang="en-US" altLang="zh-CN" smtClean="0"/>
              <a:t>4</a:t>
            </a:r>
            <a:r>
              <a:rPr lang="zh-CN" altLang="en-US" smtClean="0"/>
              <a:t>）据双边带解调器的输出噪声与输入噪声功率</a:t>
            </a:r>
          </a:p>
          <a:p>
            <a:pPr marL="609600" indent="-609600" eaLnBrk="1" hangingPunct="1"/>
            <a:r>
              <a:rPr lang="zh-CN" altLang="en-US" smtClean="0"/>
              <a:t>关 系，有</a:t>
            </a:r>
          </a:p>
          <a:p>
            <a:pPr marL="609600" indent="-609600" eaLnBrk="1" hangingPunct="1"/>
            <a:r>
              <a:rPr lang="zh-CN" altLang="en-US" smtClean="0"/>
              <a:t>             </a:t>
            </a:r>
          </a:p>
          <a:p>
            <a:pPr marL="609600" indent="-609600" eaLnBrk="1" hangingPunct="1"/>
            <a:r>
              <a:rPr lang="zh-CN" altLang="en-US" smtClean="0"/>
              <a:t>故 </a:t>
            </a:r>
          </a:p>
        </p:txBody>
      </p:sp>
      <p:sp>
        <p:nvSpPr>
          <p:cNvPr id="99335" name="Rectangle 3"/>
          <p:cNvSpPr>
            <a:spLocks noChangeArrowheads="1"/>
          </p:cNvSpPr>
          <p:nvPr/>
        </p:nvSpPr>
        <p:spPr bwMode="auto">
          <a:xfrm>
            <a:off x="0" y="4046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24" name="Object 4"/>
          <p:cNvGraphicFramePr>
            <a:graphicFrameLocks noChangeAspect="1"/>
          </p:cNvGraphicFramePr>
          <p:nvPr/>
        </p:nvGraphicFramePr>
        <p:xfrm>
          <a:off x="1979613" y="404638"/>
          <a:ext cx="1728787" cy="609600"/>
        </p:xfrm>
        <a:graphic>
          <a:graphicData uri="http://schemas.openxmlformats.org/presentationml/2006/ole">
            <mc:AlternateContent xmlns:mc="http://schemas.openxmlformats.org/markup-compatibility/2006">
              <mc:Choice xmlns:v="urn:schemas-microsoft-com:vml" Requires="v">
                <p:oleObj spid="_x0000_s99366" name="公式" r:id="rId3" imgW="647700" imgH="228600" progId="Equation.3">
                  <p:embed/>
                </p:oleObj>
              </mc:Choice>
              <mc:Fallback>
                <p:oleObj name="公式" r:id="rId3" imgW="6477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404638"/>
                        <a:ext cx="172878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36" name="Rectangle 5"/>
          <p:cNvSpPr>
            <a:spLocks noChangeArrowheads="1"/>
          </p:cNvSpPr>
          <p:nvPr/>
        </p:nvSpPr>
        <p:spPr bwMode="auto">
          <a:xfrm>
            <a:off x="0" y="4046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26" name="Object 6"/>
          <p:cNvGraphicFramePr>
            <a:graphicFrameLocks noChangeAspect="1"/>
          </p:cNvGraphicFramePr>
          <p:nvPr/>
        </p:nvGraphicFramePr>
        <p:xfrm>
          <a:off x="3203575" y="1457151"/>
          <a:ext cx="3313113" cy="1008062"/>
        </p:xfrm>
        <a:graphic>
          <a:graphicData uri="http://schemas.openxmlformats.org/presentationml/2006/ole">
            <mc:AlternateContent xmlns:mc="http://schemas.openxmlformats.org/markup-compatibility/2006">
              <mc:Choice xmlns:v="urn:schemas-microsoft-com:vml" Requires="v">
                <p:oleObj spid="_x0000_s99367" name="公式" r:id="rId5" imgW="1409088" imgH="431613" progId="Equation.3">
                  <p:embed/>
                </p:oleObj>
              </mc:Choice>
              <mc:Fallback>
                <p:oleObj name="公式" r:id="rId5" imgW="1409088" imgH="43161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1457151"/>
                        <a:ext cx="3313113"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37" name="Rectangle 7"/>
          <p:cNvSpPr>
            <a:spLocks noChangeArrowheads="1"/>
          </p:cNvSpPr>
          <p:nvPr/>
        </p:nvSpPr>
        <p:spPr bwMode="auto">
          <a:xfrm>
            <a:off x="0" y="4046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28" name="Object 8"/>
          <p:cNvGraphicFramePr>
            <a:graphicFrameLocks noChangeAspect="1"/>
          </p:cNvGraphicFramePr>
          <p:nvPr/>
        </p:nvGraphicFramePr>
        <p:xfrm>
          <a:off x="2195513" y="3617738"/>
          <a:ext cx="3168650" cy="871538"/>
        </p:xfrm>
        <a:graphic>
          <a:graphicData uri="http://schemas.openxmlformats.org/presentationml/2006/ole">
            <mc:AlternateContent xmlns:mc="http://schemas.openxmlformats.org/markup-compatibility/2006">
              <mc:Choice xmlns:v="urn:schemas-microsoft-com:vml" Requires="v">
                <p:oleObj spid="_x0000_s99368" name="公式" r:id="rId7" imgW="1422400" imgH="393700" progId="Equation.3">
                  <p:embed/>
                </p:oleObj>
              </mc:Choice>
              <mc:Fallback>
                <p:oleObj name="公式" r:id="rId7" imgW="1422400" imgH="3937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3617738"/>
                        <a:ext cx="3168650"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38" name="Rectangle 9"/>
          <p:cNvSpPr>
            <a:spLocks noChangeArrowheads="1"/>
          </p:cNvSpPr>
          <p:nvPr/>
        </p:nvSpPr>
        <p:spPr bwMode="auto">
          <a:xfrm>
            <a:off x="0" y="4046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30" name="Object 10"/>
          <p:cNvGraphicFramePr>
            <a:graphicFrameLocks noChangeAspect="1"/>
          </p:cNvGraphicFramePr>
          <p:nvPr>
            <p:extLst>
              <p:ext uri="{D42A27DB-BD31-4B8C-83A1-F6EECF244321}">
                <p14:modId xmlns:p14="http://schemas.microsoft.com/office/powerpoint/2010/main" val="567679695"/>
              </p:ext>
            </p:extLst>
          </p:nvPr>
        </p:nvGraphicFramePr>
        <p:xfrm>
          <a:off x="1271588" y="4676775"/>
          <a:ext cx="6884987" cy="769938"/>
        </p:xfrm>
        <a:graphic>
          <a:graphicData uri="http://schemas.openxmlformats.org/presentationml/2006/ole">
            <mc:AlternateContent xmlns:mc="http://schemas.openxmlformats.org/markup-compatibility/2006">
              <mc:Choice xmlns:v="urn:schemas-microsoft-com:vml" Requires="v">
                <p:oleObj spid="_x0000_s99369" name="Equation" r:id="rId9" imgW="3377880" imgH="380880" progId="Equation.DSMT4">
                  <p:embed/>
                </p:oleObj>
              </mc:Choice>
              <mc:Fallback>
                <p:oleObj name="Equation" r:id="rId9" imgW="3377880" imgH="380880" progId="Equation.DSMT4">
                  <p:embed/>
                  <p:pic>
                    <p:nvPicPr>
                      <p:cNvPr id="0" name="Object 10"/>
                      <p:cNvPicPr>
                        <a:picLocks noChangeAspect="1" noChangeArrowheads="1"/>
                      </p:cNvPicPr>
                      <p:nvPr/>
                    </p:nvPicPr>
                    <p:blipFill>
                      <a:blip r:embed="rId10"/>
                      <a:srcRect/>
                      <a:stretch>
                        <a:fillRect/>
                      </a:stretch>
                    </p:blipFill>
                    <p:spPr bwMode="auto">
                      <a:xfrm>
                        <a:off x="1271588" y="4676775"/>
                        <a:ext cx="6884987"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a:xfrm>
            <a:off x="0" y="1628800"/>
            <a:ext cx="8893175" cy="4114800"/>
          </a:xfrm>
        </p:spPr>
        <p:txBody>
          <a:bodyPr/>
          <a:lstStyle/>
          <a:p>
            <a:pPr eaLnBrk="1" hangingPunct="1"/>
            <a:r>
              <a:rPr lang="en-US" altLang="zh-CN" dirty="0" smtClean="0"/>
              <a:t>       </a:t>
            </a:r>
            <a:r>
              <a:rPr lang="zh-CN" altLang="en-US" dirty="0" smtClean="0"/>
              <a:t>例 </a:t>
            </a:r>
            <a:r>
              <a:rPr lang="en-US" altLang="zh-CN" dirty="0" smtClean="0"/>
              <a:t>4.7  </a:t>
            </a:r>
            <a:r>
              <a:rPr lang="zh-CN" altLang="en-US" dirty="0" smtClean="0"/>
              <a:t>某线性调制系统的输出信噪比为</a:t>
            </a:r>
            <a:r>
              <a:rPr lang="en-US" altLang="zh-CN" dirty="0" smtClean="0"/>
              <a:t>20dB</a:t>
            </a:r>
            <a:r>
              <a:rPr lang="zh-CN" altLang="en-US" dirty="0" smtClean="0"/>
              <a:t>，输出噪声功率为</a:t>
            </a:r>
            <a:r>
              <a:rPr lang="en-US" altLang="zh-CN" dirty="0" smtClean="0"/>
              <a:t>10</a:t>
            </a:r>
            <a:r>
              <a:rPr lang="en-US" altLang="zh-CN" baseline="30000" dirty="0" smtClean="0"/>
              <a:t>-9</a:t>
            </a:r>
            <a:r>
              <a:rPr lang="en-US" altLang="zh-CN" dirty="0" smtClean="0"/>
              <a:t>W</a:t>
            </a:r>
            <a:r>
              <a:rPr lang="zh-CN" altLang="en-US" dirty="0" smtClean="0"/>
              <a:t>，由发射机输出端到解调器输入端之间总的传输损耗为</a:t>
            </a:r>
            <a:r>
              <a:rPr lang="en-US" altLang="zh-CN" dirty="0" smtClean="0"/>
              <a:t>100dB</a:t>
            </a:r>
            <a:r>
              <a:rPr lang="zh-CN" altLang="en-US" dirty="0" smtClean="0"/>
              <a:t>，试求：</a:t>
            </a:r>
          </a:p>
          <a:p>
            <a:pPr eaLnBrk="1" hangingPunct="1"/>
            <a:r>
              <a:rPr lang="zh-CN" altLang="en-US" dirty="0" smtClean="0"/>
              <a:t>（</a:t>
            </a:r>
            <a:r>
              <a:rPr lang="en-US" altLang="zh-CN" dirty="0" smtClean="0"/>
              <a:t>1</a:t>
            </a:r>
            <a:r>
              <a:rPr lang="zh-CN" altLang="en-US" dirty="0" smtClean="0"/>
              <a:t>） </a:t>
            </a:r>
            <a:r>
              <a:rPr lang="en-US" altLang="zh-CN" dirty="0" smtClean="0"/>
              <a:t>DSB/SC</a:t>
            </a:r>
            <a:r>
              <a:rPr lang="zh-CN" altLang="en-US" dirty="0" smtClean="0"/>
              <a:t>时的发射机输出功率；</a:t>
            </a:r>
          </a:p>
          <a:p>
            <a:pPr eaLnBrk="1" hangingPunct="1"/>
            <a:r>
              <a:rPr lang="zh-CN" altLang="en-US" dirty="0" smtClean="0"/>
              <a:t>（</a:t>
            </a:r>
            <a:r>
              <a:rPr lang="en-US" altLang="zh-CN" dirty="0" smtClean="0"/>
              <a:t>2</a:t>
            </a:r>
            <a:r>
              <a:rPr lang="zh-CN" altLang="en-US" dirty="0" smtClean="0"/>
              <a:t>） </a:t>
            </a:r>
            <a:r>
              <a:rPr lang="en-US" altLang="zh-CN" dirty="0" smtClean="0"/>
              <a:t>SSB/SC</a:t>
            </a:r>
            <a:r>
              <a:rPr lang="zh-CN" altLang="en-US" dirty="0" smtClean="0"/>
              <a:t>时的发射机输出功率。 </a:t>
            </a:r>
          </a:p>
        </p:txBody>
      </p:sp>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467543" y="1615088"/>
            <a:ext cx="5328593" cy="941796"/>
          </a:xfrm>
          <a:prstGeom prst="rect">
            <a:avLst/>
          </a:prstGeom>
          <a:noFill/>
          <a:ln w="9525">
            <a:noFill/>
            <a:miter lim="800000"/>
            <a:headEnd/>
            <a:tailEnd/>
          </a:ln>
        </p:spPr>
        <p:txBody>
          <a:bodyPr wrap="square">
            <a:spAutoFit/>
          </a:bodyPr>
          <a:lstStyle/>
          <a:p>
            <a:pPr algn="just">
              <a:lnSpc>
                <a:spcPct val="115000"/>
              </a:lnSpc>
              <a:spcBef>
                <a:spcPct val="50000"/>
              </a:spcBef>
              <a:buFont typeface="Wingdings" pitchFamily="2" charset="2"/>
              <a:buChar char="n"/>
            </a:pPr>
            <a:r>
              <a:rPr lang="zh-CN" altLang="en-US" sz="2400" dirty="0" smtClean="0"/>
              <a:t>调制</a:t>
            </a:r>
            <a:r>
              <a:rPr lang="zh-CN" altLang="en-US" sz="2400" dirty="0"/>
              <a:t>信号</a:t>
            </a:r>
            <a:r>
              <a:rPr lang="en-US" altLang="zh-CN" sz="2400" dirty="0"/>
              <a:t>m(t)</a:t>
            </a:r>
            <a:r>
              <a:rPr lang="zh-CN" altLang="en-US" sz="2400" dirty="0"/>
              <a:t>先叠加直流</a:t>
            </a:r>
            <a:r>
              <a:rPr lang="en-US" altLang="zh-CN" sz="2400" dirty="0"/>
              <a:t>A</a:t>
            </a:r>
            <a:r>
              <a:rPr lang="en-US" altLang="zh-CN" sz="2400" baseline="-25000" dirty="0"/>
              <a:t>0</a:t>
            </a:r>
            <a:r>
              <a:rPr lang="zh-CN" altLang="en-US" sz="2400" dirty="0"/>
              <a:t>后再与载波</a:t>
            </a:r>
            <a:r>
              <a:rPr lang="zh-CN" altLang="en-US" sz="2400" dirty="0" smtClean="0"/>
              <a:t>相乘，就</a:t>
            </a:r>
            <a:r>
              <a:rPr lang="zh-CN" altLang="en-US" sz="2400" dirty="0"/>
              <a:t>可形成调幅</a:t>
            </a:r>
            <a:r>
              <a:rPr lang="en-US" altLang="zh-CN" sz="2400" dirty="0"/>
              <a:t>(AM)</a:t>
            </a:r>
            <a:r>
              <a:rPr lang="zh-CN" altLang="en-US" sz="2400" dirty="0" smtClean="0"/>
              <a:t>信号：</a:t>
            </a:r>
            <a:endParaRPr lang="en-US" altLang="zh-CN" sz="2400" dirty="0"/>
          </a:p>
        </p:txBody>
      </p:sp>
      <p:graphicFrame>
        <p:nvGraphicFramePr>
          <p:cNvPr id="4098" name="Object 3"/>
          <p:cNvGraphicFramePr>
            <a:graphicFrameLocks noChangeAspect="1"/>
          </p:cNvGraphicFramePr>
          <p:nvPr/>
        </p:nvGraphicFramePr>
        <p:xfrm>
          <a:off x="755576" y="3573016"/>
          <a:ext cx="3746500" cy="1008062"/>
        </p:xfrm>
        <a:graphic>
          <a:graphicData uri="http://schemas.openxmlformats.org/presentationml/2006/ole">
            <mc:AlternateContent xmlns:mc="http://schemas.openxmlformats.org/markup-compatibility/2006">
              <mc:Choice xmlns:v="urn:schemas-microsoft-com:vml" Requires="v">
                <p:oleObj spid="_x0000_s4134" name="Equation" r:id="rId3" imgW="2171520" imgH="583920" progId="Equation.DSMT4">
                  <p:embed/>
                </p:oleObj>
              </mc:Choice>
              <mc:Fallback>
                <p:oleObj name="Equation" r:id="rId3" imgW="2171520" imgH="5839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573016"/>
                        <a:ext cx="3746500"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4"/>
          <p:cNvGraphicFramePr>
            <a:graphicFrameLocks noChangeAspect="1"/>
          </p:cNvGraphicFramePr>
          <p:nvPr/>
        </p:nvGraphicFramePr>
        <p:xfrm>
          <a:off x="683568" y="4941168"/>
          <a:ext cx="4714875" cy="1223963"/>
        </p:xfrm>
        <a:graphic>
          <a:graphicData uri="http://schemas.openxmlformats.org/presentationml/2006/ole">
            <mc:AlternateContent xmlns:mc="http://schemas.openxmlformats.org/markup-compatibility/2006">
              <mc:Choice xmlns:v="urn:schemas-microsoft-com:vml" Requires="v">
                <p:oleObj spid="_x0000_s4135" name="Equation" r:id="rId5" imgW="2641320" imgH="685800" progId="Equation.DSMT4">
                  <p:embed/>
                </p:oleObj>
              </mc:Choice>
              <mc:Fallback>
                <p:oleObj name="Equation" r:id="rId5" imgW="2641320" imgH="685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941168"/>
                        <a:ext cx="4714875" cy="1223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nvSpPr>
        <p:spPr bwMode="auto">
          <a:xfrm>
            <a:off x="1043608" y="582960"/>
            <a:ext cx="3960440" cy="6858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lgn="ctr">
              <a:defRPr/>
            </a:pPr>
            <a:r>
              <a:rPr lang="zh-CN" altLang="en-US" sz="4400" b="1" dirty="0" smtClean="0">
                <a:solidFill>
                  <a:schemeClr val="accent2">
                    <a:lumMod val="75000"/>
                  </a:schemeClr>
                </a:solidFill>
                <a:effectLst>
                  <a:outerShdw blurRad="38100" dist="38100" dir="2700000" algn="tl">
                    <a:srgbClr val="000000">
                      <a:alpha val="43137"/>
                    </a:srgbClr>
                  </a:outerShdw>
                </a:effectLst>
              </a:rPr>
              <a:t>二、调幅</a:t>
            </a:r>
            <a:r>
              <a:rPr lang="en-US" altLang="zh-CN" sz="4400" b="1" dirty="0" smtClean="0">
                <a:solidFill>
                  <a:schemeClr val="accent2">
                    <a:lumMod val="75000"/>
                  </a:schemeClr>
                </a:solidFill>
                <a:effectLst>
                  <a:outerShdw blurRad="38100" dist="38100" dir="2700000" algn="tl">
                    <a:srgbClr val="000000">
                      <a:alpha val="43137"/>
                    </a:srgbClr>
                  </a:outerShdw>
                </a:effectLst>
              </a:rPr>
              <a:t>(AM)</a:t>
            </a:r>
            <a:endParaRPr kumimoji="1" lang="zh-CN" altLang="en-US" sz="4400" b="1" i="0" u="none" strike="noStrike" kern="120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graphicFrame>
        <p:nvGraphicFramePr>
          <p:cNvPr id="7177" name="Object 9"/>
          <p:cNvGraphicFramePr>
            <a:graphicFrameLocks noChangeAspect="1"/>
          </p:cNvGraphicFramePr>
          <p:nvPr/>
        </p:nvGraphicFramePr>
        <p:xfrm>
          <a:off x="3511859" y="2564904"/>
          <a:ext cx="5380621" cy="1800200"/>
        </p:xfrm>
        <a:graphic>
          <a:graphicData uri="http://schemas.openxmlformats.org/presentationml/2006/ole">
            <mc:AlternateContent xmlns:mc="http://schemas.openxmlformats.org/markup-compatibility/2006">
              <mc:Choice xmlns:v="urn:schemas-microsoft-com:vml" Requires="v">
                <p:oleObj spid="_x0000_s4136" name="Visio" r:id="rId7" imgW="1793273" imgH="605157" progId="Visio.Drawing.11">
                  <p:embed/>
                </p:oleObj>
              </mc:Choice>
              <mc:Fallback>
                <p:oleObj name="Visio" r:id="rId7" imgW="1793273" imgH="605157" progId="Visio.Drawing.11">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1859" y="2564904"/>
                        <a:ext cx="5380621"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7"/>
          <p:cNvGraphicFramePr>
            <a:graphicFrameLocks noChangeAspect="1"/>
          </p:cNvGraphicFramePr>
          <p:nvPr/>
        </p:nvGraphicFramePr>
        <p:xfrm>
          <a:off x="5895975" y="4437063"/>
          <a:ext cx="1458913" cy="381000"/>
        </p:xfrm>
        <a:graphic>
          <a:graphicData uri="http://schemas.openxmlformats.org/presentationml/2006/ole">
            <mc:AlternateContent xmlns:mc="http://schemas.openxmlformats.org/markup-compatibility/2006">
              <mc:Choice xmlns:v="urn:schemas-microsoft-com:vml" Requires="v">
                <p:oleObj spid="_x0000_s4137" name="Equation" r:id="rId9" imgW="825480" imgH="215640" progId="Equation.DSMT4">
                  <p:embed/>
                </p:oleObj>
              </mc:Choice>
              <mc:Fallback>
                <p:oleObj name="Equation" r:id="rId9" imgW="825480" imgH="2156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95975" y="4437063"/>
                        <a:ext cx="145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idx="1"/>
          </p:nvPr>
        </p:nvSpPr>
        <p:spPr/>
        <p:txBody>
          <a:bodyPr/>
          <a:lstStyle/>
          <a:p>
            <a:pPr marL="609600" indent="-609600" eaLnBrk="1" hangingPunct="1"/>
            <a:r>
              <a:rPr lang="zh-CN" altLang="en-US" smtClean="0"/>
              <a:t>解：设发射机输出功率为     </a:t>
            </a:r>
          </a:p>
          <a:p>
            <a:pPr marL="609600" indent="-609600" eaLnBrk="1" hangingPunct="1"/>
            <a:r>
              <a:rPr lang="zh-CN" altLang="en-US" smtClean="0"/>
              <a:t>       </a:t>
            </a:r>
          </a:p>
          <a:p>
            <a:pPr marL="609600" indent="-609600" eaLnBrk="1" hangingPunct="1"/>
            <a:r>
              <a:rPr lang="zh-CN" altLang="en-US" smtClean="0"/>
              <a:t>损耗                                </a:t>
            </a:r>
          </a:p>
          <a:p>
            <a:pPr marL="609600" indent="-609600" eaLnBrk="1" hangingPunct="1"/>
            <a:r>
              <a:rPr lang="zh-CN" altLang="en-US" smtClean="0"/>
              <a:t>       </a:t>
            </a:r>
          </a:p>
          <a:p>
            <a:pPr marL="609600" indent="-609600" eaLnBrk="1" hangingPunct="1"/>
            <a:r>
              <a:rPr lang="zh-CN" altLang="en-US" smtClean="0"/>
              <a:t>已知</a:t>
            </a:r>
          </a:p>
          <a:p>
            <a:pPr marL="609600" indent="-609600" eaLnBrk="1" hangingPunct="1"/>
            <a:r>
              <a:rPr lang="zh-CN" altLang="en-US" smtClean="0"/>
              <a:t> </a:t>
            </a:r>
          </a:p>
        </p:txBody>
      </p:sp>
      <p:sp>
        <p:nvSpPr>
          <p:cNvPr id="10035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6373" name="Object 5"/>
          <p:cNvGraphicFramePr>
            <a:graphicFrameLocks noChangeAspect="1"/>
          </p:cNvGraphicFramePr>
          <p:nvPr/>
        </p:nvGraphicFramePr>
        <p:xfrm>
          <a:off x="5292725" y="1989138"/>
          <a:ext cx="501650" cy="576262"/>
        </p:xfrm>
        <a:graphic>
          <a:graphicData uri="http://schemas.openxmlformats.org/presentationml/2006/ole">
            <mc:AlternateContent xmlns:mc="http://schemas.openxmlformats.org/markup-compatibility/2006">
              <mc:Choice xmlns:v="urn:schemas-microsoft-com:vml" Requires="v">
                <p:oleObj spid="_x0000_s100381" name="公式" r:id="rId3" imgW="190335" imgH="215713" progId="Equation.3">
                  <p:embed/>
                </p:oleObj>
              </mc:Choice>
              <mc:Fallback>
                <p:oleObj name="公式" r:id="rId3" imgW="190335" imgH="2157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1989138"/>
                        <a:ext cx="50165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5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6375" name="Object 7"/>
          <p:cNvGraphicFramePr>
            <a:graphicFrameLocks noChangeAspect="1"/>
          </p:cNvGraphicFramePr>
          <p:nvPr/>
        </p:nvGraphicFramePr>
        <p:xfrm>
          <a:off x="1763713" y="2997200"/>
          <a:ext cx="3384550" cy="1014413"/>
        </p:xfrm>
        <a:graphic>
          <a:graphicData uri="http://schemas.openxmlformats.org/presentationml/2006/ole">
            <mc:AlternateContent xmlns:mc="http://schemas.openxmlformats.org/markup-compatibility/2006">
              <mc:Choice xmlns:v="urn:schemas-microsoft-com:vml" Requires="v">
                <p:oleObj spid="_x0000_s100382" name="公式" r:id="rId5" imgW="1497950" imgH="444307" progId="Equation.3">
                  <p:embed/>
                </p:oleObj>
              </mc:Choice>
              <mc:Fallback>
                <p:oleObj name="公式" r:id="rId5" imgW="1497950" imgH="44430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997200"/>
                        <a:ext cx="3384550"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60" name="Rectangle 8"/>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6377" name="Object 9"/>
          <p:cNvGraphicFramePr>
            <a:graphicFrameLocks noChangeAspect="1"/>
          </p:cNvGraphicFramePr>
          <p:nvPr/>
        </p:nvGraphicFramePr>
        <p:xfrm>
          <a:off x="1763713" y="4221163"/>
          <a:ext cx="4248150" cy="977900"/>
        </p:xfrm>
        <a:graphic>
          <a:graphicData uri="http://schemas.openxmlformats.org/presentationml/2006/ole">
            <mc:AlternateContent xmlns:mc="http://schemas.openxmlformats.org/markup-compatibility/2006">
              <mc:Choice xmlns:v="urn:schemas-microsoft-com:vml" Requires="v">
                <p:oleObj spid="_x0000_s100383" name="公式" r:id="rId7" imgW="1943100" imgH="444500" progId="Equation.3">
                  <p:embed/>
                </p:oleObj>
              </mc:Choice>
              <mc:Fallback>
                <p:oleObj name="公式" r:id="rId7" imgW="1943100" imgH="4445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4221163"/>
                        <a:ext cx="424815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idx="1"/>
          </p:nvPr>
        </p:nvSpPr>
        <p:spPr>
          <a:xfrm>
            <a:off x="301625" y="1600200"/>
            <a:ext cx="8662988" cy="5257800"/>
          </a:xfrm>
        </p:spPr>
        <p:txBody>
          <a:bodyPr/>
          <a:lstStyle/>
          <a:p>
            <a:pPr marL="609600" indent="-609600" eaLnBrk="1" hangingPunct="1"/>
            <a:r>
              <a:rPr lang="zh-CN" altLang="en-US" smtClean="0"/>
              <a:t>（</a:t>
            </a:r>
            <a:r>
              <a:rPr lang="en-US" altLang="zh-CN" smtClean="0"/>
              <a:t>1</a:t>
            </a:r>
            <a:r>
              <a:rPr lang="zh-CN" altLang="en-US" smtClean="0"/>
              <a:t>） </a:t>
            </a:r>
            <a:r>
              <a:rPr lang="en-US" altLang="zh-CN" smtClean="0"/>
              <a:t>DSB/SC</a:t>
            </a:r>
            <a:r>
              <a:rPr lang="zh-CN" altLang="en-US" smtClean="0"/>
              <a:t>方式</a:t>
            </a:r>
          </a:p>
          <a:p>
            <a:pPr marL="609600" indent="-609600" eaLnBrk="1" hangingPunct="1"/>
            <a:r>
              <a:rPr lang="zh-CN" altLang="en-US" smtClean="0"/>
              <a:t>      因                   则</a:t>
            </a:r>
          </a:p>
          <a:p>
            <a:pPr marL="609600" indent="-609600" eaLnBrk="1" hangingPunct="1"/>
            <a:r>
              <a:rPr lang="zh-CN" altLang="en-US" smtClean="0"/>
              <a:t>   又因                  则</a:t>
            </a:r>
          </a:p>
          <a:p>
            <a:pPr marL="609600" indent="-609600" eaLnBrk="1" hangingPunct="1"/>
            <a:r>
              <a:rPr lang="zh-CN" altLang="en-US" smtClean="0"/>
              <a:t>故</a:t>
            </a:r>
          </a:p>
          <a:p>
            <a:pPr marL="609600" indent="-609600" eaLnBrk="1" hangingPunct="1"/>
            <a:r>
              <a:rPr lang="zh-CN" altLang="en-US" smtClean="0"/>
              <a:t>（</a:t>
            </a:r>
            <a:r>
              <a:rPr lang="en-US" altLang="zh-CN" smtClean="0"/>
              <a:t>2</a:t>
            </a:r>
            <a:r>
              <a:rPr lang="zh-CN" altLang="en-US" smtClean="0"/>
              <a:t>） </a:t>
            </a:r>
            <a:r>
              <a:rPr lang="en-US" altLang="zh-CN" smtClean="0"/>
              <a:t>SSB/SC</a:t>
            </a:r>
            <a:r>
              <a:rPr lang="zh-CN" altLang="en-US" smtClean="0"/>
              <a:t>方式</a:t>
            </a:r>
          </a:p>
          <a:p>
            <a:pPr marL="609600" indent="-609600" eaLnBrk="1" hangingPunct="1"/>
            <a:r>
              <a:rPr lang="zh-CN" altLang="en-US" smtClean="0"/>
              <a:t>      因   </a:t>
            </a:r>
            <a:r>
              <a:rPr lang="en-US" altLang="zh-CN" smtClean="0"/>
              <a:t>G</a:t>
            </a:r>
            <a:r>
              <a:rPr lang="zh-CN" altLang="en-US" smtClean="0"/>
              <a:t>＝</a:t>
            </a:r>
            <a:r>
              <a:rPr lang="en-US" altLang="zh-CN" smtClean="0"/>
              <a:t>1        </a:t>
            </a:r>
            <a:r>
              <a:rPr lang="zh-CN" altLang="en-US" smtClean="0"/>
              <a:t>则</a:t>
            </a:r>
          </a:p>
          <a:p>
            <a:pPr marL="609600" indent="-609600" eaLnBrk="1" hangingPunct="1"/>
            <a:r>
              <a:rPr lang="zh-CN" altLang="en-US" smtClean="0"/>
              <a:t>   又因                   则</a:t>
            </a:r>
          </a:p>
          <a:p>
            <a:pPr marL="609600" indent="-609600" eaLnBrk="1" hangingPunct="1"/>
            <a:r>
              <a:rPr lang="zh-CN" altLang="en-US" smtClean="0"/>
              <a:t>故 </a:t>
            </a:r>
          </a:p>
        </p:txBody>
      </p:sp>
      <p:sp>
        <p:nvSpPr>
          <p:cNvPr id="10138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7397" name="Object 5"/>
          <p:cNvGraphicFramePr>
            <a:graphicFrameLocks noChangeAspect="1"/>
          </p:cNvGraphicFramePr>
          <p:nvPr/>
        </p:nvGraphicFramePr>
        <p:xfrm>
          <a:off x="1692275" y="2205038"/>
          <a:ext cx="1152525" cy="533400"/>
        </p:xfrm>
        <a:graphic>
          <a:graphicData uri="http://schemas.openxmlformats.org/presentationml/2006/ole">
            <mc:AlternateContent xmlns:mc="http://schemas.openxmlformats.org/markup-compatibility/2006">
              <mc:Choice xmlns:v="urn:schemas-microsoft-com:vml" Requires="v">
                <p:oleObj spid="_x0000_s101459" name="公式" r:id="rId3" imgW="393359" imgH="177646" progId="Equation.3">
                  <p:embed/>
                </p:oleObj>
              </mc:Choice>
              <mc:Fallback>
                <p:oleObj name="公式" r:id="rId3" imgW="393359" imgH="17764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205038"/>
                        <a:ext cx="11525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89"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7399" name="Object 7"/>
          <p:cNvGraphicFramePr>
            <a:graphicFrameLocks noChangeAspect="1"/>
          </p:cNvGraphicFramePr>
          <p:nvPr/>
        </p:nvGraphicFramePr>
        <p:xfrm>
          <a:off x="4211638" y="1989138"/>
          <a:ext cx="2232025" cy="920750"/>
        </p:xfrm>
        <a:graphic>
          <a:graphicData uri="http://schemas.openxmlformats.org/presentationml/2006/ole">
            <mc:AlternateContent xmlns:mc="http://schemas.openxmlformats.org/markup-compatibility/2006">
              <mc:Choice xmlns:v="urn:schemas-microsoft-com:vml" Requires="v">
                <p:oleObj spid="_x0000_s101460" name="公式" r:id="rId5" imgW="1040948" imgH="431613" progId="Equation.3">
                  <p:embed/>
                </p:oleObj>
              </mc:Choice>
              <mc:Fallback>
                <p:oleObj name="公式" r:id="rId5" imgW="1040948" imgH="431613"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1989138"/>
                        <a:ext cx="2232025"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90" name="Rectangle 8"/>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7401" name="Object 9"/>
          <p:cNvGraphicFramePr>
            <a:graphicFrameLocks noChangeAspect="1"/>
          </p:cNvGraphicFramePr>
          <p:nvPr/>
        </p:nvGraphicFramePr>
        <p:xfrm>
          <a:off x="1763713" y="2852738"/>
          <a:ext cx="1584325" cy="584200"/>
        </p:xfrm>
        <a:graphic>
          <a:graphicData uri="http://schemas.openxmlformats.org/presentationml/2006/ole">
            <mc:AlternateContent xmlns:mc="http://schemas.openxmlformats.org/markup-compatibility/2006">
              <mc:Choice xmlns:v="urn:schemas-microsoft-com:vml" Requires="v">
                <p:oleObj spid="_x0000_s101461" name="公式" r:id="rId7" imgW="622030" imgH="228501" progId="Equation.3">
                  <p:embed/>
                </p:oleObj>
              </mc:Choice>
              <mc:Fallback>
                <p:oleObj name="公式" r:id="rId7" imgW="622030" imgH="228501"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2852738"/>
                        <a:ext cx="158432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91" name="Rectangle 1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7403" name="Object 11"/>
          <p:cNvGraphicFramePr>
            <a:graphicFrameLocks noChangeAspect="1"/>
          </p:cNvGraphicFramePr>
          <p:nvPr/>
        </p:nvGraphicFramePr>
        <p:xfrm>
          <a:off x="4140200" y="2852738"/>
          <a:ext cx="4679950" cy="531812"/>
        </p:xfrm>
        <a:graphic>
          <a:graphicData uri="http://schemas.openxmlformats.org/presentationml/2006/ole">
            <mc:AlternateContent xmlns:mc="http://schemas.openxmlformats.org/markup-compatibility/2006">
              <mc:Choice xmlns:v="urn:schemas-microsoft-com:vml" Requires="v">
                <p:oleObj spid="_x0000_s101462" name="公式" r:id="rId9" imgW="2095500" imgH="241300" progId="Equation.3">
                  <p:embed/>
                </p:oleObj>
              </mc:Choice>
              <mc:Fallback>
                <p:oleObj name="公式" r:id="rId9" imgW="2095500" imgH="2413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0200" y="2852738"/>
                        <a:ext cx="467995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92" name="Rectangle 12"/>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7405" name="Object 13"/>
          <p:cNvGraphicFramePr>
            <a:graphicFrameLocks noChangeAspect="1"/>
          </p:cNvGraphicFramePr>
          <p:nvPr/>
        </p:nvGraphicFramePr>
        <p:xfrm>
          <a:off x="1116013" y="3357563"/>
          <a:ext cx="4248150" cy="698500"/>
        </p:xfrm>
        <a:graphic>
          <a:graphicData uri="http://schemas.openxmlformats.org/presentationml/2006/ole">
            <mc:AlternateContent xmlns:mc="http://schemas.openxmlformats.org/markup-compatibility/2006">
              <mc:Choice xmlns:v="urn:schemas-microsoft-com:vml" Requires="v">
                <p:oleObj spid="_x0000_s101463" name="公式" r:id="rId11" imgW="1447800" imgH="241300" progId="Equation.3">
                  <p:embed/>
                </p:oleObj>
              </mc:Choice>
              <mc:Fallback>
                <p:oleObj name="公式" r:id="rId11" imgW="1447800" imgH="2413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3357563"/>
                        <a:ext cx="424815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93"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7407" name="Object 15"/>
          <p:cNvGraphicFramePr>
            <a:graphicFrameLocks noChangeAspect="1"/>
          </p:cNvGraphicFramePr>
          <p:nvPr/>
        </p:nvGraphicFramePr>
        <p:xfrm>
          <a:off x="4211638" y="4365625"/>
          <a:ext cx="2016125" cy="873125"/>
        </p:xfrm>
        <a:graphic>
          <a:graphicData uri="http://schemas.openxmlformats.org/presentationml/2006/ole">
            <mc:AlternateContent xmlns:mc="http://schemas.openxmlformats.org/markup-compatibility/2006">
              <mc:Choice xmlns:v="urn:schemas-microsoft-com:vml" Requires="v">
                <p:oleObj spid="_x0000_s101464" name="公式" r:id="rId13" imgW="990170" imgH="431613" progId="Equation.3">
                  <p:embed/>
                </p:oleObj>
              </mc:Choice>
              <mc:Fallback>
                <p:oleObj name="公式" r:id="rId13" imgW="990170" imgH="431613"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11638" y="4365625"/>
                        <a:ext cx="2016125"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94"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7409" name="Object 17"/>
          <p:cNvGraphicFramePr>
            <a:graphicFrameLocks noChangeAspect="1"/>
          </p:cNvGraphicFramePr>
          <p:nvPr/>
        </p:nvGraphicFramePr>
        <p:xfrm>
          <a:off x="1763713" y="5157788"/>
          <a:ext cx="1584325" cy="585787"/>
        </p:xfrm>
        <a:graphic>
          <a:graphicData uri="http://schemas.openxmlformats.org/presentationml/2006/ole">
            <mc:AlternateContent xmlns:mc="http://schemas.openxmlformats.org/markup-compatibility/2006">
              <mc:Choice xmlns:v="urn:schemas-microsoft-com:vml" Requires="v">
                <p:oleObj spid="_x0000_s101465" name="公式" r:id="rId15" imgW="622030" imgH="228501" progId="Equation.3">
                  <p:embed/>
                </p:oleObj>
              </mc:Choice>
              <mc:Fallback>
                <p:oleObj name="公式" r:id="rId15" imgW="622030" imgH="228501"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63713" y="5157788"/>
                        <a:ext cx="1584325"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95" name="Rectangle 18"/>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7411" name="Object 19"/>
          <p:cNvGraphicFramePr>
            <a:graphicFrameLocks noChangeAspect="1"/>
          </p:cNvGraphicFramePr>
          <p:nvPr/>
        </p:nvGraphicFramePr>
        <p:xfrm>
          <a:off x="4140200" y="5229225"/>
          <a:ext cx="4392613" cy="501650"/>
        </p:xfrm>
        <a:graphic>
          <a:graphicData uri="http://schemas.openxmlformats.org/presentationml/2006/ole">
            <mc:AlternateContent xmlns:mc="http://schemas.openxmlformats.org/markup-compatibility/2006">
              <mc:Choice xmlns:v="urn:schemas-microsoft-com:vml" Requires="v">
                <p:oleObj spid="_x0000_s101466" name="公式" r:id="rId17" imgW="2082800" imgH="241300" progId="Equation.3">
                  <p:embed/>
                </p:oleObj>
              </mc:Choice>
              <mc:Fallback>
                <p:oleObj name="公式" r:id="rId17" imgW="2082800" imgH="24130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40200" y="5229225"/>
                        <a:ext cx="4392613"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96" name="Rectangle 2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7413" name="Object 21"/>
          <p:cNvGraphicFramePr>
            <a:graphicFrameLocks noChangeAspect="1"/>
          </p:cNvGraphicFramePr>
          <p:nvPr/>
        </p:nvGraphicFramePr>
        <p:xfrm>
          <a:off x="1116013" y="5805488"/>
          <a:ext cx="4105275" cy="681037"/>
        </p:xfrm>
        <a:graphic>
          <a:graphicData uri="http://schemas.openxmlformats.org/presentationml/2006/ole">
            <mc:AlternateContent xmlns:mc="http://schemas.openxmlformats.org/markup-compatibility/2006">
              <mc:Choice xmlns:v="urn:schemas-microsoft-com:vml" Requires="v">
                <p:oleObj spid="_x0000_s101467" name="公式" r:id="rId19" imgW="1435100" imgH="241300" progId="Equation.3">
                  <p:embed/>
                </p:oleObj>
              </mc:Choice>
              <mc:Fallback>
                <p:oleObj name="公式" r:id="rId19" imgW="1435100" imgH="241300"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16013" y="5805488"/>
                        <a:ext cx="4105275"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1393"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1394"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2" name="Rectangle 2"/>
          <p:cNvSpPr txBox="1">
            <a:spLocks noChangeArrowheads="1"/>
          </p:cNvSpPr>
          <p:nvPr/>
        </p:nvSpPr>
        <p:spPr bwMode="auto">
          <a:xfrm>
            <a:off x="250825" y="1268760"/>
            <a:ext cx="8893175" cy="5832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zh-CN" sz="3200" b="0" i="0" u="none" strike="noStrike" kern="0" cap="none" spc="0" normalizeH="0" baseline="0" noProof="0" smtClean="0">
                <a:ln>
                  <a:noFill/>
                </a:ln>
                <a:solidFill>
                  <a:schemeClr val="tx1"/>
                </a:solidFill>
                <a:effectLst/>
                <a:uLnTx/>
                <a:uFillTx/>
                <a:latin typeface="+mn-lt"/>
                <a:ea typeface="+mn-ea"/>
                <a:cs typeface="+mn-cs"/>
              </a:rPr>
              <a:t>        </a:t>
            </a:r>
            <a:r>
              <a:rPr kumimoji="1" lang="zh-CN" altLang="en-US" sz="3200" b="0" i="0" u="none" strike="noStrike" kern="0" cap="none" spc="0" normalizeH="0" baseline="0" noProof="0" smtClean="0">
                <a:ln>
                  <a:noFill/>
                </a:ln>
                <a:solidFill>
                  <a:schemeClr val="tx1"/>
                </a:solidFill>
                <a:effectLst/>
                <a:uLnTx/>
                <a:uFillTx/>
                <a:latin typeface="+mn-lt"/>
                <a:ea typeface="+mn-ea"/>
                <a:cs typeface="+mn-cs"/>
              </a:rPr>
              <a:t>例 </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4.9   </a:t>
            </a:r>
            <a:r>
              <a:rPr kumimoji="1" lang="zh-CN" altLang="en-US" sz="3200" b="0" i="0" u="none" strike="noStrike" kern="0" cap="none" spc="0" normalizeH="0" baseline="0" noProof="0" smtClean="0">
                <a:ln>
                  <a:noFill/>
                </a:ln>
                <a:solidFill>
                  <a:schemeClr val="tx1"/>
                </a:solidFill>
                <a:effectLst/>
                <a:uLnTx/>
                <a:uFillTx/>
                <a:latin typeface="+mn-lt"/>
                <a:ea typeface="+mn-ea"/>
                <a:cs typeface="+mn-cs"/>
              </a:rPr>
              <a:t>设某信道具有均匀的双边噪声功率谱</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zh-CN" altLang="en-US" sz="3200" b="0" i="0" u="none" strike="noStrike" kern="0" cap="none" spc="0" normalizeH="0" baseline="0" noProof="0" smtClean="0">
                <a:ln>
                  <a:noFill/>
                </a:ln>
                <a:solidFill>
                  <a:schemeClr val="tx1"/>
                </a:solidFill>
                <a:effectLst/>
                <a:uLnTx/>
                <a:uFillTx/>
                <a:latin typeface="+mn-lt"/>
                <a:ea typeface="+mn-ea"/>
                <a:cs typeface="+mn-cs"/>
              </a:rPr>
              <a:t>   密度</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5×10</a:t>
            </a:r>
            <a:r>
              <a:rPr kumimoji="1" lang="en-US" altLang="zh-CN" sz="3200" b="0" i="0" u="none" strike="noStrike" kern="0" cap="none" spc="0" normalizeH="0" baseline="30000" noProof="0" smtClean="0">
                <a:ln>
                  <a:noFill/>
                </a:ln>
                <a:solidFill>
                  <a:schemeClr val="tx1"/>
                </a:solidFill>
                <a:effectLst/>
                <a:uLnTx/>
                <a:uFillTx/>
                <a:latin typeface="+mn-lt"/>
                <a:ea typeface="+mn-ea"/>
                <a:cs typeface="+mn-cs"/>
              </a:rPr>
              <a:t>-4</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W/Hz</a:t>
            </a:r>
            <a:r>
              <a:rPr kumimoji="1" lang="zh-CN" altLang="en-US" sz="3200" b="0" i="0" u="none" strike="noStrike" kern="0" cap="none" spc="0" normalizeH="0" baseline="0" noProof="0" smtClean="0">
                <a:ln>
                  <a:noFill/>
                </a:ln>
                <a:solidFill>
                  <a:schemeClr val="tx1"/>
                </a:solidFill>
                <a:effectLst/>
                <a:uLnTx/>
                <a:uFillTx/>
                <a:latin typeface="+mn-lt"/>
                <a:ea typeface="+mn-ea"/>
                <a:cs typeface="+mn-cs"/>
              </a:rPr>
              <a:t>，在该信道中传输振幅调制信号，并设调制信号</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m</a:t>
            </a:r>
            <a:r>
              <a:rPr kumimoji="1" lang="zh-CN" altLang="en-US" sz="3200" b="0" i="0" u="none" strike="noStrike" kern="0" cap="none" spc="0" normalizeH="0" baseline="0" noProof="0" smtClean="0">
                <a:ln>
                  <a:noFill/>
                </a:ln>
                <a:solidFill>
                  <a:schemeClr val="tx1"/>
                </a:solidFill>
                <a:effectLst/>
                <a:uLnTx/>
                <a:uFillTx/>
                <a:latin typeface="+mn-lt"/>
                <a:ea typeface="+mn-ea"/>
                <a:cs typeface="+mn-cs"/>
              </a:rPr>
              <a:t>（</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t</a:t>
            </a:r>
            <a:r>
              <a:rPr kumimoji="1" lang="zh-CN" altLang="en-US" sz="3200" b="0" i="0" u="none" strike="noStrike" kern="0" cap="none" spc="0" normalizeH="0" baseline="0" noProof="0" smtClean="0">
                <a:ln>
                  <a:noFill/>
                </a:ln>
                <a:solidFill>
                  <a:schemeClr val="tx1"/>
                </a:solidFill>
                <a:effectLst/>
                <a:uLnTx/>
                <a:uFillTx/>
                <a:latin typeface="+mn-lt"/>
                <a:ea typeface="+mn-ea"/>
                <a:cs typeface="+mn-cs"/>
              </a:rPr>
              <a:t>）的频带限制在</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5kHz</a:t>
            </a:r>
            <a:r>
              <a:rPr kumimoji="1" lang="zh-CN" altLang="en-US" sz="3200" b="0" i="0" u="none" strike="noStrike" kern="0" cap="none" spc="0" normalizeH="0" baseline="0" noProof="0" smtClean="0">
                <a:ln>
                  <a:noFill/>
                </a:ln>
                <a:solidFill>
                  <a:schemeClr val="tx1"/>
                </a:solidFill>
                <a:effectLst/>
                <a:uLnTx/>
                <a:uFillTx/>
                <a:latin typeface="+mn-lt"/>
                <a:ea typeface="+mn-ea"/>
                <a:cs typeface="+mn-cs"/>
              </a:rPr>
              <a:t>，而载频是</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100kHz</a:t>
            </a:r>
            <a:r>
              <a:rPr kumimoji="1" lang="zh-CN" altLang="en-US" sz="3200" b="0" i="0" u="none" strike="noStrike" kern="0" cap="none" spc="0" normalizeH="0" baseline="0" noProof="0" smtClean="0">
                <a:ln>
                  <a:noFill/>
                </a:ln>
                <a:solidFill>
                  <a:schemeClr val="tx1"/>
                </a:solidFill>
                <a:effectLst/>
                <a:uLnTx/>
                <a:uFillTx/>
                <a:latin typeface="+mn-lt"/>
                <a:ea typeface="+mn-ea"/>
                <a:cs typeface="+mn-cs"/>
              </a:rPr>
              <a:t>，边带功率为</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10kW</a:t>
            </a:r>
            <a:r>
              <a:rPr kumimoji="1" lang="zh-CN" altLang="en-US" sz="3200" b="0" i="0" u="none" strike="noStrike" kern="0" cap="none" spc="0" normalizeH="0" baseline="0" noProof="0" smtClean="0">
                <a:ln>
                  <a:noFill/>
                </a:ln>
                <a:solidFill>
                  <a:schemeClr val="tx1"/>
                </a:solidFill>
                <a:effectLst/>
                <a:uLnTx/>
                <a:uFillTx/>
                <a:latin typeface="+mn-lt"/>
                <a:ea typeface="+mn-ea"/>
                <a:cs typeface="+mn-cs"/>
              </a:rPr>
              <a:t>，载波功率为</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40kW</a:t>
            </a:r>
            <a:r>
              <a:rPr kumimoji="1" lang="zh-CN" altLang="en-US" sz="3200" b="0" i="0" u="none" strike="noStrike" kern="0" cap="none" spc="0" normalizeH="0" baseline="0" noProof="0" smtClean="0">
                <a:ln>
                  <a:noFill/>
                </a:ln>
                <a:solidFill>
                  <a:schemeClr val="tx1"/>
                </a:solidFill>
                <a:effectLst/>
                <a:uLnTx/>
                <a:uFillTx/>
                <a:latin typeface="+mn-lt"/>
                <a:ea typeface="+mn-ea"/>
                <a:cs typeface="+mn-cs"/>
              </a:rPr>
              <a:t>。若接收机的输入信号先经过一个合适的理想带通滤波器，然后再加至包络检波器进行解调。试求：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zh-CN" altLang="en-US" sz="3200" b="0" i="0" u="none" strike="noStrike" kern="0" cap="none" spc="0" normalizeH="0" baseline="0" noProof="0" smtClean="0">
                <a:ln>
                  <a:noFill/>
                </a:ln>
                <a:solidFill>
                  <a:schemeClr val="tx1"/>
                </a:solidFill>
                <a:effectLst/>
                <a:uLnTx/>
                <a:uFillTx/>
                <a:latin typeface="+mn-lt"/>
                <a:ea typeface="+mn-ea"/>
                <a:cs typeface="+mn-cs"/>
              </a:rPr>
              <a:t>（</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1</a:t>
            </a:r>
            <a:r>
              <a:rPr kumimoji="1" lang="zh-CN" altLang="en-US" sz="3200" b="0" i="0" u="none" strike="noStrike" kern="0" cap="none" spc="0" normalizeH="0" baseline="0" noProof="0" smtClean="0">
                <a:ln>
                  <a:noFill/>
                </a:ln>
                <a:solidFill>
                  <a:schemeClr val="tx1"/>
                </a:solidFill>
                <a:effectLst/>
                <a:uLnTx/>
                <a:uFillTx/>
                <a:latin typeface="+mn-lt"/>
                <a:ea typeface="+mn-ea"/>
                <a:cs typeface="+mn-cs"/>
              </a:rPr>
              <a:t>）解调器输入端的信噪功率比；</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zh-CN" altLang="en-US" sz="3200" b="0" i="0" u="none" strike="noStrike" kern="0" cap="none" spc="0" normalizeH="0" baseline="0" noProof="0" smtClean="0">
                <a:ln>
                  <a:noFill/>
                </a:ln>
                <a:solidFill>
                  <a:schemeClr val="tx1"/>
                </a:solidFill>
                <a:effectLst/>
                <a:uLnTx/>
                <a:uFillTx/>
                <a:latin typeface="+mn-lt"/>
                <a:ea typeface="+mn-ea"/>
                <a:cs typeface="+mn-cs"/>
              </a:rPr>
              <a:t>（</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2</a:t>
            </a:r>
            <a:r>
              <a:rPr kumimoji="1" lang="zh-CN" altLang="en-US" sz="3200" b="0" i="0" u="none" strike="noStrike" kern="0" cap="none" spc="0" normalizeH="0" baseline="0" noProof="0" smtClean="0">
                <a:ln>
                  <a:noFill/>
                </a:ln>
                <a:solidFill>
                  <a:schemeClr val="tx1"/>
                </a:solidFill>
                <a:effectLst/>
                <a:uLnTx/>
                <a:uFillTx/>
                <a:latin typeface="+mn-lt"/>
                <a:ea typeface="+mn-ea"/>
                <a:cs typeface="+mn-cs"/>
              </a:rPr>
              <a:t>）解调器输出端的信噪功率比；</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zh-CN" altLang="en-US" sz="3200" b="0" i="0" u="none" strike="noStrike" kern="0" cap="none" spc="0" normalizeH="0" baseline="0" noProof="0" smtClean="0">
                <a:ln>
                  <a:noFill/>
                </a:ln>
                <a:solidFill>
                  <a:schemeClr val="tx1"/>
                </a:solidFill>
                <a:effectLst/>
                <a:uLnTx/>
                <a:uFillTx/>
                <a:latin typeface="+mn-lt"/>
                <a:ea typeface="+mn-ea"/>
                <a:cs typeface="+mn-cs"/>
              </a:rPr>
              <a:t>（</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3</a:t>
            </a:r>
            <a:r>
              <a:rPr kumimoji="1" lang="zh-CN" altLang="en-US" sz="3200" b="0" i="0" u="none" strike="noStrike" kern="0" cap="none" spc="0" normalizeH="0" baseline="0" noProof="0" smtClean="0">
                <a:ln>
                  <a:noFill/>
                </a:ln>
                <a:solidFill>
                  <a:schemeClr val="tx1"/>
                </a:solidFill>
                <a:effectLst/>
                <a:uLnTx/>
                <a:uFillTx/>
                <a:latin typeface="+mn-lt"/>
                <a:ea typeface="+mn-ea"/>
                <a:cs typeface="+mn-cs"/>
              </a:rPr>
              <a:t>）制度增益</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G</a:t>
            </a:r>
            <a:r>
              <a:rPr kumimoji="1" lang="zh-CN" altLang="en-US" sz="3200" b="0" i="0" u="none" strike="noStrike" kern="0" cap="none" spc="0" normalizeH="0" baseline="0" noProof="0" smtClean="0">
                <a:ln>
                  <a:noFill/>
                </a:ln>
                <a:solidFill>
                  <a:schemeClr val="tx1"/>
                </a:solidFill>
                <a:effectLst/>
                <a:uLnTx/>
                <a:uFillTx/>
                <a:latin typeface="+mn-lt"/>
                <a:ea typeface="+mn-ea"/>
                <a:cs typeface="+mn-cs"/>
              </a:rPr>
              <a:t>。</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med">
    <p:zo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idx="1"/>
          </p:nvPr>
        </p:nvSpPr>
        <p:spPr>
          <a:xfrm>
            <a:off x="685800" y="1693887"/>
            <a:ext cx="7772400" cy="4114800"/>
          </a:xfrm>
        </p:spPr>
        <p:txBody>
          <a:bodyPr/>
          <a:lstStyle/>
          <a:p>
            <a:pPr eaLnBrk="1" hangingPunct="1"/>
            <a:r>
              <a:rPr lang="zh-CN" altLang="en-US" smtClean="0"/>
              <a:t>解： （</a:t>
            </a:r>
            <a:r>
              <a:rPr lang="en-US" altLang="zh-CN" smtClean="0"/>
              <a:t>1</a:t>
            </a:r>
            <a:r>
              <a:rPr lang="zh-CN" altLang="en-US" smtClean="0"/>
              <a:t>）设</a:t>
            </a:r>
          </a:p>
          <a:p>
            <a:pPr eaLnBrk="1" hangingPunct="1"/>
            <a:r>
              <a:rPr lang="zh-CN" altLang="en-US" smtClean="0"/>
              <a:t>      则</a:t>
            </a:r>
          </a:p>
          <a:p>
            <a:pPr eaLnBrk="1" hangingPunct="1"/>
            <a:r>
              <a:rPr lang="zh-CN" altLang="en-US" smtClean="0"/>
              <a:t>      </a:t>
            </a:r>
          </a:p>
          <a:p>
            <a:pPr eaLnBrk="1" hangingPunct="1"/>
            <a:r>
              <a:rPr lang="zh-CN" altLang="en-US" smtClean="0"/>
              <a:t>      式中                                                。</a:t>
            </a:r>
          </a:p>
          <a:p>
            <a:pPr eaLnBrk="1" hangingPunct="1"/>
            <a:r>
              <a:rPr lang="zh-CN" altLang="en-US" smtClean="0"/>
              <a:t>     又</a:t>
            </a:r>
          </a:p>
          <a:p>
            <a:pPr eaLnBrk="1" hangingPunct="1"/>
            <a:r>
              <a:rPr lang="zh-CN" altLang="en-US" smtClean="0"/>
              <a:t>      故    </a:t>
            </a:r>
          </a:p>
        </p:txBody>
      </p:sp>
      <p:sp>
        <p:nvSpPr>
          <p:cNvPr id="10240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9445" name="Object 5"/>
          <p:cNvGraphicFramePr>
            <a:graphicFrameLocks noChangeAspect="1"/>
          </p:cNvGraphicFramePr>
          <p:nvPr/>
        </p:nvGraphicFramePr>
        <p:xfrm>
          <a:off x="3132138" y="1628800"/>
          <a:ext cx="5616575" cy="590550"/>
        </p:xfrm>
        <a:graphic>
          <a:graphicData uri="http://schemas.openxmlformats.org/presentationml/2006/ole">
            <mc:AlternateContent xmlns:mc="http://schemas.openxmlformats.org/markup-compatibility/2006">
              <mc:Choice xmlns:v="urn:schemas-microsoft-com:vml" Requires="v">
                <p:oleObj spid="_x0000_s102447" name="公式" r:id="rId3" imgW="2451100" imgH="254000" progId="Equation.3">
                  <p:embed/>
                </p:oleObj>
              </mc:Choice>
              <mc:Fallback>
                <p:oleObj name="公式" r:id="rId3" imgW="2451100" imgH="254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628800"/>
                        <a:ext cx="561657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0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9447" name="Object 7"/>
          <p:cNvGraphicFramePr>
            <a:graphicFrameLocks noChangeAspect="1"/>
          </p:cNvGraphicFramePr>
          <p:nvPr/>
        </p:nvGraphicFramePr>
        <p:xfrm>
          <a:off x="1979613" y="2493987"/>
          <a:ext cx="6769100" cy="877888"/>
        </p:xfrm>
        <a:graphic>
          <a:graphicData uri="http://schemas.openxmlformats.org/presentationml/2006/ole">
            <mc:AlternateContent xmlns:mc="http://schemas.openxmlformats.org/markup-compatibility/2006">
              <mc:Choice xmlns:v="urn:schemas-microsoft-com:vml" Requires="v">
                <p:oleObj spid="_x0000_s102448" name="公式" r:id="rId5" imgW="3009900" imgH="393700" progId="Equation.3">
                  <p:embed/>
                </p:oleObj>
              </mc:Choice>
              <mc:Fallback>
                <p:oleObj name="公式" r:id="rId5" imgW="3009900" imgH="393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493987"/>
                        <a:ext cx="6769100"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1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9449" name="Object 9"/>
          <p:cNvGraphicFramePr>
            <a:graphicFrameLocks noChangeAspect="1"/>
          </p:cNvGraphicFramePr>
          <p:nvPr/>
        </p:nvGraphicFramePr>
        <p:xfrm>
          <a:off x="2268538" y="3502050"/>
          <a:ext cx="4895850" cy="579437"/>
        </p:xfrm>
        <a:graphic>
          <a:graphicData uri="http://schemas.openxmlformats.org/presentationml/2006/ole">
            <mc:AlternateContent xmlns:mc="http://schemas.openxmlformats.org/markup-compatibility/2006">
              <mc:Choice xmlns:v="urn:schemas-microsoft-com:vml" Requires="v">
                <p:oleObj spid="_x0000_s102449" name="公式" r:id="rId7" imgW="1930400" imgH="228600" progId="Equation.3">
                  <p:embed/>
                </p:oleObj>
              </mc:Choice>
              <mc:Fallback>
                <p:oleObj name="公式" r:id="rId7" imgW="193040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3502050"/>
                        <a:ext cx="4895850"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11"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9451" name="Object 11"/>
          <p:cNvGraphicFramePr>
            <a:graphicFrameLocks noChangeAspect="1"/>
          </p:cNvGraphicFramePr>
          <p:nvPr/>
        </p:nvGraphicFramePr>
        <p:xfrm>
          <a:off x="1979613" y="4005287"/>
          <a:ext cx="5618162" cy="560388"/>
        </p:xfrm>
        <a:graphic>
          <a:graphicData uri="http://schemas.openxmlformats.org/presentationml/2006/ole">
            <mc:AlternateContent xmlns:mc="http://schemas.openxmlformats.org/markup-compatibility/2006">
              <mc:Choice xmlns:v="urn:schemas-microsoft-com:vml" Requires="v">
                <p:oleObj spid="_x0000_s102450" name="公式" r:id="rId9" imgW="2298700" imgH="228600" progId="Equation.3">
                  <p:embed/>
                </p:oleObj>
              </mc:Choice>
              <mc:Fallback>
                <p:oleObj name="公式" r:id="rId9" imgW="229870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4005287"/>
                        <a:ext cx="5618162"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453" name="Object 13"/>
          <p:cNvGraphicFramePr>
            <a:graphicFrameLocks noChangeAspect="1"/>
          </p:cNvGraphicFramePr>
          <p:nvPr/>
        </p:nvGraphicFramePr>
        <p:xfrm>
          <a:off x="2124075" y="4726012"/>
          <a:ext cx="3168650" cy="957263"/>
        </p:xfrm>
        <a:graphic>
          <a:graphicData uri="http://schemas.openxmlformats.org/presentationml/2006/ole">
            <mc:AlternateContent xmlns:mc="http://schemas.openxmlformats.org/markup-compatibility/2006">
              <mc:Choice xmlns:v="urn:schemas-microsoft-com:vml" Requires="v">
                <p:oleObj spid="_x0000_s102451" name="公式" r:id="rId11" imgW="1422400" imgH="431800" progId="Equation.3">
                  <p:embed/>
                </p:oleObj>
              </mc:Choice>
              <mc:Fallback>
                <p:oleObj name="公式" r:id="rId11" imgW="1422400" imgH="4318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4075" y="4726012"/>
                        <a:ext cx="3168650" cy="95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a:xfrm>
            <a:off x="685800" y="1268760"/>
            <a:ext cx="7772400" cy="4114800"/>
          </a:xfrm>
        </p:spPr>
        <p:txBody>
          <a:bodyPr/>
          <a:lstStyle/>
          <a:p>
            <a:pPr eaLnBrk="1" hangingPunct="1"/>
            <a:r>
              <a:rPr lang="en-US" altLang="zh-CN" smtClean="0"/>
              <a:t> </a:t>
            </a:r>
            <a:r>
              <a:rPr lang="zh-CN" altLang="en-US" smtClean="0"/>
              <a:t>（</a:t>
            </a:r>
            <a:r>
              <a:rPr lang="en-US" altLang="zh-CN" smtClean="0"/>
              <a:t>2</a:t>
            </a:r>
            <a:r>
              <a:rPr lang="zh-CN" altLang="en-US" smtClean="0"/>
              <a:t>）假定                      ，则理想包络检波输出为</a:t>
            </a:r>
          </a:p>
          <a:p>
            <a:pPr eaLnBrk="1" hangingPunct="1"/>
            <a:r>
              <a:rPr lang="zh-CN" altLang="en-US" smtClean="0"/>
              <a:t>    则</a:t>
            </a:r>
          </a:p>
          <a:p>
            <a:pPr eaLnBrk="1" hangingPunct="1"/>
            <a:endParaRPr lang="zh-CN" altLang="en-US" smtClean="0"/>
          </a:p>
          <a:p>
            <a:pPr eaLnBrk="1" hangingPunct="1"/>
            <a:r>
              <a:rPr lang="zh-CN" altLang="en-US" smtClean="0"/>
              <a:t>    故 </a:t>
            </a:r>
          </a:p>
          <a:p>
            <a:pPr eaLnBrk="1" hangingPunct="1"/>
            <a:r>
              <a:rPr lang="zh-CN" altLang="en-US" smtClean="0"/>
              <a:t>                          （</a:t>
            </a:r>
            <a:r>
              <a:rPr lang="en-US" altLang="zh-CN" smtClean="0"/>
              <a:t>33dB</a:t>
            </a:r>
            <a:r>
              <a:rPr lang="zh-CN" altLang="en-US" smtClean="0"/>
              <a:t>）</a:t>
            </a:r>
          </a:p>
        </p:txBody>
      </p:sp>
      <p:sp>
        <p:nvSpPr>
          <p:cNvPr id="10343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90469" name="Object 5"/>
          <p:cNvGraphicFramePr>
            <a:graphicFrameLocks noChangeAspect="1"/>
          </p:cNvGraphicFramePr>
          <p:nvPr/>
        </p:nvGraphicFramePr>
        <p:xfrm>
          <a:off x="2700338" y="1348135"/>
          <a:ext cx="2305050" cy="446088"/>
        </p:xfrm>
        <a:graphic>
          <a:graphicData uri="http://schemas.openxmlformats.org/presentationml/2006/ole">
            <mc:AlternateContent xmlns:mc="http://schemas.openxmlformats.org/markup-compatibility/2006">
              <mc:Choice xmlns:v="urn:schemas-microsoft-com:vml" Requires="v">
                <p:oleObj spid="_x0000_s103480" name="公式" r:id="rId3" imgW="1181100" imgH="228600" progId="Equation.3">
                  <p:embed/>
                </p:oleObj>
              </mc:Choice>
              <mc:Fallback>
                <p:oleObj name="公式" r:id="rId3" imgW="11811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348135"/>
                        <a:ext cx="2305050"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90471" name="Object 7"/>
          <p:cNvGraphicFramePr>
            <a:graphicFrameLocks noChangeAspect="1"/>
          </p:cNvGraphicFramePr>
          <p:nvPr/>
        </p:nvGraphicFramePr>
        <p:xfrm>
          <a:off x="2484438" y="1852960"/>
          <a:ext cx="3529012" cy="568325"/>
        </p:xfrm>
        <a:graphic>
          <a:graphicData uri="http://schemas.openxmlformats.org/presentationml/2006/ole">
            <mc:AlternateContent xmlns:mc="http://schemas.openxmlformats.org/markup-compatibility/2006">
              <mc:Choice xmlns:v="urn:schemas-microsoft-com:vml" Requires="v">
                <p:oleObj spid="_x0000_s103481" name="公式" r:id="rId5" imgW="1422400" imgH="228600" progId="Equation.3">
                  <p:embed/>
                </p:oleObj>
              </mc:Choice>
              <mc:Fallback>
                <p:oleObj name="公式" r:id="rId5" imgW="14224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1852960"/>
                        <a:ext cx="3529012"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90473" name="Object 9"/>
          <p:cNvGraphicFramePr>
            <a:graphicFrameLocks noChangeAspect="1"/>
          </p:cNvGraphicFramePr>
          <p:nvPr/>
        </p:nvGraphicFramePr>
        <p:xfrm>
          <a:off x="1763713" y="2429223"/>
          <a:ext cx="4824412" cy="606425"/>
        </p:xfrm>
        <a:graphic>
          <a:graphicData uri="http://schemas.openxmlformats.org/presentationml/2006/ole">
            <mc:AlternateContent xmlns:mc="http://schemas.openxmlformats.org/markup-compatibility/2006">
              <mc:Choice xmlns:v="urn:schemas-microsoft-com:vml" Requires="v">
                <p:oleObj spid="_x0000_s103482" name="公式" r:id="rId7" imgW="2120900" imgH="266700" progId="Equation.3">
                  <p:embed/>
                </p:oleObj>
              </mc:Choice>
              <mc:Fallback>
                <p:oleObj name="公式" r:id="rId7" imgW="2120900" imgH="2667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2429223"/>
                        <a:ext cx="4824412"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5" name="Rectangle 10"/>
          <p:cNvSpPr>
            <a:spLocks noChangeArrowheads="1"/>
          </p:cNvSpPr>
          <p:nvPr/>
        </p:nvSpPr>
        <p:spPr bwMode="auto">
          <a:xfrm>
            <a:off x="0" y="258321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90475" name="Object 11"/>
          <p:cNvGraphicFramePr>
            <a:graphicFrameLocks noChangeAspect="1"/>
          </p:cNvGraphicFramePr>
          <p:nvPr/>
        </p:nvGraphicFramePr>
        <p:xfrm>
          <a:off x="1763713" y="2978498"/>
          <a:ext cx="3289300" cy="628650"/>
        </p:xfrm>
        <a:graphic>
          <a:graphicData uri="http://schemas.openxmlformats.org/presentationml/2006/ole">
            <mc:AlternateContent xmlns:mc="http://schemas.openxmlformats.org/markup-compatibility/2006">
              <mc:Choice xmlns:v="urn:schemas-microsoft-com:vml" Requires="v">
                <p:oleObj spid="_x0000_s103483" name="Equation" r:id="rId9" imgW="1193760" imgH="228600" progId="Equation.DSMT4">
                  <p:embed/>
                </p:oleObj>
              </mc:Choice>
              <mc:Fallback>
                <p:oleObj name="Equation" r:id="rId9" imgW="119376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2978498"/>
                        <a:ext cx="32893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6"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90477" name="Object 13"/>
          <p:cNvGraphicFramePr>
            <a:graphicFrameLocks noChangeAspect="1"/>
          </p:cNvGraphicFramePr>
          <p:nvPr/>
        </p:nvGraphicFramePr>
        <p:xfrm>
          <a:off x="2051050" y="3940523"/>
          <a:ext cx="1555750" cy="938212"/>
        </p:xfrm>
        <a:graphic>
          <a:graphicData uri="http://schemas.openxmlformats.org/presentationml/2006/ole">
            <mc:AlternateContent xmlns:mc="http://schemas.openxmlformats.org/markup-compatibility/2006">
              <mc:Choice xmlns:v="urn:schemas-microsoft-com:vml" Requires="v">
                <p:oleObj spid="_x0000_s103484" name="公式" r:id="rId11" imgW="711000" imgH="431640" progId="Equation.3">
                  <p:embed/>
                </p:oleObj>
              </mc:Choice>
              <mc:Fallback>
                <p:oleObj name="公式" r:id="rId11" imgW="711000" imgH="43164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3940523"/>
                        <a:ext cx="1555750"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3"/>
          <p:cNvSpPr txBox="1">
            <a:spLocks noChangeArrowheads="1"/>
          </p:cNvSpPr>
          <p:nvPr/>
        </p:nvSpPr>
        <p:spPr bwMode="auto">
          <a:xfrm>
            <a:off x="755576" y="4869160"/>
            <a:ext cx="6768752" cy="1584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3</a:t>
            </a: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a:t>
            </a:r>
          </a:p>
        </p:txBody>
      </p:sp>
      <p:graphicFrame>
        <p:nvGraphicFramePr>
          <p:cNvPr id="14" name="Object 5"/>
          <p:cNvGraphicFramePr>
            <a:graphicFrameLocks noChangeAspect="1"/>
          </p:cNvGraphicFramePr>
          <p:nvPr/>
        </p:nvGraphicFramePr>
        <p:xfrm>
          <a:off x="2051347" y="5274840"/>
          <a:ext cx="3960813" cy="1106488"/>
        </p:xfrm>
        <a:graphic>
          <a:graphicData uri="http://schemas.openxmlformats.org/presentationml/2006/ole">
            <mc:AlternateContent xmlns:mc="http://schemas.openxmlformats.org/markup-compatibility/2006">
              <mc:Choice xmlns:v="urn:schemas-microsoft-com:vml" Requires="v">
                <p:oleObj spid="_x0000_s103485" name="公式" r:id="rId13" imgW="1536700" imgH="431800" progId="Equation.3">
                  <p:embed/>
                </p:oleObj>
              </mc:Choice>
              <mc:Fallback>
                <p:oleObj name="公式" r:id="rId13" imgW="1536700" imgH="4318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347" y="5274840"/>
                        <a:ext cx="3960813" cy="110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FF99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FF9999"/>
    </a:folHlink>
  </a:clrScheme>
</a:themeOverride>
</file>

<file path=docProps/app.xml><?xml version="1.0" encoding="utf-8"?>
<Properties xmlns="http://schemas.openxmlformats.org/officeDocument/2006/extended-properties" xmlns:vt="http://schemas.openxmlformats.org/officeDocument/2006/docPropsVTypes">
  <Template/>
  <TotalTime>7986</TotalTime>
  <Words>5168</Words>
  <Application>Microsoft Office PowerPoint</Application>
  <PresentationFormat>全屏显示(4:3)</PresentationFormat>
  <Paragraphs>482</Paragraphs>
  <Slides>94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5</vt:i4>
      </vt:variant>
      <vt:variant>
        <vt:lpstr>幻灯片标题</vt:lpstr>
      </vt:variant>
      <vt:variant>
        <vt:i4>94</vt:i4>
      </vt:variant>
    </vt:vector>
  </HeadingPairs>
  <TitlesOfParts>
    <vt:vector size="106" baseType="lpstr">
      <vt:lpstr>隶书</vt:lpstr>
      <vt:lpstr>宋体</vt:lpstr>
      <vt:lpstr>Arial</vt:lpstr>
      <vt:lpstr>Calibri</vt:lpstr>
      <vt:lpstr>Times New Roman</vt:lpstr>
      <vt:lpstr>Wingdings</vt:lpstr>
      <vt:lpstr>1_默认设计模板</vt:lpstr>
      <vt:lpstr>公式</vt:lpstr>
      <vt:lpstr>Equation</vt:lpstr>
      <vt:lpstr>Visio</vt:lpstr>
      <vt:lpstr>VISIO</vt:lpstr>
      <vt:lpstr>MathType 6.0 Equation</vt:lpstr>
      <vt:lpstr>第 四 章  模拟调制系统</vt:lpstr>
      <vt:lpstr>PowerPoint 演示文稿</vt:lpstr>
      <vt:lpstr>几个公式： </vt:lpstr>
      <vt:lpstr>PowerPoint 演示文稿</vt:lpstr>
      <vt:lpstr>PowerPoint 演示文稿</vt:lpstr>
      <vt:lpstr>4.1幅度调制原理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(a) VSB调制器模型           (b)VSB解调器模型 </vt:lpstr>
      <vt:lpstr>PowerPoint 演示文稿</vt:lpstr>
      <vt:lpstr>PowerPoint 演示文稿</vt:lpstr>
      <vt:lpstr>PowerPoint 演示文稿</vt:lpstr>
      <vt:lpstr>PowerPoint 演示文稿</vt:lpstr>
      <vt:lpstr>PowerPoint 演示文稿</vt:lpstr>
      <vt:lpstr>4.2 线性调制系统的抗噪声性能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4.3非线性调制（角调制）的原理</vt:lpstr>
      <vt:lpstr>PowerPoint 演示文稿</vt:lpstr>
      <vt:lpstr>PowerPoint 演示文稿</vt:lpstr>
      <vt:lpstr>PowerPoint 演示文稿</vt:lpstr>
      <vt:lpstr>PowerPoint 演示文稿</vt:lpstr>
      <vt:lpstr>PowerPoint 演示文稿</vt:lpstr>
      <vt:lpstr>直接和间接调相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4.4 各种模拟调制系统的性能比较</vt:lpstr>
      <vt:lpstr>各种模拟调制系统的性能比较</vt:lpstr>
      <vt:lpstr>结论</vt:lpstr>
      <vt:lpstr>特点与应用</vt:lpstr>
      <vt:lpstr>4.5、频分复用</vt:lpstr>
      <vt:lpstr>一、复用的概念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xdup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dc:title>
  <dc:creator>kj3</dc:creator>
  <cp:lastModifiedBy>llw</cp:lastModifiedBy>
  <cp:revision>777</cp:revision>
  <dcterms:created xsi:type="dcterms:W3CDTF">2002-09-24T02:11:58Z</dcterms:created>
  <dcterms:modified xsi:type="dcterms:W3CDTF">2016-11-01T00:50:52Z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源">
    <vt:bool>true</vt:bool>
  </property>
  <property fmtid="{D5CDD505-2E9C-101B-9397-08002B2CF9AE}" pid="3" name="内容">
    <vt:bool>true</vt:bool>
  </property>
</Properties>
</file>