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24"/>
  </p:notesMasterIdLst>
  <p:handoutMasterIdLst>
    <p:handoutMasterId r:id="rId125"/>
  </p:handoutMasterIdLst>
  <p:sldIdLst>
    <p:sldId id="511" r:id="rId2"/>
    <p:sldId id="527" r:id="rId3"/>
    <p:sldId id="401" r:id="rId4"/>
    <p:sldId id="513" r:id="rId5"/>
    <p:sldId id="403" r:id="rId6"/>
    <p:sldId id="404" r:id="rId7"/>
    <p:sldId id="405" r:id="rId8"/>
    <p:sldId id="406" r:id="rId9"/>
    <p:sldId id="407" r:id="rId10"/>
    <p:sldId id="408" r:id="rId11"/>
    <p:sldId id="409" r:id="rId12"/>
    <p:sldId id="410" r:id="rId13"/>
    <p:sldId id="411"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39" r:id="rId41"/>
    <p:sldId id="440" r:id="rId42"/>
    <p:sldId id="442" r:id="rId43"/>
    <p:sldId id="443" r:id="rId44"/>
    <p:sldId id="444" r:id="rId45"/>
    <p:sldId id="445" r:id="rId46"/>
    <p:sldId id="526" r:id="rId47"/>
    <p:sldId id="446" r:id="rId48"/>
    <p:sldId id="447" r:id="rId49"/>
    <p:sldId id="448" r:id="rId50"/>
    <p:sldId id="449" r:id="rId51"/>
    <p:sldId id="450" r:id="rId52"/>
    <p:sldId id="451" r:id="rId53"/>
    <p:sldId id="452" r:id="rId54"/>
    <p:sldId id="453" r:id="rId55"/>
    <p:sldId id="454" r:id="rId56"/>
    <p:sldId id="455" r:id="rId57"/>
    <p:sldId id="456" r:id="rId58"/>
    <p:sldId id="457" r:id="rId59"/>
    <p:sldId id="458" r:id="rId60"/>
    <p:sldId id="459" r:id="rId61"/>
    <p:sldId id="460" r:id="rId62"/>
    <p:sldId id="461" r:id="rId63"/>
    <p:sldId id="462" r:id="rId64"/>
    <p:sldId id="463" r:id="rId65"/>
    <p:sldId id="464" r:id="rId66"/>
    <p:sldId id="465" r:id="rId67"/>
    <p:sldId id="466" r:id="rId68"/>
    <p:sldId id="467" r:id="rId69"/>
    <p:sldId id="525" r:id="rId70"/>
    <p:sldId id="299" r:id="rId71"/>
    <p:sldId id="514" r:id="rId72"/>
    <p:sldId id="301" r:id="rId73"/>
    <p:sldId id="385" r:id="rId74"/>
    <p:sldId id="303" r:id="rId75"/>
    <p:sldId id="361" r:id="rId76"/>
    <p:sldId id="305" r:id="rId77"/>
    <p:sldId id="384" r:id="rId78"/>
    <p:sldId id="535" r:id="rId79"/>
    <p:sldId id="528" r:id="rId80"/>
    <p:sldId id="529" r:id="rId81"/>
    <p:sldId id="531" r:id="rId82"/>
    <p:sldId id="532" r:id="rId83"/>
    <p:sldId id="530" r:id="rId84"/>
    <p:sldId id="533" r:id="rId85"/>
    <p:sldId id="534" r:id="rId86"/>
    <p:sldId id="306" r:id="rId87"/>
    <p:sldId id="351" r:id="rId88"/>
    <p:sldId id="307" r:id="rId89"/>
    <p:sldId id="362" r:id="rId90"/>
    <p:sldId id="308" r:id="rId91"/>
    <p:sldId id="518" r:id="rId92"/>
    <p:sldId id="381" r:id="rId93"/>
    <p:sldId id="352" r:id="rId94"/>
    <p:sldId id="311" r:id="rId95"/>
    <p:sldId id="376" r:id="rId96"/>
    <p:sldId id="312" r:id="rId97"/>
    <p:sldId id="313" r:id="rId98"/>
    <p:sldId id="519" r:id="rId99"/>
    <p:sldId id="309" r:id="rId100"/>
    <p:sldId id="377" r:id="rId101"/>
    <p:sldId id="316" r:id="rId102"/>
    <p:sldId id="382" r:id="rId103"/>
    <p:sldId id="345" r:id="rId104"/>
    <p:sldId id="317" r:id="rId105"/>
    <p:sldId id="520" r:id="rId106"/>
    <p:sldId id="521" r:id="rId107"/>
    <p:sldId id="522" r:id="rId108"/>
    <p:sldId id="523" r:id="rId109"/>
    <p:sldId id="524" r:id="rId110"/>
    <p:sldId id="320" r:id="rId111"/>
    <p:sldId id="379" r:id="rId112"/>
    <p:sldId id="327" r:id="rId113"/>
    <p:sldId id="328" r:id="rId114"/>
    <p:sldId id="329" r:id="rId115"/>
    <p:sldId id="378" r:id="rId116"/>
    <p:sldId id="330" r:id="rId117"/>
    <p:sldId id="372" r:id="rId118"/>
    <p:sldId id="331" r:id="rId119"/>
    <p:sldId id="353" r:id="rId120"/>
    <p:sldId id="383" r:id="rId121"/>
    <p:sldId id="332" r:id="rId122"/>
    <p:sldId id="396" r:id="rId123"/>
  </p:sldIdLst>
  <p:sldSz cx="9144000" cy="6858000" type="screen4x3"/>
  <p:notesSz cx="6858000" cy="9144000"/>
  <p:defaultTextStyle>
    <a:defPPr>
      <a:defRPr lang="zh-CN"/>
    </a:defPPr>
    <a:lvl1pPr algn="l" rtl="0" fontAlgn="base">
      <a:spcBef>
        <a:spcPct val="50000"/>
      </a:spcBef>
      <a:spcAft>
        <a:spcPct val="0"/>
      </a:spcAft>
      <a:defRPr kumimoji="1" sz="6000" b="1" kern="1200">
        <a:solidFill>
          <a:schemeClr val="tx1"/>
        </a:solidFill>
        <a:latin typeface="Times New Roman" pitchFamily="18" charset="0"/>
        <a:ea typeface="隶书" pitchFamily="49" charset="-122"/>
        <a:cs typeface="+mn-cs"/>
      </a:defRPr>
    </a:lvl1pPr>
    <a:lvl2pPr marL="457200" algn="l" rtl="0" fontAlgn="base">
      <a:spcBef>
        <a:spcPct val="50000"/>
      </a:spcBef>
      <a:spcAft>
        <a:spcPct val="0"/>
      </a:spcAft>
      <a:defRPr kumimoji="1" sz="6000" b="1" kern="1200">
        <a:solidFill>
          <a:schemeClr val="tx1"/>
        </a:solidFill>
        <a:latin typeface="Times New Roman" pitchFamily="18" charset="0"/>
        <a:ea typeface="隶书" pitchFamily="49" charset="-122"/>
        <a:cs typeface="+mn-cs"/>
      </a:defRPr>
    </a:lvl2pPr>
    <a:lvl3pPr marL="914400" algn="l" rtl="0" fontAlgn="base">
      <a:spcBef>
        <a:spcPct val="50000"/>
      </a:spcBef>
      <a:spcAft>
        <a:spcPct val="0"/>
      </a:spcAft>
      <a:defRPr kumimoji="1" sz="6000" b="1" kern="1200">
        <a:solidFill>
          <a:schemeClr val="tx1"/>
        </a:solidFill>
        <a:latin typeface="Times New Roman" pitchFamily="18" charset="0"/>
        <a:ea typeface="隶书" pitchFamily="49" charset="-122"/>
        <a:cs typeface="+mn-cs"/>
      </a:defRPr>
    </a:lvl3pPr>
    <a:lvl4pPr marL="1371600" algn="l" rtl="0" fontAlgn="base">
      <a:spcBef>
        <a:spcPct val="50000"/>
      </a:spcBef>
      <a:spcAft>
        <a:spcPct val="0"/>
      </a:spcAft>
      <a:defRPr kumimoji="1" sz="6000" b="1" kern="1200">
        <a:solidFill>
          <a:schemeClr val="tx1"/>
        </a:solidFill>
        <a:latin typeface="Times New Roman" pitchFamily="18" charset="0"/>
        <a:ea typeface="隶书" pitchFamily="49" charset="-122"/>
        <a:cs typeface="+mn-cs"/>
      </a:defRPr>
    </a:lvl4pPr>
    <a:lvl5pPr marL="1828800" algn="l" rtl="0" fontAlgn="base">
      <a:spcBef>
        <a:spcPct val="50000"/>
      </a:spcBef>
      <a:spcAft>
        <a:spcPct val="0"/>
      </a:spcAft>
      <a:defRPr kumimoji="1" sz="6000" b="1"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6000" b="1"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6000" b="1"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6000" b="1"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6000" b="1" kern="1200">
        <a:solidFill>
          <a:schemeClr val="tx1"/>
        </a:solidFill>
        <a:latin typeface="Times New Roman" pitchFamily="18" charset="0"/>
        <a:ea typeface="隶书"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996600"/>
    <a:srgbClr val="D60093"/>
    <a:srgbClr val="FF00FF"/>
    <a:srgbClr val="CC00CC"/>
    <a:srgbClr val="CC0099"/>
    <a:srgbClr val="CC99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4263" autoAdjust="0"/>
  </p:normalViewPr>
  <p:slideViewPr>
    <p:cSldViewPr>
      <p:cViewPr varScale="1">
        <p:scale>
          <a:sx n="70" d="100"/>
          <a:sy n="70" d="100"/>
        </p:scale>
        <p:origin x="133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3096"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emf"/><Relationship Id="rId1" Type="http://schemas.openxmlformats.org/officeDocument/2006/relationships/image" Target="../media/image7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emf"/><Relationship Id="rId1" Type="http://schemas.openxmlformats.org/officeDocument/2006/relationships/image" Target="../media/image7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wmf"/><Relationship Id="rId4" Type="http://schemas.openxmlformats.org/officeDocument/2006/relationships/image" Target="../media/image86.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7.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89.wmf"/><Relationship Id="rId1" Type="http://schemas.openxmlformats.org/officeDocument/2006/relationships/image" Target="../media/image94.wmf"/><Relationship Id="rId4"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5.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21.wmf"/><Relationship Id="rId1" Type="http://schemas.openxmlformats.org/officeDocument/2006/relationships/image" Target="../media/image130.wmf"/><Relationship Id="rId4" Type="http://schemas.openxmlformats.org/officeDocument/2006/relationships/image" Target="../media/image13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40.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5" Type="http://schemas.openxmlformats.org/officeDocument/2006/relationships/image" Target="../media/image152.wmf"/><Relationship Id="rId4" Type="http://schemas.openxmlformats.org/officeDocument/2006/relationships/image" Target="../media/image15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53.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60.emf"/><Relationship Id="rId1" Type="http://schemas.openxmlformats.org/officeDocument/2006/relationships/image" Target="../media/image159.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4" Type="http://schemas.openxmlformats.org/officeDocument/2006/relationships/image" Target="../media/image16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emf"/><Relationship Id="rId4" Type="http://schemas.openxmlformats.org/officeDocument/2006/relationships/image" Target="../media/image16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image" Target="../media/image16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7EE844D-8CF4-4680-A208-9E0AA55A327E}" type="datetimeFigureOut">
              <a:rPr lang="zh-CN" altLang="en-US"/>
              <a:pPr>
                <a:defRPr/>
              </a:pPr>
              <a:t>2017/10/31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1D58723-7353-4D73-8704-6CBEA8C95433}" type="slidenum">
              <a:rPr lang="zh-CN" altLang="en-US"/>
              <a:pPr>
                <a:defRPr/>
              </a:pPr>
              <a:t>‹#›</a:t>
            </a:fld>
            <a:endParaRPr lang="zh-CN" altLang="en-US"/>
          </a:p>
        </p:txBody>
      </p:sp>
    </p:spTree>
    <p:extLst>
      <p:ext uri="{BB962C8B-B14F-4D97-AF65-F5344CB8AC3E}">
        <p14:creationId xmlns:p14="http://schemas.microsoft.com/office/powerpoint/2010/main" val="2875277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39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E6CFC51E-0B1B-46DB-BC56-F063155E2345}" type="slidenum">
              <a:rPr lang="en-US" altLang="zh-CN"/>
              <a:pPr>
                <a:defRPr/>
              </a:pPr>
              <a:t>‹#›</a:t>
            </a:fld>
            <a:endParaRPr lang="en-US" altLang="zh-CN"/>
          </a:p>
        </p:txBody>
      </p:sp>
    </p:spTree>
    <p:extLst>
      <p:ext uri="{BB962C8B-B14F-4D97-AF65-F5344CB8AC3E}">
        <p14:creationId xmlns:p14="http://schemas.microsoft.com/office/powerpoint/2010/main" val="4207211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1020794E-5746-4A73-B46C-A465A011C0AD}" type="slidenum">
              <a:rPr lang="en-US" altLang="zh-CN" smtClean="0"/>
              <a:pPr/>
              <a:t>74</a:t>
            </a:fld>
            <a:endParaRPr lang="en-US" altLang="zh-CN"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13346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49091ADE-E4D7-4A9E-B8BF-EE8DAB249E45}" type="slidenum">
              <a:rPr lang="en-US" altLang="zh-CN" smtClean="0"/>
              <a:pPr/>
              <a:t>86</a:t>
            </a:fld>
            <a:endParaRPr lang="en-US" altLang="zh-CN"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zh-CN" altLang="en-US" sz="2400" b="1" smtClean="0">
                <a:latin typeface="隶书" pitchFamily="49" charset="-122"/>
                <a:ea typeface="隶书" pitchFamily="49" charset="-122"/>
              </a:rPr>
              <a:t>上节讨论了不考虑噪声影响时，能够消除码间串扰的基带传输特性。本节来讨论在无码间串扰的条件下，噪声对基带信号传输的影响，即计算噪声引起的误码率。</a:t>
            </a:r>
          </a:p>
        </p:txBody>
      </p:sp>
    </p:spTree>
    <p:extLst>
      <p:ext uri="{BB962C8B-B14F-4D97-AF65-F5344CB8AC3E}">
        <p14:creationId xmlns:p14="http://schemas.microsoft.com/office/powerpoint/2010/main" val="331083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F46A975A-6E1D-43D4-B856-9E728B3F3110}" type="slidenum">
              <a:rPr lang="en-US" altLang="zh-CN" smtClean="0"/>
              <a:pPr/>
              <a:t>99</a:t>
            </a:fld>
            <a:endParaRPr lang="en-US" altLang="zh-CN"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4484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7A8802CD-A18B-42AA-BC75-55ECDAA1DA03}" type="slidenum">
              <a:rPr lang="en-US" altLang="zh-CN" smtClean="0"/>
              <a:pPr/>
              <a:t>116</a:t>
            </a:fld>
            <a:endParaRPr lang="en-US" altLang="zh-CN"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zh-CN" altLang="en-US" smtClean="0"/>
              <a:t>结合图</a:t>
            </a:r>
            <a:r>
              <a:rPr lang="en-US" altLang="zh-CN" smtClean="0"/>
              <a:t>5-21c</a:t>
            </a:r>
            <a:r>
              <a:rPr lang="zh-CN" altLang="en-US" smtClean="0"/>
              <a:t>。（讨论基于一个单脉冲，</a:t>
            </a:r>
            <a:r>
              <a:rPr lang="en-US" altLang="zh-CN" smtClean="0"/>
              <a:t>y</a:t>
            </a:r>
            <a:r>
              <a:rPr lang="zh-CN" altLang="en-US" smtClean="0"/>
              <a:t>（</a:t>
            </a:r>
            <a:r>
              <a:rPr lang="en-US" altLang="zh-CN" smtClean="0"/>
              <a:t>0</a:t>
            </a:r>
            <a:r>
              <a:rPr lang="zh-CN" altLang="en-US" smtClean="0"/>
              <a:t>）为有用信号，</a:t>
            </a:r>
            <a:r>
              <a:rPr lang="en-US" altLang="zh-CN" smtClean="0"/>
              <a:t>y</a:t>
            </a:r>
            <a:r>
              <a:rPr lang="zh-CN" altLang="en-US" smtClean="0"/>
              <a:t>（</a:t>
            </a:r>
            <a:r>
              <a:rPr lang="en-US" altLang="zh-CN" smtClean="0"/>
              <a:t>k</a:t>
            </a:r>
            <a:r>
              <a:rPr lang="zh-CN" altLang="en-US" smtClean="0"/>
              <a:t>）</a:t>
            </a:r>
            <a:r>
              <a:rPr lang="en-US" altLang="zh-CN" smtClean="0"/>
              <a:t>k</a:t>
            </a:r>
            <a:r>
              <a:rPr lang="zh-CN" altLang="en-US" smtClean="0"/>
              <a:t>不等于</a:t>
            </a:r>
            <a:r>
              <a:rPr lang="en-US" altLang="zh-CN" smtClean="0"/>
              <a:t>0</a:t>
            </a:r>
            <a:r>
              <a:rPr lang="zh-CN" altLang="en-US" smtClean="0"/>
              <a:t>为码间串扰。</a:t>
            </a:r>
          </a:p>
        </p:txBody>
      </p:sp>
    </p:spTree>
    <p:extLst>
      <p:ext uri="{BB962C8B-B14F-4D97-AF65-F5344CB8AC3E}">
        <p14:creationId xmlns:p14="http://schemas.microsoft.com/office/powerpoint/2010/main" val="872925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37D2AC54-6103-4CBE-A68C-A3732AD5B1BF}" type="slidenum">
              <a:rPr lang="en-US" altLang="zh-CN" smtClean="0"/>
              <a:pPr/>
              <a:t>121</a:t>
            </a:fld>
            <a:endParaRPr lang="en-US" altLang="zh-CN"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r>
              <a:rPr lang="zh-CN" altLang="en-US" smtClean="0"/>
              <a:t>表示码间干扰最大值与有用信号样值之比</a:t>
            </a:r>
          </a:p>
        </p:txBody>
      </p:sp>
    </p:spTree>
    <p:extLst>
      <p:ext uri="{BB962C8B-B14F-4D97-AF65-F5344CB8AC3E}">
        <p14:creationId xmlns:p14="http://schemas.microsoft.com/office/powerpoint/2010/main" val="960242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5715" name="Picture 3"/>
          <p:cNvPicPr>
            <a:picLocks noChangeAspect="1" noChangeArrowheads="1"/>
          </p:cNvPicPr>
          <p:nvPr userDrawn="1"/>
        </p:nvPicPr>
        <p:blipFill>
          <a:blip r:embed="rId2" cstate="print"/>
          <a:srcRect/>
          <a:stretch>
            <a:fillRect/>
          </a:stretch>
        </p:blipFill>
        <p:spPr bwMode="auto">
          <a:xfrm>
            <a:off x="28773" y="2742431"/>
            <a:ext cx="8575675" cy="1190625"/>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9089" name="Picture 1"/>
          <p:cNvPicPr>
            <a:picLocks noChangeAspect="1" noChangeArrowheads="1"/>
          </p:cNvPicPr>
          <p:nvPr userDrawn="1"/>
        </p:nvPicPr>
        <p:blipFill>
          <a:blip r:embed="rId2" cstate="print"/>
          <a:srcRect/>
          <a:stretch>
            <a:fillRect/>
          </a:stretch>
        </p:blipFill>
        <p:spPr bwMode="auto">
          <a:xfrm>
            <a:off x="28773" y="654199"/>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pic>
        <p:nvPicPr>
          <p:cNvPr id="82945" name="Picture 1"/>
          <p:cNvPicPr>
            <a:picLocks noChangeAspect="1" noChangeArrowheads="1"/>
          </p:cNvPicPr>
          <p:nvPr userDrawn="1"/>
        </p:nvPicPr>
        <p:blipFill>
          <a:blip r:embed="rId2" cstate="print"/>
          <a:srcRect/>
          <a:stretch>
            <a:fillRect/>
          </a:stretch>
        </p:blipFill>
        <p:spPr bwMode="auto">
          <a:xfrm>
            <a:off x="28773" y="620688"/>
            <a:ext cx="8575675" cy="1190625"/>
          </a:xfrm>
          <a:prstGeom prst="rect">
            <a:avLst/>
          </a:prstGeom>
          <a:noFill/>
          <a:ln w="9525">
            <a:noFill/>
            <a:miter lim="800000"/>
            <a:headEnd/>
            <a:tailEnd/>
          </a:ln>
        </p:spPr>
      </p:pic>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6"/>
          <p:cNvSpPr>
            <a:spLocks noGrp="1" noChangeArrowheads="1"/>
          </p:cNvSpPr>
          <p:nvPr>
            <p:ph type="sldNum" sz="quarter" idx="10"/>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pic>
        <p:nvPicPr>
          <p:cNvPr id="75777" name="Picture 1"/>
          <p:cNvPicPr>
            <a:picLocks noChangeAspect="1" noChangeArrowheads="1"/>
          </p:cNvPicPr>
          <p:nvPr userDrawn="1"/>
        </p:nvPicPr>
        <p:blipFill>
          <a:blip r:embed="rId2" cstate="print"/>
          <a:srcRect/>
          <a:stretch>
            <a:fillRect/>
          </a:stretch>
        </p:blipFill>
        <p:spPr bwMode="auto">
          <a:xfrm>
            <a:off x="35496" y="654199"/>
            <a:ext cx="8575675" cy="1190625"/>
          </a:xfrm>
          <a:prstGeom prst="rect">
            <a:avLst/>
          </a:prstGeom>
          <a:noFill/>
          <a:ln w="9525">
            <a:noFill/>
            <a:miter lim="800000"/>
            <a:headEnd/>
            <a:tailEnd/>
          </a:ln>
        </p:spPr>
      </p:pic>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9569" name="Picture 1"/>
          <p:cNvPicPr>
            <a:picLocks noChangeAspect="1" noChangeArrowheads="1"/>
          </p:cNvPicPr>
          <p:nvPr userDrawn="1"/>
        </p:nvPicPr>
        <p:blipFill>
          <a:blip r:embed="rId2" cstate="print"/>
          <a:srcRect/>
          <a:stretch>
            <a:fillRect/>
          </a:stretch>
        </p:blipFill>
        <p:spPr bwMode="auto">
          <a:xfrm>
            <a:off x="35496" y="404664"/>
            <a:ext cx="8575675" cy="1190625"/>
          </a:xfrm>
          <a:prstGeom prst="rect">
            <a:avLst/>
          </a:prstGeom>
          <a:noFill/>
          <a:ln w="9525">
            <a:noFill/>
            <a:miter lim="800000"/>
            <a:headEnd/>
            <a:tailEnd/>
          </a:ln>
        </p:spPr>
      </p:pic>
      <p:sp>
        <p:nvSpPr>
          <p:cNvPr id="2" name="标题 1"/>
          <p:cNvSpPr>
            <a:spLocks noGrp="1"/>
          </p:cNvSpPr>
          <p:nvPr>
            <p:ph type="title"/>
          </p:nvPr>
        </p:nvSpPr>
        <p:spPr>
          <a:xfrm>
            <a:off x="685800" y="260648"/>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6497" name="Picture 1"/>
          <p:cNvPicPr>
            <a:picLocks noChangeAspect="1" noChangeArrowheads="1"/>
          </p:cNvPicPr>
          <p:nvPr userDrawn="1"/>
        </p:nvPicPr>
        <p:blipFill>
          <a:blip r:embed="rId2" cstate="print"/>
          <a:srcRect/>
          <a:stretch>
            <a:fillRect/>
          </a:stretch>
        </p:blipFill>
        <p:spPr bwMode="auto">
          <a:xfrm>
            <a:off x="28773" y="4974679"/>
            <a:ext cx="8575675" cy="1190625"/>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3425" name="Picture 1"/>
          <p:cNvPicPr>
            <a:picLocks noChangeAspect="1" noChangeArrowheads="1"/>
          </p:cNvPicPr>
          <p:nvPr userDrawn="1"/>
        </p:nvPicPr>
        <p:blipFill>
          <a:blip r:embed="rId2" cstate="print"/>
          <a:srcRect/>
          <a:stretch>
            <a:fillRect/>
          </a:stretch>
        </p:blipFill>
        <p:spPr bwMode="auto">
          <a:xfrm>
            <a:off x="28773" y="692696"/>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1377" name="Picture 1"/>
          <p:cNvPicPr>
            <a:picLocks noChangeAspect="1" noChangeArrowheads="1"/>
          </p:cNvPicPr>
          <p:nvPr userDrawn="1"/>
        </p:nvPicPr>
        <p:blipFill>
          <a:blip r:embed="rId2" cstate="print"/>
          <a:srcRect/>
          <a:stretch>
            <a:fillRect/>
          </a:stretch>
        </p:blipFill>
        <p:spPr bwMode="auto">
          <a:xfrm>
            <a:off x="100781" y="366167"/>
            <a:ext cx="8575675" cy="1190625"/>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6"/>
          <p:cNvSpPr>
            <a:spLocks noGrp="1" noChangeArrowheads="1"/>
          </p:cNvSpPr>
          <p:nvPr>
            <p:ph type="sldNum" sz="quarter" idx="10"/>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98305" name="Picture 1"/>
          <p:cNvPicPr>
            <a:picLocks noChangeAspect="1" noChangeArrowheads="1"/>
          </p:cNvPicPr>
          <p:nvPr userDrawn="1"/>
        </p:nvPicPr>
        <p:blipFill>
          <a:blip r:embed="rId2" cstate="print"/>
          <a:srcRect/>
          <a:stretch>
            <a:fillRect/>
          </a:stretch>
        </p:blipFill>
        <p:spPr bwMode="auto">
          <a:xfrm>
            <a:off x="28773" y="654199"/>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5837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transition spd="med">
    <p:zoom/>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39.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4.xml"/><Relationship Id="rId1" Type="http://schemas.openxmlformats.org/officeDocument/2006/relationships/vmlDrawing" Target="../drawings/vmlDrawing40.vml"/><Relationship Id="rId4" Type="http://schemas.openxmlformats.org/officeDocument/2006/relationships/image" Target="../media/image140.e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44.wmf"/><Relationship Id="rId5" Type="http://schemas.openxmlformats.org/officeDocument/2006/relationships/oleObject" Target="../embeddings/oleObject84.bin"/><Relationship Id="rId4" Type="http://schemas.openxmlformats.org/officeDocument/2006/relationships/image" Target="../media/image143.wmf"/></Relationships>
</file>

<file path=ppt/slides/_rels/slide111.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12.xml"/><Relationship Id="rId1" Type="http://schemas.openxmlformats.org/officeDocument/2006/relationships/vmlDrawing" Target="../drawings/vmlDrawing42.vml"/><Relationship Id="rId6" Type="http://schemas.openxmlformats.org/officeDocument/2006/relationships/image" Target="../media/image146.wmf"/><Relationship Id="rId5" Type="http://schemas.openxmlformats.org/officeDocument/2006/relationships/oleObject" Target="../embeddings/oleObject86.bin"/><Relationship Id="rId4" Type="http://schemas.openxmlformats.org/officeDocument/2006/relationships/image" Target="../media/image145.wmf"/></Relationships>
</file>

<file path=ppt/slides/_rels/slide112.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152.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49.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91.bin"/></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53.e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4.xml"/><Relationship Id="rId1" Type="http://schemas.openxmlformats.org/officeDocument/2006/relationships/vmlDrawing" Target="../drawings/vmlDrawing45.vml"/><Relationship Id="rId6" Type="http://schemas.openxmlformats.org/officeDocument/2006/relationships/image" Target="../media/image155.wmf"/><Relationship Id="rId5" Type="http://schemas.openxmlformats.org/officeDocument/2006/relationships/oleObject" Target="../embeddings/oleObject95.bin"/><Relationship Id="rId4" Type="http://schemas.openxmlformats.org/officeDocument/2006/relationships/image" Target="../media/image154.wmf"/></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notesSlide" Target="../notesSlides/notesSlide4.xml"/><Relationship Id="rId7" Type="http://schemas.openxmlformats.org/officeDocument/2006/relationships/image" Target="../media/image157.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97.bin"/><Relationship Id="rId5" Type="http://schemas.openxmlformats.org/officeDocument/2006/relationships/image" Target="../media/image156.wmf"/><Relationship Id="rId4" Type="http://schemas.openxmlformats.org/officeDocument/2006/relationships/oleObject" Target="../embeddings/oleObject96.bin"/><Relationship Id="rId9" Type="http://schemas.openxmlformats.org/officeDocument/2006/relationships/image" Target="../media/image158.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60.emf"/><Relationship Id="rId5" Type="http://schemas.openxmlformats.org/officeDocument/2006/relationships/oleObject" Target="../embeddings/oleObject100.bin"/><Relationship Id="rId4" Type="http://schemas.openxmlformats.org/officeDocument/2006/relationships/image" Target="../media/image159.emf"/></Relationships>
</file>

<file path=ppt/slides/_rels/slide118.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62.wmf"/><Relationship Id="rId5" Type="http://schemas.openxmlformats.org/officeDocument/2006/relationships/oleObject" Target="../embeddings/oleObject102.bin"/><Relationship Id="rId10" Type="http://schemas.openxmlformats.org/officeDocument/2006/relationships/image" Target="../media/image164.wmf"/><Relationship Id="rId4" Type="http://schemas.openxmlformats.org/officeDocument/2006/relationships/image" Target="../media/image161.wmf"/><Relationship Id="rId9" Type="http://schemas.openxmlformats.org/officeDocument/2006/relationships/oleObject" Target="../embeddings/oleObject104.bin"/></Relationships>
</file>

<file path=ppt/slides/_rels/slide119.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66.wmf"/><Relationship Id="rId5" Type="http://schemas.openxmlformats.org/officeDocument/2006/relationships/oleObject" Target="../embeddings/oleObject106.bin"/><Relationship Id="rId10" Type="http://schemas.openxmlformats.org/officeDocument/2006/relationships/image" Target="../media/image168.wmf"/><Relationship Id="rId4" Type="http://schemas.openxmlformats.org/officeDocument/2006/relationships/image" Target="../media/image165.emf"/><Relationship Id="rId9" Type="http://schemas.openxmlformats.org/officeDocument/2006/relationships/oleObject" Target="../embeddings/oleObject108.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notesSlide" Target="../notesSlides/notesSlide5.xml"/><Relationship Id="rId7" Type="http://schemas.openxmlformats.org/officeDocument/2006/relationships/image" Target="../media/image170.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10.bin"/><Relationship Id="rId5" Type="http://schemas.openxmlformats.org/officeDocument/2006/relationships/image" Target="../media/image169.wmf"/><Relationship Id="rId4" Type="http://schemas.openxmlformats.org/officeDocument/2006/relationships/oleObject" Target="../embeddings/oleObject109.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icourses.c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oleObject" Target="../embeddings/oleObject4.bin"/><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2.wmf"/></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5.emf"/></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49.emf"/><Relationship Id="rId4" Type="http://schemas.openxmlformats.org/officeDocument/2006/relationships/oleObject" Target="../embeddings/oleObject10.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54.png"/><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53.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58.emf"/><Relationship Id="rId4" Type="http://schemas.openxmlformats.org/officeDocument/2006/relationships/image" Target="../media/image57.wmf"/></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0.emf"/></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61.emf"/><Relationship Id="rId4" Type="http://schemas.openxmlformats.org/officeDocument/2006/relationships/oleObject" Target="../embeddings/oleObject16.bin"/></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6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4.png"/><Relationship Id="rId5" Type="http://schemas.openxmlformats.org/officeDocument/2006/relationships/image" Target="../media/image73.png"/><Relationship Id="rId10" Type="http://schemas.openxmlformats.org/officeDocument/2006/relationships/oleObject" Target="../embeddings/oleObject19.bin"/><Relationship Id="rId4" Type="http://schemas.openxmlformats.org/officeDocument/2006/relationships/image" Target="../media/image72.png"/><Relationship Id="rId9" Type="http://schemas.openxmlformats.org/officeDocument/2006/relationships/image" Target="../media/image70.wmf"/></Relationships>
</file>

<file path=ppt/slides/_rels/slide69.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7.emf"/><Relationship Id="rId5" Type="http://schemas.openxmlformats.org/officeDocument/2006/relationships/oleObject" Target="../embeddings/oleObject21.bin"/><Relationship Id="rId4" Type="http://schemas.openxmlformats.org/officeDocument/2006/relationships/image" Target="../media/image76.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80.emf"/><Relationship Id="rId5" Type="http://schemas.openxmlformats.org/officeDocument/2006/relationships/oleObject" Target="../embeddings/oleObject24.bin"/><Relationship Id="rId4" Type="http://schemas.openxmlformats.org/officeDocument/2006/relationships/image" Target="../media/image79.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82.wmf"/></Relationships>
</file>

<file path=ppt/slides/_rels/slide72.xml.rels><?xml version="1.0" encoding="UTF-8" standalone="yes"?>
<Relationships xmlns="http://schemas.openxmlformats.org/package/2006/relationships"><Relationship Id="rId8" Type="http://schemas.openxmlformats.org/officeDocument/2006/relationships/image" Target="../media/image85.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4.emf"/><Relationship Id="rId5" Type="http://schemas.openxmlformats.org/officeDocument/2006/relationships/oleObject" Target="../embeddings/oleObject28.bin"/><Relationship Id="rId10" Type="http://schemas.openxmlformats.org/officeDocument/2006/relationships/image" Target="../media/image86.emf"/><Relationship Id="rId4" Type="http://schemas.openxmlformats.org/officeDocument/2006/relationships/image" Target="../media/image83.wmf"/><Relationship Id="rId9" Type="http://schemas.openxmlformats.org/officeDocument/2006/relationships/oleObject" Target="../embeddings/oleObject30.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3.wmf"/><Relationship Id="rId5" Type="http://schemas.openxmlformats.org/officeDocument/2006/relationships/oleObject" Target="../embeddings/oleObject32.bin"/><Relationship Id="rId4" Type="http://schemas.openxmlformats.org/officeDocument/2006/relationships/image" Target="../media/image87.e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1.xml"/><Relationship Id="rId7" Type="http://schemas.openxmlformats.org/officeDocument/2006/relationships/image" Target="../media/image89.wmf"/><Relationship Id="rId12"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4.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90.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93.emf"/><Relationship Id="rId5" Type="http://schemas.openxmlformats.org/officeDocument/2006/relationships/oleObject" Target="../embeddings/oleObject39.bin"/><Relationship Id="rId4" Type="http://schemas.openxmlformats.org/officeDocument/2006/relationships/image" Target="../media/image92.emf"/></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9.wmf"/><Relationship Id="rId11" Type="http://schemas.openxmlformats.org/officeDocument/2006/relationships/image" Target="../media/image96.wmf"/><Relationship Id="rId5" Type="http://schemas.openxmlformats.org/officeDocument/2006/relationships/oleObject" Target="../embeddings/oleObject41.bin"/><Relationship Id="rId10" Type="http://schemas.openxmlformats.org/officeDocument/2006/relationships/oleObject" Target="../embeddings/oleObject44.bin"/><Relationship Id="rId4" Type="http://schemas.openxmlformats.org/officeDocument/2006/relationships/image" Target="../media/image94.wmf"/><Relationship Id="rId9" Type="http://schemas.openxmlformats.org/officeDocument/2006/relationships/image" Target="../media/image95.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00.emf"/><Relationship Id="rId3" Type="http://schemas.openxmlformats.org/officeDocument/2006/relationships/image" Target="../media/image99.emf"/><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6.bin"/><Relationship Id="rId5" Type="http://schemas.openxmlformats.org/officeDocument/2006/relationships/image" Target="../media/image97.wmf"/><Relationship Id="rId4" Type="http://schemas.openxmlformats.org/officeDocument/2006/relationships/oleObject" Target="../embeddings/oleObject4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7.bin"/><Relationship Id="rId7" Type="http://schemas.openxmlformats.org/officeDocument/2006/relationships/image" Target="../media/image102.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8.bin"/><Relationship Id="rId5" Type="http://schemas.openxmlformats.org/officeDocument/2006/relationships/image" Target="../media/image104.emf"/><Relationship Id="rId4" Type="http://schemas.openxmlformats.org/officeDocument/2006/relationships/image" Target="../media/image101.wmf"/><Relationship Id="rId9" Type="http://schemas.openxmlformats.org/officeDocument/2006/relationships/image" Target="../media/image103.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105.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107.emf"/><Relationship Id="rId4" Type="http://schemas.openxmlformats.org/officeDocument/2006/relationships/image" Target="../media/image106.wmf"/></Relationships>
</file>

<file path=ppt/slides/_rels/slide83.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8.wmf"/><Relationship Id="rId5" Type="http://schemas.openxmlformats.org/officeDocument/2006/relationships/oleObject" Target="../embeddings/oleObject52.bin"/><Relationship Id="rId4" Type="http://schemas.openxmlformats.org/officeDocument/2006/relationships/image" Target="../media/image110.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11.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4.bin"/><Relationship Id="rId7" Type="http://schemas.openxmlformats.org/officeDocument/2006/relationships/image" Target="../media/image114.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13.wmf"/><Relationship Id="rId5" Type="http://schemas.openxmlformats.org/officeDocument/2006/relationships/oleObject" Target="../embeddings/oleObject55.bin"/><Relationship Id="rId4" Type="http://schemas.openxmlformats.org/officeDocument/2006/relationships/image" Target="../media/image112.wmf"/></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115.emf"/><Relationship Id="rId4" Type="http://schemas.openxmlformats.org/officeDocument/2006/relationships/oleObject" Target="../embeddings/oleObject56.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117.wmf"/><Relationship Id="rId5" Type="http://schemas.openxmlformats.org/officeDocument/2006/relationships/oleObject" Target="../embeddings/oleObject58.bin"/><Relationship Id="rId4" Type="http://schemas.openxmlformats.org/officeDocument/2006/relationships/image" Target="../media/image116.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4.xml"/><Relationship Id="rId1" Type="http://schemas.openxmlformats.org/officeDocument/2006/relationships/vmlDrawing" Target="../drawings/vmlDrawing30.vml"/><Relationship Id="rId4" Type="http://schemas.openxmlformats.org/officeDocument/2006/relationships/image" Target="../media/image118.e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20.wmf"/><Relationship Id="rId5" Type="http://schemas.openxmlformats.org/officeDocument/2006/relationships/oleObject" Target="../embeddings/oleObject61.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63.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24.wmf"/><Relationship Id="rId5" Type="http://schemas.openxmlformats.org/officeDocument/2006/relationships/oleObject" Target="../embeddings/oleObject65.bin"/><Relationship Id="rId4" Type="http://schemas.openxmlformats.org/officeDocument/2006/relationships/image" Target="../media/image123.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4.xml"/><Relationship Id="rId1" Type="http://schemas.openxmlformats.org/officeDocument/2006/relationships/vmlDrawing" Target="../drawings/vmlDrawing33.vml"/><Relationship Id="rId4" Type="http://schemas.openxmlformats.org/officeDocument/2006/relationships/image" Target="../media/image125.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image" Target="../media/image127.wmf"/><Relationship Id="rId5" Type="http://schemas.openxmlformats.org/officeDocument/2006/relationships/oleObject" Target="../embeddings/oleObject68.bin"/><Relationship Id="rId4" Type="http://schemas.openxmlformats.org/officeDocument/2006/relationships/image" Target="../media/image126.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28.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2.xml"/><Relationship Id="rId1" Type="http://schemas.openxmlformats.org/officeDocument/2006/relationships/vmlDrawing" Target="../drawings/vmlDrawing36.vml"/><Relationship Id="rId4" Type="http://schemas.openxmlformats.org/officeDocument/2006/relationships/image" Target="../media/image129.wmf"/></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21.wmf"/><Relationship Id="rId11" Type="http://schemas.openxmlformats.org/officeDocument/2006/relationships/oleObject" Target="../embeddings/oleObject76.bin"/><Relationship Id="rId5" Type="http://schemas.openxmlformats.org/officeDocument/2006/relationships/oleObject" Target="../embeddings/oleObject72.bin"/><Relationship Id="rId10" Type="http://schemas.openxmlformats.org/officeDocument/2006/relationships/image" Target="../media/image131.wmf"/><Relationship Id="rId4" Type="http://schemas.openxmlformats.org/officeDocument/2006/relationships/image" Target="../media/image130.wmf"/><Relationship Id="rId9" Type="http://schemas.openxmlformats.org/officeDocument/2006/relationships/oleObject" Target="../embeddings/oleObject75.bin"/></Relationships>
</file>

<file path=ppt/slides/_rels/slide97.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34.wmf"/><Relationship Id="rId5" Type="http://schemas.openxmlformats.org/officeDocument/2006/relationships/oleObject" Target="../embeddings/oleObject78.bin"/><Relationship Id="rId4" Type="http://schemas.openxmlformats.org/officeDocument/2006/relationships/image" Target="../media/image133.wmf"/><Relationship Id="rId9" Type="http://schemas.openxmlformats.org/officeDocument/2006/relationships/oleObject" Target="../embeddings/oleObject80.bin"/></Relationships>
</file>

<file path=ppt/slides/_rels/slide98.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285852" y="1928802"/>
            <a:ext cx="6481786" cy="1785950"/>
          </a:xfrm>
        </p:spPr>
        <p:txBody>
          <a:bodyPr/>
          <a:lstStyle/>
          <a:p>
            <a:pPr eaLnBrk="1" hangingPunct="1">
              <a:defRPr/>
            </a:pPr>
            <a:endParaRPr lang="en-US" altLang="zh-CN" sz="4400" dirty="0" smtClean="0">
              <a:ea typeface="黑体" pitchFamily="2" charset="-122"/>
            </a:endParaRPr>
          </a:p>
          <a:p>
            <a:pPr eaLnBrk="1" hangingPunct="1">
              <a:defRPr/>
            </a:pPr>
            <a:r>
              <a:rPr lang="zh-CN" altLang="en-US" sz="4400" b="1" dirty="0" smtClean="0">
                <a:solidFill>
                  <a:schemeClr val="accent2"/>
                </a:solidFill>
              </a:rPr>
              <a:t>第五章数字基带传输系统</a:t>
            </a:r>
            <a:endParaRPr lang="en-US" altLang="zh-CN" sz="2000" b="1" dirty="0" smtClean="0">
              <a:solidFill>
                <a:schemeClr val="accent2"/>
              </a:solidFill>
              <a:effectLst>
                <a:outerShdw blurRad="38100" dist="38100" dir="2700000" algn="tl">
                  <a:srgbClr val="000000"/>
                </a:outerShdw>
              </a:effectLst>
              <a:ea typeface="黑体" pitchFamily="2" charset="-122"/>
            </a:endParaRPr>
          </a:p>
        </p:txBody>
      </p:sp>
      <p:sp>
        <p:nvSpPr>
          <p:cNvPr id="5" name="灯片编号占位符 4"/>
          <p:cNvSpPr>
            <a:spLocks noGrp="1"/>
          </p:cNvSpPr>
          <p:nvPr>
            <p:ph type="sldNum" sz="quarter" idx="4"/>
          </p:nvPr>
        </p:nvSpPr>
        <p:spPr/>
        <p:txBody>
          <a:bodyPr/>
          <a:lstStyle/>
          <a:p>
            <a:pPr>
              <a:defRPr/>
            </a:pPr>
            <a:r>
              <a:rPr lang="zh-CN" altLang="en-US" smtClean="0"/>
              <a:t>第</a:t>
            </a:r>
            <a:fld id="{867DEBD6-8A00-4B25-B2F7-6FC9E4C01E46}" type="slidenum">
              <a:rPr lang="zh-CN" altLang="en-US" smtClean="0"/>
              <a:pPr>
                <a:defRPr/>
              </a:pPr>
              <a:t>1</a:t>
            </a:fld>
            <a:r>
              <a:rPr lang="zh-CN" altLang="en-US" smtClean="0"/>
              <a:t>页</a:t>
            </a:r>
            <a:endParaRPr lang="zh-CN" altLang="en-US"/>
          </a:p>
        </p:txBody>
      </p:sp>
      <p:sp>
        <p:nvSpPr>
          <p:cNvPr id="4" name="Rectangle 3"/>
          <p:cNvSpPr txBox="1">
            <a:spLocks noChangeArrowheads="1"/>
          </p:cNvSpPr>
          <p:nvPr/>
        </p:nvSpPr>
        <p:spPr bwMode="auto">
          <a:xfrm>
            <a:off x="13316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ct val="20000"/>
              </a:spcBef>
              <a:spcAft>
                <a:spcPct val="0"/>
              </a:spcAft>
              <a:buClrTx/>
              <a:buSzTx/>
              <a:buFontTx/>
              <a:buNone/>
              <a:tabLst/>
              <a:defRPr/>
            </a:pPr>
            <a:r>
              <a:rPr kumimoji="1" lang="zh-CN" altLang="en-US" sz="2000" b="1" i="0" u="none" strike="noStrike" kern="0" cap="none" spc="0" normalizeH="0" baseline="0" noProof="0" dirty="0" smtClean="0">
                <a:ln>
                  <a:noFill/>
                </a:ln>
                <a:solidFill>
                  <a:srgbClr val="0066FF"/>
                </a:solidFill>
                <a:effectLst/>
                <a:uLnTx/>
                <a:uFillTx/>
                <a:latin typeface="+mn-lt"/>
                <a:ea typeface="+mn-ea"/>
                <a:cs typeface="+mn-cs"/>
              </a:rPr>
              <a:t>通信工程学院</a:t>
            </a:r>
            <a:r>
              <a:rPr kumimoji="1" lang="en-US" altLang="zh-CN" sz="2000" b="1" i="0" u="none" strike="noStrike" kern="0" cap="none" spc="0" normalizeH="0" baseline="0" noProof="0" dirty="0" smtClean="0">
                <a:ln>
                  <a:noFill/>
                </a:ln>
                <a:solidFill>
                  <a:srgbClr val="0066FF"/>
                </a:solidFill>
                <a:effectLst/>
                <a:uLnTx/>
                <a:uFillTx/>
                <a:latin typeface="+mn-lt"/>
                <a:ea typeface="+mn-ea"/>
                <a:cs typeface="+mn-cs"/>
              </a:rPr>
              <a:t>ISN</a:t>
            </a:r>
          </a:p>
          <a:p>
            <a:pPr marL="0" marR="0" lvl="0" indent="0" algn="ctr" defTabSz="914400" rtl="0" eaLnBrk="1" fontAlgn="base" latinLnBrk="0" hangingPunct="1">
              <a:lnSpc>
                <a:spcPct val="90000"/>
              </a:lnSpc>
              <a:spcBef>
                <a:spcPct val="20000"/>
              </a:spcBef>
              <a:spcAft>
                <a:spcPct val="0"/>
              </a:spcAft>
              <a:buClrTx/>
              <a:buSzTx/>
              <a:buFontTx/>
              <a:buNone/>
              <a:tabLst/>
              <a:defRPr/>
            </a:pPr>
            <a:endParaRPr kumimoji="1" lang="en-US" altLang="zh-CN" sz="2000" b="1" i="0" u="none" strike="noStrike" kern="0" cap="none" spc="0" normalizeH="0" baseline="0" noProof="0" dirty="0" smtClean="0">
              <a:ln>
                <a:noFill/>
              </a:ln>
              <a:solidFill>
                <a:srgbClr val="0066FF"/>
              </a:solidFill>
              <a:effectLst/>
              <a:uLnTx/>
              <a:uFillTx/>
              <a:latin typeface="+mn-lt"/>
              <a:ea typeface="+mn-ea"/>
              <a:cs typeface="+mn-cs"/>
            </a:endParaRPr>
          </a:p>
          <a:p>
            <a:pPr marL="0" marR="0" lvl="0" indent="0" algn="ctr" defTabSz="914400" rtl="0" eaLnBrk="1" fontAlgn="base" latinLnBrk="0" hangingPunct="1">
              <a:lnSpc>
                <a:spcPct val="90000"/>
              </a:lnSpc>
              <a:spcBef>
                <a:spcPct val="20000"/>
              </a:spcBef>
              <a:spcAft>
                <a:spcPct val="0"/>
              </a:spcAft>
              <a:buClrTx/>
              <a:buSzTx/>
              <a:buFontTx/>
              <a:buNone/>
              <a:tabLst/>
              <a:defRPr/>
            </a:pPr>
            <a:r>
              <a:rPr kumimoji="1" lang="zh-CN" altLang="en-US" sz="2000" b="1" i="0" u="none" strike="noStrike" kern="0" cap="none" spc="0" normalizeH="0" baseline="0" noProof="0" dirty="0" smtClean="0">
                <a:ln>
                  <a:noFill/>
                </a:ln>
                <a:solidFill>
                  <a:srgbClr val="0066FF"/>
                </a:solidFill>
                <a:effectLst/>
                <a:uLnTx/>
                <a:uFillTx/>
                <a:latin typeface="+mn-lt"/>
                <a:ea typeface="+mn-ea"/>
                <a:cs typeface="+mn-cs"/>
              </a:rPr>
              <a:t>刘龙伟</a:t>
            </a:r>
          </a:p>
          <a:p>
            <a:pPr marL="0" marR="0" lvl="0" indent="0" algn="ctr" defTabSz="914400" rtl="0" eaLnBrk="1" fontAlgn="base" latinLnBrk="0" hangingPunct="1">
              <a:lnSpc>
                <a:spcPct val="90000"/>
              </a:lnSpc>
              <a:spcBef>
                <a:spcPct val="20000"/>
              </a:spcBef>
              <a:spcAft>
                <a:spcPct val="0"/>
              </a:spcAft>
              <a:buClrTx/>
              <a:buSzTx/>
              <a:buFontTx/>
              <a:buNone/>
              <a:tabLst/>
              <a:defRPr/>
            </a:pPr>
            <a:endParaRPr kumimoji="1" lang="zh-CN" altLang="en-US" sz="2000" b="1" i="0" u="none" strike="noStrike" kern="0" cap="none" spc="0" normalizeH="0" baseline="0" noProof="0" dirty="0" smtClean="0">
              <a:ln>
                <a:noFill/>
              </a:ln>
              <a:solidFill>
                <a:srgbClr val="0066FF"/>
              </a:solidFill>
              <a:effectLst/>
              <a:uLnTx/>
              <a:uFillTx/>
              <a:latin typeface="+mn-lt"/>
              <a:ea typeface="+mn-ea"/>
              <a:cs typeface="+mn-cs"/>
            </a:endParaRPr>
          </a:p>
          <a:p>
            <a:pPr marL="0" marR="0" lvl="0" indent="0" algn="ctr" defTabSz="914400" rtl="0" eaLnBrk="1" fontAlgn="base" latinLnBrk="0" hangingPunct="1">
              <a:lnSpc>
                <a:spcPct val="90000"/>
              </a:lnSpc>
              <a:spcBef>
                <a:spcPct val="20000"/>
              </a:spcBef>
              <a:spcAft>
                <a:spcPct val="0"/>
              </a:spcAft>
              <a:buClrTx/>
              <a:buSzTx/>
              <a:buFontTx/>
              <a:buNone/>
              <a:tabLst/>
              <a:defRPr/>
            </a:pPr>
            <a:r>
              <a:rPr kumimoji="1" lang="zh-CN" altLang="en-US" sz="2000" b="1" i="0" u="none" strike="noStrike" kern="0" cap="none" spc="0" normalizeH="0" baseline="0" noProof="0" dirty="0" smtClean="0">
                <a:ln>
                  <a:noFill/>
                </a:ln>
                <a:solidFill>
                  <a:srgbClr val="0066FF"/>
                </a:solidFill>
                <a:effectLst/>
                <a:uLnTx/>
                <a:uFillTx/>
                <a:latin typeface="+mn-lt"/>
                <a:ea typeface="+mn-ea"/>
                <a:cs typeface="+mn-cs"/>
              </a:rPr>
              <a:t>二零一</a:t>
            </a:r>
            <a:r>
              <a:rPr lang="zh-CN" altLang="en-US" sz="2000" kern="0" dirty="0" smtClean="0">
                <a:solidFill>
                  <a:srgbClr val="0066FF"/>
                </a:solidFill>
                <a:latin typeface="+mn-lt"/>
                <a:ea typeface="+mn-ea"/>
              </a:rPr>
              <a:t>七年</a:t>
            </a:r>
            <a:endParaRPr kumimoji="1" lang="zh-CN" altLang="en-US" sz="2000" b="1" i="0" u="none" strike="noStrike" kern="0" cap="none" spc="0" normalizeH="0" baseline="0" noProof="0" dirty="0" smtClean="0">
              <a:ln>
                <a:noFill/>
              </a:ln>
              <a:solidFill>
                <a:srgbClr val="0066FF"/>
              </a:solidFill>
              <a:effectLst/>
              <a:uLnTx/>
              <a:uFillTx/>
              <a:latin typeface="+mn-lt"/>
              <a:ea typeface="+mn-ea"/>
              <a:cs typeface="+mn-cs"/>
            </a:endParaRP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4171952" cy="1143000"/>
          </a:xfrm>
        </p:spPr>
        <p:txBody>
          <a:bodyPr/>
          <a:lstStyle/>
          <a:p>
            <a:r>
              <a:rPr lang="zh-CN" altLang="en-US" dirty="0" smtClean="0"/>
              <a:t>本章关注问题</a:t>
            </a:r>
            <a:endParaRPr lang="zh-CN" altLang="en-US" dirty="0"/>
          </a:p>
        </p:txBody>
      </p:sp>
      <p:sp>
        <p:nvSpPr>
          <p:cNvPr id="3" name="内容占位符 2"/>
          <p:cNvSpPr>
            <a:spLocks noGrp="1"/>
          </p:cNvSpPr>
          <p:nvPr>
            <p:ph idx="1"/>
          </p:nvPr>
        </p:nvSpPr>
        <p:spPr>
          <a:xfrm>
            <a:off x="685800" y="1500174"/>
            <a:ext cx="7772400" cy="4929222"/>
          </a:xfrm>
        </p:spPr>
        <p:txBody>
          <a:bodyPr/>
          <a:lstStyle/>
          <a:p>
            <a:pPr>
              <a:buFont typeface="Wingdings" pitchFamily="2" charset="2"/>
              <a:buChar char="Ø"/>
            </a:pPr>
            <a:r>
              <a:rPr lang="zh-CN" altLang="en-US" b="1" dirty="0" smtClean="0"/>
              <a:t>信号特性（数字基带信号）</a:t>
            </a:r>
          </a:p>
          <a:p>
            <a:pPr indent="22225">
              <a:buClr>
                <a:srgbClr val="FF0000"/>
              </a:buClr>
              <a:buFont typeface="Wingdings" pitchFamily="2" charset="2"/>
              <a:buChar char="l"/>
            </a:pPr>
            <a:r>
              <a:rPr lang="zh-CN" altLang="en-US" sz="2800" b="1" dirty="0" smtClean="0"/>
              <a:t>波形特性、频谱特性（带宽，频率分量）、码型</a:t>
            </a:r>
          </a:p>
          <a:p>
            <a:pPr>
              <a:buFont typeface="Wingdings" pitchFamily="2" charset="2"/>
              <a:buChar char="Ø"/>
            </a:pPr>
            <a:r>
              <a:rPr lang="zh-CN" altLang="en-US" b="1" dirty="0" smtClean="0"/>
              <a:t>码间干扰</a:t>
            </a:r>
          </a:p>
          <a:p>
            <a:pPr indent="-79375">
              <a:buClr>
                <a:srgbClr val="FF0000"/>
              </a:buClr>
              <a:buFont typeface="Wingdings" pitchFamily="2" charset="2"/>
              <a:buChar char="l"/>
            </a:pPr>
            <a:r>
              <a:rPr lang="zh-CN" altLang="en-US" sz="2800" b="1" dirty="0" smtClean="0"/>
              <a:t>是一种乘性干扰，如何消除</a:t>
            </a:r>
          </a:p>
          <a:p>
            <a:pPr>
              <a:buFont typeface="Wingdings" pitchFamily="2" charset="2"/>
              <a:buChar char="Ø"/>
            </a:pPr>
            <a:r>
              <a:rPr lang="zh-CN" altLang="en-US" b="1" dirty="0" smtClean="0"/>
              <a:t>信道加性噪声</a:t>
            </a:r>
          </a:p>
          <a:p>
            <a:pPr indent="22225">
              <a:buClr>
                <a:srgbClr val="FF0000"/>
              </a:buClr>
              <a:buFont typeface="Wingdings" pitchFamily="2" charset="2"/>
              <a:buChar char="l"/>
            </a:pPr>
            <a:r>
              <a:rPr lang="zh-CN" altLang="en-US" sz="2800" b="1" dirty="0" smtClean="0"/>
              <a:t>抗噪声性能</a:t>
            </a:r>
          </a:p>
          <a:p>
            <a:pPr>
              <a:buFont typeface="Wingdings" pitchFamily="2" charset="2"/>
              <a:buChar char="Ø"/>
            </a:pPr>
            <a:r>
              <a:rPr lang="zh-CN" altLang="en-US" b="1" dirty="0" smtClean="0"/>
              <a:t>眼图</a:t>
            </a:r>
          </a:p>
          <a:p>
            <a:pPr>
              <a:buFont typeface="Wingdings" pitchFamily="2" charset="2"/>
              <a:buChar char="Ø"/>
            </a:pPr>
            <a:r>
              <a:rPr lang="zh-CN" altLang="en-US" b="1" dirty="0" smtClean="0"/>
              <a:t> 时域均衡</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10</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8" name="Rectangle 6"/>
          <p:cNvSpPr>
            <a:spLocks noGrp="1" noChangeArrowheads="1"/>
          </p:cNvSpPr>
          <p:nvPr>
            <p:ph type="title"/>
          </p:nvPr>
        </p:nvSpPr>
        <p:spPr>
          <a:xfrm>
            <a:off x="685800" y="260648"/>
            <a:ext cx="5672150" cy="1143000"/>
          </a:xfrm>
        </p:spPr>
        <p:txBody>
          <a:bodyPr/>
          <a:lstStyle/>
          <a:p>
            <a:pPr eaLnBrk="1" hangingPunct="1">
              <a:defRPr/>
            </a:pPr>
            <a:r>
              <a:rPr lang="zh-CN" altLang="en-US" b="1" dirty="0" smtClean="0">
                <a:solidFill>
                  <a:schemeClr val="accent2"/>
                </a:solidFill>
              </a:rPr>
              <a:t>眼图</a:t>
            </a:r>
            <a:r>
              <a:rPr lang="en-US" altLang="zh-CN" b="1" dirty="0" smtClean="0">
                <a:solidFill>
                  <a:schemeClr val="accent2"/>
                </a:solidFill>
              </a:rPr>
              <a:t>——</a:t>
            </a:r>
            <a:r>
              <a:rPr lang="zh-CN" altLang="en-US" b="1" dirty="0" smtClean="0">
                <a:solidFill>
                  <a:schemeClr val="accent2"/>
                </a:solidFill>
              </a:rPr>
              <a:t>二进制信号</a:t>
            </a:r>
            <a:endParaRPr lang="zh-CN" altLang="en-US" sz="4400" b="1" dirty="0" smtClean="0">
              <a:solidFill>
                <a:schemeClr val="accent2"/>
              </a:solidFill>
            </a:endParaRPr>
          </a:p>
        </p:txBody>
      </p:sp>
      <p:graphicFrame>
        <p:nvGraphicFramePr>
          <p:cNvPr id="233477" name="Object 5"/>
          <p:cNvGraphicFramePr>
            <a:graphicFrameLocks noGrp="1" noChangeAspect="1"/>
          </p:cNvGraphicFramePr>
          <p:nvPr>
            <p:ph idx="1"/>
          </p:nvPr>
        </p:nvGraphicFramePr>
        <p:xfrm>
          <a:off x="1712913" y="1700213"/>
          <a:ext cx="5432425" cy="3667125"/>
        </p:xfrm>
        <a:graphic>
          <a:graphicData uri="http://schemas.openxmlformats.org/presentationml/2006/ole">
            <mc:AlternateContent xmlns:mc="http://schemas.openxmlformats.org/markup-compatibility/2006">
              <mc:Choice xmlns:v="urn:schemas-microsoft-com:vml" Requires="v">
                <p:oleObj spid="_x0000_s77879" name="Visio" r:id="rId3" imgW="3560674" imgH="2403958" progId="Visio.Drawing.11">
                  <p:embed/>
                </p:oleObj>
              </mc:Choice>
              <mc:Fallback>
                <p:oleObj name="Visio" r:id="rId3" imgW="3560674" imgH="2403958"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913" y="1700213"/>
                        <a:ext cx="54324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4"/>
          </p:nvPr>
        </p:nvSpPr>
        <p:spPr/>
        <p:txBody>
          <a:bodyPr/>
          <a:lstStyle/>
          <a:p>
            <a:pPr>
              <a:defRPr/>
            </a:pPr>
            <a:r>
              <a:rPr lang="zh-CN" altLang="en-US" smtClean="0"/>
              <a:t>第</a:t>
            </a:r>
            <a:fld id="{F8E2DB81-260B-42D7-8310-A84EF34514B8}" type="slidenum">
              <a:rPr lang="zh-CN" altLang="en-US" smtClean="0"/>
              <a:pPr>
                <a:defRPr/>
              </a:pPr>
              <a:t>100</a:t>
            </a:fld>
            <a:r>
              <a:rPr lang="zh-CN" altLang="en-US" smtClean="0"/>
              <a:t>页</a:t>
            </a:r>
            <a:endParaRPr lang="zh-CN" altLang="en-US"/>
          </a:p>
        </p:txBody>
      </p:sp>
      <p:sp>
        <p:nvSpPr>
          <p:cNvPr id="77829" name="Rectangle 8"/>
          <p:cNvSpPr>
            <a:spLocks noChangeArrowheads="1"/>
          </p:cNvSpPr>
          <p:nvPr/>
        </p:nvSpPr>
        <p:spPr bwMode="auto">
          <a:xfrm>
            <a:off x="3492500" y="5805488"/>
            <a:ext cx="2012950" cy="336550"/>
          </a:xfrm>
          <a:prstGeom prst="rect">
            <a:avLst/>
          </a:prstGeom>
          <a:noFill/>
          <a:ln w="9525">
            <a:noFill/>
            <a:miter lim="800000"/>
            <a:headEnd/>
            <a:tailEnd/>
          </a:ln>
        </p:spPr>
        <p:txBody>
          <a:bodyPr wrap="none">
            <a:spAutoFit/>
          </a:bodyPr>
          <a:lstStyle/>
          <a:p>
            <a:r>
              <a:rPr lang="zh-CN" altLang="en-US" sz="1600" b="0">
                <a:solidFill>
                  <a:srgbClr val="FF0066"/>
                </a:solidFill>
                <a:ea typeface="昆仑楷体" pitchFamily="49" charset="-122"/>
              </a:rPr>
              <a:t>基带信号波形及眼图</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wedge">
                                      <p:cBhvr>
                                        <p:cTn id="7" dur="2000"/>
                                        <p:tgtEl>
                                          <p:spTgt spid="233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3"/>
          <p:cNvSpPr>
            <a:spLocks noGrp="1" noChangeArrowheads="1"/>
          </p:cNvSpPr>
          <p:nvPr>
            <p:ph idx="1"/>
          </p:nvPr>
        </p:nvSpPr>
        <p:spPr>
          <a:xfrm>
            <a:off x="428596" y="1412875"/>
            <a:ext cx="8072494" cy="4724400"/>
          </a:xfrm>
        </p:spPr>
        <p:txBody>
          <a:bodyPr/>
          <a:lstStyle/>
          <a:p>
            <a:pPr eaLnBrk="1" hangingPunct="1">
              <a:buFont typeface="Wingdings" pitchFamily="2" charset="2"/>
              <a:buChar char="Ø"/>
            </a:pPr>
            <a:r>
              <a:rPr lang="en-US" altLang="zh-CN" b="1" dirty="0" smtClean="0">
                <a:effectLst/>
                <a:latin typeface="+mj-ea"/>
                <a:ea typeface="+mj-ea"/>
              </a:rPr>
              <a:t>  </a:t>
            </a:r>
            <a:r>
              <a:rPr lang="zh-CN" altLang="en-US" sz="2400" b="1" dirty="0" smtClean="0">
                <a:effectLst/>
                <a:latin typeface="+mj-ea"/>
                <a:ea typeface="+mj-ea"/>
              </a:rPr>
              <a:t>眼图的“眼睛”张开得越打大，且眼图越端正，码间串扰越小；反之，码间串扰越大。当</a:t>
            </a:r>
            <a:r>
              <a:rPr lang="zh-CN" altLang="en-US" sz="2400" b="1" dirty="0" smtClean="0">
                <a:solidFill>
                  <a:schemeClr val="accent2"/>
                </a:solidFill>
                <a:effectLst/>
                <a:latin typeface="+mj-ea"/>
                <a:ea typeface="+mj-ea"/>
              </a:rPr>
              <a:t>存在噪声</a:t>
            </a:r>
            <a:r>
              <a:rPr lang="zh-CN" altLang="en-US" sz="2400" b="1" dirty="0" smtClean="0">
                <a:effectLst/>
                <a:latin typeface="+mj-ea"/>
                <a:ea typeface="+mj-ea"/>
              </a:rPr>
              <a:t>时，眼图的线迹变成了比较模糊的带状的线，噪声越大，线条越宽，越模糊，“眼睛”张开得越小。从图形上并不能观察到随机噪声的全部形态。所以只能大致估计噪声的强弱。</a:t>
            </a:r>
          </a:p>
          <a:p>
            <a:pPr eaLnBrk="1" hangingPunct="1">
              <a:buFontTx/>
              <a:buNone/>
            </a:pPr>
            <a:endParaRPr lang="zh-CN" altLang="en-US" sz="2400" b="1" dirty="0" smtClean="0">
              <a:effectLst/>
              <a:latin typeface="+mj-ea"/>
              <a:ea typeface="+mj-ea"/>
            </a:endParaRPr>
          </a:p>
          <a:p>
            <a:pPr eaLnBrk="1" hangingPunct="1">
              <a:buFont typeface="Wingdings" pitchFamily="2" charset="2"/>
              <a:buChar char="Ø"/>
            </a:pPr>
            <a:r>
              <a:rPr lang="zh-CN" altLang="en-US" sz="2400" b="1" dirty="0" smtClean="0">
                <a:effectLst/>
                <a:latin typeface="+mj-ea"/>
                <a:ea typeface="+mj-ea"/>
              </a:rPr>
              <a:t>  眼图可以定性反映码间串扰的大小和噪声的大小。眼图可以用来指示接收滤波器的调整，以减小码间串扰，改善系统性能。</a:t>
            </a:r>
            <a:r>
              <a:rPr lang="zh-CN" altLang="en-US" b="1" dirty="0" smtClean="0">
                <a:effectLst/>
                <a:latin typeface="+mj-ea"/>
                <a:ea typeface="+mj-ea"/>
              </a:rPr>
              <a:t>             </a:t>
            </a:r>
          </a:p>
        </p:txBody>
      </p:sp>
      <p:sp>
        <p:nvSpPr>
          <p:cNvPr id="6" name="灯片编号占位符 5"/>
          <p:cNvSpPr>
            <a:spLocks noGrp="1"/>
          </p:cNvSpPr>
          <p:nvPr>
            <p:ph type="sldNum" sz="quarter" idx="4"/>
          </p:nvPr>
        </p:nvSpPr>
        <p:spPr/>
        <p:txBody>
          <a:bodyPr/>
          <a:lstStyle/>
          <a:p>
            <a:pPr>
              <a:defRPr/>
            </a:pPr>
            <a:r>
              <a:rPr lang="zh-CN" altLang="en-US" smtClean="0"/>
              <a:t>第</a:t>
            </a:r>
            <a:fld id="{BEC65E55-FF85-4E2A-9423-A9B94C4D9182}" type="slidenum">
              <a:rPr lang="zh-CN" altLang="en-US" smtClean="0"/>
              <a:pPr>
                <a:defRPr/>
              </a:pPr>
              <a:t>101</a:t>
            </a:fld>
            <a:r>
              <a:rPr lang="zh-CN" altLang="en-US" smtClean="0"/>
              <a:t>页</a:t>
            </a:r>
            <a:endParaRPr lang="zh-CN" altLang="en-US"/>
          </a:p>
        </p:txBody>
      </p:sp>
      <p:sp>
        <p:nvSpPr>
          <p:cNvPr id="126981" name="Line 5"/>
          <p:cNvSpPr>
            <a:spLocks noChangeShapeType="1"/>
          </p:cNvSpPr>
          <p:nvPr/>
        </p:nvSpPr>
        <p:spPr bwMode="auto">
          <a:xfrm>
            <a:off x="5791200" y="4343400"/>
            <a:ext cx="762000" cy="0"/>
          </a:xfrm>
          <a:prstGeom prst="line">
            <a:avLst/>
          </a:prstGeom>
          <a:noFill/>
          <a:ln w="9525">
            <a:noFill/>
            <a:round/>
            <a:headEnd/>
            <a:tailEnd/>
          </a:ln>
        </p:spPr>
        <p:txBody>
          <a:bodyPr>
            <a:spAutoFit/>
          </a:bodyPr>
          <a:lstStyle/>
          <a:p>
            <a:endParaRPr lang="zh-CN" altLang="en-US"/>
          </a:p>
        </p:txBody>
      </p:sp>
    </p:spTree>
  </p:cSld>
  <p:clrMapOvr>
    <a:masterClrMapping/>
  </p:clrMapOvr>
  <p:transition spd="med">
    <p:zo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idx="1"/>
          </p:nvPr>
        </p:nvSpPr>
        <p:spPr>
          <a:xfrm>
            <a:off x="395288" y="1412875"/>
            <a:ext cx="8458200" cy="4724400"/>
          </a:xfrm>
        </p:spPr>
        <p:txBody>
          <a:bodyPr/>
          <a:lstStyle/>
          <a:p>
            <a:pPr eaLnBrk="1" hangingPunct="1">
              <a:buFontTx/>
              <a:buNone/>
              <a:defRPr/>
            </a:pPr>
            <a:r>
              <a:rPr lang="zh-CN" altLang="en-US" sz="2400" b="1" dirty="0" smtClean="0">
                <a:effectLst/>
                <a:latin typeface="+mn-ea"/>
              </a:rPr>
              <a:t>        </a:t>
            </a:r>
            <a:r>
              <a:rPr lang="zh-CN" altLang="en-US" b="1" dirty="0" smtClean="0">
                <a:effectLst/>
                <a:latin typeface="+mn-ea"/>
              </a:rPr>
              <a:t>由图可以获得以下信息：</a:t>
            </a:r>
            <a:endParaRPr lang="zh-CN" altLang="en-US" sz="2400" b="1" dirty="0" smtClean="0">
              <a:effectLst/>
              <a:latin typeface="+mn-ea"/>
            </a:endParaRPr>
          </a:p>
          <a:p>
            <a:pPr eaLnBrk="1" hangingPunct="1">
              <a:buFont typeface="Wingdings" pitchFamily="2" charset="2"/>
              <a:buChar char="Ø"/>
              <a:defRPr/>
            </a:pPr>
            <a:r>
              <a:rPr lang="zh-CN" altLang="en-US" sz="2400" b="1" i="1" dirty="0" smtClean="0">
                <a:solidFill>
                  <a:schemeClr val="accent2"/>
                </a:solidFill>
                <a:latin typeface="+mn-ea"/>
              </a:rPr>
              <a:t>（</a:t>
            </a:r>
            <a:r>
              <a:rPr lang="en-US" altLang="zh-CN" sz="2400" b="1" i="1" dirty="0" smtClean="0">
                <a:solidFill>
                  <a:schemeClr val="accent2"/>
                </a:solidFill>
                <a:latin typeface="+mn-ea"/>
              </a:rPr>
              <a:t>1</a:t>
            </a:r>
            <a:r>
              <a:rPr lang="zh-CN" altLang="en-US" sz="2400" b="1" i="1" dirty="0" smtClean="0">
                <a:solidFill>
                  <a:schemeClr val="accent2"/>
                </a:solidFill>
                <a:latin typeface="+mn-ea"/>
              </a:rPr>
              <a:t>）</a:t>
            </a:r>
            <a:r>
              <a:rPr lang="zh-CN" altLang="en-US" sz="2400" b="1" dirty="0" smtClean="0">
                <a:effectLst/>
                <a:latin typeface="+mn-ea"/>
              </a:rPr>
              <a:t>最佳抽样时刻应是“眼睛”张开最大时刻；</a:t>
            </a:r>
          </a:p>
          <a:p>
            <a:pPr eaLnBrk="1" hangingPunct="1">
              <a:buFontTx/>
              <a:buNone/>
              <a:defRPr/>
            </a:pPr>
            <a:endParaRPr lang="zh-CN" altLang="en-US" sz="2400" b="1" dirty="0" smtClean="0">
              <a:effectLst/>
              <a:latin typeface="+mn-ea"/>
            </a:endParaRPr>
          </a:p>
          <a:p>
            <a:pPr marL="630238" indent="-630238" eaLnBrk="1" hangingPunct="1">
              <a:buFont typeface="Wingdings" pitchFamily="2" charset="2"/>
              <a:buChar char="Ø"/>
              <a:tabLst>
                <a:tab pos="1158875" algn="l"/>
              </a:tabLst>
              <a:defRPr/>
            </a:pPr>
            <a:r>
              <a:rPr lang="zh-CN" altLang="en-US" sz="2400" b="1" dirty="0" smtClean="0">
                <a:latin typeface="+mn-ea"/>
              </a:rPr>
              <a:t>（</a:t>
            </a:r>
            <a:r>
              <a:rPr lang="en-US" altLang="zh-CN" sz="2400" b="1" dirty="0" smtClean="0">
                <a:latin typeface="+mn-ea"/>
              </a:rPr>
              <a:t>2</a:t>
            </a:r>
            <a:r>
              <a:rPr lang="zh-CN" altLang="en-US" sz="2400" b="1" dirty="0" smtClean="0">
                <a:latin typeface="+mn-ea"/>
              </a:rPr>
              <a:t>）眼图斜边的斜率决定了系统对抽样定时误差的灵敏   程度；斜率越大，对定时误差越灵敏；  </a:t>
            </a:r>
          </a:p>
          <a:p>
            <a:pPr eaLnBrk="1" hangingPunct="1">
              <a:defRPr/>
            </a:pPr>
            <a:r>
              <a:rPr lang="zh-CN" altLang="en-US" sz="2400" b="1" dirty="0" smtClean="0">
                <a:latin typeface="+mn-ea"/>
              </a:rPr>
              <a:t>             </a:t>
            </a:r>
          </a:p>
          <a:p>
            <a:pPr eaLnBrk="1" hangingPunct="1">
              <a:buFont typeface="Wingdings" pitchFamily="2" charset="2"/>
              <a:buChar char="Ø"/>
              <a:defRPr/>
            </a:pPr>
            <a:r>
              <a:rPr lang="zh-CN" altLang="en-US" sz="2400" b="1" dirty="0" smtClean="0">
                <a:latin typeface="+mn-ea"/>
              </a:rPr>
              <a:t> （</a:t>
            </a:r>
            <a:r>
              <a:rPr lang="en-US" altLang="zh-CN" sz="2400" b="1" dirty="0" smtClean="0">
                <a:latin typeface="+mn-ea"/>
              </a:rPr>
              <a:t>3</a:t>
            </a:r>
            <a:r>
              <a:rPr lang="zh-CN" altLang="en-US" sz="2400" b="1" dirty="0" smtClean="0">
                <a:latin typeface="+mn-ea"/>
              </a:rPr>
              <a:t>）图的阴影区的垂直高度表示信号的畸变范围；</a:t>
            </a:r>
          </a:p>
          <a:p>
            <a:pPr eaLnBrk="1" hangingPunct="1">
              <a:buFont typeface="Wingdings" pitchFamily="2" charset="2"/>
              <a:buChar char="Ø"/>
              <a:defRPr/>
            </a:pPr>
            <a:endParaRPr lang="zh-CN" altLang="en-US" sz="2400" b="1" dirty="0" smtClean="0">
              <a:latin typeface="+mn-ea"/>
            </a:endParaRPr>
          </a:p>
          <a:p>
            <a:pPr eaLnBrk="1" hangingPunct="1">
              <a:buFont typeface="Wingdings" pitchFamily="2" charset="2"/>
              <a:buChar char="Ø"/>
              <a:defRPr/>
            </a:pPr>
            <a:r>
              <a:rPr lang="zh-CN" altLang="en-US" sz="2400" b="1" dirty="0" smtClean="0">
                <a:latin typeface="+mn-ea"/>
              </a:rPr>
              <a:t> （</a:t>
            </a:r>
            <a:r>
              <a:rPr lang="en-US" altLang="zh-CN" sz="2400" b="1" dirty="0" smtClean="0">
                <a:latin typeface="+mn-ea"/>
              </a:rPr>
              <a:t>4</a:t>
            </a:r>
            <a:r>
              <a:rPr lang="zh-CN" altLang="en-US" sz="2400" b="1" dirty="0" smtClean="0">
                <a:latin typeface="+mn-ea"/>
              </a:rPr>
              <a:t>）图中央的横轴位置对应于判决门限电平； </a:t>
            </a:r>
          </a:p>
          <a:p>
            <a:pPr eaLnBrk="1" hangingPunct="1">
              <a:buFontTx/>
              <a:buNone/>
              <a:defRPr/>
            </a:pPr>
            <a:endParaRPr lang="en-US" altLang="zh-CN" sz="2400" dirty="0" smtClean="0">
              <a:latin typeface="+mn-ea"/>
            </a:endParaRPr>
          </a:p>
        </p:txBody>
      </p:sp>
      <p:sp>
        <p:nvSpPr>
          <p:cNvPr id="5" name="灯片编号占位符 4"/>
          <p:cNvSpPr>
            <a:spLocks noGrp="1"/>
          </p:cNvSpPr>
          <p:nvPr>
            <p:ph type="sldNum" sz="quarter" idx="4"/>
          </p:nvPr>
        </p:nvSpPr>
        <p:spPr/>
        <p:txBody>
          <a:bodyPr/>
          <a:lstStyle/>
          <a:p>
            <a:pPr>
              <a:defRPr/>
            </a:pPr>
            <a:r>
              <a:rPr lang="zh-CN" altLang="en-US" smtClean="0"/>
              <a:t>第</a:t>
            </a:r>
            <a:fld id="{BABC565C-A135-471E-A311-AE6F73F9CFEB}" type="slidenum">
              <a:rPr lang="zh-CN" altLang="en-US" smtClean="0"/>
              <a:pPr>
                <a:defRPr/>
              </a:pPr>
              <a:t>102</a:t>
            </a:fld>
            <a:r>
              <a:rPr lang="zh-CN" altLang="en-US" smtClean="0"/>
              <a:t>页</a:t>
            </a:r>
            <a:endParaRPr lang="zh-CN" altLang="en-US"/>
          </a:p>
        </p:txBody>
      </p:sp>
    </p:spTree>
  </p:cSld>
  <p:clrMapOvr>
    <a:masterClrMapping/>
  </p:clrMapOvr>
  <p:transition spd="med">
    <p:zo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85800" y="609600"/>
            <a:ext cx="4029076" cy="1143000"/>
          </a:xfrm>
        </p:spPr>
        <p:txBody>
          <a:bodyPr/>
          <a:lstStyle/>
          <a:p>
            <a:pPr eaLnBrk="1" hangingPunct="1">
              <a:defRPr/>
            </a:pPr>
            <a:r>
              <a:rPr lang="zh-CN" altLang="en-US" b="1" dirty="0" smtClean="0">
                <a:solidFill>
                  <a:schemeClr val="accent2"/>
                </a:solidFill>
              </a:rPr>
              <a:t>眼图模型</a:t>
            </a:r>
          </a:p>
        </p:txBody>
      </p:sp>
      <p:graphicFrame>
        <p:nvGraphicFramePr>
          <p:cNvPr id="290818" name="Object 2"/>
          <p:cNvGraphicFramePr>
            <a:graphicFrameLocks noGrp="1" noChangeAspect="1"/>
          </p:cNvGraphicFramePr>
          <p:nvPr>
            <p:ph sz="half" idx="1"/>
          </p:nvPr>
        </p:nvGraphicFramePr>
        <p:xfrm>
          <a:off x="2052638" y="1916113"/>
          <a:ext cx="4240212" cy="3273425"/>
        </p:xfrm>
        <a:graphic>
          <a:graphicData uri="http://schemas.openxmlformats.org/presentationml/2006/ole">
            <mc:AlternateContent xmlns:mc="http://schemas.openxmlformats.org/markup-compatibility/2006">
              <mc:Choice xmlns:v="urn:schemas-microsoft-com:vml" Requires="v">
                <p:oleObj spid="_x0000_s78903" name="Visio" r:id="rId3" imgW="2206861" imgH="1702762" progId="Visio.Drawing.11">
                  <p:embed/>
                </p:oleObj>
              </mc:Choice>
              <mc:Fallback>
                <p:oleObj name="Visio" r:id="rId3" imgW="2206861" imgH="170276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1916113"/>
                        <a:ext cx="4240212"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灯片编号占位符 11"/>
          <p:cNvSpPr>
            <a:spLocks noGrp="1"/>
          </p:cNvSpPr>
          <p:nvPr>
            <p:ph type="sldNum" sz="quarter" idx="4"/>
          </p:nvPr>
        </p:nvSpPr>
        <p:spPr/>
        <p:txBody>
          <a:bodyPr/>
          <a:lstStyle/>
          <a:p>
            <a:pPr>
              <a:defRPr/>
            </a:pPr>
            <a:r>
              <a:rPr lang="zh-CN" altLang="en-US" smtClean="0"/>
              <a:t>第</a:t>
            </a:r>
            <a:fld id="{A6845179-E388-419F-A074-F3D9CD578850}" type="slidenum">
              <a:rPr lang="zh-CN" altLang="en-US" smtClean="0"/>
              <a:pPr>
                <a:defRPr/>
              </a:pPr>
              <a:t>103</a:t>
            </a:fld>
            <a:r>
              <a:rPr lang="zh-CN" altLang="en-US" smtClean="0"/>
              <a:t>页</a:t>
            </a:r>
            <a:endParaRPr lang="zh-CN" altLang="en-US"/>
          </a:p>
        </p:txBody>
      </p:sp>
      <p:sp>
        <p:nvSpPr>
          <p:cNvPr id="146436" name="Rectangle 4"/>
          <p:cNvSpPr>
            <a:spLocks noChangeArrowheads="1"/>
          </p:cNvSpPr>
          <p:nvPr/>
        </p:nvSpPr>
        <p:spPr bwMode="auto">
          <a:xfrm>
            <a:off x="5940425" y="2060575"/>
            <a:ext cx="1828800" cy="519113"/>
          </a:xfrm>
          <a:prstGeom prst="rect">
            <a:avLst/>
          </a:prstGeom>
          <a:noFill/>
          <a:ln w="9525">
            <a:noFill/>
            <a:miter lim="800000"/>
            <a:headEnd/>
            <a:tailEnd/>
          </a:ln>
        </p:spPr>
        <p:txBody>
          <a:bodyPr>
            <a:spAutoFit/>
          </a:bodyPr>
          <a:lstStyle/>
          <a:p>
            <a:pPr>
              <a:spcBef>
                <a:spcPct val="0"/>
              </a:spcBef>
            </a:pPr>
            <a:r>
              <a:rPr lang="en-US" altLang="zh-CN" sz="2800" b="0">
                <a:solidFill>
                  <a:srgbClr val="FF0000"/>
                </a:solidFill>
                <a:ea typeface="宋体" pitchFamily="2" charset="-122"/>
              </a:rPr>
              <a:t>}</a:t>
            </a:r>
            <a:r>
              <a:rPr lang="zh-CN" altLang="en-US" sz="1800" b="0">
                <a:solidFill>
                  <a:srgbClr val="FF0000"/>
                </a:solidFill>
                <a:ea typeface="宋体" pitchFamily="2" charset="-122"/>
              </a:rPr>
              <a:t>信号失真</a:t>
            </a:r>
            <a:r>
              <a:rPr lang="zh-CN" altLang="en-US" sz="1200" b="0">
                <a:solidFill>
                  <a:srgbClr val="0000FF"/>
                </a:solidFill>
                <a:ea typeface="宋体" pitchFamily="2" charset="-122"/>
              </a:rPr>
              <a:t> </a:t>
            </a:r>
            <a:endParaRPr lang="zh-CN" altLang="en-US" sz="2400" b="0">
              <a:ea typeface="宋体" pitchFamily="2" charset="-122"/>
            </a:endParaRPr>
          </a:p>
        </p:txBody>
      </p:sp>
      <p:sp>
        <p:nvSpPr>
          <p:cNvPr id="146437" name="Rectangle 5"/>
          <p:cNvSpPr>
            <a:spLocks noChangeArrowheads="1"/>
          </p:cNvSpPr>
          <p:nvPr/>
        </p:nvSpPr>
        <p:spPr bwMode="auto">
          <a:xfrm>
            <a:off x="2514600" y="2667000"/>
            <a:ext cx="838200" cy="366713"/>
          </a:xfrm>
          <a:prstGeom prst="rect">
            <a:avLst/>
          </a:prstGeom>
          <a:noFill/>
          <a:ln w="9525">
            <a:noFill/>
            <a:miter lim="800000"/>
            <a:headEnd/>
            <a:tailEnd/>
          </a:ln>
        </p:spPr>
        <p:txBody>
          <a:bodyPr>
            <a:spAutoFit/>
          </a:bodyPr>
          <a:lstStyle/>
          <a:p>
            <a:pPr>
              <a:spcBef>
                <a:spcPct val="0"/>
              </a:spcBef>
            </a:pPr>
            <a:r>
              <a:rPr lang="zh-CN" altLang="en-US" sz="1800" b="0">
                <a:solidFill>
                  <a:srgbClr val="FF0000"/>
                </a:solidFill>
                <a:ea typeface="宋体" pitchFamily="2" charset="-122"/>
              </a:rPr>
              <a:t>斜边</a:t>
            </a:r>
            <a:r>
              <a:rPr lang="zh-CN" altLang="en-US" sz="1800" b="0">
                <a:solidFill>
                  <a:srgbClr val="000066"/>
                </a:solidFill>
                <a:ea typeface="宋体" pitchFamily="2" charset="-122"/>
              </a:rPr>
              <a:t> </a:t>
            </a:r>
            <a:endParaRPr lang="zh-CN" altLang="en-US" sz="1800" b="0">
              <a:ea typeface="宋体" pitchFamily="2" charset="-122"/>
            </a:endParaRPr>
          </a:p>
        </p:txBody>
      </p:sp>
      <p:sp>
        <p:nvSpPr>
          <p:cNvPr id="146438" name="Rectangle 6"/>
          <p:cNvSpPr>
            <a:spLocks noChangeArrowheads="1"/>
          </p:cNvSpPr>
          <p:nvPr/>
        </p:nvSpPr>
        <p:spPr bwMode="auto">
          <a:xfrm>
            <a:off x="3429000" y="5105400"/>
            <a:ext cx="1752600" cy="366713"/>
          </a:xfrm>
          <a:prstGeom prst="rect">
            <a:avLst/>
          </a:prstGeom>
          <a:noFill/>
          <a:ln w="9525">
            <a:noFill/>
            <a:miter lim="800000"/>
            <a:headEnd/>
            <a:tailEnd/>
          </a:ln>
        </p:spPr>
        <p:txBody>
          <a:bodyPr>
            <a:spAutoFit/>
          </a:bodyPr>
          <a:lstStyle/>
          <a:p>
            <a:pPr>
              <a:spcBef>
                <a:spcPct val="0"/>
              </a:spcBef>
            </a:pPr>
            <a:r>
              <a:rPr lang="en-US" altLang="zh-CN" sz="1200" b="0">
                <a:solidFill>
                  <a:srgbClr val="0000FF"/>
                </a:solidFill>
                <a:ea typeface="宋体" pitchFamily="2" charset="-122"/>
              </a:rPr>
              <a:t> </a:t>
            </a:r>
            <a:r>
              <a:rPr lang="zh-CN" altLang="en-US" sz="1800" b="0">
                <a:solidFill>
                  <a:srgbClr val="0000FF"/>
                </a:solidFill>
                <a:ea typeface="宋体" pitchFamily="2" charset="-122"/>
              </a:rPr>
              <a:t>最佳判决时刻</a:t>
            </a:r>
            <a:r>
              <a:rPr lang="zh-CN" altLang="en-US" sz="1800" b="0">
                <a:ea typeface="昆仑楷体" pitchFamily="49" charset="-122"/>
              </a:rPr>
              <a:t> </a:t>
            </a:r>
            <a:endParaRPr lang="zh-CN" altLang="en-US" sz="1800" b="0">
              <a:ea typeface="宋体" pitchFamily="2" charset="-122"/>
            </a:endParaRPr>
          </a:p>
        </p:txBody>
      </p:sp>
      <p:sp>
        <p:nvSpPr>
          <p:cNvPr id="146439" name="Rectangle 7"/>
          <p:cNvSpPr>
            <a:spLocks noChangeArrowheads="1"/>
          </p:cNvSpPr>
          <p:nvPr/>
        </p:nvSpPr>
        <p:spPr bwMode="auto">
          <a:xfrm>
            <a:off x="1828800" y="3733800"/>
            <a:ext cx="1371600" cy="731838"/>
          </a:xfrm>
          <a:prstGeom prst="rect">
            <a:avLst/>
          </a:prstGeom>
          <a:noFill/>
          <a:ln w="9525">
            <a:noFill/>
            <a:miter lim="800000"/>
            <a:headEnd/>
            <a:tailEnd/>
          </a:ln>
        </p:spPr>
        <p:txBody>
          <a:bodyPr>
            <a:spAutoFit/>
          </a:bodyPr>
          <a:lstStyle/>
          <a:p>
            <a:pPr algn="just">
              <a:spcBef>
                <a:spcPct val="0"/>
              </a:spcBef>
            </a:pPr>
            <a:r>
              <a:rPr lang="zh-CN" altLang="en-US" sz="1800" b="0">
                <a:solidFill>
                  <a:srgbClr val="0000FF"/>
                </a:solidFill>
                <a:ea typeface="宋体" pitchFamily="2" charset="-122"/>
              </a:rPr>
              <a:t>过零点失真</a:t>
            </a:r>
            <a:endParaRPr lang="zh-CN" altLang="en-US" sz="1800" b="0">
              <a:ea typeface="宋体" pitchFamily="2" charset="-122"/>
            </a:endParaRPr>
          </a:p>
          <a:p>
            <a:pPr eaLnBrk="0" hangingPunct="0">
              <a:spcBef>
                <a:spcPct val="0"/>
              </a:spcBef>
            </a:pPr>
            <a:endParaRPr lang="en-US" altLang="zh-CN" sz="2400" b="0">
              <a:ea typeface="宋体" pitchFamily="2" charset="-122"/>
            </a:endParaRPr>
          </a:p>
        </p:txBody>
      </p:sp>
      <p:sp>
        <p:nvSpPr>
          <p:cNvPr id="146440" name="Rectangle 8"/>
          <p:cNvSpPr>
            <a:spLocks noChangeArrowheads="1"/>
          </p:cNvSpPr>
          <p:nvPr/>
        </p:nvSpPr>
        <p:spPr bwMode="auto">
          <a:xfrm>
            <a:off x="6248400" y="3276600"/>
            <a:ext cx="1143000" cy="641350"/>
          </a:xfrm>
          <a:prstGeom prst="rect">
            <a:avLst/>
          </a:prstGeom>
          <a:noFill/>
          <a:ln w="9525">
            <a:noFill/>
            <a:miter lim="800000"/>
            <a:headEnd/>
            <a:tailEnd/>
          </a:ln>
        </p:spPr>
        <p:txBody>
          <a:bodyPr>
            <a:spAutoFit/>
          </a:bodyPr>
          <a:lstStyle/>
          <a:p>
            <a:pPr algn="just">
              <a:spcBef>
                <a:spcPct val="0"/>
              </a:spcBef>
            </a:pPr>
            <a:r>
              <a:rPr lang="zh-CN" altLang="en-US" sz="1800" b="0">
                <a:solidFill>
                  <a:srgbClr val="0000FF"/>
                </a:solidFill>
                <a:ea typeface="宋体" pitchFamily="2" charset="-122"/>
              </a:rPr>
              <a:t>最佳判决     </a:t>
            </a:r>
          </a:p>
          <a:p>
            <a:pPr algn="just">
              <a:spcBef>
                <a:spcPct val="0"/>
              </a:spcBef>
            </a:pPr>
            <a:r>
              <a:rPr lang="zh-CN" altLang="en-US" sz="1800" b="0">
                <a:solidFill>
                  <a:srgbClr val="0000FF"/>
                </a:solidFill>
                <a:ea typeface="宋体" pitchFamily="2" charset="-122"/>
              </a:rPr>
              <a:t>门限电平</a:t>
            </a:r>
            <a:r>
              <a:rPr lang="zh-CN" altLang="en-US" sz="1100" b="0">
                <a:ea typeface="昆仑楷体" pitchFamily="49" charset="-122"/>
              </a:rPr>
              <a:t> </a:t>
            </a:r>
            <a:endParaRPr lang="zh-CN" altLang="en-US" sz="2400" b="0">
              <a:ea typeface="宋体" pitchFamily="2" charset="-122"/>
            </a:endParaRPr>
          </a:p>
        </p:txBody>
      </p:sp>
      <p:sp>
        <p:nvSpPr>
          <p:cNvPr id="146441" name="Rectangle 9"/>
          <p:cNvSpPr>
            <a:spLocks noChangeArrowheads="1"/>
          </p:cNvSpPr>
          <p:nvPr/>
        </p:nvSpPr>
        <p:spPr bwMode="auto">
          <a:xfrm>
            <a:off x="5410200" y="3886200"/>
            <a:ext cx="1143000" cy="366713"/>
          </a:xfrm>
          <a:prstGeom prst="rect">
            <a:avLst/>
          </a:prstGeom>
          <a:noFill/>
          <a:ln w="9525">
            <a:noFill/>
            <a:miter lim="800000"/>
            <a:headEnd/>
            <a:tailEnd/>
          </a:ln>
        </p:spPr>
        <p:txBody>
          <a:bodyPr>
            <a:spAutoFit/>
          </a:bodyPr>
          <a:lstStyle/>
          <a:p>
            <a:pPr>
              <a:spcBef>
                <a:spcPct val="0"/>
              </a:spcBef>
            </a:pPr>
            <a:r>
              <a:rPr lang="zh-CN" altLang="en-US" sz="1800" b="0">
                <a:solidFill>
                  <a:srgbClr val="FF0000"/>
                </a:solidFill>
                <a:ea typeface="宋体" pitchFamily="2" charset="-122"/>
              </a:rPr>
              <a:t>容限噪声</a:t>
            </a:r>
            <a:r>
              <a:rPr lang="zh-CN" altLang="en-US" sz="1100" b="0">
                <a:ea typeface="昆仑楷体" pitchFamily="49" charset="-122"/>
              </a:rPr>
              <a:t> </a:t>
            </a:r>
            <a:endParaRPr lang="zh-CN" altLang="en-US" sz="2400" b="0">
              <a:ea typeface="宋体" pitchFamily="2" charset="-122"/>
            </a:endParaRPr>
          </a:p>
        </p:txBody>
      </p:sp>
      <p:sp>
        <p:nvSpPr>
          <p:cNvPr id="78859" name="Rectangle 10"/>
          <p:cNvSpPr>
            <a:spLocks noChangeArrowheads="1"/>
          </p:cNvSpPr>
          <p:nvPr/>
        </p:nvSpPr>
        <p:spPr bwMode="auto">
          <a:xfrm>
            <a:off x="3779838" y="5734050"/>
            <a:ext cx="1403350" cy="336550"/>
          </a:xfrm>
          <a:prstGeom prst="rect">
            <a:avLst/>
          </a:prstGeom>
          <a:noFill/>
          <a:ln w="9525">
            <a:noFill/>
            <a:miter lim="800000"/>
            <a:headEnd/>
            <a:tailEnd/>
          </a:ln>
        </p:spPr>
        <p:txBody>
          <a:bodyPr wrap="none">
            <a:spAutoFit/>
          </a:bodyPr>
          <a:lstStyle/>
          <a:p>
            <a:r>
              <a:rPr lang="en-US" altLang="zh-CN" sz="1600" b="0">
                <a:solidFill>
                  <a:srgbClr val="FF0066"/>
                </a:solidFill>
                <a:latin typeface="宋体" pitchFamily="2" charset="-122"/>
                <a:ea typeface="宋体" pitchFamily="2" charset="-122"/>
              </a:rPr>
              <a:t>  </a:t>
            </a:r>
            <a:r>
              <a:rPr lang="zh-CN" altLang="en-US" sz="1600" b="0">
                <a:solidFill>
                  <a:srgbClr val="FF0066"/>
                </a:solidFill>
                <a:latin typeface="宋体" pitchFamily="2" charset="-122"/>
                <a:ea typeface="宋体" pitchFamily="2" charset="-122"/>
              </a:rPr>
              <a:t>眼图的模型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90818"/>
                                        </p:tgtEl>
                                        <p:attrNameLst>
                                          <p:attrName>style.visibility</p:attrName>
                                        </p:attrNameLst>
                                      </p:cBhvr>
                                      <p:to>
                                        <p:strVal val="visible"/>
                                      </p:to>
                                    </p:set>
                                    <p:anim calcmode="lin" valueType="num">
                                      <p:cBhvr>
                                        <p:cTn id="7" dur="500" fill="hold"/>
                                        <p:tgtEl>
                                          <p:spTgt spid="290818"/>
                                        </p:tgtEl>
                                        <p:attrNameLst>
                                          <p:attrName>ppt_w</p:attrName>
                                        </p:attrNameLst>
                                      </p:cBhvr>
                                      <p:tavLst>
                                        <p:tav tm="0">
                                          <p:val>
                                            <p:fltVal val="0"/>
                                          </p:val>
                                        </p:tav>
                                        <p:tav tm="100000">
                                          <p:val>
                                            <p:strVal val="#ppt_w"/>
                                          </p:val>
                                        </p:tav>
                                      </p:tavLst>
                                    </p:anim>
                                    <p:anim calcmode="lin" valueType="num">
                                      <p:cBhvr>
                                        <p:cTn id="8" dur="500" fill="hold"/>
                                        <p:tgtEl>
                                          <p:spTgt spid="290818"/>
                                        </p:tgtEl>
                                        <p:attrNameLst>
                                          <p:attrName>ppt_h</p:attrName>
                                        </p:attrNameLst>
                                      </p:cBhvr>
                                      <p:tavLst>
                                        <p:tav tm="0">
                                          <p:val>
                                            <p:fltVal val="0"/>
                                          </p:val>
                                        </p:tav>
                                        <p:tav tm="100000">
                                          <p:val>
                                            <p:strVal val="#ppt_h"/>
                                          </p:val>
                                        </p:tav>
                                      </p:tavLst>
                                    </p:anim>
                                    <p:animEffect transition="in" filter="fade">
                                      <p:cBhvr>
                                        <p:cTn id="9" dur="500"/>
                                        <p:tgtEl>
                                          <p:spTgt spid="290818"/>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46440"/>
                                        </p:tgtEl>
                                        <p:attrNameLst>
                                          <p:attrName>style.visibility</p:attrName>
                                        </p:attrNameLst>
                                      </p:cBhvr>
                                      <p:to>
                                        <p:strVal val="visible"/>
                                      </p:to>
                                    </p:set>
                                    <p:animEffect transition="in" filter="blinds(horizontal)">
                                      <p:cBhvr>
                                        <p:cTn id="14" dur="500"/>
                                        <p:tgtEl>
                                          <p:spTgt spid="146440"/>
                                        </p:tgtEl>
                                      </p:cBhvr>
                                    </p:animEffect>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146438">
                                            <p:txEl>
                                              <p:pRg st="0" end="0"/>
                                            </p:txEl>
                                          </p:spTgt>
                                        </p:tgtEl>
                                        <p:attrNameLst>
                                          <p:attrName>style.visibility</p:attrName>
                                        </p:attrNameLst>
                                      </p:cBhvr>
                                      <p:to>
                                        <p:strVal val="visible"/>
                                      </p:to>
                                    </p:set>
                                    <p:animEffect transition="in" filter="blinds(horizontal)">
                                      <p:cBhvr>
                                        <p:cTn id="18" dur="500"/>
                                        <p:tgtEl>
                                          <p:spTgt spid="14643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6437"/>
                                        </p:tgtEl>
                                        <p:attrNameLst>
                                          <p:attrName>style.visibility</p:attrName>
                                        </p:attrNameLst>
                                      </p:cBhvr>
                                      <p:to>
                                        <p:strVal val="visible"/>
                                      </p:to>
                                    </p:set>
                                    <p:animEffect transition="in" filter="blinds(horizontal)">
                                      <p:cBhvr>
                                        <p:cTn id="23" dur="500"/>
                                        <p:tgtEl>
                                          <p:spTgt spid="14643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6439"/>
                                        </p:tgtEl>
                                        <p:attrNameLst>
                                          <p:attrName>style.visibility</p:attrName>
                                        </p:attrNameLst>
                                      </p:cBhvr>
                                      <p:to>
                                        <p:strVal val="visible"/>
                                      </p:to>
                                    </p:set>
                                    <p:animEffect transition="in" filter="blinds(horizontal)">
                                      <p:cBhvr>
                                        <p:cTn id="28" dur="500"/>
                                        <p:tgtEl>
                                          <p:spTgt spid="14643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6436"/>
                                        </p:tgtEl>
                                        <p:attrNameLst>
                                          <p:attrName>style.visibility</p:attrName>
                                        </p:attrNameLst>
                                      </p:cBhvr>
                                      <p:to>
                                        <p:strVal val="visible"/>
                                      </p:to>
                                    </p:set>
                                    <p:animEffect transition="in" filter="blinds(horizontal)">
                                      <p:cBhvr>
                                        <p:cTn id="33" dur="500"/>
                                        <p:tgtEl>
                                          <p:spTgt spid="14643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6441"/>
                                        </p:tgtEl>
                                        <p:attrNameLst>
                                          <p:attrName>style.visibility</p:attrName>
                                        </p:attrNameLst>
                                      </p:cBhvr>
                                      <p:to>
                                        <p:strVal val="visible"/>
                                      </p:to>
                                    </p:set>
                                    <p:animEffect transition="in" filter="blinds(horizontal)">
                                      <p:cBhvr>
                                        <p:cTn id="38" dur="500"/>
                                        <p:tgtEl>
                                          <p:spTgt spid="146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p:bldP spid="146437" grpId="0"/>
      <p:bldP spid="146439" grpId="0"/>
      <p:bldP spid="146440" grpId="0"/>
      <p:bldP spid="14644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3"/>
          <p:cNvSpPr>
            <a:spLocks noGrp="1" noChangeArrowheads="1"/>
          </p:cNvSpPr>
          <p:nvPr>
            <p:ph idx="1"/>
          </p:nvPr>
        </p:nvSpPr>
        <p:spPr>
          <a:xfrm>
            <a:off x="642910" y="1125538"/>
            <a:ext cx="7858180" cy="4724400"/>
          </a:xfrm>
        </p:spPr>
        <p:txBody>
          <a:bodyPr/>
          <a:lstStyle/>
          <a:p>
            <a:pPr eaLnBrk="1" hangingPunct="1">
              <a:buFontTx/>
              <a:buNone/>
            </a:pPr>
            <a:r>
              <a:rPr lang="en-US" altLang="zh-CN" sz="2400" b="1" dirty="0" smtClean="0">
                <a:effectLst/>
                <a:latin typeface="+mn-ea"/>
              </a:rPr>
              <a:t>          </a:t>
            </a:r>
          </a:p>
          <a:p>
            <a:pPr eaLnBrk="1" hangingPunct="1">
              <a:buFont typeface="Wingdings" pitchFamily="2" charset="2"/>
              <a:buChar char="Ø"/>
              <a:defRPr/>
            </a:pPr>
            <a:r>
              <a:rPr lang="en-US" altLang="zh-CN" sz="2400" b="1" dirty="0" smtClean="0">
                <a:latin typeface="+mn-ea"/>
              </a:rPr>
              <a:t>  </a:t>
            </a:r>
            <a:r>
              <a:rPr lang="zh-CN" altLang="en-US" sz="2400" b="1" dirty="0" smtClean="0">
                <a:latin typeface="+mn-ea"/>
              </a:rPr>
              <a:t>（</a:t>
            </a:r>
            <a:r>
              <a:rPr lang="en-US" altLang="zh-CN" sz="2400" b="1" dirty="0" smtClean="0">
                <a:latin typeface="+mn-ea"/>
              </a:rPr>
              <a:t>5</a:t>
            </a:r>
            <a:r>
              <a:rPr lang="zh-CN" altLang="en-US" sz="2400" b="1" dirty="0" smtClean="0">
                <a:latin typeface="+mn-ea"/>
              </a:rPr>
              <a:t>）抽样时刻上，上下两阴影区的间隔距离之半为噪声的容限，噪声瞬时值超过它就可能发生错误判决；</a:t>
            </a:r>
          </a:p>
          <a:p>
            <a:pPr eaLnBrk="1" hangingPunct="1">
              <a:buFont typeface="Wingdings" pitchFamily="2" charset="2"/>
              <a:buChar char="Ø"/>
              <a:defRPr/>
            </a:pPr>
            <a:r>
              <a:rPr lang="zh-CN" altLang="en-US" sz="2400" b="1" dirty="0" smtClean="0">
                <a:latin typeface="+mn-ea"/>
              </a:rPr>
              <a:t>   （</a:t>
            </a:r>
            <a:r>
              <a:rPr lang="en-US" altLang="zh-CN" sz="2400" b="1" dirty="0" smtClean="0">
                <a:latin typeface="+mn-ea"/>
              </a:rPr>
              <a:t>6</a:t>
            </a:r>
            <a:r>
              <a:rPr lang="zh-CN" altLang="en-US" sz="2400" b="1" dirty="0" smtClean="0">
                <a:latin typeface="+mn-ea"/>
              </a:rPr>
              <a:t>）图中倾斜阴影带与横轴相交的区间表示了接收波形零点位置的变化范围即过零点畸变，它对于利用信号零交点的平均位置来提取定时信息的接收系统有很大影响。</a:t>
            </a:r>
          </a:p>
          <a:p>
            <a:pPr eaLnBrk="1" hangingPunct="1">
              <a:defRPr/>
            </a:pPr>
            <a:r>
              <a:rPr lang="zh-CN" altLang="en-US" sz="2400" b="1" dirty="0" smtClean="0">
                <a:latin typeface="+mn-ea"/>
              </a:rPr>
              <a:t>           </a:t>
            </a:r>
          </a:p>
          <a:p>
            <a:pPr eaLnBrk="1" hangingPunct="1">
              <a:buFontTx/>
              <a:buNone/>
            </a:pPr>
            <a:r>
              <a:rPr lang="zh-CN" altLang="en-US" sz="2400" b="1" dirty="0" smtClean="0">
                <a:effectLst/>
                <a:latin typeface="+mn-ea"/>
              </a:rPr>
              <a:t>       接收二进制波形时，在一个码元周期</a:t>
            </a:r>
            <a:r>
              <a:rPr lang="en-US" altLang="zh-CN" sz="2400" b="1" dirty="0" smtClean="0">
                <a:effectLst/>
                <a:latin typeface="+mn-ea"/>
              </a:rPr>
              <a:t>T</a:t>
            </a:r>
            <a:r>
              <a:rPr lang="en-US" altLang="zh-CN" sz="2000" b="1" dirty="0" smtClean="0">
                <a:effectLst/>
                <a:latin typeface="+mn-ea"/>
              </a:rPr>
              <a:t>s</a:t>
            </a:r>
            <a:r>
              <a:rPr lang="zh-CN" altLang="en-US" sz="2400" b="1" dirty="0" smtClean="0">
                <a:effectLst/>
                <a:latin typeface="+mn-ea"/>
              </a:rPr>
              <a:t>内只能看到一只眼睛；</a:t>
            </a:r>
            <a:r>
              <a:rPr lang="zh-CN" altLang="en-US" sz="2400" b="1" dirty="0" smtClean="0">
                <a:solidFill>
                  <a:srgbClr val="D60093"/>
                </a:solidFill>
                <a:effectLst/>
                <a:latin typeface="+mn-ea"/>
              </a:rPr>
              <a:t>若接收的是</a:t>
            </a:r>
            <a:r>
              <a:rPr lang="en-US" altLang="zh-CN" sz="2400" b="1" dirty="0" smtClean="0">
                <a:solidFill>
                  <a:srgbClr val="D60093"/>
                </a:solidFill>
                <a:effectLst/>
                <a:latin typeface="+mn-ea"/>
              </a:rPr>
              <a:t>M</a:t>
            </a:r>
            <a:r>
              <a:rPr lang="zh-CN" altLang="en-US" sz="2400" b="1" dirty="0" smtClean="0">
                <a:solidFill>
                  <a:srgbClr val="D60093"/>
                </a:solidFill>
                <a:effectLst/>
                <a:latin typeface="+mn-ea"/>
              </a:rPr>
              <a:t>进制波形，则在一个码元周期内可以看到纵向显示的</a:t>
            </a:r>
            <a:r>
              <a:rPr lang="en-US" altLang="zh-CN" sz="2400" b="1" dirty="0" smtClean="0">
                <a:solidFill>
                  <a:schemeClr val="accent1"/>
                </a:solidFill>
                <a:effectLst/>
                <a:latin typeface="+mn-ea"/>
              </a:rPr>
              <a:t>(M-1)</a:t>
            </a:r>
            <a:r>
              <a:rPr lang="zh-CN" altLang="en-US" sz="2400" b="1" dirty="0" smtClean="0">
                <a:solidFill>
                  <a:srgbClr val="D60093"/>
                </a:solidFill>
                <a:effectLst/>
                <a:latin typeface="+mn-ea"/>
              </a:rPr>
              <a:t>只眼睛</a:t>
            </a:r>
            <a:r>
              <a:rPr lang="zh-CN" altLang="en-US" sz="2400" b="1" dirty="0" smtClean="0">
                <a:effectLst/>
                <a:latin typeface="+mn-ea"/>
              </a:rPr>
              <a:t>；另外，</a:t>
            </a:r>
            <a:r>
              <a:rPr lang="zh-CN" altLang="en-US" sz="2400" b="1" dirty="0" smtClean="0">
                <a:solidFill>
                  <a:srgbClr val="D60093"/>
                </a:solidFill>
                <a:effectLst/>
                <a:latin typeface="+mn-ea"/>
              </a:rPr>
              <a:t>若扫描周期为</a:t>
            </a:r>
            <a:r>
              <a:rPr lang="en-US" altLang="zh-CN" sz="2400" b="1" dirty="0" err="1" smtClean="0">
                <a:solidFill>
                  <a:srgbClr val="D60093"/>
                </a:solidFill>
                <a:effectLst/>
                <a:latin typeface="+mn-ea"/>
              </a:rPr>
              <a:t>nT</a:t>
            </a:r>
            <a:r>
              <a:rPr lang="en-US" altLang="zh-CN" sz="2000" b="1" dirty="0" err="1" smtClean="0">
                <a:solidFill>
                  <a:srgbClr val="D60093"/>
                </a:solidFill>
                <a:effectLst/>
                <a:latin typeface="+mn-ea"/>
              </a:rPr>
              <a:t>s</a:t>
            </a:r>
            <a:r>
              <a:rPr lang="zh-CN" altLang="en-US" sz="2400" b="1" dirty="0" smtClean="0">
                <a:solidFill>
                  <a:srgbClr val="D60093"/>
                </a:solidFill>
                <a:effectLst/>
                <a:latin typeface="+mn-ea"/>
              </a:rPr>
              <a:t>时，可以看到并排的</a:t>
            </a:r>
            <a:r>
              <a:rPr lang="en-US" altLang="zh-CN" sz="2400" b="1" dirty="0" smtClean="0">
                <a:solidFill>
                  <a:schemeClr val="accent1"/>
                </a:solidFill>
                <a:effectLst/>
                <a:latin typeface="+mn-ea"/>
              </a:rPr>
              <a:t>n</a:t>
            </a:r>
            <a:r>
              <a:rPr lang="zh-CN" altLang="en-US" sz="2400" b="1" dirty="0" smtClean="0">
                <a:solidFill>
                  <a:srgbClr val="D60093"/>
                </a:solidFill>
                <a:effectLst/>
                <a:latin typeface="+mn-ea"/>
              </a:rPr>
              <a:t>只眼睛</a:t>
            </a:r>
            <a:r>
              <a:rPr lang="zh-CN" altLang="en-US" sz="2400" b="1" dirty="0" smtClean="0">
                <a:effectLst/>
                <a:latin typeface="+mn-ea"/>
              </a:rPr>
              <a:t>。</a:t>
            </a:r>
          </a:p>
        </p:txBody>
      </p:sp>
      <p:sp>
        <p:nvSpPr>
          <p:cNvPr id="5" name="灯片编号占位符 4"/>
          <p:cNvSpPr>
            <a:spLocks noGrp="1"/>
          </p:cNvSpPr>
          <p:nvPr>
            <p:ph type="sldNum" sz="quarter" idx="4"/>
          </p:nvPr>
        </p:nvSpPr>
        <p:spPr/>
        <p:txBody>
          <a:bodyPr/>
          <a:lstStyle/>
          <a:p>
            <a:pPr>
              <a:defRPr/>
            </a:pPr>
            <a:r>
              <a:rPr lang="zh-CN" altLang="en-US" smtClean="0"/>
              <a:t>第</a:t>
            </a:r>
            <a:fld id="{FB2BB80B-BEDE-4F3C-828F-308E1B8259A3}" type="slidenum">
              <a:rPr lang="zh-CN" altLang="en-US" smtClean="0"/>
              <a:pPr>
                <a:defRPr/>
              </a:pPr>
              <a:t>104</a:t>
            </a:fld>
            <a:r>
              <a:rPr lang="zh-CN" altLang="en-US" smtClean="0"/>
              <a:t>页</a:t>
            </a:r>
            <a:endParaRPr lang="zh-CN" altLang="en-US"/>
          </a:p>
        </p:txBody>
      </p:sp>
    </p:spTree>
  </p:cSld>
  <p:clrMapOvr>
    <a:masterClrMapping/>
  </p:clrMapOvr>
  <p:transition spd="med">
    <p:zo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 typeface="Wingdings" pitchFamily="2" charset="2"/>
              <a:buChar char="Ø"/>
            </a:pPr>
            <a:r>
              <a:rPr lang="zh-CN" altLang="en-US" sz="2800" b="1" dirty="0" smtClean="0"/>
              <a:t> 接收二进制波形时，在一个码元周期</a:t>
            </a:r>
            <a:r>
              <a:rPr lang="en-US" altLang="zh-CN" sz="2800" b="1" dirty="0" smtClean="0"/>
              <a:t>Ts</a:t>
            </a:r>
            <a:r>
              <a:rPr lang="zh-CN" altLang="en-US" sz="2800" b="1" dirty="0" smtClean="0"/>
              <a:t>内</a:t>
            </a:r>
          </a:p>
          <a:p>
            <a:r>
              <a:rPr lang="zh-CN" altLang="en-US" sz="2800" b="1" dirty="0" smtClean="0"/>
              <a:t>    只能看到一只眼睛；</a:t>
            </a:r>
          </a:p>
          <a:p>
            <a:pPr>
              <a:buFont typeface="Wingdings" pitchFamily="2" charset="2"/>
              <a:buChar char="Ø"/>
            </a:pPr>
            <a:r>
              <a:rPr lang="zh-CN" altLang="en-US" sz="2800" b="1" dirty="0" smtClean="0"/>
              <a:t> 若接收的是</a:t>
            </a:r>
            <a:r>
              <a:rPr lang="en-US" altLang="zh-CN" sz="2800" b="1" dirty="0" smtClean="0"/>
              <a:t>M</a:t>
            </a:r>
            <a:r>
              <a:rPr lang="zh-CN" altLang="en-US" sz="2800" b="1" dirty="0" smtClean="0"/>
              <a:t>进制波形，则在一个码元周期</a:t>
            </a:r>
          </a:p>
          <a:p>
            <a:r>
              <a:rPr lang="zh-CN" altLang="en-US" sz="2800" b="1" dirty="0" smtClean="0"/>
              <a:t>    内可以看到纵向显示的</a:t>
            </a:r>
            <a:r>
              <a:rPr lang="en-US" altLang="zh-CN" sz="2800" b="1" dirty="0" smtClean="0"/>
              <a:t>(M-1)</a:t>
            </a:r>
            <a:r>
              <a:rPr lang="zh-CN" altLang="en-US" sz="2800" b="1" dirty="0" smtClean="0"/>
              <a:t>只眼睛；</a:t>
            </a:r>
          </a:p>
          <a:p>
            <a:pPr>
              <a:buFont typeface="Wingdings" pitchFamily="2" charset="2"/>
              <a:buChar char="Ø"/>
            </a:pPr>
            <a:r>
              <a:rPr lang="zh-CN" altLang="en-US" sz="2800" b="1" dirty="0" smtClean="0"/>
              <a:t>另外，若扫描周期为</a:t>
            </a:r>
            <a:r>
              <a:rPr lang="en-US" altLang="zh-CN" sz="2800" b="1" dirty="0" err="1" smtClean="0"/>
              <a:t>nTs</a:t>
            </a:r>
            <a:r>
              <a:rPr lang="zh-CN" altLang="en-US" sz="2800" b="1" dirty="0" smtClean="0"/>
              <a:t>时，可以看到并排</a:t>
            </a:r>
          </a:p>
          <a:p>
            <a:r>
              <a:rPr lang="zh-CN" altLang="en-US" sz="2800" b="1" dirty="0" smtClean="0"/>
              <a:t>    的</a:t>
            </a:r>
            <a:r>
              <a:rPr lang="en-US" altLang="zh-CN" sz="2800" b="1" dirty="0" smtClean="0"/>
              <a:t>n</a:t>
            </a:r>
            <a:r>
              <a:rPr lang="zh-CN" altLang="en-US" sz="2800" b="1" dirty="0" smtClean="0"/>
              <a:t>只眼睛。</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105</a:t>
            </a:fld>
            <a:r>
              <a:rPr lang="zh-CN" altLang="en-US" smtClean="0"/>
              <a:t>页</a:t>
            </a:r>
            <a:endParaRPr lang="zh-CN" altLang="en-US" dirty="0"/>
          </a:p>
        </p:txBody>
      </p:sp>
    </p:spTree>
  </p:cSld>
  <p:clrMapOvr>
    <a:masterClrMapping/>
  </p:clrMapOvr>
  <p:transition spd="med">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4029076" cy="1143000"/>
          </a:xfrm>
        </p:spPr>
        <p:txBody>
          <a:bodyPr/>
          <a:lstStyle/>
          <a:p>
            <a:r>
              <a:rPr lang="zh-CN" altLang="en-US" sz="4800" b="1" dirty="0" smtClean="0">
                <a:solidFill>
                  <a:schemeClr val="accent2"/>
                </a:solidFill>
              </a:rPr>
              <a:t>眼图照片</a:t>
            </a:r>
            <a:endParaRPr lang="zh-CN" altLang="en-US" sz="4800"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106</a:t>
            </a:fld>
            <a:r>
              <a:rPr lang="zh-CN" altLang="en-US" smtClean="0"/>
              <a:t>页</a:t>
            </a:r>
            <a:endParaRPr lang="zh-CN" altLang="en-US" dirty="0"/>
          </a:p>
        </p:txBody>
      </p:sp>
      <p:pic>
        <p:nvPicPr>
          <p:cNvPr id="384002" name="Picture 2"/>
          <p:cNvPicPr>
            <a:picLocks noChangeAspect="1" noChangeArrowheads="1"/>
          </p:cNvPicPr>
          <p:nvPr/>
        </p:nvPicPr>
        <p:blipFill>
          <a:blip r:embed="rId2" cstate="print"/>
          <a:srcRect/>
          <a:stretch>
            <a:fillRect/>
          </a:stretch>
        </p:blipFill>
        <p:spPr bwMode="auto">
          <a:xfrm>
            <a:off x="800334" y="1571613"/>
            <a:ext cx="7629318" cy="4714908"/>
          </a:xfrm>
          <a:prstGeom prst="rect">
            <a:avLst/>
          </a:prstGeom>
          <a:noFill/>
          <a:ln w="9525">
            <a:noFill/>
            <a:miter lim="800000"/>
            <a:headEnd/>
            <a:tailEnd/>
          </a:ln>
          <a:effectLst/>
        </p:spPr>
      </p:pic>
      <p:sp>
        <p:nvSpPr>
          <p:cNvPr id="3" name="矩形 2"/>
          <p:cNvSpPr/>
          <p:nvPr/>
        </p:nvSpPr>
        <p:spPr bwMode="auto">
          <a:xfrm>
            <a:off x="3203848" y="1403648"/>
            <a:ext cx="288032" cy="51318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2130425"/>
            <a:ext cx="4814894" cy="1470025"/>
          </a:xfrm>
        </p:spPr>
        <p:txBody>
          <a:bodyPr/>
          <a:lstStyle/>
          <a:p>
            <a:r>
              <a:rPr lang="en-US" altLang="zh-CN" sz="5400" b="1" dirty="0" smtClean="0">
                <a:solidFill>
                  <a:schemeClr val="accent2"/>
                </a:solidFill>
              </a:rPr>
              <a:t>5.8 </a:t>
            </a:r>
            <a:r>
              <a:rPr lang="zh-CN" altLang="en-US" sz="5400" b="1" dirty="0" smtClean="0">
                <a:solidFill>
                  <a:schemeClr val="accent2"/>
                </a:solidFill>
              </a:rPr>
              <a:t>均衡技术</a:t>
            </a:r>
            <a:endParaRPr lang="zh-CN" altLang="en-US" sz="5400"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107</a:t>
            </a:fld>
            <a:r>
              <a:rPr lang="zh-CN" altLang="en-US" smtClean="0"/>
              <a:t>页</a:t>
            </a:r>
            <a:endParaRPr lang="zh-CN" altLang="en-US" dirty="0"/>
          </a:p>
        </p:txBody>
      </p:sp>
    </p:spTree>
  </p:cSld>
  <p:clrMapOvr>
    <a:masterClrMapping/>
  </p:clrMapOvr>
  <p:transition spd="med">
    <p:zo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357298"/>
            <a:ext cx="7958166" cy="5000660"/>
          </a:xfrm>
        </p:spPr>
        <p:txBody>
          <a:bodyPr/>
          <a:lstStyle/>
          <a:p>
            <a:pPr>
              <a:buFont typeface="Wingdings" pitchFamily="2" charset="2"/>
              <a:buChar char="Ø"/>
            </a:pPr>
            <a:r>
              <a:rPr lang="zh-CN" altLang="en-US" sz="2400" b="1" dirty="0" smtClean="0"/>
              <a:t>       在信道特性</a:t>
            </a:r>
            <a:r>
              <a:rPr lang="en-US" altLang="zh-CN" sz="2400" b="1" dirty="0" smtClean="0"/>
              <a:t>C(ω)</a:t>
            </a:r>
            <a:r>
              <a:rPr lang="zh-CN" altLang="en-US" sz="2400" b="1" dirty="0" smtClean="0"/>
              <a:t>确知条件下，人们可以</a:t>
            </a:r>
            <a:r>
              <a:rPr lang="zh-CN" altLang="en-US" sz="2400" b="1" dirty="0" smtClean="0">
                <a:solidFill>
                  <a:srgbClr val="FF0000"/>
                </a:solidFill>
              </a:rPr>
              <a:t>精心设计接收和发送滤波器</a:t>
            </a:r>
            <a:r>
              <a:rPr lang="zh-CN" altLang="en-US" sz="2400" b="1" dirty="0" smtClean="0"/>
              <a:t>以达到消除码间串扰和尽量减小噪声影响的目的。</a:t>
            </a:r>
          </a:p>
          <a:p>
            <a:pPr>
              <a:buFont typeface="Wingdings" pitchFamily="2" charset="2"/>
              <a:buChar char="Ø"/>
            </a:pPr>
            <a:r>
              <a:rPr lang="zh-CN" altLang="en-US" sz="2400" b="1" dirty="0" smtClean="0"/>
              <a:t>􀂄 但在实际实现时，由于难免存在滤波器的设计误差和信道特性的变化，所以无法实现理想的传输特性，因而引起波形的失真从而产生码间干扰， 系统的性能也必然下降。</a:t>
            </a:r>
          </a:p>
          <a:p>
            <a:pPr>
              <a:buFont typeface="Wingdings" pitchFamily="2" charset="2"/>
              <a:buChar char="Ø"/>
            </a:pPr>
            <a:r>
              <a:rPr lang="zh-CN" altLang="en-US" sz="2400" b="1" dirty="0" smtClean="0"/>
              <a:t>􀂄 理论和实践均证明，在基带系统中插入一种可调</a:t>
            </a:r>
            <a:r>
              <a:rPr lang="en-US" altLang="zh-CN" sz="2400" b="1" dirty="0" smtClean="0"/>
              <a:t>(</a:t>
            </a:r>
            <a:r>
              <a:rPr lang="zh-CN" altLang="en-US" sz="2400" b="1" dirty="0" smtClean="0"/>
              <a:t>或不可调</a:t>
            </a:r>
            <a:r>
              <a:rPr lang="en-US" altLang="zh-CN" sz="2400" b="1" dirty="0" smtClean="0"/>
              <a:t>)</a:t>
            </a:r>
            <a:r>
              <a:rPr lang="zh-CN" altLang="en-US" sz="2400" b="1" dirty="0" smtClean="0"/>
              <a:t>滤波器可以校正或补偿系统特性，</a:t>
            </a:r>
            <a:r>
              <a:rPr lang="zh-CN" altLang="en-US" sz="2400" b="1" dirty="0" smtClean="0">
                <a:solidFill>
                  <a:srgbClr val="FF0000"/>
                </a:solidFill>
              </a:rPr>
              <a:t>减小码间串扰</a:t>
            </a:r>
            <a:r>
              <a:rPr lang="zh-CN" altLang="en-US" sz="2400" b="1" dirty="0" smtClean="0"/>
              <a:t>的影响，这种起补偿作用的滤波器称为</a:t>
            </a:r>
            <a:r>
              <a:rPr lang="zh-CN" altLang="en-US" sz="2400" b="1" dirty="0" smtClean="0">
                <a:solidFill>
                  <a:srgbClr val="FF0000"/>
                </a:solidFill>
              </a:rPr>
              <a:t>均衡器</a:t>
            </a:r>
            <a:r>
              <a:rPr lang="zh-CN" altLang="en-US" sz="2400" b="1" dirty="0" smtClean="0"/>
              <a:t>。</a:t>
            </a:r>
          </a:p>
          <a:p>
            <a:pPr>
              <a:buFont typeface="Wingdings" pitchFamily="2" charset="2"/>
              <a:buChar char="Ø"/>
            </a:pPr>
            <a:r>
              <a:rPr lang="zh-CN" altLang="en-US" sz="2400" b="1" dirty="0" smtClean="0"/>
              <a:t>􀂄 使包括均衡器在内的整个基带系统的</a:t>
            </a:r>
            <a:r>
              <a:rPr lang="zh-CN" altLang="en-US" sz="2400" b="1" dirty="0" smtClean="0">
                <a:solidFill>
                  <a:srgbClr val="FF0000"/>
                </a:solidFill>
              </a:rPr>
              <a:t>总传输特性满足无码间串扰的传输条件</a:t>
            </a:r>
            <a:r>
              <a:rPr lang="zh-CN" altLang="en-US" sz="2400" b="1" dirty="0" smtClean="0"/>
              <a:t>。</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108</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4386266" cy="1143000"/>
          </a:xfrm>
        </p:spPr>
        <p:txBody>
          <a:bodyPr/>
          <a:lstStyle/>
          <a:p>
            <a:r>
              <a:rPr lang="zh-CN" altLang="en-US" b="1" dirty="0" smtClean="0">
                <a:solidFill>
                  <a:schemeClr val="accent2"/>
                </a:solidFill>
              </a:rPr>
              <a:t>均衡技术分类</a:t>
            </a:r>
            <a:endParaRPr lang="zh-CN" altLang="en-US" b="1" dirty="0">
              <a:solidFill>
                <a:schemeClr val="accent2"/>
              </a:solidFill>
            </a:endParaRPr>
          </a:p>
        </p:txBody>
      </p:sp>
      <p:sp>
        <p:nvSpPr>
          <p:cNvPr id="3" name="内容占位符 2"/>
          <p:cNvSpPr>
            <a:spLocks noGrp="1"/>
          </p:cNvSpPr>
          <p:nvPr>
            <p:ph idx="1"/>
          </p:nvPr>
        </p:nvSpPr>
        <p:spPr>
          <a:xfrm>
            <a:off x="685800" y="1981200"/>
            <a:ext cx="7886728" cy="4114800"/>
          </a:xfrm>
        </p:spPr>
        <p:txBody>
          <a:bodyPr/>
          <a:lstStyle/>
          <a:p>
            <a:endParaRPr lang="en-US" altLang="zh-CN" dirty="0" smtClean="0"/>
          </a:p>
          <a:p>
            <a:pPr>
              <a:buFont typeface="Wingdings" pitchFamily="2" charset="2"/>
              <a:buChar char="Ø"/>
            </a:pPr>
            <a:r>
              <a:rPr lang="zh-CN" altLang="en-US" sz="2400" b="1" dirty="0" smtClean="0"/>
              <a:t>均衡可分为频域均衡和时域均衡。</a:t>
            </a:r>
          </a:p>
          <a:p>
            <a:pPr marL="630238" indent="-265113">
              <a:buClr>
                <a:srgbClr val="FF0000"/>
              </a:buClr>
              <a:buFont typeface="Wingdings" pitchFamily="2" charset="2"/>
              <a:buChar char="l"/>
            </a:pPr>
            <a:r>
              <a:rPr lang="zh-CN" altLang="en-US" sz="2000" b="1" dirty="0" smtClean="0">
                <a:solidFill>
                  <a:srgbClr val="FF0000"/>
                </a:solidFill>
              </a:rPr>
              <a:t>频域均衡</a:t>
            </a:r>
            <a:r>
              <a:rPr lang="zh-CN" altLang="en-US" sz="2000" b="1" dirty="0" smtClean="0"/>
              <a:t>，是从校正系统的频率特性出发，使包括均衡器在内的基带系统的总特性满足无失真传输条件；</a:t>
            </a:r>
          </a:p>
          <a:p>
            <a:pPr marL="630238" indent="-265113">
              <a:buClr>
                <a:srgbClr val="FF0000"/>
              </a:buClr>
              <a:buFont typeface="Wingdings" pitchFamily="2" charset="2"/>
              <a:buChar char="l"/>
            </a:pPr>
            <a:r>
              <a:rPr lang="zh-CN" altLang="en-US" sz="2000" b="1" dirty="0" smtClean="0">
                <a:solidFill>
                  <a:srgbClr val="FF0000"/>
                </a:solidFill>
              </a:rPr>
              <a:t>时域均衡</a:t>
            </a:r>
            <a:r>
              <a:rPr lang="zh-CN" altLang="en-US" sz="2000" b="1" dirty="0" smtClean="0"/>
              <a:t>，是利用均衡器产生的时间波形去直接校正已畸变的波形，使包括均衡器在内的整个系统的冲激响应满足无码间串扰条件。　</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109</a:t>
            </a:fld>
            <a:r>
              <a:rPr lang="zh-CN" altLang="en-US" smtClean="0"/>
              <a:t>页</a:t>
            </a:r>
            <a:endParaRPr lang="zh-CN" altLang="en-US" dirty="0"/>
          </a:p>
        </p:txBody>
      </p:sp>
      <p:pic>
        <p:nvPicPr>
          <p:cNvPr id="385026" name="Picture 2"/>
          <p:cNvPicPr>
            <a:picLocks noChangeAspect="1" noChangeArrowheads="1"/>
          </p:cNvPicPr>
          <p:nvPr/>
        </p:nvPicPr>
        <p:blipFill>
          <a:blip r:embed="rId2" cstate="print"/>
          <a:srcRect/>
          <a:stretch>
            <a:fillRect/>
          </a:stretch>
        </p:blipFill>
        <p:spPr bwMode="auto">
          <a:xfrm>
            <a:off x="1259632" y="1124744"/>
            <a:ext cx="6929486" cy="1428760"/>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smtClean="0">
                <a:solidFill>
                  <a:schemeClr val="accent2"/>
                </a:solidFill>
              </a:rPr>
              <a:t>5.2 </a:t>
            </a:r>
            <a:r>
              <a:rPr lang="zh-CN" altLang="en-US" b="1" dirty="0" smtClean="0">
                <a:solidFill>
                  <a:schemeClr val="accent2"/>
                </a:solidFill>
              </a:rPr>
              <a:t>数字基带信号及其频谱特性</a:t>
            </a:r>
            <a:endParaRPr lang="zh-CN" altLang="en-US"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11</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260648"/>
            <a:ext cx="5172084" cy="1143000"/>
          </a:xfrm>
        </p:spPr>
        <p:txBody>
          <a:bodyPr/>
          <a:lstStyle/>
          <a:p>
            <a:pPr eaLnBrk="1" hangingPunct="1">
              <a:defRPr/>
            </a:pPr>
            <a:r>
              <a:rPr lang="zh-CN" altLang="en-US" b="1" dirty="0" smtClean="0">
                <a:solidFill>
                  <a:schemeClr val="accent2"/>
                </a:solidFill>
              </a:rPr>
              <a:t>时域均衡原理</a:t>
            </a:r>
          </a:p>
        </p:txBody>
      </p:sp>
      <p:sp>
        <p:nvSpPr>
          <p:cNvPr id="114691" name="Rectangle 3"/>
          <p:cNvSpPr>
            <a:spLocks noGrp="1" noChangeArrowheads="1"/>
          </p:cNvSpPr>
          <p:nvPr>
            <p:ph type="body" sz="half" idx="4294967295"/>
          </p:nvPr>
        </p:nvSpPr>
        <p:spPr>
          <a:xfrm>
            <a:off x="611560" y="1196752"/>
            <a:ext cx="8248678" cy="4724400"/>
          </a:xfrm>
        </p:spPr>
        <p:txBody>
          <a:bodyPr/>
          <a:lstStyle/>
          <a:p>
            <a:pPr eaLnBrk="1" hangingPunct="1">
              <a:lnSpc>
                <a:spcPct val="90000"/>
              </a:lnSpc>
              <a:buFontTx/>
              <a:buNone/>
              <a:defRPr/>
            </a:pPr>
            <a:r>
              <a:rPr lang="en-US" altLang="zh-CN" sz="2000" b="1" dirty="0" smtClean="0">
                <a:effectLst/>
                <a:latin typeface="+mj-ea"/>
                <a:ea typeface="+mj-ea"/>
              </a:rPr>
              <a:t>              </a:t>
            </a:r>
            <a:endParaRPr lang="zh-CN" altLang="en-US" sz="2800" b="1" dirty="0" smtClean="0">
              <a:solidFill>
                <a:srgbClr val="FF0066"/>
              </a:solidFill>
              <a:effectLst/>
              <a:latin typeface="+mj-ea"/>
              <a:ea typeface="+mj-ea"/>
            </a:endParaRPr>
          </a:p>
          <a:p>
            <a:pPr eaLnBrk="1" hangingPunct="1">
              <a:lnSpc>
                <a:spcPct val="90000"/>
              </a:lnSpc>
              <a:buFont typeface="Wingdings" pitchFamily="2" charset="2"/>
              <a:buChar char="Ø"/>
              <a:defRPr/>
            </a:pPr>
            <a:r>
              <a:rPr lang="zh-CN" altLang="en-US" sz="2000" b="1" dirty="0" smtClean="0">
                <a:solidFill>
                  <a:srgbClr val="FF0066"/>
                </a:solidFill>
                <a:effectLst/>
                <a:latin typeface="+mj-ea"/>
                <a:ea typeface="+mj-ea"/>
              </a:rPr>
              <a:t> </a:t>
            </a:r>
            <a:r>
              <a:rPr lang="zh-CN" altLang="en-US" sz="2800" b="1" dirty="0" smtClean="0">
                <a:effectLst/>
                <a:latin typeface="+mj-ea"/>
                <a:ea typeface="+mj-ea"/>
              </a:rPr>
              <a:t>在数字基带传输模型中，当</a:t>
            </a:r>
            <a:r>
              <a:rPr lang="en-US" altLang="zh-CN" sz="2800" b="1" dirty="0" smtClean="0">
                <a:effectLst/>
                <a:latin typeface="+mj-ea"/>
                <a:ea typeface="+mj-ea"/>
              </a:rPr>
              <a:t>H(ω)</a:t>
            </a:r>
            <a:r>
              <a:rPr lang="zh-CN" altLang="en-US" sz="2800" b="1" dirty="0" smtClean="0">
                <a:effectLst/>
                <a:latin typeface="+mj-ea"/>
                <a:ea typeface="+mj-ea"/>
              </a:rPr>
              <a:t>不满足无码间串扰条件时，就会形成有码间串扰的响应波形。我们证明：如果在接收滤波器和抽样判决器之间插入一个横向滤波器的可调滤波器，其冲激响应为</a:t>
            </a:r>
            <a:r>
              <a:rPr lang="zh-CN" altLang="en-US" sz="2800" b="1" dirty="0" smtClean="0">
                <a:solidFill>
                  <a:srgbClr val="FF0066"/>
                </a:solidFill>
                <a:effectLst/>
                <a:latin typeface="+mj-ea"/>
                <a:ea typeface="+mj-ea"/>
              </a:rPr>
              <a:t> </a:t>
            </a:r>
            <a:endParaRPr lang="zh-CN" altLang="en-US" sz="2400" b="1" dirty="0" smtClean="0">
              <a:solidFill>
                <a:srgbClr val="FF0066"/>
              </a:solidFill>
              <a:effectLst/>
              <a:latin typeface="+mj-ea"/>
              <a:ea typeface="+mj-ea"/>
            </a:endParaRPr>
          </a:p>
          <a:p>
            <a:pPr eaLnBrk="1" hangingPunct="1">
              <a:lnSpc>
                <a:spcPct val="90000"/>
              </a:lnSpc>
              <a:buFontTx/>
              <a:buNone/>
              <a:defRPr/>
            </a:pPr>
            <a:r>
              <a:rPr lang="zh-CN" altLang="en-US" sz="2400" b="1" dirty="0" smtClean="0">
                <a:solidFill>
                  <a:srgbClr val="FF0066"/>
                </a:solidFill>
                <a:effectLst/>
                <a:latin typeface="+mj-ea"/>
                <a:ea typeface="+mj-ea"/>
              </a:rPr>
              <a:t>                                                   </a:t>
            </a:r>
            <a:endParaRPr lang="zh-CN" altLang="en-US" sz="2400" b="1" dirty="0" smtClean="0">
              <a:effectLst/>
              <a:latin typeface="+mj-ea"/>
              <a:ea typeface="+mj-ea"/>
            </a:endParaRPr>
          </a:p>
          <a:p>
            <a:pPr eaLnBrk="1" hangingPunct="1">
              <a:lnSpc>
                <a:spcPct val="90000"/>
              </a:lnSpc>
              <a:buFontTx/>
              <a:buNone/>
              <a:defRPr/>
            </a:pPr>
            <a:endParaRPr lang="zh-CN" altLang="en-US" sz="2400" b="1" dirty="0" smtClean="0">
              <a:effectLst/>
              <a:latin typeface="+mj-ea"/>
              <a:ea typeface="+mj-ea"/>
            </a:endParaRPr>
          </a:p>
          <a:p>
            <a:pPr eaLnBrk="1" hangingPunct="1">
              <a:lnSpc>
                <a:spcPct val="90000"/>
              </a:lnSpc>
              <a:buFontTx/>
              <a:buNone/>
              <a:defRPr/>
            </a:pPr>
            <a:r>
              <a:rPr lang="zh-CN" altLang="en-US" sz="2400" b="1" dirty="0" smtClean="0">
                <a:effectLst/>
                <a:latin typeface="+mj-ea"/>
                <a:ea typeface="+mj-ea"/>
              </a:rPr>
              <a:t>     </a:t>
            </a:r>
            <a:r>
              <a:rPr lang="zh-CN" altLang="en-US" sz="2800" b="1" dirty="0" smtClean="0">
                <a:effectLst/>
                <a:latin typeface="+mj-ea"/>
                <a:ea typeface="+mj-ea"/>
              </a:rPr>
              <a:t>设插入滤波器的频率特性为</a:t>
            </a:r>
            <a:r>
              <a:rPr lang="en-US" altLang="zh-CN" sz="2400" b="1" dirty="0" smtClean="0">
                <a:effectLst/>
                <a:latin typeface="+mj-ea"/>
                <a:ea typeface="+mj-ea"/>
              </a:rPr>
              <a:t>T(ω)</a:t>
            </a:r>
            <a:r>
              <a:rPr lang="en-US" altLang="zh-CN" sz="2800" dirty="0" smtClean="0">
                <a:latin typeface="+mj-ea"/>
                <a:ea typeface="+mj-ea"/>
              </a:rPr>
              <a:t> </a:t>
            </a:r>
            <a:r>
              <a:rPr lang="zh-CN" altLang="en-US" sz="2800" b="1" dirty="0" smtClean="0">
                <a:effectLst/>
                <a:latin typeface="+mj-ea"/>
                <a:ea typeface="+mj-ea"/>
              </a:rPr>
              <a:t>，则当</a:t>
            </a:r>
            <a:endParaRPr lang="zh-CN" altLang="en-US" sz="2400" b="1" dirty="0" smtClean="0">
              <a:effectLst/>
              <a:latin typeface="+mj-ea"/>
              <a:ea typeface="+mj-ea"/>
            </a:endParaRPr>
          </a:p>
          <a:p>
            <a:pPr eaLnBrk="1" hangingPunct="1">
              <a:lnSpc>
                <a:spcPct val="90000"/>
              </a:lnSpc>
              <a:buFontTx/>
              <a:buNone/>
              <a:defRPr/>
            </a:pPr>
            <a:r>
              <a:rPr lang="zh-CN" altLang="en-US" sz="2400" b="1" dirty="0" smtClean="0">
                <a:effectLst/>
                <a:latin typeface="+mj-ea"/>
                <a:ea typeface="+mj-ea"/>
              </a:rPr>
              <a:t>  </a:t>
            </a:r>
          </a:p>
          <a:p>
            <a:pPr eaLnBrk="1" hangingPunct="1">
              <a:lnSpc>
                <a:spcPct val="90000"/>
              </a:lnSpc>
              <a:buFontTx/>
              <a:buNone/>
              <a:defRPr/>
            </a:pPr>
            <a:endParaRPr lang="zh-CN" altLang="en-US" sz="2400" b="1" dirty="0" smtClean="0">
              <a:effectLst/>
              <a:latin typeface="+mj-ea"/>
              <a:ea typeface="+mj-ea"/>
            </a:endParaRPr>
          </a:p>
          <a:p>
            <a:pPr eaLnBrk="1" hangingPunct="1">
              <a:lnSpc>
                <a:spcPct val="90000"/>
              </a:lnSpc>
              <a:buFontTx/>
              <a:buNone/>
              <a:defRPr/>
            </a:pPr>
            <a:r>
              <a:rPr lang="zh-CN" altLang="en-US" sz="2000" b="1" dirty="0" smtClean="0">
                <a:effectLst/>
                <a:latin typeface="+mj-ea"/>
                <a:ea typeface="+mj-ea"/>
              </a:rPr>
              <a:t>     </a:t>
            </a:r>
          </a:p>
        </p:txBody>
      </p:sp>
      <p:sp>
        <p:nvSpPr>
          <p:cNvPr id="80903" name="Rectangle 5"/>
          <p:cNvSpPr>
            <a:spLocks noChangeArrowheads="1"/>
          </p:cNvSpPr>
          <p:nvPr/>
        </p:nvSpPr>
        <p:spPr bwMode="auto">
          <a:xfrm>
            <a:off x="4395788" y="3319463"/>
            <a:ext cx="9144000" cy="0"/>
          </a:xfrm>
          <a:prstGeom prst="rect">
            <a:avLst/>
          </a:prstGeom>
          <a:noFill/>
          <a:ln w="9525">
            <a:noFill/>
            <a:miter lim="800000"/>
            <a:headEnd/>
            <a:tailEnd/>
          </a:ln>
        </p:spPr>
        <p:txBody>
          <a:bodyPr>
            <a:spAutoFit/>
          </a:bodyPr>
          <a:lstStyle/>
          <a:p>
            <a:endParaRPr lang="zh-CN" altLang="en-US"/>
          </a:p>
        </p:txBody>
      </p:sp>
      <p:sp>
        <p:nvSpPr>
          <p:cNvPr id="80904" name="Rectangle 7"/>
          <p:cNvSpPr>
            <a:spLocks noChangeArrowheads="1"/>
          </p:cNvSpPr>
          <p:nvPr/>
        </p:nvSpPr>
        <p:spPr bwMode="auto">
          <a:xfrm>
            <a:off x="4043363" y="3214688"/>
            <a:ext cx="9144000" cy="0"/>
          </a:xfrm>
          <a:prstGeom prst="rect">
            <a:avLst/>
          </a:prstGeom>
          <a:noFill/>
          <a:ln w="9525">
            <a:noFill/>
            <a:miter lim="800000"/>
            <a:headEnd/>
            <a:tailEnd/>
          </a:ln>
        </p:spPr>
        <p:txBody>
          <a:bodyPr>
            <a:spAutoFit/>
          </a:bodyPr>
          <a:lstStyle/>
          <a:p>
            <a:endParaRPr lang="zh-CN" altLang="en-US"/>
          </a:p>
        </p:txBody>
      </p:sp>
      <p:graphicFrame>
        <p:nvGraphicFramePr>
          <p:cNvPr id="80898" name="Object 6"/>
          <p:cNvGraphicFramePr>
            <a:graphicFrameLocks noChangeAspect="1"/>
          </p:cNvGraphicFramePr>
          <p:nvPr/>
        </p:nvGraphicFramePr>
        <p:xfrm>
          <a:off x="3059832" y="3212976"/>
          <a:ext cx="3384550" cy="973137"/>
        </p:xfrm>
        <a:graphic>
          <a:graphicData uri="http://schemas.openxmlformats.org/presentationml/2006/ole">
            <mc:AlternateContent xmlns:mc="http://schemas.openxmlformats.org/markup-compatibility/2006">
              <mc:Choice xmlns:v="urn:schemas-microsoft-com:vml" Requires="v">
                <p:oleObj spid="_x0000_s81004" name="Equation" r:id="rId3" imgW="1485720" imgH="431640" progId="Equation.DSMT4">
                  <p:embed/>
                </p:oleObj>
              </mc:Choice>
              <mc:Fallback>
                <p:oleObj name="Equation" r:id="rId3" imgW="1485720" imgH="431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3212976"/>
                        <a:ext cx="3384550"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5" name="Rectangle 11"/>
          <p:cNvSpPr>
            <a:spLocks noChangeArrowheads="1"/>
          </p:cNvSpPr>
          <p:nvPr/>
        </p:nvSpPr>
        <p:spPr bwMode="auto">
          <a:xfrm>
            <a:off x="3938588" y="3314700"/>
            <a:ext cx="9144000" cy="0"/>
          </a:xfrm>
          <a:prstGeom prst="rect">
            <a:avLst/>
          </a:prstGeom>
          <a:noFill/>
          <a:ln w="9525">
            <a:noFill/>
            <a:miter lim="800000"/>
            <a:headEnd/>
            <a:tailEnd/>
          </a:ln>
        </p:spPr>
        <p:txBody>
          <a:bodyPr>
            <a:spAutoFit/>
          </a:bodyPr>
          <a:lstStyle/>
          <a:p>
            <a:endParaRPr lang="zh-CN" altLang="en-US"/>
          </a:p>
        </p:txBody>
      </p:sp>
      <p:sp>
        <p:nvSpPr>
          <p:cNvPr id="80906" name="Rectangle 13"/>
          <p:cNvSpPr>
            <a:spLocks noChangeArrowheads="1"/>
          </p:cNvSpPr>
          <p:nvPr/>
        </p:nvSpPr>
        <p:spPr bwMode="auto">
          <a:xfrm>
            <a:off x="3452813" y="3214688"/>
            <a:ext cx="9144000" cy="0"/>
          </a:xfrm>
          <a:prstGeom prst="rect">
            <a:avLst/>
          </a:prstGeom>
          <a:noFill/>
          <a:ln w="9525">
            <a:noFill/>
            <a:miter lim="800000"/>
            <a:headEnd/>
            <a:tailEnd/>
          </a:ln>
        </p:spPr>
        <p:txBody>
          <a:bodyPr>
            <a:spAutoFit/>
          </a:bodyPr>
          <a:lstStyle/>
          <a:p>
            <a:endParaRPr lang="zh-CN" altLang="en-US"/>
          </a:p>
        </p:txBody>
      </p:sp>
      <p:sp>
        <p:nvSpPr>
          <p:cNvPr id="80907" name="Rectangle 15"/>
          <p:cNvSpPr>
            <a:spLocks noChangeArrowheads="1"/>
          </p:cNvSpPr>
          <p:nvPr/>
        </p:nvSpPr>
        <p:spPr bwMode="auto">
          <a:xfrm>
            <a:off x="4348163" y="3314700"/>
            <a:ext cx="9144000" cy="0"/>
          </a:xfrm>
          <a:prstGeom prst="rect">
            <a:avLst/>
          </a:prstGeom>
          <a:noFill/>
          <a:ln w="9525">
            <a:noFill/>
            <a:miter lim="800000"/>
            <a:headEnd/>
            <a:tailEnd/>
          </a:ln>
        </p:spPr>
        <p:txBody>
          <a:bodyPr>
            <a:spAutoFit/>
          </a:bodyPr>
          <a:lstStyle/>
          <a:p>
            <a:endParaRPr lang="zh-CN" altLang="en-US"/>
          </a:p>
        </p:txBody>
      </p:sp>
      <p:sp>
        <p:nvSpPr>
          <p:cNvPr id="80908" name="Rectangle 17"/>
          <p:cNvSpPr>
            <a:spLocks noChangeArrowheads="1"/>
          </p:cNvSpPr>
          <p:nvPr/>
        </p:nvSpPr>
        <p:spPr bwMode="auto">
          <a:xfrm>
            <a:off x="4348163" y="3314700"/>
            <a:ext cx="9144000" cy="0"/>
          </a:xfrm>
          <a:prstGeom prst="rect">
            <a:avLst/>
          </a:prstGeom>
          <a:noFill/>
          <a:ln w="9525">
            <a:noFill/>
            <a:miter lim="800000"/>
            <a:headEnd/>
            <a:tailEnd/>
          </a:ln>
        </p:spPr>
        <p:txBody>
          <a:bodyPr>
            <a:spAutoFit/>
          </a:bodyPr>
          <a:lstStyle/>
          <a:p>
            <a:endParaRPr lang="zh-CN" altLang="en-US"/>
          </a:p>
        </p:txBody>
      </p:sp>
      <p:graphicFrame>
        <p:nvGraphicFramePr>
          <p:cNvPr id="80899" name="Object 20"/>
          <p:cNvGraphicFramePr>
            <a:graphicFrameLocks noGrp="1" noChangeAspect="1"/>
          </p:cNvGraphicFramePr>
          <p:nvPr>
            <p:ph idx="1"/>
          </p:nvPr>
        </p:nvGraphicFramePr>
        <p:xfrm>
          <a:off x="3203848" y="5085184"/>
          <a:ext cx="3136348" cy="576064"/>
        </p:xfrm>
        <a:graphic>
          <a:graphicData uri="http://schemas.openxmlformats.org/presentationml/2006/ole">
            <mc:AlternateContent xmlns:mc="http://schemas.openxmlformats.org/markup-compatibility/2006">
              <mc:Choice xmlns:v="urn:schemas-microsoft-com:vml" Requires="v">
                <p:oleObj spid="_x0000_s81005" name="Equation" r:id="rId5" imgW="1244520" imgH="228600" progId="Equation.DSMT4">
                  <p:embed/>
                </p:oleObj>
              </mc:Choice>
              <mc:Fallback>
                <p:oleObj name="Equation" r:id="rId5" imgW="1244520" imgH="2286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5085184"/>
                        <a:ext cx="3136348"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8" name="Rectangle 5"/>
          <p:cNvSpPr>
            <a:spLocks noChangeArrowheads="1"/>
          </p:cNvSpPr>
          <p:nvPr/>
        </p:nvSpPr>
        <p:spPr bwMode="auto">
          <a:xfrm>
            <a:off x="323850" y="1759456"/>
            <a:ext cx="8424863" cy="2677656"/>
          </a:xfrm>
          <a:prstGeom prst="rect">
            <a:avLst/>
          </a:prstGeom>
          <a:noFill/>
          <a:ln w="9525">
            <a:noFill/>
            <a:miter lim="800000"/>
            <a:headEnd/>
            <a:tailEnd/>
          </a:ln>
        </p:spPr>
        <p:txBody>
          <a:bodyPr>
            <a:spAutoFit/>
          </a:bodyPr>
          <a:lstStyle/>
          <a:p>
            <a:r>
              <a:rPr lang="zh-CN" altLang="en-US" sz="2400" dirty="0">
                <a:latin typeface="+mn-ea"/>
                <a:ea typeface="+mn-ea"/>
              </a:rPr>
              <a:t>满足</a:t>
            </a:r>
          </a:p>
          <a:p>
            <a:endParaRPr lang="zh-CN" altLang="en-US" sz="2400" dirty="0">
              <a:latin typeface="+mn-ea"/>
              <a:ea typeface="+mn-ea"/>
            </a:endParaRPr>
          </a:p>
          <a:p>
            <a:r>
              <a:rPr lang="zh-CN" altLang="en-US" sz="2400" dirty="0">
                <a:latin typeface="+mn-ea"/>
                <a:ea typeface="+mn-ea"/>
              </a:rPr>
              <a:t>                                                                                                          </a:t>
            </a:r>
          </a:p>
          <a:p>
            <a:r>
              <a:rPr lang="zh-CN" altLang="en-US" sz="2400" dirty="0" smtClean="0">
                <a:latin typeface="+mn-ea"/>
                <a:ea typeface="+mn-ea"/>
              </a:rPr>
              <a:t>      时</a:t>
            </a:r>
            <a:r>
              <a:rPr lang="zh-CN" altLang="en-US" sz="2400" dirty="0">
                <a:latin typeface="+mn-ea"/>
                <a:ea typeface="+mn-ea"/>
              </a:rPr>
              <a:t>，则包括</a:t>
            </a:r>
            <a:r>
              <a:rPr lang="en-US" altLang="zh-CN" sz="2400" dirty="0">
                <a:latin typeface="+mn-ea"/>
                <a:ea typeface="+mn-ea"/>
              </a:rPr>
              <a:t>T(ω)</a:t>
            </a:r>
            <a:r>
              <a:rPr lang="zh-CN" altLang="en-US" sz="2400" dirty="0">
                <a:latin typeface="+mn-ea"/>
                <a:ea typeface="+mn-ea"/>
              </a:rPr>
              <a:t>在内的总</a:t>
            </a:r>
            <a:r>
              <a:rPr lang="zh-CN" altLang="en-US" sz="2400" dirty="0" smtClean="0">
                <a:latin typeface="+mn-ea"/>
                <a:ea typeface="+mn-ea"/>
              </a:rPr>
              <a:t>特性将</a:t>
            </a:r>
            <a:r>
              <a:rPr lang="zh-CN" altLang="en-US" sz="2400" dirty="0">
                <a:latin typeface="+mn-ea"/>
                <a:ea typeface="+mn-ea"/>
              </a:rPr>
              <a:t>能</a:t>
            </a:r>
            <a:r>
              <a:rPr lang="zh-CN" altLang="en-US" sz="2400" dirty="0">
                <a:solidFill>
                  <a:schemeClr val="accent2"/>
                </a:solidFill>
                <a:latin typeface="+mn-ea"/>
                <a:ea typeface="+mn-ea"/>
              </a:rPr>
              <a:t>消除码间串扰</a:t>
            </a:r>
            <a:r>
              <a:rPr lang="zh-CN" altLang="en-US" sz="2400" dirty="0" smtClean="0">
                <a:latin typeface="+mn-ea"/>
                <a:ea typeface="+mn-ea"/>
              </a:rPr>
              <a:t>。</a:t>
            </a:r>
          </a:p>
          <a:p>
            <a:r>
              <a:rPr lang="zh-CN" altLang="en-US" sz="2400" dirty="0" smtClean="0">
                <a:latin typeface="+mn-ea"/>
                <a:ea typeface="+mn-ea"/>
              </a:rPr>
              <a:t>将                  代入上式，有                                              </a:t>
            </a:r>
            <a:endParaRPr lang="zh-CN" altLang="en-US" sz="2400" dirty="0">
              <a:latin typeface="+mn-ea"/>
              <a:ea typeface="+mn-ea"/>
            </a:endParaRPr>
          </a:p>
        </p:txBody>
      </p:sp>
      <p:graphicFrame>
        <p:nvGraphicFramePr>
          <p:cNvPr id="81923" name="Object 8"/>
          <p:cNvGraphicFramePr>
            <a:graphicFrameLocks noGrp="1" noChangeAspect="1"/>
          </p:cNvGraphicFramePr>
          <p:nvPr>
            <p:ph sz="quarter" idx="2"/>
          </p:nvPr>
        </p:nvGraphicFramePr>
        <p:xfrm>
          <a:off x="2051720" y="1988840"/>
          <a:ext cx="4527550" cy="874712"/>
        </p:xfrm>
        <a:graphic>
          <a:graphicData uri="http://schemas.openxmlformats.org/presentationml/2006/ole">
            <mc:AlternateContent xmlns:mc="http://schemas.openxmlformats.org/markup-compatibility/2006">
              <mc:Choice xmlns:v="urn:schemas-microsoft-com:vml" Requires="v">
                <p:oleObj spid="_x0000_s82082" r:id="rId3" imgW="2235200" imgH="431800" progId="Equation.3">
                  <p:embed/>
                </p:oleObj>
              </mc:Choice>
              <mc:Fallback>
                <p:oleObj r:id="rId3" imgW="22352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988840"/>
                        <a:ext cx="4527550"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5" name="Object 16"/>
          <p:cNvGraphicFramePr>
            <a:graphicFrameLocks noGrp="1" noChangeAspect="1"/>
          </p:cNvGraphicFramePr>
          <p:nvPr>
            <p:ph sz="quarter" idx="3"/>
          </p:nvPr>
        </p:nvGraphicFramePr>
        <p:xfrm>
          <a:off x="901526" y="3987850"/>
          <a:ext cx="2446338" cy="449262"/>
        </p:xfrm>
        <a:graphic>
          <a:graphicData uri="http://schemas.openxmlformats.org/presentationml/2006/ole">
            <mc:AlternateContent xmlns:mc="http://schemas.openxmlformats.org/markup-compatibility/2006">
              <mc:Choice xmlns:v="urn:schemas-microsoft-com:vml" Requires="v">
                <p:oleObj spid="_x0000_s82083" name="Equation" r:id="rId5" imgW="1244520" imgH="228600" progId="Equation.DSMT4">
                  <p:embed/>
                </p:oleObj>
              </mc:Choice>
              <mc:Fallback>
                <p:oleObj name="Equation" r:id="rId5" imgW="1244520" imgH="2286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526" y="3987850"/>
                        <a:ext cx="2446338"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4" name="Object 12"/>
          <p:cNvGraphicFramePr>
            <a:graphicFrameLocks noGrp="1" noChangeAspect="1"/>
          </p:cNvGraphicFramePr>
          <p:nvPr>
            <p:ph sz="quarter" idx="4"/>
          </p:nvPr>
        </p:nvGraphicFramePr>
        <p:xfrm>
          <a:off x="1258888" y="4437063"/>
          <a:ext cx="6191250" cy="1052512"/>
        </p:xfrm>
        <a:graphic>
          <a:graphicData uri="http://schemas.openxmlformats.org/presentationml/2006/ole">
            <mc:AlternateContent xmlns:mc="http://schemas.openxmlformats.org/markup-compatibility/2006">
              <mc:Choice xmlns:v="urn:schemas-microsoft-com:vml" Requires="v">
                <p:oleObj spid="_x0000_s82084" name="Equation" r:id="rId7" imgW="2539800" imgH="431640" progId="Equation.DSMT4">
                  <p:embed/>
                </p:oleObj>
              </mc:Choice>
              <mc:Fallback>
                <p:oleObj name="Equation" r:id="rId7" imgW="2539800" imgH="43164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4437063"/>
                        <a:ext cx="6191250"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3" name="Rectangle 3"/>
          <p:cNvSpPr>
            <a:spLocks noGrp="1" noChangeArrowheads="1"/>
          </p:cNvSpPr>
          <p:nvPr>
            <p:ph idx="1"/>
          </p:nvPr>
        </p:nvSpPr>
        <p:spPr>
          <a:xfrm>
            <a:off x="500034" y="1412875"/>
            <a:ext cx="8339166" cy="4724400"/>
          </a:xfrm>
        </p:spPr>
        <p:txBody>
          <a:bodyPr/>
          <a:lstStyle/>
          <a:p>
            <a:pPr eaLnBrk="1" hangingPunct="1">
              <a:lnSpc>
                <a:spcPct val="90000"/>
              </a:lnSpc>
              <a:buFont typeface="Wingdings" pitchFamily="2" charset="2"/>
              <a:buChar char="Ø"/>
            </a:pPr>
            <a:r>
              <a:rPr lang="en-US" altLang="zh-CN" sz="2400" b="1" dirty="0" smtClean="0">
                <a:effectLst/>
                <a:latin typeface="+mn-ea"/>
              </a:rPr>
              <a:t>   </a:t>
            </a:r>
            <a:r>
              <a:rPr lang="zh-CN" altLang="en-US" sz="2400" b="1" dirty="0" smtClean="0">
                <a:effectLst/>
                <a:latin typeface="+mn-ea"/>
              </a:rPr>
              <a:t>如果</a:t>
            </a:r>
            <a:r>
              <a:rPr lang="en-US" altLang="zh-CN" sz="2400" b="1" dirty="0" smtClean="0">
                <a:effectLst/>
                <a:latin typeface="+mn-ea"/>
              </a:rPr>
              <a:t>T(ω)</a:t>
            </a:r>
            <a:r>
              <a:rPr lang="zh-CN" altLang="en-US" sz="2400" b="1" dirty="0" smtClean="0">
                <a:effectLst/>
                <a:latin typeface="+mn-ea"/>
              </a:rPr>
              <a:t>是以        为周期的周期函数，于是有</a:t>
            </a:r>
          </a:p>
          <a:p>
            <a:pPr eaLnBrk="1" hangingPunct="1">
              <a:lnSpc>
                <a:spcPct val="90000"/>
              </a:lnSpc>
              <a:buFontTx/>
              <a:buNone/>
            </a:pPr>
            <a:endParaRPr lang="zh-CN" altLang="en-US" sz="2400" b="1" dirty="0" smtClean="0">
              <a:effectLst/>
              <a:latin typeface="+mn-ea"/>
            </a:endParaRPr>
          </a:p>
          <a:p>
            <a:pPr eaLnBrk="1" hangingPunct="1">
              <a:lnSpc>
                <a:spcPct val="90000"/>
              </a:lnSpc>
              <a:buFontTx/>
              <a:buNone/>
            </a:pPr>
            <a:r>
              <a:rPr lang="zh-CN" altLang="en-US" sz="2400" b="1" dirty="0" smtClean="0">
                <a:effectLst/>
                <a:latin typeface="+mn-ea"/>
              </a:rPr>
              <a:t>                                                                                                 </a:t>
            </a:r>
          </a:p>
          <a:p>
            <a:pPr eaLnBrk="1" hangingPunct="1">
              <a:lnSpc>
                <a:spcPct val="90000"/>
              </a:lnSpc>
              <a:buFontTx/>
              <a:buNone/>
            </a:pPr>
            <a:r>
              <a:rPr lang="zh-CN" altLang="en-US" sz="2400" b="1" dirty="0" smtClean="0">
                <a:effectLst/>
                <a:latin typeface="+mn-ea"/>
              </a:rPr>
              <a:t>     </a:t>
            </a:r>
          </a:p>
          <a:p>
            <a:pPr eaLnBrk="1" hangingPunct="1">
              <a:lnSpc>
                <a:spcPct val="90000"/>
              </a:lnSpc>
              <a:buFont typeface="Wingdings" pitchFamily="2" charset="2"/>
              <a:buChar char="Ø"/>
            </a:pPr>
            <a:r>
              <a:rPr lang="zh-CN" altLang="en-US" sz="2400" b="1" dirty="0" smtClean="0">
                <a:effectLst/>
                <a:latin typeface="+mn-ea"/>
              </a:rPr>
              <a:t>    展开成傅里叶级数 </a:t>
            </a:r>
          </a:p>
          <a:p>
            <a:pPr eaLnBrk="1" hangingPunct="1">
              <a:lnSpc>
                <a:spcPct val="90000"/>
              </a:lnSpc>
              <a:buFontTx/>
              <a:buNone/>
            </a:pPr>
            <a:r>
              <a:rPr lang="zh-CN" altLang="en-US" sz="2400" b="1" dirty="0" smtClean="0">
                <a:effectLst/>
                <a:latin typeface="+mn-ea"/>
              </a:rPr>
              <a:t>                                                     </a:t>
            </a:r>
          </a:p>
          <a:p>
            <a:pPr eaLnBrk="1" hangingPunct="1">
              <a:lnSpc>
                <a:spcPct val="90000"/>
              </a:lnSpc>
              <a:buFontTx/>
              <a:buNone/>
            </a:pPr>
            <a:endParaRPr lang="zh-CN" altLang="en-US" sz="2400" b="1" dirty="0" smtClean="0">
              <a:effectLst/>
              <a:latin typeface="+mn-ea"/>
            </a:endParaRPr>
          </a:p>
          <a:p>
            <a:pPr eaLnBrk="1" hangingPunct="1">
              <a:lnSpc>
                <a:spcPct val="90000"/>
              </a:lnSpc>
              <a:buFont typeface="Wingdings" pitchFamily="2" charset="2"/>
              <a:buChar char="Ø"/>
            </a:pPr>
            <a:r>
              <a:rPr lang="zh-CN" altLang="en-US" sz="2400" b="1" dirty="0" smtClean="0">
                <a:effectLst/>
                <a:latin typeface="+mn-ea"/>
              </a:rPr>
              <a:t>    傅里叶系数</a:t>
            </a:r>
            <a:r>
              <a:rPr lang="en-US" altLang="zh-CN" sz="2400" b="1" dirty="0" err="1" smtClean="0">
                <a:effectLst/>
                <a:latin typeface="+mn-ea"/>
              </a:rPr>
              <a:t>C</a:t>
            </a:r>
            <a:r>
              <a:rPr lang="en-US" altLang="zh-CN" sz="1800" b="1" baseline="-25000" dirty="0" err="1" smtClean="0">
                <a:effectLst/>
                <a:latin typeface="+mn-ea"/>
              </a:rPr>
              <a:t>n</a:t>
            </a:r>
            <a:r>
              <a:rPr lang="zh-CN" altLang="en-US" sz="2400" b="1" dirty="0" smtClean="0">
                <a:effectLst/>
                <a:latin typeface="+mn-ea"/>
              </a:rPr>
              <a:t>由</a:t>
            </a:r>
            <a:r>
              <a:rPr lang="en-US" altLang="zh-CN" sz="2400" b="1" dirty="0" smtClean="0">
                <a:effectLst/>
                <a:latin typeface="+mn-ea"/>
              </a:rPr>
              <a:t>H(ω)</a:t>
            </a:r>
            <a:r>
              <a:rPr lang="zh-CN" altLang="en-US" sz="2400" b="1" dirty="0" smtClean="0">
                <a:effectLst/>
                <a:latin typeface="+mn-ea"/>
              </a:rPr>
              <a:t>决定。</a:t>
            </a:r>
          </a:p>
          <a:p>
            <a:pPr eaLnBrk="1" hangingPunct="1">
              <a:lnSpc>
                <a:spcPct val="90000"/>
              </a:lnSpc>
              <a:buFontTx/>
              <a:buNone/>
            </a:pPr>
            <a:r>
              <a:rPr lang="zh-CN" altLang="en-US" sz="2400" b="1" dirty="0" smtClean="0">
                <a:effectLst/>
                <a:latin typeface="+mn-ea"/>
              </a:rPr>
              <a:t>     求傅里叶反变换，则可求得其单位冲激响应</a:t>
            </a:r>
            <a:r>
              <a:rPr lang="en-US" altLang="zh-CN" sz="2400" b="1" dirty="0" err="1" smtClean="0">
                <a:effectLst/>
                <a:latin typeface="+mn-ea"/>
              </a:rPr>
              <a:t>h</a:t>
            </a:r>
            <a:r>
              <a:rPr lang="en-US" altLang="zh-CN" sz="1400" b="1" baseline="-25000" dirty="0" err="1" smtClean="0">
                <a:effectLst/>
                <a:latin typeface="+mn-ea"/>
              </a:rPr>
              <a:t>T</a:t>
            </a:r>
            <a:r>
              <a:rPr lang="en-US" altLang="zh-CN" sz="2400" b="1" dirty="0" smtClean="0">
                <a:effectLst/>
                <a:latin typeface="+mn-ea"/>
              </a:rPr>
              <a:t>(t)</a:t>
            </a:r>
            <a:r>
              <a:rPr lang="zh-CN" altLang="en-US" sz="2400" b="1" dirty="0" smtClean="0">
                <a:effectLst/>
                <a:latin typeface="+mn-ea"/>
              </a:rPr>
              <a:t>为</a:t>
            </a:r>
          </a:p>
          <a:p>
            <a:pPr eaLnBrk="1" hangingPunct="1">
              <a:lnSpc>
                <a:spcPct val="90000"/>
              </a:lnSpc>
            </a:pPr>
            <a:endParaRPr lang="zh-CN" altLang="en-US" sz="2400" b="1" dirty="0" smtClean="0">
              <a:effectLst/>
              <a:latin typeface="+mn-ea"/>
            </a:endParaRPr>
          </a:p>
          <a:p>
            <a:pPr eaLnBrk="1" hangingPunct="1">
              <a:lnSpc>
                <a:spcPct val="90000"/>
              </a:lnSpc>
              <a:buFontTx/>
              <a:buNone/>
            </a:pPr>
            <a:r>
              <a:rPr lang="zh-CN" altLang="en-US" sz="2400" b="1" dirty="0" smtClean="0">
                <a:effectLst/>
                <a:latin typeface="+mn-ea"/>
              </a:rPr>
              <a:t>                                       </a:t>
            </a:r>
            <a:r>
              <a:rPr lang="zh-CN" altLang="en-US" sz="2400" dirty="0" smtClean="0">
                <a:effectLst/>
                <a:latin typeface="+mn-ea"/>
              </a:rPr>
              <a:t>                                                         </a:t>
            </a:r>
            <a:endParaRPr lang="zh-CN" altLang="en-US" sz="2400" b="1" dirty="0" smtClean="0">
              <a:effectLst/>
              <a:latin typeface="+mn-ea"/>
            </a:endParaRPr>
          </a:p>
        </p:txBody>
      </p:sp>
      <p:sp>
        <p:nvSpPr>
          <p:cNvPr id="82954" name="Rectangle 5"/>
          <p:cNvSpPr>
            <a:spLocks noChangeArrowheads="1"/>
          </p:cNvSpPr>
          <p:nvPr/>
        </p:nvSpPr>
        <p:spPr bwMode="auto">
          <a:xfrm>
            <a:off x="4095750" y="3214688"/>
            <a:ext cx="9144000" cy="0"/>
          </a:xfrm>
          <a:prstGeom prst="rect">
            <a:avLst/>
          </a:prstGeom>
          <a:noFill/>
          <a:ln w="9525">
            <a:noFill/>
            <a:miter lim="800000"/>
            <a:headEnd/>
            <a:tailEnd/>
          </a:ln>
        </p:spPr>
        <p:txBody>
          <a:bodyPr>
            <a:spAutoFit/>
          </a:bodyPr>
          <a:lstStyle/>
          <a:p>
            <a:endParaRPr lang="zh-CN" altLang="en-US"/>
          </a:p>
        </p:txBody>
      </p:sp>
      <p:sp>
        <p:nvSpPr>
          <p:cNvPr id="82955" name="Rectangle 7"/>
          <p:cNvSpPr>
            <a:spLocks noChangeArrowheads="1"/>
          </p:cNvSpPr>
          <p:nvPr/>
        </p:nvSpPr>
        <p:spPr bwMode="auto">
          <a:xfrm>
            <a:off x="4210050" y="3214688"/>
            <a:ext cx="9144000" cy="0"/>
          </a:xfrm>
          <a:prstGeom prst="rect">
            <a:avLst/>
          </a:prstGeom>
          <a:noFill/>
          <a:ln w="9525">
            <a:noFill/>
            <a:miter lim="800000"/>
            <a:headEnd/>
            <a:tailEnd/>
          </a:ln>
        </p:spPr>
        <p:txBody>
          <a:bodyPr>
            <a:spAutoFit/>
          </a:bodyPr>
          <a:lstStyle/>
          <a:p>
            <a:endParaRPr lang="zh-CN" altLang="en-US"/>
          </a:p>
        </p:txBody>
      </p:sp>
      <p:sp>
        <p:nvSpPr>
          <p:cNvPr id="82956" name="Rectangle 9"/>
          <p:cNvSpPr>
            <a:spLocks noChangeArrowheads="1"/>
          </p:cNvSpPr>
          <p:nvPr/>
        </p:nvSpPr>
        <p:spPr bwMode="auto">
          <a:xfrm>
            <a:off x="3943350" y="3214688"/>
            <a:ext cx="9144000" cy="0"/>
          </a:xfrm>
          <a:prstGeom prst="rect">
            <a:avLst/>
          </a:prstGeom>
          <a:noFill/>
          <a:ln w="9525">
            <a:noFill/>
            <a:miter lim="800000"/>
            <a:headEnd/>
            <a:tailEnd/>
          </a:ln>
        </p:spPr>
        <p:txBody>
          <a:bodyPr>
            <a:spAutoFit/>
          </a:bodyPr>
          <a:lstStyle/>
          <a:p>
            <a:endParaRPr lang="zh-CN" altLang="en-US"/>
          </a:p>
        </p:txBody>
      </p:sp>
      <p:graphicFrame>
        <p:nvGraphicFramePr>
          <p:cNvPr id="82946" name="Object 2"/>
          <p:cNvGraphicFramePr>
            <a:graphicFrameLocks noChangeAspect="1"/>
          </p:cNvGraphicFramePr>
          <p:nvPr/>
        </p:nvGraphicFramePr>
        <p:xfrm>
          <a:off x="3571868" y="1428736"/>
          <a:ext cx="838200" cy="428625"/>
        </p:xfrm>
        <a:graphic>
          <a:graphicData uri="http://schemas.openxmlformats.org/presentationml/2006/ole">
            <mc:AlternateContent xmlns:mc="http://schemas.openxmlformats.org/markup-compatibility/2006">
              <mc:Choice xmlns:v="urn:schemas-microsoft-com:vml" Requires="v">
                <p:oleObj spid="_x0000_s83211" r:id="rId3" imgW="444307" imgH="228501" progId="Equation.3">
                  <p:embed/>
                </p:oleObj>
              </mc:Choice>
              <mc:Fallback>
                <p:oleObj r:id="rId3" imgW="444307" imgH="22850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68" y="1428736"/>
                        <a:ext cx="8382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7" name="Rectangle 14"/>
          <p:cNvSpPr>
            <a:spLocks noChangeArrowheads="1"/>
          </p:cNvSpPr>
          <p:nvPr/>
        </p:nvSpPr>
        <p:spPr bwMode="auto">
          <a:xfrm>
            <a:off x="4081463" y="3105150"/>
            <a:ext cx="9144000" cy="0"/>
          </a:xfrm>
          <a:prstGeom prst="rect">
            <a:avLst/>
          </a:prstGeom>
          <a:noFill/>
          <a:ln w="9525">
            <a:noFill/>
            <a:miter lim="800000"/>
            <a:headEnd/>
            <a:tailEnd/>
          </a:ln>
        </p:spPr>
        <p:txBody>
          <a:bodyPr>
            <a:spAutoFit/>
          </a:bodyPr>
          <a:lstStyle/>
          <a:p>
            <a:endParaRPr lang="zh-CN" altLang="en-US"/>
          </a:p>
        </p:txBody>
      </p:sp>
      <p:graphicFrame>
        <p:nvGraphicFramePr>
          <p:cNvPr id="82947" name="Object 3"/>
          <p:cNvGraphicFramePr>
            <a:graphicFrameLocks noChangeAspect="1"/>
          </p:cNvGraphicFramePr>
          <p:nvPr/>
        </p:nvGraphicFramePr>
        <p:xfrm>
          <a:off x="2124075" y="1844675"/>
          <a:ext cx="2681288" cy="1149350"/>
        </p:xfrm>
        <a:graphic>
          <a:graphicData uri="http://schemas.openxmlformats.org/presentationml/2006/ole">
            <mc:AlternateContent xmlns:mc="http://schemas.openxmlformats.org/markup-compatibility/2006">
              <mc:Choice xmlns:v="urn:schemas-microsoft-com:vml" Requires="v">
                <p:oleObj spid="_x0000_s83212" name="Equation" r:id="rId5" imgW="1447560" imgH="622080" progId="Equation.DSMT4">
                  <p:embed/>
                </p:oleObj>
              </mc:Choice>
              <mc:Fallback>
                <p:oleObj name="Equation" r:id="rId5" imgW="1447560" imgH="6220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1844675"/>
                        <a:ext cx="2681288"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8" name="Rectangle 16"/>
          <p:cNvSpPr>
            <a:spLocks noChangeArrowheads="1"/>
          </p:cNvSpPr>
          <p:nvPr/>
        </p:nvSpPr>
        <p:spPr bwMode="auto">
          <a:xfrm>
            <a:off x="4305300" y="3214688"/>
            <a:ext cx="9144000" cy="0"/>
          </a:xfrm>
          <a:prstGeom prst="rect">
            <a:avLst/>
          </a:prstGeom>
          <a:noFill/>
          <a:ln w="9525">
            <a:noFill/>
            <a:miter lim="800000"/>
            <a:headEnd/>
            <a:tailEnd/>
          </a:ln>
        </p:spPr>
        <p:txBody>
          <a:bodyPr>
            <a:spAutoFit/>
          </a:bodyPr>
          <a:lstStyle/>
          <a:p>
            <a:endParaRPr lang="zh-CN" altLang="en-US"/>
          </a:p>
        </p:txBody>
      </p:sp>
      <p:graphicFrame>
        <p:nvGraphicFramePr>
          <p:cNvPr id="82948" name="Object 4"/>
          <p:cNvGraphicFramePr>
            <a:graphicFrameLocks noChangeAspect="1"/>
          </p:cNvGraphicFramePr>
          <p:nvPr/>
        </p:nvGraphicFramePr>
        <p:xfrm>
          <a:off x="5435600" y="1844675"/>
          <a:ext cx="1122363" cy="903288"/>
        </p:xfrm>
        <a:graphic>
          <a:graphicData uri="http://schemas.openxmlformats.org/presentationml/2006/ole">
            <mc:AlternateContent xmlns:mc="http://schemas.openxmlformats.org/markup-compatibility/2006">
              <mc:Choice xmlns:v="urn:schemas-microsoft-com:vml" Requires="v">
                <p:oleObj spid="_x0000_s83213" r:id="rId7" imgW="533169" imgH="431613" progId="Equation.3">
                  <p:embed/>
                </p:oleObj>
              </mc:Choice>
              <mc:Fallback>
                <p:oleObj r:id="rId7" imgW="533169" imgH="43161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1844675"/>
                        <a:ext cx="1122363"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49" name="Object 5"/>
          <p:cNvGraphicFramePr>
            <a:graphicFrameLocks noChangeAspect="1"/>
          </p:cNvGraphicFramePr>
          <p:nvPr/>
        </p:nvGraphicFramePr>
        <p:xfrm>
          <a:off x="3432175" y="3284538"/>
          <a:ext cx="2638425" cy="892175"/>
        </p:xfrm>
        <a:graphic>
          <a:graphicData uri="http://schemas.openxmlformats.org/presentationml/2006/ole">
            <mc:AlternateContent xmlns:mc="http://schemas.openxmlformats.org/markup-compatibility/2006">
              <mc:Choice xmlns:v="urn:schemas-microsoft-com:vml" Requires="v">
                <p:oleObj spid="_x0000_s83214" name="Equation" r:id="rId9" imgW="1269720" imgH="431640" progId="Equation.DSMT4">
                  <p:embed/>
                </p:oleObj>
              </mc:Choice>
              <mc:Fallback>
                <p:oleObj name="Equation" r:id="rId9" imgW="1269720" imgH="4316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2175" y="3284538"/>
                        <a:ext cx="2638425"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0" name="Object 6"/>
          <p:cNvGraphicFramePr>
            <a:graphicFrameLocks noChangeAspect="1"/>
          </p:cNvGraphicFramePr>
          <p:nvPr/>
        </p:nvGraphicFramePr>
        <p:xfrm>
          <a:off x="2036763" y="5157788"/>
          <a:ext cx="4849812" cy="925512"/>
        </p:xfrm>
        <a:graphic>
          <a:graphicData uri="http://schemas.openxmlformats.org/presentationml/2006/ole">
            <mc:AlternateContent xmlns:mc="http://schemas.openxmlformats.org/markup-compatibility/2006">
              <mc:Choice xmlns:v="urn:schemas-microsoft-com:vml" Requires="v">
                <p:oleObj spid="_x0000_s83215" name="Equation" r:id="rId11" imgW="2247840" imgH="431640" progId="Equation.DSMT4">
                  <p:embed/>
                </p:oleObj>
              </mc:Choice>
              <mc:Fallback>
                <p:oleObj name="Equation" r:id="rId11" imgW="2247840" imgH="43164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6763" y="5157788"/>
                        <a:ext cx="4849812"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5800" y="260648"/>
            <a:ext cx="4600580" cy="1143000"/>
          </a:xfrm>
        </p:spPr>
        <p:txBody>
          <a:bodyPr/>
          <a:lstStyle/>
          <a:p>
            <a:pPr eaLnBrk="1" hangingPunct="1">
              <a:defRPr/>
            </a:pPr>
            <a:r>
              <a:rPr lang="zh-CN" altLang="en-US" sz="4800" b="1" dirty="0" smtClean="0">
                <a:solidFill>
                  <a:schemeClr val="accent2"/>
                </a:solidFill>
              </a:rPr>
              <a:t>横向滤波器</a:t>
            </a:r>
          </a:p>
        </p:txBody>
      </p:sp>
      <p:sp>
        <p:nvSpPr>
          <p:cNvPr id="83973" name="Rectangle 3"/>
          <p:cNvSpPr>
            <a:spLocks noGrp="1" noChangeArrowheads="1"/>
          </p:cNvSpPr>
          <p:nvPr>
            <p:ph idx="1"/>
          </p:nvPr>
        </p:nvSpPr>
        <p:spPr>
          <a:xfrm>
            <a:off x="357158" y="1571612"/>
            <a:ext cx="8215370" cy="4724400"/>
          </a:xfrm>
        </p:spPr>
        <p:txBody>
          <a:bodyPr/>
          <a:lstStyle/>
          <a:p>
            <a:pPr eaLnBrk="1" hangingPunct="1">
              <a:buFont typeface="Wingdings" pitchFamily="2" charset="2"/>
              <a:buChar char="Ø"/>
            </a:pPr>
            <a:r>
              <a:rPr lang="en-US" altLang="zh-CN" sz="2400" b="1" dirty="0" smtClean="0">
                <a:effectLst/>
                <a:latin typeface="+mn-ea"/>
              </a:rPr>
              <a:t>   </a:t>
            </a:r>
            <a:r>
              <a:rPr lang="en-US" altLang="zh-CN" sz="2400" b="1" dirty="0" err="1" smtClean="0">
                <a:effectLst/>
                <a:latin typeface="+mn-ea"/>
              </a:rPr>
              <a:t>h</a:t>
            </a:r>
            <a:r>
              <a:rPr lang="en-US" altLang="zh-CN" sz="1400" b="1" baseline="-25000" dirty="0" err="1" smtClean="0">
                <a:effectLst/>
                <a:latin typeface="+mn-ea"/>
              </a:rPr>
              <a:t>T</a:t>
            </a:r>
            <a:r>
              <a:rPr lang="en-US" altLang="zh-CN" sz="2400" b="1" dirty="0" smtClean="0">
                <a:effectLst/>
                <a:latin typeface="+mn-ea"/>
              </a:rPr>
              <a:t>(t)</a:t>
            </a:r>
            <a:r>
              <a:rPr lang="zh-CN" altLang="en-US" sz="2400" b="1" dirty="0" smtClean="0">
                <a:effectLst/>
                <a:latin typeface="+mn-ea"/>
              </a:rPr>
              <a:t>是下图所示网络的单位冲激响应，该网络是由无限多的按横向排列的迟延单元和抽头系数组成的，因此称为</a:t>
            </a:r>
            <a:r>
              <a:rPr lang="zh-CN" altLang="en-US" sz="2400" b="1" dirty="0" smtClean="0">
                <a:solidFill>
                  <a:schemeClr val="accent2"/>
                </a:solidFill>
                <a:effectLst/>
                <a:latin typeface="+mn-ea"/>
              </a:rPr>
              <a:t>横向滤波器</a:t>
            </a:r>
            <a:r>
              <a:rPr lang="zh-CN" altLang="en-US" sz="2400" b="1" dirty="0" smtClean="0">
                <a:effectLst/>
                <a:latin typeface="+mn-ea"/>
              </a:rPr>
              <a:t>。</a:t>
            </a:r>
          </a:p>
          <a:p>
            <a:pPr eaLnBrk="1" hangingPunct="1">
              <a:buFontTx/>
              <a:buNone/>
            </a:pPr>
            <a:endParaRPr lang="zh-CN" altLang="en-US" sz="2400" b="1" dirty="0" smtClean="0">
              <a:effectLst/>
              <a:ea typeface="隶书" pitchFamily="49" charset="-122"/>
            </a:endParaRPr>
          </a:p>
          <a:p>
            <a:pPr eaLnBrk="1" hangingPunct="1">
              <a:buFontTx/>
              <a:buNone/>
            </a:pPr>
            <a:endParaRPr lang="zh-CN" altLang="en-US" sz="2400" b="1" dirty="0" smtClean="0">
              <a:effectLst/>
              <a:ea typeface="隶书" pitchFamily="49" charset="-122"/>
            </a:endParaRPr>
          </a:p>
          <a:p>
            <a:pPr eaLnBrk="1" hangingPunct="1">
              <a:buFontTx/>
              <a:buNone/>
            </a:pPr>
            <a:endParaRPr lang="zh-CN" altLang="en-US" sz="2400" b="1" dirty="0" smtClean="0">
              <a:effectLst/>
              <a:ea typeface="隶书" pitchFamily="49" charset="-122"/>
            </a:endParaRPr>
          </a:p>
          <a:p>
            <a:pPr eaLnBrk="1" hangingPunct="1">
              <a:buFontTx/>
              <a:buNone/>
            </a:pPr>
            <a:endParaRPr lang="zh-CN" altLang="en-US" sz="2400" b="1" dirty="0" smtClean="0">
              <a:effectLst/>
              <a:ea typeface="隶书" pitchFamily="49" charset="-122"/>
            </a:endParaRPr>
          </a:p>
          <a:p>
            <a:pPr eaLnBrk="1" hangingPunct="1">
              <a:buFontTx/>
              <a:buNone/>
            </a:pPr>
            <a:endParaRPr lang="zh-CN" altLang="en-US" sz="2400" b="1" dirty="0" smtClean="0">
              <a:effectLst/>
              <a:ea typeface="隶书" pitchFamily="49" charset="-122"/>
            </a:endParaRPr>
          </a:p>
          <a:p>
            <a:pPr eaLnBrk="1" hangingPunct="1">
              <a:buFontTx/>
              <a:buNone/>
            </a:pPr>
            <a:endParaRPr lang="zh-CN" altLang="en-US" sz="2400" b="1" dirty="0" smtClean="0">
              <a:effectLst/>
              <a:ea typeface="隶书" pitchFamily="49" charset="-122"/>
            </a:endParaRPr>
          </a:p>
          <a:p>
            <a:pPr eaLnBrk="1" hangingPunct="1">
              <a:buFontTx/>
              <a:buNone/>
            </a:pPr>
            <a:endParaRPr lang="zh-CN" altLang="en-US" sz="2400" b="1" dirty="0" smtClean="0">
              <a:effectLst/>
              <a:ea typeface="隶书" pitchFamily="49" charset="-122"/>
            </a:endParaRPr>
          </a:p>
          <a:p>
            <a:pPr eaLnBrk="1" hangingPunct="1">
              <a:buFontTx/>
              <a:buNone/>
            </a:pPr>
            <a:r>
              <a:rPr lang="zh-CN" altLang="en-US" sz="1600" dirty="0" smtClean="0">
                <a:solidFill>
                  <a:srgbClr val="FF0066"/>
                </a:solidFill>
                <a:effectLst/>
                <a:latin typeface="宋体" pitchFamily="2" charset="-122"/>
              </a:rPr>
              <a:t>                                      横向滤波器</a:t>
            </a:r>
          </a:p>
        </p:txBody>
      </p:sp>
      <p:sp>
        <p:nvSpPr>
          <p:cNvPr id="7" name="灯片编号占位符 6"/>
          <p:cNvSpPr>
            <a:spLocks noGrp="1"/>
          </p:cNvSpPr>
          <p:nvPr>
            <p:ph type="sldNum" sz="quarter" idx="4"/>
          </p:nvPr>
        </p:nvSpPr>
        <p:spPr/>
        <p:txBody>
          <a:bodyPr/>
          <a:lstStyle/>
          <a:p>
            <a:pPr>
              <a:defRPr/>
            </a:pPr>
            <a:r>
              <a:rPr lang="zh-CN" altLang="en-US" smtClean="0"/>
              <a:t>第</a:t>
            </a:r>
            <a:fld id="{A65827A9-4687-4EBE-AEB6-A2EFE14262D6}" type="slidenum">
              <a:rPr lang="zh-CN" altLang="en-US" smtClean="0"/>
              <a:pPr>
                <a:defRPr/>
              </a:pPr>
              <a:t>113</a:t>
            </a:fld>
            <a:r>
              <a:rPr lang="zh-CN" altLang="en-US" smtClean="0"/>
              <a:t>页</a:t>
            </a:r>
            <a:endParaRPr lang="zh-CN" altLang="en-US"/>
          </a:p>
        </p:txBody>
      </p:sp>
      <p:sp>
        <p:nvSpPr>
          <p:cNvPr id="83974" name="Rectangle 5"/>
          <p:cNvSpPr>
            <a:spLocks noChangeArrowheads="1"/>
          </p:cNvSpPr>
          <p:nvPr/>
        </p:nvSpPr>
        <p:spPr bwMode="auto">
          <a:xfrm>
            <a:off x="4395788" y="3319463"/>
            <a:ext cx="9144000" cy="0"/>
          </a:xfrm>
          <a:prstGeom prst="rect">
            <a:avLst/>
          </a:prstGeom>
          <a:noFill/>
          <a:ln w="9525">
            <a:noFill/>
            <a:miter lim="800000"/>
            <a:headEnd/>
            <a:tailEnd/>
          </a:ln>
        </p:spPr>
        <p:txBody>
          <a:bodyPr>
            <a:spAutoFit/>
          </a:bodyPr>
          <a:lstStyle/>
          <a:p>
            <a:endParaRPr lang="zh-CN" altLang="en-US"/>
          </a:p>
        </p:txBody>
      </p:sp>
      <p:graphicFrame>
        <p:nvGraphicFramePr>
          <p:cNvPr id="275458" name="Object 2"/>
          <p:cNvGraphicFramePr>
            <a:graphicFrameLocks noChangeAspect="1"/>
          </p:cNvGraphicFramePr>
          <p:nvPr/>
        </p:nvGraphicFramePr>
        <p:xfrm>
          <a:off x="500034" y="2714620"/>
          <a:ext cx="7924800" cy="2876550"/>
        </p:xfrm>
        <a:graphic>
          <a:graphicData uri="http://schemas.openxmlformats.org/presentationml/2006/ole">
            <mc:AlternateContent xmlns:mc="http://schemas.openxmlformats.org/markup-compatibility/2006">
              <mc:Choice xmlns:v="urn:schemas-microsoft-com:vml" Requires="v">
                <p:oleObj spid="_x0000_s84023" name="Visio" r:id="rId3" imgW="5170777" imgH="1884816" progId="Visio.Drawing.11">
                  <p:embed/>
                </p:oleObj>
              </mc:Choice>
              <mc:Fallback>
                <p:oleObj name="Visio" r:id="rId3" imgW="5170777" imgH="1884816"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2714620"/>
                        <a:ext cx="79248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75458"/>
                                        </p:tgtEl>
                                        <p:attrNameLst>
                                          <p:attrName>style.visibility</p:attrName>
                                        </p:attrNameLst>
                                      </p:cBhvr>
                                      <p:to>
                                        <p:strVal val="visible"/>
                                      </p:to>
                                    </p:set>
                                    <p:animEffect transition="in" filter="wedge">
                                      <p:cBhvr>
                                        <p:cTn id="7" dur="2000"/>
                                        <p:tgtEl>
                                          <p:spTgt spid="275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3"/>
          <p:cNvSpPr>
            <a:spLocks noGrp="1" noChangeArrowheads="1"/>
          </p:cNvSpPr>
          <p:nvPr>
            <p:ph idx="1"/>
          </p:nvPr>
        </p:nvSpPr>
        <p:spPr>
          <a:xfrm>
            <a:off x="500034" y="1500174"/>
            <a:ext cx="8286808" cy="4724400"/>
          </a:xfrm>
        </p:spPr>
        <p:txBody>
          <a:bodyPr/>
          <a:lstStyle/>
          <a:p>
            <a:pPr eaLnBrk="1" hangingPunct="1">
              <a:lnSpc>
                <a:spcPct val="90000"/>
              </a:lnSpc>
              <a:buFont typeface="Wingdings" pitchFamily="2" charset="2"/>
              <a:buChar char="Ø"/>
            </a:pPr>
            <a:r>
              <a:rPr lang="en-US" altLang="zh-CN" b="1" dirty="0" smtClean="0">
                <a:effectLst/>
                <a:latin typeface="+mn-ea"/>
              </a:rPr>
              <a:t>   </a:t>
            </a:r>
            <a:r>
              <a:rPr lang="zh-CN" altLang="en-US" sz="2400" b="1" dirty="0" smtClean="0">
                <a:effectLst/>
                <a:latin typeface="+mn-ea"/>
              </a:rPr>
              <a:t>横向滤波器的</a:t>
            </a:r>
            <a:r>
              <a:rPr lang="zh-CN" altLang="en-US" sz="2400" b="1" dirty="0" smtClean="0">
                <a:solidFill>
                  <a:schemeClr val="accent2"/>
                </a:solidFill>
                <a:effectLst/>
                <a:latin typeface="+mn-ea"/>
              </a:rPr>
              <a:t>功能</a:t>
            </a:r>
            <a:r>
              <a:rPr lang="zh-CN" altLang="en-US" sz="2400" b="1" dirty="0" smtClean="0">
                <a:effectLst/>
                <a:latin typeface="+mn-ea"/>
              </a:rPr>
              <a:t>是将输入端（接收滤波器输出端）</a:t>
            </a:r>
            <a:r>
              <a:rPr lang="zh-CN" altLang="en-US" sz="2400" b="1" dirty="0" smtClean="0">
                <a:solidFill>
                  <a:srgbClr val="CC00CC"/>
                </a:solidFill>
                <a:effectLst/>
                <a:latin typeface="+mn-ea"/>
              </a:rPr>
              <a:t>抽样时刻上有码间串扰的响应波形变换成抽样时刻上无码间串扰的响应波形</a:t>
            </a:r>
            <a:r>
              <a:rPr lang="zh-CN" altLang="en-US" sz="2400" b="1" dirty="0" smtClean="0">
                <a:effectLst/>
                <a:latin typeface="+mn-ea"/>
              </a:rPr>
              <a:t>。由于横向滤波器的均衡原理是建立在响应波形上的，故称为</a:t>
            </a:r>
            <a:r>
              <a:rPr lang="zh-CN" altLang="en-US" sz="2400" b="1" dirty="0" smtClean="0">
                <a:solidFill>
                  <a:srgbClr val="CC00FF"/>
                </a:solidFill>
                <a:effectLst/>
                <a:latin typeface="+mn-ea"/>
              </a:rPr>
              <a:t>时域均衡</a:t>
            </a:r>
            <a:r>
              <a:rPr lang="zh-CN" altLang="en-US" sz="2400" b="1" dirty="0" smtClean="0">
                <a:effectLst/>
                <a:latin typeface="+mn-ea"/>
              </a:rPr>
              <a:t>。</a:t>
            </a:r>
          </a:p>
          <a:p>
            <a:pPr eaLnBrk="1" hangingPunct="1">
              <a:lnSpc>
                <a:spcPct val="90000"/>
              </a:lnSpc>
              <a:buFontTx/>
              <a:buNone/>
            </a:pPr>
            <a:endParaRPr lang="zh-CN" altLang="en-US" sz="2400" b="1" dirty="0" smtClean="0">
              <a:effectLst/>
              <a:latin typeface="+mn-ea"/>
            </a:endParaRPr>
          </a:p>
          <a:p>
            <a:pPr eaLnBrk="1" hangingPunct="1">
              <a:lnSpc>
                <a:spcPct val="90000"/>
              </a:lnSpc>
              <a:buFont typeface="Wingdings" pitchFamily="2" charset="2"/>
              <a:buChar char="Ø"/>
            </a:pPr>
            <a:r>
              <a:rPr lang="zh-CN" altLang="en-US" sz="2400" b="1" dirty="0" smtClean="0">
                <a:latin typeface="+mn-ea"/>
              </a:rPr>
              <a:t>     无限长的横向滤波器可以（至少理论上）完全消除抽样时刻上的码间串扰，但实际上不可实现。因为</a:t>
            </a:r>
            <a:r>
              <a:rPr lang="en-US" altLang="zh-CN" sz="2400" b="1" dirty="0" smtClean="0">
                <a:latin typeface="+mn-ea"/>
              </a:rPr>
              <a:t>:</a:t>
            </a:r>
          </a:p>
          <a:p>
            <a:pPr eaLnBrk="1" hangingPunct="1">
              <a:lnSpc>
                <a:spcPct val="90000"/>
              </a:lnSpc>
            </a:pPr>
            <a:r>
              <a:rPr lang="en-US" altLang="zh-CN" sz="2400" b="1" dirty="0" smtClean="0">
                <a:latin typeface="+mn-ea"/>
              </a:rPr>
              <a:t>      (1)</a:t>
            </a:r>
            <a:r>
              <a:rPr lang="zh-CN" altLang="en-US" sz="2400" b="1" dirty="0" smtClean="0">
                <a:latin typeface="+mn-ea"/>
              </a:rPr>
              <a:t>均衡器长度受经济条件的限制</a:t>
            </a:r>
            <a:r>
              <a:rPr lang="en-US" altLang="zh-CN" sz="2400" b="1" dirty="0" smtClean="0">
                <a:latin typeface="+mn-ea"/>
              </a:rPr>
              <a:t>;</a:t>
            </a:r>
          </a:p>
          <a:p>
            <a:pPr eaLnBrk="1" hangingPunct="1">
              <a:lnSpc>
                <a:spcPct val="90000"/>
              </a:lnSpc>
            </a:pPr>
            <a:r>
              <a:rPr lang="en-US" altLang="zh-CN" sz="2400" b="1" dirty="0" smtClean="0">
                <a:latin typeface="+mn-ea"/>
              </a:rPr>
              <a:t>     (2)</a:t>
            </a:r>
            <a:r>
              <a:rPr lang="zh-CN" altLang="en-US" sz="2400" b="1" dirty="0" smtClean="0">
                <a:latin typeface="+mn-ea"/>
              </a:rPr>
              <a:t>受每一系数</a:t>
            </a:r>
            <a:r>
              <a:rPr lang="en-US" altLang="zh-CN" sz="2400" b="1" dirty="0" err="1" smtClean="0">
                <a:latin typeface="+mn-ea"/>
              </a:rPr>
              <a:t>C</a:t>
            </a:r>
            <a:r>
              <a:rPr lang="en-US" altLang="zh-CN" sz="1600" b="1" dirty="0" err="1" smtClean="0">
                <a:latin typeface="+mn-ea"/>
              </a:rPr>
              <a:t>i</a:t>
            </a:r>
            <a:r>
              <a:rPr lang="zh-CN" altLang="en-US" sz="2400" b="1" dirty="0" smtClean="0">
                <a:latin typeface="+mn-ea"/>
              </a:rPr>
              <a:t>调整准确度的限制。</a:t>
            </a:r>
          </a:p>
          <a:p>
            <a:pPr eaLnBrk="1" hangingPunct="1">
              <a:lnSpc>
                <a:spcPct val="90000"/>
              </a:lnSpc>
              <a:buFontTx/>
              <a:buNone/>
            </a:pPr>
            <a:endParaRPr lang="zh-CN" altLang="en-US" sz="2400" b="1" dirty="0" smtClean="0">
              <a:effectLst/>
              <a:latin typeface="+mn-ea"/>
            </a:endParaRPr>
          </a:p>
          <a:p>
            <a:pPr eaLnBrk="1" hangingPunct="1">
              <a:lnSpc>
                <a:spcPct val="90000"/>
              </a:lnSpc>
              <a:buFont typeface="Wingdings" pitchFamily="2" charset="2"/>
              <a:buChar char="Ø"/>
            </a:pPr>
            <a:r>
              <a:rPr lang="zh-CN" altLang="en-US" sz="2400" b="1" dirty="0" smtClean="0">
                <a:effectLst/>
                <a:latin typeface="+mn-ea"/>
              </a:rPr>
              <a:t>     故下面讨论</a:t>
            </a:r>
            <a:r>
              <a:rPr lang="zh-CN" altLang="en-US" sz="2400" b="1" dirty="0" smtClean="0">
                <a:solidFill>
                  <a:srgbClr val="FF0000"/>
                </a:solidFill>
                <a:effectLst/>
                <a:latin typeface="+mn-ea"/>
              </a:rPr>
              <a:t>有限长横向滤波器</a:t>
            </a:r>
            <a:r>
              <a:rPr lang="zh-CN" altLang="en-US" sz="2400" b="1" dirty="0" smtClean="0">
                <a:effectLst/>
                <a:latin typeface="+mn-ea"/>
              </a:rPr>
              <a:t>的抽头增益调整问题。</a:t>
            </a:r>
            <a:endParaRPr lang="zh-CN" altLang="en-US" b="1" dirty="0" smtClean="0">
              <a:effectLst/>
              <a:latin typeface="+mn-ea"/>
            </a:endParaRPr>
          </a:p>
        </p:txBody>
      </p:sp>
      <p:sp>
        <p:nvSpPr>
          <p:cNvPr id="131077" name="Rectangle 6"/>
          <p:cNvSpPr>
            <a:spLocks noChangeArrowheads="1"/>
          </p:cNvSpPr>
          <p:nvPr/>
        </p:nvSpPr>
        <p:spPr bwMode="auto">
          <a:xfrm>
            <a:off x="3900488" y="3214688"/>
            <a:ext cx="9144000" cy="0"/>
          </a:xfrm>
          <a:prstGeom prst="rect">
            <a:avLst/>
          </a:prstGeom>
          <a:noFill/>
          <a:ln w="9525">
            <a:noFill/>
            <a:miter lim="800000"/>
            <a:headEnd/>
            <a:tailEnd/>
          </a:ln>
        </p:spPr>
        <p:txBody>
          <a:bodyPr>
            <a:spAutoFit/>
          </a:bodyPr>
          <a:lstStyle/>
          <a:p>
            <a:endParaRPr lang="zh-CN" altLang="en-US"/>
          </a:p>
        </p:txBody>
      </p:sp>
    </p:spTree>
  </p:cSld>
  <p:clrMapOvr>
    <a:masterClrMapping/>
  </p:clrMapOvr>
  <p:transition spd="med">
    <p:zo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714348" y="571480"/>
            <a:ext cx="6100778" cy="1143000"/>
          </a:xfrm>
        </p:spPr>
        <p:txBody>
          <a:bodyPr/>
          <a:lstStyle/>
          <a:p>
            <a:pPr eaLnBrk="1" hangingPunct="1">
              <a:defRPr/>
            </a:pPr>
            <a:r>
              <a:rPr lang="zh-CN" altLang="en-US" b="1" dirty="0" smtClean="0">
                <a:solidFill>
                  <a:schemeClr val="accent2"/>
                </a:solidFill>
              </a:rPr>
              <a:t>有限长横向滤波器</a:t>
            </a:r>
          </a:p>
        </p:txBody>
      </p:sp>
      <p:graphicFrame>
        <p:nvGraphicFramePr>
          <p:cNvPr id="84994" name="Object 9"/>
          <p:cNvGraphicFramePr>
            <a:graphicFrameLocks noGrp="1" noChangeAspect="1"/>
          </p:cNvGraphicFramePr>
          <p:nvPr>
            <p:ph sz="half" idx="1"/>
          </p:nvPr>
        </p:nvGraphicFramePr>
        <p:xfrm>
          <a:off x="2714612" y="3604702"/>
          <a:ext cx="2793002" cy="895868"/>
        </p:xfrm>
        <a:graphic>
          <a:graphicData uri="http://schemas.openxmlformats.org/presentationml/2006/ole">
            <mc:AlternateContent xmlns:mc="http://schemas.openxmlformats.org/markup-compatibility/2006">
              <mc:Choice xmlns:v="urn:schemas-microsoft-com:vml" Requires="v">
                <p:oleObj spid="_x0000_s85100" r:id="rId3" imgW="1346200" imgH="431800" progId="Equation.3">
                  <p:embed/>
                </p:oleObj>
              </mc:Choice>
              <mc:Fallback>
                <p:oleObj r:id="rId3" imgW="13462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3604702"/>
                        <a:ext cx="2793002" cy="8958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5" name="Object 14"/>
          <p:cNvGraphicFramePr>
            <a:graphicFrameLocks noGrp="1" noChangeAspect="1"/>
          </p:cNvGraphicFramePr>
          <p:nvPr>
            <p:ph sz="half" idx="2"/>
          </p:nvPr>
        </p:nvGraphicFramePr>
        <p:xfrm>
          <a:off x="2928926" y="5072074"/>
          <a:ext cx="2879725" cy="1009650"/>
        </p:xfrm>
        <a:graphic>
          <a:graphicData uri="http://schemas.openxmlformats.org/presentationml/2006/ole">
            <mc:AlternateContent xmlns:mc="http://schemas.openxmlformats.org/markup-compatibility/2006">
              <mc:Choice xmlns:v="urn:schemas-microsoft-com:vml" Requires="v">
                <p:oleObj spid="_x0000_s85101" name="Equation" r:id="rId5" imgW="1231560" imgH="431640" progId="Equation.DSMT4">
                  <p:embed/>
                </p:oleObj>
              </mc:Choice>
              <mc:Fallback>
                <p:oleObj name="Equation" r:id="rId5" imgW="1231560" imgH="43164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926" y="5072074"/>
                        <a:ext cx="2879725"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8" name="Rectangle 6"/>
          <p:cNvSpPr>
            <a:spLocks noChangeArrowheads="1"/>
          </p:cNvSpPr>
          <p:nvPr/>
        </p:nvSpPr>
        <p:spPr bwMode="auto">
          <a:xfrm>
            <a:off x="642910" y="1000108"/>
            <a:ext cx="8215370" cy="4401205"/>
          </a:xfrm>
          <a:prstGeom prst="rect">
            <a:avLst/>
          </a:prstGeom>
          <a:noFill/>
          <a:ln w="9525">
            <a:noFill/>
            <a:miter lim="800000"/>
            <a:headEnd/>
            <a:tailEnd/>
          </a:ln>
        </p:spPr>
        <p:txBody>
          <a:bodyPr wrap="square">
            <a:spAutoFit/>
          </a:bodyPr>
          <a:lstStyle/>
          <a:p>
            <a:r>
              <a:rPr lang="en-US" altLang="zh-CN" sz="2800" dirty="0">
                <a:solidFill>
                  <a:schemeClr val="accent2"/>
                </a:solidFill>
                <a:latin typeface="+mn-ea"/>
                <a:ea typeface="+mn-ea"/>
              </a:rPr>
              <a:t>     </a:t>
            </a:r>
            <a:endParaRPr lang="zh-CN" altLang="en-US" sz="2800" dirty="0">
              <a:solidFill>
                <a:schemeClr val="accent2"/>
              </a:solidFill>
              <a:latin typeface="+mn-ea"/>
              <a:ea typeface="+mn-ea"/>
            </a:endParaRPr>
          </a:p>
          <a:p>
            <a:pPr>
              <a:buFont typeface="Wingdings" pitchFamily="2" charset="2"/>
              <a:buChar char="Ø"/>
            </a:pPr>
            <a:r>
              <a:rPr lang="zh-CN" altLang="en-US" sz="2400" dirty="0" smtClean="0">
                <a:latin typeface="+mn-ea"/>
                <a:ea typeface="+mn-ea"/>
              </a:rPr>
              <a:t>设</a:t>
            </a:r>
            <a:r>
              <a:rPr lang="zh-CN" altLang="en-US" sz="2400" dirty="0">
                <a:latin typeface="+mn-ea"/>
                <a:ea typeface="+mn-ea"/>
              </a:rPr>
              <a:t>在基带系统接收滤波器与判决电路之间插入一个具有</a:t>
            </a:r>
            <a:r>
              <a:rPr lang="en-US" altLang="zh-CN" sz="2400" dirty="0">
                <a:latin typeface="+mn-ea"/>
                <a:ea typeface="+mn-ea"/>
              </a:rPr>
              <a:t>2N+1</a:t>
            </a:r>
            <a:r>
              <a:rPr lang="zh-CN" altLang="en-US" sz="2400" dirty="0">
                <a:latin typeface="+mn-ea"/>
                <a:ea typeface="+mn-ea"/>
              </a:rPr>
              <a:t>个抽头的横向滤波器，它的输入为</a:t>
            </a:r>
            <a:r>
              <a:rPr lang="en-US" altLang="zh-CN" sz="2400" dirty="0">
                <a:latin typeface="+mn-ea"/>
                <a:ea typeface="+mn-ea"/>
              </a:rPr>
              <a:t>x(t),x(t)</a:t>
            </a:r>
            <a:r>
              <a:rPr lang="zh-CN" altLang="en-US" sz="2400" dirty="0">
                <a:latin typeface="+mn-ea"/>
                <a:ea typeface="+mn-ea"/>
              </a:rPr>
              <a:t>是被均衡的对象，并设它不附加噪声。</a:t>
            </a:r>
            <a:endParaRPr lang="zh-CN" altLang="en-US" sz="2400" dirty="0">
              <a:solidFill>
                <a:schemeClr val="accent2"/>
              </a:solidFill>
              <a:latin typeface="+mn-ea"/>
              <a:ea typeface="+mn-ea"/>
            </a:endParaRPr>
          </a:p>
          <a:p>
            <a:pPr>
              <a:buFont typeface="Wingdings" pitchFamily="2" charset="2"/>
              <a:buChar char="Ø"/>
            </a:pPr>
            <a:r>
              <a:rPr lang="zh-CN" altLang="en-US" sz="2400" dirty="0" smtClean="0">
                <a:latin typeface="+mn-ea"/>
                <a:ea typeface="+mn-ea"/>
              </a:rPr>
              <a:t>若</a:t>
            </a:r>
            <a:r>
              <a:rPr lang="zh-CN" altLang="en-US" sz="2400" dirty="0">
                <a:latin typeface="+mn-ea"/>
                <a:ea typeface="+mn-ea"/>
              </a:rPr>
              <a:t>设有限长横向滤波器的单位冲激响应为</a:t>
            </a:r>
            <a:r>
              <a:rPr lang="en-US" altLang="zh-CN" sz="2400" dirty="0">
                <a:latin typeface="+mn-ea"/>
                <a:ea typeface="+mn-ea"/>
              </a:rPr>
              <a:t>e(t)</a:t>
            </a:r>
            <a:r>
              <a:rPr lang="zh-CN" altLang="en-US" sz="2400" dirty="0">
                <a:latin typeface="+mn-ea"/>
                <a:ea typeface="+mn-ea"/>
              </a:rPr>
              <a:t>，相应的频率特性为</a:t>
            </a:r>
            <a:r>
              <a:rPr lang="en-US" altLang="zh-CN" sz="2400" dirty="0">
                <a:latin typeface="+mn-ea"/>
                <a:ea typeface="+mn-ea"/>
              </a:rPr>
              <a:t>E(ω) </a:t>
            </a:r>
            <a:r>
              <a:rPr lang="zh-CN" altLang="en-US" sz="2400" dirty="0">
                <a:latin typeface="+mn-ea"/>
                <a:ea typeface="+mn-ea"/>
              </a:rPr>
              <a:t>，则 </a:t>
            </a:r>
          </a:p>
          <a:p>
            <a:r>
              <a:rPr lang="zh-CN" altLang="en-US" sz="2400" dirty="0">
                <a:latin typeface="+mn-ea"/>
                <a:ea typeface="+mn-ea"/>
              </a:rPr>
              <a:t>                                            </a:t>
            </a:r>
          </a:p>
          <a:p>
            <a:r>
              <a:rPr lang="zh-CN" altLang="en-US" sz="2400" dirty="0">
                <a:latin typeface="+mn-ea"/>
                <a:ea typeface="+mn-ea"/>
              </a:rPr>
              <a:t>    </a:t>
            </a:r>
            <a:endParaRPr lang="en-US" altLang="zh-CN" sz="2400" dirty="0" smtClean="0">
              <a:latin typeface="+mn-ea"/>
              <a:ea typeface="+mn-ea"/>
            </a:endParaRPr>
          </a:p>
          <a:p>
            <a:r>
              <a:rPr lang="zh-CN" altLang="en-US" sz="2400" dirty="0" smtClean="0">
                <a:latin typeface="+mn-ea"/>
                <a:ea typeface="+mn-ea"/>
              </a:rPr>
              <a:t>其</a:t>
            </a:r>
            <a:r>
              <a:rPr lang="zh-CN" altLang="en-US" sz="2400" dirty="0">
                <a:latin typeface="+mn-ea"/>
                <a:ea typeface="+mn-ea"/>
              </a:rPr>
              <a:t>相应的频率特性为                                           </a:t>
            </a:r>
          </a:p>
        </p:txBody>
      </p:sp>
    </p:spTree>
  </p:cSld>
  <p:clrMapOvr>
    <a:masterClrMapping/>
  </p:clrMapOvr>
  <p:transition spd="med">
    <p:zo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3"/>
          <p:cNvSpPr>
            <a:spLocks noGrp="1" noChangeArrowheads="1"/>
          </p:cNvSpPr>
          <p:nvPr>
            <p:ph idx="1"/>
          </p:nvPr>
        </p:nvSpPr>
        <p:spPr>
          <a:xfrm>
            <a:off x="685800" y="1500174"/>
            <a:ext cx="7772400" cy="4595826"/>
          </a:xfrm>
        </p:spPr>
        <p:txBody>
          <a:bodyPr/>
          <a:lstStyle/>
          <a:p>
            <a:pPr eaLnBrk="1" hangingPunct="1">
              <a:lnSpc>
                <a:spcPct val="80000"/>
              </a:lnSpc>
            </a:pPr>
            <a:r>
              <a:rPr lang="en-US" altLang="zh-CN" sz="1400" b="1" dirty="0" smtClean="0">
                <a:effectLst/>
                <a:latin typeface="+mn-ea"/>
              </a:rPr>
              <a:t>   </a:t>
            </a:r>
            <a:r>
              <a:rPr lang="zh-CN" altLang="en-US" sz="2400" b="1" dirty="0" smtClean="0">
                <a:effectLst/>
                <a:latin typeface="+mn-ea"/>
              </a:rPr>
              <a:t>因为横向滤波器的输出</a:t>
            </a:r>
            <a:r>
              <a:rPr lang="en-US" altLang="zh-CN" sz="2400" b="1" dirty="0" smtClean="0">
                <a:effectLst/>
                <a:latin typeface="+mn-ea"/>
              </a:rPr>
              <a:t>y(t)</a:t>
            </a:r>
            <a:r>
              <a:rPr lang="zh-CN" altLang="en-US" sz="2400" b="1" dirty="0" smtClean="0">
                <a:effectLst/>
                <a:latin typeface="+mn-ea"/>
              </a:rPr>
              <a:t>是</a:t>
            </a:r>
            <a:r>
              <a:rPr lang="en-US" altLang="zh-CN" sz="2400" b="1" dirty="0" smtClean="0">
                <a:effectLst/>
                <a:latin typeface="+mn-ea"/>
              </a:rPr>
              <a:t>x(t)</a:t>
            </a:r>
            <a:r>
              <a:rPr lang="zh-CN" altLang="en-US" sz="2400" b="1" dirty="0" smtClean="0">
                <a:effectLst/>
                <a:latin typeface="+mn-ea"/>
              </a:rPr>
              <a:t>和</a:t>
            </a:r>
            <a:r>
              <a:rPr lang="en-US" altLang="zh-CN" sz="2400" b="1" dirty="0" smtClean="0">
                <a:effectLst/>
                <a:latin typeface="+mn-ea"/>
              </a:rPr>
              <a:t>e(t)</a:t>
            </a:r>
            <a:r>
              <a:rPr lang="zh-CN" altLang="en-US" sz="2400" b="1" dirty="0" smtClean="0">
                <a:effectLst/>
                <a:latin typeface="+mn-ea"/>
              </a:rPr>
              <a:t>的卷积，故可得</a:t>
            </a:r>
          </a:p>
          <a:p>
            <a:pPr eaLnBrk="1" hangingPunct="1">
              <a:lnSpc>
                <a:spcPct val="80000"/>
              </a:lnSpc>
              <a:buFontTx/>
              <a:buNone/>
            </a:pPr>
            <a:r>
              <a:rPr lang="zh-CN" altLang="en-US" sz="2400" b="1" dirty="0" smtClean="0">
                <a:effectLst/>
                <a:latin typeface="+mn-ea"/>
              </a:rPr>
              <a:t>                                                                                              </a:t>
            </a:r>
          </a:p>
          <a:p>
            <a:pPr eaLnBrk="1" hangingPunct="1">
              <a:lnSpc>
                <a:spcPct val="80000"/>
              </a:lnSpc>
              <a:buFontTx/>
              <a:buNone/>
            </a:pPr>
            <a:r>
              <a:rPr lang="zh-CN" altLang="en-US" sz="2400" b="1" dirty="0" smtClean="0">
                <a:effectLst/>
                <a:latin typeface="+mn-ea"/>
              </a:rPr>
              <a:t>     </a:t>
            </a:r>
          </a:p>
          <a:p>
            <a:pPr eaLnBrk="1" hangingPunct="1">
              <a:lnSpc>
                <a:spcPct val="80000"/>
              </a:lnSpc>
              <a:buFont typeface="Wingdings" pitchFamily="2" charset="2"/>
              <a:buChar char="Ø"/>
            </a:pPr>
            <a:r>
              <a:rPr lang="zh-CN" altLang="en-US" sz="2400" b="1" dirty="0" smtClean="0">
                <a:effectLst/>
                <a:latin typeface="+mn-ea"/>
              </a:rPr>
              <a:t>  于是，在抽样时刻</a:t>
            </a:r>
            <a:r>
              <a:rPr lang="en-US" altLang="zh-CN" sz="2400" b="1" dirty="0" smtClean="0">
                <a:effectLst/>
                <a:latin typeface="+mn-ea"/>
              </a:rPr>
              <a:t>kTs+t</a:t>
            </a:r>
            <a:r>
              <a:rPr lang="en-US" altLang="zh-CN" sz="1400" b="1" dirty="0" smtClean="0">
                <a:effectLst/>
                <a:latin typeface="+mn-ea"/>
              </a:rPr>
              <a:t>0</a:t>
            </a:r>
          </a:p>
          <a:p>
            <a:pPr eaLnBrk="1" hangingPunct="1">
              <a:lnSpc>
                <a:spcPct val="80000"/>
              </a:lnSpc>
              <a:buFontTx/>
              <a:buNone/>
            </a:pPr>
            <a:r>
              <a:rPr lang="en-US" altLang="zh-CN" sz="2000" b="1" dirty="0" smtClean="0">
                <a:effectLst/>
                <a:latin typeface="+mn-ea"/>
              </a:rPr>
              <a:t>         </a:t>
            </a:r>
          </a:p>
          <a:p>
            <a:pPr eaLnBrk="1" hangingPunct="1">
              <a:lnSpc>
                <a:spcPct val="80000"/>
              </a:lnSpc>
              <a:buFontTx/>
              <a:buNone/>
            </a:pPr>
            <a:endParaRPr lang="en-US" altLang="zh-CN" sz="2000" dirty="0" smtClean="0">
              <a:effectLst/>
              <a:latin typeface="+mn-ea"/>
            </a:endParaRPr>
          </a:p>
          <a:p>
            <a:pPr eaLnBrk="1" hangingPunct="1">
              <a:lnSpc>
                <a:spcPct val="80000"/>
              </a:lnSpc>
              <a:buFontTx/>
              <a:buNone/>
            </a:pPr>
            <a:endParaRPr lang="en-US" altLang="zh-CN" sz="2400" b="1" dirty="0" smtClean="0">
              <a:effectLst/>
              <a:latin typeface="+mn-ea"/>
            </a:endParaRPr>
          </a:p>
          <a:p>
            <a:pPr eaLnBrk="1" hangingPunct="1">
              <a:lnSpc>
                <a:spcPct val="80000"/>
              </a:lnSpc>
              <a:buFontTx/>
              <a:buNone/>
            </a:pPr>
            <a:r>
              <a:rPr lang="en-US" altLang="zh-CN" sz="2000" b="1" dirty="0" smtClean="0">
                <a:effectLst/>
                <a:latin typeface="+mn-ea"/>
              </a:rPr>
              <a:t>     </a:t>
            </a:r>
            <a:r>
              <a:rPr lang="zh-CN" altLang="en-US" sz="2400" b="1" dirty="0" smtClean="0">
                <a:effectLst/>
                <a:latin typeface="+mn-ea"/>
              </a:rPr>
              <a:t>或者简写为</a:t>
            </a:r>
          </a:p>
          <a:p>
            <a:pPr algn="r" eaLnBrk="1" hangingPunct="1">
              <a:lnSpc>
                <a:spcPct val="80000"/>
              </a:lnSpc>
              <a:buFontTx/>
              <a:buNone/>
            </a:pPr>
            <a:r>
              <a:rPr lang="zh-CN" altLang="en-US" sz="2400" b="1" dirty="0" smtClean="0">
                <a:effectLst/>
                <a:latin typeface="+mn-ea"/>
              </a:rPr>
              <a:t>（</a:t>
            </a:r>
            <a:r>
              <a:rPr lang="en-US" altLang="zh-CN" sz="2400" b="1" dirty="0" smtClean="0">
                <a:effectLst/>
                <a:latin typeface="+mn-ea"/>
              </a:rPr>
              <a:t>5.8-13</a:t>
            </a:r>
            <a:r>
              <a:rPr lang="zh-CN" altLang="en-US" sz="2400" b="1" dirty="0" smtClean="0">
                <a:effectLst/>
                <a:latin typeface="+mn-ea"/>
              </a:rPr>
              <a:t>）</a:t>
            </a:r>
          </a:p>
          <a:p>
            <a:pPr eaLnBrk="1" hangingPunct="1">
              <a:lnSpc>
                <a:spcPct val="80000"/>
              </a:lnSpc>
              <a:buFontTx/>
              <a:buNone/>
            </a:pPr>
            <a:r>
              <a:rPr lang="zh-CN" altLang="en-US" sz="2400" dirty="0" smtClean="0">
                <a:effectLst/>
                <a:latin typeface="+mn-ea"/>
              </a:rPr>
              <a:t>     </a:t>
            </a:r>
          </a:p>
          <a:p>
            <a:pPr eaLnBrk="1" hangingPunct="1">
              <a:lnSpc>
                <a:spcPct val="80000"/>
              </a:lnSpc>
              <a:buFontTx/>
              <a:buNone/>
            </a:pPr>
            <a:r>
              <a:rPr lang="zh-CN" altLang="en-US" sz="2400" b="1" dirty="0" smtClean="0">
                <a:effectLst/>
                <a:latin typeface="+mn-ea"/>
              </a:rPr>
              <a:t>   </a:t>
            </a:r>
            <a:r>
              <a:rPr lang="zh-CN" altLang="en-US" sz="2400" b="1" dirty="0" smtClean="0">
                <a:solidFill>
                  <a:schemeClr val="accent2"/>
                </a:solidFill>
                <a:effectLst/>
                <a:latin typeface="+mn-ea"/>
              </a:rPr>
              <a:t>我们希望 </a:t>
            </a:r>
            <a:r>
              <a:rPr lang="en-US" altLang="zh-CN" sz="2400" dirty="0" smtClean="0">
                <a:latin typeface="+mn-ea"/>
              </a:rPr>
              <a:t>y(</a:t>
            </a:r>
            <a:r>
              <a:rPr lang="en-US" altLang="zh-CN" sz="2400" dirty="0" err="1" smtClean="0">
                <a:latin typeface="+mn-ea"/>
              </a:rPr>
              <a:t>kTs</a:t>
            </a:r>
            <a:r>
              <a:rPr lang="en-US" altLang="zh-CN" sz="2400" dirty="0" smtClean="0">
                <a:latin typeface="+mn-ea"/>
              </a:rPr>
              <a:t>)=</a:t>
            </a:r>
            <a:r>
              <a:rPr lang="en-US" altLang="zh-CN" sz="1200" dirty="0" smtClean="0">
                <a:latin typeface="+mn-ea"/>
              </a:rPr>
              <a:t> </a:t>
            </a:r>
            <a:endParaRPr lang="zh-CN" altLang="en-US" sz="2400" b="1" dirty="0" smtClean="0">
              <a:solidFill>
                <a:schemeClr val="accent2"/>
              </a:solidFill>
              <a:effectLst/>
              <a:latin typeface="+mn-ea"/>
            </a:endParaRPr>
          </a:p>
          <a:p>
            <a:pPr eaLnBrk="1" hangingPunct="1">
              <a:lnSpc>
                <a:spcPct val="80000"/>
              </a:lnSpc>
              <a:buFontTx/>
              <a:buNone/>
            </a:pPr>
            <a:r>
              <a:rPr lang="zh-CN" altLang="en-US" sz="2000" dirty="0" smtClean="0">
                <a:effectLst/>
                <a:latin typeface="+mn-ea"/>
              </a:rPr>
              <a:t>                                        </a:t>
            </a:r>
            <a:endParaRPr lang="en-US" altLang="zh-CN" sz="600" dirty="0" smtClean="0">
              <a:effectLst/>
              <a:latin typeface="+mn-ea"/>
            </a:endParaRPr>
          </a:p>
        </p:txBody>
      </p:sp>
      <p:sp>
        <p:nvSpPr>
          <p:cNvPr id="86024" name="Rectangle 5"/>
          <p:cNvSpPr>
            <a:spLocks noChangeArrowheads="1"/>
          </p:cNvSpPr>
          <p:nvPr/>
        </p:nvSpPr>
        <p:spPr bwMode="auto">
          <a:xfrm>
            <a:off x="3967163" y="3214688"/>
            <a:ext cx="9144000" cy="0"/>
          </a:xfrm>
          <a:prstGeom prst="rect">
            <a:avLst/>
          </a:prstGeom>
          <a:noFill/>
          <a:ln w="9525">
            <a:noFill/>
            <a:miter lim="800000"/>
            <a:headEnd/>
            <a:tailEnd/>
          </a:ln>
        </p:spPr>
        <p:txBody>
          <a:bodyPr>
            <a:spAutoFit/>
          </a:bodyPr>
          <a:lstStyle/>
          <a:p>
            <a:endParaRPr lang="zh-CN" altLang="en-US"/>
          </a:p>
        </p:txBody>
      </p:sp>
      <p:sp>
        <p:nvSpPr>
          <p:cNvPr id="86025" name="Rectangle 7"/>
          <p:cNvSpPr>
            <a:spLocks noChangeArrowheads="1"/>
          </p:cNvSpPr>
          <p:nvPr/>
        </p:nvSpPr>
        <p:spPr bwMode="auto">
          <a:xfrm>
            <a:off x="3509963" y="3214688"/>
            <a:ext cx="9144000" cy="0"/>
          </a:xfrm>
          <a:prstGeom prst="rect">
            <a:avLst/>
          </a:prstGeom>
          <a:noFill/>
          <a:ln w="9525">
            <a:noFill/>
            <a:miter lim="800000"/>
            <a:headEnd/>
            <a:tailEnd/>
          </a:ln>
        </p:spPr>
        <p:txBody>
          <a:bodyPr>
            <a:spAutoFit/>
          </a:bodyPr>
          <a:lstStyle/>
          <a:p>
            <a:endParaRPr lang="zh-CN" altLang="en-US"/>
          </a:p>
        </p:txBody>
      </p:sp>
      <p:graphicFrame>
        <p:nvGraphicFramePr>
          <p:cNvPr id="86018" name="Object 11"/>
          <p:cNvGraphicFramePr>
            <a:graphicFrameLocks noChangeAspect="1"/>
          </p:cNvGraphicFramePr>
          <p:nvPr/>
        </p:nvGraphicFramePr>
        <p:xfrm>
          <a:off x="2428860" y="1928802"/>
          <a:ext cx="4319588" cy="869950"/>
        </p:xfrm>
        <a:graphic>
          <a:graphicData uri="http://schemas.openxmlformats.org/presentationml/2006/ole">
            <mc:AlternateContent xmlns:mc="http://schemas.openxmlformats.org/markup-compatibility/2006">
              <mc:Choice xmlns:v="urn:schemas-microsoft-com:vml" Requires="v">
                <p:oleObj spid="_x0000_s86177" r:id="rId4" imgW="2120900" imgH="431800" progId="Equation.3">
                  <p:embed/>
                </p:oleObj>
              </mc:Choice>
              <mc:Fallback>
                <p:oleObj r:id="rId4" imgW="2120900" imgH="4318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60" y="1928802"/>
                        <a:ext cx="4319588"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6" name="Rectangle 12"/>
          <p:cNvSpPr>
            <a:spLocks noChangeArrowheads="1"/>
          </p:cNvSpPr>
          <p:nvPr/>
        </p:nvSpPr>
        <p:spPr bwMode="auto">
          <a:xfrm>
            <a:off x="3138488" y="3214688"/>
            <a:ext cx="9144000" cy="0"/>
          </a:xfrm>
          <a:prstGeom prst="rect">
            <a:avLst/>
          </a:prstGeom>
          <a:noFill/>
          <a:ln w="9525">
            <a:noFill/>
            <a:miter lim="800000"/>
            <a:headEnd/>
            <a:tailEnd/>
          </a:ln>
        </p:spPr>
        <p:txBody>
          <a:bodyPr>
            <a:spAutoFit/>
          </a:bodyPr>
          <a:lstStyle/>
          <a:p>
            <a:endParaRPr lang="zh-CN" altLang="en-US"/>
          </a:p>
        </p:txBody>
      </p:sp>
      <p:graphicFrame>
        <p:nvGraphicFramePr>
          <p:cNvPr id="86019" name="Object 12"/>
          <p:cNvGraphicFramePr>
            <a:graphicFrameLocks noChangeAspect="1"/>
          </p:cNvGraphicFramePr>
          <p:nvPr/>
        </p:nvGraphicFramePr>
        <p:xfrm>
          <a:off x="1000100" y="3214686"/>
          <a:ext cx="6983413" cy="839787"/>
        </p:xfrm>
        <a:graphic>
          <a:graphicData uri="http://schemas.openxmlformats.org/presentationml/2006/ole">
            <mc:AlternateContent xmlns:mc="http://schemas.openxmlformats.org/markup-compatibility/2006">
              <mc:Choice xmlns:v="urn:schemas-microsoft-com:vml" Requires="v">
                <p:oleObj spid="_x0000_s86178" name="Equation" r:id="rId6" imgW="3568680" imgH="431640" progId="Equation.DSMT4">
                  <p:embed/>
                </p:oleObj>
              </mc:Choice>
              <mc:Fallback>
                <p:oleObj name="Equation" r:id="rId6" imgW="3568680" imgH="43164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100" y="3214686"/>
                        <a:ext cx="6983413"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0" name="Object 13"/>
          <p:cNvGraphicFramePr>
            <a:graphicFrameLocks noChangeAspect="1"/>
          </p:cNvGraphicFramePr>
          <p:nvPr/>
        </p:nvGraphicFramePr>
        <p:xfrm>
          <a:off x="3143240" y="3929066"/>
          <a:ext cx="2000250" cy="938213"/>
        </p:xfrm>
        <a:graphic>
          <a:graphicData uri="http://schemas.openxmlformats.org/presentationml/2006/ole">
            <mc:AlternateContent xmlns:mc="http://schemas.openxmlformats.org/markup-compatibility/2006">
              <mc:Choice xmlns:v="urn:schemas-microsoft-com:vml" Requires="v">
                <p:oleObj spid="_x0000_s86179" name="公式" r:id="rId8" imgW="914400" imgH="431640" progId="Equation.3">
                  <p:embed/>
                </p:oleObj>
              </mc:Choice>
              <mc:Fallback>
                <p:oleObj name="公式" r:id="rId8" imgW="914400" imgH="43164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3929066"/>
                        <a:ext cx="2000250"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7" name="Rectangle 15"/>
          <p:cNvSpPr>
            <a:spLocks noChangeArrowheads="1"/>
          </p:cNvSpPr>
          <p:nvPr/>
        </p:nvSpPr>
        <p:spPr bwMode="auto">
          <a:xfrm>
            <a:off x="3635375" y="4868863"/>
            <a:ext cx="549275" cy="1006475"/>
          </a:xfrm>
          <a:prstGeom prst="rect">
            <a:avLst/>
          </a:prstGeom>
          <a:noFill/>
          <a:ln w="9525">
            <a:noFill/>
            <a:miter lim="800000"/>
            <a:headEnd/>
            <a:tailEnd/>
          </a:ln>
        </p:spPr>
        <p:txBody>
          <a:bodyPr wrap="none">
            <a:spAutoFit/>
          </a:bodyPr>
          <a:lstStyle/>
          <a:p>
            <a:r>
              <a:rPr lang="en-US" altLang="zh-CN" b="0" dirty="0"/>
              <a:t>{</a:t>
            </a:r>
          </a:p>
        </p:txBody>
      </p:sp>
      <p:sp>
        <p:nvSpPr>
          <p:cNvPr id="86028" name="Rectangle 16"/>
          <p:cNvSpPr>
            <a:spLocks noChangeArrowheads="1"/>
          </p:cNvSpPr>
          <p:nvPr/>
        </p:nvSpPr>
        <p:spPr bwMode="auto">
          <a:xfrm>
            <a:off x="4067175" y="4868863"/>
            <a:ext cx="1143000" cy="457200"/>
          </a:xfrm>
          <a:prstGeom prst="rect">
            <a:avLst/>
          </a:prstGeom>
          <a:noFill/>
          <a:ln w="9525">
            <a:noFill/>
            <a:miter lim="800000"/>
            <a:headEnd/>
            <a:tailEnd/>
          </a:ln>
        </p:spPr>
        <p:txBody>
          <a:bodyPr>
            <a:spAutoFit/>
          </a:bodyPr>
          <a:lstStyle/>
          <a:p>
            <a:pPr eaLnBrk="0" hangingPunct="0">
              <a:spcBef>
                <a:spcPct val="0"/>
              </a:spcBef>
            </a:pPr>
            <a:r>
              <a:rPr lang="en-US" altLang="zh-CN" sz="2400" b="0" dirty="0"/>
              <a:t>c , k=0</a:t>
            </a:r>
            <a:r>
              <a:rPr lang="en-US" altLang="zh-CN" sz="2400" dirty="0"/>
              <a:t>   </a:t>
            </a:r>
            <a:endParaRPr lang="en-US" altLang="zh-CN" sz="2400" b="0" dirty="0">
              <a:ea typeface="宋体" pitchFamily="2" charset="-122"/>
            </a:endParaRPr>
          </a:p>
        </p:txBody>
      </p:sp>
      <p:sp>
        <p:nvSpPr>
          <p:cNvPr id="86029" name="Rectangle 17"/>
          <p:cNvSpPr>
            <a:spLocks noChangeArrowheads="1"/>
          </p:cNvSpPr>
          <p:nvPr/>
        </p:nvSpPr>
        <p:spPr bwMode="auto">
          <a:xfrm>
            <a:off x="4067175" y="5589588"/>
            <a:ext cx="1143000" cy="457200"/>
          </a:xfrm>
          <a:prstGeom prst="rect">
            <a:avLst/>
          </a:prstGeom>
          <a:noFill/>
          <a:ln w="9525">
            <a:noFill/>
            <a:miter lim="800000"/>
            <a:headEnd/>
            <a:tailEnd/>
          </a:ln>
        </p:spPr>
        <p:txBody>
          <a:bodyPr>
            <a:spAutoFit/>
          </a:bodyPr>
          <a:lstStyle/>
          <a:p>
            <a:pPr eaLnBrk="0" hangingPunct="0">
              <a:spcBef>
                <a:spcPct val="0"/>
              </a:spcBef>
            </a:pPr>
            <a:r>
              <a:rPr lang="en-US" altLang="zh-CN" sz="2400" b="0" dirty="0"/>
              <a:t>0 , k</a:t>
            </a:r>
            <a:r>
              <a:rPr lang="en-US" altLang="zh-CN" sz="1600" dirty="0"/>
              <a:t>≠</a:t>
            </a:r>
            <a:r>
              <a:rPr lang="en-US" altLang="zh-CN" sz="2400" b="0" dirty="0"/>
              <a:t>0</a:t>
            </a:r>
            <a:r>
              <a:rPr lang="en-US" altLang="zh-CN" sz="2400" dirty="0"/>
              <a:t>     </a:t>
            </a:r>
            <a:endParaRPr lang="en-US" altLang="zh-CN" sz="2400" b="0" dirty="0">
              <a:ea typeface="宋体" pitchFamily="2" charset="-122"/>
            </a:endParaRPr>
          </a:p>
        </p:txBody>
      </p:sp>
      <p:sp>
        <p:nvSpPr>
          <p:cNvPr id="14" name="矩形 13"/>
          <p:cNvSpPr/>
          <p:nvPr/>
        </p:nvSpPr>
        <p:spPr>
          <a:xfrm>
            <a:off x="1428728" y="6000768"/>
            <a:ext cx="4206875" cy="461963"/>
          </a:xfrm>
          <a:prstGeom prst="rect">
            <a:avLst/>
          </a:prstGeom>
        </p:spPr>
        <p:txBody>
          <a:bodyPr wrap="none">
            <a:spAutoFit/>
          </a:bodyPr>
          <a:lstStyle/>
          <a:p>
            <a:pPr>
              <a:defRPr/>
            </a:pPr>
            <a:r>
              <a:rPr lang="zh-CN" altLang="en-US" sz="2400" dirty="0">
                <a:solidFill>
                  <a:schemeClr val="accent2"/>
                </a:solidFill>
                <a:latin typeface="+mn-ea"/>
                <a:ea typeface="+mn-ea"/>
              </a:rPr>
              <a:t>即满足无码间串扰的时域条件</a:t>
            </a:r>
          </a:p>
        </p:txBody>
      </p:sp>
    </p:spTree>
  </p:cSld>
  <p:clrMapOvr>
    <a:masterClrMapping/>
  </p:clrMapOvr>
  <p:transition spd="med">
    <p:zo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685800" y="260648"/>
            <a:ext cx="7315224" cy="1143000"/>
          </a:xfrm>
        </p:spPr>
        <p:txBody>
          <a:bodyPr/>
          <a:lstStyle/>
          <a:p>
            <a:pPr eaLnBrk="1" hangingPunct="1">
              <a:defRPr/>
            </a:pPr>
            <a:r>
              <a:rPr lang="zh-CN" altLang="en-US" b="1" dirty="0" smtClean="0">
                <a:solidFill>
                  <a:schemeClr val="accent2"/>
                </a:solidFill>
              </a:rPr>
              <a:t>输入、输出单脉冲响应波形</a:t>
            </a:r>
          </a:p>
        </p:txBody>
      </p:sp>
      <p:graphicFrame>
        <p:nvGraphicFramePr>
          <p:cNvPr id="177165" name="Object 13"/>
          <p:cNvGraphicFramePr>
            <a:graphicFrameLocks noGrp="1" noChangeAspect="1"/>
          </p:cNvGraphicFramePr>
          <p:nvPr>
            <p:ph idx="1"/>
          </p:nvPr>
        </p:nvGraphicFramePr>
        <p:xfrm>
          <a:off x="762000" y="3716338"/>
          <a:ext cx="7258050" cy="1693862"/>
        </p:xfrm>
        <a:graphic>
          <a:graphicData uri="http://schemas.openxmlformats.org/presentationml/2006/ole">
            <mc:AlternateContent xmlns:mc="http://schemas.openxmlformats.org/markup-compatibility/2006">
              <mc:Choice xmlns:v="urn:schemas-microsoft-com:vml" Requires="v">
                <p:oleObj spid="_x0000_s87148" name="Visio" r:id="rId3" imgW="4720800" imgH="1102229" progId="Visio.Drawing.11">
                  <p:embed/>
                </p:oleObj>
              </mc:Choice>
              <mc:Fallback>
                <p:oleObj name="Visio" r:id="rId3" imgW="4720800" imgH="1102229"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16338"/>
                        <a:ext cx="7258050" cy="169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6"/>
          <p:cNvSpPr>
            <a:spLocks noGrp="1"/>
          </p:cNvSpPr>
          <p:nvPr>
            <p:ph type="sldNum" sz="quarter" idx="4"/>
          </p:nvPr>
        </p:nvSpPr>
        <p:spPr/>
        <p:txBody>
          <a:bodyPr/>
          <a:lstStyle/>
          <a:p>
            <a:pPr>
              <a:defRPr/>
            </a:pPr>
            <a:r>
              <a:rPr lang="zh-CN" altLang="en-US" smtClean="0"/>
              <a:t>第</a:t>
            </a:r>
            <a:fld id="{97F8077F-AFB8-4A8B-81C5-5EA34D8FA6AF}" type="slidenum">
              <a:rPr lang="zh-CN" altLang="en-US" smtClean="0"/>
              <a:pPr>
                <a:defRPr/>
              </a:pPr>
              <a:t>117</a:t>
            </a:fld>
            <a:r>
              <a:rPr lang="zh-CN" altLang="en-US" smtClean="0"/>
              <a:t>页</a:t>
            </a:r>
            <a:endParaRPr lang="zh-CN" altLang="en-US"/>
          </a:p>
        </p:txBody>
      </p:sp>
      <p:sp>
        <p:nvSpPr>
          <p:cNvPr id="87046" name="Rectangle 4"/>
          <p:cNvSpPr>
            <a:spLocks noChangeArrowheads="1"/>
          </p:cNvSpPr>
          <p:nvPr/>
        </p:nvSpPr>
        <p:spPr bwMode="auto">
          <a:xfrm>
            <a:off x="1981200" y="5715000"/>
            <a:ext cx="4857750" cy="312738"/>
          </a:xfrm>
          <a:prstGeom prst="rect">
            <a:avLst/>
          </a:prstGeom>
          <a:noFill/>
          <a:ln w="9525">
            <a:noFill/>
            <a:miter lim="800000"/>
            <a:headEnd/>
            <a:tailEnd/>
          </a:ln>
        </p:spPr>
        <p:txBody>
          <a:bodyPr wrap="none">
            <a:spAutoFit/>
          </a:bodyPr>
          <a:lstStyle/>
          <a:p>
            <a:pPr>
              <a:lnSpc>
                <a:spcPct val="90000"/>
              </a:lnSpc>
              <a:spcBef>
                <a:spcPct val="20000"/>
              </a:spcBef>
            </a:pPr>
            <a:r>
              <a:rPr lang="en-US" altLang="zh-CN" sz="1600" b="0">
                <a:solidFill>
                  <a:srgbClr val="FF3300"/>
                </a:solidFill>
                <a:latin typeface="宋体" pitchFamily="2" charset="-122"/>
                <a:ea typeface="宋体" pitchFamily="2" charset="-122"/>
              </a:rPr>
              <a:t>  </a:t>
            </a:r>
            <a:r>
              <a:rPr lang="zh-CN" altLang="en-US" sz="1600" b="0">
                <a:solidFill>
                  <a:srgbClr val="FF3300"/>
                </a:solidFill>
                <a:latin typeface="宋体" pitchFamily="2" charset="-122"/>
                <a:ea typeface="宋体" pitchFamily="2" charset="-122"/>
              </a:rPr>
              <a:t>有限长横向滤波器及其输入、输出单脉冲响应波形</a:t>
            </a:r>
            <a:endParaRPr lang="zh-CN" altLang="en-US" sz="700">
              <a:solidFill>
                <a:schemeClr val="accent2"/>
              </a:solidFill>
              <a:latin typeface="宋体" pitchFamily="2" charset="-122"/>
              <a:ea typeface="宋体" pitchFamily="2" charset="-122"/>
            </a:endParaRPr>
          </a:p>
        </p:txBody>
      </p:sp>
      <p:graphicFrame>
        <p:nvGraphicFramePr>
          <p:cNvPr id="177158" name="Object 6"/>
          <p:cNvGraphicFramePr>
            <a:graphicFrameLocks noChangeAspect="1"/>
          </p:cNvGraphicFramePr>
          <p:nvPr/>
        </p:nvGraphicFramePr>
        <p:xfrm>
          <a:off x="381000" y="1524000"/>
          <a:ext cx="8458200" cy="2044700"/>
        </p:xfrm>
        <a:graphic>
          <a:graphicData uri="http://schemas.openxmlformats.org/presentationml/2006/ole">
            <mc:AlternateContent xmlns:mc="http://schemas.openxmlformats.org/markup-compatibility/2006">
              <mc:Choice xmlns:v="urn:schemas-microsoft-com:vml" Requires="v">
                <p:oleObj spid="_x0000_s87149" name="Visio" r:id="rId5" imgW="6116115" imgH="1620687" progId="Visio.Drawing.11">
                  <p:embed/>
                </p:oleObj>
              </mc:Choice>
              <mc:Fallback>
                <p:oleObj name="Visio" r:id="rId5" imgW="6116115" imgH="1620687" progId="Visio.Drawing.11">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524000"/>
                        <a:ext cx="8458200" cy="204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77158"/>
                                        </p:tgtEl>
                                        <p:attrNameLst>
                                          <p:attrName>style.visibility</p:attrName>
                                        </p:attrNameLst>
                                      </p:cBhvr>
                                      <p:to>
                                        <p:strVal val="visible"/>
                                      </p:to>
                                    </p:set>
                                    <p:animEffect transition="in" filter="wedge">
                                      <p:cBhvr>
                                        <p:cTn id="7" dur="2000"/>
                                        <p:tgtEl>
                                          <p:spTgt spid="1771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7165"/>
                                        </p:tgtEl>
                                        <p:attrNameLst>
                                          <p:attrName>style.visibility</p:attrName>
                                        </p:attrNameLst>
                                      </p:cBhvr>
                                      <p:to>
                                        <p:strVal val="visible"/>
                                      </p:to>
                                    </p:set>
                                    <p:anim calcmode="lin" valueType="num">
                                      <p:cBhvr additive="base">
                                        <p:cTn id="12" dur="500" fill="hold"/>
                                        <p:tgtEl>
                                          <p:spTgt spid="177165"/>
                                        </p:tgtEl>
                                        <p:attrNameLst>
                                          <p:attrName>ppt_x</p:attrName>
                                        </p:attrNameLst>
                                      </p:cBhvr>
                                      <p:tavLst>
                                        <p:tav tm="0">
                                          <p:val>
                                            <p:strVal val="#ppt_x"/>
                                          </p:val>
                                        </p:tav>
                                        <p:tav tm="100000">
                                          <p:val>
                                            <p:strVal val="#ppt_x"/>
                                          </p:val>
                                        </p:tav>
                                      </p:tavLst>
                                    </p:anim>
                                    <p:anim calcmode="lin" valueType="num">
                                      <p:cBhvr additive="base">
                                        <p:cTn id="13" dur="500" fill="hold"/>
                                        <p:tgtEl>
                                          <p:spTgt spid="177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260648"/>
            <a:ext cx="2743192" cy="1143000"/>
          </a:xfrm>
        </p:spPr>
        <p:txBody>
          <a:bodyPr/>
          <a:lstStyle/>
          <a:p>
            <a:pPr eaLnBrk="1" hangingPunct="1">
              <a:defRPr/>
            </a:pPr>
            <a:r>
              <a:rPr lang="zh-CN" altLang="en-US" sz="4800" b="1" dirty="0" smtClean="0">
                <a:solidFill>
                  <a:schemeClr val="accent2"/>
                </a:solidFill>
              </a:rPr>
              <a:t>举例</a:t>
            </a:r>
          </a:p>
        </p:txBody>
      </p:sp>
      <p:sp>
        <p:nvSpPr>
          <p:cNvPr id="88072" name="Rectangle 3"/>
          <p:cNvSpPr>
            <a:spLocks noGrp="1" noChangeArrowheads="1"/>
          </p:cNvSpPr>
          <p:nvPr>
            <p:ph idx="1"/>
          </p:nvPr>
        </p:nvSpPr>
        <p:spPr>
          <a:xfrm>
            <a:off x="357158" y="1295400"/>
            <a:ext cx="8482042" cy="4724400"/>
          </a:xfrm>
        </p:spPr>
        <p:txBody>
          <a:bodyPr/>
          <a:lstStyle/>
          <a:p>
            <a:pPr eaLnBrk="1" hangingPunct="1">
              <a:lnSpc>
                <a:spcPct val="90000"/>
              </a:lnSpc>
              <a:buFontTx/>
              <a:buNone/>
            </a:pPr>
            <a:r>
              <a:rPr lang="en-US" altLang="zh-CN" sz="2400" b="1" dirty="0" smtClean="0">
                <a:solidFill>
                  <a:schemeClr val="accent2"/>
                </a:solidFill>
                <a:effectLst/>
                <a:latin typeface="+mn-ea"/>
              </a:rPr>
              <a:t>     【</a:t>
            </a:r>
            <a:r>
              <a:rPr lang="zh-CN" altLang="en-US" sz="2400" b="1" dirty="0" smtClean="0">
                <a:solidFill>
                  <a:schemeClr val="accent2"/>
                </a:solidFill>
                <a:effectLst/>
                <a:latin typeface="+mn-ea"/>
              </a:rPr>
              <a:t>例</a:t>
            </a:r>
            <a:r>
              <a:rPr lang="en-US" altLang="zh-CN" sz="2400" b="1" dirty="0" smtClean="0">
                <a:solidFill>
                  <a:schemeClr val="accent2"/>
                </a:solidFill>
                <a:effectLst/>
                <a:latin typeface="+mn-ea"/>
              </a:rPr>
              <a:t>5-1】</a:t>
            </a:r>
            <a:r>
              <a:rPr lang="zh-CN" altLang="en-US" sz="2400" b="1" dirty="0" smtClean="0">
                <a:effectLst/>
                <a:latin typeface="+mn-ea"/>
              </a:rPr>
              <a:t>设有一个三抽头的横向滤波器，其</a:t>
            </a:r>
            <a:r>
              <a:rPr lang="en-US" altLang="zh-CN" sz="2400" b="1" dirty="0" smtClean="0">
                <a:effectLst/>
                <a:latin typeface="+mn-ea"/>
              </a:rPr>
              <a:t>C-</a:t>
            </a:r>
            <a:r>
              <a:rPr lang="en-US" altLang="zh-CN" sz="1400" b="1" dirty="0" smtClean="0">
                <a:effectLst/>
                <a:latin typeface="+mn-ea"/>
              </a:rPr>
              <a:t>1</a:t>
            </a:r>
            <a:r>
              <a:rPr lang="en-US" altLang="zh-CN" sz="2400" b="1" dirty="0" smtClean="0">
                <a:effectLst/>
                <a:latin typeface="+mn-ea"/>
              </a:rPr>
              <a:t>=</a:t>
            </a:r>
            <a:r>
              <a:rPr lang="zh-CN" altLang="en-US" sz="1600" b="1" dirty="0" smtClean="0">
                <a:effectLst/>
                <a:latin typeface="+mn-ea"/>
              </a:rPr>
              <a:t>－</a:t>
            </a:r>
            <a:r>
              <a:rPr lang="en-US" altLang="zh-CN" sz="2400" b="1" dirty="0" smtClean="0">
                <a:effectLst/>
                <a:latin typeface="+mn-ea"/>
              </a:rPr>
              <a:t>1/4</a:t>
            </a:r>
            <a:r>
              <a:rPr lang="zh-CN" altLang="en-US" sz="2400" b="1" dirty="0" smtClean="0">
                <a:effectLst/>
                <a:latin typeface="+mn-ea"/>
              </a:rPr>
              <a:t>，</a:t>
            </a:r>
            <a:r>
              <a:rPr lang="en-US" altLang="zh-CN" sz="2400" b="1" dirty="0" smtClean="0">
                <a:effectLst/>
                <a:latin typeface="+mn-ea"/>
              </a:rPr>
              <a:t>C</a:t>
            </a:r>
            <a:r>
              <a:rPr lang="en-US" altLang="zh-CN" sz="1400" b="1" dirty="0" smtClean="0">
                <a:effectLst/>
                <a:latin typeface="+mn-ea"/>
              </a:rPr>
              <a:t>0</a:t>
            </a:r>
            <a:r>
              <a:rPr lang="en-US" altLang="zh-CN" sz="2400" b="1" dirty="0" smtClean="0">
                <a:effectLst/>
                <a:latin typeface="+mn-ea"/>
              </a:rPr>
              <a:t>=1</a:t>
            </a:r>
            <a:r>
              <a:rPr lang="zh-CN" altLang="en-US" sz="2400" b="1" dirty="0" smtClean="0">
                <a:effectLst/>
                <a:latin typeface="+mn-ea"/>
              </a:rPr>
              <a:t>，</a:t>
            </a:r>
            <a:r>
              <a:rPr lang="en-US" altLang="zh-CN" sz="2400" b="1" dirty="0" smtClean="0">
                <a:effectLst/>
                <a:latin typeface="+mn-ea"/>
              </a:rPr>
              <a:t>C</a:t>
            </a:r>
            <a:r>
              <a:rPr lang="zh-CN" altLang="en-US" sz="1400" b="1" dirty="0" smtClean="0">
                <a:effectLst/>
                <a:latin typeface="+mn-ea"/>
              </a:rPr>
              <a:t>＋</a:t>
            </a:r>
            <a:r>
              <a:rPr lang="en-US" altLang="zh-CN" sz="1400" b="1" dirty="0" smtClean="0">
                <a:effectLst/>
                <a:latin typeface="+mn-ea"/>
              </a:rPr>
              <a:t>1</a:t>
            </a:r>
            <a:r>
              <a:rPr lang="en-US" altLang="zh-CN" sz="2400" b="1" dirty="0" smtClean="0">
                <a:effectLst/>
                <a:latin typeface="+mn-ea"/>
              </a:rPr>
              <a:t>=</a:t>
            </a:r>
            <a:r>
              <a:rPr lang="zh-CN" altLang="en-US" sz="1600" b="1" dirty="0" smtClean="0">
                <a:effectLst/>
                <a:latin typeface="+mn-ea"/>
              </a:rPr>
              <a:t>－</a:t>
            </a:r>
            <a:r>
              <a:rPr lang="en-US" altLang="zh-CN" sz="2400" b="1" dirty="0" smtClean="0">
                <a:effectLst/>
                <a:latin typeface="+mn-ea"/>
              </a:rPr>
              <a:t>1/2</a:t>
            </a:r>
            <a:r>
              <a:rPr lang="zh-CN" altLang="en-US" sz="2400" b="1" dirty="0" smtClean="0">
                <a:effectLst/>
                <a:latin typeface="+mn-ea"/>
              </a:rPr>
              <a:t>；均衡器输入</a:t>
            </a:r>
            <a:r>
              <a:rPr lang="en-US" altLang="zh-CN" sz="2400" b="1" dirty="0" smtClean="0">
                <a:effectLst/>
                <a:latin typeface="+mn-ea"/>
              </a:rPr>
              <a:t>x(t)</a:t>
            </a:r>
            <a:r>
              <a:rPr lang="zh-CN" altLang="en-US" sz="2400" b="1" dirty="0" smtClean="0">
                <a:effectLst/>
                <a:latin typeface="+mn-ea"/>
              </a:rPr>
              <a:t>在各抽样点上的取值分别为：</a:t>
            </a:r>
            <a:r>
              <a:rPr lang="en-US" altLang="zh-CN" sz="2400" b="1" dirty="0" smtClean="0">
                <a:effectLst/>
                <a:latin typeface="+mn-ea"/>
              </a:rPr>
              <a:t>x-</a:t>
            </a:r>
            <a:r>
              <a:rPr lang="en-US" altLang="zh-CN" sz="1400" b="1" dirty="0" smtClean="0">
                <a:effectLst/>
                <a:latin typeface="+mn-ea"/>
              </a:rPr>
              <a:t>1</a:t>
            </a:r>
            <a:r>
              <a:rPr lang="en-US" altLang="zh-CN" sz="2400" b="1" dirty="0" smtClean="0">
                <a:effectLst/>
                <a:latin typeface="+mn-ea"/>
              </a:rPr>
              <a:t>=1/4</a:t>
            </a:r>
            <a:r>
              <a:rPr lang="zh-CN" altLang="en-US" sz="2400" b="1" dirty="0" smtClean="0">
                <a:effectLst/>
                <a:latin typeface="+mn-ea"/>
              </a:rPr>
              <a:t>，</a:t>
            </a:r>
            <a:r>
              <a:rPr lang="en-US" altLang="zh-CN" sz="2400" b="1" dirty="0" smtClean="0">
                <a:effectLst/>
                <a:latin typeface="+mn-ea"/>
              </a:rPr>
              <a:t>x</a:t>
            </a:r>
            <a:r>
              <a:rPr lang="en-US" altLang="zh-CN" sz="1400" b="1" dirty="0" smtClean="0">
                <a:effectLst/>
                <a:latin typeface="+mn-ea"/>
              </a:rPr>
              <a:t>0</a:t>
            </a:r>
            <a:r>
              <a:rPr lang="en-US" altLang="zh-CN" sz="2400" b="1" dirty="0" smtClean="0">
                <a:effectLst/>
                <a:latin typeface="+mn-ea"/>
              </a:rPr>
              <a:t>=1</a:t>
            </a:r>
            <a:r>
              <a:rPr lang="zh-CN" altLang="en-US" sz="2400" b="1" dirty="0" smtClean="0">
                <a:effectLst/>
                <a:latin typeface="+mn-ea"/>
              </a:rPr>
              <a:t>，</a:t>
            </a:r>
            <a:r>
              <a:rPr lang="en-US" altLang="zh-CN" sz="2400" b="1" dirty="0" smtClean="0">
                <a:effectLst/>
                <a:latin typeface="+mn-ea"/>
              </a:rPr>
              <a:t>x</a:t>
            </a:r>
            <a:r>
              <a:rPr lang="en-US" altLang="zh-CN" sz="1400" b="1" dirty="0" smtClean="0">
                <a:effectLst/>
                <a:latin typeface="+mn-ea"/>
              </a:rPr>
              <a:t>+1</a:t>
            </a:r>
            <a:r>
              <a:rPr lang="en-US" altLang="zh-CN" sz="2400" b="1" dirty="0" smtClean="0">
                <a:effectLst/>
                <a:latin typeface="+mn-ea"/>
              </a:rPr>
              <a:t>=1/2</a:t>
            </a:r>
            <a:r>
              <a:rPr lang="zh-CN" altLang="en-US" sz="2400" b="1" dirty="0" smtClean="0">
                <a:effectLst/>
                <a:latin typeface="+mn-ea"/>
              </a:rPr>
              <a:t>，其余都为零。试求均衡器输出</a:t>
            </a:r>
            <a:r>
              <a:rPr lang="en-US" altLang="zh-CN" sz="2400" b="1" dirty="0" smtClean="0">
                <a:effectLst/>
                <a:latin typeface="+mn-ea"/>
              </a:rPr>
              <a:t>y(t)</a:t>
            </a:r>
            <a:r>
              <a:rPr lang="zh-CN" altLang="en-US" sz="2400" b="1" dirty="0" smtClean="0">
                <a:effectLst/>
                <a:latin typeface="+mn-ea"/>
              </a:rPr>
              <a:t>在各抽样点上的值。</a:t>
            </a:r>
          </a:p>
          <a:p>
            <a:pPr eaLnBrk="1" hangingPunct="1">
              <a:lnSpc>
                <a:spcPct val="90000"/>
              </a:lnSpc>
              <a:buFontTx/>
              <a:buNone/>
            </a:pPr>
            <a:r>
              <a:rPr lang="zh-CN" altLang="en-US" sz="2400" b="1" dirty="0" smtClean="0">
                <a:effectLst/>
                <a:latin typeface="+mn-ea"/>
              </a:rPr>
              <a:t>  </a:t>
            </a:r>
            <a:r>
              <a:rPr lang="zh-CN" altLang="en-US" sz="2400" b="1" dirty="0" smtClean="0">
                <a:solidFill>
                  <a:srgbClr val="FF0000"/>
                </a:solidFill>
                <a:effectLst/>
                <a:latin typeface="+mn-ea"/>
              </a:rPr>
              <a:t>解 </a:t>
            </a:r>
            <a:r>
              <a:rPr lang="zh-CN" altLang="en-US" sz="2400" b="1" dirty="0" smtClean="0">
                <a:effectLst/>
                <a:latin typeface="+mn-ea"/>
              </a:rPr>
              <a:t>  根据（</a:t>
            </a:r>
            <a:r>
              <a:rPr lang="en-US" altLang="zh-CN" sz="2400" b="1" dirty="0" smtClean="0">
                <a:effectLst/>
                <a:latin typeface="+mn-ea"/>
              </a:rPr>
              <a:t>5.8-13</a:t>
            </a:r>
            <a:r>
              <a:rPr lang="zh-CN" altLang="en-US" sz="2400" b="1" dirty="0" smtClean="0">
                <a:effectLst/>
                <a:latin typeface="+mn-ea"/>
              </a:rPr>
              <a:t>）有</a:t>
            </a:r>
          </a:p>
          <a:p>
            <a:pPr eaLnBrk="1" hangingPunct="1">
              <a:lnSpc>
                <a:spcPct val="90000"/>
              </a:lnSpc>
              <a:buFontTx/>
              <a:buNone/>
            </a:pPr>
            <a:r>
              <a:rPr lang="zh-CN" altLang="en-US" sz="2400" b="1" dirty="0" smtClean="0">
                <a:effectLst/>
                <a:latin typeface="+mn-ea"/>
              </a:rPr>
              <a:t> </a:t>
            </a:r>
          </a:p>
          <a:p>
            <a:pPr eaLnBrk="1" hangingPunct="1">
              <a:lnSpc>
                <a:spcPct val="90000"/>
              </a:lnSpc>
              <a:buFontTx/>
              <a:buNone/>
            </a:pPr>
            <a:r>
              <a:rPr lang="zh-CN" altLang="en-US" sz="2400" b="1" dirty="0" smtClean="0">
                <a:effectLst/>
                <a:latin typeface="+mn-ea"/>
              </a:rPr>
              <a:t>     </a:t>
            </a:r>
          </a:p>
          <a:p>
            <a:pPr eaLnBrk="1" hangingPunct="1">
              <a:lnSpc>
                <a:spcPct val="90000"/>
              </a:lnSpc>
              <a:buFontTx/>
              <a:buNone/>
            </a:pPr>
            <a:r>
              <a:rPr lang="zh-CN" altLang="en-US" sz="2400" b="1" dirty="0" smtClean="0">
                <a:effectLst/>
                <a:latin typeface="+mn-ea"/>
              </a:rPr>
              <a:t>     当</a:t>
            </a:r>
            <a:r>
              <a:rPr lang="en-US" altLang="zh-CN" sz="2400" b="1" dirty="0" smtClean="0">
                <a:effectLst/>
                <a:latin typeface="+mn-ea"/>
              </a:rPr>
              <a:t>k=0</a:t>
            </a:r>
            <a:r>
              <a:rPr lang="zh-CN" altLang="en-US" sz="2400" b="1" dirty="0" smtClean="0">
                <a:effectLst/>
                <a:latin typeface="+mn-ea"/>
              </a:rPr>
              <a:t>时，可得</a:t>
            </a:r>
          </a:p>
          <a:p>
            <a:pPr eaLnBrk="1" hangingPunct="1">
              <a:lnSpc>
                <a:spcPct val="90000"/>
              </a:lnSpc>
              <a:buFontTx/>
              <a:buNone/>
            </a:pPr>
            <a:endParaRPr lang="zh-CN" altLang="en-US" sz="2400" b="1" dirty="0" smtClean="0">
              <a:effectLst/>
              <a:latin typeface="+mn-ea"/>
            </a:endParaRPr>
          </a:p>
          <a:p>
            <a:pPr eaLnBrk="1" hangingPunct="1">
              <a:lnSpc>
                <a:spcPct val="90000"/>
              </a:lnSpc>
              <a:buFontTx/>
              <a:buNone/>
            </a:pPr>
            <a:r>
              <a:rPr lang="zh-CN" altLang="en-US" sz="2400" b="1" dirty="0" smtClean="0">
                <a:effectLst/>
                <a:latin typeface="+mn-ea"/>
              </a:rPr>
              <a:t>     </a:t>
            </a:r>
          </a:p>
          <a:p>
            <a:pPr eaLnBrk="1" hangingPunct="1">
              <a:lnSpc>
                <a:spcPct val="90000"/>
              </a:lnSpc>
              <a:buFontTx/>
              <a:buNone/>
            </a:pPr>
            <a:r>
              <a:rPr lang="zh-CN" altLang="en-US" sz="2400" b="1" dirty="0" smtClean="0">
                <a:effectLst/>
                <a:latin typeface="+mn-ea"/>
              </a:rPr>
              <a:t>     当</a:t>
            </a:r>
            <a:r>
              <a:rPr lang="en-US" altLang="zh-CN" sz="2400" b="1" dirty="0" smtClean="0">
                <a:effectLst/>
                <a:latin typeface="+mn-ea"/>
              </a:rPr>
              <a:t>k=1</a:t>
            </a:r>
            <a:r>
              <a:rPr lang="zh-CN" altLang="en-US" sz="2400" b="1" dirty="0" smtClean="0">
                <a:effectLst/>
                <a:latin typeface="+mn-ea"/>
              </a:rPr>
              <a:t>时，可得</a:t>
            </a:r>
          </a:p>
          <a:p>
            <a:pPr eaLnBrk="1" hangingPunct="1">
              <a:lnSpc>
                <a:spcPct val="90000"/>
              </a:lnSpc>
              <a:buFontTx/>
              <a:buNone/>
            </a:pPr>
            <a:r>
              <a:rPr lang="zh-CN" altLang="en-US" sz="2400" b="1" dirty="0" smtClean="0">
                <a:effectLst/>
                <a:latin typeface="+mn-ea"/>
              </a:rPr>
              <a:t>     </a:t>
            </a:r>
          </a:p>
        </p:txBody>
      </p:sp>
      <p:sp>
        <p:nvSpPr>
          <p:cNvPr id="16" name="灯片编号占位符 15"/>
          <p:cNvSpPr>
            <a:spLocks noGrp="1"/>
          </p:cNvSpPr>
          <p:nvPr>
            <p:ph type="sldNum" sz="quarter" idx="4"/>
          </p:nvPr>
        </p:nvSpPr>
        <p:spPr/>
        <p:txBody>
          <a:bodyPr/>
          <a:lstStyle/>
          <a:p>
            <a:pPr>
              <a:defRPr/>
            </a:pPr>
            <a:r>
              <a:rPr lang="zh-CN" altLang="en-US" smtClean="0"/>
              <a:t>第</a:t>
            </a:r>
            <a:fld id="{626C5962-9FED-4C1E-B5E3-AE6C857BB448}" type="slidenum">
              <a:rPr lang="zh-CN" altLang="en-US" smtClean="0"/>
              <a:pPr>
                <a:defRPr/>
              </a:pPr>
              <a:t>118</a:t>
            </a:fld>
            <a:r>
              <a:rPr lang="zh-CN" altLang="en-US" smtClean="0"/>
              <a:t>页</a:t>
            </a:r>
            <a:endParaRPr lang="zh-CN" altLang="en-US"/>
          </a:p>
        </p:txBody>
      </p:sp>
      <p:sp>
        <p:nvSpPr>
          <p:cNvPr id="88073" name="Rectangle 5"/>
          <p:cNvSpPr>
            <a:spLocks noChangeArrowheads="1"/>
          </p:cNvSpPr>
          <p:nvPr/>
        </p:nvSpPr>
        <p:spPr bwMode="auto">
          <a:xfrm>
            <a:off x="4095750" y="3214688"/>
            <a:ext cx="9144000" cy="0"/>
          </a:xfrm>
          <a:prstGeom prst="rect">
            <a:avLst/>
          </a:prstGeom>
          <a:noFill/>
          <a:ln w="9525">
            <a:noFill/>
            <a:miter lim="800000"/>
            <a:headEnd/>
            <a:tailEnd/>
          </a:ln>
        </p:spPr>
        <p:txBody>
          <a:bodyPr>
            <a:spAutoFit/>
          </a:bodyPr>
          <a:lstStyle/>
          <a:p>
            <a:endParaRPr lang="zh-CN" altLang="en-US"/>
          </a:p>
        </p:txBody>
      </p:sp>
      <p:graphicFrame>
        <p:nvGraphicFramePr>
          <p:cNvPr id="88066" name="Object 4"/>
          <p:cNvGraphicFramePr>
            <a:graphicFrameLocks noChangeAspect="1"/>
          </p:cNvGraphicFramePr>
          <p:nvPr/>
        </p:nvGraphicFramePr>
        <p:xfrm>
          <a:off x="2987675" y="3105150"/>
          <a:ext cx="1965325" cy="884238"/>
        </p:xfrm>
        <a:graphic>
          <a:graphicData uri="http://schemas.openxmlformats.org/presentationml/2006/ole">
            <mc:AlternateContent xmlns:mc="http://schemas.openxmlformats.org/markup-compatibility/2006">
              <mc:Choice xmlns:v="urn:schemas-microsoft-com:vml" Requires="v">
                <p:oleObj spid="_x0000_s88278" r:id="rId3" imgW="952087" imgH="431613" progId="Equation.3">
                  <p:embed/>
                </p:oleObj>
              </mc:Choice>
              <mc:Fallback>
                <p:oleObj r:id="rId3" imgW="952087"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105150"/>
                        <a:ext cx="196532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4" name="Rectangle 7"/>
          <p:cNvSpPr>
            <a:spLocks noChangeArrowheads="1"/>
          </p:cNvSpPr>
          <p:nvPr/>
        </p:nvSpPr>
        <p:spPr bwMode="auto">
          <a:xfrm>
            <a:off x="3390900" y="3214688"/>
            <a:ext cx="9144000" cy="0"/>
          </a:xfrm>
          <a:prstGeom prst="rect">
            <a:avLst/>
          </a:prstGeom>
          <a:noFill/>
          <a:ln w="9525">
            <a:noFill/>
            <a:miter lim="800000"/>
            <a:headEnd/>
            <a:tailEnd/>
          </a:ln>
        </p:spPr>
        <p:txBody>
          <a:bodyPr>
            <a:spAutoFit/>
          </a:bodyPr>
          <a:lstStyle/>
          <a:p>
            <a:endParaRPr lang="zh-CN" altLang="en-US"/>
          </a:p>
        </p:txBody>
      </p:sp>
      <p:graphicFrame>
        <p:nvGraphicFramePr>
          <p:cNvPr id="88067" name="Object 6"/>
          <p:cNvGraphicFramePr>
            <a:graphicFrameLocks noChangeAspect="1"/>
          </p:cNvGraphicFramePr>
          <p:nvPr/>
        </p:nvGraphicFramePr>
        <p:xfrm>
          <a:off x="1908175" y="4292600"/>
          <a:ext cx="4514850" cy="801688"/>
        </p:xfrm>
        <a:graphic>
          <a:graphicData uri="http://schemas.openxmlformats.org/presentationml/2006/ole">
            <mc:AlternateContent xmlns:mc="http://schemas.openxmlformats.org/markup-compatibility/2006">
              <mc:Choice xmlns:v="urn:schemas-microsoft-com:vml" Requires="v">
                <p:oleObj spid="_x0000_s88279" name="Equation" r:id="rId5" imgW="2412720" imgH="431640" progId="Equation.DSMT4">
                  <p:embed/>
                </p:oleObj>
              </mc:Choice>
              <mc:Fallback>
                <p:oleObj name="Equation" r:id="rId5" imgW="2412720" imgH="4316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292600"/>
                        <a:ext cx="4514850" cy="80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5" name="Rectangle 9"/>
          <p:cNvSpPr>
            <a:spLocks noChangeArrowheads="1"/>
          </p:cNvSpPr>
          <p:nvPr/>
        </p:nvSpPr>
        <p:spPr bwMode="auto">
          <a:xfrm>
            <a:off x="4481513" y="3314700"/>
            <a:ext cx="9144000" cy="0"/>
          </a:xfrm>
          <a:prstGeom prst="rect">
            <a:avLst/>
          </a:prstGeom>
          <a:noFill/>
          <a:ln w="9525">
            <a:noFill/>
            <a:miter lim="800000"/>
            <a:headEnd/>
            <a:tailEnd/>
          </a:ln>
        </p:spPr>
        <p:txBody>
          <a:bodyPr>
            <a:spAutoFit/>
          </a:bodyPr>
          <a:lstStyle/>
          <a:p>
            <a:endParaRPr lang="zh-CN" altLang="en-US"/>
          </a:p>
        </p:txBody>
      </p:sp>
      <p:sp>
        <p:nvSpPr>
          <p:cNvPr id="88076" name="Rectangle 11"/>
          <p:cNvSpPr>
            <a:spLocks noChangeArrowheads="1"/>
          </p:cNvSpPr>
          <p:nvPr/>
        </p:nvSpPr>
        <p:spPr bwMode="auto">
          <a:xfrm>
            <a:off x="4457700" y="3319463"/>
            <a:ext cx="9144000" cy="0"/>
          </a:xfrm>
          <a:prstGeom prst="rect">
            <a:avLst/>
          </a:prstGeom>
          <a:noFill/>
          <a:ln w="9525">
            <a:noFill/>
            <a:miter lim="800000"/>
            <a:headEnd/>
            <a:tailEnd/>
          </a:ln>
        </p:spPr>
        <p:txBody>
          <a:bodyPr>
            <a:spAutoFit/>
          </a:bodyPr>
          <a:lstStyle/>
          <a:p>
            <a:endParaRPr lang="zh-CN" altLang="en-US"/>
          </a:p>
        </p:txBody>
      </p:sp>
      <p:sp>
        <p:nvSpPr>
          <p:cNvPr id="88077" name="Rectangle 13"/>
          <p:cNvSpPr>
            <a:spLocks noChangeArrowheads="1"/>
          </p:cNvSpPr>
          <p:nvPr/>
        </p:nvSpPr>
        <p:spPr bwMode="auto">
          <a:xfrm>
            <a:off x="3409950" y="3214688"/>
            <a:ext cx="9144000" cy="0"/>
          </a:xfrm>
          <a:prstGeom prst="rect">
            <a:avLst/>
          </a:prstGeom>
          <a:noFill/>
          <a:ln w="9525">
            <a:noFill/>
            <a:miter lim="800000"/>
            <a:headEnd/>
            <a:tailEnd/>
          </a:ln>
        </p:spPr>
        <p:txBody>
          <a:bodyPr>
            <a:spAutoFit/>
          </a:bodyPr>
          <a:lstStyle/>
          <a:p>
            <a:endParaRPr lang="zh-CN" altLang="en-US"/>
          </a:p>
        </p:txBody>
      </p:sp>
      <p:graphicFrame>
        <p:nvGraphicFramePr>
          <p:cNvPr id="88068" name="Object 12"/>
          <p:cNvGraphicFramePr>
            <a:graphicFrameLocks noChangeAspect="1"/>
          </p:cNvGraphicFramePr>
          <p:nvPr/>
        </p:nvGraphicFramePr>
        <p:xfrm>
          <a:off x="2195513" y="5445125"/>
          <a:ext cx="4595812" cy="815975"/>
        </p:xfrm>
        <a:graphic>
          <a:graphicData uri="http://schemas.openxmlformats.org/presentationml/2006/ole">
            <mc:AlternateContent xmlns:mc="http://schemas.openxmlformats.org/markup-compatibility/2006">
              <mc:Choice xmlns:v="urn:schemas-microsoft-com:vml" Requires="v">
                <p:oleObj spid="_x0000_s88280" name="Equation" r:id="rId7" imgW="2412720" imgH="431640" progId="Equation.DSMT4">
                  <p:embed/>
                </p:oleObj>
              </mc:Choice>
              <mc:Fallback>
                <p:oleObj name="Equation" r:id="rId7" imgW="2412720" imgH="43164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5445125"/>
                        <a:ext cx="4595812"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8" name="Rectangle 15"/>
          <p:cNvSpPr>
            <a:spLocks noChangeArrowheads="1"/>
          </p:cNvSpPr>
          <p:nvPr/>
        </p:nvSpPr>
        <p:spPr bwMode="auto">
          <a:xfrm>
            <a:off x="3409950" y="3214688"/>
            <a:ext cx="9144000" cy="0"/>
          </a:xfrm>
          <a:prstGeom prst="rect">
            <a:avLst/>
          </a:prstGeom>
          <a:noFill/>
          <a:ln w="9525">
            <a:noFill/>
            <a:miter lim="800000"/>
            <a:headEnd/>
            <a:tailEnd/>
          </a:ln>
        </p:spPr>
        <p:txBody>
          <a:bodyPr>
            <a:spAutoFit/>
          </a:bodyPr>
          <a:lstStyle/>
          <a:p>
            <a:endParaRPr lang="zh-CN" altLang="en-US"/>
          </a:p>
        </p:txBody>
      </p:sp>
      <p:sp>
        <p:nvSpPr>
          <p:cNvPr id="88079" name="Rectangle 17"/>
          <p:cNvSpPr>
            <a:spLocks noChangeArrowheads="1"/>
          </p:cNvSpPr>
          <p:nvPr/>
        </p:nvSpPr>
        <p:spPr bwMode="auto">
          <a:xfrm>
            <a:off x="3214688" y="3214688"/>
            <a:ext cx="9144000" cy="0"/>
          </a:xfrm>
          <a:prstGeom prst="rect">
            <a:avLst/>
          </a:prstGeom>
          <a:noFill/>
          <a:ln w="9525">
            <a:noFill/>
            <a:miter lim="800000"/>
            <a:headEnd/>
            <a:tailEnd/>
          </a:ln>
        </p:spPr>
        <p:txBody>
          <a:bodyPr>
            <a:spAutoFit/>
          </a:bodyPr>
          <a:lstStyle/>
          <a:p>
            <a:endParaRPr lang="zh-CN" altLang="en-US"/>
          </a:p>
        </p:txBody>
      </p:sp>
      <p:graphicFrame>
        <p:nvGraphicFramePr>
          <p:cNvPr id="131094" name="Object 22"/>
          <p:cNvGraphicFramePr>
            <a:graphicFrameLocks noChangeAspect="1"/>
          </p:cNvGraphicFramePr>
          <p:nvPr/>
        </p:nvGraphicFramePr>
        <p:xfrm>
          <a:off x="5239072" y="2329929"/>
          <a:ext cx="3581400" cy="2035175"/>
        </p:xfrm>
        <a:graphic>
          <a:graphicData uri="http://schemas.openxmlformats.org/presentationml/2006/ole">
            <mc:AlternateContent xmlns:mc="http://schemas.openxmlformats.org/markup-compatibility/2006">
              <mc:Choice xmlns:v="urn:schemas-microsoft-com:vml" Requires="v">
                <p:oleObj spid="_x0000_s88281" name="Visio" r:id="rId9" imgW="2695320" imgH="1531440" progId="Visio.Drawing.11">
                  <p:embed/>
                </p:oleObj>
              </mc:Choice>
              <mc:Fallback>
                <p:oleObj name="Visio" r:id="rId9" imgW="2695320" imgH="1531440" progId="Visio.Drawing.11">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9072" y="2329929"/>
                        <a:ext cx="3581400"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58" name="Object 10"/>
          <p:cNvGraphicFramePr>
            <a:graphicFrameLocks noGrp="1" noChangeAspect="1"/>
          </p:cNvGraphicFramePr>
          <p:nvPr>
            <p:ph idx="1"/>
          </p:nvPr>
        </p:nvGraphicFramePr>
        <p:xfrm>
          <a:off x="2928926" y="3663106"/>
          <a:ext cx="3429024" cy="2523027"/>
        </p:xfrm>
        <a:graphic>
          <a:graphicData uri="http://schemas.openxmlformats.org/presentationml/2006/ole">
            <mc:AlternateContent xmlns:mc="http://schemas.openxmlformats.org/markup-compatibility/2006">
              <mc:Choice xmlns:v="urn:schemas-microsoft-com:vml" Requires="v">
                <p:oleObj spid="_x0000_s89302" name="Visio" r:id="rId3" imgW="2374087" imgH="1746504" progId="Visio.Drawing.11">
                  <p:embed/>
                </p:oleObj>
              </mc:Choice>
              <mc:Fallback>
                <p:oleObj name="Visio" r:id="rId3" imgW="2374087" imgH="1746504"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26" y="3663106"/>
                        <a:ext cx="3429024" cy="2523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灯片编号占位符 8"/>
          <p:cNvSpPr>
            <a:spLocks noGrp="1"/>
          </p:cNvSpPr>
          <p:nvPr>
            <p:ph type="sldNum" sz="quarter" idx="4"/>
          </p:nvPr>
        </p:nvSpPr>
        <p:spPr/>
        <p:txBody>
          <a:bodyPr/>
          <a:lstStyle/>
          <a:p>
            <a:pPr>
              <a:defRPr/>
            </a:pPr>
            <a:r>
              <a:rPr lang="zh-CN" altLang="en-US" smtClean="0"/>
              <a:t>第</a:t>
            </a:r>
            <a:fld id="{F4D6D674-C8B6-4D63-A338-367FC8235A64}" type="slidenum">
              <a:rPr lang="zh-CN" altLang="en-US" smtClean="0"/>
              <a:pPr>
                <a:defRPr/>
              </a:pPr>
              <a:t>119</a:t>
            </a:fld>
            <a:r>
              <a:rPr lang="zh-CN" altLang="en-US" smtClean="0"/>
              <a:t>页</a:t>
            </a:r>
            <a:endParaRPr lang="zh-CN" altLang="en-US"/>
          </a:p>
        </p:txBody>
      </p:sp>
      <p:sp>
        <p:nvSpPr>
          <p:cNvPr id="89096" name="Rectangle 3"/>
          <p:cNvSpPr>
            <a:spLocks noChangeArrowheads="1"/>
          </p:cNvSpPr>
          <p:nvPr/>
        </p:nvSpPr>
        <p:spPr bwMode="auto">
          <a:xfrm>
            <a:off x="714348" y="1371600"/>
            <a:ext cx="7500990" cy="2462213"/>
          </a:xfrm>
          <a:prstGeom prst="rect">
            <a:avLst/>
          </a:prstGeom>
          <a:noFill/>
          <a:ln w="9525">
            <a:noFill/>
            <a:miter lim="800000"/>
            <a:headEnd/>
            <a:tailEnd/>
          </a:ln>
        </p:spPr>
        <p:txBody>
          <a:bodyPr wrap="square">
            <a:spAutoFit/>
          </a:bodyPr>
          <a:lstStyle/>
          <a:p>
            <a:r>
              <a:rPr lang="zh-CN" altLang="en-US" sz="2800" dirty="0">
                <a:latin typeface="+mj-ea"/>
                <a:ea typeface="+mj-ea"/>
              </a:rPr>
              <a:t>当</a:t>
            </a:r>
            <a:r>
              <a:rPr lang="en-US" altLang="zh-CN" sz="2800" dirty="0">
                <a:latin typeface="+mj-ea"/>
                <a:ea typeface="+mj-ea"/>
              </a:rPr>
              <a:t>k=-1</a:t>
            </a:r>
            <a:r>
              <a:rPr lang="zh-CN" altLang="en-US" sz="2800" dirty="0">
                <a:latin typeface="+mj-ea"/>
                <a:ea typeface="+mj-ea"/>
              </a:rPr>
              <a:t>时，可得</a:t>
            </a:r>
          </a:p>
          <a:p>
            <a:endParaRPr lang="zh-CN" altLang="en-US" sz="2800" dirty="0">
              <a:latin typeface="+mj-ea"/>
              <a:ea typeface="+mj-ea"/>
            </a:endParaRPr>
          </a:p>
          <a:p>
            <a:r>
              <a:rPr lang="zh-CN" altLang="en-US" sz="2800" dirty="0">
                <a:latin typeface="+mj-ea"/>
                <a:ea typeface="+mj-ea"/>
              </a:rPr>
              <a:t>同理可</a:t>
            </a:r>
            <a:r>
              <a:rPr lang="zh-CN" altLang="en-US" sz="2800" dirty="0" smtClean="0">
                <a:latin typeface="+mj-ea"/>
                <a:ea typeface="+mj-ea"/>
              </a:rPr>
              <a:t>求得：</a:t>
            </a:r>
            <a:endParaRPr lang="en-US" altLang="zh-CN" sz="2800" dirty="0" smtClean="0">
              <a:latin typeface="+mj-ea"/>
              <a:ea typeface="+mj-ea"/>
            </a:endParaRPr>
          </a:p>
          <a:p>
            <a:r>
              <a:rPr lang="zh-CN" altLang="en-US" sz="2800" dirty="0" smtClean="0">
                <a:latin typeface="+mj-ea"/>
                <a:ea typeface="+mj-ea"/>
              </a:rPr>
              <a:t>其余</a:t>
            </a:r>
            <a:r>
              <a:rPr lang="zh-CN" altLang="en-US" sz="2800" dirty="0">
                <a:latin typeface="+mj-ea"/>
                <a:ea typeface="+mj-ea"/>
              </a:rPr>
              <a:t>均为零。</a:t>
            </a:r>
            <a:endParaRPr lang="zh-CN" altLang="en-US" sz="1400" dirty="0">
              <a:solidFill>
                <a:srgbClr val="996600"/>
              </a:solidFill>
              <a:latin typeface="+mj-ea"/>
              <a:ea typeface="+mj-ea"/>
            </a:endParaRPr>
          </a:p>
        </p:txBody>
      </p:sp>
      <p:graphicFrame>
        <p:nvGraphicFramePr>
          <p:cNvPr id="89090" name="Object 4"/>
          <p:cNvGraphicFramePr>
            <a:graphicFrameLocks noChangeAspect="1"/>
          </p:cNvGraphicFramePr>
          <p:nvPr/>
        </p:nvGraphicFramePr>
        <p:xfrm>
          <a:off x="2357422" y="1857364"/>
          <a:ext cx="5492750" cy="868362"/>
        </p:xfrm>
        <a:graphic>
          <a:graphicData uri="http://schemas.openxmlformats.org/presentationml/2006/ole">
            <mc:AlternateContent xmlns:mc="http://schemas.openxmlformats.org/markup-compatibility/2006">
              <mc:Choice xmlns:v="urn:schemas-microsoft-com:vml" Requires="v">
                <p:oleObj spid="_x0000_s89303" r:id="rId5" imgW="2717800" imgH="431800" progId="Equation.3">
                  <p:embed/>
                </p:oleObj>
              </mc:Choice>
              <mc:Fallback>
                <p:oleObj r:id="rId5" imgW="27178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22" y="1857364"/>
                        <a:ext cx="5492750"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1" name="Object 6"/>
          <p:cNvGraphicFramePr>
            <a:graphicFrameLocks noChangeAspect="1"/>
          </p:cNvGraphicFramePr>
          <p:nvPr/>
        </p:nvGraphicFramePr>
        <p:xfrm>
          <a:off x="5500693" y="3071810"/>
          <a:ext cx="1781821" cy="493713"/>
        </p:xfrm>
        <a:graphic>
          <a:graphicData uri="http://schemas.openxmlformats.org/presentationml/2006/ole">
            <mc:AlternateContent xmlns:mc="http://schemas.openxmlformats.org/markup-compatibility/2006">
              <mc:Choice xmlns:v="urn:schemas-microsoft-com:vml" Requires="v">
                <p:oleObj spid="_x0000_s89304" r:id="rId7" imgW="787058" imgH="215806" progId="Equation.3">
                  <p:embed/>
                </p:oleObj>
              </mc:Choice>
              <mc:Fallback>
                <p:oleObj r:id="rId7" imgW="787058" imgH="21580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0693" y="3071810"/>
                        <a:ext cx="1781821"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2" name="Object 8"/>
          <p:cNvGraphicFramePr>
            <a:graphicFrameLocks noChangeAspect="1"/>
          </p:cNvGraphicFramePr>
          <p:nvPr/>
        </p:nvGraphicFramePr>
        <p:xfrm>
          <a:off x="3571868" y="3071810"/>
          <a:ext cx="1670548" cy="500066"/>
        </p:xfrm>
        <a:graphic>
          <a:graphicData uri="http://schemas.openxmlformats.org/presentationml/2006/ole">
            <mc:AlternateContent xmlns:mc="http://schemas.openxmlformats.org/markup-compatibility/2006">
              <mc:Choice xmlns:v="urn:schemas-microsoft-com:vml" Requires="v">
                <p:oleObj spid="_x0000_s89305" r:id="rId9" imgW="736280" imgH="215806" progId="Equation.3">
                  <p:embed/>
                </p:oleObj>
              </mc:Choice>
              <mc:Fallback>
                <p:oleObj r:id="rId9" imgW="736280" imgH="215806"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68" y="3071810"/>
                        <a:ext cx="1670548"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55658"/>
                                        </p:tgtEl>
                                        <p:attrNameLst>
                                          <p:attrName>style.visibility</p:attrName>
                                        </p:attrNameLst>
                                      </p:cBhvr>
                                      <p:to>
                                        <p:strVal val="visible"/>
                                      </p:to>
                                    </p:set>
                                    <p:anim calcmode="lin" valueType="num">
                                      <p:cBhvr>
                                        <p:cTn id="7" dur="1000" fill="hold"/>
                                        <p:tgtEl>
                                          <p:spTgt spid="155658"/>
                                        </p:tgtEl>
                                        <p:attrNameLst>
                                          <p:attrName>ppt_w</p:attrName>
                                        </p:attrNameLst>
                                      </p:cBhvr>
                                      <p:tavLst>
                                        <p:tav tm="0">
                                          <p:val>
                                            <p:strVal val="#ppt_w*0.70"/>
                                          </p:val>
                                        </p:tav>
                                        <p:tav tm="100000">
                                          <p:val>
                                            <p:strVal val="#ppt_w"/>
                                          </p:val>
                                        </p:tav>
                                      </p:tavLst>
                                    </p:anim>
                                    <p:anim calcmode="lin" valueType="num">
                                      <p:cBhvr>
                                        <p:cTn id="8" dur="1000" fill="hold"/>
                                        <p:tgtEl>
                                          <p:spTgt spid="155658"/>
                                        </p:tgtEl>
                                        <p:attrNameLst>
                                          <p:attrName>ppt_h</p:attrName>
                                        </p:attrNameLst>
                                      </p:cBhvr>
                                      <p:tavLst>
                                        <p:tav tm="0">
                                          <p:val>
                                            <p:strVal val="#ppt_h"/>
                                          </p:val>
                                        </p:tav>
                                        <p:tav tm="100000">
                                          <p:val>
                                            <p:strVal val="#ppt_h"/>
                                          </p:val>
                                        </p:tav>
                                      </p:tavLst>
                                    </p:anim>
                                    <p:animEffect transition="in" filter="fade">
                                      <p:cBhvr>
                                        <p:cTn id="9" dur="1000"/>
                                        <p:tgtEl>
                                          <p:spTgt spid="155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28736"/>
            <a:ext cx="7772400" cy="5000660"/>
          </a:xfrm>
        </p:spPr>
        <p:txBody>
          <a:bodyPr/>
          <a:lstStyle/>
          <a:p>
            <a:pPr>
              <a:buFont typeface="Wingdings" pitchFamily="2" charset="2"/>
              <a:buChar char="Ø"/>
            </a:pPr>
            <a:r>
              <a:rPr lang="zh-CN" altLang="en-US" sz="2800" b="1" dirty="0" smtClean="0"/>
              <a:t>数字基带信号是指消息代码的电波形，它是用不同的电平或脉冲来表示相应的消息代码。</a:t>
            </a:r>
          </a:p>
          <a:p>
            <a:pPr>
              <a:buFont typeface="Wingdings" pitchFamily="2" charset="2"/>
              <a:buChar char="Ø"/>
            </a:pPr>
            <a:r>
              <a:rPr lang="zh-CN" altLang="en-US" sz="2800" b="1" dirty="0" smtClean="0"/>
              <a:t>数字基带信号</a:t>
            </a:r>
            <a:r>
              <a:rPr lang="en-US" altLang="zh-CN" sz="2800" b="1" dirty="0" smtClean="0"/>
              <a:t>(</a:t>
            </a:r>
            <a:r>
              <a:rPr lang="zh-CN" altLang="en-US" sz="2800" b="1" dirty="0" smtClean="0"/>
              <a:t>以下简称为基带信号</a:t>
            </a:r>
            <a:r>
              <a:rPr lang="en-US" altLang="zh-CN" sz="2800" b="1" dirty="0" smtClean="0"/>
              <a:t>)</a:t>
            </a:r>
            <a:r>
              <a:rPr lang="zh-CN" altLang="en-US" sz="2800" b="1" dirty="0" smtClean="0"/>
              <a:t>的类型有很多，常见的有矩形脉冲、三角波、高斯脉冲和升余弦脉冲等。</a:t>
            </a:r>
          </a:p>
          <a:p>
            <a:pPr>
              <a:buFont typeface="Wingdings" pitchFamily="2" charset="2"/>
              <a:buChar char="Ø"/>
            </a:pPr>
            <a:r>
              <a:rPr lang="zh-CN" altLang="en-US" sz="2800" b="1" dirty="0" smtClean="0"/>
              <a:t>最常用的是</a:t>
            </a:r>
            <a:r>
              <a:rPr lang="zh-CN" altLang="en-US" sz="2800" b="1" dirty="0" smtClean="0">
                <a:solidFill>
                  <a:srgbClr val="FF0000"/>
                </a:solidFill>
              </a:rPr>
              <a:t>矩形脉冲</a:t>
            </a:r>
            <a:r>
              <a:rPr lang="zh-CN" altLang="en-US" sz="2800" b="1" dirty="0" smtClean="0"/>
              <a:t>，因为矩形脉冲易于形成和变换，</a:t>
            </a:r>
          </a:p>
          <a:p>
            <a:pPr>
              <a:buFont typeface="Wingdings" pitchFamily="2" charset="2"/>
              <a:buChar char="Ø"/>
            </a:pPr>
            <a:r>
              <a:rPr lang="zh-CN" altLang="en-US" sz="2800" b="1" dirty="0" smtClean="0"/>
              <a:t>下面就以矩形脉冲为例介绍几种最常见的基带信号波形。</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12</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5"/>
          <p:cNvSpPr>
            <a:spLocks noGrp="1" noChangeArrowheads="1"/>
          </p:cNvSpPr>
          <p:nvPr>
            <p:ph idx="1"/>
          </p:nvPr>
        </p:nvSpPr>
        <p:spPr>
          <a:xfrm>
            <a:off x="571472" y="1412875"/>
            <a:ext cx="7786742" cy="4724400"/>
          </a:xfrm>
        </p:spPr>
        <p:txBody>
          <a:bodyPr/>
          <a:lstStyle/>
          <a:p>
            <a:pPr eaLnBrk="1" hangingPunct="1">
              <a:spcBef>
                <a:spcPct val="50000"/>
              </a:spcBef>
              <a:buFontTx/>
              <a:buNone/>
            </a:pPr>
            <a:r>
              <a:rPr lang="en-US" altLang="zh-CN" sz="2800" b="1" dirty="0" smtClean="0">
                <a:effectLst/>
                <a:latin typeface="+mn-ea"/>
              </a:rPr>
              <a:t>   </a:t>
            </a:r>
            <a:r>
              <a:rPr lang="zh-CN" altLang="en-US" sz="2800" b="1" dirty="0" smtClean="0">
                <a:effectLst/>
                <a:latin typeface="+mn-ea"/>
              </a:rPr>
              <a:t>可见，</a:t>
            </a:r>
            <a:r>
              <a:rPr lang="en-US" altLang="zh-CN" sz="2800" b="1" dirty="0" smtClean="0">
                <a:effectLst/>
                <a:latin typeface="+mn-ea"/>
              </a:rPr>
              <a:t>y</a:t>
            </a:r>
            <a:r>
              <a:rPr lang="en-US" altLang="zh-CN" sz="1600" b="1" dirty="0" smtClean="0">
                <a:effectLst/>
                <a:latin typeface="+mn-ea"/>
              </a:rPr>
              <a:t>0</a:t>
            </a:r>
            <a:r>
              <a:rPr lang="zh-CN" altLang="en-US" sz="2800" b="1" dirty="0" smtClean="0">
                <a:effectLst/>
                <a:latin typeface="+mn-ea"/>
              </a:rPr>
              <a:t>除外，得到</a:t>
            </a:r>
            <a:r>
              <a:rPr lang="en-US" altLang="zh-CN" sz="2800" b="1" dirty="0" smtClean="0">
                <a:effectLst/>
                <a:latin typeface="+mn-ea"/>
              </a:rPr>
              <a:t>y</a:t>
            </a:r>
            <a:r>
              <a:rPr lang="en-US" altLang="zh-CN" sz="1600" b="1" dirty="0" smtClean="0">
                <a:effectLst/>
                <a:latin typeface="+mn-ea"/>
              </a:rPr>
              <a:t>-1</a:t>
            </a:r>
            <a:r>
              <a:rPr lang="zh-CN" altLang="en-US" sz="2800" b="1" dirty="0" smtClean="0">
                <a:effectLst/>
                <a:latin typeface="+mn-ea"/>
              </a:rPr>
              <a:t>及</a:t>
            </a:r>
            <a:r>
              <a:rPr lang="en-US" altLang="zh-CN" sz="2800" b="1" dirty="0" smtClean="0">
                <a:effectLst/>
                <a:latin typeface="+mn-ea"/>
              </a:rPr>
              <a:t>y</a:t>
            </a:r>
            <a:r>
              <a:rPr lang="en-US" altLang="zh-CN" sz="1600" b="1" dirty="0" smtClean="0">
                <a:effectLst/>
                <a:latin typeface="+mn-ea"/>
              </a:rPr>
              <a:t>1</a:t>
            </a:r>
            <a:r>
              <a:rPr lang="zh-CN" altLang="en-US" sz="2800" b="1" dirty="0" smtClean="0">
                <a:effectLst/>
                <a:latin typeface="+mn-ea"/>
              </a:rPr>
              <a:t>为零，但</a:t>
            </a:r>
            <a:r>
              <a:rPr lang="en-US" altLang="zh-CN" sz="2800" b="1" dirty="0" smtClean="0">
                <a:effectLst/>
                <a:latin typeface="+mn-ea"/>
              </a:rPr>
              <a:t>y</a:t>
            </a:r>
            <a:r>
              <a:rPr lang="en-US" altLang="zh-CN" sz="1600" b="1" dirty="0" smtClean="0">
                <a:effectLst/>
                <a:latin typeface="+mn-ea"/>
              </a:rPr>
              <a:t>-2</a:t>
            </a:r>
            <a:r>
              <a:rPr lang="zh-CN" altLang="en-US" sz="2800" b="1" dirty="0" smtClean="0">
                <a:effectLst/>
                <a:latin typeface="+mn-ea"/>
              </a:rPr>
              <a:t>及</a:t>
            </a:r>
            <a:r>
              <a:rPr lang="en-US" altLang="zh-CN" sz="2800" b="1" dirty="0" smtClean="0">
                <a:effectLst/>
                <a:latin typeface="+mn-ea"/>
              </a:rPr>
              <a:t>y</a:t>
            </a:r>
            <a:r>
              <a:rPr lang="en-US" altLang="zh-CN" sz="1600" b="1" dirty="0" smtClean="0">
                <a:effectLst/>
                <a:latin typeface="+mn-ea"/>
              </a:rPr>
              <a:t>2</a:t>
            </a:r>
            <a:r>
              <a:rPr lang="zh-CN" altLang="en-US" sz="2800" b="1" dirty="0" smtClean="0">
                <a:effectLst/>
                <a:latin typeface="+mn-ea"/>
              </a:rPr>
              <a:t>不为零。</a:t>
            </a:r>
          </a:p>
          <a:p>
            <a:pPr eaLnBrk="1" hangingPunct="1">
              <a:spcBef>
                <a:spcPct val="50000"/>
              </a:spcBef>
              <a:buFontTx/>
              <a:buNone/>
            </a:pPr>
            <a:endParaRPr lang="zh-CN" altLang="en-US" sz="1800" b="1" dirty="0" smtClean="0">
              <a:effectLst/>
              <a:latin typeface="+mn-ea"/>
            </a:endParaRPr>
          </a:p>
          <a:p>
            <a:pPr eaLnBrk="1" hangingPunct="1">
              <a:spcBef>
                <a:spcPct val="50000"/>
              </a:spcBef>
              <a:buFontTx/>
              <a:buNone/>
            </a:pPr>
            <a:r>
              <a:rPr lang="zh-CN" altLang="en-US" sz="2800" b="1" dirty="0" smtClean="0">
                <a:effectLst/>
                <a:latin typeface="+mn-ea"/>
              </a:rPr>
              <a:t>   这说明，</a:t>
            </a:r>
            <a:r>
              <a:rPr lang="zh-CN" altLang="en-US" sz="2800" b="1" dirty="0" smtClean="0">
                <a:solidFill>
                  <a:srgbClr val="CC00CC"/>
                </a:solidFill>
                <a:effectLst/>
                <a:latin typeface="+mn-ea"/>
              </a:rPr>
              <a:t>利用有限长的横向滤波器减小码间串扰是可能的，但不可能完全消除，总会存在一定的码间串扰</a:t>
            </a:r>
            <a:r>
              <a:rPr lang="zh-CN" altLang="en-US" sz="2800" b="1" dirty="0" smtClean="0">
                <a:effectLst/>
                <a:latin typeface="+mn-ea"/>
              </a:rPr>
              <a:t>。</a:t>
            </a:r>
          </a:p>
          <a:p>
            <a:pPr eaLnBrk="1" hangingPunct="1">
              <a:spcBef>
                <a:spcPct val="50000"/>
              </a:spcBef>
              <a:buFontTx/>
              <a:buNone/>
            </a:pPr>
            <a:endParaRPr lang="zh-CN" altLang="en-US" sz="1800" b="1" dirty="0" smtClean="0">
              <a:effectLst/>
              <a:latin typeface="+mn-ea"/>
            </a:endParaRPr>
          </a:p>
          <a:p>
            <a:pPr eaLnBrk="1" hangingPunct="1">
              <a:buFontTx/>
              <a:buNone/>
            </a:pPr>
            <a:r>
              <a:rPr lang="zh-CN" altLang="en-US" sz="2800" b="1" dirty="0" smtClean="0">
                <a:effectLst/>
                <a:latin typeface="+mn-ea"/>
              </a:rPr>
              <a:t>  所以，我们需要讨论在抽头数有限情况下，如何反映码间串扰的大小。</a:t>
            </a:r>
            <a:r>
              <a:rPr lang="zh-CN" altLang="en-US" sz="2800" b="1" dirty="0" smtClean="0">
                <a:solidFill>
                  <a:schemeClr val="accent2"/>
                </a:solidFill>
                <a:effectLst/>
                <a:latin typeface="+mn-ea"/>
              </a:rPr>
              <a:t>如何调整抽头系数以获得最佳的均衡效果</a:t>
            </a:r>
            <a:r>
              <a:rPr lang="zh-CN" altLang="en-US" sz="2800" b="1" dirty="0" smtClean="0">
                <a:effectLst/>
                <a:latin typeface="+mn-ea"/>
              </a:rPr>
              <a:t>。</a:t>
            </a:r>
          </a:p>
        </p:txBody>
      </p:sp>
    </p:spTree>
  </p:cSld>
  <p:clrMapOvr>
    <a:masterClrMapping/>
  </p:clrMapOvr>
  <p:transition spd="med">
    <p:zo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800" y="260648"/>
            <a:ext cx="4814894" cy="1143000"/>
          </a:xfrm>
        </p:spPr>
        <p:txBody>
          <a:bodyPr/>
          <a:lstStyle/>
          <a:p>
            <a:pPr eaLnBrk="1" hangingPunct="1">
              <a:defRPr/>
            </a:pPr>
            <a:r>
              <a:rPr lang="zh-CN" altLang="en-US" b="1" dirty="0" smtClean="0">
                <a:solidFill>
                  <a:schemeClr val="accent2"/>
                </a:solidFill>
              </a:rPr>
              <a:t>均衡效果的衡量</a:t>
            </a:r>
          </a:p>
        </p:txBody>
      </p:sp>
      <p:sp>
        <p:nvSpPr>
          <p:cNvPr id="132099" name="Rectangle 3"/>
          <p:cNvSpPr>
            <a:spLocks noGrp="1" noChangeArrowheads="1"/>
          </p:cNvSpPr>
          <p:nvPr>
            <p:ph idx="1"/>
          </p:nvPr>
        </p:nvSpPr>
        <p:spPr>
          <a:xfrm>
            <a:off x="571472" y="1500174"/>
            <a:ext cx="7772400" cy="4114800"/>
          </a:xfrm>
        </p:spPr>
        <p:txBody>
          <a:bodyPr/>
          <a:lstStyle/>
          <a:p>
            <a:pPr eaLnBrk="1" hangingPunct="1">
              <a:buFont typeface="Wingdings" pitchFamily="2" charset="2"/>
              <a:buChar char="Ø"/>
            </a:pPr>
            <a:r>
              <a:rPr lang="zh-CN" altLang="en-US" sz="2400" b="1" dirty="0" smtClean="0">
                <a:effectLst/>
                <a:latin typeface="+mn-ea"/>
              </a:rPr>
              <a:t>    抽头数有限情况下，均衡器的输出将有剩余失真，即除了</a:t>
            </a:r>
            <a:r>
              <a:rPr lang="en-US" altLang="zh-CN" sz="2400" b="1" dirty="0" smtClean="0">
                <a:effectLst/>
                <a:latin typeface="+mn-ea"/>
              </a:rPr>
              <a:t>y</a:t>
            </a:r>
            <a:r>
              <a:rPr lang="en-US" altLang="zh-CN" sz="1600" b="1" baseline="-25000" dirty="0" smtClean="0">
                <a:effectLst/>
                <a:latin typeface="+mn-ea"/>
              </a:rPr>
              <a:t>0</a:t>
            </a:r>
            <a:r>
              <a:rPr lang="zh-CN" altLang="en-US" sz="2400" b="1" dirty="0" smtClean="0">
                <a:effectLst/>
                <a:latin typeface="+mn-ea"/>
              </a:rPr>
              <a:t>外，其余所有</a:t>
            </a:r>
            <a:r>
              <a:rPr lang="en-US" altLang="zh-CN" sz="2400" b="1" dirty="0" err="1" smtClean="0">
                <a:effectLst/>
                <a:latin typeface="+mn-ea"/>
              </a:rPr>
              <a:t>y</a:t>
            </a:r>
            <a:r>
              <a:rPr lang="en-US" altLang="zh-CN" sz="1600" b="1" baseline="-25000" dirty="0" err="1" smtClean="0">
                <a:effectLst/>
                <a:latin typeface="+mn-ea"/>
              </a:rPr>
              <a:t>k</a:t>
            </a:r>
            <a:r>
              <a:rPr lang="zh-CN" altLang="en-US" sz="2400" b="1" dirty="0" smtClean="0">
                <a:effectLst/>
                <a:latin typeface="+mn-ea"/>
              </a:rPr>
              <a:t>都属于波形失真引起的码间串扰。</a:t>
            </a:r>
            <a:r>
              <a:rPr lang="zh-CN" altLang="en-US" sz="2400" b="1" smtClean="0">
                <a:effectLst/>
                <a:latin typeface="+mn-ea"/>
              </a:rPr>
              <a:t>为了反映</a:t>
            </a:r>
            <a:r>
              <a:rPr lang="zh-CN" altLang="en-US" sz="2400" b="1" dirty="0" smtClean="0">
                <a:effectLst/>
                <a:latin typeface="+mn-ea"/>
              </a:rPr>
              <a:t>失真的大小，一般采用峰值失真准则和均方失真准则作为衡量标准。</a:t>
            </a:r>
            <a:endParaRPr lang="en-US" altLang="zh-CN" sz="2400" b="1" dirty="0" smtClean="0">
              <a:effectLst/>
              <a:latin typeface="+mn-ea"/>
            </a:endParaRPr>
          </a:p>
          <a:p>
            <a:pPr eaLnBrk="1" hangingPunct="1">
              <a:buFont typeface="Wingdings" pitchFamily="2" charset="2"/>
              <a:buChar char="Ø"/>
            </a:pPr>
            <a:r>
              <a:rPr lang="zh-CN" altLang="en-US" sz="2400" b="1" dirty="0" smtClean="0">
                <a:solidFill>
                  <a:srgbClr val="CC00FF"/>
                </a:solidFill>
                <a:effectLst/>
                <a:latin typeface="+mn-ea"/>
              </a:rPr>
              <a:t>码间干扰大小的衡量准则：</a:t>
            </a:r>
            <a:endParaRPr lang="en-US" altLang="zh-CN" sz="2400" b="1" dirty="0" smtClean="0">
              <a:effectLst/>
              <a:latin typeface="+mn-ea"/>
            </a:endParaRPr>
          </a:p>
          <a:p>
            <a:pPr eaLnBrk="1" hangingPunct="1">
              <a:buFontTx/>
              <a:buNone/>
            </a:pPr>
            <a:r>
              <a:rPr lang="en-US" altLang="zh-CN" sz="2400" b="1" dirty="0" smtClean="0">
                <a:solidFill>
                  <a:srgbClr val="D60093"/>
                </a:solidFill>
                <a:effectLst/>
                <a:latin typeface="+mn-ea"/>
              </a:rPr>
              <a:t>        (1)</a:t>
            </a:r>
            <a:r>
              <a:rPr lang="zh-CN" altLang="en-US" sz="2400" b="1" dirty="0" smtClean="0">
                <a:solidFill>
                  <a:srgbClr val="D60093"/>
                </a:solidFill>
                <a:effectLst/>
                <a:latin typeface="+mn-ea"/>
              </a:rPr>
              <a:t>峰值失真准则</a:t>
            </a:r>
            <a:endParaRPr lang="zh-CN" altLang="en-US" sz="2400" b="1" dirty="0" smtClean="0">
              <a:effectLst/>
              <a:latin typeface="+mn-ea"/>
            </a:endParaRPr>
          </a:p>
          <a:p>
            <a:pPr eaLnBrk="1" hangingPunct="1">
              <a:buFontTx/>
              <a:buNone/>
            </a:pPr>
            <a:endParaRPr lang="zh-CN" altLang="en-US" sz="2400" b="1" dirty="0" smtClean="0">
              <a:effectLst/>
              <a:latin typeface="+mn-ea"/>
            </a:endParaRPr>
          </a:p>
          <a:p>
            <a:pPr eaLnBrk="1" hangingPunct="1">
              <a:buFontTx/>
              <a:buNone/>
            </a:pPr>
            <a:endParaRPr lang="zh-CN" altLang="en-US" sz="2400" b="1" dirty="0" smtClean="0">
              <a:effectLst/>
              <a:latin typeface="+mn-ea"/>
            </a:endParaRPr>
          </a:p>
          <a:p>
            <a:pPr eaLnBrk="1" hangingPunct="1">
              <a:buFontTx/>
              <a:buNone/>
            </a:pPr>
            <a:r>
              <a:rPr lang="zh-CN" altLang="en-US" sz="2400" b="1" dirty="0" smtClean="0">
                <a:effectLst/>
                <a:latin typeface="+mn-ea"/>
              </a:rPr>
              <a:t>        </a:t>
            </a:r>
            <a:r>
              <a:rPr lang="en-US" altLang="zh-CN" sz="2400" b="1" dirty="0" smtClean="0">
                <a:solidFill>
                  <a:srgbClr val="D60093"/>
                </a:solidFill>
                <a:effectLst/>
                <a:latin typeface="+mn-ea"/>
              </a:rPr>
              <a:t>(2)</a:t>
            </a:r>
            <a:r>
              <a:rPr lang="zh-CN" altLang="en-US" sz="2400" b="1" dirty="0" smtClean="0">
                <a:solidFill>
                  <a:srgbClr val="D60093"/>
                </a:solidFill>
                <a:effectLst/>
                <a:latin typeface="+mn-ea"/>
              </a:rPr>
              <a:t>均方失真准则</a:t>
            </a:r>
            <a:endParaRPr lang="zh-CN" altLang="en-US" sz="2400" b="1" dirty="0" smtClean="0">
              <a:effectLst/>
              <a:latin typeface="+mn-ea"/>
            </a:endParaRPr>
          </a:p>
          <a:p>
            <a:pPr eaLnBrk="1" hangingPunct="1">
              <a:buFontTx/>
              <a:buNone/>
            </a:pPr>
            <a:r>
              <a:rPr lang="zh-CN" altLang="en-US" sz="2400" b="1" dirty="0" smtClean="0">
                <a:effectLst/>
                <a:latin typeface="+mn-ea"/>
              </a:rPr>
              <a:t> </a:t>
            </a:r>
            <a:endParaRPr lang="en-US" altLang="zh-CN" sz="2400" b="1" dirty="0" smtClean="0">
              <a:effectLst/>
              <a:latin typeface="+mn-ea"/>
            </a:endParaRPr>
          </a:p>
          <a:p>
            <a:pPr eaLnBrk="1" hangingPunct="1">
              <a:buFontTx/>
              <a:buNone/>
            </a:pPr>
            <a:r>
              <a:rPr lang="zh-CN" altLang="en-US" sz="2400" b="1" dirty="0" smtClean="0">
                <a:effectLst/>
                <a:latin typeface="+mn-ea"/>
              </a:rPr>
              <a:t>对于完全消除码间干扰的均衡器而言，应有</a:t>
            </a:r>
            <a:r>
              <a:rPr lang="en-US" altLang="zh-CN" sz="2400" b="1" dirty="0" smtClean="0">
                <a:effectLst/>
                <a:latin typeface="+mn-ea"/>
              </a:rPr>
              <a:t>D=0</a:t>
            </a:r>
            <a:r>
              <a:rPr lang="zh-CN" altLang="en-US" sz="2400" b="1" dirty="0" smtClean="0">
                <a:effectLst/>
                <a:latin typeface="+mn-ea"/>
              </a:rPr>
              <a:t>；对于码间干扰不为零的场合，希望</a:t>
            </a:r>
            <a:r>
              <a:rPr lang="en-US" altLang="zh-CN" sz="2400" b="1" dirty="0" smtClean="0">
                <a:effectLst/>
                <a:latin typeface="+mn-ea"/>
              </a:rPr>
              <a:t>D</a:t>
            </a:r>
            <a:r>
              <a:rPr lang="zh-CN" altLang="en-US" sz="2400" b="1" dirty="0" smtClean="0">
                <a:effectLst/>
                <a:latin typeface="+mn-ea"/>
              </a:rPr>
              <a:t>有最小值。</a:t>
            </a:r>
            <a:r>
              <a:rPr lang="zh-CN" altLang="en-US" sz="2800" b="1" dirty="0" smtClean="0">
                <a:effectLst/>
                <a:latin typeface="+mn-ea"/>
              </a:rPr>
              <a:t>      </a:t>
            </a:r>
          </a:p>
        </p:txBody>
      </p:sp>
      <p:sp>
        <p:nvSpPr>
          <p:cNvPr id="90119" name="Rectangle 5"/>
          <p:cNvSpPr>
            <a:spLocks noChangeArrowheads="1"/>
          </p:cNvSpPr>
          <p:nvPr/>
        </p:nvSpPr>
        <p:spPr bwMode="auto">
          <a:xfrm>
            <a:off x="4071938" y="3205163"/>
            <a:ext cx="9144000" cy="0"/>
          </a:xfrm>
          <a:prstGeom prst="rect">
            <a:avLst/>
          </a:prstGeom>
          <a:noFill/>
          <a:ln w="9525">
            <a:noFill/>
            <a:miter lim="800000"/>
            <a:headEnd/>
            <a:tailEnd/>
          </a:ln>
        </p:spPr>
        <p:txBody>
          <a:bodyPr>
            <a:spAutoFit/>
          </a:bodyPr>
          <a:lstStyle/>
          <a:p>
            <a:endParaRPr lang="zh-CN" altLang="en-US"/>
          </a:p>
        </p:txBody>
      </p:sp>
      <p:sp>
        <p:nvSpPr>
          <p:cNvPr id="90120" name="Rectangle 7"/>
          <p:cNvSpPr>
            <a:spLocks noChangeArrowheads="1"/>
          </p:cNvSpPr>
          <p:nvPr/>
        </p:nvSpPr>
        <p:spPr bwMode="auto">
          <a:xfrm>
            <a:off x="4071938" y="3205163"/>
            <a:ext cx="9144000" cy="0"/>
          </a:xfrm>
          <a:prstGeom prst="rect">
            <a:avLst/>
          </a:prstGeom>
          <a:noFill/>
          <a:ln w="9525">
            <a:noFill/>
            <a:miter lim="800000"/>
            <a:headEnd/>
            <a:tailEnd/>
          </a:ln>
        </p:spPr>
        <p:txBody>
          <a:bodyPr>
            <a:spAutoFit/>
          </a:bodyPr>
          <a:lstStyle/>
          <a:p>
            <a:endParaRPr lang="zh-CN" altLang="en-US"/>
          </a:p>
        </p:txBody>
      </p:sp>
      <p:sp>
        <p:nvSpPr>
          <p:cNvPr id="90121" name="Rectangle 9"/>
          <p:cNvSpPr>
            <a:spLocks noChangeArrowheads="1"/>
          </p:cNvSpPr>
          <p:nvPr/>
        </p:nvSpPr>
        <p:spPr bwMode="auto">
          <a:xfrm>
            <a:off x="4033838" y="3157538"/>
            <a:ext cx="9144000" cy="0"/>
          </a:xfrm>
          <a:prstGeom prst="rect">
            <a:avLst/>
          </a:prstGeom>
          <a:noFill/>
          <a:ln w="9525">
            <a:noFill/>
            <a:miter lim="800000"/>
            <a:headEnd/>
            <a:tailEnd/>
          </a:ln>
        </p:spPr>
        <p:txBody>
          <a:bodyPr>
            <a:spAutoFit/>
          </a:bodyPr>
          <a:lstStyle/>
          <a:p>
            <a:endParaRPr lang="zh-CN" altLang="en-US"/>
          </a:p>
        </p:txBody>
      </p:sp>
      <p:graphicFrame>
        <p:nvGraphicFramePr>
          <p:cNvPr id="250886" name="Object 6"/>
          <p:cNvGraphicFramePr>
            <a:graphicFrameLocks noChangeAspect="1"/>
          </p:cNvGraphicFramePr>
          <p:nvPr/>
        </p:nvGraphicFramePr>
        <p:xfrm>
          <a:off x="4356100" y="4365625"/>
          <a:ext cx="3033713" cy="1344613"/>
        </p:xfrm>
        <a:graphic>
          <a:graphicData uri="http://schemas.openxmlformats.org/presentationml/2006/ole">
            <mc:AlternateContent xmlns:mc="http://schemas.openxmlformats.org/markup-compatibility/2006">
              <mc:Choice xmlns:v="urn:schemas-microsoft-com:vml" Requires="v">
                <p:oleObj spid="_x0000_s90220" name="Equation" r:id="rId4" imgW="1231560" imgH="545760" progId="Equation.DSMT4">
                  <p:embed/>
                </p:oleObj>
              </mc:Choice>
              <mc:Fallback>
                <p:oleObj name="Equation" r:id="rId4" imgW="1231560" imgH="54576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4365625"/>
                        <a:ext cx="3033713" cy="1344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0889" name="Object 9"/>
          <p:cNvGraphicFramePr>
            <a:graphicFrameLocks noChangeAspect="1"/>
          </p:cNvGraphicFramePr>
          <p:nvPr/>
        </p:nvGraphicFramePr>
        <p:xfrm>
          <a:off x="4572000" y="2997200"/>
          <a:ext cx="2519363" cy="1430338"/>
        </p:xfrm>
        <a:graphic>
          <a:graphicData uri="http://schemas.openxmlformats.org/presentationml/2006/ole">
            <mc:AlternateContent xmlns:mc="http://schemas.openxmlformats.org/markup-compatibility/2006">
              <mc:Choice xmlns:v="urn:schemas-microsoft-com:vml" Requires="v">
                <p:oleObj spid="_x0000_s90221" name="Equation" r:id="rId6" imgW="939600" imgH="533160" progId="Equation.DSMT4">
                  <p:embed/>
                </p:oleObj>
              </mc:Choice>
              <mc:Fallback>
                <p:oleObj name="Equation" r:id="rId6" imgW="939600" imgH="53316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997200"/>
                        <a:ext cx="2519363" cy="1430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0116" name="Picture 4"/>
          <p:cNvPicPr>
            <a:picLocks noChangeAspect="1" noChangeArrowheads="1"/>
          </p:cNvPicPr>
          <p:nvPr/>
        </p:nvPicPr>
        <p:blipFill>
          <a:blip r:embed="rId8" cstate="print"/>
          <a:srcRect/>
          <a:stretch>
            <a:fillRect/>
          </a:stretch>
        </p:blipFill>
        <p:spPr bwMode="auto">
          <a:xfrm>
            <a:off x="7072330" y="3500438"/>
            <a:ext cx="1143008" cy="381003"/>
          </a:xfrm>
          <a:prstGeom prst="rect">
            <a:avLst/>
          </a:prstGeom>
          <a:noFill/>
          <a:ln w="9525">
            <a:noFill/>
            <a:miter lim="800000"/>
            <a:headEnd/>
            <a:tailEnd/>
          </a:ln>
          <a:effectLst/>
        </p:spPr>
      </p:pic>
      <p:pic>
        <p:nvPicPr>
          <p:cNvPr id="90117" name="Picture 5"/>
          <p:cNvPicPr>
            <a:picLocks noChangeAspect="1" noChangeArrowheads="1"/>
          </p:cNvPicPr>
          <p:nvPr/>
        </p:nvPicPr>
        <p:blipFill>
          <a:blip r:embed="rId8" cstate="print"/>
          <a:srcRect/>
          <a:stretch>
            <a:fillRect/>
          </a:stretch>
        </p:blipFill>
        <p:spPr bwMode="auto">
          <a:xfrm>
            <a:off x="7000892" y="4757746"/>
            <a:ext cx="1285884" cy="428628"/>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85800" y="260648"/>
            <a:ext cx="6243654" cy="1143000"/>
          </a:xfrm>
        </p:spPr>
        <p:txBody>
          <a:bodyPr/>
          <a:lstStyle/>
          <a:p>
            <a:r>
              <a:rPr lang="zh-CN" altLang="en-US" b="1" dirty="0" smtClean="0">
                <a:solidFill>
                  <a:schemeClr val="accent2"/>
                </a:solidFill>
              </a:rPr>
              <a:t>均衡器的实现与调整</a:t>
            </a:r>
            <a:endParaRPr lang="zh-CN" altLang="en-US" b="1" dirty="0">
              <a:solidFill>
                <a:schemeClr val="accent2"/>
              </a:solidFill>
            </a:endParaRPr>
          </a:p>
        </p:txBody>
      </p:sp>
      <p:sp>
        <p:nvSpPr>
          <p:cNvPr id="9" name="内容占位符 8"/>
          <p:cNvSpPr>
            <a:spLocks noGrp="1"/>
          </p:cNvSpPr>
          <p:nvPr>
            <p:ph idx="1"/>
          </p:nvPr>
        </p:nvSpPr>
        <p:spPr>
          <a:xfrm>
            <a:off x="642910" y="1214422"/>
            <a:ext cx="7772400" cy="4667264"/>
          </a:xfrm>
        </p:spPr>
        <p:txBody>
          <a:bodyPr/>
          <a:lstStyle/>
          <a:p>
            <a:pPr>
              <a:buFont typeface="Wingdings" pitchFamily="2" charset="2"/>
              <a:buChar char="Ø"/>
            </a:pPr>
            <a:r>
              <a:rPr lang="zh-CN" altLang="en-US" sz="2800" b="1" dirty="0" smtClean="0"/>
              <a:t>均衡器按照调整方式，可分为手动均衡器和自动均衡器。</a:t>
            </a:r>
            <a:endParaRPr lang="en-US" altLang="zh-CN" sz="2800" b="1" dirty="0" smtClean="0"/>
          </a:p>
          <a:p>
            <a:pPr>
              <a:buFont typeface="Wingdings" pitchFamily="2" charset="2"/>
              <a:buChar char="Ø"/>
            </a:pPr>
            <a:r>
              <a:rPr lang="zh-CN" altLang="en-US" sz="2800" b="1" dirty="0" smtClean="0"/>
              <a:t>自动均衡器又可分为预置式均衡器和自适应均衡器。</a:t>
            </a:r>
          </a:p>
          <a:p>
            <a:pPr marL="809625" indent="104775">
              <a:buClr>
                <a:srgbClr val="FF0000"/>
              </a:buClr>
              <a:buFont typeface="Wingdings" pitchFamily="2" charset="2"/>
              <a:buChar char="l"/>
            </a:pPr>
            <a:r>
              <a:rPr lang="zh-CN" altLang="en-US" sz="2400" b="1" dirty="0" smtClean="0">
                <a:solidFill>
                  <a:srgbClr val="FF0000"/>
                </a:solidFill>
              </a:rPr>
              <a:t>预置式均衡</a:t>
            </a:r>
            <a:r>
              <a:rPr lang="zh-CN" altLang="en-US" sz="2400" b="1" dirty="0" smtClean="0"/>
              <a:t>，是在实际数据传输之前，发送一种预先规定的测试脉冲序列，如频率很低的周期脉冲序列，然后按照“迫零”调整原理，根据测试脉冲得到的样值序列自动或手动调整各抽头系数，直至误差小于某一允许范围。调整好后，再传送数据，在数据传输过程中不再调整。</a:t>
            </a:r>
            <a:endParaRPr lang="en-US" altLang="zh-CN" sz="2400" b="1" dirty="0" smtClean="0"/>
          </a:p>
          <a:p>
            <a:pPr marL="809625" indent="104775">
              <a:buClr>
                <a:srgbClr val="FF0000"/>
              </a:buClr>
              <a:buFont typeface="Wingdings" pitchFamily="2" charset="2"/>
              <a:buChar char="l"/>
            </a:pPr>
            <a:r>
              <a:rPr lang="zh-CN" altLang="en-US" sz="2400" b="1" dirty="0" smtClean="0">
                <a:solidFill>
                  <a:srgbClr val="FF0000"/>
                </a:solidFill>
              </a:rPr>
              <a:t>自适应均衡</a:t>
            </a:r>
            <a:r>
              <a:rPr lang="zh-CN" altLang="en-US" sz="2400" b="1" dirty="0" smtClean="0"/>
              <a:t>，可在数据传输过程根据某种算法不断调整抽头系数，因而能适应信道的随机变化。</a:t>
            </a:r>
            <a:endParaRPr lang="zh-CN" altLang="en-US" sz="2400" b="1" dirty="0"/>
          </a:p>
        </p:txBody>
      </p:sp>
    </p:spTree>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6529406" cy="1143000"/>
          </a:xfrm>
        </p:spPr>
        <p:txBody>
          <a:bodyPr/>
          <a:lstStyle/>
          <a:p>
            <a:r>
              <a:rPr lang="zh-CN" altLang="en-US" b="1" dirty="0" smtClean="0">
                <a:solidFill>
                  <a:schemeClr val="accent2"/>
                </a:solidFill>
              </a:rPr>
              <a:t>一、基带信号的时域波形</a:t>
            </a:r>
            <a:endParaRPr lang="zh-CN" altLang="en-US" b="1" dirty="0">
              <a:solidFill>
                <a:schemeClr val="accent2"/>
              </a:solidFill>
            </a:endParaRPr>
          </a:p>
        </p:txBody>
      </p:sp>
      <p:sp>
        <p:nvSpPr>
          <p:cNvPr id="3" name="内容占位符 2"/>
          <p:cNvSpPr>
            <a:spLocks noGrp="1"/>
          </p:cNvSpPr>
          <p:nvPr>
            <p:ph idx="1"/>
          </p:nvPr>
        </p:nvSpPr>
        <p:spPr>
          <a:xfrm>
            <a:off x="571472" y="1571612"/>
            <a:ext cx="8215370" cy="4524388"/>
          </a:xfrm>
        </p:spPr>
        <p:txBody>
          <a:bodyPr/>
          <a:lstStyle/>
          <a:p>
            <a:pPr>
              <a:buFont typeface="Wingdings" pitchFamily="2" charset="2"/>
              <a:buChar char="Ø"/>
            </a:pPr>
            <a:r>
              <a:rPr lang="en-US" altLang="zh-CN" b="1" dirty="0" smtClean="0"/>
              <a:t>1.</a:t>
            </a:r>
            <a:r>
              <a:rPr lang="zh-CN" altLang="en-US" b="1" dirty="0" smtClean="0"/>
              <a:t>单极性不归零波形（</a:t>
            </a:r>
            <a:r>
              <a:rPr lang="en-US" altLang="zh-CN" b="1" dirty="0" smtClean="0"/>
              <a:t>NRZ</a:t>
            </a:r>
            <a:r>
              <a:rPr lang="zh-CN" altLang="en-US" b="1" dirty="0" smtClean="0"/>
              <a:t>）</a:t>
            </a:r>
          </a:p>
          <a:p>
            <a:pPr>
              <a:buClr>
                <a:srgbClr val="FF0000"/>
              </a:buClr>
              <a:buFont typeface="Wingdings" pitchFamily="2" charset="2"/>
              <a:buChar char="l"/>
            </a:pPr>
            <a:r>
              <a:rPr lang="zh-CN" altLang="en-US" sz="2400" b="1" dirty="0" smtClean="0"/>
              <a:t>其特点是极性单一，有直流分量，脉冲之间无间隔。</a:t>
            </a:r>
          </a:p>
          <a:p>
            <a:pPr>
              <a:buClr>
                <a:srgbClr val="FF0000"/>
              </a:buClr>
              <a:buFont typeface="Wingdings" pitchFamily="2" charset="2"/>
              <a:buChar char="l"/>
            </a:pPr>
            <a:r>
              <a:rPr lang="zh-CN" altLang="en-US" sz="2400" b="1" dirty="0" smtClean="0"/>
              <a:t>位同步信息包含在电平的转换之中，当出现连</a:t>
            </a:r>
            <a:r>
              <a:rPr lang="en-US" altLang="zh-CN" sz="2400" b="1" dirty="0" smtClean="0"/>
              <a:t>0</a:t>
            </a:r>
            <a:r>
              <a:rPr lang="zh-CN" altLang="en-US" sz="2400" b="1" dirty="0" smtClean="0"/>
              <a:t>、连</a:t>
            </a:r>
            <a:r>
              <a:rPr lang="en-US" altLang="zh-CN" sz="2400" b="1" dirty="0" smtClean="0"/>
              <a:t>1</a:t>
            </a:r>
            <a:r>
              <a:rPr lang="zh-CN" altLang="en-US" sz="2400" b="1" dirty="0" smtClean="0"/>
              <a:t>序列时没有位同步信息。</a:t>
            </a:r>
          </a:p>
          <a:p>
            <a:pPr>
              <a:buClr>
                <a:srgbClr val="FF0000"/>
              </a:buClr>
              <a:buFont typeface="Wingdings" pitchFamily="2" charset="2"/>
              <a:buChar char="l"/>
            </a:pPr>
            <a:r>
              <a:rPr lang="zh-CN" altLang="en-US" sz="2400" b="1" dirty="0" smtClean="0"/>
              <a:t>等概时，抽样判决电平为</a:t>
            </a:r>
            <a:r>
              <a:rPr lang="en-US" altLang="zh-CN" sz="2400" b="1" dirty="0" smtClean="0"/>
              <a:t>E/2</a:t>
            </a:r>
            <a:r>
              <a:rPr lang="zh-CN" altLang="en-US" sz="2400" b="1" dirty="0" smtClean="0"/>
              <a:t>。</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13</a:t>
            </a:fld>
            <a:r>
              <a:rPr lang="zh-CN" altLang="en-US" smtClean="0"/>
              <a:t>页</a:t>
            </a:r>
            <a:endParaRPr lang="zh-CN" altLang="en-US" dirty="0"/>
          </a:p>
        </p:txBody>
      </p:sp>
      <p:pic>
        <p:nvPicPr>
          <p:cNvPr id="179202" name="Picture 2"/>
          <p:cNvPicPr>
            <a:picLocks noChangeAspect="1" noChangeArrowheads="1"/>
          </p:cNvPicPr>
          <p:nvPr/>
        </p:nvPicPr>
        <p:blipFill>
          <a:blip r:embed="rId2" cstate="print"/>
          <a:srcRect/>
          <a:stretch>
            <a:fillRect/>
          </a:stretch>
        </p:blipFill>
        <p:spPr bwMode="auto">
          <a:xfrm>
            <a:off x="1000100" y="3786190"/>
            <a:ext cx="6724312" cy="1847854"/>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571612"/>
            <a:ext cx="7772400" cy="4524388"/>
          </a:xfrm>
        </p:spPr>
        <p:txBody>
          <a:bodyPr/>
          <a:lstStyle/>
          <a:p>
            <a:pPr>
              <a:buFont typeface="Wingdings" pitchFamily="2" charset="2"/>
              <a:buChar char="Ø"/>
            </a:pPr>
            <a:r>
              <a:rPr lang="en-US" altLang="zh-CN" b="1" dirty="0" smtClean="0"/>
              <a:t>2.</a:t>
            </a:r>
            <a:r>
              <a:rPr lang="zh-CN" altLang="en-US" b="1" dirty="0" smtClean="0"/>
              <a:t>双极性不归零波形（</a:t>
            </a:r>
            <a:r>
              <a:rPr lang="en-US" altLang="zh-CN" b="1" dirty="0" smtClean="0"/>
              <a:t>NRZ</a:t>
            </a:r>
            <a:r>
              <a:rPr lang="zh-CN" altLang="en-US" b="1" dirty="0" smtClean="0"/>
              <a:t>）</a:t>
            </a:r>
          </a:p>
          <a:p>
            <a:pPr>
              <a:buClr>
                <a:srgbClr val="FF0000"/>
              </a:buClr>
              <a:buFont typeface="Wingdings" pitchFamily="2" charset="2"/>
              <a:buChar char="l"/>
            </a:pPr>
            <a:r>
              <a:rPr lang="zh-CN" altLang="en-US" sz="2400" b="1" dirty="0" smtClean="0"/>
              <a:t>当</a:t>
            </a:r>
            <a:r>
              <a:rPr lang="en-US" altLang="zh-CN" sz="2400" b="1" dirty="0" smtClean="0"/>
              <a:t>0</a:t>
            </a:r>
            <a:r>
              <a:rPr lang="zh-CN" altLang="en-US" sz="2400" b="1" dirty="0" smtClean="0"/>
              <a:t>、</a:t>
            </a:r>
            <a:r>
              <a:rPr lang="en-US" altLang="zh-CN" sz="2400" b="1" dirty="0" smtClean="0"/>
              <a:t>1</a:t>
            </a:r>
            <a:r>
              <a:rPr lang="zh-CN" altLang="en-US" sz="2400" b="1" dirty="0" smtClean="0"/>
              <a:t>符号等概出现时无直流分量。</a:t>
            </a:r>
          </a:p>
          <a:p>
            <a:pPr>
              <a:buClr>
                <a:srgbClr val="FF0000"/>
              </a:buClr>
              <a:buFont typeface="Wingdings" pitchFamily="2" charset="2"/>
              <a:buChar char="l"/>
            </a:pPr>
            <a:r>
              <a:rPr lang="zh-CN" altLang="en-US" sz="2400" b="1" dirty="0" smtClean="0"/>
              <a:t>判决电平为</a:t>
            </a:r>
            <a:r>
              <a:rPr lang="en-US" altLang="zh-CN" sz="2400" b="1" dirty="0" smtClean="0"/>
              <a:t>0</a:t>
            </a:r>
            <a:r>
              <a:rPr lang="zh-CN" altLang="en-US" sz="2400" b="1" dirty="0" smtClean="0"/>
              <a:t>，因而不受信道特性变化的影响，抗干扰能力也较强。</a:t>
            </a:r>
          </a:p>
          <a:p>
            <a:pPr>
              <a:buClr>
                <a:srgbClr val="FF0000"/>
              </a:buClr>
              <a:buFont typeface="Wingdings" pitchFamily="2" charset="2"/>
              <a:buChar char="l"/>
            </a:pPr>
            <a:r>
              <a:rPr lang="zh-CN" altLang="en-US" sz="2400" b="1" dirty="0" smtClean="0"/>
              <a:t>当出现连</a:t>
            </a:r>
            <a:r>
              <a:rPr lang="en-US" altLang="zh-CN" sz="2400" b="1" dirty="0" smtClean="0"/>
              <a:t>0</a:t>
            </a:r>
            <a:r>
              <a:rPr lang="zh-CN" altLang="en-US" sz="2400" b="1" dirty="0" smtClean="0"/>
              <a:t>、连</a:t>
            </a:r>
            <a:r>
              <a:rPr lang="en-US" altLang="zh-CN" sz="2400" b="1" dirty="0" smtClean="0"/>
              <a:t>1</a:t>
            </a:r>
            <a:r>
              <a:rPr lang="zh-CN" altLang="en-US" sz="2400" b="1" dirty="0" smtClean="0"/>
              <a:t>序列时没有位同步信息。</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14</a:t>
            </a:fld>
            <a:r>
              <a:rPr lang="zh-CN" altLang="en-US" smtClean="0"/>
              <a:t>页</a:t>
            </a:r>
            <a:endParaRPr lang="zh-CN" altLang="en-US" dirty="0"/>
          </a:p>
        </p:txBody>
      </p:sp>
      <p:pic>
        <p:nvPicPr>
          <p:cNvPr id="180226" name="Picture 2"/>
          <p:cNvPicPr>
            <a:picLocks noChangeAspect="1" noChangeArrowheads="1"/>
          </p:cNvPicPr>
          <p:nvPr/>
        </p:nvPicPr>
        <p:blipFill>
          <a:blip r:embed="rId2" cstate="print"/>
          <a:srcRect/>
          <a:stretch>
            <a:fillRect/>
          </a:stretch>
        </p:blipFill>
        <p:spPr bwMode="auto">
          <a:xfrm>
            <a:off x="1643042" y="4143380"/>
            <a:ext cx="5845202" cy="1576391"/>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643050"/>
            <a:ext cx="7772400" cy="4452950"/>
          </a:xfrm>
        </p:spPr>
        <p:txBody>
          <a:bodyPr/>
          <a:lstStyle/>
          <a:p>
            <a:pPr>
              <a:buFont typeface="Wingdings" pitchFamily="2" charset="2"/>
              <a:buChar char="Ø"/>
            </a:pPr>
            <a:r>
              <a:rPr lang="en-US" altLang="zh-CN" sz="2800" b="1" dirty="0" smtClean="0"/>
              <a:t>3.</a:t>
            </a:r>
            <a:r>
              <a:rPr lang="zh-CN" altLang="en-US" sz="2800" b="1" dirty="0" smtClean="0"/>
              <a:t>单极性归零波形（</a:t>
            </a:r>
            <a:r>
              <a:rPr lang="en-US" altLang="zh-CN" sz="2800" b="1" dirty="0" smtClean="0"/>
              <a:t>RZ</a:t>
            </a:r>
            <a:r>
              <a:rPr lang="zh-CN" altLang="en-US" sz="2800" b="1" dirty="0" smtClean="0"/>
              <a:t>）</a:t>
            </a:r>
          </a:p>
          <a:p>
            <a:pPr>
              <a:buClr>
                <a:srgbClr val="FF0000"/>
              </a:buClr>
              <a:buFont typeface="Wingdings" pitchFamily="2" charset="2"/>
              <a:buChar char="l"/>
            </a:pPr>
            <a:r>
              <a:rPr lang="zh-CN" altLang="en-US" sz="2400" b="1" dirty="0" smtClean="0"/>
              <a:t>有直流分量</a:t>
            </a:r>
          </a:p>
          <a:p>
            <a:pPr>
              <a:buClr>
                <a:srgbClr val="FF0000"/>
              </a:buClr>
              <a:buFont typeface="Wingdings" pitchFamily="2" charset="2"/>
              <a:buChar char="l"/>
            </a:pPr>
            <a:r>
              <a:rPr lang="zh-CN" altLang="en-US" sz="2400" b="1" dirty="0" smtClean="0"/>
              <a:t>可以直接提取定时信息，是其他波形提取位定时信号时需要采用的一种过渡波形。</a:t>
            </a:r>
            <a:endParaRPr lang="en-US" altLang="zh-CN" sz="2400" b="1" dirty="0" smtClean="0"/>
          </a:p>
          <a:p>
            <a:pPr>
              <a:buClr>
                <a:srgbClr val="FF0000"/>
              </a:buClr>
              <a:buFont typeface="Wingdings" pitchFamily="2" charset="2"/>
              <a:buChar char="l"/>
            </a:pPr>
            <a:r>
              <a:rPr lang="zh-CN" altLang="en-US" sz="2400" b="1" dirty="0" smtClean="0"/>
              <a:t> 判决门限</a:t>
            </a:r>
            <a:r>
              <a:rPr lang="en-US" altLang="zh-CN" sz="2400" b="1" dirty="0" smtClean="0"/>
              <a:t>E/2</a:t>
            </a:r>
            <a:endParaRPr lang="zh-CN" altLang="en-US" sz="2400" b="1" dirty="0" smtClean="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15</a:t>
            </a:fld>
            <a:r>
              <a:rPr lang="zh-CN" altLang="en-US" smtClean="0"/>
              <a:t>页</a:t>
            </a:r>
            <a:endParaRPr lang="zh-CN" altLang="en-US" dirty="0"/>
          </a:p>
        </p:txBody>
      </p:sp>
      <p:pic>
        <p:nvPicPr>
          <p:cNvPr id="181250" name="Picture 2"/>
          <p:cNvPicPr>
            <a:picLocks noChangeAspect="1" noChangeArrowheads="1"/>
          </p:cNvPicPr>
          <p:nvPr/>
        </p:nvPicPr>
        <p:blipFill>
          <a:blip r:embed="rId2" cstate="print"/>
          <a:srcRect/>
          <a:stretch>
            <a:fillRect/>
          </a:stretch>
        </p:blipFill>
        <p:spPr bwMode="auto">
          <a:xfrm>
            <a:off x="5643570" y="3286124"/>
            <a:ext cx="1604172" cy="1306624"/>
          </a:xfrm>
          <a:prstGeom prst="rect">
            <a:avLst/>
          </a:prstGeom>
          <a:noFill/>
          <a:ln w="9525">
            <a:noFill/>
            <a:miter lim="800000"/>
            <a:headEnd/>
            <a:tailEnd/>
          </a:ln>
          <a:effectLst/>
        </p:spPr>
      </p:pic>
      <p:pic>
        <p:nvPicPr>
          <p:cNvPr id="181251" name="Picture 3"/>
          <p:cNvPicPr>
            <a:picLocks noChangeAspect="1" noChangeArrowheads="1"/>
          </p:cNvPicPr>
          <p:nvPr/>
        </p:nvPicPr>
        <p:blipFill>
          <a:blip r:embed="rId3" cstate="print"/>
          <a:srcRect/>
          <a:stretch>
            <a:fillRect/>
          </a:stretch>
        </p:blipFill>
        <p:spPr bwMode="auto">
          <a:xfrm>
            <a:off x="1221714" y="4643446"/>
            <a:ext cx="5992828" cy="1714512"/>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500174"/>
            <a:ext cx="7772400" cy="4595826"/>
          </a:xfrm>
        </p:spPr>
        <p:txBody>
          <a:bodyPr/>
          <a:lstStyle/>
          <a:p>
            <a:pPr>
              <a:buFont typeface="Wingdings" pitchFamily="2" charset="2"/>
              <a:buChar char="Ø"/>
            </a:pPr>
            <a:r>
              <a:rPr lang="en-US" altLang="zh-CN" b="1" dirty="0" smtClean="0"/>
              <a:t>4.</a:t>
            </a:r>
            <a:r>
              <a:rPr lang="zh-CN" altLang="en-US" b="1" dirty="0" smtClean="0"/>
              <a:t>双极性归零波形（</a:t>
            </a:r>
            <a:r>
              <a:rPr lang="en-US" altLang="zh-CN" b="1" dirty="0" smtClean="0"/>
              <a:t>RZ</a:t>
            </a:r>
            <a:r>
              <a:rPr lang="zh-CN" altLang="en-US" b="1" dirty="0" smtClean="0"/>
              <a:t>）</a:t>
            </a:r>
          </a:p>
          <a:p>
            <a:pPr>
              <a:buClr>
                <a:srgbClr val="FF0000"/>
              </a:buClr>
              <a:buFont typeface="Wingdings" pitchFamily="2" charset="2"/>
              <a:buChar char="l"/>
            </a:pPr>
            <a:r>
              <a:rPr lang="zh-CN" altLang="en-US" sz="2400" b="1" dirty="0" smtClean="0"/>
              <a:t>无直流分量</a:t>
            </a:r>
          </a:p>
          <a:p>
            <a:pPr>
              <a:buClr>
                <a:srgbClr val="FF0000"/>
              </a:buClr>
              <a:buFont typeface="Wingdings" pitchFamily="2" charset="2"/>
              <a:buChar char="l"/>
            </a:pPr>
            <a:r>
              <a:rPr lang="zh-CN" altLang="en-US" sz="2400" b="1" dirty="0" smtClean="0"/>
              <a:t>有利于同步脉冲的提取</a:t>
            </a:r>
          </a:p>
          <a:p>
            <a:pPr>
              <a:buClr>
                <a:srgbClr val="FF0000"/>
              </a:buClr>
              <a:buFont typeface="Wingdings" pitchFamily="2" charset="2"/>
              <a:buChar char="l"/>
            </a:pPr>
            <a:r>
              <a:rPr lang="zh-CN" altLang="en-US" sz="2400" b="1" dirty="0" smtClean="0"/>
              <a:t> 判决门限</a:t>
            </a:r>
            <a:r>
              <a:rPr lang="en-US" altLang="zh-CN" sz="2400" b="1" dirty="0" smtClean="0"/>
              <a:t>0</a:t>
            </a:r>
          </a:p>
          <a:p>
            <a:pPr>
              <a:buClr>
                <a:srgbClr val="FF0000"/>
              </a:buClr>
              <a:buFont typeface="Wingdings" pitchFamily="2" charset="2"/>
              <a:buChar char="l"/>
            </a:pPr>
            <a:r>
              <a:rPr lang="zh-CN" altLang="en-US" sz="2400" b="1" dirty="0" smtClean="0"/>
              <a:t> </a:t>
            </a:r>
            <a:r>
              <a:rPr lang="en-US" altLang="zh-CN" sz="2400" b="1" dirty="0" smtClean="0"/>
              <a:t>τ </a:t>
            </a:r>
            <a:r>
              <a:rPr lang="zh-CN" altLang="en-US" sz="2400" b="1" dirty="0" smtClean="0"/>
              <a:t>越小，谱线越宽</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16</a:t>
            </a:fld>
            <a:r>
              <a:rPr lang="zh-CN" altLang="en-US" smtClean="0"/>
              <a:t>页</a:t>
            </a:r>
            <a:endParaRPr lang="zh-CN" altLang="en-US" dirty="0"/>
          </a:p>
        </p:txBody>
      </p:sp>
      <p:pic>
        <p:nvPicPr>
          <p:cNvPr id="182274" name="Picture 2"/>
          <p:cNvPicPr>
            <a:picLocks noChangeAspect="1" noChangeArrowheads="1"/>
          </p:cNvPicPr>
          <p:nvPr/>
        </p:nvPicPr>
        <p:blipFill>
          <a:blip r:embed="rId2" cstate="print"/>
          <a:srcRect/>
          <a:stretch>
            <a:fillRect/>
          </a:stretch>
        </p:blipFill>
        <p:spPr bwMode="auto">
          <a:xfrm>
            <a:off x="538801" y="4143380"/>
            <a:ext cx="7007478" cy="1571636"/>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 typeface="Wingdings" pitchFamily="2" charset="2"/>
              <a:buChar char="Ø"/>
            </a:pPr>
            <a:r>
              <a:rPr lang="zh-CN" altLang="en-US" b="1" dirty="0" smtClean="0"/>
              <a:t> </a:t>
            </a:r>
            <a:r>
              <a:rPr lang="en-US" altLang="zh-CN" b="1" dirty="0" smtClean="0"/>
              <a:t>1-4</a:t>
            </a:r>
            <a:r>
              <a:rPr lang="zh-CN" altLang="en-US" b="1" dirty="0" smtClean="0"/>
              <a:t>共性：</a:t>
            </a:r>
          </a:p>
          <a:p>
            <a:pPr>
              <a:buClr>
                <a:srgbClr val="FF0000"/>
              </a:buClr>
              <a:buFont typeface="Wingdings" pitchFamily="2" charset="2"/>
              <a:buChar char="l"/>
            </a:pPr>
            <a:r>
              <a:rPr lang="zh-CN" altLang="en-US" sz="2800" b="1" dirty="0" smtClean="0"/>
              <a:t>“</a:t>
            </a:r>
            <a:r>
              <a:rPr lang="en-US" altLang="zh-CN" sz="2800" b="1" dirty="0" smtClean="0"/>
              <a:t>1</a:t>
            </a:r>
            <a:r>
              <a:rPr lang="zh-CN" altLang="en-US" sz="2800" b="1" dirty="0" smtClean="0"/>
              <a:t>”、“</a:t>
            </a:r>
            <a:r>
              <a:rPr lang="en-US" altLang="zh-CN" sz="2800" b="1" dirty="0" smtClean="0"/>
              <a:t>0</a:t>
            </a:r>
            <a:r>
              <a:rPr lang="zh-CN" altLang="en-US" sz="2800" b="1" dirty="0" smtClean="0"/>
              <a:t>”与本码元的电平极性具有一一对应关系</a:t>
            </a:r>
          </a:p>
          <a:p>
            <a:pPr>
              <a:buClr>
                <a:srgbClr val="FF0000"/>
              </a:buClr>
              <a:buFont typeface="Wingdings" pitchFamily="2" charset="2"/>
              <a:buChar char="l"/>
            </a:pPr>
            <a:r>
              <a:rPr lang="zh-CN" altLang="en-US" sz="2800" b="1" dirty="0" smtClean="0"/>
              <a:t>绝对码波形</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17</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28736"/>
            <a:ext cx="7772400" cy="4667264"/>
          </a:xfrm>
        </p:spPr>
        <p:txBody>
          <a:bodyPr/>
          <a:lstStyle/>
          <a:p>
            <a:pPr>
              <a:buFont typeface="Wingdings" pitchFamily="2" charset="2"/>
              <a:buChar char="Ø"/>
            </a:pPr>
            <a:r>
              <a:rPr lang="en-US" altLang="zh-CN" b="1" dirty="0" smtClean="0"/>
              <a:t>5. </a:t>
            </a:r>
            <a:r>
              <a:rPr lang="zh-CN" altLang="en-US" b="1" dirty="0" smtClean="0"/>
              <a:t>差分波形</a:t>
            </a:r>
          </a:p>
          <a:p>
            <a:pPr marL="627063" indent="-261938">
              <a:buClr>
                <a:srgbClr val="FF0000"/>
              </a:buClr>
              <a:buFont typeface="Wingdings" pitchFamily="2" charset="2"/>
              <a:buChar char="l"/>
            </a:pPr>
            <a:r>
              <a:rPr lang="zh-CN" altLang="en-US" sz="2400" b="1" dirty="0" smtClean="0"/>
              <a:t>这种波形不是用码元本身的电平表示消息代码， 而是用相邻码元的电平的跳变和不变来表示消息代码</a:t>
            </a:r>
            <a:endParaRPr lang="en-US" altLang="zh-CN" sz="2400" b="1" dirty="0" smtClean="0"/>
          </a:p>
          <a:p>
            <a:pPr>
              <a:buClr>
                <a:srgbClr val="FF0000"/>
              </a:buClr>
              <a:buFont typeface="Wingdings" pitchFamily="2" charset="2"/>
              <a:buChar char="Ø"/>
            </a:pPr>
            <a:r>
              <a:rPr lang="zh-CN" altLang="en-US" sz="2800" b="1" dirty="0" smtClean="0"/>
              <a:t>分为：传号差分波（１变，０不变）</a:t>
            </a:r>
          </a:p>
          <a:p>
            <a:pPr marL="525463" indent="-160338">
              <a:buClr>
                <a:srgbClr val="FF0000"/>
              </a:buClr>
              <a:buFont typeface="Wingdings" pitchFamily="2" charset="2"/>
              <a:buChar char="l"/>
            </a:pPr>
            <a:r>
              <a:rPr lang="zh-CN" altLang="en-US" sz="2400" b="1" dirty="0" smtClean="0"/>
              <a:t> 空号差分波（１不变，０变）</a:t>
            </a:r>
          </a:p>
          <a:p>
            <a:pPr marL="525463" indent="-160338">
              <a:buClr>
                <a:srgbClr val="FF0000"/>
              </a:buClr>
              <a:buFont typeface="Wingdings" pitchFamily="2" charset="2"/>
              <a:buChar char="l"/>
            </a:pPr>
            <a:r>
              <a:rPr lang="zh-CN" altLang="en-US" sz="2400" b="1" dirty="0" smtClean="0"/>
              <a:t>差分波形是以相邻脉冲电平的相对变化来表示代码，因此称它为相对码波形。</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18</a:t>
            </a:fld>
            <a:r>
              <a:rPr lang="zh-CN" altLang="en-US" smtClean="0"/>
              <a:t>页</a:t>
            </a:r>
            <a:endParaRPr lang="zh-CN" altLang="en-US" dirty="0"/>
          </a:p>
        </p:txBody>
      </p:sp>
      <p:pic>
        <p:nvPicPr>
          <p:cNvPr id="183298" name="Picture 2"/>
          <p:cNvPicPr>
            <a:picLocks noChangeAspect="1" noChangeArrowheads="1"/>
          </p:cNvPicPr>
          <p:nvPr/>
        </p:nvPicPr>
        <p:blipFill>
          <a:blip r:embed="rId2" cstate="print"/>
          <a:srcRect/>
          <a:stretch>
            <a:fillRect/>
          </a:stretch>
        </p:blipFill>
        <p:spPr bwMode="auto">
          <a:xfrm>
            <a:off x="1428728" y="4714884"/>
            <a:ext cx="5391158" cy="1293394"/>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28736"/>
            <a:ext cx="7772400" cy="4667264"/>
          </a:xfrm>
        </p:spPr>
        <p:txBody>
          <a:bodyPr/>
          <a:lstStyle/>
          <a:p>
            <a:pPr>
              <a:buFont typeface="Wingdings" pitchFamily="2" charset="2"/>
              <a:buChar char="Ø"/>
            </a:pPr>
            <a:r>
              <a:rPr lang="en-US" altLang="zh-CN" b="1" dirty="0" smtClean="0"/>
              <a:t>6. </a:t>
            </a:r>
            <a:r>
              <a:rPr lang="zh-CN" altLang="en-US" b="1" dirty="0" smtClean="0"/>
              <a:t>多电平波形</a:t>
            </a:r>
          </a:p>
          <a:p>
            <a:pPr marL="708025" indent="-260350">
              <a:buClr>
                <a:srgbClr val="FF0000"/>
              </a:buClr>
              <a:buFont typeface="Wingdings" pitchFamily="2" charset="2"/>
              <a:buChar char="l"/>
            </a:pPr>
            <a:r>
              <a:rPr lang="zh-CN" altLang="en-US" sz="2800" b="1" dirty="0" smtClean="0"/>
              <a:t>多于一个二进制符号对应一个脉冲</a:t>
            </a:r>
            <a:endParaRPr lang="en-US" altLang="zh-CN" sz="2800" b="1" dirty="0" smtClean="0"/>
          </a:p>
          <a:p>
            <a:pPr marL="708025" indent="-260350">
              <a:buClr>
                <a:srgbClr val="FF0000"/>
              </a:buClr>
              <a:buFont typeface="Wingdings" pitchFamily="2" charset="2"/>
              <a:buChar char="l"/>
            </a:pPr>
            <a:r>
              <a:rPr lang="zh-CN" altLang="en-US" sz="2800" b="1" dirty="0" smtClean="0"/>
              <a:t> 一个脉冲可以代表多个二进制符号</a:t>
            </a:r>
          </a:p>
          <a:p>
            <a:pPr marL="708025" indent="-260350">
              <a:buClr>
                <a:srgbClr val="FF0000"/>
              </a:buClr>
              <a:buFont typeface="Wingdings" pitchFamily="2" charset="2"/>
              <a:buChar char="l"/>
            </a:pPr>
            <a:r>
              <a:rPr lang="zh-CN" altLang="en-US" sz="2800" b="1" dirty="0" smtClean="0"/>
              <a:t> 传码率一定，多电平波形的传信率高，用于高数据速率传输系统。</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19</a:t>
            </a:fld>
            <a:r>
              <a:rPr lang="zh-CN" altLang="en-US" smtClean="0"/>
              <a:t>页</a:t>
            </a:r>
            <a:endParaRPr lang="zh-CN" altLang="en-US" dirty="0"/>
          </a:p>
        </p:txBody>
      </p:sp>
      <p:pic>
        <p:nvPicPr>
          <p:cNvPr id="184322" name="Picture 2"/>
          <p:cNvPicPr>
            <a:picLocks noChangeAspect="1" noChangeArrowheads="1"/>
          </p:cNvPicPr>
          <p:nvPr/>
        </p:nvPicPr>
        <p:blipFill>
          <a:blip r:embed="rId2" cstate="print"/>
          <a:srcRect/>
          <a:stretch>
            <a:fillRect/>
          </a:stretch>
        </p:blipFill>
        <p:spPr bwMode="auto">
          <a:xfrm>
            <a:off x="1500166" y="4214818"/>
            <a:ext cx="5884752" cy="1928826"/>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285852" y="1928802"/>
            <a:ext cx="6481786" cy="1785950"/>
          </a:xfrm>
        </p:spPr>
        <p:txBody>
          <a:bodyPr/>
          <a:lstStyle/>
          <a:p>
            <a:pPr eaLnBrk="1" hangingPunct="1">
              <a:defRPr/>
            </a:pPr>
            <a:r>
              <a:rPr lang="zh-CN" altLang="en-US" sz="3600" b="1" dirty="0">
                <a:solidFill>
                  <a:schemeClr val="accent2"/>
                </a:solidFill>
                <a:effectLst>
                  <a:outerShdw blurRad="38100" dist="38100" dir="2700000" algn="tl">
                    <a:srgbClr val="000000"/>
                  </a:outerShdw>
                </a:effectLst>
                <a:ea typeface="黑体" pitchFamily="2" charset="-122"/>
              </a:rPr>
              <a:t>登录</a:t>
            </a:r>
            <a:r>
              <a:rPr lang="en-US" altLang="zh-CN" sz="3600" b="1" dirty="0" smtClean="0">
                <a:solidFill>
                  <a:schemeClr val="accent2"/>
                </a:solidFill>
                <a:effectLst>
                  <a:outerShdw blurRad="38100" dist="38100" dir="2700000" algn="tl">
                    <a:srgbClr val="000000"/>
                  </a:outerShdw>
                </a:effectLst>
                <a:ea typeface="黑体" pitchFamily="2" charset="-122"/>
                <a:hlinkClick r:id="rId2"/>
              </a:rPr>
              <a:t>www.icourses.cn</a:t>
            </a:r>
            <a:r>
              <a:rPr lang="en-US" altLang="zh-CN" sz="3600" b="1" dirty="0" smtClean="0">
                <a:solidFill>
                  <a:schemeClr val="accent2"/>
                </a:solidFill>
                <a:effectLst>
                  <a:outerShdw blurRad="38100" dist="38100" dir="2700000" algn="tl">
                    <a:srgbClr val="000000"/>
                  </a:outerShdw>
                </a:effectLst>
                <a:ea typeface="黑体" pitchFamily="2" charset="-122"/>
              </a:rPr>
              <a:t>  </a:t>
            </a:r>
            <a:r>
              <a:rPr lang="zh-CN" altLang="en-US" sz="3600" b="1" dirty="0" smtClean="0">
                <a:solidFill>
                  <a:schemeClr val="accent2"/>
                </a:solidFill>
                <a:effectLst>
                  <a:outerShdw blurRad="38100" dist="38100" dir="2700000" algn="tl">
                    <a:srgbClr val="000000"/>
                  </a:outerShdw>
                </a:effectLst>
                <a:ea typeface="黑体" pitchFamily="2" charset="-122"/>
              </a:rPr>
              <a:t>。查找西电</a:t>
            </a:r>
            <a:r>
              <a:rPr lang="en-US" altLang="zh-CN" sz="3600" b="1" dirty="0" smtClean="0">
                <a:solidFill>
                  <a:schemeClr val="accent2"/>
                </a:solidFill>
                <a:effectLst>
                  <a:outerShdw blurRad="38100" dist="38100" dir="2700000" algn="tl">
                    <a:srgbClr val="000000"/>
                  </a:outerShdw>
                </a:effectLst>
                <a:ea typeface="黑体" pitchFamily="2" charset="-122"/>
              </a:rPr>
              <a:t>《</a:t>
            </a:r>
            <a:r>
              <a:rPr lang="zh-CN" altLang="en-US" sz="3600" b="1" dirty="0" smtClean="0">
                <a:solidFill>
                  <a:schemeClr val="accent2"/>
                </a:solidFill>
                <a:effectLst>
                  <a:outerShdw blurRad="38100" dist="38100" dir="2700000" algn="tl">
                    <a:srgbClr val="000000"/>
                  </a:outerShdw>
                </a:effectLst>
                <a:ea typeface="黑体" pitchFamily="2" charset="-122"/>
              </a:rPr>
              <a:t>通信原理</a:t>
            </a:r>
            <a:r>
              <a:rPr lang="en-US" altLang="zh-CN" sz="3600" b="1" dirty="0" smtClean="0">
                <a:solidFill>
                  <a:schemeClr val="accent2"/>
                </a:solidFill>
                <a:effectLst>
                  <a:outerShdw blurRad="38100" dist="38100" dir="2700000" algn="tl">
                    <a:srgbClr val="000000"/>
                  </a:outerShdw>
                </a:effectLst>
                <a:ea typeface="黑体" pitchFamily="2" charset="-122"/>
              </a:rPr>
              <a:t>》</a:t>
            </a:r>
            <a:r>
              <a:rPr lang="zh-CN" altLang="en-US" sz="3600" b="1" dirty="0" smtClean="0">
                <a:solidFill>
                  <a:schemeClr val="accent2"/>
                </a:solidFill>
                <a:effectLst>
                  <a:outerShdw blurRad="38100" dist="38100" dir="2700000" algn="tl">
                    <a:srgbClr val="000000"/>
                  </a:outerShdw>
                </a:effectLst>
                <a:ea typeface="黑体" pitchFamily="2" charset="-122"/>
              </a:rPr>
              <a:t>资源共享课，下载课程资源，积极在线提问。</a:t>
            </a:r>
            <a:endParaRPr lang="en-US" altLang="zh-CN" sz="3600" b="1" dirty="0" smtClean="0">
              <a:solidFill>
                <a:schemeClr val="accent2"/>
              </a:solidFill>
              <a:effectLst>
                <a:outerShdw blurRad="38100" dist="38100" dir="2700000" algn="tl">
                  <a:srgbClr val="000000"/>
                </a:outerShdw>
              </a:effectLst>
              <a:ea typeface="黑体" pitchFamily="2" charset="-122"/>
            </a:endParaRPr>
          </a:p>
        </p:txBody>
      </p:sp>
      <p:sp>
        <p:nvSpPr>
          <p:cNvPr id="5" name="灯片编号占位符 4"/>
          <p:cNvSpPr>
            <a:spLocks noGrp="1"/>
          </p:cNvSpPr>
          <p:nvPr>
            <p:ph type="sldNum" sz="quarter" idx="4"/>
          </p:nvPr>
        </p:nvSpPr>
        <p:spPr/>
        <p:txBody>
          <a:bodyPr/>
          <a:lstStyle/>
          <a:p>
            <a:pPr>
              <a:defRPr/>
            </a:pPr>
            <a:r>
              <a:rPr lang="zh-CN" altLang="en-US" smtClean="0">
                <a:solidFill>
                  <a:srgbClr val="000000"/>
                </a:solidFill>
              </a:rPr>
              <a:t>第</a:t>
            </a:r>
            <a:fld id="{867DEBD6-8A00-4B25-B2F7-6FC9E4C01E46}" type="slidenum">
              <a:rPr lang="zh-CN" altLang="en-US" smtClean="0">
                <a:solidFill>
                  <a:srgbClr val="000000"/>
                </a:solidFill>
              </a:rPr>
              <a:pPr>
                <a:defRPr/>
              </a:pPr>
              <a:t>2</a:t>
            </a:fld>
            <a:r>
              <a:rPr lang="zh-CN" altLang="en-US" smtClean="0">
                <a:solidFill>
                  <a:srgbClr val="000000"/>
                </a:solidFill>
              </a:rPr>
              <a:t>页</a:t>
            </a:r>
            <a:endParaRPr lang="zh-CN" altLang="en-US">
              <a:solidFill>
                <a:srgbClr val="000000"/>
              </a:solidFill>
            </a:endParaRPr>
          </a:p>
        </p:txBody>
      </p:sp>
    </p:spTree>
    <p:extLst>
      <p:ext uri="{BB962C8B-B14F-4D97-AF65-F5344CB8AC3E}">
        <p14:creationId xmlns:p14="http://schemas.microsoft.com/office/powerpoint/2010/main" val="807794500"/>
      </p:ext>
    </p:extLst>
  </p:cSld>
  <p:clrMapOvr>
    <a:masterClrMapping/>
  </p:clrMapOvr>
  <p:transition spd="med">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5800" y="260648"/>
            <a:ext cx="4600580" cy="1143000"/>
          </a:xfrm>
        </p:spPr>
        <p:txBody>
          <a:bodyPr/>
          <a:lstStyle/>
          <a:p>
            <a:r>
              <a:rPr lang="zh-CN" altLang="en-US" b="1" dirty="0" smtClean="0">
                <a:solidFill>
                  <a:schemeClr val="accent2"/>
                </a:solidFill>
              </a:rPr>
              <a:t>基带信号表达式</a:t>
            </a:r>
            <a:endParaRPr lang="zh-CN" altLang="en-US" b="1" dirty="0">
              <a:solidFill>
                <a:schemeClr val="accent2"/>
              </a:solidFill>
            </a:endParaRPr>
          </a:p>
        </p:txBody>
      </p:sp>
      <p:sp>
        <p:nvSpPr>
          <p:cNvPr id="3" name="内容占位符 2"/>
          <p:cNvSpPr>
            <a:spLocks noGrp="1"/>
          </p:cNvSpPr>
          <p:nvPr>
            <p:ph idx="1"/>
          </p:nvPr>
        </p:nvSpPr>
        <p:spPr>
          <a:xfrm>
            <a:off x="685800" y="1357298"/>
            <a:ext cx="7772400" cy="4738702"/>
          </a:xfrm>
        </p:spPr>
        <p:txBody>
          <a:bodyPr/>
          <a:lstStyle/>
          <a:p>
            <a:pPr>
              <a:buFont typeface="Wingdings" pitchFamily="2" charset="2"/>
              <a:buChar char="Ø"/>
            </a:pPr>
            <a:r>
              <a:rPr lang="zh-CN" altLang="en-US" sz="2400" b="1" dirty="0" smtClean="0"/>
              <a:t>无论采用什么形式的波形，数字基带信号都可用数学式表示出来。</a:t>
            </a:r>
          </a:p>
          <a:p>
            <a:pPr>
              <a:buFont typeface="Wingdings" pitchFamily="2" charset="2"/>
              <a:buChar char="Ø"/>
            </a:pPr>
            <a:r>
              <a:rPr lang="zh-CN" altLang="en-US" sz="2400" b="1" dirty="0" smtClean="0"/>
              <a:t>若数字基带信号中各码元</a:t>
            </a:r>
            <a:r>
              <a:rPr lang="zh-CN" altLang="en-US" sz="2400" b="1" dirty="0" smtClean="0">
                <a:solidFill>
                  <a:srgbClr val="FF0000"/>
                </a:solidFill>
              </a:rPr>
              <a:t>波形相同而取值不同</a:t>
            </a:r>
            <a:r>
              <a:rPr lang="zh-CN" altLang="en-US" sz="2400" b="1" dirty="0" smtClean="0"/>
              <a:t>，则可表示为：</a:t>
            </a: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endParaRPr lang="en-US" altLang="zh-CN" sz="2400" b="1" dirty="0" smtClean="0"/>
          </a:p>
          <a:p>
            <a:pPr>
              <a:buFont typeface="Wingdings" pitchFamily="2" charset="2"/>
              <a:buChar char="Ø"/>
            </a:pPr>
            <a:r>
              <a:rPr lang="zh-CN" altLang="en-US" sz="2400" b="1" dirty="0" smtClean="0"/>
              <a:t>一般情况下：</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20</a:t>
            </a:fld>
            <a:r>
              <a:rPr lang="zh-CN" altLang="en-US" smtClean="0"/>
              <a:t>页</a:t>
            </a:r>
            <a:endParaRPr lang="zh-CN" altLang="en-US" dirty="0"/>
          </a:p>
        </p:txBody>
      </p:sp>
      <p:pic>
        <p:nvPicPr>
          <p:cNvPr id="299009" name="Picture 1"/>
          <p:cNvPicPr>
            <a:picLocks noChangeAspect="1" noChangeArrowheads="1"/>
          </p:cNvPicPr>
          <p:nvPr/>
        </p:nvPicPr>
        <p:blipFill>
          <a:blip r:embed="rId2" cstate="print"/>
          <a:srcRect/>
          <a:stretch>
            <a:fillRect/>
          </a:stretch>
        </p:blipFill>
        <p:spPr bwMode="auto">
          <a:xfrm>
            <a:off x="2143108" y="2643182"/>
            <a:ext cx="4714908" cy="1214443"/>
          </a:xfrm>
          <a:prstGeom prst="rect">
            <a:avLst/>
          </a:prstGeom>
          <a:noFill/>
          <a:ln w="9525">
            <a:noFill/>
            <a:miter lim="800000"/>
            <a:headEnd/>
            <a:tailEnd/>
          </a:ln>
          <a:effectLst/>
        </p:spPr>
      </p:pic>
      <p:pic>
        <p:nvPicPr>
          <p:cNvPr id="299010" name="Picture 2"/>
          <p:cNvPicPr>
            <a:picLocks noChangeAspect="1" noChangeArrowheads="1"/>
          </p:cNvPicPr>
          <p:nvPr/>
        </p:nvPicPr>
        <p:blipFill>
          <a:blip r:embed="rId3" cstate="print"/>
          <a:srcRect/>
          <a:stretch>
            <a:fillRect/>
          </a:stretch>
        </p:blipFill>
        <p:spPr bwMode="auto">
          <a:xfrm>
            <a:off x="3428992" y="4000504"/>
            <a:ext cx="2360742" cy="852490"/>
          </a:xfrm>
          <a:prstGeom prst="rect">
            <a:avLst/>
          </a:prstGeom>
          <a:noFill/>
          <a:ln w="9525">
            <a:noFill/>
            <a:miter lim="800000"/>
            <a:headEnd/>
            <a:tailEnd/>
          </a:ln>
          <a:effectLst/>
        </p:spPr>
      </p:pic>
      <p:pic>
        <p:nvPicPr>
          <p:cNvPr id="299011" name="Picture 3"/>
          <p:cNvPicPr>
            <a:picLocks noChangeAspect="1" noChangeArrowheads="1"/>
          </p:cNvPicPr>
          <p:nvPr/>
        </p:nvPicPr>
        <p:blipFill>
          <a:blip r:embed="rId4" cstate="print"/>
          <a:srcRect/>
          <a:stretch>
            <a:fillRect/>
          </a:stretch>
        </p:blipFill>
        <p:spPr bwMode="auto">
          <a:xfrm>
            <a:off x="1785918" y="5143512"/>
            <a:ext cx="6015252" cy="898620"/>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243786" cy="1143000"/>
          </a:xfrm>
        </p:spPr>
        <p:txBody>
          <a:bodyPr/>
          <a:lstStyle/>
          <a:p>
            <a:r>
              <a:rPr lang="zh-CN" altLang="en-US" b="1" dirty="0" smtClean="0">
                <a:solidFill>
                  <a:schemeClr val="accent2"/>
                </a:solidFill>
              </a:rPr>
              <a:t>二、基带信号的频谱特性</a:t>
            </a:r>
            <a:endParaRPr lang="zh-CN" altLang="en-US" b="1" dirty="0">
              <a:solidFill>
                <a:schemeClr val="accent2"/>
              </a:solidFill>
            </a:endParaRPr>
          </a:p>
        </p:txBody>
      </p:sp>
      <p:sp>
        <p:nvSpPr>
          <p:cNvPr id="3" name="内容占位符 2"/>
          <p:cNvSpPr>
            <a:spLocks noGrp="1"/>
          </p:cNvSpPr>
          <p:nvPr>
            <p:ph idx="1"/>
          </p:nvPr>
        </p:nvSpPr>
        <p:spPr>
          <a:xfrm>
            <a:off x="642910" y="1928778"/>
            <a:ext cx="7958166" cy="4286304"/>
          </a:xfrm>
        </p:spPr>
        <p:txBody>
          <a:bodyPr/>
          <a:lstStyle/>
          <a:p>
            <a:pPr>
              <a:buFont typeface="Wingdings" pitchFamily="2" charset="2"/>
              <a:buChar char="Ø"/>
            </a:pPr>
            <a:r>
              <a:rPr lang="zh-CN" altLang="en-US" b="1" dirty="0" smtClean="0"/>
              <a:t>必要性</a:t>
            </a:r>
            <a:r>
              <a:rPr lang="en-US" altLang="zh-CN" b="1" dirty="0" smtClean="0"/>
              <a:t>——</a:t>
            </a:r>
          </a:p>
          <a:p>
            <a:pPr>
              <a:buClr>
                <a:srgbClr val="FF0000"/>
              </a:buClr>
              <a:buFont typeface="Wingdings" pitchFamily="2" charset="2"/>
              <a:buChar char="l"/>
            </a:pPr>
            <a:r>
              <a:rPr lang="zh-CN" altLang="en-US" sz="2400" b="1" dirty="0" smtClean="0"/>
              <a:t>通过谱分析， 可以了解信号需要占据的</a:t>
            </a:r>
            <a:r>
              <a:rPr lang="zh-CN" altLang="en-US" sz="2400" b="1" dirty="0" smtClean="0">
                <a:solidFill>
                  <a:srgbClr val="9900CC"/>
                </a:solidFill>
              </a:rPr>
              <a:t>频带宽度</a:t>
            </a:r>
            <a:r>
              <a:rPr lang="zh-CN" altLang="en-US" sz="2400" b="1" dirty="0" smtClean="0"/>
              <a:t>，所包含的</a:t>
            </a:r>
            <a:r>
              <a:rPr lang="zh-CN" altLang="en-US" sz="2400" b="1" dirty="0">
                <a:solidFill>
                  <a:srgbClr val="9900CC"/>
                </a:solidFill>
              </a:rPr>
              <a:t>频谱分量</a:t>
            </a:r>
            <a:r>
              <a:rPr lang="zh-CN" altLang="en-US" sz="2400" b="1" dirty="0" smtClean="0"/>
              <a:t>，有无直流分量，有无定时分量等。</a:t>
            </a:r>
          </a:p>
          <a:p>
            <a:pPr>
              <a:buClr>
                <a:srgbClr val="FF0000"/>
              </a:buClr>
              <a:buFont typeface="Wingdings" pitchFamily="2" charset="2"/>
              <a:buChar char="l"/>
            </a:pPr>
            <a:r>
              <a:rPr lang="zh-CN" altLang="en-US" sz="2400" b="1" dirty="0" smtClean="0"/>
              <a:t>针对信号谱的特点来选择相匹配的信道，以及确定是否可从信号中提取定时信号。</a:t>
            </a:r>
          </a:p>
          <a:p>
            <a:pPr>
              <a:buClr>
                <a:srgbClr val="FF0000"/>
              </a:buClr>
              <a:buFont typeface="Wingdings" pitchFamily="2" charset="2"/>
              <a:buChar char="Ø"/>
            </a:pPr>
            <a:r>
              <a:rPr lang="zh-CN" altLang="en-US" b="1" dirty="0" smtClean="0"/>
              <a:t> 方法</a:t>
            </a:r>
            <a:r>
              <a:rPr lang="en-US" altLang="zh-CN" b="1" dirty="0" smtClean="0"/>
              <a:t>——</a:t>
            </a:r>
          </a:p>
          <a:p>
            <a:pPr>
              <a:buClr>
                <a:srgbClr val="FF0000"/>
              </a:buClr>
              <a:buFont typeface="Wingdings" pitchFamily="2" charset="2"/>
              <a:buChar char="l"/>
            </a:pPr>
            <a:r>
              <a:rPr lang="zh-CN" altLang="en-US" sz="2400" b="1" dirty="0" smtClean="0"/>
              <a:t>数字基带信号是随机的脉冲序列，没有确定的频谱函数， 所以只能用功率谱来描述它的频谱特性</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21</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4814894" cy="1143000"/>
          </a:xfrm>
        </p:spPr>
        <p:txBody>
          <a:bodyPr/>
          <a:lstStyle/>
          <a:p>
            <a:r>
              <a:rPr lang="zh-CN" altLang="en-US" b="1" dirty="0" smtClean="0">
                <a:solidFill>
                  <a:schemeClr val="accent2"/>
                </a:solidFill>
              </a:rPr>
              <a:t>功率谱的定义</a:t>
            </a:r>
            <a:endParaRPr lang="zh-CN" altLang="en-US"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22</a:t>
            </a:fld>
            <a:r>
              <a:rPr lang="zh-CN" altLang="en-US" smtClean="0"/>
              <a:t>页</a:t>
            </a:r>
            <a:endParaRPr lang="zh-CN" altLang="en-US" dirty="0"/>
          </a:p>
        </p:txBody>
      </p:sp>
      <p:pic>
        <p:nvPicPr>
          <p:cNvPr id="296961" name="Picture 1"/>
          <p:cNvPicPr>
            <a:picLocks noChangeAspect="1" noChangeArrowheads="1"/>
          </p:cNvPicPr>
          <p:nvPr/>
        </p:nvPicPr>
        <p:blipFill>
          <a:blip r:embed="rId2" cstate="print"/>
          <a:srcRect/>
          <a:stretch>
            <a:fillRect/>
          </a:stretch>
        </p:blipFill>
        <p:spPr bwMode="auto">
          <a:xfrm>
            <a:off x="1285852" y="1643050"/>
            <a:ext cx="4866357" cy="1938788"/>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6529406" cy="1143000"/>
          </a:xfrm>
        </p:spPr>
        <p:txBody>
          <a:bodyPr/>
          <a:lstStyle/>
          <a:p>
            <a:r>
              <a:rPr lang="zh-CN" altLang="en-US" b="1" dirty="0" smtClean="0">
                <a:solidFill>
                  <a:schemeClr val="accent2"/>
                </a:solidFill>
              </a:rPr>
              <a:t>随机脉冲序列示意波形</a:t>
            </a:r>
            <a:endParaRPr lang="zh-CN" altLang="en-US"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23</a:t>
            </a:fld>
            <a:r>
              <a:rPr lang="zh-CN" altLang="en-US" smtClean="0"/>
              <a:t>页</a:t>
            </a:r>
            <a:endParaRPr lang="zh-CN" altLang="en-US" dirty="0"/>
          </a:p>
        </p:txBody>
      </p:sp>
      <p:graphicFrame>
        <p:nvGraphicFramePr>
          <p:cNvPr id="122908" name="Object 28"/>
          <p:cNvGraphicFramePr>
            <a:graphicFrameLocks noChangeAspect="1"/>
          </p:cNvGraphicFramePr>
          <p:nvPr/>
        </p:nvGraphicFramePr>
        <p:xfrm>
          <a:off x="755576" y="1268413"/>
          <a:ext cx="7056437" cy="1673225"/>
        </p:xfrm>
        <a:graphic>
          <a:graphicData uri="http://schemas.openxmlformats.org/presentationml/2006/ole">
            <mc:AlternateContent xmlns:mc="http://schemas.openxmlformats.org/markup-compatibility/2006">
              <mc:Choice xmlns:v="urn:schemas-microsoft-com:vml" Requires="v">
                <p:oleObj spid="_x0000_s246944" name="Visio" r:id="rId3" imgW="4226662" imgH="1002487" progId="Visio.Drawing.11">
                  <p:embed/>
                </p:oleObj>
              </mc:Choice>
              <mc:Fallback>
                <p:oleObj name="Visio" r:id="rId3" imgW="4226662" imgH="1002487" progId="Visio.Drawing.11">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268413"/>
                        <a:ext cx="7056437"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0" name="Object 30"/>
          <p:cNvGraphicFramePr>
            <a:graphicFrameLocks noChangeAspect="1"/>
          </p:cNvGraphicFramePr>
          <p:nvPr/>
        </p:nvGraphicFramePr>
        <p:xfrm>
          <a:off x="757163" y="2924175"/>
          <a:ext cx="7054850" cy="1490663"/>
        </p:xfrm>
        <a:graphic>
          <a:graphicData uri="http://schemas.openxmlformats.org/presentationml/2006/ole">
            <mc:AlternateContent xmlns:mc="http://schemas.openxmlformats.org/markup-compatibility/2006">
              <mc:Choice xmlns:v="urn:schemas-microsoft-com:vml" Requires="v">
                <p:oleObj spid="_x0000_s246945" name="Visio" r:id="rId5" imgW="4192219" imgH="886054" progId="Visio.Drawing.11">
                  <p:embed/>
                </p:oleObj>
              </mc:Choice>
              <mc:Fallback>
                <p:oleObj name="Visio" r:id="rId5" imgW="4192219" imgH="886054" progId="Visio.Drawing.11">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163" y="2924175"/>
                        <a:ext cx="705485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2" name="Object 32"/>
          <p:cNvGraphicFramePr>
            <a:graphicFrameLocks noChangeAspect="1"/>
          </p:cNvGraphicFramePr>
          <p:nvPr/>
        </p:nvGraphicFramePr>
        <p:xfrm>
          <a:off x="755576" y="4292600"/>
          <a:ext cx="7056437" cy="1395413"/>
        </p:xfrm>
        <a:graphic>
          <a:graphicData uri="http://schemas.openxmlformats.org/presentationml/2006/ole">
            <mc:AlternateContent xmlns:mc="http://schemas.openxmlformats.org/markup-compatibility/2006">
              <mc:Choice xmlns:v="urn:schemas-microsoft-com:vml" Requires="v">
                <p:oleObj spid="_x0000_s246946" name="Visio" r:id="rId7" imgW="4222394" imgH="834238" progId="Visio.Drawing.11">
                  <p:embed/>
                </p:oleObj>
              </mc:Choice>
              <mc:Fallback>
                <p:oleObj name="Visio" r:id="rId7" imgW="4222394" imgH="834238" progId="Visio.Drawing.11">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4292600"/>
                        <a:ext cx="7056437"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34"/>
          <p:cNvSpPr txBox="1">
            <a:spLocks noChangeArrowheads="1"/>
          </p:cNvSpPr>
          <p:nvPr/>
        </p:nvSpPr>
        <p:spPr bwMode="auto">
          <a:xfrm>
            <a:off x="7792963" y="3433763"/>
            <a:ext cx="869950" cy="366712"/>
          </a:xfrm>
          <a:prstGeom prst="rect">
            <a:avLst/>
          </a:prstGeom>
          <a:noFill/>
          <a:ln w="9525">
            <a:noFill/>
            <a:miter lim="800000"/>
            <a:headEnd/>
            <a:tailEnd/>
          </a:ln>
        </p:spPr>
        <p:txBody>
          <a:bodyPr wrap="none">
            <a:spAutoFit/>
          </a:bodyPr>
          <a:lstStyle/>
          <a:p>
            <a:r>
              <a:rPr lang="zh-CN" altLang="en-US" sz="1800" dirty="0"/>
              <a:t>稳态波</a:t>
            </a:r>
          </a:p>
        </p:txBody>
      </p:sp>
      <p:sp>
        <p:nvSpPr>
          <p:cNvPr id="9" name="Text Box 35"/>
          <p:cNvSpPr txBox="1">
            <a:spLocks noChangeArrowheads="1"/>
          </p:cNvSpPr>
          <p:nvPr/>
        </p:nvSpPr>
        <p:spPr bwMode="auto">
          <a:xfrm>
            <a:off x="7813601" y="5013325"/>
            <a:ext cx="869950" cy="366713"/>
          </a:xfrm>
          <a:prstGeom prst="rect">
            <a:avLst/>
          </a:prstGeom>
          <a:noFill/>
          <a:ln w="9525">
            <a:noFill/>
            <a:miter lim="800000"/>
            <a:headEnd/>
            <a:tailEnd/>
          </a:ln>
        </p:spPr>
        <p:txBody>
          <a:bodyPr wrap="none">
            <a:spAutoFit/>
          </a:bodyPr>
          <a:lstStyle/>
          <a:p>
            <a:r>
              <a:rPr lang="zh-CN" altLang="en-US" sz="1800"/>
              <a:t>交变波</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22908"/>
                                        </p:tgtEl>
                                        <p:attrNameLst>
                                          <p:attrName>style.visibility</p:attrName>
                                        </p:attrNameLst>
                                      </p:cBhvr>
                                      <p:to>
                                        <p:strVal val="visible"/>
                                      </p:to>
                                    </p:set>
                                    <p:animEffect transition="in" filter="fade">
                                      <p:cBhvr>
                                        <p:cTn id="7" dur="800" decel="100000"/>
                                        <p:tgtEl>
                                          <p:spTgt spid="122908"/>
                                        </p:tgtEl>
                                      </p:cBhvr>
                                    </p:animEffect>
                                    <p:anim calcmode="lin" valueType="num">
                                      <p:cBhvr>
                                        <p:cTn id="8" dur="800" decel="100000" fill="hold"/>
                                        <p:tgtEl>
                                          <p:spTgt spid="122908"/>
                                        </p:tgtEl>
                                        <p:attrNameLst>
                                          <p:attrName>style.rotation</p:attrName>
                                        </p:attrNameLst>
                                      </p:cBhvr>
                                      <p:tavLst>
                                        <p:tav tm="0">
                                          <p:val>
                                            <p:fltVal val="-90"/>
                                          </p:val>
                                        </p:tav>
                                        <p:tav tm="100000">
                                          <p:val>
                                            <p:fltVal val="0"/>
                                          </p:val>
                                        </p:tav>
                                      </p:tavLst>
                                    </p:anim>
                                    <p:anim calcmode="lin" valueType="num">
                                      <p:cBhvr>
                                        <p:cTn id="9" dur="800" decel="100000" fill="hold"/>
                                        <p:tgtEl>
                                          <p:spTgt spid="122908"/>
                                        </p:tgtEl>
                                        <p:attrNameLst>
                                          <p:attrName>ppt_x</p:attrName>
                                        </p:attrNameLst>
                                      </p:cBhvr>
                                      <p:tavLst>
                                        <p:tav tm="0">
                                          <p:val>
                                            <p:strVal val="#ppt_x+0.4"/>
                                          </p:val>
                                        </p:tav>
                                        <p:tav tm="100000">
                                          <p:val>
                                            <p:strVal val="#ppt_x-0.05"/>
                                          </p:val>
                                        </p:tav>
                                      </p:tavLst>
                                    </p:anim>
                                    <p:anim calcmode="lin" valueType="num">
                                      <p:cBhvr>
                                        <p:cTn id="10" dur="800" decel="100000" fill="hold"/>
                                        <p:tgtEl>
                                          <p:spTgt spid="12290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2290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22908"/>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122910"/>
                                        </p:tgtEl>
                                        <p:attrNameLst>
                                          <p:attrName>style.visibility</p:attrName>
                                        </p:attrNameLst>
                                      </p:cBhvr>
                                      <p:to>
                                        <p:strVal val="visible"/>
                                      </p:to>
                                    </p:set>
                                    <p:animEffect transition="in" filter="fade">
                                      <p:cBhvr>
                                        <p:cTn id="17" dur="800" decel="100000"/>
                                        <p:tgtEl>
                                          <p:spTgt spid="122910"/>
                                        </p:tgtEl>
                                      </p:cBhvr>
                                    </p:animEffect>
                                    <p:anim calcmode="lin" valueType="num">
                                      <p:cBhvr>
                                        <p:cTn id="18" dur="800" decel="100000" fill="hold"/>
                                        <p:tgtEl>
                                          <p:spTgt spid="122910"/>
                                        </p:tgtEl>
                                        <p:attrNameLst>
                                          <p:attrName>style.rotation</p:attrName>
                                        </p:attrNameLst>
                                      </p:cBhvr>
                                      <p:tavLst>
                                        <p:tav tm="0">
                                          <p:val>
                                            <p:fltVal val="-90"/>
                                          </p:val>
                                        </p:tav>
                                        <p:tav tm="100000">
                                          <p:val>
                                            <p:fltVal val="0"/>
                                          </p:val>
                                        </p:tav>
                                      </p:tavLst>
                                    </p:anim>
                                    <p:anim calcmode="lin" valueType="num">
                                      <p:cBhvr>
                                        <p:cTn id="19" dur="800" decel="100000" fill="hold"/>
                                        <p:tgtEl>
                                          <p:spTgt spid="122910"/>
                                        </p:tgtEl>
                                        <p:attrNameLst>
                                          <p:attrName>ppt_x</p:attrName>
                                        </p:attrNameLst>
                                      </p:cBhvr>
                                      <p:tavLst>
                                        <p:tav tm="0">
                                          <p:val>
                                            <p:strVal val="#ppt_x+0.4"/>
                                          </p:val>
                                        </p:tav>
                                        <p:tav tm="100000">
                                          <p:val>
                                            <p:strVal val="#ppt_x-0.05"/>
                                          </p:val>
                                        </p:tav>
                                      </p:tavLst>
                                    </p:anim>
                                    <p:anim calcmode="lin" valueType="num">
                                      <p:cBhvr>
                                        <p:cTn id="20" dur="800" decel="100000" fill="hold"/>
                                        <p:tgtEl>
                                          <p:spTgt spid="122910"/>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22910"/>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22910"/>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122912"/>
                                        </p:tgtEl>
                                        <p:attrNameLst>
                                          <p:attrName>style.visibility</p:attrName>
                                        </p:attrNameLst>
                                      </p:cBhvr>
                                      <p:to>
                                        <p:strVal val="visible"/>
                                      </p:to>
                                    </p:set>
                                    <p:animEffect transition="in" filter="fade">
                                      <p:cBhvr>
                                        <p:cTn id="27" dur="800" decel="100000"/>
                                        <p:tgtEl>
                                          <p:spTgt spid="122912"/>
                                        </p:tgtEl>
                                      </p:cBhvr>
                                    </p:animEffect>
                                    <p:anim calcmode="lin" valueType="num">
                                      <p:cBhvr>
                                        <p:cTn id="28" dur="800" decel="100000" fill="hold"/>
                                        <p:tgtEl>
                                          <p:spTgt spid="122912"/>
                                        </p:tgtEl>
                                        <p:attrNameLst>
                                          <p:attrName>style.rotation</p:attrName>
                                        </p:attrNameLst>
                                      </p:cBhvr>
                                      <p:tavLst>
                                        <p:tav tm="0">
                                          <p:val>
                                            <p:fltVal val="-90"/>
                                          </p:val>
                                        </p:tav>
                                        <p:tav tm="100000">
                                          <p:val>
                                            <p:fltVal val="0"/>
                                          </p:val>
                                        </p:tav>
                                      </p:tavLst>
                                    </p:anim>
                                    <p:anim calcmode="lin" valueType="num">
                                      <p:cBhvr>
                                        <p:cTn id="29" dur="800" decel="100000" fill="hold"/>
                                        <p:tgtEl>
                                          <p:spTgt spid="122912"/>
                                        </p:tgtEl>
                                        <p:attrNameLst>
                                          <p:attrName>ppt_x</p:attrName>
                                        </p:attrNameLst>
                                      </p:cBhvr>
                                      <p:tavLst>
                                        <p:tav tm="0">
                                          <p:val>
                                            <p:strVal val="#ppt_x+0.4"/>
                                          </p:val>
                                        </p:tav>
                                        <p:tav tm="100000">
                                          <p:val>
                                            <p:strVal val="#ppt_x-0.05"/>
                                          </p:val>
                                        </p:tav>
                                      </p:tavLst>
                                    </p:anim>
                                    <p:anim calcmode="lin" valueType="num">
                                      <p:cBhvr>
                                        <p:cTn id="30" dur="800" decel="100000" fill="hold"/>
                                        <p:tgtEl>
                                          <p:spTgt spid="122912"/>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122912"/>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1229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3529010" cy="1143000"/>
          </a:xfrm>
        </p:spPr>
        <p:txBody>
          <a:bodyPr/>
          <a:lstStyle/>
          <a:p>
            <a:r>
              <a:rPr lang="zh-CN" altLang="en-US" b="1" dirty="0" smtClean="0">
                <a:solidFill>
                  <a:schemeClr val="accent2"/>
                </a:solidFill>
              </a:rPr>
              <a:t>稳态波</a:t>
            </a:r>
            <a:endParaRPr lang="zh-CN" altLang="en-US" b="1" dirty="0">
              <a:solidFill>
                <a:schemeClr val="accent2"/>
              </a:solidFill>
            </a:endParaRPr>
          </a:p>
        </p:txBody>
      </p:sp>
      <p:sp>
        <p:nvSpPr>
          <p:cNvPr id="3" name="内容占位符 2"/>
          <p:cNvSpPr>
            <a:spLocks noGrp="1"/>
          </p:cNvSpPr>
          <p:nvPr>
            <p:ph idx="1"/>
          </p:nvPr>
        </p:nvSpPr>
        <p:spPr>
          <a:xfrm>
            <a:off x="571472" y="1357298"/>
            <a:ext cx="8029604" cy="5143536"/>
          </a:xfrm>
        </p:spPr>
        <p:txBody>
          <a:bodyPr/>
          <a:lstStyle/>
          <a:p>
            <a:pPr>
              <a:buFont typeface="Wingdings" pitchFamily="2" charset="2"/>
              <a:buChar char="Ø"/>
            </a:pPr>
            <a:r>
              <a:rPr lang="zh-CN" altLang="en-US" b="1" dirty="0" smtClean="0"/>
              <a:t>假设</a:t>
            </a:r>
            <a:r>
              <a:rPr lang="en-US" altLang="zh-CN" b="1" dirty="0" smtClean="0"/>
              <a:t>g</a:t>
            </a:r>
            <a:r>
              <a:rPr lang="en-US" altLang="zh-CN" sz="1800" b="1" dirty="0" smtClean="0"/>
              <a:t>1</a:t>
            </a:r>
            <a:r>
              <a:rPr lang="en-US" altLang="zh-CN" b="1" dirty="0" smtClean="0"/>
              <a:t>(t)</a:t>
            </a:r>
            <a:r>
              <a:rPr lang="zh-CN" altLang="en-US" b="1" dirty="0" smtClean="0"/>
              <a:t>和</a:t>
            </a:r>
            <a:r>
              <a:rPr lang="en-US" altLang="zh-CN" b="1" dirty="0" smtClean="0"/>
              <a:t>g</a:t>
            </a:r>
            <a:r>
              <a:rPr lang="en-US" altLang="zh-CN" sz="1800" b="1" dirty="0" smtClean="0"/>
              <a:t>2</a:t>
            </a:r>
            <a:r>
              <a:rPr lang="en-US" altLang="zh-CN" b="1" dirty="0" smtClean="0"/>
              <a:t>(t)</a:t>
            </a:r>
            <a:r>
              <a:rPr lang="zh-CN" altLang="en-US" b="1" dirty="0" smtClean="0"/>
              <a:t>出现的概率分别为</a:t>
            </a:r>
            <a:r>
              <a:rPr lang="en-US" altLang="zh-CN" b="1" dirty="0" smtClean="0"/>
              <a:t>P</a:t>
            </a:r>
            <a:r>
              <a:rPr lang="zh-CN" altLang="en-US" b="1" dirty="0" smtClean="0"/>
              <a:t>和</a:t>
            </a:r>
            <a:r>
              <a:rPr lang="en-US" altLang="zh-CN" b="1" dirty="0" smtClean="0"/>
              <a:t>1-P</a:t>
            </a:r>
            <a:r>
              <a:rPr lang="zh-CN" altLang="en-US" b="1" dirty="0" smtClean="0"/>
              <a:t>，且统计独立。</a:t>
            </a:r>
          </a:p>
          <a:p>
            <a:pPr>
              <a:buFont typeface="Wingdings" pitchFamily="2" charset="2"/>
              <a:buChar char="Ø"/>
            </a:pPr>
            <a:r>
              <a:rPr lang="zh-CN" altLang="en-US" b="1" dirty="0" smtClean="0"/>
              <a:t>可以把</a:t>
            </a:r>
            <a:r>
              <a:rPr lang="en-US" altLang="zh-CN" b="1" dirty="0" smtClean="0"/>
              <a:t>s(t)</a:t>
            </a:r>
            <a:r>
              <a:rPr lang="zh-CN" altLang="en-US" b="1" dirty="0" smtClean="0"/>
              <a:t>分解成稳态波</a:t>
            </a:r>
            <a:r>
              <a:rPr lang="en-US" altLang="zh-CN" b="1" dirty="0" smtClean="0"/>
              <a:t>v(t)</a:t>
            </a:r>
            <a:r>
              <a:rPr lang="zh-CN" altLang="en-US" b="1" dirty="0" smtClean="0"/>
              <a:t>和交变波</a:t>
            </a:r>
            <a:r>
              <a:rPr lang="en-US" altLang="zh-CN" b="1" dirty="0" smtClean="0"/>
              <a:t>u(t)</a:t>
            </a:r>
            <a:endParaRPr lang="zh-CN" altLang="en-US" b="1" dirty="0" smtClean="0"/>
          </a:p>
          <a:p>
            <a:pPr marL="711200" indent="-263525">
              <a:buClr>
                <a:srgbClr val="FF0000"/>
              </a:buClr>
              <a:buFont typeface="Wingdings" pitchFamily="2" charset="2"/>
              <a:buChar char="l"/>
            </a:pPr>
            <a:r>
              <a:rPr lang="zh-CN" altLang="en-US" sz="2400" b="1" dirty="0" smtClean="0"/>
              <a:t>所谓稳态波，即是随机序列</a:t>
            </a:r>
            <a:r>
              <a:rPr lang="en-US" altLang="zh-CN" sz="2400" b="1" dirty="0" smtClean="0"/>
              <a:t>s(t)</a:t>
            </a:r>
            <a:r>
              <a:rPr lang="zh-CN" altLang="en-US" sz="2400" b="1" dirty="0" smtClean="0"/>
              <a:t>的</a:t>
            </a:r>
            <a:r>
              <a:rPr lang="zh-CN" altLang="en-US" sz="2400" b="1" dirty="0" smtClean="0">
                <a:solidFill>
                  <a:srgbClr val="9900CC"/>
                </a:solidFill>
              </a:rPr>
              <a:t>统计平均分量</a:t>
            </a:r>
            <a:r>
              <a:rPr lang="zh-CN" altLang="en-US" sz="2400" b="1" dirty="0" smtClean="0"/>
              <a:t>，它取决于每个码元内出现</a:t>
            </a:r>
            <a:r>
              <a:rPr lang="en-US" altLang="zh-CN" sz="2400" b="1" dirty="0" smtClean="0"/>
              <a:t>g</a:t>
            </a:r>
            <a:r>
              <a:rPr lang="en-US" altLang="zh-CN" sz="1400" b="1" dirty="0" smtClean="0"/>
              <a:t>1</a:t>
            </a:r>
            <a:r>
              <a:rPr lang="en-US" altLang="zh-CN" sz="2400" b="1" dirty="0" smtClean="0"/>
              <a:t>(t)</a:t>
            </a:r>
            <a:r>
              <a:rPr lang="zh-CN" altLang="en-US" sz="2400" b="1" dirty="0" smtClean="0"/>
              <a:t>、</a:t>
            </a:r>
            <a:r>
              <a:rPr lang="en-US" altLang="zh-CN" sz="2400" b="1" dirty="0" smtClean="0"/>
              <a:t>g</a:t>
            </a:r>
            <a:r>
              <a:rPr lang="en-US" altLang="zh-CN" sz="1400" b="1" dirty="0" smtClean="0"/>
              <a:t>2</a:t>
            </a:r>
            <a:r>
              <a:rPr lang="en-US" altLang="zh-CN" sz="2400" b="1" dirty="0" smtClean="0"/>
              <a:t>(t)</a:t>
            </a:r>
            <a:r>
              <a:rPr lang="zh-CN" altLang="en-US" sz="2400" b="1" dirty="0" smtClean="0"/>
              <a:t>的概率加权平均，且每个码元统计平均波形相同，因此可表示成</a:t>
            </a:r>
            <a:endParaRPr lang="en-US" altLang="zh-CN" sz="2400" b="1" dirty="0" smtClean="0"/>
          </a:p>
          <a:p>
            <a:endParaRPr lang="en-US" altLang="zh-CN" sz="2400" b="1" dirty="0" smtClean="0"/>
          </a:p>
          <a:p>
            <a:endParaRPr lang="en-US" altLang="zh-CN" sz="2400" b="1" dirty="0" smtClean="0"/>
          </a:p>
          <a:p>
            <a:endParaRPr lang="en-US" altLang="zh-CN" sz="2400" b="1" dirty="0" smtClean="0"/>
          </a:p>
          <a:p>
            <a:pPr>
              <a:buFont typeface="Wingdings" pitchFamily="2" charset="2"/>
              <a:buChar char="Ø"/>
            </a:pPr>
            <a:r>
              <a:rPr lang="en-US" altLang="zh-CN" b="1" dirty="0" smtClean="0"/>
              <a:t>V(t)</a:t>
            </a:r>
            <a:r>
              <a:rPr lang="zh-CN" altLang="en-US" b="1" dirty="0" smtClean="0"/>
              <a:t>是周期性信号，对应于离散谱</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24</a:t>
            </a:fld>
            <a:r>
              <a:rPr lang="zh-CN" altLang="en-US" smtClean="0"/>
              <a:t>页</a:t>
            </a:r>
            <a:endParaRPr lang="zh-CN" altLang="en-US" dirty="0"/>
          </a:p>
        </p:txBody>
      </p:sp>
      <p:graphicFrame>
        <p:nvGraphicFramePr>
          <p:cNvPr id="295938" name="Object 2"/>
          <p:cNvGraphicFramePr>
            <a:graphicFrameLocks noChangeAspect="1"/>
          </p:cNvGraphicFramePr>
          <p:nvPr/>
        </p:nvGraphicFramePr>
        <p:xfrm>
          <a:off x="899592" y="4271938"/>
          <a:ext cx="7345362" cy="957262"/>
        </p:xfrm>
        <a:graphic>
          <a:graphicData uri="http://schemas.openxmlformats.org/presentationml/2006/ole">
            <mc:AlternateContent xmlns:mc="http://schemas.openxmlformats.org/markup-compatibility/2006">
              <mc:Choice xmlns:v="urn:schemas-microsoft-com:vml" Requires="v">
                <p:oleObj spid="_x0000_s245814" name="Equation" r:id="rId3" imgW="3314520" imgH="431640" progId="Equation.DSMT4">
                  <p:embed/>
                </p:oleObj>
              </mc:Choice>
              <mc:Fallback>
                <p:oleObj name="Equation" r:id="rId3" imgW="331452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271938"/>
                        <a:ext cx="7345362" cy="95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3814762" cy="1143000"/>
          </a:xfrm>
        </p:spPr>
        <p:txBody>
          <a:bodyPr/>
          <a:lstStyle/>
          <a:p>
            <a:r>
              <a:rPr lang="zh-CN" altLang="en-US" b="1" dirty="0" smtClean="0">
                <a:solidFill>
                  <a:schemeClr val="accent2"/>
                </a:solidFill>
              </a:rPr>
              <a:t>交变波</a:t>
            </a:r>
            <a:endParaRPr lang="zh-CN" altLang="en-US" b="1" dirty="0">
              <a:solidFill>
                <a:schemeClr val="accent2"/>
              </a:solidFill>
            </a:endParaRPr>
          </a:p>
        </p:txBody>
      </p:sp>
      <p:sp>
        <p:nvSpPr>
          <p:cNvPr id="3" name="内容占位符 2"/>
          <p:cNvSpPr>
            <a:spLocks noGrp="1"/>
          </p:cNvSpPr>
          <p:nvPr>
            <p:ph idx="1"/>
          </p:nvPr>
        </p:nvSpPr>
        <p:spPr>
          <a:xfrm>
            <a:off x="500034" y="1571612"/>
            <a:ext cx="8286808" cy="4786346"/>
          </a:xfrm>
        </p:spPr>
        <p:txBody>
          <a:bodyPr/>
          <a:lstStyle/>
          <a:p>
            <a:pPr>
              <a:buFont typeface="Wingdings" pitchFamily="2" charset="2"/>
              <a:buChar char="Ø"/>
            </a:pPr>
            <a:r>
              <a:rPr lang="zh-CN" altLang="en-US" b="1" dirty="0" smtClean="0"/>
              <a:t>交变波</a:t>
            </a:r>
            <a:r>
              <a:rPr lang="en-US" altLang="zh-CN" b="1" dirty="0" smtClean="0"/>
              <a:t>u(t)</a:t>
            </a:r>
            <a:r>
              <a:rPr lang="zh-CN" altLang="en-US" b="1" dirty="0" smtClean="0"/>
              <a:t>是</a:t>
            </a:r>
            <a:r>
              <a:rPr lang="en-US" altLang="zh-CN" b="1" dirty="0" smtClean="0"/>
              <a:t>s(t)</a:t>
            </a:r>
            <a:r>
              <a:rPr lang="zh-CN" altLang="en-US" b="1" dirty="0" smtClean="0"/>
              <a:t>与</a:t>
            </a:r>
            <a:r>
              <a:rPr lang="en-US" altLang="zh-CN" b="1" dirty="0" smtClean="0"/>
              <a:t>v(t)</a:t>
            </a:r>
            <a:r>
              <a:rPr lang="zh-CN" altLang="en-US" b="1" dirty="0" smtClean="0"/>
              <a:t>之差</a:t>
            </a:r>
            <a:endParaRPr lang="en-US" altLang="zh-CN" b="1" dirty="0" smtClean="0"/>
          </a:p>
          <a:p>
            <a:pPr>
              <a:buFont typeface="Wingdings" pitchFamily="2" charset="2"/>
              <a:buChar char="Ø"/>
            </a:pPr>
            <a:endParaRPr lang="en-US" altLang="zh-CN" b="1" dirty="0" smtClean="0"/>
          </a:p>
          <a:p>
            <a:pPr>
              <a:buFont typeface="Wingdings" pitchFamily="2" charset="2"/>
              <a:buChar char="Ø"/>
            </a:pPr>
            <a:endParaRPr lang="en-US" altLang="zh-CN" b="1" dirty="0" smtClean="0"/>
          </a:p>
          <a:p>
            <a:pPr>
              <a:buFont typeface="Wingdings" pitchFamily="2" charset="2"/>
              <a:buChar char="Ø"/>
            </a:pPr>
            <a:endParaRPr lang="en-US" altLang="zh-CN" b="1" dirty="0" smtClean="0"/>
          </a:p>
          <a:p>
            <a:pPr>
              <a:buFont typeface="Wingdings" pitchFamily="2" charset="2"/>
              <a:buChar char="Ø"/>
            </a:pPr>
            <a:endParaRPr lang="en-US" altLang="zh-CN" b="1" dirty="0" smtClean="0"/>
          </a:p>
          <a:p>
            <a:pPr>
              <a:buFont typeface="Wingdings" pitchFamily="2" charset="2"/>
              <a:buChar char="Ø"/>
            </a:pPr>
            <a:endParaRPr lang="en-US" altLang="zh-CN" b="1" dirty="0" smtClean="0"/>
          </a:p>
          <a:p>
            <a:pPr>
              <a:buFont typeface="Wingdings" pitchFamily="2" charset="2"/>
              <a:buChar char="Ø"/>
            </a:pPr>
            <a:endParaRPr lang="en-US" altLang="zh-CN" b="1" dirty="0" smtClean="0"/>
          </a:p>
          <a:p>
            <a:r>
              <a:rPr lang="en-US" altLang="zh-CN" b="1" dirty="0" smtClean="0"/>
              <a:t>                        u(t)</a:t>
            </a:r>
            <a:r>
              <a:rPr lang="zh-CN" altLang="en-US" b="1" dirty="0" smtClean="0"/>
              <a:t>是随机脉冲序列</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25</a:t>
            </a:fld>
            <a:r>
              <a:rPr lang="zh-CN" altLang="en-US" smtClean="0"/>
              <a:t>页</a:t>
            </a:r>
            <a:endParaRPr lang="zh-CN" altLang="en-US" dirty="0"/>
          </a:p>
        </p:txBody>
      </p:sp>
      <p:pic>
        <p:nvPicPr>
          <p:cNvPr id="293889" name="Picture 1"/>
          <p:cNvPicPr>
            <a:picLocks noChangeAspect="1" noChangeArrowheads="1"/>
          </p:cNvPicPr>
          <p:nvPr/>
        </p:nvPicPr>
        <p:blipFill>
          <a:blip r:embed="rId2" cstate="print"/>
          <a:srcRect/>
          <a:stretch>
            <a:fillRect/>
          </a:stretch>
        </p:blipFill>
        <p:spPr bwMode="auto">
          <a:xfrm>
            <a:off x="1142976" y="2357438"/>
            <a:ext cx="5857916" cy="3029761"/>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2"/>
                </a:solidFill>
              </a:rPr>
              <a:t>v(t)</a:t>
            </a:r>
            <a:r>
              <a:rPr lang="zh-CN" altLang="en-US" b="1" dirty="0" smtClean="0">
                <a:solidFill>
                  <a:schemeClr val="accent2"/>
                </a:solidFill>
              </a:rPr>
              <a:t>的功率谱密度</a:t>
            </a:r>
            <a:r>
              <a:rPr lang="en-US" altLang="zh-CN" b="1" dirty="0" err="1" smtClean="0">
                <a:solidFill>
                  <a:schemeClr val="accent2"/>
                </a:solidFill>
              </a:rPr>
              <a:t>P</a:t>
            </a:r>
            <a:r>
              <a:rPr lang="en-US" altLang="zh-CN" sz="2400" b="1" dirty="0" err="1" smtClean="0">
                <a:solidFill>
                  <a:schemeClr val="accent2"/>
                </a:solidFill>
              </a:rPr>
              <a:t>v</a:t>
            </a:r>
            <a:r>
              <a:rPr lang="en-US" altLang="zh-CN" b="1" dirty="0" smtClean="0">
                <a:solidFill>
                  <a:schemeClr val="accent2"/>
                </a:solidFill>
              </a:rPr>
              <a:t>(f)</a:t>
            </a:r>
            <a:endParaRPr lang="zh-CN" altLang="en-US" b="1" dirty="0">
              <a:solidFill>
                <a:schemeClr val="accent2"/>
              </a:solidFill>
            </a:endParaRPr>
          </a:p>
        </p:txBody>
      </p:sp>
      <p:sp>
        <p:nvSpPr>
          <p:cNvPr id="3" name="内容占位符 2"/>
          <p:cNvSpPr>
            <a:spLocks noGrp="1"/>
          </p:cNvSpPr>
          <p:nvPr>
            <p:ph idx="1"/>
          </p:nvPr>
        </p:nvSpPr>
        <p:spPr>
          <a:xfrm>
            <a:off x="285720" y="1428736"/>
            <a:ext cx="8501122" cy="5000660"/>
          </a:xfrm>
          <a:noFill/>
          <a:ln w="9525">
            <a:noFill/>
            <a:miter lim="800000"/>
            <a:headEnd/>
            <a:tailEnd/>
          </a:ln>
          <a:effectLst/>
        </p:spPr>
        <p:txBody>
          <a:bodyPr/>
          <a:lstStyle/>
          <a:p>
            <a:pPr>
              <a:buFont typeface="Wingdings" pitchFamily="2" charset="2"/>
              <a:buChar char="Ø"/>
            </a:pPr>
            <a:r>
              <a:rPr lang="en-US" altLang="zh-CN" sz="2400" b="1" dirty="0" smtClean="0"/>
              <a:t>v(t)</a:t>
            </a:r>
            <a:r>
              <a:rPr lang="zh-CN" altLang="en-US" sz="2400" b="1" dirty="0" smtClean="0"/>
              <a:t>是以为</a:t>
            </a:r>
            <a:r>
              <a:rPr lang="en-US" altLang="zh-CN" sz="2400" b="1" dirty="0" smtClean="0"/>
              <a:t>Ts</a:t>
            </a:r>
            <a:r>
              <a:rPr lang="zh-CN" altLang="en-US" sz="2400" b="1" dirty="0" smtClean="0"/>
              <a:t>为周期的周期信号，写成傅立叶级数的形式：</a:t>
            </a:r>
            <a:endParaRPr lang="en-US" altLang="zh-CN" sz="2400" b="1" dirty="0" smtClean="0"/>
          </a:p>
          <a:p>
            <a:r>
              <a:rPr lang="zh-CN" altLang="en-US" sz="2400" dirty="0" smtClean="0"/>
              <a:t>􀂄</a:t>
            </a:r>
            <a:endParaRPr lang="en-US" altLang="zh-CN" sz="2400" dirty="0" smtClean="0"/>
          </a:p>
          <a:p>
            <a:endParaRPr lang="en-US" altLang="zh-CN" sz="2400" dirty="0" smtClean="0"/>
          </a:p>
          <a:p>
            <a:endParaRPr lang="en-US" altLang="zh-CN" sz="2400" dirty="0" smtClean="0"/>
          </a:p>
          <a:p>
            <a:r>
              <a:rPr lang="zh-CN" altLang="en-US" sz="2400" dirty="0" smtClean="0"/>
              <a:t> </a:t>
            </a:r>
            <a:r>
              <a:rPr lang="zh-CN" altLang="en-US" sz="2400" b="1" dirty="0" smtClean="0"/>
              <a:t>在（</a:t>
            </a:r>
            <a:r>
              <a:rPr lang="en-US" altLang="zh-CN" sz="2400" b="1" dirty="0" smtClean="0"/>
              <a:t>-Ts /2</a:t>
            </a:r>
            <a:r>
              <a:rPr lang="zh-CN" altLang="en-US" sz="2400" b="1" dirty="0" smtClean="0"/>
              <a:t>，</a:t>
            </a:r>
            <a:r>
              <a:rPr lang="en-US" altLang="zh-CN" sz="2400" b="1" dirty="0" smtClean="0"/>
              <a:t>Ts/2</a:t>
            </a:r>
            <a:r>
              <a:rPr lang="zh-CN" altLang="en-US" sz="2400" b="1" dirty="0" smtClean="0"/>
              <a:t>）范围内</a:t>
            </a:r>
            <a:r>
              <a:rPr lang="en-US" altLang="zh-CN" sz="2400" b="1" dirty="0" smtClean="0"/>
              <a:t>,</a:t>
            </a:r>
          </a:p>
          <a:p>
            <a:endParaRPr lang="en-US" altLang="zh-CN" sz="2400" b="1" dirty="0" smtClean="0"/>
          </a:p>
          <a:p>
            <a:endParaRPr lang="en-US" altLang="zh-CN" sz="2400" b="1" dirty="0" smtClean="0"/>
          </a:p>
          <a:p>
            <a:endParaRPr lang="en-US" altLang="zh-CN" sz="2400" b="1" dirty="0" smtClean="0"/>
          </a:p>
          <a:p>
            <a:endParaRPr lang="en-US" altLang="zh-CN" sz="2400" b="1" dirty="0" smtClean="0"/>
          </a:p>
          <a:p>
            <a:r>
              <a:rPr lang="zh-CN" altLang="en-US" sz="2400" dirty="0" smtClean="0"/>
              <a:t>                                     只存在于（ </a:t>
            </a:r>
            <a:r>
              <a:rPr lang="en-US" altLang="zh-CN" sz="2400" b="1" dirty="0" smtClean="0"/>
              <a:t>-Ts /2</a:t>
            </a:r>
            <a:r>
              <a:rPr lang="zh-CN" altLang="en-US" sz="2400" b="1" dirty="0" smtClean="0"/>
              <a:t>，</a:t>
            </a:r>
            <a:r>
              <a:rPr lang="en-US" altLang="zh-CN" sz="2400" b="1" dirty="0" smtClean="0"/>
              <a:t>Ts/2 </a:t>
            </a:r>
            <a:r>
              <a:rPr lang="zh-CN" altLang="en-US" sz="2400" b="1" dirty="0" smtClean="0"/>
              <a:t>）范围内</a:t>
            </a:r>
            <a:endParaRPr lang="zh-CN" altLang="en-US" sz="2400"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26</a:t>
            </a:fld>
            <a:r>
              <a:rPr lang="zh-CN" altLang="en-US" smtClean="0"/>
              <a:t>页</a:t>
            </a:r>
            <a:endParaRPr lang="zh-CN" altLang="en-US" dirty="0"/>
          </a:p>
        </p:txBody>
      </p:sp>
      <p:pic>
        <p:nvPicPr>
          <p:cNvPr id="292865" name="Picture 1"/>
          <p:cNvPicPr>
            <a:picLocks noChangeAspect="1" noChangeArrowheads="1"/>
          </p:cNvPicPr>
          <p:nvPr/>
        </p:nvPicPr>
        <p:blipFill>
          <a:blip r:embed="rId3" cstate="print"/>
          <a:srcRect/>
          <a:stretch>
            <a:fillRect/>
          </a:stretch>
        </p:blipFill>
        <p:spPr bwMode="auto">
          <a:xfrm>
            <a:off x="1142976" y="2000240"/>
            <a:ext cx="7221732" cy="1143008"/>
          </a:xfrm>
          <a:prstGeom prst="rect">
            <a:avLst/>
          </a:prstGeom>
          <a:noFill/>
          <a:ln w="9525">
            <a:noFill/>
            <a:miter lim="800000"/>
            <a:headEnd/>
            <a:tailEnd/>
          </a:ln>
          <a:effectLst/>
        </p:spPr>
      </p:pic>
      <p:pic>
        <p:nvPicPr>
          <p:cNvPr id="292867" name="Picture 3"/>
          <p:cNvPicPr>
            <a:picLocks noChangeAspect="1" noChangeArrowheads="1"/>
          </p:cNvPicPr>
          <p:nvPr/>
        </p:nvPicPr>
        <p:blipFill>
          <a:blip r:embed="rId4" cstate="print"/>
          <a:srcRect/>
          <a:stretch>
            <a:fillRect/>
          </a:stretch>
        </p:blipFill>
        <p:spPr bwMode="auto">
          <a:xfrm>
            <a:off x="1071538" y="3929066"/>
            <a:ext cx="7068131" cy="1381129"/>
          </a:xfrm>
          <a:prstGeom prst="rect">
            <a:avLst/>
          </a:prstGeom>
          <a:noFill/>
          <a:ln w="9525">
            <a:noFill/>
            <a:miter lim="800000"/>
            <a:headEnd/>
            <a:tailEnd/>
          </a:ln>
          <a:effectLst/>
        </p:spPr>
      </p:pic>
      <p:pic>
        <p:nvPicPr>
          <p:cNvPr id="292869" name="Picture 5"/>
          <p:cNvPicPr>
            <a:picLocks noChangeAspect="1" noChangeArrowheads="1"/>
          </p:cNvPicPr>
          <p:nvPr/>
        </p:nvPicPr>
        <p:blipFill>
          <a:blip r:embed="rId5" cstate="print"/>
          <a:srcRect/>
          <a:stretch>
            <a:fillRect/>
          </a:stretch>
        </p:blipFill>
        <p:spPr bwMode="auto">
          <a:xfrm>
            <a:off x="500034" y="5357826"/>
            <a:ext cx="2606405" cy="500066"/>
          </a:xfrm>
          <a:prstGeom prst="rect">
            <a:avLst/>
          </a:prstGeom>
          <a:noFill/>
          <a:ln w="9525">
            <a:noFill/>
            <a:miter lim="800000"/>
            <a:headEnd/>
            <a:tailEnd/>
          </a:ln>
          <a:effectLst/>
        </p:spPr>
      </p:pic>
      <p:graphicFrame>
        <p:nvGraphicFramePr>
          <p:cNvPr id="243714" name="Object 7"/>
          <p:cNvGraphicFramePr>
            <a:graphicFrameLocks noChangeAspect="1"/>
          </p:cNvGraphicFramePr>
          <p:nvPr>
            <p:extLst>
              <p:ext uri="{D42A27DB-BD31-4B8C-83A1-F6EECF244321}">
                <p14:modId xmlns:p14="http://schemas.microsoft.com/office/powerpoint/2010/main" val="3181420512"/>
              </p:ext>
            </p:extLst>
          </p:nvPr>
        </p:nvGraphicFramePr>
        <p:xfrm>
          <a:off x="4427984" y="3233943"/>
          <a:ext cx="3141662" cy="433388"/>
        </p:xfrm>
        <a:graphic>
          <a:graphicData uri="http://schemas.openxmlformats.org/presentationml/2006/ole">
            <mc:AlternateContent xmlns:mc="http://schemas.openxmlformats.org/markup-compatibility/2006">
              <mc:Choice xmlns:v="urn:schemas-microsoft-com:vml" Requires="v">
                <p:oleObj spid="_x0000_s243767" name="Equation" r:id="rId6" imgW="1638000" imgH="228600" progId="Equation.DSMT4">
                  <p:embed/>
                </p:oleObj>
              </mc:Choice>
              <mc:Fallback>
                <p:oleObj name="Equation" r:id="rId6" imgW="1638000" imgH="228600" progId="Equation.DSMT4">
                  <p:embed/>
                  <p:pic>
                    <p:nvPicPr>
                      <p:cNvPr id="0" name="Object 7"/>
                      <p:cNvPicPr>
                        <a:picLocks noChangeAspect="1" noChangeArrowheads="1"/>
                      </p:cNvPicPr>
                      <p:nvPr/>
                    </p:nvPicPr>
                    <p:blipFill>
                      <a:blip r:embed="rId7"/>
                      <a:srcRect/>
                      <a:stretch>
                        <a:fillRect/>
                      </a:stretch>
                    </p:blipFill>
                    <p:spPr bwMode="auto">
                      <a:xfrm>
                        <a:off x="4427984" y="3233943"/>
                        <a:ext cx="3141662"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27</a:t>
            </a:fld>
            <a:r>
              <a:rPr lang="zh-CN" altLang="en-US" smtClean="0"/>
              <a:t>页</a:t>
            </a:r>
            <a:endParaRPr lang="zh-CN" altLang="en-US" dirty="0"/>
          </a:p>
        </p:txBody>
      </p:sp>
      <p:pic>
        <p:nvPicPr>
          <p:cNvPr id="291841" name="Picture 1"/>
          <p:cNvPicPr>
            <a:picLocks noChangeAspect="1" noChangeArrowheads="1"/>
          </p:cNvPicPr>
          <p:nvPr/>
        </p:nvPicPr>
        <p:blipFill>
          <a:blip r:embed="rId2" cstate="print"/>
          <a:srcRect/>
          <a:stretch>
            <a:fillRect/>
          </a:stretch>
        </p:blipFill>
        <p:spPr bwMode="auto">
          <a:xfrm>
            <a:off x="714348" y="1155888"/>
            <a:ext cx="7709510" cy="4702004"/>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357298"/>
            <a:ext cx="7772400" cy="5143536"/>
          </a:xfrm>
        </p:spPr>
        <p:txBody>
          <a:bodyPr/>
          <a:lstStyle/>
          <a:p>
            <a:pPr>
              <a:buFont typeface="Wingdings" pitchFamily="2" charset="2"/>
              <a:buChar char="Ø"/>
            </a:pPr>
            <a:r>
              <a:rPr lang="zh-CN" altLang="en-US" b="1" dirty="0" smtClean="0"/>
              <a:t>根据周期信号功率谱密度与付氏系数的关系式</a:t>
            </a:r>
            <a:endParaRPr lang="en-US" altLang="zh-CN" b="1" dirty="0" smtClean="0"/>
          </a:p>
          <a:p>
            <a:endParaRPr lang="en-US" altLang="zh-CN" b="1" dirty="0" smtClean="0"/>
          </a:p>
          <a:p>
            <a:pPr>
              <a:buFont typeface="Wingdings" pitchFamily="2" charset="2"/>
              <a:buChar char="Ø"/>
            </a:pPr>
            <a:endParaRPr lang="en-US" altLang="zh-CN" b="1" dirty="0" smtClean="0"/>
          </a:p>
          <a:p>
            <a:pPr>
              <a:buFont typeface="Wingdings" pitchFamily="2" charset="2"/>
              <a:buChar char="Ø"/>
            </a:pPr>
            <a:endParaRPr lang="en-US" altLang="zh-CN" b="1" dirty="0" smtClean="0"/>
          </a:p>
          <a:p>
            <a:pPr>
              <a:buFont typeface="Wingdings" pitchFamily="2" charset="2"/>
              <a:buChar char="Ø"/>
            </a:pPr>
            <a:r>
              <a:rPr lang="zh-CN" altLang="en-US" b="1" dirty="0" smtClean="0"/>
              <a:t>稳态波的功率谱为离散谱</a:t>
            </a:r>
          </a:p>
          <a:p>
            <a:pPr>
              <a:buFont typeface="Wingdings" pitchFamily="2" charset="2"/>
              <a:buChar char="Ø"/>
            </a:pPr>
            <a:r>
              <a:rPr lang="en-US" altLang="zh-CN" b="1" dirty="0" smtClean="0"/>
              <a:t>m=0</a:t>
            </a:r>
            <a:r>
              <a:rPr lang="zh-CN" altLang="en-US" b="1" dirty="0" smtClean="0"/>
              <a:t>，对应于直流分量</a:t>
            </a:r>
          </a:p>
          <a:p>
            <a:pPr>
              <a:buFont typeface="Wingdings" pitchFamily="2" charset="2"/>
              <a:buChar char="Ø"/>
            </a:pPr>
            <a:r>
              <a:rPr lang="en-US" altLang="zh-CN" b="1" dirty="0" smtClean="0"/>
              <a:t>m=1</a:t>
            </a:r>
            <a:r>
              <a:rPr lang="zh-CN" altLang="en-US" b="1" dirty="0" smtClean="0"/>
              <a:t>，对应于定时分量</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28</a:t>
            </a:fld>
            <a:r>
              <a:rPr lang="zh-CN" altLang="en-US" smtClean="0"/>
              <a:t>页</a:t>
            </a:r>
            <a:endParaRPr lang="zh-CN" altLang="en-US" dirty="0"/>
          </a:p>
        </p:txBody>
      </p:sp>
      <p:pic>
        <p:nvPicPr>
          <p:cNvPr id="290817" name="Picture 1"/>
          <p:cNvPicPr>
            <a:picLocks noChangeAspect="1" noChangeArrowheads="1"/>
          </p:cNvPicPr>
          <p:nvPr/>
        </p:nvPicPr>
        <p:blipFill>
          <a:blip r:embed="rId2" cstate="print"/>
          <a:srcRect/>
          <a:stretch>
            <a:fillRect/>
          </a:stretch>
        </p:blipFill>
        <p:spPr bwMode="auto">
          <a:xfrm>
            <a:off x="1071538" y="2357429"/>
            <a:ext cx="6858048" cy="1868063"/>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accent2"/>
                </a:solidFill>
              </a:rPr>
              <a:t>u(t)</a:t>
            </a:r>
            <a:r>
              <a:rPr lang="zh-CN" altLang="en-US" b="1" dirty="0" smtClean="0">
                <a:solidFill>
                  <a:schemeClr val="accent2"/>
                </a:solidFill>
              </a:rPr>
              <a:t>的功率谱密度</a:t>
            </a:r>
            <a:r>
              <a:rPr lang="en-US" altLang="zh-CN" b="1" dirty="0" err="1" smtClean="0">
                <a:solidFill>
                  <a:schemeClr val="accent2"/>
                </a:solidFill>
              </a:rPr>
              <a:t>P</a:t>
            </a:r>
            <a:r>
              <a:rPr lang="en-US" altLang="zh-CN" sz="2400" b="1" dirty="0" err="1" smtClean="0">
                <a:solidFill>
                  <a:schemeClr val="accent2"/>
                </a:solidFill>
              </a:rPr>
              <a:t>u</a:t>
            </a:r>
            <a:r>
              <a:rPr lang="en-US" altLang="zh-CN" b="1" dirty="0" smtClean="0">
                <a:solidFill>
                  <a:schemeClr val="accent2"/>
                </a:solidFill>
              </a:rPr>
              <a:t>(f)</a:t>
            </a:r>
            <a:endParaRPr lang="zh-CN" altLang="en-US" b="1" dirty="0">
              <a:solidFill>
                <a:schemeClr val="accent2"/>
              </a:solidFill>
            </a:endParaRPr>
          </a:p>
        </p:txBody>
      </p:sp>
      <p:sp>
        <p:nvSpPr>
          <p:cNvPr id="3" name="内容占位符 2"/>
          <p:cNvSpPr>
            <a:spLocks noGrp="1"/>
          </p:cNvSpPr>
          <p:nvPr>
            <p:ph idx="1"/>
          </p:nvPr>
        </p:nvSpPr>
        <p:spPr>
          <a:xfrm>
            <a:off x="685800" y="1571612"/>
            <a:ext cx="7772400" cy="4524388"/>
          </a:xfrm>
        </p:spPr>
        <p:txBody>
          <a:bodyPr/>
          <a:lstStyle/>
          <a:p>
            <a:pPr>
              <a:buFont typeface="Wingdings" pitchFamily="2" charset="2"/>
              <a:buChar char="Ø"/>
            </a:pPr>
            <a:r>
              <a:rPr lang="en-US" altLang="zh-CN" b="1" dirty="0" smtClean="0"/>
              <a:t>u(t)</a:t>
            </a:r>
            <a:r>
              <a:rPr lang="zh-CN" altLang="en-US" b="1" dirty="0" smtClean="0"/>
              <a:t>的截短函数为</a:t>
            </a:r>
          </a:p>
          <a:p>
            <a:r>
              <a:rPr lang="zh-CN" altLang="en-US" b="1" dirty="0" smtClean="0"/>
              <a:t>截取时间</a:t>
            </a:r>
            <a:r>
              <a:rPr lang="en-US" altLang="zh-CN" b="1" dirty="0" smtClean="0"/>
              <a:t>T</a:t>
            </a:r>
            <a:r>
              <a:rPr lang="zh-CN" altLang="en-US" b="1" dirty="0" smtClean="0"/>
              <a:t>是（</a:t>
            </a:r>
            <a:r>
              <a:rPr lang="en-US" altLang="zh-CN" b="1" dirty="0" smtClean="0"/>
              <a:t>2N+1</a:t>
            </a:r>
            <a:r>
              <a:rPr lang="zh-CN" altLang="en-US" b="1" dirty="0" smtClean="0"/>
              <a:t>）个码元的长度</a:t>
            </a:r>
            <a:endParaRPr lang="en-US" altLang="zh-CN" b="1" dirty="0" smtClean="0"/>
          </a:p>
          <a:p>
            <a:endParaRPr lang="en-US" altLang="zh-CN" sz="2800" b="1" dirty="0" smtClean="0"/>
          </a:p>
          <a:p>
            <a:endParaRPr lang="en-US" altLang="zh-CN" sz="2800" b="1" dirty="0" smtClean="0"/>
          </a:p>
          <a:p>
            <a:endParaRPr lang="en-US" altLang="zh-CN" sz="2800" b="1" dirty="0" smtClean="0"/>
          </a:p>
          <a:p>
            <a:r>
              <a:rPr lang="zh-CN" altLang="en-US" sz="2800" dirty="0" smtClean="0"/>
              <a:t>由于</a:t>
            </a:r>
            <a:endParaRPr lang="zh-CN" altLang="en-US" sz="2800"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29</a:t>
            </a:fld>
            <a:r>
              <a:rPr lang="zh-CN" altLang="en-US" smtClean="0"/>
              <a:t>页</a:t>
            </a:r>
            <a:endParaRPr lang="zh-CN" altLang="en-US" dirty="0"/>
          </a:p>
        </p:txBody>
      </p:sp>
      <p:pic>
        <p:nvPicPr>
          <p:cNvPr id="289793" name="Picture 1"/>
          <p:cNvPicPr>
            <a:picLocks noChangeAspect="1" noChangeArrowheads="1"/>
          </p:cNvPicPr>
          <p:nvPr/>
        </p:nvPicPr>
        <p:blipFill>
          <a:blip r:embed="rId2" cstate="print"/>
          <a:srcRect/>
          <a:stretch>
            <a:fillRect/>
          </a:stretch>
        </p:blipFill>
        <p:spPr bwMode="auto">
          <a:xfrm>
            <a:off x="4427984" y="1662497"/>
            <a:ext cx="2714644" cy="470359"/>
          </a:xfrm>
          <a:prstGeom prst="rect">
            <a:avLst/>
          </a:prstGeom>
          <a:noFill/>
          <a:ln w="9525">
            <a:noFill/>
            <a:miter lim="800000"/>
            <a:headEnd/>
            <a:tailEnd/>
          </a:ln>
          <a:effectLst/>
        </p:spPr>
      </p:pic>
      <p:pic>
        <p:nvPicPr>
          <p:cNvPr id="289794" name="Picture 2"/>
          <p:cNvPicPr>
            <a:picLocks noChangeAspect="1" noChangeArrowheads="1"/>
          </p:cNvPicPr>
          <p:nvPr/>
        </p:nvPicPr>
        <p:blipFill>
          <a:blip r:embed="rId3" cstate="print"/>
          <a:srcRect/>
          <a:stretch>
            <a:fillRect/>
          </a:stretch>
        </p:blipFill>
        <p:spPr bwMode="auto">
          <a:xfrm>
            <a:off x="2071670" y="2857496"/>
            <a:ext cx="3892080" cy="1214446"/>
          </a:xfrm>
          <a:prstGeom prst="rect">
            <a:avLst/>
          </a:prstGeom>
          <a:noFill/>
          <a:ln w="9525">
            <a:noFill/>
            <a:miter lim="800000"/>
            <a:headEnd/>
            <a:tailEnd/>
          </a:ln>
          <a:effectLst/>
        </p:spPr>
      </p:pic>
      <p:pic>
        <p:nvPicPr>
          <p:cNvPr id="289795" name="Picture 3"/>
          <p:cNvPicPr>
            <a:picLocks noChangeAspect="1" noChangeArrowheads="1"/>
          </p:cNvPicPr>
          <p:nvPr/>
        </p:nvPicPr>
        <p:blipFill>
          <a:blip r:embed="rId4" cstate="print"/>
          <a:srcRect/>
          <a:stretch>
            <a:fillRect/>
          </a:stretch>
        </p:blipFill>
        <p:spPr bwMode="auto">
          <a:xfrm>
            <a:off x="1285851" y="4859805"/>
            <a:ext cx="7144637" cy="1233491"/>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28736"/>
            <a:ext cx="7772400" cy="4929222"/>
          </a:xfrm>
        </p:spPr>
        <p:txBody>
          <a:bodyPr/>
          <a:lstStyle/>
          <a:p>
            <a:r>
              <a:rPr lang="en-US" altLang="zh-CN" sz="2400" b="1" dirty="0" smtClean="0"/>
              <a:t>5.1 </a:t>
            </a:r>
            <a:r>
              <a:rPr lang="zh-CN" altLang="en-US" sz="2400" b="1" dirty="0" smtClean="0"/>
              <a:t>数字基带传输概述</a:t>
            </a:r>
          </a:p>
          <a:p>
            <a:r>
              <a:rPr lang="en-US" altLang="zh-CN" sz="2400" b="1" dirty="0" smtClean="0"/>
              <a:t>5.2 </a:t>
            </a:r>
            <a:r>
              <a:rPr lang="zh-CN" altLang="en-US" sz="2400" b="1" dirty="0" smtClean="0"/>
              <a:t>数字基带信号及其频谱特性</a:t>
            </a:r>
          </a:p>
          <a:p>
            <a:r>
              <a:rPr lang="en-US" altLang="zh-CN" sz="2400" b="1" dirty="0" smtClean="0"/>
              <a:t>5.3 </a:t>
            </a:r>
            <a:r>
              <a:rPr lang="zh-CN" altLang="en-US" sz="2400" b="1" dirty="0" smtClean="0"/>
              <a:t>基带传输的常用码型</a:t>
            </a:r>
          </a:p>
          <a:p>
            <a:r>
              <a:rPr lang="en-US" altLang="zh-CN" sz="2400" b="1" dirty="0" smtClean="0"/>
              <a:t>5.4 </a:t>
            </a:r>
            <a:r>
              <a:rPr lang="zh-CN" altLang="en-US" sz="2400" b="1" dirty="0" smtClean="0"/>
              <a:t>基带脉冲传输与码间串扰</a:t>
            </a:r>
          </a:p>
          <a:p>
            <a:r>
              <a:rPr lang="en-US" altLang="zh-CN" sz="2400" b="1" dirty="0" smtClean="0"/>
              <a:t>5.5 </a:t>
            </a:r>
            <a:r>
              <a:rPr lang="zh-CN" altLang="en-US" sz="2400" b="1" dirty="0" smtClean="0"/>
              <a:t>无码间串扰的基带传输特性</a:t>
            </a:r>
          </a:p>
          <a:p>
            <a:r>
              <a:rPr lang="en-US" altLang="zh-CN" sz="2400" b="1" dirty="0" smtClean="0"/>
              <a:t>5.6 </a:t>
            </a:r>
            <a:r>
              <a:rPr lang="zh-CN" altLang="en-US" sz="2400" b="1" dirty="0" smtClean="0"/>
              <a:t>无码间串扰基带系统的抗噪声性能</a:t>
            </a:r>
          </a:p>
          <a:p>
            <a:r>
              <a:rPr lang="en-US" altLang="zh-CN" sz="2400" b="1" dirty="0" smtClean="0"/>
              <a:t>5.7 </a:t>
            </a:r>
            <a:r>
              <a:rPr lang="zh-CN" altLang="en-US" sz="2400" b="1" dirty="0" smtClean="0"/>
              <a:t>眼图</a:t>
            </a:r>
          </a:p>
          <a:p>
            <a:r>
              <a:rPr lang="en-US" altLang="zh-CN" sz="2400" b="1" dirty="0" smtClean="0"/>
              <a:t>5.8 </a:t>
            </a:r>
            <a:r>
              <a:rPr lang="zh-CN" altLang="en-US" sz="2400" b="1" dirty="0" smtClean="0"/>
              <a:t>均衡技术</a:t>
            </a:r>
          </a:p>
          <a:p>
            <a:r>
              <a:rPr lang="zh-CN" altLang="en-US" sz="2400" dirty="0" smtClean="0"/>
              <a:t>作业：</a:t>
            </a:r>
            <a:r>
              <a:rPr lang="en-US" altLang="zh-CN" sz="2400" b="1" dirty="0" smtClean="0"/>
              <a:t>1</a:t>
            </a:r>
            <a:r>
              <a:rPr lang="zh-CN" altLang="en-US" sz="2400" b="1" dirty="0" smtClean="0"/>
              <a:t>、</a:t>
            </a:r>
            <a:r>
              <a:rPr lang="en-US" altLang="zh-CN" sz="2400" b="1" dirty="0" smtClean="0"/>
              <a:t> 2</a:t>
            </a:r>
            <a:r>
              <a:rPr lang="zh-CN" altLang="en-US" sz="2400" b="1" dirty="0" smtClean="0"/>
              <a:t>、</a:t>
            </a:r>
            <a:r>
              <a:rPr lang="en-US" altLang="zh-CN" sz="2400" b="1" dirty="0" smtClean="0"/>
              <a:t>6</a:t>
            </a:r>
            <a:r>
              <a:rPr lang="zh-CN" altLang="en-US" sz="2400" b="1" dirty="0" smtClean="0"/>
              <a:t>、</a:t>
            </a:r>
            <a:r>
              <a:rPr lang="en-US" altLang="zh-CN" sz="2400" b="1" dirty="0" smtClean="0"/>
              <a:t>7</a:t>
            </a:r>
            <a:r>
              <a:rPr lang="zh-CN" altLang="en-US" sz="2400" b="1" dirty="0" smtClean="0"/>
              <a:t>、</a:t>
            </a:r>
            <a:r>
              <a:rPr lang="en-US" altLang="zh-CN" sz="2400" b="1" dirty="0" smtClean="0"/>
              <a:t>11</a:t>
            </a:r>
            <a:r>
              <a:rPr lang="zh-CN" altLang="en-US" sz="2400" b="1" dirty="0" smtClean="0"/>
              <a:t>、</a:t>
            </a:r>
            <a:r>
              <a:rPr lang="en-US" altLang="zh-CN" sz="2400" b="1" dirty="0" smtClean="0"/>
              <a:t>12</a:t>
            </a:r>
            <a:r>
              <a:rPr lang="zh-CN" altLang="en-US" sz="2400" b="1" dirty="0" smtClean="0"/>
              <a:t>、</a:t>
            </a:r>
            <a:r>
              <a:rPr lang="en-US" altLang="zh-CN" sz="2400" b="1" dirty="0" smtClean="0"/>
              <a:t>13</a:t>
            </a:r>
            <a:r>
              <a:rPr lang="zh-CN" altLang="en-US" sz="2400" b="1" smtClean="0"/>
              <a:t>、</a:t>
            </a:r>
            <a:r>
              <a:rPr lang="en-US" altLang="zh-CN" sz="2400" b="1" smtClean="0"/>
              <a:t>18</a:t>
            </a:r>
            <a:r>
              <a:rPr lang="zh-CN" altLang="en-US" sz="2400" b="1" dirty="0" smtClean="0"/>
              <a:t>、</a:t>
            </a:r>
            <a:r>
              <a:rPr lang="en-US" altLang="zh-CN" sz="2400" b="1" dirty="0" smtClean="0"/>
              <a:t>19</a:t>
            </a:r>
            <a:r>
              <a:rPr lang="zh-CN" altLang="en-US" sz="2400" b="1" dirty="0" smtClean="0"/>
              <a:t>、</a:t>
            </a:r>
            <a:r>
              <a:rPr lang="en-US" altLang="zh-CN" sz="2400" b="1" dirty="0" smtClean="0"/>
              <a:t>20</a:t>
            </a:r>
            <a:endParaRPr lang="zh-CN" altLang="en-US" sz="2400"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57298"/>
            <a:ext cx="7772400" cy="785818"/>
          </a:xfrm>
        </p:spPr>
        <p:txBody>
          <a:bodyPr/>
          <a:lstStyle/>
          <a:p>
            <a:r>
              <a:rPr lang="zh-CN" altLang="en-US" b="1" dirty="0" smtClean="0"/>
              <a:t>则有</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30</a:t>
            </a:fld>
            <a:r>
              <a:rPr lang="zh-CN" altLang="en-US" smtClean="0"/>
              <a:t>页</a:t>
            </a:r>
            <a:endParaRPr lang="zh-CN" altLang="en-US" dirty="0"/>
          </a:p>
        </p:txBody>
      </p:sp>
      <p:pic>
        <p:nvPicPr>
          <p:cNvPr id="288769" name="Picture 1"/>
          <p:cNvPicPr>
            <a:picLocks noChangeAspect="1" noChangeArrowheads="1"/>
          </p:cNvPicPr>
          <p:nvPr/>
        </p:nvPicPr>
        <p:blipFill>
          <a:blip r:embed="rId2" cstate="print"/>
          <a:srcRect/>
          <a:stretch>
            <a:fillRect/>
          </a:stretch>
        </p:blipFill>
        <p:spPr bwMode="auto">
          <a:xfrm>
            <a:off x="982048" y="1981845"/>
            <a:ext cx="6733224" cy="4019619"/>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3143248"/>
            <a:ext cx="7772400" cy="785818"/>
          </a:xfrm>
        </p:spPr>
        <p:txBody>
          <a:bodyPr/>
          <a:lstStyle/>
          <a:p>
            <a:pPr>
              <a:buFont typeface="Wingdings" pitchFamily="2" charset="2"/>
              <a:buChar char="Ø"/>
            </a:pPr>
            <a:r>
              <a:rPr lang="zh-CN" altLang="en-US" b="1" dirty="0" smtClean="0"/>
              <a:t>其统计平均为</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31</a:t>
            </a:fld>
            <a:r>
              <a:rPr lang="zh-CN" altLang="en-US" smtClean="0"/>
              <a:t>页</a:t>
            </a:r>
            <a:endParaRPr lang="zh-CN" altLang="en-US" dirty="0"/>
          </a:p>
        </p:txBody>
      </p:sp>
      <p:pic>
        <p:nvPicPr>
          <p:cNvPr id="287745" name="Picture 1"/>
          <p:cNvPicPr>
            <a:picLocks noChangeAspect="1" noChangeArrowheads="1"/>
          </p:cNvPicPr>
          <p:nvPr/>
        </p:nvPicPr>
        <p:blipFill>
          <a:blip r:embed="rId2" cstate="print"/>
          <a:srcRect/>
          <a:stretch>
            <a:fillRect/>
          </a:stretch>
        </p:blipFill>
        <p:spPr bwMode="auto">
          <a:xfrm>
            <a:off x="365288" y="1285860"/>
            <a:ext cx="8121480" cy="1714512"/>
          </a:xfrm>
          <a:prstGeom prst="rect">
            <a:avLst/>
          </a:prstGeom>
          <a:noFill/>
          <a:ln w="9525">
            <a:noFill/>
            <a:miter lim="800000"/>
            <a:headEnd/>
            <a:tailEnd/>
          </a:ln>
          <a:effectLst/>
        </p:spPr>
      </p:pic>
      <p:pic>
        <p:nvPicPr>
          <p:cNvPr id="287746" name="Picture 2"/>
          <p:cNvPicPr>
            <a:picLocks noChangeAspect="1" noChangeArrowheads="1"/>
          </p:cNvPicPr>
          <p:nvPr/>
        </p:nvPicPr>
        <p:blipFill>
          <a:blip r:embed="rId3" cstate="print"/>
          <a:srcRect/>
          <a:stretch>
            <a:fillRect/>
          </a:stretch>
        </p:blipFill>
        <p:spPr bwMode="auto">
          <a:xfrm>
            <a:off x="263550" y="3786190"/>
            <a:ext cx="8237540" cy="2214578"/>
          </a:xfrm>
          <a:prstGeom prst="rect">
            <a:avLst/>
          </a:prstGeom>
          <a:noFill/>
          <a:ln w="9525">
            <a:noFill/>
            <a:miter lim="800000"/>
            <a:headEnd/>
            <a:tailEnd/>
          </a:ln>
          <a:effectLst/>
        </p:spPr>
      </p:pic>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285860"/>
            <a:ext cx="7772400" cy="4810140"/>
          </a:xfrm>
        </p:spPr>
        <p:txBody>
          <a:bodyPr/>
          <a:lstStyle/>
          <a:p>
            <a:pPr>
              <a:buFont typeface="Wingdings" pitchFamily="2" charset="2"/>
              <a:buChar char="Ø"/>
            </a:pPr>
            <a:r>
              <a:rPr lang="zh-CN" altLang="en-US" b="1" dirty="0" smtClean="0"/>
              <a:t>当</a:t>
            </a:r>
            <a:r>
              <a:rPr lang="en-US" altLang="zh-CN" b="1" dirty="0" smtClean="0"/>
              <a:t>m=n</a:t>
            </a:r>
            <a:r>
              <a:rPr lang="zh-CN" altLang="en-US" b="1" dirty="0" smtClean="0"/>
              <a:t>时</a:t>
            </a:r>
            <a:endParaRPr lang="en-US" altLang="zh-CN" b="1" dirty="0" smtClean="0"/>
          </a:p>
          <a:p>
            <a:endParaRPr lang="en-US" altLang="zh-CN" b="1" dirty="0" smtClean="0"/>
          </a:p>
          <a:p>
            <a:endParaRPr lang="en-US" altLang="zh-CN" b="1" dirty="0" smtClean="0"/>
          </a:p>
          <a:p>
            <a:pPr>
              <a:buFont typeface="Wingdings" pitchFamily="2" charset="2"/>
              <a:buChar char="Ø"/>
            </a:pPr>
            <a:r>
              <a:rPr lang="zh-CN" altLang="en-US" b="1" dirty="0" smtClean="0"/>
              <a:t>当</a:t>
            </a:r>
            <a:r>
              <a:rPr lang="en-US" altLang="zh-CN" b="1" dirty="0" err="1" smtClean="0"/>
              <a:t>m≠n</a:t>
            </a:r>
            <a:r>
              <a:rPr lang="zh-CN" altLang="en-US" b="1" dirty="0" smtClean="0"/>
              <a:t>时</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32</a:t>
            </a:fld>
            <a:r>
              <a:rPr lang="zh-CN" altLang="en-US" smtClean="0"/>
              <a:t>页</a:t>
            </a:r>
            <a:endParaRPr lang="zh-CN" altLang="en-US" dirty="0"/>
          </a:p>
        </p:txBody>
      </p:sp>
      <p:pic>
        <p:nvPicPr>
          <p:cNvPr id="286721" name="Picture 1"/>
          <p:cNvPicPr>
            <a:picLocks noChangeAspect="1" noChangeArrowheads="1"/>
          </p:cNvPicPr>
          <p:nvPr/>
        </p:nvPicPr>
        <p:blipFill>
          <a:blip r:embed="rId2" cstate="print"/>
          <a:srcRect/>
          <a:stretch>
            <a:fillRect/>
          </a:stretch>
        </p:blipFill>
        <p:spPr bwMode="auto">
          <a:xfrm>
            <a:off x="1357290" y="2000240"/>
            <a:ext cx="5279644" cy="1214446"/>
          </a:xfrm>
          <a:prstGeom prst="rect">
            <a:avLst/>
          </a:prstGeom>
          <a:noFill/>
          <a:ln w="9525">
            <a:noFill/>
            <a:miter lim="800000"/>
            <a:headEnd/>
            <a:tailEnd/>
          </a:ln>
          <a:effectLst/>
        </p:spPr>
      </p:pic>
      <p:pic>
        <p:nvPicPr>
          <p:cNvPr id="286722" name="Picture 2"/>
          <p:cNvPicPr>
            <a:picLocks noChangeAspect="1" noChangeArrowheads="1"/>
          </p:cNvPicPr>
          <p:nvPr/>
        </p:nvPicPr>
        <p:blipFill>
          <a:blip r:embed="rId3" cstate="print"/>
          <a:srcRect/>
          <a:stretch>
            <a:fillRect/>
          </a:stretch>
        </p:blipFill>
        <p:spPr bwMode="auto">
          <a:xfrm>
            <a:off x="1142976" y="3929066"/>
            <a:ext cx="5817716" cy="1524003"/>
          </a:xfrm>
          <a:prstGeom prst="rect">
            <a:avLst/>
          </a:prstGeom>
          <a:noFill/>
          <a:ln w="9525">
            <a:noFill/>
            <a:miter lim="800000"/>
            <a:headEnd/>
            <a:tailEnd/>
          </a:ln>
          <a:effectLst/>
        </p:spPr>
      </p:pic>
    </p:spTree>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33</a:t>
            </a:fld>
            <a:r>
              <a:rPr lang="zh-CN" altLang="en-US" smtClean="0"/>
              <a:t>页</a:t>
            </a:r>
            <a:endParaRPr lang="zh-CN" altLang="en-US" dirty="0"/>
          </a:p>
        </p:txBody>
      </p:sp>
      <p:pic>
        <p:nvPicPr>
          <p:cNvPr id="285697" name="Picture 1"/>
          <p:cNvPicPr>
            <a:picLocks noChangeAspect="1" noChangeArrowheads="1"/>
          </p:cNvPicPr>
          <p:nvPr/>
        </p:nvPicPr>
        <p:blipFill>
          <a:blip r:embed="rId2" cstate="print"/>
          <a:srcRect/>
          <a:stretch>
            <a:fillRect/>
          </a:stretch>
        </p:blipFill>
        <p:spPr bwMode="auto">
          <a:xfrm>
            <a:off x="1150760" y="1428737"/>
            <a:ext cx="6993140" cy="4532380"/>
          </a:xfrm>
          <a:prstGeom prst="rect">
            <a:avLst/>
          </a:prstGeom>
          <a:noFill/>
          <a:ln w="9525">
            <a:noFill/>
            <a:miter lim="800000"/>
            <a:headEnd/>
            <a:tailEnd/>
          </a:ln>
          <a:effectLst/>
        </p:spPr>
      </p:pic>
    </p:spTree>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000" y="357166"/>
            <a:ext cx="8172480" cy="1143000"/>
          </a:xfrm>
        </p:spPr>
        <p:txBody>
          <a:bodyPr/>
          <a:lstStyle/>
          <a:p>
            <a:r>
              <a:rPr lang="en-US" altLang="zh-CN" b="1" dirty="0" smtClean="0">
                <a:solidFill>
                  <a:schemeClr val="accent2"/>
                </a:solidFill>
              </a:rPr>
              <a:t>s(t)=u(t)+v(t)</a:t>
            </a:r>
            <a:r>
              <a:rPr lang="zh-CN" altLang="en-US" b="1" dirty="0" smtClean="0">
                <a:solidFill>
                  <a:schemeClr val="accent2"/>
                </a:solidFill>
              </a:rPr>
              <a:t>的功率谱密度</a:t>
            </a:r>
            <a:r>
              <a:rPr lang="en-US" altLang="zh-CN" b="1" dirty="0" smtClean="0">
                <a:solidFill>
                  <a:schemeClr val="accent2"/>
                </a:solidFill>
              </a:rPr>
              <a:t>P</a:t>
            </a:r>
            <a:r>
              <a:rPr lang="en-US" altLang="zh-CN" sz="3200" b="1" dirty="0" smtClean="0">
                <a:solidFill>
                  <a:schemeClr val="accent2"/>
                </a:solidFill>
              </a:rPr>
              <a:t>s</a:t>
            </a:r>
            <a:r>
              <a:rPr lang="en-US" altLang="zh-CN" b="1" dirty="0" smtClean="0">
                <a:solidFill>
                  <a:schemeClr val="accent2"/>
                </a:solidFill>
              </a:rPr>
              <a:t>(f)</a:t>
            </a:r>
            <a:endParaRPr lang="zh-CN" altLang="en-US" b="1" dirty="0">
              <a:solidFill>
                <a:schemeClr val="accent2"/>
              </a:solidFill>
            </a:endParaRPr>
          </a:p>
        </p:txBody>
      </p:sp>
      <p:sp>
        <p:nvSpPr>
          <p:cNvPr id="3" name="内容占位符 2"/>
          <p:cNvSpPr>
            <a:spLocks noGrp="1"/>
          </p:cNvSpPr>
          <p:nvPr>
            <p:ph idx="1"/>
          </p:nvPr>
        </p:nvSpPr>
        <p:spPr>
          <a:xfrm>
            <a:off x="685800" y="1357298"/>
            <a:ext cx="7772400" cy="5143536"/>
          </a:xfrm>
        </p:spPr>
        <p:txBody>
          <a:bodyPr/>
          <a:lstStyle/>
          <a:p>
            <a:pPr>
              <a:buFont typeface="Wingdings" pitchFamily="2" charset="2"/>
              <a:buChar char="Ø"/>
            </a:pPr>
            <a:r>
              <a:rPr lang="en-US" altLang="zh-CN" b="1" dirty="0" smtClean="0"/>
              <a:t>s(t)</a:t>
            </a:r>
            <a:r>
              <a:rPr lang="zh-CN" altLang="en-US" b="1" dirty="0" smtClean="0"/>
              <a:t>的功率谱为</a:t>
            </a:r>
            <a:r>
              <a:rPr lang="zh-CN" altLang="en-US" sz="2800" b="1" dirty="0" smtClean="0"/>
              <a:t>：</a:t>
            </a:r>
            <a:endParaRPr lang="en-US" altLang="zh-CN" sz="2800" b="1" dirty="0" smtClean="0"/>
          </a:p>
          <a:p>
            <a:endParaRPr lang="en-US" altLang="zh-CN" sz="2800" b="1" dirty="0" smtClean="0"/>
          </a:p>
          <a:p>
            <a:endParaRPr lang="en-US" altLang="zh-CN" sz="2800" b="1" dirty="0" smtClean="0"/>
          </a:p>
          <a:p>
            <a:endParaRPr lang="en-US" altLang="zh-CN" sz="2800" b="1" dirty="0" smtClean="0"/>
          </a:p>
          <a:p>
            <a:endParaRPr lang="en-US" altLang="zh-CN" sz="2800" b="1" dirty="0" smtClean="0"/>
          </a:p>
          <a:p>
            <a:pPr>
              <a:buFont typeface="Wingdings" pitchFamily="2" charset="2"/>
              <a:buChar char="Ø"/>
            </a:pPr>
            <a:r>
              <a:rPr lang="zh-CN" altLang="en-US" sz="2800" b="1" dirty="0" smtClean="0"/>
              <a:t>写成单边谱</a:t>
            </a:r>
            <a:endParaRPr lang="zh-CN" altLang="en-US" sz="28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34</a:t>
            </a:fld>
            <a:r>
              <a:rPr lang="zh-CN" altLang="en-US" smtClean="0"/>
              <a:t>页</a:t>
            </a:r>
            <a:endParaRPr lang="zh-CN" altLang="en-US" dirty="0"/>
          </a:p>
        </p:txBody>
      </p:sp>
      <p:pic>
        <p:nvPicPr>
          <p:cNvPr id="284673" name="Picture 1"/>
          <p:cNvPicPr>
            <a:picLocks noChangeAspect="1" noChangeArrowheads="1"/>
          </p:cNvPicPr>
          <p:nvPr/>
        </p:nvPicPr>
        <p:blipFill>
          <a:blip r:embed="rId2" cstate="print"/>
          <a:srcRect/>
          <a:stretch>
            <a:fillRect/>
          </a:stretch>
        </p:blipFill>
        <p:spPr bwMode="auto">
          <a:xfrm>
            <a:off x="1060130" y="2143116"/>
            <a:ext cx="6071622" cy="1852623"/>
          </a:xfrm>
          <a:prstGeom prst="rect">
            <a:avLst/>
          </a:prstGeom>
          <a:noFill/>
          <a:ln w="9525">
            <a:noFill/>
            <a:miter lim="800000"/>
            <a:headEnd/>
            <a:tailEnd/>
          </a:ln>
          <a:effectLst/>
        </p:spPr>
      </p:pic>
      <p:pic>
        <p:nvPicPr>
          <p:cNvPr id="284674" name="Picture 2"/>
          <p:cNvPicPr>
            <a:picLocks noChangeAspect="1" noChangeArrowheads="1"/>
          </p:cNvPicPr>
          <p:nvPr/>
        </p:nvPicPr>
        <p:blipFill>
          <a:blip r:embed="rId3" cstate="print"/>
          <a:srcRect/>
          <a:stretch>
            <a:fillRect/>
          </a:stretch>
        </p:blipFill>
        <p:spPr bwMode="auto">
          <a:xfrm>
            <a:off x="928661" y="4429132"/>
            <a:ext cx="7153737" cy="1785950"/>
          </a:xfrm>
          <a:prstGeom prst="rect">
            <a:avLst/>
          </a:prstGeom>
          <a:noFill/>
          <a:ln w="9525">
            <a:noFill/>
            <a:miter lim="800000"/>
            <a:headEnd/>
            <a:tailEnd/>
          </a:ln>
          <a:effectLst/>
        </p:spPr>
      </p:pic>
    </p:spTree>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5800" y="260648"/>
            <a:ext cx="2457440" cy="1143000"/>
          </a:xfrm>
        </p:spPr>
        <p:txBody>
          <a:bodyPr/>
          <a:lstStyle/>
          <a:p>
            <a:r>
              <a:rPr lang="zh-CN" altLang="en-US" sz="4800" b="1" dirty="0" smtClean="0">
                <a:solidFill>
                  <a:schemeClr val="accent2"/>
                </a:solidFill>
              </a:rPr>
              <a:t>结论</a:t>
            </a:r>
            <a:endParaRPr lang="zh-CN" altLang="en-US" sz="4800" b="1" dirty="0">
              <a:solidFill>
                <a:schemeClr val="accent2"/>
              </a:solidFill>
            </a:endParaRPr>
          </a:p>
        </p:txBody>
      </p:sp>
      <p:sp>
        <p:nvSpPr>
          <p:cNvPr id="3" name="内容占位符 2"/>
          <p:cNvSpPr>
            <a:spLocks noGrp="1"/>
          </p:cNvSpPr>
          <p:nvPr>
            <p:ph idx="1"/>
          </p:nvPr>
        </p:nvSpPr>
        <p:spPr>
          <a:xfrm>
            <a:off x="714348" y="1643050"/>
            <a:ext cx="7772400" cy="4114800"/>
          </a:xfrm>
        </p:spPr>
        <p:txBody>
          <a:bodyPr/>
          <a:lstStyle/>
          <a:p>
            <a:pPr>
              <a:buFont typeface="Wingdings" pitchFamily="2" charset="2"/>
              <a:buChar char="Ø"/>
            </a:pPr>
            <a:r>
              <a:rPr lang="zh-CN" altLang="en-US" b="1" dirty="0" smtClean="0"/>
              <a:t>随机脉冲序列的功率谱密度可能包含连续谱和离散谱。</a:t>
            </a:r>
          </a:p>
          <a:p>
            <a:pPr>
              <a:buFont typeface="Wingdings" pitchFamily="2" charset="2"/>
              <a:buChar char="Ø"/>
            </a:pPr>
            <a:r>
              <a:rPr lang="zh-CN" altLang="en-US" b="1" dirty="0" smtClean="0"/>
              <a:t>对于连续谱而言，由于</a:t>
            </a:r>
            <a:r>
              <a:rPr lang="en-US" altLang="zh-CN" b="1" dirty="0" smtClean="0"/>
              <a:t>g</a:t>
            </a:r>
            <a:r>
              <a:rPr lang="en-US" altLang="zh-CN" b="1" baseline="-25000" dirty="0" smtClean="0"/>
              <a:t>1</a:t>
            </a:r>
            <a:r>
              <a:rPr lang="en-US" altLang="zh-CN" b="1" dirty="0" smtClean="0"/>
              <a:t>(t)≠g</a:t>
            </a:r>
            <a:r>
              <a:rPr lang="en-US" altLang="zh-CN" b="1" baseline="-25000" dirty="0" smtClean="0"/>
              <a:t>2</a:t>
            </a:r>
            <a:r>
              <a:rPr lang="en-US" altLang="zh-CN" b="1" dirty="0" smtClean="0"/>
              <a:t>(t)</a:t>
            </a:r>
            <a:r>
              <a:rPr lang="zh-CN" altLang="en-US" b="1" dirty="0" smtClean="0"/>
              <a:t>，因而总是存在的；由</a:t>
            </a:r>
            <a:r>
              <a:rPr lang="zh-CN" altLang="en-US" b="1" dirty="0" smtClean="0">
                <a:solidFill>
                  <a:srgbClr val="FF0000"/>
                </a:solidFill>
              </a:rPr>
              <a:t>连续谱可确定信号带宽</a:t>
            </a:r>
            <a:r>
              <a:rPr lang="zh-CN" altLang="en-US" b="1" dirty="0" smtClean="0"/>
              <a:t>。</a:t>
            </a:r>
          </a:p>
          <a:p>
            <a:pPr>
              <a:buFont typeface="Wingdings" pitchFamily="2" charset="2"/>
              <a:buChar char="Ø"/>
            </a:pPr>
            <a:r>
              <a:rPr lang="zh-CN" altLang="en-US" b="1" dirty="0" smtClean="0"/>
              <a:t>离散谱是否存在，取决</a:t>
            </a:r>
            <a:r>
              <a:rPr lang="en-US" altLang="zh-CN" b="1" dirty="0" smtClean="0"/>
              <a:t>g</a:t>
            </a:r>
            <a:r>
              <a:rPr lang="en-US" altLang="zh-CN" b="1" baseline="-25000" dirty="0" smtClean="0"/>
              <a:t>1</a:t>
            </a:r>
            <a:r>
              <a:rPr lang="en-US" altLang="zh-CN" b="1" dirty="0" smtClean="0"/>
              <a:t>(t)</a:t>
            </a:r>
            <a:r>
              <a:rPr lang="zh-CN" altLang="en-US" b="1" dirty="0" smtClean="0"/>
              <a:t>和</a:t>
            </a:r>
            <a:r>
              <a:rPr lang="en-US" altLang="zh-CN" b="1" dirty="0" smtClean="0"/>
              <a:t>g</a:t>
            </a:r>
            <a:r>
              <a:rPr lang="en-US" altLang="zh-CN" b="1" baseline="-25000" dirty="0" smtClean="0"/>
              <a:t>2</a:t>
            </a:r>
            <a:r>
              <a:rPr lang="en-US" altLang="zh-CN" b="1" dirty="0" smtClean="0"/>
              <a:t>(t)</a:t>
            </a:r>
            <a:r>
              <a:rPr lang="zh-CN" altLang="en-US" b="1" dirty="0" smtClean="0"/>
              <a:t>的波形及其出现的概率</a:t>
            </a:r>
            <a:r>
              <a:rPr lang="en-US" altLang="zh-CN" b="1" dirty="0" smtClean="0"/>
              <a:t>P</a:t>
            </a:r>
            <a:r>
              <a:rPr lang="zh-CN" altLang="en-US" b="1" dirty="0" smtClean="0"/>
              <a:t>。</a:t>
            </a:r>
          </a:p>
          <a:p>
            <a:pPr>
              <a:buFont typeface="Wingdings" pitchFamily="2" charset="2"/>
              <a:buChar char="Ø"/>
            </a:pPr>
            <a:r>
              <a:rPr lang="zh-CN" altLang="en-US" b="1" dirty="0" smtClean="0"/>
              <a:t>当</a:t>
            </a:r>
            <a:r>
              <a:rPr lang="en-US" altLang="zh-CN" b="1" dirty="0" smtClean="0"/>
              <a:t>g</a:t>
            </a:r>
            <a:r>
              <a:rPr lang="en-US" altLang="zh-CN" b="1" baseline="-25000" dirty="0" smtClean="0"/>
              <a:t>1</a:t>
            </a:r>
            <a:r>
              <a:rPr lang="en-US" altLang="zh-CN" b="1" dirty="0" smtClean="0"/>
              <a:t>(t)=-g</a:t>
            </a:r>
            <a:r>
              <a:rPr lang="en-US" altLang="zh-CN" b="1" baseline="-25000" dirty="0" smtClean="0"/>
              <a:t>2</a:t>
            </a:r>
            <a:r>
              <a:rPr lang="en-US" altLang="zh-CN" b="1" dirty="0" smtClean="0"/>
              <a:t>(t)</a:t>
            </a:r>
            <a:r>
              <a:rPr lang="zh-CN" altLang="en-US" b="1" dirty="0" smtClean="0"/>
              <a:t>，且</a:t>
            </a:r>
            <a:r>
              <a:rPr lang="en-US" altLang="zh-CN" b="1" dirty="0" smtClean="0"/>
              <a:t>P=1/2</a:t>
            </a:r>
            <a:r>
              <a:rPr lang="zh-CN" altLang="en-US" b="1" dirty="0" smtClean="0"/>
              <a:t>（双极性，等概时）时，离散谱消失。</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35</a:t>
            </a:fld>
            <a:r>
              <a:rPr lang="zh-CN" altLang="en-US" smtClean="0"/>
              <a:t>页</a:t>
            </a:r>
            <a:endParaRPr lang="zh-CN" altLang="en-US" dirty="0"/>
          </a:p>
        </p:txBody>
      </p:sp>
    </p:spTree>
  </p:cSld>
  <p:clrMapOvr>
    <a:masterClrMapping/>
  </p:clrMapOvr>
  <p:transition spd="med">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二进制基带信号的功率谱密度</a:t>
            </a:r>
            <a:endParaRPr lang="zh-CN" altLang="en-US"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36</a:t>
            </a:fld>
            <a:r>
              <a:rPr lang="zh-CN" altLang="en-US" smtClean="0"/>
              <a:t>页</a:t>
            </a:r>
            <a:endParaRPr lang="zh-CN" altLang="en-US" dirty="0"/>
          </a:p>
        </p:txBody>
      </p:sp>
      <p:pic>
        <p:nvPicPr>
          <p:cNvPr id="282625" name="Picture 1"/>
          <p:cNvPicPr>
            <a:picLocks noChangeAspect="1" noChangeArrowheads="1"/>
          </p:cNvPicPr>
          <p:nvPr/>
        </p:nvPicPr>
        <p:blipFill>
          <a:blip r:embed="rId2" cstate="print"/>
          <a:srcRect/>
          <a:stretch>
            <a:fillRect/>
          </a:stretch>
        </p:blipFill>
        <p:spPr bwMode="auto">
          <a:xfrm>
            <a:off x="1714480" y="1643050"/>
            <a:ext cx="6164008" cy="4315422"/>
          </a:xfrm>
          <a:prstGeom prst="rect">
            <a:avLst/>
          </a:prstGeom>
          <a:noFill/>
          <a:ln w="9525">
            <a:noFill/>
            <a:miter lim="800000"/>
            <a:headEnd/>
            <a:tailEnd/>
          </a:ln>
          <a:effectLst/>
        </p:spPr>
      </p:pic>
    </p:spTree>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37</a:t>
            </a:fld>
            <a:r>
              <a:rPr lang="zh-CN" altLang="en-US" smtClean="0"/>
              <a:t>页</a:t>
            </a:r>
            <a:endParaRPr lang="zh-CN" altLang="en-US" dirty="0"/>
          </a:p>
        </p:txBody>
      </p:sp>
      <p:pic>
        <p:nvPicPr>
          <p:cNvPr id="281601" name="Picture 1"/>
          <p:cNvPicPr>
            <a:picLocks noChangeAspect="1" noChangeArrowheads="1"/>
          </p:cNvPicPr>
          <p:nvPr/>
        </p:nvPicPr>
        <p:blipFill>
          <a:blip r:embed="rId2" cstate="print"/>
          <a:srcRect/>
          <a:stretch>
            <a:fillRect/>
          </a:stretch>
        </p:blipFill>
        <p:spPr bwMode="auto">
          <a:xfrm>
            <a:off x="1500166" y="1714488"/>
            <a:ext cx="6215106" cy="4311482"/>
          </a:xfrm>
          <a:prstGeom prst="rect">
            <a:avLst/>
          </a:prstGeom>
          <a:noFill/>
          <a:ln w="9525">
            <a:noFill/>
            <a:miter lim="800000"/>
            <a:headEnd/>
            <a:tailEnd/>
          </a:ln>
          <a:effectLst/>
        </p:spPr>
      </p:pic>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2130425"/>
            <a:ext cx="6172216" cy="1470025"/>
          </a:xfrm>
        </p:spPr>
        <p:txBody>
          <a:bodyPr/>
          <a:lstStyle/>
          <a:p>
            <a:r>
              <a:rPr lang="en-US" altLang="zh-CN" b="1" dirty="0" smtClean="0">
                <a:solidFill>
                  <a:schemeClr val="accent2"/>
                </a:solidFill>
              </a:rPr>
              <a:t>5.3 </a:t>
            </a:r>
            <a:r>
              <a:rPr lang="zh-CN" altLang="en-US" b="1" dirty="0" smtClean="0">
                <a:solidFill>
                  <a:schemeClr val="accent2"/>
                </a:solidFill>
              </a:rPr>
              <a:t>基带传输的常用码型</a:t>
            </a:r>
            <a:endParaRPr lang="zh-CN" altLang="en-US"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38</a:t>
            </a:fld>
            <a:r>
              <a:rPr lang="zh-CN" altLang="en-US" smtClean="0"/>
              <a:t>页</a:t>
            </a:r>
            <a:endParaRPr lang="zh-CN" altLang="en-US" dirty="0"/>
          </a:p>
        </p:txBody>
      </p:sp>
    </p:spTree>
  </p:cSld>
  <p:clrMapOvr>
    <a:masterClrMapping/>
  </p:clrMapOvr>
  <p:transition spd="med">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571612"/>
            <a:ext cx="8501090" cy="5000660"/>
          </a:xfrm>
        </p:spPr>
        <p:txBody>
          <a:bodyPr/>
          <a:lstStyle/>
          <a:p>
            <a:pPr>
              <a:buFont typeface="Wingdings" pitchFamily="2" charset="2"/>
              <a:buChar char="Ø"/>
            </a:pPr>
            <a:r>
              <a:rPr lang="zh-CN" altLang="en-US" sz="2400" b="1" dirty="0" smtClean="0"/>
              <a:t>在实际的基带传输系统中，并不是所有代码的电波</a:t>
            </a:r>
          </a:p>
          <a:p>
            <a:r>
              <a:rPr lang="zh-CN" altLang="en-US" sz="2400" b="1" dirty="0" smtClean="0"/>
              <a:t>形都能在信道中传输。</a:t>
            </a:r>
          </a:p>
          <a:p>
            <a:pPr marL="630238" indent="-265113">
              <a:buClr>
                <a:srgbClr val="FF0000"/>
              </a:buClr>
              <a:buFont typeface="Wingdings" pitchFamily="2" charset="2"/>
              <a:buChar char="l"/>
            </a:pPr>
            <a:r>
              <a:rPr lang="zh-CN" altLang="en-US" sz="2000" b="1" dirty="0" smtClean="0"/>
              <a:t>含有直流分量和较丰富低频分量的单极性基带波形不适宜</a:t>
            </a:r>
          </a:p>
          <a:p>
            <a:pPr marL="630238" indent="-265113"/>
            <a:r>
              <a:rPr lang="zh-CN" altLang="en-US" sz="2000" b="1" dirty="0" smtClean="0"/>
              <a:t>    在低频传输特性差的信道中传输。</a:t>
            </a:r>
          </a:p>
          <a:p>
            <a:pPr marL="630238" indent="-265113"/>
            <a:r>
              <a:rPr lang="zh-CN" altLang="en-US" sz="2000" b="1" dirty="0" smtClean="0"/>
              <a:t>    当消息代码中包含长串的连续“</a:t>
            </a:r>
            <a:r>
              <a:rPr lang="en-US" altLang="zh-CN" sz="2000" b="1" dirty="0" smtClean="0"/>
              <a:t>1</a:t>
            </a:r>
            <a:r>
              <a:rPr lang="zh-CN" altLang="en-US" sz="2000" b="1" dirty="0" smtClean="0"/>
              <a:t>”或“</a:t>
            </a:r>
            <a:r>
              <a:rPr lang="en-US" altLang="zh-CN" sz="2000" b="1" dirty="0" smtClean="0"/>
              <a:t>0</a:t>
            </a:r>
            <a:r>
              <a:rPr lang="zh-CN" altLang="en-US" sz="2000" b="1" dirty="0" smtClean="0"/>
              <a:t>”符号时，非 归零波形呈现出连续的固定电平，因而无法获取定时信息</a:t>
            </a:r>
          </a:p>
          <a:p>
            <a:pPr>
              <a:buFont typeface="Wingdings" pitchFamily="2" charset="2"/>
              <a:buChar char="Ø"/>
            </a:pPr>
            <a:r>
              <a:rPr lang="zh-CN" altLang="en-US" sz="2400" b="1" dirty="0" smtClean="0"/>
              <a:t>对传输用的基带信号主要有两个方面的要求：</a:t>
            </a:r>
          </a:p>
          <a:p>
            <a:pPr indent="104775">
              <a:buClr>
                <a:srgbClr val="FF0000"/>
              </a:buClr>
              <a:buFont typeface="Wingdings" pitchFamily="2" charset="2"/>
              <a:buChar char="l"/>
            </a:pPr>
            <a:r>
              <a:rPr lang="zh-CN" altLang="en-US" sz="2000" b="1" dirty="0" smtClean="0"/>
              <a:t>（</a:t>
            </a:r>
            <a:r>
              <a:rPr lang="en-US" altLang="zh-CN" sz="2000" b="1" dirty="0" smtClean="0"/>
              <a:t>1</a:t>
            </a:r>
            <a:r>
              <a:rPr lang="zh-CN" altLang="en-US" sz="2000" b="1" dirty="0" smtClean="0"/>
              <a:t>）</a:t>
            </a:r>
            <a:r>
              <a:rPr lang="zh-CN" altLang="en-US" sz="2000" b="1" dirty="0" smtClean="0">
                <a:solidFill>
                  <a:srgbClr val="FF0000"/>
                </a:solidFill>
              </a:rPr>
              <a:t>对代码的要求</a:t>
            </a:r>
            <a:r>
              <a:rPr lang="zh-CN" altLang="en-US" sz="2000" b="1" dirty="0" smtClean="0"/>
              <a:t>，原始消息代码必须编成适合于传输</a:t>
            </a:r>
          </a:p>
          <a:p>
            <a:pPr indent="104775">
              <a:buClr>
                <a:srgbClr val="FF0000"/>
              </a:buClr>
            </a:pPr>
            <a:r>
              <a:rPr lang="zh-CN" altLang="en-US" sz="2000" b="1" dirty="0" smtClean="0"/>
              <a:t>     用的码型；</a:t>
            </a:r>
          </a:p>
          <a:p>
            <a:pPr indent="104775">
              <a:buClr>
                <a:srgbClr val="FF0000"/>
              </a:buClr>
              <a:buFont typeface="Wingdings" pitchFamily="2" charset="2"/>
              <a:buChar char="l"/>
            </a:pPr>
            <a:r>
              <a:rPr lang="zh-CN" altLang="en-US" sz="2000" b="1" dirty="0" smtClean="0"/>
              <a:t>（</a:t>
            </a:r>
            <a:r>
              <a:rPr lang="en-US" altLang="zh-CN" sz="2000" b="1" dirty="0" smtClean="0"/>
              <a:t>2</a:t>
            </a:r>
            <a:r>
              <a:rPr lang="zh-CN" altLang="en-US" sz="2000" b="1" dirty="0" smtClean="0"/>
              <a:t>）对所选码型的</a:t>
            </a:r>
            <a:r>
              <a:rPr lang="zh-CN" altLang="en-US" sz="2000" b="1" dirty="0" smtClean="0">
                <a:solidFill>
                  <a:srgbClr val="FF0000"/>
                </a:solidFill>
              </a:rPr>
              <a:t>电波形要求</a:t>
            </a:r>
            <a:r>
              <a:rPr lang="zh-CN" altLang="en-US" sz="2000" b="1" dirty="0" smtClean="0"/>
              <a:t>，电波形应适合于基带系</a:t>
            </a:r>
          </a:p>
          <a:p>
            <a:pPr indent="104775">
              <a:buClr>
                <a:srgbClr val="FF0000"/>
              </a:buClr>
            </a:pPr>
            <a:r>
              <a:rPr lang="zh-CN" altLang="en-US" sz="2000" b="1" dirty="0" smtClean="0"/>
              <a:t>     统的传输。</a:t>
            </a:r>
          </a:p>
          <a:p>
            <a:pPr indent="104775">
              <a:buClr>
                <a:srgbClr val="FF0000"/>
              </a:buClr>
              <a:buFont typeface="Wingdings" pitchFamily="2" charset="2"/>
              <a:buChar char="l"/>
            </a:pPr>
            <a:r>
              <a:rPr lang="zh-CN" altLang="en-US" sz="2000" b="1" dirty="0" smtClean="0"/>
              <a:t>前者属于传输码型的选择，后者是基带脉冲的选择。</a:t>
            </a:r>
            <a:endParaRPr lang="zh-CN" altLang="en-US" sz="20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39</a:t>
            </a:fld>
            <a:r>
              <a:rPr lang="zh-CN" altLang="en-US" smtClean="0"/>
              <a:t>页</a:t>
            </a:r>
            <a:endParaRPr lang="zh-CN" altLang="en-US" dirty="0"/>
          </a:p>
        </p:txBody>
      </p:sp>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2130425"/>
            <a:ext cx="6243654" cy="1470025"/>
          </a:xfrm>
        </p:spPr>
        <p:txBody>
          <a:bodyPr/>
          <a:lstStyle/>
          <a:p>
            <a:r>
              <a:rPr lang="en-US" altLang="zh-CN" b="1" dirty="0" smtClean="0">
                <a:solidFill>
                  <a:schemeClr val="accent2"/>
                </a:solidFill>
              </a:rPr>
              <a:t>5.1 </a:t>
            </a:r>
            <a:r>
              <a:rPr lang="zh-CN" altLang="en-US" b="1" dirty="0" smtClean="0">
                <a:solidFill>
                  <a:schemeClr val="accent2"/>
                </a:solidFill>
              </a:rPr>
              <a:t>数字基带传输概述</a:t>
            </a:r>
            <a:endParaRPr lang="zh-CN" altLang="en-US"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60648"/>
            <a:ext cx="8643966" cy="1143000"/>
          </a:xfrm>
        </p:spPr>
        <p:txBody>
          <a:bodyPr/>
          <a:lstStyle/>
          <a:p>
            <a:r>
              <a:rPr lang="zh-CN" altLang="en-US" sz="3600" b="1" dirty="0" smtClean="0">
                <a:solidFill>
                  <a:schemeClr val="accent2"/>
                </a:solidFill>
              </a:rPr>
              <a:t>传输码的结构应具有下列主要特性</a:t>
            </a:r>
            <a:endParaRPr lang="zh-CN" altLang="en-US" sz="3600" b="1" dirty="0">
              <a:solidFill>
                <a:schemeClr val="accent2"/>
              </a:solidFill>
            </a:endParaRPr>
          </a:p>
        </p:txBody>
      </p:sp>
      <p:sp>
        <p:nvSpPr>
          <p:cNvPr id="3" name="内容占位符 2"/>
          <p:cNvSpPr>
            <a:spLocks noGrp="1"/>
          </p:cNvSpPr>
          <p:nvPr>
            <p:ph idx="1"/>
          </p:nvPr>
        </p:nvSpPr>
        <p:spPr>
          <a:xfrm>
            <a:off x="428596" y="1643026"/>
            <a:ext cx="8029604" cy="4500618"/>
          </a:xfrm>
        </p:spPr>
        <p:txBody>
          <a:bodyPr/>
          <a:lstStyle/>
          <a:p>
            <a:r>
              <a:rPr lang="zh-CN" altLang="en-US" sz="2800" dirty="0" smtClean="0"/>
              <a:t>（</a:t>
            </a:r>
            <a:r>
              <a:rPr lang="en-US" altLang="zh-CN" sz="2800" b="1" dirty="0" smtClean="0"/>
              <a:t>1</a:t>
            </a:r>
            <a:r>
              <a:rPr lang="zh-CN" altLang="en-US" sz="2800" b="1" dirty="0" smtClean="0"/>
              <a:t>）相应的基带信号无直流分量，且低频分量少</a:t>
            </a:r>
            <a:endParaRPr lang="zh-CN" altLang="en-US" sz="2800" dirty="0" smtClean="0"/>
          </a:p>
          <a:p>
            <a:r>
              <a:rPr lang="zh-CN" altLang="en-US" sz="2800" dirty="0" smtClean="0"/>
              <a:t>（</a:t>
            </a:r>
            <a:r>
              <a:rPr lang="en-US" altLang="zh-CN" sz="2800" b="1" dirty="0" smtClean="0"/>
              <a:t>2</a:t>
            </a:r>
            <a:r>
              <a:rPr lang="zh-CN" altLang="en-US" sz="2800" b="1" dirty="0" smtClean="0"/>
              <a:t>）便于从信号中提取定时信息；</a:t>
            </a:r>
          </a:p>
          <a:p>
            <a:r>
              <a:rPr lang="zh-CN" altLang="en-US" sz="2800" dirty="0" smtClean="0"/>
              <a:t>（</a:t>
            </a:r>
            <a:r>
              <a:rPr lang="en-US" altLang="zh-CN" sz="2800" b="1" dirty="0" smtClean="0"/>
              <a:t>3</a:t>
            </a:r>
            <a:r>
              <a:rPr lang="zh-CN" altLang="en-US" sz="2800" b="1" dirty="0" smtClean="0"/>
              <a:t>）信号中高频分量尽量少，以节省传输频带并</a:t>
            </a:r>
          </a:p>
          <a:p>
            <a:r>
              <a:rPr lang="zh-CN" altLang="en-US" sz="2800" dirty="0" smtClean="0"/>
              <a:t>减少码间串扰；</a:t>
            </a:r>
          </a:p>
          <a:p>
            <a:r>
              <a:rPr lang="zh-CN" altLang="en-US" sz="2800" dirty="0" smtClean="0"/>
              <a:t>（</a:t>
            </a:r>
            <a:r>
              <a:rPr lang="en-US" altLang="zh-CN" sz="2800" b="1" dirty="0" smtClean="0"/>
              <a:t>4</a:t>
            </a:r>
            <a:r>
              <a:rPr lang="zh-CN" altLang="en-US" sz="2800" b="1" dirty="0" smtClean="0"/>
              <a:t>） 不受信息源统计特性的影响，即能适应于</a:t>
            </a:r>
            <a:r>
              <a:rPr lang="zh-CN" altLang="en-US" sz="2800" dirty="0" smtClean="0"/>
              <a:t>信息源的变化；</a:t>
            </a:r>
          </a:p>
          <a:p>
            <a:r>
              <a:rPr lang="zh-CN" altLang="en-US" sz="2800" dirty="0" smtClean="0"/>
              <a:t>（</a:t>
            </a:r>
            <a:r>
              <a:rPr lang="en-US" altLang="zh-CN" sz="2800" b="1" dirty="0" smtClean="0"/>
              <a:t>5</a:t>
            </a:r>
            <a:r>
              <a:rPr lang="zh-CN" altLang="en-US" sz="2800" b="1" dirty="0" smtClean="0"/>
              <a:t>） 具有内在的检错能力。</a:t>
            </a:r>
          </a:p>
          <a:p>
            <a:r>
              <a:rPr lang="zh-CN" altLang="en-US" sz="2800" b="1" dirty="0" smtClean="0"/>
              <a:t>（</a:t>
            </a:r>
            <a:r>
              <a:rPr lang="en-US" altLang="zh-CN" sz="2800" b="1" dirty="0" smtClean="0"/>
              <a:t>6</a:t>
            </a:r>
            <a:r>
              <a:rPr lang="zh-CN" altLang="en-US" sz="2800" b="1" dirty="0" smtClean="0"/>
              <a:t>） 编译码设备要尽可能简单，等等</a:t>
            </a:r>
            <a:r>
              <a:rPr lang="zh-CN" altLang="en-US" b="1" dirty="0" smtClean="0"/>
              <a:t>。</a:t>
            </a:r>
            <a:endParaRPr lang="zh-CN" altLang="en-US"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40</a:t>
            </a:fld>
            <a:r>
              <a:rPr lang="zh-CN" altLang="en-US" smtClean="0"/>
              <a:t>页</a:t>
            </a:r>
            <a:endParaRPr lang="zh-CN" altLang="en-US" dirty="0"/>
          </a:p>
        </p:txBody>
      </p:sp>
    </p:spTree>
  </p:cSld>
  <p:clrMapOvr>
    <a:masterClrMapping/>
  </p:clrMapOvr>
  <p:transition spd="med">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3457572" cy="1143000"/>
          </a:xfrm>
        </p:spPr>
        <p:txBody>
          <a:bodyPr/>
          <a:lstStyle/>
          <a:p>
            <a:r>
              <a:rPr lang="zh-CN" altLang="en-US" dirty="0" smtClean="0">
                <a:solidFill>
                  <a:schemeClr val="accent2"/>
                </a:solidFill>
              </a:rPr>
              <a:t>一、</a:t>
            </a:r>
            <a:r>
              <a:rPr lang="en-US" altLang="zh-CN" b="1" dirty="0" smtClean="0">
                <a:solidFill>
                  <a:schemeClr val="accent2"/>
                </a:solidFill>
              </a:rPr>
              <a:t>AMI</a:t>
            </a:r>
            <a:r>
              <a:rPr lang="zh-CN" altLang="en-US" b="1" dirty="0" smtClean="0">
                <a:solidFill>
                  <a:schemeClr val="accent2"/>
                </a:solidFill>
              </a:rPr>
              <a:t>码</a:t>
            </a:r>
            <a:endParaRPr lang="zh-CN" altLang="en-US" dirty="0">
              <a:solidFill>
                <a:schemeClr val="accent2"/>
              </a:solidFill>
            </a:endParaRPr>
          </a:p>
        </p:txBody>
      </p:sp>
      <p:sp>
        <p:nvSpPr>
          <p:cNvPr id="3" name="内容占位符 2"/>
          <p:cNvSpPr>
            <a:spLocks noGrp="1"/>
          </p:cNvSpPr>
          <p:nvPr>
            <p:ph idx="1"/>
          </p:nvPr>
        </p:nvSpPr>
        <p:spPr>
          <a:xfrm>
            <a:off x="685800" y="1285860"/>
            <a:ext cx="7772400" cy="4810140"/>
          </a:xfrm>
        </p:spPr>
        <p:txBody>
          <a:bodyPr/>
          <a:lstStyle/>
          <a:p>
            <a:pPr>
              <a:buFont typeface="Wingdings" pitchFamily="2" charset="2"/>
              <a:buChar char="Ø"/>
            </a:pPr>
            <a:r>
              <a:rPr lang="zh-CN" altLang="en-US" sz="2400" b="1" dirty="0" smtClean="0"/>
              <a:t>传号交替反转码</a:t>
            </a:r>
          </a:p>
          <a:p>
            <a:pPr>
              <a:buFont typeface="Wingdings" pitchFamily="2" charset="2"/>
              <a:buChar char="Ø"/>
            </a:pPr>
            <a:r>
              <a:rPr lang="zh-CN" altLang="en-US" sz="2400" b="1" dirty="0" smtClean="0"/>
              <a:t>编码规则：将二进制消息代码“</a:t>
            </a:r>
            <a:r>
              <a:rPr lang="en-US" altLang="zh-CN" sz="2400" b="1" dirty="0" smtClean="0"/>
              <a:t>1</a:t>
            </a:r>
            <a:r>
              <a:rPr lang="zh-CN" altLang="en-US" sz="2400" b="1" dirty="0" smtClean="0"/>
              <a:t>”</a:t>
            </a:r>
            <a:r>
              <a:rPr lang="en-US" altLang="zh-CN" sz="2400" b="1" dirty="0" smtClean="0"/>
              <a:t>(</a:t>
            </a:r>
            <a:r>
              <a:rPr lang="zh-CN" altLang="en-US" sz="2400" b="1" dirty="0" smtClean="0"/>
              <a:t>传号</a:t>
            </a:r>
            <a:r>
              <a:rPr lang="en-US" altLang="zh-CN" sz="2400" b="1" dirty="0" smtClean="0"/>
              <a:t>)</a:t>
            </a:r>
            <a:r>
              <a:rPr lang="zh-CN" altLang="en-US" sz="2400" b="1" dirty="0" smtClean="0"/>
              <a:t>交替地变换为传输码的“</a:t>
            </a:r>
            <a:r>
              <a:rPr lang="en-US" altLang="zh-CN" sz="2400" b="1" dirty="0" smtClean="0"/>
              <a:t>+1</a:t>
            </a:r>
            <a:r>
              <a:rPr lang="zh-CN" altLang="en-US" sz="2400" b="1" dirty="0" smtClean="0"/>
              <a:t>”和“</a:t>
            </a:r>
            <a:r>
              <a:rPr lang="en-US" altLang="zh-CN" sz="2400" b="1" dirty="0" smtClean="0"/>
              <a:t>-1</a:t>
            </a:r>
            <a:r>
              <a:rPr lang="zh-CN" altLang="en-US" sz="2400" b="1" dirty="0" smtClean="0"/>
              <a:t>”，而“</a:t>
            </a:r>
            <a:r>
              <a:rPr lang="en-US" altLang="zh-CN" sz="2400" b="1" dirty="0" smtClean="0"/>
              <a:t>0</a:t>
            </a:r>
            <a:r>
              <a:rPr lang="zh-CN" altLang="en-US" sz="2400" b="1" dirty="0" smtClean="0"/>
              <a:t>”</a:t>
            </a:r>
            <a:r>
              <a:rPr lang="en-US" altLang="zh-CN" sz="2400" b="1" dirty="0" smtClean="0"/>
              <a:t>(</a:t>
            </a:r>
            <a:r>
              <a:rPr lang="zh-CN" altLang="en-US" sz="2400" b="1" dirty="0" smtClean="0"/>
              <a:t>空号</a:t>
            </a:r>
            <a:r>
              <a:rPr lang="en-US" altLang="zh-CN" sz="2400" b="1" dirty="0" smtClean="0"/>
              <a:t>)</a:t>
            </a:r>
            <a:r>
              <a:rPr lang="zh-CN" altLang="en-US" sz="2400" b="1" dirty="0" smtClean="0"/>
              <a:t>保持不变</a:t>
            </a:r>
            <a:endParaRPr lang="en-US" altLang="zh-CN" sz="2400" b="1" dirty="0" smtClean="0"/>
          </a:p>
          <a:p>
            <a:r>
              <a:rPr lang="zh-CN" altLang="en-US" sz="2400" b="1" dirty="0" smtClean="0"/>
              <a:t>􀂄      </a:t>
            </a:r>
            <a:r>
              <a:rPr lang="zh-CN" altLang="en-US" sz="2400" b="1" dirty="0" smtClean="0">
                <a:solidFill>
                  <a:srgbClr val="FF0000"/>
                </a:solidFill>
              </a:rPr>
              <a:t>消息代码     </a:t>
            </a:r>
            <a:r>
              <a:rPr lang="en-US" altLang="zh-CN" sz="2400" b="1" dirty="0" smtClean="0">
                <a:solidFill>
                  <a:srgbClr val="FF0000"/>
                </a:solidFill>
              </a:rPr>
              <a:t>1 0 0  1   1 0 0 0 0 0 0 0</a:t>
            </a:r>
          </a:p>
          <a:p>
            <a:r>
              <a:rPr lang="zh-CN" altLang="en-US" sz="2400" b="1" dirty="0" smtClean="0">
                <a:solidFill>
                  <a:srgbClr val="FF0000"/>
                </a:solidFill>
              </a:rPr>
              <a:t>􀂄       </a:t>
            </a:r>
            <a:r>
              <a:rPr lang="en-US" altLang="zh-CN" sz="2400" b="1" dirty="0" smtClean="0">
                <a:solidFill>
                  <a:srgbClr val="FF0000"/>
                </a:solidFill>
              </a:rPr>
              <a:t>AMI</a:t>
            </a:r>
            <a:r>
              <a:rPr lang="zh-CN" altLang="en-US" sz="2400" b="1" dirty="0" smtClean="0">
                <a:solidFill>
                  <a:srgbClr val="FF0000"/>
                </a:solidFill>
              </a:rPr>
              <a:t>码： </a:t>
            </a:r>
            <a:r>
              <a:rPr lang="en-US" altLang="zh-CN" sz="2400" b="1" dirty="0" smtClean="0">
                <a:solidFill>
                  <a:srgbClr val="FF0000"/>
                </a:solidFill>
              </a:rPr>
              <a:t>+1 0 0 –1 +1 0 0 0 0 0 0 0</a:t>
            </a:r>
          </a:p>
          <a:p>
            <a:pPr>
              <a:buFont typeface="Wingdings" pitchFamily="2" charset="2"/>
              <a:buChar char="Ø"/>
            </a:pPr>
            <a:r>
              <a:rPr lang="en-US" altLang="zh-CN" sz="2400" b="1" dirty="0" smtClean="0"/>
              <a:t>1B1T</a:t>
            </a:r>
            <a:r>
              <a:rPr lang="zh-CN" altLang="en-US" sz="2400" b="1" dirty="0" smtClean="0"/>
              <a:t>码</a:t>
            </a:r>
            <a:r>
              <a:rPr lang="en-US" altLang="zh-CN" sz="2400" b="1" dirty="0" smtClean="0"/>
              <a:t>——1</a:t>
            </a:r>
            <a:r>
              <a:rPr lang="zh-CN" altLang="en-US" sz="2400" b="1" dirty="0" smtClean="0"/>
              <a:t>个二进制比特对应于</a:t>
            </a:r>
            <a:r>
              <a:rPr lang="en-US" altLang="zh-CN" sz="2400" b="1" dirty="0" smtClean="0"/>
              <a:t>1</a:t>
            </a:r>
            <a:r>
              <a:rPr lang="zh-CN" altLang="en-US" sz="2400" b="1" dirty="0" smtClean="0"/>
              <a:t>个三进制电平之一</a:t>
            </a:r>
          </a:p>
          <a:p>
            <a:pPr>
              <a:buFont typeface="Wingdings" pitchFamily="2" charset="2"/>
              <a:buChar char="Ø"/>
            </a:pPr>
            <a:r>
              <a:rPr lang="zh-CN" altLang="en-US" sz="2400" b="1" dirty="0" smtClean="0"/>
              <a:t>优点：  </a:t>
            </a:r>
          </a:p>
          <a:p>
            <a:r>
              <a:rPr lang="zh-CN" altLang="en-US" sz="2400" b="1" dirty="0" smtClean="0"/>
              <a:t>􀂄 不含直流成分，高、低频分量少，能量集中在频率  为</a:t>
            </a:r>
            <a:r>
              <a:rPr lang="en-US" altLang="zh-CN" sz="2400" b="1" dirty="0" smtClean="0"/>
              <a:t>1/2</a:t>
            </a:r>
            <a:r>
              <a:rPr lang="zh-CN" altLang="en-US" sz="2400" b="1" dirty="0" smtClean="0"/>
              <a:t>码速处。</a:t>
            </a:r>
            <a:r>
              <a:rPr lang="en-US" altLang="zh-CN" sz="2400" b="1" dirty="0" smtClean="0"/>
              <a:t>AMI</a:t>
            </a:r>
            <a:r>
              <a:rPr lang="zh-CN" altLang="en-US" sz="2400" b="1" dirty="0" smtClean="0"/>
              <a:t>码的编译码电路简单，具有一定的</a:t>
            </a:r>
          </a:p>
          <a:p>
            <a:r>
              <a:rPr lang="zh-CN" altLang="en-US" sz="2400" b="1" dirty="0" smtClean="0"/>
              <a:t>     自检能力。</a:t>
            </a:r>
          </a:p>
          <a:p>
            <a:pPr>
              <a:buFont typeface="Wingdings" pitchFamily="2" charset="2"/>
              <a:buChar char="Ø"/>
            </a:pPr>
            <a:r>
              <a:rPr lang="zh-CN" altLang="en-US" sz="2400" b="1" dirty="0" smtClean="0"/>
              <a:t>缺点：连“</a:t>
            </a:r>
            <a:r>
              <a:rPr lang="en-US" altLang="zh-CN" sz="2400" b="1" dirty="0" smtClean="0"/>
              <a:t>0</a:t>
            </a:r>
            <a:r>
              <a:rPr lang="zh-CN" altLang="en-US" sz="2400" b="1" dirty="0" smtClean="0"/>
              <a:t>”时，不易确定码元起止时刻，定时提取困难</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41</a:t>
            </a:fld>
            <a:r>
              <a:rPr lang="zh-CN" altLang="en-US" smtClean="0"/>
              <a:t>页</a:t>
            </a:r>
            <a:endParaRPr lang="zh-CN" altLang="en-US" dirty="0"/>
          </a:p>
        </p:txBody>
      </p:sp>
    </p:spTree>
  </p:cSld>
  <p:clrMapOvr>
    <a:masterClrMapping/>
  </p:clrMapOvr>
  <p:transition spd="med">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4314828" cy="1143000"/>
          </a:xfrm>
        </p:spPr>
        <p:txBody>
          <a:bodyPr/>
          <a:lstStyle/>
          <a:p>
            <a:r>
              <a:rPr lang="zh-CN" altLang="en-US" b="1" dirty="0" smtClean="0">
                <a:solidFill>
                  <a:schemeClr val="accent2"/>
                </a:solidFill>
              </a:rPr>
              <a:t>二、</a:t>
            </a:r>
            <a:r>
              <a:rPr lang="en-US" altLang="zh-CN" b="1" dirty="0" smtClean="0">
                <a:solidFill>
                  <a:schemeClr val="accent2"/>
                </a:solidFill>
              </a:rPr>
              <a:t>HDB3</a:t>
            </a:r>
            <a:r>
              <a:rPr lang="zh-CN" altLang="en-US" b="1" dirty="0" smtClean="0">
                <a:solidFill>
                  <a:schemeClr val="accent2"/>
                </a:solidFill>
              </a:rPr>
              <a:t>码</a:t>
            </a:r>
            <a:endParaRPr lang="zh-CN" altLang="en-US" b="1" dirty="0">
              <a:solidFill>
                <a:schemeClr val="accent2"/>
              </a:solidFill>
            </a:endParaRPr>
          </a:p>
        </p:txBody>
      </p:sp>
      <p:sp>
        <p:nvSpPr>
          <p:cNvPr id="3" name="内容占位符 2"/>
          <p:cNvSpPr>
            <a:spLocks noGrp="1"/>
          </p:cNvSpPr>
          <p:nvPr>
            <p:ph idx="1"/>
          </p:nvPr>
        </p:nvSpPr>
        <p:spPr/>
        <p:txBody>
          <a:bodyPr/>
          <a:lstStyle/>
          <a:p>
            <a:pPr>
              <a:buFont typeface="Wingdings" pitchFamily="2" charset="2"/>
              <a:buChar char="Ø"/>
            </a:pPr>
            <a:r>
              <a:rPr lang="zh-CN" altLang="en-US" b="1" dirty="0" smtClean="0"/>
              <a:t>全称是</a:t>
            </a:r>
            <a:r>
              <a:rPr lang="en-US" altLang="zh-CN" b="1" dirty="0" smtClean="0"/>
              <a:t>3</a:t>
            </a:r>
            <a:r>
              <a:rPr lang="zh-CN" altLang="en-US" b="1" dirty="0" smtClean="0"/>
              <a:t>阶高密度双极性码，它是</a:t>
            </a:r>
            <a:r>
              <a:rPr lang="en-US" altLang="zh-CN" b="1" dirty="0" smtClean="0"/>
              <a:t>AMI</a:t>
            </a:r>
            <a:r>
              <a:rPr lang="zh-CN" altLang="en-US" b="1" dirty="0" smtClean="0"/>
              <a:t>码的一种改进型。</a:t>
            </a:r>
          </a:p>
          <a:p>
            <a:pPr>
              <a:buFont typeface="Wingdings" pitchFamily="2" charset="2"/>
              <a:buChar char="Ø"/>
            </a:pPr>
            <a:r>
              <a:rPr lang="zh-CN" altLang="en-US" b="1" dirty="0" smtClean="0"/>
              <a:t>保持</a:t>
            </a:r>
            <a:r>
              <a:rPr lang="en-US" altLang="zh-CN" b="1" dirty="0" smtClean="0"/>
              <a:t>AMI</a:t>
            </a:r>
            <a:r>
              <a:rPr lang="zh-CN" altLang="en-US" b="1" dirty="0" smtClean="0"/>
              <a:t>码的优点、克服其缺点， 使连“</a:t>
            </a:r>
            <a:r>
              <a:rPr lang="en-US" altLang="zh-CN" b="1" dirty="0" smtClean="0"/>
              <a:t>0</a:t>
            </a:r>
            <a:r>
              <a:rPr lang="zh-CN" altLang="en-US" b="1" dirty="0" smtClean="0"/>
              <a:t>”个数不超过</a:t>
            </a:r>
            <a:r>
              <a:rPr lang="en-US" altLang="zh-CN" b="1" dirty="0" smtClean="0"/>
              <a:t>3</a:t>
            </a:r>
            <a:r>
              <a:rPr lang="zh-CN" altLang="en-US" b="1" dirty="0" smtClean="0"/>
              <a:t>个。</a:t>
            </a:r>
          </a:p>
          <a:p>
            <a:pPr>
              <a:buFont typeface="Wingdings" pitchFamily="2" charset="2"/>
              <a:buChar char="Ø"/>
            </a:pPr>
            <a:r>
              <a:rPr lang="zh-CN" altLang="en-US" b="1" dirty="0" smtClean="0"/>
              <a:t>用途：</a:t>
            </a:r>
            <a:r>
              <a:rPr lang="en-US" altLang="zh-CN" b="1" dirty="0" smtClean="0"/>
              <a:t>PCM1</a:t>
            </a:r>
            <a:r>
              <a:rPr lang="zh-CN" altLang="en-US" b="1" dirty="0" smtClean="0"/>
              <a:t>、</a:t>
            </a:r>
            <a:r>
              <a:rPr lang="en-US" altLang="zh-CN" b="1" dirty="0" smtClean="0"/>
              <a:t>2</a:t>
            </a:r>
            <a:r>
              <a:rPr lang="zh-CN" altLang="en-US" b="1" dirty="0" smtClean="0"/>
              <a:t>、</a:t>
            </a:r>
            <a:r>
              <a:rPr lang="en-US" altLang="zh-CN" b="1" dirty="0" smtClean="0"/>
              <a:t>3</a:t>
            </a:r>
            <a:r>
              <a:rPr lang="zh-CN" altLang="en-US" b="1" dirty="0" smtClean="0"/>
              <a:t>次群的接口码型</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42</a:t>
            </a:fld>
            <a:r>
              <a:rPr lang="zh-CN" altLang="en-US" smtClean="0"/>
              <a:t>页</a:t>
            </a:r>
            <a:endParaRPr lang="zh-CN" altLang="en-US" dirty="0"/>
          </a:p>
        </p:txBody>
      </p:sp>
    </p:spTree>
  </p:cSld>
  <p:clrMapOvr>
    <a:masterClrMapping/>
  </p:clrMapOvr>
  <p:transition spd="med">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6100778" cy="1143000"/>
          </a:xfrm>
        </p:spPr>
        <p:txBody>
          <a:bodyPr/>
          <a:lstStyle/>
          <a:p>
            <a:r>
              <a:rPr lang="en-US" altLang="zh-CN" b="1" dirty="0" smtClean="0">
                <a:solidFill>
                  <a:schemeClr val="accent2"/>
                </a:solidFill>
              </a:rPr>
              <a:t>HDB3</a:t>
            </a:r>
            <a:r>
              <a:rPr lang="zh-CN" altLang="en-US" b="1" dirty="0" smtClean="0">
                <a:solidFill>
                  <a:schemeClr val="accent2"/>
                </a:solidFill>
              </a:rPr>
              <a:t>码编码规则</a:t>
            </a:r>
            <a:endParaRPr lang="zh-CN" altLang="en-US" dirty="0">
              <a:solidFill>
                <a:schemeClr val="accent2"/>
              </a:solidFill>
            </a:endParaRPr>
          </a:p>
        </p:txBody>
      </p:sp>
      <p:sp>
        <p:nvSpPr>
          <p:cNvPr id="3" name="内容占位符 2"/>
          <p:cNvSpPr>
            <a:spLocks noGrp="1"/>
          </p:cNvSpPr>
          <p:nvPr>
            <p:ph idx="1"/>
          </p:nvPr>
        </p:nvSpPr>
        <p:spPr>
          <a:xfrm>
            <a:off x="685800" y="1285860"/>
            <a:ext cx="7772400" cy="5143536"/>
          </a:xfrm>
        </p:spPr>
        <p:txBody>
          <a:bodyPr/>
          <a:lstStyle/>
          <a:p>
            <a:pPr marL="890588" indent="-627063"/>
            <a:r>
              <a:rPr lang="zh-CN" altLang="en-US" sz="2400" b="1" dirty="0" smtClean="0"/>
              <a:t>（</a:t>
            </a:r>
            <a:r>
              <a:rPr lang="en-US" altLang="zh-CN" sz="2400" b="1" dirty="0" smtClean="0"/>
              <a:t>1</a:t>
            </a:r>
            <a:r>
              <a:rPr lang="zh-CN" altLang="en-US" sz="2400" b="1" dirty="0" smtClean="0"/>
              <a:t>）当信码的连“</a:t>
            </a:r>
            <a:r>
              <a:rPr lang="en-US" altLang="zh-CN" sz="2400" b="1" dirty="0" smtClean="0"/>
              <a:t>0</a:t>
            </a:r>
            <a:r>
              <a:rPr lang="zh-CN" altLang="en-US" sz="2400" b="1" dirty="0" smtClean="0"/>
              <a:t>”个数不超过</a:t>
            </a:r>
            <a:r>
              <a:rPr lang="en-US" altLang="zh-CN" sz="2400" b="1" dirty="0" smtClean="0"/>
              <a:t>3</a:t>
            </a:r>
            <a:r>
              <a:rPr lang="zh-CN" altLang="en-US" sz="2400" b="1" dirty="0" smtClean="0"/>
              <a:t>时，仍按</a:t>
            </a:r>
            <a:r>
              <a:rPr lang="en-US" altLang="zh-CN" sz="2400" b="1" dirty="0" smtClean="0"/>
              <a:t>AMI</a:t>
            </a:r>
            <a:r>
              <a:rPr lang="zh-CN" altLang="en-US" sz="2400" b="1" dirty="0" smtClean="0"/>
              <a:t>码的规 则编，即传号极性交替；</a:t>
            </a:r>
          </a:p>
          <a:p>
            <a:pPr marL="890588" indent="-627063"/>
            <a:r>
              <a:rPr lang="zh-CN" altLang="en-US" sz="2400" b="1" dirty="0" smtClean="0"/>
              <a:t>（</a:t>
            </a:r>
            <a:r>
              <a:rPr lang="en-US" altLang="zh-CN" sz="2400" b="1" dirty="0" smtClean="0"/>
              <a:t>2</a:t>
            </a:r>
            <a:r>
              <a:rPr lang="zh-CN" altLang="en-US" sz="2400" b="1" dirty="0" smtClean="0"/>
              <a:t>）当连“</a:t>
            </a:r>
            <a:r>
              <a:rPr lang="en-US" altLang="zh-CN" sz="2400" b="1" dirty="0" smtClean="0"/>
              <a:t>0</a:t>
            </a:r>
            <a:r>
              <a:rPr lang="zh-CN" altLang="en-US" sz="2400" b="1" dirty="0" smtClean="0"/>
              <a:t>”个数超过</a:t>
            </a:r>
            <a:r>
              <a:rPr lang="en-US" altLang="zh-CN" sz="2400" b="1" dirty="0" smtClean="0"/>
              <a:t>3</a:t>
            </a:r>
            <a:r>
              <a:rPr lang="zh-CN" altLang="en-US" sz="2400" b="1" dirty="0" smtClean="0"/>
              <a:t>时，每</a:t>
            </a:r>
            <a:r>
              <a:rPr lang="en-US" altLang="zh-CN" sz="2400" b="1" dirty="0" smtClean="0"/>
              <a:t>4</a:t>
            </a:r>
            <a:r>
              <a:rPr lang="zh-CN" altLang="en-US" sz="2400" b="1" dirty="0" smtClean="0"/>
              <a:t>个“</a:t>
            </a:r>
            <a:r>
              <a:rPr lang="en-US" altLang="zh-CN" sz="2400" b="1" dirty="0" smtClean="0"/>
              <a:t>0”</a:t>
            </a:r>
            <a:r>
              <a:rPr lang="zh-CN" altLang="en-US" sz="2400" b="1" dirty="0" smtClean="0"/>
              <a:t>划分为一个小节。将第</a:t>
            </a:r>
            <a:r>
              <a:rPr lang="en-US" altLang="zh-CN" sz="2400" b="1" dirty="0" smtClean="0"/>
              <a:t>4</a:t>
            </a:r>
            <a:r>
              <a:rPr lang="zh-CN" altLang="en-US" sz="2400" b="1" dirty="0" smtClean="0"/>
              <a:t>个“</a:t>
            </a:r>
            <a:r>
              <a:rPr lang="en-US" altLang="zh-CN" sz="2400" b="1" dirty="0" smtClean="0"/>
              <a:t>0</a:t>
            </a:r>
            <a:r>
              <a:rPr lang="zh-CN" altLang="en-US" sz="2400" b="1" dirty="0" smtClean="0"/>
              <a:t>”改为非“</a:t>
            </a:r>
            <a:r>
              <a:rPr lang="en-US" altLang="zh-CN" sz="2400" b="1" dirty="0" smtClean="0"/>
              <a:t>0</a:t>
            </a:r>
            <a:r>
              <a:rPr lang="zh-CN" altLang="en-US" sz="2400" b="1" dirty="0" smtClean="0"/>
              <a:t>”脉冲，记为</a:t>
            </a:r>
            <a:r>
              <a:rPr lang="en-US" altLang="zh-CN" sz="2400" b="1" dirty="0" smtClean="0"/>
              <a:t>+V</a:t>
            </a:r>
            <a:r>
              <a:rPr lang="zh-CN" altLang="en-US" sz="2400" b="1" dirty="0" smtClean="0"/>
              <a:t>或</a:t>
            </a:r>
            <a:r>
              <a:rPr lang="en-US" altLang="zh-CN" sz="2400" b="1" dirty="0" smtClean="0"/>
              <a:t>-V</a:t>
            </a:r>
            <a:r>
              <a:rPr lang="zh-CN" altLang="en-US" sz="2400" b="1" dirty="0" smtClean="0"/>
              <a:t>，称之为</a:t>
            </a:r>
            <a:r>
              <a:rPr lang="zh-CN" altLang="en-US" sz="2400" b="1" dirty="0" smtClean="0">
                <a:solidFill>
                  <a:srgbClr val="FF0000"/>
                </a:solidFill>
              </a:rPr>
              <a:t>破坏脉冲</a:t>
            </a:r>
            <a:r>
              <a:rPr lang="zh-CN" altLang="en-US" sz="2400" b="1" dirty="0" smtClean="0"/>
              <a:t>。</a:t>
            </a:r>
          </a:p>
          <a:p>
            <a:pPr marL="890588" indent="-627063"/>
            <a:r>
              <a:rPr lang="zh-CN" altLang="en-US" sz="2400" b="1" dirty="0" smtClean="0"/>
              <a:t>（</a:t>
            </a:r>
            <a:r>
              <a:rPr lang="en-US" altLang="zh-CN" sz="2400" b="1" dirty="0" smtClean="0"/>
              <a:t>3</a:t>
            </a:r>
            <a:r>
              <a:rPr lang="zh-CN" altLang="en-US" sz="2400" b="1" dirty="0" smtClean="0"/>
              <a:t>）</a:t>
            </a:r>
            <a:r>
              <a:rPr lang="zh-CN" altLang="en-US" sz="2400" b="1" dirty="0" smtClean="0">
                <a:solidFill>
                  <a:srgbClr val="FF0000"/>
                </a:solidFill>
              </a:rPr>
              <a:t>相邻</a:t>
            </a:r>
            <a:r>
              <a:rPr lang="en-US" altLang="zh-CN" sz="2400" b="1" dirty="0" smtClean="0">
                <a:solidFill>
                  <a:srgbClr val="FF0000"/>
                </a:solidFill>
              </a:rPr>
              <a:t>V</a:t>
            </a:r>
            <a:r>
              <a:rPr lang="zh-CN" altLang="en-US" sz="2400" b="1" dirty="0" smtClean="0">
                <a:solidFill>
                  <a:srgbClr val="FF0000"/>
                </a:solidFill>
              </a:rPr>
              <a:t>码的极性必须交替出现</a:t>
            </a:r>
            <a:r>
              <a:rPr lang="zh-CN" altLang="en-US" sz="2400" b="1" dirty="0" smtClean="0"/>
              <a:t>，以确保编好的码中无直流；</a:t>
            </a:r>
          </a:p>
          <a:p>
            <a:pPr marL="890588" indent="-627063"/>
            <a:r>
              <a:rPr lang="zh-CN" altLang="en-US" sz="2400" b="1" dirty="0" smtClean="0"/>
              <a:t>（</a:t>
            </a:r>
            <a:r>
              <a:rPr lang="en-US" altLang="zh-CN" sz="2400" b="1" dirty="0" smtClean="0"/>
              <a:t>3</a:t>
            </a:r>
            <a:r>
              <a:rPr lang="zh-CN" altLang="en-US" sz="2400" b="1" dirty="0" smtClean="0"/>
              <a:t>）</a:t>
            </a:r>
            <a:r>
              <a:rPr lang="zh-CN" altLang="en-US" sz="2400" b="1" dirty="0" smtClean="0">
                <a:solidFill>
                  <a:srgbClr val="D60093"/>
                </a:solidFill>
              </a:rPr>
              <a:t>为了便于识别</a:t>
            </a:r>
            <a:r>
              <a:rPr lang="zh-CN" altLang="en-US" sz="2400" b="1" dirty="0" smtClean="0"/>
              <a:t>， </a:t>
            </a:r>
            <a:r>
              <a:rPr lang="en-US" altLang="zh-CN" sz="2400" b="1" dirty="0" smtClean="0">
                <a:solidFill>
                  <a:srgbClr val="FF0000"/>
                </a:solidFill>
              </a:rPr>
              <a:t>V</a:t>
            </a:r>
            <a:r>
              <a:rPr lang="zh-CN" altLang="en-US" sz="2400" b="1" dirty="0" smtClean="0">
                <a:solidFill>
                  <a:srgbClr val="FF0000"/>
                </a:solidFill>
              </a:rPr>
              <a:t>码的极性应与其前一个非“</a:t>
            </a:r>
            <a:r>
              <a:rPr lang="en-US" altLang="zh-CN" sz="2400" b="1" dirty="0" smtClean="0">
                <a:solidFill>
                  <a:srgbClr val="FF0000"/>
                </a:solidFill>
              </a:rPr>
              <a:t>0</a:t>
            </a:r>
            <a:r>
              <a:rPr lang="zh-CN" altLang="en-US" sz="2400" b="1" dirty="0" smtClean="0">
                <a:solidFill>
                  <a:srgbClr val="FF0000"/>
                </a:solidFill>
              </a:rPr>
              <a:t>”脉冲的极性相同</a:t>
            </a:r>
            <a:r>
              <a:rPr lang="zh-CN" altLang="en-US" sz="2400" b="1" dirty="0" smtClean="0"/>
              <a:t>，否则，将四连“</a:t>
            </a:r>
            <a:r>
              <a:rPr lang="en-US" altLang="zh-CN" sz="2400" b="1" dirty="0" smtClean="0"/>
              <a:t>0</a:t>
            </a:r>
            <a:r>
              <a:rPr lang="zh-CN" altLang="en-US" sz="2400" b="1" dirty="0" smtClean="0"/>
              <a:t>”的第一个“</a:t>
            </a:r>
            <a:r>
              <a:rPr lang="en-US" altLang="zh-CN" sz="2400" b="1" dirty="0" smtClean="0"/>
              <a:t>0</a:t>
            </a:r>
            <a:r>
              <a:rPr lang="zh-CN" altLang="en-US" sz="2400" b="1" dirty="0" smtClean="0"/>
              <a:t>”更改为与该破坏脉冲相同极性的脉冲，并记为</a:t>
            </a:r>
            <a:r>
              <a:rPr lang="en-US" altLang="zh-CN" sz="2400" b="1" dirty="0" smtClean="0"/>
              <a:t>+B</a:t>
            </a:r>
            <a:r>
              <a:rPr lang="zh-CN" altLang="en-US" sz="2400" b="1" dirty="0" smtClean="0"/>
              <a:t>或</a:t>
            </a:r>
            <a:r>
              <a:rPr lang="en-US" altLang="zh-CN" sz="2400" b="1" dirty="0" smtClean="0"/>
              <a:t>-B</a:t>
            </a:r>
            <a:r>
              <a:rPr lang="zh-CN" altLang="en-US" sz="2400" b="1" dirty="0" smtClean="0"/>
              <a:t>；</a:t>
            </a:r>
          </a:p>
          <a:p>
            <a:pPr marL="890588" indent="-627063"/>
            <a:r>
              <a:rPr lang="zh-CN" altLang="en-US" sz="2400" b="1" dirty="0" smtClean="0"/>
              <a:t>􀂄                               </a:t>
            </a:r>
            <a:endParaRPr lang="en-US" altLang="zh-CN" sz="2400" b="1" dirty="0" smtClean="0"/>
          </a:p>
          <a:p>
            <a:pPr marL="890588" indent="-627063"/>
            <a:r>
              <a:rPr lang="zh-CN" altLang="en-US" sz="2400" b="1" dirty="0" smtClean="0"/>
              <a:t>（</a:t>
            </a:r>
            <a:r>
              <a:rPr lang="en-US" altLang="zh-CN" sz="2400" b="1" dirty="0" smtClean="0"/>
              <a:t>4</a:t>
            </a:r>
            <a:r>
              <a:rPr lang="zh-CN" altLang="en-US" sz="2400" b="1" dirty="0" smtClean="0"/>
              <a:t>）破坏脉冲之后的传号码极性也要交替</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43</a:t>
            </a:fld>
            <a:r>
              <a:rPr lang="zh-CN" altLang="en-US" smtClean="0"/>
              <a:t>页</a:t>
            </a:r>
            <a:endParaRPr lang="zh-CN" altLang="en-US" dirty="0"/>
          </a:p>
        </p:txBody>
      </p:sp>
      <p:pic>
        <p:nvPicPr>
          <p:cNvPr id="274433" name="Picture 1"/>
          <p:cNvPicPr>
            <a:picLocks noChangeAspect="1" noChangeArrowheads="1"/>
          </p:cNvPicPr>
          <p:nvPr/>
        </p:nvPicPr>
        <p:blipFill>
          <a:blip r:embed="rId2" cstate="print"/>
          <a:srcRect/>
          <a:stretch>
            <a:fillRect/>
          </a:stretch>
        </p:blipFill>
        <p:spPr bwMode="auto">
          <a:xfrm>
            <a:off x="3000364" y="5572140"/>
            <a:ext cx="3090252" cy="433389"/>
          </a:xfrm>
          <a:prstGeom prst="rect">
            <a:avLst/>
          </a:prstGeom>
          <a:noFill/>
          <a:ln w="9525">
            <a:noFill/>
            <a:miter lim="800000"/>
            <a:headEnd/>
            <a:tailEnd/>
          </a:ln>
          <a:effectLst/>
        </p:spPr>
      </p:pic>
    </p:spTree>
  </p:cSld>
  <p:clrMapOvr>
    <a:masterClrMapping/>
  </p:clrMapOvr>
  <p:transition spd="med">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2814630" cy="1143000"/>
          </a:xfrm>
        </p:spPr>
        <p:txBody>
          <a:bodyPr/>
          <a:lstStyle/>
          <a:p>
            <a:r>
              <a:rPr lang="zh-CN" altLang="en-US" b="1" dirty="0" smtClean="0">
                <a:solidFill>
                  <a:schemeClr val="accent2"/>
                </a:solidFill>
              </a:rPr>
              <a:t>举例</a:t>
            </a:r>
            <a:endParaRPr lang="zh-CN" altLang="en-US" b="1" dirty="0">
              <a:solidFill>
                <a:schemeClr val="accent2"/>
              </a:solidFill>
            </a:endParaRPr>
          </a:p>
        </p:txBody>
      </p:sp>
      <p:sp>
        <p:nvSpPr>
          <p:cNvPr id="3" name="内容占位符 2"/>
          <p:cNvSpPr>
            <a:spLocks noGrp="1"/>
          </p:cNvSpPr>
          <p:nvPr>
            <p:ph idx="1"/>
          </p:nvPr>
        </p:nvSpPr>
        <p:spPr/>
        <p:txBody>
          <a:bodyPr/>
          <a:lstStyle/>
          <a:p>
            <a:endParaRPr lang="en-US" altLang="zh-CN" sz="2400" dirty="0" smtClean="0"/>
          </a:p>
          <a:p>
            <a:endParaRPr lang="en-US" altLang="zh-CN" sz="2400" dirty="0" smtClean="0"/>
          </a:p>
          <a:p>
            <a:endParaRPr lang="en-US" altLang="zh-CN" sz="2400" dirty="0" smtClean="0"/>
          </a:p>
          <a:p>
            <a:pPr>
              <a:buFont typeface="Wingdings" pitchFamily="2" charset="2"/>
              <a:buChar char="Ø"/>
            </a:pPr>
            <a:r>
              <a:rPr lang="zh-CN" altLang="en-US" sz="2400" b="1" dirty="0" smtClean="0"/>
              <a:t>其中的</a:t>
            </a:r>
            <a:r>
              <a:rPr lang="en-US" altLang="zh-CN" sz="2400" b="1" dirty="0" smtClean="0"/>
              <a:t>±V</a:t>
            </a:r>
            <a:r>
              <a:rPr lang="zh-CN" altLang="en-US" sz="2400" b="1" dirty="0" smtClean="0"/>
              <a:t>脉冲和</a:t>
            </a:r>
            <a:r>
              <a:rPr lang="en-US" altLang="zh-CN" sz="2400" b="1" dirty="0" smtClean="0"/>
              <a:t>±B</a:t>
            </a:r>
            <a:r>
              <a:rPr lang="zh-CN" altLang="en-US" sz="2400" b="1" dirty="0" smtClean="0"/>
              <a:t>脉冲与</a:t>
            </a:r>
            <a:r>
              <a:rPr lang="en-US" altLang="zh-CN" sz="2400" b="1" dirty="0" smtClean="0"/>
              <a:t>±1</a:t>
            </a:r>
            <a:r>
              <a:rPr lang="zh-CN" altLang="en-US" sz="2400" b="1" dirty="0" smtClean="0"/>
              <a:t>脉冲波形相同，用</a:t>
            </a:r>
            <a:r>
              <a:rPr lang="en-US" altLang="zh-CN" sz="2400" b="1" dirty="0" smtClean="0"/>
              <a:t>V</a:t>
            </a:r>
            <a:r>
              <a:rPr lang="zh-CN" altLang="en-US" sz="2400" b="1" dirty="0" smtClean="0"/>
              <a:t>或</a:t>
            </a:r>
            <a:r>
              <a:rPr lang="en-US" altLang="zh-CN" sz="2400" b="1" dirty="0" smtClean="0"/>
              <a:t>B</a:t>
            </a:r>
            <a:r>
              <a:rPr lang="zh-CN" altLang="en-US" sz="2400" b="1" dirty="0" smtClean="0"/>
              <a:t>符号的目的是为了示意是将原信码的“</a:t>
            </a:r>
            <a:r>
              <a:rPr lang="en-US" altLang="zh-CN" sz="2400" b="1" dirty="0" smtClean="0"/>
              <a:t>0</a:t>
            </a:r>
            <a:r>
              <a:rPr lang="zh-CN" altLang="en-US" sz="2400" b="1" dirty="0" smtClean="0"/>
              <a:t>”变换成“</a:t>
            </a:r>
            <a:r>
              <a:rPr lang="en-US" altLang="zh-CN" sz="2400" b="1" dirty="0" smtClean="0"/>
              <a:t>1</a:t>
            </a:r>
            <a:r>
              <a:rPr lang="zh-CN" altLang="en-US" sz="2400" b="1" dirty="0" smtClean="0"/>
              <a:t>”码。　</a:t>
            </a:r>
          </a:p>
          <a:p>
            <a:pPr>
              <a:buFont typeface="Wingdings" pitchFamily="2" charset="2"/>
              <a:buChar char="Ø"/>
            </a:pPr>
            <a:r>
              <a:rPr lang="zh-CN" altLang="en-US" sz="2400" b="1" dirty="0" smtClean="0"/>
              <a:t>虽然</a:t>
            </a:r>
            <a:r>
              <a:rPr lang="en-US" altLang="zh-CN" sz="2400" b="1" dirty="0" smtClean="0"/>
              <a:t>HDB3</a:t>
            </a:r>
            <a:r>
              <a:rPr lang="zh-CN" altLang="en-US" sz="2400" b="1" dirty="0" smtClean="0"/>
              <a:t>码的编码规则比较复杂，但译码却比较简单。从上述原理看出，每一个破坏符号</a:t>
            </a:r>
            <a:r>
              <a:rPr lang="en-US" altLang="zh-CN" sz="2400" b="1" dirty="0" smtClean="0"/>
              <a:t>V</a:t>
            </a:r>
            <a:r>
              <a:rPr lang="zh-CN" altLang="en-US" sz="2400" b="1" dirty="0" smtClean="0"/>
              <a:t>总是与前一非</a:t>
            </a:r>
            <a:r>
              <a:rPr lang="en-US" altLang="zh-CN" sz="2400" b="1" dirty="0" smtClean="0"/>
              <a:t>0</a:t>
            </a:r>
            <a:r>
              <a:rPr lang="zh-CN" altLang="en-US" sz="2400" b="1" dirty="0" smtClean="0"/>
              <a:t>符号同极性</a:t>
            </a:r>
            <a:r>
              <a:rPr lang="en-US" altLang="zh-CN" sz="2400" b="1" dirty="0" smtClean="0"/>
              <a:t>(</a:t>
            </a:r>
            <a:r>
              <a:rPr lang="zh-CN" altLang="en-US" sz="2400" b="1" dirty="0" smtClean="0"/>
              <a:t>包括</a:t>
            </a:r>
            <a:r>
              <a:rPr lang="en-US" altLang="zh-CN" sz="2400" b="1" dirty="0" smtClean="0"/>
              <a:t>B</a:t>
            </a:r>
            <a:r>
              <a:rPr lang="zh-CN" altLang="en-US" sz="2400" b="1" dirty="0" smtClean="0"/>
              <a:t>在内</a:t>
            </a:r>
            <a:r>
              <a:rPr lang="en-US" altLang="zh-CN" sz="2400" b="1" dirty="0" smtClean="0"/>
              <a:t>)</a:t>
            </a:r>
            <a:r>
              <a:rPr lang="zh-CN" altLang="en-US" b="1" dirty="0" smtClean="0"/>
              <a:t>。</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44</a:t>
            </a:fld>
            <a:r>
              <a:rPr lang="zh-CN" altLang="en-US" smtClean="0"/>
              <a:t>页</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358596645"/>
              </p:ext>
            </p:extLst>
          </p:nvPr>
        </p:nvGraphicFramePr>
        <p:xfrm>
          <a:off x="971600" y="1700808"/>
          <a:ext cx="6725275" cy="1296144"/>
        </p:xfrm>
        <a:graphic>
          <a:graphicData uri="http://schemas.openxmlformats.org/presentationml/2006/ole">
            <mc:AlternateContent xmlns:mc="http://schemas.openxmlformats.org/markup-compatibility/2006">
              <mc:Choice xmlns:v="urn:schemas-microsoft-com:vml" Requires="v">
                <p:oleObj spid="_x0000_s372745" name="Equation" r:id="rId3" imgW="3492360" imgH="672840" progId="Equation.DSMT4">
                  <p:embed/>
                </p:oleObj>
              </mc:Choice>
              <mc:Fallback>
                <p:oleObj name="Equation" r:id="rId3" imgW="3492360" imgH="672840" progId="Equation.DSMT4">
                  <p:embed/>
                  <p:pic>
                    <p:nvPicPr>
                      <p:cNvPr id="0" name=""/>
                      <p:cNvPicPr/>
                      <p:nvPr/>
                    </p:nvPicPr>
                    <p:blipFill>
                      <a:blip r:embed="rId4"/>
                      <a:stretch>
                        <a:fillRect/>
                      </a:stretch>
                    </p:blipFill>
                    <p:spPr>
                      <a:xfrm>
                        <a:off x="971600" y="1700808"/>
                        <a:ext cx="6725275" cy="1296144"/>
                      </a:xfrm>
                      <a:prstGeom prst="rect">
                        <a:avLst/>
                      </a:prstGeom>
                    </p:spPr>
                  </p:pic>
                </p:oleObj>
              </mc:Fallback>
            </mc:AlternateContent>
          </a:graphicData>
        </a:graphic>
      </p:graphicFrame>
    </p:spTree>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1885936" cy="1143000"/>
          </a:xfrm>
        </p:spPr>
        <p:txBody>
          <a:bodyPr/>
          <a:lstStyle/>
          <a:p>
            <a:r>
              <a:rPr lang="zh-CN" altLang="en-US" b="1" dirty="0" smtClean="0">
                <a:solidFill>
                  <a:schemeClr val="accent2"/>
                </a:solidFill>
              </a:rPr>
              <a:t>译码</a:t>
            </a:r>
            <a:endParaRPr lang="zh-CN" altLang="en-US" b="1" dirty="0">
              <a:solidFill>
                <a:schemeClr val="accent2"/>
              </a:solidFill>
            </a:endParaRPr>
          </a:p>
        </p:txBody>
      </p:sp>
      <p:sp>
        <p:nvSpPr>
          <p:cNvPr id="3" name="内容占位符 2"/>
          <p:cNvSpPr>
            <a:spLocks noGrp="1"/>
          </p:cNvSpPr>
          <p:nvPr>
            <p:ph idx="1"/>
          </p:nvPr>
        </p:nvSpPr>
        <p:spPr>
          <a:xfrm>
            <a:off x="428596" y="1714464"/>
            <a:ext cx="7772400" cy="4286304"/>
          </a:xfrm>
        </p:spPr>
        <p:txBody>
          <a:bodyPr/>
          <a:lstStyle/>
          <a:p>
            <a:pPr>
              <a:buFont typeface="Wingdings" pitchFamily="2" charset="2"/>
              <a:buChar char="Ø"/>
            </a:pPr>
            <a:r>
              <a:rPr lang="en-US" altLang="zh-CN" sz="2800" b="1" dirty="0" smtClean="0"/>
              <a:t>3</a:t>
            </a:r>
            <a:r>
              <a:rPr lang="zh-CN" altLang="en-US" sz="2800" b="1" dirty="0" smtClean="0"/>
              <a:t>连“</a:t>
            </a:r>
            <a:r>
              <a:rPr lang="en-US" altLang="zh-CN" sz="2800" b="1" dirty="0" smtClean="0"/>
              <a:t>0”</a:t>
            </a:r>
            <a:r>
              <a:rPr lang="zh-CN" altLang="en-US" sz="2800" b="1" dirty="0" smtClean="0"/>
              <a:t>，且前后脉冲极性相同，译为</a:t>
            </a:r>
            <a:r>
              <a:rPr lang="en-US" altLang="zh-CN" sz="2800" b="1" dirty="0" smtClean="0"/>
              <a:t>4</a:t>
            </a:r>
            <a:r>
              <a:rPr lang="zh-CN" altLang="en-US" sz="2800" b="1" dirty="0" smtClean="0"/>
              <a:t>连“</a:t>
            </a:r>
            <a:r>
              <a:rPr lang="en-US" altLang="zh-CN" sz="2800" b="1" dirty="0" smtClean="0"/>
              <a:t>0”</a:t>
            </a:r>
          </a:p>
          <a:p>
            <a:r>
              <a:rPr lang="en-US" altLang="zh-CN" sz="2800" b="1" dirty="0" smtClean="0"/>
              <a:t>              </a:t>
            </a:r>
          </a:p>
          <a:p>
            <a:pPr>
              <a:buFont typeface="Wingdings" pitchFamily="2" charset="2"/>
              <a:buChar char="Ø"/>
            </a:pPr>
            <a:r>
              <a:rPr lang="en-US" altLang="zh-CN" sz="2800" b="1" dirty="0" smtClean="0"/>
              <a:t>2</a:t>
            </a:r>
            <a:r>
              <a:rPr lang="zh-CN" altLang="en-US" sz="2800" b="1" dirty="0" smtClean="0"/>
              <a:t>连“</a:t>
            </a:r>
            <a:r>
              <a:rPr lang="en-US" altLang="zh-CN" sz="2800" b="1" dirty="0" smtClean="0"/>
              <a:t>0”</a:t>
            </a:r>
            <a:r>
              <a:rPr lang="zh-CN" altLang="en-US" sz="2800" b="1" dirty="0" smtClean="0"/>
              <a:t>，且前后脉冲极性相同，译为</a:t>
            </a:r>
            <a:r>
              <a:rPr lang="en-US" altLang="zh-CN" sz="2800" b="1" dirty="0" smtClean="0"/>
              <a:t>4</a:t>
            </a:r>
            <a:r>
              <a:rPr lang="zh-CN" altLang="en-US" sz="2800" b="1" dirty="0" smtClean="0"/>
              <a:t>连“</a:t>
            </a:r>
            <a:r>
              <a:rPr lang="en-US" altLang="zh-CN" sz="2800" b="1" dirty="0" smtClean="0"/>
              <a:t>0”</a:t>
            </a:r>
          </a:p>
          <a:p>
            <a:r>
              <a:rPr lang="zh-CN" altLang="en-US" sz="2800" b="1" dirty="0" smtClean="0"/>
              <a:t>􀂄 </a:t>
            </a:r>
            <a:endParaRPr lang="en-US" altLang="zh-CN" sz="2800" b="1" dirty="0" smtClean="0"/>
          </a:p>
          <a:p>
            <a:pPr>
              <a:buFont typeface="Wingdings" pitchFamily="2" charset="2"/>
              <a:buChar char="Ø"/>
            </a:pPr>
            <a:r>
              <a:rPr lang="en-US" altLang="zh-CN" sz="2800" b="1" dirty="0" smtClean="0"/>
              <a:t>HDB3</a:t>
            </a:r>
            <a:r>
              <a:rPr lang="zh-CN" altLang="en-US" sz="2800" b="1" dirty="0" smtClean="0"/>
              <a:t>码保持了</a:t>
            </a:r>
            <a:r>
              <a:rPr lang="en-US" altLang="zh-CN" sz="2800" b="1" dirty="0" smtClean="0"/>
              <a:t>AMI</a:t>
            </a:r>
            <a:r>
              <a:rPr lang="zh-CN" altLang="en-US" sz="2800" b="1" dirty="0" smtClean="0"/>
              <a:t>码的优点外，同时还将连“</a:t>
            </a:r>
            <a:r>
              <a:rPr lang="en-US" altLang="zh-CN" sz="2800" b="1" dirty="0" smtClean="0"/>
              <a:t>0</a:t>
            </a:r>
            <a:r>
              <a:rPr lang="zh-CN" altLang="en-US" sz="2800" b="1" dirty="0" smtClean="0"/>
              <a:t>”码限制在</a:t>
            </a:r>
            <a:r>
              <a:rPr lang="en-US" altLang="zh-CN" sz="2800" b="1" dirty="0" smtClean="0"/>
              <a:t>3</a:t>
            </a:r>
            <a:r>
              <a:rPr lang="zh-CN" altLang="en-US" sz="2800" b="1" dirty="0" smtClean="0"/>
              <a:t>个以内，故有利于位定时信号的提取。有一定自检能力，较为复杂。</a:t>
            </a:r>
          </a:p>
          <a:p>
            <a:pPr>
              <a:buFont typeface="Wingdings" pitchFamily="2" charset="2"/>
              <a:buChar char="Ø"/>
            </a:pPr>
            <a:r>
              <a:rPr lang="en-US" altLang="zh-CN" sz="2800" b="1" dirty="0" smtClean="0"/>
              <a:t>1B1T</a:t>
            </a:r>
            <a:r>
              <a:rPr lang="zh-CN" altLang="en-US" sz="2800" b="1" dirty="0" smtClean="0"/>
              <a:t>。</a:t>
            </a:r>
            <a:endParaRPr lang="zh-CN" altLang="en-US" sz="28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45</a:t>
            </a:fld>
            <a:r>
              <a:rPr lang="zh-CN" altLang="en-US" smtClean="0"/>
              <a:t>页</a:t>
            </a:r>
            <a:endParaRPr lang="zh-CN" altLang="en-US" dirty="0"/>
          </a:p>
        </p:txBody>
      </p:sp>
      <p:pic>
        <p:nvPicPr>
          <p:cNvPr id="272385" name="Picture 1"/>
          <p:cNvPicPr>
            <a:picLocks noChangeAspect="1" noChangeArrowheads="1"/>
          </p:cNvPicPr>
          <p:nvPr/>
        </p:nvPicPr>
        <p:blipFill>
          <a:blip r:embed="rId2" cstate="print"/>
          <a:srcRect/>
          <a:stretch>
            <a:fillRect/>
          </a:stretch>
        </p:blipFill>
        <p:spPr bwMode="auto">
          <a:xfrm>
            <a:off x="2143108" y="2285992"/>
            <a:ext cx="3646315" cy="357190"/>
          </a:xfrm>
          <a:prstGeom prst="rect">
            <a:avLst/>
          </a:prstGeom>
          <a:noFill/>
          <a:ln w="9525">
            <a:noFill/>
            <a:miter lim="800000"/>
            <a:headEnd/>
            <a:tailEnd/>
          </a:ln>
          <a:effectLst/>
        </p:spPr>
      </p:pic>
      <p:pic>
        <p:nvPicPr>
          <p:cNvPr id="272386" name="Picture 2"/>
          <p:cNvPicPr>
            <a:picLocks noChangeAspect="1" noChangeArrowheads="1"/>
          </p:cNvPicPr>
          <p:nvPr/>
        </p:nvPicPr>
        <p:blipFill>
          <a:blip r:embed="rId3" cstate="print"/>
          <a:srcRect/>
          <a:stretch>
            <a:fillRect/>
          </a:stretch>
        </p:blipFill>
        <p:spPr bwMode="auto">
          <a:xfrm>
            <a:off x="2285984" y="3286124"/>
            <a:ext cx="3214707" cy="428628"/>
          </a:xfrm>
          <a:prstGeom prst="rect">
            <a:avLst/>
          </a:prstGeom>
          <a:noFill/>
          <a:ln w="9525">
            <a:noFill/>
            <a:miter lim="800000"/>
            <a:headEnd/>
            <a:tailEnd/>
          </a:ln>
          <a:effectLst/>
        </p:spPr>
      </p:pic>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accent2"/>
                </a:solidFill>
              </a:rPr>
              <a:t>AMI </a:t>
            </a:r>
            <a:r>
              <a:rPr lang="zh-CN" altLang="en-US" sz="4000" b="1" dirty="0" smtClean="0">
                <a:solidFill>
                  <a:schemeClr val="accent2"/>
                </a:solidFill>
              </a:rPr>
              <a:t>码和</a:t>
            </a:r>
            <a:r>
              <a:rPr lang="en-US" altLang="zh-CN" sz="4000" b="1" dirty="0" smtClean="0">
                <a:solidFill>
                  <a:schemeClr val="accent2"/>
                </a:solidFill>
              </a:rPr>
              <a:t>HDB3</a:t>
            </a:r>
            <a:r>
              <a:rPr lang="zh-CN" altLang="en-US" sz="4000" b="1" dirty="0" smtClean="0">
                <a:solidFill>
                  <a:schemeClr val="accent2"/>
                </a:solidFill>
              </a:rPr>
              <a:t>码的功率谱</a:t>
            </a:r>
            <a:endParaRPr lang="zh-CN" altLang="en-US" sz="4000"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solidFill>
                  <a:srgbClr val="000000"/>
                </a:solidFill>
              </a:rPr>
              <a:t>第</a:t>
            </a:r>
            <a:fld id="{48CFA460-127D-43DC-A2B0-46B828E940D0}" type="slidenum">
              <a:rPr lang="zh-CN" altLang="en-US" smtClean="0">
                <a:solidFill>
                  <a:srgbClr val="000000"/>
                </a:solidFill>
              </a:rPr>
              <a:pPr>
                <a:defRPr/>
              </a:pPr>
              <a:t>46</a:t>
            </a:fld>
            <a:r>
              <a:rPr lang="zh-CN" altLang="en-US" smtClean="0">
                <a:solidFill>
                  <a:srgbClr val="000000"/>
                </a:solidFill>
              </a:rPr>
              <a:t>页</a:t>
            </a:r>
            <a:endParaRPr lang="zh-CN" altLang="en-US" dirty="0">
              <a:solidFill>
                <a:srgbClr val="000000"/>
              </a:solidFill>
            </a:endParaRPr>
          </a:p>
        </p:txBody>
      </p:sp>
      <p:graphicFrame>
        <p:nvGraphicFramePr>
          <p:cNvPr id="320517" name="Object 5"/>
          <p:cNvGraphicFramePr>
            <a:graphicFrameLocks noChangeAspect="1"/>
          </p:cNvGraphicFramePr>
          <p:nvPr/>
        </p:nvGraphicFramePr>
        <p:xfrm>
          <a:off x="1403648" y="1556792"/>
          <a:ext cx="5616624" cy="4745888"/>
        </p:xfrm>
        <a:graphic>
          <a:graphicData uri="http://schemas.openxmlformats.org/presentationml/2006/ole">
            <mc:AlternateContent xmlns:mc="http://schemas.openxmlformats.org/markup-compatibility/2006">
              <mc:Choice xmlns:v="urn:schemas-microsoft-com:vml" Requires="v">
                <p:oleObj spid="_x0000_s364594" name="Visio" r:id="rId3" imgW="2192731" imgH="1852879" progId="Visio.Drawing.11">
                  <p:embed/>
                </p:oleObj>
              </mc:Choice>
              <mc:Fallback>
                <p:oleObj name="Visio" r:id="rId3" imgW="2192731" imgH="185287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556792"/>
                        <a:ext cx="5616624" cy="474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2726372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20517"/>
                                        </p:tgtEl>
                                        <p:attrNameLst>
                                          <p:attrName>style.visibility</p:attrName>
                                        </p:attrNameLst>
                                      </p:cBhvr>
                                      <p:to>
                                        <p:strVal val="visible"/>
                                      </p:to>
                                    </p:set>
                                    <p:animEffect transition="in" filter="diamond(in)">
                                      <p:cBhvr>
                                        <p:cTn id="7" dur="2000"/>
                                        <p:tgtEl>
                                          <p:spTgt spid="32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3243258" cy="1143000"/>
          </a:xfrm>
        </p:spPr>
        <p:txBody>
          <a:bodyPr/>
          <a:lstStyle/>
          <a:p>
            <a:r>
              <a:rPr lang="zh-CN" altLang="en-US" b="1" dirty="0" smtClean="0">
                <a:solidFill>
                  <a:schemeClr val="accent2"/>
                </a:solidFill>
              </a:rPr>
              <a:t>三、</a:t>
            </a:r>
            <a:r>
              <a:rPr lang="en-US" altLang="zh-CN" b="1" dirty="0" smtClean="0">
                <a:solidFill>
                  <a:schemeClr val="accent2"/>
                </a:solidFill>
              </a:rPr>
              <a:t>PST</a:t>
            </a:r>
            <a:r>
              <a:rPr lang="zh-CN" altLang="en-US" b="1" dirty="0" smtClean="0">
                <a:solidFill>
                  <a:schemeClr val="accent2"/>
                </a:solidFill>
              </a:rPr>
              <a:t>码</a:t>
            </a:r>
            <a:endParaRPr lang="zh-CN" altLang="en-US" b="1" dirty="0">
              <a:solidFill>
                <a:schemeClr val="accent2"/>
              </a:solidFill>
            </a:endParaRPr>
          </a:p>
        </p:txBody>
      </p:sp>
      <p:sp>
        <p:nvSpPr>
          <p:cNvPr id="3" name="内容占位符 2"/>
          <p:cNvSpPr>
            <a:spLocks noGrp="1"/>
          </p:cNvSpPr>
          <p:nvPr>
            <p:ph idx="1"/>
          </p:nvPr>
        </p:nvSpPr>
        <p:spPr>
          <a:xfrm>
            <a:off x="685800" y="1428736"/>
            <a:ext cx="7772400" cy="4667264"/>
          </a:xfrm>
        </p:spPr>
        <p:txBody>
          <a:bodyPr/>
          <a:lstStyle/>
          <a:p>
            <a:pPr>
              <a:buFont typeface="Wingdings" pitchFamily="2" charset="2"/>
              <a:buChar char="Ø"/>
            </a:pPr>
            <a:r>
              <a:rPr lang="zh-CN" altLang="en-US" sz="2800" b="1" dirty="0" smtClean="0"/>
              <a:t>成对选择三进码</a:t>
            </a:r>
          </a:p>
          <a:p>
            <a:pPr>
              <a:buFont typeface="Wingdings" pitchFamily="2" charset="2"/>
              <a:buChar char="Ø"/>
            </a:pPr>
            <a:r>
              <a:rPr lang="zh-CN" altLang="en-US" sz="2800" b="1" dirty="0" smtClean="0"/>
              <a:t> 编码规则：</a:t>
            </a:r>
            <a:endParaRPr lang="en-US" altLang="zh-CN" sz="2800" b="1" dirty="0" smtClean="0"/>
          </a:p>
          <a:p>
            <a:pPr indent="-79375">
              <a:buClr>
                <a:srgbClr val="FF0000"/>
              </a:buClr>
              <a:buFont typeface="Wingdings" pitchFamily="2" charset="2"/>
              <a:buChar char="l"/>
            </a:pPr>
            <a:r>
              <a:rPr lang="zh-CN" altLang="en-US" sz="2400" dirty="0" smtClean="0"/>
              <a:t> </a:t>
            </a:r>
            <a:r>
              <a:rPr lang="zh-CN" altLang="en-US" sz="2400" b="1" dirty="0" smtClean="0"/>
              <a:t>先将二进制代码两两分组</a:t>
            </a:r>
          </a:p>
          <a:p>
            <a:pPr indent="-79375">
              <a:buClr>
                <a:srgbClr val="FF0000"/>
              </a:buClr>
              <a:buFont typeface="Wingdings" pitchFamily="2" charset="2"/>
              <a:buChar char="l"/>
            </a:pPr>
            <a:r>
              <a:rPr lang="zh-CN" altLang="en-US" sz="2400" b="1" dirty="0" smtClean="0"/>
              <a:t> 然后再把每一码组编码成两个三进制数字（</a:t>
            </a:r>
            <a:r>
              <a:rPr lang="en-US" altLang="zh-CN" sz="2400" b="1" dirty="0" smtClean="0"/>
              <a:t>+</a:t>
            </a:r>
            <a:r>
              <a:rPr lang="zh-CN" altLang="en-US" sz="2400" b="1" dirty="0" smtClean="0"/>
              <a:t>、</a:t>
            </a:r>
            <a:r>
              <a:rPr lang="en-US" altLang="zh-CN" sz="2400" b="1" dirty="0" smtClean="0"/>
              <a:t>—</a:t>
            </a:r>
            <a:r>
              <a:rPr lang="zh-CN" altLang="en-US" sz="2400" b="1" dirty="0" smtClean="0"/>
              <a:t>、</a:t>
            </a:r>
            <a:endParaRPr lang="en-US" altLang="zh-CN" sz="2400" b="1" dirty="0" smtClean="0"/>
          </a:p>
          <a:p>
            <a:pPr indent="-79375">
              <a:buClr>
                <a:srgbClr val="FF0000"/>
              </a:buClr>
            </a:pPr>
            <a:r>
              <a:rPr lang="en-US" altLang="zh-CN" sz="2400" b="1" dirty="0" smtClean="0"/>
              <a:t>      0</a:t>
            </a:r>
            <a:r>
              <a:rPr lang="zh-CN" altLang="en-US" sz="2400" b="1" dirty="0" smtClean="0"/>
              <a:t>）</a:t>
            </a:r>
            <a:endParaRPr lang="en-US" altLang="zh-CN" sz="2400" b="1" dirty="0" smtClean="0"/>
          </a:p>
          <a:p>
            <a:pPr indent="-79375">
              <a:buClr>
                <a:srgbClr val="FF0000"/>
              </a:buClr>
              <a:buFont typeface="Wingdings" pitchFamily="2" charset="2"/>
              <a:buChar char="l"/>
            </a:pPr>
            <a:r>
              <a:rPr lang="zh-CN" altLang="en-US" sz="2400" b="1" dirty="0" smtClean="0"/>
              <a:t> </a:t>
            </a:r>
            <a:r>
              <a:rPr lang="zh-CN" altLang="en-US" sz="2400" b="1" dirty="0" smtClean="0">
                <a:solidFill>
                  <a:srgbClr val="996600"/>
                </a:solidFill>
              </a:rPr>
              <a:t>单脉冲</a:t>
            </a:r>
            <a:r>
              <a:rPr lang="en-US" altLang="zh-CN" sz="2400" b="1" dirty="0" smtClean="0">
                <a:solidFill>
                  <a:srgbClr val="996600"/>
                </a:solidFill>
              </a:rPr>
              <a:t>(01</a:t>
            </a:r>
            <a:r>
              <a:rPr lang="zh-CN" altLang="en-US" sz="2400" b="1" dirty="0" smtClean="0">
                <a:solidFill>
                  <a:srgbClr val="996600"/>
                </a:solidFill>
              </a:rPr>
              <a:t>和</a:t>
            </a:r>
            <a:r>
              <a:rPr lang="en-US" altLang="zh-CN" sz="2400" b="1" dirty="0" smtClean="0">
                <a:solidFill>
                  <a:srgbClr val="996600"/>
                </a:solidFill>
              </a:rPr>
              <a:t>10)</a:t>
            </a:r>
            <a:r>
              <a:rPr lang="zh-CN" altLang="en-US" sz="2400" b="1" dirty="0" smtClean="0">
                <a:solidFill>
                  <a:srgbClr val="996600"/>
                </a:solidFill>
              </a:rPr>
              <a:t>时</a:t>
            </a:r>
            <a:r>
              <a:rPr lang="en-US" altLang="zh-CN" sz="2400" b="1" dirty="0" smtClean="0"/>
              <a:t>,</a:t>
            </a:r>
            <a:r>
              <a:rPr lang="zh-CN" altLang="en-US" sz="2400" b="1" dirty="0" smtClean="0"/>
              <a:t>两个模式应交替变换</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47</a:t>
            </a:fld>
            <a:r>
              <a:rPr lang="zh-CN" altLang="en-US" smtClean="0"/>
              <a:t>页</a:t>
            </a:r>
            <a:endParaRPr lang="zh-CN" altLang="en-US" dirty="0"/>
          </a:p>
        </p:txBody>
      </p:sp>
      <p:pic>
        <p:nvPicPr>
          <p:cNvPr id="271361" name="Picture 1"/>
          <p:cNvPicPr>
            <a:picLocks noChangeAspect="1" noChangeArrowheads="1"/>
          </p:cNvPicPr>
          <p:nvPr/>
        </p:nvPicPr>
        <p:blipFill>
          <a:blip r:embed="rId2" cstate="print"/>
          <a:srcRect/>
          <a:stretch>
            <a:fillRect/>
          </a:stretch>
        </p:blipFill>
        <p:spPr bwMode="auto">
          <a:xfrm>
            <a:off x="1259632" y="4176434"/>
            <a:ext cx="5000660" cy="2060878"/>
          </a:xfrm>
          <a:prstGeom prst="rect">
            <a:avLst/>
          </a:prstGeom>
          <a:noFill/>
          <a:ln w="9525">
            <a:noFill/>
            <a:miter lim="800000"/>
            <a:headEnd/>
            <a:tailEnd/>
          </a:ln>
          <a:effectLst/>
        </p:spPr>
      </p:pic>
    </p:spTree>
  </p:cSld>
  <p:clrMapOvr>
    <a:masterClrMapping/>
  </p:clrMapOvr>
  <p:transition spd="med">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3314696" cy="1143000"/>
          </a:xfrm>
        </p:spPr>
        <p:txBody>
          <a:bodyPr/>
          <a:lstStyle/>
          <a:p>
            <a:r>
              <a:rPr lang="zh-CN" altLang="en-US" b="1" dirty="0" smtClean="0">
                <a:solidFill>
                  <a:schemeClr val="accent2"/>
                </a:solidFill>
              </a:rPr>
              <a:t>举例</a:t>
            </a:r>
            <a:endParaRPr lang="zh-CN" altLang="en-US" b="1" dirty="0">
              <a:solidFill>
                <a:schemeClr val="accent2"/>
              </a:solidFill>
            </a:endParaRPr>
          </a:p>
        </p:txBody>
      </p:sp>
      <p:sp>
        <p:nvSpPr>
          <p:cNvPr id="3" name="内容占位符 2"/>
          <p:cNvSpPr>
            <a:spLocks noGrp="1"/>
          </p:cNvSpPr>
          <p:nvPr>
            <p:ph idx="1"/>
          </p:nvPr>
        </p:nvSpPr>
        <p:spPr>
          <a:xfrm>
            <a:off x="685800" y="1357298"/>
            <a:ext cx="7772400" cy="5143536"/>
          </a:xfrm>
        </p:spPr>
        <p:txBody>
          <a:bodyPr/>
          <a:lstStyle/>
          <a:p>
            <a:pPr>
              <a:buFont typeface="Wingdings" pitchFamily="2" charset="2"/>
              <a:buChar char="Ø"/>
            </a:pPr>
            <a:r>
              <a:rPr lang="zh-CN" altLang="en-US" b="1" dirty="0" smtClean="0"/>
              <a:t>􀂄 代码：    </a:t>
            </a:r>
            <a:r>
              <a:rPr lang="en-US" altLang="zh-CN" b="1" dirty="0" smtClean="0">
                <a:solidFill>
                  <a:srgbClr val="FF0000"/>
                </a:solidFill>
              </a:rPr>
              <a:t>0 1 </a:t>
            </a:r>
            <a:r>
              <a:rPr lang="en-US" altLang="zh-CN" b="1" dirty="0" smtClean="0"/>
              <a:t>0 0 1 1 </a:t>
            </a:r>
            <a:r>
              <a:rPr lang="en-US" altLang="zh-CN" b="1" dirty="0" smtClean="0">
                <a:solidFill>
                  <a:srgbClr val="FF0000"/>
                </a:solidFill>
              </a:rPr>
              <a:t>1 0 1 0 </a:t>
            </a:r>
            <a:r>
              <a:rPr lang="en-US" altLang="zh-CN" b="1" dirty="0" smtClean="0"/>
              <a:t>1 1 0 0</a:t>
            </a:r>
          </a:p>
          <a:p>
            <a:pPr>
              <a:buFont typeface="Wingdings" pitchFamily="2" charset="2"/>
              <a:buChar char="Ø"/>
            </a:pPr>
            <a:r>
              <a:rPr lang="zh-CN" altLang="en-US" b="1" dirty="0" smtClean="0"/>
              <a:t>􀂄 正模式    </a:t>
            </a:r>
            <a:r>
              <a:rPr lang="en-US" altLang="zh-CN" b="1" dirty="0" smtClean="0"/>
              <a:t>0 </a:t>
            </a:r>
            <a:r>
              <a:rPr lang="en-US" altLang="zh-CN" b="1" dirty="0" smtClean="0">
                <a:solidFill>
                  <a:schemeClr val="accent2"/>
                </a:solidFill>
              </a:rPr>
              <a:t>+</a:t>
            </a:r>
            <a:r>
              <a:rPr lang="en-US" altLang="zh-CN" b="1" dirty="0" smtClean="0"/>
              <a:t>  - + + </a:t>
            </a:r>
            <a:r>
              <a:rPr lang="en-US" altLang="zh-CN" b="1" dirty="0" smtClean="0">
                <a:solidFill>
                  <a:schemeClr val="accent2"/>
                </a:solidFill>
              </a:rPr>
              <a:t>-  - </a:t>
            </a:r>
            <a:r>
              <a:rPr lang="en-US" altLang="zh-CN" b="1" dirty="0" smtClean="0"/>
              <a:t>0 </a:t>
            </a:r>
            <a:r>
              <a:rPr lang="en-US" altLang="zh-CN" b="1" dirty="0" smtClean="0">
                <a:solidFill>
                  <a:schemeClr val="accent2"/>
                </a:solidFill>
              </a:rPr>
              <a:t>+</a:t>
            </a:r>
            <a:r>
              <a:rPr lang="en-US" altLang="zh-CN" b="1" dirty="0" smtClean="0"/>
              <a:t> 0 + -  - +</a:t>
            </a:r>
          </a:p>
          <a:p>
            <a:pPr>
              <a:buFont typeface="Wingdings" pitchFamily="2" charset="2"/>
              <a:buChar char="Ø"/>
            </a:pPr>
            <a:r>
              <a:rPr lang="zh-CN" altLang="en-US" b="1" dirty="0" smtClean="0"/>
              <a:t>􀂄 负模式：</a:t>
            </a:r>
            <a:r>
              <a:rPr lang="en-US" altLang="zh-CN" b="1" dirty="0" smtClean="0"/>
              <a:t>0 </a:t>
            </a:r>
            <a:r>
              <a:rPr lang="en-US" altLang="zh-CN" b="1" dirty="0" smtClean="0">
                <a:solidFill>
                  <a:schemeClr val="accent1"/>
                </a:solidFill>
              </a:rPr>
              <a:t>- </a:t>
            </a:r>
            <a:r>
              <a:rPr lang="en-US" altLang="zh-CN" b="1" dirty="0" smtClean="0"/>
              <a:t>  - + + -  </a:t>
            </a:r>
            <a:r>
              <a:rPr lang="en-US" altLang="zh-CN" b="1" dirty="0" smtClean="0">
                <a:solidFill>
                  <a:schemeClr val="accent1"/>
                </a:solidFill>
              </a:rPr>
              <a:t>+</a:t>
            </a:r>
            <a:r>
              <a:rPr lang="en-US" altLang="zh-CN" b="1" dirty="0" smtClean="0"/>
              <a:t> 0 </a:t>
            </a:r>
            <a:r>
              <a:rPr lang="en-US" altLang="zh-CN" b="1" dirty="0" smtClean="0">
                <a:solidFill>
                  <a:schemeClr val="accent1"/>
                </a:solidFill>
              </a:rPr>
              <a:t>-</a:t>
            </a:r>
            <a:r>
              <a:rPr lang="en-US" altLang="zh-CN" b="1" dirty="0" smtClean="0"/>
              <a:t> 0 + -  - +</a:t>
            </a:r>
          </a:p>
          <a:p>
            <a:r>
              <a:rPr lang="zh-CN" altLang="en-US" sz="2800" dirty="0" smtClean="0">
                <a:solidFill>
                  <a:schemeClr val="accent2"/>
                </a:solidFill>
              </a:rPr>
              <a:t>􀂄 </a:t>
            </a:r>
            <a:r>
              <a:rPr lang="zh-CN" altLang="en-US" sz="2800" b="1" dirty="0" smtClean="0">
                <a:solidFill>
                  <a:schemeClr val="accent2"/>
                </a:solidFill>
              </a:rPr>
              <a:t>特点：</a:t>
            </a:r>
          </a:p>
          <a:p>
            <a:pPr indent="-79375">
              <a:buClr>
                <a:srgbClr val="FF0000"/>
              </a:buClr>
              <a:buFont typeface="Wingdings" pitchFamily="2" charset="2"/>
              <a:buChar char="l"/>
            </a:pPr>
            <a:r>
              <a:rPr lang="zh-CN" altLang="en-US" sz="2400" b="1" dirty="0" smtClean="0"/>
              <a:t>􀂄 </a:t>
            </a:r>
            <a:r>
              <a:rPr lang="en-US" altLang="zh-CN" sz="2400" b="1" dirty="0" smtClean="0"/>
              <a:t>1B1T</a:t>
            </a:r>
          </a:p>
          <a:p>
            <a:pPr indent="-79375">
              <a:buClr>
                <a:srgbClr val="FF0000"/>
              </a:buClr>
              <a:buFont typeface="Wingdings" pitchFamily="2" charset="2"/>
              <a:buChar char="l"/>
            </a:pPr>
            <a:r>
              <a:rPr lang="zh-CN" altLang="en-US" sz="2400" b="1" dirty="0" smtClean="0"/>
              <a:t>􀂄 无直流分量</a:t>
            </a:r>
          </a:p>
          <a:p>
            <a:pPr indent="-79375">
              <a:buClr>
                <a:srgbClr val="FF0000"/>
              </a:buClr>
              <a:buFont typeface="Wingdings" pitchFamily="2" charset="2"/>
              <a:buChar char="l"/>
            </a:pPr>
            <a:r>
              <a:rPr lang="zh-CN" altLang="en-US" sz="2400" b="1" dirty="0" smtClean="0"/>
              <a:t>􀂄 定时丰富</a:t>
            </a:r>
          </a:p>
          <a:p>
            <a:pPr indent="-79375">
              <a:buClr>
                <a:srgbClr val="FF0000"/>
              </a:buClr>
              <a:buFont typeface="Wingdings" pitchFamily="2" charset="2"/>
              <a:buChar char="l"/>
            </a:pPr>
            <a:r>
              <a:rPr lang="zh-CN" altLang="en-US" sz="2400" b="1" dirty="0" smtClean="0"/>
              <a:t>􀂄 编码简单</a:t>
            </a:r>
          </a:p>
          <a:p>
            <a:pPr indent="-79375">
              <a:buClr>
                <a:srgbClr val="FF0000"/>
              </a:buClr>
              <a:buFont typeface="Wingdings" pitchFamily="2" charset="2"/>
              <a:buChar char="l"/>
            </a:pPr>
            <a:r>
              <a:rPr lang="zh-CN" altLang="en-US" sz="2400" b="1" dirty="0" smtClean="0"/>
              <a:t>􀂄 识别时需提供“分组信息”</a:t>
            </a:r>
            <a:r>
              <a:rPr lang="en-US" altLang="zh-CN" sz="2400" b="1" dirty="0" smtClean="0"/>
              <a:t>——</a:t>
            </a:r>
            <a:r>
              <a:rPr lang="zh-CN" altLang="en-US" sz="2400" b="1" dirty="0" smtClean="0"/>
              <a:t>帧同步</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48</a:t>
            </a:fld>
            <a:r>
              <a:rPr lang="zh-CN" altLang="en-US" smtClean="0"/>
              <a:t>页</a:t>
            </a:r>
            <a:endParaRPr lang="zh-CN" altLang="en-US" dirty="0"/>
          </a:p>
        </p:txBody>
      </p:sp>
      <p:pic>
        <p:nvPicPr>
          <p:cNvPr id="5" name="Picture 1"/>
          <p:cNvPicPr>
            <a:picLocks noChangeAspect="1" noChangeArrowheads="1"/>
          </p:cNvPicPr>
          <p:nvPr/>
        </p:nvPicPr>
        <p:blipFill>
          <a:blip r:embed="rId2" cstate="print"/>
          <a:srcRect/>
          <a:stretch>
            <a:fillRect/>
          </a:stretch>
        </p:blipFill>
        <p:spPr bwMode="auto">
          <a:xfrm>
            <a:off x="3923928" y="3212976"/>
            <a:ext cx="4542858" cy="1872208"/>
          </a:xfrm>
          <a:prstGeom prst="rect">
            <a:avLst/>
          </a:prstGeom>
          <a:noFill/>
          <a:ln w="9525">
            <a:noFill/>
            <a:miter lim="800000"/>
            <a:headEnd/>
            <a:tailEnd/>
          </a:ln>
          <a:effectLst/>
        </p:spPr>
      </p:pic>
    </p:spTree>
  </p:cSld>
  <p:clrMapOvr>
    <a:masterClrMapping/>
  </p:clrMapOvr>
  <p:transition spd="med">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4957770" cy="1143000"/>
          </a:xfrm>
        </p:spPr>
        <p:txBody>
          <a:bodyPr/>
          <a:lstStyle/>
          <a:p>
            <a:r>
              <a:rPr lang="zh-CN" altLang="en-US" b="1" dirty="0" smtClean="0">
                <a:solidFill>
                  <a:schemeClr val="accent2"/>
                </a:solidFill>
              </a:rPr>
              <a:t>四、数字双相码</a:t>
            </a:r>
            <a:endParaRPr lang="zh-CN" altLang="en-US" b="1" dirty="0">
              <a:solidFill>
                <a:schemeClr val="accent2"/>
              </a:solidFill>
            </a:endParaRPr>
          </a:p>
        </p:txBody>
      </p:sp>
      <p:sp>
        <p:nvSpPr>
          <p:cNvPr id="3" name="内容占位符 2"/>
          <p:cNvSpPr>
            <a:spLocks noGrp="1"/>
          </p:cNvSpPr>
          <p:nvPr>
            <p:ph idx="1"/>
          </p:nvPr>
        </p:nvSpPr>
        <p:spPr>
          <a:xfrm>
            <a:off x="685800" y="1357298"/>
            <a:ext cx="7772400" cy="3643338"/>
          </a:xfrm>
        </p:spPr>
        <p:txBody>
          <a:bodyPr/>
          <a:lstStyle/>
          <a:p>
            <a:pPr>
              <a:buFont typeface="Wingdings" pitchFamily="2" charset="2"/>
              <a:buChar char="Ø"/>
            </a:pPr>
            <a:r>
              <a:rPr lang="zh-CN" altLang="en-US" b="1" dirty="0" smtClean="0"/>
              <a:t>􀂄又称曼彻斯特（</a:t>
            </a:r>
            <a:r>
              <a:rPr lang="en-US" altLang="zh-CN" b="1" dirty="0" smtClean="0">
                <a:solidFill>
                  <a:srgbClr val="FFC000"/>
                </a:solidFill>
              </a:rPr>
              <a:t>Manchester</a:t>
            </a:r>
            <a:r>
              <a:rPr lang="zh-CN" altLang="en-US" b="1" dirty="0" smtClean="0"/>
              <a:t>）码</a:t>
            </a:r>
          </a:p>
          <a:p>
            <a:pPr>
              <a:buFont typeface="Wingdings" pitchFamily="2" charset="2"/>
              <a:buChar char="Ø"/>
            </a:pPr>
            <a:r>
              <a:rPr lang="zh-CN" altLang="en-US" b="1" dirty="0" smtClean="0"/>
              <a:t>􀂄</a:t>
            </a:r>
            <a:r>
              <a:rPr lang="zh-CN" altLang="en-US" b="1" dirty="0" smtClean="0">
                <a:solidFill>
                  <a:srgbClr val="FF00FF"/>
                </a:solidFill>
              </a:rPr>
              <a:t>编码规则</a:t>
            </a:r>
            <a:r>
              <a:rPr lang="zh-CN" altLang="en-US" b="1" dirty="0" smtClean="0"/>
              <a:t>：</a:t>
            </a:r>
          </a:p>
          <a:p>
            <a:pPr marL="809625" indent="815975">
              <a:buClr>
                <a:srgbClr val="FF0000"/>
              </a:buClr>
              <a:buFont typeface="Wingdings" pitchFamily="2" charset="2"/>
              <a:buChar char="l"/>
            </a:pPr>
            <a:r>
              <a:rPr lang="zh-CN" altLang="en-US" sz="2400" b="1" dirty="0" smtClean="0"/>
              <a:t>“</a:t>
            </a:r>
            <a:r>
              <a:rPr lang="en-US" altLang="zh-CN" sz="2400" b="1" dirty="0" smtClean="0"/>
              <a:t>0”</a:t>
            </a:r>
            <a:r>
              <a:rPr lang="zh-CN" altLang="en-US" sz="2400" b="1" dirty="0" smtClean="0"/>
              <a:t>码用“</a:t>
            </a:r>
            <a:r>
              <a:rPr lang="en-US" altLang="zh-CN" sz="2400" b="1" dirty="0" smtClean="0"/>
              <a:t>01”</a:t>
            </a:r>
            <a:r>
              <a:rPr lang="zh-CN" altLang="en-US" sz="2400" b="1" dirty="0" smtClean="0"/>
              <a:t>两位码表示</a:t>
            </a:r>
          </a:p>
          <a:p>
            <a:pPr marL="809625" indent="815975">
              <a:buClr>
                <a:srgbClr val="FF0000"/>
              </a:buClr>
              <a:buFont typeface="Wingdings" pitchFamily="2" charset="2"/>
              <a:buChar char="l"/>
            </a:pPr>
            <a:r>
              <a:rPr lang="zh-CN" altLang="en-US" sz="2400" b="1" dirty="0" smtClean="0"/>
              <a:t>“</a:t>
            </a:r>
            <a:r>
              <a:rPr lang="en-US" altLang="zh-CN" sz="2400" b="1" dirty="0" smtClean="0"/>
              <a:t>1”</a:t>
            </a:r>
            <a:r>
              <a:rPr lang="zh-CN" altLang="en-US" sz="2400" b="1" dirty="0" smtClean="0"/>
              <a:t>码用“</a:t>
            </a:r>
            <a:r>
              <a:rPr lang="en-US" altLang="zh-CN" sz="2400" b="1" dirty="0" smtClean="0"/>
              <a:t>10”</a:t>
            </a:r>
            <a:r>
              <a:rPr lang="zh-CN" altLang="en-US" sz="2400" b="1" dirty="0" smtClean="0"/>
              <a:t>两位码表示</a:t>
            </a:r>
          </a:p>
          <a:p>
            <a:pPr>
              <a:buFont typeface="Wingdings" pitchFamily="2" charset="2"/>
              <a:buChar char="Ø"/>
            </a:pPr>
            <a:r>
              <a:rPr lang="zh-CN" altLang="en-US" b="1" dirty="0" smtClean="0"/>
              <a:t>􀂄 代码：      </a:t>
            </a:r>
            <a:r>
              <a:rPr lang="en-US" altLang="zh-CN" b="1" dirty="0" smtClean="0"/>
              <a:t>1   1   0   0   1   0   1</a:t>
            </a:r>
          </a:p>
          <a:p>
            <a:pPr>
              <a:buFont typeface="Wingdings" pitchFamily="2" charset="2"/>
              <a:buChar char="Ø"/>
            </a:pPr>
            <a:r>
              <a:rPr lang="zh-CN" altLang="en-US" b="1" dirty="0" smtClean="0"/>
              <a:t>􀂄 双相码： </a:t>
            </a:r>
            <a:r>
              <a:rPr lang="en-US" altLang="zh-CN" b="1" dirty="0" smtClean="0"/>
              <a:t>10 10 01 01 10 01 10</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49</a:t>
            </a:fld>
            <a:r>
              <a:rPr lang="zh-CN" altLang="en-US" smtClean="0"/>
              <a:t>页</a:t>
            </a:r>
            <a:endParaRPr lang="zh-CN" altLang="en-US" dirty="0"/>
          </a:p>
        </p:txBody>
      </p:sp>
      <p:pic>
        <p:nvPicPr>
          <p:cNvPr id="269313" name="Picture 1"/>
          <p:cNvPicPr>
            <a:picLocks noChangeAspect="1" noChangeArrowheads="1"/>
          </p:cNvPicPr>
          <p:nvPr/>
        </p:nvPicPr>
        <p:blipFill>
          <a:blip r:embed="rId2" cstate="print"/>
          <a:srcRect/>
          <a:stretch>
            <a:fillRect/>
          </a:stretch>
        </p:blipFill>
        <p:spPr bwMode="auto">
          <a:xfrm>
            <a:off x="1214414" y="4643446"/>
            <a:ext cx="7000924" cy="1285884"/>
          </a:xfrm>
          <a:prstGeom prst="rect">
            <a:avLst/>
          </a:prstGeom>
          <a:noFill/>
          <a:ln w="9525">
            <a:noFill/>
            <a:miter lim="800000"/>
            <a:headEnd/>
            <a:tailEnd/>
          </a:ln>
          <a:effectLst/>
        </p:spPr>
      </p:pic>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357166"/>
            <a:ext cx="8643998" cy="1143000"/>
          </a:xfrm>
        </p:spPr>
        <p:txBody>
          <a:bodyPr/>
          <a:lstStyle/>
          <a:p>
            <a:r>
              <a:rPr lang="zh-CN" altLang="en-US" b="1" dirty="0" smtClean="0">
                <a:solidFill>
                  <a:schemeClr val="accent2"/>
                </a:solidFill>
              </a:rPr>
              <a:t>一、研究数字基带传输系统的意义</a:t>
            </a:r>
            <a:endParaRPr lang="zh-CN" altLang="en-US" b="1" dirty="0">
              <a:solidFill>
                <a:schemeClr val="accent2"/>
              </a:solidFill>
            </a:endParaRPr>
          </a:p>
        </p:txBody>
      </p:sp>
      <p:sp>
        <p:nvSpPr>
          <p:cNvPr id="3" name="内容占位符 2"/>
          <p:cNvSpPr>
            <a:spLocks noGrp="1"/>
          </p:cNvSpPr>
          <p:nvPr>
            <p:ph idx="1"/>
          </p:nvPr>
        </p:nvSpPr>
        <p:spPr>
          <a:xfrm>
            <a:off x="685800" y="1357298"/>
            <a:ext cx="7772400" cy="5072098"/>
          </a:xfrm>
        </p:spPr>
        <p:txBody>
          <a:bodyPr/>
          <a:lstStyle/>
          <a:p>
            <a:pPr>
              <a:buFont typeface="Wingdings" pitchFamily="2" charset="2"/>
              <a:buChar char="Ø"/>
            </a:pPr>
            <a:r>
              <a:rPr lang="zh-CN" altLang="en-US" sz="2800" b="1" dirty="0" smtClean="0"/>
              <a:t>来自数据终端的原始数据信号，往往包含丰富的低频分量，甚至直流分量，因而称之为</a:t>
            </a:r>
            <a:r>
              <a:rPr lang="zh-CN" altLang="en-US" sz="2800" b="1" dirty="0" smtClean="0">
                <a:solidFill>
                  <a:srgbClr val="FF0000"/>
                </a:solidFill>
              </a:rPr>
              <a:t>数字基带信号</a:t>
            </a:r>
            <a:r>
              <a:rPr lang="zh-CN" altLang="en-US" sz="2800" b="1" dirty="0" smtClean="0"/>
              <a:t>。</a:t>
            </a:r>
          </a:p>
          <a:p>
            <a:pPr>
              <a:buFont typeface="Wingdings" pitchFamily="2" charset="2"/>
              <a:buChar char="Ø"/>
            </a:pPr>
            <a:r>
              <a:rPr lang="zh-CN" altLang="en-US" sz="2800" b="1" dirty="0" smtClean="0"/>
              <a:t>在某些具有低通特性的有线信道中，特别是传输距离不太远的情况下，数字基带信号可以直接传输， 我们称之为</a:t>
            </a:r>
            <a:r>
              <a:rPr lang="zh-CN" altLang="en-US" sz="2800" b="1" dirty="0" smtClean="0">
                <a:solidFill>
                  <a:srgbClr val="FF0000"/>
                </a:solidFill>
              </a:rPr>
              <a:t>数字基带传输</a:t>
            </a:r>
            <a:r>
              <a:rPr lang="zh-CN" altLang="en-US" sz="2800" b="1" dirty="0" smtClean="0"/>
              <a:t>。</a:t>
            </a:r>
          </a:p>
          <a:p>
            <a:pPr>
              <a:buFont typeface="Wingdings" pitchFamily="2" charset="2"/>
              <a:buChar char="Ø"/>
            </a:pPr>
            <a:r>
              <a:rPr lang="zh-CN" altLang="en-US" sz="2800" b="1" dirty="0" smtClean="0"/>
              <a:t>而大多数信道，如各种无线信道和光信道， 则是带通型的， 数字基带信号必须经过载波调制，把频谱搬移到高载处才能在信道中传输，我们把这种传输称为数字</a:t>
            </a:r>
            <a:r>
              <a:rPr lang="zh-CN" altLang="en-US" sz="2800" b="1" dirty="0" smtClean="0">
                <a:solidFill>
                  <a:srgbClr val="FF0000"/>
                </a:solidFill>
              </a:rPr>
              <a:t>频带（调制或载波）传输</a:t>
            </a:r>
            <a:r>
              <a:rPr lang="zh-CN" altLang="en-US" sz="2800" b="1" dirty="0" smtClean="0"/>
              <a:t>。</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2957506" cy="1143000"/>
          </a:xfrm>
        </p:spPr>
        <p:txBody>
          <a:bodyPr/>
          <a:lstStyle/>
          <a:p>
            <a:r>
              <a:rPr lang="zh-CN" altLang="en-US" b="1" dirty="0" smtClean="0">
                <a:solidFill>
                  <a:schemeClr val="accent2"/>
                </a:solidFill>
              </a:rPr>
              <a:t>特点</a:t>
            </a:r>
            <a:endParaRPr lang="zh-CN" altLang="en-US" b="1" dirty="0">
              <a:solidFill>
                <a:schemeClr val="accent2"/>
              </a:solidFill>
            </a:endParaRPr>
          </a:p>
        </p:txBody>
      </p:sp>
      <p:sp>
        <p:nvSpPr>
          <p:cNvPr id="3" name="内容占位符 2"/>
          <p:cNvSpPr>
            <a:spLocks noGrp="1"/>
          </p:cNvSpPr>
          <p:nvPr>
            <p:ph idx="1"/>
          </p:nvPr>
        </p:nvSpPr>
        <p:spPr>
          <a:xfrm>
            <a:off x="685800" y="1500174"/>
            <a:ext cx="8101042" cy="5000660"/>
          </a:xfrm>
        </p:spPr>
        <p:txBody>
          <a:bodyPr/>
          <a:lstStyle/>
          <a:p>
            <a:pPr>
              <a:buFont typeface="Wingdings" pitchFamily="2" charset="2"/>
              <a:buChar char="Ø"/>
            </a:pPr>
            <a:r>
              <a:rPr lang="en-US" altLang="zh-CN" sz="2800" b="1" dirty="0" smtClean="0"/>
              <a:t>1B2B</a:t>
            </a:r>
            <a:r>
              <a:rPr lang="zh-CN" altLang="en-US" sz="2800" b="1" dirty="0" smtClean="0"/>
              <a:t>码</a:t>
            </a:r>
          </a:p>
          <a:p>
            <a:pPr>
              <a:buFont typeface="Wingdings" pitchFamily="2" charset="2"/>
              <a:buChar char="Ø"/>
            </a:pPr>
            <a:r>
              <a:rPr lang="zh-CN" altLang="en-US" sz="2800" b="1" dirty="0" smtClean="0"/>
              <a:t>这种码的正、负电平各半，所以无直流分量</a:t>
            </a:r>
          </a:p>
          <a:p>
            <a:pPr>
              <a:buFont typeface="Wingdings" pitchFamily="2" charset="2"/>
              <a:buChar char="Ø"/>
            </a:pPr>
            <a:r>
              <a:rPr lang="zh-CN" altLang="en-US" sz="2800" b="1" dirty="0" smtClean="0"/>
              <a:t>在每个码元周期的中心点都存在电平跳变，所以富含位定时信息。</a:t>
            </a:r>
          </a:p>
          <a:p>
            <a:pPr>
              <a:buFont typeface="Wingdings" pitchFamily="2" charset="2"/>
              <a:buChar char="Ø"/>
            </a:pPr>
            <a:r>
              <a:rPr lang="zh-CN" altLang="en-US" sz="2800" b="1" dirty="0" smtClean="0"/>
              <a:t>具有一定的自检能力</a:t>
            </a:r>
            <a:r>
              <a:rPr lang="en-US" altLang="zh-CN" sz="2800" b="1" dirty="0" smtClean="0"/>
              <a:t>——</a:t>
            </a:r>
            <a:r>
              <a:rPr lang="zh-CN" altLang="en-US" sz="2800" b="1" dirty="0" smtClean="0"/>
              <a:t>连“</a:t>
            </a:r>
            <a:r>
              <a:rPr lang="en-US" altLang="zh-CN" sz="2800" b="1" dirty="0" smtClean="0"/>
              <a:t>1”</a:t>
            </a:r>
            <a:r>
              <a:rPr lang="zh-CN" altLang="en-US" sz="2800" b="1" dirty="0" smtClean="0"/>
              <a:t>、“</a:t>
            </a:r>
            <a:r>
              <a:rPr lang="en-US" altLang="zh-CN" sz="2800" b="1" dirty="0" smtClean="0"/>
              <a:t>0”</a:t>
            </a:r>
            <a:r>
              <a:rPr lang="zh-CN" altLang="en-US" sz="2800" b="1" dirty="0" smtClean="0"/>
              <a:t>个数不超过</a:t>
            </a:r>
            <a:r>
              <a:rPr lang="en-US" altLang="zh-CN" sz="2800" b="1" dirty="0" smtClean="0"/>
              <a:t>2</a:t>
            </a:r>
            <a:r>
              <a:rPr lang="zh-CN" altLang="en-US" sz="2800" b="1" dirty="0" smtClean="0"/>
              <a:t>个。</a:t>
            </a:r>
          </a:p>
          <a:p>
            <a:pPr>
              <a:buFont typeface="Wingdings" pitchFamily="2" charset="2"/>
              <a:buChar char="Ø"/>
            </a:pPr>
            <a:r>
              <a:rPr lang="zh-CN" altLang="en-US" sz="2800" b="1" dirty="0" smtClean="0"/>
              <a:t>编码过程简单</a:t>
            </a:r>
          </a:p>
          <a:p>
            <a:pPr>
              <a:buFont typeface="Wingdings" pitchFamily="2" charset="2"/>
              <a:buChar char="Ø"/>
            </a:pPr>
            <a:r>
              <a:rPr lang="zh-CN" altLang="en-US" sz="2800" b="1" dirty="0" smtClean="0"/>
              <a:t>带宽比原信码大</a:t>
            </a:r>
            <a:r>
              <a:rPr lang="en-US" altLang="zh-CN" sz="2800" b="1" dirty="0" smtClean="0"/>
              <a:t>1</a:t>
            </a:r>
            <a:r>
              <a:rPr lang="zh-CN" altLang="en-US" sz="2800" b="1" dirty="0" smtClean="0"/>
              <a:t>倍</a:t>
            </a:r>
          </a:p>
          <a:p>
            <a:pPr>
              <a:buFont typeface="Wingdings" pitchFamily="2" charset="2"/>
              <a:buChar char="Ø"/>
            </a:pPr>
            <a:r>
              <a:rPr lang="zh-CN" altLang="en-US" sz="2800" b="1" dirty="0" smtClean="0"/>
              <a:t>用于本地数据网。</a:t>
            </a:r>
            <a:endParaRPr lang="zh-CN" altLang="en-US" sz="28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50</a:t>
            </a:fld>
            <a:r>
              <a:rPr lang="zh-CN" altLang="en-US" smtClean="0"/>
              <a:t>页</a:t>
            </a:r>
            <a:endParaRPr lang="zh-CN" altLang="en-US" dirty="0"/>
          </a:p>
        </p:txBody>
      </p:sp>
    </p:spTree>
  </p:cSld>
  <p:clrMapOvr>
    <a:masterClrMapping/>
  </p:clrMapOvr>
  <p:transition spd="med">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3957638" cy="1143000"/>
          </a:xfrm>
        </p:spPr>
        <p:txBody>
          <a:bodyPr/>
          <a:lstStyle/>
          <a:p>
            <a:r>
              <a:rPr lang="zh-CN" altLang="en-US" b="1" dirty="0" smtClean="0">
                <a:solidFill>
                  <a:schemeClr val="accent2"/>
                </a:solidFill>
              </a:rPr>
              <a:t>五、</a:t>
            </a:r>
            <a:r>
              <a:rPr lang="en-US" altLang="zh-CN" b="1" dirty="0" smtClean="0">
                <a:solidFill>
                  <a:schemeClr val="accent2"/>
                </a:solidFill>
              </a:rPr>
              <a:t>CMI</a:t>
            </a:r>
            <a:r>
              <a:rPr lang="zh-CN" altLang="en-US" b="1" dirty="0" smtClean="0">
                <a:solidFill>
                  <a:schemeClr val="accent2"/>
                </a:solidFill>
              </a:rPr>
              <a:t>码</a:t>
            </a:r>
            <a:endParaRPr lang="zh-CN" altLang="en-US" b="1" dirty="0">
              <a:solidFill>
                <a:schemeClr val="accent2"/>
              </a:solidFill>
            </a:endParaRPr>
          </a:p>
        </p:txBody>
      </p:sp>
      <p:sp>
        <p:nvSpPr>
          <p:cNvPr id="3" name="内容占位符 2"/>
          <p:cNvSpPr>
            <a:spLocks noGrp="1"/>
          </p:cNvSpPr>
          <p:nvPr>
            <p:ph idx="1"/>
          </p:nvPr>
        </p:nvSpPr>
        <p:spPr>
          <a:xfrm>
            <a:off x="571472" y="1571612"/>
            <a:ext cx="7772400" cy="2643206"/>
          </a:xfrm>
        </p:spPr>
        <p:txBody>
          <a:bodyPr/>
          <a:lstStyle/>
          <a:p>
            <a:pPr>
              <a:buFont typeface="Wingdings" pitchFamily="2" charset="2"/>
              <a:buChar char="Ø"/>
            </a:pPr>
            <a:r>
              <a:rPr lang="zh-CN" altLang="en-US" sz="2800" b="1" dirty="0" smtClean="0"/>
              <a:t>是传号反转码的简称</a:t>
            </a:r>
          </a:p>
          <a:p>
            <a:pPr>
              <a:buFont typeface="Wingdings" pitchFamily="2" charset="2"/>
              <a:buChar char="Ø"/>
            </a:pPr>
            <a:r>
              <a:rPr lang="zh-CN" altLang="en-US" sz="2800" b="1" dirty="0" smtClean="0"/>
              <a:t>编码规则：</a:t>
            </a:r>
          </a:p>
          <a:p>
            <a:pPr marL="809625" indent="815975">
              <a:buClr>
                <a:srgbClr val="FF0000"/>
              </a:buClr>
              <a:buFont typeface="Wingdings" pitchFamily="2" charset="2"/>
              <a:buChar char="l"/>
            </a:pPr>
            <a:r>
              <a:rPr lang="zh-CN" altLang="en-US" sz="2400" b="1" dirty="0" smtClean="0"/>
              <a:t>“</a:t>
            </a:r>
            <a:r>
              <a:rPr lang="en-US" altLang="zh-CN" sz="2400" b="1" dirty="0" smtClean="0"/>
              <a:t>1”</a:t>
            </a:r>
            <a:r>
              <a:rPr lang="zh-CN" altLang="en-US" sz="2400" b="1" dirty="0" smtClean="0"/>
              <a:t>码交替用“</a:t>
            </a:r>
            <a:r>
              <a:rPr lang="en-US" altLang="zh-CN" sz="2400" b="1" dirty="0" smtClean="0"/>
              <a:t>11”</a:t>
            </a:r>
            <a:r>
              <a:rPr lang="zh-CN" altLang="en-US" sz="2400" b="1" dirty="0" smtClean="0"/>
              <a:t>和“</a:t>
            </a:r>
            <a:r>
              <a:rPr lang="en-US" altLang="zh-CN" sz="2400" b="1" dirty="0" smtClean="0"/>
              <a:t>00”</a:t>
            </a:r>
            <a:r>
              <a:rPr lang="zh-CN" altLang="en-US" sz="2400" b="1" dirty="0" smtClean="0"/>
              <a:t>两位码表示</a:t>
            </a:r>
          </a:p>
          <a:p>
            <a:pPr marL="809625" indent="815975">
              <a:buClr>
                <a:srgbClr val="FF0000"/>
              </a:buClr>
              <a:buFont typeface="Wingdings" pitchFamily="2" charset="2"/>
              <a:buChar char="l"/>
            </a:pPr>
            <a:r>
              <a:rPr lang="zh-CN" altLang="en-US" sz="2400" b="1" dirty="0" smtClean="0"/>
              <a:t>“</a:t>
            </a:r>
            <a:r>
              <a:rPr lang="en-US" altLang="zh-CN" sz="2400" b="1" dirty="0" smtClean="0"/>
              <a:t>0”</a:t>
            </a:r>
            <a:r>
              <a:rPr lang="zh-CN" altLang="en-US" sz="2400" b="1" dirty="0" smtClean="0"/>
              <a:t>码固定地用“</a:t>
            </a:r>
            <a:r>
              <a:rPr lang="en-US" altLang="zh-CN" sz="2400" b="1" dirty="0" smtClean="0"/>
              <a:t>01”</a:t>
            </a:r>
            <a:r>
              <a:rPr lang="zh-CN" altLang="en-US" sz="2400" b="1" dirty="0" smtClean="0"/>
              <a:t>表示</a:t>
            </a:r>
          </a:p>
          <a:p>
            <a:pPr>
              <a:buFont typeface="Wingdings" pitchFamily="2" charset="2"/>
              <a:buChar char="Ø"/>
            </a:pPr>
            <a:r>
              <a:rPr lang="zh-CN" altLang="en-US" sz="2800" b="1" dirty="0" smtClean="0"/>
              <a:t>用于</a:t>
            </a:r>
            <a:r>
              <a:rPr lang="en-US" altLang="zh-CN" sz="2800" b="1" dirty="0" smtClean="0"/>
              <a:t>PCM</a:t>
            </a:r>
            <a:r>
              <a:rPr lang="zh-CN" altLang="en-US" sz="2800" b="1" dirty="0" smtClean="0"/>
              <a:t>高次群</a:t>
            </a:r>
            <a:endParaRPr lang="zh-CN" altLang="en-US" sz="28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51</a:t>
            </a:fld>
            <a:r>
              <a:rPr lang="zh-CN" altLang="en-US" smtClean="0"/>
              <a:t>页</a:t>
            </a:r>
            <a:endParaRPr lang="zh-CN" altLang="en-US" dirty="0"/>
          </a:p>
        </p:txBody>
      </p:sp>
      <p:pic>
        <p:nvPicPr>
          <p:cNvPr id="267265" name="Picture 1"/>
          <p:cNvPicPr>
            <a:picLocks noChangeAspect="1" noChangeArrowheads="1"/>
          </p:cNvPicPr>
          <p:nvPr/>
        </p:nvPicPr>
        <p:blipFill>
          <a:blip r:embed="rId2" cstate="print"/>
          <a:srcRect/>
          <a:stretch>
            <a:fillRect/>
          </a:stretch>
        </p:blipFill>
        <p:spPr bwMode="auto">
          <a:xfrm>
            <a:off x="928662" y="4143380"/>
            <a:ext cx="6673302" cy="1519241"/>
          </a:xfrm>
          <a:prstGeom prst="rect">
            <a:avLst/>
          </a:prstGeom>
          <a:noFill/>
          <a:ln w="9525">
            <a:noFill/>
            <a:miter lim="800000"/>
            <a:headEnd/>
            <a:tailEnd/>
          </a:ln>
          <a:effectLst/>
        </p:spPr>
      </p:pic>
    </p:spTree>
  </p:cSld>
  <p:clrMapOvr>
    <a:masterClrMapping/>
  </p:clrMapOvr>
  <p:transition spd="med">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2886068" cy="1143000"/>
          </a:xfrm>
        </p:spPr>
        <p:txBody>
          <a:bodyPr/>
          <a:lstStyle/>
          <a:p>
            <a:r>
              <a:rPr lang="zh-CN" altLang="en-US" b="1" dirty="0" smtClean="0">
                <a:solidFill>
                  <a:schemeClr val="accent2"/>
                </a:solidFill>
              </a:rPr>
              <a:t>特点</a:t>
            </a:r>
            <a:endParaRPr lang="zh-CN" altLang="en-US" b="1" dirty="0">
              <a:solidFill>
                <a:schemeClr val="accent2"/>
              </a:solidFill>
            </a:endParaRPr>
          </a:p>
        </p:txBody>
      </p:sp>
      <p:sp>
        <p:nvSpPr>
          <p:cNvPr id="3" name="内容占位符 2"/>
          <p:cNvSpPr>
            <a:spLocks noGrp="1"/>
          </p:cNvSpPr>
          <p:nvPr>
            <p:ph idx="1"/>
          </p:nvPr>
        </p:nvSpPr>
        <p:spPr>
          <a:xfrm>
            <a:off x="685800" y="1428736"/>
            <a:ext cx="7772400" cy="5000660"/>
          </a:xfrm>
        </p:spPr>
        <p:txBody>
          <a:bodyPr/>
          <a:lstStyle/>
          <a:p>
            <a:pPr marL="630238" indent="-366713" defTabSz="1524000">
              <a:buFont typeface="Wingdings" pitchFamily="2" charset="2"/>
              <a:buChar char="Ø"/>
            </a:pPr>
            <a:r>
              <a:rPr lang="zh-CN" altLang="en-US" dirty="0" smtClean="0"/>
              <a:t> </a:t>
            </a:r>
            <a:r>
              <a:rPr lang="en-US" altLang="zh-CN" b="1" dirty="0" smtClean="0"/>
              <a:t>1B2B</a:t>
            </a:r>
            <a:r>
              <a:rPr lang="zh-CN" altLang="en-US" b="1" dirty="0" smtClean="0"/>
              <a:t>码</a:t>
            </a:r>
          </a:p>
          <a:p>
            <a:pPr marL="630238" indent="-366713" defTabSz="1524000">
              <a:buFont typeface="Wingdings" pitchFamily="2" charset="2"/>
              <a:buChar char="Ø"/>
            </a:pPr>
            <a:r>
              <a:rPr lang="zh-CN" altLang="en-US" b="1" dirty="0" smtClean="0"/>
              <a:t>无直流分量</a:t>
            </a:r>
          </a:p>
          <a:p>
            <a:pPr marL="630238" indent="-366713" defTabSz="1524000">
              <a:buFont typeface="Wingdings" pitchFamily="2" charset="2"/>
              <a:buChar char="Ø"/>
            </a:pPr>
            <a:r>
              <a:rPr lang="zh-CN" altLang="en-US" b="1" dirty="0" smtClean="0"/>
              <a:t>有较多的电平跃变，因此含有丰富的定时信息。</a:t>
            </a:r>
          </a:p>
          <a:p>
            <a:pPr marL="630238" indent="-366713" defTabSz="1524000">
              <a:buFont typeface="Wingdings" pitchFamily="2" charset="2"/>
              <a:buChar char="Ø"/>
            </a:pPr>
            <a:r>
              <a:rPr lang="zh-CN" altLang="en-US" b="1" dirty="0" smtClean="0"/>
              <a:t>具有一定的自检能力，由于</a:t>
            </a:r>
            <a:r>
              <a:rPr lang="en-US" altLang="zh-CN" b="1" dirty="0" smtClean="0"/>
              <a:t>10</a:t>
            </a:r>
            <a:r>
              <a:rPr lang="zh-CN" altLang="en-US" b="1" dirty="0" smtClean="0"/>
              <a:t>为禁用码组，不会出现</a:t>
            </a:r>
            <a:r>
              <a:rPr lang="en-US" altLang="zh-CN" b="1" dirty="0" smtClean="0"/>
              <a:t>3</a:t>
            </a:r>
            <a:r>
              <a:rPr lang="zh-CN" altLang="en-US" b="1" dirty="0" smtClean="0"/>
              <a:t>个以上的连码</a:t>
            </a:r>
          </a:p>
          <a:p>
            <a:pPr marL="630238" indent="-366713" defTabSz="1524000">
              <a:buFont typeface="Wingdings" pitchFamily="2" charset="2"/>
              <a:buChar char="Ø"/>
            </a:pPr>
            <a:r>
              <a:rPr lang="zh-CN" altLang="en-US" b="1" dirty="0" smtClean="0"/>
              <a:t>带宽比原信码大</a:t>
            </a:r>
            <a:r>
              <a:rPr lang="en-US" altLang="zh-CN" b="1" dirty="0" smtClean="0"/>
              <a:t>1</a:t>
            </a:r>
            <a:r>
              <a:rPr lang="zh-CN" altLang="en-US" b="1" dirty="0" smtClean="0"/>
              <a:t>倍</a:t>
            </a:r>
          </a:p>
          <a:p>
            <a:pPr marL="630238" indent="-366713" defTabSz="1524000">
              <a:buFont typeface="Wingdings" pitchFamily="2" charset="2"/>
              <a:buChar char="Ø"/>
            </a:pPr>
            <a:r>
              <a:rPr lang="zh-CN" altLang="en-US" b="1" dirty="0" smtClean="0"/>
              <a:t>易于实现</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52</a:t>
            </a:fld>
            <a:r>
              <a:rPr lang="zh-CN" altLang="en-US" smtClean="0"/>
              <a:t>页</a:t>
            </a:r>
            <a:endParaRPr lang="zh-CN" altLang="en-US" dirty="0"/>
          </a:p>
        </p:txBody>
      </p:sp>
    </p:spTree>
  </p:cSld>
  <p:clrMapOvr>
    <a:masterClrMapping/>
  </p:clrMapOvr>
  <p:transition spd="med">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3814762" cy="1143000"/>
          </a:xfrm>
        </p:spPr>
        <p:txBody>
          <a:bodyPr/>
          <a:lstStyle/>
          <a:p>
            <a:r>
              <a:rPr lang="zh-CN" altLang="en-US" b="1" dirty="0" smtClean="0">
                <a:solidFill>
                  <a:schemeClr val="accent2"/>
                </a:solidFill>
              </a:rPr>
              <a:t>六、</a:t>
            </a:r>
            <a:r>
              <a:rPr lang="en-US" altLang="zh-CN" b="1" dirty="0" err="1" smtClean="0">
                <a:solidFill>
                  <a:schemeClr val="accent2"/>
                </a:solidFill>
              </a:rPr>
              <a:t>nBmB</a:t>
            </a:r>
            <a:r>
              <a:rPr lang="zh-CN" altLang="en-US" b="1" dirty="0" smtClean="0">
                <a:solidFill>
                  <a:schemeClr val="accent2"/>
                </a:solidFill>
              </a:rPr>
              <a:t>码</a:t>
            </a:r>
            <a:endParaRPr lang="zh-CN" altLang="en-US" b="1" dirty="0">
              <a:solidFill>
                <a:schemeClr val="accent2"/>
              </a:solidFill>
            </a:endParaRPr>
          </a:p>
        </p:txBody>
      </p:sp>
      <p:sp>
        <p:nvSpPr>
          <p:cNvPr id="3" name="内容占位符 2"/>
          <p:cNvSpPr>
            <a:spLocks noGrp="1"/>
          </p:cNvSpPr>
          <p:nvPr>
            <p:ph idx="1"/>
          </p:nvPr>
        </p:nvSpPr>
        <p:spPr>
          <a:xfrm>
            <a:off x="428596" y="1857364"/>
            <a:ext cx="8101042" cy="3500462"/>
          </a:xfrm>
        </p:spPr>
        <p:txBody>
          <a:bodyPr/>
          <a:lstStyle/>
          <a:p>
            <a:pPr>
              <a:buFont typeface="Wingdings" pitchFamily="2" charset="2"/>
              <a:buChar char="Ø"/>
            </a:pPr>
            <a:r>
              <a:rPr lang="zh-CN" altLang="en-US" sz="2800" b="1" dirty="0" smtClean="0"/>
              <a:t>把原信息码流的</a:t>
            </a:r>
            <a:r>
              <a:rPr lang="en-US" altLang="zh-CN" sz="2800" b="1" dirty="0" smtClean="0"/>
              <a:t>n</a:t>
            </a:r>
            <a:r>
              <a:rPr lang="zh-CN" altLang="en-US" sz="2800" b="1" dirty="0" smtClean="0"/>
              <a:t>位二进制码作为一组，编</a:t>
            </a:r>
          </a:p>
          <a:p>
            <a:r>
              <a:rPr lang="zh-CN" altLang="en-US" sz="2800" b="1" dirty="0" smtClean="0"/>
              <a:t>    成</a:t>
            </a:r>
            <a:r>
              <a:rPr lang="en-US" altLang="zh-CN" sz="2800" b="1" dirty="0" smtClean="0"/>
              <a:t>m</a:t>
            </a:r>
            <a:r>
              <a:rPr lang="zh-CN" altLang="en-US" sz="2800" b="1" dirty="0" smtClean="0"/>
              <a:t>位二进制码的新码组。</a:t>
            </a:r>
          </a:p>
          <a:p>
            <a:pPr>
              <a:buFont typeface="Wingdings" pitchFamily="2" charset="2"/>
              <a:buChar char="Ø"/>
            </a:pPr>
            <a:r>
              <a:rPr lang="zh-CN" altLang="en-US" sz="2800" b="1" dirty="0" smtClean="0"/>
              <a:t>由于</a:t>
            </a:r>
            <a:r>
              <a:rPr lang="en-US" altLang="zh-CN" sz="2800" b="1" dirty="0" smtClean="0"/>
              <a:t>m&gt;n</a:t>
            </a:r>
            <a:r>
              <a:rPr lang="zh-CN" altLang="en-US" sz="2800" b="1" dirty="0" smtClean="0"/>
              <a:t>，新码组可能有</a:t>
            </a:r>
            <a:r>
              <a:rPr lang="en-US" altLang="zh-CN" sz="2800" b="1" dirty="0" smtClean="0"/>
              <a:t>2</a:t>
            </a:r>
            <a:r>
              <a:rPr lang="en-US" altLang="zh-CN" sz="2800" b="1" baseline="30000" dirty="0" smtClean="0"/>
              <a:t>m</a:t>
            </a:r>
            <a:r>
              <a:rPr lang="zh-CN" altLang="en-US" sz="2800" b="1" dirty="0" smtClean="0"/>
              <a:t>种组合，故多出</a:t>
            </a:r>
            <a:r>
              <a:rPr lang="en-US" altLang="zh-CN" sz="2800" b="1" dirty="0" smtClean="0"/>
              <a:t>(2</a:t>
            </a:r>
            <a:r>
              <a:rPr lang="en-US" altLang="zh-CN" sz="2800" b="1" baseline="30000" dirty="0" smtClean="0"/>
              <a:t>m</a:t>
            </a:r>
            <a:r>
              <a:rPr lang="en-US" altLang="zh-CN" sz="2800" b="1" dirty="0" smtClean="0"/>
              <a:t>–2</a:t>
            </a:r>
            <a:r>
              <a:rPr lang="en-US" altLang="zh-CN" sz="2800" b="1" baseline="30000" dirty="0" smtClean="0"/>
              <a:t>n</a:t>
            </a:r>
            <a:r>
              <a:rPr lang="en-US" altLang="zh-CN" sz="2800" b="1" dirty="0" smtClean="0"/>
              <a:t>)</a:t>
            </a:r>
            <a:r>
              <a:rPr lang="zh-CN" altLang="en-US" sz="2800" b="1" dirty="0" smtClean="0"/>
              <a:t>种组合。从中选择一部分有利码组作为可用码组，其余为禁用码组。</a:t>
            </a:r>
          </a:p>
          <a:p>
            <a:pPr>
              <a:buFont typeface="Wingdings" pitchFamily="2" charset="2"/>
              <a:buChar char="Ø"/>
            </a:pPr>
            <a:r>
              <a:rPr lang="zh-CN" altLang="en-US" sz="2800" b="1" dirty="0" smtClean="0"/>
              <a:t>在光纤数字传输系统中，通常选择</a:t>
            </a:r>
            <a:r>
              <a:rPr lang="en-US" altLang="zh-CN" sz="2800" b="1" dirty="0" smtClean="0"/>
              <a:t>m</a:t>
            </a:r>
            <a:r>
              <a:rPr lang="zh-CN" altLang="en-US" sz="2800" b="1" dirty="0" smtClean="0"/>
              <a:t>＝</a:t>
            </a:r>
            <a:r>
              <a:rPr lang="en-US" altLang="zh-CN" sz="2800" b="1" dirty="0" smtClean="0"/>
              <a:t>n+1</a:t>
            </a:r>
            <a:endParaRPr lang="zh-CN" altLang="en-US" sz="28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53</a:t>
            </a:fld>
            <a:r>
              <a:rPr lang="zh-CN" altLang="en-US" smtClean="0"/>
              <a:t>页</a:t>
            </a:r>
            <a:endParaRPr lang="zh-CN" altLang="en-US" dirty="0"/>
          </a:p>
        </p:txBody>
      </p:sp>
    </p:spTree>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5029208" cy="1143000"/>
          </a:xfrm>
        </p:spPr>
        <p:txBody>
          <a:bodyPr/>
          <a:lstStyle/>
          <a:p>
            <a:r>
              <a:rPr lang="zh-CN" altLang="en-US" b="1" dirty="0" smtClean="0">
                <a:solidFill>
                  <a:schemeClr val="accent2"/>
                </a:solidFill>
              </a:rPr>
              <a:t>七、</a:t>
            </a:r>
            <a:r>
              <a:rPr lang="en-US" altLang="zh-CN" b="1" dirty="0" smtClean="0">
                <a:solidFill>
                  <a:schemeClr val="accent2"/>
                </a:solidFill>
              </a:rPr>
              <a:t>4B</a:t>
            </a:r>
            <a:r>
              <a:rPr lang="zh-CN" altLang="en-US" b="1" dirty="0" smtClean="0">
                <a:solidFill>
                  <a:schemeClr val="accent2"/>
                </a:solidFill>
              </a:rPr>
              <a:t>／</a:t>
            </a:r>
            <a:r>
              <a:rPr lang="en-US" altLang="zh-CN" b="1" dirty="0" smtClean="0">
                <a:solidFill>
                  <a:schemeClr val="accent2"/>
                </a:solidFill>
              </a:rPr>
              <a:t>3T</a:t>
            </a:r>
            <a:r>
              <a:rPr lang="zh-CN" altLang="en-US" b="1" dirty="0" smtClean="0">
                <a:solidFill>
                  <a:schemeClr val="accent2"/>
                </a:solidFill>
              </a:rPr>
              <a:t>码</a:t>
            </a:r>
            <a:endParaRPr lang="zh-CN" altLang="en-US" b="1" dirty="0">
              <a:solidFill>
                <a:schemeClr val="accent2"/>
              </a:solidFill>
            </a:endParaRPr>
          </a:p>
        </p:txBody>
      </p:sp>
      <p:sp>
        <p:nvSpPr>
          <p:cNvPr id="3" name="内容占位符 2"/>
          <p:cNvSpPr>
            <a:spLocks noGrp="1"/>
          </p:cNvSpPr>
          <p:nvPr>
            <p:ph idx="1"/>
          </p:nvPr>
        </p:nvSpPr>
        <p:spPr>
          <a:xfrm>
            <a:off x="685800" y="1571612"/>
            <a:ext cx="8101042" cy="4524388"/>
          </a:xfrm>
        </p:spPr>
        <p:txBody>
          <a:bodyPr/>
          <a:lstStyle/>
          <a:p>
            <a:pPr>
              <a:buFont typeface="Wingdings" pitchFamily="2" charset="2"/>
              <a:buChar char="Ø"/>
            </a:pPr>
            <a:r>
              <a:rPr lang="en-US" altLang="zh-CN" b="1" dirty="0" smtClean="0"/>
              <a:t>1B</a:t>
            </a:r>
            <a:r>
              <a:rPr lang="zh-CN" altLang="en-US" b="1" dirty="0" smtClean="0"/>
              <a:t>／</a:t>
            </a:r>
            <a:r>
              <a:rPr lang="en-US" altLang="zh-CN" b="1" dirty="0" smtClean="0"/>
              <a:t>1T</a:t>
            </a:r>
            <a:r>
              <a:rPr lang="zh-CN" altLang="en-US" b="1" dirty="0" smtClean="0"/>
              <a:t>码的传输效率偏低。</a:t>
            </a:r>
          </a:p>
          <a:p>
            <a:pPr>
              <a:buFont typeface="Wingdings" pitchFamily="2" charset="2"/>
              <a:buChar char="Ø"/>
            </a:pPr>
            <a:r>
              <a:rPr lang="zh-CN" altLang="en-US" b="1" dirty="0" smtClean="0"/>
              <a:t>把</a:t>
            </a:r>
            <a:r>
              <a:rPr lang="en-US" altLang="zh-CN" b="1" dirty="0" smtClean="0"/>
              <a:t>4</a:t>
            </a:r>
            <a:r>
              <a:rPr lang="zh-CN" altLang="en-US" b="1" dirty="0" smtClean="0"/>
              <a:t>个二进制码变换成</a:t>
            </a:r>
            <a:r>
              <a:rPr lang="en-US" altLang="zh-CN" b="1" dirty="0" smtClean="0"/>
              <a:t>3</a:t>
            </a:r>
            <a:r>
              <a:rPr lang="zh-CN" altLang="en-US" b="1" dirty="0" smtClean="0"/>
              <a:t>个三元码。</a:t>
            </a:r>
          </a:p>
          <a:p>
            <a:pPr>
              <a:buFont typeface="Wingdings" pitchFamily="2" charset="2"/>
              <a:buChar char="Ø"/>
            </a:pPr>
            <a:r>
              <a:rPr lang="zh-CN" altLang="en-US" b="1" dirty="0" smtClean="0"/>
              <a:t>在相同的码速率下，</a:t>
            </a:r>
            <a:r>
              <a:rPr lang="en-US" altLang="zh-CN" b="1" dirty="0" smtClean="0"/>
              <a:t>4B</a:t>
            </a:r>
            <a:r>
              <a:rPr lang="zh-CN" altLang="en-US" b="1" dirty="0" smtClean="0"/>
              <a:t>／</a:t>
            </a:r>
            <a:r>
              <a:rPr lang="en-US" altLang="zh-CN" b="1" dirty="0" smtClean="0"/>
              <a:t>3T</a:t>
            </a:r>
            <a:r>
              <a:rPr lang="zh-CN" altLang="en-US" b="1" dirty="0" smtClean="0"/>
              <a:t>码的信息容量大于</a:t>
            </a:r>
            <a:r>
              <a:rPr lang="en-US" altLang="zh-CN" b="1" dirty="0" smtClean="0"/>
              <a:t>1B</a:t>
            </a:r>
            <a:r>
              <a:rPr lang="zh-CN" altLang="en-US" b="1" dirty="0" smtClean="0"/>
              <a:t>／</a:t>
            </a:r>
            <a:r>
              <a:rPr lang="en-US" altLang="zh-CN" b="1" dirty="0" smtClean="0"/>
              <a:t>1T</a:t>
            </a:r>
            <a:r>
              <a:rPr lang="zh-CN" altLang="en-US" b="1" dirty="0" smtClean="0"/>
              <a:t>，因而可提高频带利用率。</a:t>
            </a:r>
          </a:p>
          <a:p>
            <a:pPr>
              <a:buFont typeface="Wingdings" pitchFamily="2" charset="2"/>
              <a:buChar char="Ø"/>
            </a:pPr>
            <a:r>
              <a:rPr lang="zh-CN" altLang="en-US" b="1" dirty="0" smtClean="0"/>
              <a:t>适用于较高速率的数据传输系统</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54</a:t>
            </a:fld>
            <a:r>
              <a:rPr lang="zh-CN" altLang="en-US" smtClean="0"/>
              <a:t>页</a:t>
            </a:r>
            <a:endParaRPr lang="zh-CN" altLang="en-US" dirty="0"/>
          </a:p>
        </p:txBody>
      </p:sp>
    </p:spTree>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smtClean="0">
                <a:solidFill>
                  <a:schemeClr val="accent2"/>
                </a:solidFill>
              </a:rPr>
              <a:t>5.4 </a:t>
            </a:r>
            <a:r>
              <a:rPr lang="zh-CN" altLang="en-US" b="1" dirty="0" smtClean="0">
                <a:solidFill>
                  <a:schemeClr val="accent2"/>
                </a:solidFill>
              </a:rPr>
              <a:t>基带脉冲传输与码间串扰</a:t>
            </a:r>
            <a:endParaRPr lang="zh-CN" altLang="en-US"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55</a:t>
            </a:fld>
            <a:r>
              <a:rPr lang="zh-CN" altLang="en-US" smtClean="0"/>
              <a:t>页</a:t>
            </a:r>
            <a:endParaRPr lang="zh-CN" altLang="en-US" dirty="0"/>
          </a:p>
        </p:txBody>
      </p:sp>
    </p:spTree>
  </p:cSld>
  <p:clrMapOvr>
    <a:masterClrMapping/>
  </p:clrMapOvr>
  <p:transition spd="med">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1357298"/>
            <a:ext cx="7772400" cy="5095892"/>
          </a:xfrm>
        </p:spPr>
        <p:txBody>
          <a:bodyPr/>
          <a:lstStyle/>
          <a:p>
            <a:r>
              <a:rPr lang="zh-CN" altLang="en-US" sz="2400" b="1" dirty="0" smtClean="0"/>
              <a:t>基带传输系统模型：</a:t>
            </a:r>
            <a:endParaRPr lang="en-US" altLang="zh-CN" sz="2400" b="1" dirty="0" smtClean="0"/>
          </a:p>
          <a:p>
            <a:endParaRPr lang="en-US" altLang="zh-CN" sz="2400" b="1" dirty="0" smtClean="0"/>
          </a:p>
          <a:p>
            <a:endParaRPr lang="en-US" altLang="zh-CN" sz="2400" b="1" dirty="0" smtClean="0"/>
          </a:p>
          <a:p>
            <a:endParaRPr lang="en-US" altLang="zh-CN" sz="2400" b="1" dirty="0" smtClean="0"/>
          </a:p>
          <a:p>
            <a:endParaRPr lang="en-US" altLang="zh-CN" sz="2400" b="1" dirty="0" smtClean="0"/>
          </a:p>
          <a:p>
            <a:r>
              <a:rPr lang="zh-CN" altLang="en-US" sz="2400" b="1" dirty="0" smtClean="0"/>
              <a:t>其中，</a:t>
            </a:r>
            <a:r>
              <a:rPr lang="en-US" altLang="zh-CN" sz="2400" b="1" dirty="0" smtClean="0"/>
              <a:t>a</a:t>
            </a:r>
            <a:r>
              <a:rPr lang="en-US" altLang="zh-CN" sz="2400" b="1" baseline="-25000" dirty="0" smtClean="0"/>
              <a:t>n</a:t>
            </a:r>
            <a:r>
              <a:rPr lang="zh-CN" altLang="en-US" sz="2400" b="1" dirty="0" smtClean="0"/>
              <a:t>对应的基带脉冲信号为：</a:t>
            </a:r>
            <a:endParaRPr lang="en-US" altLang="zh-CN" sz="2400" b="1" dirty="0" smtClean="0"/>
          </a:p>
          <a:p>
            <a:endParaRPr lang="en-US" altLang="zh-CN" sz="2400" b="1" dirty="0" smtClean="0"/>
          </a:p>
          <a:p>
            <a:r>
              <a:rPr lang="zh-CN" altLang="en-US" sz="2400" b="1" dirty="0" smtClean="0"/>
              <a:t>发送滤波器的输出信号为：</a:t>
            </a:r>
            <a:endParaRPr lang="en-US" altLang="zh-CN" sz="2400" b="1" dirty="0" smtClean="0"/>
          </a:p>
          <a:p>
            <a:endParaRPr lang="zh-CN" altLang="en-US" sz="2400"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56</a:t>
            </a:fld>
            <a:r>
              <a:rPr lang="zh-CN" altLang="en-US" smtClean="0"/>
              <a:t>页</a:t>
            </a:r>
            <a:endParaRPr lang="zh-CN" altLang="en-US" dirty="0"/>
          </a:p>
        </p:txBody>
      </p:sp>
      <p:pic>
        <p:nvPicPr>
          <p:cNvPr id="262146" name="Picture 2"/>
          <p:cNvPicPr>
            <a:picLocks noChangeAspect="1" noChangeArrowheads="1"/>
          </p:cNvPicPr>
          <p:nvPr/>
        </p:nvPicPr>
        <p:blipFill>
          <a:blip r:embed="rId3" cstate="print"/>
          <a:srcRect/>
          <a:stretch>
            <a:fillRect/>
          </a:stretch>
        </p:blipFill>
        <p:spPr bwMode="auto">
          <a:xfrm>
            <a:off x="4857751" y="4011904"/>
            <a:ext cx="3260384" cy="857256"/>
          </a:xfrm>
          <a:prstGeom prst="rect">
            <a:avLst/>
          </a:prstGeom>
          <a:noFill/>
          <a:ln w="9525">
            <a:noFill/>
            <a:miter lim="800000"/>
            <a:headEnd/>
            <a:tailEnd/>
          </a:ln>
          <a:effectLst/>
        </p:spPr>
      </p:pic>
      <p:graphicFrame>
        <p:nvGraphicFramePr>
          <p:cNvPr id="44073" name="Object 41"/>
          <p:cNvGraphicFramePr>
            <a:graphicFrameLocks noChangeAspect="1"/>
          </p:cNvGraphicFramePr>
          <p:nvPr/>
        </p:nvGraphicFramePr>
        <p:xfrm>
          <a:off x="971600" y="1988840"/>
          <a:ext cx="7561262" cy="1474787"/>
        </p:xfrm>
        <a:graphic>
          <a:graphicData uri="http://schemas.openxmlformats.org/presentationml/2006/ole">
            <mc:AlternateContent xmlns:mc="http://schemas.openxmlformats.org/markup-compatibility/2006">
              <mc:Choice xmlns:v="urn:schemas-microsoft-com:vml" Requires="v">
                <p:oleObj spid="_x0000_s213099" name="Visio" r:id="rId4" imgW="5232240" imgH="1021320" progId="Visio.Drawing.11">
                  <p:embed/>
                </p:oleObj>
              </mc:Choice>
              <mc:Fallback>
                <p:oleObj name="Visio" r:id="rId4" imgW="5232240" imgH="1021320" progId="Visio.Drawing.11">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988840"/>
                        <a:ext cx="7561262"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2994" name="Object 13"/>
          <p:cNvGraphicFramePr>
            <a:graphicFrameLocks noChangeAspect="1"/>
          </p:cNvGraphicFramePr>
          <p:nvPr/>
        </p:nvGraphicFramePr>
        <p:xfrm>
          <a:off x="1763688" y="5013176"/>
          <a:ext cx="4680520" cy="1005974"/>
        </p:xfrm>
        <a:graphic>
          <a:graphicData uri="http://schemas.openxmlformats.org/presentationml/2006/ole">
            <mc:AlternateContent xmlns:mc="http://schemas.openxmlformats.org/markup-compatibility/2006">
              <mc:Choice xmlns:v="urn:schemas-microsoft-com:vml" Requires="v">
                <p:oleObj spid="_x0000_s213100" name="Equation" r:id="rId6" imgW="2273040" imgH="431640" progId="Equation.DSMT4">
                  <p:embed/>
                </p:oleObj>
              </mc:Choice>
              <mc:Fallback>
                <p:oleObj name="Equation" r:id="rId6" imgW="2273040" imgH="43164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688" y="5013176"/>
                        <a:ext cx="4680520" cy="1005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73"/>
                                        </p:tgtEl>
                                        <p:attrNameLst>
                                          <p:attrName>style.visibility</p:attrName>
                                        </p:attrNameLst>
                                      </p:cBhvr>
                                      <p:to>
                                        <p:strVal val="visible"/>
                                      </p:to>
                                    </p:set>
                                    <p:anim calcmode="lin" valueType="num">
                                      <p:cBhvr additive="base">
                                        <p:cTn id="7" dur="500" fill="hold"/>
                                        <p:tgtEl>
                                          <p:spTgt spid="44073"/>
                                        </p:tgtEl>
                                        <p:attrNameLst>
                                          <p:attrName>ppt_x</p:attrName>
                                        </p:attrNameLst>
                                      </p:cBhvr>
                                      <p:tavLst>
                                        <p:tav tm="0">
                                          <p:val>
                                            <p:strVal val="#ppt_x"/>
                                          </p:val>
                                        </p:tav>
                                        <p:tav tm="100000">
                                          <p:val>
                                            <p:strVal val="#ppt_x"/>
                                          </p:val>
                                        </p:tav>
                                      </p:tavLst>
                                    </p:anim>
                                    <p:anim calcmode="lin" valueType="num">
                                      <p:cBhvr additive="base">
                                        <p:cTn id="8" dur="500" fill="hold"/>
                                        <p:tgtEl>
                                          <p:spTgt spid="440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428736"/>
            <a:ext cx="7958166" cy="4714908"/>
          </a:xfrm>
        </p:spPr>
        <p:txBody>
          <a:bodyPr/>
          <a:lstStyle/>
          <a:p>
            <a:pPr>
              <a:buFont typeface="Wingdings" pitchFamily="2" charset="2"/>
              <a:buChar char="Ø"/>
            </a:pPr>
            <a:r>
              <a:rPr lang="zh-CN" altLang="en-US" sz="2400" b="1" dirty="0" smtClean="0"/>
              <a:t>基带传输系统的总传输特性为：</a:t>
            </a:r>
            <a:endParaRPr lang="en-US" altLang="zh-CN" sz="2400" b="1" dirty="0" smtClean="0"/>
          </a:p>
          <a:p>
            <a:endParaRPr lang="en-US" altLang="zh-CN" sz="2400" b="1" dirty="0" smtClean="0"/>
          </a:p>
          <a:p>
            <a:pPr>
              <a:buFont typeface="Wingdings" pitchFamily="2" charset="2"/>
              <a:buChar char="Ø"/>
            </a:pPr>
            <a:r>
              <a:rPr lang="zh-CN" altLang="en-US" sz="2400" b="1" dirty="0" smtClean="0"/>
              <a:t>其单位冲击响应为：</a:t>
            </a:r>
            <a:endParaRPr lang="en-US" altLang="zh-CN" sz="2400" b="1" dirty="0" smtClean="0"/>
          </a:p>
          <a:p>
            <a:endParaRPr lang="en-US" altLang="zh-CN" sz="2400" b="1" dirty="0" smtClean="0"/>
          </a:p>
          <a:p>
            <a:pPr>
              <a:buFont typeface="Wingdings" pitchFamily="2" charset="2"/>
              <a:buChar char="Ø"/>
            </a:pPr>
            <a:r>
              <a:rPr lang="zh-CN" altLang="en-US" sz="2400" b="1" dirty="0" smtClean="0"/>
              <a:t>接收滤波器输出信号可表示为：</a:t>
            </a:r>
            <a:endParaRPr lang="en-US" altLang="zh-CN" sz="2400" b="1" dirty="0" smtClean="0"/>
          </a:p>
          <a:p>
            <a:endParaRPr lang="en-US" altLang="zh-CN" sz="2400" b="1" dirty="0" smtClean="0"/>
          </a:p>
          <a:p>
            <a:endParaRPr lang="en-US" altLang="zh-CN" sz="2400" b="1" dirty="0" smtClean="0"/>
          </a:p>
          <a:p>
            <a:endParaRPr lang="en-US" altLang="zh-CN" sz="2400" b="1" dirty="0" smtClean="0"/>
          </a:p>
          <a:p>
            <a:pPr>
              <a:buFont typeface="Wingdings" pitchFamily="2" charset="2"/>
              <a:buChar char="Ø"/>
            </a:pPr>
            <a:r>
              <a:rPr lang="zh-CN" altLang="en-US" sz="2400" b="1" dirty="0" smtClean="0"/>
              <a:t>要对第</a:t>
            </a:r>
            <a:r>
              <a:rPr lang="en-US" altLang="zh-CN" sz="2400" b="1" dirty="0" smtClean="0"/>
              <a:t>k</a:t>
            </a:r>
            <a:r>
              <a:rPr lang="zh-CN" altLang="en-US" sz="2400" b="1" dirty="0" smtClean="0"/>
              <a:t>个码元进行判决，应该在                       时刻上对</a:t>
            </a:r>
            <a:r>
              <a:rPr lang="en-US" altLang="zh-CN" sz="2400" b="1" dirty="0" smtClean="0"/>
              <a:t>y(t)</a:t>
            </a:r>
            <a:r>
              <a:rPr lang="zh-CN" altLang="en-US" sz="2400" b="1" dirty="0" smtClean="0"/>
              <a:t>进行抽样</a:t>
            </a:r>
          </a:p>
          <a:p>
            <a:pPr>
              <a:buFont typeface="Wingdings" pitchFamily="2" charset="2"/>
              <a:buChar char="Ø"/>
            </a:pPr>
            <a:r>
              <a:rPr lang="zh-CN" altLang="en-US" sz="2400" b="1" dirty="0" smtClean="0"/>
              <a:t>􀂄 是信道和接收滤波器所造成的延迟</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57</a:t>
            </a:fld>
            <a:r>
              <a:rPr lang="zh-CN" altLang="en-US" smtClean="0"/>
              <a:t>页</a:t>
            </a:r>
            <a:endParaRPr lang="zh-CN" altLang="en-US" dirty="0"/>
          </a:p>
        </p:txBody>
      </p:sp>
      <p:pic>
        <p:nvPicPr>
          <p:cNvPr id="261121" name="Picture 1"/>
          <p:cNvPicPr>
            <a:picLocks noChangeAspect="1" noChangeArrowheads="1"/>
          </p:cNvPicPr>
          <p:nvPr/>
        </p:nvPicPr>
        <p:blipFill>
          <a:blip r:embed="rId3" cstate="print"/>
          <a:srcRect/>
          <a:stretch>
            <a:fillRect/>
          </a:stretch>
        </p:blipFill>
        <p:spPr bwMode="auto">
          <a:xfrm>
            <a:off x="2786050" y="1857364"/>
            <a:ext cx="3857652" cy="428628"/>
          </a:xfrm>
          <a:prstGeom prst="rect">
            <a:avLst/>
          </a:prstGeom>
          <a:noFill/>
          <a:ln w="9525">
            <a:noFill/>
            <a:miter lim="800000"/>
            <a:headEnd/>
            <a:tailEnd/>
          </a:ln>
          <a:effectLst/>
        </p:spPr>
      </p:pic>
      <p:pic>
        <p:nvPicPr>
          <p:cNvPr id="261123" name="Picture 3"/>
          <p:cNvPicPr>
            <a:picLocks noChangeAspect="1" noChangeArrowheads="1"/>
          </p:cNvPicPr>
          <p:nvPr/>
        </p:nvPicPr>
        <p:blipFill>
          <a:blip r:embed="rId4" cstate="print"/>
          <a:srcRect/>
          <a:stretch>
            <a:fillRect/>
          </a:stretch>
        </p:blipFill>
        <p:spPr bwMode="auto">
          <a:xfrm>
            <a:off x="1571604" y="3714752"/>
            <a:ext cx="6318268" cy="857253"/>
          </a:xfrm>
          <a:prstGeom prst="rect">
            <a:avLst/>
          </a:prstGeom>
          <a:noFill/>
          <a:ln w="9525">
            <a:noFill/>
            <a:miter lim="800000"/>
            <a:headEnd/>
            <a:tailEnd/>
          </a:ln>
          <a:effectLst/>
        </p:spPr>
      </p:pic>
      <p:pic>
        <p:nvPicPr>
          <p:cNvPr id="261124" name="Picture 4"/>
          <p:cNvPicPr>
            <a:picLocks noChangeAspect="1" noChangeArrowheads="1"/>
          </p:cNvPicPr>
          <p:nvPr/>
        </p:nvPicPr>
        <p:blipFill>
          <a:blip r:embed="rId5" cstate="print"/>
          <a:srcRect/>
          <a:stretch>
            <a:fillRect/>
          </a:stretch>
        </p:blipFill>
        <p:spPr bwMode="auto">
          <a:xfrm>
            <a:off x="5857884" y="4939772"/>
            <a:ext cx="1285884" cy="433444"/>
          </a:xfrm>
          <a:prstGeom prst="rect">
            <a:avLst/>
          </a:prstGeom>
          <a:noFill/>
          <a:ln w="9525">
            <a:noFill/>
            <a:miter lim="800000"/>
            <a:headEnd/>
            <a:tailEnd/>
          </a:ln>
          <a:effectLst/>
        </p:spPr>
      </p:pic>
      <p:graphicFrame>
        <p:nvGraphicFramePr>
          <p:cNvPr id="211969" name="Object 6"/>
          <p:cNvGraphicFramePr>
            <a:graphicFrameLocks noChangeAspect="1"/>
          </p:cNvGraphicFramePr>
          <p:nvPr/>
        </p:nvGraphicFramePr>
        <p:xfrm>
          <a:off x="4067944" y="2420888"/>
          <a:ext cx="3996581" cy="817538"/>
        </p:xfrm>
        <a:graphic>
          <a:graphicData uri="http://schemas.openxmlformats.org/presentationml/2006/ole">
            <mc:AlternateContent xmlns:mc="http://schemas.openxmlformats.org/markup-compatibility/2006">
              <mc:Choice xmlns:v="urn:schemas-microsoft-com:vml" Requires="v">
                <p:oleObj spid="_x0000_s212075" name="Equation" r:id="rId6" imgW="1396800" imgH="355320" progId="Equation.DSMT4">
                  <p:embed/>
                </p:oleObj>
              </mc:Choice>
              <mc:Fallback>
                <p:oleObj name="Equation" r:id="rId6" imgW="1396800" imgH="35532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2420888"/>
                        <a:ext cx="3996581" cy="8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1970" name="Object 6"/>
          <p:cNvGraphicFramePr>
            <a:graphicFrameLocks noChangeAspect="1"/>
          </p:cNvGraphicFramePr>
          <p:nvPr>
            <p:extLst>
              <p:ext uri="{D42A27DB-BD31-4B8C-83A1-F6EECF244321}">
                <p14:modId xmlns:p14="http://schemas.microsoft.com/office/powerpoint/2010/main" val="3550338387"/>
              </p:ext>
            </p:extLst>
          </p:nvPr>
        </p:nvGraphicFramePr>
        <p:xfrm>
          <a:off x="1187624" y="5733256"/>
          <a:ext cx="327026" cy="438150"/>
        </p:xfrm>
        <a:graphic>
          <a:graphicData uri="http://schemas.openxmlformats.org/presentationml/2006/ole">
            <mc:AlternateContent xmlns:mc="http://schemas.openxmlformats.org/markup-compatibility/2006">
              <mc:Choice xmlns:v="urn:schemas-microsoft-com:vml" Requires="v">
                <p:oleObj spid="_x0000_s212076" name="Equation" r:id="rId8" imgW="114120" imgH="190440" progId="Equation.DSMT4">
                  <p:embed/>
                </p:oleObj>
              </mc:Choice>
              <mc:Fallback>
                <p:oleObj name="Equation" r:id="rId8" imgW="114120" imgH="190440" progId="Equation.DSMT4">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5733256"/>
                        <a:ext cx="327026"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57298"/>
            <a:ext cx="7772400" cy="4738702"/>
          </a:xfrm>
        </p:spPr>
        <p:txBody>
          <a:bodyPr/>
          <a:lstStyle/>
          <a:p>
            <a:pPr>
              <a:buFont typeface="Wingdings" pitchFamily="2" charset="2"/>
              <a:buChar char="Ø"/>
            </a:pPr>
            <a:r>
              <a:rPr lang="zh-CN" altLang="en-US" b="1" dirty="0" smtClean="0"/>
              <a:t>抽样值为：</a:t>
            </a:r>
            <a:endParaRPr lang="en-US" altLang="zh-CN" b="1"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pPr>
              <a:buFont typeface="Wingdings" pitchFamily="2" charset="2"/>
              <a:buChar char="Ø"/>
            </a:pPr>
            <a:r>
              <a:rPr lang="zh-CN" altLang="en-US" b="1" dirty="0" smtClean="0"/>
              <a:t>以下分析假设</a:t>
            </a:r>
            <a:endParaRPr lang="zh-CN" altLang="en-US"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58</a:t>
            </a:fld>
            <a:r>
              <a:rPr lang="zh-CN" altLang="en-US" smtClean="0"/>
              <a:t>页</a:t>
            </a:r>
            <a:endParaRPr lang="zh-CN" altLang="en-US" dirty="0"/>
          </a:p>
        </p:txBody>
      </p:sp>
      <p:graphicFrame>
        <p:nvGraphicFramePr>
          <p:cNvPr id="210945" name="Object 6"/>
          <p:cNvGraphicFramePr>
            <a:graphicFrameLocks noChangeAspect="1"/>
          </p:cNvGraphicFramePr>
          <p:nvPr/>
        </p:nvGraphicFramePr>
        <p:xfrm>
          <a:off x="3779912" y="5013176"/>
          <a:ext cx="1250950" cy="577850"/>
        </p:xfrm>
        <a:graphic>
          <a:graphicData uri="http://schemas.openxmlformats.org/presentationml/2006/ole">
            <mc:AlternateContent xmlns:mc="http://schemas.openxmlformats.org/markup-compatibility/2006">
              <mc:Choice xmlns:v="urn:schemas-microsoft-com:vml" Requires="v">
                <p:oleObj spid="_x0000_s210998" name="Equation" r:id="rId3" imgW="330120" imgH="190440" progId="Equation.DSMT4">
                  <p:embed/>
                </p:oleObj>
              </mc:Choice>
              <mc:Fallback>
                <p:oleObj name="Equation" r:id="rId3" imgW="330120" imgH="1904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5013176"/>
                        <a:ext cx="125095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图片 1"/>
          <p:cNvPicPr>
            <a:picLocks noChangeAspect="1"/>
          </p:cNvPicPr>
          <p:nvPr/>
        </p:nvPicPr>
        <p:blipFill>
          <a:blip r:embed="rId5"/>
          <a:stretch>
            <a:fillRect/>
          </a:stretch>
        </p:blipFill>
        <p:spPr>
          <a:xfrm>
            <a:off x="732656" y="2271433"/>
            <a:ext cx="7678688" cy="2315134"/>
          </a:xfrm>
          <a:prstGeom prst="rect">
            <a:avLst/>
          </a:prstGeom>
        </p:spPr>
      </p:pic>
    </p:spTree>
  </p:cSld>
  <p:clrMapOvr>
    <a:masterClrMapping/>
  </p:clrMapOvr>
  <p:transition spd="med">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4814894" cy="1143000"/>
          </a:xfrm>
        </p:spPr>
        <p:txBody>
          <a:bodyPr/>
          <a:lstStyle/>
          <a:p>
            <a:r>
              <a:rPr lang="zh-CN" altLang="en-US" sz="4000" b="1" dirty="0" smtClean="0">
                <a:solidFill>
                  <a:schemeClr val="accent2"/>
                </a:solidFill>
              </a:rPr>
              <a:t>码间干扰示意图</a:t>
            </a:r>
            <a:endParaRPr lang="zh-CN" altLang="en-US" sz="4000"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59</a:t>
            </a:fld>
            <a:r>
              <a:rPr lang="zh-CN" altLang="en-US" smtClean="0"/>
              <a:t>页</a:t>
            </a:r>
            <a:endParaRPr lang="zh-CN" altLang="en-US" dirty="0"/>
          </a:p>
        </p:txBody>
      </p:sp>
      <p:pic>
        <p:nvPicPr>
          <p:cNvPr id="259073" name="Picture 1"/>
          <p:cNvPicPr>
            <a:picLocks noChangeAspect="1" noChangeArrowheads="1"/>
          </p:cNvPicPr>
          <p:nvPr/>
        </p:nvPicPr>
        <p:blipFill>
          <a:blip r:embed="rId2" cstate="print"/>
          <a:srcRect/>
          <a:stretch>
            <a:fillRect/>
          </a:stretch>
        </p:blipFill>
        <p:spPr bwMode="auto">
          <a:xfrm>
            <a:off x="798210" y="1704786"/>
            <a:ext cx="7417128" cy="3510163"/>
          </a:xfrm>
          <a:prstGeom prst="rect">
            <a:avLst/>
          </a:prstGeom>
          <a:noFill/>
          <a:ln w="9525">
            <a:noFill/>
            <a:miter lim="800000"/>
            <a:headEnd/>
            <a:tailEnd/>
          </a:ln>
          <a:effectLst/>
        </p:spPr>
      </p:pic>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643050"/>
            <a:ext cx="7772400" cy="4738702"/>
          </a:xfrm>
        </p:spPr>
        <p:txBody>
          <a:bodyPr/>
          <a:lstStyle/>
          <a:p>
            <a:pPr>
              <a:buFont typeface="Wingdings" pitchFamily="2" charset="2"/>
              <a:buChar char="Ø"/>
            </a:pPr>
            <a:r>
              <a:rPr lang="zh-CN" altLang="en-US" sz="2400" b="1" dirty="0" smtClean="0"/>
              <a:t> 数字基带传输不如频带传输那样广泛，但对于基</a:t>
            </a:r>
          </a:p>
          <a:p>
            <a:r>
              <a:rPr lang="zh-CN" altLang="en-US" sz="2400" b="1" dirty="0" smtClean="0"/>
              <a:t>带传输系统的研究仍是十分有意义的。</a:t>
            </a:r>
          </a:p>
          <a:p>
            <a:pPr marL="528638" indent="-265113">
              <a:buClr>
                <a:srgbClr val="FF0000"/>
              </a:buClr>
              <a:buFont typeface="Wingdings" pitchFamily="2" charset="2"/>
              <a:buChar char="l"/>
            </a:pPr>
            <a:r>
              <a:rPr lang="en-US" altLang="zh-CN" sz="2400" b="1" dirty="0" smtClean="0"/>
              <a:t>1. </a:t>
            </a:r>
            <a:r>
              <a:rPr lang="zh-CN" altLang="en-US" sz="2400" b="1" dirty="0" smtClean="0"/>
              <a:t>利用对称电缆构成的近程数据通信系统广泛采用了这种传输方式。</a:t>
            </a:r>
          </a:p>
          <a:p>
            <a:pPr marL="528638" indent="-265113">
              <a:buClr>
                <a:srgbClr val="FF0000"/>
              </a:buClr>
              <a:buFont typeface="Wingdings" pitchFamily="2" charset="2"/>
              <a:buChar char="l"/>
            </a:pPr>
            <a:r>
              <a:rPr lang="en-US" altLang="zh-CN" sz="2400" b="1" dirty="0" smtClean="0"/>
              <a:t>2. </a:t>
            </a:r>
            <a:r>
              <a:rPr lang="zh-CN" altLang="en-US" sz="2400" b="1" dirty="0" smtClean="0"/>
              <a:t>数字基带传输中包含频带传输的许多基本问题，也就是说，基带传输系统的许多问题也是频带传输系统必须考虑的问题。</a:t>
            </a:r>
          </a:p>
          <a:p>
            <a:pPr marL="528638" indent="-265113">
              <a:buClr>
                <a:srgbClr val="FF0000"/>
              </a:buClr>
              <a:buFont typeface="Wingdings" pitchFamily="2" charset="2"/>
              <a:buChar char="l"/>
            </a:pPr>
            <a:r>
              <a:rPr lang="en-US" altLang="zh-CN" sz="2400" b="1" dirty="0" smtClean="0"/>
              <a:t>3. </a:t>
            </a:r>
            <a:r>
              <a:rPr lang="zh-CN" altLang="en-US" sz="2400" b="1" dirty="0" smtClean="0"/>
              <a:t>任何一个采用线性调制的频带传输系统可等效为基带传输系统来研究。</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研究基带传输的基本出发点</a:t>
            </a:r>
            <a:endParaRPr lang="zh-CN" altLang="en-US" b="1" dirty="0">
              <a:solidFill>
                <a:schemeClr val="accent2"/>
              </a:solidFill>
            </a:endParaRPr>
          </a:p>
        </p:txBody>
      </p:sp>
      <p:sp>
        <p:nvSpPr>
          <p:cNvPr id="3" name="内容占位符 2"/>
          <p:cNvSpPr>
            <a:spLocks noGrp="1"/>
          </p:cNvSpPr>
          <p:nvPr>
            <p:ph idx="1"/>
          </p:nvPr>
        </p:nvSpPr>
        <p:spPr>
          <a:xfrm>
            <a:off x="685800" y="1500174"/>
            <a:ext cx="7772400" cy="4595826"/>
          </a:xfrm>
        </p:spPr>
        <p:txBody>
          <a:bodyPr/>
          <a:lstStyle/>
          <a:p>
            <a:pPr>
              <a:buFont typeface="Wingdings" pitchFamily="2" charset="2"/>
              <a:buChar char="Ø"/>
            </a:pPr>
            <a:r>
              <a:rPr lang="zh-CN" altLang="en-US" sz="2800" b="1" dirty="0" smtClean="0"/>
              <a:t>希望误码率足够小，那就必须最大限度地减小</a:t>
            </a:r>
            <a:r>
              <a:rPr lang="zh-CN" altLang="en-US" sz="2800" b="1" dirty="0" smtClean="0">
                <a:solidFill>
                  <a:srgbClr val="9900CC"/>
                </a:solidFill>
              </a:rPr>
              <a:t>符号间干扰</a:t>
            </a:r>
            <a:r>
              <a:rPr lang="zh-CN" altLang="en-US" sz="2800" b="1" dirty="0" smtClean="0"/>
              <a:t>和</a:t>
            </a:r>
            <a:r>
              <a:rPr lang="zh-CN" altLang="en-US" sz="2800" b="1" dirty="0">
                <a:solidFill>
                  <a:srgbClr val="9900CC"/>
                </a:solidFill>
              </a:rPr>
              <a:t>随机噪声</a:t>
            </a:r>
            <a:r>
              <a:rPr lang="zh-CN" altLang="en-US" sz="2800" b="1" dirty="0" smtClean="0"/>
              <a:t>的影响</a:t>
            </a:r>
            <a:endParaRPr lang="en-US" altLang="zh-CN" sz="2800" b="1" dirty="0" smtClean="0"/>
          </a:p>
          <a:p>
            <a:pPr>
              <a:buFont typeface="Wingdings" pitchFamily="2" charset="2"/>
              <a:buChar char="Ø"/>
            </a:pPr>
            <a:endParaRPr lang="zh-CN" altLang="en-US" sz="2800" b="1" dirty="0" smtClean="0"/>
          </a:p>
          <a:p>
            <a:pPr indent="185738">
              <a:buClr>
                <a:srgbClr val="FF0000"/>
              </a:buClr>
              <a:buFont typeface="Wingdings" pitchFamily="2" charset="2"/>
              <a:buChar char="l"/>
            </a:pPr>
            <a:r>
              <a:rPr lang="zh-CN" altLang="en-US" sz="2400" b="1" dirty="0" smtClean="0"/>
              <a:t>不考虑噪声，只考虑传输特性对系统的影响以</a:t>
            </a:r>
          </a:p>
          <a:p>
            <a:pPr indent="185738"/>
            <a:r>
              <a:rPr lang="zh-CN" altLang="en-US" sz="2400" b="1" dirty="0" smtClean="0"/>
              <a:t> 及改进措施。</a:t>
            </a:r>
          </a:p>
          <a:p>
            <a:pPr indent="185738">
              <a:buClr>
                <a:srgbClr val="FF0000"/>
              </a:buClr>
              <a:buFont typeface="Wingdings" pitchFamily="2" charset="2"/>
              <a:buChar char="l"/>
            </a:pPr>
            <a:r>
              <a:rPr lang="zh-CN" altLang="en-US" sz="2400" b="1" dirty="0" smtClean="0"/>
              <a:t>传输特性理想时，考虑噪声对系统性能的影响</a:t>
            </a:r>
            <a:endParaRPr lang="en-US" altLang="zh-CN" sz="2400" b="1" dirty="0" smtClean="0"/>
          </a:p>
          <a:p>
            <a:pPr indent="185738">
              <a:buClr>
                <a:srgbClr val="FF0000"/>
              </a:buClr>
            </a:pPr>
            <a:endParaRPr lang="zh-CN" altLang="en-US" sz="2400" b="1" dirty="0" smtClean="0"/>
          </a:p>
          <a:p>
            <a:pPr>
              <a:buFont typeface="Wingdings" pitchFamily="2" charset="2"/>
              <a:buChar char="Ø"/>
            </a:pPr>
            <a:r>
              <a:rPr lang="zh-CN" altLang="en-US" sz="2800" b="1" dirty="0" smtClean="0">
                <a:solidFill>
                  <a:srgbClr val="FF0000"/>
                </a:solidFill>
              </a:rPr>
              <a:t>如何设计</a:t>
            </a:r>
            <a:r>
              <a:rPr lang="en-US" altLang="zh-CN" sz="2800" b="1" dirty="0" smtClean="0">
                <a:solidFill>
                  <a:srgbClr val="FF0000"/>
                </a:solidFill>
              </a:rPr>
              <a:t>h(t)</a:t>
            </a:r>
            <a:r>
              <a:rPr lang="zh-CN" altLang="en-US" sz="2800" b="1" dirty="0" smtClean="0">
                <a:solidFill>
                  <a:srgbClr val="FF0000"/>
                </a:solidFill>
              </a:rPr>
              <a:t>，使得码间干扰不存在</a:t>
            </a:r>
            <a:endParaRPr lang="zh-CN" altLang="en-US" sz="2800" b="1" dirty="0">
              <a:solidFill>
                <a:srgbClr val="FF0000"/>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60</a:t>
            </a:fld>
            <a:r>
              <a:rPr lang="zh-CN" altLang="en-US" smtClean="0"/>
              <a:t>页</a:t>
            </a:r>
            <a:endParaRPr lang="zh-CN" altLang="en-US" dirty="0"/>
          </a:p>
        </p:txBody>
      </p:sp>
    </p:spTree>
  </p:cSld>
  <p:clrMapOvr>
    <a:masterClrMapping/>
  </p:clrMapOvr>
  <p:transition spd="med">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b="1" dirty="0" smtClean="0">
                <a:solidFill>
                  <a:schemeClr val="accent2"/>
                </a:solidFill>
              </a:rPr>
              <a:t>5.5 </a:t>
            </a:r>
            <a:r>
              <a:rPr lang="zh-CN" altLang="en-US" b="1" dirty="0" smtClean="0">
                <a:solidFill>
                  <a:schemeClr val="accent2"/>
                </a:solidFill>
              </a:rPr>
              <a:t>无码间串扰的基带传输特性</a:t>
            </a:r>
            <a:endParaRPr lang="zh-CN" altLang="en-US"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61</a:t>
            </a:fld>
            <a:r>
              <a:rPr lang="zh-CN" altLang="en-US" smtClean="0"/>
              <a:t>页</a:t>
            </a:r>
            <a:endParaRPr lang="zh-CN" altLang="en-US" dirty="0"/>
          </a:p>
        </p:txBody>
      </p:sp>
    </p:spTree>
  </p:cSld>
  <p:clrMapOvr>
    <a:masterClrMapping/>
  </p:clrMapOvr>
  <p:transition spd="med">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一、无码间串扰的时域条件</a:t>
            </a:r>
            <a:endParaRPr lang="zh-CN" altLang="en-US" b="1" dirty="0">
              <a:solidFill>
                <a:schemeClr val="accent2"/>
              </a:solidFill>
            </a:endParaRPr>
          </a:p>
        </p:txBody>
      </p:sp>
      <p:sp>
        <p:nvSpPr>
          <p:cNvPr id="3" name="内容占位符 2"/>
          <p:cNvSpPr>
            <a:spLocks noGrp="1"/>
          </p:cNvSpPr>
          <p:nvPr>
            <p:ph idx="1"/>
          </p:nvPr>
        </p:nvSpPr>
        <p:spPr/>
        <p:txBody>
          <a:bodyPr/>
          <a:lstStyle/>
          <a:p>
            <a:pPr>
              <a:buFont typeface="Wingdings" pitchFamily="2" charset="2"/>
              <a:buChar char="Ø"/>
            </a:pPr>
            <a:r>
              <a:rPr lang="zh-CN" altLang="en-US" sz="2800" b="1" dirty="0" smtClean="0"/>
              <a:t>无码间串扰的时域条件：</a:t>
            </a: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r>
              <a:rPr lang="zh-CN" altLang="en-US" sz="2800" b="1" dirty="0" smtClean="0"/>
              <a:t>难以实现</a:t>
            </a:r>
            <a:endParaRPr lang="zh-CN" altLang="en-US" sz="28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62</a:t>
            </a:fld>
            <a:r>
              <a:rPr lang="zh-CN" altLang="en-US" smtClean="0"/>
              <a:t>页</a:t>
            </a:r>
            <a:endParaRPr lang="zh-CN" altLang="en-US" dirty="0"/>
          </a:p>
        </p:txBody>
      </p:sp>
      <p:graphicFrame>
        <p:nvGraphicFramePr>
          <p:cNvPr id="71703" name="Object 23"/>
          <p:cNvGraphicFramePr>
            <a:graphicFrameLocks noChangeAspect="1"/>
          </p:cNvGraphicFramePr>
          <p:nvPr/>
        </p:nvGraphicFramePr>
        <p:xfrm>
          <a:off x="1331640" y="2492896"/>
          <a:ext cx="3600450" cy="2647950"/>
        </p:xfrm>
        <a:graphic>
          <a:graphicData uri="http://schemas.openxmlformats.org/presentationml/2006/ole">
            <mc:AlternateContent xmlns:mc="http://schemas.openxmlformats.org/markup-compatibility/2006">
              <mc:Choice xmlns:v="urn:schemas-microsoft-com:vml" Requires="v">
                <p:oleObj spid="_x0000_s268342" name="Visio" r:id="rId3" imgW="1303630" imgH="958291" progId="Visio.Drawing.11">
                  <p:embed/>
                </p:oleObj>
              </mc:Choice>
              <mc:Fallback>
                <p:oleObj name="Visio" r:id="rId3" imgW="1303630" imgH="958291" progId="Visio.Drawing.11">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492896"/>
                        <a:ext cx="36004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1703"/>
                                        </p:tgtEl>
                                        <p:attrNameLst>
                                          <p:attrName>style.visibility</p:attrName>
                                        </p:attrNameLst>
                                      </p:cBhvr>
                                      <p:to>
                                        <p:strVal val="visible"/>
                                      </p:to>
                                    </p:set>
                                    <p:animEffect transition="in" filter="diamond(in)">
                                      <p:cBhvr>
                                        <p:cTn id="7" dur="2000"/>
                                        <p:tgtEl>
                                          <p:spTgt spid="71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57298"/>
            <a:ext cx="7772400" cy="4738702"/>
          </a:xfrm>
        </p:spPr>
        <p:txBody>
          <a:bodyPr/>
          <a:lstStyle/>
          <a:p>
            <a:pPr>
              <a:buFont typeface="Wingdings" pitchFamily="2" charset="2"/>
              <a:buChar char="Ø"/>
            </a:pPr>
            <a:r>
              <a:rPr lang="zh-CN" altLang="en-US" sz="2800" b="1" dirty="0" smtClean="0"/>
              <a:t>关注抽样时刻：</a:t>
            </a:r>
            <a:endParaRPr lang="en-US" altLang="zh-CN" sz="2800" b="1" dirty="0" smtClean="0"/>
          </a:p>
          <a:p>
            <a:pPr>
              <a:buFont typeface="Wingdings" pitchFamily="2" charset="2"/>
              <a:buChar char="Ø"/>
            </a:pPr>
            <a:endParaRPr lang="en-US" altLang="zh-CN" sz="2800" b="1" dirty="0" smtClean="0"/>
          </a:p>
          <a:p>
            <a:endParaRPr lang="en-US" altLang="zh-CN" sz="2800" b="1" dirty="0" smtClean="0"/>
          </a:p>
          <a:p>
            <a:pPr>
              <a:buFont typeface="Wingdings" pitchFamily="2" charset="2"/>
              <a:buChar char="Ø"/>
            </a:pPr>
            <a:r>
              <a:rPr lang="zh-CN" altLang="en-US" sz="2800" b="1" dirty="0" smtClean="0"/>
              <a:t>各项均为</a:t>
            </a:r>
            <a:r>
              <a:rPr lang="en-US" altLang="zh-CN" sz="2800" b="1" dirty="0" smtClean="0"/>
              <a:t>0</a:t>
            </a:r>
          </a:p>
          <a:p>
            <a:pPr>
              <a:buFont typeface="Wingdings" pitchFamily="2" charset="2"/>
              <a:buChar char="Ø"/>
            </a:pP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endParaRPr lang="en-US" altLang="zh-CN" sz="2800" b="1" dirty="0" smtClean="0"/>
          </a:p>
          <a:p>
            <a:pPr>
              <a:buFont typeface="Wingdings" pitchFamily="2" charset="2"/>
              <a:buChar char="Ø"/>
            </a:pPr>
            <a:r>
              <a:rPr lang="zh-CN" altLang="en-US" sz="2800" b="1" dirty="0" smtClean="0"/>
              <a:t>不关心波形形状，只关注抽样时刻的取值</a:t>
            </a:r>
          </a:p>
          <a:p>
            <a:pPr>
              <a:buFont typeface="Wingdings" pitchFamily="2" charset="2"/>
              <a:buChar char="Ø"/>
            </a:pPr>
            <a:r>
              <a:rPr lang="zh-CN" altLang="en-US" sz="2800" b="1" dirty="0" smtClean="0"/>
              <a:t>单位冲激响应具有等</a:t>
            </a:r>
            <a:r>
              <a:rPr lang="en-US" altLang="zh-CN" sz="2800" b="1" dirty="0" smtClean="0"/>
              <a:t>T</a:t>
            </a:r>
            <a:r>
              <a:rPr lang="en-US" altLang="zh-CN" sz="2800" b="1" baseline="-25000" dirty="0" smtClean="0"/>
              <a:t>s</a:t>
            </a:r>
            <a:r>
              <a:rPr lang="zh-CN" altLang="en-US" sz="2800" b="1" dirty="0" smtClean="0"/>
              <a:t>的零点。</a:t>
            </a:r>
            <a:endParaRPr lang="zh-CN" altLang="en-US" sz="28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63</a:t>
            </a:fld>
            <a:r>
              <a:rPr lang="zh-CN" altLang="en-US" smtClean="0"/>
              <a:t>页</a:t>
            </a:r>
            <a:endParaRPr lang="zh-CN" altLang="en-US" dirty="0"/>
          </a:p>
        </p:txBody>
      </p:sp>
      <p:pic>
        <p:nvPicPr>
          <p:cNvPr id="254978" name="Picture 2"/>
          <p:cNvPicPr>
            <a:picLocks noChangeAspect="1" noChangeArrowheads="1"/>
          </p:cNvPicPr>
          <p:nvPr/>
        </p:nvPicPr>
        <p:blipFill>
          <a:blip r:embed="rId3" cstate="print"/>
          <a:srcRect/>
          <a:stretch>
            <a:fillRect/>
          </a:stretch>
        </p:blipFill>
        <p:spPr bwMode="auto">
          <a:xfrm>
            <a:off x="1928794" y="3452084"/>
            <a:ext cx="3929090" cy="1405676"/>
          </a:xfrm>
          <a:prstGeom prst="rect">
            <a:avLst/>
          </a:prstGeom>
          <a:noFill/>
          <a:ln w="9525">
            <a:noFill/>
            <a:miter lim="800000"/>
            <a:headEnd/>
            <a:tailEnd/>
          </a:ln>
          <a:effectLst/>
        </p:spPr>
      </p:pic>
      <p:graphicFrame>
        <p:nvGraphicFramePr>
          <p:cNvPr id="71704" name="Object 24"/>
          <p:cNvGraphicFramePr>
            <a:graphicFrameLocks noChangeAspect="1"/>
          </p:cNvGraphicFramePr>
          <p:nvPr/>
        </p:nvGraphicFramePr>
        <p:xfrm>
          <a:off x="3707904" y="1484784"/>
          <a:ext cx="5131126" cy="2087439"/>
        </p:xfrm>
        <a:graphic>
          <a:graphicData uri="http://schemas.openxmlformats.org/presentationml/2006/ole">
            <mc:AlternateContent xmlns:mc="http://schemas.openxmlformats.org/markup-compatibility/2006">
              <mc:Choice xmlns:v="urn:schemas-microsoft-com:vml" Requires="v">
                <p:oleObj spid="_x0000_s267371" name="Visio" r:id="rId4" imgW="3218904" imgH="1237464" progId="Visio.Drawing.11">
                  <p:embed/>
                </p:oleObj>
              </mc:Choice>
              <mc:Fallback>
                <p:oleObj name="Visio" r:id="rId4" imgW="3218904" imgH="1237464" progId="Visio.Drawing.11">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1484784"/>
                        <a:ext cx="5131126" cy="2087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7266" name="Object 1047"/>
          <p:cNvGraphicFramePr>
            <a:graphicFrameLocks noChangeAspect="1"/>
          </p:cNvGraphicFramePr>
          <p:nvPr/>
        </p:nvGraphicFramePr>
        <p:xfrm>
          <a:off x="611957" y="2060848"/>
          <a:ext cx="3455987" cy="771525"/>
        </p:xfrm>
        <a:graphic>
          <a:graphicData uri="http://schemas.openxmlformats.org/presentationml/2006/ole">
            <mc:AlternateContent xmlns:mc="http://schemas.openxmlformats.org/markup-compatibility/2006">
              <mc:Choice xmlns:v="urn:schemas-microsoft-com:vml" Requires="v">
                <p:oleObj spid="_x0000_s267372" name="Equation" r:id="rId6" imgW="1536480" imgH="342720" progId="Equation.DSMT4">
                  <p:embed/>
                </p:oleObj>
              </mc:Choice>
              <mc:Fallback>
                <p:oleObj name="Equation" r:id="rId6" imgW="1536480" imgH="342720" progId="Equation.DSMT4">
                  <p:embed/>
                  <p:pic>
                    <p:nvPicPr>
                      <p:cNvPr id="0" name="Object 10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57" y="2060848"/>
                        <a:ext cx="3455987"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1704"/>
                                        </p:tgtEl>
                                        <p:attrNameLst>
                                          <p:attrName>style.visibility</p:attrName>
                                        </p:attrNameLst>
                                      </p:cBhvr>
                                      <p:to>
                                        <p:strVal val="visible"/>
                                      </p:to>
                                    </p:set>
                                    <p:animEffect transition="in" filter="diamond(in)">
                                      <p:cBhvr>
                                        <p:cTn id="7" dur="2000"/>
                                        <p:tgtEl>
                                          <p:spTgt spid="71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5815026" cy="1143000"/>
          </a:xfrm>
        </p:spPr>
        <p:txBody>
          <a:bodyPr/>
          <a:lstStyle/>
          <a:p>
            <a:r>
              <a:rPr lang="zh-CN" altLang="en-US" b="1" dirty="0" smtClean="0">
                <a:solidFill>
                  <a:schemeClr val="accent2"/>
                </a:solidFill>
              </a:rPr>
              <a:t>消除码间干扰示意图</a:t>
            </a:r>
            <a:endParaRPr lang="zh-CN" altLang="en-US"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64</a:t>
            </a:fld>
            <a:r>
              <a:rPr lang="zh-CN" altLang="en-US" smtClean="0"/>
              <a:t>页</a:t>
            </a:r>
            <a:endParaRPr lang="zh-CN" altLang="en-US" dirty="0"/>
          </a:p>
        </p:txBody>
      </p:sp>
      <p:pic>
        <p:nvPicPr>
          <p:cNvPr id="253953" name="Picture 1"/>
          <p:cNvPicPr>
            <a:picLocks noChangeAspect="1" noChangeArrowheads="1"/>
          </p:cNvPicPr>
          <p:nvPr/>
        </p:nvPicPr>
        <p:blipFill>
          <a:blip r:embed="rId2" cstate="print"/>
          <a:srcRect/>
          <a:stretch>
            <a:fillRect/>
          </a:stretch>
        </p:blipFill>
        <p:spPr bwMode="auto">
          <a:xfrm>
            <a:off x="500034" y="1785926"/>
            <a:ext cx="7968996" cy="4286280"/>
          </a:xfrm>
          <a:prstGeom prst="rect">
            <a:avLst/>
          </a:prstGeom>
          <a:noFill/>
          <a:ln w="9525">
            <a:noFill/>
            <a:miter lim="800000"/>
            <a:headEnd/>
            <a:tailEnd/>
          </a:ln>
          <a:effectLst/>
        </p:spPr>
      </p:pic>
      <p:sp>
        <p:nvSpPr>
          <p:cNvPr id="5" name="矩形 4"/>
          <p:cNvSpPr/>
          <p:nvPr/>
        </p:nvSpPr>
        <p:spPr bwMode="auto">
          <a:xfrm>
            <a:off x="1547664" y="1484784"/>
            <a:ext cx="792088" cy="576064"/>
          </a:xfrm>
          <a:prstGeom prst="rect">
            <a:avLst/>
          </a:prstGeom>
          <a:solidFill>
            <a:schemeClr val="bg1"/>
          </a:solidFill>
          <a:ln w="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med">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二、无码间串扰的频域条件</a:t>
            </a:r>
            <a:endParaRPr lang="zh-CN" altLang="en-US"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65</a:t>
            </a:fld>
            <a:r>
              <a:rPr lang="zh-CN" altLang="en-US" smtClean="0"/>
              <a:t>页</a:t>
            </a:r>
            <a:endParaRPr lang="zh-CN" altLang="en-US" dirty="0"/>
          </a:p>
        </p:txBody>
      </p:sp>
      <p:pic>
        <p:nvPicPr>
          <p:cNvPr id="252929" name="Picture 1"/>
          <p:cNvPicPr>
            <a:picLocks noChangeAspect="1" noChangeArrowheads="1"/>
          </p:cNvPicPr>
          <p:nvPr/>
        </p:nvPicPr>
        <p:blipFill>
          <a:blip r:embed="rId2" cstate="print"/>
          <a:srcRect/>
          <a:stretch>
            <a:fillRect/>
          </a:stretch>
        </p:blipFill>
        <p:spPr bwMode="auto">
          <a:xfrm>
            <a:off x="774552" y="1571612"/>
            <a:ext cx="7655100" cy="4429156"/>
          </a:xfrm>
          <a:prstGeom prst="rect">
            <a:avLst/>
          </a:prstGeom>
          <a:noFill/>
          <a:ln w="9525">
            <a:noFill/>
            <a:miter lim="800000"/>
            <a:headEnd/>
            <a:tailEnd/>
          </a:ln>
          <a:effectLst/>
        </p:spPr>
      </p:pic>
    </p:spTree>
  </p:cSld>
  <p:clrMapOvr>
    <a:masterClrMapping/>
  </p:clrMapOvr>
  <p:transition spd="med">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285860"/>
            <a:ext cx="7772400" cy="4810140"/>
          </a:xfrm>
        </p:spPr>
        <p:txBody>
          <a:bodyPr/>
          <a:lstStyle/>
          <a:p>
            <a:r>
              <a:rPr lang="zh-CN" altLang="en-US" sz="2400" b="1" dirty="0" smtClean="0"/>
              <a:t>作变量代换                       则有</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66</a:t>
            </a:fld>
            <a:r>
              <a:rPr lang="zh-CN" altLang="en-US" smtClean="0"/>
              <a:t>页</a:t>
            </a:r>
            <a:endParaRPr lang="zh-CN" altLang="en-US" dirty="0"/>
          </a:p>
        </p:txBody>
      </p:sp>
      <p:pic>
        <p:nvPicPr>
          <p:cNvPr id="251905" name="Picture 1"/>
          <p:cNvPicPr>
            <a:picLocks noChangeAspect="1" noChangeArrowheads="1"/>
          </p:cNvPicPr>
          <p:nvPr/>
        </p:nvPicPr>
        <p:blipFill>
          <a:blip r:embed="rId2" cstate="print"/>
          <a:srcRect/>
          <a:stretch>
            <a:fillRect/>
          </a:stretch>
        </p:blipFill>
        <p:spPr bwMode="auto">
          <a:xfrm>
            <a:off x="617160" y="2000240"/>
            <a:ext cx="7741054" cy="4214842"/>
          </a:xfrm>
          <a:prstGeom prst="rect">
            <a:avLst/>
          </a:prstGeom>
          <a:noFill/>
          <a:ln w="9525">
            <a:noFill/>
            <a:miter lim="800000"/>
            <a:headEnd/>
            <a:tailEnd/>
          </a:ln>
          <a:effectLst/>
        </p:spPr>
      </p:pic>
      <p:pic>
        <p:nvPicPr>
          <p:cNvPr id="251906" name="Picture 2"/>
          <p:cNvPicPr>
            <a:picLocks noChangeAspect="1" noChangeArrowheads="1"/>
          </p:cNvPicPr>
          <p:nvPr/>
        </p:nvPicPr>
        <p:blipFill>
          <a:blip r:embed="rId3" cstate="print"/>
          <a:srcRect/>
          <a:stretch>
            <a:fillRect/>
          </a:stretch>
        </p:blipFill>
        <p:spPr bwMode="auto">
          <a:xfrm>
            <a:off x="2357422" y="1214421"/>
            <a:ext cx="1714512" cy="670077"/>
          </a:xfrm>
          <a:prstGeom prst="rect">
            <a:avLst/>
          </a:prstGeom>
          <a:noFill/>
          <a:ln w="9525">
            <a:noFill/>
            <a:miter lim="800000"/>
            <a:headEnd/>
            <a:tailEnd/>
          </a:ln>
          <a:effectLst/>
        </p:spPr>
      </p:pic>
      <p:pic>
        <p:nvPicPr>
          <p:cNvPr id="251907" name="Picture 3"/>
          <p:cNvPicPr>
            <a:picLocks noChangeAspect="1" noChangeArrowheads="1"/>
          </p:cNvPicPr>
          <p:nvPr/>
        </p:nvPicPr>
        <p:blipFill>
          <a:blip r:embed="rId4" cstate="print"/>
          <a:srcRect/>
          <a:stretch>
            <a:fillRect/>
          </a:stretch>
        </p:blipFill>
        <p:spPr bwMode="auto">
          <a:xfrm>
            <a:off x="4857752" y="714356"/>
            <a:ext cx="2000264" cy="1357322"/>
          </a:xfrm>
          <a:prstGeom prst="rect">
            <a:avLst/>
          </a:prstGeom>
          <a:noFill/>
          <a:ln w="9525">
            <a:noFill/>
            <a:miter lim="800000"/>
            <a:headEnd/>
            <a:tailEnd/>
          </a:ln>
          <a:effectLst/>
        </p:spPr>
      </p:pic>
    </p:spTree>
  </p:cSld>
  <p:clrMapOvr>
    <a:masterClrMapping/>
  </p:clrMapOvr>
  <p:transition spd="med">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67</a:t>
            </a:fld>
            <a:r>
              <a:rPr lang="zh-CN" altLang="en-US" smtClean="0"/>
              <a:t>页</a:t>
            </a:r>
            <a:endParaRPr lang="zh-CN" altLang="en-US" dirty="0"/>
          </a:p>
        </p:txBody>
      </p:sp>
      <p:pic>
        <p:nvPicPr>
          <p:cNvPr id="250881" name="Picture 1"/>
          <p:cNvPicPr>
            <a:picLocks noChangeAspect="1" noChangeArrowheads="1"/>
          </p:cNvPicPr>
          <p:nvPr/>
        </p:nvPicPr>
        <p:blipFill>
          <a:blip r:embed="rId2" cstate="print"/>
          <a:srcRect/>
          <a:stretch>
            <a:fillRect/>
          </a:stretch>
        </p:blipFill>
        <p:spPr bwMode="auto">
          <a:xfrm>
            <a:off x="35496" y="332656"/>
            <a:ext cx="8254104" cy="5929354"/>
          </a:xfrm>
          <a:prstGeom prst="rect">
            <a:avLst/>
          </a:prstGeom>
          <a:noFill/>
          <a:ln w="9525">
            <a:noFill/>
            <a:miter lim="800000"/>
            <a:headEnd/>
            <a:tailEnd/>
          </a:ln>
          <a:effectLst/>
        </p:spPr>
      </p:pic>
      <p:sp>
        <p:nvSpPr>
          <p:cNvPr id="5" name="标题 1"/>
          <p:cNvSpPr>
            <a:spLocks noGrp="1"/>
          </p:cNvSpPr>
          <p:nvPr>
            <p:ph type="title"/>
          </p:nvPr>
        </p:nvSpPr>
        <p:spPr>
          <a:xfrm>
            <a:off x="1619672" y="476672"/>
            <a:ext cx="1352762" cy="566936"/>
          </a:xfrm>
        </p:spPr>
        <p:txBody>
          <a:bodyPr/>
          <a:lstStyle/>
          <a:p>
            <a:r>
              <a:rPr lang="zh-CN" altLang="en-US" sz="1600" b="1" dirty="0" smtClean="0">
                <a:solidFill>
                  <a:schemeClr val="accent2"/>
                </a:solidFill>
              </a:rPr>
              <a:t>指数型傅里叶级数</a:t>
            </a:r>
            <a:endParaRPr lang="zh-CN" altLang="en-US" sz="1600" b="1" dirty="0">
              <a:solidFill>
                <a:schemeClr val="accent2"/>
              </a:solidFill>
            </a:endParaRPr>
          </a:p>
        </p:txBody>
      </p:sp>
      <p:sp>
        <p:nvSpPr>
          <p:cNvPr id="6" name="标题 1"/>
          <p:cNvSpPr txBox="1">
            <a:spLocks/>
          </p:cNvSpPr>
          <p:nvPr/>
        </p:nvSpPr>
        <p:spPr bwMode="auto">
          <a:xfrm>
            <a:off x="3563888" y="337508"/>
            <a:ext cx="1656184" cy="5669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1600" b="1" kern="0" dirty="0" smtClean="0">
                <a:solidFill>
                  <a:schemeClr val="accent2"/>
                </a:solidFill>
              </a:rPr>
              <a:t>指数型傅里叶级数的系数</a:t>
            </a:r>
            <a:endParaRPr lang="zh-CN" altLang="en-US" sz="1600" b="1" kern="0" dirty="0">
              <a:solidFill>
                <a:schemeClr val="accent2"/>
              </a:solidFill>
            </a:endParaRPr>
          </a:p>
        </p:txBody>
      </p:sp>
      <p:cxnSp>
        <p:nvCxnSpPr>
          <p:cNvPr id="3" name="直接箭头连接符 2"/>
          <p:cNvCxnSpPr/>
          <p:nvPr/>
        </p:nvCxnSpPr>
        <p:spPr bwMode="auto">
          <a:xfrm>
            <a:off x="4162548" y="1700808"/>
            <a:ext cx="337444" cy="5040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ransition spd="med">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奈奎斯特第一准则</a:t>
            </a:r>
            <a:r>
              <a:rPr lang="zh-CN" altLang="en-US" b="1" dirty="0" smtClean="0">
                <a:solidFill>
                  <a:srgbClr val="FF0000"/>
                </a:solidFill>
              </a:rPr>
              <a:t>物理意义</a:t>
            </a:r>
            <a:endParaRPr lang="zh-CN" altLang="en-US" b="1" dirty="0">
              <a:solidFill>
                <a:srgbClr val="FF0000"/>
              </a:solidFill>
            </a:endParaRPr>
          </a:p>
        </p:txBody>
      </p:sp>
      <p:sp>
        <p:nvSpPr>
          <p:cNvPr id="3" name="内容占位符 2"/>
          <p:cNvSpPr>
            <a:spLocks noGrp="1"/>
          </p:cNvSpPr>
          <p:nvPr>
            <p:ph idx="1"/>
          </p:nvPr>
        </p:nvSpPr>
        <p:spPr>
          <a:xfrm>
            <a:off x="685800" y="1571612"/>
            <a:ext cx="7772400" cy="4524388"/>
          </a:xfrm>
        </p:spPr>
        <p:txBody>
          <a:bodyPr/>
          <a:lstStyle/>
          <a:p>
            <a:r>
              <a:rPr lang="zh-CN" altLang="en-US" sz="2400" b="1" dirty="0" smtClean="0"/>
              <a:t>将           在</a:t>
            </a:r>
            <a:r>
              <a:rPr lang="en-US" altLang="zh-CN" sz="2400" b="1" dirty="0" smtClean="0"/>
              <a:t>ω</a:t>
            </a:r>
            <a:r>
              <a:rPr lang="zh-CN" altLang="en-US" sz="2400" b="1" dirty="0" smtClean="0"/>
              <a:t>轴上移位         在                   上叠加</a:t>
            </a:r>
            <a:endParaRPr lang="en-US" altLang="zh-CN" sz="2400" b="1" dirty="0" smtClean="0"/>
          </a:p>
          <a:p>
            <a:endParaRPr lang="en-US" altLang="zh-CN" sz="2400" b="1" i="1" dirty="0" smtClean="0"/>
          </a:p>
          <a:p>
            <a:r>
              <a:rPr lang="zh-CN" altLang="en-US" sz="2400" b="1" dirty="0" smtClean="0"/>
              <a:t>将             在</a:t>
            </a:r>
            <a:r>
              <a:rPr lang="en-US" altLang="zh-CN" sz="2400" b="1" dirty="0" smtClean="0"/>
              <a:t>ω</a:t>
            </a:r>
            <a:r>
              <a:rPr lang="zh-CN" altLang="en-US" sz="2400" b="1" dirty="0" smtClean="0"/>
              <a:t>轴上以       间隔切开，</a:t>
            </a:r>
          </a:p>
          <a:p>
            <a:r>
              <a:rPr lang="zh-CN" altLang="en-US" sz="2400" b="1" dirty="0" smtClean="0"/>
              <a:t>        然后分段沿</a:t>
            </a:r>
            <a:r>
              <a:rPr lang="en-US" altLang="zh-CN" sz="2400" b="1" dirty="0" smtClean="0"/>
              <a:t>ω</a:t>
            </a:r>
            <a:r>
              <a:rPr lang="zh-CN" altLang="en-US" sz="2400" b="1" dirty="0" smtClean="0"/>
              <a:t>轴平移到区间内进行叠加，</a:t>
            </a:r>
          </a:p>
          <a:p>
            <a:r>
              <a:rPr lang="zh-CN" altLang="en-US" sz="2400" b="1" dirty="0" smtClean="0"/>
              <a:t>        其结果应当为一</a:t>
            </a:r>
            <a:r>
              <a:rPr lang="zh-CN" altLang="en-US" sz="2400" b="1" dirty="0" smtClean="0">
                <a:solidFill>
                  <a:srgbClr val="FF0000"/>
                </a:solidFill>
              </a:rPr>
              <a:t>常数</a:t>
            </a:r>
            <a:r>
              <a:rPr lang="zh-CN" altLang="en-US" sz="2400" b="1" dirty="0" smtClean="0"/>
              <a:t>，不必一定是：</a:t>
            </a:r>
            <a:endParaRPr lang="en-US" altLang="zh-CN" sz="2400" b="1" dirty="0" smtClean="0"/>
          </a:p>
          <a:p>
            <a:r>
              <a:rPr lang="zh-CN" altLang="en-US" sz="2400" b="1" dirty="0" smtClean="0"/>
              <a:t>         这种特性称为</a:t>
            </a:r>
            <a:r>
              <a:rPr lang="zh-CN" altLang="en-US" sz="2400" b="1" dirty="0" smtClean="0">
                <a:solidFill>
                  <a:srgbClr val="FF0000"/>
                </a:solidFill>
              </a:rPr>
              <a:t>等效理想</a:t>
            </a:r>
            <a:r>
              <a:rPr lang="zh-CN" altLang="en-US" sz="2400" b="1" dirty="0" smtClean="0"/>
              <a:t>低通特性</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68</a:t>
            </a:fld>
            <a:r>
              <a:rPr lang="zh-CN" altLang="en-US" smtClean="0"/>
              <a:t>页</a:t>
            </a:r>
            <a:endParaRPr lang="zh-CN" altLang="en-US" dirty="0"/>
          </a:p>
        </p:txBody>
      </p:sp>
      <p:pic>
        <p:nvPicPr>
          <p:cNvPr id="201733" name="Picture 5"/>
          <p:cNvPicPr>
            <a:picLocks noChangeAspect="1" noChangeArrowheads="1"/>
          </p:cNvPicPr>
          <p:nvPr/>
        </p:nvPicPr>
        <p:blipFill>
          <a:blip r:embed="rId3" cstate="print"/>
          <a:srcRect/>
          <a:stretch>
            <a:fillRect/>
          </a:stretch>
        </p:blipFill>
        <p:spPr bwMode="auto">
          <a:xfrm>
            <a:off x="3707904" y="1361325"/>
            <a:ext cx="642942" cy="771531"/>
          </a:xfrm>
          <a:prstGeom prst="rect">
            <a:avLst/>
          </a:prstGeom>
          <a:noFill/>
          <a:ln w="9525">
            <a:noFill/>
            <a:miter lim="800000"/>
            <a:headEnd/>
            <a:tailEnd/>
          </a:ln>
          <a:effectLst/>
        </p:spPr>
      </p:pic>
      <p:pic>
        <p:nvPicPr>
          <p:cNvPr id="201734" name="Picture 6"/>
          <p:cNvPicPr>
            <a:picLocks noChangeAspect="1" noChangeArrowheads="1"/>
          </p:cNvPicPr>
          <p:nvPr/>
        </p:nvPicPr>
        <p:blipFill>
          <a:blip r:embed="rId4" cstate="print"/>
          <a:srcRect/>
          <a:stretch>
            <a:fillRect/>
          </a:stretch>
        </p:blipFill>
        <p:spPr bwMode="auto">
          <a:xfrm>
            <a:off x="4716016" y="1357298"/>
            <a:ext cx="1214446" cy="830937"/>
          </a:xfrm>
          <a:prstGeom prst="rect">
            <a:avLst/>
          </a:prstGeom>
          <a:noFill/>
          <a:ln w="9525">
            <a:noFill/>
            <a:miter lim="800000"/>
            <a:headEnd/>
            <a:tailEnd/>
          </a:ln>
          <a:effectLst/>
        </p:spPr>
      </p:pic>
      <p:pic>
        <p:nvPicPr>
          <p:cNvPr id="201735" name="Picture 7"/>
          <p:cNvPicPr>
            <a:picLocks noChangeAspect="1" noChangeArrowheads="1"/>
          </p:cNvPicPr>
          <p:nvPr/>
        </p:nvPicPr>
        <p:blipFill>
          <a:blip r:embed="rId5" cstate="print"/>
          <a:srcRect/>
          <a:stretch>
            <a:fillRect/>
          </a:stretch>
        </p:blipFill>
        <p:spPr bwMode="auto">
          <a:xfrm>
            <a:off x="3571868" y="2357430"/>
            <a:ext cx="390526" cy="615830"/>
          </a:xfrm>
          <a:prstGeom prst="rect">
            <a:avLst/>
          </a:prstGeom>
          <a:noFill/>
          <a:ln w="9525">
            <a:noFill/>
            <a:miter lim="800000"/>
            <a:headEnd/>
            <a:tailEnd/>
          </a:ln>
          <a:effectLst/>
        </p:spPr>
      </p:pic>
      <p:pic>
        <p:nvPicPr>
          <p:cNvPr id="12" name="Picture 4"/>
          <p:cNvPicPr>
            <a:picLocks noChangeAspect="1" noChangeArrowheads="1"/>
          </p:cNvPicPr>
          <p:nvPr/>
        </p:nvPicPr>
        <p:blipFill>
          <a:blip r:embed="rId6" cstate="print"/>
          <a:srcRect/>
          <a:stretch>
            <a:fillRect/>
          </a:stretch>
        </p:blipFill>
        <p:spPr bwMode="auto">
          <a:xfrm>
            <a:off x="6357950" y="3357562"/>
            <a:ext cx="495668" cy="390526"/>
          </a:xfrm>
          <a:prstGeom prst="rect">
            <a:avLst/>
          </a:prstGeom>
          <a:noFill/>
          <a:ln w="9525">
            <a:noFill/>
            <a:miter lim="800000"/>
            <a:headEnd/>
            <a:tailEnd/>
          </a:ln>
          <a:effectLst/>
        </p:spPr>
      </p:pic>
      <p:pic>
        <p:nvPicPr>
          <p:cNvPr id="201736" name="Picture 8"/>
          <p:cNvPicPr>
            <a:picLocks noChangeAspect="1" noChangeArrowheads="1"/>
          </p:cNvPicPr>
          <p:nvPr/>
        </p:nvPicPr>
        <p:blipFill>
          <a:blip r:embed="rId7" cstate="print"/>
          <a:srcRect/>
          <a:stretch>
            <a:fillRect/>
          </a:stretch>
        </p:blipFill>
        <p:spPr bwMode="auto">
          <a:xfrm>
            <a:off x="1409350" y="4357694"/>
            <a:ext cx="5357081" cy="1571636"/>
          </a:xfrm>
          <a:prstGeom prst="rect">
            <a:avLst/>
          </a:prstGeom>
          <a:noFill/>
          <a:ln w="9525">
            <a:noFill/>
            <a:miter lim="800000"/>
            <a:headEnd/>
            <a:tailEnd/>
          </a:ln>
          <a:effectLst/>
        </p:spPr>
      </p:pic>
      <p:sp>
        <p:nvSpPr>
          <p:cNvPr id="13" name="矩形 12"/>
          <p:cNvSpPr/>
          <p:nvPr/>
        </p:nvSpPr>
        <p:spPr bwMode="auto">
          <a:xfrm>
            <a:off x="1187624" y="5517232"/>
            <a:ext cx="792088" cy="576064"/>
          </a:xfrm>
          <a:prstGeom prst="rect">
            <a:avLst/>
          </a:prstGeom>
          <a:solidFill>
            <a:schemeClr val="bg1"/>
          </a:solidFill>
          <a:ln w="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200705" name="Object 1"/>
          <p:cNvGraphicFramePr>
            <a:graphicFrameLocks noChangeAspect="1"/>
          </p:cNvGraphicFramePr>
          <p:nvPr/>
        </p:nvGraphicFramePr>
        <p:xfrm>
          <a:off x="1187624" y="1626058"/>
          <a:ext cx="772075" cy="362782"/>
        </p:xfrm>
        <a:graphic>
          <a:graphicData uri="http://schemas.openxmlformats.org/presentationml/2006/ole">
            <mc:AlternateContent xmlns:mc="http://schemas.openxmlformats.org/markup-compatibility/2006">
              <mc:Choice xmlns:v="urn:schemas-microsoft-com:vml" Requires="v">
                <p:oleObj spid="_x0000_s200811" name="Equation" r:id="rId8" imgW="368280" imgH="215640" progId="Equation.DSMT4">
                  <p:embed/>
                </p:oleObj>
              </mc:Choice>
              <mc:Fallback>
                <p:oleObj name="Equation" r:id="rId8" imgW="368280" imgH="215640" progId="Equation.DSMT4">
                  <p:embed/>
                  <p:pic>
                    <p:nvPicPr>
                      <p:cNvPr id="0"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1626058"/>
                        <a:ext cx="772075" cy="362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
          <p:cNvGraphicFramePr>
            <a:graphicFrameLocks noChangeAspect="1"/>
          </p:cNvGraphicFramePr>
          <p:nvPr/>
        </p:nvGraphicFramePr>
        <p:xfrm>
          <a:off x="1187624" y="2480750"/>
          <a:ext cx="792088" cy="372186"/>
        </p:xfrm>
        <a:graphic>
          <a:graphicData uri="http://schemas.openxmlformats.org/presentationml/2006/ole">
            <mc:AlternateContent xmlns:mc="http://schemas.openxmlformats.org/markup-compatibility/2006">
              <mc:Choice xmlns:v="urn:schemas-microsoft-com:vml" Requires="v">
                <p:oleObj spid="_x0000_s200812" name="Equation" r:id="rId10" imgW="368280" imgH="215640" progId="Equation.DSMT4">
                  <p:embed/>
                </p:oleObj>
              </mc:Choice>
              <mc:Fallback>
                <p:oleObj name="Equation" r:id="rId10" imgW="368280" imgH="215640"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2480750"/>
                        <a:ext cx="792088" cy="372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69</a:t>
            </a:fld>
            <a:r>
              <a:rPr lang="zh-CN" altLang="en-US" smtClean="0"/>
              <a:t>页</a:t>
            </a:r>
            <a:endParaRPr lang="zh-CN" altLang="en-US" dirty="0"/>
          </a:p>
        </p:txBody>
      </p:sp>
      <p:graphicFrame>
        <p:nvGraphicFramePr>
          <p:cNvPr id="5" name="Object 4"/>
          <p:cNvGraphicFramePr>
            <a:graphicFrameLocks noGrp="1" noChangeAspect="1"/>
          </p:cNvGraphicFramePr>
          <p:nvPr>
            <p:ph sz="half" idx="1"/>
          </p:nvPr>
        </p:nvGraphicFramePr>
        <p:xfrm>
          <a:off x="6156176" y="2780928"/>
          <a:ext cx="1877367" cy="1861917"/>
        </p:xfrm>
        <a:graphic>
          <a:graphicData uri="http://schemas.openxmlformats.org/presentationml/2006/ole">
            <mc:AlternateContent xmlns:mc="http://schemas.openxmlformats.org/markup-compatibility/2006">
              <mc:Choice xmlns:v="urn:schemas-microsoft-com:vml" Requires="v">
                <p:oleObj spid="_x0000_s272544" name="Visio" r:id="rId3" imgW="1157935" imgH="1147267" progId="Visio.Drawing.11">
                  <p:embed/>
                </p:oleObj>
              </mc:Choice>
              <mc:Fallback>
                <p:oleObj name="Visio" r:id="rId3" imgW="1157935" imgH="1147267"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2780928"/>
                        <a:ext cx="1877367" cy="186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9"/>
          <p:cNvGraphicFramePr>
            <a:graphicFrameLocks noChangeAspect="1"/>
          </p:cNvGraphicFramePr>
          <p:nvPr/>
        </p:nvGraphicFramePr>
        <p:xfrm>
          <a:off x="899592" y="1556792"/>
          <a:ext cx="3386137" cy="4752975"/>
        </p:xfrm>
        <a:graphic>
          <a:graphicData uri="http://schemas.openxmlformats.org/presentationml/2006/ole">
            <mc:AlternateContent xmlns:mc="http://schemas.openxmlformats.org/markup-compatibility/2006">
              <mc:Choice xmlns:v="urn:schemas-microsoft-com:vml" Requires="v">
                <p:oleObj spid="_x0000_s272545" name="Visio" r:id="rId5" imgW="1862938" imgH="2616403" progId="Visio.Drawing.11">
                  <p:embed/>
                </p:oleObj>
              </mc:Choice>
              <mc:Fallback>
                <p:oleObj name="Visio" r:id="rId5" imgW="1862938" imgH="2616403" progId="Visio.Drawing.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1556792"/>
                        <a:ext cx="3386137"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p:cNvSpPr>
            <a:spLocks noChangeArrowheads="1"/>
          </p:cNvSpPr>
          <p:nvPr/>
        </p:nvSpPr>
        <p:spPr bwMode="auto">
          <a:xfrm>
            <a:off x="4495800" y="2980184"/>
            <a:ext cx="1444625" cy="1433513"/>
          </a:xfrm>
          <a:prstGeom prst="rect">
            <a:avLst/>
          </a:prstGeom>
          <a:noFill/>
          <a:ln w="9525">
            <a:noFill/>
            <a:miter lim="800000"/>
            <a:headEnd/>
            <a:tailEnd/>
          </a:ln>
        </p:spPr>
        <p:txBody>
          <a:bodyPr wrap="none">
            <a:spAutoFit/>
          </a:bodyPr>
          <a:lstStyle/>
          <a:p>
            <a:r>
              <a:rPr lang="en-US" altLang="zh-CN" sz="8800" b="0">
                <a:solidFill>
                  <a:schemeClr val="accent2"/>
                </a:solidFill>
                <a:ea typeface="昆仑楷体" pitchFamily="49" charset="-122"/>
              </a:rPr>
              <a:t>=&gt;</a:t>
            </a:r>
          </a:p>
        </p:txBody>
      </p:sp>
      <p:sp>
        <p:nvSpPr>
          <p:cNvPr id="8" name="Rectangle 7"/>
          <p:cNvSpPr>
            <a:spLocks noChangeArrowheads="1"/>
          </p:cNvSpPr>
          <p:nvPr/>
        </p:nvSpPr>
        <p:spPr bwMode="auto">
          <a:xfrm>
            <a:off x="4356100" y="5732909"/>
            <a:ext cx="1898650" cy="396875"/>
          </a:xfrm>
          <a:prstGeom prst="rect">
            <a:avLst/>
          </a:prstGeom>
          <a:noFill/>
          <a:ln w="9525">
            <a:noFill/>
            <a:miter lim="800000"/>
            <a:headEnd/>
            <a:tailEnd/>
          </a:ln>
        </p:spPr>
        <p:txBody>
          <a:bodyPr wrap="none">
            <a:spAutoFit/>
          </a:bodyPr>
          <a:lstStyle/>
          <a:p>
            <a:pPr>
              <a:spcBef>
                <a:spcPct val="0"/>
              </a:spcBef>
            </a:pPr>
            <a:r>
              <a:rPr lang="en-US" altLang="zh-CN" sz="2000" b="0">
                <a:solidFill>
                  <a:srgbClr val="FF0066"/>
                </a:solidFill>
                <a:ea typeface="宋体" pitchFamily="2" charset="-122"/>
              </a:rPr>
              <a:t>             </a:t>
            </a:r>
            <a:r>
              <a:rPr lang="zh-CN" altLang="en-US" sz="2000" b="0">
                <a:solidFill>
                  <a:srgbClr val="FF0066"/>
                </a:solidFill>
                <a:ea typeface="宋体" pitchFamily="2" charset="-122"/>
              </a:rPr>
              <a:t>的构成  </a:t>
            </a:r>
          </a:p>
        </p:txBody>
      </p:sp>
      <p:graphicFrame>
        <p:nvGraphicFramePr>
          <p:cNvPr id="9" name="Object 11"/>
          <p:cNvGraphicFramePr>
            <a:graphicFrameLocks noChangeAspect="1"/>
          </p:cNvGraphicFramePr>
          <p:nvPr/>
        </p:nvGraphicFramePr>
        <p:xfrm>
          <a:off x="4500563" y="5732909"/>
          <a:ext cx="762000" cy="366713"/>
        </p:xfrm>
        <a:graphic>
          <a:graphicData uri="http://schemas.openxmlformats.org/presentationml/2006/ole">
            <mc:AlternateContent xmlns:mc="http://schemas.openxmlformats.org/markup-compatibility/2006">
              <mc:Choice xmlns:v="urn:schemas-microsoft-com:vml" Requires="v">
                <p:oleObj spid="_x0000_s272546" name="Equation" r:id="rId7" imgW="495000" imgH="241200" progId="Equation.DSMT4">
                  <p:embed/>
                </p:oleObj>
              </mc:Choice>
              <mc:Fallback>
                <p:oleObj name="Equation" r:id="rId7" imgW="495000" imgH="241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5732909"/>
                        <a:ext cx="7620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plus(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二、数字基带传输系统的结构</a:t>
            </a:r>
            <a:endParaRPr lang="zh-CN" altLang="en-US" b="1" dirty="0">
              <a:solidFill>
                <a:schemeClr val="accent2"/>
              </a:solidFill>
            </a:endParaRPr>
          </a:p>
        </p:txBody>
      </p:sp>
      <p:sp>
        <p:nvSpPr>
          <p:cNvPr id="3" name="内容占位符 2"/>
          <p:cNvSpPr>
            <a:spLocks noGrp="1"/>
          </p:cNvSpPr>
          <p:nvPr>
            <p:ph idx="1"/>
          </p:nvPr>
        </p:nvSpPr>
        <p:spPr>
          <a:xfrm>
            <a:off x="685800" y="1357298"/>
            <a:ext cx="7772400" cy="5214974"/>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sz="2800" b="1" dirty="0" smtClean="0"/>
              <a:t>􀂄 是  </a:t>
            </a:r>
            <a:r>
              <a:rPr lang="zh-CN" altLang="en-US" sz="2800" b="1" dirty="0" smtClean="0"/>
              <a:t>    </a:t>
            </a:r>
            <a:r>
              <a:rPr lang="zh-CN" altLang="en-US" sz="2800" b="1" dirty="0" smtClean="0"/>
              <a:t>对应的电波形，不适合直接在信道中传输。</a:t>
            </a:r>
            <a:endParaRPr lang="zh-CN" altLang="en-US" sz="2800" b="1" dirty="0"/>
          </a:p>
        </p:txBody>
      </p:sp>
      <p:graphicFrame>
        <p:nvGraphicFramePr>
          <p:cNvPr id="177155" name="Object 3"/>
          <p:cNvGraphicFramePr>
            <a:graphicFrameLocks noChangeAspect="1"/>
          </p:cNvGraphicFramePr>
          <p:nvPr>
            <p:extLst>
              <p:ext uri="{D42A27DB-BD31-4B8C-83A1-F6EECF244321}">
                <p14:modId xmlns:p14="http://schemas.microsoft.com/office/powerpoint/2010/main" val="579907975"/>
              </p:ext>
            </p:extLst>
          </p:nvPr>
        </p:nvGraphicFramePr>
        <p:xfrm>
          <a:off x="727171" y="4307630"/>
          <a:ext cx="481014" cy="417514"/>
        </p:xfrm>
        <a:graphic>
          <a:graphicData uri="http://schemas.openxmlformats.org/presentationml/2006/ole">
            <mc:AlternateContent xmlns:mc="http://schemas.openxmlformats.org/markup-compatibility/2006">
              <mc:Choice xmlns:v="urn:schemas-microsoft-com:vml" Requires="v">
                <p:oleObj spid="_x0000_s177262" name="Equation" r:id="rId3" imgW="266400" imgH="203040" progId="Equation.DSMT4">
                  <p:embed/>
                </p:oleObj>
              </mc:Choice>
              <mc:Fallback>
                <p:oleObj name="Equation" r:id="rId3" imgW="266400" imgH="2030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171" y="4307630"/>
                        <a:ext cx="481014" cy="41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7156" name="Picture 4"/>
          <p:cNvPicPr>
            <a:picLocks noChangeAspect="1" noChangeArrowheads="1"/>
          </p:cNvPicPr>
          <p:nvPr/>
        </p:nvPicPr>
        <p:blipFill>
          <a:blip r:embed="rId5" cstate="print"/>
          <a:srcRect/>
          <a:stretch>
            <a:fillRect/>
          </a:stretch>
        </p:blipFill>
        <p:spPr bwMode="auto">
          <a:xfrm>
            <a:off x="1547664" y="4262442"/>
            <a:ext cx="571504" cy="476254"/>
          </a:xfrm>
          <a:prstGeom prst="rect">
            <a:avLst/>
          </a:prstGeom>
          <a:noFill/>
          <a:ln w="9525">
            <a:noFill/>
            <a:miter lim="800000"/>
            <a:headEnd/>
            <a:tailEnd/>
          </a:ln>
          <a:effectLst/>
        </p:spPr>
      </p:pic>
      <p:graphicFrame>
        <p:nvGraphicFramePr>
          <p:cNvPr id="4" name="Object 12"/>
          <p:cNvGraphicFramePr>
            <a:graphicFrameLocks noChangeAspect="1"/>
          </p:cNvGraphicFramePr>
          <p:nvPr/>
        </p:nvGraphicFramePr>
        <p:xfrm>
          <a:off x="179512" y="1052736"/>
          <a:ext cx="8804796" cy="3337672"/>
        </p:xfrm>
        <a:graphic>
          <a:graphicData uri="http://schemas.openxmlformats.org/presentationml/2006/ole">
            <mc:AlternateContent xmlns:mc="http://schemas.openxmlformats.org/markup-compatibility/2006">
              <mc:Choice xmlns:v="urn:schemas-microsoft-com:vml" Requires="v">
                <p:oleObj spid="_x0000_s177263" name="Visio" r:id="rId6" imgW="6154922" imgH="2333306" progId="Visio.Drawing.11">
                  <p:embed/>
                </p:oleObj>
              </mc:Choice>
              <mc:Fallback>
                <p:oleObj name="Visio" r:id="rId6" imgW="6154922" imgH="2333306" progId="Visio.Drawing.11">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1052736"/>
                        <a:ext cx="8804796" cy="3337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85800" y="260648"/>
            <a:ext cx="5314960" cy="1143000"/>
          </a:xfrm>
        </p:spPr>
        <p:txBody>
          <a:bodyPr/>
          <a:lstStyle/>
          <a:p>
            <a:r>
              <a:rPr lang="zh-CN" altLang="en-US" dirty="0" smtClean="0">
                <a:solidFill>
                  <a:schemeClr val="accent2"/>
                </a:solidFill>
              </a:rPr>
              <a:t>三、</a:t>
            </a:r>
            <a:r>
              <a:rPr lang="en-US" altLang="zh-CN" b="1" dirty="0" smtClean="0">
                <a:solidFill>
                  <a:schemeClr val="accent2"/>
                </a:solidFill>
              </a:rPr>
              <a:t>H(</a:t>
            </a:r>
            <a:r>
              <a:rPr lang="el-GR" altLang="zh-CN" b="1" dirty="0" smtClean="0">
                <a:solidFill>
                  <a:schemeClr val="accent2"/>
                </a:solidFill>
              </a:rPr>
              <a:t>ω)</a:t>
            </a:r>
            <a:r>
              <a:rPr lang="zh-CN" altLang="en-US" b="1" dirty="0" smtClean="0">
                <a:solidFill>
                  <a:schemeClr val="accent2"/>
                </a:solidFill>
              </a:rPr>
              <a:t>的设计</a:t>
            </a:r>
            <a:endParaRPr lang="zh-CN" altLang="en-US" dirty="0">
              <a:solidFill>
                <a:schemeClr val="accent2"/>
              </a:solidFill>
            </a:endParaRPr>
          </a:p>
        </p:txBody>
      </p:sp>
      <p:sp>
        <p:nvSpPr>
          <p:cNvPr id="9" name="灯片编号占位符 8"/>
          <p:cNvSpPr>
            <a:spLocks noGrp="1"/>
          </p:cNvSpPr>
          <p:nvPr>
            <p:ph type="sldNum" sz="quarter" idx="4"/>
          </p:nvPr>
        </p:nvSpPr>
        <p:spPr/>
        <p:txBody>
          <a:bodyPr/>
          <a:lstStyle/>
          <a:p>
            <a:pPr>
              <a:defRPr/>
            </a:pPr>
            <a:r>
              <a:rPr lang="zh-CN" altLang="en-US" smtClean="0"/>
              <a:t>第</a:t>
            </a:r>
            <a:fld id="{B7FCBB9B-2B87-4869-A947-56D94FD0BD03}" type="slidenum">
              <a:rPr lang="zh-CN" altLang="en-US" smtClean="0"/>
              <a:pPr>
                <a:defRPr/>
              </a:pPr>
              <a:t>70</a:t>
            </a:fld>
            <a:r>
              <a:rPr lang="zh-CN" altLang="en-US" smtClean="0"/>
              <a:t>页</a:t>
            </a:r>
            <a:endParaRPr lang="zh-CN" altLang="en-US"/>
          </a:p>
        </p:txBody>
      </p:sp>
      <p:sp>
        <p:nvSpPr>
          <p:cNvPr id="57350" name="Rectangle 4"/>
          <p:cNvSpPr>
            <a:spLocks noChangeArrowheads="1"/>
          </p:cNvSpPr>
          <p:nvPr/>
        </p:nvSpPr>
        <p:spPr bwMode="auto">
          <a:xfrm>
            <a:off x="395288" y="1484313"/>
            <a:ext cx="8458200" cy="1200329"/>
          </a:xfrm>
          <a:prstGeom prst="rect">
            <a:avLst/>
          </a:prstGeom>
          <a:noFill/>
          <a:ln w="9525">
            <a:noFill/>
            <a:miter lim="800000"/>
            <a:headEnd/>
            <a:tailEnd/>
          </a:ln>
        </p:spPr>
        <p:txBody>
          <a:bodyPr>
            <a:spAutoFit/>
          </a:bodyPr>
          <a:lstStyle/>
          <a:p>
            <a:pPr>
              <a:spcBef>
                <a:spcPct val="0"/>
              </a:spcBef>
            </a:pPr>
            <a:r>
              <a:rPr lang="zh-CN" altLang="en-US" sz="2400" dirty="0">
                <a:latin typeface="+mj-ea"/>
                <a:ea typeface="+mj-ea"/>
              </a:rPr>
              <a:t>如图（</a:t>
            </a:r>
            <a:r>
              <a:rPr lang="en-US" altLang="zh-CN" sz="2400" dirty="0">
                <a:latin typeface="+mj-ea"/>
                <a:ea typeface="+mj-ea"/>
              </a:rPr>
              <a:t>b</a:t>
            </a:r>
            <a:r>
              <a:rPr lang="zh-CN" altLang="en-US" sz="2400" dirty="0">
                <a:latin typeface="+mj-ea"/>
                <a:ea typeface="+mj-ea"/>
              </a:rPr>
              <a:t>）所示，</a:t>
            </a:r>
            <a:r>
              <a:rPr lang="en-US" altLang="zh-CN" sz="2400" dirty="0">
                <a:latin typeface="+mj-ea"/>
                <a:ea typeface="+mj-ea"/>
              </a:rPr>
              <a:t>h(t)</a:t>
            </a:r>
            <a:r>
              <a:rPr lang="zh-CN" altLang="en-US" sz="2400" dirty="0">
                <a:latin typeface="+mj-ea"/>
                <a:ea typeface="+mj-ea"/>
              </a:rPr>
              <a:t>在</a:t>
            </a:r>
            <a:r>
              <a:rPr lang="en-US" altLang="zh-CN" sz="2400" dirty="0">
                <a:latin typeface="+mj-ea"/>
                <a:ea typeface="+mj-ea"/>
              </a:rPr>
              <a:t>t=</a:t>
            </a:r>
            <a:r>
              <a:rPr lang="en-US" altLang="zh-CN" sz="2400" dirty="0" err="1">
                <a:latin typeface="+mj-ea"/>
                <a:ea typeface="+mj-ea"/>
              </a:rPr>
              <a:t>kT</a:t>
            </a:r>
            <a:r>
              <a:rPr lang="en-US" altLang="zh-CN" sz="2000" dirty="0" err="1">
                <a:latin typeface="+mj-ea"/>
                <a:ea typeface="+mj-ea"/>
              </a:rPr>
              <a:t>s</a:t>
            </a:r>
            <a:r>
              <a:rPr lang="en-US" altLang="zh-CN" sz="2400" dirty="0">
                <a:latin typeface="+mj-ea"/>
                <a:ea typeface="+mj-ea"/>
              </a:rPr>
              <a:t>(k</a:t>
            </a:r>
            <a:r>
              <a:rPr lang="en-US" altLang="en-US" sz="2400" dirty="0">
                <a:latin typeface="+mj-ea"/>
                <a:ea typeface="+mj-ea"/>
              </a:rPr>
              <a:t>≠</a:t>
            </a:r>
            <a:r>
              <a:rPr lang="en-US" altLang="zh-CN" sz="2400" dirty="0">
                <a:latin typeface="+mj-ea"/>
                <a:ea typeface="+mj-ea"/>
              </a:rPr>
              <a:t>0)</a:t>
            </a:r>
            <a:r>
              <a:rPr lang="zh-CN" altLang="en-US" sz="2400" dirty="0">
                <a:latin typeface="+mj-ea"/>
                <a:ea typeface="+mj-ea"/>
              </a:rPr>
              <a:t>时有周期性零点，当发送序列的间隔为</a:t>
            </a:r>
            <a:r>
              <a:rPr lang="en-US" altLang="zh-CN" sz="2400" dirty="0">
                <a:latin typeface="+mj-ea"/>
                <a:ea typeface="+mj-ea"/>
              </a:rPr>
              <a:t>T</a:t>
            </a:r>
            <a:r>
              <a:rPr lang="en-US" altLang="zh-CN" sz="2000" dirty="0">
                <a:latin typeface="+mj-ea"/>
                <a:ea typeface="+mj-ea"/>
              </a:rPr>
              <a:t>s</a:t>
            </a:r>
            <a:r>
              <a:rPr lang="zh-CN" altLang="en-US" sz="2400" dirty="0">
                <a:latin typeface="+mj-ea"/>
                <a:ea typeface="+mj-ea"/>
              </a:rPr>
              <a:t>时正好利用了这些零点（见图（</a:t>
            </a:r>
            <a:r>
              <a:rPr lang="en-US" altLang="zh-CN" sz="2400" dirty="0">
                <a:latin typeface="+mj-ea"/>
                <a:ea typeface="+mj-ea"/>
              </a:rPr>
              <a:t>b</a:t>
            </a:r>
            <a:r>
              <a:rPr lang="zh-CN" altLang="en-US" sz="2400" dirty="0">
                <a:latin typeface="+mj-ea"/>
                <a:ea typeface="+mj-ea"/>
              </a:rPr>
              <a:t>）中虚线）</a:t>
            </a:r>
            <a:r>
              <a:rPr lang="zh-CN" altLang="en-US" sz="2400" dirty="0">
                <a:solidFill>
                  <a:schemeClr val="accent2"/>
                </a:solidFill>
                <a:latin typeface="+mj-ea"/>
                <a:ea typeface="+mj-ea"/>
              </a:rPr>
              <a:t>实现了无码间串扰</a:t>
            </a:r>
            <a:r>
              <a:rPr lang="zh-CN" altLang="en-US" sz="2400" dirty="0" smtClean="0">
                <a:solidFill>
                  <a:schemeClr val="accent2"/>
                </a:solidFill>
                <a:latin typeface="+mj-ea"/>
                <a:ea typeface="+mj-ea"/>
              </a:rPr>
              <a:t>传输</a:t>
            </a:r>
            <a:r>
              <a:rPr lang="zh-CN" altLang="en-US" sz="2400" dirty="0" smtClean="0">
                <a:latin typeface="+mj-ea"/>
                <a:ea typeface="+mj-ea"/>
              </a:rPr>
              <a:t>。</a:t>
            </a:r>
            <a:endParaRPr lang="zh-CN" altLang="en-US" sz="2400" dirty="0">
              <a:latin typeface="+mj-ea"/>
              <a:ea typeface="+mj-ea"/>
            </a:endParaRPr>
          </a:p>
        </p:txBody>
      </p:sp>
      <p:sp>
        <p:nvSpPr>
          <p:cNvPr id="57352" name="Rectangle 12"/>
          <p:cNvSpPr>
            <a:spLocks noChangeArrowheads="1"/>
          </p:cNvSpPr>
          <p:nvPr/>
        </p:nvSpPr>
        <p:spPr bwMode="auto">
          <a:xfrm>
            <a:off x="304800" y="5562600"/>
            <a:ext cx="8458200" cy="703263"/>
          </a:xfrm>
          <a:prstGeom prst="rect">
            <a:avLst/>
          </a:prstGeom>
          <a:noFill/>
          <a:ln w="9525">
            <a:noFill/>
            <a:miter lim="800000"/>
            <a:headEnd/>
            <a:tailEnd/>
          </a:ln>
        </p:spPr>
        <p:txBody>
          <a:bodyPr>
            <a:spAutoFit/>
          </a:bodyPr>
          <a:lstStyle/>
          <a:p>
            <a:r>
              <a:rPr lang="en-US" altLang="zh-CN" sz="1600" b="0" dirty="0">
                <a:solidFill>
                  <a:srgbClr val="FF0066"/>
                </a:solidFill>
                <a:latin typeface="宋体" pitchFamily="2" charset="-122"/>
                <a:ea typeface="宋体" pitchFamily="2" charset="-122"/>
              </a:rPr>
              <a:t>                                    </a:t>
            </a:r>
            <a:r>
              <a:rPr lang="zh-CN" altLang="en-US" sz="1600" b="0" dirty="0">
                <a:solidFill>
                  <a:srgbClr val="FF0066"/>
                </a:solidFill>
                <a:latin typeface="宋体" pitchFamily="2" charset="-122"/>
                <a:ea typeface="宋体" pitchFamily="2" charset="-122"/>
              </a:rPr>
              <a:t>理想低通</a:t>
            </a:r>
            <a:r>
              <a:rPr lang="zh-CN" altLang="en-US" sz="1600" b="0" dirty="0" smtClean="0">
                <a:solidFill>
                  <a:srgbClr val="FF0066"/>
                </a:solidFill>
                <a:latin typeface="宋体" pitchFamily="2" charset="-122"/>
                <a:ea typeface="宋体" pitchFamily="2" charset="-122"/>
              </a:rPr>
              <a:t>系统（带宽最窄）</a:t>
            </a:r>
            <a:endParaRPr lang="zh-CN" altLang="en-US" sz="1600" b="0" dirty="0">
              <a:solidFill>
                <a:srgbClr val="FF0066"/>
              </a:solidFill>
              <a:latin typeface="宋体" pitchFamily="2" charset="-122"/>
              <a:ea typeface="宋体" pitchFamily="2" charset="-122"/>
            </a:endParaRPr>
          </a:p>
          <a:p>
            <a:r>
              <a:rPr lang="zh-CN" altLang="en-US" sz="1600" b="0" dirty="0">
                <a:solidFill>
                  <a:srgbClr val="FF0066"/>
                </a:solidFill>
                <a:latin typeface="宋体" pitchFamily="2" charset="-122"/>
                <a:ea typeface="宋体" pitchFamily="2" charset="-122"/>
              </a:rPr>
              <a:t>                 （</a:t>
            </a:r>
            <a:r>
              <a:rPr lang="en-US" altLang="zh-CN" sz="1600" b="0" dirty="0">
                <a:solidFill>
                  <a:srgbClr val="FF0066"/>
                </a:solidFill>
                <a:latin typeface="宋体" pitchFamily="2" charset="-122"/>
                <a:ea typeface="宋体" pitchFamily="2" charset="-122"/>
              </a:rPr>
              <a:t>a</a:t>
            </a:r>
            <a:r>
              <a:rPr lang="zh-CN" altLang="en-US" sz="1600" b="0" dirty="0">
                <a:solidFill>
                  <a:srgbClr val="FF0066"/>
                </a:solidFill>
                <a:latin typeface="宋体" pitchFamily="2" charset="-122"/>
                <a:ea typeface="宋体" pitchFamily="2" charset="-122"/>
              </a:rPr>
              <a:t>）传输特性                         </a:t>
            </a:r>
            <a:r>
              <a:rPr lang="en-US" altLang="zh-CN" sz="1600" b="0" dirty="0">
                <a:solidFill>
                  <a:srgbClr val="FF0066"/>
                </a:solidFill>
                <a:latin typeface="宋体" pitchFamily="2" charset="-122"/>
                <a:ea typeface="宋体" pitchFamily="2" charset="-122"/>
              </a:rPr>
              <a:t>(b)</a:t>
            </a:r>
            <a:r>
              <a:rPr lang="zh-CN" altLang="en-US" sz="1600" b="0" dirty="0">
                <a:solidFill>
                  <a:srgbClr val="FF0066"/>
                </a:solidFill>
                <a:latin typeface="宋体" pitchFamily="2" charset="-122"/>
                <a:ea typeface="宋体" pitchFamily="2" charset="-122"/>
              </a:rPr>
              <a:t>冲激响应</a:t>
            </a:r>
          </a:p>
        </p:txBody>
      </p:sp>
      <p:graphicFrame>
        <p:nvGraphicFramePr>
          <p:cNvPr id="82966" name="Object 22"/>
          <p:cNvGraphicFramePr>
            <a:graphicFrameLocks noChangeAspect="1"/>
          </p:cNvGraphicFramePr>
          <p:nvPr/>
        </p:nvGraphicFramePr>
        <p:xfrm>
          <a:off x="3203575" y="2636838"/>
          <a:ext cx="5397500" cy="2805112"/>
        </p:xfrm>
        <a:graphic>
          <a:graphicData uri="http://schemas.openxmlformats.org/presentationml/2006/ole">
            <mc:AlternateContent xmlns:mc="http://schemas.openxmlformats.org/markup-compatibility/2006">
              <mc:Choice xmlns:v="urn:schemas-microsoft-com:vml" Requires="v">
                <p:oleObj spid="_x0000_s57508" name="Visio" r:id="rId3" imgW="3780781" imgH="1907280" progId="Visio.Drawing.11">
                  <p:embed/>
                </p:oleObj>
              </mc:Choice>
              <mc:Fallback>
                <p:oleObj name="Visio" r:id="rId3" imgW="3780781" imgH="1907280" progId="Visio.Drawing.11">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636838"/>
                        <a:ext cx="5397500"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68" name="Object 24"/>
          <p:cNvGraphicFramePr>
            <a:graphicFrameLocks noChangeAspect="1"/>
          </p:cNvGraphicFramePr>
          <p:nvPr/>
        </p:nvGraphicFramePr>
        <p:xfrm>
          <a:off x="900113" y="2997200"/>
          <a:ext cx="2038350" cy="2376488"/>
        </p:xfrm>
        <a:graphic>
          <a:graphicData uri="http://schemas.openxmlformats.org/presentationml/2006/ole">
            <mc:AlternateContent xmlns:mc="http://schemas.openxmlformats.org/markup-compatibility/2006">
              <mc:Choice xmlns:v="urn:schemas-microsoft-com:vml" Requires="v">
                <p:oleObj spid="_x0000_s57509" name="Visio" r:id="rId5" imgW="1510367" imgH="1604664" progId="Visio.Drawing.11">
                  <p:embed/>
                </p:oleObj>
              </mc:Choice>
              <mc:Fallback>
                <p:oleObj name="Visio" r:id="rId5" imgW="1510367" imgH="1604664" progId="Visio.Drawing.11">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997200"/>
                        <a:ext cx="2038350"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8" name="Object 25"/>
          <p:cNvGraphicFramePr>
            <a:graphicFrameLocks noChangeAspect="1"/>
          </p:cNvGraphicFramePr>
          <p:nvPr/>
        </p:nvGraphicFramePr>
        <p:xfrm>
          <a:off x="1009650" y="5300663"/>
          <a:ext cx="2430463" cy="646112"/>
        </p:xfrm>
        <a:graphic>
          <a:graphicData uri="http://schemas.openxmlformats.org/presentationml/2006/ole">
            <mc:AlternateContent xmlns:mc="http://schemas.openxmlformats.org/markup-compatibility/2006">
              <mc:Choice xmlns:v="urn:schemas-microsoft-com:vml" Requires="v">
                <p:oleObj spid="_x0000_s57510" name="Equation" r:id="rId7" imgW="1384200" imgH="368280" progId="Equation.DSMT4">
                  <p:embed/>
                </p:oleObj>
              </mc:Choice>
              <mc:Fallback>
                <p:oleObj name="Equation" r:id="rId7" imgW="1384200" imgH="368280"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650" y="5300663"/>
                        <a:ext cx="2430463"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2968"/>
                                        </p:tgtEl>
                                        <p:attrNameLst>
                                          <p:attrName>style.visibility</p:attrName>
                                        </p:attrNameLst>
                                      </p:cBhvr>
                                      <p:to>
                                        <p:strVal val="visible"/>
                                      </p:to>
                                    </p:set>
                                    <p:animEffect transition="in" filter="diamond(in)">
                                      <p:cBhvr>
                                        <p:cTn id="7" dur="2000"/>
                                        <p:tgtEl>
                                          <p:spTgt spid="8296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2966"/>
                                        </p:tgtEl>
                                        <p:attrNameLst>
                                          <p:attrName>style.visibility</p:attrName>
                                        </p:attrNameLst>
                                      </p:cBhvr>
                                      <p:to>
                                        <p:strVal val="visible"/>
                                      </p:to>
                                    </p:set>
                                    <p:animEffect transition="in" filter="diamond(in)">
                                      <p:cBhvr>
                                        <p:cTn id="12" dur="2000"/>
                                        <p:tgtEl>
                                          <p:spTgt spid="82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b="1" dirty="0" smtClean="0">
                <a:solidFill>
                  <a:schemeClr val="accent2"/>
                </a:solidFill>
              </a:rPr>
              <a:t>理想低通存在的问题</a:t>
            </a:r>
            <a:endParaRPr lang="zh-CN" altLang="en-US" b="1" dirty="0">
              <a:solidFill>
                <a:schemeClr val="accent2"/>
              </a:solidFill>
            </a:endParaRPr>
          </a:p>
        </p:txBody>
      </p:sp>
      <p:sp>
        <p:nvSpPr>
          <p:cNvPr id="6" name="灯片编号占位符 5"/>
          <p:cNvSpPr>
            <a:spLocks noGrp="1"/>
          </p:cNvSpPr>
          <p:nvPr>
            <p:ph type="sldNum" sz="quarter" idx="4"/>
          </p:nvPr>
        </p:nvSpPr>
        <p:spPr/>
        <p:txBody>
          <a:bodyPr/>
          <a:lstStyle/>
          <a:p>
            <a:pPr>
              <a:defRPr/>
            </a:pPr>
            <a:r>
              <a:rPr lang="zh-CN" altLang="en-US" smtClean="0"/>
              <a:t>第</a:t>
            </a:r>
            <a:fld id="{F87F72FC-8973-40B7-BB94-F8935E3F223F}" type="slidenum">
              <a:rPr lang="zh-CN" altLang="en-US" smtClean="0"/>
              <a:pPr>
                <a:defRPr/>
              </a:pPr>
              <a:t>71</a:t>
            </a:fld>
            <a:r>
              <a:rPr lang="zh-CN" altLang="en-US" smtClean="0"/>
              <a:t>页</a:t>
            </a:r>
            <a:endParaRPr lang="zh-CN" altLang="en-US"/>
          </a:p>
        </p:txBody>
      </p:sp>
      <p:sp>
        <p:nvSpPr>
          <p:cNvPr id="81929" name="Rectangle 9"/>
          <p:cNvSpPr>
            <a:spLocks noChangeArrowheads="1"/>
          </p:cNvSpPr>
          <p:nvPr/>
        </p:nvSpPr>
        <p:spPr bwMode="auto">
          <a:xfrm>
            <a:off x="395288" y="1412875"/>
            <a:ext cx="8458200" cy="4154488"/>
          </a:xfrm>
          <a:prstGeom prst="rect">
            <a:avLst/>
          </a:prstGeom>
          <a:noFill/>
          <a:ln w="9525">
            <a:noFill/>
            <a:miter lim="800000"/>
            <a:headEnd/>
            <a:tailEnd/>
          </a:ln>
        </p:spPr>
        <p:txBody>
          <a:bodyPr>
            <a:spAutoFit/>
          </a:bodyPr>
          <a:lstStyle/>
          <a:p>
            <a:pPr>
              <a:spcBef>
                <a:spcPct val="0"/>
              </a:spcBef>
            </a:pPr>
            <a:r>
              <a:rPr lang="en-US" altLang="zh-CN" sz="2400" dirty="0">
                <a:latin typeface="+mj-ea"/>
                <a:ea typeface="+mj-ea"/>
              </a:rPr>
              <a:t>    </a:t>
            </a:r>
            <a:r>
              <a:rPr lang="zh-CN" altLang="en-US" sz="2400" dirty="0">
                <a:latin typeface="+mj-ea"/>
                <a:ea typeface="+mj-ea"/>
              </a:rPr>
              <a:t>理想</a:t>
            </a:r>
            <a:r>
              <a:rPr lang="zh-CN" altLang="en-US" sz="2400" dirty="0" smtClean="0">
                <a:latin typeface="+mj-ea"/>
                <a:ea typeface="+mj-ea"/>
              </a:rPr>
              <a:t>低滤波器</a:t>
            </a:r>
            <a:r>
              <a:rPr lang="zh-CN" altLang="en-US" sz="2400" dirty="0">
                <a:latin typeface="+mj-ea"/>
                <a:ea typeface="+mj-ea"/>
              </a:rPr>
              <a:t>特性的指标为：</a:t>
            </a:r>
          </a:p>
          <a:p>
            <a:pPr>
              <a:spcBef>
                <a:spcPct val="0"/>
              </a:spcBef>
            </a:pPr>
            <a:r>
              <a:rPr lang="zh-CN" altLang="en-US" sz="2400" dirty="0">
                <a:latin typeface="+mj-ea"/>
                <a:ea typeface="+mj-ea"/>
              </a:rPr>
              <a:t>    </a:t>
            </a:r>
            <a:r>
              <a:rPr lang="en-US" altLang="zh-CN" sz="2400" dirty="0">
                <a:solidFill>
                  <a:srgbClr val="CC00CC"/>
                </a:solidFill>
                <a:latin typeface="+mj-ea"/>
                <a:ea typeface="+mj-ea"/>
              </a:rPr>
              <a:t>B</a:t>
            </a:r>
            <a:r>
              <a:rPr lang="en-US" altLang="zh-CN" sz="1800" dirty="0">
                <a:solidFill>
                  <a:srgbClr val="CC00CC"/>
                </a:solidFill>
                <a:latin typeface="+mj-ea"/>
                <a:ea typeface="+mj-ea"/>
              </a:rPr>
              <a:t>s</a:t>
            </a:r>
            <a:r>
              <a:rPr lang="en-US" altLang="zh-CN" sz="2400" dirty="0">
                <a:solidFill>
                  <a:srgbClr val="CC00CC"/>
                </a:solidFill>
                <a:latin typeface="+mj-ea"/>
                <a:ea typeface="+mj-ea"/>
              </a:rPr>
              <a:t>=1/2T</a:t>
            </a:r>
            <a:r>
              <a:rPr lang="en-US" altLang="zh-CN" sz="1800" dirty="0">
                <a:solidFill>
                  <a:srgbClr val="CC00CC"/>
                </a:solidFill>
                <a:latin typeface="+mj-ea"/>
                <a:ea typeface="+mj-ea"/>
              </a:rPr>
              <a:t>s</a:t>
            </a:r>
            <a:r>
              <a:rPr lang="en-US" altLang="zh-CN" sz="2400" dirty="0">
                <a:latin typeface="+mj-ea"/>
                <a:ea typeface="+mj-ea"/>
              </a:rPr>
              <a:t>=W</a:t>
            </a:r>
            <a:r>
              <a:rPr lang="en-US" altLang="zh-CN" sz="1600" dirty="0">
                <a:latin typeface="+mj-ea"/>
                <a:ea typeface="+mj-ea"/>
              </a:rPr>
              <a:t>1</a:t>
            </a:r>
            <a:r>
              <a:rPr lang="en-US" altLang="zh-CN" sz="2400" dirty="0">
                <a:latin typeface="+mj-ea"/>
                <a:ea typeface="+mj-ea"/>
              </a:rPr>
              <a:t> </a:t>
            </a:r>
            <a:r>
              <a:rPr lang="zh-CN" altLang="en-US" sz="2400" dirty="0">
                <a:latin typeface="+mj-ea"/>
                <a:ea typeface="+mj-ea"/>
              </a:rPr>
              <a:t>赫兹 </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2</a:t>
            </a:r>
            <a:r>
              <a:rPr lang="en-US" altLang="zh-CN" sz="2400" i="1" dirty="0">
                <a:latin typeface="+mj-ea"/>
                <a:ea typeface="+mj-ea"/>
              </a:rPr>
              <a:t>Ts </a:t>
            </a:r>
            <a:r>
              <a:rPr lang="zh-CN" altLang="en-US" sz="2400" dirty="0">
                <a:latin typeface="+mj-ea"/>
                <a:ea typeface="+mj-ea"/>
              </a:rPr>
              <a:t>称为</a:t>
            </a:r>
            <a:r>
              <a:rPr lang="zh-CN" altLang="en-US" sz="2400" dirty="0">
                <a:solidFill>
                  <a:srgbClr val="CC00CC"/>
                </a:solidFill>
                <a:latin typeface="+mj-ea"/>
                <a:ea typeface="+mj-ea"/>
              </a:rPr>
              <a:t>奈奎斯特带宽</a:t>
            </a:r>
            <a:r>
              <a:rPr lang="zh-CN" altLang="en-US" sz="2400" dirty="0">
                <a:latin typeface="+mj-ea"/>
                <a:ea typeface="+mj-ea"/>
              </a:rPr>
              <a:t>（</a:t>
            </a:r>
            <a:r>
              <a:rPr lang="zh-CN" altLang="en-US" sz="2400" dirty="0">
                <a:solidFill>
                  <a:srgbClr val="FF0000"/>
                </a:solidFill>
                <a:latin typeface="+mj-ea"/>
                <a:ea typeface="+mj-ea"/>
              </a:rPr>
              <a:t>系统的最小传输带宽</a:t>
            </a:r>
            <a:r>
              <a:rPr lang="zh-CN" altLang="en-US" sz="2400" dirty="0">
                <a:latin typeface="+mj-ea"/>
                <a:ea typeface="+mj-ea"/>
              </a:rPr>
              <a:t>）</a:t>
            </a:r>
            <a:r>
              <a:rPr lang="en-US" altLang="zh-CN" sz="2400" dirty="0">
                <a:latin typeface="+mj-ea"/>
                <a:ea typeface="+mj-ea"/>
              </a:rPr>
              <a:t>;</a:t>
            </a:r>
          </a:p>
          <a:p>
            <a:pPr>
              <a:spcBef>
                <a:spcPct val="0"/>
              </a:spcBef>
            </a:pPr>
            <a:r>
              <a:rPr lang="en-US" altLang="zh-CN" sz="2400" dirty="0">
                <a:latin typeface="+mj-ea"/>
                <a:ea typeface="+mj-ea"/>
              </a:rPr>
              <a:t>             =2 </a:t>
            </a:r>
            <a:r>
              <a:rPr lang="zh-CN" altLang="en-US" sz="2400" dirty="0">
                <a:latin typeface="+mj-ea"/>
                <a:ea typeface="+mj-ea"/>
              </a:rPr>
              <a:t>波特／赫</a:t>
            </a:r>
            <a:r>
              <a:rPr lang="en-US" altLang="zh-CN" sz="2400" dirty="0">
                <a:latin typeface="+mj-ea"/>
                <a:ea typeface="+mj-ea"/>
              </a:rPr>
              <a:t>——</a:t>
            </a:r>
            <a:r>
              <a:rPr lang="zh-CN" altLang="en-US" sz="2400" dirty="0">
                <a:latin typeface="+mj-ea"/>
                <a:ea typeface="+mj-ea"/>
              </a:rPr>
              <a:t>基带传输系统所能实现的</a:t>
            </a:r>
            <a:r>
              <a:rPr lang="zh-CN" altLang="en-US" sz="2400" dirty="0">
                <a:solidFill>
                  <a:srgbClr val="CC00CC"/>
                </a:solidFill>
                <a:latin typeface="+mj-ea"/>
                <a:ea typeface="+mj-ea"/>
              </a:rPr>
              <a:t>最高频带利用率</a:t>
            </a:r>
            <a:r>
              <a:rPr lang="zh-CN" altLang="en-US" sz="2400" dirty="0">
                <a:latin typeface="+mj-ea"/>
                <a:ea typeface="+mj-ea"/>
              </a:rPr>
              <a:t>。</a:t>
            </a:r>
          </a:p>
          <a:p>
            <a:pPr>
              <a:spcBef>
                <a:spcPct val="0"/>
              </a:spcBef>
            </a:pPr>
            <a:endParaRPr lang="zh-CN" altLang="en-US" sz="2400" dirty="0">
              <a:latin typeface="+mj-ea"/>
              <a:ea typeface="+mj-ea"/>
            </a:endParaRPr>
          </a:p>
          <a:p>
            <a:pPr>
              <a:spcBef>
                <a:spcPct val="0"/>
              </a:spcBef>
            </a:pPr>
            <a:r>
              <a:rPr lang="zh-CN" altLang="en-US" sz="2400" dirty="0">
                <a:latin typeface="+mj-ea"/>
                <a:ea typeface="+mj-ea"/>
              </a:rPr>
              <a:t>    </a:t>
            </a:r>
            <a:r>
              <a:rPr lang="zh-CN" altLang="en-US" sz="2400" dirty="0">
                <a:solidFill>
                  <a:srgbClr val="9900CC"/>
                </a:solidFill>
                <a:latin typeface="+mj-ea"/>
                <a:ea typeface="+mj-ea"/>
              </a:rPr>
              <a:t>理想低通传输特性的基带系统有最大的频带利用率。</a:t>
            </a:r>
          </a:p>
          <a:p>
            <a:pPr>
              <a:spcBef>
                <a:spcPct val="0"/>
              </a:spcBef>
            </a:pPr>
            <a:r>
              <a:rPr lang="zh-CN" altLang="en-US" sz="2400" dirty="0">
                <a:latin typeface="+mj-ea"/>
                <a:ea typeface="+mj-ea"/>
              </a:rPr>
              <a:t>    但是，</a:t>
            </a:r>
            <a:r>
              <a:rPr lang="zh-CN" altLang="en-US" sz="2400" dirty="0">
                <a:solidFill>
                  <a:schemeClr val="accent2"/>
                </a:solidFill>
                <a:latin typeface="+mj-ea"/>
                <a:ea typeface="+mj-ea"/>
              </a:rPr>
              <a:t>理想低通系统在实际应用中存在两个问题</a:t>
            </a:r>
            <a:r>
              <a:rPr lang="zh-CN" altLang="en-US" sz="2400" dirty="0">
                <a:latin typeface="+mj-ea"/>
                <a:ea typeface="+mj-ea"/>
              </a:rPr>
              <a:t>：</a:t>
            </a:r>
          </a:p>
          <a:p>
            <a:pPr>
              <a:spcBef>
                <a:spcPct val="0"/>
              </a:spcBef>
            </a:pPr>
            <a:r>
              <a:rPr lang="zh-CN" altLang="en-US" sz="2400" dirty="0">
                <a:latin typeface="+mj-ea"/>
                <a:ea typeface="+mj-ea"/>
              </a:rPr>
              <a:t>    </a:t>
            </a:r>
            <a:r>
              <a:rPr lang="en-US" altLang="zh-CN" sz="2400" dirty="0">
                <a:solidFill>
                  <a:schemeClr val="accent2"/>
                </a:solidFill>
                <a:latin typeface="+mj-ea"/>
                <a:ea typeface="+mj-ea"/>
              </a:rPr>
              <a:t>(1)</a:t>
            </a:r>
            <a:r>
              <a:rPr lang="zh-CN" altLang="en-US" sz="2400" dirty="0">
                <a:latin typeface="+mj-ea"/>
                <a:ea typeface="+mj-ea"/>
              </a:rPr>
              <a:t>理想矩形特性的物理实现极为困难；</a:t>
            </a:r>
          </a:p>
          <a:p>
            <a:pPr>
              <a:spcBef>
                <a:spcPct val="0"/>
              </a:spcBef>
            </a:pPr>
            <a:r>
              <a:rPr lang="zh-CN" altLang="en-US" sz="2400" dirty="0">
                <a:latin typeface="+mj-ea"/>
                <a:ea typeface="+mj-ea"/>
              </a:rPr>
              <a:t>    </a:t>
            </a:r>
            <a:r>
              <a:rPr lang="en-US" altLang="zh-CN" sz="2400" dirty="0">
                <a:solidFill>
                  <a:schemeClr val="accent2"/>
                </a:solidFill>
                <a:latin typeface="+mj-ea"/>
                <a:ea typeface="+mj-ea"/>
              </a:rPr>
              <a:t>(2)</a:t>
            </a:r>
            <a:r>
              <a:rPr lang="zh-CN" altLang="en-US" sz="2400" dirty="0">
                <a:latin typeface="+mj-ea"/>
                <a:ea typeface="+mj-ea"/>
              </a:rPr>
              <a:t>理想的冲激响应</a:t>
            </a:r>
            <a:r>
              <a:rPr lang="en-US" altLang="zh-CN" sz="2400" dirty="0">
                <a:latin typeface="+mj-ea"/>
                <a:ea typeface="+mj-ea"/>
              </a:rPr>
              <a:t>h(t) </a:t>
            </a:r>
            <a:r>
              <a:rPr lang="zh-CN" altLang="en-US" sz="2400" dirty="0">
                <a:latin typeface="+mj-ea"/>
                <a:ea typeface="+mj-ea"/>
              </a:rPr>
              <a:t>的“尾巴”很长，衰减很慢，当定时存在偏差时，可能出现严重的码间串扰。</a:t>
            </a:r>
          </a:p>
        </p:txBody>
      </p:sp>
      <p:graphicFrame>
        <p:nvGraphicFramePr>
          <p:cNvPr id="58370" name="Object 6"/>
          <p:cNvGraphicFramePr>
            <a:graphicFrameLocks noChangeAspect="1"/>
          </p:cNvGraphicFramePr>
          <p:nvPr/>
        </p:nvGraphicFramePr>
        <p:xfrm>
          <a:off x="755650" y="2466975"/>
          <a:ext cx="1736725" cy="508000"/>
        </p:xfrm>
        <a:graphic>
          <a:graphicData uri="http://schemas.openxmlformats.org/presentationml/2006/ole">
            <mc:AlternateContent xmlns:mc="http://schemas.openxmlformats.org/markup-compatibility/2006">
              <mc:Choice xmlns:v="urn:schemas-microsoft-com:vml" Requires="v">
                <p:oleObj spid="_x0000_s358455" name="Equation" r:id="rId3" imgW="838080" imgH="241200" progId="Equation.DSMT4">
                  <p:embed/>
                </p:oleObj>
              </mc:Choice>
              <mc:Fallback>
                <p:oleObj name="Equation" r:id="rId3" imgW="838080" imgH="24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466975"/>
                        <a:ext cx="173672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1929">
                                            <p:txEl>
                                              <p:pRg st="4" end="4"/>
                                            </p:txEl>
                                          </p:spTgt>
                                        </p:tgtEl>
                                        <p:attrNameLst>
                                          <p:attrName>style.visibility</p:attrName>
                                        </p:attrNameLst>
                                      </p:cBhvr>
                                      <p:to>
                                        <p:strVal val="visible"/>
                                      </p:to>
                                    </p:set>
                                    <p:animEffect transition="in" filter="strips(downRight)">
                                      <p:cBhvr>
                                        <p:cTn id="7" dur="500"/>
                                        <p:tgtEl>
                                          <p:spTgt spid="81929">
                                            <p:txEl>
                                              <p:pRg st="4" end="4"/>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81929">
                                            <p:txEl>
                                              <p:pRg st="5" end="5"/>
                                            </p:txEl>
                                          </p:spTgt>
                                        </p:tgtEl>
                                        <p:attrNameLst>
                                          <p:attrName>style.visibility</p:attrName>
                                        </p:attrNameLst>
                                      </p:cBhvr>
                                      <p:to>
                                        <p:strVal val="visible"/>
                                      </p:to>
                                    </p:set>
                                    <p:animEffect transition="in" filter="strips(downRight)">
                                      <p:cBhvr>
                                        <p:cTn id="10" dur="500"/>
                                        <p:tgtEl>
                                          <p:spTgt spid="8192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81929">
                                            <p:txEl>
                                              <p:pRg st="6" end="6"/>
                                            </p:txEl>
                                          </p:spTgt>
                                        </p:tgtEl>
                                        <p:attrNameLst>
                                          <p:attrName>style.visibility</p:attrName>
                                        </p:attrNameLst>
                                      </p:cBhvr>
                                      <p:to>
                                        <p:strVal val="visible"/>
                                      </p:to>
                                    </p:set>
                                    <p:animEffect transition="in" filter="strips(downRight)">
                                      <p:cBhvr>
                                        <p:cTn id="15" dur="500"/>
                                        <p:tgtEl>
                                          <p:spTgt spid="81929">
                                            <p:txEl>
                                              <p:pRg st="6" end="6"/>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81929">
                                            <p:txEl>
                                              <p:pRg st="7" end="7"/>
                                            </p:txEl>
                                          </p:spTgt>
                                        </p:tgtEl>
                                        <p:attrNameLst>
                                          <p:attrName>style.visibility</p:attrName>
                                        </p:attrNameLst>
                                      </p:cBhvr>
                                      <p:to>
                                        <p:strVal val="visible"/>
                                      </p:to>
                                    </p:set>
                                    <p:animEffect transition="in" filter="strips(downRight)">
                                      <p:cBhvr>
                                        <p:cTn id="18" dur="500"/>
                                        <p:tgtEl>
                                          <p:spTgt spid="8192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15"/>
          <p:cNvSpPr>
            <a:spLocks noGrp="1"/>
          </p:cNvSpPr>
          <p:nvPr>
            <p:ph type="sldNum" sz="quarter" idx="4"/>
          </p:nvPr>
        </p:nvSpPr>
        <p:spPr/>
        <p:txBody>
          <a:bodyPr/>
          <a:lstStyle/>
          <a:p>
            <a:pPr>
              <a:defRPr/>
            </a:pPr>
            <a:r>
              <a:rPr lang="zh-CN" altLang="en-US" smtClean="0"/>
              <a:t>第</a:t>
            </a:r>
            <a:fld id="{4B06F9E6-2204-4E96-BA13-59787EC7DEA6}" type="slidenum">
              <a:rPr lang="zh-CN" altLang="en-US" smtClean="0"/>
              <a:pPr>
                <a:defRPr/>
              </a:pPr>
              <a:t>72</a:t>
            </a:fld>
            <a:r>
              <a:rPr lang="zh-CN" altLang="en-US" smtClean="0"/>
              <a:t>页</a:t>
            </a:r>
            <a:endParaRPr lang="zh-CN" altLang="en-US"/>
          </a:p>
        </p:txBody>
      </p:sp>
      <p:sp>
        <p:nvSpPr>
          <p:cNvPr id="82948" name="Rectangle 4"/>
          <p:cNvSpPr>
            <a:spLocks noChangeArrowheads="1"/>
          </p:cNvSpPr>
          <p:nvPr/>
        </p:nvSpPr>
        <p:spPr bwMode="auto">
          <a:xfrm>
            <a:off x="685800" y="1357298"/>
            <a:ext cx="8458200" cy="3046413"/>
          </a:xfrm>
          <a:prstGeom prst="rect">
            <a:avLst/>
          </a:prstGeom>
          <a:noFill/>
          <a:ln w="9525">
            <a:noFill/>
            <a:miter lim="800000"/>
            <a:headEnd/>
            <a:tailEnd/>
          </a:ln>
        </p:spPr>
        <p:txBody>
          <a:bodyPr>
            <a:spAutoFit/>
          </a:bodyPr>
          <a:lstStyle/>
          <a:p>
            <a:pPr>
              <a:spcBef>
                <a:spcPct val="0"/>
              </a:spcBef>
              <a:buFont typeface="Wingdings" pitchFamily="2" charset="2"/>
              <a:buChar char="Ø"/>
            </a:pPr>
            <a:r>
              <a:rPr lang="zh-CN" altLang="en-US" sz="2400" dirty="0" smtClean="0">
                <a:latin typeface="+mn-ea"/>
                <a:ea typeface="+mn-ea"/>
              </a:rPr>
              <a:t>理想</a:t>
            </a:r>
            <a:r>
              <a:rPr lang="zh-CN" altLang="en-US" sz="2400" dirty="0">
                <a:latin typeface="+mn-ea"/>
                <a:ea typeface="+mn-ea"/>
              </a:rPr>
              <a:t>冲激响应</a:t>
            </a:r>
            <a:r>
              <a:rPr lang="en-US" altLang="zh-CN" sz="2400" dirty="0">
                <a:latin typeface="+mn-ea"/>
                <a:ea typeface="+mn-ea"/>
              </a:rPr>
              <a:t>h(t)</a:t>
            </a:r>
            <a:r>
              <a:rPr lang="zh-CN" altLang="en-US" sz="2400" dirty="0">
                <a:latin typeface="+mn-ea"/>
                <a:ea typeface="+mn-ea"/>
              </a:rPr>
              <a:t>的尾巴衰减慢的原因是系统的频率截止特性过于陡峭，我们可以按滚降特性所示的思想去设计特性</a:t>
            </a:r>
            <a:r>
              <a:rPr lang="en-US" altLang="zh-CN" sz="2400" dirty="0">
                <a:latin typeface="+mn-ea"/>
                <a:ea typeface="+mn-ea"/>
              </a:rPr>
              <a:t>H(ω) </a:t>
            </a:r>
            <a:r>
              <a:rPr lang="zh-CN" altLang="en-US" sz="2400" dirty="0">
                <a:latin typeface="+mn-ea"/>
                <a:ea typeface="+mn-ea"/>
              </a:rPr>
              <a:t>，只要图中的</a:t>
            </a:r>
            <a:r>
              <a:rPr lang="en-US" altLang="zh-CN" sz="2400" dirty="0">
                <a:latin typeface="+mn-ea"/>
                <a:ea typeface="+mn-ea"/>
              </a:rPr>
              <a:t>Y(ω)</a:t>
            </a:r>
            <a:r>
              <a:rPr lang="zh-CN" altLang="en-US" sz="2400" dirty="0">
                <a:latin typeface="+mn-ea"/>
                <a:ea typeface="+mn-ea"/>
              </a:rPr>
              <a:t>具有对</a:t>
            </a:r>
            <a:r>
              <a:rPr lang="en-US" altLang="zh-CN" sz="2400" dirty="0">
                <a:latin typeface="+mn-ea"/>
                <a:ea typeface="+mn-ea"/>
              </a:rPr>
              <a:t>W</a:t>
            </a:r>
            <a:r>
              <a:rPr lang="en-US" altLang="zh-CN" sz="1600" dirty="0">
                <a:latin typeface="+mn-ea"/>
                <a:ea typeface="+mn-ea"/>
              </a:rPr>
              <a:t>1</a:t>
            </a:r>
            <a:r>
              <a:rPr lang="zh-CN" altLang="en-US" sz="2400" dirty="0">
                <a:latin typeface="+mn-ea"/>
                <a:ea typeface="+mn-ea"/>
              </a:rPr>
              <a:t>呈奇对称的振幅特性，则</a:t>
            </a:r>
            <a:r>
              <a:rPr lang="en-US" altLang="zh-CN" sz="2400" dirty="0">
                <a:latin typeface="+mn-ea"/>
                <a:ea typeface="+mn-ea"/>
              </a:rPr>
              <a:t>H(ω)</a:t>
            </a:r>
            <a:r>
              <a:rPr lang="zh-CN" altLang="en-US" sz="2400" dirty="0">
                <a:latin typeface="+mn-ea"/>
                <a:ea typeface="+mn-ea"/>
              </a:rPr>
              <a:t>即为所要求的。可看成是理想低通特性按奇对称条件进行“圆滑”的结果</a:t>
            </a:r>
            <a:r>
              <a:rPr lang="en-US" altLang="zh-CN" sz="2400" dirty="0">
                <a:latin typeface="+mn-ea"/>
                <a:ea typeface="+mn-ea"/>
              </a:rPr>
              <a:t>,</a:t>
            </a:r>
            <a:r>
              <a:rPr lang="en-US" altLang="zh-CN" sz="2400" dirty="0">
                <a:solidFill>
                  <a:schemeClr val="accent2"/>
                </a:solidFill>
                <a:latin typeface="+mn-ea"/>
                <a:ea typeface="+mn-ea"/>
              </a:rPr>
              <a:t>“</a:t>
            </a:r>
            <a:r>
              <a:rPr lang="zh-CN" altLang="en-US" sz="2400" dirty="0">
                <a:solidFill>
                  <a:schemeClr val="accent2"/>
                </a:solidFill>
                <a:latin typeface="+mn-ea"/>
                <a:ea typeface="+mn-ea"/>
              </a:rPr>
              <a:t>圆滑”</a:t>
            </a:r>
            <a:r>
              <a:rPr lang="zh-CN" altLang="en-US" sz="2400" dirty="0">
                <a:latin typeface="+mn-ea"/>
                <a:ea typeface="+mn-ea"/>
              </a:rPr>
              <a:t>通常被称为</a:t>
            </a:r>
            <a:r>
              <a:rPr lang="zh-CN" altLang="en-US" sz="2400" dirty="0">
                <a:solidFill>
                  <a:schemeClr val="accent2"/>
                </a:solidFill>
                <a:latin typeface="+mn-ea"/>
                <a:ea typeface="+mn-ea"/>
              </a:rPr>
              <a:t>“滚降”</a:t>
            </a:r>
            <a:r>
              <a:rPr lang="zh-CN" altLang="en-US" sz="2400" dirty="0">
                <a:latin typeface="+mn-ea"/>
                <a:ea typeface="+mn-ea"/>
              </a:rPr>
              <a:t>。    </a:t>
            </a:r>
          </a:p>
          <a:p>
            <a:pPr>
              <a:spcBef>
                <a:spcPct val="0"/>
              </a:spcBef>
              <a:buFont typeface="Wingdings" pitchFamily="2" charset="2"/>
              <a:buChar char="Ø"/>
            </a:pPr>
            <a:r>
              <a:rPr lang="zh-CN" altLang="en-US" sz="2400" dirty="0" smtClean="0">
                <a:latin typeface="+mn-ea"/>
                <a:ea typeface="+mn-ea"/>
              </a:rPr>
              <a:t>定义</a:t>
            </a:r>
            <a:r>
              <a:rPr lang="zh-CN" altLang="en-US" sz="2400" dirty="0">
                <a:solidFill>
                  <a:srgbClr val="CC0066"/>
                </a:solidFill>
                <a:latin typeface="+mn-ea"/>
                <a:ea typeface="+mn-ea"/>
              </a:rPr>
              <a:t>滚降系数</a:t>
            </a:r>
            <a:r>
              <a:rPr lang="zh-CN" altLang="en-US" sz="2400" dirty="0">
                <a:latin typeface="+mn-ea"/>
                <a:ea typeface="+mn-ea"/>
              </a:rPr>
              <a:t>为</a:t>
            </a:r>
          </a:p>
          <a:p>
            <a:pPr>
              <a:spcBef>
                <a:spcPct val="0"/>
              </a:spcBef>
            </a:pPr>
            <a:r>
              <a:rPr lang="zh-CN" altLang="en-US" sz="2400" dirty="0">
                <a:latin typeface="+mn-ea"/>
                <a:ea typeface="+mn-ea"/>
              </a:rPr>
              <a:t>其中：  </a:t>
            </a:r>
            <a:r>
              <a:rPr lang="en-US" altLang="zh-CN" sz="2400" dirty="0">
                <a:latin typeface="+mn-ea"/>
                <a:ea typeface="+mn-ea"/>
              </a:rPr>
              <a:t>W</a:t>
            </a:r>
            <a:r>
              <a:rPr lang="en-US" altLang="zh-CN" sz="1600" dirty="0">
                <a:latin typeface="+mn-ea"/>
                <a:ea typeface="+mn-ea"/>
              </a:rPr>
              <a:t>1</a:t>
            </a:r>
            <a:r>
              <a:rPr lang="zh-CN" altLang="en-US" sz="2400" dirty="0">
                <a:latin typeface="+mn-ea"/>
                <a:ea typeface="+mn-ea"/>
              </a:rPr>
              <a:t>是</a:t>
            </a:r>
            <a:r>
              <a:rPr lang="zh-CN" altLang="en-US" sz="2400" dirty="0">
                <a:solidFill>
                  <a:srgbClr val="CC0066"/>
                </a:solidFill>
                <a:latin typeface="+mn-ea"/>
                <a:ea typeface="+mn-ea"/>
              </a:rPr>
              <a:t>无滚降时</a:t>
            </a:r>
            <a:r>
              <a:rPr lang="zh-CN" altLang="en-US" sz="2400" dirty="0">
                <a:latin typeface="+mn-ea"/>
                <a:ea typeface="+mn-ea"/>
              </a:rPr>
              <a:t>的截止频率，  </a:t>
            </a:r>
          </a:p>
          <a:p>
            <a:pPr>
              <a:spcBef>
                <a:spcPct val="0"/>
              </a:spcBef>
            </a:pPr>
            <a:r>
              <a:rPr lang="zh-CN" altLang="en-US" sz="2400" dirty="0">
                <a:latin typeface="+mn-ea"/>
                <a:ea typeface="+mn-ea"/>
              </a:rPr>
              <a:t>        </a:t>
            </a:r>
            <a:r>
              <a:rPr lang="en-US" altLang="zh-CN" sz="2400" dirty="0">
                <a:latin typeface="+mn-ea"/>
                <a:ea typeface="+mn-ea"/>
              </a:rPr>
              <a:t>W</a:t>
            </a:r>
            <a:r>
              <a:rPr lang="en-US" altLang="zh-CN" sz="1600" dirty="0">
                <a:latin typeface="+mn-ea"/>
                <a:ea typeface="+mn-ea"/>
              </a:rPr>
              <a:t>2</a:t>
            </a:r>
            <a:r>
              <a:rPr lang="zh-CN" altLang="en-US" sz="2400" dirty="0">
                <a:latin typeface="+mn-ea"/>
                <a:ea typeface="+mn-ea"/>
              </a:rPr>
              <a:t>为</a:t>
            </a:r>
            <a:r>
              <a:rPr lang="zh-CN" altLang="en-US" sz="2400" dirty="0">
                <a:solidFill>
                  <a:srgbClr val="CC0066"/>
                </a:solidFill>
                <a:latin typeface="+mn-ea"/>
                <a:ea typeface="+mn-ea"/>
              </a:rPr>
              <a:t>滚降部分</a:t>
            </a:r>
            <a:r>
              <a:rPr lang="zh-CN" altLang="en-US" sz="2400" dirty="0">
                <a:latin typeface="+mn-ea"/>
                <a:ea typeface="+mn-ea"/>
              </a:rPr>
              <a:t>的截止频率。</a:t>
            </a:r>
          </a:p>
        </p:txBody>
      </p:sp>
      <p:sp>
        <p:nvSpPr>
          <p:cNvPr id="59400" name="Rectangle 6"/>
          <p:cNvSpPr>
            <a:spLocks noChangeArrowheads="1"/>
          </p:cNvSpPr>
          <p:nvPr/>
        </p:nvSpPr>
        <p:spPr bwMode="auto">
          <a:xfrm>
            <a:off x="4210050" y="3319463"/>
            <a:ext cx="9144000" cy="0"/>
          </a:xfrm>
          <a:prstGeom prst="rect">
            <a:avLst/>
          </a:prstGeom>
          <a:noFill/>
          <a:ln w="9525">
            <a:noFill/>
            <a:miter lim="800000"/>
            <a:headEnd/>
            <a:tailEnd/>
          </a:ln>
        </p:spPr>
        <p:txBody>
          <a:bodyPr>
            <a:spAutoFit/>
          </a:bodyPr>
          <a:lstStyle/>
          <a:p>
            <a:endParaRPr lang="zh-CN" altLang="en-US"/>
          </a:p>
        </p:txBody>
      </p:sp>
      <p:graphicFrame>
        <p:nvGraphicFramePr>
          <p:cNvPr id="85007" name="Object 15"/>
          <p:cNvGraphicFramePr>
            <a:graphicFrameLocks noChangeAspect="1"/>
          </p:cNvGraphicFramePr>
          <p:nvPr/>
        </p:nvGraphicFramePr>
        <p:xfrm>
          <a:off x="3348038" y="3230687"/>
          <a:ext cx="1371600" cy="414337"/>
        </p:xfrm>
        <a:graphic>
          <a:graphicData uri="http://schemas.openxmlformats.org/presentationml/2006/ole">
            <mc:AlternateContent xmlns:mc="http://schemas.openxmlformats.org/markup-compatibility/2006">
              <mc:Choice xmlns:v="urn:schemas-microsoft-com:vml" Requires="v">
                <p:oleObj spid="_x0000_s59606" name="Microsoft 公式 3.0" r:id="rId3" imgW="723586" imgH="215806" progId="Equation.3">
                  <p:embed/>
                </p:oleObj>
              </mc:Choice>
              <mc:Fallback>
                <p:oleObj name="Microsoft 公式 3.0" r:id="rId3" imgW="723586" imgH="215806"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230687"/>
                        <a:ext cx="13716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1" name="Rectangle 8"/>
          <p:cNvSpPr>
            <a:spLocks noChangeArrowheads="1"/>
          </p:cNvSpPr>
          <p:nvPr/>
        </p:nvSpPr>
        <p:spPr bwMode="auto">
          <a:xfrm>
            <a:off x="4471988" y="3319463"/>
            <a:ext cx="9144000" cy="0"/>
          </a:xfrm>
          <a:prstGeom prst="rect">
            <a:avLst/>
          </a:prstGeom>
          <a:noFill/>
          <a:ln w="9525">
            <a:noFill/>
            <a:miter lim="800000"/>
            <a:headEnd/>
            <a:tailEnd/>
          </a:ln>
        </p:spPr>
        <p:txBody>
          <a:bodyPr>
            <a:spAutoFit/>
          </a:bodyPr>
          <a:lstStyle/>
          <a:p>
            <a:endParaRPr lang="zh-CN" altLang="en-US"/>
          </a:p>
        </p:txBody>
      </p:sp>
      <p:sp>
        <p:nvSpPr>
          <p:cNvPr id="59402" name="Rectangle 10"/>
          <p:cNvSpPr>
            <a:spLocks noChangeArrowheads="1"/>
          </p:cNvSpPr>
          <p:nvPr/>
        </p:nvSpPr>
        <p:spPr bwMode="auto">
          <a:xfrm>
            <a:off x="4471988" y="3319463"/>
            <a:ext cx="9144000" cy="0"/>
          </a:xfrm>
          <a:prstGeom prst="rect">
            <a:avLst/>
          </a:prstGeom>
          <a:noFill/>
          <a:ln w="9525">
            <a:noFill/>
            <a:miter lim="800000"/>
            <a:headEnd/>
            <a:tailEnd/>
          </a:ln>
        </p:spPr>
        <p:txBody>
          <a:bodyPr>
            <a:spAutoFit/>
          </a:bodyPr>
          <a:lstStyle/>
          <a:p>
            <a:endParaRPr lang="zh-CN" altLang="en-US"/>
          </a:p>
        </p:txBody>
      </p:sp>
      <p:sp>
        <p:nvSpPr>
          <p:cNvPr id="59403" name="Rectangle 12"/>
          <p:cNvSpPr>
            <a:spLocks noChangeArrowheads="1"/>
          </p:cNvSpPr>
          <p:nvPr/>
        </p:nvSpPr>
        <p:spPr bwMode="auto">
          <a:xfrm>
            <a:off x="4476750" y="3319463"/>
            <a:ext cx="9144000" cy="0"/>
          </a:xfrm>
          <a:prstGeom prst="rect">
            <a:avLst/>
          </a:prstGeom>
          <a:noFill/>
          <a:ln w="9525">
            <a:noFill/>
            <a:miter lim="800000"/>
            <a:headEnd/>
            <a:tailEnd/>
          </a:ln>
        </p:spPr>
        <p:txBody>
          <a:bodyPr>
            <a:spAutoFit/>
          </a:bodyPr>
          <a:lstStyle/>
          <a:p>
            <a:endParaRPr lang="zh-CN" altLang="en-US"/>
          </a:p>
        </p:txBody>
      </p:sp>
      <p:sp>
        <p:nvSpPr>
          <p:cNvPr id="82957" name="Rectangle 13"/>
          <p:cNvSpPr>
            <a:spLocks noChangeArrowheads="1"/>
          </p:cNvSpPr>
          <p:nvPr/>
        </p:nvSpPr>
        <p:spPr bwMode="auto">
          <a:xfrm>
            <a:off x="1071538" y="571480"/>
            <a:ext cx="7391400" cy="707886"/>
          </a:xfrm>
          <a:prstGeom prst="rect">
            <a:avLst/>
          </a:prstGeom>
          <a:noFill/>
          <a:ln w="9525">
            <a:noFill/>
            <a:miter lim="800000"/>
            <a:headEnd/>
            <a:tailEnd/>
          </a:ln>
          <a:effectLst/>
        </p:spPr>
        <p:txBody>
          <a:bodyPr wrap="square">
            <a:spAutoFit/>
          </a:bodyPr>
          <a:lstStyle/>
          <a:p>
            <a:pPr>
              <a:spcBef>
                <a:spcPct val="0"/>
              </a:spcBef>
              <a:defRPr/>
            </a:pPr>
            <a:r>
              <a:rPr lang="zh-CN" altLang="en-US" sz="4000" dirty="0" smtClean="0">
                <a:solidFill>
                  <a:schemeClr val="accent2"/>
                </a:solidFill>
                <a:latin typeface="+mn-ea"/>
                <a:ea typeface="+mn-ea"/>
              </a:rPr>
              <a:t>解决方法</a:t>
            </a:r>
            <a:r>
              <a:rPr lang="en-US" altLang="zh-CN" sz="4000" dirty="0" smtClean="0">
                <a:solidFill>
                  <a:schemeClr val="accent2"/>
                </a:solidFill>
                <a:latin typeface="+mn-ea"/>
                <a:ea typeface="+mn-ea"/>
              </a:rPr>
              <a:t>——</a:t>
            </a:r>
            <a:r>
              <a:rPr lang="zh-CN" altLang="en-US" sz="4000" dirty="0" smtClean="0">
                <a:solidFill>
                  <a:schemeClr val="accent2"/>
                </a:solidFill>
                <a:latin typeface="+mn-ea"/>
                <a:ea typeface="+mn-ea"/>
              </a:rPr>
              <a:t>引入滚降</a:t>
            </a:r>
            <a:endParaRPr lang="zh-CN" altLang="en-US" sz="4000" dirty="0">
              <a:solidFill>
                <a:schemeClr val="accent2"/>
              </a:solidFill>
              <a:effectLst>
                <a:outerShdw blurRad="38100" dist="38100" dir="2700000" algn="tl">
                  <a:srgbClr val="000000"/>
                </a:outerShdw>
              </a:effectLst>
              <a:latin typeface="+mn-ea"/>
              <a:ea typeface="+mn-ea"/>
            </a:endParaRPr>
          </a:p>
        </p:txBody>
      </p:sp>
      <p:graphicFrame>
        <p:nvGraphicFramePr>
          <p:cNvPr id="284677" name="Object 5"/>
          <p:cNvGraphicFramePr>
            <a:graphicFrameLocks noChangeAspect="1"/>
          </p:cNvGraphicFramePr>
          <p:nvPr/>
        </p:nvGraphicFramePr>
        <p:xfrm>
          <a:off x="755650" y="4364038"/>
          <a:ext cx="1935163" cy="1944687"/>
        </p:xfrm>
        <a:graphic>
          <a:graphicData uri="http://schemas.openxmlformats.org/presentationml/2006/ole">
            <mc:AlternateContent xmlns:mc="http://schemas.openxmlformats.org/markup-compatibility/2006">
              <mc:Choice xmlns:v="urn:schemas-microsoft-com:vml" Requires="v">
                <p:oleObj spid="_x0000_s59607" name="Visio" r:id="rId5" imgW="940003" imgH="945185" progId="Visio.Drawing.11">
                  <p:embed/>
                </p:oleObj>
              </mc:Choice>
              <mc:Fallback>
                <p:oleObj name="Visio" r:id="rId5" imgW="940003" imgH="945185"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364038"/>
                        <a:ext cx="1935163"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4679" name="Object 7"/>
          <p:cNvGraphicFramePr>
            <a:graphicFrameLocks noChangeAspect="1"/>
          </p:cNvGraphicFramePr>
          <p:nvPr/>
        </p:nvGraphicFramePr>
        <p:xfrm>
          <a:off x="2916238" y="4365625"/>
          <a:ext cx="2808287" cy="2187575"/>
        </p:xfrm>
        <a:graphic>
          <a:graphicData uri="http://schemas.openxmlformats.org/presentationml/2006/ole">
            <mc:AlternateContent xmlns:mc="http://schemas.openxmlformats.org/markup-compatibility/2006">
              <mc:Choice xmlns:v="urn:schemas-microsoft-com:vml" Requires="v">
                <p:oleObj spid="_x0000_s59608" name="Visio" r:id="rId7" imgW="1430731" imgH="1114654" progId="Visio.Drawing.11">
                  <p:embed/>
                </p:oleObj>
              </mc:Choice>
              <mc:Fallback>
                <p:oleObj name="Visio" r:id="rId7" imgW="1430731" imgH="1114654" progId="Visio.Drawing.11">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4365625"/>
                        <a:ext cx="2808287"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4681" name="Object 9"/>
          <p:cNvGraphicFramePr>
            <a:graphicFrameLocks noChangeAspect="1"/>
          </p:cNvGraphicFramePr>
          <p:nvPr/>
        </p:nvGraphicFramePr>
        <p:xfrm>
          <a:off x="5940425" y="4221163"/>
          <a:ext cx="2952750" cy="2078037"/>
        </p:xfrm>
        <a:graphic>
          <a:graphicData uri="http://schemas.openxmlformats.org/presentationml/2006/ole">
            <mc:AlternateContent xmlns:mc="http://schemas.openxmlformats.org/markup-compatibility/2006">
              <mc:Choice xmlns:v="urn:schemas-microsoft-com:vml" Requires="v">
                <p:oleObj spid="_x0000_s59609" name="Visio" r:id="rId9" imgW="1430731" imgH="1005840" progId="Visio.Drawing.11">
                  <p:embed/>
                </p:oleObj>
              </mc:Choice>
              <mc:Fallback>
                <p:oleObj name="Visio" r:id="rId9" imgW="1430731" imgH="1005840" progId="Visio.Drawing.11">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25" y="4221163"/>
                        <a:ext cx="2952750" cy="207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8"/>
          <p:cNvSpPr>
            <a:spLocks noChangeArrowheads="1"/>
          </p:cNvSpPr>
          <p:nvPr/>
        </p:nvSpPr>
        <p:spPr bwMode="auto">
          <a:xfrm>
            <a:off x="2484438" y="5157788"/>
            <a:ext cx="415925" cy="579437"/>
          </a:xfrm>
          <a:prstGeom prst="rect">
            <a:avLst/>
          </a:prstGeom>
          <a:noFill/>
          <a:ln w="9525">
            <a:noFill/>
            <a:miter lim="800000"/>
            <a:headEnd/>
            <a:tailEnd/>
          </a:ln>
        </p:spPr>
        <p:txBody>
          <a:bodyPr wrap="none">
            <a:spAutoFit/>
          </a:bodyPr>
          <a:lstStyle/>
          <a:p>
            <a:r>
              <a:rPr lang="en-US" altLang="zh-CN" sz="3200">
                <a:solidFill>
                  <a:srgbClr val="996600"/>
                </a:solidFill>
                <a:ea typeface="昆仑楷体" pitchFamily="49" charset="-122"/>
              </a:rPr>
              <a:t>+</a:t>
            </a:r>
          </a:p>
        </p:txBody>
      </p:sp>
      <p:sp>
        <p:nvSpPr>
          <p:cNvPr id="14" name="Rectangle 19"/>
          <p:cNvSpPr>
            <a:spLocks noChangeArrowheads="1"/>
          </p:cNvSpPr>
          <p:nvPr/>
        </p:nvSpPr>
        <p:spPr bwMode="auto">
          <a:xfrm>
            <a:off x="5595938" y="5226050"/>
            <a:ext cx="415925" cy="579438"/>
          </a:xfrm>
          <a:prstGeom prst="rect">
            <a:avLst/>
          </a:prstGeom>
          <a:noFill/>
          <a:ln w="9525">
            <a:noFill/>
            <a:miter lim="800000"/>
            <a:headEnd/>
            <a:tailEnd/>
          </a:ln>
        </p:spPr>
        <p:txBody>
          <a:bodyPr wrap="none">
            <a:spAutoFit/>
          </a:bodyPr>
          <a:lstStyle/>
          <a:p>
            <a:r>
              <a:rPr lang="en-US" altLang="zh-CN" sz="3200">
                <a:solidFill>
                  <a:srgbClr val="996600"/>
                </a:solidFill>
                <a:ea typeface="昆仑楷体" pitchFamily="49" charset="-122"/>
              </a:rPr>
              <a:t>=</a:t>
            </a:r>
          </a:p>
        </p:txBody>
      </p:sp>
      <p:sp>
        <p:nvSpPr>
          <p:cNvPr id="59407" name="Rectangle 5"/>
          <p:cNvSpPr>
            <a:spLocks noChangeArrowheads="1"/>
          </p:cNvSpPr>
          <p:nvPr/>
        </p:nvSpPr>
        <p:spPr bwMode="auto">
          <a:xfrm>
            <a:off x="4859338" y="6381750"/>
            <a:ext cx="1606550" cy="336550"/>
          </a:xfrm>
          <a:prstGeom prst="rect">
            <a:avLst/>
          </a:prstGeom>
          <a:noFill/>
          <a:ln w="9525">
            <a:noFill/>
            <a:miter lim="800000"/>
            <a:headEnd/>
            <a:tailEnd/>
          </a:ln>
        </p:spPr>
        <p:txBody>
          <a:bodyPr wrap="none">
            <a:spAutoFit/>
          </a:bodyPr>
          <a:lstStyle/>
          <a:p>
            <a:r>
              <a:rPr lang="en-US" altLang="zh-CN" sz="1600" b="0">
                <a:solidFill>
                  <a:srgbClr val="FF0066"/>
                </a:solidFill>
                <a:latin typeface="宋体" pitchFamily="2" charset="-122"/>
                <a:ea typeface="宋体" pitchFamily="2" charset="-122"/>
              </a:rPr>
              <a:t>  </a:t>
            </a:r>
            <a:r>
              <a:rPr lang="zh-CN" altLang="en-US" sz="1600" b="0">
                <a:solidFill>
                  <a:srgbClr val="FF0066"/>
                </a:solidFill>
                <a:latin typeface="宋体" pitchFamily="2" charset="-122"/>
                <a:ea typeface="宋体" pitchFamily="2" charset="-122"/>
              </a:rPr>
              <a:t>滚降特性构成</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2948">
                                            <p:txEl>
                                              <p:pRg st="1" end="1"/>
                                            </p:txEl>
                                          </p:spTgt>
                                        </p:tgtEl>
                                        <p:attrNameLst>
                                          <p:attrName>style.visibility</p:attrName>
                                        </p:attrNameLst>
                                      </p:cBhvr>
                                      <p:to>
                                        <p:strVal val="visible"/>
                                      </p:to>
                                    </p:set>
                                    <p:animEffect transition="in" filter="strips(downRight)">
                                      <p:cBhvr>
                                        <p:cTn id="7" dur="500"/>
                                        <p:tgtEl>
                                          <p:spTgt spid="8294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5007"/>
                                        </p:tgtEl>
                                        <p:attrNameLst>
                                          <p:attrName>style.visibility</p:attrName>
                                        </p:attrNameLst>
                                      </p:cBhvr>
                                      <p:to>
                                        <p:strVal val="visible"/>
                                      </p:to>
                                    </p:set>
                                    <p:anim calcmode="lin" valueType="num">
                                      <p:cBhvr additive="base">
                                        <p:cTn id="12" dur="500" fill="hold"/>
                                        <p:tgtEl>
                                          <p:spTgt spid="85007"/>
                                        </p:tgtEl>
                                        <p:attrNameLst>
                                          <p:attrName>ppt_x</p:attrName>
                                        </p:attrNameLst>
                                      </p:cBhvr>
                                      <p:tavLst>
                                        <p:tav tm="0">
                                          <p:val>
                                            <p:strVal val="#ppt_x"/>
                                          </p:val>
                                        </p:tav>
                                        <p:tav tm="100000">
                                          <p:val>
                                            <p:strVal val="#ppt_x"/>
                                          </p:val>
                                        </p:tav>
                                      </p:tavLst>
                                    </p:anim>
                                    <p:anim calcmode="lin" valueType="num">
                                      <p:cBhvr additive="base">
                                        <p:cTn id="13" dur="500" fill="hold"/>
                                        <p:tgtEl>
                                          <p:spTgt spid="8500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82948">
                                            <p:txEl>
                                              <p:pRg st="2" end="2"/>
                                            </p:txEl>
                                          </p:spTgt>
                                        </p:tgtEl>
                                        <p:attrNameLst>
                                          <p:attrName>style.visibility</p:attrName>
                                        </p:attrNameLst>
                                      </p:cBhvr>
                                      <p:to>
                                        <p:strVal val="visible"/>
                                      </p:to>
                                    </p:set>
                                    <p:animEffect transition="in" filter="strips(downRight)">
                                      <p:cBhvr>
                                        <p:cTn id="18" dur="500"/>
                                        <p:tgtEl>
                                          <p:spTgt spid="82948">
                                            <p:txEl>
                                              <p:pRg st="2" end="2"/>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82948">
                                            <p:txEl>
                                              <p:pRg st="3" end="3"/>
                                            </p:txEl>
                                          </p:spTgt>
                                        </p:tgtEl>
                                        <p:attrNameLst>
                                          <p:attrName>style.visibility</p:attrName>
                                        </p:attrNameLst>
                                      </p:cBhvr>
                                      <p:to>
                                        <p:strVal val="visible"/>
                                      </p:to>
                                    </p:set>
                                    <p:animEffect transition="in" filter="strips(downRight)">
                                      <p:cBhvr>
                                        <p:cTn id="21" dur="500"/>
                                        <p:tgtEl>
                                          <p:spTgt spid="8294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284677"/>
                                        </p:tgtEl>
                                        <p:attrNameLst>
                                          <p:attrName>style.visibility</p:attrName>
                                        </p:attrNameLst>
                                      </p:cBhvr>
                                      <p:to>
                                        <p:strVal val="visible"/>
                                      </p:to>
                                    </p:set>
                                    <p:animEffect transition="in" filter="diamond(in)">
                                      <p:cBhvr>
                                        <p:cTn id="26" dur="2000"/>
                                        <p:tgtEl>
                                          <p:spTgt spid="284677"/>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284679"/>
                                        </p:tgtEl>
                                        <p:attrNameLst>
                                          <p:attrName>style.visibility</p:attrName>
                                        </p:attrNameLst>
                                      </p:cBhvr>
                                      <p:to>
                                        <p:strVal val="visible"/>
                                      </p:to>
                                    </p:set>
                                    <p:animEffect transition="in" filter="diamond(in)">
                                      <p:cBhvr>
                                        <p:cTn id="31" dur="2000"/>
                                        <p:tgtEl>
                                          <p:spTgt spid="284679"/>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284681"/>
                                        </p:tgtEl>
                                        <p:attrNameLst>
                                          <p:attrName>style.visibility</p:attrName>
                                        </p:attrNameLst>
                                      </p:cBhvr>
                                      <p:to>
                                        <p:strVal val="visible"/>
                                      </p:to>
                                    </p:set>
                                    <p:animEffect transition="in" filter="diamond(in)">
                                      <p:cBhvr>
                                        <p:cTn id="36" dur="2000"/>
                                        <p:tgtEl>
                                          <p:spTgt spid="28468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 calcmode="lin" valueType="num">
                                      <p:cBhvr additive="base">
                                        <p:cTn id="4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 calcmode="lin" valueType="num">
                                      <p:cBhvr additive="base">
                                        <p:cTn id="4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044" name="Object 12"/>
          <p:cNvGraphicFramePr>
            <a:graphicFrameLocks noGrp="1" noChangeAspect="1"/>
          </p:cNvGraphicFramePr>
          <p:nvPr>
            <p:ph idx="1"/>
          </p:nvPr>
        </p:nvGraphicFramePr>
        <p:xfrm>
          <a:off x="3995936" y="3933056"/>
          <a:ext cx="2728926" cy="1225553"/>
        </p:xfrm>
        <a:graphic>
          <a:graphicData uri="http://schemas.openxmlformats.org/presentationml/2006/ole">
            <mc:AlternateContent xmlns:mc="http://schemas.openxmlformats.org/markup-compatibility/2006">
              <mc:Choice xmlns:v="urn:schemas-microsoft-com:vml" Requires="v">
                <p:oleObj spid="_x0000_s60524" name="Visio" r:id="rId3" imgW="1933651" imgH="868985" progId="Visio.Drawing.11">
                  <p:embed/>
                </p:oleObj>
              </mc:Choice>
              <mc:Fallback>
                <p:oleObj name="Visio" r:id="rId3" imgW="1933651" imgH="868985"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3933056"/>
                        <a:ext cx="2728926" cy="122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6"/>
          <p:cNvSpPr>
            <a:spLocks noGrp="1"/>
          </p:cNvSpPr>
          <p:nvPr>
            <p:ph type="sldNum" sz="quarter" idx="4"/>
          </p:nvPr>
        </p:nvSpPr>
        <p:spPr/>
        <p:txBody>
          <a:bodyPr/>
          <a:lstStyle/>
          <a:p>
            <a:pPr>
              <a:defRPr/>
            </a:pPr>
            <a:r>
              <a:rPr lang="zh-CN" altLang="en-US" smtClean="0"/>
              <a:t>第</a:t>
            </a:r>
            <a:fld id="{28842C64-A453-4741-AC46-5B6A4877F0B3}" type="slidenum">
              <a:rPr lang="zh-CN" altLang="en-US" smtClean="0"/>
              <a:pPr>
                <a:defRPr/>
              </a:pPr>
              <a:t>73</a:t>
            </a:fld>
            <a:r>
              <a:rPr lang="zh-CN" altLang="en-US" smtClean="0"/>
              <a:t>页</a:t>
            </a:r>
            <a:endParaRPr lang="zh-CN" altLang="en-US"/>
          </a:p>
        </p:txBody>
      </p:sp>
      <p:sp>
        <p:nvSpPr>
          <p:cNvPr id="300035" name="Rectangle 3"/>
          <p:cNvSpPr>
            <a:spLocks noGrp="1" noChangeArrowheads="1"/>
          </p:cNvSpPr>
          <p:nvPr>
            <p:ph type="body" sz="half" idx="4294967295"/>
          </p:nvPr>
        </p:nvSpPr>
        <p:spPr>
          <a:xfrm>
            <a:off x="704850" y="1412875"/>
            <a:ext cx="8439150" cy="4724400"/>
          </a:xfrm>
        </p:spPr>
        <p:txBody>
          <a:bodyPr/>
          <a:lstStyle/>
          <a:p>
            <a:pPr eaLnBrk="1" hangingPunct="1">
              <a:buFontTx/>
              <a:buNone/>
            </a:pPr>
            <a:r>
              <a:rPr lang="en-US" altLang="zh-CN" sz="2000" b="1" dirty="0" smtClean="0">
                <a:effectLst/>
                <a:latin typeface="+mn-ea"/>
              </a:rPr>
              <a:t> </a:t>
            </a:r>
            <a:r>
              <a:rPr lang="zh-CN" altLang="en-US" sz="2400" b="1" dirty="0" smtClean="0">
                <a:effectLst/>
                <a:latin typeface="+mn-ea"/>
              </a:rPr>
              <a:t>容易得到理想的低通滤波器所碰到的</a:t>
            </a:r>
            <a:r>
              <a:rPr lang="zh-CN" altLang="en-US" sz="2400" b="1" dirty="0" smtClean="0">
                <a:solidFill>
                  <a:schemeClr val="accent2"/>
                </a:solidFill>
                <a:effectLst/>
                <a:latin typeface="+mn-ea"/>
              </a:rPr>
              <a:t>问题</a:t>
            </a:r>
            <a:r>
              <a:rPr lang="zh-CN" altLang="en-US" sz="2400" b="1" dirty="0" smtClean="0">
                <a:effectLst/>
                <a:latin typeface="+mn-ea"/>
              </a:rPr>
              <a:t>：</a:t>
            </a:r>
          </a:p>
          <a:p>
            <a:pPr eaLnBrk="1" hangingPunct="1">
              <a:buFontTx/>
              <a:buNone/>
            </a:pPr>
            <a:r>
              <a:rPr lang="zh-CN" altLang="en-US" sz="2400" b="1" dirty="0" smtClean="0">
                <a:effectLst/>
                <a:latin typeface="+mn-ea"/>
              </a:rPr>
              <a:t>             </a:t>
            </a:r>
            <a:r>
              <a:rPr lang="en-US" altLang="zh-CN" sz="2400" b="1" dirty="0" smtClean="0">
                <a:solidFill>
                  <a:schemeClr val="accent2"/>
                </a:solidFill>
                <a:effectLst/>
                <a:latin typeface="+mn-ea"/>
              </a:rPr>
              <a:t>(a) </a:t>
            </a:r>
            <a:r>
              <a:rPr lang="en-US" altLang="zh-CN" sz="2400" b="1" dirty="0" smtClean="0">
                <a:effectLst/>
                <a:latin typeface="+mn-ea"/>
              </a:rPr>
              <a:t>H(ω)</a:t>
            </a:r>
            <a:r>
              <a:rPr lang="zh-CN" altLang="en-US" sz="2400" b="1" dirty="0" smtClean="0">
                <a:effectLst/>
                <a:latin typeface="+mn-ea"/>
              </a:rPr>
              <a:t>不易实现；</a:t>
            </a:r>
          </a:p>
          <a:p>
            <a:pPr eaLnBrk="1" hangingPunct="1">
              <a:buFontTx/>
              <a:buNone/>
            </a:pPr>
            <a:r>
              <a:rPr lang="zh-CN" altLang="en-US" sz="2400" b="1" dirty="0" smtClean="0">
                <a:effectLst/>
                <a:latin typeface="+mn-ea"/>
              </a:rPr>
              <a:t>             </a:t>
            </a:r>
            <a:r>
              <a:rPr lang="en-US" altLang="zh-CN" sz="2400" b="1" dirty="0" smtClean="0">
                <a:solidFill>
                  <a:schemeClr val="accent2"/>
                </a:solidFill>
                <a:effectLst/>
                <a:latin typeface="+mn-ea"/>
              </a:rPr>
              <a:t>(b) </a:t>
            </a:r>
            <a:r>
              <a:rPr lang="en-US" altLang="zh-CN" sz="2400" b="1" dirty="0" smtClean="0">
                <a:effectLst/>
                <a:latin typeface="+mn-ea"/>
              </a:rPr>
              <a:t>h(t)</a:t>
            </a:r>
            <a:r>
              <a:rPr lang="zh-CN" altLang="en-US" sz="2400" b="1" dirty="0" smtClean="0">
                <a:effectLst/>
                <a:latin typeface="+mn-ea"/>
              </a:rPr>
              <a:t>尾部收敛太慢，摆幅太大，对位定时分量提取要求严格。</a:t>
            </a:r>
          </a:p>
          <a:p>
            <a:pPr eaLnBrk="1" hangingPunct="1">
              <a:buFontTx/>
              <a:buNone/>
            </a:pPr>
            <a:endParaRPr lang="zh-CN" altLang="en-US" sz="2400" b="1" dirty="0" smtClean="0">
              <a:effectLst/>
              <a:latin typeface="+mn-ea"/>
            </a:endParaRPr>
          </a:p>
          <a:p>
            <a:pPr eaLnBrk="1" hangingPunct="1">
              <a:buFontTx/>
              <a:buNone/>
            </a:pPr>
            <a:r>
              <a:rPr lang="zh-CN" altLang="en-US" sz="2400" b="1" dirty="0" smtClean="0">
                <a:effectLst/>
                <a:latin typeface="+mn-ea"/>
              </a:rPr>
              <a:t>   解决的方法是：</a:t>
            </a:r>
            <a:endParaRPr lang="zh-CN" altLang="en-US" sz="800" b="1" dirty="0" smtClean="0">
              <a:solidFill>
                <a:schemeClr val="accent2"/>
              </a:solidFill>
              <a:effectLst/>
              <a:latin typeface="+mn-ea"/>
            </a:endParaRPr>
          </a:p>
          <a:p>
            <a:pPr eaLnBrk="1" hangingPunct="1">
              <a:buFontTx/>
              <a:buNone/>
            </a:pPr>
            <a:endParaRPr lang="zh-CN" altLang="en-US" sz="1200" b="1" dirty="0" smtClean="0">
              <a:solidFill>
                <a:schemeClr val="accent2"/>
              </a:solidFill>
              <a:effectLst/>
              <a:latin typeface="+mn-ea"/>
            </a:endParaRPr>
          </a:p>
          <a:p>
            <a:pPr eaLnBrk="1" hangingPunct="1">
              <a:buFontTx/>
              <a:buNone/>
            </a:pPr>
            <a:endParaRPr lang="zh-CN" altLang="en-US" sz="2400" b="1" dirty="0" smtClean="0">
              <a:effectLst/>
              <a:latin typeface="+mn-ea"/>
            </a:endParaRPr>
          </a:p>
          <a:p>
            <a:pPr eaLnBrk="1" hangingPunct="1">
              <a:buFontTx/>
              <a:buNone/>
            </a:pPr>
            <a:endParaRPr lang="zh-CN" altLang="en-US" sz="2400" b="1" dirty="0" smtClean="0">
              <a:effectLst/>
              <a:latin typeface="+mn-ea"/>
            </a:endParaRPr>
          </a:p>
          <a:p>
            <a:pPr eaLnBrk="1" hangingPunct="1">
              <a:buFontTx/>
              <a:buNone/>
            </a:pPr>
            <a:endParaRPr lang="zh-CN" altLang="en-US" sz="2400" b="1" dirty="0" smtClean="0">
              <a:effectLst/>
              <a:latin typeface="+mn-ea"/>
            </a:endParaRPr>
          </a:p>
          <a:p>
            <a:pPr eaLnBrk="1" hangingPunct="1">
              <a:buFontTx/>
              <a:buNone/>
            </a:pPr>
            <a:endParaRPr lang="zh-CN" altLang="en-US" sz="2400" b="1" dirty="0" smtClean="0">
              <a:effectLst/>
              <a:latin typeface="+mn-ea"/>
            </a:endParaRPr>
          </a:p>
          <a:p>
            <a:pPr eaLnBrk="1" hangingPunct="1">
              <a:buFontTx/>
              <a:buNone/>
            </a:pPr>
            <a:endParaRPr lang="en-US" altLang="zh-CN" sz="2400" b="1" dirty="0" smtClean="0">
              <a:effectLst/>
              <a:latin typeface="+mn-ea"/>
            </a:endParaRPr>
          </a:p>
        </p:txBody>
      </p:sp>
      <p:graphicFrame>
        <p:nvGraphicFramePr>
          <p:cNvPr id="85007" name="Object 15"/>
          <p:cNvGraphicFramePr>
            <a:graphicFrameLocks noChangeAspect="1"/>
          </p:cNvGraphicFramePr>
          <p:nvPr/>
        </p:nvGraphicFramePr>
        <p:xfrm>
          <a:off x="4643438" y="5516563"/>
          <a:ext cx="1371600" cy="414337"/>
        </p:xfrm>
        <a:graphic>
          <a:graphicData uri="http://schemas.openxmlformats.org/presentationml/2006/ole">
            <mc:AlternateContent xmlns:mc="http://schemas.openxmlformats.org/markup-compatibility/2006">
              <mc:Choice xmlns:v="urn:schemas-microsoft-com:vml" Requires="v">
                <p:oleObj spid="_x0000_s60525" name="Microsoft 公式 3.0" r:id="rId5" imgW="723586" imgH="215806" progId="Equation.3">
                  <p:embed/>
                </p:oleObj>
              </mc:Choice>
              <mc:Fallback>
                <p:oleObj name="Microsoft 公式 3.0" r:id="rId5" imgW="723586" imgH="215806"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5516563"/>
                        <a:ext cx="13716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00035">
                                            <p:txEl>
                                              <p:pRg st="4" end="4"/>
                                            </p:txEl>
                                          </p:spTgt>
                                        </p:tgtEl>
                                        <p:attrNameLst>
                                          <p:attrName>style.visibility</p:attrName>
                                        </p:attrNameLst>
                                      </p:cBhvr>
                                      <p:to>
                                        <p:strVal val="visible"/>
                                      </p:to>
                                    </p:set>
                                    <p:animEffect transition="in" filter="strips(downRight)">
                                      <p:cBhvr>
                                        <p:cTn id="7" dur="500"/>
                                        <p:tgtEl>
                                          <p:spTgt spid="30003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00044"/>
                                        </p:tgtEl>
                                        <p:attrNameLst>
                                          <p:attrName>style.visibility</p:attrName>
                                        </p:attrNameLst>
                                      </p:cBhvr>
                                      <p:to>
                                        <p:strVal val="visible"/>
                                      </p:to>
                                    </p:set>
                                    <p:animEffect transition="in" filter="wipe(down)">
                                      <p:cBhvr>
                                        <p:cTn id="12" dur="580">
                                          <p:stCondLst>
                                            <p:cond delay="0"/>
                                          </p:stCondLst>
                                        </p:cTn>
                                        <p:tgtEl>
                                          <p:spTgt spid="300044"/>
                                        </p:tgtEl>
                                      </p:cBhvr>
                                    </p:animEffect>
                                    <p:anim calcmode="lin" valueType="num">
                                      <p:cBhvr>
                                        <p:cTn id="13" dur="1822" tmFilter="0,0; 0.14,0.36; 0.43,0.73; 0.71,0.91; 1.0,1.0">
                                          <p:stCondLst>
                                            <p:cond delay="0"/>
                                          </p:stCondLst>
                                        </p:cTn>
                                        <p:tgtEl>
                                          <p:spTgt spid="30004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0004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0004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0004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00044"/>
                                        </p:tgtEl>
                                        <p:attrNameLst>
                                          <p:attrName>ppt_y</p:attrName>
                                        </p:attrNameLst>
                                      </p:cBhvr>
                                      <p:tavLst>
                                        <p:tav tm="0" fmla="#ppt_y-sin(pi*$)/81">
                                          <p:val>
                                            <p:fltVal val="0"/>
                                          </p:val>
                                        </p:tav>
                                        <p:tav tm="100000">
                                          <p:val>
                                            <p:fltVal val="1"/>
                                          </p:val>
                                        </p:tav>
                                      </p:tavLst>
                                    </p:anim>
                                    <p:animScale>
                                      <p:cBhvr>
                                        <p:cTn id="18" dur="26">
                                          <p:stCondLst>
                                            <p:cond delay="650"/>
                                          </p:stCondLst>
                                        </p:cTn>
                                        <p:tgtEl>
                                          <p:spTgt spid="300044"/>
                                        </p:tgtEl>
                                      </p:cBhvr>
                                      <p:to x="100000" y="60000"/>
                                    </p:animScale>
                                    <p:animScale>
                                      <p:cBhvr>
                                        <p:cTn id="19" dur="166" decel="50000">
                                          <p:stCondLst>
                                            <p:cond delay="676"/>
                                          </p:stCondLst>
                                        </p:cTn>
                                        <p:tgtEl>
                                          <p:spTgt spid="300044"/>
                                        </p:tgtEl>
                                      </p:cBhvr>
                                      <p:to x="100000" y="100000"/>
                                    </p:animScale>
                                    <p:animScale>
                                      <p:cBhvr>
                                        <p:cTn id="20" dur="26">
                                          <p:stCondLst>
                                            <p:cond delay="1312"/>
                                          </p:stCondLst>
                                        </p:cTn>
                                        <p:tgtEl>
                                          <p:spTgt spid="300044"/>
                                        </p:tgtEl>
                                      </p:cBhvr>
                                      <p:to x="100000" y="80000"/>
                                    </p:animScale>
                                    <p:animScale>
                                      <p:cBhvr>
                                        <p:cTn id="21" dur="166" decel="50000">
                                          <p:stCondLst>
                                            <p:cond delay="1338"/>
                                          </p:stCondLst>
                                        </p:cTn>
                                        <p:tgtEl>
                                          <p:spTgt spid="300044"/>
                                        </p:tgtEl>
                                      </p:cBhvr>
                                      <p:to x="100000" y="100000"/>
                                    </p:animScale>
                                    <p:animScale>
                                      <p:cBhvr>
                                        <p:cTn id="22" dur="26">
                                          <p:stCondLst>
                                            <p:cond delay="1642"/>
                                          </p:stCondLst>
                                        </p:cTn>
                                        <p:tgtEl>
                                          <p:spTgt spid="300044"/>
                                        </p:tgtEl>
                                      </p:cBhvr>
                                      <p:to x="100000" y="90000"/>
                                    </p:animScale>
                                    <p:animScale>
                                      <p:cBhvr>
                                        <p:cTn id="23" dur="166" decel="50000">
                                          <p:stCondLst>
                                            <p:cond delay="1668"/>
                                          </p:stCondLst>
                                        </p:cTn>
                                        <p:tgtEl>
                                          <p:spTgt spid="300044"/>
                                        </p:tgtEl>
                                      </p:cBhvr>
                                      <p:to x="100000" y="100000"/>
                                    </p:animScale>
                                    <p:animScale>
                                      <p:cBhvr>
                                        <p:cTn id="24" dur="26">
                                          <p:stCondLst>
                                            <p:cond delay="1808"/>
                                          </p:stCondLst>
                                        </p:cTn>
                                        <p:tgtEl>
                                          <p:spTgt spid="300044"/>
                                        </p:tgtEl>
                                      </p:cBhvr>
                                      <p:to x="100000" y="95000"/>
                                    </p:animScale>
                                    <p:animScale>
                                      <p:cBhvr>
                                        <p:cTn id="25" dur="166" decel="50000">
                                          <p:stCondLst>
                                            <p:cond delay="1834"/>
                                          </p:stCondLst>
                                        </p:cTn>
                                        <p:tgtEl>
                                          <p:spTgt spid="30004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5007"/>
                                        </p:tgtEl>
                                        <p:attrNameLst>
                                          <p:attrName>style.visibility</p:attrName>
                                        </p:attrNameLst>
                                      </p:cBhvr>
                                      <p:to>
                                        <p:strVal val="visible"/>
                                      </p:to>
                                    </p:set>
                                    <p:anim calcmode="lin" valueType="num">
                                      <p:cBhvr additive="base">
                                        <p:cTn id="30" dur="500" fill="hold"/>
                                        <p:tgtEl>
                                          <p:spTgt spid="85007"/>
                                        </p:tgtEl>
                                        <p:attrNameLst>
                                          <p:attrName>ppt_x</p:attrName>
                                        </p:attrNameLst>
                                      </p:cBhvr>
                                      <p:tavLst>
                                        <p:tav tm="0">
                                          <p:val>
                                            <p:strVal val="#ppt_x"/>
                                          </p:val>
                                        </p:tav>
                                        <p:tav tm="100000">
                                          <p:val>
                                            <p:strVal val="#ppt_x"/>
                                          </p:val>
                                        </p:tav>
                                      </p:tavLst>
                                    </p:anim>
                                    <p:anim calcmode="lin" valueType="num">
                                      <p:cBhvr additive="base">
                                        <p:cTn id="31" dur="500" fill="hold"/>
                                        <p:tgtEl>
                                          <p:spTgt spid="850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685800" y="260648"/>
            <a:ext cx="4600580" cy="1143000"/>
          </a:xfrm>
        </p:spPr>
        <p:txBody>
          <a:bodyPr/>
          <a:lstStyle/>
          <a:p>
            <a:r>
              <a:rPr lang="zh-CN" altLang="en-US" b="1" dirty="0" smtClean="0">
                <a:solidFill>
                  <a:schemeClr val="accent2"/>
                </a:solidFill>
              </a:rPr>
              <a:t>余弦滚降特性</a:t>
            </a:r>
            <a:endParaRPr lang="zh-CN" altLang="en-US" b="1" dirty="0">
              <a:solidFill>
                <a:schemeClr val="accent2"/>
              </a:solidFill>
            </a:endParaRPr>
          </a:p>
        </p:txBody>
      </p:sp>
      <p:sp>
        <p:nvSpPr>
          <p:cNvPr id="12" name="灯片编号占位符 11"/>
          <p:cNvSpPr>
            <a:spLocks noGrp="1"/>
          </p:cNvSpPr>
          <p:nvPr>
            <p:ph type="sldNum" sz="quarter" idx="4"/>
          </p:nvPr>
        </p:nvSpPr>
        <p:spPr/>
        <p:txBody>
          <a:bodyPr/>
          <a:lstStyle/>
          <a:p>
            <a:pPr>
              <a:defRPr/>
            </a:pPr>
            <a:r>
              <a:rPr lang="zh-CN" altLang="en-US" smtClean="0"/>
              <a:t>第</a:t>
            </a:r>
            <a:fld id="{D83AF8B1-2E41-4AC8-BCA1-4694C65ECADD}" type="slidenum">
              <a:rPr lang="zh-CN" altLang="en-US" smtClean="0"/>
              <a:pPr>
                <a:defRPr/>
              </a:pPr>
              <a:t>74</a:t>
            </a:fld>
            <a:r>
              <a:rPr lang="zh-CN" altLang="en-US" smtClean="0"/>
              <a:t>页</a:t>
            </a:r>
            <a:endParaRPr lang="zh-CN" altLang="en-US"/>
          </a:p>
        </p:txBody>
      </p:sp>
      <p:sp>
        <p:nvSpPr>
          <p:cNvPr id="84997" name="Rectangle 5"/>
          <p:cNvSpPr>
            <a:spLocks noChangeArrowheads="1"/>
          </p:cNvSpPr>
          <p:nvPr/>
        </p:nvSpPr>
        <p:spPr bwMode="auto">
          <a:xfrm>
            <a:off x="395288" y="1341438"/>
            <a:ext cx="8458200" cy="4154487"/>
          </a:xfrm>
          <a:prstGeom prst="rect">
            <a:avLst/>
          </a:prstGeom>
          <a:noFill/>
          <a:ln w="9525">
            <a:noFill/>
            <a:miter lim="800000"/>
            <a:headEnd/>
            <a:tailEnd/>
          </a:ln>
        </p:spPr>
        <p:txBody>
          <a:bodyPr>
            <a:spAutoFit/>
          </a:bodyPr>
          <a:lstStyle/>
          <a:p>
            <a:pPr>
              <a:spcBef>
                <a:spcPct val="0"/>
              </a:spcBef>
            </a:pPr>
            <a:r>
              <a:rPr lang="en-US" altLang="zh-CN" sz="2400" dirty="0">
                <a:latin typeface="+mn-ea"/>
                <a:ea typeface="+mn-ea"/>
              </a:rPr>
              <a:t>    </a:t>
            </a:r>
            <a:r>
              <a:rPr lang="zh-CN" altLang="en-US" sz="2400" dirty="0">
                <a:latin typeface="+mn-ea"/>
                <a:ea typeface="+mn-ea"/>
              </a:rPr>
              <a:t>显然，       。不同的  有不同的滚降特性。具有</a:t>
            </a:r>
            <a:r>
              <a:rPr lang="zh-CN" altLang="en-US" sz="2400" dirty="0">
                <a:solidFill>
                  <a:schemeClr val="accent2"/>
                </a:solidFill>
                <a:latin typeface="+mn-ea"/>
                <a:ea typeface="+mn-ea"/>
              </a:rPr>
              <a:t>滚降系数  </a:t>
            </a:r>
            <a:r>
              <a:rPr lang="zh-CN" altLang="en-US" sz="2400" dirty="0">
                <a:latin typeface="+mn-ea"/>
                <a:ea typeface="+mn-ea"/>
              </a:rPr>
              <a:t>的余弦滚降特性</a:t>
            </a:r>
            <a:r>
              <a:rPr lang="en-US" altLang="zh-CN" sz="2400" dirty="0">
                <a:latin typeface="+mn-ea"/>
                <a:ea typeface="+mn-ea"/>
              </a:rPr>
              <a:t>H(ω)</a:t>
            </a:r>
            <a:r>
              <a:rPr lang="zh-CN" altLang="en-US" sz="2400" dirty="0">
                <a:latin typeface="+mn-ea"/>
                <a:ea typeface="+mn-ea"/>
              </a:rPr>
              <a:t>可表示成</a:t>
            </a:r>
          </a:p>
          <a:p>
            <a:pPr eaLnBrk="0" hangingPunct="0">
              <a:spcBef>
                <a:spcPct val="0"/>
              </a:spcBef>
            </a:pPr>
            <a:endParaRPr lang="zh-CN" altLang="en-US" sz="2400" dirty="0">
              <a:latin typeface="+mn-ea"/>
              <a:ea typeface="+mn-ea"/>
            </a:endParaRPr>
          </a:p>
          <a:p>
            <a:pPr eaLnBrk="0" hangingPunct="0">
              <a:spcBef>
                <a:spcPct val="0"/>
              </a:spcBef>
            </a:pPr>
            <a:endParaRPr lang="zh-CN" altLang="en-US" sz="2400" dirty="0">
              <a:latin typeface="+mn-ea"/>
              <a:ea typeface="+mn-ea"/>
            </a:endParaRPr>
          </a:p>
          <a:p>
            <a:pPr eaLnBrk="0" hangingPunct="0">
              <a:spcBef>
                <a:spcPct val="0"/>
              </a:spcBef>
            </a:pPr>
            <a:endParaRPr lang="zh-CN" altLang="en-US" sz="2400" dirty="0">
              <a:latin typeface="+mn-ea"/>
              <a:ea typeface="+mn-ea"/>
            </a:endParaRPr>
          </a:p>
          <a:p>
            <a:pPr eaLnBrk="0" hangingPunct="0">
              <a:spcBef>
                <a:spcPct val="0"/>
              </a:spcBef>
            </a:pPr>
            <a:endParaRPr lang="zh-CN" altLang="en-US" sz="2400" dirty="0">
              <a:latin typeface="+mn-ea"/>
              <a:ea typeface="+mn-ea"/>
            </a:endParaRPr>
          </a:p>
          <a:p>
            <a:pPr eaLnBrk="0" hangingPunct="0">
              <a:spcBef>
                <a:spcPct val="0"/>
              </a:spcBef>
            </a:pPr>
            <a:endParaRPr lang="zh-CN" altLang="en-US" sz="2400" dirty="0">
              <a:latin typeface="+mn-ea"/>
              <a:ea typeface="+mn-ea"/>
            </a:endParaRPr>
          </a:p>
          <a:p>
            <a:pPr eaLnBrk="0" hangingPunct="0">
              <a:spcBef>
                <a:spcPct val="0"/>
              </a:spcBef>
            </a:pPr>
            <a:endParaRPr lang="zh-CN" altLang="en-US" sz="2400" dirty="0">
              <a:latin typeface="+mn-ea"/>
              <a:ea typeface="+mn-ea"/>
            </a:endParaRPr>
          </a:p>
          <a:p>
            <a:pPr eaLnBrk="0" hangingPunct="0">
              <a:spcBef>
                <a:spcPct val="0"/>
              </a:spcBef>
            </a:pPr>
            <a:r>
              <a:rPr lang="zh-CN" altLang="en-US" sz="2400" dirty="0">
                <a:latin typeface="+mn-ea"/>
                <a:ea typeface="+mn-ea"/>
              </a:rPr>
              <a:t>                                            </a:t>
            </a:r>
          </a:p>
          <a:p>
            <a:pPr eaLnBrk="0" hangingPunct="0">
              <a:spcBef>
                <a:spcPct val="0"/>
              </a:spcBef>
            </a:pPr>
            <a:endParaRPr lang="zh-CN" altLang="en-US" sz="2400" dirty="0">
              <a:latin typeface="+mn-ea"/>
              <a:ea typeface="+mn-ea"/>
            </a:endParaRPr>
          </a:p>
          <a:p>
            <a:pPr eaLnBrk="0" hangingPunct="0">
              <a:spcBef>
                <a:spcPct val="0"/>
              </a:spcBef>
            </a:pPr>
            <a:r>
              <a:rPr lang="zh-CN" altLang="en-US" sz="2400" dirty="0">
                <a:latin typeface="+mn-ea"/>
                <a:ea typeface="+mn-ea"/>
              </a:rPr>
              <a:t>而响应的</a:t>
            </a:r>
            <a:r>
              <a:rPr lang="en-US" altLang="zh-CN" sz="2400" dirty="0">
                <a:latin typeface="+mn-ea"/>
                <a:ea typeface="+mn-ea"/>
              </a:rPr>
              <a:t>h(t)</a:t>
            </a:r>
            <a:r>
              <a:rPr lang="zh-CN" altLang="en-US" sz="2400" dirty="0">
                <a:latin typeface="+mn-ea"/>
                <a:ea typeface="+mn-ea"/>
              </a:rPr>
              <a:t>为</a:t>
            </a:r>
          </a:p>
        </p:txBody>
      </p:sp>
      <p:graphicFrame>
        <p:nvGraphicFramePr>
          <p:cNvPr id="61442" name="Object 5"/>
          <p:cNvGraphicFramePr>
            <a:graphicFrameLocks noChangeAspect="1"/>
          </p:cNvGraphicFramePr>
          <p:nvPr/>
        </p:nvGraphicFramePr>
        <p:xfrm>
          <a:off x="1835150" y="1412875"/>
          <a:ext cx="1152525" cy="358775"/>
        </p:xfrm>
        <a:graphic>
          <a:graphicData uri="http://schemas.openxmlformats.org/presentationml/2006/ole">
            <mc:AlternateContent xmlns:mc="http://schemas.openxmlformats.org/markup-compatibility/2006">
              <mc:Choice xmlns:v="urn:schemas-microsoft-com:vml" Requires="v">
                <p:oleObj spid="_x0000_s61707" r:id="rId4" imgW="583693" imgH="177646" progId="Equation.3">
                  <p:embed/>
                </p:oleObj>
              </mc:Choice>
              <mc:Fallback>
                <p:oleObj r:id="rId4" imgW="583693" imgH="17764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412875"/>
                        <a:ext cx="11525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3" name="Object 6"/>
          <p:cNvGraphicFramePr>
            <a:graphicFrameLocks noChangeAspect="1"/>
          </p:cNvGraphicFramePr>
          <p:nvPr/>
        </p:nvGraphicFramePr>
        <p:xfrm>
          <a:off x="4356100" y="1484313"/>
          <a:ext cx="287338" cy="287337"/>
        </p:xfrm>
        <a:graphic>
          <a:graphicData uri="http://schemas.openxmlformats.org/presentationml/2006/ole">
            <mc:AlternateContent xmlns:mc="http://schemas.openxmlformats.org/markup-compatibility/2006">
              <mc:Choice xmlns:v="urn:schemas-microsoft-com:vml" Requires="v">
                <p:oleObj spid="_x0000_s61708" r:id="rId6" imgW="139700" imgH="139700" progId="Equation.3">
                  <p:embed/>
                </p:oleObj>
              </mc:Choice>
              <mc:Fallback>
                <p:oleObj r:id="rId6" imgW="139700" imgH="139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6100" y="1484313"/>
                        <a:ext cx="287338"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9" name="Rectangle 10"/>
          <p:cNvSpPr>
            <a:spLocks noChangeArrowheads="1"/>
          </p:cNvSpPr>
          <p:nvPr/>
        </p:nvSpPr>
        <p:spPr bwMode="auto">
          <a:xfrm>
            <a:off x="3843338" y="3081338"/>
            <a:ext cx="9144000" cy="0"/>
          </a:xfrm>
          <a:prstGeom prst="rect">
            <a:avLst/>
          </a:prstGeom>
          <a:noFill/>
          <a:ln w="9525">
            <a:noFill/>
            <a:miter lim="800000"/>
            <a:headEnd/>
            <a:tailEnd/>
          </a:ln>
        </p:spPr>
        <p:txBody>
          <a:bodyPr>
            <a:spAutoFit/>
          </a:bodyPr>
          <a:lstStyle/>
          <a:p>
            <a:endParaRPr lang="zh-CN" altLang="en-US"/>
          </a:p>
        </p:txBody>
      </p:sp>
      <p:sp>
        <p:nvSpPr>
          <p:cNvPr id="61450" name="Rectangle 12"/>
          <p:cNvSpPr>
            <a:spLocks noChangeArrowheads="1"/>
          </p:cNvSpPr>
          <p:nvPr/>
        </p:nvSpPr>
        <p:spPr bwMode="auto">
          <a:xfrm>
            <a:off x="4500563" y="3357563"/>
            <a:ext cx="9144000" cy="0"/>
          </a:xfrm>
          <a:prstGeom prst="rect">
            <a:avLst/>
          </a:prstGeom>
          <a:noFill/>
          <a:ln w="9525">
            <a:noFill/>
            <a:miter lim="800000"/>
            <a:headEnd/>
            <a:tailEnd/>
          </a:ln>
        </p:spPr>
        <p:txBody>
          <a:bodyPr>
            <a:spAutoFit/>
          </a:bodyPr>
          <a:lstStyle/>
          <a:p>
            <a:endParaRPr lang="zh-CN" altLang="en-US"/>
          </a:p>
        </p:txBody>
      </p:sp>
      <p:graphicFrame>
        <p:nvGraphicFramePr>
          <p:cNvPr id="283651" name="Object 3"/>
          <p:cNvGraphicFramePr>
            <a:graphicFrameLocks noChangeAspect="1"/>
          </p:cNvGraphicFramePr>
          <p:nvPr/>
        </p:nvGraphicFramePr>
        <p:xfrm>
          <a:off x="827088" y="2133600"/>
          <a:ext cx="7416800" cy="2660650"/>
        </p:xfrm>
        <a:graphic>
          <a:graphicData uri="http://schemas.openxmlformats.org/presentationml/2006/ole">
            <mc:AlternateContent xmlns:mc="http://schemas.openxmlformats.org/markup-compatibility/2006">
              <mc:Choice xmlns:v="urn:schemas-microsoft-com:vml" Requires="v">
                <p:oleObj spid="_x0000_s61709" name="Equation" r:id="rId8" imgW="3822480" imgH="1371600" progId="Equation.DSMT4">
                  <p:embed/>
                </p:oleObj>
              </mc:Choice>
              <mc:Fallback>
                <p:oleObj name="Equation" r:id="rId8" imgW="3822480" imgH="13716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2133600"/>
                        <a:ext cx="7416800" cy="266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3652" name="Object 4"/>
          <p:cNvGraphicFramePr>
            <a:graphicFrameLocks noChangeAspect="1"/>
          </p:cNvGraphicFramePr>
          <p:nvPr/>
        </p:nvGraphicFramePr>
        <p:xfrm>
          <a:off x="3111500" y="5187950"/>
          <a:ext cx="3500438" cy="798513"/>
        </p:xfrm>
        <a:graphic>
          <a:graphicData uri="http://schemas.openxmlformats.org/presentationml/2006/ole">
            <mc:AlternateContent xmlns:mc="http://schemas.openxmlformats.org/markup-compatibility/2006">
              <mc:Choice xmlns:v="urn:schemas-microsoft-com:vml" Requires="v">
                <p:oleObj spid="_x0000_s61710" name="Equation" r:id="rId10" imgW="1892160" imgH="431640" progId="Equation.DSMT4">
                  <p:embed/>
                </p:oleObj>
              </mc:Choice>
              <mc:Fallback>
                <p:oleObj name="Equation" r:id="rId10" imgW="1892160" imgH="43164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1500" y="5187950"/>
                        <a:ext cx="3500438"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6" name="Object 11"/>
          <p:cNvGraphicFramePr>
            <a:graphicFrameLocks noChangeAspect="1"/>
          </p:cNvGraphicFramePr>
          <p:nvPr/>
        </p:nvGraphicFramePr>
        <p:xfrm>
          <a:off x="1116013" y="1844675"/>
          <a:ext cx="287337" cy="287338"/>
        </p:xfrm>
        <a:graphic>
          <a:graphicData uri="http://schemas.openxmlformats.org/presentationml/2006/ole">
            <mc:AlternateContent xmlns:mc="http://schemas.openxmlformats.org/markup-compatibility/2006">
              <mc:Choice xmlns:v="urn:schemas-microsoft-com:vml" Requires="v">
                <p:oleObj spid="_x0000_s61711" r:id="rId12" imgW="139700" imgH="139700" progId="Equation.3">
                  <p:embed/>
                </p:oleObj>
              </mc:Choice>
              <mc:Fallback>
                <p:oleObj r:id="rId12" imgW="139700" imgH="1397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1844675"/>
                        <a:ext cx="287337"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diamond(in)">
                                      <p:cBhvr>
                                        <p:cTn id="7" dur="2000"/>
                                        <p:tgtEl>
                                          <p:spTgt spid="2836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4997">
                                            <p:txEl>
                                              <p:pRg st="9" end="9"/>
                                            </p:txEl>
                                          </p:spTgt>
                                        </p:tgtEl>
                                        <p:attrNameLst>
                                          <p:attrName>style.visibility</p:attrName>
                                        </p:attrNameLst>
                                      </p:cBhvr>
                                      <p:to>
                                        <p:strVal val="visible"/>
                                      </p:to>
                                    </p:set>
                                    <p:anim calcmode="lin" valueType="num">
                                      <p:cBhvr additive="base">
                                        <p:cTn id="12" dur="500" fill="hold"/>
                                        <p:tgtEl>
                                          <p:spTgt spid="84997">
                                            <p:txEl>
                                              <p:pRg st="9" end="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499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iterate type="lt">
                                    <p:tmPct val="5000"/>
                                  </p:iterate>
                                  <p:childTnLst>
                                    <p:set>
                                      <p:cBhvr>
                                        <p:cTn id="17" dur="1" fill="hold">
                                          <p:stCondLst>
                                            <p:cond delay="0"/>
                                          </p:stCondLst>
                                        </p:cTn>
                                        <p:tgtEl>
                                          <p:spTgt spid="283652"/>
                                        </p:tgtEl>
                                        <p:attrNameLst>
                                          <p:attrName>style.visibility</p:attrName>
                                        </p:attrNameLst>
                                      </p:cBhvr>
                                      <p:to>
                                        <p:strVal val="visible"/>
                                      </p:to>
                                    </p:set>
                                    <p:anim calcmode="lin" valueType="num">
                                      <p:cBhvr>
                                        <p:cTn id="18" dur="1000" fill="hold"/>
                                        <p:tgtEl>
                                          <p:spTgt spid="283652"/>
                                        </p:tgtEl>
                                        <p:attrNameLst>
                                          <p:attrName>ppt_w</p:attrName>
                                        </p:attrNameLst>
                                      </p:cBhvr>
                                      <p:tavLst>
                                        <p:tav tm="0">
                                          <p:val>
                                            <p:fltVal val="0"/>
                                          </p:val>
                                        </p:tav>
                                        <p:tav tm="100000">
                                          <p:val>
                                            <p:strVal val="#ppt_w"/>
                                          </p:val>
                                        </p:tav>
                                      </p:tavLst>
                                    </p:anim>
                                    <p:anim calcmode="lin" valueType="num">
                                      <p:cBhvr>
                                        <p:cTn id="19" dur="1000" fill="hold"/>
                                        <p:tgtEl>
                                          <p:spTgt spid="283652"/>
                                        </p:tgtEl>
                                        <p:attrNameLst>
                                          <p:attrName>ppt_h</p:attrName>
                                        </p:attrNameLst>
                                      </p:cBhvr>
                                      <p:tavLst>
                                        <p:tav tm="0">
                                          <p:val>
                                            <p:fltVal val="0"/>
                                          </p:val>
                                        </p:tav>
                                        <p:tav tm="100000">
                                          <p:val>
                                            <p:strVal val="#ppt_h"/>
                                          </p:val>
                                        </p:tav>
                                      </p:tavLst>
                                    </p:anim>
                                    <p:anim calcmode="lin" valueType="num">
                                      <p:cBhvr>
                                        <p:cTn id="20" dur="1000" fill="hold"/>
                                        <p:tgtEl>
                                          <p:spTgt spid="283652"/>
                                        </p:tgtEl>
                                        <p:attrNameLst>
                                          <p:attrName>style.rotation</p:attrName>
                                        </p:attrNameLst>
                                      </p:cBhvr>
                                      <p:tavLst>
                                        <p:tav tm="0">
                                          <p:val>
                                            <p:fltVal val="90"/>
                                          </p:val>
                                        </p:tav>
                                        <p:tav tm="100000">
                                          <p:val>
                                            <p:fltVal val="0"/>
                                          </p:val>
                                        </p:tav>
                                      </p:tavLst>
                                    </p:anim>
                                    <p:animEffect transition="in" filter="fade">
                                      <p:cBhvr>
                                        <p:cTn id="21" dur="1000"/>
                                        <p:tgtEl>
                                          <p:spTgt spid="283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685800" y="609600"/>
            <a:ext cx="3886200" cy="1143000"/>
          </a:xfrm>
        </p:spPr>
        <p:txBody>
          <a:bodyPr/>
          <a:lstStyle/>
          <a:p>
            <a:pPr eaLnBrk="1" hangingPunct="1">
              <a:defRPr/>
            </a:pPr>
            <a:r>
              <a:rPr lang="zh-CN" altLang="en-US" sz="4000" b="1" dirty="0" smtClean="0">
                <a:solidFill>
                  <a:schemeClr val="accent2"/>
                </a:solidFill>
              </a:rPr>
              <a:t>时域波形</a:t>
            </a:r>
          </a:p>
        </p:txBody>
      </p:sp>
      <p:graphicFrame>
        <p:nvGraphicFramePr>
          <p:cNvPr id="164882" name="Object 18"/>
          <p:cNvGraphicFramePr>
            <a:graphicFrameLocks noGrp="1" noChangeAspect="1"/>
          </p:cNvGraphicFramePr>
          <p:nvPr>
            <p:ph sz="half" idx="1"/>
          </p:nvPr>
        </p:nvGraphicFramePr>
        <p:xfrm>
          <a:off x="684213" y="2420938"/>
          <a:ext cx="2808287" cy="2481262"/>
        </p:xfrm>
        <a:graphic>
          <a:graphicData uri="http://schemas.openxmlformats.org/presentationml/2006/ole">
            <mc:AlternateContent xmlns:mc="http://schemas.openxmlformats.org/markup-compatibility/2006">
              <mc:Choice xmlns:v="urn:schemas-microsoft-com:vml" Requires="v">
                <p:oleObj spid="_x0000_s63596" name="Visio" r:id="rId3" imgW="1679143" imgH="1484071" progId="Visio.Drawing.11">
                  <p:embed/>
                </p:oleObj>
              </mc:Choice>
              <mc:Fallback>
                <p:oleObj name="Visio" r:id="rId3" imgW="1679143" imgH="1484071" progId="Visio.Drawing.11">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420938"/>
                        <a:ext cx="2808287" cy="248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76" name="Object 12"/>
          <p:cNvGraphicFramePr>
            <a:graphicFrameLocks noGrp="1" noChangeAspect="1"/>
          </p:cNvGraphicFramePr>
          <p:nvPr>
            <p:ph sz="quarter" idx="2"/>
          </p:nvPr>
        </p:nvGraphicFramePr>
        <p:xfrm>
          <a:off x="3779838" y="2197100"/>
          <a:ext cx="4824412" cy="2890838"/>
        </p:xfrm>
        <a:graphic>
          <a:graphicData uri="http://schemas.openxmlformats.org/presentationml/2006/ole">
            <mc:AlternateContent xmlns:mc="http://schemas.openxmlformats.org/markup-compatibility/2006">
              <mc:Choice xmlns:v="urn:schemas-microsoft-com:vml" Requires="v">
                <p:oleObj spid="_x0000_s63597" name="Visio" r:id="rId5" imgW="3060714" imgH="1833408" progId="Visio.Drawing.11">
                  <p:embed/>
                </p:oleObj>
              </mc:Choice>
              <mc:Fallback>
                <p:oleObj name="Visio" r:id="rId5" imgW="3060714" imgH="1833408" progId="Visio.Drawing.11">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197100"/>
                        <a:ext cx="4824412" cy="289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6"/>
          <p:cNvSpPr>
            <a:spLocks noGrp="1"/>
          </p:cNvSpPr>
          <p:nvPr>
            <p:ph type="sldNum" sz="quarter" idx="4"/>
          </p:nvPr>
        </p:nvSpPr>
        <p:spPr/>
        <p:txBody>
          <a:bodyPr/>
          <a:lstStyle/>
          <a:p>
            <a:pPr>
              <a:defRPr/>
            </a:pPr>
            <a:r>
              <a:rPr lang="zh-CN" altLang="en-US" smtClean="0"/>
              <a:t>第</a:t>
            </a:r>
            <a:fld id="{C92D9DC2-A18E-45E0-85D6-8FF304A14D97}" type="slidenum">
              <a:rPr lang="zh-CN" altLang="en-US" smtClean="0"/>
              <a:pPr>
                <a:defRPr/>
              </a:pPr>
              <a:t>75</a:t>
            </a:fld>
            <a:r>
              <a:rPr lang="zh-CN" altLang="en-US" smtClean="0"/>
              <a:t>页</a:t>
            </a:r>
            <a:endParaRPr lang="zh-CN" altLang="en-US"/>
          </a:p>
        </p:txBody>
      </p:sp>
      <p:sp>
        <p:nvSpPr>
          <p:cNvPr id="63494" name="Rectangle 6"/>
          <p:cNvSpPr>
            <a:spLocks noChangeArrowheads="1"/>
          </p:cNvSpPr>
          <p:nvPr/>
        </p:nvSpPr>
        <p:spPr bwMode="auto">
          <a:xfrm>
            <a:off x="381000" y="5257800"/>
            <a:ext cx="7239000" cy="581025"/>
          </a:xfrm>
          <a:prstGeom prst="rect">
            <a:avLst/>
          </a:prstGeom>
          <a:noFill/>
          <a:ln w="9525">
            <a:noFill/>
            <a:miter lim="800000"/>
            <a:headEnd/>
            <a:tailEnd/>
          </a:ln>
        </p:spPr>
        <p:txBody>
          <a:bodyPr>
            <a:spAutoFit/>
          </a:bodyPr>
          <a:lstStyle/>
          <a:p>
            <a:pPr>
              <a:spcBef>
                <a:spcPct val="0"/>
              </a:spcBef>
            </a:pPr>
            <a:r>
              <a:rPr lang="en-US" altLang="zh-CN" sz="1600" b="0" dirty="0">
                <a:solidFill>
                  <a:srgbClr val="FF0066"/>
                </a:solidFill>
                <a:latin typeface="宋体" pitchFamily="2" charset="-122"/>
                <a:ea typeface="宋体" pitchFamily="2" charset="-122"/>
              </a:rPr>
              <a:t>                                   </a:t>
            </a:r>
            <a:r>
              <a:rPr lang="zh-CN" altLang="en-US" sz="1600" b="0" dirty="0">
                <a:solidFill>
                  <a:srgbClr val="FF0066"/>
                </a:solidFill>
                <a:latin typeface="宋体" pitchFamily="2" charset="-122"/>
                <a:ea typeface="宋体" pitchFamily="2" charset="-122"/>
              </a:rPr>
              <a:t>余弦滚降系统</a:t>
            </a:r>
          </a:p>
          <a:p>
            <a:pPr>
              <a:spcBef>
                <a:spcPct val="0"/>
              </a:spcBef>
            </a:pPr>
            <a:r>
              <a:rPr lang="zh-CN" altLang="en-US" sz="1600" b="0" dirty="0">
                <a:solidFill>
                  <a:srgbClr val="FF0066"/>
                </a:solidFill>
                <a:latin typeface="宋体" pitchFamily="2" charset="-122"/>
                <a:ea typeface="宋体" pitchFamily="2" charset="-122"/>
              </a:rPr>
              <a:t>          </a:t>
            </a:r>
            <a:r>
              <a:rPr lang="en-US" altLang="zh-CN" sz="1600" b="0" dirty="0" smtClean="0">
                <a:solidFill>
                  <a:srgbClr val="FF0066"/>
                </a:solidFill>
                <a:latin typeface="宋体" pitchFamily="2" charset="-122"/>
                <a:ea typeface="宋体" pitchFamily="2" charset="-122"/>
              </a:rPr>
              <a:t>(a)</a:t>
            </a:r>
            <a:r>
              <a:rPr lang="zh-CN" altLang="en-US" sz="1600" b="0" dirty="0">
                <a:solidFill>
                  <a:srgbClr val="FF0066"/>
                </a:solidFill>
                <a:latin typeface="宋体" pitchFamily="2" charset="-122"/>
                <a:ea typeface="宋体" pitchFamily="2" charset="-122"/>
              </a:rPr>
              <a:t>传输特性          </a:t>
            </a:r>
            <a:r>
              <a:rPr lang="zh-CN" altLang="en-US" sz="1600" b="0" dirty="0" smtClean="0">
                <a:solidFill>
                  <a:srgbClr val="FF0066"/>
                </a:solidFill>
                <a:latin typeface="宋体" pitchFamily="2" charset="-122"/>
                <a:ea typeface="宋体" pitchFamily="2" charset="-122"/>
              </a:rPr>
              <a:t>                   </a:t>
            </a:r>
            <a:r>
              <a:rPr lang="en-US" altLang="zh-CN" sz="1600" b="0" dirty="0">
                <a:solidFill>
                  <a:srgbClr val="FF0066"/>
                </a:solidFill>
                <a:latin typeface="宋体" pitchFamily="2" charset="-122"/>
                <a:ea typeface="宋体" pitchFamily="2" charset="-122"/>
              </a:rPr>
              <a:t>(b)</a:t>
            </a:r>
            <a:r>
              <a:rPr lang="zh-CN" altLang="en-US" sz="1600" b="0" dirty="0">
                <a:solidFill>
                  <a:srgbClr val="FF0066"/>
                </a:solidFill>
                <a:latin typeface="宋体" pitchFamily="2" charset="-122"/>
                <a:ea typeface="宋体" pitchFamily="2" charset="-122"/>
              </a:rPr>
              <a:t>冲激响应</a:t>
            </a:r>
            <a:endParaRPr lang="zh-CN" altLang="en-US" sz="2400" dirty="0">
              <a:latin typeface="隶书"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64882"/>
                                        </p:tgtEl>
                                        <p:attrNameLst>
                                          <p:attrName>style.visibility</p:attrName>
                                        </p:attrNameLst>
                                      </p:cBhvr>
                                      <p:to>
                                        <p:strVal val="visible"/>
                                      </p:to>
                                    </p:set>
                                    <p:animEffect transition="in" filter="plus(in)">
                                      <p:cBhvr>
                                        <p:cTn id="7" dur="2000"/>
                                        <p:tgtEl>
                                          <p:spTgt spid="16488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164876"/>
                                        </p:tgtEl>
                                        <p:attrNameLst>
                                          <p:attrName>style.visibility</p:attrName>
                                        </p:attrNameLst>
                                      </p:cBhvr>
                                      <p:to>
                                        <p:strVal val="visible"/>
                                      </p:to>
                                    </p:set>
                                    <p:animEffect transition="in" filter="plus(in)">
                                      <p:cBhvr>
                                        <p:cTn id="12" dur="2000"/>
                                        <p:tgtEl>
                                          <p:spTgt spid="164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4"/>
          </p:nvPr>
        </p:nvSpPr>
        <p:spPr/>
        <p:txBody>
          <a:bodyPr/>
          <a:lstStyle/>
          <a:p>
            <a:pPr>
              <a:defRPr/>
            </a:pPr>
            <a:r>
              <a:rPr lang="zh-CN" altLang="en-US" smtClean="0"/>
              <a:t>第</a:t>
            </a:r>
            <a:fld id="{6DC3A2B2-FC66-455C-8023-08807043E8C8}" type="slidenum">
              <a:rPr lang="zh-CN" altLang="en-US" smtClean="0"/>
              <a:pPr>
                <a:defRPr/>
              </a:pPr>
              <a:t>76</a:t>
            </a:fld>
            <a:r>
              <a:rPr lang="zh-CN" altLang="en-US" smtClean="0"/>
              <a:t>页</a:t>
            </a:r>
            <a:endParaRPr lang="zh-CN" altLang="en-US"/>
          </a:p>
        </p:txBody>
      </p:sp>
      <p:sp>
        <p:nvSpPr>
          <p:cNvPr id="88071" name="Rectangle 7"/>
          <p:cNvSpPr>
            <a:spLocks noChangeArrowheads="1"/>
          </p:cNvSpPr>
          <p:nvPr/>
        </p:nvSpPr>
        <p:spPr bwMode="auto">
          <a:xfrm>
            <a:off x="357158" y="1857364"/>
            <a:ext cx="8496300" cy="4154984"/>
          </a:xfrm>
          <a:prstGeom prst="rect">
            <a:avLst/>
          </a:prstGeom>
          <a:noFill/>
          <a:ln w="9525">
            <a:noFill/>
            <a:miter lim="800000"/>
            <a:headEnd/>
            <a:tailEnd/>
          </a:ln>
        </p:spPr>
        <p:txBody>
          <a:bodyPr>
            <a:spAutoFit/>
          </a:bodyPr>
          <a:lstStyle/>
          <a:p>
            <a:pPr>
              <a:spcBef>
                <a:spcPct val="0"/>
              </a:spcBef>
            </a:pPr>
            <a:r>
              <a:rPr lang="en-US" altLang="zh-CN" sz="2400" dirty="0">
                <a:latin typeface="+mj-ea"/>
                <a:ea typeface="+mj-ea"/>
              </a:rPr>
              <a:t>    </a:t>
            </a:r>
            <a:r>
              <a:rPr lang="zh-CN" altLang="en-US" sz="2400" dirty="0">
                <a:latin typeface="+mj-ea"/>
                <a:ea typeface="+mj-ea"/>
              </a:rPr>
              <a:t>升余弦滚降系统的</a:t>
            </a:r>
            <a:r>
              <a:rPr lang="en-US" altLang="zh-CN" sz="2400" dirty="0">
                <a:latin typeface="+mj-ea"/>
                <a:ea typeface="+mj-ea"/>
              </a:rPr>
              <a:t>h(t)</a:t>
            </a:r>
            <a:r>
              <a:rPr lang="zh-CN" altLang="en-US" sz="2400" dirty="0">
                <a:latin typeface="+mj-ea"/>
                <a:ea typeface="+mj-ea"/>
              </a:rPr>
              <a:t>满足抽样值上无串扰的传输条件，且各抽样值之间又增加了一个零点，其</a:t>
            </a:r>
            <a:r>
              <a:rPr lang="zh-CN" altLang="en-US" sz="2400" dirty="0">
                <a:solidFill>
                  <a:srgbClr val="D60093"/>
                </a:solidFill>
                <a:latin typeface="+mj-ea"/>
                <a:ea typeface="+mj-ea"/>
              </a:rPr>
              <a:t>尾部衰减较快</a:t>
            </a:r>
            <a:r>
              <a:rPr lang="en-US" altLang="zh-CN" sz="2400" dirty="0">
                <a:latin typeface="+mj-ea"/>
                <a:ea typeface="+mj-ea"/>
              </a:rPr>
              <a:t>(</a:t>
            </a:r>
            <a:r>
              <a:rPr lang="zh-CN" altLang="en-US" sz="2400" dirty="0">
                <a:latin typeface="+mj-ea"/>
                <a:ea typeface="+mj-ea"/>
              </a:rPr>
              <a:t>与         成反比</a:t>
            </a:r>
            <a:r>
              <a:rPr lang="en-US" altLang="zh-CN" sz="2400" dirty="0">
                <a:latin typeface="+mj-ea"/>
                <a:ea typeface="+mj-ea"/>
              </a:rPr>
              <a:t>)</a:t>
            </a:r>
            <a:r>
              <a:rPr lang="zh-CN" altLang="en-US" sz="2400" dirty="0">
                <a:latin typeface="+mj-ea"/>
                <a:ea typeface="+mj-ea"/>
              </a:rPr>
              <a:t>，这有利于减小码间串扰和位定时误差的影响。但这种系统的</a:t>
            </a:r>
            <a:r>
              <a:rPr lang="zh-CN" altLang="en-US" sz="2400" dirty="0">
                <a:solidFill>
                  <a:schemeClr val="accent2"/>
                </a:solidFill>
                <a:latin typeface="+mj-ea"/>
                <a:ea typeface="+mj-ea"/>
              </a:rPr>
              <a:t>频谱宽度是</a:t>
            </a:r>
            <a:r>
              <a:rPr lang="zh-CN" altLang="en-US" sz="2400" dirty="0">
                <a:latin typeface="+mj-ea"/>
                <a:ea typeface="+mj-ea"/>
              </a:rPr>
              <a:t>   </a:t>
            </a:r>
            <a:r>
              <a:rPr lang="en-US" altLang="zh-CN" sz="2400" dirty="0">
                <a:latin typeface="+mj-ea"/>
                <a:ea typeface="+mj-ea"/>
              </a:rPr>
              <a:t>= 0</a:t>
            </a:r>
            <a:r>
              <a:rPr lang="zh-CN" altLang="en-US" sz="2400" dirty="0">
                <a:latin typeface="+mj-ea"/>
                <a:ea typeface="+mj-ea"/>
              </a:rPr>
              <a:t>的</a:t>
            </a:r>
            <a:r>
              <a:rPr lang="en-US" altLang="zh-CN" sz="2400" dirty="0">
                <a:latin typeface="+mj-ea"/>
                <a:ea typeface="+mj-ea"/>
              </a:rPr>
              <a:t>2</a:t>
            </a:r>
            <a:r>
              <a:rPr lang="zh-CN" altLang="en-US" sz="2400" dirty="0">
                <a:latin typeface="+mj-ea"/>
                <a:ea typeface="+mj-ea"/>
              </a:rPr>
              <a:t>倍，因而频带利用率为</a:t>
            </a:r>
            <a:r>
              <a:rPr lang="en-US" altLang="zh-CN" sz="2400" dirty="0">
                <a:latin typeface="+mj-ea"/>
                <a:ea typeface="+mj-ea"/>
              </a:rPr>
              <a:t>1</a:t>
            </a:r>
            <a:r>
              <a:rPr lang="zh-CN" altLang="en-US" sz="2400" dirty="0">
                <a:latin typeface="+mj-ea"/>
                <a:ea typeface="+mj-ea"/>
              </a:rPr>
              <a:t>波特</a:t>
            </a:r>
            <a:r>
              <a:rPr lang="en-US" altLang="zh-CN" sz="2400" dirty="0">
                <a:latin typeface="+mj-ea"/>
                <a:ea typeface="+mj-ea"/>
              </a:rPr>
              <a:t>/</a:t>
            </a:r>
            <a:r>
              <a:rPr lang="zh-CN" altLang="en-US" sz="2400" dirty="0">
                <a:latin typeface="+mj-ea"/>
                <a:ea typeface="+mj-ea"/>
              </a:rPr>
              <a:t>赫，是最高利用率的一半。若 </a:t>
            </a:r>
            <a:r>
              <a:rPr lang="en-US" altLang="zh-CN" sz="2400" dirty="0">
                <a:latin typeface="+mj-ea"/>
                <a:ea typeface="+mj-ea"/>
              </a:rPr>
              <a:t>0〈 〈1</a:t>
            </a:r>
            <a:r>
              <a:rPr lang="zh-CN" altLang="en-US" sz="2400" dirty="0">
                <a:latin typeface="+mj-ea"/>
                <a:ea typeface="+mj-ea"/>
              </a:rPr>
              <a:t>，</a:t>
            </a:r>
            <a:r>
              <a:rPr lang="zh-CN" altLang="en-US" sz="2400" dirty="0">
                <a:solidFill>
                  <a:schemeClr val="accent2"/>
                </a:solidFill>
                <a:latin typeface="+mj-ea"/>
                <a:ea typeface="+mj-ea"/>
              </a:rPr>
              <a:t>带宽</a:t>
            </a:r>
            <a:r>
              <a:rPr lang="zh-CN" altLang="en-US" sz="2400" dirty="0">
                <a:latin typeface="+mj-ea"/>
                <a:ea typeface="+mj-ea"/>
              </a:rPr>
              <a:t>             赫，</a:t>
            </a:r>
            <a:r>
              <a:rPr lang="zh-CN" altLang="en-US" sz="2400" dirty="0">
                <a:solidFill>
                  <a:schemeClr val="accent2"/>
                </a:solidFill>
                <a:latin typeface="+mj-ea"/>
                <a:ea typeface="+mj-ea"/>
              </a:rPr>
              <a:t>频带利用率</a:t>
            </a:r>
            <a:r>
              <a:rPr lang="zh-CN" altLang="en-US" sz="2400" dirty="0">
                <a:latin typeface="+mj-ea"/>
                <a:ea typeface="+mj-ea"/>
              </a:rPr>
              <a:t>              波特</a:t>
            </a:r>
            <a:r>
              <a:rPr lang="en-US" altLang="zh-CN" sz="2400" dirty="0">
                <a:latin typeface="+mj-ea"/>
                <a:ea typeface="+mj-ea"/>
              </a:rPr>
              <a:t>/</a:t>
            </a:r>
            <a:r>
              <a:rPr lang="zh-CN" altLang="en-US" sz="2400" dirty="0">
                <a:latin typeface="+mj-ea"/>
                <a:ea typeface="+mj-ea"/>
              </a:rPr>
              <a:t>赫。</a:t>
            </a:r>
          </a:p>
          <a:p>
            <a:pPr>
              <a:spcBef>
                <a:spcPct val="0"/>
              </a:spcBef>
            </a:pPr>
            <a:endParaRPr lang="zh-CN" altLang="en-US" sz="2400" dirty="0">
              <a:latin typeface="+mj-ea"/>
              <a:ea typeface="+mj-ea"/>
            </a:endParaRPr>
          </a:p>
          <a:p>
            <a:pPr eaLnBrk="0" hangingPunct="0">
              <a:spcBef>
                <a:spcPct val="0"/>
              </a:spcBef>
            </a:pPr>
            <a:r>
              <a:rPr lang="zh-CN" altLang="en-US" sz="2400" dirty="0">
                <a:latin typeface="+mj-ea"/>
                <a:ea typeface="+mj-ea"/>
              </a:rPr>
              <a:t>    可得到滚降系数为</a:t>
            </a:r>
            <a:r>
              <a:rPr lang="en-US" altLang="zh-CN" sz="2400" dirty="0">
                <a:solidFill>
                  <a:schemeClr val="accent2"/>
                </a:solidFill>
                <a:latin typeface="+mj-ea"/>
                <a:ea typeface="+mj-ea"/>
              </a:rPr>
              <a:t>1</a:t>
            </a:r>
            <a:r>
              <a:rPr lang="zh-CN" altLang="en-US" sz="2400" dirty="0">
                <a:latin typeface="+mj-ea"/>
                <a:ea typeface="+mj-ea"/>
              </a:rPr>
              <a:t>时的</a:t>
            </a:r>
            <a:r>
              <a:rPr lang="zh-CN" altLang="en-US" sz="2400" dirty="0">
                <a:solidFill>
                  <a:srgbClr val="FF0000"/>
                </a:solidFill>
                <a:latin typeface="+mj-ea"/>
                <a:ea typeface="+mj-ea"/>
              </a:rPr>
              <a:t>升余弦</a:t>
            </a:r>
            <a:r>
              <a:rPr lang="zh-CN" altLang="en-US" sz="2400" dirty="0">
                <a:latin typeface="+mj-ea"/>
                <a:ea typeface="+mj-ea"/>
              </a:rPr>
              <a:t>指标为：</a:t>
            </a:r>
          </a:p>
          <a:p>
            <a:pPr eaLnBrk="0" hangingPunct="0">
              <a:spcBef>
                <a:spcPct val="0"/>
              </a:spcBef>
            </a:pPr>
            <a:r>
              <a:rPr lang="zh-CN" altLang="en-US" sz="2400" dirty="0">
                <a:solidFill>
                  <a:srgbClr val="D60093"/>
                </a:solidFill>
                <a:latin typeface="+mj-ea"/>
                <a:ea typeface="+mj-ea"/>
              </a:rPr>
              <a:t>                </a:t>
            </a:r>
            <a:r>
              <a:rPr lang="en-US" altLang="zh-CN" sz="2400" dirty="0">
                <a:solidFill>
                  <a:srgbClr val="D60093"/>
                </a:solidFill>
                <a:latin typeface="+mj-ea"/>
                <a:ea typeface="+mj-ea"/>
              </a:rPr>
              <a:t>B</a:t>
            </a:r>
            <a:r>
              <a:rPr lang="en-US" altLang="zh-CN" sz="2000" dirty="0">
                <a:solidFill>
                  <a:srgbClr val="D60093"/>
                </a:solidFill>
                <a:latin typeface="+mj-ea"/>
                <a:ea typeface="+mj-ea"/>
              </a:rPr>
              <a:t>s</a:t>
            </a:r>
            <a:r>
              <a:rPr lang="en-US" altLang="zh-CN" sz="2400" dirty="0">
                <a:solidFill>
                  <a:srgbClr val="D60093"/>
                </a:solidFill>
                <a:latin typeface="+mj-ea"/>
                <a:ea typeface="+mj-ea"/>
              </a:rPr>
              <a:t>=1/T</a:t>
            </a:r>
            <a:r>
              <a:rPr lang="en-US" altLang="zh-CN" sz="2000" dirty="0">
                <a:solidFill>
                  <a:srgbClr val="D60093"/>
                </a:solidFill>
                <a:latin typeface="+mj-ea"/>
                <a:ea typeface="+mj-ea"/>
              </a:rPr>
              <a:t>s    </a:t>
            </a:r>
            <a:r>
              <a:rPr lang="en-US" altLang="zh-CN" sz="2000" dirty="0" smtClean="0">
                <a:solidFill>
                  <a:srgbClr val="D60093"/>
                </a:solidFill>
                <a:latin typeface="+mj-ea"/>
                <a:ea typeface="+mj-ea"/>
              </a:rPr>
              <a:t> </a:t>
            </a:r>
            <a:r>
              <a:rPr lang="en-US" altLang="zh-CN" sz="2400" dirty="0" smtClean="0">
                <a:solidFill>
                  <a:srgbClr val="D60093"/>
                </a:solidFill>
                <a:latin typeface="+mj-ea"/>
                <a:ea typeface="+mj-ea"/>
              </a:rPr>
              <a:t>(</a:t>
            </a:r>
            <a:r>
              <a:rPr lang="en-US" altLang="zh-CN" sz="2400" dirty="0">
                <a:solidFill>
                  <a:srgbClr val="D60093"/>
                </a:solidFill>
                <a:latin typeface="+mj-ea"/>
                <a:ea typeface="+mj-ea"/>
              </a:rPr>
              <a:t>HZ)</a:t>
            </a:r>
          </a:p>
          <a:p>
            <a:pPr eaLnBrk="0" hangingPunct="0">
              <a:spcBef>
                <a:spcPct val="0"/>
              </a:spcBef>
            </a:pPr>
            <a:r>
              <a:rPr lang="en-US" altLang="zh-CN" sz="2000" dirty="0">
                <a:solidFill>
                  <a:srgbClr val="D60093"/>
                </a:solidFill>
                <a:latin typeface="+mj-ea"/>
                <a:ea typeface="+mj-ea"/>
              </a:rPr>
              <a:t>                   </a:t>
            </a:r>
            <a:r>
              <a:rPr lang="en-US" altLang="zh-CN" sz="2400" dirty="0">
                <a:solidFill>
                  <a:srgbClr val="D60093"/>
                </a:solidFill>
                <a:latin typeface="+mj-ea"/>
                <a:ea typeface="+mj-ea"/>
              </a:rPr>
              <a:t>R</a:t>
            </a:r>
            <a:r>
              <a:rPr lang="en-US" altLang="zh-CN" sz="1400" dirty="0">
                <a:solidFill>
                  <a:srgbClr val="D60093"/>
                </a:solidFill>
                <a:latin typeface="+mj-ea"/>
                <a:ea typeface="+mj-ea"/>
              </a:rPr>
              <a:t>B</a:t>
            </a:r>
            <a:r>
              <a:rPr lang="en-US" altLang="zh-CN" sz="2400" dirty="0">
                <a:solidFill>
                  <a:srgbClr val="D60093"/>
                </a:solidFill>
                <a:latin typeface="+mj-ea"/>
                <a:ea typeface="+mj-ea"/>
              </a:rPr>
              <a:t>=1/T</a:t>
            </a:r>
            <a:r>
              <a:rPr lang="en-US" altLang="zh-CN" sz="2000" dirty="0">
                <a:solidFill>
                  <a:srgbClr val="D60093"/>
                </a:solidFill>
                <a:latin typeface="+mj-ea"/>
                <a:ea typeface="+mj-ea"/>
              </a:rPr>
              <a:t>s</a:t>
            </a:r>
            <a:r>
              <a:rPr lang="en-US" altLang="zh-CN" sz="2400" dirty="0">
                <a:solidFill>
                  <a:srgbClr val="D60093"/>
                </a:solidFill>
                <a:latin typeface="+mj-ea"/>
                <a:ea typeface="+mj-ea"/>
              </a:rPr>
              <a:t>   </a:t>
            </a:r>
            <a:r>
              <a:rPr lang="en-US" altLang="zh-CN" sz="2400" dirty="0" smtClean="0">
                <a:solidFill>
                  <a:srgbClr val="D60093"/>
                </a:solidFill>
                <a:latin typeface="+mj-ea"/>
                <a:ea typeface="+mj-ea"/>
              </a:rPr>
              <a:t>  (</a:t>
            </a:r>
            <a:r>
              <a:rPr lang="en-US" altLang="zh-CN" sz="2400" dirty="0">
                <a:solidFill>
                  <a:srgbClr val="D60093"/>
                </a:solidFill>
                <a:latin typeface="+mj-ea"/>
                <a:ea typeface="+mj-ea"/>
              </a:rPr>
              <a:t>Bd)</a:t>
            </a:r>
          </a:p>
          <a:p>
            <a:pPr eaLnBrk="0" hangingPunct="0">
              <a:spcBef>
                <a:spcPct val="0"/>
              </a:spcBef>
            </a:pPr>
            <a:r>
              <a:rPr lang="en-US" altLang="zh-CN" sz="2400" dirty="0">
                <a:solidFill>
                  <a:srgbClr val="D60093"/>
                </a:solidFill>
                <a:latin typeface="+mj-ea"/>
                <a:ea typeface="+mj-ea"/>
              </a:rPr>
              <a:t>          </a:t>
            </a:r>
            <a:r>
              <a:rPr lang="zh-CN" altLang="en-US" sz="2400" dirty="0">
                <a:solidFill>
                  <a:srgbClr val="D60093"/>
                </a:solidFill>
                <a:latin typeface="+mj-ea"/>
                <a:ea typeface="+mj-ea"/>
              </a:rPr>
              <a:t>频带利用率</a:t>
            </a:r>
            <a:r>
              <a:rPr lang="en-US" altLang="zh-CN" sz="2400" dirty="0">
                <a:solidFill>
                  <a:srgbClr val="D60093"/>
                </a:solidFill>
                <a:latin typeface="+mj-ea"/>
                <a:ea typeface="+mj-ea"/>
              </a:rPr>
              <a:t>R</a:t>
            </a:r>
            <a:r>
              <a:rPr lang="en-US" altLang="zh-CN" sz="1400" dirty="0">
                <a:solidFill>
                  <a:srgbClr val="D60093"/>
                </a:solidFill>
                <a:latin typeface="+mj-ea"/>
                <a:ea typeface="+mj-ea"/>
              </a:rPr>
              <a:t>B</a:t>
            </a:r>
            <a:r>
              <a:rPr lang="en-US" altLang="zh-CN" sz="2400" dirty="0">
                <a:solidFill>
                  <a:srgbClr val="D60093"/>
                </a:solidFill>
                <a:latin typeface="+mj-ea"/>
                <a:ea typeface="+mj-ea"/>
              </a:rPr>
              <a:t>/B</a:t>
            </a:r>
            <a:r>
              <a:rPr lang="en-US" altLang="zh-CN" sz="2000" dirty="0">
                <a:solidFill>
                  <a:srgbClr val="D60093"/>
                </a:solidFill>
                <a:latin typeface="+mj-ea"/>
                <a:ea typeface="+mj-ea"/>
              </a:rPr>
              <a:t>s</a:t>
            </a:r>
            <a:r>
              <a:rPr lang="en-US" altLang="zh-CN" sz="2400" dirty="0">
                <a:solidFill>
                  <a:srgbClr val="D60093"/>
                </a:solidFill>
                <a:latin typeface="+mj-ea"/>
                <a:ea typeface="+mj-ea"/>
              </a:rPr>
              <a:t>=1 </a:t>
            </a:r>
            <a:r>
              <a:rPr lang="en-US" altLang="zh-CN" sz="2400" dirty="0" smtClean="0">
                <a:solidFill>
                  <a:srgbClr val="D60093"/>
                </a:solidFill>
                <a:latin typeface="+mj-ea"/>
                <a:ea typeface="+mj-ea"/>
              </a:rPr>
              <a:t>(</a:t>
            </a:r>
            <a:r>
              <a:rPr lang="en-US" altLang="zh-CN" sz="2400" dirty="0">
                <a:solidFill>
                  <a:srgbClr val="D60093"/>
                </a:solidFill>
                <a:latin typeface="+mj-ea"/>
                <a:ea typeface="+mj-ea"/>
              </a:rPr>
              <a:t>Bd/HZ)                 </a:t>
            </a:r>
            <a:endParaRPr lang="en-US" altLang="zh-CN" sz="2000" dirty="0">
              <a:solidFill>
                <a:srgbClr val="D60093"/>
              </a:solidFill>
              <a:latin typeface="+mj-ea"/>
              <a:ea typeface="+mj-ea"/>
            </a:endParaRPr>
          </a:p>
        </p:txBody>
      </p:sp>
      <p:graphicFrame>
        <p:nvGraphicFramePr>
          <p:cNvPr id="64514" name="Object 3"/>
          <p:cNvGraphicFramePr>
            <a:graphicFrameLocks noChangeAspect="1"/>
          </p:cNvGraphicFramePr>
          <p:nvPr/>
        </p:nvGraphicFramePr>
        <p:xfrm>
          <a:off x="8027988" y="2277120"/>
          <a:ext cx="328612" cy="431800"/>
        </p:xfrm>
        <a:graphic>
          <a:graphicData uri="http://schemas.openxmlformats.org/presentationml/2006/ole">
            <mc:AlternateContent xmlns:mc="http://schemas.openxmlformats.org/markup-compatibility/2006">
              <mc:Choice xmlns:v="urn:schemas-microsoft-com:vml" Requires="v">
                <p:oleObj spid="_x0000_s64784" r:id="rId3" imgW="152268" imgH="203024" progId="Equation.3">
                  <p:embed/>
                </p:oleObj>
              </mc:Choice>
              <mc:Fallback>
                <p:oleObj r:id="rId3" imgW="152268" imgH="2030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988" y="2277120"/>
                        <a:ext cx="3286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5" name="Object 4"/>
          <p:cNvGraphicFramePr>
            <a:graphicFrameLocks noChangeAspect="1"/>
          </p:cNvGraphicFramePr>
          <p:nvPr/>
        </p:nvGraphicFramePr>
        <p:xfrm>
          <a:off x="5076750" y="3429694"/>
          <a:ext cx="287338" cy="287338"/>
        </p:xfrm>
        <a:graphic>
          <a:graphicData uri="http://schemas.openxmlformats.org/presentationml/2006/ole">
            <mc:AlternateContent xmlns:mc="http://schemas.openxmlformats.org/markup-compatibility/2006">
              <mc:Choice xmlns:v="urn:schemas-microsoft-com:vml" Requires="v">
                <p:oleObj spid="_x0000_s64785" r:id="rId5" imgW="139700" imgH="139700" progId="Equation.3">
                  <p:embed/>
                </p:oleObj>
              </mc:Choice>
              <mc:Fallback>
                <p:oleObj r:id="rId5" imgW="139700" imgH="139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750" y="3429694"/>
                        <a:ext cx="287338"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6" name="Object 5"/>
          <p:cNvGraphicFramePr>
            <a:graphicFrameLocks noChangeAspect="1"/>
          </p:cNvGraphicFramePr>
          <p:nvPr/>
        </p:nvGraphicFramePr>
        <p:xfrm>
          <a:off x="3274963" y="3068067"/>
          <a:ext cx="288925" cy="288925"/>
        </p:xfrm>
        <a:graphic>
          <a:graphicData uri="http://schemas.openxmlformats.org/presentationml/2006/ole">
            <mc:AlternateContent xmlns:mc="http://schemas.openxmlformats.org/markup-compatibility/2006">
              <mc:Choice xmlns:v="urn:schemas-microsoft-com:vml" Requires="v">
                <p:oleObj spid="_x0000_s64786" r:id="rId7" imgW="139700" imgH="139700" progId="Equation.3">
                  <p:embed/>
                </p:oleObj>
              </mc:Choice>
              <mc:Fallback>
                <p:oleObj r:id="rId7" imgW="139700" imgH="139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4963" y="3068067"/>
                        <a:ext cx="2889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7" name="Object 6"/>
          <p:cNvGraphicFramePr>
            <a:graphicFrameLocks noChangeAspect="1"/>
          </p:cNvGraphicFramePr>
          <p:nvPr/>
        </p:nvGraphicFramePr>
        <p:xfrm>
          <a:off x="6659563" y="3400673"/>
          <a:ext cx="2016125" cy="460375"/>
        </p:xfrm>
        <a:graphic>
          <a:graphicData uri="http://schemas.openxmlformats.org/presentationml/2006/ole">
            <mc:AlternateContent xmlns:mc="http://schemas.openxmlformats.org/markup-compatibility/2006">
              <mc:Choice xmlns:v="urn:schemas-microsoft-com:vml" Requires="v">
                <p:oleObj spid="_x0000_s64787" name="Equation" r:id="rId8" imgW="1002865" imgH="228501" progId="Equation.DSMT4">
                  <p:embed/>
                </p:oleObj>
              </mc:Choice>
              <mc:Fallback>
                <p:oleObj name="Equation" r:id="rId8" imgW="1002865" imgH="228501"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9563" y="3400673"/>
                        <a:ext cx="20161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8" name="Object 7"/>
          <p:cNvGraphicFramePr>
            <a:graphicFrameLocks noChangeAspect="1"/>
          </p:cNvGraphicFramePr>
          <p:nvPr/>
        </p:nvGraphicFramePr>
        <p:xfrm>
          <a:off x="2627313" y="3749601"/>
          <a:ext cx="1943100" cy="471487"/>
        </p:xfrm>
        <a:graphic>
          <a:graphicData uri="http://schemas.openxmlformats.org/presentationml/2006/ole">
            <mc:AlternateContent xmlns:mc="http://schemas.openxmlformats.org/markup-compatibility/2006">
              <mc:Choice xmlns:v="urn:schemas-microsoft-com:vml" Requires="v">
                <p:oleObj spid="_x0000_s64788" r:id="rId10" imgW="825500" imgH="203200" progId="Equation.3">
                  <p:embed/>
                </p:oleObj>
              </mc:Choice>
              <mc:Fallback>
                <p:oleObj r:id="rId10" imgW="825500" imgH="2032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7313" y="3749601"/>
                        <a:ext cx="194310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88071">
                                            <p:txEl>
                                              <p:pRg st="2" end="2"/>
                                            </p:txEl>
                                          </p:spTgt>
                                        </p:tgtEl>
                                        <p:attrNameLst>
                                          <p:attrName>style.visibility</p:attrName>
                                        </p:attrNameLst>
                                      </p:cBhvr>
                                      <p:to>
                                        <p:strVal val="visible"/>
                                      </p:to>
                                    </p:set>
                                    <p:animEffect transition="in" filter="fade">
                                      <p:cBhvr>
                                        <p:cTn id="7" dur="800" decel="100000"/>
                                        <p:tgtEl>
                                          <p:spTgt spid="88071">
                                            <p:txEl>
                                              <p:pRg st="2" end="2"/>
                                            </p:txEl>
                                          </p:spTgt>
                                        </p:tgtEl>
                                      </p:cBhvr>
                                    </p:animEffect>
                                    <p:anim calcmode="lin" valueType="num">
                                      <p:cBhvr>
                                        <p:cTn id="8" dur="800" decel="100000" fill="hold"/>
                                        <p:tgtEl>
                                          <p:spTgt spid="88071">
                                            <p:txEl>
                                              <p:pRg st="2" end="2"/>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88071">
                                            <p:txEl>
                                              <p:pRg st="2" end="2"/>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88071">
                                            <p:txEl>
                                              <p:pRg st="2" end="2"/>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88071">
                                            <p:txEl>
                                              <p:pRg st="2" end="2"/>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88071">
                                            <p:txEl>
                                              <p:pRg st="2" end="2"/>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88071">
                                            <p:txEl>
                                              <p:pRg st="3" end="3"/>
                                            </p:txEl>
                                          </p:spTgt>
                                        </p:tgtEl>
                                        <p:attrNameLst>
                                          <p:attrName>style.visibility</p:attrName>
                                        </p:attrNameLst>
                                      </p:cBhvr>
                                      <p:to>
                                        <p:strVal val="visible"/>
                                      </p:to>
                                    </p:set>
                                    <p:animEffect transition="in" filter="fade">
                                      <p:cBhvr>
                                        <p:cTn id="15" dur="800" decel="100000"/>
                                        <p:tgtEl>
                                          <p:spTgt spid="88071">
                                            <p:txEl>
                                              <p:pRg st="3" end="3"/>
                                            </p:txEl>
                                          </p:spTgt>
                                        </p:tgtEl>
                                      </p:cBhvr>
                                    </p:animEffect>
                                    <p:anim calcmode="lin" valueType="num">
                                      <p:cBhvr>
                                        <p:cTn id="16" dur="800" decel="100000" fill="hold"/>
                                        <p:tgtEl>
                                          <p:spTgt spid="88071">
                                            <p:txEl>
                                              <p:pRg st="3" end="3"/>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88071">
                                            <p:txEl>
                                              <p:pRg st="3" end="3"/>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88071">
                                            <p:txEl>
                                              <p:pRg st="3" end="3"/>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88071">
                                            <p:txEl>
                                              <p:pRg st="3" end="3"/>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88071">
                                            <p:txEl>
                                              <p:pRg st="3" end="3"/>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88071">
                                            <p:txEl>
                                              <p:pRg st="4" end="4"/>
                                            </p:txEl>
                                          </p:spTgt>
                                        </p:tgtEl>
                                        <p:attrNameLst>
                                          <p:attrName>style.visibility</p:attrName>
                                        </p:attrNameLst>
                                      </p:cBhvr>
                                      <p:to>
                                        <p:strVal val="visible"/>
                                      </p:to>
                                    </p:set>
                                    <p:animEffect transition="in" filter="fade">
                                      <p:cBhvr>
                                        <p:cTn id="23" dur="800" decel="100000"/>
                                        <p:tgtEl>
                                          <p:spTgt spid="88071">
                                            <p:txEl>
                                              <p:pRg st="4" end="4"/>
                                            </p:txEl>
                                          </p:spTgt>
                                        </p:tgtEl>
                                      </p:cBhvr>
                                    </p:animEffect>
                                    <p:anim calcmode="lin" valueType="num">
                                      <p:cBhvr>
                                        <p:cTn id="24" dur="800" decel="100000" fill="hold"/>
                                        <p:tgtEl>
                                          <p:spTgt spid="88071">
                                            <p:txEl>
                                              <p:pRg st="4" end="4"/>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88071">
                                            <p:txEl>
                                              <p:pRg st="4" end="4"/>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88071">
                                            <p:txEl>
                                              <p:pRg st="4" end="4"/>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88071">
                                            <p:txEl>
                                              <p:pRg st="4" end="4"/>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88071">
                                            <p:txEl>
                                              <p:pRg st="4" end="4"/>
                                            </p:txEl>
                                          </p:spTgt>
                                        </p:tgtEl>
                                        <p:attrNameLst>
                                          <p:attrName>ppt_y</p:attrName>
                                        </p:attrNameLst>
                                      </p:cBhvr>
                                      <p:tavLst>
                                        <p:tav tm="0">
                                          <p:val>
                                            <p:strVal val="#ppt_y+0.1"/>
                                          </p:val>
                                        </p:tav>
                                        <p:tav tm="100000">
                                          <p:val>
                                            <p:strVal val="#ppt_y"/>
                                          </p:val>
                                        </p:tav>
                                      </p:tavLst>
                                    </p:anim>
                                  </p:childTnLst>
                                </p:cTn>
                              </p:par>
                              <p:par>
                                <p:cTn id="29" presetID="30" presetClass="entr" presetSubtype="0" fill="hold" nodeType="withEffect">
                                  <p:stCondLst>
                                    <p:cond delay="0"/>
                                  </p:stCondLst>
                                  <p:childTnLst>
                                    <p:set>
                                      <p:cBhvr>
                                        <p:cTn id="30" dur="1" fill="hold">
                                          <p:stCondLst>
                                            <p:cond delay="0"/>
                                          </p:stCondLst>
                                        </p:cTn>
                                        <p:tgtEl>
                                          <p:spTgt spid="88071">
                                            <p:txEl>
                                              <p:pRg st="5" end="5"/>
                                            </p:txEl>
                                          </p:spTgt>
                                        </p:tgtEl>
                                        <p:attrNameLst>
                                          <p:attrName>style.visibility</p:attrName>
                                        </p:attrNameLst>
                                      </p:cBhvr>
                                      <p:to>
                                        <p:strVal val="visible"/>
                                      </p:to>
                                    </p:set>
                                    <p:animEffect transition="in" filter="fade">
                                      <p:cBhvr>
                                        <p:cTn id="31" dur="800" decel="100000"/>
                                        <p:tgtEl>
                                          <p:spTgt spid="88071">
                                            <p:txEl>
                                              <p:pRg st="5" end="5"/>
                                            </p:txEl>
                                          </p:spTgt>
                                        </p:tgtEl>
                                      </p:cBhvr>
                                    </p:animEffect>
                                    <p:anim calcmode="lin" valueType="num">
                                      <p:cBhvr>
                                        <p:cTn id="32" dur="800" decel="100000" fill="hold"/>
                                        <p:tgtEl>
                                          <p:spTgt spid="88071">
                                            <p:txEl>
                                              <p:pRg st="5" end="5"/>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88071">
                                            <p:txEl>
                                              <p:pRg st="5" end="5"/>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88071">
                                            <p:txEl>
                                              <p:pRg st="5" end="5"/>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88071">
                                            <p:txEl>
                                              <p:pRg st="5" end="5"/>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88071">
                                            <p:txEl>
                                              <p:pRg st="5" end="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6" name="Rectangle 6"/>
          <p:cNvSpPr>
            <a:spLocks noGrp="1" noChangeArrowheads="1"/>
          </p:cNvSpPr>
          <p:nvPr>
            <p:ph idx="1"/>
          </p:nvPr>
        </p:nvSpPr>
        <p:spPr>
          <a:xfrm>
            <a:off x="0" y="1341438"/>
            <a:ext cx="8839200" cy="4724400"/>
          </a:xfrm>
        </p:spPr>
        <p:txBody>
          <a:bodyPr/>
          <a:lstStyle/>
          <a:p>
            <a:pPr eaLnBrk="1" hangingPunct="1">
              <a:buFontTx/>
              <a:buNone/>
            </a:pPr>
            <a:r>
              <a:rPr lang="en-US" altLang="zh-CN" sz="2400" b="1" dirty="0" smtClean="0">
                <a:effectLst/>
                <a:latin typeface="+mj-ea"/>
                <a:ea typeface="+mj-ea"/>
              </a:rPr>
              <a:t>      </a:t>
            </a:r>
            <a:r>
              <a:rPr lang="zh-CN" altLang="en-US" sz="2400" b="1" dirty="0" smtClean="0">
                <a:effectLst/>
                <a:latin typeface="+mj-ea"/>
                <a:ea typeface="+mj-ea"/>
              </a:rPr>
              <a:t>由上可得到滚降系数为</a:t>
            </a:r>
            <a:r>
              <a:rPr lang="en-US" altLang="zh-CN" sz="2400" b="1" dirty="0" smtClean="0">
                <a:solidFill>
                  <a:srgbClr val="D60093"/>
                </a:solidFill>
                <a:effectLst/>
                <a:latin typeface="+mj-ea"/>
                <a:ea typeface="+mj-ea"/>
              </a:rPr>
              <a:t>1</a:t>
            </a:r>
            <a:r>
              <a:rPr lang="zh-CN" altLang="en-US" sz="2400" b="1" dirty="0" smtClean="0">
                <a:effectLst/>
                <a:latin typeface="+mj-ea"/>
                <a:ea typeface="+mj-ea"/>
              </a:rPr>
              <a:t>时的特点如下： </a:t>
            </a:r>
          </a:p>
          <a:p>
            <a:pPr eaLnBrk="1" hangingPunct="1">
              <a:buFontTx/>
              <a:buNone/>
            </a:pPr>
            <a:r>
              <a:rPr lang="zh-CN" altLang="en-US" sz="2400" b="1" dirty="0" smtClean="0">
                <a:effectLst/>
                <a:latin typeface="+mj-ea"/>
                <a:ea typeface="+mj-ea"/>
              </a:rPr>
              <a:t>             </a:t>
            </a:r>
            <a:r>
              <a:rPr lang="en-US" altLang="zh-CN" sz="2400" b="1" dirty="0" smtClean="0">
                <a:solidFill>
                  <a:srgbClr val="D60093"/>
                </a:solidFill>
                <a:effectLst/>
                <a:latin typeface="+mj-ea"/>
                <a:ea typeface="+mj-ea"/>
              </a:rPr>
              <a:t>(1)</a:t>
            </a:r>
            <a:r>
              <a:rPr lang="en-US" altLang="zh-CN" sz="2400" b="1" dirty="0" smtClean="0">
                <a:effectLst/>
                <a:latin typeface="+mj-ea"/>
                <a:ea typeface="+mj-ea"/>
              </a:rPr>
              <a:t> H(ω)</a:t>
            </a:r>
            <a:r>
              <a:rPr lang="zh-CN" altLang="en-US" sz="2400" b="1" dirty="0" smtClean="0">
                <a:effectLst/>
                <a:latin typeface="+mj-ea"/>
                <a:ea typeface="+mj-ea"/>
              </a:rPr>
              <a:t>容易实现</a:t>
            </a:r>
            <a:r>
              <a:rPr lang="en-US" altLang="zh-CN" sz="2400" b="1" dirty="0" smtClean="0">
                <a:effectLst/>
                <a:latin typeface="+mj-ea"/>
                <a:ea typeface="+mj-ea"/>
              </a:rPr>
              <a:t>;</a:t>
            </a:r>
          </a:p>
          <a:p>
            <a:pPr eaLnBrk="1" hangingPunct="1">
              <a:buFontTx/>
              <a:buNone/>
            </a:pPr>
            <a:r>
              <a:rPr lang="en-US" altLang="zh-CN" sz="2400" b="1" dirty="0" smtClean="0">
                <a:solidFill>
                  <a:srgbClr val="D60093"/>
                </a:solidFill>
                <a:effectLst/>
                <a:latin typeface="+mj-ea"/>
                <a:ea typeface="+mj-ea"/>
              </a:rPr>
              <a:t>             (2)</a:t>
            </a:r>
            <a:r>
              <a:rPr lang="en-US" altLang="zh-CN" sz="2400" b="1" dirty="0" smtClean="0">
                <a:effectLst/>
                <a:latin typeface="+mj-ea"/>
                <a:ea typeface="+mj-ea"/>
              </a:rPr>
              <a:t> h(t)</a:t>
            </a:r>
            <a:r>
              <a:rPr lang="zh-CN" altLang="en-US" sz="2400" b="1" dirty="0" smtClean="0">
                <a:effectLst/>
                <a:latin typeface="+mj-ea"/>
                <a:ea typeface="+mj-ea"/>
              </a:rPr>
              <a:t>尾部收敛快</a:t>
            </a:r>
            <a:r>
              <a:rPr lang="en-US" altLang="zh-CN" sz="2400" b="1" dirty="0" smtClean="0">
                <a:effectLst/>
                <a:latin typeface="+mj-ea"/>
                <a:ea typeface="+mj-ea"/>
              </a:rPr>
              <a:t>;</a:t>
            </a:r>
          </a:p>
          <a:p>
            <a:pPr eaLnBrk="1" hangingPunct="1">
              <a:buFontTx/>
              <a:buNone/>
            </a:pPr>
            <a:r>
              <a:rPr lang="en-US" altLang="zh-CN" sz="2400" b="1" dirty="0" smtClean="0">
                <a:solidFill>
                  <a:srgbClr val="D60093"/>
                </a:solidFill>
                <a:effectLst/>
                <a:latin typeface="+mj-ea"/>
                <a:ea typeface="+mj-ea"/>
              </a:rPr>
              <a:t>             (3)</a:t>
            </a:r>
            <a:r>
              <a:rPr lang="en-US" altLang="zh-CN" sz="2400" b="1" dirty="0" smtClean="0">
                <a:effectLst/>
                <a:latin typeface="+mj-ea"/>
                <a:ea typeface="+mj-ea"/>
              </a:rPr>
              <a:t> </a:t>
            </a:r>
            <a:r>
              <a:rPr lang="zh-CN" altLang="en-US" sz="2400" b="1" dirty="0" smtClean="0">
                <a:effectLst/>
                <a:latin typeface="+mj-ea"/>
                <a:ea typeface="+mj-ea"/>
              </a:rPr>
              <a:t>由位定时带来的码间干扰小</a:t>
            </a:r>
            <a:r>
              <a:rPr lang="en-US" altLang="zh-CN" sz="2400" b="1" dirty="0" smtClean="0">
                <a:effectLst/>
                <a:latin typeface="+mj-ea"/>
                <a:ea typeface="+mj-ea"/>
              </a:rPr>
              <a:t>;</a:t>
            </a:r>
          </a:p>
          <a:p>
            <a:pPr eaLnBrk="1" hangingPunct="1">
              <a:buFontTx/>
              <a:buNone/>
            </a:pPr>
            <a:r>
              <a:rPr lang="en-US" altLang="zh-CN" sz="2400" b="1" dirty="0" smtClean="0">
                <a:effectLst/>
                <a:latin typeface="+mj-ea"/>
                <a:ea typeface="+mj-ea"/>
              </a:rPr>
              <a:t>             </a:t>
            </a:r>
            <a:r>
              <a:rPr lang="en-US" altLang="zh-CN" sz="2400" b="1" dirty="0" smtClean="0">
                <a:solidFill>
                  <a:srgbClr val="D60093"/>
                </a:solidFill>
                <a:effectLst/>
                <a:latin typeface="+mj-ea"/>
                <a:ea typeface="+mj-ea"/>
              </a:rPr>
              <a:t>(4)</a:t>
            </a:r>
            <a:r>
              <a:rPr lang="en-US" altLang="zh-CN" sz="2400" b="1" dirty="0" smtClean="0">
                <a:effectLst/>
                <a:latin typeface="+mj-ea"/>
                <a:ea typeface="+mj-ea"/>
              </a:rPr>
              <a:t> </a:t>
            </a:r>
            <a:r>
              <a:rPr lang="zh-CN" altLang="en-US" sz="2400" b="1" dirty="0" smtClean="0">
                <a:effectLst/>
                <a:latin typeface="+mj-ea"/>
                <a:ea typeface="+mj-ea"/>
              </a:rPr>
              <a:t>但是频带利用率变小。</a:t>
            </a:r>
          </a:p>
          <a:p>
            <a:pPr eaLnBrk="1" hangingPunct="1">
              <a:buFontTx/>
              <a:buNone/>
            </a:pPr>
            <a:r>
              <a:rPr lang="zh-CN" altLang="en-US" sz="2400" b="1" dirty="0" smtClean="0">
                <a:effectLst/>
                <a:latin typeface="+mj-ea"/>
                <a:ea typeface="+mj-ea"/>
              </a:rPr>
              <a:t>    </a:t>
            </a:r>
          </a:p>
          <a:p>
            <a:pPr eaLnBrk="1" hangingPunct="1">
              <a:buFontTx/>
              <a:buNone/>
            </a:pPr>
            <a:r>
              <a:rPr lang="zh-CN" altLang="en-US" sz="2400" b="1" dirty="0" smtClean="0">
                <a:effectLst/>
                <a:latin typeface="+mj-ea"/>
                <a:ea typeface="+mj-ea"/>
              </a:rPr>
              <a:t>      我们希望：</a:t>
            </a:r>
            <a:r>
              <a:rPr lang="en-US" altLang="zh-CN" sz="2400" b="1" dirty="0" smtClean="0">
                <a:effectLst/>
                <a:latin typeface="+mj-ea"/>
                <a:ea typeface="+mj-ea"/>
              </a:rPr>
              <a:t>H(ω)</a:t>
            </a:r>
            <a:r>
              <a:rPr lang="zh-CN" altLang="en-US" sz="2400" b="1" dirty="0" smtClean="0">
                <a:effectLst/>
                <a:latin typeface="+mj-ea"/>
                <a:ea typeface="+mj-ea"/>
              </a:rPr>
              <a:t>容易实现；</a:t>
            </a:r>
          </a:p>
          <a:p>
            <a:pPr eaLnBrk="1" hangingPunct="1">
              <a:buFontTx/>
              <a:buNone/>
            </a:pPr>
            <a:r>
              <a:rPr lang="zh-CN" altLang="en-US" sz="2400" b="1" dirty="0" smtClean="0">
                <a:effectLst/>
                <a:latin typeface="+mj-ea"/>
                <a:ea typeface="+mj-ea"/>
              </a:rPr>
              <a:t>                </a:t>
            </a:r>
            <a:r>
              <a:rPr lang="en-US" altLang="zh-CN" sz="2400" b="1" dirty="0" smtClean="0">
                <a:effectLst/>
                <a:latin typeface="+mj-ea"/>
                <a:ea typeface="+mj-ea"/>
              </a:rPr>
              <a:t>h(t)</a:t>
            </a:r>
            <a:r>
              <a:rPr lang="zh-CN" altLang="en-US" sz="2400" b="1" dirty="0" smtClean="0">
                <a:effectLst/>
                <a:latin typeface="+mj-ea"/>
                <a:ea typeface="+mj-ea"/>
              </a:rPr>
              <a:t>尾部收敛快；</a:t>
            </a:r>
          </a:p>
          <a:p>
            <a:pPr eaLnBrk="1" hangingPunct="1">
              <a:buFontTx/>
              <a:buNone/>
            </a:pPr>
            <a:r>
              <a:rPr lang="zh-CN" altLang="en-US" sz="2400" b="1" dirty="0" smtClean="0">
                <a:effectLst/>
                <a:latin typeface="+mj-ea"/>
                <a:ea typeface="+mj-ea"/>
              </a:rPr>
              <a:t>                频带利用率为</a:t>
            </a:r>
            <a:r>
              <a:rPr lang="en-US" altLang="zh-CN" sz="2400" b="1" dirty="0" smtClean="0">
                <a:effectLst/>
                <a:latin typeface="+mj-ea"/>
                <a:ea typeface="+mj-ea"/>
              </a:rPr>
              <a:t>2</a:t>
            </a:r>
            <a:r>
              <a:rPr lang="zh-CN" altLang="en-US" sz="2400" b="1" dirty="0" smtClean="0">
                <a:effectLst/>
                <a:latin typeface="+mj-ea"/>
                <a:ea typeface="+mj-ea"/>
              </a:rPr>
              <a:t>。</a:t>
            </a:r>
          </a:p>
          <a:p>
            <a:pPr eaLnBrk="1" hangingPunct="1">
              <a:buFontTx/>
              <a:buNone/>
            </a:pPr>
            <a:r>
              <a:rPr lang="zh-CN" altLang="en-US" sz="2400" b="1" dirty="0" smtClean="0">
                <a:effectLst/>
                <a:latin typeface="+mj-ea"/>
                <a:ea typeface="+mj-ea"/>
              </a:rPr>
              <a:t>                           </a:t>
            </a:r>
            <a:r>
              <a:rPr lang="en-US" altLang="zh-CN" sz="2400" b="1" dirty="0" smtClean="0">
                <a:solidFill>
                  <a:schemeClr val="accent2"/>
                </a:solidFill>
                <a:effectLst/>
                <a:latin typeface="+mj-ea"/>
                <a:ea typeface="+mj-ea"/>
              </a:rPr>
              <a:t>——</a:t>
            </a:r>
            <a:r>
              <a:rPr lang="zh-CN" altLang="en-US" sz="2400" b="1" dirty="0" smtClean="0">
                <a:solidFill>
                  <a:schemeClr val="accent2"/>
                </a:solidFill>
                <a:effectLst/>
                <a:latin typeface="+mj-ea"/>
                <a:ea typeface="+mj-ea"/>
              </a:rPr>
              <a:t>部分响应技术</a:t>
            </a:r>
          </a:p>
        </p:txBody>
      </p:sp>
      <p:sp>
        <p:nvSpPr>
          <p:cNvPr id="5" name="灯片编号占位符 4"/>
          <p:cNvSpPr>
            <a:spLocks noGrp="1"/>
          </p:cNvSpPr>
          <p:nvPr>
            <p:ph type="sldNum" sz="quarter" idx="4"/>
          </p:nvPr>
        </p:nvSpPr>
        <p:spPr/>
        <p:txBody>
          <a:bodyPr/>
          <a:lstStyle/>
          <a:p>
            <a:pPr>
              <a:defRPr/>
            </a:pPr>
            <a:r>
              <a:rPr lang="zh-CN" altLang="en-US" smtClean="0"/>
              <a:t>第</a:t>
            </a:r>
            <a:fld id="{99A173AA-E198-40F2-A5E8-DB660FB3814D}" type="slidenum">
              <a:rPr lang="zh-CN" altLang="en-US" smtClean="0"/>
              <a:pPr>
                <a:defRPr/>
              </a:pPr>
              <a:t>77</a:t>
            </a:fld>
            <a:r>
              <a:rPr lang="zh-CN" altLang="en-US" smtClean="0"/>
              <a:t>页</a:t>
            </a:r>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96966">
                                            <p:txEl>
                                              <p:pRg st="1" end="1"/>
                                            </p:txEl>
                                          </p:spTgt>
                                        </p:tgtEl>
                                        <p:attrNameLst>
                                          <p:attrName>style.visibility</p:attrName>
                                        </p:attrNameLst>
                                      </p:cBhvr>
                                      <p:to>
                                        <p:strVal val="visible"/>
                                      </p:to>
                                    </p:set>
                                    <p:animEffect transition="in" filter="strips(downRight)">
                                      <p:cBhvr>
                                        <p:cTn id="7" dur="500"/>
                                        <p:tgtEl>
                                          <p:spTgt spid="296966">
                                            <p:txEl>
                                              <p:pRg st="1" end="1"/>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296966">
                                            <p:txEl>
                                              <p:pRg st="2" end="2"/>
                                            </p:txEl>
                                          </p:spTgt>
                                        </p:tgtEl>
                                        <p:attrNameLst>
                                          <p:attrName>style.visibility</p:attrName>
                                        </p:attrNameLst>
                                      </p:cBhvr>
                                      <p:to>
                                        <p:strVal val="visible"/>
                                      </p:to>
                                    </p:set>
                                    <p:animEffect transition="in" filter="strips(downRight)">
                                      <p:cBhvr>
                                        <p:cTn id="10" dur="500"/>
                                        <p:tgtEl>
                                          <p:spTgt spid="296966">
                                            <p:txEl>
                                              <p:pRg st="2" end="2"/>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296966">
                                            <p:txEl>
                                              <p:pRg st="3" end="3"/>
                                            </p:txEl>
                                          </p:spTgt>
                                        </p:tgtEl>
                                        <p:attrNameLst>
                                          <p:attrName>style.visibility</p:attrName>
                                        </p:attrNameLst>
                                      </p:cBhvr>
                                      <p:to>
                                        <p:strVal val="visible"/>
                                      </p:to>
                                    </p:set>
                                    <p:animEffect transition="in" filter="strips(downRight)">
                                      <p:cBhvr>
                                        <p:cTn id="13" dur="500"/>
                                        <p:tgtEl>
                                          <p:spTgt spid="296966">
                                            <p:txEl>
                                              <p:pRg st="3" end="3"/>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296966">
                                            <p:txEl>
                                              <p:pRg st="4" end="4"/>
                                            </p:txEl>
                                          </p:spTgt>
                                        </p:tgtEl>
                                        <p:attrNameLst>
                                          <p:attrName>style.visibility</p:attrName>
                                        </p:attrNameLst>
                                      </p:cBhvr>
                                      <p:to>
                                        <p:strVal val="visible"/>
                                      </p:to>
                                    </p:set>
                                    <p:animEffect transition="in" filter="strips(downRight)">
                                      <p:cBhvr>
                                        <p:cTn id="16" dur="500"/>
                                        <p:tgtEl>
                                          <p:spTgt spid="29696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296966">
                                            <p:txEl>
                                              <p:pRg st="6" end="6"/>
                                            </p:txEl>
                                          </p:spTgt>
                                        </p:tgtEl>
                                        <p:attrNameLst>
                                          <p:attrName>style.visibility</p:attrName>
                                        </p:attrNameLst>
                                      </p:cBhvr>
                                      <p:to>
                                        <p:strVal val="visible"/>
                                      </p:to>
                                    </p:set>
                                    <p:animEffect transition="in" filter="strips(downRight)">
                                      <p:cBhvr>
                                        <p:cTn id="21" dur="500"/>
                                        <p:tgtEl>
                                          <p:spTgt spid="296966">
                                            <p:txEl>
                                              <p:pRg st="6" end="6"/>
                                            </p:txEl>
                                          </p:spTgt>
                                        </p:tgtEl>
                                      </p:cBhvr>
                                    </p:animEffect>
                                  </p:childTnLst>
                                </p:cTn>
                              </p:par>
                              <p:par>
                                <p:cTn id="22" presetID="18" presetClass="entr" presetSubtype="6" fill="hold" nodeType="withEffect">
                                  <p:stCondLst>
                                    <p:cond delay="0"/>
                                  </p:stCondLst>
                                  <p:childTnLst>
                                    <p:set>
                                      <p:cBhvr>
                                        <p:cTn id="23" dur="1" fill="hold">
                                          <p:stCondLst>
                                            <p:cond delay="0"/>
                                          </p:stCondLst>
                                        </p:cTn>
                                        <p:tgtEl>
                                          <p:spTgt spid="296966">
                                            <p:txEl>
                                              <p:pRg st="7" end="7"/>
                                            </p:txEl>
                                          </p:spTgt>
                                        </p:tgtEl>
                                        <p:attrNameLst>
                                          <p:attrName>style.visibility</p:attrName>
                                        </p:attrNameLst>
                                      </p:cBhvr>
                                      <p:to>
                                        <p:strVal val="visible"/>
                                      </p:to>
                                    </p:set>
                                    <p:animEffect transition="in" filter="strips(downRight)">
                                      <p:cBhvr>
                                        <p:cTn id="24" dur="500"/>
                                        <p:tgtEl>
                                          <p:spTgt spid="296966">
                                            <p:txEl>
                                              <p:pRg st="7" end="7"/>
                                            </p:txEl>
                                          </p:spTgt>
                                        </p:tgtEl>
                                      </p:cBhvr>
                                    </p:animEffect>
                                  </p:childTnLst>
                                </p:cTn>
                              </p:par>
                              <p:par>
                                <p:cTn id="25" presetID="18" presetClass="entr" presetSubtype="6" fill="hold" nodeType="withEffect">
                                  <p:stCondLst>
                                    <p:cond delay="0"/>
                                  </p:stCondLst>
                                  <p:childTnLst>
                                    <p:set>
                                      <p:cBhvr>
                                        <p:cTn id="26" dur="1" fill="hold">
                                          <p:stCondLst>
                                            <p:cond delay="0"/>
                                          </p:stCondLst>
                                        </p:cTn>
                                        <p:tgtEl>
                                          <p:spTgt spid="296966">
                                            <p:txEl>
                                              <p:pRg st="8" end="8"/>
                                            </p:txEl>
                                          </p:spTgt>
                                        </p:tgtEl>
                                        <p:attrNameLst>
                                          <p:attrName>style.visibility</p:attrName>
                                        </p:attrNameLst>
                                      </p:cBhvr>
                                      <p:to>
                                        <p:strVal val="visible"/>
                                      </p:to>
                                    </p:set>
                                    <p:animEffect transition="in" filter="strips(downRight)">
                                      <p:cBhvr>
                                        <p:cTn id="27" dur="500"/>
                                        <p:tgtEl>
                                          <p:spTgt spid="296966">
                                            <p:txEl>
                                              <p:pRg st="8" end="8"/>
                                            </p:txEl>
                                          </p:spTgt>
                                        </p:tgtEl>
                                      </p:cBhvr>
                                    </p:animEffect>
                                  </p:childTnLst>
                                </p:cTn>
                              </p:par>
                              <p:par>
                                <p:cTn id="28" presetID="18" presetClass="entr" presetSubtype="6" fill="hold" nodeType="withEffect">
                                  <p:stCondLst>
                                    <p:cond delay="0"/>
                                  </p:stCondLst>
                                  <p:childTnLst>
                                    <p:set>
                                      <p:cBhvr>
                                        <p:cTn id="29" dur="1" fill="hold">
                                          <p:stCondLst>
                                            <p:cond delay="0"/>
                                          </p:stCondLst>
                                        </p:cTn>
                                        <p:tgtEl>
                                          <p:spTgt spid="296966">
                                            <p:txEl>
                                              <p:pRg st="9" end="9"/>
                                            </p:txEl>
                                          </p:spTgt>
                                        </p:tgtEl>
                                        <p:attrNameLst>
                                          <p:attrName>style.visibility</p:attrName>
                                        </p:attrNameLst>
                                      </p:cBhvr>
                                      <p:to>
                                        <p:strVal val="visible"/>
                                      </p:to>
                                    </p:set>
                                    <p:animEffect transition="in" filter="strips(downRight)">
                                      <p:cBhvr>
                                        <p:cTn id="30" dur="500"/>
                                        <p:tgtEl>
                                          <p:spTgt spid="2969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要求掌握</a:t>
            </a:r>
            <a:endParaRPr lang="zh-CN" altLang="en-US" dirty="0"/>
          </a:p>
        </p:txBody>
      </p:sp>
      <p:sp>
        <p:nvSpPr>
          <p:cNvPr id="3" name="内容占位符 2"/>
          <p:cNvSpPr>
            <a:spLocks noGrp="1"/>
          </p:cNvSpPr>
          <p:nvPr>
            <p:ph idx="1"/>
          </p:nvPr>
        </p:nvSpPr>
        <p:spPr>
          <a:xfrm>
            <a:off x="685800" y="1484784"/>
            <a:ext cx="7772400" cy="4114800"/>
          </a:xfrm>
        </p:spPr>
        <p:txBody>
          <a:bodyPr/>
          <a:lstStyle/>
          <a:p>
            <a:pPr marL="0" indent="0"/>
            <a:r>
              <a:rPr lang="en-US" altLang="zh-CN" sz="2400" b="1" dirty="0">
                <a:solidFill>
                  <a:srgbClr val="FF0000"/>
                </a:solidFill>
              </a:rPr>
              <a:t>1</a:t>
            </a:r>
            <a:r>
              <a:rPr lang="zh-CN" altLang="en-US" sz="2400" b="1" dirty="0">
                <a:solidFill>
                  <a:srgbClr val="FF0000"/>
                </a:solidFill>
              </a:rPr>
              <a:t>、常用的无</a:t>
            </a:r>
            <a:r>
              <a:rPr lang="en-US" altLang="zh-CN" sz="2400" b="1" dirty="0">
                <a:solidFill>
                  <a:srgbClr val="FF0000"/>
                </a:solidFill>
              </a:rPr>
              <a:t>ISI</a:t>
            </a:r>
            <a:r>
              <a:rPr lang="zh-CN" altLang="en-US" sz="2400" b="1" dirty="0">
                <a:solidFill>
                  <a:srgbClr val="FF0000"/>
                </a:solidFill>
              </a:rPr>
              <a:t>的基带传输特性：</a:t>
            </a:r>
            <a:endParaRPr lang="en-US" altLang="zh-CN" sz="2400" b="1" dirty="0">
              <a:solidFill>
                <a:srgbClr val="FF0000"/>
              </a:solidFill>
            </a:endParaRPr>
          </a:p>
          <a:p>
            <a:pPr marL="857250" lvl="1" indent="-457200">
              <a:buFont typeface="Wingdings" panose="05000000000000000000" pitchFamily="2" charset="2"/>
              <a:buChar char="Ø"/>
            </a:pPr>
            <a:r>
              <a:rPr lang="zh-CN" altLang="en-US" sz="2000" dirty="0" smtClean="0"/>
              <a:t>理想低通滤波器</a:t>
            </a:r>
            <a:endParaRPr lang="en-US" altLang="zh-CN" sz="2000" dirty="0" smtClean="0"/>
          </a:p>
          <a:p>
            <a:pPr marL="857250" lvl="1" indent="-457200">
              <a:buFont typeface="Wingdings" panose="05000000000000000000" pitchFamily="2" charset="2"/>
              <a:buChar char="Ø"/>
            </a:pPr>
            <a:r>
              <a:rPr lang="zh-CN" altLang="en-US" sz="2000" dirty="0" smtClean="0"/>
              <a:t>滚降滤波器</a:t>
            </a:r>
            <a:endParaRPr lang="en-US" altLang="zh-CN" sz="2000" dirty="0" smtClean="0"/>
          </a:p>
          <a:p>
            <a:pPr marL="857250" lvl="1" indent="-457200">
              <a:buFont typeface="Wingdings" panose="05000000000000000000" pitchFamily="2" charset="2"/>
              <a:buChar char="Ø"/>
            </a:pPr>
            <a:r>
              <a:rPr lang="zh-CN" altLang="en-US" sz="2000" dirty="0" smtClean="0"/>
              <a:t>余弦滚降型</a:t>
            </a:r>
            <a:endParaRPr lang="en-US" altLang="zh-CN" sz="2000" dirty="0" smtClean="0"/>
          </a:p>
          <a:p>
            <a:pPr marL="857250" lvl="1" indent="-457200">
              <a:buFont typeface="Wingdings" panose="05000000000000000000" pitchFamily="2" charset="2"/>
              <a:buChar char="Ø"/>
            </a:pPr>
            <a:r>
              <a:rPr lang="zh-CN" altLang="en-US" sz="2000" dirty="0" smtClean="0"/>
              <a:t>升余弦型</a:t>
            </a:r>
            <a:endParaRPr lang="en-US" altLang="zh-CN" sz="2000" dirty="0" smtClean="0"/>
          </a:p>
          <a:p>
            <a:pPr marL="0" indent="0"/>
            <a:r>
              <a:rPr lang="en-US" altLang="zh-CN" sz="2400" b="1" dirty="0">
                <a:solidFill>
                  <a:srgbClr val="FF0000"/>
                </a:solidFill>
              </a:rPr>
              <a:t>2</a:t>
            </a:r>
            <a:r>
              <a:rPr lang="zh-CN" altLang="en-US" sz="2400" b="1" dirty="0">
                <a:solidFill>
                  <a:srgbClr val="FF0000"/>
                </a:solidFill>
              </a:rPr>
              <a:t>、基带系统设计与传输参数分析：</a:t>
            </a:r>
            <a:endParaRPr lang="en-US" altLang="zh-CN" sz="2400" b="1" dirty="0">
              <a:solidFill>
                <a:srgbClr val="FF0000"/>
              </a:solidFill>
            </a:endParaRPr>
          </a:p>
          <a:p>
            <a:pPr marL="857250" lvl="1" indent="-457200">
              <a:buFont typeface="Wingdings" panose="05000000000000000000" pitchFamily="2" charset="2"/>
              <a:buChar char="Ø"/>
            </a:pPr>
            <a:r>
              <a:rPr lang="zh-CN" altLang="en-US" sz="2000" dirty="0"/>
              <a:t>传输速率</a:t>
            </a:r>
            <a:r>
              <a:rPr lang="zh-CN" altLang="en-US" sz="2000" dirty="0" smtClean="0"/>
              <a:t>给定时：选择频带利用率高的、对定时要求不高的。</a:t>
            </a:r>
            <a:endParaRPr lang="en-US" altLang="zh-CN" sz="2000" dirty="0" smtClean="0"/>
          </a:p>
          <a:p>
            <a:pPr marL="857250" lvl="1" indent="-457200">
              <a:buFont typeface="Wingdings" panose="05000000000000000000" pitchFamily="2" charset="2"/>
              <a:buChar char="Ø"/>
            </a:pPr>
            <a:r>
              <a:rPr lang="zh-CN" altLang="en-US" sz="2000" dirty="0"/>
              <a:t>传输</a:t>
            </a:r>
            <a:r>
              <a:rPr lang="zh-CN" altLang="en-US" sz="2000" dirty="0" smtClean="0"/>
              <a:t>函数给定时：有无</a:t>
            </a:r>
            <a:r>
              <a:rPr lang="en-US" altLang="zh-CN" sz="2000" dirty="0" smtClean="0"/>
              <a:t>ISI</a:t>
            </a:r>
            <a:r>
              <a:rPr lang="zh-CN" altLang="en-US" sz="2000" dirty="0" smtClean="0"/>
              <a:t>、带宽大小、频带利用率大小以及实现的难易程度。</a:t>
            </a:r>
            <a:endParaRPr lang="zh-CN" altLang="en-US" sz="2000"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78</a:t>
            </a:fld>
            <a:r>
              <a:rPr lang="zh-CN" altLang="en-US" smtClean="0"/>
              <a:t>页</a:t>
            </a:r>
            <a:endParaRPr lang="zh-CN" altLang="en-US" dirty="0"/>
          </a:p>
        </p:txBody>
      </p:sp>
    </p:spTree>
    <p:extLst>
      <p:ext uri="{BB962C8B-B14F-4D97-AF65-F5344CB8AC3E}">
        <p14:creationId xmlns:p14="http://schemas.microsoft.com/office/powerpoint/2010/main" val="2268973139"/>
      </p:ext>
    </p:extLst>
  </p:cSld>
  <p:clrMapOvr>
    <a:masterClrMapping/>
  </p:clrMapOvr>
  <p:transition spd="med">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981200"/>
            <a:ext cx="5904656" cy="4114800"/>
          </a:xfrm>
        </p:spPr>
        <p:txBody>
          <a:bodyPr/>
          <a:lstStyle/>
          <a:p>
            <a:r>
              <a:rPr lang="zh-CN" altLang="en-US" sz="2400" dirty="0" smtClean="0"/>
              <a:t>例</a:t>
            </a:r>
            <a:r>
              <a:rPr lang="en-US" altLang="zh-CN" sz="2400" dirty="0" smtClean="0"/>
              <a:t>1</a:t>
            </a:r>
            <a:r>
              <a:rPr lang="zh-CN" altLang="en-US" sz="2400" dirty="0" smtClean="0"/>
              <a:t>、基带系统传输特性如图</a:t>
            </a:r>
            <a:r>
              <a:rPr lang="en-US" altLang="zh-CN" sz="2400" dirty="0" smtClean="0"/>
              <a:t> </a:t>
            </a:r>
          </a:p>
          <a:p>
            <a:pPr marL="514350" indent="-514350">
              <a:buFont typeface="+mj-ea"/>
              <a:buAutoNum type="circleNumDbPlain"/>
            </a:pPr>
            <a:r>
              <a:rPr lang="zh-CN" altLang="en-US" sz="2400" dirty="0" smtClean="0"/>
              <a:t>假设系统的码元速率为</a:t>
            </a:r>
            <a:r>
              <a:rPr lang="en-US" altLang="zh-CN" sz="2400" dirty="0" smtClean="0"/>
              <a:t>       </a:t>
            </a:r>
            <a:r>
              <a:rPr lang="zh-CN" altLang="en-US" sz="2400" dirty="0" smtClean="0"/>
              <a:t>，抽样时刻能否消除</a:t>
            </a:r>
            <a:r>
              <a:rPr lang="en-US" altLang="zh-CN" sz="2400" dirty="0" smtClean="0"/>
              <a:t>ISI</a:t>
            </a:r>
            <a:r>
              <a:rPr lang="zh-CN" altLang="en-US" sz="2400" dirty="0"/>
              <a:t>？</a:t>
            </a:r>
            <a:endParaRPr lang="en-US" altLang="zh-CN" sz="2400" dirty="0" smtClean="0"/>
          </a:p>
          <a:p>
            <a:pPr marL="514350" indent="-514350">
              <a:buFont typeface="+mj-ea"/>
              <a:buAutoNum type="circleNumDbPlain"/>
            </a:pPr>
            <a:r>
              <a:rPr lang="en-US" altLang="zh-CN" sz="2400" dirty="0" smtClean="0"/>
              <a:t> </a:t>
            </a:r>
            <a:r>
              <a:rPr lang="zh-CN" altLang="en-US" sz="2400" dirty="0" smtClean="0"/>
              <a:t>系统的最大无</a:t>
            </a:r>
            <a:r>
              <a:rPr lang="en-US" altLang="zh-CN" sz="2400" dirty="0" smtClean="0"/>
              <a:t>ISI</a:t>
            </a:r>
            <a:r>
              <a:rPr lang="zh-CN" altLang="en-US" sz="2400" dirty="0" smtClean="0"/>
              <a:t>码元速率？</a:t>
            </a:r>
            <a:endParaRPr lang="zh-CN" altLang="en-US" sz="2400"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79</a:t>
            </a:fld>
            <a:r>
              <a:rPr lang="zh-CN" altLang="en-US" smtClean="0"/>
              <a:t>页</a:t>
            </a:r>
            <a:endParaRPr lang="zh-CN" altLang="en-US" dirty="0"/>
          </a:p>
        </p:txBody>
      </p:sp>
      <p:sp>
        <p:nvSpPr>
          <p:cNvPr id="5" name="标题 9"/>
          <p:cNvSpPr>
            <a:spLocks noGrp="1"/>
          </p:cNvSpPr>
          <p:nvPr>
            <p:ph type="title"/>
          </p:nvPr>
        </p:nvSpPr>
        <p:spPr>
          <a:xfrm>
            <a:off x="685800" y="260648"/>
            <a:ext cx="3742184" cy="1143000"/>
          </a:xfrm>
        </p:spPr>
        <p:txBody>
          <a:bodyPr/>
          <a:lstStyle/>
          <a:p>
            <a:r>
              <a:rPr lang="zh-CN" altLang="en-US" dirty="0">
                <a:solidFill>
                  <a:schemeClr val="accent2"/>
                </a:solidFill>
              </a:rPr>
              <a:t>四</a:t>
            </a:r>
            <a:r>
              <a:rPr lang="zh-CN" altLang="en-US" dirty="0" smtClean="0">
                <a:solidFill>
                  <a:schemeClr val="accent2"/>
                </a:solidFill>
              </a:rPr>
              <a:t>、</a:t>
            </a:r>
            <a:r>
              <a:rPr lang="zh-CN" altLang="en-US" b="1" dirty="0" smtClean="0">
                <a:solidFill>
                  <a:schemeClr val="accent2"/>
                </a:solidFill>
              </a:rPr>
              <a:t>习题课</a:t>
            </a:r>
            <a:endParaRPr lang="zh-CN" altLang="en-US" dirty="0">
              <a:solidFill>
                <a:schemeClr val="accent2"/>
              </a:solidFill>
            </a:endParaRPr>
          </a:p>
        </p:txBody>
      </p:sp>
      <p:pic>
        <p:nvPicPr>
          <p:cNvPr id="2" name="图片 1"/>
          <p:cNvPicPr>
            <a:picLocks noChangeAspect="1"/>
          </p:cNvPicPr>
          <p:nvPr/>
        </p:nvPicPr>
        <p:blipFill>
          <a:blip r:embed="rId3"/>
          <a:stretch>
            <a:fillRect/>
          </a:stretch>
        </p:blipFill>
        <p:spPr>
          <a:xfrm>
            <a:off x="817431" y="4293096"/>
            <a:ext cx="3114255" cy="1730896"/>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4251040607"/>
              </p:ext>
            </p:extLst>
          </p:nvPr>
        </p:nvGraphicFramePr>
        <p:xfrm>
          <a:off x="3995936" y="2348880"/>
          <a:ext cx="593007" cy="504056"/>
        </p:xfrm>
        <a:graphic>
          <a:graphicData uri="http://schemas.openxmlformats.org/presentationml/2006/ole">
            <mc:AlternateContent xmlns:mc="http://schemas.openxmlformats.org/markup-compatibility/2006">
              <mc:Choice xmlns:v="urn:schemas-microsoft-com:vml" Requires="v">
                <p:oleObj spid="_x0000_s365658" name="Equation" r:id="rId4" imgW="507960" imgH="431640" progId="Equation.DSMT4">
                  <p:embed/>
                </p:oleObj>
              </mc:Choice>
              <mc:Fallback>
                <p:oleObj name="Equation" r:id="rId4" imgW="507960" imgH="431640" progId="Equation.DSMT4">
                  <p:embed/>
                  <p:pic>
                    <p:nvPicPr>
                      <p:cNvPr id="0" name=""/>
                      <p:cNvPicPr/>
                      <p:nvPr/>
                    </p:nvPicPr>
                    <p:blipFill>
                      <a:blip r:embed="rId5"/>
                      <a:stretch>
                        <a:fillRect/>
                      </a:stretch>
                    </p:blipFill>
                    <p:spPr>
                      <a:xfrm>
                        <a:off x="3995936" y="2348880"/>
                        <a:ext cx="593007" cy="50405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851406981"/>
              </p:ext>
            </p:extLst>
          </p:nvPr>
        </p:nvGraphicFramePr>
        <p:xfrm>
          <a:off x="6444208" y="575742"/>
          <a:ext cx="1509946" cy="512812"/>
        </p:xfrm>
        <a:graphic>
          <a:graphicData uri="http://schemas.openxmlformats.org/presentationml/2006/ole">
            <mc:AlternateContent xmlns:mc="http://schemas.openxmlformats.org/markup-compatibility/2006">
              <mc:Choice xmlns:v="urn:schemas-microsoft-com:vml" Requires="v">
                <p:oleObj spid="_x0000_s365659" name="Equation" r:id="rId6" imgW="672840" imgH="228600" progId="Equation.DSMT4">
                  <p:embed/>
                </p:oleObj>
              </mc:Choice>
              <mc:Fallback>
                <p:oleObj name="Equation" r:id="rId6" imgW="672840" imgH="228600" progId="Equation.DSMT4">
                  <p:embed/>
                  <p:pic>
                    <p:nvPicPr>
                      <p:cNvPr id="0" name=""/>
                      <p:cNvPicPr/>
                      <p:nvPr/>
                    </p:nvPicPr>
                    <p:blipFill>
                      <a:blip r:embed="rId7"/>
                      <a:stretch>
                        <a:fillRect/>
                      </a:stretch>
                    </p:blipFill>
                    <p:spPr>
                      <a:xfrm>
                        <a:off x="6444208" y="575742"/>
                        <a:ext cx="1509946" cy="512812"/>
                      </a:xfrm>
                      <a:prstGeom prst="rect">
                        <a:avLst/>
                      </a:prstGeom>
                    </p:spPr>
                  </p:pic>
                </p:oleObj>
              </mc:Fallback>
            </mc:AlternateContent>
          </a:graphicData>
        </a:graphic>
      </p:graphicFrame>
      <p:pic>
        <p:nvPicPr>
          <p:cNvPr id="8" name="图片 7"/>
          <p:cNvPicPr>
            <a:picLocks noChangeAspect="1"/>
          </p:cNvPicPr>
          <p:nvPr/>
        </p:nvPicPr>
        <p:blipFill>
          <a:blip r:embed="rId8"/>
          <a:stretch>
            <a:fillRect/>
          </a:stretch>
        </p:blipFill>
        <p:spPr>
          <a:xfrm>
            <a:off x="4355975" y="4149080"/>
            <a:ext cx="3502929" cy="1946920"/>
          </a:xfrm>
          <a:prstGeom prst="rect">
            <a:avLst/>
          </a:prstGeom>
        </p:spPr>
      </p:pic>
    </p:spTree>
    <p:extLst>
      <p:ext uri="{BB962C8B-B14F-4D97-AF65-F5344CB8AC3E}">
        <p14:creationId xmlns:p14="http://schemas.microsoft.com/office/powerpoint/2010/main" val="3790581888"/>
      </p:ext>
    </p:extLst>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4743456" cy="1143000"/>
          </a:xfrm>
        </p:spPr>
        <p:txBody>
          <a:bodyPr/>
          <a:lstStyle/>
          <a:p>
            <a:r>
              <a:rPr lang="zh-CN" altLang="en-US" b="1" dirty="0" smtClean="0">
                <a:solidFill>
                  <a:schemeClr val="accent2"/>
                </a:solidFill>
              </a:rPr>
              <a:t>各部分的作用</a:t>
            </a:r>
            <a:endParaRPr lang="zh-CN" altLang="en-US" b="1" dirty="0">
              <a:solidFill>
                <a:schemeClr val="accent2"/>
              </a:solidFill>
            </a:endParaRPr>
          </a:p>
        </p:txBody>
      </p:sp>
      <p:sp>
        <p:nvSpPr>
          <p:cNvPr id="3" name="内容占位符 2"/>
          <p:cNvSpPr>
            <a:spLocks noGrp="1"/>
          </p:cNvSpPr>
          <p:nvPr>
            <p:ph idx="1"/>
          </p:nvPr>
        </p:nvSpPr>
        <p:spPr>
          <a:xfrm>
            <a:off x="685800" y="1428736"/>
            <a:ext cx="7772400" cy="4667264"/>
          </a:xfrm>
        </p:spPr>
        <p:txBody>
          <a:bodyPr/>
          <a:lstStyle/>
          <a:p>
            <a:pPr>
              <a:buFont typeface="Wingdings" pitchFamily="2" charset="2"/>
              <a:buChar char="Ø"/>
            </a:pPr>
            <a:r>
              <a:rPr lang="zh-CN" altLang="en-US" sz="2400" b="1" dirty="0" smtClean="0"/>
              <a:t>信道信号形成器</a:t>
            </a:r>
            <a:r>
              <a:rPr lang="en-US" altLang="zh-CN" sz="2400" b="1" dirty="0" smtClean="0"/>
              <a:t>——</a:t>
            </a:r>
          </a:p>
          <a:p>
            <a:pPr marL="525463" indent="22225">
              <a:buClr>
                <a:srgbClr val="FF0000"/>
              </a:buClr>
              <a:buFont typeface="Wingdings" pitchFamily="2" charset="2"/>
              <a:buChar char="l"/>
            </a:pPr>
            <a:r>
              <a:rPr lang="zh-CN" altLang="en-US" sz="2000" b="1" dirty="0" smtClean="0"/>
              <a:t>把原始基带信号变换成适合于信道传输的基带信号，这种变换主要是通过码型变换和波形变换来实现的， 其</a:t>
            </a:r>
            <a:r>
              <a:rPr lang="zh-CN" altLang="en-US" sz="2000" b="1" dirty="0" smtClean="0">
                <a:solidFill>
                  <a:srgbClr val="FF0000"/>
                </a:solidFill>
              </a:rPr>
              <a:t>目的</a:t>
            </a:r>
            <a:r>
              <a:rPr lang="zh-CN" altLang="en-US" sz="2000" b="1" dirty="0" smtClean="0"/>
              <a:t>是与信道匹配， 便于传输，减小码间串扰，利于同步提取和抽样判决。</a:t>
            </a:r>
          </a:p>
          <a:p>
            <a:pPr marL="525463" indent="-525463">
              <a:buFont typeface="Wingdings" pitchFamily="2" charset="2"/>
              <a:buChar char="Ø"/>
            </a:pPr>
            <a:r>
              <a:rPr lang="zh-CN" altLang="en-US" sz="2400" b="1" dirty="0" smtClean="0"/>
              <a:t>接收滤波器</a:t>
            </a:r>
            <a:r>
              <a:rPr lang="en-US" altLang="zh-CN" sz="2400" b="1" dirty="0" smtClean="0"/>
              <a:t>——</a:t>
            </a:r>
          </a:p>
          <a:p>
            <a:pPr marL="525463" indent="22225">
              <a:buClr>
                <a:srgbClr val="FF0000"/>
              </a:buClr>
              <a:buFont typeface="Wingdings" pitchFamily="2" charset="2"/>
              <a:buChar char="l"/>
            </a:pPr>
            <a:r>
              <a:rPr lang="zh-CN" altLang="en-US" sz="2000" b="1" dirty="0" smtClean="0"/>
              <a:t>滤除带外噪声，对信道特性均衡，使输出的基带波形有利于抽样判决</a:t>
            </a:r>
          </a:p>
          <a:p>
            <a:pPr>
              <a:buFont typeface="Wingdings" pitchFamily="2" charset="2"/>
              <a:buChar char="Ø"/>
            </a:pPr>
            <a:r>
              <a:rPr lang="zh-CN" altLang="en-US" sz="2400" b="1" dirty="0" smtClean="0"/>
              <a:t>抽样判决器</a:t>
            </a:r>
            <a:r>
              <a:rPr lang="en-US" altLang="zh-CN" sz="2400" b="1" dirty="0" smtClean="0"/>
              <a:t>——</a:t>
            </a:r>
          </a:p>
          <a:p>
            <a:pPr marL="528638" indent="0">
              <a:buClr>
                <a:srgbClr val="FF0000"/>
              </a:buClr>
              <a:buFont typeface="Wingdings" pitchFamily="2" charset="2"/>
              <a:buChar char="l"/>
            </a:pPr>
            <a:r>
              <a:rPr lang="zh-CN" altLang="en-US" sz="2000" b="1" dirty="0" smtClean="0"/>
              <a:t>在传输特性不理想及噪声背景下，在规定时刻（由位定时脉冲控制）对接收滤波器的输出波形进行抽样判决，以</a:t>
            </a:r>
            <a:r>
              <a:rPr lang="zh-CN" altLang="en-US" sz="2000" b="1" dirty="0" smtClean="0">
                <a:solidFill>
                  <a:srgbClr val="FF0000"/>
                </a:solidFill>
              </a:rPr>
              <a:t>恢复或再生基带信号</a:t>
            </a:r>
            <a:r>
              <a:rPr lang="zh-CN" altLang="en-US" sz="2000" b="1" dirty="0" smtClean="0"/>
              <a:t>。而用来抽样的位定时脉冲则依靠同步提取电路从接收信号中提取，位定时的准确与否将直接影响判决效果。</a:t>
            </a:r>
            <a:endParaRPr lang="zh-CN" altLang="en-US" sz="20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8</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1772" y="1556792"/>
            <a:ext cx="7772400" cy="4114800"/>
          </a:xfrm>
        </p:spPr>
        <p:txBody>
          <a:bodyPr/>
          <a:lstStyle/>
          <a:p>
            <a:r>
              <a:rPr lang="zh-CN" altLang="en-US" dirty="0" smtClean="0"/>
              <a:t>例</a:t>
            </a:r>
            <a:r>
              <a:rPr lang="en-US" altLang="zh-CN" dirty="0" smtClean="0"/>
              <a:t>2</a:t>
            </a:r>
            <a:r>
              <a:rPr lang="zh-CN" altLang="en-US" dirty="0" smtClean="0"/>
              <a:t>：基带</a:t>
            </a:r>
            <a:r>
              <a:rPr lang="zh-CN" altLang="en-US" dirty="0"/>
              <a:t>系统传输特性如图</a:t>
            </a:r>
            <a:r>
              <a:rPr lang="en-US" altLang="zh-CN" dirty="0"/>
              <a:t> </a:t>
            </a:r>
          </a:p>
          <a:p>
            <a:pPr marL="514350" indent="-514350">
              <a:buFont typeface="+mj-ea"/>
              <a:buAutoNum type="circleNumDbPlain"/>
            </a:pPr>
            <a:r>
              <a:rPr lang="zh-CN" altLang="en-US" dirty="0" smtClean="0"/>
              <a:t>确定该系统无</a:t>
            </a:r>
            <a:r>
              <a:rPr lang="en-US" altLang="zh-CN" dirty="0" smtClean="0"/>
              <a:t>ISI</a:t>
            </a:r>
            <a:r>
              <a:rPr lang="zh-CN" altLang="en-US" dirty="0" smtClean="0"/>
              <a:t>的最高码元传输速率和频带利用率？</a:t>
            </a:r>
            <a:endParaRPr lang="en-US" altLang="zh-CN" dirty="0"/>
          </a:p>
          <a:p>
            <a:pPr marL="514350" indent="-514350">
              <a:buFont typeface="+mj-ea"/>
              <a:buAutoNum type="circleNumDbPlain"/>
            </a:pPr>
            <a:r>
              <a:rPr lang="en-US" altLang="zh-CN" dirty="0"/>
              <a:t> </a:t>
            </a:r>
            <a:r>
              <a:rPr lang="zh-CN" altLang="en-US" dirty="0" smtClean="0"/>
              <a:t>若以           速率传输，哪些速率可以消除</a:t>
            </a:r>
            <a:r>
              <a:rPr lang="en-US" altLang="zh-CN" dirty="0" smtClean="0"/>
              <a:t>ISI</a:t>
            </a:r>
            <a:r>
              <a:rPr lang="zh-CN" altLang="en-US" dirty="0" smtClean="0"/>
              <a:t>？</a:t>
            </a:r>
            <a:endParaRPr lang="zh-CN" altLang="en-US" dirty="0"/>
          </a:p>
          <a:p>
            <a:endParaRPr lang="zh-CN" altLang="en-US"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80</a:t>
            </a:fld>
            <a:r>
              <a:rPr lang="zh-CN" altLang="en-US" smtClean="0"/>
              <a:t>页</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520545684"/>
              </p:ext>
            </p:extLst>
          </p:nvPr>
        </p:nvGraphicFramePr>
        <p:xfrm>
          <a:off x="2195736" y="3140968"/>
          <a:ext cx="1008112" cy="715580"/>
        </p:xfrm>
        <a:graphic>
          <a:graphicData uri="http://schemas.openxmlformats.org/presentationml/2006/ole">
            <mc:AlternateContent xmlns:mc="http://schemas.openxmlformats.org/markup-compatibility/2006">
              <mc:Choice xmlns:v="urn:schemas-microsoft-com:vml" Requires="v">
                <p:oleObj spid="_x0000_s366671" name="Equation" r:id="rId3" imgW="609480" imgH="431640" progId="Equation.DSMT4">
                  <p:embed/>
                </p:oleObj>
              </mc:Choice>
              <mc:Fallback>
                <p:oleObj name="Equation" r:id="rId3" imgW="609480" imgH="431640" progId="Equation.DSMT4">
                  <p:embed/>
                  <p:pic>
                    <p:nvPicPr>
                      <p:cNvPr id="0" name=""/>
                      <p:cNvPicPr/>
                      <p:nvPr/>
                    </p:nvPicPr>
                    <p:blipFill>
                      <a:blip r:embed="rId4"/>
                      <a:stretch>
                        <a:fillRect/>
                      </a:stretch>
                    </p:blipFill>
                    <p:spPr>
                      <a:xfrm>
                        <a:off x="2195736" y="3140968"/>
                        <a:ext cx="1008112" cy="715580"/>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2253716" y="3856548"/>
            <a:ext cx="4608512" cy="2561401"/>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934568826"/>
              </p:ext>
            </p:extLst>
          </p:nvPr>
        </p:nvGraphicFramePr>
        <p:xfrm>
          <a:off x="6084168" y="426812"/>
          <a:ext cx="2251075" cy="512762"/>
        </p:xfrm>
        <a:graphic>
          <a:graphicData uri="http://schemas.openxmlformats.org/presentationml/2006/ole">
            <mc:AlternateContent xmlns:mc="http://schemas.openxmlformats.org/markup-compatibility/2006">
              <mc:Choice xmlns:v="urn:schemas-microsoft-com:vml" Requires="v">
                <p:oleObj spid="_x0000_s366672" name="Equation" r:id="rId6" imgW="1002960" imgH="228600" progId="Equation.DSMT4">
                  <p:embed/>
                </p:oleObj>
              </mc:Choice>
              <mc:Fallback>
                <p:oleObj name="Equation" r:id="rId6" imgW="1002960" imgH="228600" progId="Equation.DSMT4">
                  <p:embed/>
                  <p:pic>
                    <p:nvPicPr>
                      <p:cNvPr id="0" name=""/>
                      <p:cNvPicPr/>
                      <p:nvPr/>
                    </p:nvPicPr>
                    <p:blipFill>
                      <a:blip r:embed="rId7"/>
                      <a:stretch>
                        <a:fillRect/>
                      </a:stretch>
                    </p:blipFill>
                    <p:spPr>
                      <a:xfrm>
                        <a:off x="6084168" y="426812"/>
                        <a:ext cx="2251075" cy="51276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08397853"/>
              </p:ext>
            </p:extLst>
          </p:nvPr>
        </p:nvGraphicFramePr>
        <p:xfrm>
          <a:off x="6426200" y="1044575"/>
          <a:ext cx="1566863" cy="512763"/>
        </p:xfrm>
        <a:graphic>
          <a:graphicData uri="http://schemas.openxmlformats.org/presentationml/2006/ole">
            <mc:AlternateContent xmlns:mc="http://schemas.openxmlformats.org/markup-compatibility/2006">
              <mc:Choice xmlns:v="urn:schemas-microsoft-com:vml" Requires="v">
                <p:oleObj spid="_x0000_s366673" name="Equation" r:id="rId8" imgW="698400" imgH="228600" progId="Equation.DSMT4">
                  <p:embed/>
                </p:oleObj>
              </mc:Choice>
              <mc:Fallback>
                <p:oleObj name="Equation" r:id="rId8" imgW="698400" imgH="228600" progId="Equation.DSMT4">
                  <p:embed/>
                  <p:pic>
                    <p:nvPicPr>
                      <p:cNvPr id="0" name=""/>
                      <p:cNvPicPr/>
                      <p:nvPr/>
                    </p:nvPicPr>
                    <p:blipFill>
                      <a:blip r:embed="rId9"/>
                      <a:stretch>
                        <a:fillRect/>
                      </a:stretch>
                    </p:blipFill>
                    <p:spPr>
                      <a:xfrm>
                        <a:off x="6426200" y="1044575"/>
                        <a:ext cx="1566863" cy="512763"/>
                      </a:xfrm>
                      <a:prstGeom prst="rect">
                        <a:avLst/>
                      </a:prstGeom>
                    </p:spPr>
                  </p:pic>
                </p:oleObj>
              </mc:Fallback>
            </mc:AlternateContent>
          </a:graphicData>
        </a:graphic>
      </p:graphicFrame>
    </p:spTree>
    <p:extLst>
      <p:ext uri="{BB962C8B-B14F-4D97-AF65-F5344CB8AC3E}">
        <p14:creationId xmlns:p14="http://schemas.microsoft.com/office/powerpoint/2010/main" val="848766322"/>
      </p:ext>
    </p:extLst>
  </p:cSld>
  <p:clrMapOvr>
    <a:masterClrMapping/>
  </p:clrMapOvr>
  <p:transition spd="med">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1772" y="1556792"/>
            <a:ext cx="7772400" cy="4114800"/>
          </a:xfrm>
        </p:spPr>
        <p:txBody>
          <a:bodyPr/>
          <a:lstStyle/>
          <a:p>
            <a:r>
              <a:rPr lang="zh-CN" altLang="en-US" dirty="0" smtClean="0"/>
              <a:t>例</a:t>
            </a:r>
            <a:r>
              <a:rPr lang="en-US" altLang="zh-CN" dirty="0" smtClean="0"/>
              <a:t>3</a:t>
            </a:r>
            <a:r>
              <a:rPr lang="zh-CN" altLang="en-US" dirty="0" smtClean="0"/>
              <a:t>：某</a:t>
            </a:r>
            <a:r>
              <a:rPr lang="en-US" altLang="zh-CN" dirty="0" smtClean="0"/>
              <a:t>8</a:t>
            </a:r>
            <a:r>
              <a:rPr lang="zh-CN" altLang="en-US" dirty="0" smtClean="0"/>
              <a:t>电平的基带</a:t>
            </a:r>
            <a:r>
              <a:rPr lang="zh-CN" altLang="en-US" dirty="0"/>
              <a:t>系统</a:t>
            </a:r>
            <a:r>
              <a:rPr lang="zh-CN" altLang="en-US" dirty="0" smtClean="0"/>
              <a:t>传输速率</a:t>
            </a:r>
            <a:r>
              <a:rPr lang="en-US" altLang="zh-CN" dirty="0" smtClean="0"/>
              <a:t>8Kbps.</a:t>
            </a:r>
            <a:r>
              <a:rPr lang="zh-CN" altLang="en-US" dirty="0" smtClean="0"/>
              <a:t>若采用滚降系数为</a:t>
            </a:r>
            <a:r>
              <a:rPr lang="en-US" altLang="zh-CN" dirty="0" smtClean="0"/>
              <a:t>40%</a:t>
            </a:r>
            <a:r>
              <a:rPr lang="zh-CN" altLang="en-US" dirty="0" smtClean="0"/>
              <a:t>的余弦滚降特性信道传输，问系统的带宽是多少？</a:t>
            </a:r>
            <a:endParaRPr lang="zh-CN" altLang="en-US"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81</a:t>
            </a:fld>
            <a:r>
              <a:rPr lang="zh-CN" altLang="en-US" smtClean="0"/>
              <a:t>页</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746228238"/>
              </p:ext>
            </p:extLst>
          </p:nvPr>
        </p:nvGraphicFramePr>
        <p:xfrm>
          <a:off x="1216124" y="3212976"/>
          <a:ext cx="7228048" cy="2160240"/>
        </p:xfrm>
        <a:graphic>
          <a:graphicData uri="http://schemas.openxmlformats.org/presentationml/2006/ole">
            <mc:AlternateContent xmlns:mc="http://schemas.openxmlformats.org/markup-compatibility/2006">
              <mc:Choice xmlns:v="urn:schemas-microsoft-com:vml" Requires="v">
                <p:oleObj spid="_x0000_s367651" name="Equation" r:id="rId3" imgW="2971800" imgH="888840" progId="Equation.DSMT4">
                  <p:embed/>
                </p:oleObj>
              </mc:Choice>
              <mc:Fallback>
                <p:oleObj name="Equation" r:id="rId3" imgW="2971800" imgH="888840" progId="Equation.DSMT4">
                  <p:embed/>
                  <p:pic>
                    <p:nvPicPr>
                      <p:cNvPr id="0" name=""/>
                      <p:cNvPicPr/>
                      <p:nvPr/>
                    </p:nvPicPr>
                    <p:blipFill>
                      <a:blip r:embed="rId4"/>
                      <a:stretch>
                        <a:fillRect/>
                      </a:stretch>
                    </p:blipFill>
                    <p:spPr>
                      <a:xfrm>
                        <a:off x="1216124" y="3212976"/>
                        <a:ext cx="7228048" cy="2160240"/>
                      </a:xfrm>
                      <a:prstGeom prst="rect">
                        <a:avLst/>
                      </a:prstGeom>
                    </p:spPr>
                  </p:pic>
                </p:oleObj>
              </mc:Fallback>
            </mc:AlternateContent>
          </a:graphicData>
        </a:graphic>
      </p:graphicFrame>
    </p:spTree>
    <p:extLst>
      <p:ext uri="{BB962C8B-B14F-4D97-AF65-F5344CB8AC3E}">
        <p14:creationId xmlns:p14="http://schemas.microsoft.com/office/powerpoint/2010/main" val="4152690964"/>
      </p:ext>
    </p:extLst>
  </p:cSld>
  <p:clrMapOvr>
    <a:masterClrMapping/>
  </p:clrMapOvr>
  <p:transition spd="med">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1772" y="1556792"/>
            <a:ext cx="7772400" cy="4114800"/>
          </a:xfrm>
        </p:spPr>
        <p:txBody>
          <a:bodyPr/>
          <a:lstStyle/>
          <a:p>
            <a:r>
              <a:rPr lang="zh-CN" altLang="en-US" dirty="0" smtClean="0"/>
              <a:t>例</a:t>
            </a:r>
            <a:r>
              <a:rPr lang="en-US" altLang="zh-CN" dirty="0" smtClean="0"/>
              <a:t>4</a:t>
            </a:r>
            <a:r>
              <a:rPr lang="zh-CN" altLang="en-US" dirty="0" smtClean="0"/>
              <a:t>：为传输码元速率</a:t>
            </a:r>
            <a:r>
              <a:rPr lang="en-US" altLang="zh-CN" dirty="0" smtClean="0"/>
              <a:t>                 </a:t>
            </a:r>
            <a:r>
              <a:rPr lang="zh-CN" altLang="en-US" dirty="0" smtClean="0"/>
              <a:t>的数字基带信号，试问采用下图中那种传输特性较好？</a:t>
            </a:r>
            <a:endParaRPr lang="zh-CN" altLang="en-US"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82</a:t>
            </a:fld>
            <a:r>
              <a:rPr lang="zh-CN" altLang="en-US" smtClean="0"/>
              <a:t>页</a:t>
            </a:r>
            <a:endParaRPr lang="zh-CN" altLang="en-US" dirty="0"/>
          </a:p>
        </p:txBody>
      </p:sp>
      <p:graphicFrame>
        <p:nvGraphicFramePr>
          <p:cNvPr id="5" name="对象 4"/>
          <p:cNvGraphicFramePr>
            <a:graphicFrameLocks noChangeAspect="1"/>
          </p:cNvGraphicFramePr>
          <p:nvPr/>
        </p:nvGraphicFramePr>
        <p:xfrm>
          <a:off x="4716016" y="1556792"/>
          <a:ext cx="1514041" cy="480527"/>
        </p:xfrm>
        <a:graphic>
          <a:graphicData uri="http://schemas.openxmlformats.org/presentationml/2006/ole">
            <mc:AlternateContent xmlns:mc="http://schemas.openxmlformats.org/markup-compatibility/2006">
              <mc:Choice xmlns:v="urn:schemas-microsoft-com:vml" Requires="v">
                <p:oleObj spid="_x0000_s369697" name="Equation" r:id="rId3" imgW="761760" imgH="241200" progId="Equation.DSMT4">
                  <p:embed/>
                </p:oleObj>
              </mc:Choice>
              <mc:Fallback>
                <p:oleObj name="Equation" r:id="rId3" imgW="761760" imgH="241200" progId="Equation.DSMT4">
                  <p:embed/>
                  <p:pic>
                    <p:nvPicPr>
                      <p:cNvPr id="0" name=""/>
                      <p:cNvPicPr/>
                      <p:nvPr/>
                    </p:nvPicPr>
                    <p:blipFill>
                      <a:blip r:embed="rId4"/>
                      <a:stretch>
                        <a:fillRect/>
                      </a:stretch>
                    </p:blipFill>
                    <p:spPr>
                      <a:xfrm>
                        <a:off x="4716016" y="1556792"/>
                        <a:ext cx="1514041" cy="480527"/>
                      </a:xfrm>
                      <a:prstGeom prst="rect">
                        <a:avLst/>
                      </a:prstGeom>
                    </p:spPr>
                  </p:pic>
                </p:oleObj>
              </mc:Fallback>
            </mc:AlternateContent>
          </a:graphicData>
        </a:graphic>
      </p:graphicFrame>
      <p:pic>
        <p:nvPicPr>
          <p:cNvPr id="2" name="图片 1"/>
          <p:cNvPicPr>
            <a:picLocks noChangeAspect="1"/>
          </p:cNvPicPr>
          <p:nvPr/>
        </p:nvPicPr>
        <p:blipFill>
          <a:blip r:embed="rId5"/>
          <a:stretch>
            <a:fillRect/>
          </a:stretch>
        </p:blipFill>
        <p:spPr>
          <a:xfrm>
            <a:off x="1115616" y="2647442"/>
            <a:ext cx="6552728" cy="3379006"/>
          </a:xfrm>
          <a:prstGeom prst="rect">
            <a:avLst/>
          </a:prstGeom>
        </p:spPr>
      </p:pic>
    </p:spTree>
    <p:extLst>
      <p:ext uri="{BB962C8B-B14F-4D97-AF65-F5344CB8AC3E}">
        <p14:creationId xmlns:p14="http://schemas.microsoft.com/office/powerpoint/2010/main" val="3004177892"/>
      </p:ext>
    </p:extLst>
  </p:cSld>
  <p:clrMapOvr>
    <a:masterClrMapping/>
  </p:clrMapOvr>
  <p:transition spd="med">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5619" y="1204226"/>
            <a:ext cx="7772400" cy="2368790"/>
          </a:xfrm>
        </p:spPr>
        <p:txBody>
          <a:bodyPr/>
          <a:lstStyle/>
          <a:p>
            <a:r>
              <a:rPr lang="zh-CN" altLang="en-US" dirty="0" smtClean="0"/>
              <a:t>例</a:t>
            </a:r>
            <a:r>
              <a:rPr lang="en-US" altLang="zh-CN" dirty="0" smtClean="0"/>
              <a:t>5</a:t>
            </a:r>
            <a:r>
              <a:rPr lang="zh-CN" altLang="en-US" dirty="0" smtClean="0"/>
              <a:t>：设数字基带系统的传输特性</a:t>
            </a:r>
            <a:endParaRPr lang="en-US" altLang="zh-CN" dirty="0" smtClean="0"/>
          </a:p>
          <a:p>
            <a:pPr marL="514350" indent="-514350">
              <a:buFont typeface="+mj-ea"/>
              <a:buAutoNum type="circleNumDbPlain"/>
            </a:pPr>
            <a:r>
              <a:rPr lang="zh-CN" altLang="en-US" dirty="0" smtClean="0"/>
              <a:t>若符合奈奎斯特第一准则，请填充下表</a:t>
            </a:r>
            <a:endParaRPr lang="en-US" altLang="zh-CN" dirty="0" smtClean="0"/>
          </a:p>
          <a:p>
            <a:pPr marL="514350" indent="-514350">
              <a:buFont typeface="+mj-ea"/>
              <a:buAutoNum type="circleNumDbPlain"/>
            </a:pPr>
            <a:r>
              <a:rPr lang="zh-CN" altLang="en-US" dirty="0"/>
              <a:t>若</a:t>
            </a:r>
            <a:r>
              <a:rPr lang="zh-CN" altLang="en-US" dirty="0" smtClean="0"/>
              <a:t>以</a:t>
            </a:r>
            <a:r>
              <a:rPr lang="en-US" altLang="zh-CN" dirty="0" smtClean="0"/>
              <a:t>7200bps</a:t>
            </a:r>
            <a:r>
              <a:rPr lang="zh-CN" altLang="en-US" dirty="0" smtClean="0"/>
              <a:t>的速率传输</a:t>
            </a:r>
            <a:r>
              <a:rPr lang="en-US" altLang="zh-CN" dirty="0" smtClean="0"/>
              <a:t>8</a:t>
            </a:r>
            <a:r>
              <a:rPr lang="zh-CN" altLang="en-US" dirty="0" smtClean="0"/>
              <a:t>进制信号，试分析此时能否实现</a:t>
            </a:r>
            <a:r>
              <a:rPr lang="en-US" altLang="zh-CN" dirty="0" smtClean="0"/>
              <a:t>ISI</a:t>
            </a:r>
            <a:r>
              <a:rPr lang="zh-CN" altLang="en-US" dirty="0" smtClean="0"/>
              <a:t>传输。</a:t>
            </a:r>
            <a:endParaRPr lang="zh-CN" altLang="en-US"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83</a:t>
            </a:fld>
            <a:r>
              <a:rPr lang="zh-CN" altLang="en-US" smtClean="0"/>
              <a:t>页</a:t>
            </a:r>
            <a:endParaRPr lang="zh-CN" altLang="en-US" dirty="0"/>
          </a:p>
        </p:txBody>
      </p:sp>
      <p:pic>
        <p:nvPicPr>
          <p:cNvPr id="10" name="图片 9"/>
          <p:cNvPicPr>
            <a:picLocks noChangeAspect="1"/>
          </p:cNvPicPr>
          <p:nvPr/>
        </p:nvPicPr>
        <p:blipFill>
          <a:blip r:embed="rId3"/>
          <a:stretch>
            <a:fillRect/>
          </a:stretch>
        </p:blipFill>
        <p:spPr>
          <a:xfrm>
            <a:off x="3823076" y="3320668"/>
            <a:ext cx="4984943" cy="2124556"/>
          </a:xfrm>
          <a:prstGeom prst="rect">
            <a:avLst/>
          </a:prstGeom>
        </p:spPr>
      </p:pic>
      <p:pic>
        <p:nvPicPr>
          <p:cNvPr id="11" name="图片 10"/>
          <p:cNvPicPr>
            <a:picLocks noChangeAspect="1"/>
          </p:cNvPicPr>
          <p:nvPr/>
        </p:nvPicPr>
        <p:blipFill>
          <a:blip r:embed="rId4"/>
          <a:stretch>
            <a:fillRect/>
          </a:stretch>
        </p:blipFill>
        <p:spPr>
          <a:xfrm>
            <a:off x="446097" y="4849748"/>
            <a:ext cx="5351889" cy="1531556"/>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1595975019"/>
              </p:ext>
            </p:extLst>
          </p:nvPr>
        </p:nvGraphicFramePr>
        <p:xfrm>
          <a:off x="6346825" y="5614988"/>
          <a:ext cx="2136775" cy="512762"/>
        </p:xfrm>
        <a:graphic>
          <a:graphicData uri="http://schemas.openxmlformats.org/presentationml/2006/ole">
            <mc:AlternateContent xmlns:mc="http://schemas.openxmlformats.org/markup-compatibility/2006">
              <mc:Choice xmlns:v="urn:schemas-microsoft-com:vml" Requires="v">
                <p:oleObj spid="_x0000_s373766" name="Equation" r:id="rId5" imgW="952200" imgH="228600" progId="Equation.DSMT4">
                  <p:embed/>
                </p:oleObj>
              </mc:Choice>
              <mc:Fallback>
                <p:oleObj name="Equation" r:id="rId5" imgW="952200" imgH="228600" progId="Equation.DSMT4">
                  <p:embed/>
                  <p:pic>
                    <p:nvPicPr>
                      <p:cNvPr id="0" name=""/>
                      <p:cNvPicPr/>
                      <p:nvPr/>
                    </p:nvPicPr>
                    <p:blipFill>
                      <a:blip r:embed="rId6"/>
                      <a:stretch>
                        <a:fillRect/>
                      </a:stretch>
                    </p:blipFill>
                    <p:spPr>
                      <a:xfrm>
                        <a:off x="6346825" y="5614988"/>
                        <a:ext cx="2136775" cy="512762"/>
                      </a:xfrm>
                      <a:prstGeom prst="rect">
                        <a:avLst/>
                      </a:prstGeom>
                    </p:spPr>
                  </p:pic>
                </p:oleObj>
              </mc:Fallback>
            </mc:AlternateContent>
          </a:graphicData>
        </a:graphic>
      </p:graphicFrame>
    </p:spTree>
    <p:extLst>
      <p:ext uri="{BB962C8B-B14F-4D97-AF65-F5344CB8AC3E}">
        <p14:creationId xmlns:p14="http://schemas.microsoft.com/office/powerpoint/2010/main" val="3577603683"/>
      </p:ext>
    </p:extLst>
  </p:cSld>
  <p:clrMapOvr>
    <a:masterClrMapping/>
  </p:clrMapOvr>
  <p:transition spd="med">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5619" y="1204226"/>
            <a:ext cx="7772400" cy="4114800"/>
          </a:xfrm>
        </p:spPr>
        <p:txBody>
          <a:bodyPr/>
          <a:lstStyle/>
          <a:p>
            <a:r>
              <a:rPr lang="zh-CN" altLang="en-US" dirty="0" smtClean="0"/>
              <a:t>例</a:t>
            </a:r>
            <a:r>
              <a:rPr lang="en-US" altLang="zh-CN" dirty="0" smtClean="0"/>
              <a:t>6</a:t>
            </a:r>
            <a:r>
              <a:rPr lang="zh-CN" altLang="en-US" dirty="0" smtClean="0"/>
              <a:t>：若基带传输系统</a:t>
            </a:r>
            <a:endParaRPr lang="en-US" altLang="zh-CN" dirty="0" smtClean="0"/>
          </a:p>
          <a:p>
            <a:endParaRPr lang="en-US" altLang="zh-CN" dirty="0" smtClean="0"/>
          </a:p>
          <a:p>
            <a:endParaRPr lang="en-US" altLang="zh-CN" dirty="0"/>
          </a:p>
          <a:p>
            <a:endParaRPr lang="en-US" altLang="zh-CN" dirty="0"/>
          </a:p>
          <a:p>
            <a:pPr marL="514350" indent="-514350">
              <a:buFont typeface="+mj-ea"/>
              <a:buAutoNum type="circleNumDbPlain"/>
            </a:pPr>
            <a:r>
              <a:rPr lang="zh-CN" altLang="en-US" dirty="0" smtClean="0"/>
              <a:t>试求该系统无</a:t>
            </a:r>
            <a:r>
              <a:rPr lang="en-US" altLang="zh-CN" dirty="0" smtClean="0"/>
              <a:t>ISI</a:t>
            </a:r>
            <a:r>
              <a:rPr lang="zh-CN" altLang="en-US" dirty="0" smtClean="0"/>
              <a:t>时最大码元速率、滚降系数和最高频带利用率。</a:t>
            </a:r>
            <a:endParaRPr lang="en-US" altLang="zh-CN" dirty="0" smtClean="0"/>
          </a:p>
          <a:p>
            <a:pPr marL="514350" indent="-514350">
              <a:buFont typeface="+mj-ea"/>
              <a:buAutoNum type="circleNumDbPlain"/>
            </a:pPr>
            <a:r>
              <a:rPr lang="zh-CN" altLang="en-US" dirty="0" smtClean="0"/>
              <a:t>若 </a:t>
            </a:r>
            <a:r>
              <a:rPr lang="en-US" altLang="zh-CN" dirty="0" err="1" smtClean="0"/>
              <a:t>f</a:t>
            </a:r>
            <a:r>
              <a:rPr lang="en-US" altLang="zh-CN" sz="1200" dirty="0" err="1" smtClean="0"/>
              <a:t>N</a:t>
            </a:r>
            <a:r>
              <a:rPr lang="en-US" altLang="zh-CN" dirty="0" smtClean="0"/>
              <a:t>=1KHz</a:t>
            </a:r>
            <a:r>
              <a:rPr lang="zh-CN" altLang="en-US" dirty="0" smtClean="0"/>
              <a:t>，试讨论当采用十六进制，分别以</a:t>
            </a:r>
            <a:r>
              <a:rPr lang="en-US" altLang="zh-CN" dirty="0" smtClean="0"/>
              <a:t>8Kbps</a:t>
            </a:r>
            <a:r>
              <a:rPr lang="zh-CN" altLang="en-US" dirty="0" smtClean="0"/>
              <a:t>和</a:t>
            </a:r>
            <a:r>
              <a:rPr lang="en-US" altLang="zh-CN" dirty="0" smtClean="0"/>
              <a:t>6Kbps</a:t>
            </a:r>
            <a:r>
              <a:rPr lang="zh-CN" altLang="en-US" dirty="0" smtClean="0"/>
              <a:t>的速率传输时是否有</a:t>
            </a:r>
            <a:r>
              <a:rPr lang="en-US" altLang="zh-CN" dirty="0" smtClean="0"/>
              <a:t>ISI</a:t>
            </a:r>
            <a:r>
              <a:rPr lang="zh-CN" altLang="en-US" dirty="0" smtClean="0"/>
              <a:t>？</a:t>
            </a:r>
            <a:endParaRPr lang="en-US" altLang="zh-CN" dirty="0" smtClean="0"/>
          </a:p>
          <a:p>
            <a:pPr marL="514350" indent="-514350">
              <a:buFont typeface="+mj-ea"/>
              <a:buAutoNum type="circleNumDbPlain"/>
            </a:pPr>
            <a:endParaRPr lang="zh-CN" altLang="en-US"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84</a:t>
            </a:fld>
            <a:r>
              <a:rPr lang="zh-CN" altLang="en-US" smtClean="0"/>
              <a:t>页</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825328582"/>
              </p:ext>
            </p:extLst>
          </p:nvPr>
        </p:nvGraphicFramePr>
        <p:xfrm>
          <a:off x="1907704" y="1772816"/>
          <a:ext cx="5685942" cy="1615324"/>
        </p:xfrm>
        <a:graphic>
          <a:graphicData uri="http://schemas.openxmlformats.org/presentationml/2006/ole">
            <mc:AlternateContent xmlns:mc="http://schemas.openxmlformats.org/markup-compatibility/2006">
              <mc:Choice xmlns:v="urn:schemas-microsoft-com:vml" Requires="v">
                <p:oleObj spid="_x0000_s370718" name="Equation" r:id="rId3" imgW="2603160" imgH="736560" progId="Equation.DSMT4">
                  <p:embed/>
                </p:oleObj>
              </mc:Choice>
              <mc:Fallback>
                <p:oleObj name="Equation" r:id="rId3" imgW="2603160" imgH="736560" progId="Equation.DSMT4">
                  <p:embed/>
                  <p:pic>
                    <p:nvPicPr>
                      <p:cNvPr id="0" name=""/>
                      <p:cNvPicPr/>
                      <p:nvPr/>
                    </p:nvPicPr>
                    <p:blipFill>
                      <a:blip r:embed="rId4"/>
                      <a:stretch>
                        <a:fillRect/>
                      </a:stretch>
                    </p:blipFill>
                    <p:spPr>
                      <a:xfrm>
                        <a:off x="1907704" y="1772816"/>
                        <a:ext cx="5685942" cy="1615324"/>
                      </a:xfrm>
                      <a:prstGeom prst="rect">
                        <a:avLst/>
                      </a:prstGeom>
                    </p:spPr>
                  </p:pic>
                </p:oleObj>
              </mc:Fallback>
            </mc:AlternateContent>
          </a:graphicData>
        </a:graphic>
      </p:graphicFrame>
    </p:spTree>
    <p:extLst>
      <p:ext uri="{BB962C8B-B14F-4D97-AF65-F5344CB8AC3E}">
        <p14:creationId xmlns:p14="http://schemas.microsoft.com/office/powerpoint/2010/main" val="419252014"/>
      </p:ext>
    </p:extLst>
  </p:cSld>
  <p:clrMapOvr>
    <a:masterClrMapping/>
  </p:clrMapOvr>
  <p:transition spd="med">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5619" y="1204226"/>
            <a:ext cx="7772400" cy="4114800"/>
          </a:xfrm>
        </p:spPr>
        <p:txBody>
          <a:bodyPr/>
          <a:lstStyle/>
          <a:p>
            <a:r>
              <a:rPr lang="zh-CN" altLang="en-US" dirty="0" smtClean="0"/>
              <a:t>例</a:t>
            </a:r>
            <a:r>
              <a:rPr lang="en-US" altLang="zh-CN" dirty="0" smtClean="0"/>
              <a:t>7:</a:t>
            </a:r>
            <a:r>
              <a:rPr lang="zh-CN" altLang="en-US" dirty="0" smtClean="0"/>
              <a:t>试分析系统以              的速率传输时，下图中所示的各种        是否满足抽样点上无</a:t>
            </a:r>
            <a:r>
              <a:rPr lang="en-US" altLang="zh-CN" dirty="0" smtClean="0"/>
              <a:t>ISI</a:t>
            </a:r>
            <a:r>
              <a:rPr lang="zh-CN" altLang="en-US" dirty="0" smtClean="0"/>
              <a:t>？</a:t>
            </a:r>
            <a:endParaRPr lang="zh-CN" altLang="en-US"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85</a:t>
            </a:fld>
            <a:r>
              <a:rPr lang="zh-CN" altLang="en-US" smtClean="0"/>
              <a:t>页</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1957900022"/>
              </p:ext>
            </p:extLst>
          </p:nvPr>
        </p:nvGraphicFramePr>
        <p:xfrm>
          <a:off x="4453767" y="1052736"/>
          <a:ext cx="936104" cy="776281"/>
        </p:xfrm>
        <a:graphic>
          <a:graphicData uri="http://schemas.openxmlformats.org/presentationml/2006/ole">
            <mc:AlternateContent xmlns:mc="http://schemas.openxmlformats.org/markup-compatibility/2006">
              <mc:Choice xmlns:v="urn:schemas-microsoft-com:vml" Requires="v">
                <p:oleObj spid="_x0000_s371761" name="Equation" r:id="rId3" imgW="520560" imgH="431640" progId="Equation.DSMT4">
                  <p:embed/>
                </p:oleObj>
              </mc:Choice>
              <mc:Fallback>
                <p:oleObj name="Equation" r:id="rId3" imgW="520560" imgH="431640" progId="Equation.DSMT4">
                  <p:embed/>
                  <p:pic>
                    <p:nvPicPr>
                      <p:cNvPr id="0" name=""/>
                      <p:cNvPicPr/>
                      <p:nvPr/>
                    </p:nvPicPr>
                    <p:blipFill>
                      <a:blip r:embed="rId4"/>
                      <a:stretch>
                        <a:fillRect/>
                      </a:stretch>
                    </p:blipFill>
                    <p:spPr>
                      <a:xfrm>
                        <a:off x="4453767" y="1052736"/>
                        <a:ext cx="936104" cy="776281"/>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69380477"/>
              </p:ext>
            </p:extLst>
          </p:nvPr>
        </p:nvGraphicFramePr>
        <p:xfrm>
          <a:off x="4806950" y="1772816"/>
          <a:ext cx="752475" cy="457200"/>
        </p:xfrm>
        <a:graphic>
          <a:graphicData uri="http://schemas.openxmlformats.org/presentationml/2006/ole">
            <mc:AlternateContent xmlns:mc="http://schemas.openxmlformats.org/markup-compatibility/2006">
              <mc:Choice xmlns:v="urn:schemas-microsoft-com:vml" Requires="v">
                <p:oleObj spid="_x0000_s371762" name="Equation" r:id="rId5" imgW="419040" imgH="253800" progId="Equation.DSMT4">
                  <p:embed/>
                </p:oleObj>
              </mc:Choice>
              <mc:Fallback>
                <p:oleObj name="Equation" r:id="rId5" imgW="419040" imgH="253800" progId="Equation.DSMT4">
                  <p:embed/>
                  <p:pic>
                    <p:nvPicPr>
                      <p:cNvPr id="0" name=""/>
                      <p:cNvPicPr/>
                      <p:nvPr/>
                    </p:nvPicPr>
                    <p:blipFill>
                      <a:blip r:embed="rId6"/>
                      <a:stretch>
                        <a:fillRect/>
                      </a:stretch>
                    </p:blipFill>
                    <p:spPr>
                      <a:xfrm>
                        <a:off x="4806950" y="1772816"/>
                        <a:ext cx="752475" cy="457200"/>
                      </a:xfrm>
                      <a:prstGeom prst="rect">
                        <a:avLst/>
                      </a:prstGeom>
                    </p:spPr>
                  </p:pic>
                </p:oleObj>
              </mc:Fallback>
            </mc:AlternateContent>
          </a:graphicData>
        </a:graphic>
      </p:graphicFrame>
      <p:pic>
        <p:nvPicPr>
          <p:cNvPr id="5" name="图片 4"/>
          <p:cNvPicPr>
            <a:picLocks noChangeAspect="1"/>
          </p:cNvPicPr>
          <p:nvPr/>
        </p:nvPicPr>
        <p:blipFill>
          <a:blip r:embed="rId7"/>
          <a:stretch>
            <a:fillRect/>
          </a:stretch>
        </p:blipFill>
        <p:spPr>
          <a:xfrm>
            <a:off x="1023402" y="2708919"/>
            <a:ext cx="6932973" cy="3902891"/>
          </a:xfrm>
          <a:prstGeom prst="rect">
            <a:avLst/>
          </a:prstGeom>
        </p:spPr>
      </p:pic>
    </p:spTree>
    <p:extLst>
      <p:ext uri="{BB962C8B-B14F-4D97-AF65-F5344CB8AC3E}">
        <p14:creationId xmlns:p14="http://schemas.microsoft.com/office/powerpoint/2010/main" val="2867915570"/>
      </p:ext>
    </p:extLst>
  </p:cSld>
  <p:clrMapOvr>
    <a:masterClrMapping/>
  </p:clrMapOvr>
  <p:transition spd="med">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Rectangle 6"/>
          <p:cNvSpPr>
            <a:spLocks noChangeArrowheads="1"/>
          </p:cNvSpPr>
          <p:nvPr/>
        </p:nvSpPr>
        <p:spPr bwMode="auto">
          <a:xfrm>
            <a:off x="395288" y="1341438"/>
            <a:ext cx="8458200" cy="5016758"/>
          </a:xfrm>
          <a:prstGeom prst="rect">
            <a:avLst/>
          </a:prstGeom>
          <a:noFill/>
          <a:ln w="9525">
            <a:noFill/>
            <a:miter lim="800000"/>
            <a:headEnd/>
            <a:tailEnd/>
          </a:ln>
        </p:spPr>
        <p:txBody>
          <a:bodyPr>
            <a:spAutoFit/>
          </a:bodyPr>
          <a:lstStyle/>
          <a:p>
            <a:pPr indent="304800">
              <a:spcBef>
                <a:spcPct val="0"/>
              </a:spcBef>
              <a:buFont typeface="Wingdings" pitchFamily="2" charset="2"/>
              <a:buChar char="Ø"/>
            </a:pPr>
            <a:r>
              <a:rPr lang="en-US" altLang="zh-CN" sz="2400" dirty="0">
                <a:latin typeface="+mj-ea"/>
                <a:ea typeface="+mj-ea"/>
              </a:rPr>
              <a:t>  </a:t>
            </a:r>
            <a:r>
              <a:rPr lang="zh-CN" altLang="en-US" sz="2400" dirty="0">
                <a:latin typeface="+mj-ea"/>
                <a:ea typeface="+mj-ea"/>
              </a:rPr>
              <a:t>分析模型为  </a:t>
            </a:r>
          </a:p>
          <a:p>
            <a:pPr indent="304800">
              <a:spcBef>
                <a:spcPct val="0"/>
              </a:spcBef>
            </a:pPr>
            <a:endParaRPr lang="zh-CN" altLang="en-US" sz="2400" dirty="0">
              <a:latin typeface="+mj-ea"/>
              <a:ea typeface="+mj-ea"/>
            </a:endParaRPr>
          </a:p>
          <a:p>
            <a:pPr indent="304800">
              <a:spcBef>
                <a:spcPct val="0"/>
              </a:spcBef>
            </a:pPr>
            <a:endParaRPr lang="zh-CN" altLang="en-US" sz="2400" dirty="0">
              <a:latin typeface="+mj-ea"/>
              <a:ea typeface="+mj-ea"/>
            </a:endParaRPr>
          </a:p>
          <a:p>
            <a:pPr indent="304800">
              <a:spcBef>
                <a:spcPct val="0"/>
              </a:spcBef>
            </a:pPr>
            <a:endParaRPr lang="zh-CN" altLang="en-US" sz="2400" dirty="0">
              <a:latin typeface="+mj-ea"/>
              <a:ea typeface="+mj-ea"/>
            </a:endParaRPr>
          </a:p>
          <a:p>
            <a:pPr indent="304800">
              <a:spcBef>
                <a:spcPct val="0"/>
              </a:spcBef>
            </a:pPr>
            <a:endParaRPr lang="zh-CN" altLang="en-US" sz="2400" dirty="0">
              <a:latin typeface="+mj-ea"/>
              <a:ea typeface="+mj-ea"/>
            </a:endParaRPr>
          </a:p>
          <a:p>
            <a:pPr indent="304800">
              <a:spcBef>
                <a:spcPct val="0"/>
              </a:spcBef>
            </a:pPr>
            <a:endParaRPr lang="zh-CN" altLang="en-US" sz="2400" dirty="0">
              <a:latin typeface="+mj-ea"/>
              <a:ea typeface="+mj-ea"/>
            </a:endParaRPr>
          </a:p>
          <a:p>
            <a:pPr indent="304800">
              <a:spcBef>
                <a:spcPct val="0"/>
              </a:spcBef>
            </a:pPr>
            <a:r>
              <a:rPr lang="zh-CN" altLang="en-US" sz="2400" dirty="0">
                <a:solidFill>
                  <a:schemeClr val="accent2"/>
                </a:solidFill>
                <a:latin typeface="+mj-ea"/>
                <a:ea typeface="+mj-ea"/>
              </a:rPr>
              <a:t>  码间串扰</a:t>
            </a:r>
            <a:r>
              <a:rPr lang="zh-CN" altLang="en-US" sz="2400" dirty="0">
                <a:latin typeface="+mj-ea"/>
                <a:ea typeface="+mj-ea"/>
              </a:rPr>
              <a:t>和</a:t>
            </a:r>
            <a:r>
              <a:rPr lang="zh-CN" altLang="en-US" sz="2400" dirty="0">
                <a:solidFill>
                  <a:schemeClr val="accent2"/>
                </a:solidFill>
                <a:latin typeface="+mj-ea"/>
                <a:ea typeface="+mj-ea"/>
              </a:rPr>
              <a:t>信道噪声</a:t>
            </a:r>
            <a:r>
              <a:rPr lang="zh-CN" altLang="en-US" sz="2400" dirty="0">
                <a:latin typeface="+mj-ea"/>
                <a:ea typeface="+mj-ea"/>
              </a:rPr>
              <a:t>是影响接收端正确判决而造成误码的两个因素。</a:t>
            </a:r>
          </a:p>
          <a:p>
            <a:pPr indent="304800" eaLnBrk="0" hangingPunct="0">
              <a:spcBef>
                <a:spcPct val="0"/>
              </a:spcBef>
            </a:pPr>
            <a:r>
              <a:rPr lang="zh-CN" altLang="en-US" sz="2400" dirty="0">
                <a:latin typeface="+mj-ea"/>
                <a:ea typeface="+mj-ea"/>
              </a:rPr>
              <a:t>  若认为信道噪声只对接收端产生影响，则分析模型如图</a:t>
            </a:r>
            <a:r>
              <a:rPr lang="en-US" altLang="zh-CN" sz="2400" dirty="0">
                <a:latin typeface="+mj-ea"/>
                <a:ea typeface="+mj-ea"/>
              </a:rPr>
              <a:t>5-14</a:t>
            </a:r>
            <a:r>
              <a:rPr lang="zh-CN" altLang="en-US" sz="2400" dirty="0">
                <a:latin typeface="+mj-ea"/>
                <a:ea typeface="+mj-ea"/>
              </a:rPr>
              <a:t>。设接收波形为</a:t>
            </a:r>
            <a:r>
              <a:rPr lang="en-US" altLang="zh-CN" sz="2400" dirty="0">
                <a:latin typeface="+mj-ea"/>
                <a:ea typeface="+mj-ea"/>
              </a:rPr>
              <a:t>s(t)</a:t>
            </a:r>
            <a:r>
              <a:rPr lang="zh-CN" altLang="en-US" sz="2400" dirty="0">
                <a:latin typeface="+mj-ea"/>
                <a:ea typeface="+mj-ea"/>
              </a:rPr>
              <a:t>，信道噪声</a:t>
            </a:r>
            <a:r>
              <a:rPr lang="en-US" altLang="zh-CN" sz="2400" dirty="0">
                <a:latin typeface="+mj-ea"/>
                <a:ea typeface="+mj-ea"/>
              </a:rPr>
              <a:t>n(t)</a:t>
            </a:r>
            <a:r>
              <a:rPr lang="zh-CN" altLang="en-US" sz="2400" dirty="0">
                <a:latin typeface="+mj-ea"/>
                <a:ea typeface="+mj-ea"/>
              </a:rPr>
              <a:t>通过接收滤波器后的输出噪声为</a:t>
            </a:r>
            <a:r>
              <a:rPr lang="en-US" altLang="zh-CN" sz="2800" dirty="0" err="1">
                <a:latin typeface="+mj-ea"/>
                <a:ea typeface="+mj-ea"/>
              </a:rPr>
              <a:t>n</a:t>
            </a:r>
            <a:r>
              <a:rPr lang="en-US" altLang="zh-CN" sz="1400" dirty="0" err="1">
                <a:latin typeface="+mj-ea"/>
                <a:ea typeface="+mj-ea"/>
              </a:rPr>
              <a:t>R</a:t>
            </a:r>
            <a:r>
              <a:rPr lang="en-US" altLang="zh-CN" sz="2400" dirty="0">
                <a:latin typeface="+mj-ea"/>
                <a:ea typeface="+mj-ea"/>
              </a:rPr>
              <a:t>(t)</a:t>
            </a:r>
            <a:r>
              <a:rPr lang="zh-CN" altLang="en-US" sz="2400" dirty="0">
                <a:latin typeface="+mj-ea"/>
                <a:ea typeface="+mj-ea"/>
              </a:rPr>
              <a:t>，则输出是信号加噪声的混合波形，即     </a:t>
            </a:r>
          </a:p>
          <a:p>
            <a:pPr indent="304800" eaLnBrk="0" hangingPunct="0">
              <a:spcBef>
                <a:spcPct val="0"/>
              </a:spcBef>
            </a:pPr>
            <a:r>
              <a:rPr lang="zh-CN" altLang="en-US" sz="2400" dirty="0">
                <a:latin typeface="+mj-ea"/>
                <a:ea typeface="+mj-ea"/>
              </a:rPr>
              <a:t>               </a:t>
            </a:r>
            <a:r>
              <a:rPr lang="en-US" altLang="zh-CN" sz="2400" dirty="0">
                <a:latin typeface="+mj-ea"/>
                <a:ea typeface="+mj-ea"/>
              </a:rPr>
              <a:t>x(t)=s(t)+</a:t>
            </a:r>
            <a:r>
              <a:rPr lang="en-US" altLang="zh-CN" sz="2800" dirty="0" err="1">
                <a:latin typeface="+mj-ea"/>
                <a:ea typeface="+mj-ea"/>
              </a:rPr>
              <a:t>n</a:t>
            </a:r>
            <a:r>
              <a:rPr lang="en-US" altLang="zh-CN" sz="1400" dirty="0" err="1">
                <a:latin typeface="+mj-ea"/>
                <a:ea typeface="+mj-ea"/>
              </a:rPr>
              <a:t>R</a:t>
            </a:r>
            <a:r>
              <a:rPr lang="en-US" altLang="zh-CN" sz="2400" dirty="0">
                <a:latin typeface="+mj-ea"/>
                <a:ea typeface="+mj-ea"/>
              </a:rPr>
              <a:t>(t)</a:t>
            </a:r>
          </a:p>
          <a:p>
            <a:pPr indent="304800" eaLnBrk="0" hangingPunct="0">
              <a:spcBef>
                <a:spcPct val="0"/>
              </a:spcBef>
            </a:pPr>
            <a:r>
              <a:rPr lang="en-US" altLang="zh-CN" sz="2400" dirty="0">
                <a:latin typeface="+mj-ea"/>
                <a:ea typeface="+mj-ea"/>
              </a:rPr>
              <a:t>  </a:t>
            </a:r>
          </a:p>
        </p:txBody>
      </p:sp>
      <p:sp>
        <p:nvSpPr>
          <p:cNvPr id="89090" name="Rectangle 2"/>
          <p:cNvSpPr>
            <a:spLocks noGrp="1" noChangeArrowheads="1"/>
          </p:cNvSpPr>
          <p:nvPr>
            <p:ph type="title"/>
          </p:nvPr>
        </p:nvSpPr>
        <p:spPr>
          <a:xfrm>
            <a:off x="685800" y="260648"/>
            <a:ext cx="8101042" cy="1143000"/>
          </a:xfrm>
        </p:spPr>
        <p:txBody>
          <a:bodyPr/>
          <a:lstStyle/>
          <a:p>
            <a:pPr eaLnBrk="1" hangingPunct="1">
              <a:defRPr/>
            </a:pPr>
            <a:r>
              <a:rPr lang="en-US" altLang="zh-CN" sz="3600" b="1" dirty="0" smtClean="0">
                <a:solidFill>
                  <a:schemeClr val="accent2"/>
                </a:solidFill>
              </a:rPr>
              <a:t>5.6   </a:t>
            </a:r>
            <a:r>
              <a:rPr lang="zh-CN" altLang="en-US" sz="3600" b="1" dirty="0" smtClean="0">
                <a:solidFill>
                  <a:schemeClr val="accent2"/>
                </a:solidFill>
              </a:rPr>
              <a:t>无码间串扰基带系统的抗噪声性能</a:t>
            </a:r>
          </a:p>
        </p:txBody>
      </p:sp>
      <p:graphicFrame>
        <p:nvGraphicFramePr>
          <p:cNvPr id="281602" name="Object 2"/>
          <p:cNvGraphicFramePr>
            <a:graphicFrameLocks noGrp="1" noChangeAspect="1"/>
          </p:cNvGraphicFramePr>
          <p:nvPr>
            <p:ph idx="1"/>
          </p:nvPr>
        </p:nvGraphicFramePr>
        <p:xfrm>
          <a:off x="1335088" y="2133600"/>
          <a:ext cx="6832600" cy="1335088"/>
        </p:xfrm>
        <a:graphic>
          <a:graphicData uri="http://schemas.openxmlformats.org/presentationml/2006/ole">
            <mc:AlternateContent xmlns:mc="http://schemas.openxmlformats.org/markup-compatibility/2006">
              <mc:Choice xmlns:v="urn:schemas-microsoft-com:vml" Requires="v">
                <p:oleObj spid="_x0000_s65591" name="Visio" r:id="rId4" imgW="5232367" imgH="1021680" progId="Visio.Drawing.11">
                  <p:embed/>
                </p:oleObj>
              </mc:Choice>
              <mc:Fallback>
                <p:oleObj name="Visio" r:id="rId4" imgW="5232367" imgH="102168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088" y="2133600"/>
                        <a:ext cx="6832600"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灯片编号占位符 7"/>
          <p:cNvSpPr>
            <a:spLocks noGrp="1"/>
          </p:cNvSpPr>
          <p:nvPr>
            <p:ph type="sldNum" sz="quarter" idx="4"/>
          </p:nvPr>
        </p:nvSpPr>
        <p:spPr/>
        <p:txBody>
          <a:bodyPr/>
          <a:lstStyle/>
          <a:p>
            <a:pPr>
              <a:defRPr/>
            </a:pPr>
            <a:r>
              <a:rPr lang="zh-CN" altLang="en-US" smtClean="0"/>
              <a:t>第</a:t>
            </a:r>
            <a:fld id="{5648FBBA-9E25-44D8-B120-6446EF4F7350}" type="slidenum">
              <a:rPr lang="zh-CN" altLang="en-US" smtClean="0"/>
              <a:pPr>
                <a:defRPr/>
              </a:pPr>
              <a:t>86</a:t>
            </a:fld>
            <a:r>
              <a:rPr lang="zh-CN" altLang="en-US" smtClean="0"/>
              <a:t>页</a:t>
            </a:r>
            <a:endParaRPr lang="zh-CN" altLang="en-US"/>
          </a:p>
        </p:txBody>
      </p:sp>
      <p:sp>
        <p:nvSpPr>
          <p:cNvPr id="65542" name="Rectangle 10"/>
          <p:cNvSpPr>
            <a:spLocks noChangeArrowheads="1"/>
          </p:cNvSpPr>
          <p:nvPr/>
        </p:nvSpPr>
        <p:spPr bwMode="auto">
          <a:xfrm>
            <a:off x="4386263" y="3319463"/>
            <a:ext cx="9144000" cy="0"/>
          </a:xfrm>
          <a:prstGeom prst="rect">
            <a:avLst/>
          </a:prstGeom>
          <a:noFill/>
          <a:ln w="9525">
            <a:noFill/>
            <a:miter lim="800000"/>
            <a:headEnd/>
            <a:tailEnd/>
          </a:ln>
        </p:spPr>
        <p:txBody>
          <a:bodyPr>
            <a:spAutoFit/>
          </a:bodyPr>
          <a:lstStyle/>
          <a:p>
            <a:endParaRPr lang="zh-CN" altLang="en-US"/>
          </a:p>
        </p:txBody>
      </p:sp>
      <p:sp>
        <p:nvSpPr>
          <p:cNvPr id="65543" name="Rectangle 12"/>
          <p:cNvSpPr>
            <a:spLocks noChangeArrowheads="1"/>
          </p:cNvSpPr>
          <p:nvPr/>
        </p:nvSpPr>
        <p:spPr bwMode="auto">
          <a:xfrm>
            <a:off x="0" y="3186113"/>
            <a:ext cx="9144000" cy="274637"/>
          </a:xfrm>
          <a:prstGeom prst="rect">
            <a:avLst/>
          </a:prstGeom>
          <a:noFill/>
          <a:ln w="9525">
            <a:noFill/>
            <a:miter lim="800000"/>
            <a:headEnd/>
            <a:tailEnd/>
          </a:ln>
        </p:spPr>
        <p:txBody>
          <a:bodyPr>
            <a:spAutoFit/>
          </a:bodyPr>
          <a:lstStyle/>
          <a:p>
            <a:pPr>
              <a:spcBef>
                <a:spcPct val="0"/>
              </a:spcBef>
            </a:pPr>
            <a:r>
              <a:rPr lang="en-US" altLang="zh-CN" sz="1200" b="0">
                <a:ea typeface="宋体" pitchFamily="2" charset="-122"/>
              </a:rPr>
              <a:t> </a:t>
            </a:r>
            <a:r>
              <a:rPr lang="en-US" altLang="zh-CN" sz="1100" b="0">
                <a:ea typeface="昆仑楷体" pitchFamily="49" charset="-122"/>
              </a:rPr>
              <a:t> </a:t>
            </a:r>
            <a:endParaRPr lang="en-US" altLang="zh-CN" sz="2400" b="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1602"/>
                                        </p:tgtEl>
                                        <p:attrNameLst>
                                          <p:attrName>style.visibility</p:attrName>
                                        </p:attrNameLst>
                                      </p:cBhvr>
                                      <p:to>
                                        <p:strVal val="visible"/>
                                      </p:to>
                                    </p:set>
                                    <p:anim calcmode="lin" valueType="num">
                                      <p:cBhvr additive="base">
                                        <p:cTn id="7" dur="500" fill="hold"/>
                                        <p:tgtEl>
                                          <p:spTgt spid="281602"/>
                                        </p:tgtEl>
                                        <p:attrNameLst>
                                          <p:attrName>ppt_x</p:attrName>
                                        </p:attrNameLst>
                                      </p:cBhvr>
                                      <p:tavLst>
                                        <p:tav tm="0">
                                          <p:val>
                                            <p:strVal val="#ppt_x"/>
                                          </p:val>
                                        </p:tav>
                                        <p:tav tm="100000">
                                          <p:val>
                                            <p:strVal val="#ppt_x"/>
                                          </p:val>
                                        </p:tav>
                                      </p:tavLst>
                                    </p:anim>
                                    <p:anim calcmode="lin" valueType="num">
                                      <p:cBhvr additive="base">
                                        <p:cTn id="8" dur="500" fill="hold"/>
                                        <p:tgtEl>
                                          <p:spTgt spid="2816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9094">
                                            <p:txEl>
                                              <p:pRg st="6" end="6"/>
                                            </p:txEl>
                                          </p:spTgt>
                                        </p:tgtEl>
                                        <p:attrNameLst>
                                          <p:attrName>style.visibility</p:attrName>
                                        </p:attrNameLst>
                                      </p:cBhvr>
                                      <p:to>
                                        <p:strVal val="visible"/>
                                      </p:to>
                                    </p:set>
                                    <p:animEffect transition="in" filter="blinds(horizontal)">
                                      <p:cBhvr>
                                        <p:cTn id="13" dur="500"/>
                                        <p:tgtEl>
                                          <p:spTgt spid="89094">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9094">
                                            <p:txEl>
                                              <p:pRg st="7" end="7"/>
                                            </p:txEl>
                                          </p:spTgt>
                                        </p:tgtEl>
                                        <p:attrNameLst>
                                          <p:attrName>style.visibility</p:attrName>
                                        </p:attrNameLst>
                                      </p:cBhvr>
                                      <p:to>
                                        <p:strVal val="visible"/>
                                      </p:to>
                                    </p:set>
                                    <p:animEffect transition="in" filter="blinds(horizontal)">
                                      <p:cBhvr>
                                        <p:cTn id="16" dur="500"/>
                                        <p:tgtEl>
                                          <p:spTgt spid="89094">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9094">
                                            <p:txEl>
                                              <p:pRg st="8" end="8"/>
                                            </p:txEl>
                                          </p:spTgt>
                                        </p:tgtEl>
                                        <p:attrNameLst>
                                          <p:attrName>style.visibility</p:attrName>
                                        </p:attrNameLst>
                                      </p:cBhvr>
                                      <p:to>
                                        <p:strVal val="visible"/>
                                      </p:to>
                                    </p:set>
                                    <p:animEffect transition="in" filter="blinds(horizontal)">
                                      <p:cBhvr>
                                        <p:cTn id="19" dur="500"/>
                                        <p:tgtEl>
                                          <p:spTgt spid="890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4"/>
          </p:nvPr>
        </p:nvSpPr>
        <p:spPr/>
        <p:txBody>
          <a:bodyPr/>
          <a:lstStyle/>
          <a:p>
            <a:pPr>
              <a:defRPr/>
            </a:pPr>
            <a:r>
              <a:rPr lang="zh-CN" altLang="en-US" smtClean="0"/>
              <a:t>第</a:t>
            </a:r>
            <a:fld id="{2F399992-B2D2-4AFC-B431-72885BDBFEA7}" type="slidenum">
              <a:rPr lang="zh-CN" altLang="en-US" smtClean="0"/>
              <a:pPr>
                <a:defRPr/>
              </a:pPr>
              <a:t>87</a:t>
            </a:fld>
            <a:r>
              <a:rPr lang="zh-CN" altLang="en-US" smtClean="0"/>
              <a:t>页</a:t>
            </a:r>
            <a:endParaRPr lang="zh-CN" altLang="en-US"/>
          </a:p>
        </p:txBody>
      </p:sp>
      <p:graphicFrame>
        <p:nvGraphicFramePr>
          <p:cNvPr id="153604" name="Object 4"/>
          <p:cNvGraphicFramePr>
            <a:graphicFrameLocks noChangeAspect="1"/>
          </p:cNvGraphicFramePr>
          <p:nvPr/>
        </p:nvGraphicFramePr>
        <p:xfrm>
          <a:off x="1785918" y="4000504"/>
          <a:ext cx="5029200" cy="1666875"/>
        </p:xfrm>
        <a:graphic>
          <a:graphicData uri="http://schemas.openxmlformats.org/presentationml/2006/ole">
            <mc:AlternateContent xmlns:mc="http://schemas.openxmlformats.org/markup-compatibility/2006">
              <mc:Choice xmlns:v="urn:schemas-microsoft-com:vml" Requires="v">
                <p:oleObj spid="_x0000_s66668" name="Visio" r:id="rId3" imgW="2686812" imgH="860755" progId="Visio.Drawing.11">
                  <p:embed/>
                </p:oleObj>
              </mc:Choice>
              <mc:Fallback>
                <p:oleObj name="Visio" r:id="rId3" imgW="2686812" imgH="86075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8" y="4000504"/>
                        <a:ext cx="50292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6" name="Rectangle 5"/>
          <p:cNvSpPr>
            <a:spLocks noChangeArrowheads="1"/>
          </p:cNvSpPr>
          <p:nvPr/>
        </p:nvSpPr>
        <p:spPr bwMode="auto">
          <a:xfrm>
            <a:off x="357158" y="1714488"/>
            <a:ext cx="8458200" cy="830997"/>
          </a:xfrm>
          <a:prstGeom prst="rect">
            <a:avLst/>
          </a:prstGeom>
          <a:noFill/>
          <a:ln w="9525">
            <a:noFill/>
            <a:miter lim="800000"/>
            <a:headEnd/>
            <a:tailEnd/>
          </a:ln>
        </p:spPr>
        <p:txBody>
          <a:bodyPr>
            <a:spAutoFit/>
          </a:bodyPr>
          <a:lstStyle/>
          <a:p>
            <a:pPr eaLnBrk="0" hangingPunct="0">
              <a:buFont typeface="Wingdings" pitchFamily="2" charset="2"/>
              <a:buChar char="Ø"/>
            </a:pPr>
            <a:r>
              <a:rPr lang="zh-CN" altLang="en-US" sz="2400" dirty="0">
                <a:latin typeface="+mj-ea"/>
                <a:ea typeface="+mj-ea"/>
              </a:rPr>
              <a:t>若为双极性，设它在抽样时刻的电平取值为＋</a:t>
            </a:r>
            <a:r>
              <a:rPr lang="en-US" altLang="zh-CN" sz="2400" dirty="0">
                <a:latin typeface="+mj-ea"/>
                <a:ea typeface="+mj-ea"/>
              </a:rPr>
              <a:t>A</a:t>
            </a:r>
            <a:r>
              <a:rPr lang="zh-CN" altLang="en-US" sz="2400" dirty="0">
                <a:latin typeface="+mj-ea"/>
                <a:ea typeface="+mj-ea"/>
              </a:rPr>
              <a:t>、</a:t>
            </a:r>
            <a:r>
              <a:rPr lang="en-US" altLang="zh-CN" sz="2400" dirty="0">
                <a:latin typeface="+mj-ea"/>
                <a:ea typeface="+mj-ea"/>
              </a:rPr>
              <a:t>-A</a:t>
            </a:r>
            <a:r>
              <a:rPr lang="zh-CN" altLang="en-US" sz="2400" dirty="0">
                <a:latin typeface="+mj-ea"/>
                <a:ea typeface="+mj-ea"/>
              </a:rPr>
              <a:t>（对应于信码“</a:t>
            </a:r>
            <a:r>
              <a:rPr lang="en-US" altLang="zh-CN" sz="2400" dirty="0">
                <a:latin typeface="+mj-ea"/>
                <a:ea typeface="+mj-ea"/>
              </a:rPr>
              <a:t>1”</a:t>
            </a:r>
            <a:r>
              <a:rPr lang="zh-CN" altLang="en-US" sz="2400" dirty="0">
                <a:latin typeface="+mj-ea"/>
                <a:ea typeface="+mj-ea"/>
              </a:rPr>
              <a:t>或“</a:t>
            </a:r>
            <a:r>
              <a:rPr lang="en-US" altLang="zh-CN" sz="2400" dirty="0">
                <a:latin typeface="+mj-ea"/>
                <a:ea typeface="+mj-ea"/>
              </a:rPr>
              <a:t>0”</a:t>
            </a:r>
            <a:r>
              <a:rPr lang="zh-CN" altLang="en-US" sz="2400" dirty="0">
                <a:latin typeface="+mj-ea"/>
                <a:ea typeface="+mj-ea"/>
              </a:rPr>
              <a:t>），则</a:t>
            </a:r>
            <a:r>
              <a:rPr lang="en-US" altLang="zh-CN" sz="2400" dirty="0">
                <a:latin typeface="+mj-ea"/>
                <a:ea typeface="+mj-ea"/>
              </a:rPr>
              <a:t>x(t)</a:t>
            </a:r>
            <a:r>
              <a:rPr lang="zh-CN" altLang="en-US" sz="2400" dirty="0">
                <a:latin typeface="+mj-ea"/>
                <a:ea typeface="+mj-ea"/>
              </a:rPr>
              <a:t>在抽样时刻的取值为                                            </a:t>
            </a:r>
            <a:endParaRPr lang="zh-CN" altLang="en-US" sz="1600" b="0" dirty="0">
              <a:solidFill>
                <a:srgbClr val="FF0066"/>
              </a:solidFill>
              <a:latin typeface="+mj-ea"/>
              <a:ea typeface="+mj-ea"/>
            </a:endParaRPr>
          </a:p>
        </p:txBody>
      </p:sp>
      <p:graphicFrame>
        <p:nvGraphicFramePr>
          <p:cNvPr id="66563" name="Object 6"/>
          <p:cNvGraphicFramePr>
            <a:graphicFrameLocks noChangeAspect="1"/>
          </p:cNvGraphicFramePr>
          <p:nvPr/>
        </p:nvGraphicFramePr>
        <p:xfrm>
          <a:off x="1500166" y="2786058"/>
          <a:ext cx="4897437" cy="950913"/>
        </p:xfrm>
        <a:graphic>
          <a:graphicData uri="http://schemas.openxmlformats.org/presentationml/2006/ole">
            <mc:AlternateContent xmlns:mc="http://schemas.openxmlformats.org/markup-compatibility/2006">
              <mc:Choice xmlns:v="urn:schemas-microsoft-com:vml" Requires="v">
                <p:oleObj spid="_x0000_s66669" r:id="rId5" imgW="2501900" imgH="482600" progId="Equation.3">
                  <p:embed/>
                </p:oleObj>
              </mc:Choice>
              <mc:Fallback>
                <p:oleObj r:id="rId5" imgW="2501900" imgH="482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66" y="2786058"/>
                        <a:ext cx="4897437"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7" name="Rectangle 7"/>
          <p:cNvSpPr>
            <a:spLocks noChangeArrowheads="1"/>
          </p:cNvSpPr>
          <p:nvPr/>
        </p:nvSpPr>
        <p:spPr bwMode="auto">
          <a:xfrm>
            <a:off x="3779838" y="5805488"/>
            <a:ext cx="2114550" cy="336550"/>
          </a:xfrm>
          <a:prstGeom prst="rect">
            <a:avLst/>
          </a:prstGeom>
          <a:noFill/>
          <a:ln w="9525">
            <a:noFill/>
            <a:miter lim="800000"/>
            <a:headEnd/>
            <a:tailEnd/>
          </a:ln>
        </p:spPr>
        <p:txBody>
          <a:bodyPr wrap="none">
            <a:spAutoFit/>
          </a:bodyPr>
          <a:lstStyle/>
          <a:p>
            <a:r>
              <a:rPr lang="en-US" altLang="zh-CN" sz="1600" b="0">
                <a:solidFill>
                  <a:srgbClr val="FF0066"/>
                </a:solidFill>
                <a:latin typeface="宋体" pitchFamily="2" charset="-122"/>
                <a:ea typeface="宋体" pitchFamily="2" charset="-122"/>
              </a:rPr>
              <a:t> </a:t>
            </a:r>
            <a:r>
              <a:rPr lang="zh-CN" altLang="en-US" sz="1600" b="0">
                <a:solidFill>
                  <a:srgbClr val="FF0066"/>
                </a:solidFill>
                <a:latin typeface="宋体" pitchFamily="2" charset="-122"/>
                <a:ea typeface="宋体" pitchFamily="2" charset="-122"/>
              </a:rPr>
              <a:t>抗噪声性能分析模型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4"/>
                                        </p:tgtEl>
                                        <p:attrNameLst>
                                          <p:attrName>style.visibility</p:attrName>
                                        </p:attrNameLst>
                                      </p:cBhvr>
                                      <p:to>
                                        <p:strVal val="visible"/>
                                      </p:to>
                                    </p:set>
                                    <p:anim calcmode="lin" valueType="num">
                                      <p:cBhvr additive="base">
                                        <p:cTn id="7" dur="500" fill="hold"/>
                                        <p:tgtEl>
                                          <p:spTgt spid="153604"/>
                                        </p:tgtEl>
                                        <p:attrNameLst>
                                          <p:attrName>ppt_x</p:attrName>
                                        </p:attrNameLst>
                                      </p:cBhvr>
                                      <p:tavLst>
                                        <p:tav tm="0">
                                          <p:val>
                                            <p:strVal val="#ppt_x"/>
                                          </p:val>
                                        </p:tav>
                                        <p:tav tm="100000">
                                          <p:val>
                                            <p:strVal val="#ppt_x"/>
                                          </p:val>
                                        </p:tav>
                                      </p:tavLst>
                                    </p:anim>
                                    <p:anim calcmode="lin" valueType="num">
                                      <p:cBhvr additive="base">
                                        <p:cTn id="8" dur="500" fill="hold"/>
                                        <p:tgtEl>
                                          <p:spTgt spid="153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4"/>
          </p:nvPr>
        </p:nvSpPr>
        <p:spPr/>
        <p:txBody>
          <a:bodyPr/>
          <a:lstStyle/>
          <a:p>
            <a:pPr>
              <a:defRPr/>
            </a:pPr>
            <a:r>
              <a:rPr lang="zh-CN" altLang="en-US" smtClean="0"/>
              <a:t>第</a:t>
            </a:r>
            <a:fld id="{7CFD65DE-C3BD-49D6-8AA0-1A46FEC971B3}" type="slidenum">
              <a:rPr lang="zh-CN" altLang="en-US" smtClean="0"/>
              <a:pPr>
                <a:defRPr/>
              </a:pPr>
              <a:t>88</a:t>
            </a:fld>
            <a:r>
              <a:rPr lang="zh-CN" altLang="en-US" smtClean="0"/>
              <a:t>页</a:t>
            </a:r>
            <a:endParaRPr lang="zh-CN" altLang="en-US"/>
          </a:p>
        </p:txBody>
      </p:sp>
      <p:sp>
        <p:nvSpPr>
          <p:cNvPr id="92163" name="Rectangle 3"/>
          <p:cNvSpPr>
            <a:spLocks noChangeArrowheads="1"/>
          </p:cNvSpPr>
          <p:nvPr/>
        </p:nvSpPr>
        <p:spPr bwMode="auto">
          <a:xfrm>
            <a:off x="285720" y="1857364"/>
            <a:ext cx="8458200" cy="4154984"/>
          </a:xfrm>
          <a:prstGeom prst="rect">
            <a:avLst/>
          </a:prstGeom>
          <a:noFill/>
          <a:ln w="9525">
            <a:noFill/>
            <a:miter lim="800000"/>
            <a:headEnd/>
            <a:tailEnd/>
          </a:ln>
        </p:spPr>
        <p:txBody>
          <a:bodyPr>
            <a:spAutoFit/>
          </a:bodyPr>
          <a:lstStyle/>
          <a:p>
            <a:pPr>
              <a:spcBef>
                <a:spcPct val="0"/>
              </a:spcBef>
            </a:pPr>
            <a:r>
              <a:rPr lang="zh-CN" altLang="en-US" sz="2400" dirty="0">
                <a:latin typeface="+mj-ea"/>
                <a:ea typeface="+mj-ea"/>
              </a:rPr>
              <a:t>设判决电路的判决门限为</a:t>
            </a:r>
            <a:r>
              <a:rPr lang="en-US" altLang="zh-CN" sz="2400" dirty="0" err="1">
                <a:latin typeface="+mj-ea"/>
                <a:ea typeface="+mj-ea"/>
              </a:rPr>
              <a:t>V</a:t>
            </a:r>
            <a:r>
              <a:rPr lang="en-US" altLang="zh-CN" sz="1600" dirty="0" err="1">
                <a:latin typeface="+mj-ea"/>
                <a:ea typeface="+mj-ea"/>
              </a:rPr>
              <a:t>d</a:t>
            </a:r>
            <a:r>
              <a:rPr lang="zh-CN" altLang="en-US" sz="2400" dirty="0">
                <a:latin typeface="+mj-ea"/>
                <a:ea typeface="+mj-ea"/>
              </a:rPr>
              <a:t>，</a:t>
            </a:r>
            <a:r>
              <a:rPr lang="zh-CN" altLang="en-US" sz="2400" dirty="0">
                <a:solidFill>
                  <a:srgbClr val="CC0066"/>
                </a:solidFill>
                <a:latin typeface="+mj-ea"/>
                <a:ea typeface="+mj-ea"/>
              </a:rPr>
              <a:t>判决规则</a:t>
            </a:r>
            <a:r>
              <a:rPr lang="zh-CN" altLang="en-US" sz="2400" dirty="0">
                <a:latin typeface="+mj-ea"/>
                <a:ea typeface="+mj-ea"/>
              </a:rPr>
              <a:t>为</a:t>
            </a:r>
          </a:p>
          <a:p>
            <a:pPr eaLnBrk="0" hangingPunct="0">
              <a:spcBef>
                <a:spcPct val="0"/>
              </a:spcBef>
            </a:pPr>
            <a:r>
              <a:rPr lang="zh-CN" altLang="en-US" sz="2400" dirty="0">
                <a:latin typeface="+mj-ea"/>
                <a:ea typeface="+mj-ea"/>
              </a:rPr>
              <a:t>                                        </a:t>
            </a:r>
          </a:p>
          <a:p>
            <a:pPr eaLnBrk="0" hangingPunct="0">
              <a:spcBef>
                <a:spcPct val="0"/>
              </a:spcBef>
            </a:pPr>
            <a:r>
              <a:rPr lang="zh-CN" altLang="en-US" sz="2400" dirty="0">
                <a:latin typeface="+mj-ea"/>
                <a:ea typeface="+mj-ea"/>
              </a:rPr>
              <a:t>                    </a:t>
            </a:r>
            <a:r>
              <a:rPr lang="en-US" altLang="zh-CN" sz="2400" dirty="0" smtClean="0">
                <a:latin typeface="+mj-ea"/>
                <a:ea typeface="+mj-ea"/>
              </a:rPr>
              <a:t>x(</a:t>
            </a:r>
            <a:r>
              <a:rPr lang="en-US" altLang="zh-CN" sz="2400" dirty="0" err="1" smtClean="0">
                <a:latin typeface="+mj-ea"/>
                <a:ea typeface="+mj-ea"/>
              </a:rPr>
              <a:t>kT</a:t>
            </a:r>
            <a:r>
              <a:rPr lang="en-US" altLang="zh-CN" sz="2000" dirty="0" err="1" smtClean="0">
                <a:latin typeface="+mj-ea"/>
                <a:ea typeface="+mj-ea"/>
              </a:rPr>
              <a:t>s</a:t>
            </a:r>
            <a:r>
              <a:rPr lang="en-US" altLang="zh-CN" sz="2400" dirty="0">
                <a:latin typeface="+mj-ea"/>
                <a:ea typeface="+mj-ea"/>
              </a:rPr>
              <a:t>)&gt;</a:t>
            </a:r>
            <a:r>
              <a:rPr lang="en-US" altLang="zh-CN" sz="2400" dirty="0" err="1">
                <a:latin typeface="+mj-ea"/>
                <a:ea typeface="+mj-ea"/>
              </a:rPr>
              <a:t>V</a:t>
            </a:r>
            <a:r>
              <a:rPr lang="en-US" altLang="zh-CN" sz="1600" dirty="0" err="1">
                <a:latin typeface="+mj-ea"/>
                <a:ea typeface="+mj-ea"/>
              </a:rPr>
              <a:t>d</a:t>
            </a:r>
            <a:r>
              <a:rPr lang="en-US" altLang="zh-CN" sz="2400" dirty="0">
                <a:latin typeface="+mj-ea"/>
                <a:ea typeface="+mj-ea"/>
              </a:rPr>
              <a:t>,</a:t>
            </a:r>
            <a:r>
              <a:rPr lang="zh-CN" altLang="en-US" sz="2400" dirty="0">
                <a:latin typeface="+mj-ea"/>
                <a:ea typeface="+mj-ea"/>
              </a:rPr>
              <a:t>判为“</a:t>
            </a:r>
            <a:r>
              <a:rPr lang="en-US" altLang="zh-CN" sz="2400" dirty="0">
                <a:latin typeface="+mj-ea"/>
                <a:ea typeface="+mj-ea"/>
              </a:rPr>
              <a:t>1”</a:t>
            </a:r>
            <a:r>
              <a:rPr lang="zh-CN" altLang="en-US" sz="2400" dirty="0">
                <a:latin typeface="+mj-ea"/>
                <a:ea typeface="+mj-ea"/>
              </a:rPr>
              <a:t>码</a:t>
            </a:r>
          </a:p>
          <a:p>
            <a:pPr eaLnBrk="0" hangingPunct="0">
              <a:spcBef>
                <a:spcPct val="0"/>
              </a:spcBef>
            </a:pPr>
            <a:endParaRPr lang="zh-CN" altLang="en-US" sz="2400" dirty="0">
              <a:latin typeface="+mj-ea"/>
              <a:ea typeface="+mj-ea"/>
            </a:endParaRPr>
          </a:p>
          <a:p>
            <a:pPr eaLnBrk="0" hangingPunct="0">
              <a:spcBef>
                <a:spcPct val="0"/>
              </a:spcBef>
            </a:pPr>
            <a:r>
              <a:rPr lang="zh-CN" altLang="en-US" sz="2400" dirty="0">
                <a:latin typeface="+mj-ea"/>
                <a:ea typeface="+mj-ea"/>
              </a:rPr>
              <a:t>                   </a:t>
            </a:r>
            <a:r>
              <a:rPr lang="zh-CN" altLang="en-US" sz="2400" dirty="0" smtClean="0">
                <a:latin typeface="+mj-ea"/>
                <a:ea typeface="+mj-ea"/>
              </a:rPr>
              <a:t> </a:t>
            </a:r>
            <a:r>
              <a:rPr lang="en-US" altLang="zh-CN" sz="2400" dirty="0" smtClean="0">
                <a:latin typeface="+mj-ea"/>
                <a:ea typeface="+mj-ea"/>
              </a:rPr>
              <a:t>x(</a:t>
            </a:r>
            <a:r>
              <a:rPr lang="en-US" altLang="zh-CN" sz="2400" dirty="0" err="1" smtClean="0">
                <a:latin typeface="+mj-ea"/>
                <a:ea typeface="+mj-ea"/>
              </a:rPr>
              <a:t>kT</a:t>
            </a:r>
            <a:r>
              <a:rPr lang="en-US" altLang="zh-CN" sz="2000" dirty="0" err="1" smtClean="0">
                <a:latin typeface="+mj-ea"/>
                <a:ea typeface="+mj-ea"/>
              </a:rPr>
              <a:t>s</a:t>
            </a:r>
            <a:r>
              <a:rPr lang="en-US" altLang="zh-CN" sz="2400" dirty="0">
                <a:latin typeface="+mj-ea"/>
                <a:ea typeface="+mj-ea"/>
              </a:rPr>
              <a:t>)&lt;</a:t>
            </a:r>
            <a:r>
              <a:rPr lang="en-US" altLang="zh-CN" sz="2400" dirty="0" err="1">
                <a:latin typeface="+mj-ea"/>
                <a:ea typeface="+mj-ea"/>
              </a:rPr>
              <a:t>V</a:t>
            </a:r>
            <a:r>
              <a:rPr lang="en-US" altLang="zh-CN" sz="1600" dirty="0" err="1">
                <a:latin typeface="+mj-ea"/>
                <a:ea typeface="+mj-ea"/>
              </a:rPr>
              <a:t>d</a:t>
            </a:r>
            <a:r>
              <a:rPr lang="en-US" altLang="zh-CN" sz="2400" dirty="0">
                <a:latin typeface="+mj-ea"/>
                <a:ea typeface="+mj-ea"/>
              </a:rPr>
              <a:t>,</a:t>
            </a:r>
            <a:r>
              <a:rPr lang="zh-CN" altLang="en-US" sz="2400" dirty="0">
                <a:latin typeface="+mj-ea"/>
                <a:ea typeface="+mj-ea"/>
              </a:rPr>
              <a:t>判为“</a:t>
            </a:r>
            <a:r>
              <a:rPr lang="en-US" altLang="zh-CN" sz="2400" dirty="0">
                <a:latin typeface="+mj-ea"/>
                <a:ea typeface="+mj-ea"/>
              </a:rPr>
              <a:t>0”</a:t>
            </a:r>
            <a:r>
              <a:rPr lang="zh-CN" altLang="en-US" sz="2400" dirty="0">
                <a:latin typeface="+mj-ea"/>
                <a:ea typeface="+mj-ea"/>
              </a:rPr>
              <a:t>码</a:t>
            </a:r>
          </a:p>
          <a:p>
            <a:pPr eaLnBrk="0" hangingPunct="0">
              <a:spcBef>
                <a:spcPct val="0"/>
              </a:spcBef>
            </a:pPr>
            <a:endParaRPr lang="zh-CN" altLang="en-US" sz="2400" dirty="0">
              <a:latin typeface="+mj-ea"/>
              <a:ea typeface="+mj-ea"/>
            </a:endParaRPr>
          </a:p>
          <a:p>
            <a:pPr eaLnBrk="0" hangingPunct="0">
              <a:spcBef>
                <a:spcPct val="0"/>
              </a:spcBef>
            </a:pPr>
            <a:r>
              <a:rPr lang="zh-CN" altLang="en-US" sz="2400" dirty="0" smtClean="0">
                <a:latin typeface="+mj-ea"/>
                <a:ea typeface="+mj-ea"/>
              </a:rPr>
              <a:t>   上述</a:t>
            </a:r>
            <a:r>
              <a:rPr lang="zh-CN" altLang="en-US" sz="2400" dirty="0">
                <a:latin typeface="+mj-ea"/>
                <a:ea typeface="+mj-ea"/>
              </a:rPr>
              <a:t>判决过程的波形如下图所示。图</a:t>
            </a:r>
            <a:r>
              <a:rPr lang="en-US" altLang="zh-CN" sz="2400" dirty="0">
                <a:latin typeface="+mj-ea"/>
                <a:ea typeface="+mj-ea"/>
              </a:rPr>
              <a:t>(a)</a:t>
            </a:r>
            <a:r>
              <a:rPr lang="zh-CN" altLang="en-US" sz="2400" dirty="0">
                <a:latin typeface="+mj-ea"/>
                <a:ea typeface="+mj-ea"/>
              </a:rPr>
              <a:t>是无噪声影响时的信号波形，图</a:t>
            </a:r>
            <a:r>
              <a:rPr lang="en-US" altLang="zh-CN" sz="2400" dirty="0">
                <a:latin typeface="+mj-ea"/>
                <a:ea typeface="+mj-ea"/>
              </a:rPr>
              <a:t>(b)</a:t>
            </a:r>
            <a:r>
              <a:rPr lang="zh-CN" altLang="en-US" sz="2400" dirty="0">
                <a:latin typeface="+mj-ea"/>
                <a:ea typeface="+mj-ea"/>
              </a:rPr>
              <a:t>是图</a:t>
            </a:r>
            <a:r>
              <a:rPr lang="en-US" altLang="zh-CN" sz="2400" dirty="0">
                <a:latin typeface="+mj-ea"/>
                <a:ea typeface="+mj-ea"/>
              </a:rPr>
              <a:t>(a)</a:t>
            </a:r>
            <a:r>
              <a:rPr lang="zh-CN" altLang="en-US" sz="2400" dirty="0">
                <a:latin typeface="+mj-ea"/>
                <a:ea typeface="+mj-ea"/>
              </a:rPr>
              <a:t>波形叠加上噪声后的混合波形。判决门限应选在</a:t>
            </a:r>
            <a:r>
              <a:rPr lang="en-US" altLang="zh-CN" sz="2400" dirty="0">
                <a:latin typeface="+mj-ea"/>
                <a:ea typeface="+mj-ea"/>
              </a:rPr>
              <a:t>0</a:t>
            </a:r>
            <a:r>
              <a:rPr lang="zh-CN" altLang="en-US" sz="2400" dirty="0">
                <a:latin typeface="+mj-ea"/>
                <a:ea typeface="+mj-ea"/>
              </a:rPr>
              <a:t>电平。</a:t>
            </a:r>
          </a:p>
          <a:p>
            <a:pPr eaLnBrk="0" hangingPunct="0">
              <a:spcBef>
                <a:spcPct val="0"/>
              </a:spcBef>
            </a:pPr>
            <a:r>
              <a:rPr lang="zh-CN" altLang="en-US" sz="2400" dirty="0">
                <a:latin typeface="+mj-ea"/>
                <a:ea typeface="+mj-ea"/>
              </a:rPr>
              <a:t>        下面我们具体分析由于信道加上噪声引起误码的概率</a:t>
            </a:r>
            <a:r>
              <a:rPr lang="en-US" altLang="zh-CN" sz="2400" dirty="0" err="1">
                <a:latin typeface="+mj-ea"/>
                <a:ea typeface="+mj-ea"/>
              </a:rPr>
              <a:t>P</a:t>
            </a:r>
            <a:r>
              <a:rPr lang="en-US" altLang="zh-CN" sz="1600" dirty="0" err="1">
                <a:latin typeface="+mj-ea"/>
                <a:ea typeface="+mj-ea"/>
              </a:rPr>
              <a:t>e</a:t>
            </a:r>
            <a:r>
              <a:rPr lang="zh-CN" altLang="en-US" sz="2400" dirty="0">
                <a:latin typeface="+mj-ea"/>
                <a:ea typeface="+mj-ea"/>
              </a:rPr>
              <a:t>，简称</a:t>
            </a:r>
            <a:r>
              <a:rPr lang="zh-CN" altLang="en-US" sz="2400" dirty="0">
                <a:solidFill>
                  <a:schemeClr val="accent2"/>
                </a:solidFill>
                <a:latin typeface="+mj-ea"/>
                <a:ea typeface="+mj-ea"/>
              </a:rPr>
              <a:t>误码率</a:t>
            </a:r>
            <a:r>
              <a:rPr lang="zh-CN" altLang="en-US" sz="2400" dirty="0">
                <a:latin typeface="+mj-ea"/>
                <a:ea typeface="+mj-ea"/>
              </a:rPr>
              <a:t>。</a:t>
            </a:r>
            <a:r>
              <a:rPr lang="zh-CN" altLang="en-US" sz="2000" b="0" dirty="0">
                <a:latin typeface="+mj-ea"/>
                <a:ea typeface="+mj-ea"/>
              </a:rPr>
              <a:t>                                                                             </a:t>
            </a:r>
            <a:endParaRPr lang="zh-CN" altLang="en-US" sz="1600" b="0" dirty="0">
              <a:solidFill>
                <a:srgbClr val="FF0066"/>
              </a:solidFill>
              <a:latin typeface="+mj-ea"/>
              <a:ea typeface="+mj-ea"/>
            </a:endParaRPr>
          </a:p>
        </p:txBody>
      </p:sp>
      <p:sp>
        <p:nvSpPr>
          <p:cNvPr id="124932" name="Rectangle 5"/>
          <p:cNvSpPr>
            <a:spLocks noChangeArrowheads="1"/>
          </p:cNvSpPr>
          <p:nvPr/>
        </p:nvSpPr>
        <p:spPr bwMode="auto">
          <a:xfrm>
            <a:off x="4343400" y="3314700"/>
            <a:ext cx="9144000" cy="0"/>
          </a:xfrm>
          <a:prstGeom prst="rect">
            <a:avLst/>
          </a:prstGeom>
          <a:noFill/>
          <a:ln w="9525">
            <a:noFill/>
            <a:miter lim="800000"/>
            <a:headEnd/>
            <a:tailEnd/>
          </a:ln>
        </p:spPr>
        <p:txBody>
          <a:bodyPr>
            <a:spAutoFit/>
          </a:bodyPr>
          <a:lstStyle/>
          <a:p>
            <a:endParaRPr lang="zh-CN" altLang="en-US"/>
          </a:p>
        </p:txBody>
      </p:sp>
      <p:sp>
        <p:nvSpPr>
          <p:cNvPr id="124933" name="Rectangle 9"/>
          <p:cNvSpPr>
            <a:spLocks noChangeArrowheads="1"/>
          </p:cNvSpPr>
          <p:nvPr/>
        </p:nvSpPr>
        <p:spPr bwMode="auto">
          <a:xfrm>
            <a:off x="3886200" y="4267200"/>
            <a:ext cx="9144000" cy="0"/>
          </a:xfrm>
          <a:prstGeom prst="rect">
            <a:avLst/>
          </a:prstGeom>
          <a:noFill/>
          <a:ln w="9525">
            <a:noFill/>
            <a:miter lim="800000"/>
            <a:headEnd/>
            <a:tailEnd/>
          </a:ln>
        </p:spPr>
        <p:txBody>
          <a:bodyPr>
            <a:spAutoFit/>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strips(downRight)">
                                      <p:cBhvr>
                                        <p:cTn id="7" dur="500"/>
                                        <p:tgtEl>
                                          <p:spTgt spid="921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2163">
                                            <p:txEl>
                                              <p:pRg st="4" end="4"/>
                                            </p:txEl>
                                          </p:spTgt>
                                        </p:tgtEl>
                                        <p:attrNameLst>
                                          <p:attrName>style.visibility</p:attrName>
                                        </p:attrNameLst>
                                      </p:cBhvr>
                                      <p:to>
                                        <p:strVal val="visible"/>
                                      </p:to>
                                    </p:set>
                                    <p:animEffect transition="in" filter="strips(downRight)">
                                      <p:cBhvr>
                                        <p:cTn id="12" dur="500"/>
                                        <p:tgtEl>
                                          <p:spTgt spid="9216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63">
                                            <p:txEl>
                                              <p:pRg st="6" end="6"/>
                                            </p:txEl>
                                          </p:spTgt>
                                        </p:tgtEl>
                                        <p:attrNameLst>
                                          <p:attrName>style.visibility</p:attrName>
                                        </p:attrNameLst>
                                      </p:cBhvr>
                                      <p:to>
                                        <p:strVal val="visible"/>
                                      </p:to>
                                    </p:set>
                                    <p:animEffect transition="in" filter="blinds(horizontal)">
                                      <p:cBhvr>
                                        <p:cTn id="17" dur="500"/>
                                        <p:tgtEl>
                                          <p:spTgt spid="9216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63">
                                            <p:txEl>
                                              <p:pRg st="7" end="7"/>
                                            </p:txEl>
                                          </p:spTgt>
                                        </p:tgtEl>
                                        <p:attrNameLst>
                                          <p:attrName>style.visibility</p:attrName>
                                        </p:attrNameLst>
                                      </p:cBhvr>
                                      <p:to>
                                        <p:strVal val="visible"/>
                                      </p:to>
                                    </p:set>
                                    <p:animEffect transition="in" filter="blinds(horizontal)">
                                      <p:cBhvr>
                                        <p:cTn id="22" dur="500"/>
                                        <p:tgtEl>
                                          <p:spTgt spid="92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r>
              <a:rPr lang="zh-CN" altLang="en-US" b="1" dirty="0" smtClean="0">
                <a:solidFill>
                  <a:schemeClr val="accent2"/>
                </a:solidFill>
              </a:rPr>
              <a:t>判决电路的典型输入波形</a:t>
            </a:r>
          </a:p>
        </p:txBody>
      </p:sp>
      <p:graphicFrame>
        <p:nvGraphicFramePr>
          <p:cNvPr id="165897" name="Object 9"/>
          <p:cNvGraphicFramePr>
            <a:graphicFrameLocks noGrp="1" noChangeAspect="1"/>
          </p:cNvGraphicFramePr>
          <p:nvPr>
            <p:ph sz="half" idx="1"/>
          </p:nvPr>
        </p:nvGraphicFramePr>
        <p:xfrm>
          <a:off x="1714480" y="1500174"/>
          <a:ext cx="5400675" cy="4254500"/>
        </p:xfrm>
        <a:graphic>
          <a:graphicData uri="http://schemas.openxmlformats.org/presentationml/2006/ole">
            <mc:AlternateContent xmlns:mc="http://schemas.openxmlformats.org/markup-compatibility/2006">
              <mc:Choice xmlns:v="urn:schemas-microsoft-com:vml" Requires="v">
                <p:oleObj spid="_x0000_s67639" name="Visio" r:id="rId3" imgW="2767279" imgH="2179625" progId="Visio.Drawing.11">
                  <p:embed/>
                </p:oleObj>
              </mc:Choice>
              <mc:Fallback>
                <p:oleObj name="Visio" r:id="rId3" imgW="2767279" imgH="2179625"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80" y="1500174"/>
                        <a:ext cx="5400675"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9" name="Rectangle 3"/>
          <p:cNvSpPr>
            <a:spLocks noChangeArrowheads="1"/>
          </p:cNvSpPr>
          <p:nvPr/>
        </p:nvSpPr>
        <p:spPr bwMode="auto">
          <a:xfrm>
            <a:off x="2916238" y="5805488"/>
            <a:ext cx="3527425" cy="336550"/>
          </a:xfrm>
          <a:prstGeom prst="rect">
            <a:avLst/>
          </a:prstGeom>
          <a:noFill/>
          <a:ln w="9525">
            <a:noFill/>
            <a:miter lim="800000"/>
            <a:headEnd/>
            <a:tailEnd/>
          </a:ln>
        </p:spPr>
        <p:txBody>
          <a:bodyPr>
            <a:spAutoFit/>
          </a:bodyPr>
          <a:lstStyle/>
          <a:p>
            <a:pPr eaLnBrk="0" hangingPunct="0">
              <a:spcBef>
                <a:spcPct val="0"/>
              </a:spcBef>
            </a:pPr>
            <a:r>
              <a:rPr lang="en-US" altLang="zh-CN" sz="1600" b="0">
                <a:solidFill>
                  <a:srgbClr val="FF0066"/>
                </a:solidFill>
                <a:latin typeface="宋体" pitchFamily="2" charset="-122"/>
                <a:ea typeface="宋体" pitchFamily="2" charset="-122"/>
              </a:rPr>
              <a:t>    </a:t>
            </a:r>
            <a:r>
              <a:rPr lang="zh-CN" altLang="en-US" sz="1600" b="0">
                <a:solidFill>
                  <a:srgbClr val="FF0066"/>
                </a:solidFill>
                <a:latin typeface="宋体" pitchFamily="2" charset="-122"/>
                <a:ea typeface="宋体" pitchFamily="2" charset="-122"/>
              </a:rPr>
              <a:t>判决电路的典型输入波形</a:t>
            </a:r>
            <a:endParaRPr lang="zh-CN" altLang="en-US" sz="1200">
              <a:ea typeface="宋体" pitchFamily="2" charset="-122"/>
            </a:endParaRPr>
          </a:p>
        </p:txBody>
      </p:sp>
      <p:sp>
        <p:nvSpPr>
          <p:cNvPr id="67590" name="Rectangle 4"/>
          <p:cNvSpPr>
            <a:spLocks noChangeArrowheads="1"/>
          </p:cNvSpPr>
          <p:nvPr/>
        </p:nvSpPr>
        <p:spPr bwMode="auto">
          <a:xfrm>
            <a:off x="0" y="3779838"/>
            <a:ext cx="9144000" cy="0"/>
          </a:xfrm>
          <a:prstGeom prst="rect">
            <a:avLst/>
          </a:prstGeom>
          <a:noFill/>
          <a:ln w="9525">
            <a:noFill/>
            <a:miter lim="800000"/>
            <a:headEnd/>
            <a:tailEnd/>
          </a:ln>
        </p:spPr>
        <p:txBody>
          <a:bodyPr>
            <a:spAutoFit/>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5897"/>
                                        </p:tgtEl>
                                        <p:attrNameLst>
                                          <p:attrName>style.visibility</p:attrName>
                                        </p:attrNameLst>
                                      </p:cBhvr>
                                      <p:to>
                                        <p:strVal val="visible"/>
                                      </p:to>
                                    </p:set>
                                    <p:animEffect transition="in" filter="checkerboard(across)">
                                      <p:cBhvr>
                                        <p:cTn id="7" dur="500"/>
                                        <p:tgtEl>
                                          <p:spTgt spid="165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2"/>
                </a:solidFill>
              </a:rPr>
              <a:t>基带系统各点波形示意图</a:t>
            </a:r>
            <a:endParaRPr lang="zh-CN" altLang="en-US" b="1" dirty="0">
              <a:solidFill>
                <a:schemeClr val="accent2"/>
              </a:solidFill>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9</a:t>
            </a:fld>
            <a:r>
              <a:rPr lang="zh-CN" altLang="en-US" smtClean="0"/>
              <a:t>页</a:t>
            </a:r>
            <a:endParaRPr lang="zh-CN" altLang="en-US" dirty="0"/>
          </a:p>
        </p:txBody>
      </p:sp>
      <p:pic>
        <p:nvPicPr>
          <p:cNvPr id="261123" name="Picture 3"/>
          <p:cNvPicPr>
            <a:picLocks noChangeAspect="1" noChangeArrowheads="1"/>
          </p:cNvPicPr>
          <p:nvPr/>
        </p:nvPicPr>
        <p:blipFill>
          <a:blip r:embed="rId2" cstate="print"/>
          <a:srcRect/>
          <a:stretch>
            <a:fillRect/>
          </a:stretch>
        </p:blipFill>
        <p:spPr bwMode="auto">
          <a:xfrm>
            <a:off x="1259632" y="1268760"/>
            <a:ext cx="5112568" cy="5154474"/>
          </a:xfrm>
          <a:prstGeom prst="rect">
            <a:avLst/>
          </a:prstGeom>
          <a:noFill/>
          <a:ln w="9525">
            <a:noFill/>
            <a:miter lim="800000"/>
            <a:headEnd/>
            <a:tailEnd/>
          </a:ln>
        </p:spPr>
      </p:pic>
      <p:sp>
        <p:nvSpPr>
          <p:cNvPr id="8" name="Text Box 1032"/>
          <p:cNvSpPr txBox="1">
            <a:spLocks noChangeArrowheads="1"/>
          </p:cNvSpPr>
          <p:nvPr/>
        </p:nvSpPr>
        <p:spPr bwMode="auto">
          <a:xfrm>
            <a:off x="6588224" y="1556792"/>
            <a:ext cx="1555750" cy="366712"/>
          </a:xfrm>
          <a:prstGeom prst="rect">
            <a:avLst/>
          </a:prstGeom>
          <a:noFill/>
          <a:ln w="9525">
            <a:noFill/>
            <a:miter lim="800000"/>
            <a:headEnd/>
            <a:tailEnd/>
          </a:ln>
        </p:spPr>
        <p:txBody>
          <a:bodyPr wrap="none">
            <a:spAutoFit/>
          </a:bodyPr>
          <a:lstStyle/>
          <a:p>
            <a:r>
              <a:rPr lang="zh-CN" altLang="en-US" sz="1800" dirty="0"/>
              <a:t>输入基带信号</a:t>
            </a:r>
          </a:p>
        </p:txBody>
      </p:sp>
      <p:sp>
        <p:nvSpPr>
          <p:cNvPr id="9" name="Text Box 1033"/>
          <p:cNvSpPr txBox="1">
            <a:spLocks noChangeArrowheads="1"/>
          </p:cNvSpPr>
          <p:nvPr/>
        </p:nvSpPr>
        <p:spPr bwMode="auto">
          <a:xfrm>
            <a:off x="6588224" y="2060848"/>
            <a:ext cx="1327150" cy="366713"/>
          </a:xfrm>
          <a:prstGeom prst="rect">
            <a:avLst/>
          </a:prstGeom>
          <a:noFill/>
          <a:ln w="9525">
            <a:noFill/>
            <a:miter lim="800000"/>
            <a:headEnd/>
            <a:tailEnd/>
          </a:ln>
        </p:spPr>
        <p:txBody>
          <a:bodyPr wrap="none">
            <a:spAutoFit/>
          </a:bodyPr>
          <a:lstStyle/>
          <a:p>
            <a:r>
              <a:rPr lang="zh-CN" altLang="en-US" sz="1800" dirty="0"/>
              <a:t>码型变换后</a:t>
            </a:r>
          </a:p>
        </p:txBody>
      </p:sp>
      <p:sp>
        <p:nvSpPr>
          <p:cNvPr id="10" name="Text Box 1034"/>
          <p:cNvSpPr txBox="1">
            <a:spLocks noChangeArrowheads="1"/>
          </p:cNvSpPr>
          <p:nvPr/>
        </p:nvSpPr>
        <p:spPr bwMode="auto">
          <a:xfrm>
            <a:off x="6591498" y="2708920"/>
            <a:ext cx="2012950" cy="366713"/>
          </a:xfrm>
          <a:prstGeom prst="rect">
            <a:avLst/>
          </a:prstGeom>
          <a:noFill/>
          <a:ln w="9525">
            <a:noFill/>
            <a:miter lim="800000"/>
            <a:headEnd/>
            <a:tailEnd/>
          </a:ln>
        </p:spPr>
        <p:txBody>
          <a:bodyPr wrap="none">
            <a:spAutoFit/>
          </a:bodyPr>
          <a:lstStyle/>
          <a:p>
            <a:r>
              <a:rPr lang="zh-CN" altLang="en-US" sz="1800" dirty="0"/>
              <a:t>波形和码型变换后</a:t>
            </a:r>
          </a:p>
        </p:txBody>
      </p:sp>
      <p:sp>
        <p:nvSpPr>
          <p:cNvPr id="11" name="Text Box 1035"/>
          <p:cNvSpPr txBox="1">
            <a:spLocks noChangeArrowheads="1"/>
          </p:cNvSpPr>
          <p:nvPr/>
        </p:nvSpPr>
        <p:spPr bwMode="auto">
          <a:xfrm>
            <a:off x="6588224" y="3645024"/>
            <a:ext cx="1327150" cy="366713"/>
          </a:xfrm>
          <a:prstGeom prst="rect">
            <a:avLst/>
          </a:prstGeom>
          <a:noFill/>
          <a:ln w="9525">
            <a:noFill/>
            <a:miter lim="800000"/>
            <a:headEnd/>
            <a:tailEnd/>
          </a:ln>
        </p:spPr>
        <p:txBody>
          <a:bodyPr wrap="none">
            <a:spAutoFit/>
          </a:bodyPr>
          <a:lstStyle/>
          <a:p>
            <a:r>
              <a:rPr lang="zh-CN" altLang="en-US" sz="1800" dirty="0"/>
              <a:t>经过信道后</a:t>
            </a:r>
          </a:p>
        </p:txBody>
      </p:sp>
      <p:sp>
        <p:nvSpPr>
          <p:cNvPr id="12" name="Text Box 1031"/>
          <p:cNvSpPr txBox="1">
            <a:spLocks noChangeArrowheads="1"/>
          </p:cNvSpPr>
          <p:nvPr/>
        </p:nvSpPr>
        <p:spPr bwMode="auto">
          <a:xfrm>
            <a:off x="6604074" y="4430440"/>
            <a:ext cx="1784350" cy="366712"/>
          </a:xfrm>
          <a:prstGeom prst="rect">
            <a:avLst/>
          </a:prstGeom>
          <a:noFill/>
          <a:ln w="9525">
            <a:noFill/>
            <a:miter lim="800000"/>
            <a:headEnd/>
            <a:tailEnd/>
          </a:ln>
        </p:spPr>
        <p:txBody>
          <a:bodyPr wrap="none">
            <a:spAutoFit/>
          </a:bodyPr>
          <a:lstStyle/>
          <a:p>
            <a:r>
              <a:rPr lang="zh-CN" altLang="en-US" sz="1800" dirty="0"/>
              <a:t>接收滤波器输出</a:t>
            </a:r>
          </a:p>
        </p:txBody>
      </p:sp>
      <p:sp>
        <p:nvSpPr>
          <p:cNvPr id="13" name="Text Box 1032"/>
          <p:cNvSpPr txBox="1">
            <a:spLocks noChangeArrowheads="1"/>
          </p:cNvSpPr>
          <p:nvPr/>
        </p:nvSpPr>
        <p:spPr bwMode="auto">
          <a:xfrm>
            <a:off x="6659215" y="5229200"/>
            <a:ext cx="1327150" cy="366712"/>
          </a:xfrm>
          <a:prstGeom prst="rect">
            <a:avLst/>
          </a:prstGeom>
          <a:noFill/>
          <a:ln w="9525">
            <a:noFill/>
            <a:miter lim="800000"/>
            <a:headEnd/>
            <a:tailEnd/>
          </a:ln>
        </p:spPr>
        <p:txBody>
          <a:bodyPr wrap="none">
            <a:spAutoFit/>
          </a:bodyPr>
          <a:lstStyle/>
          <a:p>
            <a:r>
              <a:rPr lang="zh-CN" altLang="en-US" sz="1800" dirty="0"/>
              <a:t>位定时脉冲</a:t>
            </a:r>
          </a:p>
        </p:txBody>
      </p:sp>
      <p:sp>
        <p:nvSpPr>
          <p:cNvPr id="14" name="Text Box 1033"/>
          <p:cNvSpPr txBox="1">
            <a:spLocks noChangeArrowheads="1"/>
          </p:cNvSpPr>
          <p:nvPr/>
        </p:nvSpPr>
        <p:spPr bwMode="auto">
          <a:xfrm>
            <a:off x="6660232" y="5817889"/>
            <a:ext cx="2012950" cy="779463"/>
          </a:xfrm>
          <a:prstGeom prst="rect">
            <a:avLst/>
          </a:prstGeom>
          <a:noFill/>
          <a:ln w="9525">
            <a:noFill/>
            <a:miter lim="800000"/>
            <a:headEnd/>
            <a:tailEnd/>
          </a:ln>
        </p:spPr>
        <p:txBody>
          <a:bodyPr wrap="none">
            <a:spAutoFit/>
          </a:bodyPr>
          <a:lstStyle/>
          <a:p>
            <a:r>
              <a:rPr lang="zh-CN" altLang="en-US" sz="1800" dirty="0"/>
              <a:t>抽样、判决后信号</a:t>
            </a:r>
          </a:p>
          <a:p>
            <a:r>
              <a:rPr lang="zh-CN" altLang="en-US" sz="1800" dirty="0"/>
              <a:t>（有误码）</a:t>
            </a:r>
          </a:p>
        </p:txBody>
      </p:sp>
    </p:spTree>
  </p:cSld>
  <p:clrMapOvr>
    <a:masterClrMapping/>
  </p:clrMapOvr>
  <p:transition spd="med">
    <p:zo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16"/>
          <p:cNvSpPr>
            <a:spLocks noGrp="1"/>
          </p:cNvSpPr>
          <p:nvPr>
            <p:ph type="sldNum" sz="quarter" idx="4"/>
          </p:nvPr>
        </p:nvSpPr>
        <p:spPr/>
        <p:txBody>
          <a:bodyPr/>
          <a:lstStyle/>
          <a:p>
            <a:pPr>
              <a:defRPr/>
            </a:pPr>
            <a:r>
              <a:rPr lang="zh-CN" altLang="en-US" smtClean="0"/>
              <a:t>第</a:t>
            </a:r>
            <a:fld id="{AA7A3B30-CA06-4EE6-B33D-40121AA44997}" type="slidenum">
              <a:rPr lang="zh-CN" altLang="en-US" smtClean="0"/>
              <a:pPr>
                <a:defRPr/>
              </a:pPr>
              <a:t>90</a:t>
            </a:fld>
            <a:r>
              <a:rPr lang="zh-CN" altLang="en-US" smtClean="0"/>
              <a:t>页</a:t>
            </a:r>
            <a:endParaRPr lang="zh-CN" altLang="en-US"/>
          </a:p>
        </p:txBody>
      </p:sp>
      <p:sp>
        <p:nvSpPr>
          <p:cNvPr id="68615" name="Rectangle 7"/>
          <p:cNvSpPr>
            <a:spLocks noChangeArrowheads="1"/>
          </p:cNvSpPr>
          <p:nvPr/>
        </p:nvSpPr>
        <p:spPr bwMode="auto">
          <a:xfrm>
            <a:off x="381000" y="1295400"/>
            <a:ext cx="8458200" cy="4555093"/>
          </a:xfrm>
          <a:prstGeom prst="rect">
            <a:avLst/>
          </a:prstGeom>
          <a:noFill/>
          <a:ln w="9525">
            <a:noFill/>
            <a:miter lim="800000"/>
            <a:headEnd/>
            <a:tailEnd/>
          </a:ln>
        </p:spPr>
        <p:txBody>
          <a:bodyPr>
            <a:spAutoFit/>
          </a:bodyPr>
          <a:lstStyle/>
          <a:p>
            <a:pPr>
              <a:spcBef>
                <a:spcPct val="0"/>
              </a:spcBef>
            </a:pPr>
            <a:r>
              <a:rPr lang="en-US" altLang="zh-CN" sz="2400" dirty="0">
                <a:latin typeface="+mn-ea"/>
                <a:ea typeface="+mn-ea"/>
              </a:rPr>
              <a:t>    </a:t>
            </a:r>
            <a:r>
              <a:rPr lang="zh-CN" altLang="en-US" sz="2400" dirty="0">
                <a:latin typeface="+mn-ea"/>
                <a:ea typeface="+mn-ea"/>
              </a:rPr>
              <a:t>信道加性噪声</a:t>
            </a:r>
            <a:r>
              <a:rPr lang="en-US" altLang="zh-CN" sz="2400" dirty="0">
                <a:latin typeface="+mn-ea"/>
                <a:ea typeface="+mn-ea"/>
              </a:rPr>
              <a:t>n(t)</a:t>
            </a:r>
            <a:r>
              <a:rPr lang="zh-CN" altLang="en-US" sz="2400" dirty="0">
                <a:latin typeface="+mn-ea"/>
                <a:ea typeface="+mn-ea"/>
              </a:rPr>
              <a:t>通常被假设为均值为</a:t>
            </a:r>
            <a:r>
              <a:rPr lang="en-US" altLang="zh-CN" sz="2400" dirty="0">
                <a:latin typeface="+mn-ea"/>
                <a:ea typeface="+mn-ea"/>
              </a:rPr>
              <a:t>0</a:t>
            </a:r>
            <a:r>
              <a:rPr lang="zh-CN" altLang="en-US" sz="2400" dirty="0">
                <a:latin typeface="+mn-ea"/>
                <a:ea typeface="+mn-ea"/>
              </a:rPr>
              <a:t>、双边功率谱密度为</a:t>
            </a:r>
            <a:r>
              <a:rPr lang="en-US" altLang="zh-CN" sz="2400" dirty="0">
                <a:latin typeface="+mn-ea"/>
                <a:ea typeface="+mn-ea"/>
              </a:rPr>
              <a:t>n</a:t>
            </a:r>
            <a:r>
              <a:rPr lang="en-US" altLang="zh-CN" sz="1200" dirty="0">
                <a:latin typeface="+mn-ea"/>
                <a:ea typeface="+mn-ea"/>
              </a:rPr>
              <a:t>0</a:t>
            </a:r>
            <a:r>
              <a:rPr lang="en-US" altLang="zh-CN" sz="2400" dirty="0">
                <a:latin typeface="+mn-ea"/>
                <a:ea typeface="+mn-ea"/>
              </a:rPr>
              <a:t>/2</a:t>
            </a:r>
            <a:r>
              <a:rPr lang="zh-CN" altLang="en-US" sz="2400" dirty="0">
                <a:latin typeface="+mn-ea"/>
                <a:ea typeface="+mn-ea"/>
              </a:rPr>
              <a:t>的平稳高斯白噪声，而接收</a:t>
            </a:r>
            <a:r>
              <a:rPr lang="zh-CN" altLang="en-US" sz="2400" dirty="0" smtClean="0">
                <a:latin typeface="+mn-ea"/>
                <a:ea typeface="+mn-ea"/>
              </a:rPr>
              <a:t>滤波器的输出，判决</a:t>
            </a:r>
            <a:r>
              <a:rPr lang="zh-CN" altLang="en-US" sz="2400" dirty="0">
                <a:latin typeface="+mn-ea"/>
                <a:ea typeface="+mn-ea"/>
              </a:rPr>
              <a:t>电路输入噪声</a:t>
            </a:r>
            <a:r>
              <a:rPr lang="en-US" altLang="zh-CN" sz="2400" dirty="0" err="1">
                <a:latin typeface="+mn-ea"/>
                <a:ea typeface="+mn-ea"/>
              </a:rPr>
              <a:t>n</a:t>
            </a:r>
            <a:r>
              <a:rPr lang="en-US" altLang="zh-CN" sz="1200" dirty="0" err="1">
                <a:latin typeface="+mn-ea"/>
                <a:ea typeface="+mn-ea"/>
              </a:rPr>
              <a:t>R</a:t>
            </a:r>
            <a:r>
              <a:rPr lang="en-US" altLang="zh-CN" sz="2400" dirty="0">
                <a:latin typeface="+mn-ea"/>
                <a:ea typeface="+mn-ea"/>
              </a:rPr>
              <a:t>(t)</a:t>
            </a:r>
            <a:r>
              <a:rPr lang="zh-CN" altLang="en-US" sz="2400" dirty="0">
                <a:latin typeface="+mn-ea"/>
                <a:ea typeface="+mn-ea"/>
              </a:rPr>
              <a:t>也是均值为</a:t>
            </a:r>
            <a:r>
              <a:rPr lang="en-US" altLang="zh-CN" sz="2400" dirty="0">
                <a:latin typeface="+mn-ea"/>
                <a:ea typeface="+mn-ea"/>
              </a:rPr>
              <a:t>0</a:t>
            </a:r>
            <a:r>
              <a:rPr lang="zh-CN" altLang="en-US" sz="2400" dirty="0">
                <a:latin typeface="+mn-ea"/>
                <a:ea typeface="+mn-ea"/>
              </a:rPr>
              <a:t>的平稳高斯噪声，它的</a:t>
            </a:r>
            <a:r>
              <a:rPr lang="zh-CN" altLang="en-US" sz="2400" dirty="0">
                <a:solidFill>
                  <a:srgbClr val="CC0066"/>
                </a:solidFill>
                <a:latin typeface="+mn-ea"/>
                <a:ea typeface="+mn-ea"/>
              </a:rPr>
              <a:t>功率谱密度</a:t>
            </a:r>
            <a:r>
              <a:rPr lang="en-US" altLang="zh-CN" sz="2400" dirty="0" err="1">
                <a:latin typeface="+mn-ea"/>
                <a:ea typeface="+mn-ea"/>
              </a:rPr>
              <a:t>P</a:t>
            </a:r>
            <a:r>
              <a:rPr lang="en-US" altLang="zh-CN" sz="1200" dirty="0" err="1">
                <a:latin typeface="+mn-ea"/>
                <a:ea typeface="+mn-ea"/>
              </a:rPr>
              <a:t>n</a:t>
            </a:r>
            <a:r>
              <a:rPr lang="en-US" altLang="zh-CN" sz="2400" dirty="0">
                <a:latin typeface="+mn-ea"/>
                <a:ea typeface="+mn-ea"/>
              </a:rPr>
              <a:t>(ω)</a:t>
            </a:r>
          </a:p>
          <a:p>
            <a:pPr>
              <a:spcBef>
                <a:spcPct val="0"/>
              </a:spcBef>
            </a:pPr>
            <a:endParaRPr lang="en-US" altLang="zh-CN" sz="2400" dirty="0">
              <a:latin typeface="+mn-ea"/>
              <a:ea typeface="+mn-ea"/>
            </a:endParaRPr>
          </a:p>
          <a:p>
            <a:pPr eaLnBrk="0" hangingPunct="0">
              <a:spcBef>
                <a:spcPct val="0"/>
              </a:spcBef>
            </a:pPr>
            <a:endParaRPr lang="en-US" altLang="zh-CN" sz="1100" b="0" dirty="0">
              <a:latin typeface="+mn-ea"/>
              <a:ea typeface="+mn-ea"/>
            </a:endParaRPr>
          </a:p>
          <a:p>
            <a:pPr eaLnBrk="0" hangingPunct="0">
              <a:spcBef>
                <a:spcPct val="0"/>
              </a:spcBef>
            </a:pPr>
            <a:r>
              <a:rPr lang="en-US" altLang="zh-CN" sz="1100" b="0" dirty="0">
                <a:latin typeface="+mn-ea"/>
                <a:ea typeface="+mn-ea"/>
              </a:rPr>
              <a:t>                                                                                                           </a:t>
            </a:r>
          </a:p>
          <a:p>
            <a:pPr eaLnBrk="0" hangingPunct="0">
              <a:spcBef>
                <a:spcPct val="0"/>
              </a:spcBef>
            </a:pPr>
            <a:r>
              <a:rPr lang="zh-CN" altLang="en-US" sz="2400" dirty="0">
                <a:solidFill>
                  <a:srgbClr val="CC0066"/>
                </a:solidFill>
                <a:latin typeface="+mn-ea"/>
                <a:ea typeface="+mn-ea"/>
              </a:rPr>
              <a:t>方差</a:t>
            </a:r>
            <a:r>
              <a:rPr lang="zh-CN" altLang="en-US" sz="2400" dirty="0">
                <a:latin typeface="+mn-ea"/>
                <a:ea typeface="+mn-ea"/>
              </a:rPr>
              <a:t>（噪声平均功率）为</a:t>
            </a:r>
          </a:p>
          <a:p>
            <a:pPr eaLnBrk="0" hangingPunct="0">
              <a:spcBef>
                <a:spcPct val="0"/>
              </a:spcBef>
            </a:pPr>
            <a:endParaRPr lang="zh-CN" altLang="en-US" sz="2400" dirty="0">
              <a:latin typeface="+mn-ea"/>
              <a:ea typeface="+mn-ea"/>
            </a:endParaRPr>
          </a:p>
          <a:p>
            <a:pPr eaLnBrk="0" hangingPunct="0">
              <a:spcBef>
                <a:spcPct val="0"/>
              </a:spcBef>
            </a:pPr>
            <a:r>
              <a:rPr lang="zh-CN" altLang="en-US" sz="2400" dirty="0">
                <a:latin typeface="+mn-ea"/>
                <a:ea typeface="+mn-ea"/>
              </a:rPr>
              <a:t>                                                                    </a:t>
            </a:r>
          </a:p>
          <a:p>
            <a:pPr eaLnBrk="0" hangingPunct="0">
              <a:spcBef>
                <a:spcPct val="0"/>
              </a:spcBef>
            </a:pPr>
            <a:endParaRPr lang="zh-CN" altLang="en-US" sz="2400" dirty="0">
              <a:latin typeface="+mn-ea"/>
              <a:ea typeface="+mn-ea"/>
            </a:endParaRPr>
          </a:p>
          <a:p>
            <a:pPr eaLnBrk="0" hangingPunct="0">
              <a:spcBef>
                <a:spcPct val="0"/>
              </a:spcBef>
            </a:pPr>
            <a:r>
              <a:rPr lang="en-US" altLang="zh-CN" sz="2800" dirty="0" err="1">
                <a:latin typeface="+mn-ea"/>
                <a:ea typeface="+mn-ea"/>
              </a:rPr>
              <a:t>n</a:t>
            </a:r>
            <a:r>
              <a:rPr lang="en-US" altLang="zh-CN" sz="1400" dirty="0" err="1">
                <a:latin typeface="+mn-ea"/>
                <a:ea typeface="+mn-ea"/>
              </a:rPr>
              <a:t>R</a:t>
            </a:r>
            <a:r>
              <a:rPr lang="en-US" altLang="zh-CN" sz="2400" dirty="0">
                <a:latin typeface="+mn-ea"/>
                <a:ea typeface="+mn-ea"/>
              </a:rPr>
              <a:t>(t)</a:t>
            </a:r>
            <a:r>
              <a:rPr lang="zh-CN" altLang="en-US" sz="2400" dirty="0">
                <a:latin typeface="+mn-ea"/>
                <a:ea typeface="+mn-ea"/>
              </a:rPr>
              <a:t>是均值为</a:t>
            </a:r>
            <a:r>
              <a:rPr lang="en-US" altLang="zh-CN" sz="2400" dirty="0">
                <a:latin typeface="+mn-ea"/>
                <a:ea typeface="+mn-ea"/>
              </a:rPr>
              <a:t>0</a:t>
            </a:r>
            <a:r>
              <a:rPr lang="zh-CN" altLang="en-US" sz="2400" dirty="0">
                <a:latin typeface="+mn-ea"/>
                <a:ea typeface="+mn-ea"/>
              </a:rPr>
              <a:t>、方差为   的高斯噪声，它的瞬时值的统计特性可用一维概率密度函数描述                                                                                     </a:t>
            </a:r>
          </a:p>
        </p:txBody>
      </p:sp>
      <p:sp>
        <p:nvSpPr>
          <p:cNvPr id="68616" name="Rectangle 12"/>
          <p:cNvSpPr>
            <a:spLocks noChangeArrowheads="1"/>
          </p:cNvSpPr>
          <p:nvPr/>
        </p:nvSpPr>
        <p:spPr bwMode="auto">
          <a:xfrm>
            <a:off x="762000" y="5249863"/>
            <a:ext cx="1676400" cy="260350"/>
          </a:xfrm>
          <a:prstGeom prst="rect">
            <a:avLst/>
          </a:prstGeom>
          <a:noFill/>
          <a:ln w="9525">
            <a:noFill/>
            <a:miter lim="800000"/>
            <a:headEnd/>
            <a:tailEnd/>
          </a:ln>
        </p:spPr>
        <p:txBody>
          <a:bodyPr>
            <a:spAutoFit/>
          </a:bodyPr>
          <a:lstStyle/>
          <a:p>
            <a:pPr>
              <a:spcBef>
                <a:spcPct val="0"/>
              </a:spcBef>
            </a:pPr>
            <a:r>
              <a:rPr lang="en-US" altLang="zh-CN" sz="1100" b="0">
                <a:ea typeface="昆仑楷体" pitchFamily="49" charset="-122"/>
              </a:rPr>
              <a:t> </a:t>
            </a:r>
            <a:endParaRPr lang="en-US" altLang="zh-CN" sz="2400" b="0">
              <a:ea typeface="宋体" pitchFamily="2" charset="-122"/>
            </a:endParaRPr>
          </a:p>
        </p:txBody>
      </p:sp>
      <p:graphicFrame>
        <p:nvGraphicFramePr>
          <p:cNvPr id="68610" name="Object 11"/>
          <p:cNvGraphicFramePr>
            <a:graphicFrameLocks noChangeAspect="1"/>
          </p:cNvGraphicFramePr>
          <p:nvPr/>
        </p:nvGraphicFramePr>
        <p:xfrm>
          <a:off x="3203575" y="2492375"/>
          <a:ext cx="2619375" cy="841375"/>
        </p:xfrm>
        <a:graphic>
          <a:graphicData uri="http://schemas.openxmlformats.org/presentationml/2006/ole">
            <mc:AlternateContent xmlns:mc="http://schemas.openxmlformats.org/markup-compatibility/2006">
              <mc:Choice xmlns:v="urn:schemas-microsoft-com:vml" Requires="v">
                <p:oleObj spid="_x0000_s68822" name="Equation" r:id="rId3" imgW="1218960" imgH="393480" progId="Equation.DSMT4">
                  <p:embed/>
                </p:oleObj>
              </mc:Choice>
              <mc:Fallback>
                <p:oleObj name="Equation" r:id="rId3" imgW="1218960" imgH="39348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492375"/>
                        <a:ext cx="2619375"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7" name="Rectangle 14"/>
          <p:cNvSpPr>
            <a:spLocks noChangeArrowheads="1"/>
          </p:cNvSpPr>
          <p:nvPr/>
        </p:nvSpPr>
        <p:spPr bwMode="auto">
          <a:xfrm>
            <a:off x="3848100" y="3224213"/>
            <a:ext cx="9144000" cy="0"/>
          </a:xfrm>
          <a:prstGeom prst="rect">
            <a:avLst/>
          </a:prstGeom>
          <a:noFill/>
          <a:ln w="9525">
            <a:noFill/>
            <a:miter lim="800000"/>
            <a:headEnd/>
            <a:tailEnd/>
          </a:ln>
        </p:spPr>
        <p:txBody>
          <a:bodyPr>
            <a:spAutoFit/>
          </a:bodyPr>
          <a:lstStyle/>
          <a:p>
            <a:endParaRPr lang="zh-CN" altLang="en-US"/>
          </a:p>
        </p:txBody>
      </p:sp>
      <p:graphicFrame>
        <p:nvGraphicFramePr>
          <p:cNvPr id="68611" name="Object 13"/>
          <p:cNvGraphicFramePr>
            <a:graphicFrameLocks noChangeAspect="1"/>
          </p:cNvGraphicFramePr>
          <p:nvPr/>
        </p:nvGraphicFramePr>
        <p:xfrm>
          <a:off x="2771775" y="3894881"/>
          <a:ext cx="3527425" cy="830263"/>
        </p:xfrm>
        <a:graphic>
          <a:graphicData uri="http://schemas.openxmlformats.org/presentationml/2006/ole">
            <mc:AlternateContent xmlns:mc="http://schemas.openxmlformats.org/markup-compatibility/2006">
              <mc:Choice xmlns:v="urn:schemas-microsoft-com:vml" Requires="v">
                <p:oleObj spid="_x0000_s68823" name="Equation" r:id="rId5" imgW="1688760" imgH="393480" progId="Equation.DSMT4">
                  <p:embed/>
                </p:oleObj>
              </mc:Choice>
              <mc:Fallback>
                <p:oleObj name="Equation" r:id="rId5" imgW="1688760" imgH="3934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894881"/>
                        <a:ext cx="3527425"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8" name="Rectangle 16"/>
          <p:cNvSpPr>
            <a:spLocks noChangeArrowheads="1"/>
          </p:cNvSpPr>
          <p:nvPr/>
        </p:nvSpPr>
        <p:spPr bwMode="auto">
          <a:xfrm>
            <a:off x="4462463" y="3309938"/>
            <a:ext cx="9144000" cy="0"/>
          </a:xfrm>
          <a:prstGeom prst="rect">
            <a:avLst/>
          </a:prstGeom>
          <a:noFill/>
          <a:ln w="9525">
            <a:noFill/>
            <a:miter lim="800000"/>
            <a:headEnd/>
            <a:tailEnd/>
          </a:ln>
        </p:spPr>
        <p:txBody>
          <a:bodyPr>
            <a:spAutoFit/>
          </a:bodyPr>
          <a:lstStyle/>
          <a:p>
            <a:endParaRPr lang="zh-CN" altLang="en-US"/>
          </a:p>
        </p:txBody>
      </p:sp>
      <p:sp>
        <p:nvSpPr>
          <p:cNvPr id="68619" name="Rectangle 23"/>
          <p:cNvSpPr>
            <a:spLocks noChangeArrowheads="1"/>
          </p:cNvSpPr>
          <p:nvPr/>
        </p:nvSpPr>
        <p:spPr bwMode="auto">
          <a:xfrm>
            <a:off x="3852863" y="3186113"/>
            <a:ext cx="9144000" cy="0"/>
          </a:xfrm>
          <a:prstGeom prst="rect">
            <a:avLst/>
          </a:prstGeom>
          <a:noFill/>
          <a:ln w="9525">
            <a:noFill/>
            <a:miter lim="800000"/>
            <a:headEnd/>
            <a:tailEnd/>
          </a:ln>
        </p:spPr>
        <p:txBody>
          <a:bodyPr>
            <a:spAutoFit/>
          </a:bodyPr>
          <a:lstStyle/>
          <a:p>
            <a:endParaRPr lang="zh-CN" altLang="en-US"/>
          </a:p>
        </p:txBody>
      </p:sp>
      <p:sp>
        <p:nvSpPr>
          <p:cNvPr id="68620" name="Rectangle 25"/>
          <p:cNvSpPr>
            <a:spLocks noChangeArrowheads="1"/>
          </p:cNvSpPr>
          <p:nvPr/>
        </p:nvSpPr>
        <p:spPr bwMode="auto">
          <a:xfrm>
            <a:off x="4462463" y="3309938"/>
            <a:ext cx="9144000" cy="0"/>
          </a:xfrm>
          <a:prstGeom prst="rect">
            <a:avLst/>
          </a:prstGeom>
          <a:noFill/>
          <a:ln w="9525">
            <a:noFill/>
            <a:miter lim="800000"/>
            <a:headEnd/>
            <a:tailEnd/>
          </a:ln>
        </p:spPr>
        <p:txBody>
          <a:bodyPr>
            <a:spAutoFit/>
          </a:bodyPr>
          <a:lstStyle/>
          <a:p>
            <a:endParaRPr lang="zh-CN" altLang="en-US"/>
          </a:p>
        </p:txBody>
      </p:sp>
      <p:graphicFrame>
        <p:nvGraphicFramePr>
          <p:cNvPr id="68612" name="Object 24"/>
          <p:cNvGraphicFramePr>
            <a:graphicFrameLocks noChangeAspect="1"/>
          </p:cNvGraphicFramePr>
          <p:nvPr/>
        </p:nvGraphicFramePr>
        <p:xfrm>
          <a:off x="3892426" y="4941986"/>
          <a:ext cx="463550" cy="503238"/>
        </p:xfrm>
        <a:graphic>
          <a:graphicData uri="http://schemas.openxmlformats.org/presentationml/2006/ole">
            <mc:AlternateContent xmlns:mc="http://schemas.openxmlformats.org/markup-compatibility/2006">
              <mc:Choice xmlns:v="urn:schemas-microsoft-com:vml" Requires="v">
                <p:oleObj spid="_x0000_s68824" r:id="rId7" imgW="215713" imgH="241091" progId="Equation.3">
                  <p:embed/>
                </p:oleObj>
              </mc:Choice>
              <mc:Fallback>
                <p:oleObj r:id="rId7" imgW="215713" imgH="241091"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2426" y="4941986"/>
                        <a:ext cx="4635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1" name="Rectangle 27"/>
          <p:cNvSpPr>
            <a:spLocks noChangeArrowheads="1"/>
          </p:cNvSpPr>
          <p:nvPr/>
        </p:nvSpPr>
        <p:spPr bwMode="auto">
          <a:xfrm>
            <a:off x="4386263" y="3319463"/>
            <a:ext cx="9144000" cy="0"/>
          </a:xfrm>
          <a:prstGeom prst="rect">
            <a:avLst/>
          </a:prstGeom>
          <a:noFill/>
          <a:ln w="9525">
            <a:noFill/>
            <a:miter lim="800000"/>
            <a:headEnd/>
            <a:tailEnd/>
          </a:ln>
        </p:spPr>
        <p:txBody>
          <a:bodyPr>
            <a:spAutoFit/>
          </a:bodyPr>
          <a:lstStyle/>
          <a:p>
            <a:endParaRPr lang="zh-CN" altLang="en-US"/>
          </a:p>
        </p:txBody>
      </p:sp>
      <p:sp>
        <p:nvSpPr>
          <p:cNvPr id="68622" name="Rectangle 29"/>
          <p:cNvSpPr>
            <a:spLocks noChangeArrowheads="1"/>
          </p:cNvSpPr>
          <p:nvPr/>
        </p:nvSpPr>
        <p:spPr bwMode="auto">
          <a:xfrm>
            <a:off x="4300538" y="3314700"/>
            <a:ext cx="9144000" cy="0"/>
          </a:xfrm>
          <a:prstGeom prst="rect">
            <a:avLst/>
          </a:prstGeom>
          <a:noFill/>
          <a:ln w="9525">
            <a:noFill/>
            <a:miter lim="800000"/>
            <a:headEnd/>
            <a:tailEnd/>
          </a:ln>
        </p:spPr>
        <p:txBody>
          <a:bodyPr>
            <a:spAutoFit/>
          </a:bodyPr>
          <a:lstStyle/>
          <a:p>
            <a:endParaRPr lang="zh-CN" altLang="en-US"/>
          </a:p>
        </p:txBody>
      </p:sp>
      <p:sp>
        <p:nvSpPr>
          <p:cNvPr id="68623" name="Rectangle 30"/>
          <p:cNvSpPr>
            <a:spLocks noChangeArrowheads="1"/>
          </p:cNvSpPr>
          <p:nvPr/>
        </p:nvSpPr>
        <p:spPr bwMode="auto">
          <a:xfrm>
            <a:off x="762000" y="304800"/>
            <a:ext cx="7696200" cy="457200"/>
          </a:xfrm>
          <a:prstGeom prst="rect">
            <a:avLst/>
          </a:prstGeom>
          <a:noFill/>
          <a:ln w="9525">
            <a:noFill/>
            <a:miter lim="800000"/>
            <a:headEnd/>
            <a:tailEnd/>
          </a:ln>
        </p:spPr>
        <p:txBody>
          <a:bodyPr>
            <a:spAutoFit/>
          </a:bodyPr>
          <a:lstStyle/>
          <a:p>
            <a:pPr>
              <a:spcBef>
                <a:spcPct val="0"/>
              </a:spcBef>
            </a:pPr>
            <a:endParaRPr lang="zh-CN" altLang="zh-CN" sz="2400" b="0">
              <a:ea typeface="宋体" pitchFamily="2" charset="-122"/>
            </a:endParaRPr>
          </a:p>
        </p:txBody>
      </p:sp>
      <p:graphicFrame>
        <p:nvGraphicFramePr>
          <p:cNvPr id="68613" name="Object 33"/>
          <p:cNvGraphicFramePr>
            <a:graphicFrameLocks noChangeAspect="1"/>
          </p:cNvGraphicFramePr>
          <p:nvPr/>
        </p:nvGraphicFramePr>
        <p:xfrm>
          <a:off x="2916238" y="5627390"/>
          <a:ext cx="2808287" cy="969962"/>
        </p:xfrm>
        <a:graphic>
          <a:graphicData uri="http://schemas.openxmlformats.org/presentationml/2006/ole">
            <mc:AlternateContent xmlns:mc="http://schemas.openxmlformats.org/markup-compatibility/2006">
              <mc:Choice xmlns:v="urn:schemas-microsoft-com:vml" Requires="v">
                <p:oleObj spid="_x0000_s68825" name="Equation" r:id="rId9" imgW="1396800" imgH="482400" progId="Equation.DSMT4">
                  <p:embed/>
                </p:oleObj>
              </mc:Choice>
              <mc:Fallback>
                <p:oleObj name="Equation" r:id="rId9" imgW="1396800" imgH="482400" progId="Equation.DSMT4">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5627390"/>
                        <a:ext cx="2808287"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eaLnBrk="1" hangingPunct="1">
              <a:buFontTx/>
              <a:buNone/>
            </a:pPr>
            <a:r>
              <a:rPr lang="en-US" altLang="zh-CN" b="1" dirty="0" smtClean="0">
                <a:latin typeface="+mj-ea"/>
              </a:rPr>
              <a:t> </a:t>
            </a:r>
            <a:r>
              <a:rPr lang="zh-CN" altLang="en-US" sz="2400" b="1" dirty="0" smtClean="0">
                <a:latin typeface="+mj-ea"/>
              </a:rPr>
              <a:t>当发送“</a:t>
            </a:r>
            <a:r>
              <a:rPr lang="en-US" altLang="zh-CN" sz="2400" b="1" dirty="0" smtClean="0">
                <a:latin typeface="+mj-ea"/>
              </a:rPr>
              <a:t>1”</a:t>
            </a:r>
            <a:r>
              <a:rPr lang="zh-CN" altLang="en-US" sz="2400" b="1" dirty="0" smtClean="0">
                <a:latin typeface="+mj-ea"/>
              </a:rPr>
              <a:t>时，</a:t>
            </a:r>
            <a:r>
              <a:rPr lang="en-US" altLang="zh-CN" sz="2400" b="1" dirty="0" err="1" smtClean="0">
                <a:latin typeface="+mj-ea"/>
              </a:rPr>
              <a:t>A+n</a:t>
            </a:r>
            <a:r>
              <a:rPr lang="en-US" altLang="zh-CN" sz="1100" b="1" dirty="0" err="1" smtClean="0">
                <a:latin typeface="+mj-ea"/>
              </a:rPr>
              <a:t>R</a:t>
            </a:r>
            <a:r>
              <a:rPr lang="en-US" altLang="zh-CN" sz="2400" b="1" dirty="0" smtClean="0">
                <a:latin typeface="+mj-ea"/>
              </a:rPr>
              <a:t>(</a:t>
            </a:r>
            <a:r>
              <a:rPr lang="en-US" altLang="zh-CN" sz="2400" b="1" dirty="0" err="1" smtClean="0">
                <a:latin typeface="+mj-ea"/>
              </a:rPr>
              <a:t>kT</a:t>
            </a:r>
            <a:r>
              <a:rPr lang="en-US" altLang="zh-CN" sz="2000" b="1" dirty="0" err="1" smtClean="0">
                <a:latin typeface="+mj-ea"/>
              </a:rPr>
              <a:t>s</a:t>
            </a:r>
            <a:r>
              <a:rPr lang="en-US" altLang="zh-CN" sz="2400" b="1" dirty="0" smtClean="0">
                <a:latin typeface="+mj-ea"/>
              </a:rPr>
              <a:t>)</a:t>
            </a:r>
            <a:r>
              <a:rPr lang="zh-CN" altLang="en-US" sz="2400" b="1" dirty="0" smtClean="0">
                <a:latin typeface="+mj-ea"/>
              </a:rPr>
              <a:t>的一维概率密度函数为</a:t>
            </a:r>
          </a:p>
          <a:p>
            <a:pPr eaLnBrk="1" hangingPunct="1">
              <a:buFontTx/>
              <a:buNone/>
            </a:pPr>
            <a:endParaRPr lang="zh-CN" altLang="en-US" sz="2400" b="1" dirty="0" smtClean="0">
              <a:latin typeface="+mj-ea"/>
            </a:endParaRPr>
          </a:p>
          <a:p>
            <a:pPr eaLnBrk="1" hangingPunct="1">
              <a:buFontTx/>
              <a:buNone/>
            </a:pPr>
            <a:r>
              <a:rPr lang="zh-CN" altLang="en-US" sz="2400" b="1" dirty="0" smtClean="0">
                <a:latin typeface="+mj-ea"/>
              </a:rPr>
              <a:t>                                                                                              </a:t>
            </a:r>
          </a:p>
          <a:p>
            <a:pPr eaLnBrk="1" hangingPunct="1">
              <a:buFontTx/>
              <a:buNone/>
            </a:pPr>
            <a:r>
              <a:rPr lang="zh-CN" altLang="en-US" sz="2400" b="1" dirty="0" smtClean="0">
                <a:latin typeface="+mj-ea"/>
              </a:rPr>
              <a:t>     </a:t>
            </a:r>
          </a:p>
          <a:p>
            <a:pPr eaLnBrk="1" hangingPunct="1">
              <a:buFontTx/>
              <a:buNone/>
            </a:pPr>
            <a:r>
              <a:rPr lang="zh-CN" altLang="en-US" sz="2400" b="1" dirty="0" smtClean="0">
                <a:latin typeface="+mj-ea"/>
              </a:rPr>
              <a:t> 而当发送“</a:t>
            </a:r>
            <a:r>
              <a:rPr lang="en-US" altLang="zh-CN" sz="2400" b="1" dirty="0" smtClean="0">
                <a:latin typeface="+mj-ea"/>
              </a:rPr>
              <a:t>0”</a:t>
            </a:r>
            <a:r>
              <a:rPr lang="zh-CN" altLang="en-US" sz="2400" b="1" dirty="0" smtClean="0">
                <a:latin typeface="+mj-ea"/>
              </a:rPr>
              <a:t>时，</a:t>
            </a:r>
            <a:r>
              <a:rPr lang="en-US" altLang="zh-CN" sz="2400" dirty="0" smtClean="0">
                <a:latin typeface="+mj-ea"/>
              </a:rPr>
              <a:t>- </a:t>
            </a:r>
            <a:r>
              <a:rPr lang="en-US" altLang="zh-CN" sz="2400" b="1" dirty="0" err="1" smtClean="0">
                <a:latin typeface="+mj-ea"/>
              </a:rPr>
              <a:t>A+n</a:t>
            </a:r>
            <a:r>
              <a:rPr lang="en-US" altLang="zh-CN" sz="1100" b="1" dirty="0" err="1" smtClean="0">
                <a:latin typeface="+mj-ea"/>
              </a:rPr>
              <a:t>R</a:t>
            </a:r>
            <a:r>
              <a:rPr lang="en-US" altLang="zh-CN" sz="2400" b="1" dirty="0" smtClean="0">
                <a:latin typeface="+mj-ea"/>
              </a:rPr>
              <a:t>(</a:t>
            </a:r>
            <a:r>
              <a:rPr lang="en-US" altLang="zh-CN" sz="2400" b="1" dirty="0" err="1" smtClean="0">
                <a:latin typeface="+mj-ea"/>
              </a:rPr>
              <a:t>kT</a:t>
            </a:r>
            <a:r>
              <a:rPr lang="en-US" altLang="zh-CN" sz="2000" b="1" dirty="0" err="1" smtClean="0">
                <a:latin typeface="+mj-ea"/>
              </a:rPr>
              <a:t>s</a:t>
            </a:r>
            <a:r>
              <a:rPr lang="en-US" altLang="zh-CN" sz="2400" b="1" dirty="0" smtClean="0">
                <a:latin typeface="+mj-ea"/>
              </a:rPr>
              <a:t>)</a:t>
            </a:r>
            <a:r>
              <a:rPr lang="zh-CN" altLang="en-US" sz="2400" b="1" dirty="0" smtClean="0">
                <a:latin typeface="+mj-ea"/>
              </a:rPr>
              <a:t>的一维概率密度函数为</a:t>
            </a:r>
          </a:p>
          <a:p>
            <a:pPr eaLnBrk="1" hangingPunct="1">
              <a:buFontTx/>
              <a:buNone/>
            </a:pPr>
            <a:endParaRPr lang="en-US" altLang="zh-CN" sz="2400" b="1" dirty="0" smtClean="0">
              <a:latin typeface="+mj-ea"/>
            </a:endParaRPr>
          </a:p>
          <a:p>
            <a:pPr eaLnBrk="1" hangingPunct="1">
              <a:buFontTx/>
              <a:buNone/>
            </a:pPr>
            <a:endParaRPr lang="zh-CN" altLang="en-US" sz="2400" b="1" dirty="0" smtClean="0">
              <a:latin typeface="+mj-ea"/>
            </a:endParaRPr>
          </a:p>
          <a:p>
            <a:pPr eaLnBrk="1" hangingPunct="1">
              <a:buFontTx/>
              <a:buNone/>
            </a:pPr>
            <a:r>
              <a:rPr lang="zh-CN" altLang="en-US" sz="2400" b="1" dirty="0" smtClean="0">
                <a:latin typeface="+mj-ea"/>
              </a:rPr>
              <a:t>                                                                                         </a:t>
            </a:r>
          </a:p>
          <a:p>
            <a:pPr eaLnBrk="1" hangingPunct="1">
              <a:buFontTx/>
              <a:buNone/>
            </a:pPr>
            <a:r>
              <a:rPr lang="zh-CN" altLang="en-US" sz="2400" b="1" dirty="0" smtClean="0">
                <a:latin typeface="+mj-ea"/>
              </a:rPr>
              <a:t>     与它们相应的曲线分别示于下图中 </a:t>
            </a:r>
            <a:endParaRPr lang="zh-CN" altLang="en-US" sz="2400" dirty="0"/>
          </a:p>
        </p:txBody>
      </p:sp>
      <p:sp>
        <p:nvSpPr>
          <p:cNvPr id="6" name="灯片编号占位符 5"/>
          <p:cNvSpPr>
            <a:spLocks noGrp="1"/>
          </p:cNvSpPr>
          <p:nvPr>
            <p:ph type="sldNum" sz="quarter" idx="4"/>
          </p:nvPr>
        </p:nvSpPr>
        <p:spPr/>
        <p:txBody>
          <a:bodyPr/>
          <a:lstStyle/>
          <a:p>
            <a:pPr>
              <a:defRPr/>
            </a:pPr>
            <a:r>
              <a:rPr lang="zh-CN" altLang="en-US" smtClean="0"/>
              <a:t>第</a:t>
            </a:r>
            <a:fld id="{618EF48B-3C12-4243-8E7C-523064CA3B82}" type="slidenum">
              <a:rPr lang="zh-CN" altLang="en-US" smtClean="0"/>
              <a:pPr>
                <a:defRPr/>
              </a:pPr>
              <a:t>91</a:t>
            </a:fld>
            <a:r>
              <a:rPr lang="zh-CN" altLang="en-US" smtClean="0"/>
              <a:t>页</a:t>
            </a:r>
            <a:endParaRPr lang="zh-CN" altLang="en-US"/>
          </a:p>
        </p:txBody>
      </p:sp>
      <p:graphicFrame>
        <p:nvGraphicFramePr>
          <p:cNvPr id="363521" name="Object 2"/>
          <p:cNvGraphicFramePr>
            <a:graphicFrameLocks noChangeAspect="1"/>
          </p:cNvGraphicFramePr>
          <p:nvPr/>
        </p:nvGraphicFramePr>
        <p:xfrm>
          <a:off x="1907704" y="2564904"/>
          <a:ext cx="4464050" cy="1087438"/>
        </p:xfrm>
        <a:graphic>
          <a:graphicData uri="http://schemas.openxmlformats.org/presentationml/2006/ole">
            <mc:AlternateContent xmlns:mc="http://schemas.openxmlformats.org/markup-compatibility/2006">
              <mc:Choice xmlns:v="urn:schemas-microsoft-com:vml" Requires="v">
                <p:oleObj spid="_x0000_s363627" name="Equation" r:id="rId3" imgW="1930320" imgH="469800" progId="Equation.DSMT4">
                  <p:embed/>
                </p:oleObj>
              </mc:Choice>
              <mc:Fallback>
                <p:oleObj name="Equation" r:id="rId3" imgW="1930320" imgH="469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564904"/>
                        <a:ext cx="4464050"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22" name="Object 4"/>
          <p:cNvGraphicFramePr>
            <a:graphicFrameLocks noChangeAspect="1"/>
          </p:cNvGraphicFramePr>
          <p:nvPr/>
        </p:nvGraphicFramePr>
        <p:xfrm>
          <a:off x="1841599" y="4297462"/>
          <a:ext cx="4746625" cy="1147762"/>
        </p:xfrm>
        <a:graphic>
          <a:graphicData uri="http://schemas.openxmlformats.org/presentationml/2006/ole">
            <mc:AlternateContent xmlns:mc="http://schemas.openxmlformats.org/markup-compatibility/2006">
              <mc:Choice xmlns:v="urn:schemas-microsoft-com:vml" Requires="v">
                <p:oleObj spid="_x0000_s363628" name="Equation" r:id="rId5" imgW="1942920" imgH="469800" progId="Equation.DSMT4">
                  <p:embed/>
                </p:oleObj>
              </mc:Choice>
              <mc:Fallback>
                <p:oleObj name="Equation" r:id="rId5" imgW="1942920" imgH="469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1599" y="4297462"/>
                        <a:ext cx="4746625" cy="1147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4" name="Rectangle 4"/>
          <p:cNvSpPr>
            <a:spLocks noGrp="1" noChangeArrowheads="1"/>
          </p:cNvSpPr>
          <p:nvPr>
            <p:ph type="title"/>
          </p:nvPr>
        </p:nvSpPr>
        <p:spPr>
          <a:xfrm>
            <a:off x="685800" y="609600"/>
            <a:ext cx="4529142" cy="1143000"/>
          </a:xfrm>
        </p:spPr>
        <p:txBody>
          <a:bodyPr/>
          <a:lstStyle/>
          <a:p>
            <a:pPr eaLnBrk="1" hangingPunct="1">
              <a:defRPr/>
            </a:pPr>
            <a:r>
              <a:rPr lang="en-US" altLang="zh-CN" sz="3600" b="1" dirty="0" smtClean="0">
                <a:solidFill>
                  <a:schemeClr val="accent2"/>
                </a:solidFill>
              </a:rPr>
              <a:t>x(t)</a:t>
            </a:r>
            <a:r>
              <a:rPr lang="zh-CN" altLang="en-US" sz="3600" b="1" dirty="0" smtClean="0">
                <a:solidFill>
                  <a:schemeClr val="accent2"/>
                </a:solidFill>
              </a:rPr>
              <a:t>的概率密度曲线</a:t>
            </a:r>
            <a:endParaRPr lang="zh-CN" altLang="en-US" sz="3600" dirty="0" smtClean="0">
              <a:solidFill>
                <a:schemeClr val="accent2"/>
              </a:solidFill>
            </a:endParaRPr>
          </a:p>
        </p:txBody>
      </p:sp>
      <p:graphicFrame>
        <p:nvGraphicFramePr>
          <p:cNvPr id="256008" name="Object 8"/>
          <p:cNvGraphicFramePr>
            <a:graphicFrameLocks noGrp="1" noChangeAspect="1"/>
          </p:cNvGraphicFramePr>
          <p:nvPr>
            <p:ph sz="half" idx="1"/>
          </p:nvPr>
        </p:nvGraphicFramePr>
        <p:xfrm>
          <a:off x="971600" y="1844824"/>
          <a:ext cx="6643752" cy="3658366"/>
        </p:xfrm>
        <a:graphic>
          <a:graphicData uri="http://schemas.openxmlformats.org/presentationml/2006/ole">
            <mc:AlternateContent xmlns:mc="http://schemas.openxmlformats.org/markup-compatibility/2006">
              <mc:Choice xmlns:v="urn:schemas-microsoft-com:vml" Requires="v">
                <p:oleObj spid="_x0000_s70711" name="Visio" r:id="rId3" imgW="2808735" imgH="1545640" progId="Visio.Drawing.11">
                  <p:embed/>
                </p:oleObj>
              </mc:Choice>
              <mc:Fallback>
                <p:oleObj name="Visio" r:id="rId3" imgW="2808735" imgH="1545640"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844824"/>
                        <a:ext cx="6643752" cy="365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4"/>
          </p:nvPr>
        </p:nvSpPr>
        <p:spPr/>
        <p:txBody>
          <a:bodyPr/>
          <a:lstStyle/>
          <a:p>
            <a:pPr>
              <a:defRPr/>
            </a:pPr>
            <a:r>
              <a:rPr lang="zh-CN" altLang="en-US" smtClean="0"/>
              <a:t>第</a:t>
            </a:r>
            <a:fld id="{8A267F70-ECA0-4451-B377-AC1D1B9F44A8}" type="slidenum">
              <a:rPr lang="zh-CN" altLang="en-US" smtClean="0"/>
              <a:pPr>
                <a:defRPr/>
              </a:pPr>
              <a:t>92</a:t>
            </a:fld>
            <a:r>
              <a:rPr lang="zh-CN" altLang="en-US" smtClean="0"/>
              <a:t>页</a:t>
            </a:r>
            <a:endParaRPr lang="zh-CN" altLang="en-US"/>
          </a:p>
        </p:txBody>
      </p:sp>
      <p:sp>
        <p:nvSpPr>
          <p:cNvPr id="70661" name="Rectangle 7"/>
          <p:cNvSpPr>
            <a:spLocks noChangeArrowheads="1"/>
          </p:cNvSpPr>
          <p:nvPr/>
        </p:nvSpPr>
        <p:spPr bwMode="auto">
          <a:xfrm>
            <a:off x="3563938" y="5445125"/>
            <a:ext cx="2054225" cy="336550"/>
          </a:xfrm>
          <a:prstGeom prst="rect">
            <a:avLst/>
          </a:prstGeom>
          <a:noFill/>
          <a:ln w="9525">
            <a:noFill/>
            <a:miter lim="800000"/>
            <a:headEnd/>
            <a:tailEnd/>
          </a:ln>
        </p:spPr>
        <p:txBody>
          <a:bodyPr wrap="none">
            <a:spAutoFit/>
          </a:bodyPr>
          <a:lstStyle/>
          <a:p>
            <a:r>
              <a:rPr lang="en-US" altLang="zh-CN" sz="1600" b="0">
                <a:solidFill>
                  <a:srgbClr val="FF0066"/>
                </a:solidFill>
                <a:ea typeface="昆仑楷体" pitchFamily="49" charset="-122"/>
              </a:rPr>
              <a:t>   x(t)</a:t>
            </a:r>
            <a:r>
              <a:rPr lang="zh-CN" altLang="en-US" sz="1600" b="0">
                <a:solidFill>
                  <a:srgbClr val="FF0066"/>
                </a:solidFill>
                <a:ea typeface="昆仑楷体" pitchFamily="49" charset="-122"/>
              </a:rPr>
              <a:t>的概率密度曲线</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56008"/>
                                        </p:tgtEl>
                                        <p:attrNameLst>
                                          <p:attrName>style.visibility</p:attrName>
                                        </p:attrNameLst>
                                      </p:cBhvr>
                                      <p:to>
                                        <p:strVal val="visible"/>
                                      </p:to>
                                    </p:set>
                                    <p:animEffect transition="in" filter="diamond(in)">
                                      <p:cBhvr>
                                        <p:cTn id="7" dur="2000"/>
                                        <p:tgtEl>
                                          <p:spTgt spid="256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4"/>
          </p:nvPr>
        </p:nvSpPr>
        <p:spPr/>
        <p:txBody>
          <a:bodyPr/>
          <a:lstStyle/>
          <a:p>
            <a:pPr>
              <a:defRPr/>
            </a:pPr>
            <a:r>
              <a:rPr lang="zh-CN" altLang="en-US" smtClean="0"/>
              <a:t>第</a:t>
            </a:r>
            <a:fld id="{96E0704C-4FBA-4751-A11B-4FF41A7A75BA}" type="slidenum">
              <a:rPr lang="zh-CN" altLang="en-US" smtClean="0"/>
              <a:pPr>
                <a:defRPr/>
              </a:pPr>
              <a:t>93</a:t>
            </a:fld>
            <a:r>
              <a:rPr lang="zh-CN" altLang="en-US" smtClean="0"/>
              <a:t>页</a:t>
            </a:r>
            <a:endParaRPr lang="zh-CN" altLang="en-US"/>
          </a:p>
        </p:txBody>
      </p:sp>
      <p:graphicFrame>
        <p:nvGraphicFramePr>
          <p:cNvPr id="278530" name="Object 2"/>
          <p:cNvGraphicFramePr>
            <a:graphicFrameLocks noChangeAspect="1"/>
          </p:cNvGraphicFramePr>
          <p:nvPr/>
        </p:nvGraphicFramePr>
        <p:xfrm>
          <a:off x="1643042" y="2786058"/>
          <a:ext cx="6208713" cy="955675"/>
        </p:xfrm>
        <a:graphic>
          <a:graphicData uri="http://schemas.openxmlformats.org/presentationml/2006/ole">
            <mc:AlternateContent xmlns:mc="http://schemas.openxmlformats.org/markup-compatibility/2006">
              <mc:Choice xmlns:v="urn:schemas-microsoft-com:vml" Requires="v">
                <p:oleObj spid="_x0000_s71788" name="Microsoft 公式 3.0" r:id="rId3" imgW="3149600" imgH="482600" progId="Equation.3">
                  <p:embed/>
                </p:oleObj>
              </mc:Choice>
              <mc:Fallback>
                <p:oleObj name="Microsoft 公式 3.0" r:id="rId3" imgW="31496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2786058"/>
                        <a:ext cx="6208713"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8531" name="Object 3"/>
          <p:cNvGraphicFramePr>
            <a:graphicFrameLocks noChangeAspect="1"/>
          </p:cNvGraphicFramePr>
          <p:nvPr/>
        </p:nvGraphicFramePr>
        <p:xfrm>
          <a:off x="1428728" y="4143380"/>
          <a:ext cx="6208713" cy="949325"/>
        </p:xfrm>
        <a:graphic>
          <a:graphicData uri="http://schemas.openxmlformats.org/presentationml/2006/ole">
            <mc:AlternateContent xmlns:mc="http://schemas.openxmlformats.org/markup-compatibility/2006">
              <mc:Choice xmlns:v="urn:schemas-microsoft-com:vml" Requires="v">
                <p:oleObj spid="_x0000_s71789" name="Microsoft 公式 3.0" r:id="rId5" imgW="3175000" imgH="482600" progId="Equation.3">
                  <p:embed/>
                </p:oleObj>
              </mc:Choice>
              <mc:Fallback>
                <p:oleObj name="Microsoft 公式 3.0" r:id="rId5" imgW="3175000" imgH="482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28" y="4143380"/>
                        <a:ext cx="6208713"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6" name="Rectangle 7"/>
          <p:cNvSpPr>
            <a:spLocks noChangeArrowheads="1"/>
          </p:cNvSpPr>
          <p:nvPr/>
        </p:nvSpPr>
        <p:spPr bwMode="auto">
          <a:xfrm>
            <a:off x="714348" y="1571612"/>
            <a:ext cx="8101010" cy="830997"/>
          </a:xfrm>
          <a:prstGeom prst="rect">
            <a:avLst/>
          </a:prstGeom>
          <a:noFill/>
          <a:ln w="9525">
            <a:noFill/>
            <a:miter lim="800000"/>
            <a:headEnd/>
            <a:tailEnd/>
          </a:ln>
        </p:spPr>
        <p:txBody>
          <a:bodyPr wrap="square">
            <a:spAutoFit/>
          </a:bodyPr>
          <a:lstStyle/>
          <a:p>
            <a:pPr marL="447675" indent="-284163">
              <a:buFont typeface="Wingdings" pitchFamily="2" charset="2"/>
              <a:buChar char="Ø"/>
            </a:pPr>
            <a:r>
              <a:rPr lang="en-US" altLang="zh-CN" sz="2400" dirty="0">
                <a:latin typeface="+mj-ea"/>
                <a:ea typeface="+mj-ea"/>
              </a:rPr>
              <a:t> </a:t>
            </a:r>
            <a:r>
              <a:rPr lang="zh-CN" altLang="en-US" sz="2400" dirty="0" smtClean="0">
                <a:latin typeface="+mj-ea"/>
                <a:ea typeface="+mj-ea"/>
              </a:rPr>
              <a:t>这时</a:t>
            </a:r>
            <a:r>
              <a:rPr lang="zh-CN" altLang="en-US" sz="2400" dirty="0">
                <a:latin typeface="+mj-ea"/>
                <a:ea typeface="+mj-ea"/>
              </a:rPr>
              <a:t>，在</a:t>
            </a:r>
            <a:r>
              <a:rPr lang="en-US" altLang="zh-CN" sz="2400" dirty="0">
                <a:latin typeface="+mj-ea"/>
                <a:ea typeface="+mj-ea"/>
              </a:rPr>
              <a:t>-A</a:t>
            </a:r>
            <a:r>
              <a:rPr lang="zh-CN" altLang="en-US" sz="2400" dirty="0">
                <a:latin typeface="+mj-ea"/>
                <a:ea typeface="+mj-ea"/>
              </a:rPr>
              <a:t>到</a:t>
            </a:r>
            <a:r>
              <a:rPr lang="en-US" altLang="zh-CN" sz="2400" dirty="0">
                <a:latin typeface="+mj-ea"/>
                <a:ea typeface="+mj-ea"/>
              </a:rPr>
              <a:t>+A</a:t>
            </a:r>
            <a:r>
              <a:rPr lang="zh-CN" altLang="en-US" sz="2400" dirty="0">
                <a:latin typeface="+mj-ea"/>
                <a:ea typeface="+mj-ea"/>
              </a:rPr>
              <a:t>之间选择一个适当的电平</a:t>
            </a:r>
            <a:r>
              <a:rPr lang="en-US" altLang="zh-CN" sz="2400" dirty="0" err="1">
                <a:latin typeface="+mj-ea"/>
                <a:ea typeface="+mj-ea"/>
              </a:rPr>
              <a:t>V</a:t>
            </a:r>
            <a:r>
              <a:rPr lang="en-US" altLang="zh-CN" sz="1600" dirty="0" err="1">
                <a:latin typeface="+mj-ea"/>
                <a:ea typeface="+mj-ea"/>
              </a:rPr>
              <a:t>d</a:t>
            </a:r>
            <a:r>
              <a:rPr lang="zh-CN" altLang="en-US" sz="2400" dirty="0">
                <a:latin typeface="+mj-ea"/>
                <a:ea typeface="+mj-ea"/>
              </a:rPr>
              <a:t>作为判决</a:t>
            </a:r>
            <a:r>
              <a:rPr lang="zh-CN" altLang="en-US" sz="2400" dirty="0" smtClean="0">
                <a:latin typeface="+mj-ea"/>
                <a:ea typeface="+mj-ea"/>
              </a:rPr>
              <a:t>门        限</a:t>
            </a:r>
            <a:r>
              <a:rPr lang="zh-CN" altLang="en-US" sz="2400" dirty="0">
                <a:latin typeface="+mj-ea"/>
                <a:ea typeface="+mj-ea"/>
              </a:rPr>
              <a:t>，根据判决规则将会出现以下</a:t>
            </a:r>
            <a:r>
              <a:rPr lang="zh-CN" altLang="en-US" sz="2400" dirty="0">
                <a:solidFill>
                  <a:schemeClr val="accent2"/>
                </a:solidFill>
                <a:latin typeface="+mj-ea"/>
                <a:ea typeface="+mj-ea"/>
              </a:rPr>
              <a:t>几种情况</a:t>
            </a:r>
            <a:r>
              <a:rPr lang="zh-CN" altLang="en-US" sz="2000" dirty="0">
                <a:latin typeface="+mj-ea"/>
                <a:ea typeface="+mj-ea"/>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8530"/>
                                        </p:tgtEl>
                                        <p:attrNameLst>
                                          <p:attrName>style.visibility</p:attrName>
                                        </p:attrNameLst>
                                      </p:cBhvr>
                                      <p:to>
                                        <p:strVal val="visible"/>
                                      </p:to>
                                    </p:set>
                                    <p:anim calcmode="lin" valueType="num">
                                      <p:cBhvr additive="base">
                                        <p:cTn id="7" dur="500" fill="hold"/>
                                        <p:tgtEl>
                                          <p:spTgt spid="278530"/>
                                        </p:tgtEl>
                                        <p:attrNameLst>
                                          <p:attrName>ppt_x</p:attrName>
                                        </p:attrNameLst>
                                      </p:cBhvr>
                                      <p:tavLst>
                                        <p:tav tm="0">
                                          <p:val>
                                            <p:strVal val="#ppt_x"/>
                                          </p:val>
                                        </p:tav>
                                        <p:tav tm="100000">
                                          <p:val>
                                            <p:strVal val="#ppt_x"/>
                                          </p:val>
                                        </p:tav>
                                      </p:tavLst>
                                    </p:anim>
                                    <p:anim calcmode="lin" valueType="num">
                                      <p:cBhvr additive="base">
                                        <p:cTn id="8" dur="500" fill="hold"/>
                                        <p:tgtEl>
                                          <p:spTgt spid="2785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8531"/>
                                        </p:tgtEl>
                                        <p:attrNameLst>
                                          <p:attrName>style.visibility</p:attrName>
                                        </p:attrNameLst>
                                      </p:cBhvr>
                                      <p:to>
                                        <p:strVal val="visible"/>
                                      </p:to>
                                    </p:set>
                                    <p:anim calcmode="lin" valueType="num">
                                      <p:cBhvr additive="base">
                                        <p:cTn id="13" dur="500" fill="hold"/>
                                        <p:tgtEl>
                                          <p:spTgt spid="278531"/>
                                        </p:tgtEl>
                                        <p:attrNameLst>
                                          <p:attrName>ppt_x</p:attrName>
                                        </p:attrNameLst>
                                      </p:cBhvr>
                                      <p:tavLst>
                                        <p:tav tm="0">
                                          <p:val>
                                            <p:strVal val="#ppt_x"/>
                                          </p:val>
                                        </p:tav>
                                        <p:tav tm="100000">
                                          <p:val>
                                            <p:strVal val="#ppt_x"/>
                                          </p:val>
                                        </p:tav>
                                      </p:tavLst>
                                    </p:anim>
                                    <p:anim calcmode="lin" valueType="num">
                                      <p:cBhvr additive="base">
                                        <p:cTn id="14" dur="500" fill="hold"/>
                                        <p:tgtEl>
                                          <p:spTgt spid="278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p:cNvSpPr>
            <a:spLocks noGrp="1" noChangeArrowheads="1"/>
          </p:cNvSpPr>
          <p:nvPr>
            <p:ph idx="1"/>
          </p:nvPr>
        </p:nvSpPr>
        <p:spPr>
          <a:xfrm>
            <a:off x="857224" y="1341438"/>
            <a:ext cx="7981976" cy="4800600"/>
          </a:xfrm>
        </p:spPr>
        <p:txBody>
          <a:bodyPr/>
          <a:lstStyle/>
          <a:p>
            <a:pPr eaLnBrk="1" hangingPunct="1">
              <a:lnSpc>
                <a:spcPct val="90000"/>
              </a:lnSpc>
              <a:buFontTx/>
              <a:buNone/>
            </a:pPr>
            <a:r>
              <a:rPr lang="zh-CN" altLang="en-US" sz="2400" b="1" dirty="0" smtClean="0">
                <a:effectLst/>
                <a:latin typeface="+mj-ea"/>
                <a:ea typeface="+mj-ea"/>
              </a:rPr>
              <a:t>可见在二进制基带信号传输中，噪声会引起</a:t>
            </a:r>
            <a:r>
              <a:rPr lang="zh-CN" altLang="en-US" sz="2400" b="1" dirty="0" smtClean="0">
                <a:solidFill>
                  <a:srgbClr val="CC0099"/>
                </a:solidFill>
                <a:effectLst/>
                <a:latin typeface="+mj-ea"/>
                <a:ea typeface="+mj-ea"/>
              </a:rPr>
              <a:t>两种误码概率</a:t>
            </a:r>
          </a:p>
          <a:p>
            <a:pPr eaLnBrk="1" hangingPunct="1">
              <a:lnSpc>
                <a:spcPct val="90000"/>
              </a:lnSpc>
              <a:buFontTx/>
              <a:buNone/>
            </a:pPr>
            <a:endParaRPr lang="zh-CN" altLang="en-US" sz="2400" b="1" dirty="0" smtClean="0">
              <a:solidFill>
                <a:srgbClr val="CC0099"/>
              </a:solidFill>
              <a:effectLst/>
              <a:latin typeface="+mj-ea"/>
              <a:ea typeface="+mj-ea"/>
            </a:endParaRPr>
          </a:p>
          <a:p>
            <a:pPr eaLnBrk="1" hangingPunct="1">
              <a:lnSpc>
                <a:spcPct val="90000"/>
              </a:lnSpc>
              <a:buFont typeface="Wingdings" pitchFamily="2" charset="2"/>
              <a:buChar char="Ø"/>
            </a:pPr>
            <a:r>
              <a:rPr lang="zh-CN" altLang="en-US" sz="2400" b="1" dirty="0" smtClean="0">
                <a:effectLst/>
                <a:latin typeface="+mj-ea"/>
                <a:ea typeface="+mj-ea"/>
              </a:rPr>
              <a:t>      </a:t>
            </a:r>
            <a:r>
              <a:rPr lang="zh-CN" altLang="en-US" sz="2400" b="1" dirty="0" smtClean="0">
                <a:solidFill>
                  <a:schemeClr val="accent2"/>
                </a:solidFill>
                <a:effectLst/>
                <a:latin typeface="+mj-ea"/>
                <a:ea typeface="+mj-ea"/>
              </a:rPr>
              <a:t>发“</a:t>
            </a:r>
            <a:r>
              <a:rPr lang="en-US" altLang="zh-CN" sz="2400" b="1" dirty="0" smtClean="0">
                <a:solidFill>
                  <a:schemeClr val="accent2"/>
                </a:solidFill>
                <a:effectLst/>
                <a:latin typeface="+mj-ea"/>
                <a:ea typeface="+mj-ea"/>
              </a:rPr>
              <a:t>1”</a:t>
            </a:r>
            <a:r>
              <a:rPr lang="zh-CN" altLang="en-US" sz="2400" b="1" dirty="0" smtClean="0">
                <a:solidFill>
                  <a:schemeClr val="accent2"/>
                </a:solidFill>
                <a:effectLst/>
                <a:latin typeface="+mj-ea"/>
                <a:ea typeface="+mj-ea"/>
              </a:rPr>
              <a:t>错判为“</a:t>
            </a:r>
            <a:r>
              <a:rPr lang="en-US" altLang="zh-CN" sz="2400" b="1" dirty="0" smtClean="0">
                <a:solidFill>
                  <a:schemeClr val="accent2"/>
                </a:solidFill>
                <a:effectLst/>
                <a:latin typeface="+mj-ea"/>
                <a:ea typeface="+mj-ea"/>
              </a:rPr>
              <a:t>0”</a:t>
            </a:r>
            <a:r>
              <a:rPr lang="zh-CN" altLang="en-US" sz="2400" b="1" dirty="0" smtClean="0">
                <a:solidFill>
                  <a:schemeClr val="accent2"/>
                </a:solidFill>
                <a:effectLst/>
                <a:latin typeface="+mj-ea"/>
                <a:ea typeface="+mj-ea"/>
              </a:rPr>
              <a:t>的概率</a:t>
            </a:r>
            <a:r>
              <a:rPr lang="en-US" altLang="zh-CN" sz="2400" b="1" dirty="0" smtClean="0">
                <a:solidFill>
                  <a:schemeClr val="accent2"/>
                </a:solidFill>
                <a:effectLst/>
                <a:latin typeface="+mj-ea"/>
                <a:ea typeface="+mj-ea"/>
              </a:rPr>
              <a:t>P(0/1):</a:t>
            </a:r>
            <a:r>
              <a:rPr lang="en-US" altLang="zh-CN" sz="2800" b="1" dirty="0" smtClean="0">
                <a:solidFill>
                  <a:schemeClr val="accent2"/>
                </a:solidFill>
                <a:effectLst/>
                <a:latin typeface="+mj-ea"/>
                <a:ea typeface="+mj-ea"/>
              </a:rPr>
              <a:t> </a:t>
            </a:r>
          </a:p>
          <a:p>
            <a:pPr eaLnBrk="1" hangingPunct="1">
              <a:lnSpc>
                <a:spcPct val="90000"/>
              </a:lnSpc>
              <a:buFontTx/>
              <a:buNone/>
            </a:pPr>
            <a:endParaRPr lang="en-US" altLang="zh-CN" sz="2800" b="1" dirty="0" smtClean="0">
              <a:solidFill>
                <a:schemeClr val="accent2"/>
              </a:solidFill>
              <a:effectLst/>
              <a:latin typeface="+mj-ea"/>
              <a:ea typeface="+mj-ea"/>
            </a:endParaRPr>
          </a:p>
          <a:p>
            <a:pPr eaLnBrk="1" hangingPunct="1">
              <a:lnSpc>
                <a:spcPct val="90000"/>
              </a:lnSpc>
              <a:buFontTx/>
              <a:buNone/>
            </a:pPr>
            <a:endParaRPr lang="en-US" altLang="zh-CN" sz="2800" b="1" dirty="0" smtClean="0">
              <a:solidFill>
                <a:schemeClr val="accent2"/>
              </a:solidFill>
              <a:effectLst/>
              <a:latin typeface="+mj-ea"/>
              <a:ea typeface="+mj-ea"/>
            </a:endParaRPr>
          </a:p>
          <a:p>
            <a:pPr eaLnBrk="1" hangingPunct="1">
              <a:lnSpc>
                <a:spcPct val="90000"/>
              </a:lnSpc>
              <a:buFontTx/>
              <a:buNone/>
            </a:pPr>
            <a:endParaRPr lang="en-US" altLang="zh-CN" sz="2800" b="1" dirty="0" smtClean="0">
              <a:solidFill>
                <a:schemeClr val="accent2"/>
              </a:solidFill>
              <a:effectLst/>
              <a:latin typeface="+mj-ea"/>
              <a:ea typeface="+mj-ea"/>
            </a:endParaRPr>
          </a:p>
          <a:p>
            <a:pPr eaLnBrk="1" hangingPunct="1">
              <a:lnSpc>
                <a:spcPct val="90000"/>
              </a:lnSpc>
              <a:buFontTx/>
              <a:buNone/>
            </a:pPr>
            <a:endParaRPr lang="en-US" altLang="zh-CN" sz="2800" b="1" dirty="0" smtClean="0">
              <a:solidFill>
                <a:schemeClr val="accent2"/>
              </a:solidFill>
              <a:effectLst/>
              <a:latin typeface="+mj-ea"/>
              <a:ea typeface="+mj-ea"/>
            </a:endParaRPr>
          </a:p>
          <a:p>
            <a:pPr eaLnBrk="1" hangingPunct="1">
              <a:lnSpc>
                <a:spcPct val="90000"/>
              </a:lnSpc>
              <a:buFontTx/>
              <a:buNone/>
            </a:pPr>
            <a:r>
              <a:rPr lang="en-US" altLang="zh-CN" sz="2800" b="1" dirty="0" smtClean="0">
                <a:solidFill>
                  <a:schemeClr val="accent2"/>
                </a:solidFill>
                <a:effectLst/>
                <a:latin typeface="+mj-ea"/>
                <a:ea typeface="+mj-ea"/>
              </a:rPr>
              <a:t>                                                </a:t>
            </a:r>
          </a:p>
          <a:p>
            <a:pPr eaLnBrk="1" hangingPunct="1">
              <a:lnSpc>
                <a:spcPct val="90000"/>
              </a:lnSpc>
              <a:buFontTx/>
              <a:buNone/>
            </a:pPr>
            <a:r>
              <a:rPr lang="en-US" altLang="zh-CN" sz="2800" b="1" dirty="0" smtClean="0">
                <a:effectLst/>
                <a:latin typeface="+mj-ea"/>
                <a:ea typeface="+mj-ea"/>
              </a:rPr>
              <a:t>       </a:t>
            </a:r>
          </a:p>
        </p:txBody>
      </p:sp>
      <p:sp>
        <p:nvSpPr>
          <p:cNvPr id="6" name="灯片编号占位符 5"/>
          <p:cNvSpPr>
            <a:spLocks noGrp="1"/>
          </p:cNvSpPr>
          <p:nvPr>
            <p:ph type="sldNum" sz="quarter" idx="4"/>
          </p:nvPr>
        </p:nvSpPr>
        <p:spPr/>
        <p:txBody>
          <a:bodyPr/>
          <a:lstStyle/>
          <a:p>
            <a:pPr>
              <a:defRPr/>
            </a:pPr>
            <a:r>
              <a:rPr lang="zh-CN" altLang="en-US" smtClean="0"/>
              <a:t>第</a:t>
            </a:r>
            <a:fld id="{965CABAF-EB21-4085-8E23-FDAFF60109F4}" type="slidenum">
              <a:rPr lang="zh-CN" altLang="en-US" smtClean="0"/>
              <a:pPr>
                <a:defRPr/>
              </a:pPr>
              <a:t>94</a:t>
            </a:fld>
            <a:r>
              <a:rPr lang="zh-CN" altLang="en-US" smtClean="0"/>
              <a:t>页</a:t>
            </a:r>
            <a:endParaRPr lang="zh-CN" altLang="en-US"/>
          </a:p>
        </p:txBody>
      </p:sp>
      <p:graphicFrame>
        <p:nvGraphicFramePr>
          <p:cNvPr id="102425" name="Object 25"/>
          <p:cNvGraphicFramePr>
            <a:graphicFrameLocks noChangeAspect="1"/>
          </p:cNvGraphicFramePr>
          <p:nvPr/>
        </p:nvGraphicFramePr>
        <p:xfrm>
          <a:off x="1441038" y="2708920"/>
          <a:ext cx="5507226" cy="2901305"/>
        </p:xfrm>
        <a:graphic>
          <a:graphicData uri="http://schemas.openxmlformats.org/presentationml/2006/ole">
            <mc:AlternateContent xmlns:mc="http://schemas.openxmlformats.org/markup-compatibility/2006">
              <mc:Choice xmlns:v="urn:schemas-microsoft-com:vml" Requires="v">
                <p:oleObj spid="_x0000_s72759" name="Equation" r:id="rId3" imgW="2387520" imgH="1269720" progId="Equation.DSMT4">
                  <p:embed/>
                </p:oleObj>
              </mc:Choice>
              <mc:Fallback>
                <p:oleObj name="Equation" r:id="rId3" imgW="2387520" imgH="1269720"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038" y="2708920"/>
                        <a:ext cx="5507226" cy="2901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425"/>
                                        </p:tgtEl>
                                        <p:attrNameLst>
                                          <p:attrName>style.visibility</p:attrName>
                                        </p:attrNameLst>
                                      </p:cBhvr>
                                      <p:to>
                                        <p:strVal val="visible"/>
                                      </p:to>
                                    </p:set>
                                    <p:animEffect transition="in" filter="wipe(down)">
                                      <p:cBhvr>
                                        <p:cTn id="7" dur="580">
                                          <p:stCondLst>
                                            <p:cond delay="0"/>
                                          </p:stCondLst>
                                        </p:cTn>
                                        <p:tgtEl>
                                          <p:spTgt spid="102425"/>
                                        </p:tgtEl>
                                      </p:cBhvr>
                                    </p:animEffect>
                                    <p:anim calcmode="lin" valueType="num">
                                      <p:cBhvr>
                                        <p:cTn id="8" dur="1822" tmFilter="0,0; 0.14,0.36; 0.43,0.73; 0.71,0.91; 1.0,1.0">
                                          <p:stCondLst>
                                            <p:cond delay="0"/>
                                          </p:stCondLst>
                                        </p:cTn>
                                        <p:tgtEl>
                                          <p:spTgt spid="1024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4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4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4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425"/>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425"/>
                                        </p:tgtEl>
                                      </p:cBhvr>
                                      <p:to x="100000" y="60000"/>
                                    </p:animScale>
                                    <p:animScale>
                                      <p:cBhvr>
                                        <p:cTn id="14" dur="166" decel="50000">
                                          <p:stCondLst>
                                            <p:cond delay="676"/>
                                          </p:stCondLst>
                                        </p:cTn>
                                        <p:tgtEl>
                                          <p:spTgt spid="102425"/>
                                        </p:tgtEl>
                                      </p:cBhvr>
                                      <p:to x="100000" y="100000"/>
                                    </p:animScale>
                                    <p:animScale>
                                      <p:cBhvr>
                                        <p:cTn id="15" dur="26">
                                          <p:stCondLst>
                                            <p:cond delay="1312"/>
                                          </p:stCondLst>
                                        </p:cTn>
                                        <p:tgtEl>
                                          <p:spTgt spid="102425"/>
                                        </p:tgtEl>
                                      </p:cBhvr>
                                      <p:to x="100000" y="80000"/>
                                    </p:animScale>
                                    <p:animScale>
                                      <p:cBhvr>
                                        <p:cTn id="16" dur="166" decel="50000">
                                          <p:stCondLst>
                                            <p:cond delay="1338"/>
                                          </p:stCondLst>
                                        </p:cTn>
                                        <p:tgtEl>
                                          <p:spTgt spid="102425"/>
                                        </p:tgtEl>
                                      </p:cBhvr>
                                      <p:to x="100000" y="100000"/>
                                    </p:animScale>
                                    <p:animScale>
                                      <p:cBhvr>
                                        <p:cTn id="17" dur="26">
                                          <p:stCondLst>
                                            <p:cond delay="1642"/>
                                          </p:stCondLst>
                                        </p:cTn>
                                        <p:tgtEl>
                                          <p:spTgt spid="102425"/>
                                        </p:tgtEl>
                                      </p:cBhvr>
                                      <p:to x="100000" y="90000"/>
                                    </p:animScale>
                                    <p:animScale>
                                      <p:cBhvr>
                                        <p:cTn id="18" dur="166" decel="50000">
                                          <p:stCondLst>
                                            <p:cond delay="1668"/>
                                          </p:stCondLst>
                                        </p:cTn>
                                        <p:tgtEl>
                                          <p:spTgt spid="102425"/>
                                        </p:tgtEl>
                                      </p:cBhvr>
                                      <p:to x="100000" y="100000"/>
                                    </p:animScale>
                                    <p:animScale>
                                      <p:cBhvr>
                                        <p:cTn id="19" dur="26">
                                          <p:stCondLst>
                                            <p:cond delay="1808"/>
                                          </p:stCondLst>
                                        </p:cTn>
                                        <p:tgtEl>
                                          <p:spTgt spid="102425"/>
                                        </p:tgtEl>
                                      </p:cBhvr>
                                      <p:to x="100000" y="95000"/>
                                    </p:animScale>
                                    <p:animScale>
                                      <p:cBhvr>
                                        <p:cTn id="20" dur="166" decel="50000">
                                          <p:stCondLst>
                                            <p:cond delay="1834"/>
                                          </p:stCondLst>
                                        </p:cTn>
                                        <p:tgtEl>
                                          <p:spTgt spid="1024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000" name="Object 8"/>
          <p:cNvGraphicFramePr>
            <a:graphicFrameLocks noGrp="1" noChangeAspect="1"/>
          </p:cNvGraphicFramePr>
          <p:nvPr>
            <p:ph sz="quarter" idx="1"/>
          </p:nvPr>
        </p:nvGraphicFramePr>
        <p:xfrm>
          <a:off x="1979613" y="2565400"/>
          <a:ext cx="5113337" cy="2776538"/>
        </p:xfrm>
        <a:graphic>
          <a:graphicData uri="http://schemas.openxmlformats.org/presentationml/2006/ole">
            <mc:AlternateContent xmlns:mc="http://schemas.openxmlformats.org/markup-compatibility/2006">
              <mc:Choice xmlns:v="urn:schemas-microsoft-com:vml" Requires="v">
                <p:oleObj spid="_x0000_s73783" name="Equation" r:id="rId3" imgW="2361960" imgH="1282680" progId="Equation.DSMT4">
                  <p:embed/>
                </p:oleObj>
              </mc:Choice>
              <mc:Fallback>
                <p:oleObj name="Equation" r:id="rId3" imgW="2361960" imgH="12826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565400"/>
                        <a:ext cx="5113337" cy="277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0"/>
          </p:nvPr>
        </p:nvSpPr>
        <p:spPr/>
        <p:txBody>
          <a:bodyPr/>
          <a:lstStyle/>
          <a:p>
            <a:pPr>
              <a:defRPr/>
            </a:pPr>
            <a:r>
              <a:rPr lang="zh-CN" altLang="en-US" smtClean="0"/>
              <a:t>第</a:t>
            </a:r>
            <a:fld id="{D7831874-F7DA-4CC2-81AF-C2F95D5A6885}" type="slidenum">
              <a:rPr lang="zh-CN" altLang="en-US" smtClean="0"/>
              <a:pPr>
                <a:defRPr/>
              </a:pPr>
              <a:t>95</a:t>
            </a:fld>
            <a:r>
              <a:rPr lang="zh-CN" altLang="en-US" smtClean="0"/>
              <a:t>页</a:t>
            </a:r>
            <a:endParaRPr lang="zh-CN" altLang="en-US"/>
          </a:p>
        </p:txBody>
      </p:sp>
      <p:sp>
        <p:nvSpPr>
          <p:cNvPr id="73733" name="Rectangle 5"/>
          <p:cNvSpPr>
            <a:spLocks noChangeArrowheads="1"/>
          </p:cNvSpPr>
          <p:nvPr/>
        </p:nvSpPr>
        <p:spPr bwMode="auto">
          <a:xfrm>
            <a:off x="323850" y="1341438"/>
            <a:ext cx="8424863" cy="1006475"/>
          </a:xfrm>
          <a:prstGeom prst="rect">
            <a:avLst/>
          </a:prstGeom>
          <a:noFill/>
          <a:ln w="9525">
            <a:noFill/>
            <a:miter lim="800000"/>
            <a:headEnd/>
            <a:tailEnd/>
          </a:ln>
        </p:spPr>
        <p:txBody>
          <a:bodyPr>
            <a:spAutoFit/>
          </a:bodyPr>
          <a:lstStyle/>
          <a:p>
            <a:pPr>
              <a:spcBef>
                <a:spcPct val="20000"/>
              </a:spcBef>
              <a:buFont typeface="Wingdings" pitchFamily="2" charset="2"/>
              <a:buChar char="Ø"/>
            </a:pPr>
            <a:r>
              <a:rPr lang="en-US" altLang="zh-CN" sz="2400" i="1" dirty="0">
                <a:solidFill>
                  <a:schemeClr val="accent2"/>
                </a:solidFill>
                <a:latin typeface="+mj-ea"/>
                <a:ea typeface="+mj-ea"/>
              </a:rPr>
              <a:t>    </a:t>
            </a:r>
            <a:r>
              <a:rPr lang="zh-CN" altLang="en-US" sz="2400" dirty="0" smtClean="0">
                <a:solidFill>
                  <a:schemeClr val="accent2"/>
                </a:solidFill>
                <a:latin typeface="+mj-ea"/>
                <a:ea typeface="+mj-ea"/>
              </a:rPr>
              <a:t>发</a:t>
            </a:r>
            <a:r>
              <a:rPr lang="zh-CN" altLang="en-US" sz="2400" dirty="0">
                <a:solidFill>
                  <a:schemeClr val="accent2"/>
                </a:solidFill>
                <a:latin typeface="+mj-ea"/>
                <a:ea typeface="+mj-ea"/>
              </a:rPr>
              <a:t>“</a:t>
            </a:r>
            <a:r>
              <a:rPr lang="en-US" altLang="zh-CN" sz="2400" dirty="0">
                <a:solidFill>
                  <a:schemeClr val="accent2"/>
                </a:solidFill>
                <a:latin typeface="+mj-ea"/>
                <a:ea typeface="+mj-ea"/>
              </a:rPr>
              <a:t>0”</a:t>
            </a:r>
            <a:r>
              <a:rPr lang="zh-CN" altLang="en-US" sz="2400" dirty="0">
                <a:solidFill>
                  <a:schemeClr val="accent2"/>
                </a:solidFill>
                <a:latin typeface="+mj-ea"/>
                <a:ea typeface="+mj-ea"/>
              </a:rPr>
              <a:t>错判为“</a:t>
            </a:r>
            <a:r>
              <a:rPr lang="en-US" altLang="zh-CN" sz="2400" dirty="0">
                <a:solidFill>
                  <a:schemeClr val="accent2"/>
                </a:solidFill>
                <a:latin typeface="+mj-ea"/>
                <a:ea typeface="+mj-ea"/>
              </a:rPr>
              <a:t>1”</a:t>
            </a:r>
            <a:r>
              <a:rPr lang="zh-CN" altLang="en-US" sz="2400" dirty="0">
                <a:solidFill>
                  <a:schemeClr val="accent2"/>
                </a:solidFill>
                <a:latin typeface="+mj-ea"/>
                <a:ea typeface="+mj-ea"/>
              </a:rPr>
              <a:t>的概率</a:t>
            </a:r>
            <a:r>
              <a:rPr lang="en-US" altLang="zh-CN" sz="2400" dirty="0">
                <a:solidFill>
                  <a:schemeClr val="accent2"/>
                </a:solidFill>
                <a:latin typeface="+mj-ea"/>
                <a:ea typeface="+mj-ea"/>
              </a:rPr>
              <a:t>P(1/0):</a:t>
            </a:r>
            <a:r>
              <a:rPr lang="en-US" altLang="zh-CN" dirty="0">
                <a:latin typeface="+mj-ea"/>
                <a:ea typeface="+mj-ea"/>
              </a:rPr>
              <a:t>                                     </a:t>
            </a:r>
            <a:endParaRPr lang="en-US" altLang="zh-CN" sz="2400" dirty="0">
              <a:latin typeface="+mj-ea"/>
              <a:ea typeface="+mj-ea"/>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13000"/>
                                        </p:tgtEl>
                                        <p:attrNameLst>
                                          <p:attrName>style.visibility</p:attrName>
                                        </p:attrNameLst>
                                      </p:cBhvr>
                                      <p:to>
                                        <p:strVal val="visible"/>
                                      </p:to>
                                    </p:set>
                                    <p:animEffect transition="in" filter="wipe(down)">
                                      <p:cBhvr>
                                        <p:cTn id="7" dur="580">
                                          <p:stCondLst>
                                            <p:cond delay="0"/>
                                          </p:stCondLst>
                                        </p:cTn>
                                        <p:tgtEl>
                                          <p:spTgt spid="213000"/>
                                        </p:tgtEl>
                                      </p:cBhvr>
                                    </p:animEffect>
                                    <p:anim calcmode="lin" valueType="num">
                                      <p:cBhvr>
                                        <p:cTn id="8" dur="1822" tmFilter="0,0; 0.14,0.36; 0.43,0.73; 0.71,0.91; 1.0,1.0">
                                          <p:stCondLst>
                                            <p:cond delay="0"/>
                                          </p:stCondLst>
                                        </p:cTn>
                                        <p:tgtEl>
                                          <p:spTgt spid="21300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300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300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300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3000"/>
                                        </p:tgtEl>
                                        <p:attrNameLst>
                                          <p:attrName>ppt_y</p:attrName>
                                        </p:attrNameLst>
                                      </p:cBhvr>
                                      <p:tavLst>
                                        <p:tav tm="0" fmla="#ppt_y-sin(pi*$)/81">
                                          <p:val>
                                            <p:fltVal val="0"/>
                                          </p:val>
                                        </p:tav>
                                        <p:tav tm="100000">
                                          <p:val>
                                            <p:fltVal val="1"/>
                                          </p:val>
                                        </p:tav>
                                      </p:tavLst>
                                    </p:anim>
                                    <p:animScale>
                                      <p:cBhvr>
                                        <p:cTn id="13" dur="26">
                                          <p:stCondLst>
                                            <p:cond delay="650"/>
                                          </p:stCondLst>
                                        </p:cTn>
                                        <p:tgtEl>
                                          <p:spTgt spid="213000"/>
                                        </p:tgtEl>
                                      </p:cBhvr>
                                      <p:to x="100000" y="60000"/>
                                    </p:animScale>
                                    <p:animScale>
                                      <p:cBhvr>
                                        <p:cTn id="14" dur="166" decel="50000">
                                          <p:stCondLst>
                                            <p:cond delay="676"/>
                                          </p:stCondLst>
                                        </p:cTn>
                                        <p:tgtEl>
                                          <p:spTgt spid="213000"/>
                                        </p:tgtEl>
                                      </p:cBhvr>
                                      <p:to x="100000" y="100000"/>
                                    </p:animScale>
                                    <p:animScale>
                                      <p:cBhvr>
                                        <p:cTn id="15" dur="26">
                                          <p:stCondLst>
                                            <p:cond delay="1312"/>
                                          </p:stCondLst>
                                        </p:cTn>
                                        <p:tgtEl>
                                          <p:spTgt spid="213000"/>
                                        </p:tgtEl>
                                      </p:cBhvr>
                                      <p:to x="100000" y="80000"/>
                                    </p:animScale>
                                    <p:animScale>
                                      <p:cBhvr>
                                        <p:cTn id="16" dur="166" decel="50000">
                                          <p:stCondLst>
                                            <p:cond delay="1338"/>
                                          </p:stCondLst>
                                        </p:cTn>
                                        <p:tgtEl>
                                          <p:spTgt spid="213000"/>
                                        </p:tgtEl>
                                      </p:cBhvr>
                                      <p:to x="100000" y="100000"/>
                                    </p:animScale>
                                    <p:animScale>
                                      <p:cBhvr>
                                        <p:cTn id="17" dur="26">
                                          <p:stCondLst>
                                            <p:cond delay="1642"/>
                                          </p:stCondLst>
                                        </p:cTn>
                                        <p:tgtEl>
                                          <p:spTgt spid="213000"/>
                                        </p:tgtEl>
                                      </p:cBhvr>
                                      <p:to x="100000" y="90000"/>
                                    </p:animScale>
                                    <p:animScale>
                                      <p:cBhvr>
                                        <p:cTn id="18" dur="166" decel="50000">
                                          <p:stCondLst>
                                            <p:cond delay="1668"/>
                                          </p:stCondLst>
                                        </p:cTn>
                                        <p:tgtEl>
                                          <p:spTgt spid="213000"/>
                                        </p:tgtEl>
                                      </p:cBhvr>
                                      <p:to x="100000" y="100000"/>
                                    </p:animScale>
                                    <p:animScale>
                                      <p:cBhvr>
                                        <p:cTn id="19" dur="26">
                                          <p:stCondLst>
                                            <p:cond delay="1808"/>
                                          </p:stCondLst>
                                        </p:cTn>
                                        <p:tgtEl>
                                          <p:spTgt spid="213000"/>
                                        </p:tgtEl>
                                      </p:cBhvr>
                                      <p:to x="100000" y="95000"/>
                                    </p:animScale>
                                    <p:animScale>
                                      <p:cBhvr>
                                        <p:cTn id="20" dur="166" decel="50000">
                                          <p:stCondLst>
                                            <p:cond delay="1834"/>
                                          </p:stCondLst>
                                        </p:cTn>
                                        <p:tgtEl>
                                          <p:spTgt spid="21300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260648"/>
            <a:ext cx="6315092" cy="1143000"/>
          </a:xfrm>
        </p:spPr>
        <p:txBody>
          <a:bodyPr/>
          <a:lstStyle/>
          <a:p>
            <a:pPr eaLnBrk="1" hangingPunct="1">
              <a:defRPr/>
            </a:pPr>
            <a:r>
              <a:rPr lang="zh-CN" altLang="en-US" sz="4000" b="1" dirty="0" smtClean="0">
                <a:solidFill>
                  <a:schemeClr val="accent2"/>
                </a:solidFill>
              </a:rPr>
              <a:t>基带传输系统总的误码率</a:t>
            </a:r>
          </a:p>
        </p:txBody>
      </p:sp>
      <p:sp>
        <p:nvSpPr>
          <p:cNvPr id="102403" name="Rectangle 3"/>
          <p:cNvSpPr>
            <a:spLocks noGrp="1" noChangeArrowheads="1"/>
          </p:cNvSpPr>
          <p:nvPr>
            <p:ph idx="1"/>
          </p:nvPr>
        </p:nvSpPr>
        <p:spPr>
          <a:xfrm>
            <a:off x="0" y="1341438"/>
            <a:ext cx="8991600" cy="5516562"/>
          </a:xfrm>
        </p:spPr>
        <p:txBody>
          <a:bodyPr/>
          <a:lstStyle/>
          <a:p>
            <a:pPr eaLnBrk="1" hangingPunct="1">
              <a:buFontTx/>
              <a:buNone/>
              <a:defRPr/>
            </a:pPr>
            <a:r>
              <a:rPr lang="en-US" altLang="zh-CN" b="1" dirty="0" smtClean="0">
                <a:effectLst/>
                <a:latin typeface="+mj-ea"/>
                <a:ea typeface="+mj-ea"/>
              </a:rPr>
              <a:t>     </a:t>
            </a:r>
            <a:r>
              <a:rPr lang="zh-CN" altLang="en-US" sz="2400" b="1" dirty="0" smtClean="0">
                <a:effectLst/>
                <a:latin typeface="+mj-ea"/>
                <a:ea typeface="+mj-ea"/>
              </a:rPr>
              <a:t>若发送“</a:t>
            </a:r>
            <a:r>
              <a:rPr lang="en-US" altLang="zh-CN" sz="2400" b="1" dirty="0" smtClean="0">
                <a:effectLst/>
                <a:latin typeface="+mj-ea"/>
                <a:ea typeface="+mj-ea"/>
              </a:rPr>
              <a:t>1”</a:t>
            </a:r>
            <a:r>
              <a:rPr lang="zh-CN" altLang="en-US" sz="2400" b="1" dirty="0" smtClean="0">
                <a:effectLst/>
                <a:latin typeface="+mj-ea"/>
                <a:ea typeface="+mj-ea"/>
              </a:rPr>
              <a:t>码的概率为</a:t>
            </a:r>
            <a:r>
              <a:rPr lang="en-US" altLang="zh-CN" sz="2400" b="1" i="1" dirty="0" smtClean="0">
                <a:effectLst/>
                <a:latin typeface="+mj-ea"/>
                <a:ea typeface="+mj-ea"/>
              </a:rPr>
              <a:t>P(1)</a:t>
            </a:r>
            <a:r>
              <a:rPr lang="zh-CN" altLang="en-US" sz="2400" b="1" dirty="0" smtClean="0">
                <a:effectLst/>
                <a:latin typeface="+mj-ea"/>
                <a:ea typeface="+mj-ea"/>
              </a:rPr>
              <a:t>，发送“</a:t>
            </a:r>
            <a:r>
              <a:rPr lang="en-US" altLang="zh-CN" sz="2400" b="1" dirty="0" smtClean="0">
                <a:effectLst/>
                <a:latin typeface="+mj-ea"/>
                <a:ea typeface="+mj-ea"/>
              </a:rPr>
              <a:t>0”</a:t>
            </a:r>
            <a:r>
              <a:rPr lang="zh-CN" altLang="en-US" sz="2400" b="1" dirty="0" smtClean="0">
                <a:effectLst/>
                <a:latin typeface="+mj-ea"/>
                <a:ea typeface="+mj-ea"/>
              </a:rPr>
              <a:t>码的概率为</a:t>
            </a:r>
            <a:r>
              <a:rPr lang="en-US" altLang="zh-CN" sz="2400" b="1" i="1" dirty="0" smtClean="0">
                <a:effectLst/>
                <a:latin typeface="+mj-ea"/>
                <a:ea typeface="+mj-ea"/>
              </a:rPr>
              <a:t>P(0)</a:t>
            </a:r>
            <a:r>
              <a:rPr lang="zh-CN" altLang="en-US" sz="2400" b="1" dirty="0" smtClean="0">
                <a:effectLst/>
                <a:latin typeface="+mj-ea"/>
                <a:ea typeface="+mj-ea"/>
              </a:rPr>
              <a:t>，则基带传输系统总的误码率为</a:t>
            </a:r>
          </a:p>
          <a:p>
            <a:pPr eaLnBrk="1" hangingPunct="1">
              <a:buFontTx/>
              <a:buNone/>
              <a:defRPr/>
            </a:pPr>
            <a:r>
              <a:rPr lang="zh-CN" altLang="en-US" sz="2400" b="1" dirty="0" smtClean="0">
                <a:effectLst/>
                <a:latin typeface="+mj-ea"/>
                <a:ea typeface="+mj-ea"/>
              </a:rPr>
              <a:t>                </a:t>
            </a:r>
          </a:p>
          <a:p>
            <a:pPr eaLnBrk="1" hangingPunct="1">
              <a:buFontTx/>
              <a:buNone/>
              <a:defRPr/>
            </a:pPr>
            <a:r>
              <a:rPr lang="zh-CN" altLang="en-US" sz="2400" b="1" dirty="0" smtClean="0">
                <a:effectLst/>
                <a:latin typeface="+mj-ea"/>
                <a:ea typeface="+mj-ea"/>
              </a:rPr>
              <a:t>                                               </a:t>
            </a:r>
          </a:p>
          <a:p>
            <a:pPr eaLnBrk="1" hangingPunct="1">
              <a:buFontTx/>
              <a:buNone/>
              <a:defRPr/>
            </a:pPr>
            <a:r>
              <a:rPr lang="zh-CN" altLang="en-US" sz="2400" b="1" dirty="0" smtClean="0">
                <a:effectLst/>
                <a:latin typeface="+mj-ea"/>
                <a:ea typeface="+mj-ea"/>
              </a:rPr>
              <a:t>   </a:t>
            </a:r>
          </a:p>
          <a:p>
            <a:pPr eaLnBrk="1" hangingPunct="1">
              <a:buFontTx/>
              <a:buNone/>
              <a:defRPr/>
            </a:pPr>
            <a:r>
              <a:rPr lang="zh-CN" altLang="en-US" sz="2400" b="1" dirty="0" smtClean="0">
                <a:effectLst/>
                <a:latin typeface="+mj-ea"/>
                <a:ea typeface="+mj-ea"/>
              </a:rPr>
              <a:t>  它与</a:t>
            </a:r>
            <a:r>
              <a:rPr lang="en-US" altLang="zh-CN" sz="2400" b="1" i="1" dirty="0" smtClean="0">
                <a:solidFill>
                  <a:srgbClr val="CC0099"/>
                </a:solidFill>
                <a:effectLst/>
                <a:latin typeface="+mj-ea"/>
                <a:ea typeface="+mj-ea"/>
              </a:rPr>
              <a:t>P(1)</a:t>
            </a:r>
            <a:r>
              <a:rPr lang="zh-CN" altLang="en-US" sz="2400" b="1" dirty="0" smtClean="0">
                <a:effectLst/>
                <a:latin typeface="+mj-ea"/>
                <a:ea typeface="+mj-ea"/>
              </a:rPr>
              <a:t>，</a:t>
            </a:r>
            <a:r>
              <a:rPr lang="en-US" altLang="zh-CN" sz="2400" b="1" i="1" dirty="0" smtClean="0">
                <a:solidFill>
                  <a:srgbClr val="CC0099"/>
                </a:solidFill>
                <a:effectLst/>
                <a:latin typeface="+mj-ea"/>
                <a:ea typeface="+mj-ea"/>
              </a:rPr>
              <a:t>P(0)</a:t>
            </a:r>
            <a:r>
              <a:rPr lang="zh-CN" altLang="en-US" sz="2400" b="1" dirty="0" smtClean="0">
                <a:effectLst/>
                <a:latin typeface="+mj-ea"/>
                <a:ea typeface="+mj-ea"/>
              </a:rPr>
              <a:t>，</a:t>
            </a:r>
            <a:r>
              <a:rPr lang="en-US" altLang="zh-CN" sz="2400" b="1" i="1" dirty="0" smtClean="0">
                <a:solidFill>
                  <a:srgbClr val="CC0099"/>
                </a:solidFill>
                <a:effectLst/>
                <a:latin typeface="+mj-ea"/>
                <a:ea typeface="+mj-ea"/>
              </a:rPr>
              <a:t>f</a:t>
            </a:r>
            <a:r>
              <a:rPr lang="en-US" altLang="zh-CN" sz="1400" b="1" i="1" dirty="0" smtClean="0">
                <a:solidFill>
                  <a:srgbClr val="CC0099"/>
                </a:solidFill>
                <a:effectLst/>
                <a:latin typeface="+mj-ea"/>
                <a:ea typeface="+mj-ea"/>
              </a:rPr>
              <a:t>1</a:t>
            </a:r>
            <a:r>
              <a:rPr lang="en-US" altLang="zh-CN" sz="2400" b="1" i="1" dirty="0" smtClean="0">
                <a:solidFill>
                  <a:srgbClr val="CC0099"/>
                </a:solidFill>
                <a:effectLst/>
                <a:latin typeface="+mj-ea"/>
                <a:ea typeface="+mj-ea"/>
              </a:rPr>
              <a:t>(x)</a:t>
            </a:r>
            <a:r>
              <a:rPr lang="zh-CN" altLang="en-US" sz="2400" b="1" dirty="0" smtClean="0">
                <a:effectLst/>
                <a:latin typeface="+mj-ea"/>
                <a:ea typeface="+mj-ea"/>
              </a:rPr>
              <a:t>，</a:t>
            </a:r>
            <a:r>
              <a:rPr lang="en-US" altLang="zh-CN" sz="2400" b="1" i="1" dirty="0" smtClean="0">
                <a:solidFill>
                  <a:srgbClr val="CC0099"/>
                </a:solidFill>
                <a:effectLst/>
                <a:latin typeface="+mj-ea"/>
                <a:ea typeface="+mj-ea"/>
              </a:rPr>
              <a:t>f</a:t>
            </a:r>
            <a:r>
              <a:rPr lang="en-US" altLang="zh-CN" sz="1400" b="1" i="1" dirty="0" smtClean="0">
                <a:solidFill>
                  <a:srgbClr val="CC0099"/>
                </a:solidFill>
                <a:effectLst/>
                <a:latin typeface="+mj-ea"/>
                <a:ea typeface="+mj-ea"/>
              </a:rPr>
              <a:t>0</a:t>
            </a:r>
            <a:r>
              <a:rPr lang="en-US" altLang="zh-CN" sz="2400" b="1" i="1" dirty="0" smtClean="0">
                <a:solidFill>
                  <a:srgbClr val="CC0099"/>
                </a:solidFill>
                <a:effectLst/>
                <a:latin typeface="+mj-ea"/>
                <a:ea typeface="+mj-ea"/>
              </a:rPr>
              <a:t>(x)</a:t>
            </a:r>
            <a:r>
              <a:rPr lang="zh-CN" altLang="en-US" sz="2400" b="1" dirty="0" smtClean="0">
                <a:effectLst/>
                <a:latin typeface="+mj-ea"/>
                <a:ea typeface="+mj-ea"/>
              </a:rPr>
              <a:t>和</a:t>
            </a:r>
            <a:r>
              <a:rPr lang="en-US" altLang="zh-CN" sz="2400" b="1" dirty="0" err="1" smtClean="0">
                <a:solidFill>
                  <a:srgbClr val="CC0099"/>
                </a:solidFill>
                <a:effectLst/>
                <a:latin typeface="+mj-ea"/>
                <a:ea typeface="+mj-ea"/>
              </a:rPr>
              <a:t>V</a:t>
            </a:r>
            <a:r>
              <a:rPr lang="en-US" altLang="zh-CN" sz="1600" b="1" dirty="0" err="1" smtClean="0">
                <a:solidFill>
                  <a:srgbClr val="CC0099"/>
                </a:solidFill>
                <a:effectLst/>
                <a:latin typeface="+mj-ea"/>
                <a:ea typeface="+mj-ea"/>
              </a:rPr>
              <a:t>d</a:t>
            </a:r>
            <a:r>
              <a:rPr lang="zh-CN" altLang="en-US" sz="2400" b="1" dirty="0" smtClean="0">
                <a:effectLst/>
                <a:latin typeface="+mj-ea"/>
                <a:ea typeface="+mj-ea"/>
              </a:rPr>
              <a:t>有关，又与信号的峰值</a:t>
            </a:r>
            <a:r>
              <a:rPr lang="en-US" altLang="zh-CN" sz="2400" b="1" dirty="0" smtClean="0">
                <a:effectLst/>
                <a:latin typeface="+mj-ea"/>
                <a:ea typeface="+mj-ea"/>
              </a:rPr>
              <a:t>A</a:t>
            </a:r>
            <a:r>
              <a:rPr lang="zh-CN" altLang="en-US" sz="2400" b="1" dirty="0" smtClean="0">
                <a:effectLst/>
                <a:latin typeface="+mj-ea"/>
                <a:ea typeface="+mj-ea"/>
              </a:rPr>
              <a:t>和噪声功率   有关。误码率最终由</a:t>
            </a:r>
            <a:r>
              <a:rPr lang="en-US" altLang="zh-CN" sz="2400" b="1" dirty="0" smtClean="0">
                <a:effectLst/>
                <a:latin typeface="+mj-ea"/>
                <a:ea typeface="+mj-ea"/>
              </a:rPr>
              <a:t>A</a:t>
            </a:r>
            <a:r>
              <a:rPr lang="zh-CN" altLang="en-US" sz="2400" b="1" dirty="0" smtClean="0">
                <a:effectLst/>
                <a:latin typeface="+mj-ea"/>
                <a:ea typeface="+mj-ea"/>
              </a:rPr>
              <a:t>、  和门限</a:t>
            </a:r>
            <a:r>
              <a:rPr lang="en-US" altLang="zh-CN" sz="2400" b="1" dirty="0" err="1" smtClean="0">
                <a:effectLst/>
                <a:latin typeface="+mj-ea"/>
                <a:ea typeface="+mj-ea"/>
              </a:rPr>
              <a:t>V</a:t>
            </a:r>
            <a:r>
              <a:rPr lang="en-US" altLang="zh-CN" sz="1600" b="1" dirty="0" err="1" smtClean="0">
                <a:effectLst/>
                <a:latin typeface="+mj-ea"/>
                <a:ea typeface="+mj-ea"/>
              </a:rPr>
              <a:t>d</a:t>
            </a:r>
            <a:r>
              <a:rPr lang="zh-CN" altLang="en-US" sz="2400" b="1" dirty="0" smtClean="0">
                <a:effectLst/>
                <a:latin typeface="+mj-ea"/>
                <a:ea typeface="+mj-ea"/>
              </a:rPr>
              <a:t>决定</a:t>
            </a:r>
            <a:r>
              <a:rPr lang="en-US" altLang="zh-CN" sz="2400" b="1" dirty="0" smtClean="0">
                <a:effectLst/>
                <a:latin typeface="+mj-ea"/>
                <a:ea typeface="+mj-ea"/>
              </a:rPr>
              <a:t>,A</a:t>
            </a:r>
            <a:r>
              <a:rPr lang="zh-CN" altLang="en-US" sz="2400" b="1" dirty="0" smtClean="0">
                <a:effectLst/>
                <a:latin typeface="+mj-ea"/>
                <a:ea typeface="+mj-ea"/>
              </a:rPr>
              <a:t>和    一定条件下，找到一个使误码率最小的判决门限电平，称</a:t>
            </a:r>
            <a:r>
              <a:rPr lang="zh-CN" altLang="en-US" sz="2400" b="1" dirty="0" smtClean="0">
                <a:solidFill>
                  <a:schemeClr val="accent2"/>
                </a:solidFill>
                <a:effectLst/>
                <a:latin typeface="+mj-ea"/>
                <a:ea typeface="+mj-ea"/>
              </a:rPr>
              <a:t>最佳门限电平</a:t>
            </a:r>
            <a:r>
              <a:rPr lang="zh-CN" altLang="en-US" sz="2400" b="1" dirty="0" smtClean="0">
                <a:effectLst/>
                <a:latin typeface="+mj-ea"/>
                <a:ea typeface="+mj-ea"/>
              </a:rPr>
              <a:t>。令        ，最佳门限电平为</a:t>
            </a:r>
          </a:p>
          <a:p>
            <a:pPr eaLnBrk="1" hangingPunct="1">
              <a:buFontTx/>
              <a:buNone/>
              <a:defRPr/>
            </a:pPr>
            <a:r>
              <a:rPr lang="zh-CN" altLang="en-US" sz="2800" dirty="0" smtClean="0">
                <a:effectLst/>
                <a:latin typeface="+mj-ea"/>
                <a:ea typeface="+mj-ea"/>
              </a:rPr>
              <a:t>                                                       </a:t>
            </a:r>
            <a:endParaRPr lang="zh-CN" altLang="en-US" dirty="0" smtClean="0">
              <a:latin typeface="+mj-ea"/>
              <a:ea typeface="+mj-ea"/>
            </a:endParaRPr>
          </a:p>
        </p:txBody>
      </p:sp>
      <p:sp>
        <p:nvSpPr>
          <p:cNvPr id="15" name="灯片编号占位符 14"/>
          <p:cNvSpPr>
            <a:spLocks noGrp="1"/>
          </p:cNvSpPr>
          <p:nvPr>
            <p:ph type="sldNum" sz="quarter" idx="4"/>
          </p:nvPr>
        </p:nvSpPr>
        <p:spPr/>
        <p:txBody>
          <a:bodyPr/>
          <a:lstStyle/>
          <a:p>
            <a:pPr>
              <a:defRPr/>
            </a:pPr>
            <a:r>
              <a:rPr lang="zh-CN" altLang="en-US" smtClean="0"/>
              <a:t>第</a:t>
            </a:r>
            <a:fld id="{A0CD45D4-1886-4A14-B75E-BD89B065A8A1}" type="slidenum">
              <a:rPr lang="zh-CN" altLang="en-US" smtClean="0"/>
              <a:pPr>
                <a:defRPr/>
              </a:pPr>
              <a:t>96</a:t>
            </a:fld>
            <a:r>
              <a:rPr lang="zh-CN" altLang="en-US" smtClean="0"/>
              <a:t>页</a:t>
            </a:r>
            <a:endParaRPr lang="zh-CN" altLang="en-US"/>
          </a:p>
        </p:txBody>
      </p:sp>
      <p:sp>
        <p:nvSpPr>
          <p:cNvPr id="74763" name="Rectangle 7"/>
          <p:cNvSpPr>
            <a:spLocks noChangeArrowheads="1"/>
          </p:cNvSpPr>
          <p:nvPr/>
        </p:nvSpPr>
        <p:spPr bwMode="auto">
          <a:xfrm>
            <a:off x="4224338" y="3252788"/>
            <a:ext cx="9144000" cy="0"/>
          </a:xfrm>
          <a:prstGeom prst="rect">
            <a:avLst/>
          </a:prstGeom>
          <a:noFill/>
          <a:ln w="9525">
            <a:noFill/>
            <a:miter lim="800000"/>
            <a:headEnd/>
            <a:tailEnd/>
          </a:ln>
        </p:spPr>
        <p:txBody>
          <a:bodyPr>
            <a:spAutoFit/>
          </a:bodyPr>
          <a:lstStyle/>
          <a:p>
            <a:endParaRPr lang="zh-CN" altLang="en-US"/>
          </a:p>
        </p:txBody>
      </p:sp>
      <p:graphicFrame>
        <p:nvGraphicFramePr>
          <p:cNvPr id="74754" name="Object 22"/>
          <p:cNvGraphicFramePr>
            <a:graphicFrameLocks noChangeAspect="1"/>
          </p:cNvGraphicFramePr>
          <p:nvPr/>
        </p:nvGraphicFramePr>
        <p:xfrm>
          <a:off x="2011362" y="2348880"/>
          <a:ext cx="5121723" cy="1275383"/>
        </p:xfrm>
        <a:graphic>
          <a:graphicData uri="http://schemas.openxmlformats.org/presentationml/2006/ole">
            <mc:AlternateContent xmlns:mc="http://schemas.openxmlformats.org/markup-compatibility/2006">
              <mc:Choice xmlns:v="urn:schemas-microsoft-com:vml" Requires="v">
                <p:oleObj spid="_x0000_s75072" name="Equation" r:id="rId3" imgW="2336760" imgH="583920" progId="Equation.DSMT4">
                  <p:embed/>
                </p:oleObj>
              </mc:Choice>
              <mc:Fallback>
                <p:oleObj name="Equation" r:id="rId3" imgW="2336760" imgH="58392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362" y="2348880"/>
                        <a:ext cx="5121723" cy="1275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4" name="Rectangle 11"/>
          <p:cNvSpPr>
            <a:spLocks noChangeArrowheads="1"/>
          </p:cNvSpPr>
          <p:nvPr/>
        </p:nvSpPr>
        <p:spPr bwMode="auto">
          <a:xfrm>
            <a:off x="4462463" y="3309938"/>
            <a:ext cx="9144000" cy="0"/>
          </a:xfrm>
          <a:prstGeom prst="rect">
            <a:avLst/>
          </a:prstGeom>
          <a:noFill/>
          <a:ln w="9525">
            <a:noFill/>
            <a:miter lim="800000"/>
            <a:headEnd/>
            <a:tailEnd/>
          </a:ln>
        </p:spPr>
        <p:txBody>
          <a:bodyPr>
            <a:spAutoFit/>
          </a:bodyPr>
          <a:lstStyle/>
          <a:p>
            <a:endParaRPr lang="zh-CN" altLang="en-US"/>
          </a:p>
        </p:txBody>
      </p:sp>
      <p:graphicFrame>
        <p:nvGraphicFramePr>
          <p:cNvPr id="74755" name="Object 23"/>
          <p:cNvGraphicFramePr>
            <a:graphicFrameLocks noChangeAspect="1"/>
          </p:cNvGraphicFramePr>
          <p:nvPr/>
        </p:nvGraphicFramePr>
        <p:xfrm>
          <a:off x="1692275" y="3933825"/>
          <a:ext cx="463550" cy="503238"/>
        </p:xfrm>
        <a:graphic>
          <a:graphicData uri="http://schemas.openxmlformats.org/presentationml/2006/ole">
            <mc:AlternateContent xmlns:mc="http://schemas.openxmlformats.org/markup-compatibility/2006">
              <mc:Choice xmlns:v="urn:schemas-microsoft-com:vml" Requires="v">
                <p:oleObj spid="_x0000_s75073" r:id="rId5" imgW="215713" imgH="241091" progId="Equation.3">
                  <p:embed/>
                </p:oleObj>
              </mc:Choice>
              <mc:Fallback>
                <p:oleObj r:id="rId5" imgW="215713" imgH="241091"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933825"/>
                        <a:ext cx="4635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5" name="Rectangle 13"/>
          <p:cNvSpPr>
            <a:spLocks noChangeArrowheads="1"/>
          </p:cNvSpPr>
          <p:nvPr/>
        </p:nvSpPr>
        <p:spPr bwMode="auto">
          <a:xfrm>
            <a:off x="4138613" y="3314700"/>
            <a:ext cx="9144000" cy="0"/>
          </a:xfrm>
          <a:prstGeom prst="rect">
            <a:avLst/>
          </a:prstGeom>
          <a:noFill/>
          <a:ln w="9525">
            <a:noFill/>
            <a:miter lim="800000"/>
            <a:headEnd/>
            <a:tailEnd/>
          </a:ln>
        </p:spPr>
        <p:txBody>
          <a:bodyPr>
            <a:spAutoFit/>
          </a:bodyPr>
          <a:lstStyle/>
          <a:p>
            <a:endParaRPr lang="zh-CN" altLang="en-US"/>
          </a:p>
        </p:txBody>
      </p:sp>
      <p:sp>
        <p:nvSpPr>
          <p:cNvPr id="74766" name="Rectangle 15"/>
          <p:cNvSpPr>
            <a:spLocks noChangeArrowheads="1"/>
          </p:cNvSpPr>
          <p:nvPr/>
        </p:nvSpPr>
        <p:spPr bwMode="auto">
          <a:xfrm>
            <a:off x="4462463" y="3309938"/>
            <a:ext cx="9144000" cy="0"/>
          </a:xfrm>
          <a:prstGeom prst="rect">
            <a:avLst/>
          </a:prstGeom>
          <a:noFill/>
          <a:ln w="9525">
            <a:noFill/>
            <a:miter lim="800000"/>
            <a:headEnd/>
            <a:tailEnd/>
          </a:ln>
        </p:spPr>
        <p:txBody>
          <a:bodyPr>
            <a:spAutoFit/>
          </a:bodyPr>
          <a:lstStyle/>
          <a:p>
            <a:endParaRPr lang="zh-CN" altLang="en-US"/>
          </a:p>
        </p:txBody>
      </p:sp>
      <p:graphicFrame>
        <p:nvGraphicFramePr>
          <p:cNvPr id="74756" name="Object 24"/>
          <p:cNvGraphicFramePr>
            <a:graphicFrameLocks noChangeAspect="1"/>
          </p:cNvGraphicFramePr>
          <p:nvPr/>
        </p:nvGraphicFramePr>
        <p:xfrm>
          <a:off x="8027988" y="3933825"/>
          <a:ext cx="465137" cy="504825"/>
        </p:xfrm>
        <a:graphic>
          <a:graphicData uri="http://schemas.openxmlformats.org/presentationml/2006/ole">
            <mc:AlternateContent xmlns:mc="http://schemas.openxmlformats.org/markup-compatibility/2006">
              <mc:Choice xmlns:v="urn:schemas-microsoft-com:vml" Requires="v">
                <p:oleObj spid="_x0000_s75074" r:id="rId7" imgW="215713" imgH="241091" progId="Equation.3">
                  <p:embed/>
                </p:oleObj>
              </mc:Choice>
              <mc:Fallback>
                <p:oleObj r:id="rId7" imgW="215713" imgH="241091"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7988" y="3933825"/>
                        <a:ext cx="46513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7" name="Object 25"/>
          <p:cNvGraphicFramePr>
            <a:graphicFrameLocks noChangeAspect="1"/>
          </p:cNvGraphicFramePr>
          <p:nvPr/>
        </p:nvGraphicFramePr>
        <p:xfrm>
          <a:off x="5219700" y="3933825"/>
          <a:ext cx="463550" cy="504825"/>
        </p:xfrm>
        <a:graphic>
          <a:graphicData uri="http://schemas.openxmlformats.org/presentationml/2006/ole">
            <mc:AlternateContent xmlns:mc="http://schemas.openxmlformats.org/markup-compatibility/2006">
              <mc:Choice xmlns:v="urn:schemas-microsoft-com:vml" Requires="v">
                <p:oleObj spid="_x0000_s75075" r:id="rId8" imgW="215713" imgH="241091" progId="Equation.3">
                  <p:embed/>
                </p:oleObj>
              </mc:Choice>
              <mc:Fallback>
                <p:oleObj r:id="rId8" imgW="215713" imgH="241091"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3933825"/>
                        <a:ext cx="4635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8" name="Object 26"/>
          <p:cNvGraphicFramePr>
            <a:graphicFrameLocks noChangeAspect="1"/>
          </p:cNvGraphicFramePr>
          <p:nvPr/>
        </p:nvGraphicFramePr>
        <p:xfrm>
          <a:off x="2411413" y="4625057"/>
          <a:ext cx="1054100" cy="892175"/>
        </p:xfrm>
        <a:graphic>
          <a:graphicData uri="http://schemas.openxmlformats.org/presentationml/2006/ole">
            <mc:AlternateContent xmlns:mc="http://schemas.openxmlformats.org/markup-compatibility/2006">
              <mc:Choice xmlns:v="urn:schemas-microsoft-com:vml" Requires="v">
                <p:oleObj spid="_x0000_s75076" name="Equation" r:id="rId9" imgW="457200" imgH="380880" progId="Equation.DSMT4">
                  <p:embed/>
                </p:oleObj>
              </mc:Choice>
              <mc:Fallback>
                <p:oleObj name="Equation" r:id="rId9" imgW="457200" imgH="380880"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4625057"/>
                        <a:ext cx="10541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9" name="Object 27"/>
          <p:cNvGraphicFramePr>
            <a:graphicFrameLocks noChangeAspect="1"/>
          </p:cNvGraphicFramePr>
          <p:nvPr/>
        </p:nvGraphicFramePr>
        <p:xfrm>
          <a:off x="3924300" y="5229225"/>
          <a:ext cx="1974850" cy="860425"/>
        </p:xfrm>
        <a:graphic>
          <a:graphicData uri="http://schemas.openxmlformats.org/presentationml/2006/ole">
            <mc:AlternateContent xmlns:mc="http://schemas.openxmlformats.org/markup-compatibility/2006">
              <mc:Choice xmlns:v="urn:schemas-microsoft-com:vml" Requires="v">
                <p:oleObj spid="_x0000_s75077" name="Equation" r:id="rId11" imgW="1028520" imgH="444240" progId="Equation.DSMT4">
                  <p:embed/>
                </p:oleObj>
              </mc:Choice>
              <mc:Fallback>
                <p:oleObj name="Equation" r:id="rId11" imgW="1028520" imgH="44424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5229225"/>
                        <a:ext cx="197485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260648"/>
            <a:ext cx="1814498" cy="1143000"/>
          </a:xfrm>
        </p:spPr>
        <p:txBody>
          <a:bodyPr/>
          <a:lstStyle/>
          <a:p>
            <a:pPr eaLnBrk="1" hangingPunct="1">
              <a:defRPr/>
            </a:pPr>
            <a:r>
              <a:rPr lang="zh-CN" altLang="en-US" sz="4000" b="1" dirty="0" smtClean="0">
                <a:solidFill>
                  <a:schemeClr val="accent2"/>
                </a:solidFill>
              </a:rPr>
              <a:t>结论</a:t>
            </a:r>
          </a:p>
        </p:txBody>
      </p:sp>
      <p:sp>
        <p:nvSpPr>
          <p:cNvPr id="75784" name="Rectangle 3"/>
          <p:cNvSpPr>
            <a:spLocks noGrp="1" noChangeArrowheads="1"/>
          </p:cNvSpPr>
          <p:nvPr>
            <p:ph idx="1"/>
          </p:nvPr>
        </p:nvSpPr>
        <p:spPr>
          <a:xfrm>
            <a:off x="642910" y="1295400"/>
            <a:ext cx="8196290" cy="4724400"/>
          </a:xfrm>
        </p:spPr>
        <p:txBody>
          <a:bodyPr/>
          <a:lstStyle/>
          <a:p>
            <a:pPr eaLnBrk="1" hangingPunct="1">
              <a:lnSpc>
                <a:spcPct val="90000"/>
              </a:lnSpc>
              <a:buFont typeface="Wingdings" pitchFamily="2" charset="2"/>
              <a:buChar char="Ø"/>
            </a:pPr>
            <a:r>
              <a:rPr lang="en-US" altLang="zh-CN" sz="2400" b="1" dirty="0" smtClean="0">
                <a:effectLst/>
                <a:latin typeface="+mj-ea"/>
                <a:ea typeface="+mj-ea"/>
              </a:rPr>
              <a:t>   </a:t>
            </a:r>
            <a:r>
              <a:rPr lang="zh-CN" altLang="en-US" sz="2400" b="1" dirty="0" smtClean="0">
                <a:effectLst/>
                <a:latin typeface="+mj-ea"/>
                <a:ea typeface="+mj-ea"/>
              </a:rPr>
              <a:t>当</a:t>
            </a:r>
            <a:r>
              <a:rPr lang="en-US" altLang="zh-CN" sz="2400" b="1" i="1" dirty="0" smtClean="0">
                <a:solidFill>
                  <a:schemeClr val="accent2"/>
                </a:solidFill>
                <a:effectLst/>
                <a:latin typeface="+mj-ea"/>
                <a:ea typeface="+mj-ea"/>
              </a:rPr>
              <a:t>P(1)=P(0)=1/2 </a:t>
            </a:r>
            <a:r>
              <a:rPr lang="zh-CN" altLang="en-US" sz="2400" b="1" dirty="0" smtClean="0">
                <a:effectLst/>
                <a:latin typeface="+mj-ea"/>
                <a:ea typeface="+mj-ea"/>
              </a:rPr>
              <a:t>时，  </a:t>
            </a:r>
          </a:p>
          <a:p>
            <a:pPr eaLnBrk="1" hangingPunct="1">
              <a:lnSpc>
                <a:spcPct val="90000"/>
              </a:lnSpc>
              <a:buFontTx/>
              <a:buNone/>
            </a:pPr>
            <a:r>
              <a:rPr lang="zh-CN" altLang="en-US" sz="2400" b="1" dirty="0" smtClean="0">
                <a:effectLst/>
                <a:latin typeface="+mj-ea"/>
                <a:ea typeface="+mj-ea"/>
              </a:rPr>
              <a:t>                                  </a:t>
            </a:r>
          </a:p>
          <a:p>
            <a:pPr eaLnBrk="1" hangingPunct="1">
              <a:lnSpc>
                <a:spcPct val="90000"/>
              </a:lnSpc>
              <a:buFont typeface="Wingdings" pitchFamily="2" charset="2"/>
              <a:buChar char="Ø"/>
            </a:pPr>
            <a:r>
              <a:rPr lang="zh-CN" altLang="en-US" sz="2400" b="1" dirty="0" smtClean="0">
                <a:effectLst/>
                <a:latin typeface="+mj-ea"/>
                <a:ea typeface="+mj-ea"/>
              </a:rPr>
              <a:t>   这时，</a:t>
            </a:r>
            <a:r>
              <a:rPr lang="zh-CN" altLang="en-US" sz="2400" b="1" dirty="0" smtClean="0">
                <a:solidFill>
                  <a:schemeClr val="accent2"/>
                </a:solidFill>
                <a:effectLst/>
                <a:latin typeface="+mj-ea"/>
                <a:ea typeface="+mj-ea"/>
              </a:rPr>
              <a:t>基带传输系统总误码率</a:t>
            </a:r>
            <a:r>
              <a:rPr lang="zh-CN" altLang="en-US" sz="2400" b="1" dirty="0" smtClean="0">
                <a:effectLst/>
                <a:latin typeface="+mj-ea"/>
                <a:ea typeface="+mj-ea"/>
              </a:rPr>
              <a:t>为</a:t>
            </a:r>
          </a:p>
          <a:p>
            <a:pPr eaLnBrk="1" hangingPunct="1">
              <a:lnSpc>
                <a:spcPct val="90000"/>
              </a:lnSpc>
              <a:buFontTx/>
              <a:buNone/>
            </a:pPr>
            <a:r>
              <a:rPr lang="zh-CN" altLang="en-US" sz="2400" b="1" dirty="0" smtClean="0">
                <a:effectLst/>
                <a:latin typeface="+mj-ea"/>
                <a:ea typeface="+mj-ea"/>
              </a:rPr>
              <a:t>              </a:t>
            </a:r>
          </a:p>
          <a:p>
            <a:pPr eaLnBrk="1" hangingPunct="1">
              <a:lnSpc>
                <a:spcPct val="90000"/>
              </a:lnSpc>
              <a:buFontTx/>
              <a:buNone/>
            </a:pPr>
            <a:r>
              <a:rPr lang="zh-CN" altLang="en-US" sz="2400" b="1" dirty="0" smtClean="0">
                <a:effectLst/>
                <a:latin typeface="+mj-ea"/>
                <a:ea typeface="+mj-ea"/>
              </a:rPr>
              <a:t>                </a:t>
            </a:r>
          </a:p>
          <a:p>
            <a:pPr eaLnBrk="1" hangingPunct="1">
              <a:lnSpc>
                <a:spcPct val="90000"/>
              </a:lnSpc>
              <a:buFontTx/>
              <a:buNone/>
            </a:pPr>
            <a:r>
              <a:rPr lang="zh-CN" altLang="en-US" sz="2400" b="1" dirty="0" smtClean="0">
                <a:effectLst/>
                <a:latin typeface="+mj-ea"/>
                <a:ea typeface="+mj-ea"/>
              </a:rPr>
              <a:t>                 </a:t>
            </a:r>
          </a:p>
          <a:p>
            <a:pPr eaLnBrk="1" hangingPunct="1">
              <a:lnSpc>
                <a:spcPct val="90000"/>
              </a:lnSpc>
              <a:buFontTx/>
              <a:buNone/>
            </a:pPr>
            <a:r>
              <a:rPr lang="zh-CN" altLang="en-US" sz="2400" b="1" dirty="0" smtClean="0">
                <a:effectLst/>
                <a:latin typeface="+mj-ea"/>
                <a:ea typeface="+mj-ea"/>
              </a:rPr>
              <a:t>                </a:t>
            </a:r>
          </a:p>
          <a:p>
            <a:pPr eaLnBrk="1" hangingPunct="1">
              <a:lnSpc>
                <a:spcPct val="90000"/>
              </a:lnSpc>
              <a:buFontTx/>
              <a:buNone/>
            </a:pPr>
            <a:r>
              <a:rPr lang="zh-CN" altLang="en-US" sz="2400" b="1" dirty="0" smtClean="0">
                <a:effectLst/>
                <a:latin typeface="+mj-ea"/>
                <a:ea typeface="+mj-ea"/>
              </a:rPr>
              <a:t>  </a:t>
            </a:r>
          </a:p>
          <a:p>
            <a:pPr eaLnBrk="1" hangingPunct="1">
              <a:lnSpc>
                <a:spcPct val="90000"/>
              </a:lnSpc>
              <a:buFontTx/>
              <a:buNone/>
            </a:pPr>
            <a:r>
              <a:rPr lang="zh-CN" altLang="en-US" sz="2400" b="1" dirty="0" smtClean="0">
                <a:effectLst/>
                <a:latin typeface="+mj-ea"/>
                <a:ea typeface="+mj-ea"/>
              </a:rPr>
              <a:t>   </a:t>
            </a:r>
          </a:p>
          <a:p>
            <a:pPr eaLnBrk="1" hangingPunct="1">
              <a:lnSpc>
                <a:spcPct val="90000"/>
              </a:lnSpc>
              <a:buFontTx/>
              <a:buNone/>
            </a:pPr>
            <a:endParaRPr lang="zh-CN" altLang="en-US" sz="2400" b="1" dirty="0" smtClean="0">
              <a:effectLst/>
              <a:latin typeface="+mj-ea"/>
              <a:ea typeface="+mj-ea"/>
            </a:endParaRPr>
          </a:p>
          <a:p>
            <a:pPr eaLnBrk="1" hangingPunct="1">
              <a:lnSpc>
                <a:spcPct val="90000"/>
              </a:lnSpc>
              <a:buFontTx/>
              <a:buNone/>
            </a:pPr>
            <a:r>
              <a:rPr lang="zh-CN" altLang="en-US" sz="2400" b="1" dirty="0" smtClean="0">
                <a:effectLst/>
                <a:latin typeface="+mj-ea"/>
                <a:ea typeface="+mj-ea"/>
              </a:rPr>
              <a:t>  在</a:t>
            </a:r>
            <a:r>
              <a:rPr lang="en-US" altLang="zh-CN" sz="2400" b="1" dirty="0" smtClean="0">
                <a:effectLst/>
                <a:latin typeface="+mj-ea"/>
                <a:ea typeface="+mj-ea"/>
              </a:rPr>
              <a:t>P</a:t>
            </a:r>
            <a:r>
              <a:rPr lang="zh-CN" altLang="en-US" sz="2400" b="1" dirty="0" smtClean="0">
                <a:effectLst/>
                <a:latin typeface="+mj-ea"/>
                <a:ea typeface="+mj-ea"/>
              </a:rPr>
              <a:t>相等，且在最佳门限电平下，总误码率仅依赖于信号峰值</a:t>
            </a:r>
            <a:r>
              <a:rPr lang="en-US" altLang="zh-CN" sz="2400" b="1" dirty="0" smtClean="0">
                <a:effectLst/>
                <a:latin typeface="+mj-ea"/>
                <a:ea typeface="+mj-ea"/>
              </a:rPr>
              <a:t>A</a:t>
            </a:r>
            <a:r>
              <a:rPr lang="zh-CN" altLang="en-US" sz="2400" b="1" dirty="0" smtClean="0">
                <a:effectLst/>
                <a:latin typeface="+mj-ea"/>
                <a:ea typeface="+mj-ea"/>
              </a:rPr>
              <a:t>与噪声均方根值   的比值。若比值</a:t>
            </a:r>
            <a:r>
              <a:rPr lang="en-US" altLang="zh-CN" sz="2400" b="1" dirty="0" smtClean="0">
                <a:effectLst/>
                <a:latin typeface="+mj-ea"/>
                <a:ea typeface="+mj-ea"/>
              </a:rPr>
              <a:t>A/   </a:t>
            </a:r>
            <a:r>
              <a:rPr lang="zh-CN" altLang="en-US" sz="2400" b="1" dirty="0" smtClean="0">
                <a:effectLst/>
                <a:latin typeface="+mj-ea"/>
                <a:ea typeface="+mj-ea"/>
              </a:rPr>
              <a:t>越大</a:t>
            </a:r>
            <a:r>
              <a:rPr lang="en-US" altLang="zh-CN" sz="2400" b="1" dirty="0" smtClean="0">
                <a:effectLst/>
                <a:latin typeface="+mj-ea"/>
                <a:ea typeface="+mj-ea"/>
              </a:rPr>
              <a:t>,</a:t>
            </a:r>
            <a:r>
              <a:rPr lang="zh-CN" altLang="en-US" sz="2400" b="1" dirty="0" smtClean="0">
                <a:effectLst/>
                <a:latin typeface="+mj-ea"/>
                <a:ea typeface="+mj-ea"/>
              </a:rPr>
              <a:t>则 </a:t>
            </a:r>
            <a:r>
              <a:rPr lang="en-US" altLang="zh-CN" sz="2400" b="1" dirty="0" err="1" smtClean="0">
                <a:effectLst/>
                <a:latin typeface="+mj-ea"/>
                <a:ea typeface="+mj-ea"/>
              </a:rPr>
              <a:t>P</a:t>
            </a:r>
            <a:r>
              <a:rPr lang="en-US" altLang="zh-CN" sz="1400" b="1" dirty="0" err="1" smtClean="0">
                <a:effectLst/>
                <a:latin typeface="+mj-ea"/>
                <a:ea typeface="+mj-ea"/>
              </a:rPr>
              <a:t>e</a:t>
            </a:r>
            <a:r>
              <a:rPr lang="zh-CN" altLang="en-US" sz="2400" b="1" dirty="0" smtClean="0">
                <a:effectLst/>
                <a:latin typeface="+mj-ea"/>
                <a:ea typeface="+mj-ea"/>
              </a:rPr>
              <a:t>就越小。</a:t>
            </a:r>
          </a:p>
          <a:p>
            <a:pPr eaLnBrk="1" hangingPunct="1">
              <a:lnSpc>
                <a:spcPct val="90000"/>
              </a:lnSpc>
              <a:buFontTx/>
              <a:buNone/>
            </a:pPr>
            <a:r>
              <a:rPr lang="zh-CN" altLang="en-US" sz="2400" b="1" dirty="0" smtClean="0">
                <a:effectLst/>
                <a:latin typeface="+mj-ea"/>
                <a:ea typeface="+mj-ea"/>
              </a:rPr>
              <a:t> </a:t>
            </a:r>
            <a:r>
              <a:rPr lang="zh-CN" altLang="en-US" sz="2000" dirty="0" smtClean="0">
                <a:effectLst/>
                <a:latin typeface="+mj-ea"/>
                <a:ea typeface="+mj-ea"/>
              </a:rPr>
              <a:t> </a:t>
            </a:r>
          </a:p>
        </p:txBody>
      </p:sp>
      <p:sp>
        <p:nvSpPr>
          <p:cNvPr id="18" name="灯片编号占位符 17"/>
          <p:cNvSpPr>
            <a:spLocks noGrp="1"/>
          </p:cNvSpPr>
          <p:nvPr>
            <p:ph type="sldNum" sz="quarter" idx="4"/>
          </p:nvPr>
        </p:nvSpPr>
        <p:spPr/>
        <p:txBody>
          <a:bodyPr/>
          <a:lstStyle/>
          <a:p>
            <a:pPr>
              <a:defRPr/>
            </a:pPr>
            <a:r>
              <a:rPr lang="zh-CN" altLang="en-US" smtClean="0"/>
              <a:t>第</a:t>
            </a:r>
            <a:fld id="{B4E9589A-4818-4EBC-8EFA-DAB9EC9690D1}" type="slidenum">
              <a:rPr lang="zh-CN" altLang="en-US" smtClean="0"/>
              <a:pPr>
                <a:defRPr/>
              </a:pPr>
              <a:t>97</a:t>
            </a:fld>
            <a:r>
              <a:rPr lang="zh-CN" altLang="en-US" smtClean="0"/>
              <a:t>页</a:t>
            </a:r>
            <a:endParaRPr lang="zh-CN" altLang="en-US"/>
          </a:p>
        </p:txBody>
      </p:sp>
      <p:sp>
        <p:nvSpPr>
          <p:cNvPr id="75785" name="Rectangle 5"/>
          <p:cNvSpPr>
            <a:spLocks noChangeArrowheads="1"/>
          </p:cNvSpPr>
          <p:nvPr/>
        </p:nvSpPr>
        <p:spPr bwMode="auto">
          <a:xfrm>
            <a:off x="4471988" y="3309938"/>
            <a:ext cx="9144000" cy="0"/>
          </a:xfrm>
          <a:prstGeom prst="rect">
            <a:avLst/>
          </a:prstGeom>
          <a:noFill/>
          <a:ln w="9525">
            <a:noFill/>
            <a:miter lim="800000"/>
            <a:headEnd/>
            <a:tailEnd/>
          </a:ln>
        </p:spPr>
        <p:txBody>
          <a:bodyPr>
            <a:spAutoFit/>
          </a:bodyPr>
          <a:lstStyle/>
          <a:p>
            <a:endParaRPr lang="zh-CN" altLang="en-US"/>
          </a:p>
        </p:txBody>
      </p:sp>
      <p:graphicFrame>
        <p:nvGraphicFramePr>
          <p:cNvPr id="75778" name="Object 2"/>
          <p:cNvGraphicFramePr>
            <a:graphicFrameLocks noChangeAspect="1"/>
          </p:cNvGraphicFramePr>
          <p:nvPr/>
        </p:nvGraphicFramePr>
        <p:xfrm>
          <a:off x="4387850" y="1628775"/>
          <a:ext cx="968375" cy="542925"/>
        </p:xfrm>
        <a:graphic>
          <a:graphicData uri="http://schemas.openxmlformats.org/presentationml/2006/ole">
            <mc:AlternateContent xmlns:mc="http://schemas.openxmlformats.org/markup-compatibility/2006">
              <mc:Choice xmlns:v="urn:schemas-microsoft-com:vml" Requires="v">
                <p:oleObj spid="_x0000_s75994" name="Equation" r:id="rId3" imgW="431640" imgH="241200" progId="Equation.DSMT4">
                  <p:embed/>
                </p:oleObj>
              </mc:Choice>
              <mc:Fallback>
                <p:oleObj name="Equation" r:id="rId3" imgW="43164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850" y="1628775"/>
                        <a:ext cx="96837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6" name="Rectangle 7"/>
          <p:cNvSpPr>
            <a:spLocks noChangeArrowheads="1"/>
          </p:cNvSpPr>
          <p:nvPr/>
        </p:nvSpPr>
        <p:spPr bwMode="auto">
          <a:xfrm>
            <a:off x="4495800" y="3233738"/>
            <a:ext cx="9144000" cy="0"/>
          </a:xfrm>
          <a:prstGeom prst="rect">
            <a:avLst/>
          </a:prstGeom>
          <a:noFill/>
          <a:ln w="9525">
            <a:noFill/>
            <a:miter lim="800000"/>
            <a:headEnd/>
            <a:tailEnd/>
          </a:ln>
        </p:spPr>
        <p:txBody>
          <a:bodyPr>
            <a:spAutoFit/>
          </a:bodyPr>
          <a:lstStyle/>
          <a:p>
            <a:endParaRPr lang="zh-CN" altLang="en-US"/>
          </a:p>
        </p:txBody>
      </p:sp>
      <p:sp>
        <p:nvSpPr>
          <p:cNvPr id="75787" name="Rectangle 9"/>
          <p:cNvSpPr>
            <a:spLocks noChangeArrowheads="1"/>
          </p:cNvSpPr>
          <p:nvPr/>
        </p:nvSpPr>
        <p:spPr bwMode="auto">
          <a:xfrm>
            <a:off x="4495800" y="3233738"/>
            <a:ext cx="9144000" cy="0"/>
          </a:xfrm>
          <a:prstGeom prst="rect">
            <a:avLst/>
          </a:prstGeom>
          <a:noFill/>
          <a:ln w="9525">
            <a:noFill/>
            <a:miter lim="800000"/>
            <a:headEnd/>
            <a:tailEnd/>
          </a:ln>
        </p:spPr>
        <p:txBody>
          <a:bodyPr>
            <a:spAutoFit/>
          </a:bodyPr>
          <a:lstStyle/>
          <a:p>
            <a:endParaRPr lang="zh-CN" altLang="en-US"/>
          </a:p>
        </p:txBody>
      </p:sp>
      <p:sp>
        <p:nvSpPr>
          <p:cNvPr id="75788" name="Rectangle 11"/>
          <p:cNvSpPr>
            <a:spLocks noChangeArrowheads="1"/>
          </p:cNvSpPr>
          <p:nvPr/>
        </p:nvSpPr>
        <p:spPr bwMode="auto">
          <a:xfrm>
            <a:off x="4495800" y="3233738"/>
            <a:ext cx="9144000" cy="0"/>
          </a:xfrm>
          <a:prstGeom prst="rect">
            <a:avLst/>
          </a:prstGeom>
          <a:noFill/>
          <a:ln w="9525">
            <a:noFill/>
            <a:miter lim="800000"/>
            <a:headEnd/>
            <a:tailEnd/>
          </a:ln>
        </p:spPr>
        <p:txBody>
          <a:bodyPr>
            <a:spAutoFit/>
          </a:bodyPr>
          <a:lstStyle/>
          <a:p>
            <a:endParaRPr lang="zh-CN" altLang="en-US"/>
          </a:p>
        </p:txBody>
      </p:sp>
      <p:sp>
        <p:nvSpPr>
          <p:cNvPr id="75789" name="Rectangle 13"/>
          <p:cNvSpPr>
            <a:spLocks noChangeArrowheads="1"/>
          </p:cNvSpPr>
          <p:nvPr/>
        </p:nvSpPr>
        <p:spPr bwMode="auto">
          <a:xfrm>
            <a:off x="4495800" y="3233738"/>
            <a:ext cx="9144000" cy="0"/>
          </a:xfrm>
          <a:prstGeom prst="rect">
            <a:avLst/>
          </a:prstGeom>
          <a:noFill/>
          <a:ln w="9525">
            <a:noFill/>
            <a:miter lim="800000"/>
            <a:headEnd/>
            <a:tailEnd/>
          </a:ln>
        </p:spPr>
        <p:txBody>
          <a:bodyPr>
            <a:spAutoFit/>
          </a:bodyPr>
          <a:lstStyle/>
          <a:p>
            <a:endParaRPr lang="zh-CN" altLang="en-US"/>
          </a:p>
        </p:txBody>
      </p:sp>
      <p:sp>
        <p:nvSpPr>
          <p:cNvPr id="75790" name="Rectangle 15"/>
          <p:cNvSpPr>
            <a:spLocks noChangeArrowheads="1"/>
          </p:cNvSpPr>
          <p:nvPr/>
        </p:nvSpPr>
        <p:spPr bwMode="auto">
          <a:xfrm>
            <a:off x="4357688" y="3205163"/>
            <a:ext cx="9144000" cy="0"/>
          </a:xfrm>
          <a:prstGeom prst="rect">
            <a:avLst/>
          </a:prstGeom>
          <a:noFill/>
          <a:ln w="9525">
            <a:noFill/>
            <a:miter lim="800000"/>
            <a:headEnd/>
            <a:tailEnd/>
          </a:ln>
        </p:spPr>
        <p:txBody>
          <a:bodyPr>
            <a:spAutoFit/>
          </a:bodyPr>
          <a:lstStyle/>
          <a:p>
            <a:endParaRPr lang="zh-CN" altLang="en-US"/>
          </a:p>
        </p:txBody>
      </p:sp>
      <p:graphicFrame>
        <p:nvGraphicFramePr>
          <p:cNvPr id="75779" name="Object 3"/>
          <p:cNvGraphicFramePr>
            <a:graphicFrameLocks noChangeAspect="1"/>
          </p:cNvGraphicFramePr>
          <p:nvPr>
            <p:extLst>
              <p:ext uri="{D42A27DB-BD31-4B8C-83A1-F6EECF244321}">
                <p14:modId xmlns:p14="http://schemas.microsoft.com/office/powerpoint/2010/main" val="3011258485"/>
              </p:ext>
            </p:extLst>
          </p:nvPr>
        </p:nvGraphicFramePr>
        <p:xfrm>
          <a:off x="2876550" y="2492375"/>
          <a:ext cx="3305175" cy="2757488"/>
        </p:xfrm>
        <a:graphic>
          <a:graphicData uri="http://schemas.openxmlformats.org/presentationml/2006/ole">
            <mc:AlternateContent xmlns:mc="http://schemas.openxmlformats.org/markup-compatibility/2006">
              <mc:Choice xmlns:v="urn:schemas-microsoft-com:vml" Requires="v">
                <p:oleObj spid="_x0000_s75995" name="Equation" r:id="rId5" imgW="1587240" imgH="1307880" progId="Equation.DSMT4">
                  <p:embed/>
                </p:oleObj>
              </mc:Choice>
              <mc:Fallback>
                <p:oleObj name="Equation" r:id="rId5" imgW="1587240" imgH="1307880" progId="Equation.DSMT4">
                  <p:embed/>
                  <p:pic>
                    <p:nvPicPr>
                      <p:cNvPr id="0" name="Object 3"/>
                      <p:cNvPicPr>
                        <a:picLocks noChangeAspect="1" noChangeArrowheads="1"/>
                      </p:cNvPicPr>
                      <p:nvPr/>
                    </p:nvPicPr>
                    <p:blipFill>
                      <a:blip r:embed="rId6"/>
                      <a:srcRect/>
                      <a:stretch>
                        <a:fillRect/>
                      </a:stretch>
                    </p:blipFill>
                    <p:spPr bwMode="auto">
                      <a:xfrm>
                        <a:off x="2876550" y="2492375"/>
                        <a:ext cx="3305175" cy="275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91" name="Rectangle 17"/>
          <p:cNvSpPr>
            <a:spLocks noChangeArrowheads="1"/>
          </p:cNvSpPr>
          <p:nvPr/>
        </p:nvSpPr>
        <p:spPr bwMode="auto">
          <a:xfrm>
            <a:off x="4343400" y="3200400"/>
            <a:ext cx="9144000" cy="0"/>
          </a:xfrm>
          <a:prstGeom prst="rect">
            <a:avLst/>
          </a:prstGeom>
          <a:noFill/>
          <a:ln w="9525">
            <a:noFill/>
            <a:miter lim="800000"/>
            <a:headEnd/>
            <a:tailEnd/>
          </a:ln>
        </p:spPr>
        <p:txBody>
          <a:bodyPr>
            <a:spAutoFit/>
          </a:bodyPr>
          <a:lstStyle/>
          <a:p>
            <a:endParaRPr lang="zh-CN" altLang="en-US"/>
          </a:p>
        </p:txBody>
      </p:sp>
      <p:sp>
        <p:nvSpPr>
          <p:cNvPr id="75792" name="Rectangle 19"/>
          <p:cNvSpPr>
            <a:spLocks noChangeArrowheads="1"/>
          </p:cNvSpPr>
          <p:nvPr/>
        </p:nvSpPr>
        <p:spPr bwMode="auto">
          <a:xfrm>
            <a:off x="4471988" y="3314700"/>
            <a:ext cx="9144000" cy="0"/>
          </a:xfrm>
          <a:prstGeom prst="rect">
            <a:avLst/>
          </a:prstGeom>
          <a:noFill/>
          <a:ln w="9525">
            <a:noFill/>
            <a:miter lim="800000"/>
            <a:headEnd/>
            <a:tailEnd/>
          </a:ln>
        </p:spPr>
        <p:txBody>
          <a:bodyPr>
            <a:spAutoFit/>
          </a:bodyPr>
          <a:lstStyle/>
          <a:p>
            <a:endParaRPr lang="zh-CN" altLang="en-US"/>
          </a:p>
        </p:txBody>
      </p:sp>
      <p:graphicFrame>
        <p:nvGraphicFramePr>
          <p:cNvPr id="75780" name="Object 4"/>
          <p:cNvGraphicFramePr>
            <a:graphicFrameLocks noChangeAspect="1"/>
          </p:cNvGraphicFramePr>
          <p:nvPr/>
        </p:nvGraphicFramePr>
        <p:xfrm>
          <a:off x="3995936" y="5661248"/>
          <a:ext cx="441325" cy="504825"/>
        </p:xfrm>
        <a:graphic>
          <a:graphicData uri="http://schemas.openxmlformats.org/presentationml/2006/ole">
            <mc:AlternateContent xmlns:mc="http://schemas.openxmlformats.org/markup-compatibility/2006">
              <mc:Choice xmlns:v="urn:schemas-microsoft-com:vml" Requires="v">
                <p:oleObj spid="_x0000_s75996" r:id="rId7" imgW="203112" imgH="228501" progId="Equation.3">
                  <p:embed/>
                </p:oleObj>
              </mc:Choice>
              <mc:Fallback>
                <p:oleObj r:id="rId7" imgW="203112" imgH="22850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5661248"/>
                        <a:ext cx="4413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93" name="Rectangle 21"/>
          <p:cNvSpPr>
            <a:spLocks noChangeArrowheads="1"/>
          </p:cNvSpPr>
          <p:nvPr/>
        </p:nvSpPr>
        <p:spPr bwMode="auto">
          <a:xfrm>
            <a:off x="4471988" y="3314700"/>
            <a:ext cx="9144000" cy="0"/>
          </a:xfrm>
          <a:prstGeom prst="rect">
            <a:avLst/>
          </a:prstGeom>
          <a:noFill/>
          <a:ln w="9525">
            <a:noFill/>
            <a:miter lim="800000"/>
            <a:headEnd/>
            <a:tailEnd/>
          </a:ln>
        </p:spPr>
        <p:txBody>
          <a:bodyPr>
            <a:spAutoFit/>
          </a:bodyPr>
          <a:lstStyle/>
          <a:p>
            <a:endParaRPr lang="zh-CN" altLang="en-US"/>
          </a:p>
        </p:txBody>
      </p:sp>
      <p:graphicFrame>
        <p:nvGraphicFramePr>
          <p:cNvPr id="75781" name="Object 5"/>
          <p:cNvGraphicFramePr>
            <a:graphicFrameLocks noChangeAspect="1"/>
          </p:cNvGraphicFramePr>
          <p:nvPr/>
        </p:nvGraphicFramePr>
        <p:xfrm>
          <a:off x="6876256" y="5661248"/>
          <a:ext cx="439738" cy="503238"/>
        </p:xfrm>
        <a:graphic>
          <a:graphicData uri="http://schemas.openxmlformats.org/presentationml/2006/ole">
            <mc:AlternateContent xmlns:mc="http://schemas.openxmlformats.org/markup-compatibility/2006">
              <mc:Choice xmlns:v="urn:schemas-microsoft-com:vml" Requires="v">
                <p:oleObj spid="_x0000_s75997" r:id="rId9" imgW="203112" imgH="228501" progId="Equation.3">
                  <p:embed/>
                </p:oleObj>
              </mc:Choice>
              <mc:Fallback>
                <p:oleObj r:id="rId9" imgW="203112" imgH="22850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6256" y="5661248"/>
                        <a:ext cx="439738"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41784"/>
            <a:ext cx="1797968" cy="1143000"/>
          </a:xfrm>
        </p:spPr>
        <p:txBody>
          <a:bodyPr/>
          <a:lstStyle/>
          <a:p>
            <a:r>
              <a:rPr lang="zh-CN" altLang="en-US" sz="4800" b="1" dirty="0" smtClean="0">
                <a:solidFill>
                  <a:schemeClr val="accent2"/>
                </a:solidFill>
              </a:rPr>
              <a:t>讨论</a:t>
            </a:r>
            <a:endParaRPr lang="zh-CN" altLang="en-US" sz="4800" b="1" dirty="0">
              <a:solidFill>
                <a:schemeClr val="accent2"/>
              </a:solidFill>
            </a:endParaRPr>
          </a:p>
        </p:txBody>
      </p:sp>
      <p:sp>
        <p:nvSpPr>
          <p:cNvPr id="3" name="内容占位符 2"/>
          <p:cNvSpPr>
            <a:spLocks noGrp="1"/>
          </p:cNvSpPr>
          <p:nvPr>
            <p:ph idx="1"/>
          </p:nvPr>
        </p:nvSpPr>
        <p:spPr>
          <a:xfrm>
            <a:off x="685800" y="1357298"/>
            <a:ext cx="7772400" cy="4738702"/>
          </a:xfrm>
        </p:spPr>
        <p:txBody>
          <a:bodyPr/>
          <a:lstStyle/>
          <a:p>
            <a:pPr>
              <a:buFont typeface="Wingdings" pitchFamily="2" charset="2"/>
              <a:buChar char="Ø"/>
            </a:pPr>
            <a:r>
              <a:rPr lang="en-US" altLang="zh-CN" sz="2400" b="1" dirty="0" smtClean="0"/>
              <a:t>1.</a:t>
            </a:r>
          </a:p>
          <a:p>
            <a:pPr>
              <a:buFont typeface="Wingdings" pitchFamily="2" charset="2"/>
              <a:buChar char="Ø"/>
            </a:pPr>
            <a:r>
              <a:rPr lang="zh-CN" altLang="en-US" sz="2400" b="1" dirty="0" smtClean="0"/>
              <a:t> </a:t>
            </a:r>
            <a:r>
              <a:rPr lang="en-US" altLang="zh-CN" sz="2400" b="1" dirty="0" smtClean="0"/>
              <a:t>2. P(1)&gt;p(0)</a:t>
            </a:r>
            <a:r>
              <a:rPr lang="zh-CN" altLang="en-US" sz="2400" b="1" dirty="0" smtClean="0"/>
              <a:t>，则</a:t>
            </a:r>
          </a:p>
          <a:p>
            <a:r>
              <a:rPr lang="en-US" altLang="zh-CN" sz="2400" b="1" dirty="0" smtClean="0"/>
              <a:t>     3.</a:t>
            </a:r>
            <a:r>
              <a:rPr lang="zh-CN" altLang="en-US" sz="2400" b="1" dirty="0" smtClean="0"/>
              <a:t>单极性信号，电平取值为</a:t>
            </a:r>
            <a:r>
              <a:rPr lang="en-US" altLang="zh-CN" sz="2400" b="1" dirty="0" smtClean="0"/>
              <a:t>+A</a:t>
            </a:r>
            <a:r>
              <a:rPr lang="zh-CN" altLang="en-US" sz="2400" b="1" dirty="0" smtClean="0"/>
              <a:t>（对应“</a:t>
            </a:r>
            <a:r>
              <a:rPr lang="en-US" altLang="zh-CN" sz="2400" b="1" dirty="0" smtClean="0"/>
              <a:t>1”</a:t>
            </a:r>
            <a:r>
              <a:rPr lang="zh-CN" altLang="en-US" sz="2400" b="1" dirty="0" smtClean="0"/>
              <a:t>码）或</a:t>
            </a:r>
            <a:r>
              <a:rPr lang="en-US" altLang="zh-CN" sz="2400" b="1" dirty="0" smtClean="0"/>
              <a:t>0</a:t>
            </a:r>
            <a:r>
              <a:rPr lang="zh-CN" altLang="en-US" sz="2400" b="1" dirty="0" smtClean="0"/>
              <a:t>（对应“</a:t>
            </a:r>
            <a:r>
              <a:rPr lang="en-US" altLang="zh-CN" sz="2400" b="1" dirty="0" smtClean="0"/>
              <a:t>0”</a:t>
            </a:r>
            <a:r>
              <a:rPr lang="zh-CN" altLang="en-US" sz="2400" b="1" dirty="0" smtClean="0"/>
              <a:t>码）。等概时，判决门限为</a:t>
            </a:r>
            <a:r>
              <a:rPr lang="en-US" altLang="zh-CN" sz="2400" b="1" dirty="0" smtClean="0"/>
              <a:t>A/2</a:t>
            </a:r>
            <a:r>
              <a:rPr lang="zh-CN" altLang="en-US" sz="2400" b="1" dirty="0" smtClean="0"/>
              <a:t>。</a:t>
            </a:r>
            <a:endParaRPr lang="en-US" altLang="zh-CN" sz="2400" b="1" dirty="0" smtClean="0"/>
          </a:p>
          <a:p>
            <a:endParaRPr lang="en-US" altLang="zh-CN" sz="2400" b="1" dirty="0" smtClean="0"/>
          </a:p>
          <a:p>
            <a:endParaRPr lang="en-US" altLang="zh-CN" sz="2400" b="1" dirty="0" smtClean="0"/>
          </a:p>
          <a:p>
            <a:endParaRPr lang="zh-CN" altLang="en-US" sz="2400" b="1" dirty="0" smtClean="0"/>
          </a:p>
          <a:p>
            <a:r>
              <a:rPr lang="zh-CN" altLang="en-US" sz="2400" dirty="0" smtClean="0"/>
              <a:t> </a:t>
            </a:r>
            <a:r>
              <a:rPr lang="en-US" altLang="zh-CN" sz="2400" b="1" dirty="0" smtClean="0"/>
              <a:t>4.</a:t>
            </a:r>
            <a:r>
              <a:rPr lang="zh-CN" altLang="en-US" sz="2400" b="1" dirty="0" smtClean="0"/>
              <a:t>在</a:t>
            </a:r>
            <a:r>
              <a:rPr lang="en-US" altLang="zh-CN" sz="2400" b="1" dirty="0" smtClean="0"/>
              <a:t>A</a:t>
            </a:r>
            <a:r>
              <a:rPr lang="zh-CN" altLang="en-US" sz="2400" b="1" dirty="0" smtClean="0"/>
              <a:t>一定时，单极性的抗噪声性能不如双极性。</a:t>
            </a:r>
          </a:p>
          <a:p>
            <a:r>
              <a:rPr lang="zh-CN" altLang="en-US" sz="2400" b="1" dirty="0" smtClean="0"/>
              <a:t> </a:t>
            </a:r>
            <a:r>
              <a:rPr lang="en-US" altLang="zh-CN" sz="2400" b="1" dirty="0" smtClean="0"/>
              <a:t>5.</a:t>
            </a:r>
            <a:r>
              <a:rPr lang="zh-CN" altLang="en-US" sz="2400" b="1" dirty="0" smtClean="0"/>
              <a:t>此外，单极性的最佳判决门限电平为</a:t>
            </a:r>
            <a:r>
              <a:rPr lang="en-US" altLang="zh-CN" sz="2400" b="1" dirty="0" smtClean="0"/>
              <a:t>A/2</a:t>
            </a:r>
            <a:r>
              <a:rPr lang="zh-CN" altLang="en-US" sz="2400" b="1" dirty="0" smtClean="0"/>
              <a:t>，随信道特性</a:t>
            </a:r>
          </a:p>
          <a:p>
            <a:r>
              <a:rPr lang="zh-CN" altLang="en-US" sz="2400" b="1" dirty="0" smtClean="0"/>
              <a:t>发生变化，不能保持最佳状态，导致误码率增大。而双极性的最佳判决门限电平为</a:t>
            </a:r>
            <a:r>
              <a:rPr lang="en-US" altLang="zh-CN" sz="2400" b="1" dirty="0" smtClean="0"/>
              <a:t>0</a:t>
            </a:r>
            <a:r>
              <a:rPr lang="zh-CN" altLang="en-US" sz="2400" b="1" dirty="0" smtClean="0"/>
              <a:t>，能保持最佳状态。</a:t>
            </a:r>
            <a:endParaRPr lang="zh-CN" altLang="en-US" sz="2400" b="1" dirty="0"/>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98</a:t>
            </a:fld>
            <a:r>
              <a:rPr lang="zh-CN" altLang="en-US" smtClean="0"/>
              <a:t>页</a:t>
            </a:r>
            <a:endParaRPr lang="zh-CN" altLang="en-US" dirty="0"/>
          </a:p>
        </p:txBody>
      </p:sp>
      <p:pic>
        <p:nvPicPr>
          <p:cNvPr id="382978" name="Picture 2"/>
          <p:cNvPicPr>
            <a:picLocks noChangeAspect="1" noChangeArrowheads="1"/>
          </p:cNvPicPr>
          <p:nvPr/>
        </p:nvPicPr>
        <p:blipFill>
          <a:blip r:embed="rId2" cstate="print"/>
          <a:srcRect/>
          <a:stretch>
            <a:fillRect/>
          </a:stretch>
        </p:blipFill>
        <p:spPr bwMode="auto">
          <a:xfrm>
            <a:off x="1357290" y="1150512"/>
            <a:ext cx="5715040" cy="622304"/>
          </a:xfrm>
          <a:prstGeom prst="rect">
            <a:avLst/>
          </a:prstGeom>
          <a:noFill/>
          <a:ln w="9525">
            <a:noFill/>
            <a:miter lim="800000"/>
            <a:headEnd/>
            <a:tailEnd/>
          </a:ln>
          <a:effectLst/>
        </p:spPr>
      </p:pic>
      <p:pic>
        <p:nvPicPr>
          <p:cNvPr id="382979" name="Picture 3"/>
          <p:cNvPicPr>
            <a:picLocks noChangeAspect="1" noChangeArrowheads="1"/>
          </p:cNvPicPr>
          <p:nvPr/>
        </p:nvPicPr>
        <p:blipFill>
          <a:blip r:embed="rId3" cstate="print"/>
          <a:srcRect/>
          <a:stretch>
            <a:fillRect/>
          </a:stretch>
        </p:blipFill>
        <p:spPr bwMode="auto">
          <a:xfrm>
            <a:off x="3071802" y="1766867"/>
            <a:ext cx="785818" cy="437997"/>
          </a:xfrm>
          <a:prstGeom prst="rect">
            <a:avLst/>
          </a:prstGeom>
          <a:noFill/>
          <a:ln w="9525">
            <a:noFill/>
            <a:miter lim="800000"/>
            <a:headEnd/>
            <a:tailEnd/>
          </a:ln>
          <a:effectLst/>
        </p:spPr>
      </p:pic>
      <p:pic>
        <p:nvPicPr>
          <p:cNvPr id="382980" name="Picture 4"/>
          <p:cNvPicPr>
            <a:picLocks noChangeAspect="1" noChangeArrowheads="1"/>
          </p:cNvPicPr>
          <p:nvPr/>
        </p:nvPicPr>
        <p:blipFill>
          <a:blip r:embed="rId4" cstate="print"/>
          <a:srcRect/>
          <a:stretch>
            <a:fillRect/>
          </a:stretch>
        </p:blipFill>
        <p:spPr bwMode="auto">
          <a:xfrm>
            <a:off x="1285852" y="3143248"/>
            <a:ext cx="5786478" cy="1255557"/>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9" name="Rectangle 7"/>
          <p:cNvSpPr>
            <a:spLocks noGrp="1" noChangeArrowheads="1"/>
          </p:cNvSpPr>
          <p:nvPr>
            <p:ph type="title"/>
          </p:nvPr>
        </p:nvSpPr>
        <p:spPr>
          <a:xfrm>
            <a:off x="685800" y="260648"/>
            <a:ext cx="3814762" cy="1143000"/>
          </a:xfrm>
        </p:spPr>
        <p:txBody>
          <a:bodyPr/>
          <a:lstStyle/>
          <a:p>
            <a:pPr eaLnBrk="1" hangingPunct="1">
              <a:defRPr/>
            </a:pPr>
            <a:r>
              <a:rPr lang="en-US" altLang="zh-CN" b="1" dirty="0" smtClean="0">
                <a:solidFill>
                  <a:schemeClr val="accent2"/>
                </a:solidFill>
              </a:rPr>
              <a:t>5.7   </a:t>
            </a:r>
            <a:r>
              <a:rPr lang="zh-CN" altLang="en-US" b="1" dirty="0" smtClean="0">
                <a:solidFill>
                  <a:schemeClr val="accent2"/>
                </a:solidFill>
              </a:rPr>
              <a:t>眼      图</a:t>
            </a:r>
          </a:p>
        </p:txBody>
      </p:sp>
      <p:sp>
        <p:nvSpPr>
          <p:cNvPr id="95240" name="Rectangle 8"/>
          <p:cNvSpPr>
            <a:spLocks noGrp="1" noChangeArrowheads="1"/>
          </p:cNvSpPr>
          <p:nvPr>
            <p:ph idx="1"/>
          </p:nvPr>
        </p:nvSpPr>
        <p:spPr/>
        <p:txBody>
          <a:bodyPr/>
          <a:lstStyle/>
          <a:p>
            <a:pPr eaLnBrk="1" hangingPunct="1">
              <a:defRPr/>
            </a:pPr>
            <a:endParaRPr lang="en-US" altLang="zh-CN" sz="2800" dirty="0" smtClean="0"/>
          </a:p>
          <a:p>
            <a:pPr eaLnBrk="1" hangingPunct="1">
              <a:defRPr/>
            </a:pPr>
            <a:endParaRPr lang="en-US" altLang="zh-CN" sz="2800" dirty="0" smtClean="0"/>
          </a:p>
        </p:txBody>
      </p:sp>
      <p:sp>
        <p:nvSpPr>
          <p:cNvPr id="6" name="灯片编号占位符 5"/>
          <p:cNvSpPr>
            <a:spLocks noGrp="1"/>
          </p:cNvSpPr>
          <p:nvPr>
            <p:ph type="sldNum" sz="quarter" idx="4"/>
          </p:nvPr>
        </p:nvSpPr>
        <p:spPr/>
        <p:txBody>
          <a:bodyPr/>
          <a:lstStyle/>
          <a:p>
            <a:pPr>
              <a:defRPr/>
            </a:pPr>
            <a:r>
              <a:rPr lang="zh-CN" altLang="en-US" smtClean="0"/>
              <a:t>第</a:t>
            </a:r>
            <a:fld id="{D0EE3049-B71F-4117-B596-E8F9E82C49EC}" type="slidenum">
              <a:rPr lang="zh-CN" altLang="en-US" smtClean="0"/>
              <a:pPr>
                <a:defRPr/>
              </a:pPr>
              <a:t>99</a:t>
            </a:fld>
            <a:r>
              <a:rPr lang="zh-CN" altLang="en-US" smtClean="0"/>
              <a:t>页</a:t>
            </a:r>
            <a:endParaRPr lang="zh-CN" altLang="en-US"/>
          </a:p>
        </p:txBody>
      </p:sp>
      <p:sp>
        <p:nvSpPr>
          <p:cNvPr id="125957" name="Rectangle 9"/>
          <p:cNvSpPr>
            <a:spLocks noChangeArrowheads="1"/>
          </p:cNvSpPr>
          <p:nvPr/>
        </p:nvSpPr>
        <p:spPr bwMode="auto">
          <a:xfrm>
            <a:off x="395288" y="1412875"/>
            <a:ext cx="8458200" cy="4154984"/>
          </a:xfrm>
          <a:prstGeom prst="rect">
            <a:avLst/>
          </a:prstGeom>
          <a:noFill/>
          <a:ln w="9525">
            <a:noFill/>
            <a:miter lim="800000"/>
            <a:headEnd/>
            <a:tailEnd/>
          </a:ln>
        </p:spPr>
        <p:txBody>
          <a:bodyPr>
            <a:spAutoFit/>
          </a:bodyPr>
          <a:lstStyle/>
          <a:p>
            <a:pPr>
              <a:spcBef>
                <a:spcPct val="0"/>
              </a:spcBef>
            </a:pPr>
            <a:r>
              <a:rPr lang="en-US" altLang="zh-CN" sz="2400" dirty="0">
                <a:latin typeface="+mj-ea"/>
                <a:ea typeface="+mj-ea"/>
              </a:rPr>
              <a:t>    </a:t>
            </a:r>
            <a:r>
              <a:rPr lang="zh-CN" altLang="en-US" sz="2400" dirty="0">
                <a:solidFill>
                  <a:schemeClr val="accent2"/>
                </a:solidFill>
                <a:latin typeface="+mj-ea"/>
                <a:ea typeface="+mj-ea"/>
              </a:rPr>
              <a:t>眼图</a:t>
            </a:r>
            <a:r>
              <a:rPr lang="zh-CN" altLang="en-US" sz="2400" dirty="0">
                <a:latin typeface="+mj-ea"/>
                <a:ea typeface="+mj-ea"/>
              </a:rPr>
              <a:t>是指利用实验手段方便地估计和改善系统性能时在示波器上观察到的一种图形。</a:t>
            </a:r>
            <a:r>
              <a:rPr lang="zh-CN" altLang="en-US" sz="2400" dirty="0">
                <a:solidFill>
                  <a:srgbClr val="CC00CC"/>
                </a:solidFill>
                <a:latin typeface="+mj-ea"/>
                <a:ea typeface="+mj-ea"/>
              </a:rPr>
              <a:t>观察眼图的方法</a:t>
            </a:r>
            <a:r>
              <a:rPr lang="en-US" altLang="zh-CN" sz="2400" dirty="0">
                <a:latin typeface="+mj-ea"/>
                <a:ea typeface="+mj-ea"/>
              </a:rPr>
              <a:t>:</a:t>
            </a:r>
            <a:r>
              <a:rPr lang="zh-CN" altLang="en-US" sz="2400" dirty="0">
                <a:latin typeface="+mj-ea"/>
                <a:ea typeface="+mj-ea"/>
              </a:rPr>
              <a:t>用示波器跨接在接收滤波器的输出端</a:t>
            </a:r>
            <a:r>
              <a:rPr lang="en-US" altLang="zh-CN" sz="2400" dirty="0">
                <a:latin typeface="+mj-ea"/>
                <a:ea typeface="+mj-ea"/>
              </a:rPr>
              <a:t>,</a:t>
            </a:r>
            <a:r>
              <a:rPr lang="zh-CN" altLang="en-US" sz="2400" dirty="0">
                <a:latin typeface="+mj-ea"/>
                <a:ea typeface="+mj-ea"/>
              </a:rPr>
              <a:t>然后调整示波器</a:t>
            </a:r>
            <a:r>
              <a:rPr lang="zh-CN" altLang="en-US" sz="2400" dirty="0">
                <a:solidFill>
                  <a:srgbClr val="996600"/>
                </a:solidFill>
                <a:latin typeface="+mj-ea"/>
                <a:ea typeface="+mj-ea"/>
              </a:rPr>
              <a:t>水平扫描周期</a:t>
            </a:r>
            <a:r>
              <a:rPr lang="en-US" altLang="zh-CN" sz="2400" dirty="0">
                <a:latin typeface="+mj-ea"/>
                <a:ea typeface="+mj-ea"/>
              </a:rPr>
              <a:t>,</a:t>
            </a:r>
            <a:r>
              <a:rPr lang="zh-CN" altLang="en-US" sz="2400" dirty="0">
                <a:latin typeface="+mj-ea"/>
                <a:ea typeface="+mj-ea"/>
              </a:rPr>
              <a:t>使其</a:t>
            </a:r>
            <a:r>
              <a:rPr lang="zh-CN" altLang="en-US" sz="2400" dirty="0">
                <a:solidFill>
                  <a:srgbClr val="996600"/>
                </a:solidFill>
                <a:latin typeface="+mj-ea"/>
                <a:ea typeface="+mj-ea"/>
              </a:rPr>
              <a:t>与接收码元的周期同步</a:t>
            </a:r>
            <a:r>
              <a:rPr lang="zh-CN" altLang="en-US" sz="2400" dirty="0">
                <a:latin typeface="+mj-ea"/>
                <a:ea typeface="+mj-ea"/>
              </a:rPr>
              <a:t>。</a:t>
            </a:r>
          </a:p>
          <a:p>
            <a:pPr>
              <a:spcBef>
                <a:spcPct val="0"/>
              </a:spcBef>
            </a:pPr>
            <a:r>
              <a:rPr lang="zh-CN" altLang="en-US" sz="2400" dirty="0">
                <a:latin typeface="+mj-ea"/>
                <a:ea typeface="+mj-ea"/>
              </a:rPr>
              <a:t>    从示波器显示的图形上</a:t>
            </a:r>
            <a:r>
              <a:rPr lang="en-US" altLang="zh-CN" sz="2400" dirty="0">
                <a:latin typeface="+mj-ea"/>
                <a:ea typeface="+mj-ea"/>
              </a:rPr>
              <a:t>,</a:t>
            </a:r>
            <a:r>
              <a:rPr lang="zh-CN" altLang="en-US" sz="2400" dirty="0">
                <a:latin typeface="+mj-ea"/>
                <a:ea typeface="+mj-ea"/>
              </a:rPr>
              <a:t>观察出码间干扰和噪声的影响</a:t>
            </a:r>
            <a:r>
              <a:rPr lang="en-US" altLang="zh-CN" sz="2400" dirty="0">
                <a:latin typeface="+mj-ea"/>
                <a:ea typeface="+mj-ea"/>
              </a:rPr>
              <a:t>,</a:t>
            </a:r>
            <a:r>
              <a:rPr lang="zh-CN" altLang="en-US" sz="2400" dirty="0">
                <a:latin typeface="+mj-ea"/>
                <a:ea typeface="+mj-ea"/>
              </a:rPr>
              <a:t>从而估计系统性能的优劣程度。在传输二进制信号波形时</a:t>
            </a:r>
            <a:r>
              <a:rPr lang="en-US" altLang="zh-CN" sz="2400" dirty="0">
                <a:latin typeface="+mj-ea"/>
                <a:ea typeface="+mj-ea"/>
              </a:rPr>
              <a:t>,</a:t>
            </a:r>
            <a:r>
              <a:rPr lang="zh-CN" altLang="en-US" sz="2400" dirty="0">
                <a:latin typeface="+mj-ea"/>
                <a:ea typeface="+mj-ea"/>
              </a:rPr>
              <a:t>显示的图形很像人的眼睛，故名“</a:t>
            </a:r>
            <a:r>
              <a:rPr lang="zh-CN" altLang="en-US" sz="2400" dirty="0">
                <a:solidFill>
                  <a:srgbClr val="CC0099"/>
                </a:solidFill>
                <a:latin typeface="+mj-ea"/>
                <a:ea typeface="+mj-ea"/>
              </a:rPr>
              <a:t>眼图</a:t>
            </a:r>
            <a:r>
              <a:rPr lang="zh-CN" altLang="en-US" sz="2400" dirty="0">
                <a:latin typeface="+mj-ea"/>
                <a:ea typeface="+mj-ea"/>
              </a:rPr>
              <a:t>”。</a:t>
            </a:r>
          </a:p>
          <a:p>
            <a:pPr>
              <a:spcBef>
                <a:spcPct val="0"/>
              </a:spcBef>
            </a:pPr>
            <a:endParaRPr lang="zh-CN" altLang="en-US" sz="2400" dirty="0">
              <a:latin typeface="+mj-ea"/>
              <a:ea typeface="+mj-ea"/>
            </a:endParaRPr>
          </a:p>
          <a:p>
            <a:pPr>
              <a:spcBef>
                <a:spcPct val="0"/>
              </a:spcBef>
            </a:pPr>
            <a:r>
              <a:rPr lang="zh-CN" altLang="en-US" sz="2400" dirty="0">
                <a:latin typeface="+mj-ea"/>
                <a:ea typeface="+mj-ea"/>
              </a:rPr>
              <a:t>    图</a:t>
            </a:r>
            <a:r>
              <a:rPr lang="en-US" altLang="zh-CN" sz="2400" dirty="0">
                <a:latin typeface="+mj-ea"/>
                <a:ea typeface="+mj-ea"/>
              </a:rPr>
              <a:t>(a)</a:t>
            </a:r>
            <a:r>
              <a:rPr lang="zh-CN" altLang="en-US" sz="2400" dirty="0">
                <a:latin typeface="+mj-ea"/>
                <a:ea typeface="+mj-ea"/>
              </a:rPr>
              <a:t>是接收滤波器输出的无码间串扰的双极性基带波形；故图</a:t>
            </a:r>
            <a:r>
              <a:rPr lang="en-US" altLang="zh-CN" sz="2400" dirty="0">
                <a:latin typeface="+mj-ea"/>
                <a:ea typeface="+mj-ea"/>
              </a:rPr>
              <a:t>(c)</a:t>
            </a:r>
            <a:r>
              <a:rPr lang="zh-CN" altLang="en-US" sz="2400" dirty="0">
                <a:latin typeface="+mj-ea"/>
                <a:ea typeface="+mj-ea"/>
              </a:rPr>
              <a:t>的迹线细而</a:t>
            </a:r>
            <a:r>
              <a:rPr lang="zh-CN" altLang="en-US" sz="2400" dirty="0" smtClean="0">
                <a:latin typeface="+mj-ea"/>
                <a:ea typeface="+mj-ea"/>
              </a:rPr>
              <a:t>清晰；</a:t>
            </a:r>
            <a:r>
              <a:rPr lang="zh-CN" altLang="en-US" sz="2400" dirty="0">
                <a:latin typeface="+mj-ea"/>
                <a:ea typeface="+mj-ea"/>
              </a:rPr>
              <a:t>图</a:t>
            </a:r>
            <a:r>
              <a:rPr lang="en-US" altLang="zh-CN" sz="2400" dirty="0">
                <a:latin typeface="+mj-ea"/>
                <a:ea typeface="+mj-ea"/>
              </a:rPr>
              <a:t>(b)</a:t>
            </a:r>
            <a:r>
              <a:rPr lang="zh-CN" altLang="en-US" sz="2400" dirty="0">
                <a:latin typeface="+mj-ea"/>
                <a:ea typeface="+mj-ea"/>
              </a:rPr>
              <a:t>是有码间串扰的双极性基带波形；故</a:t>
            </a:r>
            <a:r>
              <a:rPr lang="en-US" altLang="zh-CN" sz="2400" dirty="0">
                <a:latin typeface="+mj-ea"/>
                <a:ea typeface="+mj-ea"/>
              </a:rPr>
              <a:t>(d)</a:t>
            </a:r>
            <a:r>
              <a:rPr lang="zh-CN" altLang="en-US" sz="2400" dirty="0">
                <a:latin typeface="+mj-ea"/>
                <a:ea typeface="+mj-ea"/>
              </a:rPr>
              <a:t>的迹线</a:t>
            </a:r>
            <a:r>
              <a:rPr lang="zh-CN" altLang="en-US" sz="2400" dirty="0" smtClean="0">
                <a:latin typeface="+mj-ea"/>
                <a:ea typeface="+mj-ea"/>
              </a:rPr>
              <a:t>杂乱，</a:t>
            </a:r>
            <a:r>
              <a:rPr lang="zh-CN" altLang="en-US" sz="2400" dirty="0">
                <a:latin typeface="+mj-ea"/>
                <a:ea typeface="+mj-ea"/>
              </a:rPr>
              <a:t>而且不正。</a:t>
            </a:r>
            <a:r>
              <a:rPr lang="zh-CN" altLang="en-US" sz="1600" dirty="0">
                <a:latin typeface="+mj-ea"/>
                <a:ea typeface="+mj-ea"/>
              </a:rPr>
              <a:t>                        </a:t>
            </a:r>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FF99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12983</TotalTime>
  <Words>6603</Words>
  <Application>Microsoft Office PowerPoint</Application>
  <PresentationFormat>全屏显示(4:3)</PresentationFormat>
  <Paragraphs>791</Paragraphs>
  <Slides>122</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122</vt:i4>
      </vt:variant>
    </vt:vector>
  </HeadingPairs>
  <TitlesOfParts>
    <vt:vector size="133" baseType="lpstr">
      <vt:lpstr>黑体</vt:lpstr>
      <vt:lpstr>昆仑楷体</vt:lpstr>
      <vt:lpstr>隶书</vt:lpstr>
      <vt:lpstr>宋体</vt:lpstr>
      <vt:lpstr>Times New Roman</vt:lpstr>
      <vt:lpstr>Wingdings</vt:lpstr>
      <vt:lpstr>1_默认设计模板</vt:lpstr>
      <vt:lpstr>Equation</vt:lpstr>
      <vt:lpstr>Visio</vt:lpstr>
      <vt:lpstr>Microsoft 公式 3.0</vt:lpstr>
      <vt:lpstr>公式</vt:lpstr>
      <vt:lpstr>PowerPoint 演示文稿</vt:lpstr>
      <vt:lpstr>PowerPoint 演示文稿</vt:lpstr>
      <vt:lpstr>PowerPoint 演示文稿</vt:lpstr>
      <vt:lpstr>5.1 数字基带传输概述</vt:lpstr>
      <vt:lpstr>一、研究数字基带传输系统的意义</vt:lpstr>
      <vt:lpstr>PowerPoint 演示文稿</vt:lpstr>
      <vt:lpstr>二、数字基带传输系统的结构</vt:lpstr>
      <vt:lpstr>各部分的作用</vt:lpstr>
      <vt:lpstr>基带系统各点波形示意图</vt:lpstr>
      <vt:lpstr>本章关注问题</vt:lpstr>
      <vt:lpstr>5.2 数字基带信号及其频谱特性</vt:lpstr>
      <vt:lpstr>PowerPoint 演示文稿</vt:lpstr>
      <vt:lpstr>一、基带信号的时域波形</vt:lpstr>
      <vt:lpstr>PowerPoint 演示文稿</vt:lpstr>
      <vt:lpstr>PowerPoint 演示文稿</vt:lpstr>
      <vt:lpstr>PowerPoint 演示文稿</vt:lpstr>
      <vt:lpstr>PowerPoint 演示文稿</vt:lpstr>
      <vt:lpstr>PowerPoint 演示文稿</vt:lpstr>
      <vt:lpstr>PowerPoint 演示文稿</vt:lpstr>
      <vt:lpstr>基带信号表达式</vt:lpstr>
      <vt:lpstr>二、基带信号的频谱特性</vt:lpstr>
      <vt:lpstr>功率谱的定义</vt:lpstr>
      <vt:lpstr>随机脉冲序列示意波形</vt:lpstr>
      <vt:lpstr>稳态波</vt:lpstr>
      <vt:lpstr>交变波</vt:lpstr>
      <vt:lpstr>v(t)的功率谱密度Pv(f)</vt:lpstr>
      <vt:lpstr>PowerPoint 演示文稿</vt:lpstr>
      <vt:lpstr>PowerPoint 演示文稿</vt:lpstr>
      <vt:lpstr>u(t)的功率谱密度Pu(f)</vt:lpstr>
      <vt:lpstr>PowerPoint 演示文稿</vt:lpstr>
      <vt:lpstr>PowerPoint 演示文稿</vt:lpstr>
      <vt:lpstr>PowerPoint 演示文稿</vt:lpstr>
      <vt:lpstr>PowerPoint 演示文稿</vt:lpstr>
      <vt:lpstr>s(t)=u(t)+v(t)的功率谱密度Ps(f)</vt:lpstr>
      <vt:lpstr>结论</vt:lpstr>
      <vt:lpstr>二进制基带信号的功率谱密度</vt:lpstr>
      <vt:lpstr>PowerPoint 演示文稿</vt:lpstr>
      <vt:lpstr>5.3 基带传输的常用码型</vt:lpstr>
      <vt:lpstr>PowerPoint 演示文稿</vt:lpstr>
      <vt:lpstr>传输码的结构应具有下列主要特性</vt:lpstr>
      <vt:lpstr>一、AMI码</vt:lpstr>
      <vt:lpstr>二、HDB3码</vt:lpstr>
      <vt:lpstr>HDB3码编码规则</vt:lpstr>
      <vt:lpstr>举例</vt:lpstr>
      <vt:lpstr>译码</vt:lpstr>
      <vt:lpstr>AMI 码和HDB3码的功率谱</vt:lpstr>
      <vt:lpstr>三、PST码</vt:lpstr>
      <vt:lpstr>举例</vt:lpstr>
      <vt:lpstr>四、数字双相码</vt:lpstr>
      <vt:lpstr>特点</vt:lpstr>
      <vt:lpstr>五、CMI码</vt:lpstr>
      <vt:lpstr>特点</vt:lpstr>
      <vt:lpstr>六、nBmB码</vt:lpstr>
      <vt:lpstr>七、4B／3T码</vt:lpstr>
      <vt:lpstr>5.4 基带脉冲传输与码间串扰</vt:lpstr>
      <vt:lpstr>PowerPoint 演示文稿</vt:lpstr>
      <vt:lpstr>PowerPoint 演示文稿</vt:lpstr>
      <vt:lpstr>PowerPoint 演示文稿</vt:lpstr>
      <vt:lpstr>码间干扰示意图</vt:lpstr>
      <vt:lpstr>研究基带传输的基本出发点</vt:lpstr>
      <vt:lpstr>5.5 无码间串扰的基带传输特性</vt:lpstr>
      <vt:lpstr>一、无码间串扰的时域条件</vt:lpstr>
      <vt:lpstr>PowerPoint 演示文稿</vt:lpstr>
      <vt:lpstr>消除码间干扰示意图</vt:lpstr>
      <vt:lpstr>二、无码间串扰的频域条件</vt:lpstr>
      <vt:lpstr>PowerPoint 演示文稿</vt:lpstr>
      <vt:lpstr>指数型傅里叶级数</vt:lpstr>
      <vt:lpstr>奈奎斯特第一准则物理意义</vt:lpstr>
      <vt:lpstr>PowerPoint 演示文稿</vt:lpstr>
      <vt:lpstr>三、H(ω)的设计</vt:lpstr>
      <vt:lpstr>理想低通存在的问题</vt:lpstr>
      <vt:lpstr>PowerPoint 演示文稿</vt:lpstr>
      <vt:lpstr>PowerPoint 演示文稿</vt:lpstr>
      <vt:lpstr>余弦滚降特性</vt:lpstr>
      <vt:lpstr>时域波形</vt:lpstr>
      <vt:lpstr>PowerPoint 演示文稿</vt:lpstr>
      <vt:lpstr>PowerPoint 演示文稿</vt:lpstr>
      <vt:lpstr>要求掌握</vt:lpstr>
      <vt:lpstr>四、习题课</vt:lpstr>
      <vt:lpstr>PowerPoint 演示文稿</vt:lpstr>
      <vt:lpstr>PowerPoint 演示文稿</vt:lpstr>
      <vt:lpstr>PowerPoint 演示文稿</vt:lpstr>
      <vt:lpstr>PowerPoint 演示文稿</vt:lpstr>
      <vt:lpstr>PowerPoint 演示文稿</vt:lpstr>
      <vt:lpstr>PowerPoint 演示文稿</vt:lpstr>
      <vt:lpstr>5.6   无码间串扰基带系统的抗噪声性能</vt:lpstr>
      <vt:lpstr>PowerPoint 演示文稿</vt:lpstr>
      <vt:lpstr>PowerPoint 演示文稿</vt:lpstr>
      <vt:lpstr>判决电路的典型输入波形</vt:lpstr>
      <vt:lpstr>PowerPoint 演示文稿</vt:lpstr>
      <vt:lpstr>PowerPoint 演示文稿</vt:lpstr>
      <vt:lpstr>x(t)的概率密度曲线</vt:lpstr>
      <vt:lpstr>PowerPoint 演示文稿</vt:lpstr>
      <vt:lpstr>PowerPoint 演示文稿</vt:lpstr>
      <vt:lpstr>PowerPoint 演示文稿</vt:lpstr>
      <vt:lpstr>基带传输系统总的误码率</vt:lpstr>
      <vt:lpstr>结论</vt:lpstr>
      <vt:lpstr>讨论</vt:lpstr>
      <vt:lpstr>5.7   眼      图</vt:lpstr>
      <vt:lpstr>眼图——二进制信号</vt:lpstr>
      <vt:lpstr>PowerPoint 演示文稿</vt:lpstr>
      <vt:lpstr>PowerPoint 演示文稿</vt:lpstr>
      <vt:lpstr>眼图模型</vt:lpstr>
      <vt:lpstr>PowerPoint 演示文稿</vt:lpstr>
      <vt:lpstr>PowerPoint 演示文稿</vt:lpstr>
      <vt:lpstr>眼图照片</vt:lpstr>
      <vt:lpstr>5.8 均衡技术</vt:lpstr>
      <vt:lpstr>PowerPoint 演示文稿</vt:lpstr>
      <vt:lpstr>均衡技术分类</vt:lpstr>
      <vt:lpstr>时域均衡原理</vt:lpstr>
      <vt:lpstr>PowerPoint 演示文稿</vt:lpstr>
      <vt:lpstr>PowerPoint 演示文稿</vt:lpstr>
      <vt:lpstr>横向滤波器</vt:lpstr>
      <vt:lpstr>PowerPoint 演示文稿</vt:lpstr>
      <vt:lpstr>有限长横向滤波器</vt:lpstr>
      <vt:lpstr>PowerPoint 演示文稿</vt:lpstr>
      <vt:lpstr>输入、输出单脉冲响应波形</vt:lpstr>
      <vt:lpstr>举例</vt:lpstr>
      <vt:lpstr>PowerPoint 演示文稿</vt:lpstr>
      <vt:lpstr>PowerPoint 演示文稿</vt:lpstr>
      <vt:lpstr>均衡效果的衡量</vt:lpstr>
      <vt:lpstr>均衡器的实现与调整</vt:lpstr>
    </vt:vector>
  </TitlesOfParts>
  <Company>xidian isn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通原多媒体（第五章）</dc:title>
  <dc:creator>刘龙伟</dc:creator>
  <cp:lastModifiedBy>Administrator</cp:lastModifiedBy>
  <cp:revision>607</cp:revision>
  <dcterms:created xsi:type="dcterms:W3CDTF">2004-03-15T11:56:36Z</dcterms:created>
  <dcterms:modified xsi:type="dcterms:W3CDTF">2017-10-31T14:27:58Z</dcterms:modified>
</cp:coreProperties>
</file>