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56" r:id="rId5"/>
    <p:sldId id="277" r:id="rId6"/>
    <p:sldId id="280" r:id="rId7"/>
    <p:sldId id="258" r:id="rId8"/>
    <p:sldId id="310" r:id="rId9"/>
    <p:sldId id="311" r:id="rId10"/>
    <p:sldId id="315" r:id="rId11"/>
    <p:sldId id="316" r:id="rId12"/>
    <p:sldId id="274" r:id="rId13"/>
    <p:sldId id="279" r:id="rId14"/>
    <p:sldId id="293" r:id="rId15"/>
    <p:sldId id="281" r:id="rId16"/>
    <p:sldId id="282" r:id="rId17"/>
    <p:sldId id="283" r:id="rId18"/>
    <p:sldId id="305" r:id="rId19"/>
    <p:sldId id="306" r:id="rId20"/>
    <p:sldId id="307" r:id="rId21"/>
    <p:sldId id="308" r:id="rId22"/>
    <p:sldId id="300" r:id="rId23"/>
    <p:sldId id="301" r:id="rId24"/>
    <p:sldId id="302" r:id="rId25"/>
    <p:sldId id="303" r:id="rId26"/>
    <p:sldId id="304" r:id="rId27"/>
    <p:sldId id="313" r:id="rId28"/>
    <p:sldId id="295" r:id="rId29"/>
    <p:sldId id="309" r:id="rId30"/>
    <p:sldId id="278" r:id="rId31"/>
    <p:sldId id="31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0000"/>
  </p:normalViewPr>
  <p:slideViewPr>
    <p:cSldViewPr snapToGrid="0">
      <p:cViewPr varScale="1">
        <p:scale>
          <a:sx n="77" d="100"/>
          <a:sy n="77" d="100"/>
        </p:scale>
        <p:origin x="19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FFC75-052D-4448-81D4-5B0A7C8B7327}" type="datetimeFigureOut">
              <a:rPr lang="en-US" smtClean="0"/>
              <a:t>11/20/21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C55A0-1463-4D5D-A688-701FCCC6BA94}" type="slidenum">
              <a:rPr lang="en-US" smtClean="0"/>
              <a:t>‹#›</a:t>
            </a:fld>
            <a:endParaRPr lang="en-US"/>
          </a:p>
        </p:txBody>
      </p:sp>
    </p:spTree>
    <p:extLst>
      <p:ext uri="{BB962C8B-B14F-4D97-AF65-F5344CB8AC3E}">
        <p14:creationId xmlns:p14="http://schemas.microsoft.com/office/powerpoint/2010/main" val="51675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14C55A0-1463-4D5D-A688-701FCCC6BA94}" type="slidenum">
              <a:rPr lang="en-US" smtClean="0"/>
              <a:t>1</a:t>
            </a:fld>
            <a:endParaRPr lang="en-US"/>
          </a:p>
        </p:txBody>
      </p:sp>
    </p:spTree>
    <p:extLst>
      <p:ext uri="{BB962C8B-B14F-4D97-AF65-F5344CB8AC3E}">
        <p14:creationId xmlns:p14="http://schemas.microsoft.com/office/powerpoint/2010/main" val="2764531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 find that ‘NA’ can be used to represent missing value.</a:t>
            </a:r>
          </a:p>
        </p:txBody>
      </p:sp>
      <p:sp>
        <p:nvSpPr>
          <p:cNvPr id="4" name="灯片编号占位符 3"/>
          <p:cNvSpPr>
            <a:spLocks noGrp="1"/>
          </p:cNvSpPr>
          <p:nvPr>
            <p:ph type="sldNum" sz="quarter" idx="5"/>
          </p:nvPr>
        </p:nvSpPr>
        <p:spPr/>
        <p:txBody>
          <a:bodyPr/>
          <a:lstStyle/>
          <a:p>
            <a:fld id="{F14C55A0-1463-4D5D-A688-701FCCC6BA94}" type="slidenum">
              <a:rPr lang="en-US" smtClean="0"/>
              <a:t>10</a:t>
            </a:fld>
            <a:endParaRPr lang="en-US"/>
          </a:p>
        </p:txBody>
      </p:sp>
    </p:spTree>
    <p:extLst>
      <p:ext uri="{BB962C8B-B14F-4D97-AF65-F5344CB8AC3E}">
        <p14:creationId xmlns:p14="http://schemas.microsoft.com/office/powerpoint/2010/main" val="721628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However, according to our data exploration, we find that for categorical features, NA can also be a candidate of variable. Therefore, we deal with missing values for numerical features and categorical features, respectively.</a:t>
            </a:r>
          </a:p>
          <a:p>
            <a:endParaRPr lang="en-US" altLang="zh-CN"/>
          </a:p>
          <a:p>
            <a:r>
              <a:rPr lang="en-US" altLang="zh-CN"/>
              <a:t>For numerical features, we find that most of the ‘NA’ means the inexistence of object. For example, garage is the object of </a:t>
            </a:r>
            <a:r>
              <a:rPr lang="en-US" altLang="zh-CN" err="1"/>
              <a:t>GarageArea</a:t>
            </a:r>
            <a:r>
              <a:rPr lang="en-US" altLang="zh-CN"/>
              <a:t>. Most ‘NA’ for garage area is caused by the inexistence of garage. Therefore, we just assign 0 to the variable. </a:t>
            </a:r>
          </a:p>
          <a:p>
            <a:endParaRPr lang="en-US" altLang="zh-CN"/>
          </a:p>
          <a:p>
            <a:r>
              <a:rPr lang="en-US" altLang="zh-CN"/>
              <a:t>And for the categorical features that take NA as candidate, NA has meaning itself and we just fill in “NA” in form of string.</a:t>
            </a:r>
          </a:p>
          <a:p>
            <a:endParaRPr lang="en-US" altLang="zh-CN"/>
          </a:p>
          <a:p>
            <a:r>
              <a:rPr lang="en-US" altLang="zh-CN"/>
              <a:t>For the other categorical features, we use mode, the simplest way to fill in the missing values for the number of missing values for these features are small. In the future, we can also try association rule mining and decision tree to make such prediction more accurate. </a:t>
            </a:r>
            <a:endParaRPr lang="zh-CN" altLang="en-US"/>
          </a:p>
        </p:txBody>
      </p:sp>
      <p:sp>
        <p:nvSpPr>
          <p:cNvPr id="4" name="灯片编号占位符 3"/>
          <p:cNvSpPr>
            <a:spLocks noGrp="1"/>
          </p:cNvSpPr>
          <p:nvPr>
            <p:ph type="sldNum" sz="quarter" idx="5"/>
          </p:nvPr>
        </p:nvSpPr>
        <p:spPr/>
        <p:txBody>
          <a:bodyPr/>
          <a:lstStyle/>
          <a:p>
            <a:fld id="{F14C55A0-1463-4D5D-A688-701FCCC6BA94}" type="slidenum">
              <a:rPr lang="en-US" smtClean="0"/>
              <a:t>11</a:t>
            </a:fld>
            <a:endParaRPr lang="en-US"/>
          </a:p>
        </p:txBody>
      </p:sp>
    </p:spTree>
    <p:extLst>
      <p:ext uri="{BB962C8B-B14F-4D97-AF65-F5344CB8AC3E}">
        <p14:creationId xmlns:p14="http://schemas.microsoft.com/office/powerpoint/2010/main" val="899447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manipulate the problem relating to “NA” in the former part. But there is still one question remains. Here we take an example. </a:t>
            </a:r>
            <a:endParaRPr lang="zh-CN" altLang="en-US" dirty="0"/>
          </a:p>
        </p:txBody>
      </p:sp>
      <p:sp>
        <p:nvSpPr>
          <p:cNvPr id="4" name="灯片编号占位符 3"/>
          <p:cNvSpPr>
            <a:spLocks noGrp="1"/>
          </p:cNvSpPr>
          <p:nvPr>
            <p:ph type="sldNum" sz="quarter" idx="5"/>
          </p:nvPr>
        </p:nvSpPr>
        <p:spPr/>
        <p:txBody>
          <a:bodyPr/>
          <a:lstStyle/>
          <a:p>
            <a:fld id="{F14C55A0-1463-4D5D-A688-701FCCC6BA94}" type="slidenum">
              <a:rPr lang="en-US" smtClean="0"/>
              <a:t>12</a:t>
            </a:fld>
            <a:endParaRPr lang="en-US"/>
          </a:p>
        </p:txBody>
      </p:sp>
    </p:spTree>
    <p:extLst>
      <p:ext uri="{BB962C8B-B14F-4D97-AF65-F5344CB8AC3E}">
        <p14:creationId xmlns:p14="http://schemas.microsoft.com/office/powerpoint/2010/main" val="201061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a:solidFill>
                  <a:srgbClr val="000000"/>
                </a:solidFill>
                <a:effectLst/>
                <a:latin typeface="Courier New" panose="02070309020205020404" pitchFamily="49" charset="0"/>
              </a:rPr>
              <a:t>In general, the model may make reliable predictions are made if the predictors and the target variable are normally distributed. According to the data exploration, we find that the sale price is right skewness. Thus, here we use log transformation to remove the skewness and the curve of the  transformed data is now roughly symmetric.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a:solidFill>
                  <a:srgbClr val="000000"/>
                </a:solidFill>
                <a:effectLst/>
                <a:latin typeface="Courier New" panose="02070309020205020404" pitchFamily="49" charset="0"/>
              </a:rPr>
              <a:t>Next step of transformation is to transform all categorical values to numerical values, because  features with numerical representation is always more </a:t>
            </a:r>
            <a:r>
              <a:rPr lang="en-US" altLang="zh-CN" b="0" err="1">
                <a:solidFill>
                  <a:srgbClr val="000000"/>
                </a:solidFill>
                <a:effectLst/>
                <a:latin typeface="Courier New" panose="02070309020205020404" pitchFamily="49" charset="0"/>
              </a:rPr>
              <a:t>convinient</a:t>
            </a:r>
            <a:r>
              <a:rPr lang="en-US" altLang="zh-CN" b="0">
                <a:solidFill>
                  <a:srgbClr val="000000"/>
                </a:solidFill>
                <a:effectLst/>
                <a:latin typeface="Courier New" panose="02070309020205020404" pitchFamily="49" charset="0"/>
              </a:rPr>
              <a:t> for the model training. Here we consider two methods. First is Label encoder. For example, the candidates for </a:t>
            </a:r>
            <a:r>
              <a:rPr lang="en-US" altLang="zh-CN" b="0" err="1">
                <a:solidFill>
                  <a:srgbClr val="000000"/>
                </a:solidFill>
                <a:effectLst/>
                <a:latin typeface="Courier New" panose="02070309020205020404" pitchFamily="49" charset="0"/>
              </a:rPr>
              <a:t>MsZoning</a:t>
            </a:r>
            <a:r>
              <a:rPr lang="en-US" altLang="zh-CN" b="0">
                <a:solidFill>
                  <a:srgbClr val="000000"/>
                </a:solidFill>
                <a:effectLst/>
                <a:latin typeface="Courier New" panose="02070309020205020404" pitchFamily="49" charset="0"/>
              </a:rPr>
              <a:t> is C, FV, RH, RL, and RM, with label encoder, the values is transformed to 0 to 4. Another method we considered is </a:t>
            </a:r>
            <a:r>
              <a:rPr lang="en-US" altLang="zh-CN" b="0" err="1">
                <a:solidFill>
                  <a:srgbClr val="000000"/>
                </a:solidFill>
                <a:effectLst/>
                <a:latin typeface="Courier New" panose="02070309020205020404" pitchFamily="49" charset="0"/>
              </a:rPr>
              <a:t>ont</a:t>
            </a:r>
            <a:r>
              <a:rPr lang="en-US" altLang="zh-CN" b="0">
                <a:solidFill>
                  <a:srgbClr val="000000"/>
                </a:solidFill>
                <a:effectLst/>
                <a:latin typeface="Courier New" panose="02070309020205020404" pitchFamily="49" charset="0"/>
              </a:rPr>
              <a:t>-hot. However, we already have large number of features, while one-hot will make it more serious. Thus, we use </a:t>
            </a:r>
            <a:r>
              <a:rPr lang="en-US" altLang="zh-CN" b="0" err="1">
                <a:solidFill>
                  <a:srgbClr val="000000"/>
                </a:solidFill>
                <a:effectLst/>
                <a:latin typeface="Courier New" panose="02070309020205020404" pitchFamily="49" charset="0"/>
              </a:rPr>
              <a:t>labelencoder</a:t>
            </a:r>
            <a:r>
              <a:rPr lang="en-US" altLang="zh-CN" b="0">
                <a:solidFill>
                  <a:srgbClr val="000000"/>
                </a:solidFill>
                <a:effectLst/>
                <a:latin typeface="Courier New" panose="02070309020205020404" pitchFamily="49" charset="0"/>
              </a:rPr>
              <a:t> in our project.</a:t>
            </a:r>
          </a:p>
        </p:txBody>
      </p:sp>
      <p:sp>
        <p:nvSpPr>
          <p:cNvPr id="4" name="灯片编号占位符 3"/>
          <p:cNvSpPr>
            <a:spLocks noGrp="1"/>
          </p:cNvSpPr>
          <p:nvPr>
            <p:ph type="sldNum" sz="quarter" idx="5"/>
          </p:nvPr>
        </p:nvSpPr>
        <p:spPr/>
        <p:txBody>
          <a:bodyPr/>
          <a:lstStyle/>
          <a:p>
            <a:fld id="{F14C55A0-1463-4D5D-A688-701FCCC6BA94}" type="slidenum">
              <a:rPr lang="en-US" smtClean="0"/>
              <a:t>13</a:t>
            </a:fld>
            <a:endParaRPr lang="en-US"/>
          </a:p>
        </p:txBody>
      </p:sp>
    </p:spTree>
    <p:extLst>
      <p:ext uri="{BB962C8B-B14F-4D97-AF65-F5344CB8AC3E}">
        <p14:creationId xmlns:p14="http://schemas.microsoft.com/office/powerpoint/2010/main" val="241476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 have several ways to do the data normalization.</a:t>
            </a:r>
          </a:p>
          <a:p>
            <a:endParaRPr lang="en-US" altLang="zh-CN"/>
          </a:p>
          <a:p>
            <a:r>
              <a:rPr lang="en-US" altLang="zh-CN"/>
              <a:t>According to the descriptive statistics, min and max for each features are within control. Thus, it meets the assumption to use min-max normalization.</a:t>
            </a:r>
          </a:p>
          <a:p>
            <a:endParaRPr lang="en-US" altLang="zh-CN"/>
          </a:p>
          <a:p>
            <a:r>
              <a:rPr lang="en-US" altLang="zh-CN"/>
              <a:t>And because we do remove the skewness of the sale price before and the sale price now is symmetric. Thus, we want to check whether z-score normalization can also be used in this work. However, the assumption of z-score normalization is the distribution of data should roughly symmetric. According to the visualization for each feature, here I just show some examples, we find that the assumption fails.</a:t>
            </a:r>
          </a:p>
          <a:p>
            <a:endParaRPr lang="en-US" altLang="zh-CN"/>
          </a:p>
          <a:p>
            <a:r>
              <a:rPr lang="en-US" altLang="zh-CN"/>
              <a:t>Therefore, we use min-max normalization.</a:t>
            </a:r>
          </a:p>
          <a:p>
            <a:endParaRPr lang="en-US" altLang="zh-CN"/>
          </a:p>
          <a:p>
            <a:r>
              <a:rPr lang="en-US" altLang="zh-CN"/>
              <a:t>Here is the end of data preprocessing, and with the preprocessed data, we can do feature selection to optimize our model.</a:t>
            </a:r>
            <a:endParaRPr lang="zh-CN" altLang="en-US"/>
          </a:p>
        </p:txBody>
      </p:sp>
      <p:sp>
        <p:nvSpPr>
          <p:cNvPr id="4" name="灯片编号占位符 3"/>
          <p:cNvSpPr>
            <a:spLocks noGrp="1"/>
          </p:cNvSpPr>
          <p:nvPr>
            <p:ph type="sldNum" sz="quarter" idx="5"/>
          </p:nvPr>
        </p:nvSpPr>
        <p:spPr/>
        <p:txBody>
          <a:bodyPr/>
          <a:lstStyle/>
          <a:p>
            <a:fld id="{F14C55A0-1463-4D5D-A688-701FCCC6BA94}" type="slidenum">
              <a:rPr lang="en-US" smtClean="0"/>
              <a:t>14</a:t>
            </a:fld>
            <a:endParaRPr lang="en-US"/>
          </a:p>
        </p:txBody>
      </p:sp>
    </p:spTree>
    <p:extLst>
      <p:ext uri="{BB962C8B-B14F-4D97-AF65-F5344CB8AC3E}">
        <p14:creationId xmlns:p14="http://schemas.microsoft.com/office/powerpoint/2010/main" val="3204831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a:t>For feature engineering, we first split our training data into new training data and testing data. Based on the split, we select our baseline model from DecisionTreeRegressor and LinearRegression. From test RMSLE, we can see that LR out performs DTR, so we selected LR as our baseline model.</a:t>
            </a:r>
          </a:p>
          <a:p>
            <a:endParaRPr lang="en-CN"/>
          </a:p>
        </p:txBody>
      </p:sp>
      <p:sp>
        <p:nvSpPr>
          <p:cNvPr id="4" name="Slide Number Placeholder 3"/>
          <p:cNvSpPr>
            <a:spLocks noGrp="1"/>
          </p:cNvSpPr>
          <p:nvPr>
            <p:ph type="sldNum" sz="quarter" idx="5"/>
          </p:nvPr>
        </p:nvSpPr>
        <p:spPr/>
        <p:txBody>
          <a:bodyPr/>
          <a:lstStyle/>
          <a:p>
            <a:fld id="{F14C55A0-1463-4D5D-A688-701FCCC6BA94}" type="slidenum">
              <a:rPr lang="en-US" smtClean="0"/>
              <a:t>15</a:t>
            </a:fld>
            <a:endParaRPr lang="en-US"/>
          </a:p>
        </p:txBody>
      </p:sp>
    </p:spTree>
    <p:extLst>
      <p:ext uri="{BB962C8B-B14F-4D97-AF65-F5344CB8AC3E}">
        <p14:creationId xmlns:p14="http://schemas.microsoft.com/office/powerpoint/2010/main" val="888012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a:t>Then we eliminated some features based on some metrics. First metrics is correlation. We can see there’re four pairs of features which are highly correlatied in this graph.</a:t>
            </a:r>
          </a:p>
          <a:p>
            <a:endParaRPr lang="en-CN"/>
          </a:p>
        </p:txBody>
      </p:sp>
      <p:sp>
        <p:nvSpPr>
          <p:cNvPr id="4" name="Slide Number Placeholder 3"/>
          <p:cNvSpPr>
            <a:spLocks noGrp="1"/>
          </p:cNvSpPr>
          <p:nvPr>
            <p:ph type="sldNum" sz="quarter" idx="5"/>
          </p:nvPr>
        </p:nvSpPr>
        <p:spPr/>
        <p:txBody>
          <a:bodyPr/>
          <a:lstStyle/>
          <a:p>
            <a:fld id="{F14C55A0-1463-4D5D-A688-701FCCC6BA94}" type="slidenum">
              <a:rPr lang="en-US" smtClean="0"/>
              <a:t>16</a:t>
            </a:fld>
            <a:endParaRPr lang="en-US"/>
          </a:p>
        </p:txBody>
      </p:sp>
    </p:spTree>
    <p:extLst>
      <p:ext uri="{BB962C8B-B14F-4D97-AF65-F5344CB8AC3E}">
        <p14:creationId xmlns:p14="http://schemas.microsoft.com/office/powerpoint/2010/main" val="2951478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a:t>Let’s take a deeper look at those pairs of highly correlated features. We can see that all pairs have similar meanings. Take the first pair as an example, it’s just about different units of measurement for the same attribute. Since they’re both integer, </a:t>
            </a:r>
            <a:r>
              <a:rPr lang="en-GB" sz="1200" b="0" i="0" kern="1200">
                <a:solidFill>
                  <a:schemeClr val="tx1"/>
                </a:solidFill>
                <a:effectLst/>
                <a:latin typeface="+mn-lt"/>
                <a:ea typeface="+mn-ea"/>
                <a:cs typeface="+mn-cs"/>
              </a:rPr>
              <a:t>the latter is probably more accurate since 1 foot approximately = 30 cm.</a:t>
            </a:r>
            <a:endParaRPr lang="en-CN"/>
          </a:p>
          <a:p>
            <a:endParaRPr lang="en-CN"/>
          </a:p>
        </p:txBody>
      </p:sp>
      <p:sp>
        <p:nvSpPr>
          <p:cNvPr id="4" name="Slide Number Placeholder 3"/>
          <p:cNvSpPr>
            <a:spLocks noGrp="1"/>
          </p:cNvSpPr>
          <p:nvPr>
            <p:ph type="sldNum" sz="quarter" idx="5"/>
          </p:nvPr>
        </p:nvSpPr>
        <p:spPr/>
        <p:txBody>
          <a:bodyPr/>
          <a:lstStyle/>
          <a:p>
            <a:fld id="{F14C55A0-1463-4D5D-A688-701FCCC6BA94}" type="slidenum">
              <a:rPr lang="en-US" smtClean="0"/>
              <a:t>17</a:t>
            </a:fld>
            <a:endParaRPr lang="en-US"/>
          </a:p>
        </p:txBody>
      </p:sp>
    </p:spTree>
    <p:extLst>
      <p:ext uri="{BB962C8B-B14F-4D97-AF65-F5344CB8AC3E}">
        <p14:creationId xmlns:p14="http://schemas.microsoft.com/office/powerpoint/2010/main" val="756375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a:t>However, it’s better to determine whichi feature to be eliminated by test RMSLEs calculated from the baseline model to avoid multi-collinearity. We can see that the feature combination represented by the tuple (1, 0, 0, 0) performs best. Let’s make it our new baseline test RMSLE.</a:t>
            </a:r>
          </a:p>
          <a:p>
            <a:endParaRPr lang="en-CN"/>
          </a:p>
        </p:txBody>
      </p:sp>
      <p:sp>
        <p:nvSpPr>
          <p:cNvPr id="4" name="Slide Number Placeholder 3"/>
          <p:cNvSpPr>
            <a:spLocks noGrp="1"/>
          </p:cNvSpPr>
          <p:nvPr>
            <p:ph type="sldNum" sz="quarter" idx="5"/>
          </p:nvPr>
        </p:nvSpPr>
        <p:spPr/>
        <p:txBody>
          <a:bodyPr/>
          <a:lstStyle/>
          <a:p>
            <a:fld id="{F14C55A0-1463-4D5D-A688-701FCCC6BA94}" type="slidenum">
              <a:rPr lang="en-US" smtClean="0"/>
              <a:t>18</a:t>
            </a:fld>
            <a:endParaRPr lang="en-US"/>
          </a:p>
        </p:txBody>
      </p:sp>
    </p:spTree>
    <p:extLst>
      <p:ext uri="{BB962C8B-B14F-4D97-AF65-F5344CB8AC3E}">
        <p14:creationId xmlns:p14="http://schemas.microsoft.com/office/powerpoint/2010/main" val="3706806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a:t>Besides correlation, we can also understand the importance of features by feature_importance attribute from RandomForest and coefficients of linear regression. Let’s look at the RF feature_importance first. S</a:t>
            </a:r>
            <a:r>
              <a:rPr lang="en-GB" sz="1200" b="0" i="0" kern="1200">
                <a:solidFill>
                  <a:schemeClr val="tx1"/>
                </a:solidFill>
                <a:effectLst/>
                <a:latin typeface="+mn-lt"/>
                <a:ea typeface="+mn-ea"/>
                <a:cs typeface="+mn-cs"/>
              </a:rPr>
              <a:t>ince the top 6 feature importances decrease at a more drastic speed, we selected the top 6 features by a threshold 0.04. Then we get the array rf_top6.</a:t>
            </a:r>
            <a:endParaRPr lang="en-CN"/>
          </a:p>
          <a:p>
            <a:endParaRPr lang="en-CN"/>
          </a:p>
        </p:txBody>
      </p:sp>
      <p:sp>
        <p:nvSpPr>
          <p:cNvPr id="4" name="Slide Number Placeholder 3"/>
          <p:cNvSpPr>
            <a:spLocks noGrp="1"/>
          </p:cNvSpPr>
          <p:nvPr>
            <p:ph type="sldNum" sz="quarter" idx="5"/>
          </p:nvPr>
        </p:nvSpPr>
        <p:spPr/>
        <p:txBody>
          <a:bodyPr/>
          <a:lstStyle/>
          <a:p>
            <a:fld id="{F14C55A0-1463-4D5D-A688-701FCCC6BA94}" type="slidenum">
              <a:rPr lang="en-US" smtClean="0"/>
              <a:t>19</a:t>
            </a:fld>
            <a:endParaRPr lang="en-US"/>
          </a:p>
        </p:txBody>
      </p:sp>
    </p:spTree>
    <p:extLst>
      <p:ext uri="{BB962C8B-B14F-4D97-AF65-F5344CB8AC3E}">
        <p14:creationId xmlns:p14="http://schemas.microsoft.com/office/powerpoint/2010/main" val="377566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4C55A0-1463-4D5D-A688-701FCCC6BA94}" type="slidenum">
              <a:rPr lang="en-US" smtClean="0"/>
              <a:t>2</a:t>
            </a:fld>
            <a:endParaRPr lang="en-US"/>
          </a:p>
        </p:txBody>
      </p:sp>
    </p:spTree>
    <p:extLst>
      <p:ext uri="{BB962C8B-B14F-4D97-AF65-F5344CB8AC3E}">
        <p14:creationId xmlns:p14="http://schemas.microsoft.com/office/powerpoint/2010/main" val="407415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a:t>Similarly for LR coefficients, we </a:t>
            </a:r>
            <a:r>
              <a:rPr lang="en-GB" sz="1200" b="0" i="0" kern="1200">
                <a:solidFill>
                  <a:schemeClr val="tx1"/>
                </a:solidFill>
                <a:effectLst/>
                <a:latin typeface="+mn-lt"/>
                <a:ea typeface="+mn-ea"/>
                <a:cs typeface="+mn-cs"/>
              </a:rPr>
              <a:t>selected the top 7 features by setting threshold +/-0.03. Then we get the array lr_top7.</a:t>
            </a:r>
            <a:endParaRPr lang="en-CN"/>
          </a:p>
          <a:p>
            <a:endParaRPr lang="en-CN"/>
          </a:p>
        </p:txBody>
      </p:sp>
      <p:sp>
        <p:nvSpPr>
          <p:cNvPr id="4" name="Slide Number Placeholder 3"/>
          <p:cNvSpPr>
            <a:spLocks noGrp="1"/>
          </p:cNvSpPr>
          <p:nvPr>
            <p:ph type="sldNum" sz="quarter" idx="5"/>
          </p:nvPr>
        </p:nvSpPr>
        <p:spPr/>
        <p:txBody>
          <a:bodyPr/>
          <a:lstStyle/>
          <a:p>
            <a:fld id="{F14C55A0-1463-4D5D-A688-701FCCC6BA94}" type="slidenum">
              <a:rPr lang="en-US" smtClean="0"/>
              <a:t>20</a:t>
            </a:fld>
            <a:endParaRPr lang="en-US"/>
          </a:p>
        </p:txBody>
      </p:sp>
    </p:spTree>
    <p:extLst>
      <p:ext uri="{BB962C8B-B14F-4D97-AF65-F5344CB8AC3E}">
        <p14:creationId xmlns:p14="http://schemas.microsoft.com/office/powerpoint/2010/main" val="375903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a:t>Let’s manipulate the two arrays rf_top6 and lr_top7 to see whether we can achieve better performance on our baseline model. However, after trial with intersection, union, and indepent sets, we found that none of them are better than our current baseline RMSLE, so we won’t eliminate any features here.</a:t>
            </a:r>
          </a:p>
          <a:p>
            <a:endParaRPr lang="en-CN"/>
          </a:p>
        </p:txBody>
      </p:sp>
      <p:sp>
        <p:nvSpPr>
          <p:cNvPr id="4" name="Slide Number Placeholder 3"/>
          <p:cNvSpPr>
            <a:spLocks noGrp="1"/>
          </p:cNvSpPr>
          <p:nvPr>
            <p:ph type="sldNum" sz="quarter" idx="5"/>
          </p:nvPr>
        </p:nvSpPr>
        <p:spPr/>
        <p:txBody>
          <a:bodyPr/>
          <a:lstStyle/>
          <a:p>
            <a:fld id="{F14C55A0-1463-4D5D-A688-701FCCC6BA94}" type="slidenum">
              <a:rPr lang="en-US" smtClean="0"/>
              <a:t>21</a:t>
            </a:fld>
            <a:endParaRPr lang="en-US"/>
          </a:p>
        </p:txBody>
      </p:sp>
    </p:spTree>
    <p:extLst>
      <p:ext uri="{BB962C8B-B14F-4D97-AF65-F5344CB8AC3E}">
        <p14:creationId xmlns:p14="http://schemas.microsoft.com/office/powerpoint/2010/main" val="1290016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a:t>After feature selection by some metrics, let’s see whether we can further get better features by dimensionality reduction. First is about feature extraction, we tried three methods PCA, SVD, and FA, and happily found that SVD outperforms our current baseline RMSLE. Then we tried feature selection by subset selection methods forward search, backward search, and floating search. However, we can’t find better features at this time. Thus, our current best feature combination should be from SVD.</a:t>
            </a:r>
          </a:p>
          <a:p>
            <a:endParaRPr lang="en-CN"/>
          </a:p>
        </p:txBody>
      </p:sp>
      <p:sp>
        <p:nvSpPr>
          <p:cNvPr id="4" name="Slide Number Placeholder 3"/>
          <p:cNvSpPr>
            <a:spLocks noGrp="1"/>
          </p:cNvSpPr>
          <p:nvPr>
            <p:ph type="sldNum" sz="quarter" idx="5"/>
          </p:nvPr>
        </p:nvSpPr>
        <p:spPr/>
        <p:txBody>
          <a:bodyPr/>
          <a:lstStyle/>
          <a:p>
            <a:fld id="{F14C55A0-1463-4D5D-A688-701FCCC6BA94}" type="slidenum">
              <a:rPr lang="en-US" smtClean="0"/>
              <a:t>22</a:t>
            </a:fld>
            <a:endParaRPr lang="en-US"/>
          </a:p>
        </p:txBody>
      </p:sp>
    </p:spTree>
    <p:extLst>
      <p:ext uri="{BB962C8B-B14F-4D97-AF65-F5344CB8AC3E}">
        <p14:creationId xmlns:p14="http://schemas.microsoft.com/office/powerpoint/2010/main" val="1181443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a:t>Then it comes to our summary on feature engineering. Even though our current best features are obtained by first eliminating 4 highly correlated features and then applying SVD to reduce by 1 dimension. However, the difference of test RMSLEs is not that large, the impact of SVD is also not large by only reducing 1 dimension, and it’s detrimental to the data interpretability once we use SVD. Therefore, we also consider our second best features here which are obtained by only eliminating 4 highly correlated features. Then these two feature engineering results are written to csv and npy files separately.</a:t>
            </a:r>
          </a:p>
          <a:p>
            <a:endParaRPr lang="en-CN"/>
          </a:p>
        </p:txBody>
      </p:sp>
      <p:sp>
        <p:nvSpPr>
          <p:cNvPr id="4" name="Slide Number Placeholder 3"/>
          <p:cNvSpPr>
            <a:spLocks noGrp="1"/>
          </p:cNvSpPr>
          <p:nvPr>
            <p:ph type="sldNum" sz="quarter" idx="5"/>
          </p:nvPr>
        </p:nvSpPr>
        <p:spPr/>
        <p:txBody>
          <a:bodyPr/>
          <a:lstStyle/>
          <a:p>
            <a:fld id="{F14C55A0-1463-4D5D-A688-701FCCC6BA94}" type="slidenum">
              <a:rPr lang="en-US" smtClean="0"/>
              <a:t>23</a:t>
            </a:fld>
            <a:endParaRPr lang="en-US"/>
          </a:p>
        </p:txBody>
      </p:sp>
    </p:spTree>
    <p:extLst>
      <p:ext uri="{BB962C8B-B14F-4D97-AF65-F5344CB8AC3E}">
        <p14:creationId xmlns:p14="http://schemas.microsoft.com/office/powerpoint/2010/main" val="3522719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Since there are some missing values ​​and outliers in the data, this situation is very suitable for Lasso. The number of samples we have is limited, so we need to improve the utilization of information. Lasso can also determine what attribute has a greater impact on the result, and filter the variables in this part. The picture on the right shows some attributes that are calculated using Lasso and are highly correlated with the result. And this condition is also very suitable for a Bayesian linear regression model. </a:t>
            </a:r>
            <a:r>
              <a:rPr lang="en-US" altLang="zh-CN" sz="1200" kern="1200" dirty="0" err="1">
                <a:solidFill>
                  <a:schemeClr val="tx1"/>
                </a:solidFill>
                <a:effectLst/>
                <a:latin typeface="+mn-lt"/>
                <a:ea typeface="+mn-ea"/>
                <a:cs typeface="+mn-cs"/>
              </a:rPr>
              <a:t>BayesianRidge</a:t>
            </a:r>
            <a:r>
              <a:rPr lang="en-US" altLang="zh-CN" sz="1200" kern="1200" dirty="0">
                <a:solidFill>
                  <a:schemeClr val="tx1"/>
                </a:solidFill>
                <a:effectLst/>
                <a:latin typeface="+mn-lt"/>
                <a:ea typeface="+mn-ea"/>
                <a:cs typeface="+mn-cs"/>
              </a:rPr>
              <a:t> can realize the regularization of the data by manually adjusting the hyperparameters. Moreover, this model can be changed based on existing data.</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GradientBoostingRegressor</a:t>
            </a:r>
            <a:r>
              <a:rPr lang="en-US" altLang="zh-CN" sz="1200" kern="1200" dirty="0">
                <a:solidFill>
                  <a:schemeClr val="tx1"/>
                </a:solidFill>
                <a:effectLst/>
                <a:latin typeface="+mn-lt"/>
                <a:ea typeface="+mn-ea"/>
                <a:cs typeface="+mn-cs"/>
              </a:rPr>
              <a:t> is a boosting method. In each step of the downward calculation, the weight of the instance that is predicted incorrectly is increased. In this way, we can focus on the wrong category and avoid overfitting very effectively.</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addition to these three models that fit the situation very well, I also tried regression models such as ridge, e-net, and </a:t>
            </a:r>
            <a:r>
              <a:rPr lang="en-US" altLang="zh-CN" sz="1200" kern="1200" dirty="0" err="1">
                <a:solidFill>
                  <a:schemeClr val="tx1"/>
                </a:solidFill>
                <a:effectLst/>
                <a:latin typeface="+mn-lt"/>
                <a:ea typeface="+mn-ea"/>
                <a:cs typeface="+mn-cs"/>
              </a:rPr>
              <a:t>svr</a:t>
            </a:r>
            <a:r>
              <a:rPr lang="en-US" altLang="zh-CN" sz="1200" kern="1200" dirty="0">
                <a:solidFill>
                  <a:schemeClr val="tx1"/>
                </a:solidFill>
                <a:effectLst/>
                <a:latin typeface="+mn-lt"/>
                <a:ea typeface="+mn-ea"/>
                <a:cs typeface="+mn-cs"/>
              </a:rPr>
              <a:t>. But their performance is not as good as the above three models.</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F14C55A0-1463-4D5D-A688-701FCCC6BA94}" type="slidenum">
              <a:rPr lang="en-US" smtClean="0"/>
              <a:t>24</a:t>
            </a:fld>
            <a:endParaRPr lang="en-US"/>
          </a:p>
        </p:txBody>
      </p:sp>
    </p:spTree>
    <p:extLst>
      <p:ext uri="{BB962C8B-B14F-4D97-AF65-F5344CB8AC3E}">
        <p14:creationId xmlns:p14="http://schemas.microsoft.com/office/powerpoint/2010/main" val="4146472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There are two ways to build the test dataset and train dataset.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 can split the dataset into four parts. I can also divide the whole dataset into ten parts by using </a:t>
            </a:r>
            <a:r>
              <a:rPr lang="en-US" altLang="zh-CN" sz="1200" kern="1200" dirty="0" err="1">
                <a:solidFill>
                  <a:schemeClr val="tx1"/>
                </a:solidFill>
                <a:effectLst/>
                <a:latin typeface="+mn-lt"/>
                <a:ea typeface="+mn-ea"/>
                <a:cs typeface="+mn-cs"/>
              </a:rPr>
              <a:t>KFolds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Then I used the grid function to find the best hyperparameters.</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F14C55A0-1463-4D5D-A688-701FCCC6BA94}" type="slidenum">
              <a:rPr lang="en-US" smtClean="0"/>
              <a:t>25</a:t>
            </a:fld>
            <a:endParaRPr lang="en-US"/>
          </a:p>
        </p:txBody>
      </p:sp>
    </p:spTree>
    <p:extLst>
      <p:ext uri="{BB962C8B-B14F-4D97-AF65-F5344CB8AC3E}">
        <p14:creationId xmlns:p14="http://schemas.microsoft.com/office/powerpoint/2010/main" val="3089211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After choosing the best hyperparameters, I combined the three best-performing models to form the final model. After adjusting each weight, the RMSE value of this model is better than the performance of any model alone.</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F14C55A0-1463-4D5D-A688-701FCCC6BA94}" type="slidenum">
              <a:rPr lang="en-US" smtClean="0"/>
              <a:t>26</a:t>
            </a:fld>
            <a:endParaRPr lang="en-US"/>
          </a:p>
        </p:txBody>
      </p:sp>
    </p:spTree>
    <p:extLst>
      <p:ext uri="{BB962C8B-B14F-4D97-AF65-F5344CB8AC3E}">
        <p14:creationId xmlns:p14="http://schemas.microsoft.com/office/powerpoint/2010/main" val="1342175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a:p>
        </p:txBody>
      </p:sp>
      <p:sp>
        <p:nvSpPr>
          <p:cNvPr id="4" name="Slide Number Placeholder 3"/>
          <p:cNvSpPr>
            <a:spLocks noGrp="1"/>
          </p:cNvSpPr>
          <p:nvPr>
            <p:ph type="sldNum" sz="quarter" idx="5"/>
          </p:nvPr>
        </p:nvSpPr>
        <p:spPr/>
        <p:txBody>
          <a:bodyPr/>
          <a:lstStyle/>
          <a:p>
            <a:fld id="{F14C55A0-1463-4D5D-A688-701FCCC6BA94}" type="slidenum">
              <a:rPr lang="en-US" smtClean="0"/>
              <a:t>27</a:t>
            </a:fld>
            <a:endParaRPr lang="en-US"/>
          </a:p>
        </p:txBody>
      </p:sp>
    </p:spTree>
    <p:extLst>
      <p:ext uri="{BB962C8B-B14F-4D97-AF65-F5344CB8AC3E}">
        <p14:creationId xmlns:p14="http://schemas.microsoft.com/office/powerpoint/2010/main" val="1027346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4C55A0-1463-4D5D-A688-701FCCC6BA94}" type="slidenum">
              <a:rPr lang="en-US" smtClean="0"/>
              <a:t>3</a:t>
            </a:fld>
            <a:endParaRPr lang="en-US"/>
          </a:p>
        </p:txBody>
      </p:sp>
    </p:spTree>
    <p:extLst>
      <p:ext uri="{BB962C8B-B14F-4D97-AF65-F5344CB8AC3E}">
        <p14:creationId xmlns:p14="http://schemas.microsoft.com/office/powerpoint/2010/main" val="209046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14C55A0-1463-4D5D-A688-701FCCC6BA94}" type="slidenum">
              <a:rPr lang="en-US" smtClean="0"/>
              <a:t>4</a:t>
            </a:fld>
            <a:endParaRPr lang="en-US"/>
          </a:p>
        </p:txBody>
      </p:sp>
    </p:spTree>
    <p:extLst>
      <p:ext uri="{BB962C8B-B14F-4D97-AF65-F5344CB8AC3E}">
        <p14:creationId xmlns:p14="http://schemas.microsoft.com/office/powerpoint/2010/main" val="3225620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14C55A0-1463-4D5D-A688-701FCCC6BA94}" type="slidenum">
              <a:rPr lang="en-US" smtClean="0"/>
              <a:t>5</a:t>
            </a:fld>
            <a:endParaRPr lang="en-US"/>
          </a:p>
        </p:txBody>
      </p:sp>
    </p:spTree>
    <p:extLst>
      <p:ext uri="{BB962C8B-B14F-4D97-AF65-F5344CB8AC3E}">
        <p14:creationId xmlns:p14="http://schemas.microsoft.com/office/powerpoint/2010/main" val="2395464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14C55A0-1463-4D5D-A688-701FCCC6BA94}" type="slidenum">
              <a:rPr lang="en-US" smtClean="0"/>
              <a:t>6</a:t>
            </a:fld>
            <a:endParaRPr lang="en-US"/>
          </a:p>
        </p:txBody>
      </p:sp>
    </p:spTree>
    <p:extLst>
      <p:ext uri="{BB962C8B-B14F-4D97-AF65-F5344CB8AC3E}">
        <p14:creationId xmlns:p14="http://schemas.microsoft.com/office/powerpoint/2010/main" val="577568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14C55A0-1463-4D5D-A688-701FCCC6BA94}" type="slidenum">
              <a:rPr lang="en-US" smtClean="0"/>
              <a:t>7</a:t>
            </a:fld>
            <a:endParaRPr lang="en-US"/>
          </a:p>
        </p:txBody>
      </p:sp>
    </p:spTree>
    <p:extLst>
      <p:ext uri="{BB962C8B-B14F-4D97-AF65-F5344CB8AC3E}">
        <p14:creationId xmlns:p14="http://schemas.microsoft.com/office/powerpoint/2010/main" val="621688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14C55A0-1463-4D5D-A688-701FCCC6BA94}" type="slidenum">
              <a:rPr lang="en-US" smtClean="0"/>
              <a:t>8</a:t>
            </a:fld>
            <a:endParaRPr lang="en-US"/>
          </a:p>
        </p:txBody>
      </p:sp>
    </p:spTree>
    <p:extLst>
      <p:ext uri="{BB962C8B-B14F-4D97-AF65-F5344CB8AC3E}">
        <p14:creationId xmlns:p14="http://schemas.microsoft.com/office/powerpoint/2010/main" val="1016178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a:solidFill>
                  <a:srgbClr val="000000"/>
                </a:solidFill>
                <a:effectLst/>
                <a:latin typeface="Courier New" panose="02070309020205020404" pitchFamily="49" charset="0"/>
              </a:rPr>
              <a:t>According to the author of the dataset, "there are five observations relating to the feature “</a:t>
            </a:r>
            <a:r>
              <a:rPr lang="en-US" altLang="zh-CN" b="0" err="1">
                <a:solidFill>
                  <a:srgbClr val="000000"/>
                </a:solidFill>
                <a:effectLst/>
                <a:latin typeface="Courier New" panose="02070309020205020404" pitchFamily="49" charset="0"/>
              </a:rPr>
              <a:t>GrlivArea</a:t>
            </a:r>
            <a:r>
              <a:rPr lang="en-US" altLang="zh-CN" b="0">
                <a:solidFill>
                  <a:srgbClr val="000000"/>
                </a:solidFill>
                <a:effectLst/>
                <a:latin typeface="Courier New" panose="02070309020205020404" pitchFamily="49" charset="0"/>
              </a:rPr>
              <a:t>” need to be removed before giving it to students. (thus, we draw a plot of SALE PRICE versus GR LIV AREA will quickly indicate these points).</a:t>
            </a:r>
          </a:p>
          <a:p>
            <a:endParaRPr lang="zh-CN" altLang="en-US"/>
          </a:p>
        </p:txBody>
      </p:sp>
      <p:sp>
        <p:nvSpPr>
          <p:cNvPr id="4" name="灯片编号占位符 3"/>
          <p:cNvSpPr>
            <a:spLocks noGrp="1"/>
          </p:cNvSpPr>
          <p:nvPr>
            <p:ph type="sldNum" sz="quarter" idx="5"/>
          </p:nvPr>
        </p:nvSpPr>
        <p:spPr/>
        <p:txBody>
          <a:bodyPr/>
          <a:lstStyle/>
          <a:p>
            <a:fld id="{F14C55A0-1463-4D5D-A688-701FCCC6BA94}" type="slidenum">
              <a:rPr lang="en-US" smtClean="0"/>
              <a:t>9</a:t>
            </a:fld>
            <a:endParaRPr lang="en-US"/>
          </a:p>
        </p:txBody>
      </p:sp>
    </p:spTree>
    <p:extLst>
      <p:ext uri="{BB962C8B-B14F-4D97-AF65-F5344CB8AC3E}">
        <p14:creationId xmlns:p14="http://schemas.microsoft.com/office/powerpoint/2010/main" val="2840642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61C7E-8566-431C-BA57-3FD87DE67C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DBBFD25D-BF0D-43A8-A93D-8256384A3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94561880-6537-4DE1-BDF8-3A73F9A093D1}"/>
              </a:ext>
            </a:extLst>
          </p:cNvPr>
          <p:cNvSpPr>
            <a:spLocks noGrp="1"/>
          </p:cNvSpPr>
          <p:nvPr>
            <p:ph type="dt" sz="half" idx="10"/>
          </p:nvPr>
        </p:nvSpPr>
        <p:spPr/>
        <p:txBody>
          <a:bodyPr/>
          <a:lstStyle/>
          <a:p>
            <a:fld id="{FC3FF16D-3088-41EF-ACF9-2970415637E1}" type="datetimeFigureOut">
              <a:rPr lang="en-US" smtClean="0"/>
              <a:t>11/20/21</a:t>
            </a:fld>
            <a:endParaRPr lang="en-US"/>
          </a:p>
        </p:txBody>
      </p:sp>
      <p:sp>
        <p:nvSpPr>
          <p:cNvPr id="5" name="页脚占位符 4">
            <a:extLst>
              <a:ext uri="{FF2B5EF4-FFF2-40B4-BE49-F238E27FC236}">
                <a16:creationId xmlns:a16="http://schemas.microsoft.com/office/drawing/2014/main" id="{E5023996-DC1A-49D1-8608-0EE316A6E97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3521D97-86EF-437E-937A-E4305071DD70}"/>
              </a:ext>
            </a:extLst>
          </p:cNvPr>
          <p:cNvSpPr>
            <a:spLocks noGrp="1"/>
          </p:cNvSpPr>
          <p:nvPr>
            <p:ph type="sldNum" sz="quarter" idx="12"/>
          </p:nvPr>
        </p:nvSpPr>
        <p:spPr/>
        <p:txBody>
          <a:bodyPr/>
          <a:lstStyle/>
          <a:p>
            <a:fld id="{CCB17058-4629-4356-85BE-E6E832D8FD7A}" type="slidenum">
              <a:rPr lang="en-US" smtClean="0"/>
              <a:t>‹#›</a:t>
            </a:fld>
            <a:endParaRPr lang="en-US"/>
          </a:p>
        </p:txBody>
      </p:sp>
    </p:spTree>
    <p:extLst>
      <p:ext uri="{BB962C8B-B14F-4D97-AF65-F5344CB8AC3E}">
        <p14:creationId xmlns:p14="http://schemas.microsoft.com/office/powerpoint/2010/main" val="259098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71824-BE4B-4B6F-AB1F-BAFDBF4C87F2}"/>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EF96E49-FB34-4107-883E-7587FC25705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4176474-16CA-4BC3-85B1-AC713879320D}"/>
              </a:ext>
            </a:extLst>
          </p:cNvPr>
          <p:cNvSpPr>
            <a:spLocks noGrp="1"/>
          </p:cNvSpPr>
          <p:nvPr>
            <p:ph type="dt" sz="half" idx="10"/>
          </p:nvPr>
        </p:nvSpPr>
        <p:spPr/>
        <p:txBody>
          <a:bodyPr/>
          <a:lstStyle/>
          <a:p>
            <a:fld id="{FC3FF16D-3088-41EF-ACF9-2970415637E1}" type="datetimeFigureOut">
              <a:rPr lang="en-US" smtClean="0"/>
              <a:t>11/20/21</a:t>
            </a:fld>
            <a:endParaRPr lang="en-US"/>
          </a:p>
        </p:txBody>
      </p:sp>
      <p:sp>
        <p:nvSpPr>
          <p:cNvPr id="5" name="页脚占位符 4">
            <a:extLst>
              <a:ext uri="{FF2B5EF4-FFF2-40B4-BE49-F238E27FC236}">
                <a16:creationId xmlns:a16="http://schemas.microsoft.com/office/drawing/2014/main" id="{49D6EC71-7638-4BF2-88E4-43DF0A5BA66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612F118-717E-44D6-99F5-5B505225A880}"/>
              </a:ext>
            </a:extLst>
          </p:cNvPr>
          <p:cNvSpPr>
            <a:spLocks noGrp="1"/>
          </p:cNvSpPr>
          <p:nvPr>
            <p:ph type="sldNum" sz="quarter" idx="12"/>
          </p:nvPr>
        </p:nvSpPr>
        <p:spPr/>
        <p:txBody>
          <a:bodyPr/>
          <a:lstStyle/>
          <a:p>
            <a:fld id="{CCB17058-4629-4356-85BE-E6E832D8FD7A}" type="slidenum">
              <a:rPr lang="en-US" smtClean="0"/>
              <a:t>‹#›</a:t>
            </a:fld>
            <a:endParaRPr lang="en-US"/>
          </a:p>
        </p:txBody>
      </p:sp>
    </p:spTree>
    <p:extLst>
      <p:ext uri="{BB962C8B-B14F-4D97-AF65-F5344CB8AC3E}">
        <p14:creationId xmlns:p14="http://schemas.microsoft.com/office/powerpoint/2010/main" val="671813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7911304-5E85-45EA-8260-933627EA176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79E31AF-164D-4FED-9B24-100D72FC544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0E2E8BA-84F7-47FA-A188-A0FC97FC5B0E}"/>
              </a:ext>
            </a:extLst>
          </p:cNvPr>
          <p:cNvSpPr>
            <a:spLocks noGrp="1"/>
          </p:cNvSpPr>
          <p:nvPr>
            <p:ph type="dt" sz="half" idx="10"/>
          </p:nvPr>
        </p:nvSpPr>
        <p:spPr/>
        <p:txBody>
          <a:bodyPr/>
          <a:lstStyle/>
          <a:p>
            <a:fld id="{FC3FF16D-3088-41EF-ACF9-2970415637E1}" type="datetimeFigureOut">
              <a:rPr lang="en-US" smtClean="0"/>
              <a:t>11/20/21</a:t>
            </a:fld>
            <a:endParaRPr lang="en-US"/>
          </a:p>
        </p:txBody>
      </p:sp>
      <p:sp>
        <p:nvSpPr>
          <p:cNvPr id="5" name="页脚占位符 4">
            <a:extLst>
              <a:ext uri="{FF2B5EF4-FFF2-40B4-BE49-F238E27FC236}">
                <a16:creationId xmlns:a16="http://schemas.microsoft.com/office/drawing/2014/main" id="{C7959C96-7141-4D38-A629-1E3F9028A5A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F23CE8F-0D3B-4A9F-ACB8-683C3F05158B}"/>
              </a:ext>
            </a:extLst>
          </p:cNvPr>
          <p:cNvSpPr>
            <a:spLocks noGrp="1"/>
          </p:cNvSpPr>
          <p:nvPr>
            <p:ph type="sldNum" sz="quarter" idx="12"/>
          </p:nvPr>
        </p:nvSpPr>
        <p:spPr/>
        <p:txBody>
          <a:bodyPr/>
          <a:lstStyle/>
          <a:p>
            <a:fld id="{CCB17058-4629-4356-85BE-E6E832D8FD7A}" type="slidenum">
              <a:rPr lang="en-US" smtClean="0"/>
              <a:t>‹#›</a:t>
            </a:fld>
            <a:endParaRPr lang="en-US"/>
          </a:p>
        </p:txBody>
      </p:sp>
    </p:spTree>
    <p:extLst>
      <p:ext uri="{BB962C8B-B14F-4D97-AF65-F5344CB8AC3E}">
        <p14:creationId xmlns:p14="http://schemas.microsoft.com/office/powerpoint/2010/main" val="170075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D308F-55F8-454F-B38A-05E5FDE4A6D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77E5524-9C1B-4422-A920-6112CF14FA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2D33DA2-8283-450F-AE39-1C4BF1C7B12B}"/>
              </a:ext>
            </a:extLst>
          </p:cNvPr>
          <p:cNvSpPr>
            <a:spLocks noGrp="1"/>
          </p:cNvSpPr>
          <p:nvPr>
            <p:ph type="dt" sz="half" idx="10"/>
          </p:nvPr>
        </p:nvSpPr>
        <p:spPr/>
        <p:txBody>
          <a:bodyPr/>
          <a:lstStyle/>
          <a:p>
            <a:fld id="{FC3FF16D-3088-41EF-ACF9-2970415637E1}" type="datetimeFigureOut">
              <a:rPr lang="en-US" smtClean="0"/>
              <a:t>11/20/21</a:t>
            </a:fld>
            <a:endParaRPr lang="en-US"/>
          </a:p>
        </p:txBody>
      </p:sp>
      <p:sp>
        <p:nvSpPr>
          <p:cNvPr id="5" name="页脚占位符 4">
            <a:extLst>
              <a:ext uri="{FF2B5EF4-FFF2-40B4-BE49-F238E27FC236}">
                <a16:creationId xmlns:a16="http://schemas.microsoft.com/office/drawing/2014/main" id="{2975F5C3-E950-47D9-9968-A9DA9E3A3A8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8FCBF0C-CDB9-4F52-AE31-EBC4982124B1}"/>
              </a:ext>
            </a:extLst>
          </p:cNvPr>
          <p:cNvSpPr>
            <a:spLocks noGrp="1"/>
          </p:cNvSpPr>
          <p:nvPr>
            <p:ph type="sldNum" sz="quarter" idx="12"/>
          </p:nvPr>
        </p:nvSpPr>
        <p:spPr/>
        <p:txBody>
          <a:bodyPr/>
          <a:lstStyle/>
          <a:p>
            <a:fld id="{CCB17058-4629-4356-85BE-E6E832D8FD7A}" type="slidenum">
              <a:rPr lang="en-US" smtClean="0"/>
              <a:t>‹#›</a:t>
            </a:fld>
            <a:endParaRPr lang="en-US"/>
          </a:p>
        </p:txBody>
      </p:sp>
    </p:spTree>
    <p:extLst>
      <p:ext uri="{BB962C8B-B14F-4D97-AF65-F5344CB8AC3E}">
        <p14:creationId xmlns:p14="http://schemas.microsoft.com/office/powerpoint/2010/main" val="374893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AFD16-DBD9-408D-8BA7-5D4E53AA26C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B16BAC2-E6AE-4232-8D9A-B14882A3AF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777D277-0119-4518-860C-E5CDC0B46728}"/>
              </a:ext>
            </a:extLst>
          </p:cNvPr>
          <p:cNvSpPr>
            <a:spLocks noGrp="1"/>
          </p:cNvSpPr>
          <p:nvPr>
            <p:ph type="dt" sz="half" idx="10"/>
          </p:nvPr>
        </p:nvSpPr>
        <p:spPr/>
        <p:txBody>
          <a:bodyPr/>
          <a:lstStyle/>
          <a:p>
            <a:fld id="{FC3FF16D-3088-41EF-ACF9-2970415637E1}" type="datetimeFigureOut">
              <a:rPr lang="en-US" smtClean="0"/>
              <a:t>11/20/21</a:t>
            </a:fld>
            <a:endParaRPr lang="en-US"/>
          </a:p>
        </p:txBody>
      </p:sp>
      <p:sp>
        <p:nvSpPr>
          <p:cNvPr id="5" name="页脚占位符 4">
            <a:extLst>
              <a:ext uri="{FF2B5EF4-FFF2-40B4-BE49-F238E27FC236}">
                <a16:creationId xmlns:a16="http://schemas.microsoft.com/office/drawing/2014/main" id="{A482501D-C18B-4B04-98BF-612A175C28D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0EA5892-57F2-487E-AE23-DCE98BEEBB74}"/>
              </a:ext>
            </a:extLst>
          </p:cNvPr>
          <p:cNvSpPr>
            <a:spLocks noGrp="1"/>
          </p:cNvSpPr>
          <p:nvPr>
            <p:ph type="sldNum" sz="quarter" idx="12"/>
          </p:nvPr>
        </p:nvSpPr>
        <p:spPr/>
        <p:txBody>
          <a:bodyPr/>
          <a:lstStyle/>
          <a:p>
            <a:fld id="{CCB17058-4629-4356-85BE-E6E832D8FD7A}" type="slidenum">
              <a:rPr lang="en-US" smtClean="0"/>
              <a:t>‹#›</a:t>
            </a:fld>
            <a:endParaRPr lang="en-US"/>
          </a:p>
        </p:txBody>
      </p:sp>
    </p:spTree>
    <p:extLst>
      <p:ext uri="{BB962C8B-B14F-4D97-AF65-F5344CB8AC3E}">
        <p14:creationId xmlns:p14="http://schemas.microsoft.com/office/powerpoint/2010/main" val="293428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C0DB2-5A56-4D5A-8E7C-EC56D331E1C2}"/>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C4D735B-5CA0-4ACD-99A1-2DEC2764CF1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A1F7AC55-B433-4F66-9FB7-8C7C516A419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F0C191A0-A0F8-4051-BE80-4C79295CC5A8}"/>
              </a:ext>
            </a:extLst>
          </p:cNvPr>
          <p:cNvSpPr>
            <a:spLocks noGrp="1"/>
          </p:cNvSpPr>
          <p:nvPr>
            <p:ph type="dt" sz="half" idx="10"/>
          </p:nvPr>
        </p:nvSpPr>
        <p:spPr/>
        <p:txBody>
          <a:bodyPr/>
          <a:lstStyle/>
          <a:p>
            <a:fld id="{FC3FF16D-3088-41EF-ACF9-2970415637E1}" type="datetimeFigureOut">
              <a:rPr lang="en-US" smtClean="0"/>
              <a:t>11/20/21</a:t>
            </a:fld>
            <a:endParaRPr lang="en-US"/>
          </a:p>
        </p:txBody>
      </p:sp>
      <p:sp>
        <p:nvSpPr>
          <p:cNvPr id="6" name="页脚占位符 5">
            <a:extLst>
              <a:ext uri="{FF2B5EF4-FFF2-40B4-BE49-F238E27FC236}">
                <a16:creationId xmlns:a16="http://schemas.microsoft.com/office/drawing/2014/main" id="{D91D4688-2570-467C-A447-C4A1227F14B6}"/>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8A7933B3-8203-485E-98FB-9AC912F4E02F}"/>
              </a:ext>
            </a:extLst>
          </p:cNvPr>
          <p:cNvSpPr>
            <a:spLocks noGrp="1"/>
          </p:cNvSpPr>
          <p:nvPr>
            <p:ph type="sldNum" sz="quarter" idx="12"/>
          </p:nvPr>
        </p:nvSpPr>
        <p:spPr/>
        <p:txBody>
          <a:bodyPr/>
          <a:lstStyle/>
          <a:p>
            <a:fld id="{CCB17058-4629-4356-85BE-E6E832D8FD7A}" type="slidenum">
              <a:rPr lang="en-US" smtClean="0"/>
              <a:t>‹#›</a:t>
            </a:fld>
            <a:endParaRPr lang="en-US"/>
          </a:p>
        </p:txBody>
      </p:sp>
    </p:spTree>
    <p:extLst>
      <p:ext uri="{BB962C8B-B14F-4D97-AF65-F5344CB8AC3E}">
        <p14:creationId xmlns:p14="http://schemas.microsoft.com/office/powerpoint/2010/main" val="149708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69EB4-6D93-42E3-8FB0-DCF073B77BDE}"/>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A881057-A85D-42CD-9500-FF78CC6B5E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8701F2E-EDEB-4262-9854-C9BED3ADF6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B9F73282-89F3-4A88-862D-5393EC7685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13C4511-DCB0-4595-BF45-42D8E990F2C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0B365E6E-5E82-4C86-9380-230AB3ACD684}"/>
              </a:ext>
            </a:extLst>
          </p:cNvPr>
          <p:cNvSpPr>
            <a:spLocks noGrp="1"/>
          </p:cNvSpPr>
          <p:nvPr>
            <p:ph type="dt" sz="half" idx="10"/>
          </p:nvPr>
        </p:nvSpPr>
        <p:spPr/>
        <p:txBody>
          <a:bodyPr/>
          <a:lstStyle/>
          <a:p>
            <a:fld id="{FC3FF16D-3088-41EF-ACF9-2970415637E1}" type="datetimeFigureOut">
              <a:rPr lang="en-US" smtClean="0"/>
              <a:t>11/20/21</a:t>
            </a:fld>
            <a:endParaRPr lang="en-US"/>
          </a:p>
        </p:txBody>
      </p:sp>
      <p:sp>
        <p:nvSpPr>
          <p:cNvPr id="8" name="页脚占位符 7">
            <a:extLst>
              <a:ext uri="{FF2B5EF4-FFF2-40B4-BE49-F238E27FC236}">
                <a16:creationId xmlns:a16="http://schemas.microsoft.com/office/drawing/2014/main" id="{4625CB84-3EE8-49C0-BA68-0568B931AF4B}"/>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E38EDD71-010E-4259-8FC7-DEB4E2018095}"/>
              </a:ext>
            </a:extLst>
          </p:cNvPr>
          <p:cNvSpPr>
            <a:spLocks noGrp="1"/>
          </p:cNvSpPr>
          <p:nvPr>
            <p:ph type="sldNum" sz="quarter" idx="12"/>
          </p:nvPr>
        </p:nvSpPr>
        <p:spPr/>
        <p:txBody>
          <a:bodyPr/>
          <a:lstStyle/>
          <a:p>
            <a:fld id="{CCB17058-4629-4356-85BE-E6E832D8FD7A}" type="slidenum">
              <a:rPr lang="en-US" smtClean="0"/>
              <a:t>‹#›</a:t>
            </a:fld>
            <a:endParaRPr lang="en-US"/>
          </a:p>
        </p:txBody>
      </p:sp>
    </p:spTree>
    <p:extLst>
      <p:ext uri="{BB962C8B-B14F-4D97-AF65-F5344CB8AC3E}">
        <p14:creationId xmlns:p14="http://schemas.microsoft.com/office/powerpoint/2010/main" val="155396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19848-A847-4FDF-8F36-9754067718D9}"/>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A54ABC65-12D8-4A91-A6F0-57163D5233A1}"/>
              </a:ext>
            </a:extLst>
          </p:cNvPr>
          <p:cNvSpPr>
            <a:spLocks noGrp="1"/>
          </p:cNvSpPr>
          <p:nvPr>
            <p:ph type="dt" sz="half" idx="10"/>
          </p:nvPr>
        </p:nvSpPr>
        <p:spPr/>
        <p:txBody>
          <a:bodyPr/>
          <a:lstStyle/>
          <a:p>
            <a:fld id="{FC3FF16D-3088-41EF-ACF9-2970415637E1}" type="datetimeFigureOut">
              <a:rPr lang="en-US" smtClean="0"/>
              <a:t>11/20/21</a:t>
            </a:fld>
            <a:endParaRPr lang="en-US"/>
          </a:p>
        </p:txBody>
      </p:sp>
      <p:sp>
        <p:nvSpPr>
          <p:cNvPr id="4" name="页脚占位符 3">
            <a:extLst>
              <a:ext uri="{FF2B5EF4-FFF2-40B4-BE49-F238E27FC236}">
                <a16:creationId xmlns:a16="http://schemas.microsoft.com/office/drawing/2014/main" id="{441C9D2D-F560-456D-8CF6-81ADAEC9A73B}"/>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F3F20948-80D4-4944-ABAE-0C99D1780536}"/>
              </a:ext>
            </a:extLst>
          </p:cNvPr>
          <p:cNvSpPr>
            <a:spLocks noGrp="1"/>
          </p:cNvSpPr>
          <p:nvPr>
            <p:ph type="sldNum" sz="quarter" idx="12"/>
          </p:nvPr>
        </p:nvSpPr>
        <p:spPr/>
        <p:txBody>
          <a:bodyPr/>
          <a:lstStyle/>
          <a:p>
            <a:fld id="{CCB17058-4629-4356-85BE-E6E832D8FD7A}" type="slidenum">
              <a:rPr lang="en-US" smtClean="0"/>
              <a:t>‹#›</a:t>
            </a:fld>
            <a:endParaRPr lang="en-US"/>
          </a:p>
        </p:txBody>
      </p:sp>
    </p:spTree>
    <p:extLst>
      <p:ext uri="{BB962C8B-B14F-4D97-AF65-F5344CB8AC3E}">
        <p14:creationId xmlns:p14="http://schemas.microsoft.com/office/powerpoint/2010/main" val="383477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062A8BC-ECE0-4BCA-91C4-0F899FB375ED}"/>
              </a:ext>
            </a:extLst>
          </p:cNvPr>
          <p:cNvSpPr>
            <a:spLocks noGrp="1"/>
          </p:cNvSpPr>
          <p:nvPr>
            <p:ph type="dt" sz="half" idx="10"/>
          </p:nvPr>
        </p:nvSpPr>
        <p:spPr/>
        <p:txBody>
          <a:bodyPr/>
          <a:lstStyle/>
          <a:p>
            <a:fld id="{FC3FF16D-3088-41EF-ACF9-2970415637E1}" type="datetimeFigureOut">
              <a:rPr lang="en-US" smtClean="0"/>
              <a:t>11/20/21</a:t>
            </a:fld>
            <a:endParaRPr lang="en-US"/>
          </a:p>
        </p:txBody>
      </p:sp>
      <p:sp>
        <p:nvSpPr>
          <p:cNvPr id="3" name="页脚占位符 2">
            <a:extLst>
              <a:ext uri="{FF2B5EF4-FFF2-40B4-BE49-F238E27FC236}">
                <a16:creationId xmlns:a16="http://schemas.microsoft.com/office/drawing/2014/main" id="{8A8F25A9-7C42-4CC5-9ACB-F53035099C64}"/>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31467854-C949-482D-8A40-47D1BDF177AC}"/>
              </a:ext>
            </a:extLst>
          </p:cNvPr>
          <p:cNvSpPr>
            <a:spLocks noGrp="1"/>
          </p:cNvSpPr>
          <p:nvPr>
            <p:ph type="sldNum" sz="quarter" idx="12"/>
          </p:nvPr>
        </p:nvSpPr>
        <p:spPr/>
        <p:txBody>
          <a:bodyPr/>
          <a:lstStyle/>
          <a:p>
            <a:fld id="{CCB17058-4629-4356-85BE-E6E832D8FD7A}" type="slidenum">
              <a:rPr lang="en-US" smtClean="0"/>
              <a:t>‹#›</a:t>
            </a:fld>
            <a:endParaRPr lang="en-US"/>
          </a:p>
        </p:txBody>
      </p:sp>
    </p:spTree>
    <p:extLst>
      <p:ext uri="{BB962C8B-B14F-4D97-AF65-F5344CB8AC3E}">
        <p14:creationId xmlns:p14="http://schemas.microsoft.com/office/powerpoint/2010/main" val="268455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8BD01-16CC-4374-86E6-5E09C837A8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2FCA0EE-292F-40C1-B1CE-4D0B25A2F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59801004-8F8A-43E0-842D-3E7296BD3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F57595-4311-41A1-A739-90CD466CC7B9}"/>
              </a:ext>
            </a:extLst>
          </p:cNvPr>
          <p:cNvSpPr>
            <a:spLocks noGrp="1"/>
          </p:cNvSpPr>
          <p:nvPr>
            <p:ph type="dt" sz="half" idx="10"/>
          </p:nvPr>
        </p:nvSpPr>
        <p:spPr/>
        <p:txBody>
          <a:bodyPr/>
          <a:lstStyle/>
          <a:p>
            <a:fld id="{FC3FF16D-3088-41EF-ACF9-2970415637E1}" type="datetimeFigureOut">
              <a:rPr lang="en-US" smtClean="0"/>
              <a:t>11/20/21</a:t>
            </a:fld>
            <a:endParaRPr lang="en-US"/>
          </a:p>
        </p:txBody>
      </p:sp>
      <p:sp>
        <p:nvSpPr>
          <p:cNvPr id="6" name="页脚占位符 5">
            <a:extLst>
              <a:ext uri="{FF2B5EF4-FFF2-40B4-BE49-F238E27FC236}">
                <a16:creationId xmlns:a16="http://schemas.microsoft.com/office/drawing/2014/main" id="{2BA90654-05BD-4711-ADAF-78C12D9D967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2F20472-C3DF-45F6-9C24-FA2400C5F755}"/>
              </a:ext>
            </a:extLst>
          </p:cNvPr>
          <p:cNvSpPr>
            <a:spLocks noGrp="1"/>
          </p:cNvSpPr>
          <p:nvPr>
            <p:ph type="sldNum" sz="quarter" idx="12"/>
          </p:nvPr>
        </p:nvSpPr>
        <p:spPr/>
        <p:txBody>
          <a:bodyPr/>
          <a:lstStyle/>
          <a:p>
            <a:fld id="{CCB17058-4629-4356-85BE-E6E832D8FD7A}" type="slidenum">
              <a:rPr lang="en-US" smtClean="0"/>
              <a:t>‹#›</a:t>
            </a:fld>
            <a:endParaRPr lang="en-US"/>
          </a:p>
        </p:txBody>
      </p:sp>
    </p:spTree>
    <p:extLst>
      <p:ext uri="{BB962C8B-B14F-4D97-AF65-F5344CB8AC3E}">
        <p14:creationId xmlns:p14="http://schemas.microsoft.com/office/powerpoint/2010/main" val="154909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D2FCF-642B-4EC8-98B7-E4FAB309A9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C8ADA34F-A3C5-4DC5-BA4F-ACA544339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F3EE86C8-1668-43B0-95EC-44D7B1A22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229E97-D7AF-4AEF-BF8C-6B5873B8ADD8}"/>
              </a:ext>
            </a:extLst>
          </p:cNvPr>
          <p:cNvSpPr>
            <a:spLocks noGrp="1"/>
          </p:cNvSpPr>
          <p:nvPr>
            <p:ph type="dt" sz="half" idx="10"/>
          </p:nvPr>
        </p:nvSpPr>
        <p:spPr/>
        <p:txBody>
          <a:bodyPr/>
          <a:lstStyle/>
          <a:p>
            <a:fld id="{FC3FF16D-3088-41EF-ACF9-2970415637E1}" type="datetimeFigureOut">
              <a:rPr lang="en-US" smtClean="0"/>
              <a:t>11/20/21</a:t>
            </a:fld>
            <a:endParaRPr lang="en-US"/>
          </a:p>
        </p:txBody>
      </p:sp>
      <p:sp>
        <p:nvSpPr>
          <p:cNvPr id="6" name="页脚占位符 5">
            <a:extLst>
              <a:ext uri="{FF2B5EF4-FFF2-40B4-BE49-F238E27FC236}">
                <a16:creationId xmlns:a16="http://schemas.microsoft.com/office/drawing/2014/main" id="{0018644D-10BF-4A8B-B2DE-5674E549C3E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9AE2FA3-105D-420E-9868-75B3EB062873}"/>
              </a:ext>
            </a:extLst>
          </p:cNvPr>
          <p:cNvSpPr>
            <a:spLocks noGrp="1"/>
          </p:cNvSpPr>
          <p:nvPr>
            <p:ph type="sldNum" sz="quarter" idx="12"/>
          </p:nvPr>
        </p:nvSpPr>
        <p:spPr/>
        <p:txBody>
          <a:bodyPr/>
          <a:lstStyle/>
          <a:p>
            <a:fld id="{CCB17058-4629-4356-85BE-E6E832D8FD7A}" type="slidenum">
              <a:rPr lang="en-US" smtClean="0"/>
              <a:t>‹#›</a:t>
            </a:fld>
            <a:endParaRPr lang="en-US"/>
          </a:p>
        </p:txBody>
      </p:sp>
    </p:spTree>
    <p:extLst>
      <p:ext uri="{BB962C8B-B14F-4D97-AF65-F5344CB8AC3E}">
        <p14:creationId xmlns:p14="http://schemas.microsoft.com/office/powerpoint/2010/main" val="822163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E65BC54-84EE-4EE6-BD05-5B61F4CED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8F46FC27-851A-43FA-B520-8FBCF7A8D6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6B01E7B-45CD-4875-B372-8BCF3C8CD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FF16D-3088-41EF-ACF9-2970415637E1}" type="datetimeFigureOut">
              <a:rPr lang="en-US" smtClean="0"/>
              <a:t>11/20/21</a:t>
            </a:fld>
            <a:endParaRPr lang="en-US"/>
          </a:p>
        </p:txBody>
      </p:sp>
      <p:sp>
        <p:nvSpPr>
          <p:cNvPr id="5" name="页脚占位符 4">
            <a:extLst>
              <a:ext uri="{FF2B5EF4-FFF2-40B4-BE49-F238E27FC236}">
                <a16:creationId xmlns:a16="http://schemas.microsoft.com/office/drawing/2014/main" id="{FA0F6311-AB08-4BA0-8507-BDF92ECEDF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F7BE06DC-C6FB-4833-BCB5-D9E1226A87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17058-4629-4356-85BE-E6E832D8FD7A}" type="slidenum">
              <a:rPr lang="en-US" smtClean="0"/>
              <a:t>‹#›</a:t>
            </a:fld>
            <a:endParaRPr lang="en-US"/>
          </a:p>
        </p:txBody>
      </p:sp>
    </p:spTree>
    <p:extLst>
      <p:ext uri="{BB962C8B-B14F-4D97-AF65-F5344CB8AC3E}">
        <p14:creationId xmlns:p14="http://schemas.microsoft.com/office/powerpoint/2010/main" val="3450812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notesSlide" Target="../notesSlides/notesSlide13.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4.xml"/><Relationship Id="rId7" Type="http://schemas.openxmlformats.org/officeDocument/2006/relationships/image" Target="../media/image10.sv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666DC-824B-4E14-9EF1-9AEAE994EFEC}"/>
              </a:ext>
            </a:extLst>
          </p:cNvPr>
          <p:cNvSpPr>
            <a:spLocks noGrp="1"/>
          </p:cNvSpPr>
          <p:nvPr>
            <p:ph type="ctrTitle"/>
          </p:nvPr>
        </p:nvSpPr>
        <p:spPr/>
        <p:txBody>
          <a:bodyPr/>
          <a:lstStyle/>
          <a:p>
            <a:r>
              <a:rPr lang="en-US"/>
              <a:t>COMP4433 Competition</a:t>
            </a:r>
          </a:p>
        </p:txBody>
      </p:sp>
      <p:sp>
        <p:nvSpPr>
          <p:cNvPr id="3" name="副标题 2">
            <a:extLst>
              <a:ext uri="{FF2B5EF4-FFF2-40B4-BE49-F238E27FC236}">
                <a16:creationId xmlns:a16="http://schemas.microsoft.com/office/drawing/2014/main" id="{DC19F9AA-E8C3-4D57-8343-FE28FA926682}"/>
              </a:ext>
            </a:extLst>
          </p:cNvPr>
          <p:cNvSpPr>
            <a:spLocks noGrp="1"/>
          </p:cNvSpPr>
          <p:nvPr>
            <p:ph type="subTitle" idx="1"/>
          </p:nvPr>
        </p:nvSpPr>
        <p:spPr>
          <a:xfrm>
            <a:off x="2900314" y="3705733"/>
            <a:ext cx="6733880" cy="555183"/>
          </a:xfrm>
        </p:spPr>
        <p:txBody>
          <a:bodyPr>
            <a:noAutofit/>
          </a:bodyPr>
          <a:lstStyle/>
          <a:p>
            <a:r>
              <a:rPr lang="en-US" sz="3200"/>
              <a:t>Kaggle’s House Price Prediction</a:t>
            </a:r>
          </a:p>
        </p:txBody>
      </p:sp>
      <p:sp>
        <p:nvSpPr>
          <p:cNvPr id="4" name="文本框 3">
            <a:extLst>
              <a:ext uri="{FF2B5EF4-FFF2-40B4-BE49-F238E27FC236}">
                <a16:creationId xmlns:a16="http://schemas.microsoft.com/office/drawing/2014/main" id="{42739720-A29A-4377-9529-70769F1CD07D}"/>
              </a:ext>
            </a:extLst>
          </p:cNvPr>
          <p:cNvSpPr txBox="1"/>
          <p:nvPr/>
        </p:nvSpPr>
        <p:spPr>
          <a:xfrm>
            <a:off x="3930562" y="4831299"/>
            <a:ext cx="5382705" cy="1323439"/>
          </a:xfrm>
          <a:prstGeom prst="rect">
            <a:avLst/>
          </a:prstGeom>
          <a:noFill/>
        </p:spPr>
        <p:txBody>
          <a:bodyPr wrap="square" rtlCol="0">
            <a:spAutoFit/>
          </a:bodyPr>
          <a:lstStyle/>
          <a:p>
            <a:r>
              <a:rPr lang="en-US" sz="2000"/>
              <a:t>Group Name : Supernova</a:t>
            </a:r>
          </a:p>
          <a:p>
            <a:r>
              <a:rPr lang="en-US" sz="2000"/>
              <a:t>Group member : DENG Xindi      18081072d</a:t>
            </a:r>
          </a:p>
          <a:p>
            <a:r>
              <a:rPr lang="en-US" sz="2000"/>
              <a:t>	               HUANG Raoyi  18082421d  </a:t>
            </a:r>
          </a:p>
          <a:p>
            <a:r>
              <a:rPr lang="en-US" sz="2000"/>
              <a:t>                               WANG Hewei  18081698d</a:t>
            </a:r>
            <a:endParaRPr lang="zh-CN" altLang="en-US" sz="2000"/>
          </a:p>
        </p:txBody>
      </p:sp>
      <p:graphicFrame>
        <p:nvGraphicFramePr>
          <p:cNvPr id="5" name="表格 4">
            <a:extLst>
              <a:ext uri="{FF2B5EF4-FFF2-40B4-BE49-F238E27FC236}">
                <a16:creationId xmlns:a16="http://schemas.microsoft.com/office/drawing/2014/main" id="{F7FB7AA6-195A-4F41-873D-2A470B0B8DFC}"/>
              </a:ext>
            </a:extLst>
          </p:cNvPr>
          <p:cNvGraphicFramePr>
            <a:graphicFrameLocks noGrp="1"/>
          </p:cNvGraphicFramePr>
          <p:nvPr>
            <p:extLst>
              <p:ext uri="{D42A27DB-BD31-4B8C-83A1-F6EECF244321}">
                <p14:modId xmlns:p14="http://schemas.microsoft.com/office/powerpoint/2010/main" val="452421007"/>
              </p:ext>
            </p:extLst>
          </p:nvPr>
        </p:nvGraphicFramePr>
        <p:xfrm>
          <a:off x="4959350" y="3883184"/>
          <a:ext cx="2273300" cy="236220"/>
        </p:xfrm>
        <a:graphic>
          <a:graphicData uri="http://schemas.openxmlformats.org/drawingml/2006/table">
            <a:tbl>
              <a:tblPr/>
              <a:tblGrid>
                <a:gridCol w="2273300">
                  <a:extLst>
                    <a:ext uri="{9D8B030D-6E8A-4147-A177-3AD203B41FA5}">
                      <a16:colId xmlns:a16="http://schemas.microsoft.com/office/drawing/2014/main" val="1592619389"/>
                    </a:ext>
                  </a:extLst>
                </a:gridCol>
              </a:tblGrid>
              <a:tr h="200025">
                <a:tc>
                  <a:txBody>
                    <a:bodyPr/>
                    <a:lstStyle/>
                    <a:p>
                      <a:pPr algn="ctr" fontAlgn="ctr"/>
                      <a:endParaRPr lang="en-US" sz="1200" b="0" i="0" u="none" strike="noStrike">
                        <a:solidFill>
                          <a:srgbClr val="000000"/>
                        </a:solidFill>
                        <a:effectLst/>
                        <a:latin typeface="Calibri" panose="020F0502020204030204" pitchFamily="34" charset="0"/>
                      </a:endParaRPr>
                    </a:p>
                  </a:txBody>
                  <a:tcPr marL="7620" marR="7620" marT="7620" anchor="ctr">
                    <a:lnL>
                      <a:noFill/>
                    </a:lnL>
                    <a:lnR>
                      <a:noFill/>
                    </a:lnR>
                    <a:lnT>
                      <a:noFill/>
                    </a:lnT>
                    <a:lnB>
                      <a:noFill/>
                    </a:lnB>
                  </a:tcPr>
                </a:tc>
                <a:extLst>
                  <a:ext uri="{0D108BD9-81ED-4DB2-BD59-A6C34878D82A}">
                    <a16:rowId xmlns:a16="http://schemas.microsoft.com/office/drawing/2014/main" val="1182092431"/>
                  </a:ext>
                </a:extLst>
              </a:tr>
            </a:tbl>
          </a:graphicData>
        </a:graphic>
      </p:graphicFrame>
    </p:spTree>
    <p:extLst>
      <p:ext uri="{BB962C8B-B14F-4D97-AF65-F5344CB8AC3E}">
        <p14:creationId xmlns:p14="http://schemas.microsoft.com/office/powerpoint/2010/main" val="1471487419"/>
      </p:ext>
    </p:extLst>
  </p:cSld>
  <p:clrMapOvr>
    <a:masterClrMapping/>
  </p:clrMapOvr>
  <mc:AlternateContent xmlns:mc="http://schemas.openxmlformats.org/markup-compatibility/2006" xmlns:p14="http://schemas.microsoft.com/office/powerpoint/2010/main">
    <mc:Choice Requires="p14">
      <p:transition spd="slow" p14:dur="2000" advTm="7602"/>
    </mc:Choice>
    <mc:Fallback xmlns="">
      <p:transition spd="slow" advTm="760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5301B-A964-49BD-A5D3-14F14C01C0D4}"/>
              </a:ext>
            </a:extLst>
          </p:cNvPr>
          <p:cNvSpPr>
            <a:spLocks noGrp="1"/>
          </p:cNvSpPr>
          <p:nvPr>
            <p:ph type="title"/>
          </p:nvPr>
        </p:nvSpPr>
        <p:spPr>
          <a:xfrm>
            <a:off x="504122" y="157930"/>
            <a:ext cx="7594908" cy="764512"/>
          </a:xfrm>
          <a:noFill/>
        </p:spPr>
        <p:txBody>
          <a:bodyPr vert="horz" lIns="91440" tIns="45720" rIns="91440" bIns="45720" rtlCol="0" anchor="b">
            <a:normAutofit/>
          </a:bodyPr>
          <a:lstStyle/>
          <a:p>
            <a:r>
              <a:rPr lang="en-US" sz="2800">
                <a:latin typeface="Times New Roman" panose="02020603050405020304" pitchFamily="18" charset="0"/>
                <a:cs typeface="Times New Roman" panose="02020603050405020304" pitchFamily="18" charset="0"/>
              </a:rPr>
              <a:t>3.1 Data cleaning  </a:t>
            </a:r>
          </a:p>
        </p:txBody>
      </p:sp>
      <p:sp>
        <p:nvSpPr>
          <p:cNvPr id="4" name="TextBox 5">
            <a:extLst>
              <a:ext uri="{FF2B5EF4-FFF2-40B4-BE49-F238E27FC236}">
                <a16:creationId xmlns:a16="http://schemas.microsoft.com/office/drawing/2014/main" id="{F97E9B60-0DD7-4F28-9848-3BA011C3C513}"/>
              </a:ext>
            </a:extLst>
          </p:cNvPr>
          <p:cNvSpPr txBox="1"/>
          <p:nvPr/>
        </p:nvSpPr>
        <p:spPr>
          <a:xfrm>
            <a:off x="896809" y="1168663"/>
            <a:ext cx="305424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3.1.2 fill in missing values</a:t>
            </a:r>
            <a:endParaRPr lang="en-CN" sz="200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8B2A9DAD-30F9-40F7-A94D-C863424885F7}"/>
              </a:ext>
            </a:extLst>
          </p:cNvPr>
          <p:cNvSpPr/>
          <p:nvPr/>
        </p:nvSpPr>
        <p:spPr>
          <a:xfrm>
            <a:off x="896809" y="3273370"/>
            <a:ext cx="781235" cy="7457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NA</a:t>
            </a:r>
            <a:endParaRPr lang="zh-CN" altLang="en-US"/>
          </a:p>
        </p:txBody>
      </p:sp>
      <p:sp>
        <p:nvSpPr>
          <p:cNvPr id="23" name="矩形 22">
            <a:extLst>
              <a:ext uri="{FF2B5EF4-FFF2-40B4-BE49-F238E27FC236}">
                <a16:creationId xmlns:a16="http://schemas.microsoft.com/office/drawing/2014/main" id="{A25C9164-EA5F-49C4-8595-C4B0F5014743}"/>
              </a:ext>
            </a:extLst>
          </p:cNvPr>
          <p:cNvSpPr/>
          <p:nvPr/>
        </p:nvSpPr>
        <p:spPr>
          <a:xfrm>
            <a:off x="3681275" y="3429000"/>
            <a:ext cx="2280084" cy="4236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800"/>
              <a:t> missing value </a:t>
            </a:r>
            <a:endParaRPr lang="zh-CN" altLang="en-US" sz="1800"/>
          </a:p>
        </p:txBody>
      </p:sp>
      <p:cxnSp>
        <p:nvCxnSpPr>
          <p:cNvPr id="25" name="直接箭头连接符 24">
            <a:extLst>
              <a:ext uri="{FF2B5EF4-FFF2-40B4-BE49-F238E27FC236}">
                <a16:creationId xmlns:a16="http://schemas.microsoft.com/office/drawing/2014/main" id="{124DD1AE-7913-41C0-8088-860FBBD6EF49}"/>
              </a:ext>
            </a:extLst>
          </p:cNvPr>
          <p:cNvCxnSpPr>
            <a:stCxn id="3" idx="3"/>
            <a:endCxn id="23" idx="1"/>
          </p:cNvCxnSpPr>
          <p:nvPr/>
        </p:nvCxnSpPr>
        <p:spPr>
          <a:xfrm flipV="1">
            <a:off x="1678044" y="3640847"/>
            <a:ext cx="2003231" cy="5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7612575"/>
      </p:ext>
    </p:extLst>
  </p:cSld>
  <p:clrMapOvr>
    <a:masterClrMapping/>
  </p:clrMapOvr>
  <mc:AlternateContent xmlns:mc="http://schemas.openxmlformats.org/markup-compatibility/2006" xmlns:p14="http://schemas.microsoft.com/office/powerpoint/2010/main">
    <mc:Choice Requires="p14">
      <p:transition spd="slow" p14:dur="2000" advTm="4328"/>
    </mc:Choice>
    <mc:Fallback xmlns="">
      <p:transition spd="slow" advTm="43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5301B-A964-49BD-A5D3-14F14C01C0D4}"/>
              </a:ext>
            </a:extLst>
          </p:cNvPr>
          <p:cNvSpPr>
            <a:spLocks noGrp="1"/>
          </p:cNvSpPr>
          <p:nvPr>
            <p:ph type="title"/>
          </p:nvPr>
        </p:nvSpPr>
        <p:spPr>
          <a:xfrm>
            <a:off x="504122" y="157930"/>
            <a:ext cx="7594908" cy="764512"/>
          </a:xfrm>
          <a:noFill/>
        </p:spPr>
        <p:txBody>
          <a:bodyPr vert="horz" lIns="91440" tIns="45720" rIns="91440" bIns="45720" rtlCol="0" anchor="b">
            <a:normAutofit/>
          </a:bodyPr>
          <a:lstStyle/>
          <a:p>
            <a:r>
              <a:rPr lang="en-US" sz="2800">
                <a:latin typeface="Times New Roman" panose="02020603050405020304" pitchFamily="18" charset="0"/>
                <a:cs typeface="Times New Roman" panose="02020603050405020304" pitchFamily="18" charset="0"/>
              </a:rPr>
              <a:t>3.1 Data cleaning  </a:t>
            </a:r>
          </a:p>
        </p:txBody>
      </p:sp>
      <p:sp>
        <p:nvSpPr>
          <p:cNvPr id="4" name="TextBox 5">
            <a:extLst>
              <a:ext uri="{FF2B5EF4-FFF2-40B4-BE49-F238E27FC236}">
                <a16:creationId xmlns:a16="http://schemas.microsoft.com/office/drawing/2014/main" id="{F97E9B60-0DD7-4F28-9848-3BA011C3C513}"/>
              </a:ext>
            </a:extLst>
          </p:cNvPr>
          <p:cNvSpPr txBox="1"/>
          <p:nvPr/>
        </p:nvSpPr>
        <p:spPr>
          <a:xfrm>
            <a:off x="896809" y="1168663"/>
            <a:ext cx="305424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3.1.2 fill in missing values</a:t>
            </a:r>
            <a:endParaRPr lang="en-CN" sz="200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8B2A9DAD-30F9-40F7-A94D-C863424885F7}"/>
              </a:ext>
            </a:extLst>
          </p:cNvPr>
          <p:cNvSpPr/>
          <p:nvPr/>
        </p:nvSpPr>
        <p:spPr>
          <a:xfrm>
            <a:off x="896809" y="3273370"/>
            <a:ext cx="781235" cy="7457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NA</a:t>
            </a:r>
            <a:endParaRPr lang="zh-CN" altLang="en-US"/>
          </a:p>
        </p:txBody>
      </p:sp>
      <p:sp>
        <p:nvSpPr>
          <p:cNvPr id="6" name="文本框 5">
            <a:extLst>
              <a:ext uri="{FF2B5EF4-FFF2-40B4-BE49-F238E27FC236}">
                <a16:creationId xmlns:a16="http://schemas.microsoft.com/office/drawing/2014/main" id="{78446F32-1B37-4CA0-9FF0-9F48F8036728}"/>
              </a:ext>
            </a:extLst>
          </p:cNvPr>
          <p:cNvSpPr txBox="1"/>
          <p:nvPr/>
        </p:nvSpPr>
        <p:spPr>
          <a:xfrm>
            <a:off x="2099316" y="2063681"/>
            <a:ext cx="1233512" cy="646331"/>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t>numerical features</a:t>
            </a:r>
            <a:endParaRPr lang="zh-CN" altLang="en-US" sz="1800"/>
          </a:p>
        </p:txBody>
      </p:sp>
      <p:sp>
        <p:nvSpPr>
          <p:cNvPr id="9" name="矩形 8">
            <a:extLst>
              <a:ext uri="{FF2B5EF4-FFF2-40B4-BE49-F238E27FC236}">
                <a16:creationId xmlns:a16="http://schemas.microsoft.com/office/drawing/2014/main" id="{03390715-29FE-422A-ACEE-D60F7208C583}"/>
              </a:ext>
            </a:extLst>
          </p:cNvPr>
          <p:cNvSpPr/>
          <p:nvPr/>
        </p:nvSpPr>
        <p:spPr>
          <a:xfrm>
            <a:off x="3681275" y="3781551"/>
            <a:ext cx="2280084" cy="4236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800"/>
              <a:t> candidate of variable </a:t>
            </a:r>
            <a:endParaRPr lang="zh-CN" altLang="en-US" sz="1800"/>
          </a:p>
        </p:txBody>
      </p:sp>
      <p:sp>
        <p:nvSpPr>
          <p:cNvPr id="17" name="矩形 16">
            <a:extLst>
              <a:ext uri="{FF2B5EF4-FFF2-40B4-BE49-F238E27FC236}">
                <a16:creationId xmlns:a16="http://schemas.microsoft.com/office/drawing/2014/main" id="{7C2F0AE8-6021-4D77-A39A-199E3AF8B912}"/>
              </a:ext>
            </a:extLst>
          </p:cNvPr>
          <p:cNvSpPr/>
          <p:nvPr/>
        </p:nvSpPr>
        <p:spPr>
          <a:xfrm>
            <a:off x="3681275" y="2174999"/>
            <a:ext cx="2280084" cy="4236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800"/>
              <a:t> missing value </a:t>
            </a:r>
            <a:endParaRPr lang="zh-CN" altLang="en-US" sz="1800"/>
          </a:p>
        </p:txBody>
      </p:sp>
      <p:sp>
        <p:nvSpPr>
          <p:cNvPr id="21" name="文本框 20">
            <a:extLst>
              <a:ext uri="{FF2B5EF4-FFF2-40B4-BE49-F238E27FC236}">
                <a16:creationId xmlns:a16="http://schemas.microsoft.com/office/drawing/2014/main" id="{24BFFAAD-868D-458E-A0F5-CDEB36B7B162}"/>
              </a:ext>
            </a:extLst>
          </p:cNvPr>
          <p:cNvSpPr txBox="1"/>
          <p:nvPr/>
        </p:nvSpPr>
        <p:spPr>
          <a:xfrm>
            <a:off x="2099316" y="4482318"/>
            <a:ext cx="1233512" cy="646331"/>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t>categorical features</a:t>
            </a:r>
            <a:endParaRPr lang="zh-CN" altLang="en-US" sz="1800"/>
          </a:p>
        </p:txBody>
      </p:sp>
      <p:sp>
        <p:nvSpPr>
          <p:cNvPr id="22" name="矩形 21">
            <a:extLst>
              <a:ext uri="{FF2B5EF4-FFF2-40B4-BE49-F238E27FC236}">
                <a16:creationId xmlns:a16="http://schemas.microsoft.com/office/drawing/2014/main" id="{A586C4C8-FA05-4EB4-B174-95F8B5EFF044}"/>
              </a:ext>
            </a:extLst>
          </p:cNvPr>
          <p:cNvSpPr/>
          <p:nvPr/>
        </p:nvSpPr>
        <p:spPr>
          <a:xfrm>
            <a:off x="3681275" y="5564865"/>
            <a:ext cx="2280084" cy="4236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800"/>
              <a:t> missing value </a:t>
            </a:r>
            <a:endParaRPr lang="zh-CN" altLang="en-US" sz="1800"/>
          </a:p>
        </p:txBody>
      </p:sp>
      <p:cxnSp>
        <p:nvCxnSpPr>
          <p:cNvPr id="29" name="连接符: 肘形 28">
            <a:extLst>
              <a:ext uri="{FF2B5EF4-FFF2-40B4-BE49-F238E27FC236}">
                <a16:creationId xmlns:a16="http://schemas.microsoft.com/office/drawing/2014/main" id="{EC0BA89A-06BE-428C-862E-F0263213AC8F}"/>
              </a:ext>
            </a:extLst>
          </p:cNvPr>
          <p:cNvCxnSpPr>
            <a:stCxn id="3" idx="3"/>
            <a:endCxn id="6" idx="1"/>
          </p:cNvCxnSpPr>
          <p:nvPr/>
        </p:nvCxnSpPr>
        <p:spPr>
          <a:xfrm flipV="1">
            <a:off x="1678044" y="2386847"/>
            <a:ext cx="421272" cy="12593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8C8AEA03-EB1D-411C-9667-B0C7F93B1720}"/>
              </a:ext>
            </a:extLst>
          </p:cNvPr>
          <p:cNvCxnSpPr>
            <a:stCxn id="3" idx="3"/>
            <a:endCxn id="21" idx="1"/>
          </p:cNvCxnSpPr>
          <p:nvPr/>
        </p:nvCxnSpPr>
        <p:spPr>
          <a:xfrm>
            <a:off x="1678044" y="3646232"/>
            <a:ext cx="421272" cy="1159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连接符: 肘形 32">
            <a:extLst>
              <a:ext uri="{FF2B5EF4-FFF2-40B4-BE49-F238E27FC236}">
                <a16:creationId xmlns:a16="http://schemas.microsoft.com/office/drawing/2014/main" id="{82A40F2F-0F2F-4F2E-B37F-D18D554BBE12}"/>
              </a:ext>
            </a:extLst>
          </p:cNvPr>
          <p:cNvCxnSpPr>
            <a:stCxn id="6" idx="3"/>
            <a:endCxn id="17" idx="1"/>
          </p:cNvCxnSpPr>
          <p:nvPr/>
        </p:nvCxnSpPr>
        <p:spPr>
          <a:xfrm flipV="1">
            <a:off x="3332828" y="2386846"/>
            <a:ext cx="34844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A9EB41C6-6326-43D8-AB45-F675F4AF730A}"/>
              </a:ext>
            </a:extLst>
          </p:cNvPr>
          <p:cNvCxnSpPr>
            <a:stCxn id="21" idx="3"/>
            <a:endCxn id="22" idx="1"/>
          </p:cNvCxnSpPr>
          <p:nvPr/>
        </p:nvCxnSpPr>
        <p:spPr>
          <a:xfrm>
            <a:off x="3332828" y="4805484"/>
            <a:ext cx="348447" cy="9712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连接符: 肘形 37">
            <a:extLst>
              <a:ext uri="{FF2B5EF4-FFF2-40B4-BE49-F238E27FC236}">
                <a16:creationId xmlns:a16="http://schemas.microsoft.com/office/drawing/2014/main" id="{51AB9923-5639-4DCD-842C-8F71A0669472}"/>
              </a:ext>
            </a:extLst>
          </p:cNvPr>
          <p:cNvCxnSpPr>
            <a:stCxn id="21" idx="3"/>
            <a:endCxn id="9" idx="1"/>
          </p:cNvCxnSpPr>
          <p:nvPr/>
        </p:nvCxnSpPr>
        <p:spPr>
          <a:xfrm flipV="1">
            <a:off x="3332828" y="3993398"/>
            <a:ext cx="348447" cy="8120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7604F979-8BC1-4D12-83D7-34418484C84B}"/>
              </a:ext>
            </a:extLst>
          </p:cNvPr>
          <p:cNvSpPr txBox="1"/>
          <p:nvPr/>
        </p:nvSpPr>
        <p:spPr>
          <a:xfrm>
            <a:off x="6230643" y="1844027"/>
            <a:ext cx="6162394" cy="646331"/>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t>most ‘NA’ means the inexistence of corresponding object </a:t>
            </a:r>
          </a:p>
          <a:p>
            <a:r>
              <a:rPr lang="en-US" altLang="zh-CN" sz="1800"/>
              <a:t>(e.g., garage for “</a:t>
            </a:r>
            <a:r>
              <a:rPr lang="en-US" altLang="zh-CN" sz="1800" err="1"/>
              <a:t>GarageArea</a:t>
            </a:r>
            <a:r>
              <a:rPr lang="en-US" altLang="zh-CN" sz="1800"/>
              <a:t>”)</a:t>
            </a:r>
            <a:endParaRPr lang="zh-CN" altLang="en-US" sz="1800"/>
          </a:p>
        </p:txBody>
      </p:sp>
      <p:sp>
        <p:nvSpPr>
          <p:cNvPr id="47" name="箭头: 下 46">
            <a:extLst>
              <a:ext uri="{FF2B5EF4-FFF2-40B4-BE49-F238E27FC236}">
                <a16:creationId xmlns:a16="http://schemas.microsoft.com/office/drawing/2014/main" id="{F4D0369F-C2EF-4EB5-8258-B181C5983782}"/>
              </a:ext>
            </a:extLst>
          </p:cNvPr>
          <p:cNvSpPr/>
          <p:nvPr/>
        </p:nvSpPr>
        <p:spPr>
          <a:xfrm>
            <a:off x="7934703" y="2497088"/>
            <a:ext cx="168676" cy="209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405C12AB-7E96-4ACF-AC26-0964D6FCAB02}"/>
              </a:ext>
            </a:extLst>
          </p:cNvPr>
          <p:cNvSpPr txBox="1"/>
          <p:nvPr/>
        </p:nvSpPr>
        <p:spPr>
          <a:xfrm>
            <a:off x="5989465" y="3577196"/>
            <a:ext cx="6162395" cy="369332"/>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t>‘NA’ means “the object does not exist” rather than missing value</a:t>
            </a:r>
            <a:endParaRPr lang="zh-CN" altLang="en-US" sz="1800"/>
          </a:p>
        </p:txBody>
      </p:sp>
      <p:sp>
        <p:nvSpPr>
          <p:cNvPr id="61" name="文本框 60">
            <a:extLst>
              <a:ext uri="{FF2B5EF4-FFF2-40B4-BE49-F238E27FC236}">
                <a16:creationId xmlns:a16="http://schemas.microsoft.com/office/drawing/2014/main" id="{9F057CFD-A36B-41A7-9A4A-47EC64EF5802}"/>
              </a:ext>
            </a:extLst>
          </p:cNvPr>
          <p:cNvSpPr txBox="1"/>
          <p:nvPr/>
        </p:nvSpPr>
        <p:spPr>
          <a:xfrm>
            <a:off x="7156371" y="4128073"/>
            <a:ext cx="2746991" cy="369332"/>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t>fill in ‘NA’ in form of string</a:t>
            </a:r>
            <a:endParaRPr lang="zh-CN" altLang="en-US" sz="1800"/>
          </a:p>
        </p:txBody>
      </p:sp>
      <p:sp>
        <p:nvSpPr>
          <p:cNvPr id="62" name="文本框 61">
            <a:extLst>
              <a:ext uri="{FF2B5EF4-FFF2-40B4-BE49-F238E27FC236}">
                <a16:creationId xmlns:a16="http://schemas.microsoft.com/office/drawing/2014/main" id="{358CF07A-4894-4346-9E0B-F66122F37F05}"/>
              </a:ext>
            </a:extLst>
          </p:cNvPr>
          <p:cNvSpPr txBox="1"/>
          <p:nvPr/>
        </p:nvSpPr>
        <p:spPr>
          <a:xfrm>
            <a:off x="7900286" y="2726807"/>
            <a:ext cx="645274" cy="369332"/>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t>0</a:t>
            </a:r>
            <a:endParaRPr lang="zh-CN" altLang="en-US" sz="1800"/>
          </a:p>
        </p:txBody>
      </p:sp>
      <p:sp>
        <p:nvSpPr>
          <p:cNvPr id="64" name="箭头: 下 63">
            <a:extLst>
              <a:ext uri="{FF2B5EF4-FFF2-40B4-BE49-F238E27FC236}">
                <a16:creationId xmlns:a16="http://schemas.microsoft.com/office/drawing/2014/main" id="{D5280F6F-6F8B-45E2-A8D1-A5C917060584}"/>
              </a:ext>
            </a:extLst>
          </p:cNvPr>
          <p:cNvSpPr/>
          <p:nvPr/>
        </p:nvSpPr>
        <p:spPr>
          <a:xfrm>
            <a:off x="8445529" y="3933151"/>
            <a:ext cx="168676" cy="209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DB485DBE-2640-4F00-AC1F-A7B610C874A5}"/>
              </a:ext>
            </a:extLst>
          </p:cNvPr>
          <p:cNvSpPr txBox="1"/>
          <p:nvPr/>
        </p:nvSpPr>
        <p:spPr>
          <a:xfrm>
            <a:off x="8265664" y="5713121"/>
            <a:ext cx="1463702" cy="369332"/>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t>fill in mode </a:t>
            </a:r>
            <a:endParaRPr lang="zh-CN" altLang="en-US" sz="1800"/>
          </a:p>
        </p:txBody>
      </p:sp>
      <p:sp>
        <p:nvSpPr>
          <p:cNvPr id="66" name="文本框 65">
            <a:extLst>
              <a:ext uri="{FF2B5EF4-FFF2-40B4-BE49-F238E27FC236}">
                <a16:creationId xmlns:a16="http://schemas.microsoft.com/office/drawing/2014/main" id="{D2C59A5B-0CAB-45EA-8095-7B871E950410}"/>
              </a:ext>
            </a:extLst>
          </p:cNvPr>
          <p:cNvSpPr txBox="1"/>
          <p:nvPr/>
        </p:nvSpPr>
        <p:spPr>
          <a:xfrm>
            <a:off x="5989465" y="5241699"/>
            <a:ext cx="6323860" cy="369332"/>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t>choose simple way because of the small number of missing values</a:t>
            </a:r>
            <a:endParaRPr lang="zh-CN" altLang="en-US" sz="1800"/>
          </a:p>
        </p:txBody>
      </p:sp>
      <p:sp>
        <p:nvSpPr>
          <p:cNvPr id="67" name="文本框 66">
            <a:extLst>
              <a:ext uri="{FF2B5EF4-FFF2-40B4-BE49-F238E27FC236}">
                <a16:creationId xmlns:a16="http://schemas.microsoft.com/office/drawing/2014/main" id="{2C0F5C2C-D8B7-4E91-8388-236518A8A0E6}"/>
              </a:ext>
            </a:extLst>
          </p:cNvPr>
          <p:cNvSpPr txBox="1"/>
          <p:nvPr/>
        </p:nvSpPr>
        <p:spPr>
          <a:xfrm>
            <a:off x="6462943" y="6196435"/>
            <a:ext cx="5504155" cy="369332"/>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t>TODO: ARM, Decision Tree (Classification/Regression)</a:t>
            </a:r>
            <a:endParaRPr lang="zh-CN" altLang="en-US" sz="1800"/>
          </a:p>
        </p:txBody>
      </p:sp>
      <p:sp>
        <p:nvSpPr>
          <p:cNvPr id="68" name="箭头: 下 67">
            <a:extLst>
              <a:ext uri="{FF2B5EF4-FFF2-40B4-BE49-F238E27FC236}">
                <a16:creationId xmlns:a16="http://schemas.microsoft.com/office/drawing/2014/main" id="{19E5EBC9-FBDC-44F3-81E5-D41E0B746074}"/>
              </a:ext>
            </a:extLst>
          </p:cNvPr>
          <p:cNvSpPr/>
          <p:nvPr/>
        </p:nvSpPr>
        <p:spPr>
          <a:xfrm>
            <a:off x="8822183" y="5599139"/>
            <a:ext cx="168676" cy="209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箭头: 下 68">
            <a:extLst>
              <a:ext uri="{FF2B5EF4-FFF2-40B4-BE49-F238E27FC236}">
                <a16:creationId xmlns:a16="http://schemas.microsoft.com/office/drawing/2014/main" id="{8F043F82-5E0A-492C-B0F1-9B298784EE4E}"/>
              </a:ext>
            </a:extLst>
          </p:cNvPr>
          <p:cNvSpPr/>
          <p:nvPr/>
        </p:nvSpPr>
        <p:spPr>
          <a:xfrm>
            <a:off x="8831798" y="6091934"/>
            <a:ext cx="168676" cy="209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529366198"/>
      </p:ext>
    </p:extLst>
  </p:cSld>
  <p:clrMapOvr>
    <a:masterClrMapping/>
  </p:clrMapOvr>
  <mc:AlternateContent xmlns:mc="http://schemas.openxmlformats.org/markup-compatibility/2006" xmlns:p14="http://schemas.microsoft.com/office/powerpoint/2010/main">
    <mc:Choice Requires="p14">
      <p:transition spd="slow" p14:dur="2000" advTm="56480"/>
    </mc:Choice>
    <mc:Fallback xmlns="">
      <p:transition spd="slow" advTm="564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6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60"/>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61"/>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7" grpId="0" animBg="1"/>
      <p:bldP spid="21" grpId="0"/>
      <p:bldP spid="22" grpId="0" animBg="1"/>
      <p:bldP spid="40" grpId="0"/>
      <p:bldP spid="40" grpId="1"/>
      <p:bldP spid="47" grpId="0" animBg="1"/>
      <p:bldP spid="47" grpId="1" animBg="1"/>
      <p:bldP spid="60" grpId="0"/>
      <p:bldP spid="60" grpId="1"/>
      <p:bldP spid="61" grpId="0"/>
      <p:bldP spid="61" grpId="1"/>
      <p:bldP spid="62" grpId="0"/>
      <p:bldP spid="62" grpId="1"/>
      <p:bldP spid="64" grpId="0" animBg="1"/>
      <p:bldP spid="64" grpId="1" animBg="1"/>
      <p:bldP spid="65" grpId="0"/>
      <p:bldP spid="66" grpId="0"/>
      <p:bldP spid="67" grpId="0"/>
      <p:bldP spid="68" grpId="0" animBg="1"/>
      <p:bldP spid="6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5301B-A964-49BD-A5D3-14F14C01C0D4}"/>
              </a:ext>
            </a:extLst>
          </p:cNvPr>
          <p:cNvSpPr>
            <a:spLocks noGrp="1"/>
          </p:cNvSpPr>
          <p:nvPr>
            <p:ph type="title"/>
          </p:nvPr>
        </p:nvSpPr>
        <p:spPr>
          <a:xfrm>
            <a:off x="504122" y="157930"/>
            <a:ext cx="7594908" cy="764512"/>
          </a:xfrm>
          <a:noFill/>
        </p:spPr>
        <p:txBody>
          <a:bodyPr vert="horz" lIns="91440" tIns="45720" rIns="91440" bIns="45720" rtlCol="0" anchor="b">
            <a:normAutofit/>
          </a:bodyPr>
          <a:lstStyle/>
          <a:p>
            <a:r>
              <a:rPr lang="en-US" sz="2800">
                <a:latin typeface="Times New Roman" panose="02020603050405020304" pitchFamily="18" charset="0"/>
                <a:cs typeface="Times New Roman" panose="02020603050405020304" pitchFamily="18" charset="0"/>
              </a:rPr>
              <a:t>3.1 Data cleaning  </a:t>
            </a:r>
          </a:p>
        </p:txBody>
      </p:sp>
      <p:sp>
        <p:nvSpPr>
          <p:cNvPr id="4" name="TextBox 5">
            <a:extLst>
              <a:ext uri="{FF2B5EF4-FFF2-40B4-BE49-F238E27FC236}">
                <a16:creationId xmlns:a16="http://schemas.microsoft.com/office/drawing/2014/main" id="{F97E9B60-0DD7-4F28-9848-3BA011C3C513}"/>
              </a:ext>
            </a:extLst>
          </p:cNvPr>
          <p:cNvSpPr txBox="1"/>
          <p:nvPr/>
        </p:nvSpPr>
        <p:spPr>
          <a:xfrm>
            <a:off x="896809" y="1168663"/>
            <a:ext cx="305424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3.1.3 resolve inconsistence</a:t>
            </a:r>
            <a:endParaRPr lang="en-CN" sz="200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CBBC431-8795-4302-9D14-6F153CE61AF6}"/>
              </a:ext>
            </a:extLst>
          </p:cNvPr>
          <p:cNvSpPr txBox="1"/>
          <p:nvPr/>
        </p:nvSpPr>
        <p:spPr>
          <a:xfrm>
            <a:off x="1777795" y="2262090"/>
            <a:ext cx="6918734" cy="369332"/>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t>    Is it possible that </a:t>
            </a:r>
            <a:r>
              <a:rPr lang="en-US" altLang="zh-CN" sz="1800">
                <a:solidFill>
                  <a:srgbClr val="0070C0"/>
                </a:solidFill>
              </a:rPr>
              <a:t>“</a:t>
            </a:r>
            <a:r>
              <a:rPr lang="en-US" altLang="zh-CN" sz="1800" err="1">
                <a:solidFill>
                  <a:srgbClr val="0070C0"/>
                </a:solidFill>
              </a:rPr>
              <a:t>GarageType</a:t>
            </a:r>
            <a:r>
              <a:rPr lang="en-US" altLang="zh-CN" sz="1800">
                <a:solidFill>
                  <a:srgbClr val="0070C0"/>
                </a:solidFill>
              </a:rPr>
              <a:t>” = NA   </a:t>
            </a:r>
            <a:r>
              <a:rPr lang="en-US" altLang="zh-CN" sz="1800"/>
              <a:t>and   </a:t>
            </a:r>
            <a:r>
              <a:rPr lang="en-US" altLang="zh-CN" sz="1800">
                <a:solidFill>
                  <a:schemeClr val="accent2"/>
                </a:solidFill>
              </a:rPr>
              <a:t>“</a:t>
            </a:r>
            <a:r>
              <a:rPr lang="en-US" altLang="zh-CN" sz="1800" err="1">
                <a:solidFill>
                  <a:schemeClr val="accent2"/>
                </a:solidFill>
              </a:rPr>
              <a:t>GarageCond</a:t>
            </a:r>
            <a:r>
              <a:rPr lang="en-US" altLang="zh-CN" sz="1800">
                <a:solidFill>
                  <a:schemeClr val="accent2"/>
                </a:solidFill>
              </a:rPr>
              <a:t>” != NA?   </a:t>
            </a:r>
            <a:endParaRPr lang="zh-CN" altLang="en-US" sz="1800">
              <a:solidFill>
                <a:schemeClr val="accent2"/>
              </a:solidFill>
            </a:endParaRPr>
          </a:p>
        </p:txBody>
      </p:sp>
      <p:sp>
        <p:nvSpPr>
          <p:cNvPr id="5" name="文本框 4">
            <a:extLst>
              <a:ext uri="{FF2B5EF4-FFF2-40B4-BE49-F238E27FC236}">
                <a16:creationId xmlns:a16="http://schemas.microsoft.com/office/drawing/2014/main" id="{53566050-2B94-49E8-A41E-DAA842A61107}"/>
              </a:ext>
            </a:extLst>
          </p:cNvPr>
          <p:cNvSpPr txBox="1"/>
          <p:nvPr/>
        </p:nvSpPr>
        <p:spPr>
          <a:xfrm>
            <a:off x="3645505" y="2729781"/>
            <a:ext cx="6772820" cy="369332"/>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solidFill>
                  <a:srgbClr val="0070C0"/>
                </a:solidFill>
              </a:rPr>
              <a:t>Garage does not exist </a:t>
            </a:r>
            <a:endParaRPr lang="zh-CN" altLang="en-US" sz="1800">
              <a:solidFill>
                <a:schemeClr val="accent2"/>
              </a:solidFill>
            </a:endParaRPr>
          </a:p>
        </p:txBody>
      </p:sp>
      <p:sp>
        <p:nvSpPr>
          <p:cNvPr id="3" name="箭头: 下 2">
            <a:extLst>
              <a:ext uri="{FF2B5EF4-FFF2-40B4-BE49-F238E27FC236}">
                <a16:creationId xmlns:a16="http://schemas.microsoft.com/office/drawing/2014/main" id="{B8621660-0CAF-4891-A11E-20DAADF378FC}"/>
              </a:ext>
            </a:extLst>
          </p:cNvPr>
          <p:cNvSpPr/>
          <p:nvPr/>
        </p:nvSpPr>
        <p:spPr>
          <a:xfrm>
            <a:off x="4824918" y="2637448"/>
            <a:ext cx="126460" cy="164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下 6">
            <a:extLst>
              <a:ext uri="{FF2B5EF4-FFF2-40B4-BE49-F238E27FC236}">
                <a16:creationId xmlns:a16="http://schemas.microsoft.com/office/drawing/2014/main" id="{35F9CB6C-44EA-43C0-8C81-268E1F600A42}"/>
              </a:ext>
            </a:extLst>
          </p:cNvPr>
          <p:cNvSpPr/>
          <p:nvPr/>
        </p:nvSpPr>
        <p:spPr>
          <a:xfrm>
            <a:off x="7031915" y="2637448"/>
            <a:ext cx="126460" cy="16411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6E002694-3265-48D9-A942-4ABC8DF7AC87}"/>
              </a:ext>
            </a:extLst>
          </p:cNvPr>
          <p:cNvSpPr txBox="1"/>
          <p:nvPr/>
        </p:nvSpPr>
        <p:spPr>
          <a:xfrm>
            <a:off x="1777795" y="3319476"/>
            <a:ext cx="6918734" cy="369332"/>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t>    NO! Inconsistence! </a:t>
            </a:r>
            <a:endParaRPr lang="zh-CN" altLang="en-US" sz="1800">
              <a:solidFill>
                <a:schemeClr val="accent2"/>
              </a:solidFill>
            </a:endParaRPr>
          </a:p>
        </p:txBody>
      </p:sp>
      <p:sp>
        <p:nvSpPr>
          <p:cNvPr id="9" name="文本框 8">
            <a:extLst>
              <a:ext uri="{FF2B5EF4-FFF2-40B4-BE49-F238E27FC236}">
                <a16:creationId xmlns:a16="http://schemas.microsoft.com/office/drawing/2014/main" id="{C6D18E69-F555-4D16-95C8-1E3F58479DB5}"/>
              </a:ext>
            </a:extLst>
          </p:cNvPr>
          <p:cNvSpPr txBox="1"/>
          <p:nvPr/>
        </p:nvSpPr>
        <p:spPr>
          <a:xfrm>
            <a:off x="1777796" y="5880065"/>
            <a:ext cx="6918734" cy="369332"/>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t>               remove that line</a:t>
            </a:r>
            <a:endParaRPr lang="zh-CN" altLang="en-US" sz="1800">
              <a:solidFill>
                <a:schemeClr val="accent2"/>
              </a:solidFill>
            </a:endParaRPr>
          </a:p>
        </p:txBody>
      </p:sp>
      <p:sp>
        <p:nvSpPr>
          <p:cNvPr id="10" name="矩形 9">
            <a:extLst>
              <a:ext uri="{FF2B5EF4-FFF2-40B4-BE49-F238E27FC236}">
                <a16:creationId xmlns:a16="http://schemas.microsoft.com/office/drawing/2014/main" id="{1CEEAFC0-FD45-498B-A0A6-7DB70D36B459}"/>
              </a:ext>
            </a:extLst>
          </p:cNvPr>
          <p:cNvSpPr/>
          <p:nvPr/>
        </p:nvSpPr>
        <p:spPr>
          <a:xfrm>
            <a:off x="1580798" y="2231757"/>
            <a:ext cx="393993"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Q</a:t>
            </a:r>
            <a:endParaRPr lang="zh-CN" altLang="en-US"/>
          </a:p>
        </p:txBody>
      </p:sp>
      <p:sp>
        <p:nvSpPr>
          <p:cNvPr id="11" name="矩形 10">
            <a:extLst>
              <a:ext uri="{FF2B5EF4-FFF2-40B4-BE49-F238E27FC236}">
                <a16:creationId xmlns:a16="http://schemas.microsoft.com/office/drawing/2014/main" id="{AD049874-E620-45F5-94F0-B5AB551F967E}"/>
              </a:ext>
            </a:extLst>
          </p:cNvPr>
          <p:cNvSpPr/>
          <p:nvPr/>
        </p:nvSpPr>
        <p:spPr>
          <a:xfrm>
            <a:off x="1580798" y="3304087"/>
            <a:ext cx="393993"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A</a:t>
            </a:r>
            <a:endParaRPr lang="zh-CN" altLang="en-US"/>
          </a:p>
        </p:txBody>
      </p:sp>
      <p:sp>
        <p:nvSpPr>
          <p:cNvPr id="12" name="矩形 11">
            <a:extLst>
              <a:ext uri="{FF2B5EF4-FFF2-40B4-BE49-F238E27FC236}">
                <a16:creationId xmlns:a16="http://schemas.microsoft.com/office/drawing/2014/main" id="{574E1154-7244-431B-852C-2A323802C170}"/>
              </a:ext>
            </a:extLst>
          </p:cNvPr>
          <p:cNvSpPr/>
          <p:nvPr/>
        </p:nvSpPr>
        <p:spPr>
          <a:xfrm>
            <a:off x="1580798" y="5908955"/>
            <a:ext cx="1045670"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Solution</a:t>
            </a:r>
            <a:endParaRPr lang="zh-CN" altLang="en-US"/>
          </a:p>
        </p:txBody>
      </p:sp>
      <p:sp>
        <p:nvSpPr>
          <p:cNvPr id="14" name="文本框 13">
            <a:extLst>
              <a:ext uri="{FF2B5EF4-FFF2-40B4-BE49-F238E27FC236}">
                <a16:creationId xmlns:a16="http://schemas.microsoft.com/office/drawing/2014/main" id="{737DD4B3-3D41-4857-AF7D-F90E9C26566C}"/>
              </a:ext>
            </a:extLst>
          </p:cNvPr>
          <p:cNvSpPr txBox="1"/>
          <p:nvPr/>
        </p:nvSpPr>
        <p:spPr>
          <a:xfrm>
            <a:off x="6425052" y="2729781"/>
            <a:ext cx="1573449" cy="369332"/>
          </a:xfrm>
          <a:prstGeom prst="rect">
            <a:avLst/>
          </a:prstGeom>
          <a:noFill/>
        </p:spPr>
        <p:txBody>
          <a:bodyPr wrap="square">
            <a:spAutoFit/>
          </a:bodyPr>
          <a:lstStyle/>
          <a:p>
            <a:r>
              <a:rPr lang="en-US" altLang="zh-CN" sz="1800">
                <a:solidFill>
                  <a:schemeClr val="accent2"/>
                </a:solidFill>
              </a:rPr>
              <a:t>Garage exists</a:t>
            </a:r>
            <a:endParaRPr lang="zh-CN" altLang="en-US"/>
          </a:p>
        </p:txBody>
      </p:sp>
      <p:sp>
        <p:nvSpPr>
          <p:cNvPr id="15" name="矩形 14">
            <a:extLst>
              <a:ext uri="{FF2B5EF4-FFF2-40B4-BE49-F238E27FC236}">
                <a16:creationId xmlns:a16="http://schemas.microsoft.com/office/drawing/2014/main" id="{F26C760D-9473-487E-875B-A8640133A926}"/>
              </a:ext>
            </a:extLst>
          </p:cNvPr>
          <p:cNvSpPr/>
          <p:nvPr/>
        </p:nvSpPr>
        <p:spPr>
          <a:xfrm>
            <a:off x="1580798" y="4088918"/>
            <a:ext cx="393993"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Q</a:t>
            </a:r>
            <a:endParaRPr lang="zh-CN" altLang="en-US"/>
          </a:p>
        </p:txBody>
      </p:sp>
      <p:sp>
        <p:nvSpPr>
          <p:cNvPr id="16" name="矩形 15">
            <a:extLst>
              <a:ext uri="{FF2B5EF4-FFF2-40B4-BE49-F238E27FC236}">
                <a16:creationId xmlns:a16="http://schemas.microsoft.com/office/drawing/2014/main" id="{63817160-C774-4FA4-8375-779C1EE941CF}"/>
              </a:ext>
            </a:extLst>
          </p:cNvPr>
          <p:cNvSpPr/>
          <p:nvPr/>
        </p:nvSpPr>
        <p:spPr>
          <a:xfrm>
            <a:off x="1580798" y="4984491"/>
            <a:ext cx="393993"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A</a:t>
            </a:r>
            <a:endParaRPr lang="zh-CN" altLang="en-US"/>
          </a:p>
        </p:txBody>
      </p:sp>
      <p:sp>
        <p:nvSpPr>
          <p:cNvPr id="17" name="文本框 16">
            <a:extLst>
              <a:ext uri="{FF2B5EF4-FFF2-40B4-BE49-F238E27FC236}">
                <a16:creationId xmlns:a16="http://schemas.microsoft.com/office/drawing/2014/main" id="{207FB091-C111-49E5-9D05-858326405A9C}"/>
              </a:ext>
            </a:extLst>
          </p:cNvPr>
          <p:cNvSpPr txBox="1"/>
          <p:nvPr/>
        </p:nvSpPr>
        <p:spPr>
          <a:xfrm>
            <a:off x="1974791" y="4102453"/>
            <a:ext cx="6437422" cy="369332"/>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t>Is it possible that this inconsistence occurs in the dataset?  </a:t>
            </a:r>
            <a:endParaRPr lang="zh-CN" altLang="en-US" sz="1800">
              <a:solidFill>
                <a:schemeClr val="accent2"/>
              </a:solidFill>
            </a:endParaRPr>
          </a:p>
        </p:txBody>
      </p:sp>
      <p:sp>
        <p:nvSpPr>
          <p:cNvPr id="18" name="文本框 17">
            <a:extLst>
              <a:ext uri="{FF2B5EF4-FFF2-40B4-BE49-F238E27FC236}">
                <a16:creationId xmlns:a16="http://schemas.microsoft.com/office/drawing/2014/main" id="{E1BFFEBC-3A3D-4A57-A23A-5C117117FC1B}"/>
              </a:ext>
            </a:extLst>
          </p:cNvPr>
          <p:cNvSpPr txBox="1"/>
          <p:nvPr/>
        </p:nvSpPr>
        <p:spPr>
          <a:xfrm>
            <a:off x="1777794" y="4927811"/>
            <a:ext cx="6918734" cy="369332"/>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solidFill>
                  <a:schemeClr val="accent2"/>
                </a:solidFill>
              </a:rPr>
              <a:t>    </a:t>
            </a:r>
            <a:r>
              <a:rPr lang="en-US" altLang="zh-CN" sz="1800"/>
              <a:t>YES!</a:t>
            </a:r>
            <a:endParaRPr lang="zh-CN" altLang="en-US" sz="1800"/>
          </a:p>
        </p:txBody>
      </p:sp>
    </p:spTree>
    <p:custDataLst>
      <p:tags r:id="rId1"/>
    </p:custDataLst>
    <p:extLst>
      <p:ext uri="{BB962C8B-B14F-4D97-AF65-F5344CB8AC3E}">
        <p14:creationId xmlns:p14="http://schemas.microsoft.com/office/powerpoint/2010/main" val="2502375139"/>
      </p:ext>
    </p:extLst>
  </p:cSld>
  <p:clrMapOvr>
    <a:masterClrMapping/>
  </p:clrMapOvr>
  <mc:AlternateContent xmlns:mc="http://schemas.openxmlformats.org/markup-compatibility/2006" xmlns:p14="http://schemas.microsoft.com/office/powerpoint/2010/main">
    <mc:Choice Requires="p14">
      <p:transition spd="slow" p14:dur="2000" advTm="31511"/>
    </mc:Choice>
    <mc:Fallback xmlns="">
      <p:transition spd="slow" advTm="315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7" grpId="0" animBg="1"/>
      <p:bldP spid="8" grpId="0"/>
      <p:bldP spid="9" grpId="0"/>
      <p:bldP spid="11" grpId="0" animBg="1"/>
      <p:bldP spid="12" grpId="0" animBg="1"/>
      <p:bldP spid="14" grpId="0"/>
      <p:bldP spid="15" grpId="0" animBg="1"/>
      <p:bldP spid="16" grpId="0" animBg="1"/>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5301B-A964-49BD-A5D3-14F14C01C0D4}"/>
              </a:ext>
            </a:extLst>
          </p:cNvPr>
          <p:cNvSpPr>
            <a:spLocks noGrp="1"/>
          </p:cNvSpPr>
          <p:nvPr>
            <p:ph type="title"/>
          </p:nvPr>
        </p:nvSpPr>
        <p:spPr>
          <a:xfrm>
            <a:off x="504122" y="157930"/>
            <a:ext cx="7594908" cy="764512"/>
          </a:xfrm>
          <a:noFill/>
        </p:spPr>
        <p:txBody>
          <a:bodyPr vert="horz" lIns="91440" tIns="45720" rIns="91440" bIns="45720" rtlCol="0" anchor="b">
            <a:normAutofit/>
          </a:bodyPr>
          <a:lstStyle/>
          <a:p>
            <a:r>
              <a:rPr lang="en-US" sz="2800" dirty="0">
                <a:latin typeface="Times New Roman" panose="02020603050405020304" pitchFamily="18" charset="0"/>
                <a:cs typeface="Times New Roman" panose="02020603050405020304" pitchFamily="18" charset="0"/>
              </a:rPr>
              <a:t>3.2 Data transformation  </a:t>
            </a:r>
          </a:p>
        </p:txBody>
      </p:sp>
      <p:sp>
        <p:nvSpPr>
          <p:cNvPr id="4" name="TextBox 5">
            <a:extLst>
              <a:ext uri="{FF2B5EF4-FFF2-40B4-BE49-F238E27FC236}">
                <a16:creationId xmlns:a16="http://schemas.microsoft.com/office/drawing/2014/main" id="{F97E9B60-0DD7-4F28-9848-3BA011C3C513}"/>
              </a:ext>
            </a:extLst>
          </p:cNvPr>
          <p:cNvSpPr txBox="1"/>
          <p:nvPr/>
        </p:nvSpPr>
        <p:spPr>
          <a:xfrm>
            <a:off x="896809" y="1168663"/>
            <a:ext cx="305424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3.2.1 remove skewness</a:t>
            </a:r>
            <a:endParaRPr lang="en-CN" sz="2000">
              <a:latin typeface="Times New Roman" panose="02020603050405020304" pitchFamily="18" charset="0"/>
              <a:cs typeface="Times New Roman" panose="02020603050405020304" pitchFamily="18" charset="0"/>
            </a:endParaRPr>
          </a:p>
        </p:txBody>
      </p:sp>
      <p:sp>
        <p:nvSpPr>
          <p:cNvPr id="5" name="TextBox 5">
            <a:extLst>
              <a:ext uri="{FF2B5EF4-FFF2-40B4-BE49-F238E27FC236}">
                <a16:creationId xmlns:a16="http://schemas.microsoft.com/office/drawing/2014/main" id="{A0B7D747-6217-42F8-B22F-44ACD2FC0492}"/>
              </a:ext>
            </a:extLst>
          </p:cNvPr>
          <p:cNvSpPr txBox="1"/>
          <p:nvPr/>
        </p:nvSpPr>
        <p:spPr>
          <a:xfrm>
            <a:off x="896809" y="4105000"/>
            <a:ext cx="5335315"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3.2.2 categorical values -&gt; numerical values</a:t>
            </a:r>
            <a:endParaRPr lang="en-CN" sz="2000">
              <a:latin typeface="Times New Roman" panose="02020603050405020304" pitchFamily="18" charset="0"/>
              <a:cs typeface="Times New Roman" panose="02020603050405020304" pitchFamily="18" charset="0"/>
            </a:endParaRPr>
          </a:p>
        </p:txBody>
      </p:sp>
      <p:sp>
        <p:nvSpPr>
          <p:cNvPr id="9" name="箭头: 右 8">
            <a:extLst>
              <a:ext uri="{FF2B5EF4-FFF2-40B4-BE49-F238E27FC236}">
                <a16:creationId xmlns:a16="http://schemas.microsoft.com/office/drawing/2014/main" id="{BC26A49C-E416-4E8A-9959-8DA425B9262B}"/>
              </a:ext>
            </a:extLst>
          </p:cNvPr>
          <p:cNvSpPr/>
          <p:nvPr/>
        </p:nvSpPr>
        <p:spPr>
          <a:xfrm>
            <a:off x="5700771" y="2474305"/>
            <a:ext cx="1686757" cy="244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1A94ACA-0BB8-4386-B026-E2F983ABD847}"/>
              </a:ext>
            </a:extLst>
          </p:cNvPr>
          <p:cNvSpPr txBox="1"/>
          <p:nvPr/>
        </p:nvSpPr>
        <p:spPr>
          <a:xfrm>
            <a:off x="5503586" y="2104973"/>
            <a:ext cx="2081125" cy="369332"/>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ltLang="zh-CN" sz="1800"/>
              <a:t>log transformation</a:t>
            </a:r>
            <a:endParaRPr lang="zh-CN" altLang="en-US" sz="1800"/>
          </a:p>
        </p:txBody>
      </p:sp>
      <p:pic>
        <p:nvPicPr>
          <p:cNvPr id="12" name="图片 11" descr="图表, 直方图&#10;&#10;描述已自动生成">
            <a:extLst>
              <a:ext uri="{FF2B5EF4-FFF2-40B4-BE49-F238E27FC236}">
                <a16:creationId xmlns:a16="http://schemas.microsoft.com/office/drawing/2014/main" id="{6706F696-4601-4A2C-BE45-CBEC49B9B5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7769" y="1627752"/>
            <a:ext cx="3885567" cy="1937750"/>
          </a:xfrm>
          <a:prstGeom prst="rect">
            <a:avLst/>
          </a:prstGeom>
        </p:spPr>
      </p:pic>
      <p:sp>
        <p:nvSpPr>
          <p:cNvPr id="15" name="文本框 14">
            <a:extLst>
              <a:ext uri="{FF2B5EF4-FFF2-40B4-BE49-F238E27FC236}">
                <a16:creationId xmlns:a16="http://schemas.microsoft.com/office/drawing/2014/main" id="{D75EAECF-02E7-469C-9B7C-C9C493EA43B3}"/>
              </a:ext>
            </a:extLst>
          </p:cNvPr>
          <p:cNvSpPr txBox="1"/>
          <p:nvPr/>
        </p:nvSpPr>
        <p:spPr>
          <a:xfrm>
            <a:off x="1657769" y="4763975"/>
            <a:ext cx="10168683" cy="923330"/>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pPr marL="342900" indent="-342900">
              <a:buFont typeface="Arial" panose="020B0604020202020204" pitchFamily="34" charset="0"/>
              <a:buChar char="•"/>
            </a:pPr>
            <a:r>
              <a:rPr lang="en-US" altLang="zh-CN" sz="1800" err="1"/>
              <a:t>Labelencoder</a:t>
            </a:r>
            <a:r>
              <a:rPr lang="en-US" altLang="zh-CN" sz="1800"/>
              <a:t>              e.g., </a:t>
            </a:r>
            <a:r>
              <a:rPr lang="en-US" altLang="zh-CN" sz="1800" err="1"/>
              <a:t>MsZoning</a:t>
            </a:r>
            <a:r>
              <a:rPr lang="en-US" altLang="zh-CN" sz="1800"/>
              <a:t>: </a:t>
            </a:r>
            <a:r>
              <a:rPr lang="en-US" altLang="zh-CN"/>
              <a:t>[C(all), FV, RH, RL, RM] -&gt; [0, 1, 2, 3, 4]</a:t>
            </a:r>
          </a:p>
          <a:p>
            <a:endParaRPr lang="en-US" altLang="zh-CN" sz="1600"/>
          </a:p>
          <a:p>
            <a:pPr marL="342900" indent="-342900">
              <a:buFont typeface="Arial" panose="020B0604020202020204" pitchFamily="34" charset="0"/>
              <a:buChar char="•"/>
            </a:pPr>
            <a:r>
              <a:rPr lang="en-US" altLang="zh-CN" sz="1800"/>
              <a:t>One-hot</a:t>
            </a:r>
            <a:endParaRPr lang="zh-CN" altLang="en-US" sz="1800"/>
          </a:p>
        </p:txBody>
      </p:sp>
      <p:pic>
        <p:nvPicPr>
          <p:cNvPr id="16" name="图形 15" descr="徽章勾号 1 纯色填充">
            <a:extLst>
              <a:ext uri="{FF2B5EF4-FFF2-40B4-BE49-F238E27FC236}">
                <a16:creationId xmlns:a16="http://schemas.microsoft.com/office/drawing/2014/main" id="{09DBF079-75E8-4973-9CE0-E5F45E1DA1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49077" y="4700565"/>
            <a:ext cx="501973" cy="501973"/>
          </a:xfrm>
          <a:prstGeom prst="rect">
            <a:avLst/>
          </a:prstGeom>
        </p:spPr>
      </p:pic>
      <p:pic>
        <p:nvPicPr>
          <p:cNvPr id="17" name="图形 16" descr="关闭 纯色填充">
            <a:extLst>
              <a:ext uri="{FF2B5EF4-FFF2-40B4-BE49-F238E27FC236}">
                <a16:creationId xmlns:a16="http://schemas.microsoft.com/office/drawing/2014/main" id="{8B30F0AB-F5DA-4076-8B6F-A8741F0EC4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09933" y="5288557"/>
            <a:ext cx="380260" cy="380260"/>
          </a:xfrm>
          <a:prstGeom prst="rect">
            <a:avLst/>
          </a:prstGeom>
        </p:spPr>
      </p:pic>
      <p:pic>
        <p:nvPicPr>
          <p:cNvPr id="6" name="图片 5" descr="图表, 直方图&#10;&#10;描述已自动生成">
            <a:extLst>
              <a:ext uri="{FF2B5EF4-FFF2-40B4-BE49-F238E27FC236}">
                <a16:creationId xmlns:a16="http://schemas.microsoft.com/office/drawing/2014/main" id="{6DD83717-9376-472F-AE65-12E074ACC7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44963" y="1656965"/>
            <a:ext cx="3845841" cy="1937750"/>
          </a:xfrm>
          <a:prstGeom prst="rect">
            <a:avLst/>
          </a:prstGeom>
        </p:spPr>
      </p:pic>
    </p:spTree>
    <p:custDataLst>
      <p:tags r:id="rId1"/>
    </p:custDataLst>
    <p:extLst>
      <p:ext uri="{BB962C8B-B14F-4D97-AF65-F5344CB8AC3E}">
        <p14:creationId xmlns:p14="http://schemas.microsoft.com/office/powerpoint/2010/main" val="1439900601"/>
      </p:ext>
    </p:extLst>
  </p:cSld>
  <p:clrMapOvr>
    <a:masterClrMapping/>
  </p:clrMapOvr>
  <mc:AlternateContent xmlns:mc="http://schemas.openxmlformats.org/markup-compatibility/2006">
    <mc:Choice xmlns:p14="http://schemas.microsoft.com/office/powerpoint/2010/main" Requires="p14">
      <p:transition spd="slow" p14:dur="2000" advTm="19143"/>
    </mc:Choice>
    <mc:Fallback>
      <p:transition spd="slow" advTm="191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5301B-A964-49BD-A5D3-14F14C01C0D4}"/>
              </a:ext>
            </a:extLst>
          </p:cNvPr>
          <p:cNvSpPr>
            <a:spLocks noGrp="1"/>
          </p:cNvSpPr>
          <p:nvPr>
            <p:ph type="title"/>
          </p:nvPr>
        </p:nvSpPr>
        <p:spPr>
          <a:xfrm>
            <a:off x="504122" y="157930"/>
            <a:ext cx="7594908" cy="764512"/>
          </a:xfrm>
          <a:noFill/>
        </p:spPr>
        <p:txBody>
          <a:bodyPr vert="horz" lIns="91440" tIns="45720" rIns="91440" bIns="45720" rtlCol="0" anchor="b">
            <a:normAutofit/>
          </a:bodyPr>
          <a:lstStyle/>
          <a:p>
            <a:r>
              <a:rPr lang="en-US" sz="2800">
                <a:latin typeface="Times New Roman" panose="02020603050405020304" pitchFamily="18" charset="0"/>
                <a:cs typeface="Times New Roman" panose="02020603050405020304" pitchFamily="18" charset="0"/>
              </a:rPr>
              <a:t>3.2 Data transformation  </a:t>
            </a:r>
          </a:p>
        </p:txBody>
      </p:sp>
      <p:sp>
        <p:nvSpPr>
          <p:cNvPr id="4" name="TextBox 5">
            <a:extLst>
              <a:ext uri="{FF2B5EF4-FFF2-40B4-BE49-F238E27FC236}">
                <a16:creationId xmlns:a16="http://schemas.microsoft.com/office/drawing/2014/main" id="{F97E9B60-0DD7-4F28-9848-3BA011C3C513}"/>
              </a:ext>
            </a:extLst>
          </p:cNvPr>
          <p:cNvSpPr txBox="1"/>
          <p:nvPr/>
        </p:nvSpPr>
        <p:spPr>
          <a:xfrm>
            <a:off x="896809" y="1168663"/>
            <a:ext cx="305424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3.2.3 data normalization</a:t>
            </a:r>
            <a:endParaRPr lang="en-CN" sz="200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516C0D09-5D1D-4089-B4D5-274ACB3DC490}"/>
              </a:ext>
            </a:extLst>
          </p:cNvPr>
          <p:cNvSpPr txBox="1"/>
          <p:nvPr/>
        </p:nvSpPr>
        <p:spPr>
          <a:xfrm>
            <a:off x="1718517" y="1814994"/>
            <a:ext cx="10168683" cy="2769989"/>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pPr marL="342900" indent="-342900">
              <a:buFont typeface="Arial" panose="020B0604020202020204" pitchFamily="34" charset="0"/>
              <a:buChar char="•"/>
            </a:pPr>
            <a:r>
              <a:rPr lang="en-US" altLang="zh-CN" sz="1800"/>
              <a:t>min-max normalization (Assumption: min &amp; max within control)</a:t>
            </a:r>
          </a:p>
          <a:p>
            <a:endParaRPr lang="en-US" altLang="zh-CN" sz="1800"/>
          </a:p>
          <a:p>
            <a:endParaRPr lang="en-US" altLang="zh-CN" sz="1800"/>
          </a:p>
          <a:p>
            <a:endParaRPr lang="en-US" altLang="zh-CN" sz="1800"/>
          </a:p>
          <a:p>
            <a:endParaRPr lang="en-US" altLang="zh-CN" sz="1800"/>
          </a:p>
          <a:p>
            <a:endParaRPr lang="en-US" altLang="zh-CN" sz="1800"/>
          </a:p>
          <a:p>
            <a:endParaRPr lang="en-US" altLang="zh-CN" sz="1600"/>
          </a:p>
          <a:p>
            <a:endParaRPr lang="en-US" altLang="zh-CN" sz="1600"/>
          </a:p>
          <a:p>
            <a:endParaRPr lang="en-US" altLang="zh-CN" sz="1600"/>
          </a:p>
          <a:p>
            <a:pPr marL="342900" indent="-342900">
              <a:buFont typeface="Arial" panose="020B0604020202020204" pitchFamily="34" charset="0"/>
              <a:buChar char="•"/>
            </a:pPr>
            <a:r>
              <a:rPr lang="en-US" altLang="zh-CN" sz="1800"/>
              <a:t>z-score normalization (Assumption: the distribution of data roughly symmetrical)</a:t>
            </a:r>
            <a:endParaRPr lang="zh-CN" altLang="en-US" sz="1800"/>
          </a:p>
        </p:txBody>
      </p:sp>
      <p:pic>
        <p:nvPicPr>
          <p:cNvPr id="7" name="图片 6" descr="图片包含 图形用户界面&#10;&#10;描述已自动生成">
            <a:extLst>
              <a:ext uri="{FF2B5EF4-FFF2-40B4-BE49-F238E27FC236}">
                <a16:creationId xmlns:a16="http://schemas.microsoft.com/office/drawing/2014/main" id="{E9DE0BC9-A846-42EA-95EC-1E61D1315C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1662" y="2183082"/>
            <a:ext cx="9165331" cy="1998301"/>
          </a:xfrm>
          <a:prstGeom prst="rect">
            <a:avLst/>
          </a:prstGeom>
        </p:spPr>
      </p:pic>
      <p:pic>
        <p:nvPicPr>
          <p:cNvPr id="12" name="图片 11" descr="图表, 直方图&#10;&#10;描述已自动生成">
            <a:extLst>
              <a:ext uri="{FF2B5EF4-FFF2-40B4-BE49-F238E27FC236}">
                <a16:creationId xmlns:a16="http://schemas.microsoft.com/office/drawing/2014/main" id="{FCD8635C-6B0D-4D42-ABDF-1D6ADDB242BE}"/>
              </a:ext>
            </a:extLst>
          </p:cNvPr>
          <p:cNvPicPr>
            <a:picLocks noChangeAspect="1"/>
          </p:cNvPicPr>
          <p:nvPr/>
        </p:nvPicPr>
        <p:blipFill rotWithShape="1">
          <a:blip r:embed="rId5">
            <a:extLst>
              <a:ext uri="{28A0092B-C50C-407E-A947-70E740481C1C}">
                <a14:useLocalDpi xmlns:a14="http://schemas.microsoft.com/office/drawing/2010/main" val="0"/>
              </a:ext>
            </a:extLst>
          </a:blip>
          <a:srcRect t="48430"/>
          <a:stretch/>
        </p:blipFill>
        <p:spPr>
          <a:xfrm>
            <a:off x="6094796" y="4668017"/>
            <a:ext cx="4008467" cy="2114320"/>
          </a:xfrm>
          <a:prstGeom prst="rect">
            <a:avLst/>
          </a:prstGeom>
        </p:spPr>
      </p:pic>
      <p:pic>
        <p:nvPicPr>
          <p:cNvPr id="13" name="图片 12" descr="图表, 直方图&#10;&#10;描述已自动生成">
            <a:extLst>
              <a:ext uri="{FF2B5EF4-FFF2-40B4-BE49-F238E27FC236}">
                <a16:creationId xmlns:a16="http://schemas.microsoft.com/office/drawing/2014/main" id="{A6638357-E269-457A-9567-E46357804C89}"/>
              </a:ext>
            </a:extLst>
          </p:cNvPr>
          <p:cNvPicPr>
            <a:picLocks noChangeAspect="1"/>
          </p:cNvPicPr>
          <p:nvPr/>
        </p:nvPicPr>
        <p:blipFill rotWithShape="1">
          <a:blip r:embed="rId5">
            <a:extLst>
              <a:ext uri="{28A0092B-C50C-407E-A947-70E740481C1C}">
                <a14:useLocalDpi xmlns:a14="http://schemas.microsoft.com/office/drawing/2010/main" val="0"/>
              </a:ext>
            </a:extLst>
          </a:blip>
          <a:srcRect b="51260"/>
          <a:stretch/>
        </p:blipFill>
        <p:spPr>
          <a:xfrm>
            <a:off x="2087532" y="4726027"/>
            <a:ext cx="4008467" cy="1998301"/>
          </a:xfrm>
          <a:prstGeom prst="rect">
            <a:avLst/>
          </a:prstGeom>
        </p:spPr>
      </p:pic>
      <p:pic>
        <p:nvPicPr>
          <p:cNvPr id="19" name="图形 18" descr="徽章勾号 1 纯色填充">
            <a:extLst>
              <a:ext uri="{FF2B5EF4-FFF2-40B4-BE49-F238E27FC236}">
                <a16:creationId xmlns:a16="http://schemas.microsoft.com/office/drawing/2014/main" id="{26F78864-D881-401B-BF9C-FE07B3CA0EC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33653" y="1716793"/>
            <a:ext cx="501973" cy="501973"/>
          </a:xfrm>
          <a:prstGeom prst="rect">
            <a:avLst/>
          </a:prstGeom>
        </p:spPr>
      </p:pic>
      <p:pic>
        <p:nvPicPr>
          <p:cNvPr id="21" name="图形 20" descr="关闭 纯色填充">
            <a:extLst>
              <a:ext uri="{FF2B5EF4-FFF2-40B4-BE49-F238E27FC236}">
                <a16:creationId xmlns:a16="http://schemas.microsoft.com/office/drawing/2014/main" id="{1281CBF6-338E-4338-8C17-805FF767E5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3003" y="4193053"/>
            <a:ext cx="380260" cy="380260"/>
          </a:xfrm>
          <a:prstGeom prst="rect">
            <a:avLst/>
          </a:prstGeom>
        </p:spPr>
      </p:pic>
    </p:spTree>
    <p:custDataLst>
      <p:tags r:id="rId1"/>
    </p:custDataLst>
    <p:extLst>
      <p:ext uri="{BB962C8B-B14F-4D97-AF65-F5344CB8AC3E}">
        <p14:creationId xmlns:p14="http://schemas.microsoft.com/office/powerpoint/2010/main" val="3461119972"/>
      </p:ext>
    </p:extLst>
  </p:cSld>
  <p:clrMapOvr>
    <a:masterClrMapping/>
  </p:clrMapOvr>
  <mc:AlternateContent xmlns:mc="http://schemas.openxmlformats.org/markup-compatibility/2006">
    <mc:Choice xmlns:p14="http://schemas.microsoft.com/office/powerpoint/2010/main" Requires="p14">
      <p:transition spd="slow" p14:dur="2000" advTm="24672"/>
    </mc:Choice>
    <mc:Fallback>
      <p:transition spd="slow" advTm="246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0">
            <a:extLst>
              <a:ext uri="{FF2B5EF4-FFF2-40B4-BE49-F238E27FC236}">
                <a16:creationId xmlns:a16="http://schemas.microsoft.com/office/drawing/2014/main" id="{FAB864A3-2BAB-234C-A920-C5F05FA69BB1}"/>
              </a:ext>
            </a:extLst>
          </p:cNvPr>
          <p:cNvSpPr txBox="1"/>
          <p:nvPr/>
        </p:nvSpPr>
        <p:spPr>
          <a:xfrm>
            <a:off x="466834" y="328613"/>
            <a:ext cx="4818627" cy="646331"/>
          </a:xfrm>
          <a:prstGeom prst="rect">
            <a:avLst/>
          </a:prstGeom>
          <a:noFill/>
        </p:spPr>
        <p:txBody>
          <a:bodyPr wrap="none" rtlCol="0">
            <a:spAutoFit/>
          </a:bodyPr>
          <a:lstStyle/>
          <a:p>
            <a:r>
              <a:rPr lang="en-US" sz="3600" b="1">
                <a:latin typeface="Times New Roman" panose="02020603050405020304" pitchFamily="18" charset="0"/>
                <a:cs typeface="Times New Roman" panose="02020603050405020304" pitchFamily="18" charset="0"/>
              </a:rPr>
              <a:t>4   Feature Engineering</a:t>
            </a:r>
          </a:p>
        </p:txBody>
      </p:sp>
      <p:sp>
        <p:nvSpPr>
          <p:cNvPr id="5" name="标题 1">
            <a:extLst>
              <a:ext uri="{FF2B5EF4-FFF2-40B4-BE49-F238E27FC236}">
                <a16:creationId xmlns:a16="http://schemas.microsoft.com/office/drawing/2014/main" id="{71FF9A4C-8833-6D4F-99C2-0A691B5B0B27}"/>
              </a:ext>
            </a:extLst>
          </p:cNvPr>
          <p:cNvSpPr txBox="1">
            <a:spLocks/>
          </p:cNvSpPr>
          <p:nvPr/>
        </p:nvSpPr>
        <p:spPr>
          <a:xfrm>
            <a:off x="725577" y="974944"/>
            <a:ext cx="8055815" cy="764512"/>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latin typeface="Times New Roman" panose="02020603050405020304" pitchFamily="18" charset="0"/>
                <a:cs typeface="Times New Roman" panose="02020603050405020304" pitchFamily="18" charset="0"/>
              </a:rPr>
              <a:t>4.1 Baseline Model Selection</a:t>
            </a:r>
          </a:p>
        </p:txBody>
      </p:sp>
      <p:sp>
        <p:nvSpPr>
          <p:cNvPr id="6" name="Rectangle 5">
            <a:extLst>
              <a:ext uri="{FF2B5EF4-FFF2-40B4-BE49-F238E27FC236}">
                <a16:creationId xmlns:a16="http://schemas.microsoft.com/office/drawing/2014/main" id="{E826739C-9B65-4C4C-8F16-A135BE59AA6D}"/>
              </a:ext>
            </a:extLst>
          </p:cNvPr>
          <p:cNvSpPr/>
          <p:nvPr/>
        </p:nvSpPr>
        <p:spPr>
          <a:xfrm>
            <a:off x="855773" y="3216292"/>
            <a:ext cx="3788487" cy="614739"/>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Times New Roman" panose="02020603050405020304" pitchFamily="18" charset="0"/>
                <a:cs typeface="Times New Roman" panose="02020603050405020304" pitchFamily="18" charset="0"/>
              </a:rPr>
              <a:t>75%</a:t>
            </a:r>
            <a:endParaRPr lang="en-CN" sz="200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2F90A4C-F126-CC48-B37A-A4F890C34043}"/>
              </a:ext>
            </a:extLst>
          </p:cNvPr>
          <p:cNvSpPr/>
          <p:nvPr/>
        </p:nvSpPr>
        <p:spPr>
          <a:xfrm>
            <a:off x="4644260" y="3216291"/>
            <a:ext cx="1451740" cy="614739"/>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Times New Roman" panose="02020603050405020304" pitchFamily="18" charset="0"/>
                <a:cs typeface="Times New Roman" panose="02020603050405020304" pitchFamily="18" charset="0"/>
              </a:rPr>
              <a:t>25%</a:t>
            </a:r>
            <a:endParaRPr lang="en-CN" sz="200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8D79A10-4A7B-A840-BE82-3DFAD2077871}"/>
              </a:ext>
            </a:extLst>
          </p:cNvPr>
          <p:cNvSpPr txBox="1"/>
          <p:nvPr/>
        </p:nvSpPr>
        <p:spPr>
          <a:xfrm>
            <a:off x="725578" y="2179486"/>
            <a:ext cx="5549098" cy="430887"/>
          </a:xfrm>
          <a:prstGeom prst="rect">
            <a:avLst/>
          </a:prstGeom>
          <a:noFill/>
        </p:spPr>
        <p:txBody>
          <a:bodyPr wrap="square" rtlCol="0">
            <a:spAutoFit/>
          </a:bodyPr>
          <a:lstStyle/>
          <a:p>
            <a:r>
              <a:rPr lang="en-CN" sz="2200">
                <a:latin typeface="Times New Roman" panose="02020603050405020304" pitchFamily="18" charset="0"/>
                <a:cs typeface="Times New Roman" panose="02020603050405020304" pitchFamily="18" charset="0"/>
              </a:rPr>
              <a:t>Training data split (random_state = 42):</a:t>
            </a:r>
          </a:p>
        </p:txBody>
      </p:sp>
      <p:sp>
        <p:nvSpPr>
          <p:cNvPr id="9" name="TextBox 8">
            <a:extLst>
              <a:ext uri="{FF2B5EF4-FFF2-40B4-BE49-F238E27FC236}">
                <a16:creationId xmlns:a16="http://schemas.microsoft.com/office/drawing/2014/main" id="{0DC8BC71-B17C-D24B-914A-08D8D3FA4E8F}"/>
              </a:ext>
            </a:extLst>
          </p:cNvPr>
          <p:cNvSpPr txBox="1"/>
          <p:nvPr/>
        </p:nvSpPr>
        <p:spPr>
          <a:xfrm>
            <a:off x="2051050" y="2779931"/>
            <a:ext cx="3540453" cy="430887"/>
          </a:xfrm>
          <a:prstGeom prst="rect">
            <a:avLst/>
          </a:prstGeom>
          <a:noFill/>
        </p:spPr>
        <p:txBody>
          <a:bodyPr wrap="square" rtlCol="0">
            <a:spAutoFit/>
          </a:bodyPr>
          <a:lstStyle/>
          <a:p>
            <a:r>
              <a:rPr lang="en-CN" sz="2200">
                <a:latin typeface="Times New Roman" panose="02020603050405020304" pitchFamily="18" charset="0"/>
                <a:cs typeface="Times New Roman" panose="02020603050405020304" pitchFamily="18" charset="0"/>
              </a:rPr>
              <a:t>Training</a:t>
            </a:r>
          </a:p>
        </p:txBody>
      </p:sp>
      <p:sp>
        <p:nvSpPr>
          <p:cNvPr id="10" name="TextBox 9">
            <a:extLst>
              <a:ext uri="{FF2B5EF4-FFF2-40B4-BE49-F238E27FC236}">
                <a16:creationId xmlns:a16="http://schemas.microsoft.com/office/drawing/2014/main" id="{0B5139BD-128C-A149-98D9-99F6F2BE147F}"/>
              </a:ext>
            </a:extLst>
          </p:cNvPr>
          <p:cNvSpPr txBox="1"/>
          <p:nvPr/>
        </p:nvSpPr>
        <p:spPr>
          <a:xfrm>
            <a:off x="4818995" y="2775966"/>
            <a:ext cx="3563007" cy="430887"/>
          </a:xfrm>
          <a:prstGeom prst="rect">
            <a:avLst/>
          </a:prstGeom>
          <a:noFill/>
        </p:spPr>
        <p:txBody>
          <a:bodyPr wrap="square" rtlCol="0">
            <a:spAutoFit/>
          </a:bodyPr>
          <a:lstStyle/>
          <a:p>
            <a:r>
              <a:rPr lang="en-CN" sz="2200">
                <a:latin typeface="Times New Roman" panose="02020603050405020304" pitchFamily="18" charset="0"/>
                <a:cs typeface="Times New Roman" panose="02020603050405020304" pitchFamily="18" charset="0"/>
              </a:rPr>
              <a:t>Testing</a:t>
            </a:r>
          </a:p>
        </p:txBody>
      </p:sp>
      <p:graphicFrame>
        <p:nvGraphicFramePr>
          <p:cNvPr id="11" name="Table 17">
            <a:extLst>
              <a:ext uri="{FF2B5EF4-FFF2-40B4-BE49-F238E27FC236}">
                <a16:creationId xmlns:a16="http://schemas.microsoft.com/office/drawing/2014/main" id="{F2F3B853-C968-6248-9F0D-529A4084672D}"/>
              </a:ext>
            </a:extLst>
          </p:cNvPr>
          <p:cNvGraphicFramePr>
            <a:graphicFrameLocks noGrp="1"/>
          </p:cNvGraphicFramePr>
          <p:nvPr>
            <p:extLst>
              <p:ext uri="{D42A27DB-BD31-4B8C-83A1-F6EECF244321}">
                <p14:modId xmlns:p14="http://schemas.microsoft.com/office/powerpoint/2010/main" val="1920342519"/>
              </p:ext>
            </p:extLst>
          </p:nvPr>
        </p:nvGraphicFramePr>
        <p:xfrm>
          <a:off x="855773" y="4450496"/>
          <a:ext cx="8177868" cy="1188720"/>
        </p:xfrm>
        <a:graphic>
          <a:graphicData uri="http://schemas.openxmlformats.org/drawingml/2006/table">
            <a:tbl>
              <a:tblPr firstRow="1" bandRow="1">
                <a:tableStyleId>{5940675A-B579-460E-94D1-54222C63F5DA}</a:tableStyleId>
              </a:tblPr>
              <a:tblGrid>
                <a:gridCol w="1721460">
                  <a:extLst>
                    <a:ext uri="{9D8B030D-6E8A-4147-A177-3AD203B41FA5}">
                      <a16:colId xmlns:a16="http://schemas.microsoft.com/office/drawing/2014/main" val="536745505"/>
                    </a:ext>
                  </a:extLst>
                </a:gridCol>
                <a:gridCol w="5023571">
                  <a:extLst>
                    <a:ext uri="{9D8B030D-6E8A-4147-A177-3AD203B41FA5}">
                      <a16:colId xmlns:a16="http://schemas.microsoft.com/office/drawing/2014/main" val="1467891738"/>
                    </a:ext>
                  </a:extLst>
                </a:gridCol>
                <a:gridCol w="1432837">
                  <a:extLst>
                    <a:ext uri="{9D8B030D-6E8A-4147-A177-3AD203B41FA5}">
                      <a16:colId xmlns:a16="http://schemas.microsoft.com/office/drawing/2014/main" val="537257794"/>
                    </a:ext>
                  </a:extLst>
                </a:gridCol>
              </a:tblGrid>
              <a:tr h="148918">
                <a:tc>
                  <a:txBody>
                    <a:bodyPr/>
                    <a:lstStyle/>
                    <a:p>
                      <a:r>
                        <a:rPr lang="en-CN" sz="2000" b="0" i="0">
                          <a:latin typeface="Times New Roman" panose="02020603050405020304" pitchFamily="18" charset="0"/>
                          <a:cs typeface="Times New Roman" panose="02020603050405020304" pitchFamily="18" charset="0"/>
                        </a:rPr>
                        <a:t>Abbreviation</a:t>
                      </a:r>
                    </a:p>
                  </a:txBody>
                  <a:tcPr/>
                </a:tc>
                <a:tc>
                  <a:txBody>
                    <a:bodyPr/>
                    <a:lstStyle/>
                    <a:p>
                      <a:r>
                        <a:rPr lang="en-CN" sz="2000" b="0" i="0">
                          <a:latin typeface="Times New Roman" panose="02020603050405020304" pitchFamily="18" charset="0"/>
                          <a:cs typeface="Times New Roman" panose="02020603050405020304" pitchFamily="18" charset="0"/>
                        </a:rPr>
                        <a:t>Models</a:t>
                      </a:r>
                    </a:p>
                  </a:txBody>
                  <a:tcPr/>
                </a:tc>
                <a:tc>
                  <a:txBody>
                    <a:bodyPr/>
                    <a:lstStyle/>
                    <a:p>
                      <a:r>
                        <a:rPr lang="en-CN" b="0" i="0">
                          <a:latin typeface="Times New Roman" panose="02020603050405020304" pitchFamily="18" charset="0"/>
                          <a:cs typeface="Times New Roman" panose="02020603050405020304" pitchFamily="18" charset="0"/>
                        </a:rPr>
                        <a:t>Test RMSLE</a:t>
                      </a:r>
                    </a:p>
                  </a:txBody>
                  <a:tcPr/>
                </a:tc>
                <a:extLst>
                  <a:ext uri="{0D108BD9-81ED-4DB2-BD59-A6C34878D82A}">
                    <a16:rowId xmlns:a16="http://schemas.microsoft.com/office/drawing/2014/main" val="88584460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0" i="0" kern="1200">
                          <a:solidFill>
                            <a:schemeClr val="tx1"/>
                          </a:solidFill>
                          <a:effectLst/>
                          <a:latin typeface="Times New Roman" panose="02020603050405020304" pitchFamily="18" charset="0"/>
                          <a:ea typeface="+mn-ea"/>
                          <a:cs typeface="Times New Roman" panose="02020603050405020304" pitchFamily="18" charset="0"/>
                        </a:rPr>
                        <a:t>DTR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0" i="0" kern="1200">
                          <a:solidFill>
                            <a:schemeClr val="tx1"/>
                          </a:solidFill>
                          <a:effectLst/>
                          <a:latin typeface="Times New Roman" panose="02020603050405020304" pitchFamily="18" charset="0"/>
                          <a:ea typeface="+mn-ea"/>
                          <a:cs typeface="Times New Roman" panose="02020603050405020304" pitchFamily="18" charset="0"/>
                        </a:rPr>
                        <a:t>DecisionTreeRegressor(random_state=1)</a:t>
                      </a:r>
                    </a:p>
                  </a:txBody>
                  <a:tcPr/>
                </a:tc>
                <a:tc>
                  <a:txBody>
                    <a:bodyPr/>
                    <a:lstStyle/>
                    <a:p>
                      <a:r>
                        <a:rPr lang="en-CN" sz="1800" b="0" i="0" kern="1200">
                          <a:solidFill>
                            <a:schemeClr val="tx1"/>
                          </a:solidFill>
                          <a:effectLst/>
                          <a:latin typeface="Times New Roman" panose="02020603050405020304" pitchFamily="18" charset="0"/>
                          <a:ea typeface="+mn-ea"/>
                          <a:cs typeface="Times New Roman" panose="02020603050405020304" pitchFamily="18" charset="0"/>
                        </a:rPr>
                        <a:t>0.015405</a:t>
                      </a:r>
                      <a:endParaRPr lang="en-CN" b="0" i="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30515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0" i="0">
                          <a:latin typeface="Times New Roman" panose="02020603050405020304" pitchFamily="18" charset="0"/>
                          <a:cs typeface="Times New Roman" panose="02020603050405020304" pitchFamily="18" charset="0"/>
                        </a:rPr>
                        <a:t>LR</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0" i="0">
                          <a:solidFill>
                            <a:schemeClr val="tx1"/>
                          </a:solidFill>
                          <a:latin typeface="Times New Roman" panose="02020603050405020304" pitchFamily="18" charset="0"/>
                          <a:cs typeface="Times New Roman" panose="02020603050405020304" pitchFamily="18" charset="0"/>
                        </a:rPr>
                        <a:t>LinearRegression()</a:t>
                      </a:r>
                    </a:p>
                  </a:txBody>
                  <a:tcPr>
                    <a:solidFill>
                      <a:schemeClr val="accent2">
                        <a:lumMod val="20000"/>
                        <a:lumOff val="80000"/>
                      </a:schemeClr>
                    </a:solidFill>
                  </a:tcPr>
                </a:tc>
                <a:tc>
                  <a:txBody>
                    <a:bodyPr/>
                    <a:lstStyle/>
                    <a:p>
                      <a:r>
                        <a:rPr lang="en-CN" sz="1800" b="1" i="0" kern="1200">
                          <a:solidFill>
                            <a:srgbClr val="FF0000"/>
                          </a:solidFill>
                          <a:effectLst/>
                          <a:latin typeface="Times New Roman" panose="02020603050405020304" pitchFamily="18" charset="0"/>
                          <a:ea typeface="+mn-ea"/>
                          <a:cs typeface="Times New Roman" panose="02020603050405020304" pitchFamily="18" charset="0"/>
                        </a:rPr>
                        <a:t>0.010319</a:t>
                      </a:r>
                      <a:endParaRPr lang="en-CN" b="1" i="0">
                        <a:solidFill>
                          <a:srgbClr val="FF0000"/>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extLst>
                  <a:ext uri="{0D108BD9-81ED-4DB2-BD59-A6C34878D82A}">
                    <a16:rowId xmlns:a16="http://schemas.microsoft.com/office/drawing/2014/main" val="3898061764"/>
                  </a:ext>
                </a:extLst>
              </a:tr>
            </a:tbl>
          </a:graphicData>
        </a:graphic>
      </p:graphicFrame>
    </p:spTree>
    <p:extLst>
      <p:ext uri="{BB962C8B-B14F-4D97-AF65-F5344CB8AC3E}">
        <p14:creationId xmlns:p14="http://schemas.microsoft.com/office/powerpoint/2010/main" val="1450749157"/>
      </p:ext>
    </p:extLst>
  </p:cSld>
  <p:clrMapOvr>
    <a:masterClrMapping/>
  </p:clrMapOvr>
  <mc:AlternateContent xmlns:mc="http://schemas.openxmlformats.org/markup-compatibility/2006" xmlns:p14="http://schemas.microsoft.com/office/powerpoint/2010/main">
    <mc:Choice Requires="p14">
      <p:transition spd="slow" p14:dur="2000" advTm="17939"/>
    </mc:Choice>
    <mc:Fallback xmlns="">
      <p:transition spd="slow" advTm="1793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FE222755-0BFF-3C41-BFD3-346C4773E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31" y="1376851"/>
            <a:ext cx="9136075" cy="5276200"/>
          </a:xfrm>
          <a:prstGeom prst="rect">
            <a:avLst/>
          </a:prstGeom>
        </p:spPr>
      </p:pic>
      <p:sp>
        <p:nvSpPr>
          <p:cNvPr id="5" name="Oval 4">
            <a:extLst>
              <a:ext uri="{FF2B5EF4-FFF2-40B4-BE49-F238E27FC236}">
                <a16:creationId xmlns:a16="http://schemas.microsoft.com/office/drawing/2014/main" id="{765B18E5-0731-8646-8E55-60E527D36AD1}"/>
              </a:ext>
            </a:extLst>
          </p:cNvPr>
          <p:cNvSpPr/>
          <p:nvPr/>
        </p:nvSpPr>
        <p:spPr>
          <a:xfrm>
            <a:off x="4438423" y="1309355"/>
            <a:ext cx="1065632" cy="764512"/>
          </a:xfrm>
          <a:prstGeom prst="ellipse">
            <a:avLst/>
          </a:prstGeom>
          <a:solidFill>
            <a:schemeClr val="accent6">
              <a:alpha val="51074"/>
            </a:schemeClr>
          </a:solidFill>
          <a:ln w="349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Oval 5">
            <a:extLst>
              <a:ext uri="{FF2B5EF4-FFF2-40B4-BE49-F238E27FC236}">
                <a16:creationId xmlns:a16="http://schemas.microsoft.com/office/drawing/2014/main" id="{D78D47FC-0AB1-6E4B-8B98-55491066078B}"/>
              </a:ext>
            </a:extLst>
          </p:cNvPr>
          <p:cNvSpPr/>
          <p:nvPr/>
        </p:nvSpPr>
        <p:spPr>
          <a:xfrm>
            <a:off x="5563184" y="2790492"/>
            <a:ext cx="1065632" cy="764512"/>
          </a:xfrm>
          <a:prstGeom prst="ellipse">
            <a:avLst/>
          </a:prstGeom>
          <a:solidFill>
            <a:schemeClr val="accent6">
              <a:alpha val="51074"/>
            </a:schemeClr>
          </a:solidFill>
          <a:ln w="349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Oval 6">
            <a:extLst>
              <a:ext uri="{FF2B5EF4-FFF2-40B4-BE49-F238E27FC236}">
                <a16:creationId xmlns:a16="http://schemas.microsoft.com/office/drawing/2014/main" id="{7B67A226-AB05-044B-933C-AF5E7E0CC9D3}"/>
              </a:ext>
            </a:extLst>
          </p:cNvPr>
          <p:cNvSpPr/>
          <p:nvPr/>
        </p:nvSpPr>
        <p:spPr>
          <a:xfrm>
            <a:off x="8892919" y="3498563"/>
            <a:ext cx="1065632" cy="764512"/>
          </a:xfrm>
          <a:prstGeom prst="ellipse">
            <a:avLst/>
          </a:prstGeom>
          <a:solidFill>
            <a:schemeClr val="accent6">
              <a:alpha val="51074"/>
            </a:schemeClr>
          </a:solidFill>
          <a:ln w="349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 name="Oval 7">
            <a:extLst>
              <a:ext uri="{FF2B5EF4-FFF2-40B4-BE49-F238E27FC236}">
                <a16:creationId xmlns:a16="http://schemas.microsoft.com/office/drawing/2014/main" id="{8AF6FF90-91FE-DF4D-9CA6-9DB7017566E9}"/>
              </a:ext>
            </a:extLst>
          </p:cNvPr>
          <p:cNvSpPr/>
          <p:nvPr/>
        </p:nvSpPr>
        <p:spPr>
          <a:xfrm>
            <a:off x="2489805" y="3172748"/>
            <a:ext cx="1065632" cy="764512"/>
          </a:xfrm>
          <a:prstGeom prst="ellipse">
            <a:avLst/>
          </a:prstGeom>
          <a:solidFill>
            <a:schemeClr val="accent6">
              <a:alpha val="51074"/>
            </a:schemeClr>
          </a:solidFill>
          <a:ln w="349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TextBox 8">
            <a:extLst>
              <a:ext uri="{FF2B5EF4-FFF2-40B4-BE49-F238E27FC236}">
                <a16:creationId xmlns:a16="http://schemas.microsoft.com/office/drawing/2014/main" id="{DE7CFAC2-A3B5-9B4F-8707-B847A3AB4DAE}"/>
              </a:ext>
            </a:extLst>
          </p:cNvPr>
          <p:cNvSpPr txBox="1"/>
          <p:nvPr/>
        </p:nvSpPr>
        <p:spPr>
          <a:xfrm>
            <a:off x="7657772" y="1753185"/>
            <a:ext cx="4371318" cy="400110"/>
          </a:xfrm>
          <a:prstGeom prst="rect">
            <a:avLst/>
          </a:prstGeom>
          <a:noFill/>
        </p:spPr>
        <p:txBody>
          <a:bodyPr wrap="square" rtlCol="0">
            <a:spAutoFit/>
          </a:bodyPr>
          <a:lstStyle/>
          <a:p>
            <a:r>
              <a:rPr lang="en-CN" sz="2000">
                <a:latin typeface="Times New Roman" panose="02020603050405020304" pitchFamily="18" charset="0"/>
                <a:cs typeface="Times New Roman" panose="02020603050405020304" pitchFamily="18" charset="0"/>
              </a:rPr>
              <a:t>4 pairs of highly correlated features</a:t>
            </a:r>
          </a:p>
        </p:txBody>
      </p:sp>
      <p:sp>
        <p:nvSpPr>
          <p:cNvPr id="10" name="标题 1">
            <a:extLst>
              <a:ext uri="{FF2B5EF4-FFF2-40B4-BE49-F238E27FC236}">
                <a16:creationId xmlns:a16="http://schemas.microsoft.com/office/drawing/2014/main" id="{65F15969-B879-7A42-8649-0D863820094A}"/>
              </a:ext>
            </a:extLst>
          </p:cNvPr>
          <p:cNvSpPr txBox="1">
            <a:spLocks/>
          </p:cNvSpPr>
          <p:nvPr/>
        </p:nvSpPr>
        <p:spPr>
          <a:xfrm>
            <a:off x="426031" y="681482"/>
            <a:ext cx="8686437" cy="400110"/>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t>4.2.1 Eliminate based on correlation</a:t>
            </a:r>
          </a:p>
        </p:txBody>
      </p:sp>
      <p:sp>
        <p:nvSpPr>
          <p:cNvPr id="11" name="标题 1">
            <a:extLst>
              <a:ext uri="{FF2B5EF4-FFF2-40B4-BE49-F238E27FC236}">
                <a16:creationId xmlns:a16="http://schemas.microsoft.com/office/drawing/2014/main" id="{220A50CB-ED42-B24F-AB8B-60B7FB6DDB88}"/>
              </a:ext>
            </a:extLst>
          </p:cNvPr>
          <p:cNvSpPr txBox="1">
            <a:spLocks/>
          </p:cNvSpPr>
          <p:nvPr/>
        </p:nvSpPr>
        <p:spPr>
          <a:xfrm>
            <a:off x="426031" y="-60295"/>
            <a:ext cx="8686437" cy="764512"/>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latin typeface="Times New Roman" panose="02020603050405020304" pitchFamily="18" charset="0"/>
                <a:cs typeface="Times New Roman" panose="02020603050405020304" pitchFamily="18" charset="0"/>
              </a:rPr>
              <a:t>4.2 Eliminate features based on some metrics</a:t>
            </a:r>
          </a:p>
        </p:txBody>
      </p:sp>
    </p:spTree>
    <p:extLst>
      <p:ext uri="{BB962C8B-B14F-4D97-AF65-F5344CB8AC3E}">
        <p14:creationId xmlns:p14="http://schemas.microsoft.com/office/powerpoint/2010/main" val="74668374"/>
      </p:ext>
    </p:extLst>
  </p:cSld>
  <p:clrMapOvr>
    <a:masterClrMapping/>
  </p:clrMapOvr>
  <mc:AlternateContent xmlns:mc="http://schemas.openxmlformats.org/markup-compatibility/2006" xmlns:p14="http://schemas.microsoft.com/office/powerpoint/2010/main">
    <mc:Choice Requires="p14">
      <p:transition spd="slow" p14:dur="2000" advTm="9554"/>
    </mc:Choice>
    <mc:Fallback xmlns="">
      <p:transition spd="slow" advTm="955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85F17930-F134-B247-A944-2347039AFA62}"/>
              </a:ext>
            </a:extLst>
          </p:cNvPr>
          <p:cNvGraphicFramePr>
            <a:graphicFrameLocks noGrp="1"/>
          </p:cNvGraphicFramePr>
          <p:nvPr>
            <p:extLst>
              <p:ext uri="{D42A27DB-BD31-4B8C-83A1-F6EECF244321}">
                <p14:modId xmlns:p14="http://schemas.microsoft.com/office/powerpoint/2010/main" val="4027075972"/>
              </p:ext>
            </p:extLst>
          </p:nvPr>
        </p:nvGraphicFramePr>
        <p:xfrm>
          <a:off x="630985" y="1308538"/>
          <a:ext cx="9506244" cy="3883802"/>
        </p:xfrm>
        <a:graphic>
          <a:graphicData uri="http://schemas.openxmlformats.org/drawingml/2006/table">
            <a:tbl>
              <a:tblPr firstRow="1" bandRow="1">
                <a:tableStyleId>{5940675A-B579-460E-94D1-54222C63F5DA}</a:tableStyleId>
              </a:tblPr>
              <a:tblGrid>
                <a:gridCol w="1401704">
                  <a:extLst>
                    <a:ext uri="{9D8B030D-6E8A-4147-A177-3AD203B41FA5}">
                      <a16:colId xmlns:a16="http://schemas.microsoft.com/office/drawing/2014/main" val="3873793111"/>
                    </a:ext>
                  </a:extLst>
                </a:gridCol>
                <a:gridCol w="2947107">
                  <a:extLst>
                    <a:ext uri="{9D8B030D-6E8A-4147-A177-3AD203B41FA5}">
                      <a16:colId xmlns:a16="http://schemas.microsoft.com/office/drawing/2014/main" val="1304244532"/>
                    </a:ext>
                  </a:extLst>
                </a:gridCol>
                <a:gridCol w="3170978">
                  <a:extLst>
                    <a:ext uri="{9D8B030D-6E8A-4147-A177-3AD203B41FA5}">
                      <a16:colId xmlns:a16="http://schemas.microsoft.com/office/drawing/2014/main" val="2148452471"/>
                    </a:ext>
                  </a:extLst>
                </a:gridCol>
                <a:gridCol w="1986455">
                  <a:extLst>
                    <a:ext uri="{9D8B030D-6E8A-4147-A177-3AD203B41FA5}">
                      <a16:colId xmlns:a16="http://schemas.microsoft.com/office/drawing/2014/main" val="216663188"/>
                    </a:ext>
                  </a:extLst>
                </a:gridCol>
              </a:tblGrid>
              <a:tr h="123792">
                <a:tc>
                  <a:txBody>
                    <a:bodyPr/>
                    <a:lstStyle/>
                    <a:p>
                      <a:r>
                        <a:rPr lang="en-CN" sz="1800" b="1">
                          <a:latin typeface="Times New Roman" panose="02020603050405020304" pitchFamily="18" charset="0"/>
                          <a:cs typeface="Times New Roman" panose="02020603050405020304" pitchFamily="18" charset="0"/>
                        </a:rPr>
                        <a:t>Pair no.</a:t>
                      </a:r>
                    </a:p>
                  </a:txBody>
                  <a:tcPr/>
                </a:tc>
                <a:tc>
                  <a:txBody>
                    <a:bodyPr/>
                    <a:lstStyle/>
                    <a:p>
                      <a:r>
                        <a:rPr lang="en-CN" sz="1800" b="1">
                          <a:latin typeface="Times New Roman" panose="02020603050405020304" pitchFamily="18" charset="0"/>
                          <a:cs typeface="Times New Roman" panose="02020603050405020304" pitchFamily="18" charset="0"/>
                        </a:rPr>
                        <a:t>Feature 1</a:t>
                      </a:r>
                    </a:p>
                  </a:txBody>
                  <a:tcPr/>
                </a:tc>
                <a:tc>
                  <a:txBody>
                    <a:bodyPr/>
                    <a:lstStyle/>
                    <a:p>
                      <a:r>
                        <a:rPr lang="en-CN" sz="1800" b="1">
                          <a:latin typeface="Times New Roman" panose="02020603050405020304" pitchFamily="18" charset="0"/>
                          <a:cs typeface="Times New Roman" panose="02020603050405020304" pitchFamily="18" charset="0"/>
                        </a:rPr>
                        <a:t>Feature 2</a:t>
                      </a:r>
                    </a:p>
                  </a:txBody>
                  <a:tcPr/>
                </a:tc>
                <a:tc>
                  <a:txBody>
                    <a:bodyPr/>
                    <a:lstStyle/>
                    <a:p>
                      <a:r>
                        <a:rPr lang="en-CN" sz="1800" b="1">
                          <a:latin typeface="Times New Roman" panose="02020603050405020304" pitchFamily="18" charset="0"/>
                          <a:cs typeface="Times New Roman" panose="02020603050405020304" pitchFamily="18" charset="0"/>
                        </a:rPr>
                        <a:t>Correlation</a:t>
                      </a:r>
                    </a:p>
                  </a:txBody>
                  <a:tcPr/>
                </a:tc>
                <a:extLst>
                  <a:ext uri="{0D108BD9-81ED-4DB2-BD59-A6C34878D82A}">
                    <a16:rowId xmlns:a16="http://schemas.microsoft.com/office/drawing/2014/main" val="3004672120"/>
                  </a:ext>
                </a:extLst>
              </a:tr>
              <a:tr h="391814">
                <a:tc rowSpan="2">
                  <a:txBody>
                    <a:bodyPr/>
                    <a:lstStyle/>
                    <a:p>
                      <a:pPr algn="l"/>
                      <a:r>
                        <a:rPr lang="en-CN" sz="1700">
                          <a:latin typeface="Times New Roman" panose="02020603050405020304" pitchFamily="18" charset="0"/>
                          <a:cs typeface="Times New Roman" panose="02020603050405020304" pitchFamily="18" charset="0"/>
                        </a:rPr>
                        <a:t>1</a:t>
                      </a:r>
                    </a:p>
                  </a:txBody>
                  <a:tcPr anchor="ctr"/>
                </a:tc>
                <a:tc>
                  <a:txBody>
                    <a:bodyPr/>
                    <a:lstStyle/>
                    <a:p>
                      <a:r>
                        <a:rPr lang="en-GB" sz="1700" b="0" i="0" kern="1200">
                          <a:solidFill>
                            <a:schemeClr val="tx1"/>
                          </a:solidFill>
                          <a:effectLst/>
                          <a:latin typeface="Times New Roman" panose="02020603050405020304" pitchFamily="18" charset="0"/>
                          <a:ea typeface="+mn-ea"/>
                          <a:cs typeface="Times New Roman" panose="02020603050405020304" pitchFamily="18" charset="0"/>
                        </a:rPr>
                        <a:t>GarageArea (int)</a:t>
                      </a:r>
                      <a:endParaRPr lang="en-CN" sz="1700">
                        <a:latin typeface="Times New Roman" panose="02020603050405020304" pitchFamily="18" charset="0"/>
                        <a:cs typeface="Times New Roman" panose="02020603050405020304" pitchFamily="18" charset="0"/>
                      </a:endParaRPr>
                    </a:p>
                  </a:txBody>
                  <a:tcPr/>
                </a:tc>
                <a:tc>
                  <a:txBody>
                    <a:bodyPr/>
                    <a:lstStyle/>
                    <a:p>
                      <a:r>
                        <a:rPr lang="en-GB" sz="1700" b="0" i="0" kern="1200">
                          <a:solidFill>
                            <a:schemeClr val="tx1"/>
                          </a:solidFill>
                          <a:effectLst/>
                          <a:latin typeface="Times New Roman" panose="02020603050405020304" pitchFamily="18" charset="0"/>
                          <a:ea typeface="+mn-ea"/>
                          <a:cs typeface="Times New Roman" panose="02020603050405020304" pitchFamily="18" charset="0"/>
                        </a:rPr>
                        <a:t>GarageCars (int)</a:t>
                      </a:r>
                      <a:endParaRPr lang="en-CN" sz="1700">
                        <a:latin typeface="Times New Roman" panose="02020603050405020304" pitchFamily="18" charset="0"/>
                        <a:cs typeface="Times New Roman" panose="02020603050405020304" pitchFamily="18" charset="0"/>
                      </a:endParaRPr>
                    </a:p>
                  </a:txBody>
                  <a:tcPr/>
                </a:tc>
                <a:tc rowSpan="2">
                  <a:txBody>
                    <a:bodyPr/>
                    <a:lstStyle/>
                    <a:p>
                      <a:r>
                        <a:rPr lang="en-CN" sz="1700">
                          <a:latin typeface="Times New Roman" panose="02020603050405020304" pitchFamily="18" charset="0"/>
                          <a:cs typeface="Times New Roman" panose="02020603050405020304" pitchFamily="18" charset="0"/>
                        </a:rPr>
                        <a:t>0.88</a:t>
                      </a:r>
                    </a:p>
                  </a:txBody>
                  <a:tcPr anchor="ctr"/>
                </a:tc>
                <a:extLst>
                  <a:ext uri="{0D108BD9-81ED-4DB2-BD59-A6C34878D82A}">
                    <a16:rowId xmlns:a16="http://schemas.microsoft.com/office/drawing/2014/main" val="1676067106"/>
                  </a:ext>
                </a:extLst>
              </a:tr>
              <a:tr h="396462">
                <a:tc vMerge="1">
                  <a:txBody>
                    <a:bodyPr/>
                    <a:lstStyle/>
                    <a:p>
                      <a:endParaRPr lang="en-CN" sz="1700">
                        <a:latin typeface="Times New Roman" panose="02020603050405020304" pitchFamily="18" charset="0"/>
                        <a:cs typeface="Times New Roman" panose="02020603050405020304" pitchFamily="18" charset="0"/>
                      </a:endParaRPr>
                    </a:p>
                  </a:txBody>
                  <a:tcPr/>
                </a:tc>
                <a:tc>
                  <a:txBody>
                    <a:bodyPr/>
                    <a:lstStyle/>
                    <a:p>
                      <a:r>
                        <a:rPr lang="en-GB" sz="1700" b="0" i="0" kern="1200">
                          <a:solidFill>
                            <a:srgbClr val="7030A0"/>
                          </a:solidFill>
                          <a:effectLst/>
                          <a:latin typeface="Times New Roman" panose="02020603050405020304" pitchFamily="18" charset="0"/>
                          <a:ea typeface="+mn-ea"/>
                          <a:cs typeface="Times New Roman" panose="02020603050405020304" pitchFamily="18" charset="0"/>
                        </a:rPr>
                        <a:t>Size of garage </a:t>
                      </a:r>
                      <a:r>
                        <a:rPr lang="en-GB" sz="1700" b="0" i="0" kern="1200">
                          <a:solidFill>
                            <a:schemeClr val="tx1"/>
                          </a:solidFill>
                          <a:effectLst/>
                          <a:latin typeface="Times New Roman" panose="02020603050405020304" pitchFamily="18" charset="0"/>
                          <a:ea typeface="+mn-ea"/>
                          <a:cs typeface="Times New Roman" panose="02020603050405020304" pitchFamily="18" charset="0"/>
                        </a:rPr>
                        <a:t>in square feet </a:t>
                      </a:r>
                      <a:endParaRPr lang="en-CN" sz="1700">
                        <a:latin typeface="Times New Roman" panose="02020603050405020304" pitchFamily="18" charset="0"/>
                        <a:cs typeface="Times New Roman" panose="02020603050405020304" pitchFamily="18" charset="0"/>
                      </a:endParaRPr>
                    </a:p>
                  </a:txBody>
                  <a:tcPr/>
                </a:tc>
                <a:tc>
                  <a:txBody>
                    <a:bodyPr/>
                    <a:lstStyle/>
                    <a:p>
                      <a:r>
                        <a:rPr lang="en-GB" sz="1700" b="0" i="0" kern="1200">
                          <a:solidFill>
                            <a:srgbClr val="7030A0"/>
                          </a:solidFill>
                          <a:effectLst/>
                          <a:latin typeface="Times New Roman" panose="02020603050405020304" pitchFamily="18" charset="0"/>
                          <a:ea typeface="+mn-ea"/>
                          <a:cs typeface="Times New Roman" panose="02020603050405020304" pitchFamily="18" charset="0"/>
                        </a:rPr>
                        <a:t>Size of garage </a:t>
                      </a:r>
                      <a:r>
                        <a:rPr lang="en-GB" sz="1700" b="0" i="0" kern="1200">
                          <a:solidFill>
                            <a:schemeClr val="tx1"/>
                          </a:solidFill>
                          <a:effectLst/>
                          <a:latin typeface="Times New Roman" panose="02020603050405020304" pitchFamily="18" charset="0"/>
                          <a:ea typeface="+mn-ea"/>
                          <a:cs typeface="Times New Roman" panose="02020603050405020304" pitchFamily="18" charset="0"/>
                        </a:rPr>
                        <a:t>in car capacity</a:t>
                      </a:r>
                      <a:endParaRPr lang="en-CN" sz="1700">
                        <a:latin typeface="Times New Roman" panose="02020603050405020304" pitchFamily="18" charset="0"/>
                        <a:cs typeface="Times New Roman" panose="02020603050405020304" pitchFamily="18" charset="0"/>
                      </a:endParaRPr>
                    </a:p>
                  </a:txBody>
                  <a:tcPr/>
                </a:tc>
                <a:tc vMerge="1">
                  <a:txBody>
                    <a:bodyPr/>
                    <a:lstStyle/>
                    <a:p>
                      <a:endParaRPr lang="en-CN"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4803108"/>
                  </a:ext>
                </a:extLst>
              </a:tr>
              <a:tr h="378372">
                <a:tc rowSpan="2">
                  <a:txBody>
                    <a:bodyPr/>
                    <a:lstStyle/>
                    <a:p>
                      <a:pPr algn="l"/>
                      <a:r>
                        <a:rPr lang="en-CN" sz="1700">
                          <a:latin typeface="Times New Roman" panose="02020603050405020304" pitchFamily="18" charset="0"/>
                          <a:cs typeface="Times New Roman" panose="02020603050405020304" pitchFamily="18" charset="0"/>
                        </a:rPr>
                        <a:t>2</a:t>
                      </a:r>
                    </a:p>
                  </a:txBody>
                  <a:tcPr anchor="ctr"/>
                </a:tc>
                <a:tc>
                  <a:txBody>
                    <a:bodyPr/>
                    <a:lstStyle/>
                    <a:p>
                      <a:r>
                        <a:rPr lang="en-GB" sz="1700" b="0" i="0" kern="1200">
                          <a:solidFill>
                            <a:schemeClr val="tx1"/>
                          </a:solidFill>
                          <a:effectLst/>
                          <a:latin typeface="Times New Roman" panose="02020603050405020304" pitchFamily="18" charset="0"/>
                          <a:ea typeface="+mn-ea"/>
                          <a:cs typeface="Times New Roman" panose="02020603050405020304" pitchFamily="18" charset="0"/>
                        </a:rPr>
                        <a:t>TotRmsAbvGrd (int)</a:t>
                      </a:r>
                      <a:endParaRPr lang="en-CN" sz="1700">
                        <a:latin typeface="Times New Roman" panose="02020603050405020304" pitchFamily="18" charset="0"/>
                        <a:cs typeface="Times New Roman" panose="02020603050405020304" pitchFamily="18" charset="0"/>
                      </a:endParaRPr>
                    </a:p>
                  </a:txBody>
                  <a:tcPr/>
                </a:tc>
                <a:tc>
                  <a:txBody>
                    <a:bodyPr/>
                    <a:lstStyle/>
                    <a:p>
                      <a:r>
                        <a:rPr lang="en-GB" sz="1700" b="0" i="0" kern="1200">
                          <a:solidFill>
                            <a:schemeClr val="tx1"/>
                          </a:solidFill>
                          <a:effectLst/>
                          <a:latin typeface="Times New Roman" panose="02020603050405020304" pitchFamily="18" charset="0"/>
                          <a:ea typeface="+mn-ea"/>
                          <a:cs typeface="Times New Roman" panose="02020603050405020304" pitchFamily="18" charset="0"/>
                        </a:rPr>
                        <a:t>GrLivArea (int)</a:t>
                      </a:r>
                      <a:endParaRPr lang="en-CN" sz="1700">
                        <a:latin typeface="Times New Roman" panose="02020603050405020304" pitchFamily="18" charset="0"/>
                        <a:cs typeface="Times New Roman" panose="02020603050405020304" pitchFamily="18" charset="0"/>
                      </a:endParaRPr>
                    </a:p>
                  </a:txBody>
                  <a:tcPr/>
                </a:tc>
                <a:tc rowSpan="2">
                  <a:txBody>
                    <a:bodyPr/>
                    <a:lstStyle/>
                    <a:p>
                      <a:r>
                        <a:rPr lang="en-CN" sz="1700">
                          <a:latin typeface="Times New Roman" panose="02020603050405020304" pitchFamily="18" charset="0"/>
                          <a:cs typeface="Times New Roman" panose="02020603050405020304" pitchFamily="18" charset="0"/>
                        </a:rPr>
                        <a:t>0.83</a:t>
                      </a:r>
                    </a:p>
                  </a:txBody>
                  <a:tcPr anchor="ctr"/>
                </a:tc>
                <a:extLst>
                  <a:ext uri="{0D108BD9-81ED-4DB2-BD59-A6C34878D82A}">
                    <a16:rowId xmlns:a16="http://schemas.microsoft.com/office/drawing/2014/main" val="4017498610"/>
                  </a:ext>
                </a:extLst>
              </a:tr>
              <a:tr h="612786">
                <a:tc vMerge="1">
                  <a:txBody>
                    <a:bodyPr/>
                    <a:lstStyle/>
                    <a:p>
                      <a:pPr algn="l"/>
                      <a:endParaRPr lang="en-CN" sz="1700">
                        <a:latin typeface="Times New Roman" panose="02020603050405020304" pitchFamily="18" charset="0"/>
                        <a:cs typeface="Times New Roman" panose="02020603050405020304" pitchFamily="18" charset="0"/>
                      </a:endParaRPr>
                    </a:p>
                  </a:txBody>
                  <a:tcPr anchor="ctr"/>
                </a:tc>
                <a:tc>
                  <a:txBody>
                    <a:bodyPr/>
                    <a:lstStyle/>
                    <a:p>
                      <a:r>
                        <a:rPr lang="en-GB" sz="1700" b="0" i="0" kern="1200">
                          <a:solidFill>
                            <a:schemeClr val="tx1"/>
                          </a:solidFill>
                          <a:effectLst/>
                          <a:latin typeface="Times New Roman" panose="02020603050405020304" pitchFamily="18" charset="0"/>
                          <a:ea typeface="+mn-ea"/>
                          <a:cs typeface="Times New Roman" panose="02020603050405020304" pitchFamily="18" charset="0"/>
                        </a:rPr>
                        <a:t>Total rooms </a:t>
                      </a:r>
                      <a:r>
                        <a:rPr lang="en-GB" sz="1700" b="0" i="0" kern="1200">
                          <a:solidFill>
                            <a:srgbClr val="7030A0"/>
                          </a:solidFill>
                          <a:effectLst/>
                          <a:latin typeface="Times New Roman" panose="02020603050405020304" pitchFamily="18" charset="0"/>
                          <a:ea typeface="+mn-ea"/>
                          <a:cs typeface="Times New Roman" panose="02020603050405020304" pitchFamily="18" charset="0"/>
                        </a:rPr>
                        <a:t>above grade </a:t>
                      </a:r>
                      <a:r>
                        <a:rPr lang="en-GB" sz="1700" b="0" i="0" kern="1200">
                          <a:solidFill>
                            <a:schemeClr val="tx1"/>
                          </a:solidFill>
                          <a:effectLst/>
                          <a:latin typeface="Times New Roman" panose="02020603050405020304" pitchFamily="18" charset="0"/>
                          <a:ea typeface="+mn-ea"/>
                          <a:cs typeface="Times New Roman" panose="02020603050405020304" pitchFamily="18" charset="0"/>
                        </a:rPr>
                        <a:t>(does not include bathrooms)</a:t>
                      </a:r>
                      <a:endParaRPr lang="en-CN" sz="1700">
                        <a:latin typeface="Times New Roman" panose="02020603050405020304" pitchFamily="18" charset="0"/>
                        <a:cs typeface="Times New Roman" panose="02020603050405020304" pitchFamily="18" charset="0"/>
                      </a:endParaRPr>
                    </a:p>
                  </a:txBody>
                  <a:tcPr/>
                </a:tc>
                <a:tc>
                  <a:txBody>
                    <a:bodyPr/>
                    <a:lstStyle/>
                    <a:p>
                      <a:r>
                        <a:rPr lang="en-GB" sz="1700" b="0" i="0" kern="1200">
                          <a:solidFill>
                            <a:srgbClr val="7030A0"/>
                          </a:solidFill>
                          <a:effectLst/>
                          <a:latin typeface="Times New Roman" panose="02020603050405020304" pitchFamily="18" charset="0"/>
                          <a:ea typeface="+mn-ea"/>
                          <a:cs typeface="Times New Roman" panose="02020603050405020304" pitchFamily="18" charset="0"/>
                        </a:rPr>
                        <a:t>Above grade </a:t>
                      </a:r>
                      <a:r>
                        <a:rPr lang="en-GB" sz="1700" b="0" i="0" kern="1200">
                          <a:solidFill>
                            <a:schemeClr val="tx1"/>
                          </a:solidFill>
                          <a:effectLst/>
                          <a:latin typeface="Times New Roman" panose="02020603050405020304" pitchFamily="18" charset="0"/>
                          <a:ea typeface="+mn-ea"/>
                          <a:cs typeface="Times New Roman" panose="02020603050405020304" pitchFamily="18" charset="0"/>
                        </a:rPr>
                        <a:t>(ground) living area square feet</a:t>
                      </a:r>
                      <a:endParaRPr lang="en-CN" sz="1700">
                        <a:latin typeface="Times New Roman" panose="02020603050405020304" pitchFamily="18" charset="0"/>
                        <a:cs typeface="Times New Roman" panose="02020603050405020304" pitchFamily="18" charset="0"/>
                      </a:endParaRPr>
                    </a:p>
                  </a:txBody>
                  <a:tcPr/>
                </a:tc>
                <a:tc vMerge="1">
                  <a:txBody>
                    <a:bodyPr/>
                    <a:lstStyle/>
                    <a:p>
                      <a:endParaRPr lang="en-CN"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2259036"/>
                  </a:ext>
                </a:extLst>
              </a:tr>
              <a:tr h="443504">
                <a:tc rowSpan="2">
                  <a:txBody>
                    <a:bodyPr/>
                    <a:lstStyle/>
                    <a:p>
                      <a:pPr algn="l"/>
                      <a:r>
                        <a:rPr lang="en-CN" sz="1700">
                          <a:latin typeface="Times New Roman" panose="02020603050405020304" pitchFamily="18" charset="0"/>
                          <a:cs typeface="Times New Roman" panose="02020603050405020304" pitchFamily="18" charset="0"/>
                        </a:rPr>
                        <a:t>3</a:t>
                      </a:r>
                    </a:p>
                  </a:txBody>
                  <a:tcPr anchor="ctr"/>
                </a:tc>
                <a:tc>
                  <a:txBody>
                    <a:bodyPr/>
                    <a:lstStyle/>
                    <a:p>
                      <a:r>
                        <a:rPr lang="en-GB" sz="1700" b="0" i="0" kern="1200">
                          <a:solidFill>
                            <a:schemeClr val="tx1"/>
                          </a:solidFill>
                          <a:effectLst/>
                          <a:latin typeface="Times New Roman" panose="02020603050405020304" pitchFamily="18" charset="0"/>
                          <a:ea typeface="+mn-ea"/>
                          <a:cs typeface="Times New Roman" panose="02020603050405020304" pitchFamily="18" charset="0"/>
                        </a:rPr>
                        <a:t>GarageYrBlt </a:t>
                      </a:r>
                      <a:r>
                        <a:rPr lang="en-US" sz="1700" b="0" i="0" kern="1200">
                          <a:solidFill>
                            <a:schemeClr val="tx1"/>
                          </a:solidFill>
                          <a:effectLst/>
                          <a:latin typeface="Times New Roman" panose="02020603050405020304" pitchFamily="18" charset="0"/>
                          <a:ea typeface="+mn-ea"/>
                          <a:cs typeface="Times New Roman" panose="02020603050405020304" pitchFamily="18" charset="0"/>
                        </a:rPr>
                        <a:t>(float)</a:t>
                      </a:r>
                      <a:endParaRPr lang="en-CN" sz="1700">
                        <a:latin typeface="Times New Roman" panose="02020603050405020304" pitchFamily="18" charset="0"/>
                        <a:cs typeface="Times New Roman" panose="02020603050405020304" pitchFamily="18" charset="0"/>
                      </a:endParaRPr>
                    </a:p>
                  </a:txBody>
                  <a:tcPr/>
                </a:tc>
                <a:tc>
                  <a:txBody>
                    <a:bodyPr/>
                    <a:lstStyle/>
                    <a:p>
                      <a:r>
                        <a:rPr lang="en-GB" sz="1700" b="0" i="0" kern="1200">
                          <a:solidFill>
                            <a:schemeClr val="tx1"/>
                          </a:solidFill>
                          <a:effectLst/>
                          <a:latin typeface="Times New Roman" panose="02020603050405020304" pitchFamily="18" charset="0"/>
                          <a:ea typeface="+mn-ea"/>
                          <a:cs typeface="Times New Roman" panose="02020603050405020304" pitchFamily="18" charset="0"/>
                        </a:rPr>
                        <a:t>YearBuilt (int)</a:t>
                      </a:r>
                      <a:endParaRPr lang="en-CN" sz="1700">
                        <a:latin typeface="Times New Roman" panose="02020603050405020304" pitchFamily="18" charset="0"/>
                        <a:cs typeface="Times New Roman" panose="02020603050405020304" pitchFamily="18" charset="0"/>
                      </a:endParaRPr>
                    </a:p>
                  </a:txBody>
                  <a:tcPr/>
                </a:tc>
                <a:tc rowSpan="2">
                  <a:txBody>
                    <a:bodyPr/>
                    <a:lstStyle/>
                    <a:p>
                      <a:r>
                        <a:rPr lang="en-CN" sz="1700">
                          <a:latin typeface="Times New Roman" panose="02020603050405020304" pitchFamily="18" charset="0"/>
                          <a:cs typeface="Times New Roman" panose="02020603050405020304" pitchFamily="18" charset="0"/>
                        </a:rPr>
                        <a:t>0.83</a:t>
                      </a:r>
                    </a:p>
                  </a:txBody>
                  <a:tcPr anchor="ctr"/>
                </a:tc>
                <a:extLst>
                  <a:ext uri="{0D108BD9-81ED-4DB2-BD59-A6C34878D82A}">
                    <a16:rowId xmlns:a16="http://schemas.microsoft.com/office/drawing/2014/main" val="2266658117"/>
                  </a:ext>
                </a:extLst>
              </a:tr>
              <a:tr h="425669">
                <a:tc vMerge="1">
                  <a:txBody>
                    <a:bodyPr/>
                    <a:lstStyle/>
                    <a:p>
                      <a:pPr algn="l"/>
                      <a:endParaRPr lang="en-CN" sz="1700">
                        <a:latin typeface="Times New Roman" panose="02020603050405020304" pitchFamily="18" charset="0"/>
                        <a:cs typeface="Times New Roman" panose="02020603050405020304" pitchFamily="18" charset="0"/>
                      </a:endParaRPr>
                    </a:p>
                  </a:txBody>
                  <a:tcPr anchor="ctr"/>
                </a:tc>
                <a:tc>
                  <a:txBody>
                    <a:bodyPr/>
                    <a:lstStyle/>
                    <a:p>
                      <a:r>
                        <a:rPr lang="en-GB" sz="1700" b="0" i="0" kern="1200">
                          <a:solidFill>
                            <a:srgbClr val="7030A0"/>
                          </a:solidFill>
                          <a:effectLst/>
                          <a:latin typeface="Times New Roman" panose="02020603050405020304" pitchFamily="18" charset="0"/>
                          <a:ea typeface="+mn-ea"/>
                          <a:cs typeface="Times New Roman" panose="02020603050405020304" pitchFamily="18" charset="0"/>
                        </a:rPr>
                        <a:t>Year</a:t>
                      </a:r>
                      <a:r>
                        <a:rPr lang="en-GB" sz="1700" b="0" i="0" kern="1200">
                          <a:solidFill>
                            <a:schemeClr val="tx1"/>
                          </a:solidFill>
                          <a:effectLst/>
                          <a:latin typeface="Times New Roman" panose="02020603050405020304" pitchFamily="18" charset="0"/>
                          <a:ea typeface="+mn-ea"/>
                          <a:cs typeface="Times New Roman" panose="02020603050405020304" pitchFamily="18" charset="0"/>
                        </a:rPr>
                        <a:t> garage was </a:t>
                      </a:r>
                      <a:r>
                        <a:rPr lang="en-GB" sz="1700" b="0" i="0" kern="1200">
                          <a:solidFill>
                            <a:srgbClr val="7030A0"/>
                          </a:solidFill>
                          <a:effectLst/>
                          <a:latin typeface="Times New Roman" panose="02020603050405020304" pitchFamily="18" charset="0"/>
                          <a:ea typeface="+mn-ea"/>
                          <a:cs typeface="Times New Roman" panose="02020603050405020304" pitchFamily="18" charset="0"/>
                        </a:rPr>
                        <a:t>built</a:t>
                      </a:r>
                      <a:endParaRPr lang="en-CN" sz="1700">
                        <a:solidFill>
                          <a:srgbClr val="7030A0"/>
                        </a:solidFill>
                        <a:latin typeface="Times New Roman" panose="02020603050405020304" pitchFamily="18" charset="0"/>
                        <a:cs typeface="Times New Roman" panose="02020603050405020304" pitchFamily="18" charset="0"/>
                      </a:endParaRPr>
                    </a:p>
                  </a:txBody>
                  <a:tcPr/>
                </a:tc>
                <a:tc>
                  <a:txBody>
                    <a:bodyPr/>
                    <a:lstStyle/>
                    <a:p>
                      <a:r>
                        <a:rPr lang="en-GB" sz="1700" b="0" i="0" kern="1200">
                          <a:solidFill>
                            <a:schemeClr val="tx1"/>
                          </a:solidFill>
                          <a:effectLst/>
                          <a:latin typeface="Times New Roman" panose="02020603050405020304" pitchFamily="18" charset="0"/>
                          <a:ea typeface="+mn-ea"/>
                          <a:cs typeface="Times New Roman" panose="02020603050405020304" pitchFamily="18" charset="0"/>
                        </a:rPr>
                        <a:t>Original </a:t>
                      </a:r>
                      <a:r>
                        <a:rPr lang="en-GB" sz="1700" b="0" i="0" kern="1200">
                          <a:solidFill>
                            <a:srgbClr val="7030A0"/>
                          </a:solidFill>
                          <a:effectLst/>
                          <a:latin typeface="Times New Roman" panose="02020603050405020304" pitchFamily="18" charset="0"/>
                          <a:ea typeface="+mn-ea"/>
                          <a:cs typeface="Times New Roman" panose="02020603050405020304" pitchFamily="18" charset="0"/>
                        </a:rPr>
                        <a:t>construction date</a:t>
                      </a:r>
                      <a:endParaRPr lang="en-CN" sz="1700">
                        <a:solidFill>
                          <a:srgbClr val="7030A0"/>
                        </a:solidFill>
                        <a:latin typeface="Times New Roman" panose="02020603050405020304" pitchFamily="18" charset="0"/>
                        <a:cs typeface="Times New Roman" panose="02020603050405020304" pitchFamily="18" charset="0"/>
                      </a:endParaRPr>
                    </a:p>
                  </a:txBody>
                  <a:tcPr/>
                </a:tc>
                <a:tc vMerge="1">
                  <a:txBody>
                    <a:bodyPr/>
                    <a:lstStyle/>
                    <a:p>
                      <a:endParaRPr lang="en-CN"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1363294"/>
                  </a:ext>
                </a:extLst>
              </a:tr>
              <a:tr h="409903">
                <a:tc rowSpan="2">
                  <a:txBody>
                    <a:bodyPr/>
                    <a:lstStyle/>
                    <a:p>
                      <a:pPr algn="l"/>
                      <a:r>
                        <a:rPr lang="en-CN" sz="1700">
                          <a:latin typeface="Times New Roman" panose="02020603050405020304" pitchFamily="18" charset="0"/>
                          <a:cs typeface="Times New Roman" panose="02020603050405020304" pitchFamily="18" charset="0"/>
                        </a:rPr>
                        <a:t>4</a:t>
                      </a:r>
                    </a:p>
                  </a:txBody>
                  <a:tcPr anchor="ctr"/>
                </a:tc>
                <a:tc>
                  <a:txBody>
                    <a:bodyPr/>
                    <a:lstStyle/>
                    <a:p>
                      <a:r>
                        <a:rPr lang="en-GB" sz="1700" b="0" i="0" kern="1200">
                          <a:solidFill>
                            <a:schemeClr val="tx1"/>
                          </a:solidFill>
                          <a:effectLst/>
                          <a:latin typeface="Times New Roman" panose="02020603050405020304" pitchFamily="18" charset="0"/>
                          <a:ea typeface="+mn-ea"/>
                          <a:cs typeface="Times New Roman" panose="02020603050405020304" pitchFamily="18" charset="0"/>
                        </a:rPr>
                        <a:t>1stFlrSF (int)</a:t>
                      </a:r>
                      <a:endParaRPr lang="en-CN" sz="1700">
                        <a:latin typeface="Times New Roman" panose="02020603050405020304" pitchFamily="18" charset="0"/>
                        <a:cs typeface="Times New Roman" panose="02020603050405020304" pitchFamily="18" charset="0"/>
                      </a:endParaRPr>
                    </a:p>
                  </a:txBody>
                  <a:tcPr/>
                </a:tc>
                <a:tc>
                  <a:txBody>
                    <a:bodyPr/>
                    <a:lstStyle/>
                    <a:p>
                      <a:r>
                        <a:rPr lang="en-GB" sz="1700" b="0" i="0" kern="1200">
                          <a:solidFill>
                            <a:schemeClr val="tx1"/>
                          </a:solidFill>
                          <a:effectLst/>
                          <a:latin typeface="Times New Roman" panose="02020603050405020304" pitchFamily="18" charset="0"/>
                          <a:ea typeface="+mn-ea"/>
                          <a:cs typeface="Times New Roman" panose="02020603050405020304" pitchFamily="18" charset="0"/>
                        </a:rPr>
                        <a:t>TotalBsmtSF (int)</a:t>
                      </a:r>
                      <a:endParaRPr lang="en-CN" sz="1700">
                        <a:latin typeface="Times New Roman" panose="02020603050405020304" pitchFamily="18" charset="0"/>
                        <a:cs typeface="Times New Roman" panose="02020603050405020304" pitchFamily="18" charset="0"/>
                      </a:endParaRPr>
                    </a:p>
                  </a:txBody>
                  <a:tcPr/>
                </a:tc>
                <a:tc rowSpan="2">
                  <a:txBody>
                    <a:bodyPr/>
                    <a:lstStyle/>
                    <a:p>
                      <a:r>
                        <a:rPr lang="en-CN" sz="1700">
                          <a:latin typeface="Times New Roman" panose="02020603050405020304" pitchFamily="18" charset="0"/>
                          <a:cs typeface="Times New Roman" panose="02020603050405020304" pitchFamily="18" charset="0"/>
                        </a:rPr>
                        <a:t>0.82</a:t>
                      </a:r>
                    </a:p>
                  </a:txBody>
                  <a:tcPr anchor="ctr"/>
                </a:tc>
                <a:extLst>
                  <a:ext uri="{0D108BD9-81ED-4DB2-BD59-A6C34878D82A}">
                    <a16:rowId xmlns:a16="http://schemas.microsoft.com/office/drawing/2014/main" val="1605620869"/>
                  </a:ext>
                </a:extLst>
              </a:tr>
              <a:tr h="459532">
                <a:tc vMerge="1">
                  <a:txBody>
                    <a:bodyPr/>
                    <a:lstStyle/>
                    <a:p>
                      <a:pPr algn="l"/>
                      <a:endParaRPr lang="en-CN" sz="1700">
                        <a:latin typeface="Times New Roman" panose="02020603050405020304" pitchFamily="18" charset="0"/>
                        <a:cs typeface="Times New Roman" panose="02020603050405020304" pitchFamily="18" charset="0"/>
                      </a:endParaRPr>
                    </a:p>
                  </a:txBody>
                  <a:tcPr anchor="ctr"/>
                </a:tc>
                <a:tc>
                  <a:txBody>
                    <a:bodyPr/>
                    <a:lstStyle/>
                    <a:p>
                      <a:r>
                        <a:rPr lang="en-GB" sz="1700" b="0" i="0" kern="1200">
                          <a:solidFill>
                            <a:schemeClr val="tx1"/>
                          </a:solidFill>
                          <a:effectLst/>
                          <a:latin typeface="Times New Roman" panose="02020603050405020304" pitchFamily="18" charset="0"/>
                          <a:ea typeface="+mn-ea"/>
                          <a:cs typeface="Times New Roman" panose="02020603050405020304" pitchFamily="18" charset="0"/>
                        </a:rPr>
                        <a:t>First Floor </a:t>
                      </a:r>
                      <a:r>
                        <a:rPr lang="en-GB" sz="1700" b="0" i="0" kern="1200">
                          <a:solidFill>
                            <a:srgbClr val="7030A0"/>
                          </a:solidFill>
                          <a:effectLst/>
                          <a:latin typeface="Times New Roman" panose="02020603050405020304" pitchFamily="18" charset="0"/>
                          <a:ea typeface="+mn-ea"/>
                          <a:cs typeface="Times New Roman" panose="02020603050405020304" pitchFamily="18" charset="0"/>
                        </a:rPr>
                        <a:t>square feet</a:t>
                      </a:r>
                      <a:endParaRPr lang="en-CN" sz="1700">
                        <a:solidFill>
                          <a:srgbClr val="7030A0"/>
                        </a:solidFill>
                        <a:latin typeface="Times New Roman" panose="02020603050405020304" pitchFamily="18" charset="0"/>
                        <a:cs typeface="Times New Roman" panose="02020603050405020304" pitchFamily="18" charset="0"/>
                      </a:endParaRPr>
                    </a:p>
                  </a:txBody>
                  <a:tcPr/>
                </a:tc>
                <a:tc>
                  <a:txBody>
                    <a:bodyPr/>
                    <a:lstStyle/>
                    <a:p>
                      <a:r>
                        <a:rPr lang="en-GB" sz="1700" b="0" i="0" kern="1200">
                          <a:solidFill>
                            <a:schemeClr val="tx1"/>
                          </a:solidFill>
                          <a:effectLst/>
                          <a:latin typeface="Times New Roman" panose="02020603050405020304" pitchFamily="18" charset="0"/>
                          <a:ea typeface="+mn-ea"/>
                          <a:cs typeface="Times New Roman" panose="02020603050405020304" pitchFamily="18" charset="0"/>
                        </a:rPr>
                        <a:t>Total </a:t>
                      </a:r>
                      <a:r>
                        <a:rPr lang="en-GB" sz="1700" b="0" i="0" kern="1200">
                          <a:solidFill>
                            <a:srgbClr val="7030A0"/>
                          </a:solidFill>
                          <a:effectLst/>
                          <a:latin typeface="Times New Roman" panose="02020603050405020304" pitchFamily="18" charset="0"/>
                          <a:ea typeface="+mn-ea"/>
                          <a:cs typeface="Times New Roman" panose="02020603050405020304" pitchFamily="18" charset="0"/>
                        </a:rPr>
                        <a:t>square feet </a:t>
                      </a:r>
                      <a:r>
                        <a:rPr lang="en-GB" sz="1700" b="0" i="0" kern="1200">
                          <a:solidFill>
                            <a:schemeClr val="tx1"/>
                          </a:solidFill>
                          <a:effectLst/>
                          <a:latin typeface="Times New Roman" panose="02020603050405020304" pitchFamily="18" charset="0"/>
                          <a:ea typeface="+mn-ea"/>
                          <a:cs typeface="Times New Roman" panose="02020603050405020304" pitchFamily="18" charset="0"/>
                        </a:rPr>
                        <a:t>of basement area</a:t>
                      </a:r>
                      <a:endParaRPr lang="en-CN" sz="1700">
                        <a:latin typeface="Times New Roman" panose="02020603050405020304" pitchFamily="18" charset="0"/>
                        <a:cs typeface="Times New Roman" panose="02020603050405020304" pitchFamily="18" charset="0"/>
                      </a:endParaRPr>
                    </a:p>
                  </a:txBody>
                  <a:tcPr/>
                </a:tc>
                <a:tc vMerge="1">
                  <a:txBody>
                    <a:bodyPr/>
                    <a:lstStyle/>
                    <a:p>
                      <a:endParaRPr lang="en-CN"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20985648"/>
                  </a:ext>
                </a:extLst>
              </a:tr>
            </a:tbl>
          </a:graphicData>
        </a:graphic>
      </p:graphicFrame>
      <p:sp>
        <p:nvSpPr>
          <p:cNvPr id="5" name="标题 1">
            <a:extLst>
              <a:ext uri="{FF2B5EF4-FFF2-40B4-BE49-F238E27FC236}">
                <a16:creationId xmlns:a16="http://schemas.microsoft.com/office/drawing/2014/main" id="{23A90B7B-5653-A64B-B0E8-8787484C9F8F}"/>
              </a:ext>
            </a:extLst>
          </p:cNvPr>
          <p:cNvSpPr txBox="1">
            <a:spLocks/>
          </p:cNvSpPr>
          <p:nvPr/>
        </p:nvSpPr>
        <p:spPr>
          <a:xfrm>
            <a:off x="426031" y="681482"/>
            <a:ext cx="8686437" cy="400110"/>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t>4.2.1 Eliminate based on correlation</a:t>
            </a:r>
          </a:p>
        </p:txBody>
      </p:sp>
    </p:spTree>
    <p:extLst>
      <p:ext uri="{BB962C8B-B14F-4D97-AF65-F5344CB8AC3E}">
        <p14:creationId xmlns:p14="http://schemas.microsoft.com/office/powerpoint/2010/main" val="1319622654"/>
      </p:ext>
    </p:extLst>
  </p:cSld>
  <p:clrMapOvr>
    <a:masterClrMapping/>
  </p:clrMapOvr>
  <mc:AlternateContent xmlns:mc="http://schemas.openxmlformats.org/markup-compatibility/2006" xmlns:p14="http://schemas.microsoft.com/office/powerpoint/2010/main">
    <mc:Choice Requires="p14">
      <p:transition spd="slow" p14:dur="2000" advTm="19604"/>
    </mc:Choice>
    <mc:Fallback xmlns="">
      <p:transition spd="slow" advTm="1960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DCDC33-65B8-5144-9D63-D09EB84317D9}"/>
              </a:ext>
            </a:extLst>
          </p:cNvPr>
          <p:cNvSpPr txBox="1"/>
          <p:nvPr/>
        </p:nvSpPr>
        <p:spPr>
          <a:xfrm>
            <a:off x="574127" y="1220753"/>
            <a:ext cx="11043746" cy="646331"/>
          </a:xfrm>
          <a:prstGeom prst="rect">
            <a:avLst/>
          </a:prstGeom>
          <a:noFill/>
        </p:spPr>
        <p:txBody>
          <a:bodyPr wrap="square">
            <a:spAutoFit/>
          </a:bodyPr>
          <a:lstStyle/>
          <a:p>
            <a:r>
              <a:rPr lang="en-GB" b="0">
                <a:solidFill>
                  <a:srgbClr val="000000"/>
                </a:solidFill>
                <a:effectLst/>
                <a:latin typeface="Times New Roman" panose="02020603050405020304" pitchFamily="18" charset="0"/>
                <a:cs typeface="Times New Roman" panose="02020603050405020304" pitchFamily="18" charset="0"/>
              </a:rPr>
              <a:t>similar_pairs = [[</a:t>
            </a:r>
            <a:r>
              <a:rPr lang="en-GB" b="0">
                <a:solidFill>
                  <a:srgbClr val="A31515"/>
                </a:solidFill>
                <a:effectLst/>
                <a:latin typeface="Times New Roman" panose="02020603050405020304" pitchFamily="18" charset="0"/>
                <a:cs typeface="Times New Roman" panose="02020603050405020304" pitchFamily="18" charset="0"/>
              </a:rPr>
              <a:t>'GarageArea'</a:t>
            </a:r>
            <a:r>
              <a:rPr lang="en-GB" b="0">
                <a:solidFill>
                  <a:srgbClr val="000000"/>
                </a:solidFill>
                <a:effectLst/>
                <a:latin typeface="Times New Roman" panose="02020603050405020304" pitchFamily="18" charset="0"/>
                <a:cs typeface="Times New Roman" panose="02020603050405020304" pitchFamily="18" charset="0"/>
              </a:rPr>
              <a:t>, </a:t>
            </a:r>
            <a:r>
              <a:rPr lang="en-GB" b="0">
                <a:solidFill>
                  <a:srgbClr val="A31515"/>
                </a:solidFill>
                <a:effectLst/>
                <a:latin typeface="Times New Roman" panose="02020603050405020304" pitchFamily="18" charset="0"/>
                <a:cs typeface="Times New Roman" panose="02020603050405020304" pitchFamily="18" charset="0"/>
              </a:rPr>
              <a:t>'GarageCars’</a:t>
            </a:r>
            <a:r>
              <a:rPr lang="en-GB" b="0">
                <a:solidFill>
                  <a:srgbClr val="000000"/>
                </a:solidFill>
                <a:effectLst/>
                <a:latin typeface="Times New Roman" panose="02020603050405020304" pitchFamily="18" charset="0"/>
                <a:cs typeface="Times New Roman" panose="02020603050405020304" pitchFamily="18" charset="0"/>
              </a:rPr>
              <a:t>],  [</a:t>
            </a:r>
            <a:r>
              <a:rPr lang="en-GB" b="0">
                <a:solidFill>
                  <a:srgbClr val="A31515"/>
                </a:solidFill>
                <a:effectLst/>
                <a:latin typeface="Times New Roman" panose="02020603050405020304" pitchFamily="18" charset="0"/>
                <a:cs typeface="Times New Roman" panose="02020603050405020304" pitchFamily="18" charset="0"/>
              </a:rPr>
              <a:t>'TotRmsAbvGrd'</a:t>
            </a:r>
            <a:r>
              <a:rPr lang="en-GB" b="0">
                <a:solidFill>
                  <a:srgbClr val="000000"/>
                </a:solidFill>
                <a:effectLst/>
                <a:latin typeface="Times New Roman" panose="02020603050405020304" pitchFamily="18" charset="0"/>
                <a:cs typeface="Times New Roman" panose="02020603050405020304" pitchFamily="18" charset="0"/>
              </a:rPr>
              <a:t>, </a:t>
            </a:r>
            <a:r>
              <a:rPr lang="en-GB" b="0">
                <a:solidFill>
                  <a:srgbClr val="A31515"/>
                </a:solidFill>
                <a:effectLst/>
                <a:latin typeface="Times New Roman" panose="02020603050405020304" pitchFamily="18" charset="0"/>
                <a:cs typeface="Times New Roman" panose="02020603050405020304" pitchFamily="18" charset="0"/>
              </a:rPr>
              <a:t>'GrLivArea’</a:t>
            </a:r>
            <a:r>
              <a:rPr lang="en-GB" b="0">
                <a:solidFill>
                  <a:srgbClr val="000000"/>
                </a:solidFill>
                <a:effectLst/>
                <a:latin typeface="Times New Roman" panose="02020603050405020304" pitchFamily="18" charset="0"/>
                <a:cs typeface="Times New Roman" panose="02020603050405020304" pitchFamily="18" charset="0"/>
              </a:rPr>
              <a:t>], 		   </a:t>
            </a:r>
          </a:p>
          <a:p>
            <a:r>
              <a:rPr lang="en-GB">
                <a:solidFill>
                  <a:srgbClr val="000000"/>
                </a:solidFill>
                <a:latin typeface="Times New Roman" panose="02020603050405020304" pitchFamily="18" charset="0"/>
                <a:cs typeface="Times New Roman" panose="02020603050405020304" pitchFamily="18" charset="0"/>
              </a:rPr>
              <a:t>	         </a:t>
            </a:r>
            <a:r>
              <a:rPr lang="en-GB" b="0">
                <a:solidFill>
                  <a:srgbClr val="000000"/>
                </a:solidFill>
                <a:effectLst/>
                <a:latin typeface="Times New Roman" panose="02020603050405020304" pitchFamily="18" charset="0"/>
                <a:cs typeface="Times New Roman" panose="02020603050405020304" pitchFamily="18" charset="0"/>
              </a:rPr>
              <a:t> [</a:t>
            </a:r>
            <a:r>
              <a:rPr lang="en-GB" b="0">
                <a:solidFill>
                  <a:srgbClr val="A31515"/>
                </a:solidFill>
                <a:effectLst/>
                <a:latin typeface="Times New Roman" panose="02020603050405020304" pitchFamily="18" charset="0"/>
                <a:cs typeface="Times New Roman" panose="02020603050405020304" pitchFamily="18" charset="0"/>
              </a:rPr>
              <a:t>'GarageYrBlt'</a:t>
            </a:r>
            <a:r>
              <a:rPr lang="en-GB" b="0">
                <a:solidFill>
                  <a:srgbClr val="000000"/>
                </a:solidFill>
                <a:effectLst/>
                <a:latin typeface="Times New Roman" panose="02020603050405020304" pitchFamily="18" charset="0"/>
                <a:cs typeface="Times New Roman" panose="02020603050405020304" pitchFamily="18" charset="0"/>
              </a:rPr>
              <a:t>, </a:t>
            </a:r>
            <a:r>
              <a:rPr lang="en-GB" b="0">
                <a:solidFill>
                  <a:srgbClr val="A31515"/>
                </a:solidFill>
                <a:effectLst/>
                <a:latin typeface="Times New Roman" panose="02020603050405020304" pitchFamily="18" charset="0"/>
                <a:cs typeface="Times New Roman" panose="02020603050405020304" pitchFamily="18" charset="0"/>
              </a:rPr>
              <a:t>'YearBuilt’</a:t>
            </a:r>
            <a:r>
              <a:rPr lang="en-GB" b="0">
                <a:solidFill>
                  <a:srgbClr val="000000"/>
                </a:solidFill>
                <a:effectLst/>
                <a:latin typeface="Times New Roman" panose="02020603050405020304" pitchFamily="18" charset="0"/>
                <a:cs typeface="Times New Roman" panose="02020603050405020304" pitchFamily="18" charset="0"/>
              </a:rPr>
              <a:t>],     [</a:t>
            </a:r>
            <a:r>
              <a:rPr lang="en-GB" b="0">
                <a:solidFill>
                  <a:srgbClr val="A31515"/>
                </a:solidFill>
                <a:effectLst/>
                <a:latin typeface="Times New Roman" panose="02020603050405020304" pitchFamily="18" charset="0"/>
                <a:cs typeface="Times New Roman" panose="02020603050405020304" pitchFamily="18" charset="0"/>
              </a:rPr>
              <a:t>'1stFlrSF'</a:t>
            </a:r>
            <a:r>
              <a:rPr lang="en-GB" b="0">
                <a:solidFill>
                  <a:srgbClr val="000000"/>
                </a:solidFill>
                <a:effectLst/>
                <a:latin typeface="Times New Roman" panose="02020603050405020304" pitchFamily="18" charset="0"/>
                <a:cs typeface="Times New Roman" panose="02020603050405020304" pitchFamily="18" charset="0"/>
              </a:rPr>
              <a:t>, </a:t>
            </a:r>
            <a:r>
              <a:rPr lang="en-GB" b="0">
                <a:solidFill>
                  <a:srgbClr val="A31515"/>
                </a:solidFill>
                <a:effectLst/>
                <a:latin typeface="Times New Roman" panose="02020603050405020304" pitchFamily="18" charset="0"/>
                <a:cs typeface="Times New Roman" panose="02020603050405020304" pitchFamily="18" charset="0"/>
              </a:rPr>
              <a:t>'TotalBsmtSF'</a:t>
            </a:r>
            <a:r>
              <a:rPr lang="en-GB" b="0">
                <a:solidFill>
                  <a:srgbClr val="000000"/>
                </a:solidFill>
                <a:effectLst/>
                <a:latin typeface="Times New Roman" panose="02020603050405020304" pitchFamily="18" charset="0"/>
                <a:cs typeface="Times New Roman" panose="02020603050405020304" pitchFamily="18" charset="0"/>
              </a:rPr>
              <a:t>]]</a:t>
            </a:r>
          </a:p>
        </p:txBody>
      </p:sp>
      <p:pic>
        <p:nvPicPr>
          <p:cNvPr id="5" name="Picture 4" descr="A picture containing text&#10;&#10;Description automatically generated">
            <a:extLst>
              <a:ext uri="{FF2B5EF4-FFF2-40B4-BE49-F238E27FC236}">
                <a16:creationId xmlns:a16="http://schemas.microsoft.com/office/drawing/2014/main" id="{83A6E1CA-B5B2-F140-AAA2-6EB33EAA4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58" y="2531213"/>
            <a:ext cx="4706729" cy="3862333"/>
          </a:xfrm>
          <a:prstGeom prst="rect">
            <a:avLst/>
          </a:prstGeom>
        </p:spPr>
      </p:pic>
      <p:sp>
        <p:nvSpPr>
          <p:cNvPr id="6" name="TextBox 5">
            <a:extLst>
              <a:ext uri="{FF2B5EF4-FFF2-40B4-BE49-F238E27FC236}">
                <a16:creationId xmlns:a16="http://schemas.microsoft.com/office/drawing/2014/main" id="{7CF4CD7D-2821-234B-AFCE-820852204B06}"/>
              </a:ext>
            </a:extLst>
          </p:cNvPr>
          <p:cNvSpPr txBox="1"/>
          <p:nvPr/>
        </p:nvSpPr>
        <p:spPr>
          <a:xfrm>
            <a:off x="5812220" y="2895661"/>
            <a:ext cx="3016468" cy="1754326"/>
          </a:xfrm>
          <a:prstGeom prst="rect">
            <a:avLst/>
          </a:prstGeom>
          <a:noFill/>
        </p:spPr>
        <p:txBody>
          <a:bodyPr wrap="square" rtlCol="0">
            <a:spAutoFit/>
          </a:bodyPr>
          <a:lstStyle/>
          <a:p>
            <a:r>
              <a:rPr lang="en-CN">
                <a:latin typeface="Times New Roman" panose="02020603050405020304" pitchFamily="18" charset="0"/>
                <a:cs typeface="Times New Roman" panose="02020603050405020304" pitchFamily="18" charset="0"/>
              </a:rPr>
              <a:t>Features to eliminate:</a:t>
            </a:r>
          </a:p>
          <a:p>
            <a:r>
              <a:rPr lang="en-GB">
                <a:solidFill>
                  <a:srgbClr val="A31515"/>
                </a:solidFill>
                <a:latin typeface="Times New Roman" panose="02020603050405020304" pitchFamily="18" charset="0"/>
                <a:cs typeface="Times New Roman" panose="02020603050405020304" pitchFamily="18" charset="0"/>
              </a:rPr>
              <a:t>'GarageCars’</a:t>
            </a:r>
            <a:r>
              <a:rPr lang="en-GB">
                <a:latin typeface="Times New Roman" panose="02020603050405020304" pitchFamily="18" charset="0"/>
                <a:cs typeface="Times New Roman" panose="02020603050405020304" pitchFamily="18" charset="0"/>
              </a:rPr>
              <a:t>,</a:t>
            </a:r>
          </a:p>
          <a:p>
            <a:r>
              <a:rPr lang="en-GB">
                <a:solidFill>
                  <a:srgbClr val="A31515"/>
                </a:solidFill>
                <a:latin typeface="Times New Roman" panose="02020603050405020304" pitchFamily="18" charset="0"/>
                <a:cs typeface="Times New Roman" panose="02020603050405020304" pitchFamily="18" charset="0"/>
              </a:rPr>
              <a:t>'TotRmsAbvGrd’</a:t>
            </a:r>
            <a:r>
              <a:rPr lang="en-GB">
                <a:solidFill>
                  <a:srgbClr val="000000"/>
                </a:solidFill>
                <a:latin typeface="Times New Roman" panose="02020603050405020304" pitchFamily="18" charset="0"/>
                <a:cs typeface="Times New Roman" panose="02020603050405020304" pitchFamily="18" charset="0"/>
              </a:rPr>
              <a:t>,</a:t>
            </a:r>
          </a:p>
          <a:p>
            <a:r>
              <a:rPr lang="en-GB">
                <a:solidFill>
                  <a:srgbClr val="A31515"/>
                </a:solidFill>
                <a:latin typeface="Times New Roman" panose="02020603050405020304" pitchFamily="18" charset="0"/>
                <a:cs typeface="Times New Roman" panose="02020603050405020304" pitchFamily="18" charset="0"/>
              </a:rPr>
              <a:t>'GarageYrBlt’</a:t>
            </a:r>
            <a:r>
              <a:rPr lang="en-GB">
                <a:solidFill>
                  <a:srgbClr val="000000"/>
                </a:solidFill>
                <a:latin typeface="Times New Roman" panose="02020603050405020304" pitchFamily="18" charset="0"/>
                <a:cs typeface="Times New Roman" panose="02020603050405020304" pitchFamily="18" charset="0"/>
              </a:rPr>
              <a:t>,</a:t>
            </a:r>
          </a:p>
          <a:p>
            <a:r>
              <a:rPr lang="en-GB">
                <a:solidFill>
                  <a:srgbClr val="A31515"/>
                </a:solidFill>
                <a:latin typeface="Times New Roman" panose="02020603050405020304" pitchFamily="18" charset="0"/>
                <a:cs typeface="Times New Roman" panose="02020603050405020304" pitchFamily="18" charset="0"/>
              </a:rPr>
              <a:t>'1stFlrSF</a:t>
            </a:r>
            <a:endParaRPr lang="en-GB">
              <a:solidFill>
                <a:srgbClr val="000000"/>
              </a:solidFill>
              <a:latin typeface="Times New Roman" panose="02020603050405020304" pitchFamily="18" charset="0"/>
              <a:cs typeface="Times New Roman" panose="02020603050405020304" pitchFamily="18" charset="0"/>
            </a:endParaRPr>
          </a:p>
          <a:p>
            <a:endParaRPr lang="en-C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544262D-9AA9-044B-8792-F15D8E1F05EF}"/>
              </a:ext>
            </a:extLst>
          </p:cNvPr>
          <p:cNvSpPr txBox="1"/>
          <p:nvPr/>
        </p:nvSpPr>
        <p:spPr>
          <a:xfrm>
            <a:off x="766958" y="2073596"/>
            <a:ext cx="6553496" cy="615553"/>
          </a:xfrm>
          <a:prstGeom prst="rect">
            <a:avLst/>
          </a:prstGeom>
          <a:noFill/>
        </p:spPr>
        <p:txBody>
          <a:bodyPr wrap="square" rtlCol="0">
            <a:spAutoFit/>
          </a:bodyPr>
          <a:lstStyle/>
          <a:p>
            <a:r>
              <a:rPr lang="en-CN">
                <a:latin typeface="Times New Roman" panose="02020603050405020304" pitchFamily="18" charset="0"/>
                <a:cs typeface="Times New Roman" panose="02020603050405020304" pitchFamily="18" charset="0"/>
              </a:rPr>
              <a:t>Test RMSLEs to </a:t>
            </a:r>
            <a:r>
              <a:rPr lang="en-GB">
                <a:latin typeface="Times New Roman" panose="02020603050405020304" pitchFamily="18" charset="0"/>
                <a:cs typeface="Times New Roman" panose="02020603050405020304" pitchFamily="18" charset="0"/>
              </a:rPr>
              <a:t>find the best combination of eliminated features: </a:t>
            </a:r>
          </a:p>
          <a:p>
            <a:endParaRPr lang="en-CN" sz="16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F27999C-F49E-AD45-B6F6-EF32CA15C446}"/>
              </a:ext>
            </a:extLst>
          </p:cNvPr>
          <p:cNvSpPr txBox="1"/>
          <p:nvPr/>
        </p:nvSpPr>
        <p:spPr>
          <a:xfrm>
            <a:off x="5778061" y="4806251"/>
            <a:ext cx="6101254" cy="369332"/>
          </a:xfrm>
          <a:prstGeom prst="rect">
            <a:avLst/>
          </a:prstGeom>
          <a:noFill/>
        </p:spPr>
        <p:txBody>
          <a:bodyPr wrap="square">
            <a:spAutoFit/>
          </a:bodyPr>
          <a:lstStyle/>
          <a:p>
            <a:r>
              <a:rPr lang="en-CN">
                <a:latin typeface="Times New Roman" panose="02020603050405020304" pitchFamily="18" charset="0"/>
                <a:cs typeface="Times New Roman" panose="02020603050405020304" pitchFamily="18" charset="0"/>
              </a:rPr>
              <a:t>Current b</a:t>
            </a:r>
            <a:r>
              <a:rPr lang="en-CN" sz="1800" b="0" i="0" kern="1200">
                <a:solidFill>
                  <a:schemeClr val="tx1"/>
                </a:solidFill>
                <a:effectLst/>
                <a:latin typeface="Times New Roman" panose="02020603050405020304" pitchFamily="18" charset="0"/>
                <a:ea typeface="+mn-ea"/>
                <a:cs typeface="Times New Roman" panose="02020603050405020304" pitchFamily="18" charset="0"/>
              </a:rPr>
              <a:t>aseline test RMSLE</a:t>
            </a:r>
            <a:r>
              <a:rPr lang="en-CN">
                <a:latin typeface="Times New Roman" panose="02020603050405020304" pitchFamily="18" charset="0"/>
                <a:cs typeface="Times New Roman" panose="02020603050405020304" pitchFamily="18" charset="0"/>
              </a:rPr>
              <a:t>: </a:t>
            </a:r>
            <a:r>
              <a:rPr lang="en-CN" b="1">
                <a:latin typeface="Times New Roman" panose="02020603050405020304" pitchFamily="18" charset="0"/>
                <a:cs typeface="Times New Roman" panose="02020603050405020304" pitchFamily="18" charset="0"/>
              </a:rPr>
              <a:t>0.010158</a:t>
            </a:r>
          </a:p>
        </p:txBody>
      </p:sp>
      <p:sp>
        <p:nvSpPr>
          <p:cNvPr id="9" name="标题 1">
            <a:extLst>
              <a:ext uri="{FF2B5EF4-FFF2-40B4-BE49-F238E27FC236}">
                <a16:creationId xmlns:a16="http://schemas.microsoft.com/office/drawing/2014/main" id="{819FC8E7-E67F-C243-9778-AB4F82F0AB19}"/>
              </a:ext>
            </a:extLst>
          </p:cNvPr>
          <p:cNvSpPr txBox="1">
            <a:spLocks/>
          </p:cNvSpPr>
          <p:nvPr/>
        </p:nvSpPr>
        <p:spPr>
          <a:xfrm>
            <a:off x="426031" y="681482"/>
            <a:ext cx="8686437" cy="400110"/>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r>
              <a:rPr lang="en-US"/>
              <a:t>4.2.1 Eliminate based on correlation</a:t>
            </a:r>
          </a:p>
        </p:txBody>
      </p:sp>
    </p:spTree>
    <p:extLst>
      <p:ext uri="{BB962C8B-B14F-4D97-AF65-F5344CB8AC3E}">
        <p14:creationId xmlns:p14="http://schemas.microsoft.com/office/powerpoint/2010/main" val="2831037115"/>
      </p:ext>
    </p:extLst>
  </p:cSld>
  <p:clrMapOvr>
    <a:masterClrMapping/>
  </p:clrMapOvr>
  <mc:AlternateContent xmlns:mc="http://schemas.openxmlformats.org/markup-compatibility/2006" xmlns:p14="http://schemas.microsoft.com/office/powerpoint/2010/main">
    <mc:Choice Requires="p14">
      <p:transition spd="slow" p14:dur="2000" advTm="18358"/>
    </mc:Choice>
    <mc:Fallback xmlns="">
      <p:transition spd="slow" advTm="1835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24237E0-20D7-F44C-A603-30E125FAEF6C}"/>
              </a:ext>
            </a:extLst>
          </p:cNvPr>
          <p:cNvSpPr>
            <a:spLocks noGrp="1"/>
          </p:cNvSpPr>
          <p:nvPr>
            <p:ph type="title"/>
          </p:nvPr>
        </p:nvSpPr>
        <p:spPr>
          <a:xfrm>
            <a:off x="426031" y="112088"/>
            <a:ext cx="10515238" cy="764512"/>
          </a:xfrm>
          <a:noFill/>
        </p:spPr>
        <p:txBody>
          <a:bodyPr vert="horz" lIns="91440" tIns="45720" rIns="91440" bIns="45720" rtlCol="0" anchor="b">
            <a:normAutofit/>
          </a:bodyPr>
          <a:lstStyle/>
          <a:p>
            <a:r>
              <a:rPr lang="en-US" sz="1800">
                <a:latin typeface="Times New Roman" panose="02020603050405020304" pitchFamily="18" charset="0"/>
                <a:cs typeface="Times New Roman" panose="02020603050405020304" pitchFamily="18" charset="0"/>
              </a:rPr>
              <a:t>4.2.2 Eliminate based on RF feature_importance and LR coefficients </a:t>
            </a:r>
          </a:p>
        </p:txBody>
      </p:sp>
      <p:pic>
        <p:nvPicPr>
          <p:cNvPr id="5" name="Picture 4">
            <a:extLst>
              <a:ext uri="{FF2B5EF4-FFF2-40B4-BE49-F238E27FC236}">
                <a16:creationId xmlns:a16="http://schemas.microsoft.com/office/drawing/2014/main" id="{81C4F4ED-A03C-8242-8D9B-D70F321B0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54" y="1014241"/>
            <a:ext cx="8357348" cy="571442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8829647A-0167-4848-B8BF-961FD86E7F6A}"/>
              </a:ext>
            </a:extLst>
          </p:cNvPr>
          <p:cNvSpPr/>
          <p:nvPr/>
        </p:nvSpPr>
        <p:spPr>
          <a:xfrm rot="3373042">
            <a:off x="-157650" y="2117829"/>
            <a:ext cx="2815605" cy="1539770"/>
          </a:xfrm>
          <a:prstGeom prst="ellipse">
            <a:avLst/>
          </a:prstGeom>
          <a:solidFill>
            <a:schemeClr val="accent6">
              <a:alpha val="51074"/>
            </a:schemeClr>
          </a:solidFill>
          <a:ln w="349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TextBox 6">
            <a:extLst>
              <a:ext uri="{FF2B5EF4-FFF2-40B4-BE49-F238E27FC236}">
                <a16:creationId xmlns:a16="http://schemas.microsoft.com/office/drawing/2014/main" id="{EE810DC7-E89B-BA46-BE1A-19B6659DDBD4}"/>
              </a:ext>
            </a:extLst>
          </p:cNvPr>
          <p:cNvSpPr txBox="1"/>
          <p:nvPr/>
        </p:nvSpPr>
        <p:spPr>
          <a:xfrm>
            <a:off x="8811919" y="2010551"/>
            <a:ext cx="6101254" cy="1754326"/>
          </a:xfrm>
          <a:prstGeom prst="rect">
            <a:avLst/>
          </a:prstGeom>
          <a:noFill/>
        </p:spPr>
        <p:txBody>
          <a:bodyPr wrap="square">
            <a:spAutoFit/>
          </a:bodyPr>
          <a:lstStyle/>
          <a:p>
            <a:r>
              <a:rPr lang="en-GB" b="0">
                <a:solidFill>
                  <a:srgbClr val="000000"/>
                </a:solidFill>
                <a:effectLst/>
                <a:latin typeface="Times New Roman" panose="02020603050405020304" pitchFamily="18" charset="0"/>
                <a:cs typeface="Times New Roman" panose="02020603050405020304" pitchFamily="18" charset="0"/>
              </a:rPr>
              <a:t>rf_top6 = [</a:t>
            </a:r>
            <a:r>
              <a:rPr lang="en-GB" b="0">
                <a:solidFill>
                  <a:srgbClr val="A31515"/>
                </a:solidFill>
                <a:effectLst/>
                <a:latin typeface="Times New Roman" panose="02020603050405020304" pitchFamily="18" charset="0"/>
                <a:cs typeface="Times New Roman" panose="02020603050405020304" pitchFamily="18" charset="0"/>
              </a:rPr>
              <a:t>'GrLivArea’</a:t>
            </a:r>
            <a:r>
              <a:rPr lang="en-GB" b="0">
                <a:solidFill>
                  <a:srgbClr val="000000"/>
                </a:solidFill>
                <a:effectLst/>
                <a:latin typeface="Times New Roman" panose="02020603050405020304" pitchFamily="18" charset="0"/>
                <a:cs typeface="Times New Roman" panose="02020603050405020304" pitchFamily="18" charset="0"/>
              </a:rPr>
              <a:t>, </a:t>
            </a:r>
          </a:p>
          <a:p>
            <a:r>
              <a:rPr lang="en-GB" b="0">
                <a:solidFill>
                  <a:srgbClr val="A31515"/>
                </a:solidFill>
                <a:effectLst/>
                <a:latin typeface="Times New Roman" panose="02020603050405020304" pitchFamily="18" charset="0"/>
                <a:cs typeface="Times New Roman" panose="02020603050405020304" pitchFamily="18" charset="0"/>
              </a:rPr>
              <a:t>	'OverallQual’</a:t>
            </a:r>
            <a:r>
              <a:rPr lang="en-GB" b="0">
                <a:solidFill>
                  <a:srgbClr val="000000"/>
                </a:solidFill>
                <a:effectLst/>
                <a:latin typeface="Times New Roman" panose="02020603050405020304" pitchFamily="18" charset="0"/>
                <a:cs typeface="Times New Roman" panose="02020603050405020304" pitchFamily="18" charset="0"/>
              </a:rPr>
              <a:t>, </a:t>
            </a:r>
          </a:p>
          <a:p>
            <a:r>
              <a:rPr lang="en-GB" b="0">
                <a:solidFill>
                  <a:srgbClr val="A31515"/>
                </a:solidFill>
                <a:effectLst/>
                <a:latin typeface="Times New Roman" panose="02020603050405020304" pitchFamily="18" charset="0"/>
                <a:cs typeface="Times New Roman" panose="02020603050405020304" pitchFamily="18" charset="0"/>
              </a:rPr>
              <a:t>	'FullBath’</a:t>
            </a:r>
            <a:r>
              <a:rPr lang="en-GB" b="0">
                <a:solidFill>
                  <a:srgbClr val="000000"/>
                </a:solidFill>
                <a:effectLst/>
                <a:latin typeface="Times New Roman" panose="02020603050405020304" pitchFamily="18" charset="0"/>
                <a:cs typeface="Times New Roman" panose="02020603050405020304" pitchFamily="18" charset="0"/>
              </a:rPr>
              <a:t>, </a:t>
            </a:r>
          </a:p>
          <a:p>
            <a:r>
              <a:rPr lang="en-GB" b="0">
                <a:solidFill>
                  <a:srgbClr val="A31515"/>
                </a:solidFill>
                <a:effectLst/>
                <a:latin typeface="Times New Roman" panose="02020603050405020304" pitchFamily="18" charset="0"/>
                <a:cs typeface="Times New Roman" panose="02020603050405020304" pitchFamily="18" charset="0"/>
              </a:rPr>
              <a:t>	'YearBuilt’</a:t>
            </a:r>
            <a:r>
              <a:rPr lang="en-GB" b="0">
                <a:solidFill>
                  <a:srgbClr val="000000"/>
                </a:solidFill>
                <a:effectLst/>
                <a:latin typeface="Times New Roman" panose="02020603050405020304" pitchFamily="18" charset="0"/>
                <a:cs typeface="Times New Roman" panose="02020603050405020304" pitchFamily="18" charset="0"/>
              </a:rPr>
              <a:t>, </a:t>
            </a:r>
          </a:p>
          <a:p>
            <a:r>
              <a:rPr lang="en-GB" b="0">
                <a:solidFill>
                  <a:srgbClr val="A31515"/>
                </a:solidFill>
                <a:effectLst/>
                <a:latin typeface="Times New Roman" panose="02020603050405020304" pitchFamily="18" charset="0"/>
                <a:cs typeface="Times New Roman" panose="02020603050405020304" pitchFamily="18" charset="0"/>
              </a:rPr>
              <a:t>	'TotalBsmtSF’</a:t>
            </a:r>
            <a:r>
              <a:rPr lang="en-GB" b="0">
                <a:solidFill>
                  <a:srgbClr val="000000"/>
                </a:solidFill>
                <a:effectLst/>
                <a:latin typeface="Times New Roman" panose="02020603050405020304" pitchFamily="18" charset="0"/>
                <a:cs typeface="Times New Roman" panose="02020603050405020304" pitchFamily="18" charset="0"/>
              </a:rPr>
              <a:t>, </a:t>
            </a:r>
          </a:p>
          <a:p>
            <a:r>
              <a:rPr lang="en-GB" b="0">
                <a:solidFill>
                  <a:srgbClr val="A31515"/>
                </a:solidFill>
                <a:effectLst/>
                <a:latin typeface="Times New Roman" panose="02020603050405020304" pitchFamily="18" charset="0"/>
                <a:cs typeface="Times New Roman" panose="02020603050405020304" pitchFamily="18" charset="0"/>
              </a:rPr>
              <a:t>	'BsmtQual'</a:t>
            </a:r>
            <a:r>
              <a:rPr lang="en-GB" b="0">
                <a:solidFill>
                  <a:srgbClr val="000000"/>
                </a:solidFill>
                <a:effectLst/>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CA9AAA7F-5E73-6E49-AAE6-C3EBB2E372DE}"/>
              </a:ext>
            </a:extLst>
          </p:cNvPr>
          <p:cNvSpPr txBox="1"/>
          <p:nvPr/>
        </p:nvSpPr>
        <p:spPr>
          <a:xfrm>
            <a:off x="8734096" y="1459697"/>
            <a:ext cx="2207173" cy="369332"/>
          </a:xfrm>
          <a:prstGeom prst="rect">
            <a:avLst/>
          </a:prstGeom>
          <a:noFill/>
        </p:spPr>
        <p:txBody>
          <a:bodyPr wrap="square" rtlCol="0">
            <a:spAutoFit/>
          </a:bodyPr>
          <a:lstStyle/>
          <a:p>
            <a:r>
              <a:rPr lang="en-CN">
                <a:latin typeface="Times New Roman" panose="02020603050405020304" pitchFamily="18" charset="0"/>
                <a:cs typeface="Times New Roman" panose="02020603050405020304" pitchFamily="18" charset="0"/>
              </a:rPr>
              <a:t>threshold = 0.04</a:t>
            </a:r>
          </a:p>
        </p:txBody>
      </p:sp>
    </p:spTree>
    <p:extLst>
      <p:ext uri="{BB962C8B-B14F-4D97-AF65-F5344CB8AC3E}">
        <p14:creationId xmlns:p14="http://schemas.microsoft.com/office/powerpoint/2010/main" val="3524997746"/>
      </p:ext>
    </p:extLst>
  </p:cSld>
  <p:clrMapOvr>
    <a:masterClrMapping/>
  </p:clrMapOvr>
  <mc:AlternateContent xmlns:mc="http://schemas.openxmlformats.org/markup-compatibility/2006" xmlns:p14="http://schemas.microsoft.com/office/powerpoint/2010/main">
    <mc:Choice Requires="p14">
      <p:transition spd="slow" p14:dur="2000" advTm="21494"/>
    </mc:Choice>
    <mc:Fallback xmlns="">
      <p:transition spd="slow" advTm="2149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683D9B3A-4174-4028-A20E-79736C3DB360}"/>
              </a:ext>
            </a:extLst>
          </p:cNvPr>
          <p:cNvSpPr txBox="1"/>
          <p:nvPr/>
        </p:nvSpPr>
        <p:spPr>
          <a:xfrm>
            <a:off x="466834" y="328613"/>
            <a:ext cx="3266920" cy="646331"/>
          </a:xfrm>
          <a:prstGeom prst="rect">
            <a:avLst/>
          </a:prstGeom>
          <a:noFill/>
        </p:spPr>
        <p:txBody>
          <a:bodyPr wrap="none" rtlCol="0">
            <a:spAutoFit/>
          </a:bodyPr>
          <a:lstStyle/>
          <a:p>
            <a:r>
              <a:rPr lang="en-US" sz="3600" b="1">
                <a:latin typeface="Times New Roman" panose="02020603050405020304" pitchFamily="18" charset="0"/>
                <a:cs typeface="Times New Roman" panose="02020603050405020304" pitchFamily="18" charset="0"/>
              </a:rPr>
              <a:t>1   Introduction</a:t>
            </a:r>
          </a:p>
        </p:txBody>
      </p:sp>
      <p:sp>
        <p:nvSpPr>
          <p:cNvPr id="3" name="TextBox 5">
            <a:extLst>
              <a:ext uri="{FF2B5EF4-FFF2-40B4-BE49-F238E27FC236}">
                <a16:creationId xmlns:a16="http://schemas.microsoft.com/office/drawing/2014/main" id="{2AD9DDFF-0CC4-4BF4-A545-9329FCF7D42E}"/>
              </a:ext>
            </a:extLst>
          </p:cNvPr>
          <p:cNvSpPr txBox="1"/>
          <p:nvPr/>
        </p:nvSpPr>
        <p:spPr>
          <a:xfrm>
            <a:off x="1626856" y="2385787"/>
            <a:ext cx="235034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R</a:t>
            </a:r>
            <a:r>
              <a:rPr lang="en-US" altLang="zh-CN">
                <a:latin typeface="Times New Roman" panose="02020603050405020304" pitchFamily="18" charset="0"/>
                <a:cs typeface="Times New Roman" panose="02020603050405020304" pitchFamily="18" charset="0"/>
              </a:rPr>
              <a:t>ank: 1342</a:t>
            </a:r>
            <a:endParaRPr lang="en-CN">
              <a:latin typeface="Times New Roman" panose="02020603050405020304" pitchFamily="18" charset="0"/>
              <a:cs typeface="Times New Roman" panose="02020603050405020304" pitchFamily="18" charset="0"/>
            </a:endParaRPr>
          </a:p>
        </p:txBody>
      </p:sp>
      <p:sp>
        <p:nvSpPr>
          <p:cNvPr id="11" name="标题 1">
            <a:extLst>
              <a:ext uri="{FF2B5EF4-FFF2-40B4-BE49-F238E27FC236}">
                <a16:creationId xmlns:a16="http://schemas.microsoft.com/office/drawing/2014/main" id="{D851B4C5-13AB-4CFA-BF2F-58B21BA4C62C}"/>
              </a:ext>
            </a:extLst>
          </p:cNvPr>
          <p:cNvSpPr>
            <a:spLocks noGrp="1"/>
          </p:cNvSpPr>
          <p:nvPr>
            <p:ph type="title"/>
          </p:nvPr>
        </p:nvSpPr>
        <p:spPr>
          <a:xfrm>
            <a:off x="725578" y="974944"/>
            <a:ext cx="5852454" cy="764512"/>
          </a:xfrm>
          <a:noFill/>
        </p:spPr>
        <p:txBody>
          <a:bodyPr vert="horz" lIns="91440" tIns="45720" rIns="91440" bIns="45720" rtlCol="0" anchor="b">
            <a:normAutofit/>
          </a:bodyPr>
          <a:lstStyle/>
          <a:p>
            <a:r>
              <a:rPr lang="en-US" sz="2800">
                <a:latin typeface="Times New Roman" panose="02020603050405020304" pitchFamily="18" charset="0"/>
                <a:cs typeface="Times New Roman" panose="02020603050405020304" pitchFamily="18" charset="0"/>
              </a:rPr>
              <a:t>1.1 Competition result  </a:t>
            </a:r>
          </a:p>
        </p:txBody>
      </p:sp>
      <p:sp>
        <p:nvSpPr>
          <p:cNvPr id="12" name="TextBox 5">
            <a:extLst>
              <a:ext uri="{FF2B5EF4-FFF2-40B4-BE49-F238E27FC236}">
                <a16:creationId xmlns:a16="http://schemas.microsoft.com/office/drawing/2014/main" id="{8F95BC29-6205-463D-A12A-2E88D34E1A2A}"/>
              </a:ext>
            </a:extLst>
          </p:cNvPr>
          <p:cNvSpPr txBox="1"/>
          <p:nvPr/>
        </p:nvSpPr>
        <p:spPr>
          <a:xfrm>
            <a:off x="1626855" y="2876749"/>
            <a:ext cx="2106899" cy="369332"/>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Score: 0.13237</a:t>
            </a:r>
            <a:endParaRPr lang="en-CN">
              <a:latin typeface="Times New Roman" panose="02020603050405020304" pitchFamily="18" charset="0"/>
              <a:cs typeface="Times New Roman" panose="02020603050405020304" pitchFamily="18" charset="0"/>
            </a:endParaRPr>
          </a:p>
        </p:txBody>
      </p:sp>
      <p:pic>
        <p:nvPicPr>
          <p:cNvPr id="5" name="图片 4" descr="图形用户界面, 应用程序&#10;&#10;描述已自动生成">
            <a:extLst>
              <a:ext uri="{FF2B5EF4-FFF2-40B4-BE49-F238E27FC236}">
                <a16:creationId xmlns:a16="http://schemas.microsoft.com/office/drawing/2014/main" id="{58609F95-2A3D-40DC-B79E-A1051297D944}"/>
              </a:ext>
            </a:extLst>
          </p:cNvPr>
          <p:cNvPicPr>
            <a:picLocks noChangeAspect="1"/>
          </p:cNvPicPr>
          <p:nvPr/>
        </p:nvPicPr>
        <p:blipFill rotWithShape="1">
          <a:blip r:embed="rId3">
            <a:extLst>
              <a:ext uri="{28A0092B-C50C-407E-A947-70E740481C1C}">
                <a14:useLocalDpi xmlns:a14="http://schemas.microsoft.com/office/drawing/2010/main" val="0"/>
              </a:ext>
            </a:extLst>
          </a:blip>
          <a:srcRect t="39999" r="14952" b="52715"/>
          <a:stretch/>
        </p:blipFill>
        <p:spPr>
          <a:xfrm>
            <a:off x="911441" y="4137892"/>
            <a:ext cx="10369118" cy="490963"/>
          </a:xfrm>
          <a:prstGeom prst="rect">
            <a:avLst/>
          </a:prstGeom>
        </p:spPr>
      </p:pic>
    </p:spTree>
    <p:extLst>
      <p:ext uri="{BB962C8B-B14F-4D97-AF65-F5344CB8AC3E}">
        <p14:creationId xmlns:p14="http://schemas.microsoft.com/office/powerpoint/2010/main" val="2062986607"/>
      </p:ext>
    </p:extLst>
  </p:cSld>
  <p:clrMapOvr>
    <a:masterClrMapping/>
  </p:clrMapOvr>
  <mc:AlternateContent xmlns:mc="http://schemas.openxmlformats.org/markup-compatibility/2006">
    <mc:Choice xmlns:p14="http://schemas.microsoft.com/office/powerpoint/2010/main" Requires="p14">
      <p:transition spd="slow" p14:dur="2000" advTm="6452"/>
    </mc:Choice>
    <mc:Fallback>
      <p:transition spd="slow" advTm="645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122BFCD2-F35B-D145-A4EF-17672D07D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37" y="945933"/>
            <a:ext cx="8252842" cy="59908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97D33B-D9EF-2144-ACF3-3BCDBA9A3CA8}"/>
              </a:ext>
            </a:extLst>
          </p:cNvPr>
          <p:cNvSpPr txBox="1"/>
          <p:nvPr/>
        </p:nvSpPr>
        <p:spPr>
          <a:xfrm>
            <a:off x="8734096" y="2155410"/>
            <a:ext cx="3413234" cy="2031325"/>
          </a:xfrm>
          <a:prstGeom prst="rect">
            <a:avLst/>
          </a:prstGeom>
          <a:noFill/>
        </p:spPr>
        <p:txBody>
          <a:bodyPr wrap="square">
            <a:spAutoFit/>
          </a:bodyPr>
          <a:lstStyle/>
          <a:p>
            <a:r>
              <a:rPr lang="en-GB" b="0">
                <a:solidFill>
                  <a:srgbClr val="000000"/>
                </a:solidFill>
                <a:effectLst/>
                <a:latin typeface="Times New Roman" panose="02020603050405020304" pitchFamily="18" charset="0"/>
                <a:cs typeface="Times New Roman" panose="02020603050405020304" pitchFamily="18" charset="0"/>
              </a:rPr>
              <a:t>lr_top7 = [</a:t>
            </a:r>
            <a:r>
              <a:rPr lang="en-GB" b="0">
                <a:solidFill>
                  <a:srgbClr val="A31515"/>
                </a:solidFill>
                <a:effectLst/>
                <a:latin typeface="Times New Roman" panose="02020603050405020304" pitchFamily="18" charset="0"/>
                <a:cs typeface="Times New Roman" panose="02020603050405020304" pitchFamily="18" charset="0"/>
              </a:rPr>
              <a:t>'GrLivArea’</a:t>
            </a:r>
            <a:r>
              <a:rPr lang="en-GB" b="0">
                <a:solidFill>
                  <a:srgbClr val="000000"/>
                </a:solidFill>
                <a:effectLst/>
                <a:latin typeface="Times New Roman" panose="02020603050405020304" pitchFamily="18" charset="0"/>
                <a:cs typeface="Times New Roman" panose="02020603050405020304" pitchFamily="18" charset="0"/>
              </a:rPr>
              <a:t>,</a:t>
            </a:r>
          </a:p>
          <a:p>
            <a:r>
              <a:rPr lang="en-GB" b="0">
                <a:solidFill>
                  <a:srgbClr val="000000"/>
                </a:solidFill>
                <a:effectLst/>
                <a:latin typeface="Times New Roman" panose="02020603050405020304" pitchFamily="18" charset="0"/>
                <a:cs typeface="Times New Roman" panose="02020603050405020304" pitchFamily="18" charset="0"/>
              </a:rPr>
              <a:t> 	</a:t>
            </a:r>
            <a:r>
              <a:rPr lang="en-GB" b="0">
                <a:solidFill>
                  <a:srgbClr val="A31515"/>
                </a:solidFill>
                <a:effectLst/>
                <a:latin typeface="Times New Roman" panose="02020603050405020304" pitchFamily="18" charset="0"/>
                <a:cs typeface="Times New Roman" panose="02020603050405020304" pitchFamily="18" charset="0"/>
              </a:rPr>
              <a:t>'OverallQual’</a:t>
            </a:r>
            <a:r>
              <a:rPr lang="en-GB" b="0">
                <a:solidFill>
                  <a:srgbClr val="000000"/>
                </a:solidFill>
                <a:effectLst/>
                <a:latin typeface="Times New Roman" panose="02020603050405020304" pitchFamily="18" charset="0"/>
                <a:cs typeface="Times New Roman" panose="02020603050405020304" pitchFamily="18" charset="0"/>
              </a:rPr>
              <a:t>,</a:t>
            </a:r>
          </a:p>
          <a:p>
            <a:r>
              <a:rPr lang="en-GB" b="0">
                <a:solidFill>
                  <a:srgbClr val="000000"/>
                </a:solidFill>
                <a:effectLst/>
                <a:latin typeface="Times New Roman" panose="02020603050405020304" pitchFamily="18" charset="0"/>
                <a:cs typeface="Times New Roman" panose="02020603050405020304" pitchFamily="18" charset="0"/>
              </a:rPr>
              <a:t> 	</a:t>
            </a:r>
            <a:r>
              <a:rPr lang="en-GB" b="0">
                <a:solidFill>
                  <a:srgbClr val="A31515"/>
                </a:solidFill>
                <a:effectLst/>
                <a:latin typeface="Times New Roman" panose="02020603050405020304" pitchFamily="18" charset="0"/>
                <a:cs typeface="Times New Roman" panose="02020603050405020304" pitchFamily="18" charset="0"/>
              </a:rPr>
              <a:t>'TotalBsmtSF’</a:t>
            </a:r>
            <a:r>
              <a:rPr lang="en-GB" b="0">
                <a:solidFill>
                  <a:srgbClr val="000000"/>
                </a:solidFill>
                <a:effectLst/>
                <a:latin typeface="Times New Roman" panose="02020603050405020304" pitchFamily="18" charset="0"/>
                <a:cs typeface="Times New Roman" panose="02020603050405020304" pitchFamily="18" charset="0"/>
              </a:rPr>
              <a:t>,</a:t>
            </a:r>
          </a:p>
          <a:p>
            <a:r>
              <a:rPr lang="en-GB" b="0">
                <a:solidFill>
                  <a:srgbClr val="000000"/>
                </a:solidFill>
                <a:effectLst/>
                <a:latin typeface="Times New Roman" panose="02020603050405020304" pitchFamily="18" charset="0"/>
                <a:cs typeface="Times New Roman" panose="02020603050405020304" pitchFamily="18" charset="0"/>
              </a:rPr>
              <a:t> 	</a:t>
            </a:r>
            <a:r>
              <a:rPr lang="en-GB" b="0">
                <a:solidFill>
                  <a:srgbClr val="A31515"/>
                </a:solidFill>
                <a:effectLst/>
                <a:latin typeface="Times New Roman" panose="02020603050405020304" pitchFamily="18" charset="0"/>
                <a:cs typeface="Times New Roman" panose="02020603050405020304" pitchFamily="18" charset="0"/>
              </a:rPr>
              <a:t>'PoolQC’</a:t>
            </a:r>
            <a:r>
              <a:rPr lang="en-GB" b="0">
                <a:solidFill>
                  <a:srgbClr val="000000"/>
                </a:solidFill>
                <a:effectLst/>
                <a:latin typeface="Times New Roman" panose="02020603050405020304" pitchFamily="18" charset="0"/>
                <a:cs typeface="Times New Roman" panose="02020603050405020304" pitchFamily="18" charset="0"/>
              </a:rPr>
              <a:t>,</a:t>
            </a:r>
          </a:p>
          <a:p>
            <a:r>
              <a:rPr lang="en-GB" b="0">
                <a:solidFill>
                  <a:srgbClr val="000000"/>
                </a:solidFill>
                <a:effectLst/>
                <a:latin typeface="Times New Roman" panose="02020603050405020304" pitchFamily="18" charset="0"/>
                <a:cs typeface="Times New Roman" panose="02020603050405020304" pitchFamily="18" charset="0"/>
              </a:rPr>
              <a:t>	 </a:t>
            </a:r>
            <a:r>
              <a:rPr lang="en-GB" b="0">
                <a:solidFill>
                  <a:srgbClr val="A31515"/>
                </a:solidFill>
                <a:effectLst/>
                <a:latin typeface="Times New Roman" panose="02020603050405020304" pitchFamily="18" charset="0"/>
                <a:cs typeface="Times New Roman" panose="02020603050405020304" pitchFamily="18" charset="0"/>
              </a:rPr>
              <a:t>'LotArea’</a:t>
            </a:r>
            <a:r>
              <a:rPr lang="en-GB" b="0">
                <a:solidFill>
                  <a:srgbClr val="000000"/>
                </a:solidFill>
                <a:effectLst/>
                <a:latin typeface="Times New Roman" panose="02020603050405020304" pitchFamily="18" charset="0"/>
                <a:cs typeface="Times New Roman" panose="02020603050405020304" pitchFamily="18" charset="0"/>
              </a:rPr>
              <a:t>,</a:t>
            </a:r>
          </a:p>
          <a:p>
            <a:r>
              <a:rPr lang="en-GB" b="0">
                <a:solidFill>
                  <a:srgbClr val="000000"/>
                </a:solidFill>
                <a:effectLst/>
                <a:latin typeface="Times New Roman" panose="02020603050405020304" pitchFamily="18" charset="0"/>
                <a:cs typeface="Times New Roman" panose="02020603050405020304" pitchFamily="18" charset="0"/>
              </a:rPr>
              <a:t> 	</a:t>
            </a:r>
            <a:r>
              <a:rPr lang="en-GB" b="0">
                <a:solidFill>
                  <a:srgbClr val="A31515"/>
                </a:solidFill>
                <a:effectLst/>
                <a:latin typeface="Times New Roman" panose="02020603050405020304" pitchFamily="18" charset="0"/>
                <a:cs typeface="Times New Roman" panose="02020603050405020304" pitchFamily="18" charset="0"/>
              </a:rPr>
              <a:t>'PoolArea’</a:t>
            </a:r>
            <a:r>
              <a:rPr lang="en-GB" b="0">
                <a:solidFill>
                  <a:srgbClr val="000000"/>
                </a:solidFill>
                <a:effectLst/>
                <a:latin typeface="Times New Roman" panose="02020603050405020304" pitchFamily="18" charset="0"/>
                <a:cs typeface="Times New Roman" panose="02020603050405020304" pitchFamily="18" charset="0"/>
              </a:rPr>
              <a:t>,</a:t>
            </a:r>
          </a:p>
          <a:p>
            <a:r>
              <a:rPr lang="en-GB" b="0">
                <a:solidFill>
                  <a:srgbClr val="000000"/>
                </a:solidFill>
                <a:effectLst/>
                <a:latin typeface="Times New Roman" panose="02020603050405020304" pitchFamily="18" charset="0"/>
                <a:cs typeface="Times New Roman" panose="02020603050405020304" pitchFamily="18" charset="0"/>
              </a:rPr>
              <a:t>	 </a:t>
            </a:r>
            <a:r>
              <a:rPr lang="en-GB" b="0">
                <a:solidFill>
                  <a:srgbClr val="A31515"/>
                </a:solidFill>
                <a:effectLst/>
                <a:latin typeface="Times New Roman" panose="02020603050405020304" pitchFamily="18" charset="0"/>
                <a:cs typeface="Times New Roman" panose="02020603050405020304" pitchFamily="18" charset="0"/>
              </a:rPr>
              <a:t>'OverallCond'</a:t>
            </a:r>
            <a:r>
              <a:rPr lang="en-GB" b="0">
                <a:solidFill>
                  <a:srgbClr val="000000"/>
                </a:solidFill>
                <a:effectLst/>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479DF437-98C9-804B-A570-620D281E9407}"/>
              </a:ext>
            </a:extLst>
          </p:cNvPr>
          <p:cNvSpPr txBox="1"/>
          <p:nvPr/>
        </p:nvSpPr>
        <p:spPr>
          <a:xfrm>
            <a:off x="8734096" y="1538687"/>
            <a:ext cx="2207173" cy="369332"/>
          </a:xfrm>
          <a:prstGeom prst="rect">
            <a:avLst/>
          </a:prstGeom>
          <a:noFill/>
        </p:spPr>
        <p:txBody>
          <a:bodyPr wrap="square" rtlCol="0">
            <a:spAutoFit/>
          </a:bodyPr>
          <a:lstStyle/>
          <a:p>
            <a:r>
              <a:rPr lang="en-CN">
                <a:latin typeface="Times New Roman" panose="02020603050405020304" pitchFamily="18" charset="0"/>
                <a:cs typeface="Times New Roman" panose="02020603050405020304" pitchFamily="18" charset="0"/>
              </a:rPr>
              <a:t>threshold = +/- 0.03</a:t>
            </a:r>
          </a:p>
        </p:txBody>
      </p:sp>
      <p:sp>
        <p:nvSpPr>
          <p:cNvPr id="7" name="标题 1">
            <a:extLst>
              <a:ext uri="{FF2B5EF4-FFF2-40B4-BE49-F238E27FC236}">
                <a16:creationId xmlns:a16="http://schemas.microsoft.com/office/drawing/2014/main" id="{382BAC4D-8D86-F54E-8D02-2C516F43E892}"/>
              </a:ext>
            </a:extLst>
          </p:cNvPr>
          <p:cNvSpPr>
            <a:spLocks noGrp="1"/>
          </p:cNvSpPr>
          <p:nvPr>
            <p:ph type="title"/>
          </p:nvPr>
        </p:nvSpPr>
        <p:spPr>
          <a:xfrm>
            <a:off x="426031" y="112088"/>
            <a:ext cx="10515238" cy="764512"/>
          </a:xfrm>
          <a:noFill/>
        </p:spPr>
        <p:txBody>
          <a:bodyPr vert="horz" lIns="91440" tIns="45720" rIns="91440" bIns="45720" rtlCol="0" anchor="b">
            <a:normAutofit/>
          </a:bodyPr>
          <a:lstStyle/>
          <a:p>
            <a:r>
              <a:rPr lang="en-US" sz="1800">
                <a:latin typeface="Times New Roman" panose="02020603050405020304" pitchFamily="18" charset="0"/>
                <a:cs typeface="Times New Roman" panose="02020603050405020304" pitchFamily="18" charset="0"/>
              </a:rPr>
              <a:t>4.2.2 Eliminate based on RF feature_importance and LR coefficients </a:t>
            </a:r>
          </a:p>
        </p:txBody>
      </p:sp>
      <p:sp>
        <p:nvSpPr>
          <p:cNvPr id="8" name="Oval 7">
            <a:extLst>
              <a:ext uri="{FF2B5EF4-FFF2-40B4-BE49-F238E27FC236}">
                <a16:creationId xmlns:a16="http://schemas.microsoft.com/office/drawing/2014/main" id="{EDD81F8C-A6AC-464A-BCE0-7E59BDBC158D}"/>
              </a:ext>
            </a:extLst>
          </p:cNvPr>
          <p:cNvSpPr/>
          <p:nvPr/>
        </p:nvSpPr>
        <p:spPr>
          <a:xfrm rot="9623085">
            <a:off x="4720923" y="1242171"/>
            <a:ext cx="1456323" cy="758784"/>
          </a:xfrm>
          <a:prstGeom prst="ellipse">
            <a:avLst/>
          </a:prstGeom>
          <a:solidFill>
            <a:schemeClr val="accent6">
              <a:alpha val="51074"/>
            </a:schemeClr>
          </a:solidFill>
          <a:ln w="349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346570452"/>
      </p:ext>
    </p:extLst>
  </p:cSld>
  <p:clrMapOvr>
    <a:masterClrMapping/>
  </p:clrMapOvr>
  <mc:AlternateContent xmlns:mc="http://schemas.openxmlformats.org/markup-compatibility/2006" xmlns:p14="http://schemas.microsoft.com/office/powerpoint/2010/main">
    <mc:Choice Requires="p14">
      <p:transition spd="slow" p14:dur="2000" advTm="10159"/>
    </mc:Choice>
    <mc:Fallback xmlns="">
      <p:transition spd="slow" advTm="1015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9630CC9-185C-C14B-A03D-2C7084DB5C0C}"/>
                  </a:ext>
                </a:extLst>
              </p:cNvPr>
              <p:cNvGraphicFramePr>
                <a:graphicFrameLocks noGrp="1"/>
              </p:cNvGraphicFramePr>
              <p:nvPr>
                <p:extLst>
                  <p:ext uri="{D42A27DB-BD31-4B8C-83A1-F6EECF244321}">
                    <p14:modId xmlns:p14="http://schemas.microsoft.com/office/powerpoint/2010/main" val="1606008561"/>
                  </p:ext>
                </p:extLst>
              </p:nvPr>
            </p:nvGraphicFramePr>
            <p:xfrm>
              <a:off x="426031" y="1430865"/>
              <a:ext cx="8127999" cy="1981200"/>
            </p:xfrm>
            <a:graphic>
              <a:graphicData uri="http://schemas.openxmlformats.org/drawingml/2006/table">
                <a:tbl>
                  <a:tblPr firstRow="1" bandRow="1">
                    <a:tableStyleId>{5940675A-B579-460E-94D1-54222C63F5DA}</a:tableStyleId>
                  </a:tblPr>
                  <a:tblGrid>
                    <a:gridCol w="756383">
                      <a:extLst>
                        <a:ext uri="{9D8B030D-6E8A-4147-A177-3AD203B41FA5}">
                          <a16:colId xmlns:a16="http://schemas.microsoft.com/office/drawing/2014/main" val="4158018242"/>
                        </a:ext>
                      </a:extLst>
                    </a:gridCol>
                    <a:gridCol w="4662283">
                      <a:extLst>
                        <a:ext uri="{9D8B030D-6E8A-4147-A177-3AD203B41FA5}">
                          <a16:colId xmlns:a16="http://schemas.microsoft.com/office/drawing/2014/main" val="1613451593"/>
                        </a:ext>
                      </a:extLst>
                    </a:gridCol>
                    <a:gridCol w="2709333">
                      <a:extLst>
                        <a:ext uri="{9D8B030D-6E8A-4147-A177-3AD203B41FA5}">
                          <a16:colId xmlns:a16="http://schemas.microsoft.com/office/drawing/2014/main" val="1652655748"/>
                        </a:ext>
                      </a:extLst>
                    </a:gridCol>
                  </a:tblGrid>
                  <a:tr h="0">
                    <a:tc>
                      <a:txBody>
                        <a:bodyPr/>
                        <a:lstStyle/>
                        <a:p>
                          <a:r>
                            <a:rPr lang="en-CN" sz="2000" b="1">
                              <a:latin typeface="Times New Roman" panose="02020603050405020304" pitchFamily="18" charset="0"/>
                              <a:cs typeface="Times New Roman" panose="02020603050405020304" pitchFamily="18" charset="0"/>
                            </a:rPr>
                            <a:t>No.</a:t>
                          </a:r>
                        </a:p>
                      </a:txBody>
                      <a:tcPr/>
                    </a:tc>
                    <a:tc>
                      <a:txBody>
                        <a:bodyPr/>
                        <a:lstStyle/>
                        <a:p>
                          <a:r>
                            <a:rPr lang="en-CN" sz="2000" b="1">
                              <a:latin typeface="Times New Roman" panose="02020603050405020304" pitchFamily="18" charset="0"/>
                              <a:cs typeface="Times New Roman" panose="02020603050405020304" pitchFamily="18" charset="0"/>
                            </a:rPr>
                            <a:t>Features kepts</a:t>
                          </a:r>
                        </a:p>
                      </a:txBody>
                      <a:tcPr/>
                    </a:tc>
                    <a:tc>
                      <a:txBody>
                        <a:bodyPr/>
                        <a:lstStyle/>
                        <a:p>
                          <a:r>
                            <a:rPr lang="en-CN" sz="2000" b="1">
                              <a:latin typeface="Times New Roman" panose="02020603050405020304" pitchFamily="18" charset="0"/>
                              <a:cs typeface="Times New Roman" panose="02020603050405020304" pitchFamily="18" charset="0"/>
                            </a:rPr>
                            <a:t>Test RMSLE</a:t>
                          </a:r>
                        </a:p>
                      </a:txBody>
                      <a:tcPr/>
                    </a:tc>
                    <a:extLst>
                      <a:ext uri="{0D108BD9-81ED-4DB2-BD59-A6C34878D82A}">
                        <a16:rowId xmlns:a16="http://schemas.microsoft.com/office/drawing/2014/main" val="210789724"/>
                      </a:ext>
                    </a:extLst>
                  </a:tr>
                  <a:tr h="0">
                    <a:tc>
                      <a:txBody>
                        <a:bodyPr/>
                        <a:lstStyle/>
                        <a:p>
                          <a:r>
                            <a:rPr lang="en-CN" sz="200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0" kern="1200">
                              <a:solidFill>
                                <a:schemeClr val="tx1"/>
                              </a:solidFill>
                              <a:effectLst/>
                              <a:latin typeface="Times New Roman" panose="02020603050405020304" pitchFamily="18" charset="0"/>
                              <a:ea typeface="+mn-ea"/>
                              <a:cs typeface="Times New Roman" panose="02020603050405020304" pitchFamily="18" charset="0"/>
                            </a:rPr>
                            <a:t>rf_top6 </a:t>
                          </a:r>
                          <a14:m>
                            <m:oMath xmlns:m="http://schemas.openxmlformats.org/officeDocument/2006/math">
                              <m:r>
                                <a:rPr lang="en-GB" sz="2000" b="0" i="1" kern="1200">
                                  <a:solidFill>
                                    <a:schemeClr val="tx1"/>
                                  </a:solidFill>
                                  <a:effectLst/>
                                  <a:latin typeface="Cambria Math" panose="02040503050406030204" pitchFamily="18" charset="0"/>
                                  <a:ea typeface="Cambria Math" panose="02040503050406030204" pitchFamily="18" charset="0"/>
                                  <a:cs typeface="+mn-cs"/>
                                </a:rPr>
                                <m:t>∪</m:t>
                              </m:r>
                            </m:oMath>
                          </a14:m>
                          <a:r>
                            <a:rPr lang="en-GB" sz="2000" b="0" kern="1200">
                              <a:solidFill>
                                <a:schemeClr val="tx1"/>
                              </a:solidFill>
                              <a:effectLst/>
                              <a:latin typeface="Times New Roman" panose="02020603050405020304" pitchFamily="18" charset="0"/>
                              <a:ea typeface="+mn-ea"/>
                              <a:cs typeface="Times New Roman" panose="02020603050405020304" pitchFamily="18" charset="0"/>
                            </a:rPr>
                            <a:t> lr_top7</a:t>
                          </a:r>
                        </a:p>
                      </a:txBody>
                      <a:tcPr/>
                    </a:tc>
                    <a:tc>
                      <a:txBody>
                        <a:bodyPr/>
                        <a:lstStyle/>
                        <a:p>
                          <a:r>
                            <a:rPr lang="en-CN" sz="2000" b="0" i="0" kern="1200">
                              <a:solidFill>
                                <a:schemeClr val="tx1"/>
                              </a:solidFill>
                              <a:effectLst/>
                              <a:latin typeface="Times New Roman" panose="02020603050405020304" pitchFamily="18" charset="0"/>
                              <a:ea typeface="+mn-ea"/>
                              <a:cs typeface="Times New Roman" panose="02020603050405020304" pitchFamily="18" charset="0"/>
                            </a:rPr>
                            <a:t>0.011659</a:t>
                          </a:r>
                          <a:endParaRPr lang="en-C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3906715"/>
                      </a:ext>
                    </a:extLst>
                  </a:tr>
                  <a:tr h="0">
                    <a:tc>
                      <a:txBody>
                        <a:bodyPr/>
                        <a:lstStyle/>
                        <a:p>
                          <a:r>
                            <a:rPr lang="en-CN" sz="200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0" kern="1200">
                              <a:solidFill>
                                <a:schemeClr val="tx1"/>
                              </a:solidFill>
                              <a:effectLst/>
                              <a:latin typeface="Times New Roman" panose="02020603050405020304" pitchFamily="18" charset="0"/>
                              <a:ea typeface="+mn-ea"/>
                              <a:cs typeface="Times New Roman" panose="02020603050405020304" pitchFamily="18" charset="0"/>
                            </a:rPr>
                            <a:t>rf_top6 </a:t>
                          </a:r>
                          <a14:m>
                            <m:oMath xmlns:m="http://schemas.openxmlformats.org/officeDocument/2006/math">
                              <m:r>
                                <a:rPr lang="en-GB" sz="2000" b="0" i="1" kern="1200">
                                  <a:solidFill>
                                    <a:schemeClr val="tx1"/>
                                  </a:solidFill>
                                  <a:effectLst/>
                                  <a:latin typeface="Cambria Math" panose="02040503050406030204" pitchFamily="18" charset="0"/>
                                  <a:ea typeface="Cambria Math" panose="02040503050406030204" pitchFamily="18" charset="0"/>
                                  <a:cs typeface="+mn-cs"/>
                                </a:rPr>
                                <m:t>∩</m:t>
                              </m:r>
                            </m:oMath>
                          </a14:m>
                          <a:r>
                            <a:rPr lang="en-GB" sz="2000" b="0" kern="1200">
                              <a:solidFill>
                                <a:schemeClr val="tx1"/>
                              </a:solidFill>
                              <a:effectLst/>
                              <a:latin typeface="Times New Roman" panose="02020603050405020304" pitchFamily="18" charset="0"/>
                              <a:ea typeface="+mn-ea"/>
                              <a:cs typeface="Times New Roman" panose="02020603050405020304" pitchFamily="18" charset="0"/>
                            </a:rPr>
                            <a:t> lr_top7</a:t>
                          </a:r>
                        </a:p>
                      </a:txBody>
                      <a:tcPr/>
                    </a:tc>
                    <a:tc>
                      <a:txBody>
                        <a:bodyPr/>
                        <a:lstStyle/>
                        <a:p>
                          <a:r>
                            <a:rPr lang="en-CN" sz="2000" b="0" i="0" kern="1200">
                              <a:solidFill>
                                <a:schemeClr val="tx1"/>
                              </a:solidFill>
                              <a:effectLst/>
                              <a:latin typeface="Times New Roman" panose="02020603050405020304" pitchFamily="18" charset="0"/>
                              <a:ea typeface="+mn-ea"/>
                              <a:cs typeface="Times New Roman" panose="02020603050405020304" pitchFamily="18" charset="0"/>
                            </a:rPr>
                            <a:t>0.014788</a:t>
                          </a:r>
                          <a:endParaRPr lang="en-C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0948324"/>
                      </a:ext>
                    </a:extLst>
                  </a:tr>
                  <a:tr h="370840">
                    <a:tc>
                      <a:txBody>
                        <a:bodyPr/>
                        <a:lstStyle/>
                        <a:p>
                          <a:r>
                            <a:rPr lang="en-CN" sz="2000">
                              <a:latin typeface="Times New Roman" panose="02020603050405020304" pitchFamily="18" charset="0"/>
                              <a:cs typeface="Times New Roman" panose="02020603050405020304" pitchFamily="18" charset="0"/>
                            </a:rPr>
                            <a:t>3</a:t>
                          </a:r>
                        </a:p>
                      </a:txBody>
                      <a:tcPr/>
                    </a:tc>
                    <a:tc>
                      <a:txBody>
                        <a:bodyPr/>
                        <a:lstStyle/>
                        <a:p>
                          <a:r>
                            <a:rPr lang="en-GB" sz="2000" b="0" kern="1200">
                              <a:solidFill>
                                <a:schemeClr val="tx1"/>
                              </a:solidFill>
                              <a:effectLst/>
                              <a:latin typeface="Times New Roman" panose="02020603050405020304" pitchFamily="18" charset="0"/>
                              <a:ea typeface="+mn-ea"/>
                              <a:cs typeface="Times New Roman" panose="02020603050405020304" pitchFamily="18" charset="0"/>
                            </a:rPr>
                            <a:t>rf_top6 </a:t>
                          </a:r>
                          <a:endParaRPr lang="en-CN" sz="2000">
                            <a:latin typeface="Times New Roman" panose="02020603050405020304" pitchFamily="18" charset="0"/>
                            <a:cs typeface="Times New Roman" panose="02020603050405020304" pitchFamily="18" charset="0"/>
                          </a:endParaRPr>
                        </a:p>
                      </a:txBody>
                      <a:tcPr/>
                    </a:tc>
                    <a:tc>
                      <a:txBody>
                        <a:bodyPr/>
                        <a:lstStyle/>
                        <a:p>
                          <a:r>
                            <a:rPr lang="en-CN" sz="2000" b="0" i="0" kern="1200">
                              <a:solidFill>
                                <a:schemeClr val="tx1"/>
                              </a:solidFill>
                              <a:effectLst/>
                              <a:latin typeface="Times New Roman" panose="02020603050405020304" pitchFamily="18" charset="0"/>
                              <a:ea typeface="+mn-ea"/>
                              <a:cs typeface="Times New Roman" panose="02020603050405020304" pitchFamily="18" charset="0"/>
                            </a:rPr>
                            <a:t>0.013118</a:t>
                          </a:r>
                          <a:endParaRPr lang="en-C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2194461"/>
                      </a:ext>
                    </a:extLst>
                  </a:tr>
                  <a:tr h="370840">
                    <a:tc>
                      <a:txBody>
                        <a:bodyPr/>
                        <a:lstStyle/>
                        <a:p>
                          <a:r>
                            <a:rPr lang="en-CN" sz="2000">
                              <a:latin typeface="Times New Roman" panose="02020603050405020304" pitchFamily="18" charset="0"/>
                              <a:cs typeface="Times New Roman" panose="02020603050405020304" pitchFamily="18" charset="0"/>
                            </a:rPr>
                            <a:t>4</a:t>
                          </a:r>
                        </a:p>
                      </a:txBody>
                      <a:tcPr/>
                    </a:tc>
                    <a:tc>
                      <a:txBody>
                        <a:bodyPr/>
                        <a:lstStyle/>
                        <a:p>
                          <a:r>
                            <a:rPr lang="en-GB" sz="2000" b="0" kern="1200">
                              <a:solidFill>
                                <a:schemeClr val="tx1"/>
                              </a:solidFill>
                              <a:effectLst/>
                              <a:latin typeface="Times New Roman" panose="02020603050405020304" pitchFamily="18" charset="0"/>
                              <a:ea typeface="+mn-ea"/>
                              <a:cs typeface="Times New Roman" panose="02020603050405020304" pitchFamily="18" charset="0"/>
                            </a:rPr>
                            <a:t>lr_top7</a:t>
                          </a:r>
                          <a:endParaRPr lang="en-CN" sz="2000">
                            <a:latin typeface="Times New Roman" panose="02020603050405020304" pitchFamily="18" charset="0"/>
                            <a:cs typeface="Times New Roman" panose="02020603050405020304" pitchFamily="18" charset="0"/>
                          </a:endParaRPr>
                        </a:p>
                      </a:txBody>
                      <a:tcPr/>
                    </a:tc>
                    <a:tc>
                      <a:txBody>
                        <a:bodyPr/>
                        <a:lstStyle/>
                        <a:p>
                          <a:r>
                            <a:rPr lang="en-CN" sz="2000" b="0" i="0" kern="1200">
                              <a:solidFill>
                                <a:schemeClr val="tx1"/>
                              </a:solidFill>
                              <a:effectLst/>
                              <a:latin typeface="Times New Roman" panose="02020603050405020304" pitchFamily="18" charset="0"/>
                              <a:ea typeface="+mn-ea"/>
                              <a:cs typeface="Times New Roman" panose="02020603050405020304" pitchFamily="18" charset="0"/>
                            </a:rPr>
                            <a:t>0.014348</a:t>
                          </a:r>
                          <a:endParaRPr lang="en-C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9635554"/>
                      </a:ext>
                    </a:extLst>
                  </a:tr>
                </a:tbl>
              </a:graphicData>
            </a:graphic>
          </p:graphicFrame>
        </mc:Choice>
        <mc:Fallback xmlns="">
          <p:graphicFrame>
            <p:nvGraphicFramePr>
              <p:cNvPr id="4" name="Table 4">
                <a:extLst>
                  <a:ext uri="{FF2B5EF4-FFF2-40B4-BE49-F238E27FC236}">
                    <a16:creationId xmlns:a16="http://schemas.microsoft.com/office/drawing/2014/main" id="{29630CC9-185C-C14B-A03D-2C7084DB5C0C}"/>
                  </a:ext>
                </a:extLst>
              </p:cNvPr>
              <p:cNvGraphicFramePr>
                <a:graphicFrameLocks noGrp="1"/>
              </p:cNvGraphicFramePr>
              <p:nvPr>
                <p:extLst>
                  <p:ext uri="{D42A27DB-BD31-4B8C-83A1-F6EECF244321}">
                    <p14:modId xmlns:p14="http://schemas.microsoft.com/office/powerpoint/2010/main" val="1606008561"/>
                  </p:ext>
                </p:extLst>
              </p:nvPr>
            </p:nvGraphicFramePr>
            <p:xfrm>
              <a:off x="426031" y="1430865"/>
              <a:ext cx="8127999" cy="1981200"/>
            </p:xfrm>
            <a:graphic>
              <a:graphicData uri="http://schemas.openxmlformats.org/drawingml/2006/table">
                <a:tbl>
                  <a:tblPr firstRow="1" bandRow="1">
                    <a:tableStyleId>{5940675A-B579-460E-94D1-54222C63F5DA}</a:tableStyleId>
                  </a:tblPr>
                  <a:tblGrid>
                    <a:gridCol w="756383">
                      <a:extLst>
                        <a:ext uri="{9D8B030D-6E8A-4147-A177-3AD203B41FA5}">
                          <a16:colId xmlns:a16="http://schemas.microsoft.com/office/drawing/2014/main" val="4158018242"/>
                        </a:ext>
                      </a:extLst>
                    </a:gridCol>
                    <a:gridCol w="4662283">
                      <a:extLst>
                        <a:ext uri="{9D8B030D-6E8A-4147-A177-3AD203B41FA5}">
                          <a16:colId xmlns:a16="http://schemas.microsoft.com/office/drawing/2014/main" val="1613451593"/>
                        </a:ext>
                      </a:extLst>
                    </a:gridCol>
                    <a:gridCol w="2709333">
                      <a:extLst>
                        <a:ext uri="{9D8B030D-6E8A-4147-A177-3AD203B41FA5}">
                          <a16:colId xmlns:a16="http://schemas.microsoft.com/office/drawing/2014/main" val="1652655748"/>
                        </a:ext>
                      </a:extLst>
                    </a:gridCol>
                  </a:tblGrid>
                  <a:tr h="396240">
                    <a:tc>
                      <a:txBody>
                        <a:bodyPr/>
                        <a:lstStyle/>
                        <a:p>
                          <a:r>
                            <a:rPr lang="en-CN" sz="2000" b="1">
                              <a:latin typeface="Times New Roman" panose="02020603050405020304" pitchFamily="18" charset="0"/>
                              <a:cs typeface="Times New Roman" panose="02020603050405020304" pitchFamily="18" charset="0"/>
                            </a:rPr>
                            <a:t>No.</a:t>
                          </a:r>
                        </a:p>
                      </a:txBody>
                      <a:tcPr/>
                    </a:tc>
                    <a:tc>
                      <a:txBody>
                        <a:bodyPr/>
                        <a:lstStyle/>
                        <a:p>
                          <a:r>
                            <a:rPr lang="en-CN" sz="2000" b="1">
                              <a:latin typeface="Times New Roman" panose="02020603050405020304" pitchFamily="18" charset="0"/>
                              <a:cs typeface="Times New Roman" panose="02020603050405020304" pitchFamily="18" charset="0"/>
                            </a:rPr>
                            <a:t>Features kepts</a:t>
                          </a:r>
                        </a:p>
                      </a:txBody>
                      <a:tcPr/>
                    </a:tc>
                    <a:tc>
                      <a:txBody>
                        <a:bodyPr/>
                        <a:lstStyle/>
                        <a:p>
                          <a:r>
                            <a:rPr lang="en-CN" sz="2000" b="1">
                              <a:latin typeface="Times New Roman" panose="02020603050405020304" pitchFamily="18" charset="0"/>
                              <a:cs typeface="Times New Roman" panose="02020603050405020304" pitchFamily="18" charset="0"/>
                            </a:rPr>
                            <a:t>Test RMSLE</a:t>
                          </a:r>
                        </a:p>
                      </a:txBody>
                      <a:tcPr/>
                    </a:tc>
                    <a:extLst>
                      <a:ext uri="{0D108BD9-81ED-4DB2-BD59-A6C34878D82A}">
                        <a16:rowId xmlns:a16="http://schemas.microsoft.com/office/drawing/2014/main" val="210789724"/>
                      </a:ext>
                    </a:extLst>
                  </a:tr>
                  <a:tr h="396240">
                    <a:tc>
                      <a:txBody>
                        <a:bodyPr/>
                        <a:lstStyle/>
                        <a:p>
                          <a:r>
                            <a:rPr lang="en-CN" sz="2000">
                              <a:latin typeface="Times New Roman" panose="02020603050405020304" pitchFamily="18" charset="0"/>
                              <a:cs typeface="Times New Roman" panose="02020603050405020304" pitchFamily="18" charset="0"/>
                            </a:rPr>
                            <a:t>1</a:t>
                          </a:r>
                        </a:p>
                      </a:txBody>
                      <a:tcPr/>
                    </a:tc>
                    <a:tc>
                      <a:txBody>
                        <a:bodyPr/>
                        <a:lstStyle/>
                        <a:p>
                          <a:endParaRPr lang="en-US"/>
                        </a:p>
                      </a:txBody>
                      <a:tcPr>
                        <a:blipFill>
                          <a:blip r:embed="rId5"/>
                          <a:stretch>
                            <a:fillRect l="-16319" t="-107692" r="-58355" b="-329231"/>
                          </a:stretch>
                        </a:blipFill>
                      </a:tcPr>
                    </a:tc>
                    <a:tc>
                      <a:txBody>
                        <a:bodyPr/>
                        <a:lstStyle/>
                        <a:p>
                          <a:r>
                            <a:rPr lang="en-CN" sz="2000" b="0" i="0" kern="1200">
                              <a:solidFill>
                                <a:schemeClr val="tx1"/>
                              </a:solidFill>
                              <a:effectLst/>
                              <a:latin typeface="Times New Roman" panose="02020603050405020304" pitchFamily="18" charset="0"/>
                              <a:ea typeface="+mn-ea"/>
                              <a:cs typeface="Times New Roman" panose="02020603050405020304" pitchFamily="18" charset="0"/>
                            </a:rPr>
                            <a:t>0.011659</a:t>
                          </a:r>
                          <a:endParaRPr lang="en-C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3906715"/>
                      </a:ext>
                    </a:extLst>
                  </a:tr>
                  <a:tr h="396240">
                    <a:tc>
                      <a:txBody>
                        <a:bodyPr/>
                        <a:lstStyle/>
                        <a:p>
                          <a:r>
                            <a:rPr lang="en-CN" sz="2000">
                              <a:latin typeface="Times New Roman" panose="02020603050405020304" pitchFamily="18" charset="0"/>
                              <a:cs typeface="Times New Roman" panose="02020603050405020304" pitchFamily="18" charset="0"/>
                            </a:rPr>
                            <a:t>2</a:t>
                          </a:r>
                        </a:p>
                      </a:txBody>
                      <a:tcPr/>
                    </a:tc>
                    <a:tc>
                      <a:txBody>
                        <a:bodyPr/>
                        <a:lstStyle/>
                        <a:p>
                          <a:endParaRPr lang="en-US"/>
                        </a:p>
                      </a:txBody>
                      <a:tcPr>
                        <a:blipFill>
                          <a:blip r:embed="rId5"/>
                          <a:stretch>
                            <a:fillRect l="-16319" t="-204545" r="-58355" b="-224242"/>
                          </a:stretch>
                        </a:blipFill>
                      </a:tcPr>
                    </a:tc>
                    <a:tc>
                      <a:txBody>
                        <a:bodyPr/>
                        <a:lstStyle/>
                        <a:p>
                          <a:r>
                            <a:rPr lang="en-CN" sz="2000" b="0" i="0" kern="1200">
                              <a:solidFill>
                                <a:schemeClr val="tx1"/>
                              </a:solidFill>
                              <a:effectLst/>
                              <a:latin typeface="Times New Roman" panose="02020603050405020304" pitchFamily="18" charset="0"/>
                              <a:ea typeface="+mn-ea"/>
                              <a:cs typeface="Times New Roman" panose="02020603050405020304" pitchFamily="18" charset="0"/>
                            </a:rPr>
                            <a:t>0.014788</a:t>
                          </a:r>
                          <a:endParaRPr lang="en-C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0948324"/>
                      </a:ext>
                    </a:extLst>
                  </a:tr>
                  <a:tr h="396240">
                    <a:tc>
                      <a:txBody>
                        <a:bodyPr/>
                        <a:lstStyle/>
                        <a:p>
                          <a:r>
                            <a:rPr lang="en-CN" sz="2000">
                              <a:latin typeface="Times New Roman" panose="02020603050405020304" pitchFamily="18" charset="0"/>
                              <a:cs typeface="Times New Roman" panose="02020603050405020304" pitchFamily="18" charset="0"/>
                            </a:rPr>
                            <a:t>3</a:t>
                          </a:r>
                        </a:p>
                      </a:txBody>
                      <a:tcPr/>
                    </a:tc>
                    <a:tc>
                      <a:txBody>
                        <a:bodyPr/>
                        <a:lstStyle/>
                        <a:p>
                          <a:r>
                            <a:rPr lang="en-GB" sz="2000" b="0" kern="1200">
                              <a:solidFill>
                                <a:schemeClr val="tx1"/>
                              </a:solidFill>
                              <a:effectLst/>
                              <a:latin typeface="Times New Roman" panose="02020603050405020304" pitchFamily="18" charset="0"/>
                              <a:ea typeface="+mn-ea"/>
                              <a:cs typeface="Times New Roman" panose="02020603050405020304" pitchFamily="18" charset="0"/>
                            </a:rPr>
                            <a:t>rf_top6 </a:t>
                          </a:r>
                          <a:endParaRPr lang="en-CN" sz="2000">
                            <a:latin typeface="Times New Roman" panose="02020603050405020304" pitchFamily="18" charset="0"/>
                            <a:cs typeface="Times New Roman" panose="02020603050405020304" pitchFamily="18" charset="0"/>
                          </a:endParaRPr>
                        </a:p>
                      </a:txBody>
                      <a:tcPr/>
                    </a:tc>
                    <a:tc>
                      <a:txBody>
                        <a:bodyPr/>
                        <a:lstStyle/>
                        <a:p>
                          <a:r>
                            <a:rPr lang="en-CN" sz="2000" b="0" i="0" kern="1200">
                              <a:solidFill>
                                <a:schemeClr val="tx1"/>
                              </a:solidFill>
                              <a:effectLst/>
                              <a:latin typeface="Times New Roman" panose="02020603050405020304" pitchFamily="18" charset="0"/>
                              <a:ea typeface="+mn-ea"/>
                              <a:cs typeface="Times New Roman" panose="02020603050405020304" pitchFamily="18" charset="0"/>
                            </a:rPr>
                            <a:t>0.013118</a:t>
                          </a:r>
                          <a:endParaRPr lang="en-C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2194461"/>
                      </a:ext>
                    </a:extLst>
                  </a:tr>
                  <a:tr h="396240">
                    <a:tc>
                      <a:txBody>
                        <a:bodyPr/>
                        <a:lstStyle/>
                        <a:p>
                          <a:r>
                            <a:rPr lang="en-CN" sz="2000">
                              <a:latin typeface="Times New Roman" panose="02020603050405020304" pitchFamily="18" charset="0"/>
                              <a:cs typeface="Times New Roman" panose="02020603050405020304" pitchFamily="18" charset="0"/>
                            </a:rPr>
                            <a:t>4</a:t>
                          </a:r>
                        </a:p>
                      </a:txBody>
                      <a:tcPr/>
                    </a:tc>
                    <a:tc>
                      <a:txBody>
                        <a:bodyPr/>
                        <a:lstStyle/>
                        <a:p>
                          <a:r>
                            <a:rPr lang="en-GB" sz="2000" b="0" kern="1200">
                              <a:solidFill>
                                <a:schemeClr val="tx1"/>
                              </a:solidFill>
                              <a:effectLst/>
                              <a:latin typeface="Times New Roman" panose="02020603050405020304" pitchFamily="18" charset="0"/>
                              <a:ea typeface="+mn-ea"/>
                              <a:cs typeface="Times New Roman" panose="02020603050405020304" pitchFamily="18" charset="0"/>
                            </a:rPr>
                            <a:t>lr_top7</a:t>
                          </a:r>
                          <a:endParaRPr lang="en-CN" sz="2000">
                            <a:latin typeface="Times New Roman" panose="02020603050405020304" pitchFamily="18" charset="0"/>
                            <a:cs typeface="Times New Roman" panose="02020603050405020304" pitchFamily="18" charset="0"/>
                          </a:endParaRPr>
                        </a:p>
                      </a:txBody>
                      <a:tcPr/>
                    </a:tc>
                    <a:tc>
                      <a:txBody>
                        <a:bodyPr/>
                        <a:lstStyle/>
                        <a:p>
                          <a:r>
                            <a:rPr lang="en-CN" sz="2000" b="0" i="0" kern="1200">
                              <a:solidFill>
                                <a:schemeClr val="tx1"/>
                              </a:solidFill>
                              <a:effectLst/>
                              <a:latin typeface="Times New Roman" panose="02020603050405020304" pitchFamily="18" charset="0"/>
                              <a:ea typeface="+mn-ea"/>
                              <a:cs typeface="Times New Roman" panose="02020603050405020304" pitchFamily="18" charset="0"/>
                            </a:rPr>
                            <a:t>0.014348</a:t>
                          </a:r>
                          <a:endParaRPr lang="en-C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9635554"/>
                      </a:ext>
                    </a:extLst>
                  </a:tr>
                </a:tbl>
              </a:graphicData>
            </a:graphic>
          </p:graphicFrame>
        </mc:Fallback>
      </mc:AlternateContent>
      <p:sp>
        <p:nvSpPr>
          <p:cNvPr id="5" name="TextBox 4">
            <a:extLst>
              <a:ext uri="{FF2B5EF4-FFF2-40B4-BE49-F238E27FC236}">
                <a16:creationId xmlns:a16="http://schemas.microsoft.com/office/drawing/2014/main" id="{D11F6FA8-CEAA-BA44-9B49-570EA32E09C8}"/>
              </a:ext>
            </a:extLst>
          </p:cNvPr>
          <p:cNvSpPr txBox="1"/>
          <p:nvPr/>
        </p:nvSpPr>
        <p:spPr>
          <a:xfrm>
            <a:off x="614855" y="4430110"/>
            <a:ext cx="8702565" cy="461665"/>
          </a:xfrm>
          <a:prstGeom prst="rect">
            <a:avLst/>
          </a:prstGeom>
          <a:noFill/>
        </p:spPr>
        <p:txBody>
          <a:bodyPr wrap="square" rtlCol="0">
            <a:spAutoFit/>
          </a:bodyPr>
          <a:lstStyle/>
          <a:p>
            <a:r>
              <a:rPr lang="en-GB" sz="2400">
                <a:latin typeface="Times New Roman" panose="02020603050405020304" pitchFamily="18" charset="0"/>
                <a:cs typeface="Times New Roman" panose="02020603050405020304" pitchFamily="18" charset="0"/>
              </a:rPr>
              <a:t>Thus, we won't eliminate any features.</a:t>
            </a:r>
            <a:endParaRPr lang="en-CN"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9802240-A81E-564D-A238-F78F5CEF516B}"/>
              </a:ext>
            </a:extLst>
          </p:cNvPr>
          <p:cNvSpPr txBox="1"/>
          <p:nvPr/>
        </p:nvSpPr>
        <p:spPr>
          <a:xfrm>
            <a:off x="5683650" y="3644023"/>
            <a:ext cx="6101254" cy="369332"/>
          </a:xfrm>
          <a:prstGeom prst="rect">
            <a:avLst/>
          </a:prstGeom>
          <a:noFill/>
        </p:spPr>
        <p:txBody>
          <a:bodyPr wrap="square">
            <a:spAutoFit/>
          </a:bodyPr>
          <a:lstStyle/>
          <a:p>
            <a:r>
              <a:rPr lang="en-CN">
                <a:latin typeface="Times New Roman" panose="02020603050405020304" pitchFamily="18" charset="0"/>
                <a:cs typeface="Times New Roman" panose="02020603050405020304" pitchFamily="18" charset="0"/>
              </a:rPr>
              <a:t>Current b</a:t>
            </a:r>
            <a:r>
              <a:rPr lang="en-CN" sz="1800" b="0" i="0" kern="1200">
                <a:solidFill>
                  <a:schemeClr val="tx1"/>
                </a:solidFill>
                <a:effectLst/>
                <a:latin typeface="Times New Roman" panose="02020603050405020304" pitchFamily="18" charset="0"/>
                <a:ea typeface="+mn-ea"/>
                <a:cs typeface="Times New Roman" panose="02020603050405020304" pitchFamily="18" charset="0"/>
              </a:rPr>
              <a:t>aseline RMSLE</a:t>
            </a:r>
            <a:r>
              <a:rPr lang="en-CN">
                <a:latin typeface="Times New Roman" panose="02020603050405020304" pitchFamily="18" charset="0"/>
                <a:cs typeface="Times New Roman" panose="02020603050405020304" pitchFamily="18" charset="0"/>
              </a:rPr>
              <a:t>: </a:t>
            </a:r>
            <a:r>
              <a:rPr lang="en-CN" b="1">
                <a:latin typeface="Times New Roman" panose="02020603050405020304" pitchFamily="18" charset="0"/>
                <a:cs typeface="Times New Roman" panose="02020603050405020304" pitchFamily="18" charset="0"/>
              </a:rPr>
              <a:t>0.010158</a:t>
            </a:r>
          </a:p>
        </p:txBody>
      </p:sp>
      <p:sp>
        <p:nvSpPr>
          <p:cNvPr id="7" name="标题 1">
            <a:extLst>
              <a:ext uri="{FF2B5EF4-FFF2-40B4-BE49-F238E27FC236}">
                <a16:creationId xmlns:a16="http://schemas.microsoft.com/office/drawing/2014/main" id="{2021864B-B268-BA48-BDEF-ED748F918258}"/>
              </a:ext>
            </a:extLst>
          </p:cNvPr>
          <p:cNvSpPr txBox="1">
            <a:spLocks/>
          </p:cNvSpPr>
          <p:nvPr/>
        </p:nvSpPr>
        <p:spPr>
          <a:xfrm>
            <a:off x="299907" y="365522"/>
            <a:ext cx="10515238" cy="764512"/>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a:latin typeface="Times New Roman" panose="02020603050405020304" pitchFamily="18" charset="0"/>
                <a:cs typeface="Times New Roman" panose="02020603050405020304" pitchFamily="18" charset="0"/>
              </a:rPr>
              <a:t>4.2.2 Eliminate based on RF feature_importance and LR coefficients </a:t>
            </a:r>
          </a:p>
        </p:txBody>
      </p:sp>
    </p:spTree>
    <p:extLst>
      <p:ext uri="{BB962C8B-B14F-4D97-AF65-F5344CB8AC3E}">
        <p14:creationId xmlns:p14="http://schemas.microsoft.com/office/powerpoint/2010/main" val="473838147"/>
      </p:ext>
    </p:extLst>
  </p:cSld>
  <p:clrMapOvr>
    <a:masterClrMapping/>
  </p:clrMapOvr>
  <mc:AlternateContent xmlns:mc="http://schemas.openxmlformats.org/markup-compatibility/2006" xmlns:p14="http://schemas.microsoft.com/office/powerpoint/2010/main">
    <mc:Choice Requires="p14">
      <p:transition spd="slow" p14:dur="2000" advTm="21578"/>
    </mc:Choice>
    <mc:Fallback xmlns="">
      <p:transition spd="slow" advTm="2157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D38D343-2802-C548-A11B-520B5D57DAED}"/>
              </a:ext>
            </a:extLst>
          </p:cNvPr>
          <p:cNvSpPr txBox="1">
            <a:spLocks/>
          </p:cNvSpPr>
          <p:nvPr/>
        </p:nvSpPr>
        <p:spPr>
          <a:xfrm>
            <a:off x="426031" y="249729"/>
            <a:ext cx="10515238" cy="764512"/>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latin typeface="Times New Roman" panose="02020603050405020304" pitchFamily="18" charset="0"/>
                <a:cs typeface="Times New Roman" panose="02020603050405020304" pitchFamily="18" charset="0"/>
              </a:rPr>
              <a:t>4.3 Dimensionality Reduction</a:t>
            </a:r>
          </a:p>
        </p:txBody>
      </p:sp>
      <p:sp>
        <p:nvSpPr>
          <p:cNvPr id="5" name="TextBox 5">
            <a:extLst>
              <a:ext uri="{FF2B5EF4-FFF2-40B4-BE49-F238E27FC236}">
                <a16:creationId xmlns:a16="http://schemas.microsoft.com/office/drawing/2014/main" id="{EE4CA1FA-278B-934D-BBB4-08245DB4BFB9}"/>
              </a:ext>
            </a:extLst>
          </p:cNvPr>
          <p:cNvSpPr txBox="1"/>
          <p:nvPr/>
        </p:nvSpPr>
        <p:spPr>
          <a:xfrm>
            <a:off x="896809" y="1389384"/>
            <a:ext cx="305424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4.3.1 feature extraction</a:t>
            </a:r>
            <a:endParaRPr lang="en-CN" sz="2000">
              <a:latin typeface="Times New Roman" panose="02020603050405020304" pitchFamily="18" charset="0"/>
              <a:cs typeface="Times New Roman" panose="02020603050405020304" pitchFamily="18" charset="0"/>
            </a:endParaRPr>
          </a:p>
        </p:txBody>
      </p:sp>
      <p:graphicFrame>
        <p:nvGraphicFramePr>
          <p:cNvPr id="6" name="Table 3">
            <a:extLst>
              <a:ext uri="{FF2B5EF4-FFF2-40B4-BE49-F238E27FC236}">
                <a16:creationId xmlns:a16="http://schemas.microsoft.com/office/drawing/2014/main" id="{9A84D327-BFAD-4B4F-ACF2-7AD7748150FA}"/>
              </a:ext>
            </a:extLst>
          </p:cNvPr>
          <p:cNvGraphicFramePr>
            <a:graphicFrameLocks noGrp="1"/>
          </p:cNvGraphicFramePr>
          <p:nvPr>
            <p:extLst>
              <p:ext uri="{D42A27DB-BD31-4B8C-83A1-F6EECF244321}">
                <p14:modId xmlns:p14="http://schemas.microsoft.com/office/powerpoint/2010/main" val="3266980926"/>
              </p:ext>
            </p:extLst>
          </p:nvPr>
        </p:nvGraphicFramePr>
        <p:xfrm>
          <a:off x="426031" y="1943916"/>
          <a:ext cx="10643475" cy="1463040"/>
        </p:xfrm>
        <a:graphic>
          <a:graphicData uri="http://schemas.openxmlformats.org/drawingml/2006/table">
            <a:tbl>
              <a:tblPr firstRow="1" bandRow="1">
                <a:tableStyleId>{5940675A-B579-460E-94D1-54222C63F5DA}</a:tableStyleId>
              </a:tblPr>
              <a:tblGrid>
                <a:gridCol w="3706649">
                  <a:extLst>
                    <a:ext uri="{9D8B030D-6E8A-4147-A177-3AD203B41FA5}">
                      <a16:colId xmlns:a16="http://schemas.microsoft.com/office/drawing/2014/main" val="493197599"/>
                    </a:ext>
                  </a:extLst>
                </a:gridCol>
                <a:gridCol w="4981903">
                  <a:extLst>
                    <a:ext uri="{9D8B030D-6E8A-4147-A177-3AD203B41FA5}">
                      <a16:colId xmlns:a16="http://schemas.microsoft.com/office/drawing/2014/main" val="2520901433"/>
                    </a:ext>
                  </a:extLst>
                </a:gridCol>
                <a:gridCol w="1954923">
                  <a:extLst>
                    <a:ext uri="{9D8B030D-6E8A-4147-A177-3AD203B41FA5}">
                      <a16:colId xmlns:a16="http://schemas.microsoft.com/office/drawing/2014/main" val="2022973452"/>
                    </a:ext>
                  </a:extLst>
                </a:gridCol>
              </a:tblGrid>
              <a:tr h="370840">
                <a:tc>
                  <a:txBody>
                    <a:bodyPr/>
                    <a:lstStyle/>
                    <a:p>
                      <a:r>
                        <a:rPr lang="en-CN" sz="1700" b="1">
                          <a:latin typeface="Times New Roman" panose="02020603050405020304" pitchFamily="18" charset="0"/>
                          <a:cs typeface="Times New Roman" panose="02020603050405020304" pitchFamily="18" charset="0"/>
                        </a:rPr>
                        <a:t>Methods</a:t>
                      </a:r>
                    </a:p>
                  </a:txBody>
                  <a:tcPr/>
                </a:tc>
                <a:tc>
                  <a:txBody>
                    <a:bodyPr/>
                    <a:lstStyle/>
                    <a:p>
                      <a:r>
                        <a:rPr lang="en-CN" sz="1700" b="1">
                          <a:latin typeface="Times New Roman" panose="02020603050405020304" pitchFamily="18" charset="0"/>
                          <a:cs typeface="Times New Roman" panose="02020603050405020304" pitchFamily="18" charset="0"/>
                        </a:rPr>
                        <a:t>Best hyperparameter combination</a:t>
                      </a:r>
                    </a:p>
                  </a:txBody>
                  <a:tcPr/>
                </a:tc>
                <a:tc>
                  <a:txBody>
                    <a:bodyPr/>
                    <a:lstStyle/>
                    <a:p>
                      <a:r>
                        <a:rPr lang="en-CN" sz="1700" b="1">
                          <a:latin typeface="Times New Roman" panose="02020603050405020304" pitchFamily="18" charset="0"/>
                          <a:cs typeface="Times New Roman" panose="02020603050405020304" pitchFamily="18" charset="0"/>
                        </a:rPr>
                        <a:t>Test RMSLE</a:t>
                      </a:r>
                    </a:p>
                  </a:txBody>
                  <a:tcPr/>
                </a:tc>
                <a:extLst>
                  <a:ext uri="{0D108BD9-81ED-4DB2-BD59-A6C34878D82A}">
                    <a16:rowId xmlns:a16="http://schemas.microsoft.com/office/drawing/2014/main" val="1172739525"/>
                  </a:ext>
                </a:extLst>
              </a:tr>
              <a:tr h="151261">
                <a:tc>
                  <a:txBody>
                    <a:bodyPr/>
                    <a:lstStyle/>
                    <a:p>
                      <a:r>
                        <a:rPr lang="en-CN" sz="1700">
                          <a:latin typeface="Times New Roman" panose="02020603050405020304" pitchFamily="18" charset="0"/>
                          <a:cs typeface="Times New Roman" panose="02020603050405020304" pitchFamily="18" charset="0"/>
                        </a:rPr>
                        <a:t>PCA (Principal Component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700" b="0" kern="1200">
                          <a:solidFill>
                            <a:schemeClr val="tx1"/>
                          </a:solidFill>
                          <a:effectLst/>
                          <a:latin typeface="Times New Roman" panose="02020603050405020304" pitchFamily="18" charset="0"/>
                          <a:ea typeface="+mn-ea"/>
                          <a:cs typeface="Times New Roman" panose="02020603050405020304" pitchFamily="18" charset="0"/>
                        </a:rPr>
                        <a:t>PCA(n_components=67, random_state=1)</a:t>
                      </a:r>
                    </a:p>
                  </a:txBody>
                  <a:tcPr/>
                </a:tc>
                <a:tc>
                  <a:txBody>
                    <a:bodyPr/>
                    <a:lstStyle/>
                    <a:p>
                      <a:r>
                        <a:rPr lang="en-CN" sz="1700" b="0" i="0" kern="1200">
                          <a:solidFill>
                            <a:schemeClr val="tx1"/>
                          </a:solidFill>
                          <a:effectLst/>
                          <a:latin typeface="Times New Roman" panose="02020603050405020304" pitchFamily="18" charset="0"/>
                          <a:ea typeface="+mn-ea"/>
                          <a:cs typeface="Times New Roman" panose="02020603050405020304" pitchFamily="18" charset="0"/>
                        </a:rPr>
                        <a:t>0.010254</a:t>
                      </a:r>
                      <a:endParaRPr lang="en-CN"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1508828"/>
                  </a:ext>
                </a:extLst>
              </a:tr>
              <a:tr h="370840">
                <a:tc>
                  <a:txBody>
                    <a:bodyPr/>
                    <a:lstStyle/>
                    <a:p>
                      <a:r>
                        <a:rPr lang="en-CN" sz="1700">
                          <a:latin typeface="Times New Roman" panose="02020603050405020304" pitchFamily="18" charset="0"/>
                          <a:cs typeface="Times New Roman" panose="02020603050405020304" pitchFamily="18" charset="0"/>
                        </a:rPr>
                        <a:t>SVD (Singular Value Decomposition)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700" b="0" kern="1200">
                          <a:solidFill>
                            <a:schemeClr val="tx1"/>
                          </a:solidFill>
                          <a:effectLst/>
                          <a:latin typeface="Times New Roman" panose="02020603050405020304" pitchFamily="18" charset="0"/>
                          <a:ea typeface="+mn-ea"/>
                          <a:cs typeface="Times New Roman" panose="02020603050405020304" pitchFamily="18" charset="0"/>
                        </a:rPr>
                        <a:t>TruncatedSVD(n_components=67, random_state=1)</a:t>
                      </a:r>
                    </a:p>
                  </a:txBody>
                  <a:tcPr/>
                </a:tc>
                <a:tc>
                  <a:txBody>
                    <a:bodyPr/>
                    <a:lstStyle/>
                    <a:p>
                      <a:r>
                        <a:rPr lang="en-CN" sz="1700" b="1" i="0" kern="1200">
                          <a:solidFill>
                            <a:srgbClr val="FF0000"/>
                          </a:solidFill>
                          <a:effectLst/>
                          <a:latin typeface="Times New Roman" panose="02020603050405020304" pitchFamily="18" charset="0"/>
                          <a:ea typeface="+mn-ea"/>
                          <a:cs typeface="Times New Roman" panose="02020603050405020304" pitchFamily="18" charset="0"/>
                        </a:rPr>
                        <a:t>0.010122</a:t>
                      </a:r>
                      <a:endParaRPr lang="en-CN" sz="1700" b="1">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9935771"/>
                  </a:ext>
                </a:extLst>
              </a:tr>
              <a:tr h="370840">
                <a:tc>
                  <a:txBody>
                    <a:bodyPr/>
                    <a:lstStyle/>
                    <a:p>
                      <a:r>
                        <a:rPr lang="en-CN" sz="1700">
                          <a:latin typeface="Times New Roman" panose="02020603050405020304" pitchFamily="18" charset="0"/>
                          <a:cs typeface="Times New Roman" panose="02020603050405020304" pitchFamily="18" charset="0"/>
                        </a:rPr>
                        <a:t>FA (Factor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700" b="0" kern="1200">
                          <a:solidFill>
                            <a:schemeClr val="tx1"/>
                          </a:solidFill>
                          <a:effectLst/>
                          <a:latin typeface="Times New Roman" panose="02020603050405020304" pitchFamily="18" charset="0"/>
                          <a:ea typeface="+mn-ea"/>
                          <a:cs typeface="Times New Roman" panose="02020603050405020304" pitchFamily="18" charset="0"/>
                        </a:rPr>
                        <a:t>FactorAnalysis(n_components=67, random_state=42)</a:t>
                      </a:r>
                    </a:p>
                  </a:txBody>
                  <a:tcPr/>
                </a:tc>
                <a:tc>
                  <a:txBody>
                    <a:bodyPr/>
                    <a:lstStyle/>
                    <a:p>
                      <a:r>
                        <a:rPr lang="en-CN" sz="1700" b="0" i="0" kern="1200">
                          <a:solidFill>
                            <a:schemeClr val="tx1"/>
                          </a:solidFill>
                          <a:effectLst/>
                          <a:latin typeface="Times New Roman" panose="02020603050405020304" pitchFamily="18" charset="0"/>
                          <a:ea typeface="+mn-ea"/>
                          <a:cs typeface="Times New Roman" panose="02020603050405020304" pitchFamily="18" charset="0"/>
                        </a:rPr>
                        <a:t>0.010278</a:t>
                      </a:r>
                      <a:endParaRPr lang="en-CN"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956195"/>
                  </a:ext>
                </a:extLst>
              </a:tr>
            </a:tbl>
          </a:graphicData>
        </a:graphic>
      </p:graphicFrame>
      <p:sp>
        <p:nvSpPr>
          <p:cNvPr id="7" name="TextBox 6">
            <a:extLst>
              <a:ext uri="{FF2B5EF4-FFF2-40B4-BE49-F238E27FC236}">
                <a16:creationId xmlns:a16="http://schemas.microsoft.com/office/drawing/2014/main" id="{D48806D1-2735-E146-A5C1-D105A3018442}"/>
              </a:ext>
            </a:extLst>
          </p:cNvPr>
          <p:cNvSpPr txBox="1"/>
          <p:nvPr/>
        </p:nvSpPr>
        <p:spPr>
          <a:xfrm>
            <a:off x="7625255" y="3598157"/>
            <a:ext cx="6101254" cy="369332"/>
          </a:xfrm>
          <a:prstGeom prst="rect">
            <a:avLst/>
          </a:prstGeom>
          <a:noFill/>
        </p:spPr>
        <p:txBody>
          <a:bodyPr wrap="square">
            <a:spAutoFit/>
          </a:bodyPr>
          <a:lstStyle/>
          <a:p>
            <a:r>
              <a:rPr lang="en-CN" sz="1800" b="0" i="0" kern="1200">
                <a:solidFill>
                  <a:schemeClr val="tx1"/>
                </a:solidFill>
                <a:effectLst/>
                <a:latin typeface="Times New Roman" panose="02020603050405020304" pitchFamily="18" charset="0"/>
                <a:ea typeface="+mn-ea"/>
                <a:cs typeface="Times New Roman" panose="02020603050405020304" pitchFamily="18" charset="0"/>
              </a:rPr>
              <a:t>Current baseline RMSLE</a:t>
            </a:r>
            <a:r>
              <a:rPr lang="en-CN">
                <a:latin typeface="Times New Roman" panose="02020603050405020304" pitchFamily="18" charset="0"/>
                <a:cs typeface="Times New Roman" panose="02020603050405020304" pitchFamily="18" charset="0"/>
              </a:rPr>
              <a:t>: </a:t>
            </a:r>
            <a:r>
              <a:rPr lang="en-CN" b="1">
                <a:latin typeface="Times New Roman" panose="02020603050405020304" pitchFamily="18" charset="0"/>
                <a:cs typeface="Times New Roman" panose="02020603050405020304" pitchFamily="18" charset="0"/>
              </a:rPr>
              <a:t>0.010158</a:t>
            </a:r>
          </a:p>
        </p:txBody>
      </p:sp>
      <p:sp>
        <p:nvSpPr>
          <p:cNvPr id="8" name="TextBox 5">
            <a:extLst>
              <a:ext uri="{FF2B5EF4-FFF2-40B4-BE49-F238E27FC236}">
                <a16:creationId xmlns:a16="http://schemas.microsoft.com/office/drawing/2014/main" id="{FB9E7F3F-954F-1742-B4FC-F559DE96732A}"/>
              </a:ext>
            </a:extLst>
          </p:cNvPr>
          <p:cNvSpPr txBox="1"/>
          <p:nvPr/>
        </p:nvSpPr>
        <p:spPr>
          <a:xfrm>
            <a:off x="896809" y="3936521"/>
            <a:ext cx="5866598"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4.3.2 feature selection (subset selection algorithms)</a:t>
            </a:r>
            <a:endParaRPr lang="en-CN" sz="2000">
              <a:latin typeface="Times New Roman" panose="02020603050405020304" pitchFamily="18" charset="0"/>
              <a:cs typeface="Times New Roman" panose="02020603050405020304" pitchFamily="18" charset="0"/>
            </a:endParaRPr>
          </a:p>
        </p:txBody>
      </p:sp>
      <p:graphicFrame>
        <p:nvGraphicFramePr>
          <p:cNvPr id="9" name="Table 3">
            <a:extLst>
              <a:ext uri="{FF2B5EF4-FFF2-40B4-BE49-F238E27FC236}">
                <a16:creationId xmlns:a16="http://schemas.microsoft.com/office/drawing/2014/main" id="{72A507BB-BAA9-8341-9895-856D1E12479B}"/>
              </a:ext>
            </a:extLst>
          </p:cNvPr>
          <p:cNvGraphicFramePr>
            <a:graphicFrameLocks noGrp="1"/>
          </p:cNvGraphicFramePr>
          <p:nvPr>
            <p:extLst>
              <p:ext uri="{D42A27DB-BD31-4B8C-83A1-F6EECF244321}">
                <p14:modId xmlns:p14="http://schemas.microsoft.com/office/powerpoint/2010/main" val="1417423994"/>
              </p:ext>
            </p:extLst>
          </p:nvPr>
        </p:nvGraphicFramePr>
        <p:xfrm>
          <a:off x="426031" y="4491053"/>
          <a:ext cx="10643475" cy="1463040"/>
        </p:xfrm>
        <a:graphic>
          <a:graphicData uri="http://schemas.openxmlformats.org/drawingml/2006/table">
            <a:tbl>
              <a:tblPr firstRow="1" bandRow="1">
                <a:tableStyleId>{5940675A-B579-460E-94D1-54222C63F5DA}</a:tableStyleId>
              </a:tblPr>
              <a:tblGrid>
                <a:gridCol w="3706649">
                  <a:extLst>
                    <a:ext uri="{9D8B030D-6E8A-4147-A177-3AD203B41FA5}">
                      <a16:colId xmlns:a16="http://schemas.microsoft.com/office/drawing/2014/main" val="493197599"/>
                    </a:ext>
                  </a:extLst>
                </a:gridCol>
                <a:gridCol w="4981903">
                  <a:extLst>
                    <a:ext uri="{9D8B030D-6E8A-4147-A177-3AD203B41FA5}">
                      <a16:colId xmlns:a16="http://schemas.microsoft.com/office/drawing/2014/main" val="2520901433"/>
                    </a:ext>
                  </a:extLst>
                </a:gridCol>
                <a:gridCol w="1954923">
                  <a:extLst>
                    <a:ext uri="{9D8B030D-6E8A-4147-A177-3AD203B41FA5}">
                      <a16:colId xmlns:a16="http://schemas.microsoft.com/office/drawing/2014/main" val="2022973452"/>
                    </a:ext>
                  </a:extLst>
                </a:gridCol>
              </a:tblGrid>
              <a:tr h="370840">
                <a:tc>
                  <a:txBody>
                    <a:bodyPr/>
                    <a:lstStyle/>
                    <a:p>
                      <a:r>
                        <a:rPr lang="en-CN" sz="1700" b="1">
                          <a:latin typeface="Times New Roman" panose="02020603050405020304" pitchFamily="18" charset="0"/>
                          <a:cs typeface="Times New Roman" panose="02020603050405020304" pitchFamily="18" charset="0"/>
                        </a:rPr>
                        <a:t>Methods</a:t>
                      </a:r>
                    </a:p>
                  </a:txBody>
                  <a:tcPr/>
                </a:tc>
                <a:tc>
                  <a:txBody>
                    <a:bodyPr/>
                    <a:lstStyle/>
                    <a:p>
                      <a:r>
                        <a:rPr lang="en-CN" sz="1700" b="1">
                          <a:latin typeface="Times New Roman" panose="02020603050405020304" pitchFamily="18" charset="0"/>
                          <a:cs typeface="Times New Roman" panose="02020603050405020304" pitchFamily="18" charset="0"/>
                        </a:rPr>
                        <a:t>Best hyperparameter combination</a:t>
                      </a:r>
                    </a:p>
                  </a:txBody>
                  <a:tcPr/>
                </a:tc>
                <a:tc>
                  <a:txBody>
                    <a:bodyPr/>
                    <a:lstStyle/>
                    <a:p>
                      <a:r>
                        <a:rPr lang="en-CN" sz="1700" b="1">
                          <a:latin typeface="Times New Roman" panose="02020603050405020304" pitchFamily="18" charset="0"/>
                          <a:cs typeface="Times New Roman" panose="02020603050405020304" pitchFamily="18" charset="0"/>
                        </a:rPr>
                        <a:t>Test RMSLE</a:t>
                      </a:r>
                    </a:p>
                  </a:txBody>
                  <a:tcPr/>
                </a:tc>
                <a:extLst>
                  <a:ext uri="{0D108BD9-81ED-4DB2-BD59-A6C34878D82A}">
                    <a16:rowId xmlns:a16="http://schemas.microsoft.com/office/drawing/2014/main" val="1172739525"/>
                  </a:ext>
                </a:extLst>
              </a:tr>
              <a:tr h="151261">
                <a:tc>
                  <a:txBody>
                    <a:bodyPr/>
                    <a:lstStyle/>
                    <a:p>
                      <a:r>
                        <a:rPr lang="en-CN" sz="1700">
                          <a:latin typeface="Times New Roman" panose="02020603050405020304" pitchFamily="18" charset="0"/>
                          <a:cs typeface="Times New Roman" panose="02020603050405020304" pitchFamily="18" charset="0"/>
                        </a:rPr>
                        <a:t>Forward Search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700" b="0" kern="1200">
                          <a:solidFill>
                            <a:schemeClr val="tx1"/>
                          </a:solidFill>
                          <a:effectLst/>
                          <a:latin typeface="Times New Roman" panose="02020603050405020304" pitchFamily="18" charset="0"/>
                          <a:ea typeface="+mn-ea"/>
                          <a:cs typeface="Times New Roman" panose="02020603050405020304" pitchFamily="18" charset="0"/>
                        </a:rPr>
                        <a:t>k_features=15</a:t>
                      </a:r>
                    </a:p>
                  </a:txBody>
                  <a:tcPr/>
                </a:tc>
                <a:tc>
                  <a:txBody>
                    <a:bodyPr/>
                    <a:lstStyle/>
                    <a:p>
                      <a:r>
                        <a:rPr lang="en-CN" sz="1700" b="0" i="0" kern="1200">
                          <a:solidFill>
                            <a:schemeClr val="tx1"/>
                          </a:solidFill>
                          <a:effectLst/>
                          <a:latin typeface="Times New Roman" panose="02020603050405020304" pitchFamily="18" charset="0"/>
                          <a:ea typeface="+mn-ea"/>
                          <a:cs typeface="Times New Roman" panose="02020603050405020304" pitchFamily="18" charset="0"/>
                        </a:rPr>
                        <a:t>0.010261</a:t>
                      </a:r>
                      <a:endParaRPr lang="en-CN"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1508828"/>
                  </a:ext>
                </a:extLst>
              </a:tr>
              <a:tr h="370840">
                <a:tc>
                  <a:txBody>
                    <a:bodyPr/>
                    <a:lstStyle/>
                    <a:p>
                      <a:r>
                        <a:rPr lang="en-CN" sz="1700">
                          <a:latin typeface="Times New Roman" panose="02020603050405020304" pitchFamily="18" charset="0"/>
                          <a:cs typeface="Times New Roman" panose="02020603050405020304" pitchFamily="18" charset="0"/>
                        </a:rPr>
                        <a:t>Backward Search</a:t>
                      </a:r>
                    </a:p>
                  </a:txBody>
                  <a:tcPr/>
                </a:tc>
                <a:tc>
                  <a:txBody>
                    <a:bodyPr/>
                    <a:lstStyle/>
                    <a:p>
                      <a:r>
                        <a:rPr lang="en-GB" sz="1700" b="0" kern="1200">
                          <a:solidFill>
                            <a:schemeClr val="tx1"/>
                          </a:solidFill>
                          <a:effectLst/>
                          <a:latin typeface="Times New Roman" panose="02020603050405020304" pitchFamily="18" charset="0"/>
                          <a:ea typeface="+mn-ea"/>
                          <a:cs typeface="Times New Roman" panose="02020603050405020304" pitchFamily="18" charset="0"/>
                        </a:rPr>
                        <a:t>k_features=60</a:t>
                      </a:r>
                    </a:p>
                  </a:txBody>
                  <a:tcPr/>
                </a:tc>
                <a:tc>
                  <a:txBody>
                    <a:bodyPr/>
                    <a:lstStyle/>
                    <a:p>
                      <a:r>
                        <a:rPr lang="en-CN" sz="1700" b="0" i="0" kern="1200">
                          <a:solidFill>
                            <a:schemeClr val="tx1"/>
                          </a:solidFill>
                          <a:effectLst/>
                          <a:latin typeface="Times New Roman" panose="02020603050405020304" pitchFamily="18" charset="0"/>
                          <a:ea typeface="+mn-ea"/>
                          <a:cs typeface="Times New Roman" panose="02020603050405020304" pitchFamily="18" charset="0"/>
                        </a:rPr>
                        <a:t>0.010326</a:t>
                      </a:r>
                      <a:endParaRPr lang="en-CN"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9935771"/>
                  </a:ext>
                </a:extLst>
              </a:tr>
              <a:tr h="370840">
                <a:tc>
                  <a:txBody>
                    <a:bodyPr/>
                    <a:lstStyle/>
                    <a:p>
                      <a:r>
                        <a:rPr lang="en-CN" sz="1700">
                          <a:latin typeface="Times New Roman" panose="02020603050405020304" pitchFamily="18" charset="0"/>
                          <a:cs typeface="Times New Roman" panose="02020603050405020304" pitchFamily="18" charset="0"/>
                        </a:rPr>
                        <a:t>Floating Search</a:t>
                      </a:r>
                    </a:p>
                  </a:txBody>
                  <a:tcPr/>
                </a:tc>
                <a:tc>
                  <a:txBody>
                    <a:bodyPr/>
                    <a:lstStyle/>
                    <a:p>
                      <a:r>
                        <a:rPr lang="en-GB" sz="1700" b="0" kern="1200">
                          <a:solidFill>
                            <a:schemeClr val="tx1"/>
                          </a:solidFill>
                          <a:effectLst/>
                          <a:latin typeface="Times New Roman" panose="02020603050405020304" pitchFamily="18" charset="0"/>
                          <a:ea typeface="+mn-ea"/>
                          <a:cs typeface="Times New Roman" panose="02020603050405020304" pitchFamily="18" charset="0"/>
                        </a:rPr>
                        <a:t>k_features=51</a:t>
                      </a:r>
                    </a:p>
                  </a:txBody>
                  <a:tcPr/>
                </a:tc>
                <a:tc>
                  <a:txBody>
                    <a:bodyPr/>
                    <a:lstStyle/>
                    <a:p>
                      <a:r>
                        <a:rPr lang="en-CN" sz="1700" b="0" i="0" kern="1200">
                          <a:solidFill>
                            <a:schemeClr val="tx1"/>
                          </a:solidFill>
                          <a:effectLst/>
                          <a:latin typeface="Times New Roman" panose="02020603050405020304" pitchFamily="18" charset="0"/>
                          <a:ea typeface="+mn-ea"/>
                          <a:cs typeface="Times New Roman" panose="02020603050405020304" pitchFamily="18" charset="0"/>
                        </a:rPr>
                        <a:t>0.010241</a:t>
                      </a:r>
                      <a:endParaRPr lang="en-CN" sz="17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956195"/>
                  </a:ext>
                </a:extLst>
              </a:tr>
            </a:tbl>
          </a:graphicData>
        </a:graphic>
      </p:graphicFrame>
    </p:spTree>
    <p:extLst>
      <p:ext uri="{BB962C8B-B14F-4D97-AF65-F5344CB8AC3E}">
        <p14:creationId xmlns:p14="http://schemas.microsoft.com/office/powerpoint/2010/main" val="2032012335"/>
      </p:ext>
    </p:extLst>
  </p:cSld>
  <p:clrMapOvr>
    <a:masterClrMapping/>
  </p:clrMapOvr>
  <mc:AlternateContent xmlns:mc="http://schemas.openxmlformats.org/markup-compatibility/2006">
    <mc:Choice xmlns:p14="http://schemas.microsoft.com/office/powerpoint/2010/main" Requires="p14">
      <p:transition spd="slow" p14:dur="2000" advTm="32854"/>
    </mc:Choice>
    <mc:Fallback>
      <p:transition spd="slow" advTm="3285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04E75DE-E766-6444-8865-AB312D147F3F}"/>
              </a:ext>
            </a:extLst>
          </p:cNvPr>
          <p:cNvSpPr txBox="1">
            <a:spLocks/>
          </p:cNvSpPr>
          <p:nvPr/>
        </p:nvSpPr>
        <p:spPr>
          <a:xfrm>
            <a:off x="426031" y="249729"/>
            <a:ext cx="10515238" cy="764512"/>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latin typeface="Times New Roman" panose="02020603050405020304" pitchFamily="18" charset="0"/>
                <a:cs typeface="Times New Roman" panose="02020603050405020304" pitchFamily="18" charset="0"/>
              </a:rPr>
              <a:t>4.4 A summary on feature engineering</a:t>
            </a:r>
          </a:p>
        </p:txBody>
      </p:sp>
      <p:pic>
        <p:nvPicPr>
          <p:cNvPr id="5" name="Picture 4" descr="Graphical user interface, text, application, email&#10;&#10;Description automatically generated">
            <a:extLst>
              <a:ext uri="{FF2B5EF4-FFF2-40B4-BE49-F238E27FC236}">
                <a16:creationId xmlns:a16="http://schemas.microsoft.com/office/drawing/2014/main" id="{516AA786-975B-0048-9A5E-437D2E84A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32" y="1235403"/>
            <a:ext cx="11069032" cy="4676666"/>
          </a:xfrm>
          <a:prstGeom prst="rect">
            <a:avLst/>
          </a:prstGeom>
        </p:spPr>
      </p:pic>
    </p:spTree>
    <p:extLst>
      <p:ext uri="{BB962C8B-B14F-4D97-AF65-F5344CB8AC3E}">
        <p14:creationId xmlns:p14="http://schemas.microsoft.com/office/powerpoint/2010/main" val="163680565"/>
      </p:ext>
    </p:extLst>
  </p:cSld>
  <p:clrMapOvr>
    <a:masterClrMapping/>
  </p:clrMapOvr>
  <mc:AlternateContent xmlns:mc="http://schemas.openxmlformats.org/markup-compatibility/2006" xmlns:p14="http://schemas.microsoft.com/office/powerpoint/2010/main">
    <mc:Choice Requires="p14">
      <p:transition spd="slow" p14:dur="2000" advTm="45849"/>
    </mc:Choice>
    <mc:Fallback xmlns="">
      <p:transition spd="slow" advTm="4584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5568720-9E5D-3D4E-8AEB-97FE86001A1D}"/>
              </a:ext>
            </a:extLst>
          </p:cNvPr>
          <p:cNvSpPr txBox="1"/>
          <p:nvPr/>
        </p:nvSpPr>
        <p:spPr>
          <a:xfrm>
            <a:off x="466834" y="328613"/>
            <a:ext cx="3903633"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5   Model Selection</a:t>
            </a:r>
          </a:p>
        </p:txBody>
      </p:sp>
      <p:sp>
        <p:nvSpPr>
          <p:cNvPr id="5" name="文本框 4">
            <a:extLst>
              <a:ext uri="{FF2B5EF4-FFF2-40B4-BE49-F238E27FC236}">
                <a16:creationId xmlns:a16="http://schemas.microsoft.com/office/drawing/2014/main" id="{E59B38B9-FFE0-1D48-86FE-06E22B7B9326}"/>
              </a:ext>
            </a:extLst>
          </p:cNvPr>
          <p:cNvSpPr txBox="1"/>
          <p:nvPr/>
        </p:nvSpPr>
        <p:spPr>
          <a:xfrm>
            <a:off x="760020" y="1211283"/>
            <a:ext cx="6246421" cy="369332"/>
          </a:xfrm>
          <a:prstGeom prst="rect">
            <a:avLst/>
          </a:prstGeom>
          <a:noFill/>
        </p:spPr>
        <p:txBody>
          <a:bodyPr wrap="square" rtlCol="0">
            <a:spAutoFit/>
          </a:bodyPr>
          <a:lstStyle/>
          <a:p>
            <a:r>
              <a:rPr kumimoji="1" lang="en-US" altLang="zh-CN">
                <a:latin typeface="Times New Roman" panose="02020603050405020304" pitchFamily="18" charset="0"/>
                <a:cs typeface="Times New Roman" panose="02020603050405020304" pitchFamily="18" charset="0"/>
              </a:rPr>
              <a:t>5.1 Lasso, </a:t>
            </a:r>
            <a:r>
              <a:rPr lang="en-US" altLang="zh-CN" err="1">
                <a:latin typeface="Times New Roman" panose="02020603050405020304" pitchFamily="18" charset="0"/>
                <a:cs typeface="Times New Roman" panose="02020603050405020304" pitchFamily="18" charset="0"/>
              </a:rPr>
              <a:t>BayesianRidge</a:t>
            </a:r>
            <a:r>
              <a:rPr lang="en-US" altLang="zh-CN">
                <a:latin typeface="Times New Roman" panose="02020603050405020304" pitchFamily="18" charset="0"/>
                <a:cs typeface="Times New Roman" panose="02020603050405020304" pitchFamily="18" charset="0"/>
              </a:rPr>
              <a:t> and </a:t>
            </a:r>
            <a:r>
              <a:rPr lang="en-US" altLang="zh-CN" err="1">
                <a:latin typeface="Times New Roman" panose="02020603050405020304" pitchFamily="18" charset="0"/>
                <a:cs typeface="Times New Roman" panose="02020603050405020304" pitchFamily="18" charset="0"/>
              </a:rPr>
              <a:t>GradientBoostingRegressor</a:t>
            </a:r>
            <a:r>
              <a:rPr lang="en-US" altLang="zh-CN">
                <a:latin typeface="Times New Roman" panose="02020603050405020304" pitchFamily="18" charset="0"/>
                <a:cs typeface="Times New Roman" panose="02020603050405020304" pitchFamily="18" charset="0"/>
              </a:rPr>
              <a:t>  </a:t>
            </a:r>
            <a:endParaRPr kumimoji="1" lang="zh-CN" altLang="en-US">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45C2C80-F0EE-8E42-A42F-788EC988A0D7}"/>
              </a:ext>
            </a:extLst>
          </p:cNvPr>
          <p:cNvSpPr txBox="1"/>
          <p:nvPr/>
        </p:nvSpPr>
        <p:spPr>
          <a:xfrm>
            <a:off x="1175657" y="1911927"/>
            <a:ext cx="3918857" cy="4247317"/>
          </a:xfrm>
          <a:prstGeom prst="rect">
            <a:avLst/>
          </a:prstGeom>
          <a:noFill/>
        </p:spPr>
        <p:txBody>
          <a:bodyPr wrap="square" rtlCol="0">
            <a:spAutoFit/>
          </a:bodyPr>
          <a:lstStyle/>
          <a:p>
            <a:r>
              <a:rPr kumimoji="1" lang="en-US" altLang="zh-CN">
                <a:latin typeface="Times New Roman" panose="02020603050405020304" pitchFamily="18" charset="0"/>
                <a:cs typeface="Times New Roman" panose="02020603050405020304" pitchFamily="18" charset="0"/>
              </a:rPr>
              <a:t>Lasso:</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improve the utilization of information</a:t>
            </a:r>
            <a:r>
              <a:rPr lang="zh-CN"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missing values ​​and outliers</a:t>
            </a:r>
            <a:r>
              <a:rPr lang="zh-CN"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kumimoji="1" lang="en-US" altLang="zh-CN">
              <a:latin typeface="Times New Roman" panose="02020603050405020304" pitchFamily="18" charset="0"/>
              <a:cs typeface="Times New Roman" panose="02020603050405020304" pitchFamily="18" charset="0"/>
            </a:endParaRPr>
          </a:p>
          <a:p>
            <a:r>
              <a:rPr lang="en-US" altLang="zh-CN" err="1">
                <a:latin typeface="Times New Roman" panose="02020603050405020304" pitchFamily="18" charset="0"/>
                <a:cs typeface="Times New Roman" panose="02020603050405020304" pitchFamily="18" charset="0"/>
              </a:rPr>
              <a:t>BayesianRidge</a:t>
            </a:r>
            <a:r>
              <a:rPr lang="en-US" altLang="zh-CN">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missing values ​​and outliers</a:t>
            </a:r>
            <a:r>
              <a:rPr lang="zh-CN"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realize the regularization</a:t>
            </a:r>
            <a:r>
              <a:rPr lang="zh-CN"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kumimoji="1" lang="en-US" altLang="zh-CN">
              <a:latin typeface="Times New Roman" panose="02020603050405020304" pitchFamily="18" charset="0"/>
              <a:cs typeface="Times New Roman" panose="02020603050405020304" pitchFamily="18" charset="0"/>
            </a:endParaRPr>
          </a:p>
          <a:p>
            <a:r>
              <a:rPr lang="en-US" altLang="zh-CN" err="1">
                <a:latin typeface="Times New Roman" panose="02020603050405020304" pitchFamily="18" charset="0"/>
                <a:cs typeface="Times New Roman" panose="02020603050405020304" pitchFamily="18" charset="0"/>
              </a:rPr>
              <a:t>GradientBoostingRegressor</a:t>
            </a:r>
            <a:r>
              <a:rPr lang="en-US" altLang="zh-CN">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Increase the weight of the instance that is predicted incorrectly</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avoid overfitting</a:t>
            </a:r>
          </a:p>
          <a:p>
            <a:pPr marL="285750" indent="-285750">
              <a:buFont typeface="Arial" panose="020B0604020202020204" pitchFamily="34" charset="0"/>
              <a:buChar char="•"/>
            </a:pPr>
            <a:endParaRPr kumimoji="1"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ridge, e-net, and </a:t>
            </a:r>
            <a:r>
              <a:rPr lang="en-US" altLang="zh-CN" err="1">
                <a:latin typeface="Times New Roman" panose="02020603050405020304" pitchFamily="18" charset="0"/>
                <a:cs typeface="Times New Roman" panose="02020603050405020304" pitchFamily="18" charset="0"/>
              </a:rPr>
              <a:t>svr</a:t>
            </a:r>
            <a:r>
              <a:rPr lang="en-US" altLang="zh-CN">
                <a:latin typeface="Times New Roman" panose="02020603050405020304" pitchFamily="18" charset="0"/>
                <a:cs typeface="Times New Roman" panose="02020603050405020304" pitchFamily="18" charset="0"/>
              </a:rPr>
              <a:t> …</a:t>
            </a:r>
            <a:endParaRPr kumimoji="1" lang="en-US" altLang="zh-CN">
              <a:latin typeface="Times New Roman" panose="02020603050405020304" pitchFamily="18" charset="0"/>
              <a:cs typeface="Times New Roman" panose="02020603050405020304" pitchFamily="18" charset="0"/>
            </a:endParaRPr>
          </a:p>
        </p:txBody>
      </p:sp>
      <p:pic>
        <p:nvPicPr>
          <p:cNvPr id="7" name="图片 6" descr="图表&#10;&#10;描述已自动生成">
            <a:extLst>
              <a:ext uri="{FF2B5EF4-FFF2-40B4-BE49-F238E27FC236}">
                <a16:creationId xmlns:a16="http://schemas.microsoft.com/office/drawing/2014/main" id="{B9DD6BAC-5240-1C4E-99A0-12EAEBB06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6441" y="1001782"/>
            <a:ext cx="3918857" cy="4854436"/>
          </a:xfrm>
          <a:prstGeom prst="rect">
            <a:avLst/>
          </a:prstGeom>
        </p:spPr>
      </p:pic>
    </p:spTree>
    <p:extLst>
      <p:ext uri="{BB962C8B-B14F-4D97-AF65-F5344CB8AC3E}">
        <p14:creationId xmlns:p14="http://schemas.microsoft.com/office/powerpoint/2010/main" val="290788269"/>
      </p:ext>
    </p:extLst>
  </p:cSld>
  <p:clrMapOvr>
    <a:masterClrMapping/>
  </p:clrMapOvr>
  <mc:AlternateContent xmlns:mc="http://schemas.openxmlformats.org/markup-compatibility/2006">
    <mc:Choice xmlns:p14="http://schemas.microsoft.com/office/powerpoint/2010/main" Requires="p14">
      <p:transition spd="slow" p14:dur="2000" advTm="81903"/>
    </mc:Choice>
    <mc:Fallback>
      <p:transition spd="slow" advTm="8190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A2B829F-A031-6545-9D70-7C1C176765A8}"/>
              </a:ext>
            </a:extLst>
          </p:cNvPr>
          <p:cNvSpPr txBox="1"/>
          <p:nvPr/>
        </p:nvSpPr>
        <p:spPr>
          <a:xfrm>
            <a:off x="760021" y="415636"/>
            <a:ext cx="9037122" cy="954107"/>
          </a:xfrm>
          <a:prstGeom prst="rect">
            <a:avLst/>
          </a:prstGeom>
          <a:noFill/>
        </p:spPr>
        <p:txBody>
          <a:bodyPr wrap="square" rtlCol="0">
            <a:spAutoFit/>
          </a:bodyPr>
          <a:lstStyle/>
          <a:p>
            <a:r>
              <a:rPr kumimoji="1" lang="en-US" altLang="zh-CN" sz="2800">
                <a:latin typeface="Times New Roman" panose="02020603050405020304" pitchFamily="18" charset="0"/>
                <a:cs typeface="Times New Roman" panose="02020603050405020304" pitchFamily="18" charset="0"/>
              </a:rPr>
              <a:t>5.2 </a:t>
            </a:r>
            <a:r>
              <a:rPr lang="en-US" altLang="zh-CN" sz="2800">
                <a:latin typeface="Times New Roman" panose="02020603050405020304" pitchFamily="18" charset="0"/>
                <a:cs typeface="Times New Roman" panose="02020603050405020304" pitchFamily="18" charset="0"/>
              </a:rPr>
              <a:t>Data segmentation and hyperparameter selection</a:t>
            </a:r>
            <a:endParaRPr lang="zh-CN" altLang="zh-CN" sz="2800">
              <a:latin typeface="Times New Roman" panose="02020603050405020304" pitchFamily="18" charset="0"/>
              <a:cs typeface="Times New Roman" panose="02020603050405020304" pitchFamily="18" charset="0"/>
            </a:endParaRPr>
          </a:p>
          <a:p>
            <a:r>
              <a:rPr kumimoji="1" lang="en-US" altLang="zh-CN" sz="2800">
                <a:latin typeface="Times New Roman" panose="02020603050405020304" pitchFamily="18" charset="0"/>
                <a:cs typeface="Times New Roman" panose="02020603050405020304" pitchFamily="18" charset="0"/>
              </a:rPr>
              <a:t> </a:t>
            </a:r>
            <a:endParaRPr kumimoji="1" lang="zh-CN" altLang="en-US" sz="2800">
              <a:latin typeface="Times New Roman" panose="02020603050405020304" pitchFamily="18" charset="0"/>
              <a:cs typeface="Times New Roman" panose="02020603050405020304" pitchFamily="18" charset="0"/>
            </a:endParaRPr>
          </a:p>
        </p:txBody>
      </p:sp>
      <p:pic>
        <p:nvPicPr>
          <p:cNvPr id="6" name="图片 5" descr="文本&#10;&#10;描述已自动生成">
            <a:extLst>
              <a:ext uri="{FF2B5EF4-FFF2-40B4-BE49-F238E27FC236}">
                <a16:creationId xmlns:a16="http://schemas.microsoft.com/office/drawing/2014/main" id="{C10DF246-E567-8C44-B6A6-2D8E48048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49" y="1930400"/>
            <a:ext cx="10223500" cy="1498600"/>
          </a:xfrm>
          <a:prstGeom prst="rect">
            <a:avLst/>
          </a:prstGeom>
        </p:spPr>
      </p:pic>
      <p:sp>
        <p:nvSpPr>
          <p:cNvPr id="7" name="文本框 6">
            <a:extLst>
              <a:ext uri="{FF2B5EF4-FFF2-40B4-BE49-F238E27FC236}">
                <a16:creationId xmlns:a16="http://schemas.microsoft.com/office/drawing/2014/main" id="{AC854CF3-73A6-234B-8B20-987A6FEA2946}"/>
              </a:ext>
            </a:extLst>
          </p:cNvPr>
          <p:cNvSpPr txBox="1"/>
          <p:nvPr/>
        </p:nvSpPr>
        <p:spPr>
          <a:xfrm>
            <a:off x="332942" y="4327435"/>
            <a:ext cx="6115359" cy="1015663"/>
          </a:xfrm>
          <a:prstGeom prst="rect">
            <a:avLst/>
          </a:prstGeom>
          <a:noFill/>
        </p:spPr>
        <p:txBody>
          <a:bodyPr wrap="square" rtlCol="0">
            <a:spAutoFit/>
          </a:bodyPr>
          <a:lstStyle/>
          <a:p>
            <a:pPr marL="285750" indent="-28575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Two ways to build the test dataset and train dataset</a:t>
            </a:r>
            <a:endParaRPr lang="zh-CN" altLang="zh-CN" sz="2000">
              <a:latin typeface="Times New Roman" panose="02020603050405020304" pitchFamily="18" charset="0"/>
              <a:cs typeface="Times New Roman" panose="02020603050405020304" pitchFamily="18" charset="0"/>
            </a:endParaRPr>
          </a:p>
          <a:p>
            <a:endParaRPr lang="zh-CN" altLang="zh-CN"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Use the grid function to find the best hyperparameters</a:t>
            </a:r>
            <a:endParaRPr kumimoji="1" lang="zh-CN" altLang="en-US" sz="2000">
              <a:latin typeface="Times New Roman" panose="02020603050405020304" pitchFamily="18" charset="0"/>
              <a:cs typeface="Times New Roman" panose="02020603050405020304" pitchFamily="18" charset="0"/>
            </a:endParaRPr>
          </a:p>
        </p:txBody>
      </p:sp>
      <p:pic>
        <p:nvPicPr>
          <p:cNvPr id="9" name="图片 8" descr="文本&#10;&#10;描述已自动生成">
            <a:extLst>
              <a:ext uri="{FF2B5EF4-FFF2-40B4-BE49-F238E27FC236}">
                <a16:creationId xmlns:a16="http://schemas.microsoft.com/office/drawing/2014/main" id="{C6B316B9-340A-724B-AEDC-6BCCE82EB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146" y="4250437"/>
            <a:ext cx="5079423" cy="1169658"/>
          </a:xfrm>
          <a:prstGeom prst="rect">
            <a:avLst/>
          </a:prstGeom>
        </p:spPr>
      </p:pic>
    </p:spTree>
    <p:extLst>
      <p:ext uri="{BB962C8B-B14F-4D97-AF65-F5344CB8AC3E}">
        <p14:creationId xmlns:p14="http://schemas.microsoft.com/office/powerpoint/2010/main" val="520032341"/>
      </p:ext>
    </p:extLst>
  </p:cSld>
  <p:clrMapOvr>
    <a:masterClrMapping/>
  </p:clrMapOvr>
  <mc:AlternateContent xmlns:mc="http://schemas.openxmlformats.org/markup-compatibility/2006">
    <mc:Choice xmlns:p14="http://schemas.microsoft.com/office/powerpoint/2010/main" Requires="p14">
      <p:transition spd="slow" p14:dur="2000" advTm="18034"/>
    </mc:Choice>
    <mc:Fallback>
      <p:transition spd="slow" advTm="1803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A2B829F-A031-6545-9D70-7C1C176765A8}"/>
              </a:ext>
            </a:extLst>
          </p:cNvPr>
          <p:cNvSpPr txBox="1"/>
          <p:nvPr/>
        </p:nvSpPr>
        <p:spPr>
          <a:xfrm>
            <a:off x="760021" y="415636"/>
            <a:ext cx="9037122" cy="954107"/>
          </a:xfrm>
          <a:prstGeom prst="rect">
            <a:avLst/>
          </a:prstGeom>
          <a:noFill/>
        </p:spPr>
        <p:txBody>
          <a:bodyPr wrap="square" rtlCol="0">
            <a:spAutoFit/>
          </a:bodyPr>
          <a:lstStyle/>
          <a:p>
            <a:r>
              <a:rPr kumimoji="1" lang="en-US" altLang="zh-CN" sz="2800">
                <a:latin typeface="Times New Roman" panose="02020603050405020304" pitchFamily="18" charset="0"/>
                <a:cs typeface="Times New Roman" panose="02020603050405020304" pitchFamily="18" charset="0"/>
              </a:rPr>
              <a:t>5.2 </a:t>
            </a:r>
            <a:r>
              <a:rPr lang="en-US" altLang="zh-CN" sz="2800">
                <a:latin typeface="Times New Roman" panose="02020603050405020304" pitchFamily="18" charset="0"/>
                <a:cs typeface="Times New Roman" panose="02020603050405020304" pitchFamily="18" charset="0"/>
              </a:rPr>
              <a:t>ensemble the best basic models</a:t>
            </a:r>
          </a:p>
          <a:p>
            <a:r>
              <a:rPr kumimoji="1" lang="en-US" altLang="zh-CN" sz="2800">
                <a:latin typeface="Times New Roman" panose="02020603050405020304" pitchFamily="18" charset="0"/>
                <a:cs typeface="Times New Roman" panose="02020603050405020304" pitchFamily="18" charset="0"/>
              </a:rPr>
              <a:t> </a:t>
            </a:r>
            <a:endParaRPr kumimoji="1" lang="zh-CN" altLang="en-US" sz="280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AC854CF3-73A6-234B-8B20-987A6FEA2946}"/>
              </a:ext>
            </a:extLst>
          </p:cNvPr>
          <p:cNvSpPr txBox="1"/>
          <p:nvPr/>
        </p:nvSpPr>
        <p:spPr>
          <a:xfrm>
            <a:off x="622816" y="1917520"/>
            <a:ext cx="5838703" cy="1569660"/>
          </a:xfrm>
          <a:prstGeom prst="rect">
            <a:avLst/>
          </a:prstGeom>
          <a:noFill/>
        </p:spPr>
        <p:txBody>
          <a:bodyPr wrap="square" rtlCol="0">
            <a:spAutoFit/>
          </a:bodyPr>
          <a:lstStyle/>
          <a:p>
            <a:pPr marL="285750" indent="-285750">
              <a:buFont typeface="Arial" panose="020B0604020202020204" pitchFamily="34" charset="0"/>
              <a:buChar char="•"/>
            </a:pPr>
            <a:r>
              <a:rPr lang="en-US" altLang="zh-CN" sz="2400">
                <a:latin typeface="Times New Roman" panose="02020603050405020304" pitchFamily="18" charset="0"/>
                <a:cs typeface="Times New Roman" panose="02020603050405020304" pitchFamily="18" charset="0"/>
              </a:rPr>
              <a:t>combined the three best-performing models to form the final model</a:t>
            </a:r>
            <a:endParaRPr lang="zh-CN" altLang="zh-CN"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a:latin typeface="Times New Roman" panose="02020603050405020304" pitchFamily="18" charset="0"/>
                <a:cs typeface="Times New Roman" panose="02020603050405020304" pitchFamily="18" charset="0"/>
              </a:rPr>
              <a:t>the RMSE value of this model is better than the performance of any model</a:t>
            </a:r>
            <a:endParaRPr kumimoji="1" lang="zh-CN" altLang="en-US" sz="2400">
              <a:latin typeface="Times New Roman" panose="02020603050405020304" pitchFamily="18" charset="0"/>
              <a:cs typeface="Times New Roman" panose="02020603050405020304" pitchFamily="18" charset="0"/>
            </a:endParaRPr>
          </a:p>
        </p:txBody>
      </p:sp>
      <p:pic>
        <p:nvPicPr>
          <p:cNvPr id="3" name="图片 2" descr="文本&#10;&#10;描述已自动生成">
            <a:extLst>
              <a:ext uri="{FF2B5EF4-FFF2-40B4-BE49-F238E27FC236}">
                <a16:creationId xmlns:a16="http://schemas.microsoft.com/office/drawing/2014/main" id="{0D12F42F-CBAB-2943-BE42-CFD8F064D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0984" y="2073700"/>
            <a:ext cx="4648200" cy="1257300"/>
          </a:xfrm>
          <a:prstGeom prst="rect">
            <a:avLst/>
          </a:prstGeom>
        </p:spPr>
      </p:pic>
      <p:pic>
        <p:nvPicPr>
          <p:cNvPr id="8" name="图片 7" descr="图形用户界面, 文本, 应用程序&#10;&#10;描述已自动生成">
            <a:extLst>
              <a:ext uri="{FF2B5EF4-FFF2-40B4-BE49-F238E27FC236}">
                <a16:creationId xmlns:a16="http://schemas.microsoft.com/office/drawing/2014/main" id="{3C08AA1D-6D98-4843-8757-E9DF12EE2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761" y="4191137"/>
            <a:ext cx="10112478" cy="1315789"/>
          </a:xfrm>
          <a:prstGeom prst="rect">
            <a:avLst/>
          </a:prstGeom>
        </p:spPr>
      </p:pic>
    </p:spTree>
    <p:extLst>
      <p:ext uri="{BB962C8B-B14F-4D97-AF65-F5344CB8AC3E}">
        <p14:creationId xmlns:p14="http://schemas.microsoft.com/office/powerpoint/2010/main" val="3327329986"/>
      </p:ext>
    </p:extLst>
  </p:cSld>
  <p:clrMapOvr>
    <a:masterClrMapping/>
  </p:clrMapOvr>
  <mc:AlternateContent xmlns:mc="http://schemas.openxmlformats.org/markup-compatibility/2006">
    <mc:Choice xmlns:p14="http://schemas.microsoft.com/office/powerpoint/2010/main" Requires="p14">
      <p:transition spd="slow" p14:dur="2000" advTm="17156"/>
    </mc:Choice>
    <mc:Fallback>
      <p:transition spd="slow" advTm="1715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683D9B3A-4174-4028-A20E-79736C3DB360}"/>
              </a:ext>
            </a:extLst>
          </p:cNvPr>
          <p:cNvSpPr txBox="1"/>
          <p:nvPr/>
        </p:nvSpPr>
        <p:spPr>
          <a:xfrm>
            <a:off x="466834" y="328613"/>
            <a:ext cx="6169831" cy="646331"/>
          </a:xfrm>
          <a:prstGeom prst="rect">
            <a:avLst/>
          </a:prstGeom>
          <a:noFill/>
        </p:spPr>
        <p:txBody>
          <a:bodyPr wrap="none" rtlCol="0">
            <a:spAutoFit/>
          </a:bodyPr>
          <a:lstStyle/>
          <a:p>
            <a:r>
              <a:rPr lang="en-US" sz="3600" b="1">
                <a:latin typeface="Times New Roman" panose="02020603050405020304" pitchFamily="18" charset="0"/>
                <a:cs typeface="Times New Roman" panose="02020603050405020304" pitchFamily="18" charset="0"/>
              </a:rPr>
              <a:t>6   Future Work &amp; Conclusion</a:t>
            </a:r>
          </a:p>
        </p:txBody>
      </p:sp>
      <p:sp>
        <p:nvSpPr>
          <p:cNvPr id="2" name="TextBox 1">
            <a:extLst>
              <a:ext uri="{FF2B5EF4-FFF2-40B4-BE49-F238E27FC236}">
                <a16:creationId xmlns:a16="http://schemas.microsoft.com/office/drawing/2014/main" id="{B2233A31-90A9-E741-9DEB-71EE76E4D363}"/>
              </a:ext>
            </a:extLst>
          </p:cNvPr>
          <p:cNvSpPr txBox="1"/>
          <p:nvPr/>
        </p:nvSpPr>
        <p:spPr>
          <a:xfrm>
            <a:off x="806823" y="1397675"/>
            <a:ext cx="11040036" cy="5355312"/>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1. For data exploration:</a:t>
            </a:r>
          </a:p>
          <a:p>
            <a:r>
              <a:rPr lang="en-US" altLang="zh-CN">
                <a:latin typeface="Times New Roman" panose="02020603050405020304" pitchFamily="18" charset="0"/>
                <a:cs typeface="Times New Roman" panose="02020603050405020304" pitchFamily="18" charset="0"/>
              </a:rPr>
              <a:t>-- other possible values set for the threshold to eliminate the features which are less correlated with the label can also be tried</a:t>
            </a:r>
          </a:p>
          <a:p>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 For data preprocessing:</a:t>
            </a:r>
          </a:p>
          <a:p>
            <a:r>
              <a:rPr lang="en-US" altLang="zh-CN">
                <a:latin typeface="Times New Roman" panose="02020603050405020304" pitchFamily="18" charset="0"/>
                <a:cs typeface="Times New Roman" panose="02020603050405020304" pitchFamily="18" charset="0"/>
              </a:rPr>
              <a:t>For outliers:</a:t>
            </a:r>
          </a:p>
          <a:p>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Different visualisation methods can be tried to figure out more outliers</a:t>
            </a:r>
          </a:p>
          <a:p>
            <a:r>
              <a:rPr lang="en-US" altLang="zh-CN">
                <a:latin typeface="Times New Roman" panose="02020603050405020304" pitchFamily="18" charset="0"/>
                <a:cs typeface="Times New Roman" panose="02020603050405020304" pitchFamily="18" charset="0"/>
              </a:rPr>
              <a:t>For missing value filling:</a:t>
            </a:r>
          </a:p>
          <a:p>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Other methods to fill the null values such as Decision Tree, Associative Rule Mining, and Clustering</a:t>
            </a:r>
          </a:p>
          <a:p>
            <a:r>
              <a:rPr lang="en-US" altLang="zh-CN">
                <a:latin typeface="Times New Roman" panose="02020603050405020304" pitchFamily="18" charset="0"/>
                <a:cs typeface="Times New Roman" panose="02020603050405020304" pitchFamily="18" charset="0"/>
              </a:rPr>
              <a:t>For normalisation:</a:t>
            </a:r>
          </a:p>
          <a:p>
            <a:r>
              <a:rPr lang="en-US" altLang="zh-CN">
                <a:latin typeface="Times New Roman" panose="02020603050405020304" pitchFamily="18" charset="0"/>
                <a:cs typeface="Times New Roman" panose="02020603050405020304" pitchFamily="18" charset="0"/>
              </a:rPr>
              <a:t>-- Different min-max normalised intervals can be tried (not just [0, 1] and [0, 10])</a:t>
            </a:r>
          </a:p>
          <a:p>
            <a:r>
              <a:rPr lang="en-US">
                <a:latin typeface="Times New Roman" panose="02020603050405020304" pitchFamily="18" charset="0"/>
                <a:cs typeface="Times New Roman" panose="02020603050405020304" pitchFamily="18" charset="0"/>
              </a:rPr>
              <a:t>-- Other data transformation methods can be tried such as decimal scaling, feature cross, or polynoimal features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3. For feature engineering</a:t>
            </a:r>
          </a:p>
          <a:p>
            <a:r>
              <a:rPr lang="en-US">
                <a:latin typeface="Times New Roman" panose="02020603050405020304" pitchFamily="18" charset="0"/>
                <a:cs typeface="Times New Roman" panose="02020603050405020304" pitchFamily="18" charset="0"/>
              </a:rPr>
              <a:t>-- Different splitting methods for training data can be tried</a:t>
            </a:r>
          </a:p>
          <a:p>
            <a:r>
              <a:rPr lang="en-US">
                <a:latin typeface="Times New Roman" panose="02020603050405020304" pitchFamily="18" charset="0"/>
                <a:cs typeface="Times New Roman" panose="02020603050405020304" pitchFamily="18" charset="0"/>
              </a:rPr>
              <a:t>-- Different hyperparameters for the baseline model can be tried</a:t>
            </a:r>
          </a:p>
          <a:p>
            <a:r>
              <a:rPr lang="en-US">
                <a:latin typeface="Times New Roman" panose="02020603050405020304" pitchFamily="18" charset="0"/>
                <a:cs typeface="Times New Roman" panose="02020603050405020304" pitchFamily="18" charset="0"/>
              </a:rPr>
              <a:t>-- Different thresholds set for correlation, RF feature_importance, and LR coefficients can be tried</a:t>
            </a:r>
          </a:p>
          <a:p>
            <a:r>
              <a:rPr lang="en-US">
                <a:latin typeface="Times New Roman" panose="02020603050405020304" pitchFamily="18" charset="0"/>
                <a:cs typeface="Times New Roman" panose="02020603050405020304" pitchFamily="18" charset="0"/>
              </a:rPr>
              <a:t>-- More systematic methods for hyperparameter tuning for Dimensionality Reduction methods can be tried</a:t>
            </a:r>
          </a:p>
          <a:p>
            <a:endParaRPr lang="en-CN">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B30DFFC-50DB-C741-8A84-96CB63BFB1B1}"/>
              </a:ext>
            </a:extLst>
          </p:cNvPr>
          <p:cNvSpPr txBox="1"/>
          <p:nvPr/>
        </p:nvSpPr>
        <p:spPr>
          <a:xfrm>
            <a:off x="466834" y="981311"/>
            <a:ext cx="4477871" cy="369332"/>
          </a:xfrm>
          <a:prstGeom prst="rect">
            <a:avLst/>
          </a:prstGeom>
          <a:noFill/>
        </p:spPr>
        <p:txBody>
          <a:bodyPr wrap="square" rtlCol="0">
            <a:spAutoFit/>
          </a:bodyPr>
          <a:lstStyle/>
          <a:p>
            <a:r>
              <a:rPr lang="en-CN">
                <a:latin typeface="Times New Roman" panose="02020603050405020304" pitchFamily="18" charset="0"/>
                <a:cs typeface="Times New Roman" panose="02020603050405020304" pitchFamily="18" charset="0"/>
              </a:rPr>
              <a:t>Future Work:</a:t>
            </a:r>
          </a:p>
        </p:txBody>
      </p:sp>
    </p:spTree>
    <p:extLst>
      <p:ext uri="{BB962C8B-B14F-4D97-AF65-F5344CB8AC3E}">
        <p14:creationId xmlns:p14="http://schemas.microsoft.com/office/powerpoint/2010/main" val="437346981"/>
      </p:ext>
    </p:extLst>
  </p:cSld>
  <p:clrMapOvr>
    <a:masterClrMapping/>
  </p:clrMapOvr>
  <mc:AlternateContent xmlns:mc="http://schemas.openxmlformats.org/markup-compatibility/2006">
    <mc:Choice xmlns:p14="http://schemas.microsoft.com/office/powerpoint/2010/main" Requires="p14">
      <p:transition spd="slow" p14:dur="2000" advTm="7074"/>
    </mc:Choice>
    <mc:Fallback>
      <p:transition spd="slow" advTm="7074"/>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683D9B3A-4174-4028-A20E-79736C3DB360}"/>
              </a:ext>
            </a:extLst>
          </p:cNvPr>
          <p:cNvSpPr txBox="1"/>
          <p:nvPr/>
        </p:nvSpPr>
        <p:spPr>
          <a:xfrm>
            <a:off x="466834" y="328613"/>
            <a:ext cx="6169831" cy="646331"/>
          </a:xfrm>
          <a:prstGeom prst="rect">
            <a:avLst/>
          </a:prstGeom>
          <a:noFill/>
        </p:spPr>
        <p:txBody>
          <a:bodyPr wrap="none" rtlCol="0">
            <a:spAutoFit/>
          </a:bodyPr>
          <a:lstStyle/>
          <a:p>
            <a:r>
              <a:rPr lang="en-US" sz="3600" b="1">
                <a:latin typeface="Times New Roman" panose="02020603050405020304" pitchFamily="18" charset="0"/>
                <a:cs typeface="Times New Roman" panose="02020603050405020304" pitchFamily="18" charset="0"/>
              </a:rPr>
              <a:t>6   Future Work &amp; Conclusion</a:t>
            </a:r>
          </a:p>
        </p:txBody>
      </p:sp>
      <p:sp>
        <p:nvSpPr>
          <p:cNvPr id="2" name="TextBox 1">
            <a:extLst>
              <a:ext uri="{FF2B5EF4-FFF2-40B4-BE49-F238E27FC236}">
                <a16:creationId xmlns:a16="http://schemas.microsoft.com/office/drawing/2014/main" id="{B2233A31-90A9-E741-9DEB-71EE76E4D363}"/>
              </a:ext>
            </a:extLst>
          </p:cNvPr>
          <p:cNvSpPr txBox="1"/>
          <p:nvPr/>
        </p:nvSpPr>
        <p:spPr>
          <a:xfrm>
            <a:off x="806823" y="1397675"/>
            <a:ext cx="11040036" cy="1200329"/>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4. For model selection</a:t>
            </a:r>
          </a:p>
          <a:p>
            <a:r>
              <a:rPr lang="en-CN" altLang="zh-CN">
                <a:latin typeface="Times New Roman" panose="02020603050405020304" pitchFamily="18" charset="0"/>
                <a:cs typeface="Times New Roman" panose="02020603050405020304" pitchFamily="18" charset="0"/>
              </a:rPr>
              <a:t>-- Neural Networks can also be tried as a basic model</a:t>
            </a:r>
          </a:p>
          <a:p>
            <a:r>
              <a:rPr lang="en-CN" altLang="zh-CN">
                <a:latin typeface="Times New Roman" panose="02020603050405020304" pitchFamily="18" charset="0"/>
                <a:cs typeface="Times New Roman" panose="02020603050405020304" pitchFamily="18" charset="0"/>
              </a:rPr>
              <a:t>-- Faster hyperparameter tunning method such as Baysian Optimization and Randomized GridSearch can be tried</a:t>
            </a:r>
          </a:p>
          <a:p>
            <a:r>
              <a:rPr lang="en-CN" altLang="zh-CN">
                <a:latin typeface="Times New Roman" panose="02020603050405020304" pitchFamily="18" charset="0"/>
                <a:cs typeface="Times New Roman" panose="02020603050405020304" pitchFamily="18" charset="0"/>
              </a:rPr>
              <a:t>--  After selecting the best model, further tune features according to it</a:t>
            </a:r>
            <a:endParaRPr lang="en-US" altLang="zh-C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E739D35-5310-A040-BB09-0D9B581875FE}"/>
              </a:ext>
            </a:extLst>
          </p:cNvPr>
          <p:cNvSpPr txBox="1"/>
          <p:nvPr/>
        </p:nvSpPr>
        <p:spPr>
          <a:xfrm>
            <a:off x="685800" y="3240741"/>
            <a:ext cx="3375212" cy="369332"/>
          </a:xfrm>
          <a:prstGeom prst="rect">
            <a:avLst/>
          </a:prstGeom>
          <a:noFill/>
        </p:spPr>
        <p:txBody>
          <a:bodyPr wrap="square" rtlCol="0">
            <a:spAutoFit/>
          </a:bodyPr>
          <a:lstStyle/>
          <a:p>
            <a:r>
              <a:rPr lang="en-CN">
                <a:latin typeface="Times New Roman" panose="02020603050405020304" pitchFamily="18" charset="0"/>
                <a:cs typeface="Times New Roman" panose="02020603050405020304" pitchFamily="18" charset="0"/>
              </a:rPr>
              <a:t>Conclusion:</a:t>
            </a:r>
          </a:p>
        </p:txBody>
      </p:sp>
      <p:pic>
        <p:nvPicPr>
          <p:cNvPr id="6" name="图片 2" descr="文本&#10;&#10;描述已自动生成">
            <a:extLst>
              <a:ext uri="{FF2B5EF4-FFF2-40B4-BE49-F238E27FC236}">
                <a16:creationId xmlns:a16="http://schemas.microsoft.com/office/drawing/2014/main" id="{46E200B5-E1AB-4249-9645-7B22D9EA5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406" y="3650382"/>
            <a:ext cx="4648200" cy="1257300"/>
          </a:xfrm>
          <a:prstGeom prst="rect">
            <a:avLst/>
          </a:prstGeom>
        </p:spPr>
      </p:pic>
      <p:sp>
        <p:nvSpPr>
          <p:cNvPr id="5" name="TextBox 4">
            <a:extLst>
              <a:ext uri="{FF2B5EF4-FFF2-40B4-BE49-F238E27FC236}">
                <a16:creationId xmlns:a16="http://schemas.microsoft.com/office/drawing/2014/main" id="{8FBFAA15-7CFA-254B-9735-1D43F14ED999}"/>
              </a:ext>
            </a:extLst>
          </p:cNvPr>
          <p:cNvSpPr txBox="1"/>
          <p:nvPr/>
        </p:nvSpPr>
        <p:spPr>
          <a:xfrm>
            <a:off x="685800" y="3909700"/>
            <a:ext cx="1566583" cy="369332"/>
          </a:xfrm>
          <a:prstGeom prst="rect">
            <a:avLst/>
          </a:prstGeom>
          <a:noFill/>
        </p:spPr>
        <p:txBody>
          <a:bodyPr wrap="square" rtlCol="0">
            <a:spAutoFit/>
          </a:bodyPr>
          <a:lstStyle/>
          <a:p>
            <a:r>
              <a:rPr lang="en-CN">
                <a:latin typeface="Times New Roman" panose="02020603050405020304" pitchFamily="18" charset="0"/>
                <a:cs typeface="Times New Roman" panose="02020603050405020304" pitchFamily="18" charset="0"/>
              </a:rPr>
              <a:t>Best model</a:t>
            </a:r>
          </a:p>
        </p:txBody>
      </p:sp>
      <p:sp>
        <p:nvSpPr>
          <p:cNvPr id="7" name="TextBox 6">
            <a:extLst>
              <a:ext uri="{FF2B5EF4-FFF2-40B4-BE49-F238E27FC236}">
                <a16:creationId xmlns:a16="http://schemas.microsoft.com/office/drawing/2014/main" id="{AAC426A3-1CD4-144D-BE2B-38A3CA5FC235}"/>
              </a:ext>
            </a:extLst>
          </p:cNvPr>
          <p:cNvSpPr txBox="1"/>
          <p:nvPr/>
        </p:nvSpPr>
        <p:spPr>
          <a:xfrm>
            <a:off x="685800" y="5275659"/>
            <a:ext cx="1976717" cy="369332"/>
          </a:xfrm>
          <a:prstGeom prst="rect">
            <a:avLst/>
          </a:prstGeom>
          <a:noFill/>
        </p:spPr>
        <p:txBody>
          <a:bodyPr wrap="square" rtlCol="0">
            <a:spAutoFit/>
          </a:bodyPr>
          <a:lstStyle/>
          <a:p>
            <a:r>
              <a:rPr lang="en-CN">
                <a:latin typeface="Times New Roman" panose="02020603050405020304" pitchFamily="18" charset="0"/>
                <a:cs typeface="Times New Roman" panose="02020603050405020304" pitchFamily="18" charset="0"/>
              </a:rPr>
              <a:t>Best features</a:t>
            </a:r>
          </a:p>
        </p:txBody>
      </p:sp>
      <p:pic>
        <p:nvPicPr>
          <p:cNvPr id="11" name="Picture 10" descr="Text, letter&#10;&#10;Description automatically generated">
            <a:extLst>
              <a:ext uri="{FF2B5EF4-FFF2-40B4-BE49-F238E27FC236}">
                <a16:creationId xmlns:a16="http://schemas.microsoft.com/office/drawing/2014/main" id="{C956D004-F7E1-6D4D-8954-A6FF1AB1D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7490" y="5275659"/>
            <a:ext cx="7257019" cy="966232"/>
          </a:xfrm>
          <a:prstGeom prst="rect">
            <a:avLst/>
          </a:prstGeom>
        </p:spPr>
      </p:pic>
    </p:spTree>
    <p:extLst>
      <p:ext uri="{BB962C8B-B14F-4D97-AF65-F5344CB8AC3E}">
        <p14:creationId xmlns:p14="http://schemas.microsoft.com/office/powerpoint/2010/main" val="662374969"/>
      </p:ext>
    </p:extLst>
  </p:cSld>
  <p:clrMapOvr>
    <a:masterClrMapping/>
  </p:clrMapOvr>
  <mc:AlternateContent xmlns:mc="http://schemas.openxmlformats.org/markup-compatibility/2006">
    <mc:Choice xmlns:p14="http://schemas.microsoft.com/office/powerpoint/2010/main" Requires="p14">
      <p:transition spd="slow" p14:dur="2000" advTm="12291"/>
    </mc:Choice>
    <mc:Fallback>
      <p:transition spd="slow" advTm="1229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683D9B3A-4174-4028-A20E-79736C3DB360}"/>
              </a:ext>
            </a:extLst>
          </p:cNvPr>
          <p:cNvSpPr txBox="1"/>
          <p:nvPr/>
        </p:nvSpPr>
        <p:spPr>
          <a:xfrm>
            <a:off x="466834" y="328613"/>
            <a:ext cx="3266920" cy="646331"/>
          </a:xfrm>
          <a:prstGeom prst="rect">
            <a:avLst/>
          </a:prstGeom>
          <a:noFill/>
        </p:spPr>
        <p:txBody>
          <a:bodyPr wrap="none" rtlCol="0">
            <a:spAutoFit/>
          </a:bodyPr>
          <a:lstStyle/>
          <a:p>
            <a:r>
              <a:rPr lang="en-US" sz="3600" b="1">
                <a:latin typeface="Times New Roman" panose="02020603050405020304" pitchFamily="18" charset="0"/>
                <a:cs typeface="Times New Roman" panose="02020603050405020304" pitchFamily="18" charset="0"/>
              </a:rPr>
              <a:t>1   Introduction</a:t>
            </a:r>
          </a:p>
        </p:txBody>
      </p:sp>
      <p:sp>
        <p:nvSpPr>
          <p:cNvPr id="5" name="TextBox 5">
            <a:extLst>
              <a:ext uri="{FF2B5EF4-FFF2-40B4-BE49-F238E27FC236}">
                <a16:creationId xmlns:a16="http://schemas.microsoft.com/office/drawing/2014/main" id="{48FF3F77-4189-4228-AA67-702E14C7FC52}"/>
              </a:ext>
            </a:extLst>
          </p:cNvPr>
          <p:cNvSpPr txBox="1"/>
          <p:nvPr/>
        </p:nvSpPr>
        <p:spPr>
          <a:xfrm>
            <a:off x="3199293" y="2493479"/>
            <a:ext cx="227823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data exploration</a:t>
            </a:r>
            <a:endParaRPr lang="en-CN">
              <a:latin typeface="Times New Roman" panose="02020603050405020304" pitchFamily="18" charset="0"/>
              <a:cs typeface="Times New Roman" panose="02020603050405020304" pitchFamily="18" charset="0"/>
            </a:endParaRPr>
          </a:p>
        </p:txBody>
      </p:sp>
      <p:cxnSp>
        <p:nvCxnSpPr>
          <p:cNvPr id="6" name="连接符: 肘形 5">
            <a:extLst>
              <a:ext uri="{FF2B5EF4-FFF2-40B4-BE49-F238E27FC236}">
                <a16:creationId xmlns:a16="http://schemas.microsoft.com/office/drawing/2014/main" id="{94B60C9E-9FBB-4F35-991B-0B54B07CAACF}"/>
              </a:ext>
            </a:extLst>
          </p:cNvPr>
          <p:cNvCxnSpPr>
            <a:cxnSpLocks/>
            <a:stCxn id="8" idx="3"/>
            <a:endCxn id="5" idx="1"/>
          </p:cNvCxnSpPr>
          <p:nvPr/>
        </p:nvCxnSpPr>
        <p:spPr>
          <a:xfrm flipV="1">
            <a:off x="2633311" y="2678145"/>
            <a:ext cx="565982" cy="1238448"/>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5">
            <a:extLst>
              <a:ext uri="{FF2B5EF4-FFF2-40B4-BE49-F238E27FC236}">
                <a16:creationId xmlns:a16="http://schemas.microsoft.com/office/drawing/2014/main" id="{3345D088-BDDE-4633-B402-E70F0C699A7C}"/>
              </a:ext>
            </a:extLst>
          </p:cNvPr>
          <p:cNvSpPr txBox="1"/>
          <p:nvPr/>
        </p:nvSpPr>
        <p:spPr>
          <a:xfrm>
            <a:off x="1686436" y="3731927"/>
            <a:ext cx="94687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4 </a:t>
            </a:r>
            <a:r>
              <a:rPr lang="en-US" altLang="zh-CN">
                <a:latin typeface="Times New Roman" panose="02020603050405020304" pitchFamily="18" charset="0"/>
                <a:cs typeface="Times New Roman" panose="02020603050405020304" pitchFamily="18" charset="0"/>
              </a:rPr>
              <a:t>parts</a:t>
            </a:r>
            <a:endParaRPr lang="en-CN">
              <a:latin typeface="Times New Roman" panose="02020603050405020304" pitchFamily="18" charset="0"/>
              <a:cs typeface="Times New Roman" panose="02020603050405020304" pitchFamily="18" charset="0"/>
            </a:endParaRPr>
          </a:p>
        </p:txBody>
      </p:sp>
      <p:sp>
        <p:nvSpPr>
          <p:cNvPr id="11" name="标题 1">
            <a:extLst>
              <a:ext uri="{FF2B5EF4-FFF2-40B4-BE49-F238E27FC236}">
                <a16:creationId xmlns:a16="http://schemas.microsoft.com/office/drawing/2014/main" id="{D851B4C5-13AB-4CFA-BF2F-58B21BA4C62C}"/>
              </a:ext>
            </a:extLst>
          </p:cNvPr>
          <p:cNvSpPr>
            <a:spLocks noGrp="1"/>
          </p:cNvSpPr>
          <p:nvPr>
            <p:ph type="title"/>
          </p:nvPr>
        </p:nvSpPr>
        <p:spPr>
          <a:xfrm>
            <a:off x="725578" y="974944"/>
            <a:ext cx="5852454" cy="764512"/>
          </a:xfrm>
          <a:noFill/>
        </p:spPr>
        <p:txBody>
          <a:bodyPr vert="horz" lIns="91440" tIns="45720" rIns="91440" bIns="45720" rtlCol="0" anchor="b">
            <a:normAutofit/>
          </a:bodyPr>
          <a:lstStyle/>
          <a:p>
            <a:r>
              <a:rPr lang="en-US" sz="2800">
                <a:latin typeface="Times New Roman" panose="02020603050405020304" pitchFamily="18" charset="0"/>
                <a:cs typeface="Times New Roman" panose="02020603050405020304" pitchFamily="18" charset="0"/>
              </a:rPr>
              <a:t>1.2 Project overview  </a:t>
            </a:r>
          </a:p>
        </p:txBody>
      </p:sp>
      <p:sp>
        <p:nvSpPr>
          <p:cNvPr id="14" name="TextBox 5">
            <a:extLst>
              <a:ext uri="{FF2B5EF4-FFF2-40B4-BE49-F238E27FC236}">
                <a16:creationId xmlns:a16="http://schemas.microsoft.com/office/drawing/2014/main" id="{574BA795-6107-410C-B40D-85DA8894E076}"/>
              </a:ext>
            </a:extLst>
          </p:cNvPr>
          <p:cNvSpPr txBox="1"/>
          <p:nvPr/>
        </p:nvSpPr>
        <p:spPr>
          <a:xfrm>
            <a:off x="3199293" y="3331816"/>
            <a:ext cx="227823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data preprocessing</a:t>
            </a:r>
            <a:endParaRPr lang="en-CN">
              <a:latin typeface="Times New Roman" panose="02020603050405020304" pitchFamily="18" charset="0"/>
              <a:cs typeface="Times New Roman" panose="02020603050405020304" pitchFamily="18" charset="0"/>
            </a:endParaRPr>
          </a:p>
        </p:txBody>
      </p:sp>
      <p:sp>
        <p:nvSpPr>
          <p:cNvPr id="16" name="TextBox 5">
            <a:extLst>
              <a:ext uri="{FF2B5EF4-FFF2-40B4-BE49-F238E27FC236}">
                <a16:creationId xmlns:a16="http://schemas.microsoft.com/office/drawing/2014/main" id="{A045CABE-D378-4414-98CE-0664F79181CC}"/>
              </a:ext>
            </a:extLst>
          </p:cNvPr>
          <p:cNvSpPr txBox="1"/>
          <p:nvPr/>
        </p:nvSpPr>
        <p:spPr>
          <a:xfrm>
            <a:off x="3199293" y="4175653"/>
            <a:ext cx="227823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feature engineering</a:t>
            </a:r>
            <a:endParaRPr lang="en-CN">
              <a:latin typeface="Times New Roman" panose="02020603050405020304" pitchFamily="18" charset="0"/>
              <a:cs typeface="Times New Roman" panose="02020603050405020304" pitchFamily="18" charset="0"/>
            </a:endParaRPr>
          </a:p>
        </p:txBody>
      </p:sp>
      <p:sp>
        <p:nvSpPr>
          <p:cNvPr id="18" name="TextBox 5">
            <a:extLst>
              <a:ext uri="{FF2B5EF4-FFF2-40B4-BE49-F238E27FC236}">
                <a16:creationId xmlns:a16="http://schemas.microsoft.com/office/drawing/2014/main" id="{48798E57-BCCC-46B3-8906-D4345EFFB7E0}"/>
              </a:ext>
            </a:extLst>
          </p:cNvPr>
          <p:cNvSpPr txBox="1"/>
          <p:nvPr/>
        </p:nvSpPr>
        <p:spPr>
          <a:xfrm>
            <a:off x="3199293" y="5019490"/>
            <a:ext cx="227823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model selection</a:t>
            </a:r>
            <a:endParaRPr lang="en-CN">
              <a:latin typeface="Times New Roman" panose="02020603050405020304" pitchFamily="18" charset="0"/>
              <a:cs typeface="Times New Roman" panose="02020603050405020304" pitchFamily="18" charset="0"/>
            </a:endParaRPr>
          </a:p>
        </p:txBody>
      </p:sp>
      <p:cxnSp>
        <p:nvCxnSpPr>
          <p:cNvPr id="19" name="连接符: 肘形 18">
            <a:extLst>
              <a:ext uri="{FF2B5EF4-FFF2-40B4-BE49-F238E27FC236}">
                <a16:creationId xmlns:a16="http://schemas.microsoft.com/office/drawing/2014/main" id="{3BAA2531-8C06-4D93-B28F-E1CC78108DCD}"/>
              </a:ext>
            </a:extLst>
          </p:cNvPr>
          <p:cNvCxnSpPr>
            <a:stCxn id="8" idx="3"/>
            <a:endCxn id="14" idx="1"/>
          </p:cNvCxnSpPr>
          <p:nvPr/>
        </p:nvCxnSpPr>
        <p:spPr>
          <a:xfrm flipV="1">
            <a:off x="2633311" y="3516482"/>
            <a:ext cx="565982" cy="400111"/>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F820BC0E-19CF-49FD-8F5F-7419437F1450}"/>
              </a:ext>
            </a:extLst>
          </p:cNvPr>
          <p:cNvCxnSpPr>
            <a:stCxn id="8" idx="3"/>
            <a:endCxn id="16" idx="1"/>
          </p:cNvCxnSpPr>
          <p:nvPr/>
        </p:nvCxnSpPr>
        <p:spPr>
          <a:xfrm>
            <a:off x="2633311" y="3916593"/>
            <a:ext cx="565982" cy="443726"/>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21FFA60E-4064-4FC7-9354-18258D9E85B2}"/>
              </a:ext>
            </a:extLst>
          </p:cNvPr>
          <p:cNvCxnSpPr>
            <a:stCxn id="8" idx="3"/>
            <a:endCxn id="18" idx="1"/>
          </p:cNvCxnSpPr>
          <p:nvPr/>
        </p:nvCxnSpPr>
        <p:spPr>
          <a:xfrm>
            <a:off x="2633311" y="3916593"/>
            <a:ext cx="565982" cy="1287563"/>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5">
            <a:extLst>
              <a:ext uri="{FF2B5EF4-FFF2-40B4-BE49-F238E27FC236}">
                <a16:creationId xmlns:a16="http://schemas.microsoft.com/office/drawing/2014/main" id="{4E066B56-EAF7-4D96-860D-7D7A7560989B}"/>
              </a:ext>
            </a:extLst>
          </p:cNvPr>
          <p:cNvSpPr txBox="1"/>
          <p:nvPr/>
        </p:nvSpPr>
        <p:spPr>
          <a:xfrm>
            <a:off x="7608856" y="2493479"/>
            <a:ext cx="3532619"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run a baseline model</a:t>
            </a:r>
            <a:endParaRPr lang="en-CN">
              <a:latin typeface="Times New Roman" panose="02020603050405020304" pitchFamily="18" charset="0"/>
              <a:cs typeface="Times New Roman" panose="02020603050405020304" pitchFamily="18" charset="0"/>
            </a:endParaRPr>
          </a:p>
        </p:txBody>
      </p:sp>
      <p:cxnSp>
        <p:nvCxnSpPr>
          <p:cNvPr id="26" name="连接符: 肘形 25">
            <a:extLst>
              <a:ext uri="{FF2B5EF4-FFF2-40B4-BE49-F238E27FC236}">
                <a16:creationId xmlns:a16="http://schemas.microsoft.com/office/drawing/2014/main" id="{BA8D6636-224D-4D13-9BF4-77DE596978C8}"/>
              </a:ext>
            </a:extLst>
          </p:cNvPr>
          <p:cNvCxnSpPr>
            <a:cxnSpLocks/>
            <a:stCxn id="27" idx="3"/>
            <a:endCxn id="25" idx="1"/>
          </p:cNvCxnSpPr>
          <p:nvPr/>
        </p:nvCxnSpPr>
        <p:spPr>
          <a:xfrm flipV="1">
            <a:off x="7042876" y="2678145"/>
            <a:ext cx="565980" cy="1238448"/>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5">
            <a:extLst>
              <a:ext uri="{FF2B5EF4-FFF2-40B4-BE49-F238E27FC236}">
                <a16:creationId xmlns:a16="http://schemas.microsoft.com/office/drawing/2014/main" id="{EF63D98B-F781-4F78-A0D4-C2E5C272A1C3}"/>
              </a:ext>
            </a:extLst>
          </p:cNvPr>
          <p:cNvSpPr txBox="1"/>
          <p:nvPr/>
        </p:nvSpPr>
        <p:spPr>
          <a:xfrm>
            <a:off x="6043506" y="3731927"/>
            <a:ext cx="99937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3 stages</a:t>
            </a:r>
            <a:endParaRPr lang="en-CN">
              <a:latin typeface="Times New Roman" panose="02020603050405020304" pitchFamily="18" charset="0"/>
              <a:cs typeface="Times New Roman" panose="02020603050405020304" pitchFamily="18" charset="0"/>
            </a:endParaRPr>
          </a:p>
        </p:txBody>
      </p:sp>
      <p:sp>
        <p:nvSpPr>
          <p:cNvPr id="29" name="TextBox 5">
            <a:extLst>
              <a:ext uri="{FF2B5EF4-FFF2-40B4-BE49-F238E27FC236}">
                <a16:creationId xmlns:a16="http://schemas.microsoft.com/office/drawing/2014/main" id="{EEDA5F33-97DC-4560-B1E8-A5F62F35743A}"/>
              </a:ext>
            </a:extLst>
          </p:cNvPr>
          <p:cNvSpPr txBox="1"/>
          <p:nvPr/>
        </p:nvSpPr>
        <p:spPr>
          <a:xfrm>
            <a:off x="7608857" y="3731926"/>
            <a:ext cx="3532618"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adjust the feature engineering</a:t>
            </a:r>
            <a:endParaRPr lang="en-CN">
              <a:latin typeface="Times New Roman" panose="02020603050405020304" pitchFamily="18" charset="0"/>
              <a:cs typeface="Times New Roman" panose="02020603050405020304" pitchFamily="18" charset="0"/>
            </a:endParaRPr>
          </a:p>
        </p:txBody>
      </p:sp>
      <p:sp>
        <p:nvSpPr>
          <p:cNvPr id="30" name="TextBox 5">
            <a:extLst>
              <a:ext uri="{FF2B5EF4-FFF2-40B4-BE49-F238E27FC236}">
                <a16:creationId xmlns:a16="http://schemas.microsoft.com/office/drawing/2014/main" id="{8FAB7084-E030-487F-A507-90C0D994E26A}"/>
              </a:ext>
            </a:extLst>
          </p:cNvPr>
          <p:cNvSpPr txBox="1"/>
          <p:nvPr/>
        </p:nvSpPr>
        <p:spPr>
          <a:xfrm>
            <a:off x="7608856" y="5019490"/>
            <a:ext cx="3532617"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adjust the model selection</a:t>
            </a:r>
            <a:endParaRPr lang="en-CN">
              <a:latin typeface="Times New Roman" panose="02020603050405020304" pitchFamily="18" charset="0"/>
              <a:cs typeface="Times New Roman" panose="02020603050405020304" pitchFamily="18" charset="0"/>
            </a:endParaRPr>
          </a:p>
        </p:txBody>
      </p:sp>
      <p:cxnSp>
        <p:nvCxnSpPr>
          <p:cNvPr id="32" name="连接符: 肘形 31">
            <a:extLst>
              <a:ext uri="{FF2B5EF4-FFF2-40B4-BE49-F238E27FC236}">
                <a16:creationId xmlns:a16="http://schemas.microsoft.com/office/drawing/2014/main" id="{33C53211-2392-430F-ADF5-EAA82A7A5EAE}"/>
              </a:ext>
            </a:extLst>
          </p:cNvPr>
          <p:cNvCxnSpPr>
            <a:cxnSpLocks/>
            <a:stCxn id="27" idx="3"/>
            <a:endCxn id="29" idx="1"/>
          </p:cNvCxnSpPr>
          <p:nvPr/>
        </p:nvCxnSpPr>
        <p:spPr>
          <a:xfrm flipV="1">
            <a:off x="7042876" y="3916592"/>
            <a:ext cx="565981" cy="1"/>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连接符: 肘形 32">
            <a:extLst>
              <a:ext uri="{FF2B5EF4-FFF2-40B4-BE49-F238E27FC236}">
                <a16:creationId xmlns:a16="http://schemas.microsoft.com/office/drawing/2014/main" id="{97163C28-E1F7-4EB3-9FC4-177BE9E62CC7}"/>
              </a:ext>
            </a:extLst>
          </p:cNvPr>
          <p:cNvCxnSpPr>
            <a:cxnSpLocks/>
            <a:stCxn id="27" idx="3"/>
            <a:endCxn id="30" idx="1"/>
          </p:cNvCxnSpPr>
          <p:nvPr/>
        </p:nvCxnSpPr>
        <p:spPr>
          <a:xfrm>
            <a:off x="7042876" y="3916593"/>
            <a:ext cx="565980" cy="1287563"/>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箭头: 下 46">
            <a:extLst>
              <a:ext uri="{FF2B5EF4-FFF2-40B4-BE49-F238E27FC236}">
                <a16:creationId xmlns:a16="http://schemas.microsoft.com/office/drawing/2014/main" id="{1D927146-87AA-496C-91EE-12B860B9C24A}"/>
              </a:ext>
            </a:extLst>
          </p:cNvPr>
          <p:cNvSpPr/>
          <p:nvPr/>
        </p:nvSpPr>
        <p:spPr>
          <a:xfrm>
            <a:off x="4003829" y="2893589"/>
            <a:ext cx="194834" cy="43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箭头: 下 47">
            <a:extLst>
              <a:ext uri="{FF2B5EF4-FFF2-40B4-BE49-F238E27FC236}">
                <a16:creationId xmlns:a16="http://schemas.microsoft.com/office/drawing/2014/main" id="{159F3BC9-EE2C-4EE6-90ED-31513BED5866}"/>
              </a:ext>
            </a:extLst>
          </p:cNvPr>
          <p:cNvSpPr/>
          <p:nvPr/>
        </p:nvSpPr>
        <p:spPr>
          <a:xfrm>
            <a:off x="4010171" y="3855544"/>
            <a:ext cx="194834" cy="43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箭头: 下 48">
            <a:extLst>
              <a:ext uri="{FF2B5EF4-FFF2-40B4-BE49-F238E27FC236}">
                <a16:creationId xmlns:a16="http://schemas.microsoft.com/office/drawing/2014/main" id="{BDD09F08-2DC6-414C-BF1D-FBFDA60A39B4}"/>
              </a:ext>
            </a:extLst>
          </p:cNvPr>
          <p:cNvSpPr/>
          <p:nvPr/>
        </p:nvSpPr>
        <p:spPr>
          <a:xfrm>
            <a:off x="4003829" y="4676758"/>
            <a:ext cx="194834" cy="43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下 49">
            <a:extLst>
              <a:ext uri="{FF2B5EF4-FFF2-40B4-BE49-F238E27FC236}">
                <a16:creationId xmlns:a16="http://schemas.microsoft.com/office/drawing/2014/main" id="{A756BC9D-04CE-43BE-841F-5C62F02FEE7F}"/>
              </a:ext>
            </a:extLst>
          </p:cNvPr>
          <p:cNvSpPr/>
          <p:nvPr/>
        </p:nvSpPr>
        <p:spPr>
          <a:xfrm>
            <a:off x="8771138" y="2990773"/>
            <a:ext cx="196313" cy="6668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箭头: 下 50">
            <a:extLst>
              <a:ext uri="{FF2B5EF4-FFF2-40B4-BE49-F238E27FC236}">
                <a16:creationId xmlns:a16="http://schemas.microsoft.com/office/drawing/2014/main" id="{E4C4EAD0-7719-4999-A09F-1BFA7375CFAA}"/>
              </a:ext>
            </a:extLst>
          </p:cNvPr>
          <p:cNvSpPr/>
          <p:nvPr/>
        </p:nvSpPr>
        <p:spPr>
          <a:xfrm>
            <a:off x="8771138" y="4343344"/>
            <a:ext cx="196313" cy="6668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222759888"/>
      </p:ext>
    </p:extLst>
  </p:cSld>
  <p:clrMapOvr>
    <a:masterClrMapping/>
  </p:clrMapOvr>
  <mc:AlternateContent xmlns:mc="http://schemas.openxmlformats.org/markup-compatibility/2006" xmlns:p14="http://schemas.microsoft.com/office/powerpoint/2010/main">
    <mc:Choice Requires="p14">
      <p:transition spd="slow" p14:dur="2000" advTm="45249"/>
    </mc:Choice>
    <mc:Fallback xmlns="">
      <p:transition spd="slow" advTm="45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6" grpId="0"/>
      <p:bldP spid="18" grpId="0"/>
      <p:bldP spid="25" grpId="0"/>
      <p:bldP spid="29" grpId="0"/>
      <p:bldP spid="30" grpId="0"/>
      <p:bldP spid="47" grpId="0" animBg="1"/>
      <p:bldP spid="48" grpId="0" animBg="1"/>
      <p:bldP spid="49" grpId="0" animBg="1"/>
      <p:bldP spid="50" grpId="0" animBg="1"/>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683D9B3A-4174-4028-A20E-79736C3DB360}"/>
              </a:ext>
            </a:extLst>
          </p:cNvPr>
          <p:cNvSpPr txBox="1"/>
          <p:nvPr/>
        </p:nvSpPr>
        <p:spPr>
          <a:xfrm>
            <a:off x="466834" y="328613"/>
            <a:ext cx="4185761" cy="646331"/>
          </a:xfrm>
          <a:prstGeom prst="rect">
            <a:avLst/>
          </a:prstGeom>
          <a:noFill/>
        </p:spPr>
        <p:txBody>
          <a:bodyPr wrap="none" rtlCol="0">
            <a:spAutoFit/>
          </a:bodyPr>
          <a:lstStyle/>
          <a:p>
            <a:r>
              <a:rPr lang="en-US" sz="3600" b="1">
                <a:latin typeface="Times New Roman" panose="02020603050405020304" pitchFamily="18" charset="0"/>
                <a:cs typeface="Times New Roman" panose="02020603050405020304" pitchFamily="18" charset="0"/>
              </a:rPr>
              <a:t>2   Data Exploration</a:t>
            </a:r>
          </a:p>
        </p:txBody>
      </p:sp>
      <p:sp>
        <p:nvSpPr>
          <p:cNvPr id="3" name="标题 1">
            <a:extLst>
              <a:ext uri="{FF2B5EF4-FFF2-40B4-BE49-F238E27FC236}">
                <a16:creationId xmlns:a16="http://schemas.microsoft.com/office/drawing/2014/main" id="{5BAD173E-42C9-48B3-BA4F-9FA6F0EE0DC7}"/>
              </a:ext>
            </a:extLst>
          </p:cNvPr>
          <p:cNvSpPr>
            <a:spLocks noGrp="1"/>
          </p:cNvSpPr>
          <p:nvPr>
            <p:ph type="title"/>
          </p:nvPr>
        </p:nvSpPr>
        <p:spPr>
          <a:xfrm>
            <a:off x="725578" y="974944"/>
            <a:ext cx="5852454" cy="764512"/>
          </a:xfrm>
          <a:noFill/>
        </p:spPr>
        <p:txBody>
          <a:bodyPr vert="horz" lIns="91440" tIns="45720" rIns="91440" bIns="45720" rtlCol="0" anchor="b">
            <a:normAutofit/>
          </a:bodyPr>
          <a:lstStyle/>
          <a:p>
            <a:r>
              <a:rPr lang="en-US" sz="2800">
                <a:latin typeface="Times New Roman" panose="02020603050405020304" pitchFamily="18" charset="0"/>
                <a:cs typeface="Times New Roman" panose="02020603050405020304" pitchFamily="18" charset="0"/>
              </a:rPr>
              <a:t>2.1 D</a:t>
            </a:r>
            <a:r>
              <a:rPr lang="en-US" altLang="zh-CN" sz="2800">
                <a:latin typeface="Times New Roman" panose="02020603050405020304" pitchFamily="18" charset="0"/>
                <a:cs typeface="Times New Roman" panose="02020603050405020304" pitchFamily="18" charset="0"/>
              </a:rPr>
              <a:t>ata Overview</a:t>
            </a:r>
            <a:endParaRPr lang="en-US" sz="280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9DAA1925-452B-4403-881A-01EDE508AF70}"/>
              </a:ext>
            </a:extLst>
          </p:cNvPr>
          <p:cNvSpPr txBox="1"/>
          <p:nvPr/>
        </p:nvSpPr>
        <p:spPr>
          <a:xfrm>
            <a:off x="1611985" y="2031585"/>
            <a:ext cx="5319939" cy="2492990"/>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pPr marL="342900" indent="-342900">
              <a:buAutoNum type="arabicPeriod"/>
            </a:pPr>
            <a:r>
              <a:rPr lang="en-US" altLang="zh-CN" sz="1800"/>
              <a:t>Train dataset: </a:t>
            </a:r>
          </a:p>
          <a:p>
            <a:pPr marL="800100" lvl="1" indent="-342900">
              <a:buFont typeface="Arial" panose="020B0604020202020204" pitchFamily="34" charset="0"/>
              <a:buChar char="•"/>
            </a:pPr>
            <a:r>
              <a:rPr lang="en-US" altLang="zh-CN" sz="1600">
                <a:latin typeface="Times New Roman" panose="02020603050405020304" pitchFamily="18" charset="0"/>
                <a:cs typeface="Times New Roman" panose="02020603050405020304" pitchFamily="18" charset="0"/>
              </a:rPr>
              <a:t>1460 lines, 81 features (including “</a:t>
            </a:r>
            <a:r>
              <a:rPr lang="en-US" altLang="zh-CN" sz="1600" err="1">
                <a:latin typeface="Times New Roman" panose="02020603050405020304" pitchFamily="18" charset="0"/>
                <a:cs typeface="Times New Roman" panose="02020603050405020304" pitchFamily="18" charset="0"/>
              </a:rPr>
              <a:t>SalePrice</a:t>
            </a:r>
            <a:r>
              <a:rPr lang="en-US" altLang="zh-CN" sz="1600">
                <a:latin typeface="Times New Roman" panose="02020603050405020304" pitchFamily="18" charset="0"/>
                <a:cs typeface="Times New Roman" panose="02020603050405020304" pitchFamily="18" charset="0"/>
              </a:rPr>
              <a:t>”)</a:t>
            </a:r>
          </a:p>
          <a:p>
            <a:pPr marL="342900" indent="-342900">
              <a:buAutoNum type="arabicPeriod"/>
            </a:pPr>
            <a:endParaRPr lang="en-US" altLang="zh-CN" sz="1800"/>
          </a:p>
          <a:p>
            <a:pPr marL="342900" indent="-342900">
              <a:buAutoNum type="arabicPeriod"/>
            </a:pPr>
            <a:r>
              <a:rPr lang="en-US" altLang="zh-CN" sz="1800"/>
              <a:t>Test dataset:</a:t>
            </a:r>
          </a:p>
          <a:p>
            <a:pPr marL="800100" lvl="1" indent="-342900">
              <a:buFont typeface="Arial" panose="020B0604020202020204" pitchFamily="34" charset="0"/>
              <a:buChar char="•"/>
            </a:pPr>
            <a:r>
              <a:rPr lang="en-US" altLang="zh-CN" sz="1600">
                <a:latin typeface="Times New Roman" panose="02020603050405020304" pitchFamily="18" charset="0"/>
                <a:cs typeface="Times New Roman" panose="02020603050405020304" pitchFamily="18" charset="0"/>
              </a:rPr>
              <a:t>1459 lines,  80 features (excluding “</a:t>
            </a:r>
            <a:r>
              <a:rPr lang="en-US" altLang="zh-CN" sz="1600" err="1">
                <a:latin typeface="Times New Roman" panose="02020603050405020304" pitchFamily="18" charset="0"/>
                <a:cs typeface="Times New Roman" panose="02020603050405020304" pitchFamily="18" charset="0"/>
              </a:rPr>
              <a:t>SalePrice</a:t>
            </a:r>
            <a:r>
              <a:rPr lang="en-US" altLang="zh-CN" sz="160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altLang="zh-CN" sz="1600">
                <a:latin typeface="Times New Roman" panose="02020603050405020304" pitchFamily="18" charset="0"/>
                <a:cs typeface="Times New Roman" panose="02020603050405020304" pitchFamily="18" charset="0"/>
              </a:rPr>
              <a:t>use 80 features to predict sale prices</a:t>
            </a:r>
          </a:p>
          <a:p>
            <a:pPr marL="342900" indent="-342900">
              <a:buAutoNum type="arabicPeriod"/>
            </a:pPr>
            <a:endParaRPr lang="en-US" altLang="zh-CN" sz="1800"/>
          </a:p>
          <a:p>
            <a:pPr marL="342900" indent="-342900">
              <a:buAutoNum type="arabicPeriod"/>
            </a:pPr>
            <a:r>
              <a:rPr lang="en-US" altLang="zh-CN" sz="1800"/>
              <a:t>Skewness of sale prices</a:t>
            </a:r>
          </a:p>
          <a:p>
            <a:pPr marL="800100" lvl="1" indent="-342900">
              <a:buFont typeface="Arial" panose="020B0604020202020204" pitchFamily="34" charset="0"/>
              <a:buChar char="•"/>
            </a:pPr>
            <a:r>
              <a:rPr lang="en-US" altLang="zh-CN" sz="1600">
                <a:latin typeface="Times New Roman" panose="02020603050405020304" pitchFamily="18" charset="0"/>
                <a:cs typeface="Times New Roman" panose="02020603050405020304" pitchFamily="18" charset="0"/>
              </a:rPr>
              <a:t>right skewness</a:t>
            </a:r>
          </a:p>
        </p:txBody>
      </p:sp>
      <p:pic>
        <p:nvPicPr>
          <p:cNvPr id="5" name="图片 4" descr="图表, 直方图&#10;&#10;描述已自动生成">
            <a:extLst>
              <a:ext uri="{FF2B5EF4-FFF2-40B4-BE49-F238E27FC236}">
                <a16:creationId xmlns:a16="http://schemas.microsoft.com/office/drawing/2014/main" id="{108F106C-3781-4039-A8CC-67FFA20DA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170" y="4524575"/>
            <a:ext cx="4438652" cy="2213576"/>
          </a:xfrm>
          <a:prstGeom prst="rect">
            <a:avLst/>
          </a:prstGeom>
        </p:spPr>
      </p:pic>
    </p:spTree>
    <p:extLst>
      <p:ext uri="{BB962C8B-B14F-4D97-AF65-F5344CB8AC3E}">
        <p14:creationId xmlns:p14="http://schemas.microsoft.com/office/powerpoint/2010/main" val="1524175149"/>
      </p:ext>
    </p:extLst>
  </p:cSld>
  <p:clrMapOvr>
    <a:masterClrMapping/>
  </p:clrMapOvr>
  <mc:AlternateContent xmlns:mc="http://schemas.openxmlformats.org/markup-compatibility/2006">
    <mc:Choice xmlns:p14="http://schemas.microsoft.com/office/powerpoint/2010/main" Requires="p14">
      <p:transition spd="slow" p14:dur="2000" advTm="5133"/>
    </mc:Choice>
    <mc:Fallback>
      <p:transition spd="slow" advTm="513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5301B-A964-49BD-A5D3-14F14C01C0D4}"/>
              </a:ext>
            </a:extLst>
          </p:cNvPr>
          <p:cNvSpPr>
            <a:spLocks noGrp="1"/>
          </p:cNvSpPr>
          <p:nvPr>
            <p:ph type="title"/>
          </p:nvPr>
        </p:nvSpPr>
        <p:spPr>
          <a:xfrm>
            <a:off x="504122" y="157930"/>
            <a:ext cx="7594908" cy="764512"/>
          </a:xfrm>
          <a:noFill/>
        </p:spPr>
        <p:txBody>
          <a:bodyPr vert="horz" lIns="91440" tIns="45720" rIns="91440" bIns="45720" rtlCol="0" anchor="b">
            <a:normAutofit/>
          </a:bodyPr>
          <a:lstStyle/>
          <a:p>
            <a:r>
              <a:rPr lang="en-US" sz="2800">
                <a:latin typeface="Times New Roman" panose="02020603050405020304" pitchFamily="18" charset="0"/>
                <a:cs typeface="Times New Roman" panose="02020603050405020304" pitchFamily="18" charset="0"/>
              </a:rPr>
              <a:t>2.2 Observation by manual observation  </a:t>
            </a:r>
          </a:p>
        </p:txBody>
      </p:sp>
      <p:pic>
        <p:nvPicPr>
          <p:cNvPr id="6" name="图片 5" descr="表格&#10;&#10;描述已自动生成">
            <a:extLst>
              <a:ext uri="{FF2B5EF4-FFF2-40B4-BE49-F238E27FC236}">
                <a16:creationId xmlns:a16="http://schemas.microsoft.com/office/drawing/2014/main" id="{956EE519-B064-4306-ACD4-E809F9D17A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1041" y="1110511"/>
            <a:ext cx="3421677" cy="5364945"/>
          </a:xfrm>
          <a:prstGeom prst="rect">
            <a:avLst/>
          </a:prstGeom>
        </p:spPr>
      </p:pic>
      <p:sp>
        <p:nvSpPr>
          <p:cNvPr id="11" name="文本框 10">
            <a:extLst>
              <a:ext uri="{FF2B5EF4-FFF2-40B4-BE49-F238E27FC236}">
                <a16:creationId xmlns:a16="http://schemas.microsoft.com/office/drawing/2014/main" id="{6C9C7D45-DB57-41A9-9CA0-2E8944B0303B}"/>
              </a:ext>
            </a:extLst>
          </p:cNvPr>
          <p:cNvSpPr txBox="1"/>
          <p:nvPr/>
        </p:nvSpPr>
        <p:spPr>
          <a:xfrm>
            <a:off x="5118665" y="1110511"/>
            <a:ext cx="6670881" cy="5509200"/>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pPr marL="342900" indent="-342900">
              <a:buAutoNum type="arabicPeriod"/>
            </a:pPr>
            <a:r>
              <a:rPr lang="en-US" altLang="zh-CN" sz="1800"/>
              <a:t>Data type </a:t>
            </a:r>
          </a:p>
          <a:p>
            <a:pPr marL="800100" lvl="1" indent="-342900">
              <a:buFont typeface="Arial" panose="020B0604020202020204" pitchFamily="34" charset="0"/>
              <a:buChar char="•"/>
            </a:pPr>
            <a:r>
              <a:rPr lang="en-US" altLang="zh-CN" sz="1600"/>
              <a:t>categorical features + numerical features</a:t>
            </a:r>
          </a:p>
          <a:p>
            <a:pPr marL="342900" indent="-342900">
              <a:buAutoNum type="arabicPeriod"/>
            </a:pPr>
            <a:endParaRPr lang="en-US" altLang="zh-CN" sz="1800"/>
          </a:p>
          <a:p>
            <a:pPr marL="342900" indent="-342900">
              <a:buAutoNum type="arabicPeriod"/>
            </a:pPr>
            <a:r>
              <a:rPr lang="en-US" altLang="zh-CN" sz="1800"/>
              <a:t>Missing values</a:t>
            </a:r>
          </a:p>
          <a:p>
            <a:pPr marL="800100" lvl="1" indent="-342900">
              <a:buFont typeface="Arial" panose="020B0604020202020204" pitchFamily="34" charset="0"/>
              <a:buChar char="•"/>
            </a:pPr>
            <a:r>
              <a:rPr lang="en-US" altLang="zh-CN" sz="1600"/>
              <a:t>&lt; 1460 non-null count</a:t>
            </a:r>
          </a:p>
          <a:p>
            <a:pPr marL="800100" lvl="1" indent="-342900">
              <a:buFont typeface="Arial" panose="020B0604020202020204" pitchFamily="34" charset="0"/>
              <a:buChar char="•"/>
            </a:pPr>
            <a:r>
              <a:rPr lang="en-US" altLang="zh-CN" sz="1600"/>
              <a:t>19 attributes with missing values (16 categorical + 3 numerical)</a:t>
            </a:r>
          </a:p>
          <a:p>
            <a:pPr lvl="1"/>
            <a:endParaRPr lang="en-US" altLang="zh-CN" sz="1800"/>
          </a:p>
          <a:p>
            <a:pPr lvl="1"/>
            <a:endParaRPr lang="en-US" altLang="zh-CN"/>
          </a:p>
          <a:p>
            <a:pPr lvl="1"/>
            <a:endParaRPr lang="en-US" altLang="zh-CN" sz="1800"/>
          </a:p>
          <a:p>
            <a:pPr lvl="1"/>
            <a:endParaRPr lang="en-US" altLang="zh-CN"/>
          </a:p>
          <a:p>
            <a:pPr lvl="1"/>
            <a:endParaRPr lang="en-US" altLang="zh-CN" sz="1800"/>
          </a:p>
          <a:p>
            <a:pPr lvl="1"/>
            <a:endParaRPr lang="en-US" altLang="zh-CN"/>
          </a:p>
          <a:p>
            <a:pPr lvl="1"/>
            <a:endParaRPr lang="en-US" altLang="zh-CN" sz="1800"/>
          </a:p>
          <a:p>
            <a:pPr lvl="1"/>
            <a:endParaRPr lang="en-US" altLang="zh-CN"/>
          </a:p>
          <a:p>
            <a:pPr lvl="1"/>
            <a:endParaRPr lang="en-US" altLang="zh-CN" sz="1800"/>
          </a:p>
          <a:p>
            <a:pPr lvl="1"/>
            <a:endParaRPr lang="en-US" altLang="zh-CN" sz="1800"/>
          </a:p>
          <a:p>
            <a:pPr lvl="1"/>
            <a:endParaRPr lang="en-US" altLang="zh-CN"/>
          </a:p>
          <a:p>
            <a:pPr lvl="1"/>
            <a:endParaRPr lang="en-US" altLang="zh-CN" sz="1800"/>
          </a:p>
          <a:p>
            <a:pPr marL="342900" indent="-342900">
              <a:buAutoNum type="arabicPeriod"/>
            </a:pPr>
            <a:r>
              <a:rPr lang="en-US" altLang="zh-CN" sz="1800"/>
              <a:t>Attribute correlation</a:t>
            </a:r>
          </a:p>
          <a:p>
            <a:pPr marL="800100" lvl="1" indent="-342900">
              <a:buFont typeface="Arial" panose="020B0604020202020204" pitchFamily="34" charset="0"/>
              <a:buChar char="•"/>
            </a:pPr>
            <a:r>
              <a:rPr lang="en-US" altLang="zh-CN" sz="1600"/>
              <a:t>attribute name -&gt; relation in meaning</a:t>
            </a:r>
          </a:p>
        </p:txBody>
      </p:sp>
      <p:pic>
        <p:nvPicPr>
          <p:cNvPr id="8" name="图片 7" descr="图表, 条形图&#10;&#10;描述已自动生成">
            <a:extLst>
              <a:ext uri="{FF2B5EF4-FFF2-40B4-BE49-F238E27FC236}">
                <a16:creationId xmlns:a16="http://schemas.microsoft.com/office/drawing/2014/main" id="{560FE057-506B-4E45-8205-1E5C075233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685" y="2714138"/>
            <a:ext cx="4338613" cy="3364547"/>
          </a:xfrm>
          <a:prstGeom prst="rect">
            <a:avLst/>
          </a:prstGeom>
        </p:spPr>
      </p:pic>
      <p:sp>
        <p:nvSpPr>
          <p:cNvPr id="9" name="矩形 8">
            <a:extLst>
              <a:ext uri="{FF2B5EF4-FFF2-40B4-BE49-F238E27FC236}">
                <a16:creationId xmlns:a16="http://schemas.microsoft.com/office/drawing/2014/main" id="{C17C6C48-5047-4E18-9337-2F332E6F8E11}"/>
              </a:ext>
            </a:extLst>
          </p:cNvPr>
          <p:cNvSpPr/>
          <p:nvPr/>
        </p:nvSpPr>
        <p:spPr>
          <a:xfrm>
            <a:off x="5797685" y="2823099"/>
            <a:ext cx="443317" cy="816746"/>
          </a:xfrm>
          <a:prstGeom prst="rect">
            <a:avLst/>
          </a:prstGeom>
          <a:solidFill>
            <a:srgbClr val="FF0000">
              <a:alpha val="32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821487801"/>
      </p:ext>
    </p:extLst>
  </p:cSld>
  <p:clrMapOvr>
    <a:masterClrMapping/>
  </p:clrMapOvr>
  <mc:AlternateContent xmlns:mc="http://schemas.openxmlformats.org/markup-compatibility/2006">
    <mc:Choice xmlns:p14="http://schemas.microsoft.com/office/powerpoint/2010/main" Requires="p14">
      <p:transition spd="slow" p14:dur="2000" advTm="22279"/>
    </mc:Choice>
    <mc:Fallback>
      <p:transition spd="slow" advTm="222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5301B-A964-49BD-A5D3-14F14C01C0D4}"/>
              </a:ext>
            </a:extLst>
          </p:cNvPr>
          <p:cNvSpPr>
            <a:spLocks noGrp="1"/>
          </p:cNvSpPr>
          <p:nvPr>
            <p:ph type="title"/>
          </p:nvPr>
        </p:nvSpPr>
        <p:spPr>
          <a:xfrm>
            <a:off x="504122" y="157930"/>
            <a:ext cx="7594908" cy="764512"/>
          </a:xfrm>
          <a:noFill/>
        </p:spPr>
        <p:txBody>
          <a:bodyPr vert="horz" lIns="91440" tIns="45720" rIns="91440" bIns="45720" rtlCol="0" anchor="b">
            <a:normAutofit/>
          </a:bodyPr>
          <a:lstStyle/>
          <a:p>
            <a:r>
              <a:rPr lang="en-US" sz="2800">
                <a:latin typeface="Times New Roman" panose="02020603050405020304" pitchFamily="18" charset="0"/>
                <a:cs typeface="Times New Roman" panose="02020603050405020304" pitchFamily="18" charset="0"/>
              </a:rPr>
              <a:t>2.3 Exploration by computation  </a:t>
            </a:r>
          </a:p>
        </p:txBody>
      </p:sp>
      <p:sp>
        <p:nvSpPr>
          <p:cNvPr id="4" name="TextBox 5">
            <a:extLst>
              <a:ext uri="{FF2B5EF4-FFF2-40B4-BE49-F238E27FC236}">
                <a16:creationId xmlns:a16="http://schemas.microsoft.com/office/drawing/2014/main" id="{F97E9B60-0DD7-4F28-9848-3BA011C3C513}"/>
              </a:ext>
            </a:extLst>
          </p:cNvPr>
          <p:cNvSpPr txBox="1"/>
          <p:nvPr/>
        </p:nvSpPr>
        <p:spPr>
          <a:xfrm>
            <a:off x="896809" y="1168663"/>
            <a:ext cx="305424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2.3.1 descriptive statistics</a:t>
            </a:r>
            <a:endParaRPr lang="en-CN" sz="2000">
              <a:latin typeface="Times New Roman" panose="02020603050405020304" pitchFamily="18" charset="0"/>
              <a:cs typeface="Times New Roman" panose="02020603050405020304" pitchFamily="18" charset="0"/>
            </a:endParaRPr>
          </a:p>
        </p:txBody>
      </p:sp>
      <p:pic>
        <p:nvPicPr>
          <p:cNvPr id="5" name="图片 4" descr="表格&#10;&#10;描述已自动生成">
            <a:extLst>
              <a:ext uri="{FF2B5EF4-FFF2-40B4-BE49-F238E27FC236}">
                <a16:creationId xmlns:a16="http://schemas.microsoft.com/office/drawing/2014/main" id="{96A81C62-5869-4242-B658-96BEF05BB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486" y="1935350"/>
            <a:ext cx="10707028" cy="2987299"/>
          </a:xfrm>
          <a:prstGeom prst="rect">
            <a:avLst/>
          </a:prstGeom>
        </p:spPr>
      </p:pic>
      <p:sp>
        <p:nvSpPr>
          <p:cNvPr id="7" name="文本框 6">
            <a:extLst>
              <a:ext uri="{FF2B5EF4-FFF2-40B4-BE49-F238E27FC236}">
                <a16:creationId xmlns:a16="http://schemas.microsoft.com/office/drawing/2014/main" id="{5E8D2A5E-8CF5-401A-A783-0348F02C183A}"/>
              </a:ext>
            </a:extLst>
          </p:cNvPr>
          <p:cNvSpPr txBox="1"/>
          <p:nvPr/>
        </p:nvSpPr>
        <p:spPr>
          <a:xfrm>
            <a:off x="1478013" y="5227672"/>
            <a:ext cx="8635805" cy="1477328"/>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pPr marL="342900" indent="-342900">
              <a:buFont typeface="Arial" panose="020B0604020202020204" pitchFamily="34" charset="0"/>
              <a:buChar char="•"/>
            </a:pPr>
            <a:r>
              <a:rPr lang="en-US" altLang="zh-CN" sz="1800" dirty="0"/>
              <a:t>Observation: 1. mean -&gt; values of some features are relatively large.</a:t>
            </a:r>
          </a:p>
          <a:p>
            <a:r>
              <a:rPr lang="en-US" altLang="zh-CN" sz="1800" dirty="0"/>
              <a:t>                            2. min &amp; max -&gt; within control</a:t>
            </a:r>
          </a:p>
          <a:p>
            <a:pPr marL="342900" indent="-342900">
              <a:buFont typeface="Arial" panose="020B0604020202020204" pitchFamily="34" charset="0"/>
              <a:buChar char="•"/>
            </a:pPr>
            <a:endParaRPr lang="en-US" altLang="zh-CN" sz="1800" dirty="0"/>
          </a:p>
          <a:p>
            <a:pPr marL="342900" indent="-342900">
              <a:buFont typeface="Arial" panose="020B0604020202020204" pitchFamily="34" charset="0"/>
              <a:buChar char="•"/>
            </a:pPr>
            <a:r>
              <a:rPr lang="en-US" altLang="zh-CN" sz="1800" dirty="0"/>
              <a:t>Suggestion: 1. do data normalization</a:t>
            </a:r>
          </a:p>
          <a:p>
            <a:r>
              <a:rPr lang="en-US" altLang="zh-CN" sz="1800" dirty="0"/>
              <a:t>                          2. min-max normalization may practicable</a:t>
            </a:r>
            <a:endParaRPr lang="zh-CN" altLang="en-US" sz="1800" dirty="0"/>
          </a:p>
        </p:txBody>
      </p:sp>
    </p:spTree>
    <p:custDataLst>
      <p:tags r:id="rId1"/>
    </p:custDataLst>
    <p:extLst>
      <p:ext uri="{BB962C8B-B14F-4D97-AF65-F5344CB8AC3E}">
        <p14:creationId xmlns:p14="http://schemas.microsoft.com/office/powerpoint/2010/main" val="2597418540"/>
      </p:ext>
    </p:extLst>
  </p:cSld>
  <p:clrMapOvr>
    <a:masterClrMapping/>
  </p:clrMapOvr>
  <mc:AlternateContent xmlns:mc="http://schemas.openxmlformats.org/markup-compatibility/2006">
    <mc:Choice xmlns:p14="http://schemas.microsoft.com/office/powerpoint/2010/main" Requires="p14">
      <p:transition spd="slow" p14:dur="2000" advTm="6851"/>
    </mc:Choice>
    <mc:Fallback>
      <p:transition spd="slow" advTm="685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5301B-A964-49BD-A5D3-14F14C01C0D4}"/>
              </a:ext>
            </a:extLst>
          </p:cNvPr>
          <p:cNvSpPr>
            <a:spLocks noGrp="1"/>
          </p:cNvSpPr>
          <p:nvPr>
            <p:ph type="title"/>
          </p:nvPr>
        </p:nvSpPr>
        <p:spPr>
          <a:xfrm>
            <a:off x="504122" y="157930"/>
            <a:ext cx="7594908" cy="764512"/>
          </a:xfrm>
          <a:noFill/>
        </p:spPr>
        <p:txBody>
          <a:bodyPr vert="horz" lIns="91440" tIns="45720" rIns="91440" bIns="45720" rtlCol="0" anchor="b">
            <a:normAutofit/>
          </a:bodyPr>
          <a:lstStyle/>
          <a:p>
            <a:r>
              <a:rPr lang="en-US" sz="2800">
                <a:latin typeface="Times New Roman" panose="02020603050405020304" pitchFamily="18" charset="0"/>
                <a:cs typeface="Times New Roman" panose="02020603050405020304" pitchFamily="18" charset="0"/>
              </a:rPr>
              <a:t>2.3 Exploration by computation  </a:t>
            </a:r>
          </a:p>
        </p:txBody>
      </p:sp>
      <p:sp>
        <p:nvSpPr>
          <p:cNvPr id="4" name="TextBox 5">
            <a:extLst>
              <a:ext uri="{FF2B5EF4-FFF2-40B4-BE49-F238E27FC236}">
                <a16:creationId xmlns:a16="http://schemas.microsoft.com/office/drawing/2014/main" id="{F97E9B60-0DD7-4F28-9848-3BA011C3C513}"/>
              </a:ext>
            </a:extLst>
          </p:cNvPr>
          <p:cNvSpPr txBox="1"/>
          <p:nvPr/>
        </p:nvSpPr>
        <p:spPr>
          <a:xfrm>
            <a:off x="896809" y="1168663"/>
            <a:ext cx="305424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2.3.2 correlation</a:t>
            </a:r>
            <a:endParaRPr lang="en-CN" sz="2000">
              <a:latin typeface="Times New Roman" panose="02020603050405020304" pitchFamily="18" charset="0"/>
              <a:cs typeface="Times New Roman" panose="02020603050405020304" pitchFamily="18" charset="0"/>
            </a:endParaRPr>
          </a:p>
        </p:txBody>
      </p:sp>
      <p:pic>
        <p:nvPicPr>
          <p:cNvPr id="8" name="Picture 3" descr="Chart&#10;&#10;Description automatically generated">
            <a:extLst>
              <a:ext uri="{FF2B5EF4-FFF2-40B4-BE49-F238E27FC236}">
                <a16:creationId xmlns:a16="http://schemas.microsoft.com/office/drawing/2014/main" id="{4D4945A0-4632-45A6-B47D-66DAADC65E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8388" y="1568773"/>
            <a:ext cx="9136075" cy="5276200"/>
          </a:xfrm>
          <a:prstGeom prst="rect">
            <a:avLst/>
          </a:prstGeom>
        </p:spPr>
      </p:pic>
    </p:spTree>
    <p:custDataLst>
      <p:tags r:id="rId1"/>
    </p:custDataLst>
    <p:extLst>
      <p:ext uri="{BB962C8B-B14F-4D97-AF65-F5344CB8AC3E}">
        <p14:creationId xmlns:p14="http://schemas.microsoft.com/office/powerpoint/2010/main" val="1107049827"/>
      </p:ext>
    </p:extLst>
  </p:cSld>
  <p:clrMapOvr>
    <a:masterClrMapping/>
  </p:clrMapOvr>
  <mc:AlternateContent xmlns:mc="http://schemas.openxmlformats.org/markup-compatibility/2006">
    <mc:Choice xmlns:p14="http://schemas.microsoft.com/office/powerpoint/2010/main" Requires="p14">
      <p:transition spd="slow" p14:dur="2000" advTm="5777"/>
    </mc:Choice>
    <mc:Fallback>
      <p:transition spd="slow" advTm="577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5301B-A964-49BD-A5D3-14F14C01C0D4}"/>
              </a:ext>
            </a:extLst>
          </p:cNvPr>
          <p:cNvSpPr>
            <a:spLocks noGrp="1"/>
          </p:cNvSpPr>
          <p:nvPr>
            <p:ph type="title"/>
          </p:nvPr>
        </p:nvSpPr>
        <p:spPr>
          <a:xfrm>
            <a:off x="504122" y="157930"/>
            <a:ext cx="7594908" cy="764512"/>
          </a:xfrm>
          <a:noFill/>
        </p:spPr>
        <p:txBody>
          <a:bodyPr vert="horz" lIns="91440" tIns="45720" rIns="91440" bIns="45720" rtlCol="0" anchor="b">
            <a:normAutofit/>
          </a:bodyPr>
          <a:lstStyle/>
          <a:p>
            <a:r>
              <a:rPr lang="en-US" sz="2800">
                <a:latin typeface="Times New Roman" panose="02020603050405020304" pitchFamily="18" charset="0"/>
                <a:cs typeface="Times New Roman" panose="02020603050405020304" pitchFamily="18" charset="0"/>
              </a:rPr>
              <a:t>2.3 Exploration by computation  </a:t>
            </a:r>
          </a:p>
        </p:txBody>
      </p:sp>
      <p:sp>
        <p:nvSpPr>
          <p:cNvPr id="4" name="TextBox 5">
            <a:extLst>
              <a:ext uri="{FF2B5EF4-FFF2-40B4-BE49-F238E27FC236}">
                <a16:creationId xmlns:a16="http://schemas.microsoft.com/office/drawing/2014/main" id="{F97E9B60-0DD7-4F28-9848-3BA011C3C513}"/>
              </a:ext>
            </a:extLst>
          </p:cNvPr>
          <p:cNvSpPr txBox="1"/>
          <p:nvPr/>
        </p:nvSpPr>
        <p:spPr>
          <a:xfrm>
            <a:off x="896809" y="1168663"/>
            <a:ext cx="305424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2.3.2 correlation</a:t>
            </a:r>
            <a:endParaRPr lang="en-CN" sz="200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E8D2A5E-8CF5-401A-A783-0348F02C183A}"/>
              </a:ext>
            </a:extLst>
          </p:cNvPr>
          <p:cNvSpPr txBox="1"/>
          <p:nvPr/>
        </p:nvSpPr>
        <p:spPr>
          <a:xfrm>
            <a:off x="1478013" y="5227672"/>
            <a:ext cx="8635805" cy="923330"/>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pPr marL="342900" indent="-342900">
              <a:buFont typeface="Arial" panose="020B0604020202020204" pitchFamily="34" charset="0"/>
              <a:buChar char="•"/>
            </a:pPr>
            <a:r>
              <a:rPr lang="en-US" altLang="zh-CN" sz="1800"/>
              <a:t>Threshold =  0.05</a:t>
            </a:r>
          </a:p>
          <a:p>
            <a:endParaRPr lang="en-US" altLang="zh-CN" sz="1800"/>
          </a:p>
          <a:p>
            <a:pPr marL="342900" indent="-342900">
              <a:buFont typeface="Arial" panose="020B0604020202020204" pitchFamily="34" charset="0"/>
              <a:buChar char="•"/>
            </a:pPr>
            <a:r>
              <a:rPr lang="en-US" altLang="zh-CN" sz="1800"/>
              <a:t>Operation: delete the features with &lt; 0.05 correlation</a:t>
            </a:r>
            <a:endParaRPr lang="zh-CN" altLang="en-US" sz="1800"/>
          </a:p>
        </p:txBody>
      </p:sp>
      <p:pic>
        <p:nvPicPr>
          <p:cNvPr id="6" name="图片 5" descr="图表&#10;&#10;描述已自动生成">
            <a:extLst>
              <a:ext uri="{FF2B5EF4-FFF2-40B4-BE49-F238E27FC236}">
                <a16:creationId xmlns:a16="http://schemas.microsoft.com/office/drawing/2014/main" id="{8B0ACF5A-9169-490E-946F-7C2C304128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6857" y="1580257"/>
            <a:ext cx="9358285" cy="3319392"/>
          </a:xfrm>
          <a:prstGeom prst="rect">
            <a:avLst/>
          </a:prstGeom>
        </p:spPr>
      </p:pic>
    </p:spTree>
    <p:custDataLst>
      <p:tags r:id="rId1"/>
    </p:custDataLst>
    <p:extLst>
      <p:ext uri="{BB962C8B-B14F-4D97-AF65-F5344CB8AC3E}">
        <p14:creationId xmlns:p14="http://schemas.microsoft.com/office/powerpoint/2010/main" val="3103453075"/>
      </p:ext>
    </p:extLst>
  </p:cSld>
  <p:clrMapOvr>
    <a:masterClrMapping/>
  </p:clrMapOvr>
  <mc:AlternateContent xmlns:mc="http://schemas.openxmlformats.org/markup-compatibility/2006">
    <mc:Choice xmlns:p14="http://schemas.microsoft.com/office/powerpoint/2010/main" Requires="p14">
      <p:transition spd="slow" p14:dur="2000" advTm="7869"/>
    </mc:Choice>
    <mc:Fallback>
      <p:transition spd="slow" advTm="786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683D9B3A-4174-4028-A20E-79736C3DB360}"/>
              </a:ext>
            </a:extLst>
          </p:cNvPr>
          <p:cNvSpPr txBox="1"/>
          <p:nvPr/>
        </p:nvSpPr>
        <p:spPr>
          <a:xfrm>
            <a:off x="466834" y="328613"/>
            <a:ext cx="4579459" cy="646331"/>
          </a:xfrm>
          <a:prstGeom prst="rect">
            <a:avLst/>
          </a:prstGeom>
          <a:noFill/>
        </p:spPr>
        <p:txBody>
          <a:bodyPr wrap="none" rtlCol="0">
            <a:spAutoFit/>
          </a:bodyPr>
          <a:lstStyle/>
          <a:p>
            <a:r>
              <a:rPr lang="en-US" sz="3600" b="1">
                <a:latin typeface="Times New Roman" panose="02020603050405020304" pitchFamily="18" charset="0"/>
                <a:cs typeface="Times New Roman" panose="02020603050405020304" pitchFamily="18" charset="0"/>
              </a:rPr>
              <a:t>3   Data Preprocessing</a:t>
            </a:r>
          </a:p>
        </p:txBody>
      </p:sp>
      <p:sp>
        <p:nvSpPr>
          <p:cNvPr id="3" name="标题 1">
            <a:extLst>
              <a:ext uri="{FF2B5EF4-FFF2-40B4-BE49-F238E27FC236}">
                <a16:creationId xmlns:a16="http://schemas.microsoft.com/office/drawing/2014/main" id="{4143FE36-6866-419E-8AF9-BAB9070F81F3}"/>
              </a:ext>
            </a:extLst>
          </p:cNvPr>
          <p:cNvSpPr>
            <a:spLocks noGrp="1"/>
          </p:cNvSpPr>
          <p:nvPr>
            <p:ph type="title"/>
          </p:nvPr>
        </p:nvSpPr>
        <p:spPr>
          <a:xfrm>
            <a:off x="725578" y="974944"/>
            <a:ext cx="5852454" cy="764512"/>
          </a:xfrm>
          <a:noFill/>
        </p:spPr>
        <p:txBody>
          <a:bodyPr vert="horz" lIns="91440" tIns="45720" rIns="91440" bIns="45720" rtlCol="0" anchor="b">
            <a:normAutofit/>
          </a:bodyPr>
          <a:lstStyle/>
          <a:p>
            <a:r>
              <a:rPr lang="en-US" sz="2800">
                <a:latin typeface="Times New Roman" panose="02020603050405020304" pitchFamily="18" charset="0"/>
                <a:cs typeface="Times New Roman" panose="02020603050405020304" pitchFamily="18" charset="0"/>
              </a:rPr>
              <a:t>3.1 D</a:t>
            </a:r>
            <a:r>
              <a:rPr lang="en-US" altLang="zh-CN" sz="2800">
                <a:latin typeface="Times New Roman" panose="02020603050405020304" pitchFamily="18" charset="0"/>
                <a:cs typeface="Times New Roman" panose="02020603050405020304" pitchFamily="18" charset="0"/>
              </a:rPr>
              <a:t>ata cleaning</a:t>
            </a:r>
            <a:r>
              <a:rPr lang="en-US" sz="2800">
                <a:latin typeface="Times New Roman" panose="02020603050405020304" pitchFamily="18" charset="0"/>
                <a:cs typeface="Times New Roman" panose="02020603050405020304" pitchFamily="18" charset="0"/>
              </a:rPr>
              <a:t> </a:t>
            </a:r>
          </a:p>
        </p:txBody>
      </p:sp>
      <p:sp>
        <p:nvSpPr>
          <p:cNvPr id="5" name="TextBox 5">
            <a:extLst>
              <a:ext uri="{FF2B5EF4-FFF2-40B4-BE49-F238E27FC236}">
                <a16:creationId xmlns:a16="http://schemas.microsoft.com/office/drawing/2014/main" id="{8F32AB81-13FC-4AC8-9683-E891AAA6639C}"/>
              </a:ext>
            </a:extLst>
          </p:cNvPr>
          <p:cNvSpPr txBox="1"/>
          <p:nvPr/>
        </p:nvSpPr>
        <p:spPr>
          <a:xfrm>
            <a:off x="1118265" y="1985677"/>
            <a:ext cx="305424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3.1.1 </a:t>
            </a:r>
            <a:r>
              <a:rPr lang="en-US" altLang="zh-CN" sz="2000">
                <a:latin typeface="Times New Roman" panose="02020603050405020304" pitchFamily="18" charset="0"/>
                <a:cs typeface="Times New Roman" panose="02020603050405020304" pitchFamily="18" charset="0"/>
              </a:rPr>
              <a:t>remove outliers</a:t>
            </a:r>
            <a:endParaRPr lang="en-CN" sz="200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7511928A-B8D4-4F06-AEE5-473C2EF019FC}"/>
              </a:ext>
            </a:extLst>
          </p:cNvPr>
          <p:cNvSpPr txBox="1"/>
          <p:nvPr/>
        </p:nvSpPr>
        <p:spPr>
          <a:xfrm>
            <a:off x="1727395" y="2694016"/>
            <a:ext cx="5319939" cy="923330"/>
          </a:xfrm>
          <a:prstGeom prst="rect">
            <a:avLst/>
          </a:prstGeom>
          <a:noFill/>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pPr marL="342900" indent="-342900">
              <a:buFont typeface="Arial" panose="020B0604020202020204" pitchFamily="34" charset="0"/>
              <a:buChar char="•"/>
            </a:pPr>
            <a:r>
              <a:rPr lang="en-US" altLang="zh-CN" sz="1800"/>
              <a:t>Features: “</a:t>
            </a:r>
            <a:r>
              <a:rPr lang="en-US" altLang="zh-CN" sz="1800" err="1"/>
              <a:t>SalePrice</a:t>
            </a:r>
            <a:r>
              <a:rPr lang="en-US" altLang="zh-CN" sz="1800"/>
              <a:t>” versus “</a:t>
            </a:r>
            <a:r>
              <a:rPr lang="en-US" altLang="zh-CN" sz="1800" err="1"/>
              <a:t>GrLivArea</a:t>
            </a:r>
            <a:r>
              <a:rPr lang="en-US" altLang="zh-CN" sz="1800"/>
              <a:t>”</a:t>
            </a:r>
          </a:p>
          <a:p>
            <a:pPr marL="342900" indent="-342900">
              <a:buFont typeface="Arial" panose="020B0604020202020204" pitchFamily="34" charset="0"/>
              <a:buChar char="•"/>
            </a:pPr>
            <a:endParaRPr lang="en-US" altLang="zh-CN" sz="1800"/>
          </a:p>
          <a:p>
            <a:pPr marL="342900" indent="-342900">
              <a:buFont typeface="Arial" panose="020B0604020202020204" pitchFamily="34" charset="0"/>
              <a:buChar char="•"/>
            </a:pPr>
            <a:r>
              <a:rPr lang="en-US" altLang="zh-CN" sz="1800"/>
              <a:t>Criteria: </a:t>
            </a:r>
            <a:r>
              <a:rPr lang="en-US" altLang="zh-CN" sz="1800" err="1"/>
              <a:t>GriLivArea</a:t>
            </a:r>
            <a:r>
              <a:rPr lang="en-US" altLang="zh-CN" sz="1800"/>
              <a:t> &lt; 4000</a:t>
            </a:r>
            <a:endParaRPr lang="zh-CN" altLang="en-US" sz="1800"/>
          </a:p>
        </p:txBody>
      </p:sp>
      <p:pic>
        <p:nvPicPr>
          <p:cNvPr id="7" name="图片 6" descr="图表, 散点图&#10;&#10;描述已自动生成">
            <a:extLst>
              <a:ext uri="{FF2B5EF4-FFF2-40B4-BE49-F238E27FC236}">
                <a16:creationId xmlns:a16="http://schemas.microsoft.com/office/drawing/2014/main" id="{61C6D8E6-2D57-42C4-9E24-F39FB30E6A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7395" y="3830358"/>
            <a:ext cx="4650115" cy="2952182"/>
          </a:xfrm>
          <a:prstGeom prst="rect">
            <a:avLst/>
          </a:prstGeom>
        </p:spPr>
      </p:pic>
      <p:sp>
        <p:nvSpPr>
          <p:cNvPr id="11" name="矩形 10">
            <a:extLst>
              <a:ext uri="{FF2B5EF4-FFF2-40B4-BE49-F238E27FC236}">
                <a16:creationId xmlns:a16="http://schemas.microsoft.com/office/drawing/2014/main" id="{6395AB1A-8E19-4F25-A1C0-91BE60EF3C51}"/>
              </a:ext>
            </a:extLst>
          </p:cNvPr>
          <p:cNvSpPr/>
          <p:nvPr/>
        </p:nvSpPr>
        <p:spPr>
          <a:xfrm>
            <a:off x="5014239" y="4131811"/>
            <a:ext cx="79341" cy="698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0000"/>
              </a:solidFill>
            </a:endParaRPr>
          </a:p>
        </p:txBody>
      </p:sp>
      <p:sp>
        <p:nvSpPr>
          <p:cNvPr id="14" name="矩形 13">
            <a:extLst>
              <a:ext uri="{FF2B5EF4-FFF2-40B4-BE49-F238E27FC236}">
                <a16:creationId xmlns:a16="http://schemas.microsoft.com/office/drawing/2014/main" id="{CC93DDD0-E382-4586-AD77-6061CB77C198}"/>
              </a:ext>
            </a:extLst>
          </p:cNvPr>
          <p:cNvSpPr/>
          <p:nvPr/>
        </p:nvSpPr>
        <p:spPr>
          <a:xfrm>
            <a:off x="5131128" y="4151048"/>
            <a:ext cx="79341" cy="698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0000"/>
              </a:solidFill>
            </a:endParaRPr>
          </a:p>
        </p:txBody>
      </p:sp>
      <p:sp>
        <p:nvSpPr>
          <p:cNvPr id="15" name="矩形 14">
            <a:extLst>
              <a:ext uri="{FF2B5EF4-FFF2-40B4-BE49-F238E27FC236}">
                <a16:creationId xmlns:a16="http://schemas.microsoft.com/office/drawing/2014/main" id="{F7E2A00C-6FDF-437E-B175-AC413605991B}"/>
              </a:ext>
            </a:extLst>
          </p:cNvPr>
          <p:cNvSpPr/>
          <p:nvPr/>
        </p:nvSpPr>
        <p:spPr>
          <a:xfrm>
            <a:off x="5248016" y="5794896"/>
            <a:ext cx="79341" cy="698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0000"/>
              </a:solidFill>
            </a:endParaRPr>
          </a:p>
        </p:txBody>
      </p:sp>
      <p:sp>
        <p:nvSpPr>
          <p:cNvPr id="16" name="矩形 15">
            <a:extLst>
              <a:ext uri="{FF2B5EF4-FFF2-40B4-BE49-F238E27FC236}">
                <a16:creationId xmlns:a16="http://schemas.microsoft.com/office/drawing/2014/main" id="{311B1A26-7AFB-4ADE-BB45-28A8F44EEA86}"/>
              </a:ext>
            </a:extLst>
          </p:cNvPr>
          <p:cNvSpPr/>
          <p:nvPr/>
        </p:nvSpPr>
        <p:spPr>
          <a:xfrm>
            <a:off x="5817669" y="5874178"/>
            <a:ext cx="79341" cy="698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0000"/>
              </a:solidFill>
            </a:endParaRPr>
          </a:p>
        </p:txBody>
      </p:sp>
      <p:sp>
        <p:nvSpPr>
          <p:cNvPr id="17" name="矩形 16">
            <a:extLst>
              <a:ext uri="{FF2B5EF4-FFF2-40B4-BE49-F238E27FC236}">
                <a16:creationId xmlns:a16="http://schemas.microsoft.com/office/drawing/2014/main" id="{58154AEF-4B63-4474-852C-9D6F39B7B0D4}"/>
              </a:ext>
            </a:extLst>
          </p:cNvPr>
          <p:cNvSpPr/>
          <p:nvPr/>
        </p:nvSpPr>
        <p:spPr>
          <a:xfrm>
            <a:off x="6112111" y="4031196"/>
            <a:ext cx="79341" cy="698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0000"/>
              </a:solidFill>
            </a:endParaRPr>
          </a:p>
        </p:txBody>
      </p:sp>
    </p:spTree>
    <p:custDataLst>
      <p:tags r:id="rId1"/>
    </p:custDataLst>
    <p:extLst>
      <p:ext uri="{BB962C8B-B14F-4D97-AF65-F5344CB8AC3E}">
        <p14:creationId xmlns:p14="http://schemas.microsoft.com/office/powerpoint/2010/main" val="566219805"/>
      </p:ext>
    </p:extLst>
  </p:cSld>
  <p:clrMapOvr>
    <a:masterClrMapping/>
  </p:clrMapOvr>
  <mc:AlternateContent xmlns:mc="http://schemas.openxmlformats.org/markup-compatibility/2006">
    <mc:Choice xmlns:p14="http://schemas.microsoft.com/office/powerpoint/2010/main" Requires="p14">
      <p:transition spd="slow" p14:dur="2000" advTm="17912"/>
    </mc:Choice>
    <mc:Fallback>
      <p:transition spd="slow" advTm="179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1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5.2|9.6|10.4"/>
</p:tagLst>
</file>

<file path=ppt/tags/tag10.xml><?xml version="1.0" encoding="utf-8"?>
<p:tagLst xmlns:a="http://schemas.openxmlformats.org/drawingml/2006/main" xmlns:r="http://schemas.openxmlformats.org/officeDocument/2006/relationships" xmlns:p="http://schemas.openxmlformats.org/presentationml/2006/main">
  <p:tag name="TIMING" val="|6.7|8"/>
</p:tagLst>
</file>

<file path=ppt/tags/tag11.xml><?xml version="1.0" encoding="utf-8"?>
<p:tagLst xmlns:a="http://schemas.openxmlformats.org/drawingml/2006/main" xmlns:r="http://schemas.openxmlformats.org/officeDocument/2006/relationships" xmlns:p="http://schemas.openxmlformats.org/presentationml/2006/main">
  <p:tag name="TIMING" val="|11.7|9.7"/>
</p:tagLst>
</file>

<file path=ppt/tags/tag2.xml><?xml version="1.0" encoding="utf-8"?>
<p:tagLst xmlns:a="http://schemas.openxmlformats.org/drawingml/2006/main" xmlns:r="http://schemas.openxmlformats.org/officeDocument/2006/relationships" xmlns:p="http://schemas.openxmlformats.org/presentationml/2006/main">
  <p:tag name="TIMING" val="|3.8|1.2"/>
</p:tagLst>
</file>

<file path=ppt/tags/tag3.xml><?xml version="1.0" encoding="utf-8"?>
<p:tagLst xmlns:a="http://schemas.openxmlformats.org/drawingml/2006/main" xmlns:r="http://schemas.openxmlformats.org/officeDocument/2006/relationships" xmlns:p="http://schemas.openxmlformats.org/presentationml/2006/main">
  <p:tag name="TIMING" val="|1.5"/>
</p:tagLst>
</file>

<file path=ppt/tags/tag4.xml><?xml version="1.0" encoding="utf-8"?>
<p:tagLst xmlns:a="http://schemas.openxmlformats.org/drawingml/2006/main" xmlns:r="http://schemas.openxmlformats.org/officeDocument/2006/relationships" xmlns:p="http://schemas.openxmlformats.org/presentationml/2006/main">
  <p:tag name="TIMING" val="|1.5"/>
</p:tagLst>
</file>

<file path=ppt/tags/tag5.xml><?xml version="1.0" encoding="utf-8"?>
<p:tagLst xmlns:a="http://schemas.openxmlformats.org/drawingml/2006/main" xmlns:r="http://schemas.openxmlformats.org/officeDocument/2006/relationships" xmlns:p="http://schemas.openxmlformats.org/presentationml/2006/main">
  <p:tag name="TIMING" val="|1.5"/>
</p:tagLst>
</file>

<file path=ppt/tags/tag6.xml><?xml version="1.0" encoding="utf-8"?>
<p:tagLst xmlns:a="http://schemas.openxmlformats.org/drawingml/2006/main" xmlns:r="http://schemas.openxmlformats.org/officeDocument/2006/relationships" xmlns:p="http://schemas.openxmlformats.org/presentationml/2006/main">
  <p:tag name="TIMING" val="|14.6"/>
</p:tagLst>
</file>

<file path=ppt/tags/tag7.xml><?xml version="1.0" encoding="utf-8"?>
<p:tagLst xmlns:a="http://schemas.openxmlformats.org/drawingml/2006/main" xmlns:r="http://schemas.openxmlformats.org/officeDocument/2006/relationships" xmlns:p="http://schemas.openxmlformats.org/presentationml/2006/main">
  <p:tag name="TIMING" val="|1.5"/>
</p:tagLst>
</file>

<file path=ppt/tags/tag8.xml><?xml version="1.0" encoding="utf-8"?>
<p:tagLst xmlns:a="http://schemas.openxmlformats.org/drawingml/2006/main" xmlns:r="http://schemas.openxmlformats.org/officeDocument/2006/relationships" xmlns:p="http://schemas.openxmlformats.org/presentationml/2006/main">
  <p:tag name="TIMING" val="|5.5|7.7|18.4|8"/>
</p:tagLst>
</file>

<file path=ppt/tags/tag9.xml><?xml version="1.0" encoding="utf-8"?>
<p:tagLst xmlns:a="http://schemas.openxmlformats.org/drawingml/2006/main" xmlns:r="http://schemas.openxmlformats.org/officeDocument/2006/relationships" xmlns:p="http://schemas.openxmlformats.org/presentationml/2006/main">
  <p:tag name="TIMING" val="|12.7|2|1.3|2.4|4.3|0.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88850CE7BE904E92BD90E156B263EC" ma:contentTypeVersion="2" ma:contentTypeDescription="Create a new document." ma:contentTypeScope="" ma:versionID="798e076a53b7f6a913d8653101ca381a">
  <xsd:schema xmlns:xsd="http://www.w3.org/2001/XMLSchema" xmlns:xs="http://www.w3.org/2001/XMLSchema" xmlns:p="http://schemas.microsoft.com/office/2006/metadata/properties" xmlns:ns2="f85137ac-f067-4abc-bb22-7a92c3219eb4" targetNamespace="http://schemas.microsoft.com/office/2006/metadata/properties" ma:root="true" ma:fieldsID="63358f53db8bb552cb8ac1b433da6deb" ns2:_="">
    <xsd:import namespace="f85137ac-f067-4abc-bb22-7a92c3219e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137ac-f067-4abc-bb22-7a92c3219e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854451-9BED-4947-B2B5-21DCA619C3A4}">
  <ds:schemaRefs>
    <ds:schemaRef ds:uri="http://schemas.microsoft.com/sharepoint/v3/contenttype/forms"/>
  </ds:schemaRefs>
</ds:datastoreItem>
</file>

<file path=customXml/itemProps2.xml><?xml version="1.0" encoding="utf-8"?>
<ds:datastoreItem xmlns:ds="http://schemas.openxmlformats.org/officeDocument/2006/customXml" ds:itemID="{815EA8D5-EB3B-4D47-B69D-287F6F67DCBB}">
  <ds:schemaRefs>
    <ds:schemaRef ds:uri="f85137ac-f067-4abc-bb22-7a92c3219eb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8DB993E-2E9E-4F73-AE47-63BB5AE5C7E8}">
  <ds:schemaRefs>
    <ds:schemaRef ds:uri="f85137ac-f067-4abc-bb22-7a92c3219eb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TotalTime>
  <Words>2761</Words>
  <Application>Microsoft Macintosh PowerPoint</Application>
  <PresentationFormat>宽屏</PresentationFormat>
  <Paragraphs>368</Paragraphs>
  <Slides>28</Slides>
  <Notes>27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Arial</vt:lpstr>
      <vt:lpstr>Calibri</vt:lpstr>
      <vt:lpstr>Calibri Light</vt:lpstr>
      <vt:lpstr>Cambria Math</vt:lpstr>
      <vt:lpstr>Courier New</vt:lpstr>
      <vt:lpstr>Times New Roman</vt:lpstr>
      <vt:lpstr>Office 主题​​</vt:lpstr>
      <vt:lpstr>COMP4433 Competition</vt:lpstr>
      <vt:lpstr>1.1 Competition result  </vt:lpstr>
      <vt:lpstr>1.2 Project overview  </vt:lpstr>
      <vt:lpstr>2.1 Data Overview</vt:lpstr>
      <vt:lpstr>2.2 Observation by manual observation  </vt:lpstr>
      <vt:lpstr>2.3 Exploration by computation  </vt:lpstr>
      <vt:lpstr>2.3 Exploration by computation  </vt:lpstr>
      <vt:lpstr>2.3 Exploration by computation  </vt:lpstr>
      <vt:lpstr>3.1 Data cleaning </vt:lpstr>
      <vt:lpstr>3.1 Data cleaning  </vt:lpstr>
      <vt:lpstr>3.1 Data cleaning  </vt:lpstr>
      <vt:lpstr>3.1 Data cleaning  </vt:lpstr>
      <vt:lpstr>3.2 Data transformation  </vt:lpstr>
      <vt:lpstr>3.2 Data transformation  </vt:lpstr>
      <vt:lpstr>PowerPoint 演示文稿</vt:lpstr>
      <vt:lpstr>PowerPoint 演示文稿</vt:lpstr>
      <vt:lpstr>PowerPoint 演示文稿</vt:lpstr>
      <vt:lpstr>PowerPoint 演示文稿</vt:lpstr>
      <vt:lpstr>4.2.2 Eliminate based on RF feature_importance and LR coefficients </vt:lpstr>
      <vt:lpstr>4.2.2 Eliminate based on RF feature_importance and LR coefficients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 Xin Di [Student]</dc:creator>
  <cp:lastModifiedBy>WANG, He Wei [Student]</cp:lastModifiedBy>
  <cp:revision>3</cp:revision>
  <dcterms:created xsi:type="dcterms:W3CDTF">2020-05-15T06:51:31Z</dcterms:created>
  <dcterms:modified xsi:type="dcterms:W3CDTF">2021-11-20T15:40:08Z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0x010100F588850CE7BE904E92BD90E156B263EC</vt:lpwstr>
  </property>
</Properties>
</file>