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Average"/>
      <p:regular r:id="rId39"/>
    </p:embeddedFont>
    <p:embeddedFont>
      <p:font typeface="Helvetica Neue"/>
      <p:regular r:id="rId40"/>
      <p:bold r:id="rId41"/>
      <p:italic r:id="rId42"/>
      <p:bold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6.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8.xml"/><Relationship Id="rId44" Type="http://schemas.openxmlformats.org/officeDocument/2006/relationships/font" Target="fonts/Oswald-regular.fntdata"/><Relationship Id="rId21" Type="http://schemas.openxmlformats.org/officeDocument/2006/relationships/slide" Target="slides/slide17.xml"/><Relationship Id="rId43" Type="http://schemas.openxmlformats.org/officeDocument/2006/relationships/font" Target="fonts/HelveticaNeue-boldItalic.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Average-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a30903541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a30903541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a30903541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a30903541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a30903541_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a30903541_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a30903541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a30903541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a30903541_8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a30903541_8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3090354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3090354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a30903541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a30903541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a30903541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a30903541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30903541_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30903541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a30903541_8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a30903541_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3090354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3090354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a30903541_8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a30903541_8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30903541_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30903541_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a3090354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3090354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3090354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3090354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a3090354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a3090354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3090354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3090354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3090354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3090354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a3090354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a3090354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a3090354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a3090354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3090354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3090354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a3090354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a3090354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a3090354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a3090354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a3090354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a3090354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a3090354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a3090354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a3090354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a3090354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a3090354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a3090354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30903541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30903541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30903541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a30903541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30903541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30903541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a30903541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a30903541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30903541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30903541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30903541_8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30903541_8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Term Project - Phase </a:t>
            </a:r>
            <a:r>
              <a:rPr lang="en"/>
              <a:t>II </a:t>
            </a:r>
            <a:endParaRPr/>
          </a:p>
          <a:p>
            <a:pPr indent="0" lvl="0" marL="0" rtl="0" algn="ctr">
              <a:spcBef>
                <a:spcPts val="0"/>
              </a:spcBef>
              <a:spcAft>
                <a:spcPts val="0"/>
              </a:spcAft>
              <a:buNone/>
            </a:pPr>
            <a:r>
              <a:rPr lang="en"/>
              <a:t>Presentation</a:t>
            </a:r>
            <a:endParaRPr/>
          </a:p>
        </p:txBody>
      </p:sp>
      <p:sp>
        <p:nvSpPr>
          <p:cNvPr id="60" name="Google Shape;60;p13"/>
          <p:cNvSpPr txBox="1"/>
          <p:nvPr>
            <p:ph idx="1" type="subTitle"/>
          </p:nvPr>
        </p:nvSpPr>
        <p:spPr>
          <a:xfrm>
            <a:off x="311700" y="3049350"/>
            <a:ext cx="8520600" cy="8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ECE 445 (ML for ENGG):</a:t>
            </a:r>
            <a:endParaRPr sz="1800"/>
          </a:p>
          <a:p>
            <a:pPr indent="0" lvl="0" marL="0" rtl="0" algn="ctr">
              <a:spcBef>
                <a:spcPts val="0"/>
              </a:spcBef>
              <a:spcAft>
                <a:spcPts val="0"/>
              </a:spcAft>
              <a:buNone/>
            </a:pPr>
            <a:r>
              <a:rPr lang="en" sz="1800"/>
              <a:t>Akshitha Ajayan		</a:t>
            </a:r>
            <a:r>
              <a:rPr lang="en" sz="1800"/>
              <a:t>Eric Jiang		</a:t>
            </a:r>
            <a:r>
              <a:rPr lang="en" sz="1800"/>
              <a:t>Safa Shaikh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aims to estimate the y=X*w function</a:t>
            </a:r>
            <a:endParaRPr/>
          </a:p>
          <a:p>
            <a:pPr indent="-342900" lvl="0" marL="457200" rtl="0" algn="l">
              <a:spcBef>
                <a:spcPts val="0"/>
              </a:spcBef>
              <a:spcAft>
                <a:spcPts val="0"/>
              </a:spcAft>
              <a:buSzPts val="1800"/>
              <a:buChar char="●"/>
            </a:pPr>
            <a:r>
              <a:rPr lang="en"/>
              <a:t>RR estimates w using the following equation: (XX</a:t>
            </a:r>
            <a:r>
              <a:rPr baseline="30000" lang="en"/>
              <a:t>T</a:t>
            </a:r>
            <a:r>
              <a:rPr lang="en"/>
              <a:t>X+ƛI)</a:t>
            </a:r>
            <a:r>
              <a:rPr baseline="30000" lang="en"/>
              <a:t>-1</a:t>
            </a:r>
            <a:r>
              <a:rPr lang="en"/>
              <a:t>X</a:t>
            </a:r>
            <a:r>
              <a:rPr baseline="30000" lang="en"/>
              <a:t>T</a:t>
            </a:r>
            <a:r>
              <a:rPr lang="en"/>
              <a:t>y</a:t>
            </a:r>
            <a:endParaRPr/>
          </a:p>
          <a:p>
            <a:pPr indent="-317500" lvl="1" marL="914400" rtl="0" algn="l">
              <a:spcBef>
                <a:spcPts val="0"/>
              </a:spcBef>
              <a:spcAft>
                <a:spcPts val="0"/>
              </a:spcAft>
              <a:buSzPts val="1400"/>
              <a:buChar char="○"/>
            </a:pPr>
            <a:r>
              <a:rPr lang="en"/>
              <a:t>X is the training data appended with a column of ones, y is the target values for the training data</a:t>
            </a:r>
            <a:endParaRPr/>
          </a:p>
          <a:p>
            <a:pPr indent="-342900" lvl="0" marL="457200" rtl="0" algn="l">
              <a:spcBef>
                <a:spcPts val="0"/>
              </a:spcBef>
              <a:spcAft>
                <a:spcPts val="0"/>
              </a:spcAft>
              <a:buSzPts val="1800"/>
              <a:buChar char="●"/>
            </a:pPr>
            <a:r>
              <a:rPr lang="en"/>
              <a:t>Run our test data using y=X*w_hat and check errors </a:t>
            </a:r>
            <a:endParaRPr/>
          </a:p>
          <a:p>
            <a:pPr indent="-342900" lvl="0" marL="457200" rtl="0" algn="l">
              <a:spcBef>
                <a:spcPts val="0"/>
              </a:spcBef>
              <a:spcAft>
                <a:spcPts val="0"/>
              </a:spcAft>
              <a:buSzPts val="1800"/>
              <a:buChar char="●"/>
            </a:pPr>
            <a:r>
              <a:rPr lang="en"/>
              <a:t>Again used K fold CV</a:t>
            </a:r>
            <a:endParaRPr/>
          </a:p>
        </p:txBody>
      </p:sp>
      <p:pic>
        <p:nvPicPr>
          <p:cNvPr id="118" name="Google Shape;118;p22"/>
          <p:cNvPicPr preferRelativeResize="0"/>
          <p:nvPr/>
        </p:nvPicPr>
        <p:blipFill>
          <a:blip r:embed="rId3">
            <a:alphaModFix/>
          </a:blip>
          <a:stretch>
            <a:fillRect/>
          </a:stretch>
        </p:blipFill>
        <p:spPr>
          <a:xfrm>
            <a:off x="311700" y="2838825"/>
            <a:ext cx="8337575" cy="186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Regression Results</a:t>
            </a:r>
            <a:endParaRPr/>
          </a:p>
        </p:txBody>
      </p:sp>
      <p:pic>
        <p:nvPicPr>
          <p:cNvPr id="124" name="Google Shape;124;p23"/>
          <p:cNvPicPr preferRelativeResize="0"/>
          <p:nvPr/>
        </p:nvPicPr>
        <p:blipFill>
          <a:blip r:embed="rId3">
            <a:alphaModFix/>
          </a:blip>
          <a:stretch>
            <a:fillRect/>
          </a:stretch>
        </p:blipFill>
        <p:spPr>
          <a:xfrm>
            <a:off x="2147875" y="1182025"/>
            <a:ext cx="4848225" cy="336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Trees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Trees take data in space R^M and partition the region in a greedy fashion. Binary splits are used to partition the region into R1 and R2 based on condition:</a:t>
            </a:r>
            <a:endParaRPr/>
          </a:p>
          <a:p>
            <a:pPr indent="-317500" lvl="1" marL="914400" rtl="0" algn="l">
              <a:spcBef>
                <a:spcPts val="0"/>
              </a:spcBef>
              <a:spcAft>
                <a:spcPts val="0"/>
              </a:spcAft>
              <a:buSzPts val="1400"/>
              <a:buChar char="○"/>
            </a:pPr>
            <a:r>
              <a:rPr lang="en"/>
              <a:t>R1(j,s) = {x: xj&lt;s}</a:t>
            </a:r>
            <a:endParaRPr/>
          </a:p>
          <a:p>
            <a:pPr indent="-317500" lvl="1" marL="914400" rtl="0" algn="l">
              <a:spcBef>
                <a:spcPts val="0"/>
              </a:spcBef>
              <a:spcAft>
                <a:spcPts val="0"/>
              </a:spcAft>
              <a:buSzPts val="1400"/>
              <a:buChar char="○"/>
            </a:pPr>
            <a:r>
              <a:rPr lang="en"/>
              <a:t>R2(j,s) = {x: xj &gt;= s}</a:t>
            </a:r>
            <a:endParaRPr/>
          </a:p>
          <a:p>
            <a:pPr indent="-342900" lvl="0" marL="457200" rtl="0" algn="l">
              <a:spcBef>
                <a:spcPts val="0"/>
              </a:spcBef>
              <a:spcAft>
                <a:spcPts val="0"/>
              </a:spcAft>
              <a:buSzPts val="1800"/>
              <a:buChar char="●"/>
            </a:pPr>
            <a:r>
              <a:rPr lang="en"/>
              <a:t>We keep splitting until the number of samples in each region drop below a threshold</a:t>
            </a:r>
            <a:endParaRPr/>
          </a:p>
          <a:p>
            <a:pPr indent="-342900" lvl="0" marL="457200" rtl="0" algn="l">
              <a:spcBef>
                <a:spcPts val="0"/>
              </a:spcBef>
              <a:spcAft>
                <a:spcPts val="0"/>
              </a:spcAft>
              <a:buSzPts val="1800"/>
              <a:buChar char="●"/>
            </a:pPr>
            <a:r>
              <a:rPr lang="en"/>
              <a:t>Then we take an average of the samples in the region and use that as an estimate for target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random split					On validation data after k-fold CV (error= 0.16)</a:t>
            </a:r>
            <a:endParaRPr/>
          </a:p>
        </p:txBody>
      </p:sp>
      <p:pic>
        <p:nvPicPr>
          <p:cNvPr id="137" name="Google Shape;137;p25"/>
          <p:cNvPicPr preferRelativeResize="0"/>
          <p:nvPr/>
        </p:nvPicPr>
        <p:blipFill>
          <a:blip r:embed="rId3">
            <a:alphaModFix/>
          </a:blip>
          <a:stretch>
            <a:fillRect/>
          </a:stretch>
        </p:blipFill>
        <p:spPr>
          <a:xfrm>
            <a:off x="228546" y="1628696"/>
            <a:ext cx="4354250" cy="3250550"/>
          </a:xfrm>
          <a:prstGeom prst="rect">
            <a:avLst/>
          </a:prstGeom>
          <a:noFill/>
          <a:ln>
            <a:noFill/>
          </a:ln>
        </p:spPr>
      </p:pic>
      <p:pic>
        <p:nvPicPr>
          <p:cNvPr id="138" name="Google Shape;138;p25"/>
          <p:cNvPicPr preferRelativeResize="0"/>
          <p:nvPr/>
        </p:nvPicPr>
        <p:blipFill>
          <a:blip r:embed="rId4">
            <a:alphaModFix/>
          </a:blip>
          <a:stretch>
            <a:fillRect/>
          </a:stretch>
        </p:blipFill>
        <p:spPr>
          <a:xfrm>
            <a:off x="4638460" y="1628700"/>
            <a:ext cx="4363065" cy="325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Least Squares and Ridge Regression had very similar errors </a:t>
            </a:r>
            <a:endParaRPr/>
          </a:p>
          <a:p>
            <a:pPr indent="-342900" lvl="0" marL="457200" rtl="0" algn="l">
              <a:spcBef>
                <a:spcPts val="0"/>
              </a:spcBef>
              <a:spcAft>
                <a:spcPts val="0"/>
              </a:spcAft>
              <a:buSzPts val="1800"/>
              <a:buChar char="●"/>
            </a:pPr>
            <a:r>
              <a:rPr lang="en"/>
              <a:t>Regression trees had a much better result compared to LS and RR (~0.16 vs ~0.90)</a:t>
            </a:r>
            <a:endParaRPr/>
          </a:p>
          <a:p>
            <a:pPr indent="-342900" lvl="0" marL="457200" rtl="0" algn="l">
              <a:spcBef>
                <a:spcPts val="0"/>
              </a:spcBef>
              <a:spcAft>
                <a:spcPts val="0"/>
              </a:spcAft>
              <a:buSzPts val="1800"/>
              <a:buChar char="●"/>
            </a:pPr>
            <a:r>
              <a:rPr lang="en"/>
              <a:t>K fold CV insured that we weren’t overfitting to our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Fruits 360°</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dataset contains images of various fruits - we chose to develop a classifier to differentiate between bananas, limes, and pineapple.</a:t>
            </a:r>
            <a:endParaRPr/>
          </a:p>
          <a:p>
            <a:pPr indent="-342900" lvl="0" marL="457200" rtl="0" algn="l">
              <a:spcBef>
                <a:spcPts val="0"/>
              </a:spcBef>
              <a:spcAft>
                <a:spcPts val="0"/>
              </a:spcAft>
              <a:buSzPts val="1800"/>
              <a:buChar char="●"/>
            </a:pPr>
            <a:r>
              <a:rPr lang="en"/>
              <a:t>Because the data was in image form, we had to flatten the RGB images and perform PCA.</a:t>
            </a:r>
            <a:endParaRPr/>
          </a:p>
          <a:p>
            <a:pPr indent="-342900" lvl="0" marL="457200" rtl="0" algn="l">
              <a:spcBef>
                <a:spcPts val="0"/>
              </a:spcBef>
              <a:spcAft>
                <a:spcPts val="0"/>
              </a:spcAft>
              <a:buSzPts val="1800"/>
              <a:buChar char="●"/>
            </a:pPr>
            <a:r>
              <a:rPr lang="en"/>
              <a:t>We found that using the top 50 components would encompass 96.4% of the features. </a:t>
            </a:r>
            <a:endParaRPr/>
          </a:p>
        </p:txBody>
      </p:sp>
      <p:pic>
        <p:nvPicPr>
          <p:cNvPr id="151" name="Google Shape;151;p27"/>
          <p:cNvPicPr preferRelativeResize="0"/>
          <p:nvPr/>
        </p:nvPicPr>
        <p:blipFill>
          <a:blip r:embed="rId3">
            <a:alphaModFix/>
          </a:blip>
          <a:stretch>
            <a:fillRect/>
          </a:stretch>
        </p:blipFill>
        <p:spPr>
          <a:xfrm>
            <a:off x="5901921" y="2897971"/>
            <a:ext cx="3242075" cy="2245525"/>
          </a:xfrm>
          <a:prstGeom prst="rect">
            <a:avLst/>
          </a:prstGeom>
          <a:noFill/>
          <a:ln>
            <a:noFill/>
          </a:ln>
        </p:spPr>
      </p:pic>
      <p:pic>
        <p:nvPicPr>
          <p:cNvPr id="152" name="Google Shape;152;p27"/>
          <p:cNvPicPr preferRelativeResize="0"/>
          <p:nvPr/>
        </p:nvPicPr>
        <p:blipFill>
          <a:blip r:embed="rId4">
            <a:alphaModFix/>
          </a:blip>
          <a:stretch>
            <a:fillRect/>
          </a:stretch>
        </p:blipFill>
        <p:spPr>
          <a:xfrm>
            <a:off x="2117075" y="2869675"/>
            <a:ext cx="3320650" cy="230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on Fruits</a:t>
            </a:r>
            <a:endParaRPr/>
          </a:p>
        </p:txBody>
      </p:sp>
      <p:sp>
        <p:nvSpPr>
          <p:cNvPr id="158" name="Google Shape;158;p28"/>
          <p:cNvSpPr txBox="1"/>
          <p:nvPr>
            <p:ph idx="1" type="body"/>
          </p:nvPr>
        </p:nvSpPr>
        <p:spPr>
          <a:xfrm>
            <a:off x="311700" y="1152475"/>
            <a:ext cx="372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SVM uses a hyperplane of form w^Tx +b to separate 2 classes. </a:t>
            </a:r>
            <a:endParaRPr/>
          </a:p>
          <a:p>
            <a:pPr indent="-342900" lvl="0" marL="457200" rtl="0" algn="l">
              <a:spcBef>
                <a:spcPts val="0"/>
              </a:spcBef>
              <a:spcAft>
                <a:spcPts val="0"/>
              </a:spcAft>
              <a:buSzPts val="1800"/>
              <a:buChar char="●"/>
            </a:pPr>
            <a:r>
              <a:rPr lang="en"/>
              <a:t>This image tells us that SVM can perform well on the data because there is a way to clearly separate the 3 classes.</a:t>
            </a:r>
            <a:endParaRPr/>
          </a:p>
          <a:p>
            <a:pPr indent="-342900" lvl="0" marL="457200" rtl="0" algn="l">
              <a:spcBef>
                <a:spcPts val="0"/>
              </a:spcBef>
              <a:spcAft>
                <a:spcPts val="0"/>
              </a:spcAft>
              <a:buSzPts val="1800"/>
              <a:buChar char="●"/>
            </a:pPr>
            <a:r>
              <a:rPr lang="en"/>
              <a:t>94% accuracy on training data</a:t>
            </a:r>
            <a:endParaRPr/>
          </a:p>
          <a:p>
            <a:pPr indent="-342900" lvl="0" marL="457200" rtl="0" algn="l">
              <a:spcBef>
                <a:spcPts val="0"/>
              </a:spcBef>
              <a:spcAft>
                <a:spcPts val="0"/>
              </a:spcAft>
              <a:buSzPts val="1800"/>
              <a:buChar char="●"/>
            </a:pPr>
            <a:r>
              <a:rPr lang="en"/>
              <a:t>64% on validation - possible overfitting</a:t>
            </a:r>
            <a:endParaRPr/>
          </a:p>
          <a:p>
            <a:pPr indent="-342900" lvl="0" marL="457200" rtl="0" algn="l">
              <a:spcBef>
                <a:spcPts val="0"/>
              </a:spcBef>
              <a:spcAft>
                <a:spcPts val="0"/>
              </a:spcAft>
              <a:buSzPts val="1800"/>
              <a:buChar char="●"/>
            </a:pPr>
            <a:r>
              <a:rPr lang="en"/>
              <a:t>K-fold cross validation was not done, so better results may be possible.</a:t>
            </a:r>
            <a:endParaRPr/>
          </a:p>
        </p:txBody>
      </p:sp>
      <p:pic>
        <p:nvPicPr>
          <p:cNvPr id="159" name="Google Shape;159;p28"/>
          <p:cNvPicPr preferRelativeResize="0"/>
          <p:nvPr/>
        </p:nvPicPr>
        <p:blipFill>
          <a:blip r:embed="rId3">
            <a:alphaModFix/>
          </a:blip>
          <a:stretch>
            <a:fillRect/>
          </a:stretch>
        </p:blipFill>
        <p:spPr>
          <a:xfrm>
            <a:off x="4448653" y="148049"/>
            <a:ext cx="4510248"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Trees</a:t>
            </a:r>
            <a:endParaRPr/>
          </a:p>
        </p:txBody>
      </p:sp>
      <p:sp>
        <p:nvSpPr>
          <p:cNvPr id="165" name="Google Shape;165;p29"/>
          <p:cNvSpPr txBox="1"/>
          <p:nvPr>
            <p:ph idx="1" type="body"/>
          </p:nvPr>
        </p:nvSpPr>
        <p:spPr>
          <a:xfrm>
            <a:off x="381400" y="1126700"/>
            <a:ext cx="8118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regression trees, except we take the label of maximum probability in each region</a:t>
            </a:r>
            <a:endParaRPr/>
          </a:p>
          <a:p>
            <a:pPr indent="-342900" lvl="0" marL="457200" rtl="0" algn="l">
              <a:spcBef>
                <a:spcPts val="0"/>
              </a:spcBef>
              <a:spcAft>
                <a:spcPts val="0"/>
              </a:spcAft>
              <a:buSzPts val="1800"/>
              <a:buChar char="-"/>
            </a:pPr>
            <a:r>
              <a:rPr lang="en"/>
              <a:t>Uses Gini Index to measure the variance of each class (Sklearn default metric)</a:t>
            </a:r>
            <a:endParaRPr/>
          </a:p>
          <a:p>
            <a:pPr indent="-342900" lvl="0" marL="457200" rtl="0" algn="l">
              <a:spcBef>
                <a:spcPts val="0"/>
              </a:spcBef>
              <a:spcAft>
                <a:spcPts val="0"/>
              </a:spcAft>
              <a:buSzPts val="1800"/>
              <a:buChar char="-"/>
            </a:pPr>
            <a:r>
              <a:rPr lang="en"/>
              <a:t>Gini Index tells us how much error in the region for each class, using the variance for each class. Useful for multiclass error</a:t>
            </a:r>
            <a:endParaRPr/>
          </a:p>
          <a:p>
            <a:pPr indent="-342900" lvl="0" marL="457200" rtl="0" algn="l">
              <a:spcBef>
                <a:spcPts val="0"/>
              </a:spcBef>
              <a:spcAft>
                <a:spcPts val="0"/>
              </a:spcAft>
              <a:buSzPts val="1800"/>
              <a:buChar char="-"/>
            </a:pPr>
            <a:r>
              <a:rPr lang="en"/>
              <a:t>Decide split with:</a:t>
            </a:r>
            <a:endParaRPr/>
          </a:p>
          <a:p>
            <a:pPr indent="-317500" lvl="1" marL="914400" rtl="0" algn="l">
              <a:spcBef>
                <a:spcPts val="0"/>
              </a:spcBef>
              <a:spcAft>
                <a:spcPts val="0"/>
              </a:spcAft>
              <a:buSzPts val="1400"/>
              <a:buChar char="-"/>
            </a:pPr>
            <a:r>
              <a:rPr lang="en"/>
              <a:t>(j,s) = argmin [G_R1(j,s) + G_R2(j,s)]</a:t>
            </a:r>
            <a:endParaRPr/>
          </a:p>
          <a:p>
            <a:pPr indent="-342900" lvl="0" marL="457200" rtl="0" algn="l">
              <a:spcBef>
                <a:spcPts val="0"/>
              </a:spcBef>
              <a:spcAft>
                <a:spcPts val="0"/>
              </a:spcAft>
              <a:buSzPts val="1800"/>
              <a:buChar char="-"/>
            </a:pPr>
            <a:r>
              <a:rPr lang="en"/>
              <a:t>Classification trees are non-linear classifiers, and they worked much better than SVM on our data</a:t>
            </a:r>
            <a:endParaRPr/>
          </a:p>
          <a:p>
            <a:pPr indent="-342900" lvl="0" marL="457200" rtl="0" algn="l">
              <a:spcBef>
                <a:spcPts val="0"/>
              </a:spcBef>
              <a:spcAft>
                <a:spcPts val="0"/>
              </a:spcAft>
              <a:buSzPts val="1800"/>
              <a:buChar char="-"/>
            </a:pPr>
            <a:r>
              <a:rPr lang="en"/>
              <a:t>Achieved 100% accuracy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2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71" name="Google Shape;171;p30"/>
          <p:cNvSpPr txBox="1"/>
          <p:nvPr>
            <p:ph idx="1" type="body"/>
          </p:nvPr>
        </p:nvSpPr>
        <p:spPr>
          <a:xfrm>
            <a:off x="311700" y="923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K-fold on Training: 100% accuracy		On Validation Set: 99.2 % accuracy</a:t>
            </a:r>
            <a:endParaRPr/>
          </a:p>
        </p:txBody>
      </p:sp>
      <p:pic>
        <p:nvPicPr>
          <p:cNvPr id="172" name="Google Shape;172;p30"/>
          <p:cNvPicPr preferRelativeResize="0"/>
          <p:nvPr/>
        </p:nvPicPr>
        <p:blipFill>
          <a:blip r:embed="rId3">
            <a:alphaModFix/>
          </a:blip>
          <a:stretch>
            <a:fillRect/>
          </a:stretch>
        </p:blipFill>
        <p:spPr>
          <a:xfrm>
            <a:off x="457525" y="1322525"/>
            <a:ext cx="3862735" cy="3820975"/>
          </a:xfrm>
          <a:prstGeom prst="rect">
            <a:avLst/>
          </a:prstGeom>
          <a:noFill/>
          <a:ln>
            <a:noFill/>
          </a:ln>
        </p:spPr>
      </p:pic>
      <p:pic>
        <p:nvPicPr>
          <p:cNvPr id="173" name="Google Shape;173;p30"/>
          <p:cNvPicPr preferRelativeResize="0"/>
          <p:nvPr/>
        </p:nvPicPr>
        <p:blipFill>
          <a:blip r:embed="rId4">
            <a:alphaModFix/>
          </a:blip>
          <a:stretch>
            <a:fillRect/>
          </a:stretch>
        </p:blipFill>
        <p:spPr>
          <a:xfrm>
            <a:off x="4769597" y="1322525"/>
            <a:ext cx="3931928"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skikit learn’s LogisticRegressionCV</a:t>
            </a:r>
            <a:endParaRPr/>
          </a:p>
          <a:p>
            <a:pPr indent="-317500" lvl="1" marL="914400" rtl="0" algn="l">
              <a:spcBef>
                <a:spcPts val="0"/>
              </a:spcBef>
              <a:spcAft>
                <a:spcPts val="0"/>
              </a:spcAft>
              <a:buSzPts val="1400"/>
              <a:buChar char="○"/>
            </a:pPr>
            <a:r>
              <a:rPr lang="en"/>
              <a:t>Cs: default of 10, represents inverse of regularization strength which is used to determine if data is overfitting</a:t>
            </a:r>
            <a:endParaRPr/>
          </a:p>
          <a:p>
            <a:pPr indent="-317500" lvl="1" marL="914400" rtl="0" algn="l">
              <a:spcBef>
                <a:spcPts val="0"/>
              </a:spcBef>
              <a:spcAft>
                <a:spcPts val="0"/>
              </a:spcAft>
              <a:buSzPts val="1400"/>
              <a:buChar char="○"/>
            </a:pPr>
            <a:r>
              <a:rPr lang="en"/>
              <a:t>Fit_intercept: default of True, including bias term in fitting</a:t>
            </a:r>
            <a:endParaRPr/>
          </a:p>
          <a:p>
            <a:pPr indent="-317500" lvl="1" marL="914400" rtl="0" algn="l">
              <a:spcBef>
                <a:spcPts val="0"/>
              </a:spcBef>
              <a:spcAft>
                <a:spcPts val="0"/>
              </a:spcAft>
              <a:buSzPts val="1400"/>
              <a:buChar char="○"/>
            </a:pPr>
            <a:r>
              <a:rPr lang="en"/>
              <a:t>CV: used 5 for Stratified K Fold validation</a:t>
            </a:r>
            <a:endParaRPr/>
          </a:p>
          <a:p>
            <a:pPr indent="-317500" lvl="1" marL="914400" rtl="0" algn="l">
              <a:spcBef>
                <a:spcPts val="0"/>
              </a:spcBef>
              <a:spcAft>
                <a:spcPts val="0"/>
              </a:spcAft>
              <a:buSzPts val="1400"/>
              <a:buChar char="○"/>
            </a:pPr>
            <a:r>
              <a:rPr lang="en"/>
              <a:t>Penalty: L2 (loss function)</a:t>
            </a:r>
            <a:endParaRPr/>
          </a:p>
          <a:p>
            <a:pPr indent="-317500" lvl="1" marL="914400" rtl="0" algn="l">
              <a:spcBef>
                <a:spcPts val="0"/>
              </a:spcBef>
              <a:spcAft>
                <a:spcPts val="0"/>
              </a:spcAft>
              <a:buSzPts val="1400"/>
              <a:buChar char="○"/>
            </a:pPr>
            <a:r>
              <a:rPr lang="en"/>
              <a:t>Random State: 42 to randomize data</a:t>
            </a:r>
            <a:endParaRPr/>
          </a:p>
          <a:p>
            <a:pPr indent="-342900" lvl="0" marL="457200" rtl="0" algn="l">
              <a:spcBef>
                <a:spcPts val="0"/>
              </a:spcBef>
              <a:spcAft>
                <a:spcPts val="0"/>
              </a:spcAft>
              <a:buSzPts val="1800"/>
              <a:buChar char="●"/>
            </a:pPr>
            <a:r>
              <a:rPr lang="en"/>
              <a:t>Logistic regression gives us the probability of the data being in that class</a:t>
            </a:r>
            <a:endParaRPr/>
          </a:p>
          <a:p>
            <a:pPr indent="-342900" lvl="0" marL="457200" rtl="0" algn="l">
              <a:spcBef>
                <a:spcPts val="0"/>
              </a:spcBef>
              <a:spcAft>
                <a:spcPts val="0"/>
              </a:spcAft>
              <a:buSzPts val="1800"/>
              <a:buChar char="●"/>
            </a:pPr>
            <a:r>
              <a:rPr lang="en"/>
              <a:t>Tried both binary (one discussed in class) and multiclass</a:t>
            </a:r>
            <a:endParaRPr/>
          </a:p>
          <a:p>
            <a:pPr indent="-317500" lvl="1" marL="914400" rtl="0" algn="l">
              <a:spcBef>
                <a:spcPts val="0"/>
              </a:spcBef>
              <a:spcAft>
                <a:spcPts val="0"/>
              </a:spcAft>
              <a:buSzPts val="1400"/>
              <a:buChar char="○"/>
            </a:pPr>
            <a:r>
              <a:rPr lang="en"/>
              <a:t>In multiclass, skikit learn uses one vs all approach (so loss isn’t a true multiclass loss, only an averaged loss of all other classes vs that one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Forecasting Temperature in Szeged (2006-2016)</a:t>
            </a:r>
            <a:endParaRPr/>
          </a:p>
          <a:p>
            <a:pPr indent="-317500" lvl="1" marL="914400" rtl="0" algn="l">
              <a:spcBef>
                <a:spcPts val="0"/>
              </a:spcBef>
              <a:spcAft>
                <a:spcPts val="0"/>
              </a:spcAft>
              <a:buSzPts val="1400"/>
              <a:buAutoNum type="alphaLcPeriod"/>
            </a:pPr>
            <a:r>
              <a:rPr lang="en"/>
              <a:t>Least Squares Regression</a:t>
            </a:r>
            <a:endParaRPr/>
          </a:p>
          <a:p>
            <a:pPr indent="-317500" lvl="1" marL="914400" rtl="0" algn="l">
              <a:spcBef>
                <a:spcPts val="0"/>
              </a:spcBef>
              <a:spcAft>
                <a:spcPts val="0"/>
              </a:spcAft>
              <a:buSzPts val="1400"/>
              <a:buAutoNum type="alphaLcPeriod"/>
            </a:pPr>
            <a:r>
              <a:rPr lang="en"/>
              <a:t>Ridge Regression</a:t>
            </a:r>
            <a:endParaRPr/>
          </a:p>
          <a:p>
            <a:pPr indent="-317500" lvl="1" marL="914400" rtl="0" algn="l">
              <a:spcBef>
                <a:spcPts val="0"/>
              </a:spcBef>
              <a:spcAft>
                <a:spcPts val="0"/>
              </a:spcAft>
              <a:buSzPts val="1400"/>
              <a:buAutoNum type="alphaLcPeriod"/>
            </a:pPr>
            <a:r>
              <a:rPr lang="en"/>
              <a:t>Regression Tree</a:t>
            </a:r>
            <a:endParaRPr/>
          </a:p>
          <a:p>
            <a:pPr indent="-342900" lvl="0" marL="457200" rtl="0" algn="l">
              <a:spcBef>
                <a:spcPts val="0"/>
              </a:spcBef>
              <a:spcAft>
                <a:spcPts val="0"/>
              </a:spcAft>
              <a:buSzPts val="1800"/>
              <a:buAutoNum type="arabicPeriod"/>
            </a:pPr>
            <a:r>
              <a:rPr lang="en"/>
              <a:t>Fruits 360° (2017-2018)</a:t>
            </a:r>
            <a:endParaRPr/>
          </a:p>
          <a:p>
            <a:pPr indent="-317500" lvl="1" marL="914400" rtl="0" algn="l">
              <a:spcBef>
                <a:spcPts val="0"/>
              </a:spcBef>
              <a:spcAft>
                <a:spcPts val="0"/>
              </a:spcAft>
              <a:buSzPts val="1400"/>
              <a:buAutoNum type="alphaLcPeriod"/>
            </a:pPr>
            <a:r>
              <a:rPr lang="en"/>
              <a:t>Support Vector Machine Classifier</a:t>
            </a:r>
            <a:endParaRPr/>
          </a:p>
          <a:p>
            <a:pPr indent="-317500" lvl="1" marL="914400" rtl="0" algn="l">
              <a:spcBef>
                <a:spcPts val="0"/>
              </a:spcBef>
              <a:spcAft>
                <a:spcPts val="0"/>
              </a:spcAft>
              <a:buSzPts val="1400"/>
              <a:buAutoNum type="alphaLcPeriod"/>
            </a:pPr>
            <a:r>
              <a:rPr lang="en"/>
              <a:t>Logistic Regression Classifier</a:t>
            </a:r>
            <a:endParaRPr/>
          </a:p>
          <a:p>
            <a:pPr indent="-317500" lvl="1" marL="914400" rtl="0" algn="l">
              <a:spcBef>
                <a:spcPts val="0"/>
              </a:spcBef>
              <a:spcAft>
                <a:spcPts val="0"/>
              </a:spcAft>
              <a:buSzPts val="1400"/>
              <a:buAutoNum type="alphaLcPeriod"/>
            </a:pPr>
            <a:r>
              <a:rPr lang="en"/>
              <a:t>Classification Tree</a:t>
            </a:r>
            <a:endParaRPr/>
          </a:p>
          <a:p>
            <a:pPr indent="-342900" lvl="0" marL="457200" rtl="0" algn="l">
              <a:spcBef>
                <a:spcPts val="0"/>
              </a:spcBef>
              <a:spcAft>
                <a:spcPts val="0"/>
              </a:spcAft>
              <a:buSzPts val="1800"/>
              <a:buAutoNum type="arabicPeriod"/>
            </a:pPr>
            <a:r>
              <a:rPr lang="en"/>
              <a:t>Credit Card Fraud (September 2013)</a:t>
            </a:r>
            <a:endParaRPr/>
          </a:p>
          <a:p>
            <a:pPr indent="-317500" lvl="1" marL="914400" rtl="0" algn="l">
              <a:spcBef>
                <a:spcPts val="0"/>
              </a:spcBef>
              <a:spcAft>
                <a:spcPts val="0"/>
              </a:spcAft>
              <a:buSzPts val="1400"/>
              <a:buAutoNum type="alphaLcPeriod"/>
            </a:pPr>
            <a:r>
              <a:rPr lang="en"/>
              <a:t>K-Nearest Neighbor Classifier</a:t>
            </a:r>
            <a:endParaRPr/>
          </a:p>
          <a:p>
            <a:pPr indent="-317500" lvl="1" marL="914400" rtl="0" algn="l">
              <a:spcBef>
                <a:spcPts val="0"/>
              </a:spcBef>
              <a:spcAft>
                <a:spcPts val="0"/>
              </a:spcAft>
              <a:buSzPts val="1400"/>
              <a:buAutoNum type="alphaLcPeriod"/>
            </a:pPr>
            <a:r>
              <a:rPr lang="en"/>
              <a:t>Logistic Regression Classifier</a:t>
            </a:r>
            <a:endParaRPr/>
          </a:p>
          <a:p>
            <a:pPr indent="-317500" lvl="1" marL="914400" rtl="0" algn="l">
              <a:spcBef>
                <a:spcPts val="0"/>
              </a:spcBef>
              <a:spcAft>
                <a:spcPts val="0"/>
              </a:spcAft>
              <a:buSzPts val="1400"/>
              <a:buAutoNum type="alphaLcPeriod"/>
            </a:pPr>
            <a:r>
              <a:rPr lang="en"/>
              <a:t>Support Vector Machine Classifier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Results</a:t>
            </a:r>
            <a:endParaRPr/>
          </a:p>
        </p:txBody>
      </p:sp>
      <p:pic>
        <p:nvPicPr>
          <p:cNvPr id="185" name="Google Shape;185;p32"/>
          <p:cNvPicPr preferRelativeResize="0"/>
          <p:nvPr/>
        </p:nvPicPr>
        <p:blipFill>
          <a:blip r:embed="rId3">
            <a:alphaModFix/>
          </a:blip>
          <a:stretch>
            <a:fillRect/>
          </a:stretch>
        </p:blipFill>
        <p:spPr>
          <a:xfrm>
            <a:off x="641450" y="1084400"/>
            <a:ext cx="3726850" cy="3605200"/>
          </a:xfrm>
          <a:prstGeom prst="rect">
            <a:avLst/>
          </a:prstGeom>
          <a:noFill/>
          <a:ln>
            <a:noFill/>
          </a:ln>
        </p:spPr>
      </p:pic>
      <p:pic>
        <p:nvPicPr>
          <p:cNvPr id="186" name="Google Shape;186;p32"/>
          <p:cNvPicPr preferRelativeResize="0"/>
          <p:nvPr/>
        </p:nvPicPr>
        <p:blipFill>
          <a:blip r:embed="rId4">
            <a:alphaModFix/>
          </a:blip>
          <a:stretch>
            <a:fillRect/>
          </a:stretch>
        </p:blipFill>
        <p:spPr>
          <a:xfrm>
            <a:off x="4687000" y="1084400"/>
            <a:ext cx="3876675" cy="356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SVM performed with 94% on train/test and 64% on validation data</a:t>
            </a:r>
            <a:endParaRPr/>
          </a:p>
          <a:p>
            <a:pPr indent="-342900" lvl="0" marL="457200" rtl="0" algn="l">
              <a:spcBef>
                <a:spcPts val="0"/>
              </a:spcBef>
              <a:spcAft>
                <a:spcPts val="0"/>
              </a:spcAft>
              <a:buSzPts val="1800"/>
              <a:buChar char="●"/>
            </a:pPr>
            <a:r>
              <a:rPr lang="en"/>
              <a:t>Classification Trees performed with 100% accuracy on test/train and 99.2% on validation data.</a:t>
            </a:r>
            <a:endParaRPr/>
          </a:p>
          <a:p>
            <a:pPr indent="-342900" lvl="0" marL="457200" rtl="0" algn="l">
              <a:spcBef>
                <a:spcPts val="0"/>
              </a:spcBef>
              <a:spcAft>
                <a:spcPts val="0"/>
              </a:spcAft>
              <a:buSzPts val="1800"/>
              <a:buChar char="●"/>
            </a:pPr>
            <a:r>
              <a:rPr lang="en"/>
              <a:t>Logistic Regression performed with 100% accuracy </a:t>
            </a:r>
            <a:endParaRPr/>
          </a:p>
          <a:p>
            <a:pPr indent="0" lvl="0" marL="0" rtl="0" algn="l">
              <a:spcBef>
                <a:spcPts val="1600"/>
              </a:spcBef>
              <a:spcAft>
                <a:spcPts val="0"/>
              </a:spcAft>
              <a:buNone/>
            </a:pPr>
            <a:r>
              <a:rPr lang="en"/>
              <a:t>We can say that for classifying banana, limes, and pineapple, using Classification Trees or Logistic Regression would work best.</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 Fraud</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dataset contains samples of European credit card transactions in two days of September 2013.</a:t>
            </a:r>
            <a:endParaRPr/>
          </a:p>
          <a:p>
            <a:pPr indent="-342900" lvl="0" marL="457200" rtl="0" algn="l">
              <a:spcBef>
                <a:spcPts val="0"/>
              </a:spcBef>
              <a:spcAft>
                <a:spcPts val="0"/>
              </a:spcAft>
              <a:buSzPts val="1800"/>
              <a:buChar char="●"/>
            </a:pPr>
            <a:r>
              <a:rPr lang="en"/>
              <a:t>The objective using this dataset is to find optimal classifiers for detecting credit card fraud.</a:t>
            </a:r>
            <a:endParaRPr/>
          </a:p>
          <a:p>
            <a:pPr indent="-342900" lvl="0" marL="457200" rtl="0" algn="l">
              <a:spcBef>
                <a:spcPts val="0"/>
              </a:spcBef>
              <a:spcAft>
                <a:spcPts val="0"/>
              </a:spcAft>
              <a:buSzPts val="1800"/>
              <a:buChar char="●"/>
            </a:pPr>
            <a:r>
              <a:rPr lang="en"/>
              <a:t>Due to confidentiality reasons, the the majority of the original features are unknown and instead have their PCA into 28 features V1 … V28</a:t>
            </a:r>
            <a:endParaRPr/>
          </a:p>
          <a:p>
            <a:pPr indent="-342900" lvl="0" marL="457200" rtl="0" algn="l">
              <a:spcBef>
                <a:spcPts val="0"/>
              </a:spcBef>
              <a:spcAft>
                <a:spcPts val="0"/>
              </a:spcAft>
              <a:buSzPts val="1800"/>
              <a:buChar char="●"/>
            </a:pPr>
            <a:r>
              <a:rPr lang="en"/>
              <a:t>The only known given variables are:</a:t>
            </a:r>
            <a:endParaRPr/>
          </a:p>
          <a:p>
            <a:pPr indent="-317500" lvl="1" marL="914400" rtl="0" algn="l">
              <a:spcBef>
                <a:spcPts val="0"/>
              </a:spcBef>
              <a:spcAft>
                <a:spcPts val="0"/>
              </a:spcAft>
              <a:buSzPts val="1400"/>
              <a:buChar char="○"/>
            </a:pPr>
            <a:r>
              <a:rPr lang="en"/>
              <a:t>Time - Time it takes to reach final transaction</a:t>
            </a:r>
            <a:endParaRPr/>
          </a:p>
          <a:p>
            <a:pPr indent="-317500" lvl="1" marL="914400" rtl="0" algn="l">
              <a:spcBef>
                <a:spcPts val="0"/>
              </a:spcBef>
              <a:spcAft>
                <a:spcPts val="0"/>
              </a:spcAft>
              <a:buSzPts val="1400"/>
              <a:buChar char="○"/>
            </a:pPr>
            <a:r>
              <a:rPr lang="en"/>
              <a:t>Amount - Amount in the transaction sample</a:t>
            </a:r>
            <a:endParaRPr/>
          </a:p>
          <a:p>
            <a:pPr indent="-317500" lvl="1" marL="914400" rtl="0" algn="l">
              <a:spcBef>
                <a:spcPts val="0"/>
              </a:spcBef>
              <a:spcAft>
                <a:spcPts val="0"/>
              </a:spcAft>
              <a:buSzPts val="1400"/>
              <a:buChar char="○"/>
            </a:pPr>
            <a:r>
              <a:rPr lang="en"/>
              <a:t>Class - Determines if fraud (1) or non-fraud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 CSV Header</a:t>
            </a:r>
            <a:endParaRPr/>
          </a:p>
        </p:txBody>
      </p:sp>
      <p:pic>
        <p:nvPicPr>
          <p:cNvPr id="204" name="Google Shape;204;p35"/>
          <p:cNvPicPr preferRelativeResize="0"/>
          <p:nvPr/>
        </p:nvPicPr>
        <p:blipFill>
          <a:blip r:embed="rId3">
            <a:alphaModFix/>
          </a:blip>
          <a:stretch>
            <a:fillRect/>
          </a:stretch>
        </p:blipFill>
        <p:spPr>
          <a:xfrm>
            <a:off x="355825" y="2245375"/>
            <a:ext cx="8432348" cy="1717800"/>
          </a:xfrm>
          <a:prstGeom prst="rect">
            <a:avLst/>
          </a:prstGeom>
          <a:noFill/>
          <a:ln>
            <a:noFill/>
          </a:ln>
        </p:spPr>
      </p:pic>
      <p:pic>
        <p:nvPicPr>
          <p:cNvPr id="205" name="Google Shape;205;p35"/>
          <p:cNvPicPr preferRelativeResize="0"/>
          <p:nvPr/>
        </p:nvPicPr>
        <p:blipFill>
          <a:blip r:embed="rId4">
            <a:alphaModFix/>
          </a:blip>
          <a:stretch>
            <a:fillRect/>
          </a:stretch>
        </p:blipFill>
        <p:spPr>
          <a:xfrm>
            <a:off x="355825" y="1412112"/>
            <a:ext cx="8281874" cy="66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idx="1" type="body"/>
          </p:nvPr>
        </p:nvSpPr>
        <p:spPr>
          <a:xfrm>
            <a:off x="311700" y="480600"/>
            <a:ext cx="3739500" cy="41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loading the values, it is discovered that the majority of the 285,000 samples are non-fraud.</a:t>
            </a:r>
            <a:endParaRPr/>
          </a:p>
          <a:p>
            <a:pPr indent="0" lvl="0" marL="0" rtl="0" algn="l">
              <a:spcBef>
                <a:spcPts val="1600"/>
              </a:spcBef>
              <a:spcAft>
                <a:spcPts val="0"/>
              </a:spcAft>
              <a:buNone/>
            </a:pPr>
            <a:r>
              <a:rPr lang="en"/>
              <a:t>Only 492 samples were fraud, which is 0.17% of the entire dataset.</a:t>
            </a:r>
            <a:endParaRPr/>
          </a:p>
          <a:p>
            <a:pPr indent="0" lvl="0" marL="0" rtl="0" algn="l">
              <a:spcBef>
                <a:spcPts val="1600"/>
              </a:spcBef>
              <a:spcAft>
                <a:spcPts val="0"/>
              </a:spcAft>
              <a:buNone/>
            </a:pPr>
            <a:r>
              <a:rPr lang="en"/>
              <a:t>This means that the dataset is highly imbalanced.</a:t>
            </a:r>
            <a:endParaRPr/>
          </a:p>
          <a:p>
            <a:pPr indent="0" lvl="0" marL="0" rtl="0" algn="l">
              <a:spcBef>
                <a:spcPts val="1600"/>
              </a:spcBef>
              <a:spcAft>
                <a:spcPts val="1600"/>
              </a:spcAft>
              <a:buNone/>
            </a:pPr>
            <a:r>
              <a:rPr lang="en"/>
              <a:t>To solve this, use a subset that contains 50% fraud, 50% non-fraud</a:t>
            </a:r>
            <a:endParaRPr/>
          </a:p>
        </p:txBody>
      </p:sp>
      <p:pic>
        <p:nvPicPr>
          <p:cNvPr id="211" name="Google Shape;211;p36"/>
          <p:cNvPicPr preferRelativeResize="0"/>
          <p:nvPr/>
        </p:nvPicPr>
        <p:blipFill>
          <a:blip r:embed="rId3">
            <a:alphaModFix/>
          </a:blip>
          <a:stretch>
            <a:fillRect/>
          </a:stretch>
        </p:blipFill>
        <p:spPr>
          <a:xfrm>
            <a:off x="4263824" y="222512"/>
            <a:ext cx="4568488" cy="469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idx="1" type="body"/>
          </p:nvPr>
        </p:nvSpPr>
        <p:spPr>
          <a:xfrm>
            <a:off x="4815825" y="464700"/>
            <a:ext cx="4148100" cy="41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scaled by centering/scaling with the mean and standard deviation.</a:t>
            </a:r>
            <a:endParaRPr/>
          </a:p>
          <a:p>
            <a:pPr indent="0" lvl="0" marL="0" rtl="0" algn="l">
              <a:spcBef>
                <a:spcPts val="1600"/>
              </a:spcBef>
              <a:spcAft>
                <a:spcPts val="0"/>
              </a:spcAft>
              <a:buNone/>
            </a:pPr>
            <a:r>
              <a:rPr lang="en"/>
              <a:t>Then 50% fraud was taken and random choice of 50% non-fraud was appended to form a subset of 492+492 samples.</a:t>
            </a:r>
            <a:endParaRPr/>
          </a:p>
          <a:p>
            <a:pPr indent="0" lvl="0" marL="0" rtl="0" algn="l">
              <a:spcBef>
                <a:spcPts val="1600"/>
              </a:spcBef>
              <a:spcAft>
                <a:spcPts val="0"/>
              </a:spcAft>
              <a:buNone/>
            </a:pPr>
            <a:r>
              <a:rPr lang="en"/>
              <a:t>Having a sub-sample would solve overfitting. With an imbalanced amount of samples as non-fraud, the classifiers will assume that almost all cases are frauds leading to poor accuracy.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7" name="Google Shape;217;p37"/>
          <p:cNvPicPr preferRelativeResize="0"/>
          <p:nvPr/>
        </p:nvPicPr>
        <p:blipFill>
          <a:blip r:embed="rId3">
            <a:alphaModFix/>
          </a:blip>
          <a:stretch>
            <a:fillRect/>
          </a:stretch>
        </p:blipFill>
        <p:spPr>
          <a:xfrm>
            <a:off x="93249" y="464700"/>
            <a:ext cx="4625224" cy="1746675"/>
          </a:xfrm>
          <a:prstGeom prst="rect">
            <a:avLst/>
          </a:prstGeom>
          <a:noFill/>
          <a:ln>
            <a:noFill/>
          </a:ln>
        </p:spPr>
      </p:pic>
      <p:pic>
        <p:nvPicPr>
          <p:cNvPr id="218" name="Google Shape;218;p37"/>
          <p:cNvPicPr preferRelativeResize="0"/>
          <p:nvPr/>
        </p:nvPicPr>
        <p:blipFill>
          <a:blip r:embed="rId4">
            <a:alphaModFix/>
          </a:blip>
          <a:stretch>
            <a:fillRect/>
          </a:stretch>
        </p:blipFill>
        <p:spPr>
          <a:xfrm>
            <a:off x="678675" y="2284325"/>
            <a:ext cx="3129517" cy="262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311700" y="3023075"/>
            <a:ext cx="8520600" cy="20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85% of the data was taken for training and 15% was taken for testing.</a:t>
            </a:r>
            <a:endParaRPr/>
          </a:p>
          <a:p>
            <a:pPr indent="0" lvl="0" marL="0" rtl="0" algn="l">
              <a:spcBef>
                <a:spcPts val="1600"/>
              </a:spcBef>
              <a:spcAft>
                <a:spcPts val="0"/>
              </a:spcAft>
              <a:buNone/>
            </a:pPr>
            <a:r>
              <a:rPr lang="en"/>
              <a:t>The data was then PCA’d into two dimensional features.</a:t>
            </a:r>
            <a:endParaRPr/>
          </a:p>
          <a:p>
            <a:pPr indent="0" lvl="0" marL="0" rtl="0" algn="l">
              <a:spcBef>
                <a:spcPts val="1600"/>
              </a:spcBef>
              <a:spcAft>
                <a:spcPts val="0"/>
              </a:spcAft>
              <a:buNone/>
            </a:pPr>
            <a:r>
              <a:rPr lang="en"/>
              <a:t>As shown, the majority of fraudulent red points can be </a:t>
            </a:r>
            <a:r>
              <a:rPr lang="en"/>
              <a:t>separated</a:t>
            </a:r>
            <a:r>
              <a:rPr lang="en"/>
              <a:t> from the non-fraud green points. However, looking at the left side, a lot of green and red are clumped together leading to possible errors.</a:t>
            </a:r>
            <a:endParaRPr/>
          </a:p>
          <a:p>
            <a:pPr indent="0" lvl="0" marL="0" rtl="0" algn="l">
              <a:spcBef>
                <a:spcPts val="1600"/>
              </a:spcBef>
              <a:spcAft>
                <a:spcPts val="1600"/>
              </a:spcAft>
              <a:buNone/>
            </a:pPr>
            <a:r>
              <a:t/>
            </a:r>
            <a:endParaRPr/>
          </a:p>
        </p:txBody>
      </p:sp>
      <p:pic>
        <p:nvPicPr>
          <p:cNvPr id="224" name="Google Shape;224;p38"/>
          <p:cNvPicPr preferRelativeResize="0"/>
          <p:nvPr/>
        </p:nvPicPr>
        <p:blipFill>
          <a:blip r:embed="rId3">
            <a:alphaModFix/>
          </a:blip>
          <a:stretch>
            <a:fillRect/>
          </a:stretch>
        </p:blipFill>
        <p:spPr>
          <a:xfrm>
            <a:off x="311696" y="288221"/>
            <a:ext cx="4293950" cy="2595925"/>
          </a:xfrm>
          <a:prstGeom prst="rect">
            <a:avLst/>
          </a:prstGeom>
          <a:noFill/>
          <a:ln>
            <a:noFill/>
          </a:ln>
        </p:spPr>
      </p:pic>
      <p:pic>
        <p:nvPicPr>
          <p:cNvPr id="225" name="Google Shape;225;p38"/>
          <p:cNvPicPr preferRelativeResize="0"/>
          <p:nvPr/>
        </p:nvPicPr>
        <p:blipFill>
          <a:blip r:embed="rId4">
            <a:alphaModFix/>
          </a:blip>
          <a:stretch>
            <a:fillRect/>
          </a:stretch>
        </p:blipFill>
        <p:spPr>
          <a:xfrm>
            <a:off x="5073555" y="117725"/>
            <a:ext cx="3665049" cy="293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9"/>
          <p:cNvPicPr preferRelativeResize="0"/>
          <p:nvPr/>
        </p:nvPicPr>
        <p:blipFill>
          <a:blip r:embed="rId3">
            <a:alphaModFix/>
          </a:blip>
          <a:stretch>
            <a:fillRect/>
          </a:stretch>
        </p:blipFill>
        <p:spPr>
          <a:xfrm>
            <a:off x="4422525" y="246326"/>
            <a:ext cx="4409050" cy="4359026"/>
          </a:xfrm>
          <a:prstGeom prst="rect">
            <a:avLst/>
          </a:prstGeom>
          <a:noFill/>
          <a:ln>
            <a:noFill/>
          </a:ln>
        </p:spPr>
      </p:pic>
      <p:pic>
        <p:nvPicPr>
          <p:cNvPr id="231" name="Google Shape;231;p39"/>
          <p:cNvPicPr preferRelativeResize="0"/>
          <p:nvPr/>
        </p:nvPicPr>
        <p:blipFill>
          <a:blip r:embed="rId4">
            <a:alphaModFix/>
          </a:blip>
          <a:stretch>
            <a:fillRect/>
          </a:stretch>
        </p:blipFill>
        <p:spPr>
          <a:xfrm>
            <a:off x="417062" y="1671900"/>
            <a:ext cx="3713624" cy="3133201"/>
          </a:xfrm>
          <a:prstGeom prst="rect">
            <a:avLst/>
          </a:prstGeom>
          <a:noFill/>
          <a:ln>
            <a:noFill/>
          </a:ln>
        </p:spPr>
      </p:pic>
      <p:sp>
        <p:nvSpPr>
          <p:cNvPr id="232" name="Google Shape;232;p39"/>
          <p:cNvSpPr txBox="1"/>
          <p:nvPr>
            <p:ph idx="1" type="body"/>
          </p:nvPr>
        </p:nvSpPr>
        <p:spPr>
          <a:xfrm>
            <a:off x="199825" y="170125"/>
            <a:ext cx="4148100" cy="1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k-NN with k = 5, an error of 14% was found. This varied depending on the random subsets and test folds. But was generally around the 14% error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35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Confusion Matrix Metrics</a:t>
            </a:r>
            <a:endParaRPr/>
          </a:p>
        </p:txBody>
      </p:sp>
      <p:sp>
        <p:nvSpPr>
          <p:cNvPr id="238" name="Google Shape;238;p40"/>
          <p:cNvSpPr txBox="1"/>
          <p:nvPr>
            <p:ph idx="1" type="body"/>
          </p:nvPr>
        </p:nvSpPr>
        <p:spPr>
          <a:xfrm>
            <a:off x="311700" y="1043250"/>
            <a:ext cx="8520600" cy="3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2-D PCA it is apparent that the outliers can be classified, but a decent amount of frauds are too close to non-frauds. This would lead to more false reports.</a:t>
            </a:r>
            <a:endParaRPr/>
          </a:p>
          <a:p>
            <a:pPr indent="0" lvl="0" marL="0" rtl="0" algn="l">
              <a:spcBef>
                <a:spcPts val="1600"/>
              </a:spcBef>
              <a:spcAft>
                <a:spcPts val="0"/>
              </a:spcAft>
              <a:buNone/>
            </a:pPr>
            <a:r>
              <a:rPr lang="en"/>
              <a:t>To fix this issue, metrics from the binary matrix should be analyzed in depth.</a:t>
            </a:r>
            <a:endParaRPr/>
          </a:p>
          <a:p>
            <a:pPr indent="0" lvl="0" marL="0" rtl="0" algn="l">
              <a:spcBef>
                <a:spcPts val="1600"/>
              </a:spcBef>
              <a:spcAft>
                <a:spcPts val="0"/>
              </a:spcAft>
              <a:buClr>
                <a:srgbClr val="000000"/>
              </a:buClr>
              <a:buSzPts val="1100"/>
              <a:buFont typeface="Arial"/>
              <a:buNone/>
            </a:pPr>
            <a:r>
              <a:rPr lang="en"/>
              <a:t>The Precision metric would help determine the amount of false frauds (innocent transactions that were mistakenly detected as fraud)</a:t>
            </a:r>
            <a:endParaRPr/>
          </a:p>
          <a:p>
            <a:pPr indent="0" lvl="0" marL="0" rtl="0" algn="l">
              <a:lnSpc>
                <a:spcPct val="100000"/>
              </a:lnSpc>
              <a:spcBef>
                <a:spcPts val="1600"/>
              </a:spcBef>
              <a:spcAft>
                <a:spcPts val="0"/>
              </a:spcAft>
              <a:buClr>
                <a:srgbClr val="000000"/>
              </a:buClr>
              <a:buSzPts val="1100"/>
              <a:buFont typeface="Arial"/>
              <a:buNone/>
            </a:pPr>
            <a:r>
              <a:rPr b="1" lang="en"/>
              <a:t>Recall </a:t>
            </a:r>
            <a:r>
              <a:rPr lang="en"/>
              <a:t>= True pos/(True pos + False neg)</a:t>
            </a:r>
            <a:endParaRPr/>
          </a:p>
          <a:p>
            <a:pPr indent="0" lvl="0" marL="0" rtl="0" algn="l">
              <a:lnSpc>
                <a:spcPct val="100000"/>
              </a:lnSpc>
              <a:spcBef>
                <a:spcPts val="0"/>
              </a:spcBef>
              <a:spcAft>
                <a:spcPts val="0"/>
              </a:spcAft>
              <a:buNone/>
            </a:pPr>
            <a:r>
              <a:rPr b="1" lang="en"/>
              <a:t>Recall</a:t>
            </a:r>
            <a:r>
              <a:rPr lang="en"/>
              <a:t> = True fraud/(True fraud + False non-fraud)</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Precision </a:t>
            </a:r>
            <a:r>
              <a:rPr lang="en"/>
              <a:t>= True pos/(True pos + False pos)</a:t>
            </a:r>
            <a:endParaRPr/>
          </a:p>
          <a:p>
            <a:pPr indent="0" lvl="0" marL="0" rtl="0" algn="l">
              <a:spcBef>
                <a:spcPts val="0"/>
              </a:spcBef>
              <a:spcAft>
                <a:spcPts val="0"/>
              </a:spcAft>
              <a:buClr>
                <a:srgbClr val="000000"/>
              </a:buClr>
              <a:buSzPts val="1100"/>
              <a:buFont typeface="Arial"/>
              <a:buNone/>
            </a:pPr>
            <a:r>
              <a:rPr b="1" lang="en"/>
              <a:t>Precision </a:t>
            </a:r>
            <a:r>
              <a:rPr lang="en"/>
              <a:t>= True fraud/(True fraud + False Fraud)</a:t>
            </a:r>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idx="1" type="body"/>
          </p:nvPr>
        </p:nvSpPr>
        <p:spPr>
          <a:xfrm>
            <a:off x="4448425" y="434925"/>
            <a:ext cx="4383900" cy="41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k-NN had a high recall rate but the precision wasn’t as high.</a:t>
            </a:r>
            <a:endParaRPr/>
          </a:p>
          <a:p>
            <a:pPr indent="0" lvl="0" marL="0" rtl="0" algn="l">
              <a:spcBef>
                <a:spcPts val="1600"/>
              </a:spcBef>
              <a:spcAft>
                <a:spcPts val="0"/>
              </a:spcAft>
              <a:buNone/>
            </a:pPr>
            <a:r>
              <a:rPr lang="en"/>
              <a:t>Recall and precision affect each other inversely. Higher recall would lead to lower precision and vice versa. </a:t>
            </a:r>
            <a:endParaRPr/>
          </a:p>
          <a:p>
            <a:pPr indent="0" lvl="0" marL="0" rtl="0" algn="l">
              <a:spcBef>
                <a:spcPts val="1600"/>
              </a:spcBef>
              <a:spcAft>
                <a:spcPts val="1600"/>
              </a:spcAft>
              <a:buNone/>
            </a:pPr>
            <a:r>
              <a:rPr lang="en"/>
              <a:t>Maximizing both is ideal, but Recall should be prioritized as it maximizes the detection of frauds (both real and fake). Whereas precision affects the rate of false alarms, an innocent result compared to the prior.</a:t>
            </a:r>
            <a:endParaRPr/>
          </a:p>
        </p:txBody>
      </p:sp>
      <p:pic>
        <p:nvPicPr>
          <p:cNvPr id="244" name="Google Shape;244;p41"/>
          <p:cNvPicPr preferRelativeResize="0"/>
          <p:nvPr/>
        </p:nvPicPr>
        <p:blipFill>
          <a:blip r:embed="rId3">
            <a:alphaModFix/>
          </a:blip>
          <a:stretch>
            <a:fillRect/>
          </a:stretch>
        </p:blipFill>
        <p:spPr>
          <a:xfrm>
            <a:off x="361675" y="132225"/>
            <a:ext cx="3647225" cy="1780675"/>
          </a:xfrm>
          <a:prstGeom prst="rect">
            <a:avLst/>
          </a:prstGeom>
          <a:noFill/>
          <a:ln>
            <a:noFill/>
          </a:ln>
        </p:spPr>
      </p:pic>
      <p:pic>
        <p:nvPicPr>
          <p:cNvPr id="245" name="Google Shape;245;p41"/>
          <p:cNvPicPr preferRelativeResize="0"/>
          <p:nvPr/>
        </p:nvPicPr>
        <p:blipFill>
          <a:blip r:embed="rId4">
            <a:alphaModFix/>
          </a:blip>
          <a:stretch>
            <a:fillRect/>
          </a:stretch>
        </p:blipFill>
        <p:spPr>
          <a:xfrm>
            <a:off x="311700" y="1972475"/>
            <a:ext cx="3900675" cy="293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Dataset: Air Quality in Madrid (2018)</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csv file shows the air quality parameters (chemicals) measured at each of the stations in Madrid every 24 hours over the course of 4 months (January to April) in 2018</a:t>
            </a:r>
            <a:endParaRPr/>
          </a:p>
          <a:p>
            <a:pPr indent="-342900" lvl="0" marL="457200" rtl="0" algn="l">
              <a:spcBef>
                <a:spcPts val="0"/>
              </a:spcBef>
              <a:spcAft>
                <a:spcPts val="0"/>
              </a:spcAft>
              <a:buSzPts val="1800"/>
              <a:buChar char="●"/>
            </a:pPr>
            <a:r>
              <a:rPr lang="en"/>
              <a:t>No one parameter for air quality (either have to estimate multiple parameters or choose a chemical as target and other chemicals as data)</a:t>
            </a:r>
            <a:endParaRPr/>
          </a:p>
          <a:p>
            <a:pPr indent="-317500" lvl="1" marL="914400" rtl="0" algn="l">
              <a:spcBef>
                <a:spcPts val="0"/>
              </a:spcBef>
              <a:spcAft>
                <a:spcPts val="0"/>
              </a:spcAft>
              <a:buSzPts val="1400"/>
              <a:buChar char="○"/>
            </a:pPr>
            <a:r>
              <a:rPr lang="en"/>
              <a:t>Second option might not be appropriate for regression since the presence of other chemicals is not </a:t>
            </a:r>
            <a:r>
              <a:rPr lang="en"/>
              <a:t>necessarily</a:t>
            </a:r>
            <a:r>
              <a:rPr lang="en"/>
              <a:t> correlated to the presence of one chemical in the air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51" name="Google Shape;251;p42"/>
          <p:cNvSpPr txBox="1"/>
          <p:nvPr>
            <p:ph idx="1" type="body"/>
          </p:nvPr>
        </p:nvSpPr>
        <p:spPr>
          <a:xfrm>
            <a:off x="311700" y="1507300"/>
            <a:ext cx="4533900" cy="30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 optimal C parameter for LR was found through iterating 3 KFolds.</a:t>
            </a:r>
            <a:endParaRPr/>
          </a:p>
          <a:p>
            <a:pPr indent="0" lvl="0" marL="0" rtl="0" algn="l">
              <a:spcBef>
                <a:spcPts val="1600"/>
              </a:spcBef>
              <a:spcAft>
                <a:spcPts val="0"/>
              </a:spcAft>
              <a:buNone/>
            </a:pPr>
            <a:r>
              <a:rPr lang="en"/>
              <a:t>Run k-fold cross validation (3-folds) for every value of C and recall score was returned per fold. The recall scores per iteration were averaged out.</a:t>
            </a:r>
            <a:endParaRPr/>
          </a:p>
          <a:p>
            <a:pPr indent="0" lvl="0" marL="0" rtl="0" algn="l">
              <a:spcBef>
                <a:spcPts val="1600"/>
              </a:spcBef>
              <a:spcAft>
                <a:spcPts val="1600"/>
              </a:spcAft>
              <a:buNone/>
            </a:pPr>
            <a:r>
              <a:rPr lang="en"/>
              <a:t>It was determined that C parameter of 0.01 was optimal for the best mean recall score.</a:t>
            </a:r>
            <a:endParaRPr/>
          </a:p>
        </p:txBody>
      </p:sp>
      <p:pic>
        <p:nvPicPr>
          <p:cNvPr id="252" name="Google Shape;252;p42"/>
          <p:cNvPicPr preferRelativeResize="0"/>
          <p:nvPr/>
        </p:nvPicPr>
        <p:blipFill>
          <a:blip r:embed="rId3">
            <a:alphaModFix/>
          </a:blip>
          <a:stretch>
            <a:fillRect/>
          </a:stretch>
        </p:blipFill>
        <p:spPr>
          <a:xfrm>
            <a:off x="5263925" y="215938"/>
            <a:ext cx="2570475" cy="4711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430850" y="196775"/>
            <a:ext cx="590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Logistic Regression</a:t>
            </a:r>
            <a:endParaRPr/>
          </a:p>
        </p:txBody>
      </p:sp>
      <p:sp>
        <p:nvSpPr>
          <p:cNvPr id="258" name="Google Shape;258;p43"/>
          <p:cNvSpPr txBox="1"/>
          <p:nvPr>
            <p:ph idx="1" type="body"/>
          </p:nvPr>
        </p:nvSpPr>
        <p:spPr>
          <a:xfrm>
            <a:off x="351425" y="1735675"/>
            <a:ext cx="3580800" cy="20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a high recall and precision score, it is safe to say that Logistic Regression was a good approach to classifying credit card fraud.</a:t>
            </a:r>
            <a:endParaRPr/>
          </a:p>
        </p:txBody>
      </p:sp>
      <p:pic>
        <p:nvPicPr>
          <p:cNvPr id="259" name="Google Shape;259;p43"/>
          <p:cNvPicPr preferRelativeResize="0"/>
          <p:nvPr/>
        </p:nvPicPr>
        <p:blipFill>
          <a:blip r:embed="rId3">
            <a:alphaModFix/>
          </a:blip>
          <a:stretch>
            <a:fillRect/>
          </a:stretch>
        </p:blipFill>
        <p:spPr>
          <a:xfrm>
            <a:off x="4174563" y="950900"/>
            <a:ext cx="4657725" cy="3819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4655050" y="464875"/>
            <a:ext cx="413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Support Vector Machine Classifier</a:t>
            </a:r>
            <a:endParaRPr sz="2400"/>
          </a:p>
        </p:txBody>
      </p:sp>
      <p:sp>
        <p:nvSpPr>
          <p:cNvPr id="265" name="Google Shape;265;p44"/>
          <p:cNvSpPr txBox="1"/>
          <p:nvPr>
            <p:ph idx="1" type="body"/>
          </p:nvPr>
        </p:nvSpPr>
        <p:spPr>
          <a:xfrm>
            <a:off x="188650" y="232550"/>
            <a:ext cx="434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default C value of 1 was used originally. Then the optimal C value was found using GridSearchCV and inputting C params 1,10,100,1000, linear and rbf kernels, and gamma values. Solving the best recall score params.</a:t>
            </a:r>
            <a:endParaRPr sz="1600"/>
          </a:p>
          <a:p>
            <a:pPr indent="0" lvl="0" marL="0" rtl="0" algn="l">
              <a:spcBef>
                <a:spcPts val="1600"/>
              </a:spcBef>
              <a:spcAft>
                <a:spcPts val="1600"/>
              </a:spcAft>
              <a:buNone/>
            </a:pPr>
            <a:r>
              <a:rPr lang="en" sz="1600"/>
              <a:t>It was discovered that C = 1 was indeed the optimal parameter with a non-linear Radial Basis Function kernel. Gamma is the free parameter for rbf. Smaller Gamma means less variance meaning support vectors have larger influence over the model.</a:t>
            </a:r>
            <a:endParaRPr sz="1600"/>
          </a:p>
        </p:txBody>
      </p:sp>
      <p:pic>
        <p:nvPicPr>
          <p:cNvPr id="266" name="Google Shape;266;p44"/>
          <p:cNvPicPr preferRelativeResize="0"/>
          <p:nvPr/>
        </p:nvPicPr>
        <p:blipFill>
          <a:blip r:embed="rId3">
            <a:alphaModFix/>
          </a:blip>
          <a:stretch>
            <a:fillRect/>
          </a:stretch>
        </p:blipFill>
        <p:spPr>
          <a:xfrm>
            <a:off x="4655124" y="1251749"/>
            <a:ext cx="4132055" cy="3416400"/>
          </a:xfrm>
          <a:prstGeom prst="rect">
            <a:avLst/>
          </a:prstGeom>
          <a:noFill/>
          <a:ln>
            <a:noFill/>
          </a:ln>
        </p:spPr>
      </p:pic>
      <p:pic>
        <p:nvPicPr>
          <p:cNvPr id="267" name="Google Shape;267;p44"/>
          <p:cNvPicPr preferRelativeResize="0"/>
          <p:nvPr/>
        </p:nvPicPr>
        <p:blipFill>
          <a:blip r:embed="rId4">
            <a:alphaModFix/>
          </a:blip>
          <a:stretch>
            <a:fillRect/>
          </a:stretch>
        </p:blipFill>
        <p:spPr>
          <a:xfrm>
            <a:off x="271975" y="3648950"/>
            <a:ext cx="4219075" cy="133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289350" y="67700"/>
            <a:ext cx="85653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optimal k on full dataset using accuracy score</a:t>
            </a:r>
            <a:endParaRPr/>
          </a:p>
        </p:txBody>
      </p:sp>
      <p:sp>
        <p:nvSpPr>
          <p:cNvPr id="273" name="Google Shape;273;p45"/>
          <p:cNvSpPr txBox="1"/>
          <p:nvPr>
            <p:ph idx="1" type="body"/>
          </p:nvPr>
        </p:nvSpPr>
        <p:spPr>
          <a:xfrm>
            <a:off x="311700" y="832100"/>
            <a:ext cx="2905500" cy="39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cross validation on the full data, sklearn was used as the custom k-NN algorithm could not process the entire 285,000 samples.</a:t>
            </a:r>
            <a:endParaRPr/>
          </a:p>
          <a:p>
            <a:pPr indent="0" lvl="0" marL="0" rtl="0" algn="l">
              <a:spcBef>
                <a:spcPts val="1600"/>
              </a:spcBef>
              <a:spcAft>
                <a:spcPts val="1600"/>
              </a:spcAft>
              <a:buNone/>
            </a:pPr>
            <a:r>
              <a:rPr lang="en"/>
              <a:t>The best accuracy of 93.9% was found with k = 3. Accuracy is a balance between maximizing Recall </a:t>
            </a:r>
            <a:r>
              <a:rPr lang="en" u="sng"/>
              <a:t>and</a:t>
            </a:r>
            <a:r>
              <a:rPr lang="en"/>
              <a:t> Precision.</a:t>
            </a:r>
            <a:endParaRPr/>
          </a:p>
        </p:txBody>
      </p:sp>
      <p:pic>
        <p:nvPicPr>
          <p:cNvPr id="274" name="Google Shape;274;p45"/>
          <p:cNvPicPr preferRelativeResize="0"/>
          <p:nvPr/>
        </p:nvPicPr>
        <p:blipFill>
          <a:blip r:embed="rId3">
            <a:alphaModFix/>
          </a:blip>
          <a:stretch>
            <a:fillRect/>
          </a:stretch>
        </p:blipFill>
        <p:spPr>
          <a:xfrm>
            <a:off x="3499275" y="697475"/>
            <a:ext cx="5524901" cy="4231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26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Three Approaches with the entire dataset</a:t>
            </a:r>
            <a:endParaRPr/>
          </a:p>
        </p:txBody>
      </p:sp>
      <p:sp>
        <p:nvSpPr>
          <p:cNvPr id="280" name="Google Shape;280;p46"/>
          <p:cNvSpPr txBox="1"/>
          <p:nvPr>
            <p:ph idx="1" type="body"/>
          </p:nvPr>
        </p:nvSpPr>
        <p:spPr>
          <a:xfrm>
            <a:off x="145700" y="824450"/>
            <a:ext cx="8976300" cy="182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050">
                <a:solidFill>
                  <a:srgbClr val="FFFFFF"/>
                </a:solidFill>
                <a:latin typeface="Helvetica Neue"/>
                <a:ea typeface="Helvetica Neue"/>
                <a:cs typeface="Helvetica Neue"/>
                <a:sym typeface="Helvetica Neue"/>
              </a:rPr>
              <a:t>In conclusion:</a:t>
            </a:r>
            <a:endParaRPr i="1" sz="1050">
              <a:solidFill>
                <a:srgbClr val="FFFFFF"/>
              </a:solidFill>
              <a:latin typeface="Helvetica Neue"/>
              <a:ea typeface="Helvetica Neue"/>
              <a:cs typeface="Helvetica Neue"/>
              <a:sym typeface="Helvetica Neue"/>
            </a:endParaRPr>
          </a:p>
          <a:p>
            <a:pPr indent="-295275" lvl="0" marL="457200" rtl="0" algn="just">
              <a:spcBef>
                <a:spcPts val="0"/>
              </a:spcBef>
              <a:spcAft>
                <a:spcPts val="0"/>
              </a:spcAft>
              <a:buClr>
                <a:srgbClr val="FFFFFF"/>
              </a:buClr>
              <a:buSzPts val="1050"/>
              <a:buFont typeface="Helvetica Neue"/>
              <a:buAutoNum type="arabicPeriod"/>
            </a:pPr>
            <a:r>
              <a:rPr lang="en" sz="1050">
                <a:solidFill>
                  <a:srgbClr val="FFFFFF"/>
                </a:solidFill>
                <a:latin typeface="Helvetica Neue"/>
                <a:ea typeface="Helvetica Neue"/>
                <a:cs typeface="Helvetica Neue"/>
                <a:sym typeface="Helvetica Neue"/>
              </a:rPr>
              <a:t>The models were all very high in recall</a:t>
            </a:r>
            <a:endParaRPr sz="1050">
              <a:solidFill>
                <a:srgbClr val="FFFFFF"/>
              </a:solidFill>
              <a:latin typeface="Helvetica Neue"/>
              <a:ea typeface="Helvetica Neue"/>
              <a:cs typeface="Helvetica Neue"/>
              <a:sym typeface="Helvetica Neue"/>
            </a:endParaRPr>
          </a:p>
          <a:p>
            <a:pPr indent="-295275" lvl="1" marL="1460500" marR="546100" rtl="0" algn="l">
              <a:lnSpc>
                <a:spcPct val="142857"/>
              </a:lnSpc>
              <a:spcBef>
                <a:spcPts val="0"/>
              </a:spcBef>
              <a:spcAft>
                <a:spcPts val="0"/>
              </a:spcAft>
              <a:buClr>
                <a:srgbClr val="FFFFFF"/>
              </a:buClr>
              <a:buSzPts val="1050"/>
              <a:buFont typeface="Helvetica Neue"/>
              <a:buChar char="○"/>
            </a:pPr>
            <a:r>
              <a:rPr lang="en" sz="1050">
                <a:solidFill>
                  <a:srgbClr val="FFFFFF"/>
                </a:solidFill>
                <a:latin typeface="Helvetica Neue"/>
                <a:ea typeface="Helvetica Neue"/>
                <a:cs typeface="Helvetica Neue"/>
                <a:sym typeface="Helvetica Neue"/>
              </a:rPr>
              <a:t>The recalls varied slightly and were different for each different scrambled sub-set.</a:t>
            </a:r>
            <a:endParaRPr sz="1050">
              <a:solidFill>
                <a:srgbClr val="FFFFFF"/>
              </a:solidFill>
              <a:latin typeface="Helvetica Neue"/>
              <a:ea typeface="Helvetica Neue"/>
              <a:cs typeface="Helvetica Neue"/>
              <a:sym typeface="Helvetica Neue"/>
            </a:endParaRPr>
          </a:p>
          <a:p>
            <a:pPr indent="-295275" lvl="0" marL="736600" marR="279400" rtl="0" algn="l">
              <a:lnSpc>
                <a:spcPct val="142857"/>
              </a:lnSpc>
              <a:spcBef>
                <a:spcPts val="0"/>
              </a:spcBef>
              <a:spcAft>
                <a:spcPts val="0"/>
              </a:spcAft>
              <a:buClr>
                <a:srgbClr val="FFFFFF"/>
              </a:buClr>
              <a:buSzPts val="1050"/>
              <a:buFont typeface="Helvetica Neue"/>
              <a:buAutoNum type="arabicPeriod"/>
            </a:pPr>
            <a:r>
              <a:rPr lang="en" sz="1050">
                <a:solidFill>
                  <a:srgbClr val="FFFFFF"/>
                </a:solidFill>
                <a:latin typeface="Helvetica Neue"/>
                <a:ea typeface="Helvetica Neue"/>
                <a:cs typeface="Helvetica Neue"/>
                <a:sym typeface="Helvetica Neue"/>
              </a:rPr>
              <a:t>It was noticeable that k-NN had consistently highest precision, meaning it was the best model for fraud detection along with least false alarms.</a:t>
            </a:r>
            <a:endParaRPr sz="1050">
              <a:solidFill>
                <a:srgbClr val="FFFFFF"/>
              </a:solidFill>
              <a:latin typeface="Helvetica Neue"/>
              <a:ea typeface="Helvetica Neue"/>
              <a:cs typeface="Helvetica Neue"/>
              <a:sym typeface="Helvetica Neue"/>
            </a:endParaRPr>
          </a:p>
          <a:p>
            <a:pPr indent="-295275" lvl="1" marL="1460500" marR="546100" rtl="0" algn="l">
              <a:lnSpc>
                <a:spcPct val="142857"/>
              </a:lnSpc>
              <a:spcBef>
                <a:spcPts val="0"/>
              </a:spcBef>
              <a:spcAft>
                <a:spcPts val="0"/>
              </a:spcAft>
              <a:buClr>
                <a:srgbClr val="FFFFFF"/>
              </a:buClr>
              <a:buSzPts val="1050"/>
              <a:buFont typeface="Helvetica Neue"/>
              <a:buChar char="○"/>
            </a:pPr>
            <a:r>
              <a:rPr lang="en" sz="1050">
                <a:solidFill>
                  <a:srgbClr val="FFFFFF"/>
                </a:solidFill>
                <a:latin typeface="Helvetica Neue"/>
                <a:ea typeface="Helvetica Neue"/>
                <a:cs typeface="Helvetica Neue"/>
                <a:sym typeface="Helvetica Neue"/>
              </a:rPr>
              <a:t>This was is due to the focus on the accuracy metric vs. recall metric when finding the optimal k value.</a:t>
            </a:r>
            <a:endParaRPr sz="1050">
              <a:solidFill>
                <a:srgbClr val="FFFFFF"/>
              </a:solidFill>
              <a:latin typeface="Helvetica Neue"/>
              <a:ea typeface="Helvetica Neue"/>
              <a:cs typeface="Helvetica Neue"/>
              <a:sym typeface="Helvetica Neue"/>
            </a:endParaRPr>
          </a:p>
          <a:p>
            <a:pPr indent="-295275" lvl="1" marL="1460500" marR="546100" rtl="0" algn="l">
              <a:lnSpc>
                <a:spcPct val="142857"/>
              </a:lnSpc>
              <a:spcBef>
                <a:spcPts val="0"/>
              </a:spcBef>
              <a:spcAft>
                <a:spcPts val="0"/>
              </a:spcAft>
              <a:buClr>
                <a:srgbClr val="FFFFFF"/>
              </a:buClr>
              <a:buSzPts val="1050"/>
              <a:buFont typeface="Helvetica Neue"/>
              <a:buChar char="○"/>
            </a:pPr>
            <a:r>
              <a:rPr lang="en" sz="1050">
                <a:solidFill>
                  <a:srgbClr val="FFFFFF"/>
                </a:solidFill>
                <a:latin typeface="Helvetica Neue"/>
                <a:ea typeface="Helvetica Neue"/>
                <a:cs typeface="Helvetica Neue"/>
                <a:sym typeface="Helvetica Neue"/>
              </a:rPr>
              <a:t>Accuracy is a balance between recall and precision.</a:t>
            </a:r>
            <a:endParaRPr sz="1050">
              <a:solidFill>
                <a:srgbClr val="FFFFFF"/>
              </a:solidFill>
              <a:latin typeface="Helvetica Neue"/>
              <a:ea typeface="Helvetica Neue"/>
              <a:cs typeface="Helvetica Neue"/>
              <a:sym typeface="Helvetica Neue"/>
            </a:endParaRPr>
          </a:p>
          <a:p>
            <a:pPr indent="-295275" lvl="0" marL="736600" marR="279400" rtl="0" algn="l">
              <a:lnSpc>
                <a:spcPct val="142857"/>
              </a:lnSpc>
              <a:spcBef>
                <a:spcPts val="0"/>
              </a:spcBef>
              <a:spcAft>
                <a:spcPts val="0"/>
              </a:spcAft>
              <a:buClr>
                <a:srgbClr val="FFFFFF"/>
              </a:buClr>
              <a:buSzPts val="1050"/>
              <a:buFont typeface="Helvetica Neue"/>
              <a:buAutoNum type="arabicPeriod"/>
            </a:pPr>
            <a:r>
              <a:rPr lang="en" sz="1050">
                <a:solidFill>
                  <a:srgbClr val="FFFFFF"/>
                </a:solidFill>
                <a:latin typeface="Helvetica Neue"/>
                <a:ea typeface="Helvetica Neue"/>
                <a:cs typeface="Helvetica Neue"/>
                <a:sym typeface="Helvetica Neue"/>
              </a:rPr>
              <a:t>Given already an almost capped recall, an increase of precision would drastically help reduce the number of false frauds detected.</a:t>
            </a:r>
            <a:endParaRPr sz="1050">
              <a:solidFill>
                <a:srgbClr val="FFFFFF"/>
              </a:solidFill>
              <a:latin typeface="Helvetica Neue"/>
              <a:ea typeface="Helvetica Neue"/>
              <a:cs typeface="Helvetica Neue"/>
              <a:sym typeface="Helvetica Neue"/>
            </a:endParaRPr>
          </a:p>
          <a:p>
            <a:pPr indent="0" lvl="0" marL="0" rtl="0" algn="l">
              <a:spcBef>
                <a:spcPts val="0"/>
              </a:spcBef>
              <a:spcAft>
                <a:spcPts val="1600"/>
              </a:spcAft>
              <a:buNone/>
            </a:pPr>
            <a:r>
              <a:t/>
            </a:r>
            <a:endParaRPr>
              <a:solidFill>
                <a:srgbClr val="FFFFFF"/>
              </a:solidFill>
            </a:endParaRPr>
          </a:p>
        </p:txBody>
      </p:sp>
      <p:pic>
        <p:nvPicPr>
          <p:cNvPr id="281" name="Google Shape;281;p46"/>
          <p:cNvPicPr preferRelativeResize="0"/>
          <p:nvPr/>
        </p:nvPicPr>
        <p:blipFill>
          <a:blip r:embed="rId3">
            <a:alphaModFix/>
          </a:blip>
          <a:stretch>
            <a:fillRect/>
          </a:stretch>
        </p:blipFill>
        <p:spPr>
          <a:xfrm>
            <a:off x="446450" y="2835413"/>
            <a:ext cx="2423175" cy="2066675"/>
          </a:xfrm>
          <a:prstGeom prst="rect">
            <a:avLst/>
          </a:prstGeom>
          <a:noFill/>
          <a:ln>
            <a:noFill/>
          </a:ln>
        </p:spPr>
      </p:pic>
      <p:pic>
        <p:nvPicPr>
          <p:cNvPr id="282" name="Google Shape;282;p46"/>
          <p:cNvPicPr preferRelativeResize="0"/>
          <p:nvPr/>
        </p:nvPicPr>
        <p:blipFill>
          <a:blip r:embed="rId4">
            <a:alphaModFix/>
          </a:blip>
          <a:stretch>
            <a:fillRect/>
          </a:stretch>
        </p:blipFill>
        <p:spPr>
          <a:xfrm>
            <a:off x="3406649" y="2797687"/>
            <a:ext cx="2521625" cy="2142150"/>
          </a:xfrm>
          <a:prstGeom prst="rect">
            <a:avLst/>
          </a:prstGeom>
          <a:noFill/>
          <a:ln>
            <a:noFill/>
          </a:ln>
        </p:spPr>
      </p:pic>
      <p:pic>
        <p:nvPicPr>
          <p:cNvPr id="283" name="Google Shape;283;p46"/>
          <p:cNvPicPr preferRelativeResize="0"/>
          <p:nvPr/>
        </p:nvPicPr>
        <p:blipFill>
          <a:blip r:embed="rId5">
            <a:alphaModFix/>
          </a:blip>
          <a:stretch>
            <a:fillRect/>
          </a:stretch>
        </p:blipFill>
        <p:spPr>
          <a:xfrm>
            <a:off x="6310674" y="2814384"/>
            <a:ext cx="2521625" cy="2108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Air Quality in Madrid (2018) CSV</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Many of the measurements are missing values (the only consistent measurements are for NO, NO2, &amp; NOX), which greatly limits our data parameters</a:t>
            </a:r>
            <a:endParaRPr/>
          </a:p>
        </p:txBody>
      </p:sp>
      <p:pic>
        <p:nvPicPr>
          <p:cNvPr id="79" name="Google Shape;79;p16"/>
          <p:cNvPicPr preferRelativeResize="0"/>
          <p:nvPr/>
        </p:nvPicPr>
        <p:blipFill>
          <a:blip r:embed="rId3">
            <a:alphaModFix/>
          </a:blip>
          <a:stretch>
            <a:fillRect/>
          </a:stretch>
        </p:blipFill>
        <p:spPr>
          <a:xfrm>
            <a:off x="597825" y="2216975"/>
            <a:ext cx="7948325" cy="204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Dataset: Weather in Szeged (2006-2016)</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CSV file contains weather information on different dates in Szeged</a:t>
            </a:r>
            <a:endParaRPr/>
          </a:p>
          <a:p>
            <a:pPr indent="-342900" lvl="0" marL="457200" rtl="0" algn="l">
              <a:spcBef>
                <a:spcPts val="0"/>
              </a:spcBef>
              <a:spcAft>
                <a:spcPts val="0"/>
              </a:spcAft>
              <a:buSzPts val="1800"/>
              <a:buChar char="●"/>
            </a:pPr>
            <a:r>
              <a:rPr lang="en"/>
              <a:t>Good for regression since we want to get a continuous value result (ie. the temperature based on parameters such as apparent temperature, humidity, wind speed, etc.) rather than identifying a label or a discrete value (like in classification) or creating groups of results (like in clustering)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in Szeged (2006-2016) CSV</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Decided to use temperature (C) as our target column and used apparent temperature (C), humidity, wind speed (km/h), wind bearing (degrees), and visibility (km) columns as our data parameters</a:t>
            </a:r>
            <a:endParaRPr/>
          </a:p>
          <a:p>
            <a:pPr indent="0" lvl="0" marL="0" rtl="0" algn="l">
              <a:spcBef>
                <a:spcPts val="1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409812" y="2298200"/>
            <a:ext cx="8324375" cy="21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aims to estimate the y=X*w function</a:t>
            </a:r>
            <a:endParaRPr/>
          </a:p>
          <a:p>
            <a:pPr indent="-342900" lvl="0" marL="457200" rtl="0" algn="l">
              <a:spcBef>
                <a:spcPts val="0"/>
              </a:spcBef>
              <a:spcAft>
                <a:spcPts val="0"/>
              </a:spcAft>
              <a:buSzPts val="1800"/>
              <a:buChar char="●"/>
            </a:pPr>
            <a:r>
              <a:rPr lang="en"/>
              <a:t>LS estimates w using the following equation: (XX</a:t>
            </a:r>
            <a:r>
              <a:rPr baseline="30000" lang="en"/>
              <a:t>T</a:t>
            </a:r>
            <a:r>
              <a:rPr lang="en"/>
              <a:t>)</a:t>
            </a:r>
            <a:r>
              <a:rPr baseline="30000" lang="en"/>
              <a:t>-1</a:t>
            </a:r>
            <a:r>
              <a:rPr lang="en"/>
              <a:t>X</a:t>
            </a:r>
            <a:r>
              <a:rPr baseline="30000" lang="en"/>
              <a:t>T</a:t>
            </a:r>
            <a:r>
              <a:rPr lang="en"/>
              <a:t>y</a:t>
            </a:r>
            <a:endParaRPr/>
          </a:p>
          <a:p>
            <a:pPr indent="-317500" lvl="1" marL="914400" rtl="0" algn="l">
              <a:spcBef>
                <a:spcPts val="0"/>
              </a:spcBef>
              <a:spcAft>
                <a:spcPts val="0"/>
              </a:spcAft>
              <a:buSzPts val="1400"/>
              <a:buChar char="○"/>
            </a:pPr>
            <a:r>
              <a:rPr lang="en"/>
              <a:t>X is the training data appended with a column of ones, y is the target values for the training data</a:t>
            </a:r>
            <a:endParaRPr/>
          </a:p>
          <a:p>
            <a:pPr indent="-342900" lvl="0" marL="457200" rtl="0" algn="l">
              <a:spcBef>
                <a:spcPts val="0"/>
              </a:spcBef>
              <a:spcAft>
                <a:spcPts val="0"/>
              </a:spcAft>
              <a:buSzPts val="1800"/>
              <a:buChar char="●"/>
            </a:pPr>
            <a:r>
              <a:rPr lang="en"/>
              <a:t>Run our test data using y=X*w_hat and check errors </a:t>
            </a:r>
            <a:endParaRPr/>
          </a:p>
        </p:txBody>
      </p:sp>
      <p:pic>
        <p:nvPicPr>
          <p:cNvPr id="99" name="Google Shape;99;p19"/>
          <p:cNvPicPr preferRelativeResize="0"/>
          <p:nvPr/>
        </p:nvPicPr>
        <p:blipFill>
          <a:blip r:embed="rId3">
            <a:alphaModFix/>
          </a:blip>
          <a:stretch>
            <a:fillRect/>
          </a:stretch>
        </p:blipFill>
        <p:spPr>
          <a:xfrm>
            <a:off x="633400" y="2718188"/>
            <a:ext cx="7877175"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Fold CV</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Cross validation to verify the results and that the data was not being overfit</a:t>
            </a:r>
            <a:endParaRPr/>
          </a:p>
          <a:p>
            <a:pPr indent="-342900" lvl="0" marL="457200" rtl="0" algn="l">
              <a:spcBef>
                <a:spcPts val="0"/>
              </a:spcBef>
              <a:spcAft>
                <a:spcPts val="0"/>
              </a:spcAft>
              <a:buSzPts val="1800"/>
              <a:buChar char="●"/>
            </a:pPr>
            <a:r>
              <a:rPr lang="en"/>
              <a:t>Randomly split data in K fold (where K=5) and then used 4 folds for train and 1 fold for test</a:t>
            </a:r>
            <a:endParaRPr/>
          </a:p>
          <a:p>
            <a:pPr indent="-342900" lvl="0" marL="457200" rtl="0" algn="l">
              <a:spcBef>
                <a:spcPts val="0"/>
              </a:spcBef>
              <a:spcAft>
                <a:spcPts val="0"/>
              </a:spcAft>
              <a:buSzPts val="1800"/>
              <a:buChar char="●"/>
            </a:pPr>
            <a:r>
              <a:rPr lang="en"/>
              <a:t>Repeated this over K times and averaged the predicted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Squares Results</a:t>
            </a:r>
            <a:endParaRPr/>
          </a:p>
        </p:txBody>
      </p:sp>
      <p:pic>
        <p:nvPicPr>
          <p:cNvPr id="111" name="Google Shape;111;p21"/>
          <p:cNvPicPr preferRelativeResize="0"/>
          <p:nvPr/>
        </p:nvPicPr>
        <p:blipFill>
          <a:blip r:embed="rId3">
            <a:alphaModFix/>
          </a:blip>
          <a:stretch>
            <a:fillRect/>
          </a:stretch>
        </p:blipFill>
        <p:spPr>
          <a:xfrm>
            <a:off x="2199312" y="1147800"/>
            <a:ext cx="4745375" cy="36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