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5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8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9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3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4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5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18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9" r:id="rId3"/>
    <p:sldId id="265" r:id="rId4"/>
    <p:sldId id="295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32" r:id="rId23"/>
    <p:sldId id="66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7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8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7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5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1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6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3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4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8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2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4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4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fscanf()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906B0C-CD6E-9036-7F7F-0887B590D97B}"/>
              </a:ext>
            </a:extLst>
          </p:cNvPr>
          <p:cNvSpPr txBox="1"/>
          <p:nvPr/>
        </p:nvSpPr>
        <p:spPr>
          <a:xfrm>
            <a:off x="579600" y="2015015"/>
            <a:ext cx="6511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7"/>
            <a:ext cx="10261226" cy="181438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函数读取成功时返回实际读取的数据个数，失败时返回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文件末尾标志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End of File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zh-CN">
              <a:solidFill>
                <a:schemeClr val="tx1"/>
              </a:solidFill>
              <a:latin typeface="+mn-lt"/>
            </a:endParaRPr>
          </a:p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函数时，其实是从键盘上读取数据的，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scanf()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fscanf(stdin,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58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：平均分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3219633"/>
              </p:ext>
            </p:extLst>
          </p:nvPr>
        </p:nvGraphicFramePr>
        <p:xfrm>
          <a:off x="1264466" y="5446337"/>
          <a:ext cx="1933428" cy="44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= 83.20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B5C8A5A-3C6F-2BD0-3B2F-DA047134B64C}"/>
              </a:ext>
            </a:extLst>
          </p:cNvPr>
          <p:cNvSpPr txBox="1"/>
          <p:nvPr/>
        </p:nvSpPr>
        <p:spPr>
          <a:xfrm>
            <a:off x="3507706" y="948690"/>
            <a:ext cx="83700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"ID=%s\tScore=%lf\n"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"Average = 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sum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A6A809-E8FE-3F0F-334D-889A0CA88B30}"/>
              </a:ext>
            </a:extLst>
          </p:cNvPr>
          <p:cNvSpPr txBox="1"/>
          <p:nvPr/>
        </p:nvSpPr>
        <p:spPr>
          <a:xfrm>
            <a:off x="579600" y="1048435"/>
            <a:ext cx="261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71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中，其函数原型为：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10261226" cy="122992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接受两个参数，第一个参数为要写入的字符（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码），第二个参数为文件指针。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fputc(stdout)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8276D-E3A5-52DA-E139-D4E2E56D7750}"/>
              </a:ext>
            </a:extLst>
          </p:cNvPr>
          <p:cNvSpPr txBox="1"/>
          <p:nvPr/>
        </p:nvSpPr>
        <p:spPr>
          <a:xfrm>
            <a:off x="579600" y="2015015"/>
            <a:ext cx="4209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93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：大写字母</a:t>
            </a:r>
            <a:endParaRPr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11828538"/>
              </p:ext>
            </p:extLst>
          </p:nvPr>
        </p:nvGraphicFramePr>
        <p:xfrm>
          <a:off x="579600" y="5202760"/>
          <a:ext cx="4306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data2.txt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ABCDEFGHIJKLMNOPQRSTUVWXYZ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85A291-DC62-5672-8BBB-379D184E4291}"/>
              </a:ext>
            </a:extLst>
          </p:cNvPr>
          <p:cNvSpPr txBox="1"/>
          <p:nvPr/>
        </p:nvSpPr>
        <p:spPr>
          <a:xfrm>
            <a:off x="579600" y="1233002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"data2.txt"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26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1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fgetc()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79637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读取一个字符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，读取成功返回字符的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ASCII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码，失败返回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fgetc()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814035"/>
            <a:ext cx="10261226" cy="1510987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当从键盘读取一个字符时，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fgetc(stdin)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getchar()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在读取文件时，除了可以通过返回值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EOF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来判断是否读取到文件末尾外，还可以使用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函数，当读到文件末尾时返回非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值，否则返回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0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feof()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63CD45-F0CB-42AC-DE6D-E55C7BC89F9B}"/>
              </a:ext>
            </a:extLst>
          </p:cNvPr>
          <p:cNvSpPr txBox="1"/>
          <p:nvPr/>
        </p:nvSpPr>
        <p:spPr>
          <a:xfrm>
            <a:off x="579600" y="2163646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E5389-2AF5-B4CF-CB06-2227968A6929}"/>
              </a:ext>
            </a:extLst>
          </p:cNvPr>
          <p:cNvSpPr txBox="1"/>
          <p:nvPr/>
        </p:nvSpPr>
        <p:spPr>
          <a:xfrm>
            <a:off x="579600" y="4606079"/>
            <a:ext cx="322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86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：源代码统计</a:t>
            </a:r>
            <a:endParaRPr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21EB99-374F-0BF4-7BBE-554E62AD70D0}"/>
              </a:ext>
            </a:extLst>
          </p:cNvPr>
          <p:cNvSpPr txBox="1"/>
          <p:nvPr/>
        </p:nvSpPr>
        <p:spPr>
          <a:xfrm>
            <a:off x="579600" y="1102936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"fgetc.c"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E9286-A3BE-CBE0-E592-D1B2F23E554E}"/>
              </a:ext>
            </a:extLst>
          </p:cNvPr>
          <p:cNvSpPr txBox="1"/>
          <p:nvPr/>
        </p:nvSpPr>
        <p:spPr>
          <a:xfrm>
            <a:off x="6505429" y="1149102"/>
            <a:ext cx="51069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fgetc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"Characters: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chars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"Lines: %d\n"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44676249"/>
              </p:ext>
            </p:extLst>
          </p:nvPr>
        </p:nvGraphicFramePr>
        <p:xfrm>
          <a:off x="3805776" y="5114984"/>
          <a:ext cx="188079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Characters: 467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Lines: 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1A90A1F-C095-612A-ABC9-F29EF12D6B0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 flipH="1" flipV="1">
            <a:off x="5073285" y="-297370"/>
            <a:ext cx="2539157" cy="5432101"/>
          </a:xfrm>
          <a:prstGeom prst="bentConnector5">
            <a:avLst>
              <a:gd name="adj1" fmla="val -9003"/>
              <a:gd name="adj2" fmla="val 56985"/>
              <a:gd name="adj3" fmla="val 1067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931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fputs()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6349101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函数用于将一个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字符串写入文件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，其函数原型为：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2738758"/>
            <a:ext cx="6349101" cy="44196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当向屏幕输出一个字符串时，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fputs(stdout)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等价于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puts()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en-US" altLang="zh-CN" b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62B6B3-56A1-87AD-38B6-DECD3765CDE9}"/>
              </a:ext>
            </a:extLst>
          </p:cNvPr>
          <p:cNvSpPr txBox="1"/>
          <p:nvPr/>
        </p:nvSpPr>
        <p:spPr>
          <a:xfrm>
            <a:off x="579600" y="18303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</a:t>
            </a:r>
            <a:r>
              <a:rPr lang="en-US" altLang="zh-CN"/>
              <a:t>Computer Science Quotes</a:t>
            </a:r>
            <a:endParaRPr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554F5CF-91BE-CBD6-CDEC-287C81A7199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371868"/>
              </p:ext>
            </p:extLst>
          </p:nvPr>
        </p:nvGraphicFramePr>
        <p:xfrm>
          <a:off x="7172376" y="4389121"/>
          <a:ext cx="444002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data3.txt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 is cheap. Show me the code.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never lies, comments sometimes do.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 Hungry Stay Foolish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69A8360-79EF-E601-D70D-795F5661C1E7}"/>
              </a:ext>
            </a:extLst>
          </p:cNvPr>
          <p:cNvSpPr txBox="1"/>
          <p:nvPr/>
        </p:nvSpPr>
        <p:spPr>
          <a:xfrm>
            <a:off x="579600" y="988089"/>
            <a:ext cx="64644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"Talk is cheap. Show me the code."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"Code never lies, comments sometimes do."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"Stay Hungry Stay Foolish"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quotes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fputc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'\n'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fgets()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218640"/>
            <a:ext cx="10317787" cy="789269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函数用于从文件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读取一行数据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，读取成功返回指向字符串的指针，失败则返回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1C62C83B-729F-0D90-61F9-B264C4FFE7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9" y="2935102"/>
            <a:ext cx="10317787" cy="78926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fgets()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接受三个参数，第一个参数用于保存读取到的字符串，第二个参数用于指定读取的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最大字符数（包括结尾的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\0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），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第三个参数为文件指针。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A4851A-69BF-5BB8-57AC-0A96FA8C3708}"/>
              </a:ext>
            </a:extLst>
          </p:cNvPr>
          <p:cNvSpPr txBox="1"/>
          <p:nvPr/>
        </p:nvSpPr>
        <p:spPr>
          <a:xfrm>
            <a:off x="579599" y="2235623"/>
            <a:ext cx="595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59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9034C-5E27-926F-FF0B-1D1279D19775}"/>
              </a:ext>
            </a:extLst>
          </p:cNvPr>
          <p:cNvSpPr txBox="1"/>
          <p:nvPr/>
        </p:nvSpPr>
        <p:spPr>
          <a:xfrm>
            <a:off x="579600" y="1251796"/>
            <a:ext cx="6662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&lt;string.h&gt;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&lt;ctype.h&gt;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"data3.txt"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stderr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"File open failed.\n"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：解析单词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47C105-E5E1-D0E5-FB37-47C6B00A69CC}"/>
              </a:ext>
            </a:extLst>
          </p:cNvPr>
          <p:cNvSpPr txBox="1"/>
          <p:nvPr/>
        </p:nvSpPr>
        <p:spPr>
          <a:xfrm>
            <a:off x="579600" y="1152529"/>
            <a:ext cx="66341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128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fgets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line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// remove punctuations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isalpha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]))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   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--;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'\0'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token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token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NULL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 \t\n"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08355D-B39F-978B-B258-7BCD6DB756C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00526863"/>
              </p:ext>
            </p:extLst>
          </p:nvPr>
        </p:nvGraphicFramePr>
        <p:xfrm>
          <a:off x="10434051" y="1752961"/>
          <a:ext cx="13400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4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cheap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Foolish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C70E954-FAE8-4799-CCE7-0F6550D4C1D2}"/>
              </a:ext>
            </a:extLst>
          </p:cNvPr>
          <p:cNvSpPr txBox="1"/>
          <p:nvPr/>
        </p:nvSpPr>
        <p:spPr>
          <a:xfrm>
            <a:off x="6838765" y="3347481"/>
            <a:ext cx="3190562" cy="255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strtok()</a:t>
            </a:r>
            <a:r>
              <a:rPr lang="zh-CN" altLang="en-US" sz="1600">
                <a:solidFill>
                  <a:srgbClr val="FF0000"/>
                </a:solidFill>
              </a:rPr>
              <a:t>：字符串分割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参数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str</a:t>
            </a:r>
            <a:r>
              <a:rPr lang="zh-CN" altLang="en-US" sz="1600">
                <a:solidFill>
                  <a:srgbClr val="FF0000"/>
                </a:solidFill>
              </a:rPr>
              <a:t>：首次调用需要将其设置为待分割的字符串，后续设置为</a:t>
            </a:r>
            <a:r>
              <a:rPr lang="en-US" altLang="zh-CN" sz="1600">
                <a:solidFill>
                  <a:srgbClr val="FF0000"/>
                </a:solidFill>
              </a:rPr>
              <a:t>NULL</a:t>
            </a: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delim</a:t>
            </a:r>
            <a:r>
              <a:rPr lang="zh-CN" altLang="en-US" sz="1600">
                <a:solidFill>
                  <a:srgbClr val="FF0000"/>
                </a:solidFill>
              </a:rPr>
              <a:t>：分隔符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1600">
              <a:solidFill>
                <a:srgbClr val="FF0000"/>
              </a:solidFill>
            </a:endParaRPr>
          </a:p>
          <a:p>
            <a:r>
              <a:rPr lang="zh-CN" altLang="en-US" sz="1600" u="sng">
                <a:solidFill>
                  <a:srgbClr val="FF0000"/>
                </a:solidFill>
              </a:rPr>
              <a:t>返回值</a:t>
            </a:r>
            <a:endParaRPr lang="en-US" altLang="zh-CN" sz="1600" u="sng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分割后的子串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D0C6D-A33A-92F1-B38D-F564E92C3F39}"/>
              </a:ext>
            </a:extLst>
          </p:cNvPr>
          <p:cNvSpPr txBox="1"/>
          <p:nvPr/>
        </p:nvSpPr>
        <p:spPr>
          <a:xfrm>
            <a:off x="4398099" y="6138509"/>
            <a:ext cx="56312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strtok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delim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AB8CC3-CEB8-5661-1C8E-012F5D1C2EC9}"/>
              </a:ext>
            </a:extLst>
          </p:cNvPr>
          <p:cNvCxnSpPr/>
          <p:nvPr/>
        </p:nvCxnSpPr>
        <p:spPr>
          <a:xfrm>
            <a:off x="6245157" y="2013626"/>
            <a:ext cx="856034" cy="1225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A9D5D0-4929-54F5-181C-6867C3B622E5}"/>
              </a:ext>
            </a:extLst>
          </p:cNvPr>
          <p:cNvCxnSpPr>
            <a:cxnSpLocks/>
          </p:cNvCxnSpPr>
          <p:nvPr/>
        </p:nvCxnSpPr>
        <p:spPr>
          <a:xfrm flipV="1">
            <a:off x="6096000" y="4474723"/>
            <a:ext cx="654996" cy="150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54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井字棋</a:t>
            </a:r>
            <a:r>
              <a:rPr lang="en-US" altLang="zh-CN"/>
              <a:t>Tic Tac Toe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224280"/>
            <a:ext cx="6756832" cy="94388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设计一个井字棋游戏，玩家和电脑轮流下棋，玩家为</a:t>
            </a:r>
            <a:r>
              <a:rPr lang="en-US" altLang="zh-CN">
                <a:latin typeface="+mn-lt"/>
                <a:cs typeface="+mn-lt"/>
              </a:rPr>
              <a:t>X</a:t>
            </a:r>
            <a:r>
              <a:rPr lang="zh-CN" altLang="en-US">
                <a:latin typeface="+mn-lt"/>
                <a:cs typeface="+mn-lt"/>
              </a:rPr>
              <a:t>、电脑为</a:t>
            </a:r>
            <a:r>
              <a:rPr lang="en-US" altLang="zh-CN">
                <a:latin typeface="+mn-lt"/>
                <a:cs typeface="+mn-lt"/>
              </a:rPr>
              <a:t>O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将每一局游戏的结果（玩家胜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败</a:t>
            </a:r>
            <a:r>
              <a:rPr lang="en-US" altLang="zh-CN">
                <a:latin typeface="+mn-lt"/>
                <a:cs typeface="+mn-lt"/>
              </a:rPr>
              <a:t>/</a:t>
            </a:r>
            <a:r>
              <a:rPr lang="zh-CN" altLang="en-US">
                <a:latin typeface="+mn-lt"/>
                <a:cs typeface="+mn-lt"/>
              </a:rPr>
              <a:t>平局）信息保存到文件。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17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1279463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文件是存储数据的一种常用方式，程序可以从文件中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读取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写入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数据，从而实现对数据的持久化存储。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在对文件进行操作之前，首先需要使用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函数打开文件，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5F4F-449C-DEA0-64AA-5439CBF943B2}"/>
              </a:ext>
            </a:extLst>
          </p:cNvPr>
          <p:cNvSpPr txBox="1"/>
          <p:nvPr/>
        </p:nvSpPr>
        <p:spPr>
          <a:xfrm>
            <a:off x="579600" y="2768826"/>
            <a:ext cx="670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mode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B9999B98-157D-9223-7EB9-5B7DD6297E1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600" y="3520351"/>
            <a:ext cx="10261226" cy="76884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接受两个参数，第一个参数是要打开的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文件名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，第二个参数为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打开方式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fopen()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会返回一个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FILE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类型的指针，通过该指针可以对文件进行操作；如果文件打开失败，则返回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NULL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fopen()</a:t>
            </a:r>
            <a:endParaRPr dirty="0"/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3A83D0B0-806B-57D4-2BB5-59127B55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1997"/>
              </p:ext>
            </p:extLst>
          </p:nvPr>
        </p:nvGraphicFramePr>
        <p:xfrm>
          <a:off x="2032000" y="1351262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7">
                  <a:extLst>
                    <a:ext uri="{9D8B030D-6E8A-4147-A177-3AD203B41FA5}">
                      <a16:colId xmlns:a16="http://schemas.microsoft.com/office/drawing/2014/main" val="449392638"/>
                    </a:ext>
                  </a:extLst>
                </a:gridCol>
                <a:gridCol w="6021633">
                  <a:extLst>
                    <a:ext uri="{9D8B030D-6E8A-4147-A177-3AD203B41FA5}">
                      <a16:colId xmlns:a16="http://schemas.microsoft.com/office/drawing/2014/main" val="397441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n-lt"/>
                        </a:rPr>
                        <a:t>打开方式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+mn-lt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0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只读，文件必须存在，否则打开失败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5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只写，创建一个新文件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追加，如果文件不存在则创建；存在则将数据追加到末尾 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3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模式打开文件，附带写的功能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95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+mn-lt"/>
                        </a:rPr>
                        <a:t>a+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以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模式打开文件，附带读的功能</a:t>
                      </a:r>
                      <a:endParaRPr lang="zh-CN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503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970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fclose()</a:t>
            </a:r>
            <a:endParaRPr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39"/>
            <a:ext cx="8677522" cy="441964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在对文件操作结束后，需要使用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函数将文件关闭。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fclose()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函数原型：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5EB80-CC67-7221-5C91-4C5BDA4EC74A}"/>
              </a:ext>
            </a:extLst>
          </p:cNvPr>
          <p:cNvSpPr txBox="1"/>
          <p:nvPr/>
        </p:nvSpPr>
        <p:spPr>
          <a:xfrm>
            <a:off x="579600" y="2015012"/>
            <a:ext cx="341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12260B-0910-5551-E3D9-48621530D77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45883845"/>
              </p:ext>
            </p:extLst>
          </p:nvPr>
        </p:nvGraphicFramePr>
        <p:xfrm>
          <a:off x="579600" y="3003076"/>
          <a:ext cx="16074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007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data.txt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a test.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F190798-648D-DF08-C76A-64FC3F96EDE8}"/>
              </a:ext>
            </a:extLst>
          </p:cNvPr>
          <p:cNvSpPr txBox="1"/>
          <p:nvPr/>
        </p:nvSpPr>
        <p:spPr>
          <a:xfrm>
            <a:off x="2820972" y="3003076"/>
            <a:ext cx="49749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&lt;stdlib.h&gt;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(!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exit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3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文件</a:t>
            </a:r>
            <a:r>
              <a:rPr lang="en-US" altLang="zh-CN"/>
              <a:t>I/O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22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441965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函数用于将数据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输出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到文件中，使用方法与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类似。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fprintf()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的函数原型为：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6EE511-0C32-9F9A-CC07-6BE01715BDA4}"/>
              </a:ext>
            </a:extLst>
          </p:cNvPr>
          <p:cNvSpPr txBox="1"/>
          <p:nvPr/>
        </p:nvSpPr>
        <p:spPr>
          <a:xfrm>
            <a:off x="579600" y="2015015"/>
            <a:ext cx="659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stream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const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format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...);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9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：成绩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2700EF-35EF-4746-26FA-E07AC8B2AD3B}"/>
              </a:ext>
            </a:extLst>
          </p:cNvPr>
          <p:cNvSpPr txBox="1"/>
          <p:nvPr/>
        </p:nvSpPr>
        <p:spPr>
          <a:xfrm>
            <a:off x="579600" y="948690"/>
            <a:ext cx="687921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804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#include &lt;stdio.h&gt;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fopen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"data1.txt"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"w"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number of students: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"%d"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++)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ID: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student %d's score: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scanf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"%lf"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fprintf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"ID=%s\tScore=%.2f\n"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id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score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fclose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fp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BE6954-AD8F-709D-74FB-3270FC01D1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02710905"/>
              </p:ext>
            </p:extLst>
          </p:nvPr>
        </p:nvGraphicFramePr>
        <p:xfrm>
          <a:off x="8062126" y="1229241"/>
          <a:ext cx="31274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number of students: 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ID: A001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1's score: 92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ID: A002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2's score: 73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ID: A003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3's score: 89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ID: A004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4's score: 97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ID: A005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student 5's score: 65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FC8A9F-2F07-D727-FF46-771169DD87BB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87808561"/>
              </p:ext>
            </p:extLst>
          </p:nvPr>
        </p:nvGraphicFramePr>
        <p:xfrm>
          <a:off x="8062126" y="4439643"/>
          <a:ext cx="31274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009">
                <a:tc>
                  <a:txBody>
                    <a:bodyPr/>
                    <a:lstStyle/>
                    <a:p>
                      <a:r>
                        <a:rPr lang="en-US" altLang="zh-CN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data1.txt</a:t>
                      </a:r>
                      <a:endParaRPr lang="it-IT" altLang="zh-CN" sz="18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ID=A001 Score=92.00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ID=A002 Score=73.00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ID=A003 Score=89.00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ID=A004 Score=97.00</a:t>
                      </a:r>
                    </a:p>
                    <a:p>
                      <a:r>
                        <a:rPr lang="it-IT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ID=A005 Score=65.00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738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fprintf()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18640"/>
            <a:ext cx="10261226" cy="3061129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为了统一对各种硬件的操作，不同的硬件设备也都被看作是文件进行管理。计算机中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标准输入（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stdin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键盘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标准输出（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stdout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、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标准错误（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）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显示器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因此，当使用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函数时，其实是从将数据输出到显示器上。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printf()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函数是通过调用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fprintf(stdout,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来实现的。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当需要输出一些错误信息时，可以通过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fprintf(stderr, ...)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将错误信息输出到标准错误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stderr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上，这样可以避免将错误信息混入到正常的输出信息中，方便查看和分析。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06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56"/>
  <p:tag name="TABLE_ENDDRAG_RECT" val="635*328*257*5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29*99"/>
  <p:tag name="TABLE_ENDDRAG_RECT" val="612*107*129*9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2001</Words>
  <Application>Microsoft Office PowerPoint</Application>
  <PresentationFormat>宽屏</PresentationFormat>
  <Paragraphs>289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文件</vt:lpstr>
      <vt:lpstr>文件</vt:lpstr>
      <vt:lpstr>fopen()</vt:lpstr>
      <vt:lpstr>fopen()</vt:lpstr>
      <vt:lpstr>fclose()</vt:lpstr>
      <vt:lpstr>文件I/O</vt:lpstr>
      <vt:lpstr>fprintf()</vt:lpstr>
      <vt:lpstr>Demo：成绩</vt:lpstr>
      <vt:lpstr>fprintf()</vt:lpstr>
      <vt:lpstr>fscanf()</vt:lpstr>
      <vt:lpstr>Demo：平均分</vt:lpstr>
      <vt:lpstr>fputc()</vt:lpstr>
      <vt:lpstr>Demo：大写字母</vt:lpstr>
      <vt:lpstr>fgetc()</vt:lpstr>
      <vt:lpstr>Demo：源代码统计</vt:lpstr>
      <vt:lpstr>fputs()</vt:lpstr>
      <vt:lpstr>Demo：Computer Science Quotes</vt:lpstr>
      <vt:lpstr>fgets()</vt:lpstr>
      <vt:lpstr>Demo：解析单词</vt:lpstr>
      <vt:lpstr>Demo：解析单词</vt:lpstr>
      <vt:lpstr>Practice</vt:lpstr>
      <vt:lpstr>井字棋Tic Tac Toe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预处理</dc:title>
  <dc:creator/>
  <cp:lastModifiedBy>DAI XIAOTIAN</cp:lastModifiedBy>
  <cp:revision>782</cp:revision>
  <dcterms:created xsi:type="dcterms:W3CDTF">2022-11-17T03:47:00Z</dcterms:created>
  <dcterms:modified xsi:type="dcterms:W3CDTF">2023-01-08T04:56:07Z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