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2.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3.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5.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6.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7.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8.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9.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10.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sldIdLst>
    <p:sldId id="259" r:id="rId3"/>
    <p:sldId id="265" r:id="rId4"/>
    <p:sldId id="295" r:id="rId5"/>
    <p:sldId id="623" r:id="rId6"/>
    <p:sldId id="624" r:id="rId7"/>
    <p:sldId id="625" r:id="rId8"/>
    <p:sldId id="626" r:id="rId9"/>
    <p:sldId id="627" r:id="rId10"/>
    <p:sldId id="628" r:id="rId11"/>
    <p:sldId id="629" r:id="rId12"/>
    <p:sldId id="630" r:id="rId13"/>
    <p:sldId id="631" r:id="rId14"/>
    <p:sldId id="632" r:id="rId15"/>
    <p:sldId id="633"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2023/2/2</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2023/2/2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2023/2/2</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2023/2/2</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2023/2/2</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0.xml"/><Relationship Id="rId7" Type="http://schemas.openxmlformats.org/officeDocument/2006/relationships/notesSlide" Target="../notesSlides/notesSlide10.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slideLayout" Target="../slideLayouts/slideLayout28.xml"/><Relationship Id="rId5" Type="http://schemas.openxmlformats.org/officeDocument/2006/relationships/tags" Target="../tags/tag272.xml"/><Relationship Id="rId4" Type="http://schemas.openxmlformats.org/officeDocument/2006/relationships/tags" Target="../tags/tag271.xml"/></Relationships>
</file>

<file path=ppt/slides/_rels/slide13.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4"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notesSlide" Target="../notesSlides/notesSlide11.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Layout" Target="../slideLayouts/slideLayout28.xml"/><Relationship Id="rId5" Type="http://schemas.openxmlformats.org/officeDocument/2006/relationships/tags" Target="../tags/tag280.xml"/><Relationship Id="rId4" Type="http://schemas.openxmlformats.org/officeDocument/2006/relationships/tags" Target="../tags/tag279.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notesSlide" Target="../notesSlides/notesSlide2.xml"/><Relationship Id="rId5" Type="http://schemas.openxmlformats.org/officeDocument/2006/relationships/slideLayout" Target="../slideLayouts/slideLayout28.xml"/><Relationship Id="rId4" Type="http://schemas.openxmlformats.org/officeDocument/2006/relationships/tags" Target="../tags/tag239.xml"/></Relationships>
</file>

<file path=ppt/slides/_rels/slide4.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3.xml"/></Relationships>
</file>

<file path=ppt/slides/_rels/slide5.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7.xml"/></Relationships>
</file>

<file path=ppt/slides/_rels/slide6.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4"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notesSlide" Target="../notesSlides/notesSlide5.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Layout" Target="../slideLayouts/slideLayout28.xml"/><Relationship Id="rId5" Type="http://schemas.openxmlformats.org/officeDocument/2006/relationships/tags" Target="../tags/tag255.xml"/><Relationship Id="rId4" Type="http://schemas.openxmlformats.org/officeDocument/2006/relationships/tags" Target="../tags/tag254.xml"/></Relationships>
</file>

<file path=ppt/slides/_rels/slide8.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5" Type="http://schemas.openxmlformats.org/officeDocument/2006/relationships/notesSlide" Target="../notesSlides/notesSlide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预处理</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100" name="文本框 99"/>
          <p:cNvSpPr txBox="1"/>
          <p:nvPr/>
        </p:nvSpPr>
        <p:spPr>
          <a:xfrm>
            <a:off x="789305" y="2181860"/>
            <a:ext cx="6500495" cy="230695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#ifndef _GEOMETRY_H_</a:t>
            </a:r>
          </a:p>
          <a:p>
            <a:pPr indent="0"/>
            <a:r>
              <a:rPr lang="en-US" b="0">
                <a:solidFill>
                  <a:srgbClr val="804000"/>
                </a:solidFill>
                <a:highlight>
                  <a:srgbClr val="FFFFFF"/>
                </a:highlight>
                <a:latin typeface="Consolas" panose="020B0609020204030204" charset="0"/>
                <a:ea typeface="宋体" panose="02010600030101010101" pitchFamily="2" charset="-122"/>
              </a:rPr>
              <a:t>#define _GEOMETRY_H_</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base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height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#endif</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geometry.h</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geometry.c</a:t>
            </a:r>
          </a:p>
        </p:txBody>
      </p:sp>
      <p:sp>
        <p:nvSpPr>
          <p:cNvPr id="2" name="文本框 1"/>
          <p:cNvSpPr txBox="1"/>
          <p:nvPr/>
        </p:nvSpPr>
        <p:spPr>
          <a:xfrm>
            <a:off x="789305" y="2195195"/>
            <a:ext cx="6683375" cy="313817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"geometry.h"</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#define PI 3.1415926</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radius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base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height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base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height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area.c</a:t>
            </a:r>
          </a:p>
        </p:txBody>
      </p:sp>
      <p:sp>
        <p:nvSpPr>
          <p:cNvPr id="100" name="文本框 99"/>
          <p:cNvSpPr txBox="1"/>
          <p:nvPr/>
        </p:nvSpPr>
        <p:spPr>
          <a:xfrm>
            <a:off x="789304" y="2271395"/>
            <a:ext cx="8094719" cy="230695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"geometry.h"</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of circle: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of triangle: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4" name="表格 3"/>
          <p:cNvGraphicFramePr/>
          <p:nvPr>
            <p:custDataLst>
              <p:tags r:id="rId4"/>
            </p:custDataLst>
          </p:nvPr>
        </p:nvGraphicFramePr>
        <p:xfrm>
          <a:off x="989965" y="4930775"/>
          <a:ext cx="4605020" cy="697230"/>
        </p:xfrm>
        <a:graphic>
          <a:graphicData uri="http://schemas.openxmlformats.org/drawingml/2006/table">
            <a:tbl>
              <a:tblPr firstRow="1" bandRow="1">
                <a:tableStyleId>{5C22544A-7EE6-4342-B048-85BDC9FD1C3A}</a:tableStyleId>
              </a:tblPr>
              <a:tblGrid>
                <a:gridCol w="4605020">
                  <a:extLst>
                    <a:ext uri="{9D8B030D-6E8A-4147-A177-3AD203B41FA5}">
                      <a16:colId xmlns:a16="http://schemas.microsoft.com/office/drawing/2014/main" val="20000"/>
                    </a:ext>
                  </a:extLst>
                </a:gridCol>
              </a:tblGrid>
              <a:tr h="697230">
                <a:tc>
                  <a:txBody>
                    <a:bodyPr/>
                    <a:lstStyle/>
                    <a:p>
                      <a:pPr>
                        <a:buNone/>
                      </a:pPr>
                      <a:r>
                        <a:rPr lang="zh-CN" altLang="en-US" sz="1800" b="0">
                          <a:solidFill>
                            <a:schemeClr val="tx1"/>
                          </a:solidFill>
                          <a:latin typeface="Consolas" panose="020B0609020204030204" charset="0"/>
                          <a:cs typeface="Consolas" panose="020B0609020204030204" charset="0"/>
                          <a:sym typeface="+mn-ea"/>
                        </a:rPr>
                        <a:t>gcc -Wall geometry.c area.c -o area</a:t>
                      </a:r>
                    </a:p>
                    <a:p>
                      <a:pPr>
                        <a:buNone/>
                      </a:pPr>
                      <a:r>
                        <a:rPr lang="zh-CN" altLang="en-US" sz="1800" b="0">
                          <a:solidFill>
                            <a:schemeClr val="tx1"/>
                          </a:solidFill>
                          <a:latin typeface="Consolas" panose="020B0609020204030204" charset="0"/>
                          <a:cs typeface="Consolas" panose="020B0609020204030204" charset="0"/>
                          <a:sym typeface="+mn-ea"/>
                        </a:rPr>
                        <a:t>./area</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6" name="表格 5"/>
          <p:cNvGraphicFramePr/>
          <p:nvPr>
            <p:custDataLst>
              <p:tags r:id="rId5"/>
            </p:custDataLst>
          </p:nvPr>
        </p:nvGraphicFramePr>
        <p:xfrm>
          <a:off x="6126480" y="4930775"/>
          <a:ext cx="4605020" cy="697230"/>
        </p:xfrm>
        <a:graphic>
          <a:graphicData uri="http://schemas.openxmlformats.org/drawingml/2006/table">
            <a:tbl>
              <a:tblPr firstRow="1" bandRow="1">
                <a:tableStyleId>{5C22544A-7EE6-4342-B048-85BDC9FD1C3A}</a:tableStyleId>
              </a:tblPr>
              <a:tblGrid>
                <a:gridCol w="4605020">
                  <a:extLst>
                    <a:ext uri="{9D8B030D-6E8A-4147-A177-3AD203B41FA5}">
                      <a16:colId xmlns:a16="http://schemas.microsoft.com/office/drawing/2014/main" val="20000"/>
                    </a:ext>
                  </a:extLst>
                </a:gridCol>
              </a:tblGrid>
              <a:tr h="697230">
                <a:tc>
                  <a:txBody>
                    <a:bodyPr/>
                    <a:lstStyle/>
                    <a:p>
                      <a:pPr>
                        <a:buNone/>
                      </a:pPr>
                      <a:r>
                        <a:rPr lang="zh-CN" altLang="en-US" sz="1800" b="0">
                          <a:solidFill>
                            <a:schemeClr val="tx1"/>
                          </a:solidFill>
                          <a:latin typeface="Consolas" panose="020B0609020204030204" charset="0"/>
                          <a:cs typeface="Consolas" panose="020B0609020204030204" charset="0"/>
                          <a:sym typeface="+mn-ea"/>
                        </a:rPr>
                        <a:t>Area of circle: 78.54</a:t>
                      </a:r>
                    </a:p>
                    <a:p>
                      <a:pPr>
                        <a:buNone/>
                      </a:pPr>
                      <a:r>
                        <a:rPr lang="zh-CN" altLang="en-US" sz="1800" b="0">
                          <a:solidFill>
                            <a:schemeClr val="tx1"/>
                          </a:solidFill>
                          <a:latin typeface="Consolas" panose="020B0609020204030204" charset="0"/>
                          <a:cs typeface="Consolas" panose="020B0609020204030204" charset="0"/>
                          <a:sym typeface="+mn-ea"/>
                        </a:rPr>
                        <a:t>Area of triangle: 25.00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util</a:t>
            </a:r>
            <a:r>
              <a:rPr lang="zh-CN" altLang="en-US"/>
              <a:t>函数</a:t>
            </a:r>
          </a:p>
        </p:txBody>
      </p:sp>
      <p:sp>
        <p:nvSpPr>
          <p:cNvPr id="2" name="文本占位符 1"/>
          <p:cNvSpPr>
            <a:spLocks noGrp="1"/>
          </p:cNvSpPr>
          <p:nvPr>
            <p:ph type="body" sz="quarter" idx="15"/>
            <p:custDataLst>
              <p:tags r:id="rId3"/>
            </p:custDataLst>
          </p:nvPr>
        </p:nvSpPr>
        <p:spPr>
          <a:xfrm>
            <a:off x="699770" y="1224280"/>
            <a:ext cx="8367395" cy="481965"/>
          </a:xfrm>
        </p:spPr>
        <p:txBody>
          <a:bodyPr>
            <a:noAutofit/>
          </a:bodyPr>
          <a:lstStyle/>
          <a:p>
            <a:r>
              <a:rPr lang="zh-CN">
                <a:latin typeface="+mn-lt"/>
                <a:cs typeface="+mn-lt"/>
              </a:rPr>
              <a:t>在</a:t>
            </a:r>
            <a:r>
              <a:rPr lang="en-US" altLang="zh-CN">
                <a:latin typeface="+mn-lt"/>
                <a:cs typeface="+mn-lt"/>
              </a:rPr>
              <a:t>util.h</a:t>
            </a:r>
            <a:r>
              <a:rPr lang="zh-CN" altLang="en-US">
                <a:latin typeface="+mn-lt"/>
                <a:cs typeface="+mn-lt"/>
              </a:rPr>
              <a:t>和</a:t>
            </a:r>
            <a:r>
              <a:rPr lang="en-US" altLang="zh-CN">
                <a:latin typeface="+mn-lt"/>
                <a:cs typeface="+mn-lt"/>
              </a:rPr>
              <a:t>util.c</a:t>
            </a:r>
            <a:r>
              <a:rPr lang="zh-CN" altLang="en-US">
                <a:latin typeface="+mn-lt"/>
                <a:cs typeface="+mn-lt"/>
              </a:rPr>
              <a:t>文件中实现一些常用的工具函数，并在</a:t>
            </a:r>
            <a:r>
              <a:rPr lang="en-US" altLang="zh-CN">
                <a:latin typeface="+mn-lt"/>
                <a:cs typeface="+mn-lt"/>
              </a:rPr>
              <a:t>test_util.c</a:t>
            </a:r>
            <a:r>
              <a:rPr lang="zh-CN" altLang="en-US">
                <a:latin typeface="+mn-lt"/>
                <a:cs typeface="+mn-lt"/>
              </a:rPr>
              <a:t>中调用测试结果。</a:t>
            </a:r>
          </a:p>
        </p:txBody>
      </p:sp>
      <p:graphicFrame>
        <p:nvGraphicFramePr>
          <p:cNvPr id="7" name="表格 6"/>
          <p:cNvGraphicFramePr/>
          <p:nvPr>
            <p:custDataLst>
              <p:tags r:id="rId4"/>
            </p:custDataLst>
          </p:nvPr>
        </p:nvGraphicFramePr>
        <p:xfrm>
          <a:off x="6802755" y="2025015"/>
          <a:ext cx="4660265" cy="2560320"/>
        </p:xfrm>
        <a:graphic>
          <a:graphicData uri="http://schemas.openxmlformats.org/drawingml/2006/table">
            <a:tbl>
              <a:tblPr firstRow="1" bandRow="1">
                <a:tableStyleId>{5C22544A-7EE6-4342-B048-85BDC9FD1C3A}</a:tableStyleId>
              </a:tblPr>
              <a:tblGrid>
                <a:gridCol w="4660265">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Test data: 3.10 2.80 1.30 4.70 5.60 </a:t>
                      </a:r>
                    </a:p>
                    <a:p>
                      <a:pPr>
                        <a:buNone/>
                      </a:pPr>
                      <a:r>
                        <a:rPr sz="1800" b="0">
                          <a:solidFill>
                            <a:schemeClr val="tx1"/>
                          </a:solidFill>
                          <a:latin typeface="Consolas" panose="020B0609020204030204" charset="0"/>
                          <a:cs typeface="Consolas" panose="020B0609020204030204" charset="0"/>
                          <a:sym typeface="+mn-ea"/>
                        </a:rPr>
                        <a:t>Max = 5.60</a:t>
                      </a:r>
                    </a:p>
                    <a:p>
                      <a:pPr>
                        <a:buNone/>
                      </a:pPr>
                      <a:r>
                        <a:rPr sz="1800" b="0">
                          <a:solidFill>
                            <a:schemeClr val="tx1"/>
                          </a:solidFill>
                          <a:latin typeface="Consolas" panose="020B0609020204030204" charset="0"/>
                          <a:cs typeface="Consolas" panose="020B0609020204030204" charset="0"/>
                          <a:sym typeface="+mn-ea"/>
                        </a:rPr>
                        <a:t>Min = 1.30</a:t>
                      </a:r>
                    </a:p>
                    <a:p>
                      <a:pPr>
                        <a:buNone/>
                      </a:pPr>
                      <a:r>
                        <a:rPr sz="1800" b="0">
                          <a:solidFill>
                            <a:schemeClr val="tx1"/>
                          </a:solidFill>
                          <a:latin typeface="Consolas" panose="020B0609020204030204" charset="0"/>
                          <a:cs typeface="Consolas" panose="020B0609020204030204" charset="0"/>
                          <a:sym typeface="+mn-ea"/>
                        </a:rPr>
                        <a:t>Sum = 17.50</a:t>
                      </a:r>
                    </a:p>
                    <a:p>
                      <a:pPr>
                        <a:buNone/>
                      </a:pPr>
                      <a:r>
                        <a:rPr sz="1800" b="0">
                          <a:solidFill>
                            <a:schemeClr val="tx1"/>
                          </a:solidFill>
                          <a:latin typeface="Consolas" panose="020B0609020204030204" charset="0"/>
                          <a:cs typeface="Consolas" panose="020B0609020204030204" charset="0"/>
                          <a:sym typeface="+mn-ea"/>
                        </a:rPr>
                        <a:t>Average = 3.50</a:t>
                      </a:r>
                    </a:p>
                    <a:p>
                      <a:pPr>
                        <a:buNone/>
                      </a:pPr>
                      <a:r>
                        <a:rPr sz="1800" b="0">
                          <a:solidFill>
                            <a:schemeClr val="tx1"/>
                          </a:solidFill>
                          <a:latin typeface="Consolas" panose="020B0609020204030204" charset="0"/>
                          <a:cs typeface="Consolas" panose="020B0609020204030204" charset="0"/>
                          <a:sym typeface="+mn-ea"/>
                        </a:rPr>
                        <a:t>0.1 + 0.2 == 0.3? false</a:t>
                      </a:r>
                    </a:p>
                    <a:p>
                      <a:pPr>
                        <a:buNone/>
                      </a:pPr>
                      <a:r>
                        <a:rPr sz="1800" b="0">
                          <a:solidFill>
                            <a:schemeClr val="tx1"/>
                          </a:solidFill>
                          <a:latin typeface="Consolas" panose="020B0609020204030204" charset="0"/>
                          <a:cs typeface="Consolas" panose="020B0609020204030204" charset="0"/>
                          <a:sym typeface="+mn-ea"/>
                        </a:rPr>
                        <a:t>double_equal(0.1 + 0.2, 0.3)? true</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25015"/>
            <a:ext cx="5904865" cy="258445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min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sum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average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double_equal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文本占位符 1"/>
          <p:cNvSpPr>
            <a:spLocks noGrp="1"/>
          </p:cNvSpPr>
          <p:nvPr>
            <p:custDataLst>
              <p:tags r:id="rId5"/>
            </p:custDataLst>
          </p:nvPr>
        </p:nvSpPr>
        <p:spPr>
          <a:xfrm>
            <a:off x="699770" y="5020310"/>
            <a:ext cx="9815195" cy="10007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计算机中，由于精度原因，浮点数之间不能直接用</a:t>
            </a:r>
            <a:r>
              <a:rPr lang="en-US" altLang="zh-CN">
                <a:solidFill>
                  <a:srgbClr val="FF0000"/>
                </a:solidFill>
                <a:latin typeface="+mn-lt"/>
                <a:cs typeface="+mn-lt"/>
              </a:rPr>
              <a:t>==</a:t>
            </a:r>
            <a:r>
              <a:rPr lang="zh-CN" altLang="en-US">
                <a:solidFill>
                  <a:srgbClr val="FF0000"/>
                </a:solidFill>
                <a:latin typeface="+mn-lt"/>
                <a:cs typeface="+mn-lt"/>
              </a:rPr>
              <a:t>判断相等。</a:t>
            </a:r>
          </a:p>
          <a:p>
            <a:r>
              <a:rPr lang="zh-CN" altLang="en-US">
                <a:solidFill>
                  <a:srgbClr val="FF0000"/>
                </a:solidFill>
                <a:latin typeface="+mn-lt"/>
                <a:cs typeface="+mn-lt"/>
              </a:rPr>
              <a:t>因此，判断两个浮点数相等的常用方法是，如果它们的差的绝对值足够小，就认为它们是相等的。</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预处理</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宏（Macro）</a:t>
            </a:r>
          </a:p>
        </p:txBody>
      </p:sp>
      <p:sp>
        <p:nvSpPr>
          <p:cNvPr id="6" name="文本占位符 5"/>
          <p:cNvSpPr>
            <a:spLocks noGrp="1"/>
          </p:cNvSpPr>
          <p:nvPr>
            <p:ph type="body" sz="quarter" idx="15"/>
            <p:custDataLst>
              <p:tags r:id="rId3"/>
            </p:custDataLst>
          </p:nvPr>
        </p:nvSpPr>
        <p:spPr>
          <a:xfrm>
            <a:off x="579755" y="1362075"/>
            <a:ext cx="4565986" cy="2707901"/>
          </a:xfrm>
        </p:spPr>
        <p:txBody>
          <a:bodyPr>
            <a:noAutofit/>
          </a:bodyPr>
          <a:lstStyle/>
          <a:p>
            <a:r>
              <a:t>宏是一种简单的</a:t>
            </a:r>
            <a:r>
              <a:rPr>
                <a:solidFill>
                  <a:srgbClr val="FF0000"/>
                </a:solidFill>
              </a:rPr>
              <a:t>文本替换</a:t>
            </a:r>
            <a:r>
              <a:t>工具，可以用于定义一个特定的常量或表达式，一般用大写表示。宏定义使用</a:t>
            </a:r>
            <a:r>
              <a:rPr>
                <a:solidFill>
                  <a:srgbClr val="FF0000"/>
                </a:solidFill>
              </a:rPr>
              <a:t>#define</a:t>
            </a:r>
            <a:r>
              <a:t>指令，在编译期间，编译器会将程序中所有的宏替换为其内容。</a:t>
            </a:r>
          </a:p>
          <a:p>
            <a:endParaRPr/>
          </a:p>
          <a:p>
            <a:r>
              <a:t>与变量的定义不同的是，宏没有类型，也不占内存空间。</a:t>
            </a:r>
          </a:p>
        </p:txBody>
      </p:sp>
      <p:sp>
        <p:nvSpPr>
          <p:cNvPr id="100" name="文本框 99"/>
          <p:cNvSpPr txBox="1"/>
          <p:nvPr/>
        </p:nvSpPr>
        <p:spPr>
          <a:xfrm>
            <a:off x="5450205" y="949960"/>
            <a:ext cx="6581775"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#define PI 3.14159</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perimeter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radius: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"Perimeter: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perimeter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4"/>
            </p:custDataLst>
          </p:nvPr>
        </p:nvGraphicFramePr>
        <p:xfrm>
          <a:off x="2403475" y="4896485"/>
          <a:ext cx="2263775" cy="970915"/>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97091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radius: 5</a:t>
                      </a:r>
                    </a:p>
                    <a:p>
                      <a:pPr>
                        <a:buNone/>
                      </a:pPr>
                      <a:r>
                        <a:rPr lang="zh-CN" altLang="en-US" sz="1800" b="0">
                          <a:solidFill>
                            <a:schemeClr val="tx1"/>
                          </a:solidFill>
                          <a:latin typeface="Consolas" panose="020B0609020204030204" charset="0"/>
                          <a:cs typeface="Consolas" panose="020B0609020204030204" charset="0"/>
                          <a:sym typeface="+mn-ea"/>
                        </a:rPr>
                        <a:t>Perimeter: 31.42</a:t>
                      </a:r>
                    </a:p>
                    <a:p>
                      <a:pPr>
                        <a:buNone/>
                      </a:pPr>
                      <a:r>
                        <a:rPr lang="zh-CN" altLang="en-US" sz="1800" b="0">
                          <a:solidFill>
                            <a:schemeClr val="tx1"/>
                          </a:solidFill>
                          <a:latin typeface="Consolas" panose="020B0609020204030204" charset="0"/>
                          <a:cs typeface="Consolas" panose="020B0609020204030204" charset="0"/>
                          <a:sym typeface="+mn-ea"/>
                        </a:rPr>
                        <a:t>Area: 78.54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宏（Macro）</a:t>
            </a:r>
          </a:p>
        </p:txBody>
      </p:sp>
      <p:sp>
        <p:nvSpPr>
          <p:cNvPr id="6" name="文本占位符 5"/>
          <p:cNvSpPr>
            <a:spLocks noGrp="1"/>
          </p:cNvSpPr>
          <p:nvPr>
            <p:ph type="body" sz="quarter" idx="15"/>
            <p:custDataLst>
              <p:tags r:id="rId3"/>
            </p:custDataLst>
          </p:nvPr>
        </p:nvSpPr>
        <p:spPr>
          <a:xfrm>
            <a:off x="579754" y="1362075"/>
            <a:ext cx="10240645" cy="1431925"/>
          </a:xfrm>
        </p:spPr>
        <p:txBody>
          <a:bodyPr>
            <a:noAutofit/>
          </a:bodyPr>
          <a:lstStyle/>
          <a:p>
            <a:r>
              <a:t>宏也可以像函数一样传递参数，但是宏的参数不会进行类型检查，宏最终同样也会在编译期间被</a:t>
            </a:r>
            <a:r>
              <a:rPr>
                <a:solidFill>
                  <a:srgbClr val="FF0000"/>
                </a:solidFill>
              </a:rPr>
              <a:t>展开</a:t>
            </a:r>
            <a:r>
              <a:t>。</a:t>
            </a:r>
          </a:p>
          <a:p>
            <a:endParaRPr/>
          </a:p>
          <a:p>
            <a:r>
              <a:t>但是由于宏定义的内容在编译时会被替换到代码中，有时候会导致运算的优先级发生改变。</a:t>
            </a:r>
          </a:p>
        </p:txBody>
      </p:sp>
      <p:sp>
        <p:nvSpPr>
          <p:cNvPr id="3" name="文本框 2"/>
          <p:cNvSpPr txBox="1"/>
          <p:nvPr/>
        </p:nvSpPr>
        <p:spPr>
          <a:xfrm>
            <a:off x="668655" y="3044825"/>
            <a:ext cx="3239957" cy="369332"/>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SQUARE(x) x * x</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
        <p:nvSpPr>
          <p:cNvPr id="7" name="文本占位符 5"/>
          <p:cNvSpPr>
            <a:spLocks noGrp="1"/>
          </p:cNvSpPr>
          <p:nvPr>
            <p:custDataLst>
              <p:tags r:id="rId4"/>
            </p:custDataLst>
          </p:nvPr>
        </p:nvSpPr>
        <p:spPr>
          <a:xfrm>
            <a:off x="668655" y="3663950"/>
            <a:ext cx="9964420" cy="8947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例如SQUARE(2 + 3)会被展开为2 + 3 * 2 + 3，而不是(2 + 3) * (2 + 3)。因此，最好在宏中使用</a:t>
            </a:r>
            <a:r>
              <a:rPr>
                <a:solidFill>
                  <a:srgbClr val="FF0000"/>
                </a:solidFill>
              </a:rPr>
              <a:t>括号</a:t>
            </a:r>
            <a:r>
              <a:t>来避免这种情况。</a:t>
            </a:r>
          </a:p>
        </p:txBody>
      </p:sp>
      <p:sp>
        <p:nvSpPr>
          <p:cNvPr id="8" name="文本框 7"/>
          <p:cNvSpPr txBox="1"/>
          <p:nvPr/>
        </p:nvSpPr>
        <p:spPr>
          <a:xfrm>
            <a:off x="668654" y="4809490"/>
            <a:ext cx="3652333" cy="369332"/>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SQUARE(x) (x) * (x)</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t>条件编译</a:t>
            </a:r>
          </a:p>
        </p:txBody>
      </p:sp>
      <p:sp>
        <p:nvSpPr>
          <p:cNvPr id="6" name="文本占位符 5"/>
          <p:cNvSpPr>
            <a:spLocks noGrp="1"/>
          </p:cNvSpPr>
          <p:nvPr>
            <p:ph type="body" sz="quarter" idx="15"/>
            <p:custDataLst>
              <p:tags r:id="rId3"/>
            </p:custDataLst>
          </p:nvPr>
        </p:nvSpPr>
        <p:spPr>
          <a:xfrm>
            <a:off x="506730" y="1000760"/>
            <a:ext cx="5457190" cy="842010"/>
          </a:xfrm>
        </p:spPr>
        <p:txBody>
          <a:bodyPr>
            <a:noAutofit/>
          </a:bodyPr>
          <a:lstStyle/>
          <a:p>
            <a:r>
              <a:t>条件编译是一种在编译时根据宏的定义来决定是否编译某段代码的方法。</a:t>
            </a:r>
          </a:p>
        </p:txBody>
      </p:sp>
      <p:sp>
        <p:nvSpPr>
          <p:cNvPr id="100" name="文本框 99"/>
          <p:cNvSpPr txBox="1"/>
          <p:nvPr/>
        </p:nvSpPr>
        <p:spPr>
          <a:xfrm>
            <a:off x="288290" y="2070100"/>
            <a:ext cx="6190615" cy="313817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RECURSION</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#ifdef RECURSION</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9" name="文本框 8"/>
          <p:cNvSpPr txBox="1"/>
          <p:nvPr/>
        </p:nvSpPr>
        <p:spPr>
          <a:xfrm>
            <a:off x="6478905" y="949960"/>
            <a:ext cx="540766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#else</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#endif</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n: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10" name="表格 9"/>
          <p:cNvGraphicFramePr/>
          <p:nvPr>
            <p:custDataLst>
              <p:tags r:id="rId4"/>
            </p:custDataLst>
          </p:nvPr>
        </p:nvGraphicFramePr>
        <p:xfrm>
          <a:off x="1583690" y="5752465"/>
          <a:ext cx="1480185" cy="640080"/>
        </p:xfrm>
        <a:graphic>
          <a:graphicData uri="http://schemas.openxmlformats.org/drawingml/2006/table">
            <a:tbl>
              <a:tblPr firstRow="1" bandRow="1">
                <a:tableStyleId>{5C22544A-7EE6-4342-B048-85BDC9FD1C3A}</a:tableStyleId>
              </a:tblPr>
              <a:tblGrid>
                <a:gridCol w="1480185">
                  <a:extLst>
                    <a:ext uri="{9D8B030D-6E8A-4147-A177-3AD203B41FA5}">
                      <a16:colId xmlns:a16="http://schemas.microsoft.com/office/drawing/2014/main" val="20000"/>
                    </a:ext>
                  </a:extLst>
                </a:gridCol>
              </a:tblGrid>
              <a:tr h="640080">
                <a:tc>
                  <a:txBody>
                    <a:bodyPr/>
                    <a:lstStyle/>
                    <a:p>
                      <a:pPr>
                        <a:buNone/>
                      </a:pPr>
                      <a:r>
                        <a:rPr lang="zh-CN" altLang="en-US" sz="1800" b="0">
                          <a:solidFill>
                            <a:schemeClr val="tx1"/>
                          </a:solidFill>
                          <a:latin typeface="Consolas" panose="020B0609020204030204" charset="0"/>
                          <a:cs typeface="Consolas" panose="020B0609020204030204" charset="0"/>
                          <a:sym typeface="+mn-ea"/>
                        </a:rPr>
                        <a:t>Enter n: 7</a:t>
                      </a:r>
                    </a:p>
                    <a:p>
                      <a:pPr>
                        <a:buNone/>
                      </a:pPr>
                      <a:r>
                        <a:rPr lang="zh-CN" altLang="en-US" sz="1800" b="0">
                          <a:solidFill>
                            <a:schemeClr val="tx1"/>
                          </a:solidFill>
                          <a:latin typeface="Consolas" panose="020B0609020204030204" charset="0"/>
                          <a:cs typeface="Consolas" panose="020B0609020204030204" charset="0"/>
                          <a:sym typeface="+mn-ea"/>
                        </a:rPr>
                        <a:t>13</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1" name="肘形连接符 10"/>
          <p:cNvCxnSpPr/>
          <p:nvPr/>
        </p:nvCxnSpPr>
        <p:spPr>
          <a:xfrm rot="5400000" flipH="1" flipV="1">
            <a:off x="2475230" y="1122045"/>
            <a:ext cx="3933825" cy="4072890"/>
          </a:xfrm>
          <a:prstGeom prst="bentConnector4">
            <a:avLst>
              <a:gd name="adj1" fmla="val -4188"/>
              <a:gd name="adj2" fmla="val 97154"/>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多文件编译</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编译</a:t>
            </a:r>
            <a:r>
              <a:rPr lang="zh-CN"/>
              <a:t>（</a:t>
            </a:r>
            <a:r>
              <a:rPr lang="en-US" altLang="zh-CN"/>
              <a:t>Compile</a:t>
            </a:r>
            <a:r>
              <a:rPr lang="zh-CN"/>
              <a:t>）</a:t>
            </a:r>
          </a:p>
        </p:txBody>
      </p:sp>
      <p:sp>
        <p:nvSpPr>
          <p:cNvPr id="6" name="文本占位符 5"/>
          <p:cNvSpPr>
            <a:spLocks noGrp="1"/>
          </p:cNvSpPr>
          <p:nvPr>
            <p:ph type="body" sz="quarter" idx="15"/>
            <p:custDataLst>
              <p:tags r:id="rId3"/>
            </p:custDataLst>
          </p:nvPr>
        </p:nvSpPr>
        <p:spPr>
          <a:xfrm>
            <a:off x="579755" y="1163320"/>
            <a:ext cx="9918065" cy="843280"/>
          </a:xfrm>
        </p:spPr>
        <p:txBody>
          <a:bodyPr>
            <a:noAutofit/>
          </a:bodyPr>
          <a:lstStyle/>
          <a:p>
            <a:r>
              <a:t>集成开发环境</a:t>
            </a:r>
            <a:r>
              <a:rPr>
                <a:solidFill>
                  <a:srgbClr val="FF0000"/>
                </a:solidFill>
              </a:rPr>
              <a:t>IDE（Integrated Development Environment）</a:t>
            </a:r>
            <a:r>
              <a:t>包含了文本编辑器、编译器、调试器和其它工具，可以很方便地进行开发。但是对于大型项目，使用命令行编译更加灵活和高效。</a:t>
            </a:r>
          </a:p>
        </p:txBody>
      </p:sp>
      <p:graphicFrame>
        <p:nvGraphicFramePr>
          <p:cNvPr id="2" name="表格 1"/>
          <p:cNvGraphicFramePr/>
          <p:nvPr>
            <p:custDataLst>
              <p:tags r:id="rId4"/>
            </p:custDataLst>
          </p:nvPr>
        </p:nvGraphicFramePr>
        <p:xfrm>
          <a:off x="7658735" y="2691765"/>
          <a:ext cx="3267075" cy="715645"/>
        </p:xfrm>
        <a:graphic>
          <a:graphicData uri="http://schemas.openxmlformats.org/drawingml/2006/table">
            <a:tbl>
              <a:tblPr firstRow="1" bandRow="1">
                <a:tableStyleId>{5C22544A-7EE6-4342-B048-85BDC9FD1C3A}</a:tableStyleId>
              </a:tblPr>
              <a:tblGrid>
                <a:gridCol w="3267075">
                  <a:extLst>
                    <a:ext uri="{9D8B030D-6E8A-4147-A177-3AD203B41FA5}">
                      <a16:colId xmlns:a16="http://schemas.microsoft.com/office/drawing/2014/main" val="20000"/>
                    </a:ext>
                  </a:extLst>
                </a:gridCol>
              </a:tblGrid>
              <a:tr h="715645">
                <a:tc>
                  <a:txBody>
                    <a:bodyPr/>
                    <a:lstStyle/>
                    <a:p>
                      <a:pPr>
                        <a:buNone/>
                      </a:pPr>
                      <a:r>
                        <a:rPr lang="zh-CN" altLang="en-US" sz="1800" b="0">
                          <a:solidFill>
                            <a:schemeClr val="tx1"/>
                          </a:solidFill>
                          <a:latin typeface="Consolas" panose="020B0609020204030204" charset="0"/>
                          <a:cs typeface="Consolas" panose="020B0609020204030204" charset="0"/>
                          <a:sym typeface="+mn-ea"/>
                        </a:rPr>
                        <a:t>gcc -Wall swap.c -o swap</a:t>
                      </a:r>
                    </a:p>
                    <a:p>
                      <a:pPr>
                        <a:buNone/>
                      </a:pPr>
                      <a:r>
                        <a:rPr lang="zh-CN" altLang="en-US" sz="1800" b="0">
                          <a:solidFill>
                            <a:schemeClr val="tx1"/>
                          </a:solidFill>
                          <a:latin typeface="Consolas" panose="020B0609020204030204" charset="0"/>
                          <a:cs typeface="Consolas" panose="020B0609020204030204" charset="0"/>
                          <a:sym typeface="+mn-ea"/>
                        </a:rPr>
                        <a:t>./swap</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p:cNvSpPr txBox="1"/>
          <p:nvPr/>
        </p:nvSpPr>
        <p:spPr>
          <a:xfrm>
            <a:off x="579755" y="2130425"/>
            <a:ext cx="6391275" cy="396938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#define SWAP(a, b) {int t; t = a; a = b; b = 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文本占位符 5"/>
          <p:cNvSpPr>
            <a:spLocks noGrp="1"/>
          </p:cNvSpPr>
          <p:nvPr>
            <p:custDataLst>
              <p:tags r:id="rId5"/>
            </p:custDataLst>
          </p:nvPr>
        </p:nvSpPr>
        <p:spPr>
          <a:xfrm>
            <a:off x="6971665" y="3779520"/>
            <a:ext cx="4467300" cy="147129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其中</a:t>
            </a:r>
            <a:r>
              <a:rPr>
                <a:solidFill>
                  <a:srgbClr val="FF0000"/>
                </a:solidFill>
              </a:rPr>
              <a:t>gcc</a:t>
            </a:r>
            <a:r>
              <a:t>表示编译器的名称，</a:t>
            </a:r>
            <a:r>
              <a:rPr>
                <a:solidFill>
                  <a:srgbClr val="FF0000"/>
                </a:solidFill>
              </a:rPr>
              <a:t>-Wall</a:t>
            </a:r>
            <a:r>
              <a:t>表示要输出所有警告信息，swap.c为需编译的源文件，</a:t>
            </a:r>
            <a:r>
              <a:rPr>
                <a:solidFill>
                  <a:srgbClr val="FF0000"/>
                </a:solidFill>
              </a:rPr>
              <a:t>-o</a:t>
            </a:r>
            <a:r>
              <a:t>用于指定输出的可执行文件的名称为swap。编译成功后使用./swap即可运行。</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编译</a:t>
            </a:r>
            <a:r>
              <a:rPr lang="zh-CN"/>
              <a:t>（</a:t>
            </a:r>
            <a:r>
              <a:rPr lang="en-US" altLang="zh-CN"/>
              <a:t>Compile</a:t>
            </a:r>
            <a:r>
              <a:rPr lang="zh-CN"/>
              <a:t>）</a:t>
            </a:r>
          </a:p>
        </p:txBody>
      </p:sp>
      <p:sp>
        <p:nvSpPr>
          <p:cNvPr id="6" name="文本占位符 5"/>
          <p:cNvSpPr>
            <a:spLocks noGrp="1"/>
          </p:cNvSpPr>
          <p:nvPr>
            <p:ph type="body" sz="quarter" idx="15"/>
            <p:custDataLst>
              <p:tags r:id="rId3"/>
            </p:custDataLst>
          </p:nvPr>
        </p:nvSpPr>
        <p:spPr>
          <a:xfrm>
            <a:off x="668655" y="1409065"/>
            <a:ext cx="4662805" cy="2346960"/>
          </a:xfrm>
        </p:spPr>
        <p:txBody>
          <a:bodyPr>
            <a:noAutofit/>
          </a:bodyPr>
          <a:lstStyle/>
          <a:p>
            <a:r>
              <a:t>一个完整的编译过程包含4个步骤：</a:t>
            </a:r>
          </a:p>
          <a:p>
            <a:r>
              <a:rPr lang="en-US"/>
              <a:t>1. </a:t>
            </a:r>
            <a:r>
              <a:rPr>
                <a:solidFill>
                  <a:srgbClr val="FF0000"/>
                </a:solidFill>
                <a:sym typeface="+mn-ea"/>
              </a:rPr>
              <a:t>预处理</a:t>
            </a:r>
            <a:r>
              <a:rPr>
                <a:sym typeface="+mn-ea"/>
              </a:rPr>
              <a:t>：将头文件、宏定义等展开</a:t>
            </a:r>
          </a:p>
          <a:p>
            <a:r>
              <a:rPr lang="en-US">
                <a:sym typeface="+mn-ea"/>
              </a:rPr>
              <a:t>2. </a:t>
            </a:r>
            <a:r>
              <a:rPr>
                <a:solidFill>
                  <a:srgbClr val="FF0000"/>
                </a:solidFill>
                <a:sym typeface="+mn-ea"/>
              </a:rPr>
              <a:t>编译</a:t>
            </a:r>
            <a:r>
              <a:rPr>
                <a:sym typeface="+mn-ea"/>
              </a:rPr>
              <a:t>：将预处理后的代码转换为汇编代码</a:t>
            </a:r>
          </a:p>
          <a:p>
            <a:r>
              <a:rPr lang="en-US">
                <a:sym typeface="+mn-ea"/>
              </a:rPr>
              <a:t>3. </a:t>
            </a:r>
            <a:r>
              <a:rPr>
                <a:solidFill>
                  <a:srgbClr val="FF0000"/>
                </a:solidFill>
                <a:sym typeface="+mn-ea"/>
              </a:rPr>
              <a:t>汇编</a:t>
            </a:r>
            <a:r>
              <a:rPr>
                <a:sym typeface="+mn-ea"/>
              </a:rPr>
              <a:t>：将汇编代码转换为机器码</a:t>
            </a:r>
          </a:p>
          <a:p>
            <a:r>
              <a:rPr lang="en-US"/>
              <a:t>4. </a:t>
            </a:r>
            <a:r>
              <a:rPr>
                <a:solidFill>
                  <a:srgbClr val="FF0000"/>
                </a:solidFill>
                <a:sym typeface="+mn-ea"/>
              </a:rPr>
              <a:t>链接</a:t>
            </a:r>
            <a:r>
              <a:rPr>
                <a:sym typeface="+mn-ea"/>
              </a:rPr>
              <a:t>：将目标文件链接为可执行文件</a:t>
            </a:r>
          </a:p>
        </p:txBody>
      </p:sp>
      <p:sp>
        <p:nvSpPr>
          <p:cNvPr id="100" name="文本框 99"/>
          <p:cNvSpPr txBox="1"/>
          <p:nvPr/>
        </p:nvSpPr>
        <p:spPr>
          <a:xfrm>
            <a:off x="5953760" y="1887855"/>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E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i</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7" name="文本框 6"/>
          <p:cNvSpPr txBox="1"/>
          <p:nvPr/>
        </p:nvSpPr>
        <p:spPr>
          <a:xfrm>
            <a:off x="5953760" y="2343150"/>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i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8" name="文本框 7"/>
          <p:cNvSpPr txBox="1"/>
          <p:nvPr/>
        </p:nvSpPr>
        <p:spPr>
          <a:xfrm>
            <a:off x="5953760" y="2798445"/>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c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9" name="文本框 8"/>
          <p:cNvSpPr txBox="1"/>
          <p:nvPr/>
        </p:nvSpPr>
        <p:spPr>
          <a:xfrm>
            <a:off x="5953760" y="3253740"/>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cxnSp>
        <p:nvCxnSpPr>
          <p:cNvPr id="12" name="直接箭头连接符 11"/>
          <p:cNvCxnSpPr/>
          <p:nvPr/>
        </p:nvCxnSpPr>
        <p:spPr>
          <a:xfrm>
            <a:off x="5202555" y="210312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a:off x="5202555" y="252730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a:xfrm>
            <a:off x="5202555" y="295148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5202555" y="337566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t>多文件</a:t>
            </a:r>
            <a:r>
              <a:t>编译</a:t>
            </a:r>
            <a:endParaRPr lang="zh-CN"/>
          </a:p>
        </p:txBody>
      </p:sp>
      <p:sp>
        <p:nvSpPr>
          <p:cNvPr id="6" name="文本占位符 5"/>
          <p:cNvSpPr>
            <a:spLocks noGrp="1"/>
          </p:cNvSpPr>
          <p:nvPr>
            <p:ph type="body" sz="quarter" idx="15"/>
            <p:custDataLst>
              <p:tags r:id="rId3"/>
            </p:custDataLst>
          </p:nvPr>
        </p:nvSpPr>
        <p:spPr>
          <a:xfrm>
            <a:off x="579755" y="1363345"/>
            <a:ext cx="9918065" cy="3594100"/>
          </a:xfrm>
        </p:spPr>
        <p:txBody>
          <a:bodyPr>
            <a:noAutofit/>
          </a:bodyPr>
          <a:lstStyle/>
          <a:p>
            <a:r>
              <a:t>模块化编程的目的是为了将程序分解成多个独立、可重用的部分。当程序变得复杂时，分成多个文件可以使得程序逻辑更加清晰、易于维护。</a:t>
            </a:r>
          </a:p>
          <a:p>
            <a:endParaRPr/>
          </a:p>
          <a:p>
            <a:r>
              <a:t>在多文件中，每个模板一般都分为</a:t>
            </a:r>
            <a:r>
              <a:rPr>
                <a:solidFill>
                  <a:srgbClr val="FF0000"/>
                </a:solidFill>
              </a:rPr>
              <a:t>.h</a:t>
            </a:r>
            <a:r>
              <a:t>和</a:t>
            </a:r>
            <a:r>
              <a:rPr>
                <a:solidFill>
                  <a:srgbClr val="FF0000"/>
                </a:solidFill>
              </a:rPr>
              <a:t>.c</a:t>
            </a:r>
            <a:r>
              <a:t>两部分，其中.h文件用于声明</a:t>
            </a:r>
            <a:r>
              <a:rPr>
                <a:solidFill>
                  <a:srgbClr val="FF0000"/>
                </a:solidFill>
              </a:rPr>
              <a:t>函数原型</a:t>
            </a:r>
            <a:r>
              <a:t>，.c文件用于</a:t>
            </a:r>
            <a:r>
              <a:rPr>
                <a:solidFill>
                  <a:srgbClr val="FF0000"/>
                </a:solidFill>
              </a:rPr>
              <a:t>实现函数</a:t>
            </a:r>
            <a:r>
              <a:t>。这样其它文件只需要包含.h文件即可使用这些函数，就像包含头文件stdio.h一样，只不过自定义的头文件一般使用</a:t>
            </a:r>
            <a:r>
              <a:rPr>
                <a:solidFill>
                  <a:srgbClr val="FF0000"/>
                </a:solidFill>
              </a:rPr>
              <a:t>双引号</a:t>
            </a:r>
            <a:r>
              <a:t>包含。</a:t>
            </a:r>
          </a:p>
          <a:p>
            <a:endParaRPr/>
          </a:p>
          <a:p>
            <a:r>
              <a:t>由于一个头文件可以被多个源文件包含，为了</a:t>
            </a:r>
            <a:r>
              <a:rPr>
                <a:solidFill>
                  <a:srgbClr val="FF0000"/>
                </a:solidFill>
              </a:rPr>
              <a:t>避免重复定义</a:t>
            </a:r>
            <a:r>
              <a:t>，一般在头文件的开头使用条件编译来判断是否已经被包含。</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TABLE_ENDDRAG_ORIGIN_RECT" val="178*76"/>
  <p:tag name="TABLE_ENDDRAG_RECT" val="169*344*178*76"/>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TABLE_ENDDRAG_ORIGIN_RECT" val="116*49"/>
  <p:tag name="TABLE_ENDDRAG_RECT" val="111*440*116*49"/>
</p:tagLst>
</file>

<file path=ppt/tags/tag248.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a="http://schemas.openxmlformats.org/drawingml/2006/main" xmlns:r="http://schemas.openxmlformats.org/officeDocument/2006/relationships" xmlns:p="http://schemas.openxmlformats.org/presentationml/2006/main">
  <p:tag name="TABLE_ENDDRAG_ORIGIN_RECT" val="257*56"/>
  <p:tag name="TABLE_ENDDRAG_RECT" val="635*328*257*56"/>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1.xml><?xml version="1.0" encoding="utf-8"?>
<p:tagLst xmlns:a="http://schemas.openxmlformats.org/drawingml/2006/main" xmlns:r="http://schemas.openxmlformats.org/officeDocument/2006/relationships" xmlns:p="http://schemas.openxmlformats.org/presentationml/2006/main">
  <p:tag name="TABLE_ENDDRAG_ORIGIN_RECT" val="352*72"/>
  <p:tag name="TABLE_ENDDRAG_RECT" val="339*343*352*72"/>
</p:tagLst>
</file>

<file path=ppt/tags/tag272.xml><?xml version="1.0" encoding="utf-8"?>
<p:tagLst xmlns:a="http://schemas.openxmlformats.org/drawingml/2006/main" xmlns:r="http://schemas.openxmlformats.org/officeDocument/2006/relationships" xmlns:p="http://schemas.openxmlformats.org/presentationml/2006/main">
  <p:tag name="TABLE_ENDDRAG_ORIGIN_RECT" val="352*72"/>
  <p:tag name="TABLE_ENDDRAG_RECT" val="339*343*352*72"/>
</p:tagLst>
</file>

<file path=ppt/tags/tag27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Words>
  <Application>Microsoft Office PowerPoint</Application>
  <PresentationFormat>宽屏</PresentationFormat>
  <Paragraphs>183</Paragraphs>
  <Slides>14</Slides>
  <Notes>11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14</vt:i4>
      </vt:variant>
    </vt:vector>
  </HeadingPairs>
  <TitlesOfParts>
    <vt:vector size="20" baseType="lpstr">
      <vt:lpstr>微软雅黑</vt:lpstr>
      <vt:lpstr>Arial</vt:lpstr>
      <vt:lpstr>Calibri</vt:lpstr>
      <vt:lpstr>Consolas</vt:lpstr>
      <vt:lpstr>Office 主题</vt:lpstr>
      <vt:lpstr>2_Office 主题​​</vt:lpstr>
      <vt:lpstr>预处理</vt:lpstr>
      <vt:lpstr>预处理</vt:lpstr>
      <vt:lpstr>宏（Macro）</vt:lpstr>
      <vt:lpstr>宏（Macro）</vt:lpstr>
      <vt:lpstr>条件编译</vt:lpstr>
      <vt:lpstr>多文件编译</vt:lpstr>
      <vt:lpstr>编译（Compile）</vt:lpstr>
      <vt:lpstr>编译（Compile）</vt:lpstr>
      <vt:lpstr>多文件编译</vt:lpstr>
      <vt:lpstr>Demo：面积</vt:lpstr>
      <vt:lpstr>Demo：面积</vt:lpstr>
      <vt:lpstr>Demo：面积</vt:lpstr>
      <vt:lpstr>Practice</vt:lpstr>
      <vt:lpstr>util函数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预处理</dc:title>
  <dc:creator/>
  <cp:lastModifiedBy>DAI XIAOTIAN</cp:lastModifiedBy>
  <cp:revision>570</cp:revision>
  <dcterms:created xsi:type="dcterms:W3CDTF">2022-11-17T03:47:00Z</dcterms:created>
  <dcterms:modified xsi:type="dcterms:W3CDTF">2023-02-02T13:24:34Z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