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65" r:id="rId6"/>
    <p:sldId id="295" r:id="rId7"/>
    <p:sldId id="296" r:id="rId8"/>
    <p:sldId id="298" r:id="rId9"/>
    <p:sldId id="297" r:id="rId10"/>
    <p:sldId id="299" r:id="rId11"/>
    <p:sldId id="300" r:id="rId12"/>
    <p:sldId id="301" r:id="rId13"/>
    <p:sldId id="303" r:id="rId14"/>
    <p:sldId id="306" r:id="rId15"/>
    <p:sldId id="307" r:id="rId16"/>
    <p:sldId id="308" r:id="rId17"/>
    <p:sldId id="309" r:id="rId18"/>
    <p:sldId id="311" r:id="rId19"/>
    <p:sldId id="312" r:id="rId20"/>
    <p:sldId id="313" r:id="rId21"/>
    <p:sldId id="315" r:id="rId22"/>
    <p:sldId id="316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303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tags" Target="../tags/tag295.xml"/><Relationship Id="rId7" Type="http://schemas.openxmlformats.org/officeDocument/2006/relationships/tags" Target="../tags/tag294.xml"/><Relationship Id="rId6" Type="http://schemas.openxmlformats.org/officeDocument/2006/relationships/tags" Target="../tags/tag293.xml"/><Relationship Id="rId5" Type="http://schemas.openxmlformats.org/officeDocument/2006/relationships/image" Target="../media/image2.png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0" Type="http://schemas.openxmlformats.org/officeDocument/2006/relationships/notesSlide" Target="../notesSlides/notesSlide13.xml"/><Relationship Id="rId1" Type="http://schemas.openxmlformats.org/officeDocument/2006/relationships/tags" Target="../tags/tag28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8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39.xml"/><Relationship Id="rId5" Type="http://schemas.openxmlformats.org/officeDocument/2006/relationships/image" Target="../media/image1.png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分支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54710" y="3180080"/>
            <a:ext cx="4500880" cy="9429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if语句用于判断一个条件是否成立，如果成立则执行if语句块中的语句，否则不执行。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77305" y="1528445"/>
            <a:ext cx="440055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your age: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"Minor\n"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190740" y="5578475"/>
          <a:ext cx="2773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0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your age: 17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Minor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80365" y="1760855"/>
            <a:ext cx="3444240" cy="11334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if-else的结构与if类似，只是在if语句块中的条件不成立时，执行else语句块中的语句。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74465" y="1034415"/>
            <a:ext cx="796607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year: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"Leap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"Common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047355" y="5748655"/>
          <a:ext cx="2646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year: 2020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Leap year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80365" y="3975735"/>
            <a:ext cx="3444240" cy="14706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闰年：</a:t>
            </a:r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1. 4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的倍数，但不是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的倍数；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400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 if-else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54710" y="3180080"/>
            <a:ext cx="4500880" cy="9429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当需要对更多的条件进行判断时，可以使用if-else if-else语句。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23280" y="1052195"/>
            <a:ext cx="5080000" cy="5354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character: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"Lowercase\n"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"Uppercase\n"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'0'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'9'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"Special character\n"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2282825" y="5566410"/>
          <a:ext cx="27368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character: T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Uppercase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switch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switch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72465" y="3016885"/>
            <a:ext cx="5255260" cy="13792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switch结构用于根据一个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整数值</a:t>
            </a:r>
            <a:r>
              <a:rPr>
                <a:latin typeface="+mn-lt"/>
                <a:cs typeface="+mn-lt"/>
              </a:rPr>
              <a:t>，选择对应的case执行。需要注意的是，当对应的case中的代码被执行完后，并不会像if语句一样跳出switch结构，而是会继续向后执行，直到遇到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88785" y="1052830"/>
            <a:ext cx="410591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month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"Jan.\n"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"Feb.\n"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"Mar.\n"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// ...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"Dec.\n"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"Invalid\n"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81355" y="1296035"/>
            <a:ext cx="5545455" cy="54165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输入一个加、减、乘、除的表达式，计算表达式的值。</a:t>
            </a:r>
            <a:endParaRPr lang="zh-CN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1355" y="2343150"/>
            <a:ext cx="573595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expression: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%c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7070" y="1153795"/>
            <a:ext cx="751078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'+'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+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'-'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-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'*'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*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'/'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/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"Error! Operator is not supported\n"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051800" y="5769610"/>
          <a:ext cx="35655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52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expression: 5 * 8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 * 8 = 40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分段函数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7774305" y="1358900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-5.5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0.25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681355" y="1296035"/>
                <a:ext cx="4860925" cy="2025650"/>
              </a:xfrm>
            </p:spPr>
            <p:txBody>
              <a:bodyPr>
                <a:noAutofit/>
              </a:bodyPr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x</a:t>
                </a:r>
                <a:r>
                  <a:rPr lang="zh-CN" altLang="en-US">
                    <a:latin typeface="+mn-lt"/>
                    <a:cs typeface="+mn-lt"/>
                  </a:rPr>
                  <a:t>，计算分段函数的值。</a:t>
                </a:r>
                <a:endParaRPr lang="zh-CN" altLang="en-US">
                  <a:latin typeface="+mn-lt"/>
                  <a:cs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>
                  <a:latin typeface="+mn-lt"/>
                  <a:cs typeface="+mn-lt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681355" y="1296035"/>
                <a:ext cx="4860925" cy="2025650"/>
              </a:xfr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7774305" y="3061970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0.00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7774305" y="4765040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64.00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月份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150870" y="279717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January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3203575" cy="596265"/>
          </a:xfrm>
        </p:spPr>
        <p:txBody>
          <a:bodyPr>
            <a:noAutofit/>
          </a:bodyPr>
          <a:p>
            <a:r>
              <a:rPr lang="zh-CN">
                <a:latin typeface="+mn-lt"/>
                <a:cs typeface="+mn-lt"/>
              </a:rPr>
              <a:t>输入月份，输出月份的英文。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354445" y="2797810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8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August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3150870" y="4610100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December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6354445" y="4610100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 month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关系运算符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946275" y="1221740"/>
            <a:ext cx="8305165" cy="180594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编程中经常需要使用关系运算符来比较两个数据的大小，比较的结果是一个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布尔值（boolean）</a:t>
            </a:r>
            <a:r>
              <a:rPr>
                <a:latin typeface="+mn-lt"/>
                <a:cs typeface="+mn-lt"/>
              </a:rPr>
              <a:t>，即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True（非0）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False（0）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在编程中需要注意，一个等号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赋值</a:t>
            </a:r>
            <a:r>
              <a:rPr>
                <a:latin typeface="+mn-lt"/>
                <a:cs typeface="+mn-lt"/>
              </a:rPr>
              <a:t>运算，而两个等号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比较</a:t>
            </a:r>
            <a:r>
              <a:rPr>
                <a:latin typeface="+mn-lt"/>
                <a:cs typeface="+mn-lt"/>
              </a:rPr>
              <a:t>运算。</a:t>
            </a:r>
            <a:endParaRPr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/>
              <p:nvPr>
                <p:custDataLst>
                  <p:tags r:id="rId3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/>
              <p:nvPr>
                <p:custDataLst>
                  <p:tags r:id="rId4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</a:t>
            </a:r>
            <a:r>
              <a:rPr lang="zh-CN"/>
              <a:t>运算符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972820" y="1780540"/>
            <a:ext cx="6408420" cy="24244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逻辑运算符用于连接多个关系表达式，其结果也是一个布尔值。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1. </a:t>
            </a:r>
            <a:r>
              <a:rPr>
                <a:latin typeface="+mn-lt"/>
                <a:cs typeface="+mn-lt"/>
                <a:sym typeface="+mn-ea"/>
              </a:rPr>
              <a:t>逻辑与</a:t>
            </a:r>
            <a:r>
              <a:rPr lang="en-US">
                <a:latin typeface="+mn-lt"/>
                <a:cs typeface="+mn-lt"/>
                <a:sym typeface="+mn-ea"/>
              </a:rPr>
              <a:t>&amp;</a:t>
            </a:r>
            <a:r>
              <a:rPr>
                <a:latin typeface="+mn-lt"/>
                <a:cs typeface="+mn-lt"/>
                <a:sym typeface="+mn-ea"/>
              </a:rPr>
              <a:t>&amp;</a:t>
            </a:r>
            <a:endParaRPr>
              <a:latin typeface="+mn-lt"/>
              <a:cs typeface="+mn-lt"/>
              <a:sym typeface="+mn-ea"/>
            </a:endParaRPr>
          </a:p>
          <a:p>
            <a:r>
              <a:rPr lang="en-US">
                <a:latin typeface="+mn-lt"/>
                <a:cs typeface="+mn-lt"/>
                <a:sym typeface="+mn-ea"/>
              </a:rPr>
              <a:t>2. </a:t>
            </a:r>
            <a:r>
              <a:rPr lang="zh-CN" altLang="en-US">
                <a:latin typeface="+mn-lt"/>
                <a:cs typeface="+mn-lt"/>
                <a:sym typeface="+mn-ea"/>
              </a:rPr>
              <a:t>逻辑或</a:t>
            </a:r>
            <a:r>
              <a:rPr lang="en-US" altLang="zh-CN">
                <a:latin typeface="+mn-lt"/>
                <a:cs typeface="+mn-lt"/>
                <a:sym typeface="+mn-ea"/>
              </a:rPr>
              <a:t>||</a:t>
            </a:r>
            <a:endParaRPr lang="en-US" altLang="zh-CN">
              <a:latin typeface="+mn-lt"/>
              <a:cs typeface="+mn-lt"/>
              <a:sym typeface="+mn-ea"/>
            </a:endParaRPr>
          </a:p>
          <a:p>
            <a:r>
              <a:rPr lang="en-US" altLang="zh-CN">
                <a:latin typeface="+mn-lt"/>
                <a:cs typeface="+mn-lt"/>
                <a:sym typeface="+mn-ea"/>
              </a:rPr>
              <a:t>3. </a:t>
            </a:r>
            <a:r>
              <a:rPr lang="zh-CN" altLang="en-US">
                <a:latin typeface="+mn-lt"/>
                <a:cs typeface="+mn-lt"/>
                <a:sym typeface="+mn-ea"/>
              </a:rPr>
              <a:t>逻辑非</a:t>
            </a:r>
            <a:r>
              <a:rPr lang="en-US" altLang="zh-CN">
                <a:latin typeface="+mn-lt"/>
                <a:cs typeface="+mn-lt"/>
                <a:sym typeface="+mn-ea"/>
              </a:rPr>
              <a:t>!</a:t>
            </a:r>
            <a:endParaRPr>
              <a:latin typeface="+mn-lt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逻辑与</a:t>
            </a:r>
            <a:r>
              <a:rPr lang="en-US" altLang="zh-CN"/>
              <a:t>&amp;&amp;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267075" y="1576705"/>
            <a:ext cx="56584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逻辑与&amp;&amp;</a:t>
            </a:r>
            <a:r>
              <a:rPr>
                <a:latin typeface="+mn-lt"/>
                <a:cs typeface="+mn-lt"/>
              </a:rPr>
              <a:t>：当多个条件全部为True，结果为True。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491230" y="285929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/>
                <a:gridCol w="1412875"/>
                <a:gridCol w="24593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&amp;&amp;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逻辑或</a:t>
            </a:r>
            <a:r>
              <a:rPr lang="en-US" altLang="zh-CN"/>
              <a:t>||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267075" y="1576705"/>
            <a:ext cx="57092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逻辑或||</a:t>
            </a:r>
            <a:r>
              <a:rPr>
                <a:latin typeface="+mn-lt"/>
                <a:cs typeface="+mn-lt"/>
              </a:rPr>
              <a:t>：多个条件至少有一个为True时，结果为True。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491230" y="285929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/>
                <a:gridCol w="1412875"/>
                <a:gridCol w="24593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||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逻辑非</a:t>
            </a:r>
            <a:r>
              <a:rPr lang="en-US" altLang="zh-CN"/>
              <a:t>!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2483485" y="1576705"/>
            <a:ext cx="723074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逻辑非!</a:t>
            </a:r>
            <a:r>
              <a:rPr>
                <a:latin typeface="+mn-lt"/>
                <a:cs typeface="+mn-lt"/>
              </a:rPr>
              <a:t>：条件为True时，结果为False；条件为False时，结果为True。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194810" y="2857385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/>
                <a:gridCol w="19418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!</a:t>
                      </a: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if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3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7.xml><?xml version="1.0" encoding="utf-8"?>
<p:tagLst xmlns:p="http://schemas.openxmlformats.org/presentationml/2006/main">
  <p:tag name="KSO_WM_UNIT_TABLE_BEAUTIFY" val="smartTable{a3f33215-2c3c-463f-a78f-52c86657b92f}"/>
</p:tagLst>
</file>

<file path=ppt/tags/tag238.xml><?xml version="1.0" encoding="utf-8"?>
<p:tagLst xmlns:p="http://schemas.openxmlformats.org/presentationml/2006/main">
  <p:tag name="KSO_WM_UNIT_TABLE_BEAUTIFY" val="smartTable{a3f33215-2c3c-463f-a78f-52c86657b92f}"/>
</p:tagLst>
</file>

<file path=ppt/tags/tag23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p="http://schemas.openxmlformats.org/presentationml/2006/main">
  <p:tag name="KSO_WM_UNIT_TABLE_BEAUTIFY" val="smartTable{989ffd8e-4447-43c2-8fe8-fbb180264c20}"/>
</p:tagLst>
</file>

<file path=ppt/tags/tag24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p="http://schemas.openxmlformats.org/presentationml/2006/main">
  <p:tag name="KSO_WM_UNIT_TABLE_BEAUTIFY" val="smartTable{989ffd8e-4447-43c2-8fe8-fbb180264c20}"/>
</p:tagLst>
</file>

<file path=ppt/tags/tag25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p="http://schemas.openxmlformats.org/presentationml/2006/main">
  <p:tag name="KSO_WM_UNIT_TABLE_BEAUTIFY" val="smartTable{989ffd8e-4447-43c2-8fe8-fbb180264c20}"/>
</p:tagLst>
</file>

<file path=ppt/tags/tag25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p="http://schemas.openxmlformats.org/presentationml/2006/main">
  <p:tag name="TABLE_ENDDRAG_ORIGIN_RECT" val="218*50"/>
  <p:tag name="TABLE_ENDDRAG_RECT" val="535*444*218*50"/>
</p:tagLst>
</file>

<file path=ppt/tags/tag26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p="http://schemas.openxmlformats.org/presentationml/2006/main">
  <p:tag name="TABLE_ENDDRAG_ORIGIN_RECT" val="208*50"/>
  <p:tag name="TABLE_ENDDRAG_RECT" val="633*452*208*50"/>
</p:tagLst>
</file>

<file path=ppt/tags/tag26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2.xml><?xml version="1.0" encoding="utf-8"?>
<p:tagLst xmlns:p="http://schemas.openxmlformats.org/presentationml/2006/main">
  <p:tag name="TABLE_ENDDRAG_ORIGIN_RECT" val="208*50"/>
  <p:tag name="TABLE_ENDDRAG_RECT" val="633*452*208*50"/>
</p:tagLst>
</file>

<file path=ppt/tags/tag27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p="http://schemas.openxmlformats.org/presentationml/2006/main">
  <p:tag name="TABLE_ENDDRAG_ORIGIN_RECT" val="280*50"/>
  <p:tag name="TABLE_ENDDRAG_RECT" val="611*325*280*50"/>
</p:tagLst>
</file>

<file path=ppt/tags/tag28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TABLE_ENDDRAG_ORIGIN_RECT" val="351*115"/>
  <p:tag name="TABLE_ENDDRAG_RECT" val="526*259*351*115"/>
</p:tagLst>
</file>

<file path=ppt/tags/tag29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p="http://schemas.openxmlformats.org/presentationml/2006/main">
  <p:tag name="TABLE_ENDDRAG_ORIGIN_RECT" val="351*115"/>
  <p:tag name="TABLE_ENDDRAG_RECT" val="526*259*351*115"/>
</p:tagLst>
</file>

<file path=ppt/tags/tag294.xml><?xml version="1.0" encoding="utf-8"?>
<p:tagLst xmlns:p="http://schemas.openxmlformats.org/presentationml/2006/main">
  <p:tag name="TABLE_ENDDRAG_ORIGIN_RECT" val="351*115"/>
  <p:tag name="TABLE_ENDDRAG_RECT" val="526*259*351*115"/>
</p:tagLst>
</file>

<file path=ppt/tags/tag29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p="http://schemas.openxmlformats.org/presentationml/2006/main">
  <p:tag name="TABLE_ENDDRAG_ORIGIN_RECT" val="195*115"/>
  <p:tag name="TABLE_ENDDRAG_RECT" val="612*107*195*115"/>
</p:tagLst>
</file>

<file path=ppt/tags/tag29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9.xml><?xml version="1.0" encoding="utf-8"?>
<p:tagLst xmlns:p="http://schemas.openxmlformats.org/presentationml/2006/main">
  <p:tag name="TABLE_ENDDRAG_ORIGIN_RECT" val="195*115"/>
  <p:tag name="TABLE_ENDDRAG_RECT" val="612*107*195*115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TABLE_ENDDRAG_ORIGIN_RECT" val="195*115"/>
  <p:tag name="TABLE_ENDDRAG_RECT" val="612*107*195*115"/>
</p:tagLst>
</file>

<file path=ppt/tags/tag301.xml><?xml version="1.0" encoding="utf-8"?>
<p:tagLst xmlns:p="http://schemas.openxmlformats.org/presentationml/2006/main">
  <p:tag name="TABLE_ENDDRAG_ORIGIN_RECT" val="195*115"/>
  <p:tag name="TABLE_ENDDRAG_RECT" val="612*107*195*115"/>
</p:tagLst>
</file>

<file path=ppt/tags/tag30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3.xml><?xml version="1.0" encoding="utf-8"?>
<p:tagLst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2421</Words>
  <Application>WPS 演示</Application>
  <PresentationFormat>宽屏</PresentationFormat>
  <Paragraphs>331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汉仪旗黑-85S</vt:lpstr>
      <vt:lpstr>黑体</vt:lpstr>
      <vt:lpstr>Cambria Math</vt:lpstr>
      <vt:lpstr>Consolas</vt:lpstr>
      <vt:lpstr>Arial Unicode MS</vt:lpstr>
      <vt:lpstr>Calibri</vt:lpstr>
      <vt:lpstr>Office 主题</vt:lpstr>
      <vt:lpstr>2_Office 主题​​</vt:lpstr>
      <vt:lpstr>分支</vt:lpstr>
      <vt:lpstr>逻辑运算符</vt:lpstr>
      <vt:lpstr>关系运算符</vt:lpstr>
      <vt:lpstr>逻辑运算符</vt:lpstr>
      <vt:lpstr>逻辑运算符</vt:lpstr>
      <vt:lpstr>逻辑与&amp;&amp;</vt:lpstr>
      <vt:lpstr>逻辑或||</vt:lpstr>
      <vt:lpstr>逻辑非!</vt:lpstr>
      <vt:lpstr>if</vt:lpstr>
      <vt:lpstr>if</vt:lpstr>
      <vt:lpstr>if-else</vt:lpstr>
      <vt:lpstr>if-else if-else</vt:lpstr>
      <vt:lpstr>switch</vt:lpstr>
      <vt:lpstr>switch</vt:lpstr>
      <vt:lpstr>Demo：计算器</vt:lpstr>
      <vt:lpstr>Demo：计算器</vt:lpstr>
      <vt:lpstr>Practice</vt:lpstr>
      <vt:lpstr>分段函数</vt:lpstr>
      <vt:lpstr>月份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极夜酱。</cp:lastModifiedBy>
  <cp:revision>114</cp:revision>
  <dcterms:created xsi:type="dcterms:W3CDTF">2022-11-17T03:47:00Z</dcterms:created>
  <dcterms:modified xsi:type="dcterms:W3CDTF">2022-12-03T14:57:25Z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