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9" r:id="rId4"/>
    <p:sldId id="265" r:id="rId6"/>
    <p:sldId id="271" r:id="rId7"/>
    <p:sldId id="274" r:id="rId8"/>
    <p:sldId id="275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3" r:id="rId25"/>
    <p:sldId id="294" r:id="rId26"/>
    <p:sldId id="295" r:id="rId27"/>
    <p:sldId id="296" r:id="rId28"/>
    <p:sldId id="297" r:id="rId29"/>
    <p:sldId id="298" r:id="rId30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DCE"/>
    <a:srgbClr val="F1B960"/>
    <a:srgbClr val="3184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5" Type="http://schemas.openxmlformats.org/officeDocument/2006/relationships/tags" Target="tags/tag330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8" Type="http://schemas.openxmlformats.org/officeDocument/2006/relationships/tags" Target="../tags/tag47.xml"/><Relationship Id="rId17" Type="http://schemas.openxmlformats.org/officeDocument/2006/relationships/tags" Target="../tags/tag46.xml"/><Relationship Id="rId16" Type="http://schemas.openxmlformats.org/officeDocument/2006/relationships/tags" Target="../tags/tag45.xml"/><Relationship Id="rId15" Type="http://schemas.openxmlformats.org/officeDocument/2006/relationships/tags" Target="../tags/tag44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3" Type="http://schemas.openxmlformats.org/officeDocument/2006/relationships/tags" Target="../tags/tag103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9" Type="http://schemas.openxmlformats.org/officeDocument/2006/relationships/tags" Target="../tags/tag144.xml"/><Relationship Id="rId18" Type="http://schemas.openxmlformats.org/officeDocument/2006/relationships/tags" Target="../tags/tag143.xml"/><Relationship Id="rId17" Type="http://schemas.openxmlformats.org/officeDocument/2006/relationships/tags" Target="../tags/tag142.xml"/><Relationship Id="rId16" Type="http://schemas.openxmlformats.org/officeDocument/2006/relationships/tags" Target="../tags/tag141.xml"/><Relationship Id="rId15" Type="http://schemas.openxmlformats.org/officeDocument/2006/relationships/tags" Target="../tags/tag140.xml"/><Relationship Id="rId14" Type="http://schemas.openxmlformats.org/officeDocument/2006/relationships/tags" Target="../tags/tag139.xml"/><Relationship Id="rId13" Type="http://schemas.openxmlformats.org/officeDocument/2006/relationships/tags" Target="../tags/tag13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3" Type="http://schemas.openxmlformats.org/officeDocument/2006/relationships/tags" Target="../tags/tag188.xml"/><Relationship Id="rId12" Type="http://schemas.openxmlformats.org/officeDocument/2006/relationships/tags" Target="../tags/tag187.xml"/><Relationship Id="rId11" Type="http://schemas.openxmlformats.org/officeDocument/2006/relationships/tags" Target="../tags/tag186.xml"/><Relationship Id="rId10" Type="http://schemas.openxmlformats.org/officeDocument/2006/relationships/tags" Target="../tags/tag18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tags" Target="../tags/tag194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3" Type="http://schemas.openxmlformats.org/officeDocument/2006/relationships/tags" Target="../tags/tag200.xml"/><Relationship Id="rId12" Type="http://schemas.openxmlformats.org/officeDocument/2006/relationships/tags" Target="../tags/tag199.xml"/><Relationship Id="rId11" Type="http://schemas.openxmlformats.org/officeDocument/2006/relationships/tags" Target="../tags/tag198.xml"/><Relationship Id="rId10" Type="http://schemas.openxmlformats.org/officeDocument/2006/relationships/tags" Target="../tags/tag19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08.xml"/><Relationship Id="rId8" Type="http://schemas.openxmlformats.org/officeDocument/2006/relationships/tags" Target="../tags/tag207.xml"/><Relationship Id="rId7" Type="http://schemas.openxmlformats.org/officeDocument/2006/relationships/tags" Target="../tags/tag206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4" Type="http://schemas.openxmlformats.org/officeDocument/2006/relationships/tags" Target="../tags/tag213.xml"/><Relationship Id="rId13" Type="http://schemas.openxmlformats.org/officeDocument/2006/relationships/tags" Target="../tags/tag212.xml"/><Relationship Id="rId12" Type="http://schemas.openxmlformats.org/officeDocument/2006/relationships/tags" Target="../tags/tag211.xml"/><Relationship Id="rId11" Type="http://schemas.openxmlformats.org/officeDocument/2006/relationships/tags" Target="../tags/tag210.xml"/><Relationship Id="rId10" Type="http://schemas.openxmlformats.org/officeDocument/2006/relationships/tags" Target="../tags/tag20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21.xml"/><Relationship Id="rId8" Type="http://schemas.openxmlformats.org/officeDocument/2006/relationships/tags" Target="../tags/tag220.xml"/><Relationship Id="rId7" Type="http://schemas.openxmlformats.org/officeDocument/2006/relationships/tags" Target="../tags/tag219.xml"/><Relationship Id="rId6" Type="http://schemas.openxmlformats.org/officeDocument/2006/relationships/tags" Target="../tags/tag218.xml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0" Type="http://schemas.openxmlformats.org/officeDocument/2006/relationships/tags" Target="../tags/tag222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11" name="组合 10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12" name="矩形 11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endParaRPr lang="zh-CN" altLang="en-US"/>
                </a:p>
              </p:txBody>
            </p:sp>
            <p:sp>
              <p:nvSpPr>
                <p:cNvPr id="25" name="菱形 24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0000" tIns="46800" rIns="90000" bIns="46800" rtlCol="0" anchor="ctr">
                  <a:normAutofit fontScale="25000" lnSpcReduction="20000"/>
                </a:bodyPr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/>
                </a:p>
              </p:txBody>
            </p:sp>
            <p:grpSp>
              <p:nvGrpSpPr>
                <p:cNvPr id="19" name="组合 18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20" name="菱形 19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1" name="菱形 20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  <p:sp>
                <p:nvSpPr>
                  <p:cNvPr id="22" name="菱形 21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0000" tIns="46800" rIns="90000" bIns="46800" rtlCol="0" anchor="ctr">
                    <a:normAutofit fontScale="32500" lnSpcReduction="20000"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endParaRPr lang="zh-CN" altLang="en-US"/>
                  </a:p>
                </p:txBody>
              </p:sp>
            </p:grpSp>
          </p:grpSp>
          <p:sp>
            <p:nvSpPr>
              <p:cNvPr id="8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tIns="46800" rIns="90000" bIns="4680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9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tIns="46800" rIns="90000" bIns="4680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7"/>
            </p:custDataLst>
          </p:nvPr>
        </p:nvSpPr>
        <p:spPr>
          <a:xfrm>
            <a:off x="3328201" y="4283393"/>
            <a:ext cx="2520000" cy="485140"/>
          </a:xfrm>
        </p:spPr>
        <p:txBody>
          <a:bodyPr lIns="90000" tIns="46800" rIns="90000" bIns="46800" anchor="ctr" anchorCtr="0">
            <a:normAutofit/>
          </a:bodyPr>
          <a:lstStyle>
            <a:lvl1pPr marL="0" indent="0" algn="r">
              <a:lnSpc>
                <a:spcPct val="130000"/>
              </a:lnSpc>
              <a:spcAft>
                <a:spcPts val="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8"/>
            </p:custDataLst>
          </p:nvPr>
        </p:nvSpPr>
        <p:spPr>
          <a:xfrm>
            <a:off x="2593022" y="2149048"/>
            <a:ext cx="7005956" cy="134447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6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9"/>
            </p:custDataLst>
          </p:nvPr>
        </p:nvSpPr>
        <p:spPr>
          <a:xfrm>
            <a:off x="2592705" y="3553460"/>
            <a:ext cx="7005320" cy="485140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20"/>
            </p:custDataLst>
          </p:nvPr>
        </p:nvSpPr>
        <p:spPr>
          <a:xfrm>
            <a:off x="6291496" y="4286643"/>
            <a:ext cx="2520000" cy="478640"/>
          </a:xfrm>
        </p:spPr>
        <p:txBody>
          <a:bodyPr lIns="90000" tIns="46800" rIns="90000" bIns="468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8" name="组合 7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0" name="菱形 9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-318" y="635"/>
              <a:ext cx="12192000" cy="6857365"/>
              <a:chOff x="0" y="0"/>
              <a:chExt cx="19200" cy="10799"/>
            </a:xfrm>
          </p:grpSpPr>
          <p:sp>
            <p:nvSpPr>
              <p:cNvPr id="12" name="矩形 11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0"/>
                <a:ext cx="19200" cy="43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9720"/>
                <a:ext cx="19200" cy="10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6"/>
                </p:custDataLst>
              </p:nvPr>
            </p:nvSpPr>
            <p:spPr>
              <a:xfrm flipH="1">
                <a:off x="420" y="399"/>
                <a:ext cx="474" cy="441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>
                <p:custDataLst>
                  <p:tags r:id="rId7"/>
                </p:custDataLst>
              </p:nvPr>
            </p:nvGrpSpPr>
            <p:grpSpPr>
              <a:xfrm>
                <a:off x="16448" y="9574"/>
                <a:ext cx="2074" cy="675"/>
                <a:chOff x="0" y="3633950"/>
                <a:chExt cx="1405715" cy="457699"/>
              </a:xfrm>
            </p:grpSpPr>
            <p:sp>
              <p:nvSpPr>
                <p:cNvPr id="16" name="菱形 15"/>
                <p:cNvSpPr/>
                <p:nvPr userDrawn="1">
                  <p:custDataLst>
                    <p:tags r:id="rId8"/>
                  </p:custDataLst>
                </p:nvPr>
              </p:nvSpPr>
              <p:spPr>
                <a:xfrm>
                  <a:off x="0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菱形 16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>
                  <a:off x="474008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菱形 17"/>
                <p:cNvSpPr/>
                <p:nvPr userDrawn="1">
                  <p:custDataLst>
                    <p:tags r:id="rId10"/>
                  </p:custDataLst>
                </p:nvPr>
              </p:nvSpPr>
              <p:spPr>
                <a:xfrm>
                  <a:off x="948016" y="3633950"/>
                  <a:ext cx="457699" cy="457699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7" name="圆角矩形 7"/>
            <p:cNvSpPr/>
            <p:nvPr userDrawn="1">
              <p:custDataLst>
                <p:tags r:id="rId11"/>
              </p:custDataLst>
            </p:nvPr>
          </p:nvSpPr>
          <p:spPr>
            <a:xfrm>
              <a:off x="193040" y="182880"/>
              <a:ext cx="11805285" cy="6491605"/>
            </a:xfrm>
            <a:prstGeom prst="roundRect">
              <a:avLst>
                <a:gd name="adj" fmla="val 172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4"/>
            </p:custDataLst>
          </p:nvPr>
        </p:nvSpPr>
        <p:spPr>
          <a:xfrm>
            <a:off x="4116000" y="2651764"/>
            <a:ext cx="5409566" cy="93916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5"/>
            </p:custDataLst>
          </p:nvPr>
        </p:nvSpPr>
        <p:spPr>
          <a:xfrm>
            <a:off x="4116000" y="3646276"/>
            <a:ext cx="5409566" cy="1310880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11" name="组合 10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3" name="菱形 12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菱形 13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菱形 14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>
            <a:off x="-318" y="635"/>
            <a:ext cx="12192000" cy="6857365"/>
            <a:chOff x="-318" y="635"/>
            <a:chExt cx="12192000" cy="6857365"/>
          </a:xfrm>
        </p:grpSpPr>
        <p:grpSp>
          <p:nvGrpSpPr>
            <p:cNvPr id="16" name="组合 15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8" name="组合 7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9" name="矩形 8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矩形 9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菱形 10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2" name="组合 11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13" name="菱形 12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菱形 13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菱形 14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五边形 6"/>
            <p:cNvSpPr/>
            <p:nvPr userDrawn="1">
              <p:custDataLst>
                <p:tags r:id="rId12"/>
              </p:custDataLst>
            </p:nvPr>
          </p:nvSpPr>
          <p:spPr>
            <a:xfrm rot="16200000" flipV="1">
              <a:off x="5792470" y="566864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294286" y="-27771"/>
            <a:ext cx="11755418" cy="6611091"/>
            <a:chOff x="294286" y="-27771"/>
            <a:chExt cx="11755418" cy="661109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11598965" y="6433146"/>
              <a:ext cx="450739" cy="150174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4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7"/>
              </p:custDataLst>
            </p:nvPr>
          </p:nvSpPr>
          <p:spPr>
            <a:xfrm rot="5400000">
              <a:off x="346791" y="-8027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257176" y="284361"/>
            <a:ext cx="11842224" cy="6446131"/>
            <a:chOff x="257176" y="284361"/>
            <a:chExt cx="11842224" cy="6446131"/>
          </a:xfrm>
        </p:grpSpPr>
        <p:sp>
          <p:nvSpPr>
            <p:cNvPr id="8" name="矩形 7"/>
            <p:cNvSpPr/>
            <p:nvPr userDrawn="1">
              <p:custDataLst>
                <p:tags r:id="rId3"/>
              </p:custDataLst>
            </p:nvPr>
          </p:nvSpPr>
          <p:spPr>
            <a:xfrm>
              <a:off x="257176" y="285907"/>
              <a:ext cx="11677650" cy="629586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en-US" altLang="zh-CN" dirty="0">
                <a:sym typeface="+mn-ea"/>
              </a:endParaRPr>
            </a:p>
          </p:txBody>
        </p:sp>
        <p:grpSp>
          <p:nvGrpSpPr>
            <p:cNvPr id="9" name="组合 8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48545" y="6413693"/>
              <a:ext cx="950855" cy="316799"/>
              <a:chOff x="0" y="3623101"/>
              <a:chExt cx="1405715" cy="468548"/>
            </a:xfrm>
          </p:grpSpPr>
          <p:sp>
            <p:nvSpPr>
              <p:cNvPr id="11" name="菱形 10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0" y="3633950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菱形 11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474008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菱形 12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48016" y="3623101"/>
                <a:ext cx="457699" cy="457699"/>
              </a:xfrm>
              <a:prstGeom prst="diamond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五边形 4"/>
            <p:cNvSpPr/>
            <p:nvPr userDrawn="1">
              <p:custDataLst>
                <p:tags r:id="rId8"/>
              </p:custDataLst>
            </p:nvPr>
          </p:nvSpPr>
          <p:spPr>
            <a:xfrm rot="5400000">
              <a:off x="660603" y="231856"/>
              <a:ext cx="438277" cy="543287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-318" y="-953"/>
            <a:ext cx="12192000" cy="6858953"/>
            <a:chOff x="-318" y="-953"/>
            <a:chExt cx="12192000" cy="6858953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-318" y="635"/>
              <a:ext cx="12192000" cy="6857365"/>
              <a:chOff x="-318" y="635"/>
              <a:chExt cx="12192000" cy="6857365"/>
            </a:xfrm>
          </p:grpSpPr>
          <p:grpSp>
            <p:nvGrpSpPr>
              <p:cNvPr id="25" name="组合 24"/>
              <p:cNvGrpSpPr/>
              <p:nvPr userDrawn="1">
                <p:custDataLst>
                  <p:tags r:id="rId3"/>
                </p:custDataLst>
              </p:nvPr>
            </p:nvGrpSpPr>
            <p:grpSpPr>
              <a:xfrm>
                <a:off x="-318" y="635"/>
                <a:ext cx="12192000" cy="6857365"/>
                <a:chOff x="0" y="0"/>
                <a:chExt cx="19200" cy="10799"/>
              </a:xfrm>
            </p:grpSpPr>
            <p:sp>
              <p:nvSpPr>
                <p:cNvPr id="27" name="矩形 26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>
                  <a:off x="0" y="0"/>
                  <a:ext cx="19200" cy="43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>
                  <a:off x="0" y="9720"/>
                  <a:ext cx="19200" cy="10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菱形 28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flipH="1">
                  <a:off x="420" y="399"/>
                  <a:ext cx="474" cy="441"/>
                </a:xfrm>
                <a:prstGeom prst="diamond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 userDrawn="1">
                  <p:custDataLst>
                    <p:tags r:id="rId7"/>
                  </p:custDataLst>
                </p:nvPr>
              </p:nvGrpSpPr>
              <p:grpSpPr>
                <a:xfrm>
                  <a:off x="16448" y="9574"/>
                  <a:ext cx="2074" cy="675"/>
                  <a:chOff x="0" y="3633950"/>
                  <a:chExt cx="1405715" cy="457699"/>
                </a:xfrm>
              </p:grpSpPr>
              <p:sp>
                <p:nvSpPr>
                  <p:cNvPr id="31" name="菱形 30"/>
                  <p:cNvSpPr/>
                  <p:nvPr userDrawn="1">
                    <p:custDataLst>
                      <p:tags r:id="rId8"/>
                    </p:custDataLst>
                  </p:nvPr>
                </p:nvSpPr>
                <p:spPr>
                  <a:xfrm>
                    <a:off x="0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菱形 31"/>
                  <p:cNvSpPr/>
                  <p:nvPr userDrawn="1">
                    <p:custDataLst>
                      <p:tags r:id="rId9"/>
                    </p:custDataLst>
                  </p:nvPr>
                </p:nvSpPr>
                <p:spPr>
                  <a:xfrm>
                    <a:off x="474008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菱形 32"/>
                  <p:cNvSpPr/>
                  <p:nvPr userDrawn="1">
                    <p:custDataLst>
                      <p:tags r:id="rId10"/>
                    </p:custDataLst>
                  </p:nvPr>
                </p:nvSpPr>
                <p:spPr>
                  <a:xfrm>
                    <a:off x="948016" y="3633950"/>
                    <a:ext cx="457699" cy="457699"/>
                  </a:xfrm>
                  <a:prstGeom prst="diamond">
                    <a:avLst/>
                  </a:prstGeom>
                  <a:noFill/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26" name="圆角矩形 7"/>
              <p:cNvSpPr/>
              <p:nvPr userDrawn="1">
                <p:custDataLst>
                  <p:tags r:id="rId11"/>
                </p:custDataLst>
              </p:nvPr>
            </p:nvSpPr>
            <p:spPr>
              <a:xfrm>
                <a:off x="193040" y="182880"/>
                <a:ext cx="11805285" cy="6491605"/>
              </a:xfrm>
              <a:prstGeom prst="roundRect">
                <a:avLst>
                  <a:gd name="adj" fmla="val 1724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五边形 4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5432425" y="-160020"/>
              <a:ext cx="1327785" cy="1645920"/>
            </a:xfrm>
            <a:prstGeom prst="homePlate">
              <a:avLst>
                <a:gd name="adj" fmla="val 35759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五边形 6"/>
            <p:cNvSpPr/>
            <p:nvPr userDrawn="1">
              <p:custDataLst>
                <p:tags r:id="rId13"/>
              </p:custDataLst>
            </p:nvPr>
          </p:nvSpPr>
          <p:spPr>
            <a:xfrm rot="16200000" flipV="1">
              <a:off x="5792470" y="5658485"/>
              <a:ext cx="607060" cy="1645920"/>
            </a:xfrm>
            <a:prstGeom prst="homePlate">
              <a:avLst>
                <a:gd name="adj" fmla="val 80230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7"/>
            </p:custDataLst>
          </p:nvPr>
        </p:nvSpPr>
        <p:spPr>
          <a:xfrm>
            <a:off x="2593023" y="2000251"/>
            <a:ext cx="7005955" cy="1491328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4979820" y="4079895"/>
            <a:ext cx="2232360" cy="481249"/>
          </a:xfrm>
        </p:spPr>
        <p:txBody>
          <a:bodyPr lIns="90000" tIns="0" rIns="90000" bIns="46800" anchor="ctr" anchorCtr="0">
            <a:normAutofit/>
          </a:bodyPr>
          <a:lstStyle>
            <a:lvl1pPr marL="0" indent="0" algn="ctr">
              <a:buNone/>
              <a:defRPr sz="20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4" hasCustomPrompt="1"/>
            <p:custDataLst>
              <p:tags r:id="rId19"/>
            </p:custDataLst>
          </p:nvPr>
        </p:nvSpPr>
        <p:spPr>
          <a:xfrm>
            <a:off x="2593022" y="3539541"/>
            <a:ext cx="7005955" cy="481249"/>
          </a:xfrm>
        </p:spPr>
        <p:txBody>
          <a:bodyPr lIns="90000" tIns="0" rIns="90000" bIns="46800" anchor="t" anchorCtr="0">
            <a:normAutofit/>
          </a:bodyPr>
          <a:lstStyle>
            <a:lvl1pPr marL="0" indent="0" algn="ctr">
              <a:buNone/>
              <a:defRPr sz="2400" baseline="0"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9" name="菱形 18"/>
            <p:cNvSpPr/>
            <p:nvPr userDrawn="1">
              <p:custDataLst>
                <p:tags r:id="rId3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菱形 19"/>
            <p:cNvSpPr/>
            <p:nvPr userDrawn="1">
              <p:custDataLst>
                <p:tags r:id="rId4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菱形 20"/>
            <p:cNvSpPr/>
            <p:nvPr userDrawn="1">
              <p:custDataLst>
                <p:tags r:id="rId5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五边形 4"/>
          <p:cNvSpPr/>
          <p:nvPr userDrawn="1">
            <p:custDataLst>
              <p:tags r:id="rId6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 userDrawn="1">
            <p:custDataLst>
              <p:tags r:id="rId2"/>
            </p:custDataLst>
          </p:nvPr>
        </p:nvSpPr>
        <p:spPr>
          <a:xfrm>
            <a:off x="257175" y="285750"/>
            <a:ext cx="11677650" cy="62960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5" name="组合 24"/>
          <p:cNvGrpSpPr/>
          <p:nvPr userDrawn="1">
            <p:custDataLst>
              <p:tags r:id="rId3"/>
            </p:custDataLst>
          </p:nvPr>
        </p:nvGrpSpPr>
        <p:grpSpPr>
          <a:xfrm rot="0">
            <a:off x="11148695" y="6413500"/>
            <a:ext cx="950595" cy="316865"/>
            <a:chOff x="0" y="3623101"/>
            <a:chExt cx="1405715" cy="468548"/>
          </a:xfrm>
        </p:grpSpPr>
        <p:sp>
          <p:nvSpPr>
            <p:cNvPr id="27" name="菱形 26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菱形 27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菱形 28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660400" y="231775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482346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6" name="组合 15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18" name="菱形 17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菱形 18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菱形 21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583200" y="629920"/>
            <a:ext cx="3960000" cy="1022480"/>
          </a:xfrm>
        </p:spPr>
        <p:txBody>
          <a:bodyPr lIns="90000" tIns="46800" rIns="90000" bIns="4680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2"/>
            </p:custDataLst>
          </p:nvPr>
        </p:nvSpPr>
        <p:spPr>
          <a:xfrm>
            <a:off x="586800" y="1764000"/>
            <a:ext cx="3956400" cy="4093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3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12000" y="689418"/>
            <a:ext cx="10976400" cy="718182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3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3"/>
            </p:custDataLst>
          </p:nvPr>
        </p:nvGrpSpPr>
        <p:grpSpPr>
          <a:xfrm rot="0">
            <a:off x="11598910" y="6433185"/>
            <a:ext cx="450850" cy="149860"/>
            <a:chOff x="0" y="3623101"/>
            <a:chExt cx="1405715" cy="468548"/>
          </a:xfrm>
        </p:grpSpPr>
        <p:sp>
          <p:nvSpPr>
            <p:cNvPr id="25" name="菱形 24"/>
            <p:cNvSpPr/>
            <p:nvPr userDrawn="1">
              <p:custDataLst>
                <p:tags r:id="rId4"/>
              </p:custDataLst>
            </p:nvPr>
          </p:nvSpPr>
          <p:spPr>
            <a:xfrm>
              <a:off x="0" y="3633950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菱形 25"/>
            <p:cNvSpPr/>
            <p:nvPr userDrawn="1">
              <p:custDataLst>
                <p:tags r:id="rId5"/>
              </p:custDataLst>
            </p:nvPr>
          </p:nvSpPr>
          <p:spPr>
            <a:xfrm>
              <a:off x="474008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菱形 26"/>
            <p:cNvSpPr/>
            <p:nvPr userDrawn="1">
              <p:custDataLst>
                <p:tags r:id="rId6"/>
              </p:custDataLst>
            </p:nvPr>
          </p:nvSpPr>
          <p:spPr>
            <a:xfrm>
              <a:off x="948016" y="3623101"/>
              <a:ext cx="457699" cy="457699"/>
            </a:xfrm>
            <a:prstGeom prst="diamond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五边形 4"/>
          <p:cNvSpPr/>
          <p:nvPr userDrawn="1">
            <p:custDataLst>
              <p:tags r:id="rId7"/>
            </p:custDataLst>
          </p:nvPr>
        </p:nvSpPr>
        <p:spPr>
          <a:xfrm rot="5400000">
            <a:off x="346710" y="-80010"/>
            <a:ext cx="438150" cy="54356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04800" y="579120"/>
            <a:ext cx="10976400" cy="65568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3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 lIns="90000" tIns="46800" rIns="90000" bIns="46800">
            <a:normAutofit/>
          </a:bodyPr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9144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3716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182880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9" name="组合 18"/>
          <p:cNvGrpSpPr/>
          <p:nvPr userDrawn="1">
            <p:custDataLst>
              <p:tags r:id="rId11"/>
            </p:custDataLst>
          </p:nvPr>
        </p:nvGrpSpPr>
        <p:grpSpPr>
          <a:xfrm flipH="1">
            <a:off x="11129043" y="317149"/>
            <a:ext cx="976314" cy="307818"/>
            <a:chOff x="7177184" y="4307561"/>
            <a:chExt cx="976314" cy="307818"/>
          </a:xfrm>
        </p:grpSpPr>
        <p:sp>
          <p:nvSpPr>
            <p:cNvPr id="6" name="等腰三角形 5"/>
            <p:cNvSpPr/>
            <p:nvPr userDrawn="1">
              <p:custDataLst>
                <p:tags r:id="rId12"/>
              </p:custDataLst>
            </p:nvPr>
          </p:nvSpPr>
          <p:spPr>
            <a:xfrm rot="5400000" flipH="1">
              <a:off x="788701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等腰三角形 5"/>
            <p:cNvSpPr/>
            <p:nvPr userDrawn="1">
              <p:custDataLst>
                <p:tags r:id="rId13"/>
              </p:custDataLst>
            </p:nvPr>
          </p:nvSpPr>
          <p:spPr>
            <a:xfrm rot="5400000" flipH="1">
              <a:off x="751143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等腰三角形 5"/>
            <p:cNvSpPr/>
            <p:nvPr userDrawn="1">
              <p:custDataLst>
                <p:tags r:id="rId14"/>
              </p:custDataLst>
            </p:nvPr>
          </p:nvSpPr>
          <p:spPr>
            <a:xfrm rot="5400000" flipH="1">
              <a:off x="7135852" y="4348893"/>
              <a:ext cx="307818" cy="225154"/>
            </a:xfrm>
            <a:custGeom>
              <a:avLst/>
              <a:gdLst>
                <a:gd name="connsiteX0" fmla="*/ 0 w 482721"/>
                <a:gd name="connsiteY0" fmla="*/ 353086 h 353086"/>
                <a:gd name="connsiteX1" fmla="*/ 241361 w 482721"/>
                <a:gd name="connsiteY1" fmla="*/ 0 h 353086"/>
                <a:gd name="connsiteX2" fmla="*/ 482721 w 482721"/>
                <a:gd name="connsiteY2" fmla="*/ 353086 h 353086"/>
                <a:gd name="connsiteX3" fmla="*/ 0 w 482721"/>
                <a:gd name="connsiteY3" fmla="*/ 353086 h 353086"/>
                <a:gd name="connsiteX0-1" fmla="*/ 0 w 482721"/>
                <a:gd name="connsiteY0-2" fmla="*/ 353086 h 353086"/>
                <a:gd name="connsiteX1-3" fmla="*/ 241361 w 482721"/>
                <a:gd name="connsiteY1-4" fmla="*/ 0 h 353086"/>
                <a:gd name="connsiteX2-5" fmla="*/ 482721 w 482721"/>
                <a:gd name="connsiteY2-6" fmla="*/ 353086 h 353086"/>
                <a:gd name="connsiteX3-7" fmla="*/ 235390 w 482721"/>
                <a:gd name="connsiteY3-8" fmla="*/ 353086 h 353086"/>
                <a:gd name="connsiteX4" fmla="*/ 0 w 482721"/>
                <a:gd name="connsiteY4" fmla="*/ 353086 h 353086"/>
                <a:gd name="connsiteX0-9" fmla="*/ 0 w 482721"/>
                <a:gd name="connsiteY0-10" fmla="*/ 353086 h 353086"/>
                <a:gd name="connsiteX1-11" fmla="*/ 241361 w 482721"/>
                <a:gd name="connsiteY1-12" fmla="*/ 0 h 353086"/>
                <a:gd name="connsiteX2-13" fmla="*/ 482721 w 482721"/>
                <a:gd name="connsiteY2-14" fmla="*/ 353086 h 353086"/>
                <a:gd name="connsiteX3-15" fmla="*/ 217283 w 482721"/>
                <a:gd name="connsiteY3-16" fmla="*/ 226338 h 353086"/>
                <a:gd name="connsiteX4-17" fmla="*/ 0 w 482721"/>
                <a:gd name="connsiteY4-18" fmla="*/ 353086 h 353086"/>
                <a:gd name="connsiteX0-19" fmla="*/ 0 w 482721"/>
                <a:gd name="connsiteY0-20" fmla="*/ 353086 h 353086"/>
                <a:gd name="connsiteX1-21" fmla="*/ 241361 w 482721"/>
                <a:gd name="connsiteY1-22" fmla="*/ 0 h 353086"/>
                <a:gd name="connsiteX2-23" fmla="*/ 482721 w 482721"/>
                <a:gd name="connsiteY2-24" fmla="*/ 353086 h 353086"/>
                <a:gd name="connsiteX3-25" fmla="*/ 244443 w 482721"/>
                <a:gd name="connsiteY3-26" fmla="*/ 226338 h 353086"/>
                <a:gd name="connsiteX4-27" fmla="*/ 0 w 482721"/>
                <a:gd name="connsiteY4-28" fmla="*/ 353086 h 353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17" y="connsiteY4-18"/>
                </a:cxn>
              </a:cxnLst>
              <a:rect l="l" t="t" r="r" b="b"/>
              <a:pathLst>
                <a:path w="482721" h="353086">
                  <a:moveTo>
                    <a:pt x="0" y="353086"/>
                  </a:moveTo>
                  <a:lnTo>
                    <a:pt x="241361" y="0"/>
                  </a:lnTo>
                  <a:lnTo>
                    <a:pt x="482721" y="353086"/>
                  </a:lnTo>
                  <a:lnTo>
                    <a:pt x="244443" y="226338"/>
                  </a:lnTo>
                  <a:lnTo>
                    <a:pt x="0" y="35308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7"/>
          <p:cNvSpPr/>
          <p:nvPr userDrawn="1">
            <p:custDataLst>
              <p:tags r:id="rId2"/>
            </p:custDataLst>
          </p:nvPr>
        </p:nvSpPr>
        <p:spPr>
          <a:xfrm>
            <a:off x="193040" y="182880"/>
            <a:ext cx="11805285" cy="6491605"/>
          </a:xfrm>
          <a:prstGeom prst="roundRect">
            <a:avLst>
              <a:gd name="adj" fmla="val 17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8638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五边形 4"/>
          <p:cNvSpPr/>
          <p:nvPr userDrawn="1">
            <p:custDataLst>
              <p:tags r:id="rId4"/>
            </p:custDataLst>
          </p:nvPr>
        </p:nvSpPr>
        <p:spPr>
          <a:xfrm rot="5400000">
            <a:off x="5432425" y="-160020"/>
            <a:ext cx="1327785" cy="1645920"/>
          </a:xfrm>
          <a:prstGeom prst="homePlate">
            <a:avLst>
              <a:gd name="adj" fmla="val 35759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五边形 6"/>
          <p:cNvSpPr/>
          <p:nvPr userDrawn="1">
            <p:custDataLst>
              <p:tags r:id="rId5"/>
            </p:custDataLst>
          </p:nvPr>
        </p:nvSpPr>
        <p:spPr>
          <a:xfrm rot="16200000" flipV="1">
            <a:off x="5792470" y="5731510"/>
            <a:ext cx="607060" cy="1645920"/>
          </a:xfrm>
          <a:prstGeom prst="homePlate">
            <a:avLst>
              <a:gd name="adj" fmla="val 8023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522800" y="1818640"/>
            <a:ext cx="9144000" cy="1907360"/>
          </a:xfrm>
        </p:spPr>
        <p:txBody>
          <a:bodyPr lIns="90000" tIns="46800" rIns="90000" bIns="4680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28.xml"/><Relationship Id="rId23" Type="http://schemas.openxmlformats.org/officeDocument/2006/relationships/tags" Target="../tags/tag227.xml"/><Relationship Id="rId22" Type="http://schemas.openxmlformats.org/officeDocument/2006/relationships/tags" Target="../tags/tag226.xml"/><Relationship Id="rId21" Type="http://schemas.openxmlformats.org/officeDocument/2006/relationships/tags" Target="../tags/tag225.xml"/><Relationship Id="rId20" Type="http://schemas.openxmlformats.org/officeDocument/2006/relationships/tags" Target="../tags/tag22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2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tags" Target="../tags/tag229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" Type="http://schemas.openxmlformats.org/officeDocument/2006/relationships/tags" Target="../tags/tag26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68.xml"/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" Type="http://schemas.openxmlformats.org/officeDocument/2006/relationships/tags" Target="../tags/tag27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78.xml"/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" Type="http://schemas.openxmlformats.org/officeDocument/2006/relationships/tags" Target="../tags/tag275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" Type="http://schemas.openxmlformats.org/officeDocument/2006/relationships/tags" Target="../tags/tag279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tags" Target="../tags/tag28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89.xml"/><Relationship Id="rId2" Type="http://schemas.openxmlformats.org/officeDocument/2006/relationships/tags" Target="../tags/tag288.xml"/><Relationship Id="rId1" Type="http://schemas.openxmlformats.org/officeDocument/2006/relationships/tags" Target="../tags/tag287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29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291.xml"/><Relationship Id="rId1" Type="http://schemas.openxmlformats.org/officeDocument/2006/relationships/tags" Target="../tags/tag290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95.xml"/><Relationship Id="rId2" Type="http://schemas.openxmlformats.org/officeDocument/2006/relationships/tags" Target="../tags/tag294.xml"/><Relationship Id="rId1" Type="http://schemas.openxmlformats.org/officeDocument/2006/relationships/tags" Target="../tags/tag29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tags" Target="../tags/tag23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300.xml"/><Relationship Id="rId4" Type="http://schemas.openxmlformats.org/officeDocument/2006/relationships/tags" Target="../tags/tag299.xml"/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" Type="http://schemas.openxmlformats.org/officeDocument/2006/relationships/tags" Target="../tags/tag296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303.xml"/><Relationship Id="rId2" Type="http://schemas.openxmlformats.org/officeDocument/2006/relationships/tags" Target="../tags/tag302.xml"/><Relationship Id="rId1" Type="http://schemas.openxmlformats.org/officeDocument/2006/relationships/tags" Target="../tags/tag301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307.xml"/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" Type="http://schemas.openxmlformats.org/officeDocument/2006/relationships/tags" Target="../tags/tag304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310.xml"/><Relationship Id="rId2" Type="http://schemas.openxmlformats.org/officeDocument/2006/relationships/tags" Target="../tags/tag309.xml"/><Relationship Id="rId1" Type="http://schemas.openxmlformats.org/officeDocument/2006/relationships/tags" Target="../tags/tag308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28.xml"/><Relationship Id="rId7" Type="http://schemas.openxmlformats.org/officeDocument/2006/relationships/tags" Target="../tags/tag316.xml"/><Relationship Id="rId6" Type="http://schemas.openxmlformats.org/officeDocument/2006/relationships/tags" Target="../tags/tag315.xml"/><Relationship Id="rId5" Type="http://schemas.openxmlformats.org/officeDocument/2006/relationships/tags" Target="../tags/tag314.xml"/><Relationship Id="rId4" Type="http://schemas.openxmlformats.org/officeDocument/2006/relationships/image" Target="../media/image6.png"/><Relationship Id="rId3" Type="http://schemas.openxmlformats.org/officeDocument/2006/relationships/tags" Target="../tags/tag313.xml"/><Relationship Id="rId2" Type="http://schemas.openxmlformats.org/officeDocument/2006/relationships/tags" Target="../tags/tag312.xml"/><Relationship Id="rId1" Type="http://schemas.openxmlformats.org/officeDocument/2006/relationships/tags" Target="../tags/tag3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7" Type="http://schemas.openxmlformats.org/officeDocument/2006/relationships/slideLayout" Target="../slideLayouts/slideLayout28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4" Type="http://schemas.openxmlformats.org/officeDocument/2006/relationships/tags" Target="../tags/tag320.xml"/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" Type="http://schemas.openxmlformats.org/officeDocument/2006/relationships/tags" Target="../tags/tag317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tags" Target="../tags/tag329.xml"/><Relationship Id="rId7" Type="http://schemas.openxmlformats.org/officeDocument/2006/relationships/tags" Target="../tags/tag328.xml"/><Relationship Id="rId6" Type="http://schemas.openxmlformats.org/officeDocument/2006/relationships/tags" Target="../tags/tag327.xml"/><Relationship Id="rId5" Type="http://schemas.openxmlformats.org/officeDocument/2006/relationships/image" Target="../media/image7.png"/><Relationship Id="rId4" Type="http://schemas.openxmlformats.org/officeDocument/2006/relationships/tags" Target="../tags/tag326.xml"/><Relationship Id="rId3" Type="http://schemas.openxmlformats.org/officeDocument/2006/relationships/tags" Target="../tags/tag325.xml"/><Relationship Id="rId2" Type="http://schemas.openxmlformats.org/officeDocument/2006/relationships/tags" Target="../tags/tag324.xml"/><Relationship Id="rId10" Type="http://schemas.openxmlformats.org/officeDocument/2006/relationships/notesSlide" Target="../notesSlides/notesSlide21.xml"/><Relationship Id="rId1" Type="http://schemas.openxmlformats.org/officeDocument/2006/relationships/tags" Target="../tags/tag32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8.xml"/><Relationship Id="rId6" Type="http://schemas.openxmlformats.org/officeDocument/2006/relationships/tags" Target="../tags/tag239.xml"/><Relationship Id="rId5" Type="http://schemas.openxmlformats.org/officeDocument/2006/relationships/image" Target="../media/image1.png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8.xml"/><Relationship Id="rId4" Type="http://schemas.openxmlformats.org/officeDocument/2006/relationships/tags" Target="../tags/tag242.xml"/><Relationship Id="rId3" Type="http://schemas.openxmlformats.org/officeDocument/2006/relationships/image" Target="../media/image2.png"/><Relationship Id="rId2" Type="http://schemas.openxmlformats.org/officeDocument/2006/relationships/tags" Target="../tags/tag241.xml"/><Relationship Id="rId1" Type="http://schemas.openxmlformats.org/officeDocument/2006/relationships/tags" Target="../tags/tag24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" Type="http://schemas.openxmlformats.org/officeDocument/2006/relationships/tags" Target="../tags/tag24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8.xml"/><Relationship Id="rId6" Type="http://schemas.openxmlformats.org/officeDocument/2006/relationships/tags" Target="../tags/tag251.xml"/><Relationship Id="rId5" Type="http://schemas.openxmlformats.org/officeDocument/2006/relationships/tags" Target="../tags/tag250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tags" Target="../tags/tag24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8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8.xml"/><Relationship Id="rId5" Type="http://schemas.openxmlformats.org/officeDocument/2006/relationships/tags" Target="../tags/tag261.xml"/><Relationship Id="rId4" Type="http://schemas.openxmlformats.org/officeDocument/2006/relationships/image" Target="../media/image3.png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592705" y="2816225"/>
            <a:ext cx="7005955" cy="1225550"/>
          </a:xfrm>
        </p:spPr>
        <p:txBody>
          <a:bodyPr/>
          <a:lstStyle/>
          <a:p>
            <a:r>
              <a:rPr lang="en-US" altLang="zh-CN" dirty="0"/>
              <a:t>Hello World!</a:t>
            </a:r>
            <a:endParaRPr lang="en-US" altLang="zh-CN" dirty="0"/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变量（</a:t>
            </a:r>
            <a:r>
              <a:rPr lang="en-US" altLang="zh-CN"/>
              <a:t>Variable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924560" y="1901825"/>
            <a:ext cx="6274435" cy="329374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变量是用来存储数据的内存空间，每个变量都有一个类型，变量中只能存储对应类型的数据。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变量的命名需要符合规范：</a:t>
            </a:r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1. 由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字母、数字和下划线</a:t>
            </a:r>
            <a:r>
              <a:rPr>
                <a:latin typeface="+mn-lt"/>
                <a:cs typeface="+mn-lt"/>
              </a:rPr>
              <a:t>组成，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不能以数字开头</a:t>
            </a:r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2. 不可以使用编程语言中预留的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关键字</a:t>
            </a:r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3. 使用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英语单词</a:t>
            </a:r>
            <a:r>
              <a:rPr>
                <a:latin typeface="+mn-lt"/>
                <a:cs typeface="+mn-lt"/>
              </a:rPr>
              <a:t>，顾名思义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533005" y="3106420"/>
            <a:ext cx="296037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wage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8232.56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关键字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1038860" y="1668780"/>
            <a:ext cx="10119995" cy="66992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关键字是编程语言内置的一些名称，具有特殊的用处和意义，因此不应该作为变量名，防止产生歧义。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1828800" y="2628900"/>
          <a:ext cx="853122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706245"/>
                <a:gridCol w="1706245"/>
                <a:gridCol w="1706245"/>
                <a:gridCol w="1706245"/>
              </a:tblGrid>
              <a:tr h="381000"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关键字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auto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break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case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char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const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continue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default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do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double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else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enum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extern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float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for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goto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if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int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long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register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return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short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signed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sizeof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static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struct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switch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typedef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union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unsigned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void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volatile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while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inline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cs typeface="+mn-lt"/>
                        </a:rPr>
                        <a:t>restrict</a:t>
                      </a: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cs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常量（</a:t>
            </a:r>
            <a:r>
              <a:rPr lang="en-US" altLang="zh-CN"/>
              <a:t>Constant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579755" y="2230120"/>
            <a:ext cx="5400675" cy="292100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变量的值在程序运行过程中可以修改，但有一些数据的值是固定的，为了防止这些数据被随意改动，可以将这些数据定义为常量。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在数据类型前加上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const</a:t>
            </a:r>
            <a:r>
              <a:rPr>
                <a:latin typeface="+mn-lt"/>
                <a:cs typeface="+mn-lt"/>
              </a:rPr>
              <a:t>关键字，即可定义常量，常量一般使用大写表示。如果在程序中尝试修改常量，将会报错。</a:t>
            </a:r>
            <a:endParaRPr>
              <a:latin typeface="+mn-lt"/>
              <a:cs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62750" y="2230120"/>
            <a:ext cx="411353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const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PI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3.1415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PI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4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6112510" y="5041265"/>
          <a:ext cx="58153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533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FF0000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error: assignment of read-only variable "PI"</a:t>
                      </a: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输入输出函数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转义字符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2325370" y="1487170"/>
            <a:ext cx="7540625" cy="94424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printf()的功能是向屏幕输出指定格式的文本，但是有些需要输出的字符在编程语言中具有特殊含义，因此这些特殊的字符，需要经过转义后输出。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822960" y="2695575"/>
          <a:ext cx="4668520" cy="240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260"/>
                <a:gridCol w="2334260"/>
              </a:tblGrid>
              <a:tr h="40005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转义字符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\\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反斜杠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\'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单引号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\"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双引号</a:t>
                      </a: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"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\n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换行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\t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制表符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379845" y="2880995"/>
            <a:ext cx="451612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"\"Hello\nWorld\""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7779385" y="5223510"/>
          <a:ext cx="1143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"Hello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World"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printf()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804545" y="1191895"/>
            <a:ext cx="7086600" cy="58991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在对变量的值进行输出时，需要在printf()中使用对应类型的占位符。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6948805" y="2009140"/>
          <a:ext cx="4668520" cy="240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260"/>
                <a:gridCol w="2334260"/>
              </a:tblGrid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数据类型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占位符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%d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float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%f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%f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%c</a:t>
                      </a:r>
                      <a:endParaRPr lang="en-US" altLang="zh-CN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688975" y="2009140"/>
            <a:ext cx="791083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length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width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5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area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area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length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width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"Area = %d * %d = %.2f\n"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length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width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area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1905000" y="5651500"/>
          <a:ext cx="2991485" cy="38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485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rea = 10 * 5 = 50.00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scanf()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579755" y="1492250"/>
            <a:ext cx="5703570" cy="45732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有时候一些数据需要从键盘输入，scanf()可以读取对应类型的数据，并赋值给相应的变量。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在被赋值的变量前需要使用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取地址符&amp;</a:t>
            </a:r>
            <a:r>
              <a:rPr>
                <a:latin typeface="+mn-lt"/>
                <a:cs typeface="+mn-lt"/>
              </a:rPr>
              <a:t>，因为scanf()需要将读取到的数据保存到该变量的内存地址中。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在使用scanf()，通常会使用printf()先输出一句提示信息，告诉用户需要输入什么数据。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头文件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math.h</a:t>
            </a:r>
            <a:r>
              <a:rPr>
                <a:latin typeface="+mn-lt"/>
                <a:cs typeface="+mn-lt"/>
              </a:rPr>
              <a:t>中定义了一些常用的数学函数，例如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pow(x, y)</a:t>
            </a:r>
            <a:r>
              <a:rPr>
                <a:latin typeface="+mn-lt"/>
                <a:cs typeface="+mn-lt"/>
              </a:rPr>
              <a:t>可用于计算</a:t>
            </a:r>
            <a:r>
              <a:rPr lang="en-US">
                <a:latin typeface="+mn-lt"/>
                <a:cs typeface="+mn-lt"/>
              </a:rPr>
              <a:t>x</a:t>
            </a:r>
            <a:r>
              <a:rPr>
                <a:latin typeface="+mn-lt"/>
                <a:cs typeface="+mn-lt"/>
              </a:rPr>
              <a:t>的</a:t>
            </a:r>
            <a:r>
              <a:rPr lang="en-US">
                <a:latin typeface="+mn-lt"/>
                <a:cs typeface="+mn-lt"/>
              </a:rPr>
              <a:t>y</a:t>
            </a:r>
            <a:r>
              <a:rPr>
                <a:latin typeface="+mn-lt"/>
                <a:cs typeface="+mn-lt"/>
              </a:rPr>
              <a:t>次方。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8006715" y="5715635"/>
          <a:ext cx="188087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870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adius: 5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rea = 78.54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642735" y="1058545"/>
            <a:ext cx="504380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#include &lt;math.h&gt;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const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PI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3.14159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area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"Radius: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"%lf"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area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PI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pow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2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"Area = %.2f\n"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area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表达式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算术运算符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1071880" y="1492250"/>
            <a:ext cx="5703570" cy="457327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大部分编程语言中的除法与数学中的除法意义不同。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当相除的两个数都为整数时，那么就会进行整除运算，因此结果仍为整数，例如21 / 4 = 5。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如果相除的两个数中至少有一个为浮点数时，那么就会进行普通的除法运算，结果为浮点数，例如21.0 / 4 = 5.25</a:t>
            </a:r>
            <a:r>
              <a:rPr lang="zh-CN">
                <a:latin typeface="+mn-lt"/>
                <a:cs typeface="+mn-lt"/>
              </a:rPr>
              <a:t>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取模（modulo）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运算符%</a:t>
            </a:r>
            <a:r>
              <a:rPr>
                <a:latin typeface="+mn-lt"/>
                <a:cs typeface="+mn-lt"/>
              </a:rPr>
              <a:t>用于计算两个整数相除之后的余数，例如22 % 3 = 1、4 % 7 = 4。</a:t>
            </a:r>
            <a:endParaRPr>
              <a:latin typeface="+mn-lt"/>
              <a:cs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580" y="2735580"/>
            <a:ext cx="2270760" cy="20866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5765" y="2595245"/>
            <a:ext cx="663575" cy="6375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  <a:r>
              <a:rPr lang="zh-CN" altLang="en-US"/>
              <a:t>：逆序三位数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871855" y="1018540"/>
            <a:ext cx="10447655" cy="848995"/>
          </a:xfrm>
        </p:spPr>
        <p:txBody>
          <a:bodyPr>
            <a:noAutofit/>
          </a:bodyPr>
          <a:lstStyle/>
          <a:p>
            <a:r>
              <a:rPr lang="zh-CN">
                <a:latin typeface="+mn-lt"/>
                <a:cs typeface="+mn-lt"/>
              </a:rPr>
              <a:t>输入一个正三位数（</a:t>
            </a:r>
            <a:r>
              <a:rPr lang="en-US" altLang="zh-CN">
                <a:latin typeface="+mn-lt"/>
                <a:cs typeface="+mn-lt"/>
              </a:rPr>
              <a:t>100~999</a:t>
            </a:r>
            <a:r>
              <a:rPr lang="zh-CN">
                <a:latin typeface="+mn-lt"/>
                <a:cs typeface="+mn-lt"/>
              </a:rPr>
              <a:t>），将这个三位数逆序输出。如果逆序后的数字以</a:t>
            </a:r>
            <a:r>
              <a:rPr lang="en-US" altLang="zh-CN"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开头，前面的</a:t>
            </a:r>
            <a:r>
              <a:rPr lang="en-US" altLang="zh-CN">
                <a:latin typeface="+mn-lt"/>
                <a:cs typeface="+mn-lt"/>
              </a:rPr>
              <a:t>0</a:t>
            </a:r>
            <a:r>
              <a:rPr lang="zh-CN" altLang="en-US">
                <a:latin typeface="+mn-lt"/>
                <a:cs typeface="+mn-lt"/>
              </a:rPr>
              <a:t>不输出。例如</a:t>
            </a:r>
            <a:r>
              <a:rPr lang="en-US" altLang="zh-CN">
                <a:latin typeface="+mn-lt"/>
                <a:cs typeface="+mn-lt"/>
              </a:rPr>
              <a:t>123→321</a:t>
            </a:r>
            <a:r>
              <a:rPr lang="zh-CN" altLang="en-US">
                <a:latin typeface="+mn-lt"/>
                <a:cs typeface="+mn-lt"/>
              </a:rPr>
              <a:t>、</a:t>
            </a:r>
            <a:r>
              <a:rPr lang="en-US" altLang="zh-CN">
                <a:latin typeface="+mn-lt"/>
                <a:cs typeface="+mn-lt"/>
              </a:rPr>
              <a:t>520→25</a:t>
            </a:r>
            <a:r>
              <a:rPr lang="zh-CN" altLang="en-US">
                <a:latin typeface="+mn-lt"/>
                <a:cs typeface="+mn-lt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359660" y="1808480"/>
            <a:ext cx="7471410" cy="47999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"Enter a 3-digit integer: 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scanf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&amp;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a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b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c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%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"Reversed: 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c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b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*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17620" cy="939165"/>
          </a:xfrm>
        </p:spPr>
        <p:txBody>
          <a:bodyPr/>
          <a:lstStyle/>
          <a:p>
            <a:pPr algn="ctr"/>
            <a:r>
              <a:rPr lang="en-US" altLang="zh-CN" dirty="0"/>
              <a:t>Hello World!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复合运算符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740410" y="1218565"/>
            <a:ext cx="6443980" cy="242887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使用复合运算符可以使表达式更加简洁。例如a = a + b可以写成a += b，-=、*=、/=、%=等复合运算符的使用方式同理。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当需要给一个变量的值加/减1时，除了可以使用a += 1或a -= 1之外，还可以使用++或--运算符，但是++和--可以出现在变量之前或之后：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1628140" y="3812540"/>
          <a:ext cx="4668520" cy="200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805"/>
                <a:gridCol w="2926715"/>
              </a:tblGrid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表达式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</a:rPr>
                        <a:t>含义</a:t>
                      </a:r>
                      <a:endParaRPr lang="zh-CN" altLang="en-US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a++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执行完所在语句后自增1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++a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在执行所在语句前自增1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a--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执行完所在语句后自减1</a:t>
                      </a: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--a</a:t>
                      </a:r>
                      <a:endParaRPr lang="en-US" altLang="zh-C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在执行所在语句前自减1</a:t>
                      </a:r>
                      <a:endParaRPr lang="en-US" altLang="zh-CN"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7912735" y="1097280"/>
            <a:ext cx="3414395" cy="3692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++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--);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"%d\n"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--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9366250" y="5032375"/>
          <a:ext cx="50673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730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10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12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12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10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5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隐式类型转换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1109980" y="1285240"/>
            <a:ext cx="9977120" cy="428688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在计算机计算的过程中，只有类型相同的数据才可以进行运算。例如整数+整数、浮点数/浮点数等。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但是很多时候，我们仍然可以对不同类型的数据进行运算，而并不会产生错误，例如整数+浮点数。这是由于编译器会自动进行类型转换。在整数+浮点数的例子中，编译器会将整数转换为浮点数，这样就可以进行运算了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编译器选择将整数转换为浮点数，而不是将浮点数转换为整数的原因在于，浮点数相比整数能够表示的范围更大。例如整数8可以使用8.0表示，而浮点数9.28变为整数9后就会丢失精度。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隐式类型转换最常见的情形就是除法运算，这也是导致整数/整数=整数、整数/浮点数=浮点数的原因。</a:t>
            </a:r>
            <a:endParaRPr>
              <a:latin typeface="+mn-lt"/>
              <a:cs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显式类型转换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1109980" y="1285240"/>
            <a:ext cx="7946390" cy="64389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有些时候编译器无法自动进行类型转换，这时就需要我们手动地强制类型转换。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212465" y="2104390"/>
            <a:ext cx="577215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total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821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10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average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=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double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total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num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"Average = %.2f\n"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,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average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5018405" y="5341620"/>
          <a:ext cx="2155190" cy="38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190"/>
              </a:tblGrid>
              <a:tr h="385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Average =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82.10</a:t>
                      </a:r>
                      <a:endParaRPr lang="zh-CN" altLang="en-US"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27145" cy="939165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Practice</a:t>
            </a:r>
            <a:endParaRPr lang="en-US" altLang="zh-CN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温度转换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占位符 5"/>
              <p:cNvSpPr>
                <a:spLocks noGrp="1"/>
              </p:cNvSpPr>
              <p:nvPr>
                <p:ph type="body" sz="quarter" idx="15"/>
                <p:custDataLst>
                  <p:tags r:id="rId2"/>
                </p:custDataLst>
              </p:nvPr>
            </p:nvSpPr>
            <p:spPr>
              <a:xfrm>
                <a:off x="1087120" y="1445895"/>
                <a:ext cx="3137535" cy="1116330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zh-CN">
                    <a:latin typeface="+mn-lt"/>
                    <a:cs typeface="+mn-lt"/>
                  </a:rPr>
                  <a:t>输入摄氏度</a:t>
                </a:r>
                <a:r>
                  <a:rPr lang="zh-CN" altLang="en-US">
                    <a:latin typeface="+mn-lt"/>
                    <a:cs typeface="+mn-lt"/>
                  </a:rPr>
                  <a:t>，输出华氏度。</a:t>
                </a:r>
                <a:endParaRPr lang="zh-CN" altLang="en-US">
                  <a:latin typeface="+mn-lt"/>
                  <a:cs typeface="+mn-l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华氏度=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32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摄氏度</m:t>
                      </m:r>
                    </m:oMath>
                  </m:oMathPara>
                </a14:m>
                <a:endParaRPr lang="en-US" altLang="zh-CN">
                  <a:latin typeface="+mn-lt"/>
                  <a:cs typeface="+mn-lt"/>
                </a:endParaRPr>
              </a:p>
            </p:txBody>
          </p:sp>
        </mc:Choice>
        <mc:Fallback>
          <p:sp>
            <p:nvSpPr>
              <p:cNvPr id="6" name="文本占位符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quarter" idx="15"/>
                <p:custDataLst>
                  <p:tags r:id="rId3"/>
                </p:custDataLst>
              </p:nvPr>
            </p:nvSpPr>
            <p:spPr>
              <a:xfrm>
                <a:off x="1087120" y="1445895"/>
                <a:ext cx="3137535" cy="1116330"/>
              </a:xfr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/>
          <p:cNvGraphicFramePr/>
          <p:nvPr>
            <p:custDataLst>
              <p:tags r:id="rId5"/>
            </p:custDataLst>
          </p:nvPr>
        </p:nvGraphicFramePr>
        <p:xfrm>
          <a:off x="6744970" y="1445895"/>
          <a:ext cx="445897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8970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temperature in Celsius: 37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F = 32 + 37.00 * 9 / 5 = 98.60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6"/>
            </p:custDataLst>
          </p:nvPr>
        </p:nvGraphicFramePr>
        <p:xfrm>
          <a:off x="6744970" y="3474085"/>
          <a:ext cx="445960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9605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temperature in Celsius: 38.5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F = 32 + 38.50 * 9 / 5 = 101.30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7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时间转换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2791460" y="1789430"/>
          <a:ext cx="670814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8140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total seconds: 3600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3600 second(s) = 1 hour(s) 0 minute(s) 0 second(s)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082675" y="1209040"/>
            <a:ext cx="4139565" cy="58039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>
                <a:latin typeface="+mn-lt"/>
                <a:cs typeface="+mn-lt"/>
              </a:rPr>
              <a:t>输入总秒数，输出对应的时、分、秒。</a:t>
            </a:r>
            <a:endParaRPr>
              <a:latin typeface="+mn-lt"/>
              <a:cs typeface="+mn-lt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2788285" y="3380740"/>
          <a:ext cx="6708775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8775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total seconds: 528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528 second(s) = 0 hour(s) 8 minute(s) 48 second(s)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5"/>
            </p:custDataLst>
          </p:nvPr>
        </p:nvGraphicFramePr>
        <p:xfrm>
          <a:off x="2791460" y="4972050"/>
          <a:ext cx="6689090" cy="1261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9090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EnEnter total seconds: 9876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9876 second(s) = 2 hour(s) 44 minute(s) 36 second(s)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6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两点间距离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7473315" y="1209040"/>
          <a:ext cx="304736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365"/>
              </a:tblGrid>
              <a:tr h="1261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1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1: 0 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2: 3 4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Distance = 5.00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5"/>
              <p:cNvSpPr>
                <a:spLocks noGrp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1082675" y="1209040"/>
                <a:ext cx="4139565" cy="1163320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6858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tabLst>
                    <a:tab pos="1609725" algn="l"/>
                  </a:tabLst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11430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6002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2057400" indent="-22860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1000"/>
                  </a:spcAft>
                  <a:buFont typeface="Arial" panose="020B0604020202020204" pitchFamily="34" charset="0"/>
                  <a:buChar char="•"/>
                  <a:defRPr sz="1600" u="none" strike="noStrike" kern="1200" cap="none" spc="15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>
                    <a:latin typeface="+mn-lt"/>
                    <a:cs typeface="+mn-lt"/>
                  </a:rPr>
                  <a:t>输入两个点的坐标，计算两点间的距离。</a:t>
                </a:r>
                <a:endParaRPr lang="zh-CN">
                  <a:latin typeface="+mn-lt"/>
                  <a:cs typeface="+mn-l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𝑑𝑖𝑠𝑡𝑎𝑛𝑐𝑒</m:t>
                      </m:r>
                      <m:r>
                        <a:rPr 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>
                  <a:latin typeface="+mn-lt"/>
                  <a:cs typeface="+mn-lt"/>
                </a:endParaRPr>
              </a:p>
            </p:txBody>
          </p:sp>
        </mc:Choice>
        <mc:Fallback>
          <p:sp>
            <p:nvSpPr>
              <p:cNvPr id="2" name="文本占位符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082675" y="1209040"/>
                <a:ext cx="4139565" cy="11633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/>
          <p:nvPr>
            <p:custDataLst>
              <p:tags r:id="rId6"/>
            </p:custDataLst>
          </p:nvPr>
        </p:nvGraphicFramePr>
        <p:xfrm>
          <a:off x="7473315" y="3039110"/>
          <a:ext cx="304736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365"/>
              </a:tblGrid>
              <a:tr h="14630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2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1: 3 5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2: 4 8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Distance = 3.16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7"/>
            </p:custDataLst>
          </p:nvPr>
        </p:nvGraphicFramePr>
        <p:xfrm>
          <a:off x="7473315" y="4869180"/>
          <a:ext cx="304736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365"/>
              </a:tblGrid>
              <a:tr h="14630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测试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3</a:t>
                      </a:r>
                      <a:endParaRPr lang="en-US" altLang="zh-CN"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800" b="1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1: -5 -7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Enter point 2: 1 -8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800" b="0">
                          <a:solidFill>
                            <a:schemeClr val="tx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Distance = 6.08</a:t>
                      </a:r>
                      <a:endParaRPr sz="1800" b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编程语言（</a:t>
            </a:r>
            <a:r>
              <a:rPr lang="en-US" altLang="zh-CN"/>
              <a:t>Programming Language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572135" y="4817110"/>
            <a:ext cx="5342255" cy="1258570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程序是为了让计算机去解决某些问题，它由一系列指令构成。但是计算机并不能理解人类的语言，即使是最简单的，例如</a:t>
            </a:r>
            <a:r>
              <a:rPr lang="en-US" altLang="zh-CN">
                <a:latin typeface="+mn-lt"/>
                <a:cs typeface="+mn-lt"/>
              </a:rPr>
              <a:t>“</a:t>
            </a:r>
            <a:r>
              <a:rPr lang="zh-CN" altLang="en-US">
                <a:latin typeface="+mn-lt"/>
                <a:cs typeface="+mn-lt"/>
              </a:rPr>
              <a:t>计算一下1+2是多少</a:t>
            </a:r>
            <a:r>
              <a:rPr lang="en-US" altLang="zh-CN">
                <a:latin typeface="+mn-lt"/>
                <a:cs typeface="+mn-lt"/>
              </a:rPr>
              <a:t>”</a:t>
            </a:r>
            <a:r>
              <a:rPr lang="zh-CN" altLang="en-US">
                <a:latin typeface="+mn-lt"/>
                <a:cs typeface="+mn-lt"/>
              </a:rPr>
              <a:t>。</a:t>
            </a:r>
            <a:endParaRPr lang="zh-CN" altLang="en-US">
              <a:latin typeface="+mn-lt"/>
              <a:cs typeface="+mn-lt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3"/>
            </p:custDataLst>
          </p:nvPr>
        </p:nvSpPr>
        <p:spPr>
          <a:xfrm>
            <a:off x="6249670" y="4817110"/>
            <a:ext cx="5367655" cy="1257935"/>
          </a:xfrm>
        </p:spPr>
        <p:txBody>
          <a:bodyPr>
            <a:noAutofit/>
          </a:bodyPr>
          <a:lstStyle/>
          <a:p>
            <a:r>
              <a:rPr lang="zh-CN" altLang="en-US">
                <a:latin typeface="+mn-lt"/>
                <a:cs typeface="+mn-lt"/>
              </a:rPr>
              <a:t>计算机采用的是二进制（binary），也就是只能够理解0和1，因此编程语言用于作为人类与计算机之间沟通的桥梁。</a:t>
            </a:r>
            <a:endParaRPr lang="zh-CN" altLang="en-US">
              <a:latin typeface="+mn-lt"/>
              <a:cs typeface="+mn-lt"/>
            </a:endParaRPr>
          </a:p>
        </p:txBody>
      </p:sp>
      <p:pic>
        <p:nvPicPr>
          <p:cNvPr id="3" name="图片 2" descr="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120390" y="1159510"/>
            <a:ext cx="5951220" cy="329946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编程语言（</a:t>
            </a:r>
            <a:r>
              <a:rPr lang="en-US" altLang="zh-CN"/>
              <a:t>Programming Language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579755" y="2773680"/>
            <a:ext cx="5503545" cy="2143125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通过使用编程语言来描述解决问题的步骤，从而让计算机一步一步去执行。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流程图（flow chat）成为了一种程序的图形化表示方式。</a:t>
            </a:r>
            <a:endParaRPr>
              <a:latin typeface="+mn-lt"/>
              <a:cs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190" y="1428115"/>
            <a:ext cx="3930650" cy="48348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Hello World!</a:t>
            </a:r>
            <a:endParaRPr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316230" y="1171575"/>
            <a:ext cx="7664450" cy="540385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Hello World是学习编程的第一个程序，它的作用是向屏幕输出"Hello World!"。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#include &lt;stdio.h&gt;</a:t>
            </a:r>
            <a:r>
              <a:rPr lang="zh-CN">
                <a:latin typeface="+mn-lt"/>
                <a:cs typeface="+mn-lt"/>
              </a:rPr>
              <a:t>：</a:t>
            </a:r>
            <a:r>
              <a:rPr>
                <a:latin typeface="+mn-lt"/>
                <a:cs typeface="+mn-lt"/>
              </a:rPr>
              <a:t>标准输入输出库（standard input/output library</a:t>
            </a:r>
            <a:r>
              <a:rPr lang="zh-CN">
                <a:latin typeface="+mn-lt"/>
                <a:cs typeface="+mn-lt"/>
              </a:rPr>
              <a:t>）</a:t>
            </a:r>
            <a:endParaRPr lang="zh-CN"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main()</a:t>
            </a:r>
            <a:r>
              <a:rPr lang="zh-CN">
                <a:latin typeface="+mn-lt"/>
                <a:cs typeface="+mn-lt"/>
              </a:rPr>
              <a:t>：</a:t>
            </a:r>
            <a:r>
              <a:rPr>
                <a:latin typeface="+mn-lt"/>
                <a:cs typeface="+mn-lt"/>
              </a:rPr>
              <a:t>程序入口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printf()</a:t>
            </a:r>
            <a:r>
              <a:rPr lang="zh-CN">
                <a:latin typeface="+mn-lt"/>
                <a:cs typeface="+mn-lt"/>
              </a:rPr>
              <a:t>：</a:t>
            </a:r>
            <a:r>
              <a:rPr>
                <a:latin typeface="+mn-lt"/>
                <a:cs typeface="+mn-lt"/>
              </a:rPr>
              <a:t>在屏幕上输出一个字符串（string），其中\n表示换行符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分号</a:t>
            </a:r>
            <a:r>
              <a:rPr lang="zh-CN">
                <a:latin typeface="+mn-lt"/>
                <a:cs typeface="+mn-lt"/>
              </a:rPr>
              <a:t>：</a:t>
            </a:r>
            <a:r>
              <a:rPr>
                <a:latin typeface="+mn-lt"/>
                <a:cs typeface="+mn-lt"/>
              </a:rPr>
              <a:t>表示语句的结束，注意不要使用中文的分号。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solidFill>
                  <a:srgbClr val="FF0000"/>
                </a:solidFill>
                <a:latin typeface="+mn-lt"/>
                <a:cs typeface="+mn-lt"/>
              </a:rPr>
              <a:t>return 0</a:t>
            </a:r>
            <a:r>
              <a:rPr lang="zh-CN">
                <a:latin typeface="+mn-lt"/>
                <a:cs typeface="+mn-lt"/>
              </a:rPr>
              <a:t>：</a:t>
            </a:r>
            <a:r>
              <a:rPr>
                <a:latin typeface="+mn-lt"/>
                <a:cs typeface="+mn-lt"/>
              </a:rPr>
              <a:t>main()运行结束，返回值为0，一般返回0用于表示程序正常结束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068945" y="2858770"/>
            <a:ext cx="374142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#include &lt;stdio.h&gt;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ym typeface="+mn-ea"/>
              </a:rPr>
              <a:t>Hello World!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1701800" y="5862320"/>
            <a:ext cx="8788400" cy="48768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不同编程语言的Hello World写法大同小异，可以看出编程语言的基本结构是相似的。</a:t>
            </a:r>
            <a:endParaRPr>
              <a:latin typeface="+mn-lt"/>
              <a:cs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76250" y="1831975"/>
            <a:ext cx="469519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#include &lt;iostream&gt;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using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namespace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std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cout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&lt;&lt;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World!"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&lt;&lt;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endl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72505" y="2160270"/>
            <a:ext cx="574738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public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class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HelloWorld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public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static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void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String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[]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args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    System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.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out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.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println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1045" y="4953635"/>
            <a:ext cx="28225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1">
                <a:solidFill>
                  <a:srgbClr val="880088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print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sp>
        <p:nvSpPr>
          <p:cNvPr id="8" name="文本占位符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990090" y="1108710"/>
            <a:ext cx="1190625" cy="4876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>
                <a:latin typeface="+mn-lt"/>
                <a:cs typeface="+mn-lt"/>
              </a:rPr>
              <a:t>C++</a:t>
            </a:r>
            <a:endParaRPr lang="en-US" sz="2200" b="1">
              <a:latin typeface="+mn-lt"/>
              <a:cs typeface="+mn-lt"/>
            </a:endParaRPr>
          </a:p>
        </p:txBody>
      </p:sp>
      <p:sp>
        <p:nvSpPr>
          <p:cNvPr id="9" name="文本占位符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198485" y="1108710"/>
            <a:ext cx="1190625" cy="4876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>
                <a:latin typeface="+mn-lt"/>
                <a:cs typeface="+mn-lt"/>
              </a:rPr>
              <a:t>Java</a:t>
            </a:r>
            <a:endParaRPr lang="en-US" sz="2200" b="1">
              <a:latin typeface="+mn-lt"/>
              <a:cs typeface="+mn-lt"/>
            </a:endParaRPr>
          </a:p>
        </p:txBody>
      </p:sp>
      <p:sp>
        <p:nvSpPr>
          <p:cNvPr id="10" name="文本占位符 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174615" y="4200525"/>
            <a:ext cx="1362710" cy="48768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b="1">
                <a:latin typeface="+mn-lt"/>
                <a:cs typeface="+mn-lt"/>
              </a:rPr>
              <a:t>Python</a:t>
            </a:r>
            <a:endParaRPr lang="en-US" sz="2200" b="1">
              <a:latin typeface="+mn-lt"/>
              <a:cs typeface="+mn-lt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注释（</a:t>
            </a:r>
            <a:r>
              <a:rPr lang="en-US" altLang="zh-CN"/>
              <a:t>Comment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  <p:custDataLst>
              <p:tags r:id="rId2"/>
            </p:custDataLst>
          </p:nvPr>
        </p:nvSpPr>
        <p:spPr>
          <a:xfrm>
            <a:off x="408305" y="2246630"/>
            <a:ext cx="5990590" cy="3335020"/>
          </a:xfrm>
        </p:spPr>
        <p:txBody>
          <a:bodyPr>
            <a:noAutofit/>
          </a:bodyPr>
          <a:lstStyle/>
          <a:p>
            <a:r>
              <a:rPr>
                <a:latin typeface="+mn-lt"/>
                <a:cs typeface="+mn-lt"/>
              </a:rPr>
              <a:t>注释就是对代码的解释和说明，它并不会程序所执行。注释能提高程序的可读性，让人更加容易了解代码的功能。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注释一般分为单行注释和多行注释：</a:t>
            </a:r>
            <a:endParaRPr>
              <a:latin typeface="+mn-lt"/>
              <a:cs typeface="+mn-lt"/>
            </a:endParaRPr>
          </a:p>
          <a:p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1. 单行注释：以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//</a:t>
            </a:r>
            <a:r>
              <a:rPr>
                <a:latin typeface="+mn-lt"/>
                <a:cs typeface="+mn-lt"/>
              </a:rPr>
              <a:t>开头，该行之后的内容视为注释。</a:t>
            </a:r>
            <a:endParaRPr>
              <a:latin typeface="+mn-lt"/>
              <a:cs typeface="+mn-lt"/>
            </a:endParaRPr>
          </a:p>
          <a:p>
            <a:r>
              <a:rPr>
                <a:latin typeface="+mn-lt"/>
                <a:cs typeface="+mn-lt"/>
              </a:rPr>
              <a:t>2. 多行注释：以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/*</a:t>
            </a:r>
            <a:r>
              <a:rPr>
                <a:latin typeface="+mn-lt"/>
                <a:cs typeface="+mn-lt"/>
              </a:rPr>
              <a:t>开头，</a:t>
            </a:r>
            <a:r>
              <a:rPr>
                <a:solidFill>
                  <a:srgbClr val="FF0000"/>
                </a:solidFill>
                <a:latin typeface="+mn-lt"/>
                <a:cs typeface="+mn-lt"/>
              </a:rPr>
              <a:t>*/</a:t>
            </a:r>
            <a:r>
              <a:rPr>
                <a:latin typeface="+mn-lt"/>
                <a:cs typeface="+mn-lt"/>
              </a:rPr>
              <a:t>结束，中间的内容视为注释。</a:t>
            </a:r>
            <a:endParaRPr>
              <a:latin typeface="+mn-lt"/>
              <a:cs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39560" y="2166620"/>
            <a:ext cx="497776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/* * Author: Terry * Date: 2022/11/16 */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</a:t>
            </a:r>
            <a:r>
              <a:rPr lang="en-US" b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#include &lt;stdio.h&gt;      </a:t>
            </a:r>
            <a:r>
              <a:rPr lang="en-US" b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// header file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int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main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(){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printf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"Hello World!\n"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);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    </a:t>
            </a:r>
            <a:r>
              <a:rPr lang="en-US" b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return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0</a:t>
            </a:r>
            <a:r>
              <a:rPr lang="en-US" b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;}</a:t>
            </a:r>
            <a:endParaRPr lang="en-US" altLang="en-US" b="1">
              <a:solidFill>
                <a:srgbClr val="000080"/>
              </a:solidFill>
              <a:highlight>
                <a:srgbClr val="FFFFFF"/>
              </a:highlight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186555" y="2959735"/>
            <a:ext cx="3827145" cy="939165"/>
          </a:xfrm>
        </p:spPr>
        <p:txBody>
          <a:bodyPr/>
          <a:lstStyle/>
          <a:p>
            <a:pPr algn="ctr"/>
            <a:r>
              <a:rPr lang="zh-CN" altLang="en-US" dirty="0"/>
              <a:t>数据类型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622290" y="386715"/>
            <a:ext cx="946150" cy="56197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Autofit/>
          </a:bodyPr>
          <a:p>
            <a:pPr algn="dist"/>
            <a:r>
              <a:rPr lang="en-US" altLang="zh-CN" sz="30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endParaRPr lang="en-US" altLang="zh-CN" sz="30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数据类型（</a:t>
            </a:r>
            <a:r>
              <a:rPr lang="en-US" altLang="zh-CN"/>
              <a:t>Data Types</a:t>
            </a:r>
            <a:r>
              <a:rPr lang="zh-CN" altLang="en-US"/>
              <a:t>）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/>
              <p:nvPr>
                <p:custDataLst>
                  <p:tags r:id="rId2"/>
                </p:custDataLst>
              </p:nvPr>
            </p:nvGraphicFramePr>
            <p:xfrm>
              <a:off x="1582420" y="1700530"/>
              <a:ext cx="8772525" cy="39484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8295"/>
                    <a:gridCol w="1993265"/>
                    <a:gridCol w="1807845"/>
                    <a:gridCol w="3373120"/>
                  </a:tblGrid>
                  <a:tr h="50673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类别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数据类型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大小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取值范围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</a:tr>
                  <a:tr h="405130">
                    <a:tc rowSpan="4"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整型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short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15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15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zh-CN" i="1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</a:tr>
                  <a:tr h="405765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</a:tr>
                  <a:tr h="405765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long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</a:tr>
                  <a:tr h="405130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long long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63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63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</a:tr>
                  <a:tr h="707390">
                    <a:tc rowSpan="2"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浮点型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float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.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×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38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.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4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</a:tr>
                  <a:tr h="706755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double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.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×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308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.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7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ea typeface="MS Mincho" charset="0"/>
                                        <a:cs typeface="Cambria Math" panose="02040503050406030204" charset="0"/>
                                      </a:rPr>
                                      <m:t>308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</a:tr>
                  <a:tr h="405765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字符型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char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128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~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ea typeface="MS Mincho" charset="0"/>
                                    <a:cs typeface="Cambria Math" panose="02040503050406030204" charset="0"/>
                                  </a:rPr>
                                  <m:t>127</m:t>
                                </m:r>
                              </m:oMath>
                            </m:oMathPara>
                          </a14:m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/>
              <p:nvPr>
                <p:custDataLst>
                  <p:tags r:id="rId3"/>
                </p:custDataLst>
              </p:nvPr>
            </p:nvGraphicFramePr>
            <p:xfrm>
              <a:off x="1582420" y="1700530"/>
              <a:ext cx="8772525" cy="39484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8295"/>
                    <a:gridCol w="1993265"/>
                    <a:gridCol w="1807845"/>
                    <a:gridCol w="3373120"/>
                  </a:tblGrid>
                  <a:tr h="50673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类别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数据类型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大小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取值范围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</a:tr>
                  <a:tr h="405130">
                    <a:tc rowSpan="4"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整型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short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4"/>
                        </a:blipFill>
                      </a:tcPr>
                    </a:tc>
                  </a:tr>
                  <a:tr h="405765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4"/>
                        </a:blipFill>
                      </a:tcPr>
                    </a:tc>
                  </a:tr>
                  <a:tr h="405765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long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4"/>
                        </a:blipFill>
                      </a:tcPr>
                    </a:tc>
                  </a:tr>
                  <a:tr h="405130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long long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4"/>
                        </a:blipFill>
                      </a:tcPr>
                    </a:tc>
                  </a:tr>
                  <a:tr h="707390">
                    <a:tc rowSpan="2"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浮点型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float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4"/>
                        </a:blipFill>
                      </a:tcPr>
                    </a:tc>
                  </a:tr>
                  <a:tr h="706755">
                    <a:tc vMerge="1"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double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4"/>
                        </a:blipFill>
                      </a:tcPr>
                    </a:tc>
                  </a:tr>
                  <a:tr h="405765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>
                              <a:latin typeface="Arial" panose="020B0604020202020204" pitchFamily="34" charset="0"/>
                            </a:rPr>
                            <a:t>字符型</a:t>
                          </a:r>
                          <a:endParaRPr lang="zh-CN" altLang="en-US">
                            <a:latin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char</a:t>
                          </a:r>
                          <a:endParaRPr lang="en-US" altLang="zh-CN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r>
                            <a:rPr lang="zh-CN" altLang="en-US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字节</a:t>
                          </a:r>
                          <a:endParaRPr lang="zh-CN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>
                          <a:blip r:embed="rId4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9*i*8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9*i*9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9*i*10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0*i*8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0*i*9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0*i*10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2*i*9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2*i*10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5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frame"/>
  <p:tag name="KSO_WM_SLIDE_BK_DARK_LIGHT" val="2"/>
</p:tagLst>
</file>

<file path=ppt/tags/tag15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3*i*10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4*i*8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4*i*9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4*i*10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5*i*8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5*i*9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5*i*10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6*i*8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6*i*9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6*i*10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21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7*i*5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7*i*6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7*i*7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2*i*8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8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TEMPLATE_SUBCATEGORY" val="0"/>
  <p:tag name="KSO_WM_TEMPLATE_COLOR_TYPE" val="1"/>
  <p:tag name="KSO_WM_TEMPLATE_THUMBS_INDEX" val="1、2、3、4、5、6、7、8、9、10、11、12、13、15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582"/>
  <p:tag name="KSO_WM_TEMPLATE_MASTER_TYPE" val="1"/>
</p:tagLst>
</file>

<file path=ppt/tags/tag229.xml><?xml version="1.0" encoding="utf-8"?>
<p:tagLst xmlns:p="http://schemas.openxmlformats.org/presentationml/2006/main">
  <p:tag name="KSO_WM_UNIT_ISCONTENTSTITLE" val="0"/>
  <p:tag name="KSO_WM_UNIT_PRESET_TEXT" val="极简通用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2*i*9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1.xml><?xml version="1.0" encoding="utf-8"?>
<p:tagLst xmlns:p="http://schemas.openxmlformats.org/presentationml/2006/main">
  <p:tag name="KSO_WM_TEMPLATE_THUMBS_INDEX" val="1、2、3、4、5、6、7、8、9、10、11、12、13、15"/>
  <p:tag name="KSO_WM_SLIDE_ID" val="custom202025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582"/>
  <p:tag name="KSO_WM_SLIDE_LAYOUT" val="a_b_f_j"/>
  <p:tag name="KSO_WM_SLIDE_LAYOUT_CNT" val="1_1_2_1"/>
</p:tagLst>
</file>

<file path=ppt/tags/tag23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3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34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3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82_13*f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38.xml><?xml version="1.0" encoding="utf-8"?>
<p:tagLst xmlns:p="http://schemas.openxmlformats.org/presentationml/2006/main">
  <p:tag name="KSO_WM_UNIT_PLACING_PICTURE_USER_VIEWPORT" val="{&quot;height&quot;:5196,&quot;width&quot;:9372}"/>
</p:tagLst>
</file>

<file path=ppt/tags/tag239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2*i*10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5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4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4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4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1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3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54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5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6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57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5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59.xml><?xml version="1.0" encoding="utf-8"?>
<p:tagLst xmlns:p="http://schemas.openxmlformats.org/presentationml/2006/main">
  <p:tag name="KSO_WM_UNIT_TABLE_BEAUTIFY" val="smartTable{0e8ffc68-d13e-4824-bd28-e9d52715b0fc}"/>
  <p:tag name="TABLE_ENDDRAG_ORIGIN_RECT" val="652*302"/>
  <p:tag name="TABLE_ENDDRAG_RECT" val="68*152*652*30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TABLE_BEAUTIFY" val="smartTable{0e8ffc68-d13e-4824-bd28-e9d52715b0fc}"/>
  <p:tag name="TABLE_ENDDRAG_ORIGIN_RECT" val="652*302"/>
  <p:tag name="TABLE_ENDDRAG_RECT" val="68*152*652*302"/>
</p:tagLst>
</file>

<file path=ppt/tags/tag261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3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4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6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67.xml><?xml version="1.0" encoding="utf-8"?>
<p:tagLst xmlns:p="http://schemas.openxmlformats.org/presentationml/2006/main">
  <p:tag name="KSO_WM_UNIT_TABLE_BEAUTIFY" val="smartTable{a3f33215-2c3c-463f-a78f-52c86657b92f}"/>
</p:tagLst>
</file>

<file path=ppt/tags/tag268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6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1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3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74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7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7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77.xml><?xml version="1.0" encoding="utf-8"?>
<p:tagLst xmlns:p="http://schemas.openxmlformats.org/presentationml/2006/main">
  <p:tag name="KSO_WM_UNIT_TABLE_BEAUTIFY" val="smartTable{4fb92924-1101-4f54-b68a-719812bf7988}"/>
  <p:tag name="TABLE_ENDDRAG_ORIGIN_RECT" val="90*50"/>
  <p:tag name="TABLE_ENDDRAG_RECT" val="593*412*90*50"/>
</p:tagLst>
</file>

<file path=ppt/tags/tag278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7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1.xml><?xml version="1.0" encoding="utf-8"?>
<p:tagLst xmlns:p="http://schemas.openxmlformats.org/presentationml/2006/main">
  <p:tag name="KSO_WM_UNIT_TABLE_BEAUTIFY" val="smartTable{4fb92924-1101-4f54-b68a-719812bf7988}"/>
  <p:tag name="TABLE_ENDDRAG_ORIGIN_RECT" val="235*30"/>
  <p:tag name="TABLE_ENDDRAG_RECT" val="612*411*235*30"/>
</p:tagLst>
</file>

<file path=ppt/tags/tag28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85.xml><?xml version="1.0" encoding="utf-8"?>
<p:tagLst xmlns:p="http://schemas.openxmlformats.org/presentationml/2006/main">
  <p:tag name="TABLE_ENDDRAG_ORIGIN_RECT" val="148*50"/>
  <p:tag name="TABLE_ENDDRAG_RECT" val="150*445*148*50"/>
</p:tagLst>
</file>

<file path=ppt/tags/tag286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8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88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89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5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29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297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298.xml><?xml version="1.0" encoding="utf-8"?>
<p:tagLst xmlns:p="http://schemas.openxmlformats.org/presentationml/2006/main">
  <p:tag name="KSO_WM_UNIT_TABLE_BEAUTIFY" val="smartTable{4fb92924-1101-4f54-b68a-719812bf7988}"/>
  <p:tag name="TABLE_ENDDRAG_ORIGIN_RECT" val="235*30"/>
  <p:tag name="TABLE_ENDDRAG_RECT" val="612*411*235*30"/>
</p:tagLst>
</file>

<file path=ppt/tags/tag299.xml><?xml version="1.0" encoding="utf-8"?>
<p:tagLst xmlns:p="http://schemas.openxmlformats.org/presentationml/2006/main">
  <p:tag name="TABLE_ENDDRAG_ORIGIN_RECT" val="47*93"/>
  <p:tag name="TABLE_ENDDRAG_RECT" val="533*236*47*9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3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06.xml><?xml version="1.0" encoding="utf-8"?>
<p:tagLst xmlns:p="http://schemas.openxmlformats.org/presentationml/2006/main">
  <p:tag name="TABLE_ENDDRAG_ORIGIN_RECT" val="169*30"/>
  <p:tag name="TABLE_ENDDRAG_RECT" val="446*413*169*30"/>
</p:tagLst>
</file>

<file path=ppt/tags/tag307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0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7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09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82_3*b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ID" val="custom20202582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82"/>
  <p:tag name="KSO_WM_SLIDE_LAYOUT" val="a_b_e_j"/>
  <p:tag name="KSO_WM_SLIDE_LAYOUT_CNT" val="1_1_1_1"/>
</p:tagLst>
</file>

<file path=ppt/tags/tag31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3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14.xml><?xml version="1.0" encoding="utf-8"?>
<p:tagLst xmlns:p="http://schemas.openxmlformats.org/presentationml/2006/main">
  <p:tag name="TABLE_ENDDRAG_ORIGIN_RECT" val="351*115"/>
  <p:tag name="TABLE_ENDDRAG_RECT" val="526*259*351*115"/>
</p:tagLst>
</file>

<file path=ppt/tags/tag315.xml><?xml version="1.0" encoding="utf-8"?>
<p:tagLst xmlns:p="http://schemas.openxmlformats.org/presentationml/2006/main">
  <p:tag name="TABLE_ENDDRAG_ORIGIN_RECT" val="338*99"/>
  <p:tag name="TABLE_ENDDRAG_RECT" val="538*118*338*99"/>
</p:tagLst>
</file>

<file path=ppt/tags/tag316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1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18.xml><?xml version="1.0" encoding="utf-8"?>
<p:tagLst xmlns:p="http://schemas.openxmlformats.org/presentationml/2006/main">
  <p:tag name="TABLE_ENDDRAG_ORIGIN_RECT" val="520*115"/>
  <p:tag name="TABLE_ENDDRAG_RECT" val="227*391*520*115"/>
</p:tagLst>
</file>

<file path=ppt/tags/tag319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20.xml><?xml version="1.0" encoding="utf-8"?>
<p:tagLst xmlns:p="http://schemas.openxmlformats.org/presentationml/2006/main">
  <p:tag name="TABLE_ENDDRAG_ORIGIN_RECT" val="504*115"/>
  <p:tag name="TABLE_ENDDRAG_RECT" val="425*113*504*115"/>
</p:tagLst>
</file>

<file path=ppt/tags/tag321.xml><?xml version="1.0" encoding="utf-8"?>
<p:tagLst xmlns:p="http://schemas.openxmlformats.org/presentationml/2006/main">
  <p:tag name="TABLE_ENDDRAG_ORIGIN_RECT" val="504*115"/>
  <p:tag name="TABLE_ENDDRAG_RECT" val="425*113*504*115"/>
</p:tagLst>
</file>

<file path=ppt/tags/tag322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2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82_13*a*1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ISNUMDGMTITLE" val="0"/>
</p:tagLst>
</file>

<file path=ppt/tags/tag324.xml><?xml version="1.0" encoding="utf-8"?>
<p:tagLst xmlns:p="http://schemas.openxmlformats.org/presentationml/2006/main">
  <p:tag name="TABLE_ENDDRAG_ORIGIN_RECT" val="239*115"/>
  <p:tag name="TABLE_ENDDRAG_RECT" val="194*375*239*115"/>
</p:tagLst>
</file>

<file path=ppt/tags/tag32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2582_13*f*2"/>
  <p:tag name="KSO_WM_TEMPLATE_CATEGORY" val="custom"/>
  <p:tag name="KSO_WM_TEMPLATE_INDEX" val="20202582"/>
  <p:tag name="KSO_WM_UNIT_LAYERLEVEL" val="1"/>
  <p:tag name="KSO_WM_TAG_VERSION" val="1.0"/>
  <p:tag name="KSO_WM_BEAUTIFY_FLAG" val="#wm#"/>
  <p:tag name="KSO_WM_UNIT_SUBTYPE" val="a"/>
</p:tagLst>
</file>

<file path=ppt/tags/tag327.xml><?xml version="1.0" encoding="utf-8"?>
<p:tagLst xmlns:p="http://schemas.openxmlformats.org/presentationml/2006/main">
  <p:tag name="TABLE_ENDDRAG_ORIGIN_RECT" val="239*115"/>
  <p:tag name="TABLE_ENDDRAG_RECT" val="194*375*239*115"/>
</p:tagLst>
</file>

<file path=ppt/tags/tag328.xml><?xml version="1.0" encoding="utf-8"?>
<p:tagLst xmlns:p="http://schemas.openxmlformats.org/presentationml/2006/main">
  <p:tag name="TABLE_ENDDRAG_ORIGIN_RECT" val="239*115"/>
  <p:tag name="TABLE_ENDDRAG_RECT" val="194*375*239*115"/>
</p:tagLst>
</file>

<file path=ppt/tags/tag329.xml><?xml version="1.0" encoding="utf-8"?>
<p:tagLst xmlns:p="http://schemas.openxmlformats.org/presentationml/2006/main">
  <p:tag name="KSO_WM_SLIDE_ID" val="custom20202582_13"/>
  <p:tag name="KSO_WM_TEMPLATE_SUBCATEGORY" val="0"/>
  <p:tag name="KSO_WM_TEMPLATE_MASTER_TYPE" val="1"/>
  <p:tag name="KSO_WM_TEMPLATE_COLOR_TYPE" val="1"/>
  <p:tag name="KSO_WM_SLIDE_TYPE" val="text"/>
  <p:tag name="KSO_WM_SLIDE_SUBTYPE" val="picTxt"/>
  <p:tag name="KSO_WM_SLIDE_ITEM_CNT" val="0"/>
  <p:tag name="KSO_WM_SLIDE_INDEX" val="13"/>
  <p:tag name="KSO_WM_SLIDE_SIZE" val="869*422"/>
  <p:tag name="KSO_WM_SLIDE_POSITION" val="45*18"/>
  <p:tag name="KSO_WM_TAG_VERSION" val="1.0"/>
  <p:tag name="KSO_WM_BEAUTIFY_FLAG" val="#wm#"/>
  <p:tag name="KSO_WM_TEMPLATE_CATEGORY" val="custom"/>
  <p:tag name="KSO_WM_TEMPLATE_INDEX" val="20202582"/>
  <p:tag name="KSO_WM_SLIDE_LAYOUT" val="a_d_f"/>
  <p:tag name="KSO_WM_SLIDE_LAYOUT_CNT" val="1_2_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COMMONDATA" val="eyJoZGlkIjoiZWVjNTQyYWQ1MGI1NzQwNTgzMjZhMzNhMzAyOTZlNDIifQ=="/>
  <p:tag name="KSO_WPP_MARK_KEY" val="5141afc2-ce81-452e-9c44-a2db9f36b55d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5*i*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5*i*9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5*i*10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DIAGRAM_IS_NEED_ADD_PATH_ANIM" val="0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8*i*8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8*i*9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8*i*10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000000"/>
      </a:accent1>
      <a:accent2>
        <a:srgbClr val="20201E"/>
      </a:accent2>
      <a:accent3>
        <a:srgbClr val="40403C"/>
      </a:accent3>
      <a:accent4>
        <a:srgbClr val="615F59"/>
      </a:accent4>
      <a:accent5>
        <a:srgbClr val="817F77"/>
      </a:accent5>
      <a:accent6>
        <a:srgbClr val="A19F95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4995</Words>
  <Application>WPS 演示</Application>
  <PresentationFormat>宽屏</PresentationFormat>
  <Paragraphs>555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汉仪旗黑-85S</vt:lpstr>
      <vt:lpstr>黑体</vt:lpstr>
      <vt:lpstr>Consolas</vt:lpstr>
      <vt:lpstr>Cambria Math</vt:lpstr>
      <vt:lpstr>MS Mincho</vt:lpstr>
      <vt:lpstr>Arial Unicode MS</vt:lpstr>
      <vt:lpstr>Calibri</vt:lpstr>
      <vt:lpstr>Segoe Print</vt:lpstr>
      <vt:lpstr>Office 主题</vt:lpstr>
      <vt:lpstr>2_Office 主题​​</vt:lpstr>
      <vt:lpstr>Hello World!</vt:lpstr>
      <vt:lpstr>Hello World!</vt:lpstr>
      <vt:lpstr>编程语言（Programming Language）</vt:lpstr>
      <vt:lpstr>编程语言（Programming Language）</vt:lpstr>
      <vt:lpstr>Hello World!</vt:lpstr>
      <vt:lpstr>Hello World!</vt:lpstr>
      <vt:lpstr>注释（Comment）</vt:lpstr>
      <vt:lpstr>数据类型</vt:lpstr>
      <vt:lpstr>数据类型（Data Types）</vt:lpstr>
      <vt:lpstr>变量（Variable）</vt:lpstr>
      <vt:lpstr>关键字</vt:lpstr>
      <vt:lpstr>常量（Constant）</vt:lpstr>
      <vt:lpstr>输入输出函数</vt:lpstr>
      <vt:lpstr>转义字符</vt:lpstr>
      <vt:lpstr>printf()</vt:lpstr>
      <vt:lpstr>scanf()</vt:lpstr>
      <vt:lpstr>表达式</vt:lpstr>
      <vt:lpstr>算术运算符</vt:lpstr>
      <vt:lpstr>Demo：逆序三位数</vt:lpstr>
      <vt:lpstr>复合运算符</vt:lpstr>
      <vt:lpstr>隐式类型转换</vt:lpstr>
      <vt:lpstr>显式类型转换</vt:lpstr>
      <vt:lpstr>Practice</vt:lpstr>
      <vt:lpstr>温度转换</vt:lpstr>
      <vt:lpstr>时间转换</vt:lpstr>
      <vt:lpstr>两点间距离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25132</cp:lastModifiedBy>
  <cp:revision>84</cp:revision>
  <dcterms:created xsi:type="dcterms:W3CDTF">2022-11-17T03:47:00Z</dcterms:created>
  <dcterms:modified xsi:type="dcterms:W3CDTF">2022-12-26T09:34:26Z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5CCBCD563EA2475A9389F11AD2791165</vt:lpwstr>
  </property>
  <property fmtid="{D5CDD505-2E9C-101B-9397-08002B2CF9AE}" pid="3" name="KSOProductBuildVer">
    <vt:lpwstr>2052-11.1.0.12763</vt:lpwstr>
  </property>
</Properties>
</file>