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9" r:id="rId4"/>
    <p:sldId id="265" r:id="rId6"/>
    <p:sldId id="295" r:id="rId7"/>
    <p:sldId id="623" r:id="rId8"/>
    <p:sldId id="624" r:id="rId9"/>
    <p:sldId id="625" r:id="rId10"/>
    <p:sldId id="626" r:id="rId11"/>
    <p:sldId id="627" r:id="rId12"/>
    <p:sldId id="628" r:id="rId13"/>
    <p:sldId id="629" r:id="rId14"/>
    <p:sldId id="630" r:id="rId15"/>
    <p:sldId id="631" r:id="rId16"/>
    <p:sldId id="632" r:id="rId17"/>
    <p:sldId id="633"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05D9"/>
    <a:srgbClr val="F6EDCE"/>
    <a:srgbClr val="F1B960"/>
    <a:srgbClr val="318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gs" Target="tags/tag280.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8" Type="http://schemas.openxmlformats.org/officeDocument/2006/relationships/tags" Target="../tags/tag47.xml"/><Relationship Id="rId17" Type="http://schemas.openxmlformats.org/officeDocument/2006/relationships/tags" Target="../tags/tag46.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9" Type="http://schemas.openxmlformats.org/officeDocument/2006/relationships/tags" Target="../tags/tag144.xml"/><Relationship Id="rId18" Type="http://schemas.openxmlformats.org/officeDocument/2006/relationships/tags" Target="../tags/tag143.xml"/><Relationship Id="rId17" Type="http://schemas.openxmlformats.org/officeDocument/2006/relationships/tags" Target="../tags/tag142.xml"/><Relationship Id="rId16" Type="http://schemas.openxmlformats.org/officeDocument/2006/relationships/tags" Target="../tags/tag141.xml"/><Relationship Id="rId15" Type="http://schemas.openxmlformats.org/officeDocument/2006/relationships/tags" Target="../tags/tag140.xml"/><Relationship Id="rId14" Type="http://schemas.openxmlformats.org/officeDocument/2006/relationships/tags" Target="../tags/tag139.xml"/><Relationship Id="rId13" Type="http://schemas.openxmlformats.org/officeDocument/2006/relationships/tags" Target="../tags/tag138.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0" Type="http://schemas.openxmlformats.org/officeDocument/2006/relationships/tags" Target="../tags/tag15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2" Type="http://schemas.openxmlformats.org/officeDocument/2006/relationships/tags" Target="../tags/tag164.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3" Type="http://schemas.openxmlformats.org/officeDocument/2006/relationships/tags" Target="../tags/tag176.xml"/><Relationship Id="rId12" Type="http://schemas.openxmlformats.org/officeDocument/2006/relationships/tags" Target="../tags/tag175.xml"/><Relationship Id="rId11" Type="http://schemas.openxmlformats.org/officeDocument/2006/relationships/tags" Target="../tags/tag174.xml"/><Relationship Id="rId10" Type="http://schemas.openxmlformats.org/officeDocument/2006/relationships/tags" Target="../tags/tag17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3" Type="http://schemas.openxmlformats.org/officeDocument/2006/relationships/tags" Target="../tags/tag188.xml"/><Relationship Id="rId12" Type="http://schemas.openxmlformats.org/officeDocument/2006/relationships/tags" Target="../tags/tag187.xml"/><Relationship Id="rId11" Type="http://schemas.openxmlformats.org/officeDocument/2006/relationships/tags" Target="../tags/tag186.xml"/><Relationship Id="rId10" Type="http://schemas.openxmlformats.org/officeDocument/2006/relationships/tags" Target="../tags/tag18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3" Type="http://schemas.openxmlformats.org/officeDocument/2006/relationships/tags" Target="../tags/tag200.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4" Type="http://schemas.openxmlformats.org/officeDocument/2006/relationships/tags" Target="../tags/tag213.xml"/><Relationship Id="rId13" Type="http://schemas.openxmlformats.org/officeDocument/2006/relationships/tags" Target="../tags/tag212.xml"/><Relationship Id="rId12" Type="http://schemas.openxmlformats.org/officeDocument/2006/relationships/tags" Target="../tags/tag211.xml"/><Relationship Id="rId11" Type="http://schemas.openxmlformats.org/officeDocument/2006/relationships/tags" Target="../tags/tag210.xml"/><Relationship Id="rId10" Type="http://schemas.openxmlformats.org/officeDocument/2006/relationships/tags" Target="../tags/tag209.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0" Type="http://schemas.openxmlformats.org/officeDocument/2006/relationships/tags" Target="../tags/tag22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3"/>
                </p:custDataLst>
              </p:nvPr>
            </p:nvGrpSpPr>
            <p:grpSpPr>
              <a:xfrm>
                <a:off x="-318" y="635"/>
                <a:ext cx="12192000" cy="6857365"/>
                <a:chOff x="0" y="0"/>
                <a:chExt cx="19200" cy="10799"/>
              </a:xfrm>
            </p:grpSpPr>
            <p:sp>
              <p:nvSpPr>
                <p:cNvPr id="12" name="矩形 11"/>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7"/>
                  </p:custDataLst>
                </p:nvPr>
              </p:nvGrpSpPr>
              <p:grpSpPr>
                <a:xfrm>
                  <a:off x="16448" y="9574"/>
                  <a:ext cx="2074" cy="675"/>
                  <a:chOff x="0" y="3633950"/>
                  <a:chExt cx="1405715" cy="457699"/>
                </a:xfrm>
              </p:grpSpPr>
              <p:sp>
                <p:nvSpPr>
                  <p:cNvPr id="20" name="菱形 19"/>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1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5"/>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16"/>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7"/>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endParaRPr lang="zh-CN" altLang="en-US" dirty="0"/>
          </a:p>
        </p:txBody>
      </p:sp>
      <p:sp>
        <p:nvSpPr>
          <p:cNvPr id="2" name="标题 1"/>
          <p:cNvSpPr>
            <a:spLocks noGrp="1"/>
          </p:cNvSpPr>
          <p:nvPr>
            <p:ph type="ctrTitle" hasCustomPrompt="1"/>
            <p:custDataLst>
              <p:tags r:id="rId18"/>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9"/>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4" name="文本占位符 13"/>
          <p:cNvSpPr>
            <a:spLocks noGrp="1"/>
          </p:cNvSpPr>
          <p:nvPr>
            <p:ph type="body" sz="quarter" idx="14" hasCustomPrompt="1"/>
            <p:custDataLst>
              <p:tags r:id="rId20"/>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94286" y="-27771"/>
            <a:ext cx="11755418" cy="6611091"/>
            <a:chOff x="294286" y="-27771"/>
            <a:chExt cx="11755418" cy="6611091"/>
          </a:xfrm>
        </p:grpSpPr>
        <p:grpSp>
          <p:nvGrpSpPr>
            <p:cNvPr id="8" name="组合 7"/>
            <p:cNvGrpSpPr/>
            <p:nvPr userDrawn="1">
              <p:custDataLst>
                <p:tags r:id="rId3"/>
              </p:custDataLst>
            </p:nvPr>
          </p:nvGrpSpPr>
          <p:grpSpPr>
            <a:xfrm>
              <a:off x="11598965" y="6433146"/>
              <a:ext cx="450739" cy="150174"/>
              <a:chOff x="0" y="3623101"/>
              <a:chExt cx="1405715" cy="468548"/>
            </a:xfrm>
          </p:grpSpPr>
          <p:sp>
            <p:nvSpPr>
              <p:cNvPr id="10" name="菱形 9"/>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318" y="-953"/>
            <a:ext cx="12192000" cy="6858953"/>
            <a:chOff x="-318" y="-953"/>
            <a:chExt cx="12192000" cy="6858953"/>
          </a:xfrm>
        </p:grpSpPr>
        <p:grpSp>
          <p:nvGrpSpPr>
            <p:cNvPr id="11" name="组合 10"/>
            <p:cNvGrpSpPr/>
            <p:nvPr userDrawn="1">
              <p:custDataLst>
                <p:tags r:id="rId3"/>
              </p:custDataLst>
            </p:nvPr>
          </p:nvGrpSpPr>
          <p:grpSpPr>
            <a:xfrm>
              <a:off x="-318" y="635"/>
              <a:ext cx="12192000" cy="6857365"/>
              <a:chOff x="0" y="0"/>
              <a:chExt cx="19200" cy="10799"/>
            </a:xfrm>
          </p:grpSpPr>
          <p:sp>
            <p:nvSpPr>
              <p:cNvPr id="12" name="矩形 11"/>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7"/>
                </p:custDataLst>
              </p:nvPr>
            </p:nvGrpSpPr>
            <p:grpSpPr>
              <a:xfrm>
                <a:off x="16448" y="9574"/>
                <a:ext cx="2074" cy="675"/>
                <a:chOff x="0" y="3633950"/>
                <a:chExt cx="1405715" cy="457699"/>
              </a:xfrm>
            </p:grpSpPr>
            <p:sp>
              <p:nvSpPr>
                <p:cNvPr id="16" name="菱形 15"/>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14"/>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15"/>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1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7"/>
            </p:custDataLst>
          </p:nvPr>
        </p:nvSpPr>
        <p:spPr/>
        <p:txBody>
          <a:bodyPr/>
          <a:lstStyle/>
          <a:p>
            <a:endParaRPr lang="zh-CN" altLang="en-US"/>
          </a:p>
        </p:txBody>
      </p:sp>
      <p:sp>
        <p:nvSpPr>
          <p:cNvPr id="6" name="灯片编号占位符 5"/>
          <p:cNvSpPr>
            <a:spLocks noGrp="1"/>
          </p:cNvSpPr>
          <p:nvPr>
            <p:ph type="sldNum" sz="quarter" idx="12"/>
            <p:custDataLst>
              <p:tags r:id="rId1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94286" y="-27771"/>
            <a:ext cx="11755418" cy="6611091"/>
            <a:chOff x="294286" y="-27771"/>
            <a:chExt cx="11755418" cy="6611091"/>
          </a:xfrm>
        </p:grpSpPr>
        <p:grpSp>
          <p:nvGrpSpPr>
            <p:cNvPr id="9" name="组合 8"/>
            <p:cNvGrpSpPr/>
            <p:nvPr userDrawn="1">
              <p:custDataLst>
                <p:tags r:id="rId3"/>
              </p:custDataLst>
            </p:nvPr>
          </p:nvGrpSpPr>
          <p:grpSpPr>
            <a:xfrm>
              <a:off x="11598965" y="6433146"/>
              <a:ext cx="450739" cy="150174"/>
              <a:chOff x="0" y="3623101"/>
              <a:chExt cx="1405715" cy="468548"/>
            </a:xfrm>
          </p:grpSpPr>
          <p:sp>
            <p:nvSpPr>
              <p:cNvPr id="11" name="菱形 10"/>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294286" y="-27771"/>
            <a:ext cx="11755418" cy="6611091"/>
            <a:chOff x="294286" y="-27771"/>
            <a:chExt cx="11755418" cy="6611091"/>
          </a:xfrm>
        </p:grpSpPr>
        <p:grpSp>
          <p:nvGrpSpPr>
            <p:cNvPr id="11" name="组合 10"/>
            <p:cNvGrpSpPr/>
            <p:nvPr userDrawn="1">
              <p:custDataLst>
                <p:tags r:id="rId3"/>
              </p:custDataLst>
            </p:nvPr>
          </p:nvGrpSpPr>
          <p:grpSpPr>
            <a:xfrm>
              <a:off x="11598965" y="6433146"/>
              <a:ext cx="450739" cy="150174"/>
              <a:chOff x="0" y="3623101"/>
              <a:chExt cx="1405715" cy="468548"/>
            </a:xfrm>
          </p:grpSpPr>
          <p:sp>
            <p:nvSpPr>
              <p:cNvPr id="13" name="菱形 12"/>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3"/>
                </p:custDataLst>
              </p:nvPr>
            </p:nvGrpSpPr>
            <p:grpSpPr>
              <a:xfrm>
                <a:off x="-318" y="635"/>
                <a:ext cx="12192000" cy="6857365"/>
                <a:chOff x="0" y="0"/>
                <a:chExt cx="19200" cy="10799"/>
              </a:xfrm>
            </p:grpSpPr>
            <p:sp>
              <p:nvSpPr>
                <p:cNvPr id="9" name="矩形 8"/>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7"/>
                  </p:custDataLst>
                </p:nvPr>
              </p:nvGrpSpPr>
              <p:grpSpPr>
                <a:xfrm>
                  <a:off x="16448" y="9574"/>
                  <a:ext cx="2074" cy="675"/>
                  <a:chOff x="0" y="3633950"/>
                  <a:chExt cx="1405715" cy="457699"/>
                </a:xfrm>
              </p:grpSpPr>
              <p:sp>
                <p:nvSpPr>
                  <p:cNvPr id="13" name="菱形 12"/>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12"/>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13"/>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94286" y="-27771"/>
            <a:ext cx="11755418" cy="6611091"/>
            <a:chOff x="294286" y="-27771"/>
            <a:chExt cx="11755418" cy="6611091"/>
          </a:xfrm>
        </p:grpSpPr>
        <p:grpSp>
          <p:nvGrpSpPr>
            <p:cNvPr id="9" name="组合 8"/>
            <p:cNvGrpSpPr/>
            <p:nvPr userDrawn="1">
              <p:custDataLst>
                <p:tags r:id="rId3"/>
              </p:custDataLst>
            </p:nvPr>
          </p:nvGrpSpPr>
          <p:grpSpPr>
            <a:xfrm>
              <a:off x="11598965" y="6433146"/>
              <a:ext cx="450739" cy="150174"/>
              <a:chOff x="0" y="3623101"/>
              <a:chExt cx="1405715" cy="468548"/>
            </a:xfrm>
          </p:grpSpPr>
          <p:sp>
            <p:nvSpPr>
              <p:cNvPr id="11" name="菱形 10"/>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8"/>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57176" y="284361"/>
            <a:ext cx="11842224" cy="6446131"/>
            <a:chOff x="257176" y="284361"/>
            <a:chExt cx="11842224" cy="6446131"/>
          </a:xfrm>
        </p:grpSpPr>
        <p:sp>
          <p:nvSpPr>
            <p:cNvPr id="8" name="矩形 7"/>
            <p:cNvSpPr/>
            <p:nvPr userDrawn="1">
              <p:custDataLst>
                <p:tags r:id="rId3"/>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4"/>
              </p:custDataLst>
            </p:nvPr>
          </p:nvGrpSpPr>
          <p:grpSpPr>
            <a:xfrm>
              <a:off x="11148545" y="6413693"/>
              <a:ext cx="950855" cy="316799"/>
              <a:chOff x="0" y="3623101"/>
              <a:chExt cx="1405715" cy="468548"/>
            </a:xfrm>
          </p:grpSpPr>
          <p:sp>
            <p:nvSpPr>
              <p:cNvPr id="11" name="菱形 10"/>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竖排标题 1"/>
          <p:cNvSpPr>
            <a:spLocks noGrp="1"/>
          </p:cNvSpPr>
          <p:nvPr>
            <p:ph type="title" orient="vert"/>
            <p:custDataLst>
              <p:tags r:id="rId9"/>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257176" y="284361"/>
            <a:ext cx="11842224" cy="6446131"/>
            <a:chOff x="257176" y="284361"/>
            <a:chExt cx="11842224" cy="6446131"/>
          </a:xfrm>
        </p:grpSpPr>
        <p:sp>
          <p:nvSpPr>
            <p:cNvPr id="8" name="矩形 7"/>
            <p:cNvSpPr/>
            <p:nvPr userDrawn="1">
              <p:custDataLst>
                <p:tags r:id="rId3"/>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4"/>
              </p:custDataLst>
            </p:nvPr>
          </p:nvGrpSpPr>
          <p:grpSpPr>
            <a:xfrm>
              <a:off x="11148545" y="6413693"/>
              <a:ext cx="950855" cy="316799"/>
              <a:chOff x="0" y="3623101"/>
              <a:chExt cx="1405715" cy="468548"/>
            </a:xfrm>
          </p:grpSpPr>
          <p:sp>
            <p:nvSpPr>
              <p:cNvPr id="11" name="菱形 10"/>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2"/>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3"/>
                </p:custDataLst>
              </p:nvPr>
            </p:nvGrpSpPr>
            <p:grpSpPr>
              <a:xfrm>
                <a:off x="-318" y="635"/>
                <a:ext cx="12192000" cy="6857365"/>
                <a:chOff x="0" y="0"/>
                <a:chExt cx="19200" cy="10799"/>
              </a:xfrm>
            </p:grpSpPr>
            <p:sp>
              <p:nvSpPr>
                <p:cNvPr id="27" name="矩形 26"/>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custDataLst>
                    <p:tags r:id="rId7"/>
                  </p:custDataLst>
                </p:nvPr>
              </p:nvGrpSpPr>
              <p:grpSpPr>
                <a:xfrm>
                  <a:off x="16448" y="9574"/>
                  <a:ext cx="2074" cy="675"/>
                  <a:chOff x="0" y="3633950"/>
                  <a:chExt cx="1405715" cy="457699"/>
                </a:xfrm>
              </p:grpSpPr>
              <p:sp>
                <p:nvSpPr>
                  <p:cNvPr id="31" name="菱形 30"/>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7"/>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0" name="文本占位符 9"/>
          <p:cNvSpPr>
            <a:spLocks noGrp="1"/>
          </p:cNvSpPr>
          <p:nvPr>
            <p:ph type="body" sz="quarter" idx="13" hasCustomPrompt="1"/>
            <p:custDataLst>
              <p:tags r:id="rId18"/>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endParaRPr lang="zh-CN" altLang="en-US" dirty="0"/>
          </a:p>
        </p:txBody>
      </p:sp>
      <p:sp>
        <p:nvSpPr>
          <p:cNvPr id="12" name="文本占位符 11"/>
          <p:cNvSpPr>
            <a:spLocks noGrp="1"/>
          </p:cNvSpPr>
          <p:nvPr>
            <p:ph type="body" sz="quarter" idx="14" hasCustomPrompt="1"/>
            <p:custDataLst>
              <p:tags r:id="rId19"/>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rot="0">
            <a:off x="11598910" y="6433185"/>
            <a:ext cx="450850" cy="149860"/>
            <a:chOff x="0" y="3623101"/>
            <a:chExt cx="1405715" cy="468548"/>
          </a:xfrm>
        </p:grpSpPr>
        <p:sp>
          <p:nvSpPr>
            <p:cNvPr id="19" name="菱形 18"/>
            <p:cNvSpPr/>
            <p:nvPr userDrawn="1">
              <p:custDataLst>
                <p:tags r:id="rId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4"/>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5"/>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五边形 4"/>
          <p:cNvSpPr/>
          <p:nvPr userDrawn="1">
            <p:custDataLst>
              <p:tags r:id="rId6"/>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userDrawn="1">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标题 6"/>
          <p:cNvSpPr>
            <a:spLocks noGrp="1"/>
          </p:cNvSpPr>
          <p:nvPr>
            <p:ph type="title"/>
            <p:custDataLst>
              <p:tags r:id="rId10"/>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userDrawn="1">
            <p:custDataLst>
              <p:tags r:id="rId2"/>
            </p:custDataLst>
          </p:nvPr>
        </p:nvSpPr>
        <p:spPr>
          <a:xfrm>
            <a:off x="257175" y="285750"/>
            <a:ext cx="11677650" cy="62960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25" name="组合 24"/>
          <p:cNvGrpSpPr/>
          <p:nvPr userDrawn="1">
            <p:custDataLst>
              <p:tags r:id="rId3"/>
            </p:custDataLst>
          </p:nvPr>
        </p:nvGrpSpPr>
        <p:grpSpPr>
          <a:xfrm rot="0">
            <a:off x="11148695" y="6413500"/>
            <a:ext cx="950595" cy="316865"/>
            <a:chOff x="0" y="3623101"/>
            <a:chExt cx="1405715" cy="468548"/>
          </a:xfrm>
        </p:grpSpPr>
        <p:sp>
          <p:nvSpPr>
            <p:cNvPr id="27" name="菱形 26"/>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五边形 4"/>
          <p:cNvSpPr/>
          <p:nvPr userDrawn="1">
            <p:custDataLst>
              <p:tags r:id="rId7"/>
            </p:custDataLst>
          </p:nvPr>
        </p:nvSpPr>
        <p:spPr>
          <a:xfrm rot="5400000">
            <a:off x="660400" y="231775"/>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8"/>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p:custDataLst>
              <p:tags r:id="rId9"/>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userDrawn="1">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6" name="组合 15"/>
          <p:cNvGrpSpPr/>
          <p:nvPr userDrawn="1">
            <p:custDataLst>
              <p:tags r:id="rId3"/>
            </p:custDataLst>
          </p:nvPr>
        </p:nvGrpSpPr>
        <p:grpSpPr>
          <a:xfrm rot="0">
            <a:off x="11598910" y="6433185"/>
            <a:ext cx="450850" cy="149860"/>
            <a:chOff x="0" y="3623101"/>
            <a:chExt cx="1405715" cy="468548"/>
          </a:xfrm>
        </p:grpSpPr>
        <p:sp>
          <p:nvSpPr>
            <p:cNvPr id="18" name="菱形 17"/>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五边形 4"/>
          <p:cNvSpPr/>
          <p:nvPr userDrawn="1">
            <p:custDataLst>
              <p:tags r:id="rId7"/>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8"/>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编辑标题</a:t>
            </a:r>
            <a:endParaRPr lang="zh-CN" altLang="en-US" dirty="0"/>
          </a:p>
        </p:txBody>
      </p:sp>
      <p:sp>
        <p:nvSpPr>
          <p:cNvPr id="3" name="日期占位符 2"/>
          <p:cNvSpPr>
            <a:spLocks noGrp="1"/>
          </p:cNvSpPr>
          <p:nvPr userDrawn="1">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dirty="0"/>
          </a:p>
        </p:txBody>
      </p:sp>
      <p:sp>
        <p:nvSpPr>
          <p:cNvPr id="4" name="页脚占位符 3"/>
          <p:cNvSpPr>
            <a:spLocks noGrp="1"/>
          </p:cNvSpPr>
          <p:nvPr userDrawn="1">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2"/>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13"/>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3" name="组合 22"/>
          <p:cNvGrpSpPr/>
          <p:nvPr userDrawn="1">
            <p:custDataLst>
              <p:tags r:id="rId3"/>
            </p:custDataLst>
          </p:nvPr>
        </p:nvGrpSpPr>
        <p:grpSpPr>
          <a:xfrm rot="0">
            <a:off x="11598910" y="6433185"/>
            <a:ext cx="450850" cy="149860"/>
            <a:chOff x="0" y="3623101"/>
            <a:chExt cx="1405715" cy="468548"/>
          </a:xfrm>
        </p:grpSpPr>
        <p:sp>
          <p:nvSpPr>
            <p:cNvPr id="25" name="菱形 24"/>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五边形 4"/>
          <p:cNvSpPr/>
          <p:nvPr userDrawn="1">
            <p:custDataLst>
              <p:tags r:id="rId7"/>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8"/>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3"/>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1" name="组合 20"/>
          <p:cNvGrpSpPr/>
          <p:nvPr userDrawn="1">
            <p:custDataLst>
              <p:tags r:id="rId3"/>
            </p:custDataLst>
          </p:nvPr>
        </p:nvGrpSpPr>
        <p:grpSpPr>
          <a:xfrm rot="0">
            <a:off x="11598910" y="6433185"/>
            <a:ext cx="450850" cy="149860"/>
            <a:chOff x="0" y="3623101"/>
            <a:chExt cx="1405715" cy="468548"/>
          </a:xfrm>
        </p:grpSpPr>
        <p:sp>
          <p:nvSpPr>
            <p:cNvPr id="25" name="菱形 24"/>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五边形 4"/>
          <p:cNvSpPr/>
          <p:nvPr userDrawn="1">
            <p:custDataLst>
              <p:tags r:id="rId7"/>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8"/>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3"/>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3"/>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grpSp>
        <p:nvGrpSpPr>
          <p:cNvPr id="19" name="组合 18"/>
          <p:cNvGrpSpPr/>
          <p:nvPr userDrawn="1">
            <p:custDataLst>
              <p:tags r:id="rId11"/>
            </p:custDataLst>
          </p:nvPr>
        </p:nvGrpSpPr>
        <p:grpSpPr>
          <a:xfrm flipH="1">
            <a:off x="11129043" y="317149"/>
            <a:ext cx="976314" cy="307818"/>
            <a:chOff x="7177184" y="4307561"/>
            <a:chExt cx="976314" cy="307818"/>
          </a:xfrm>
        </p:grpSpPr>
        <p:sp>
          <p:nvSpPr>
            <p:cNvPr id="6" name="等腰三角形 5"/>
            <p:cNvSpPr/>
            <p:nvPr userDrawn="1">
              <p:custDataLst>
                <p:tags r:id="rId12"/>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等腰三角形 5"/>
            <p:cNvSpPr/>
            <p:nvPr userDrawn="1">
              <p:custDataLst>
                <p:tags r:id="rId13"/>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等腰三角形 5"/>
            <p:cNvSpPr/>
            <p:nvPr userDrawn="1">
              <p:custDataLst>
                <p:tags r:id="rId14"/>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2"/>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0" name="矩形 9"/>
          <p:cNvSpPr/>
          <p:nvPr userDrawn="1">
            <p:custDataLst>
              <p:tags r:id="rId3"/>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五边形 4"/>
          <p:cNvSpPr/>
          <p:nvPr userDrawn="1">
            <p:custDataLst>
              <p:tags r:id="rId4"/>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五边形 6"/>
          <p:cNvSpPr/>
          <p:nvPr userDrawn="1">
            <p:custDataLst>
              <p:tags r:id="rId5"/>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6"/>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0"/>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28.xml"/><Relationship Id="rId23" Type="http://schemas.openxmlformats.org/officeDocument/2006/relationships/tags" Target="../tags/tag227.xml"/><Relationship Id="rId22" Type="http://schemas.openxmlformats.org/officeDocument/2006/relationships/tags" Target="../tags/tag226.xml"/><Relationship Id="rId21" Type="http://schemas.openxmlformats.org/officeDocument/2006/relationships/tags" Target="../tags/tag225.xml"/><Relationship Id="rId20" Type="http://schemas.openxmlformats.org/officeDocument/2006/relationships/tags" Target="../tags/tag224.xml"/><Relationship Id="rId2" Type="http://schemas.openxmlformats.org/officeDocument/2006/relationships/slideLayout" Target="../slideLayouts/slideLayout13.xml"/><Relationship Id="rId19" Type="http://schemas.openxmlformats.org/officeDocument/2006/relationships/tags" Target="../tags/tag223.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8.xml"/><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8.xml"/><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8.xml"/><Relationship Id="rId5" Type="http://schemas.openxmlformats.org/officeDocument/2006/relationships/tags" Target="../tags/tag271.xml"/><Relationship Id="rId4" Type="http://schemas.openxmlformats.org/officeDocument/2006/relationships/tags" Target="../tags/tag270.xml"/><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274.xml"/><Relationship Id="rId2" Type="http://schemas.openxmlformats.org/officeDocument/2006/relationships/tags" Target="../tags/tag273.xml"/><Relationship Id="rId1" Type="http://schemas.openxmlformats.org/officeDocument/2006/relationships/tags" Target="../tags/tag272.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8.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tags" Target="../tags/tag232.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8.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tags" Target="../tags/tag235.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8.xml"/><Relationship Id="rId4" Type="http://schemas.openxmlformats.org/officeDocument/2006/relationships/tags" Target="../tags/tag242.xml"/><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8.xml"/><Relationship Id="rId4" Type="http://schemas.openxmlformats.org/officeDocument/2006/relationships/tags" Target="../tags/tag246.xml"/><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8.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tags" Target="../tags/tag250.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8.xml"/><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8.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1"/>
            </p:custDataLst>
          </p:nvPr>
        </p:nvSpPr>
        <p:spPr>
          <a:xfrm>
            <a:off x="2592705" y="2816225"/>
            <a:ext cx="7005955" cy="1225550"/>
          </a:xfrm>
        </p:spPr>
        <p:txBody>
          <a:bodyPr/>
          <a:lstStyle/>
          <a:p>
            <a:r>
              <a:rPr lang="zh-CN" altLang="en-US" dirty="0"/>
              <a:t>预处理</a:t>
            </a:r>
            <a:endParaRPr lang="zh-CN" altLang="en-US" dirty="0"/>
          </a:p>
        </p:txBody>
      </p:sp>
      <p:sp>
        <p:nvSpPr>
          <p:cNvPr id="38" name="文本框 37"/>
          <p:cNvSpPr txBox="1"/>
          <p:nvPr>
            <p:custDataLst>
              <p:tags r:id="rId2"/>
            </p:custDataLst>
          </p:nvPr>
        </p:nvSpPr>
        <p:spPr>
          <a:xfrm>
            <a:off x="5622290" y="386715"/>
            <a:ext cx="946150" cy="561975"/>
          </a:xfrm>
          <a:prstGeom prst="rect">
            <a:avLst/>
          </a:prstGeom>
          <a:noFill/>
        </p:spPr>
        <p:txBody>
          <a:bodyPr wrap="square" lIns="90000" tIns="46800" rIns="90000" bIns="46800" rtlCol="0">
            <a:noAutofit/>
          </a:bodyPr>
          <a:p>
            <a:pPr algn="dist"/>
            <a:r>
              <a:rPr lang="en-US" altLang="zh-CN" sz="3000">
                <a:solidFill>
                  <a:schemeClr val="bg1"/>
                </a:solidFill>
                <a:latin typeface="Arial" panose="020B0604020202020204" pitchFamily="34" charset="0"/>
                <a:ea typeface="微软雅黑" panose="020B0503020204020204" charset="-122"/>
              </a:rPr>
              <a:t>C</a:t>
            </a:r>
            <a:endParaRPr lang="en-US" altLang="zh-CN" sz="30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：面积</a:t>
            </a:r>
            <a:endParaRPr lang="zh-CN" altLang="en-US"/>
          </a:p>
        </p:txBody>
      </p:sp>
      <p:sp>
        <p:nvSpPr>
          <p:cNvPr id="100" name="文本框 99"/>
          <p:cNvSpPr txBox="1"/>
          <p:nvPr/>
        </p:nvSpPr>
        <p:spPr>
          <a:xfrm>
            <a:off x="789305" y="2181860"/>
            <a:ext cx="6500495" cy="2306955"/>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#ifndef __GEOMETRY_H__#define __GEOMETRY_H__</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circle_area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radius</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triangle_area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base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height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4000"/>
                </a:solidFill>
                <a:highlight>
                  <a:srgbClr val="FFFFFF"/>
                </a:highlight>
                <a:latin typeface="Consolas" panose="020B0609020204030204" charset="0"/>
                <a:ea typeface="宋体" panose="02010600030101010101" pitchFamily="2" charset="-122"/>
              </a:rPr>
              <a:t>#endif</a:t>
            </a:r>
            <a:endParaRPr lang="en-US" altLang="en-US" b="0">
              <a:solidFill>
                <a:srgbClr val="804000"/>
              </a:solidFill>
              <a:highlight>
                <a:srgbClr val="FFFFFF"/>
              </a:highlight>
              <a:latin typeface="Consolas" panose="020B0609020204030204" charset="0"/>
              <a:ea typeface="宋体" panose="02010600030101010101" pitchFamily="2" charset="-122"/>
            </a:endParaRPr>
          </a:p>
        </p:txBody>
      </p:sp>
      <p:sp>
        <p:nvSpPr>
          <p:cNvPr id="3" name="文本占位符 2"/>
          <p:cNvSpPr>
            <a:spLocks noGrp="1"/>
          </p:cNvSpPr>
          <p:nvPr>
            <p:ph type="body" sz="quarter" idx="15"/>
            <p:custDataLst>
              <p:tags r:id="rId2"/>
            </p:custDataLst>
          </p:nvPr>
        </p:nvSpPr>
        <p:spPr>
          <a:xfrm>
            <a:off x="789305" y="1253490"/>
            <a:ext cx="1456690" cy="443865"/>
          </a:xfrm>
        </p:spPr>
        <p:style>
          <a:lnRef idx="2">
            <a:schemeClr val="dk1"/>
          </a:lnRef>
          <a:fillRef idx="1">
            <a:schemeClr val="lt1"/>
          </a:fillRef>
          <a:effectRef idx="0">
            <a:schemeClr val="dk1"/>
          </a:effectRef>
          <a:fontRef idx="minor">
            <a:schemeClr val="dk1"/>
          </a:fontRef>
        </p:style>
        <p:txBody>
          <a:bodyPr>
            <a:noAutofit/>
          </a:bodyPr>
          <a:p>
            <a:pPr algn="ctr"/>
            <a:r>
              <a:rPr lang="en-US" b="1"/>
              <a:t>geometry.h</a:t>
            </a:r>
            <a:endParaRPr lang="en-US" b="1"/>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：面积</a:t>
            </a:r>
            <a:endParaRPr lang="zh-CN" altLang="en-US"/>
          </a:p>
        </p:txBody>
      </p:sp>
      <p:sp>
        <p:nvSpPr>
          <p:cNvPr id="3" name="文本占位符 2"/>
          <p:cNvSpPr>
            <a:spLocks noGrp="1"/>
          </p:cNvSpPr>
          <p:nvPr>
            <p:ph type="body" sz="quarter" idx="15"/>
            <p:custDataLst>
              <p:tags r:id="rId2"/>
            </p:custDataLst>
          </p:nvPr>
        </p:nvSpPr>
        <p:spPr>
          <a:xfrm>
            <a:off x="789305" y="1253490"/>
            <a:ext cx="1456690" cy="443865"/>
          </a:xfrm>
        </p:spPr>
        <p:style>
          <a:lnRef idx="2">
            <a:schemeClr val="dk1"/>
          </a:lnRef>
          <a:fillRef idx="1">
            <a:schemeClr val="lt1"/>
          </a:fillRef>
          <a:effectRef idx="0">
            <a:schemeClr val="dk1"/>
          </a:effectRef>
          <a:fontRef idx="minor">
            <a:schemeClr val="dk1"/>
          </a:fontRef>
        </p:style>
        <p:txBody>
          <a:bodyPr>
            <a:noAutofit/>
          </a:bodyPr>
          <a:p>
            <a:pPr algn="ctr"/>
            <a:r>
              <a:rPr lang="en-US" b="1"/>
              <a:t>geometry.c</a:t>
            </a:r>
            <a:endParaRPr lang="en-US" b="1"/>
          </a:p>
        </p:txBody>
      </p:sp>
      <p:sp>
        <p:nvSpPr>
          <p:cNvPr id="2" name="文本框 1"/>
          <p:cNvSpPr txBox="1"/>
          <p:nvPr/>
        </p:nvSpPr>
        <p:spPr>
          <a:xfrm>
            <a:off x="789305" y="2195195"/>
            <a:ext cx="6683375" cy="313817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"geometry.h"</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4000"/>
                </a:solidFill>
                <a:highlight>
                  <a:srgbClr val="FFFFFF"/>
                </a:highlight>
                <a:latin typeface="Consolas" panose="020B0609020204030204" charset="0"/>
                <a:ea typeface="宋体" panose="02010600030101010101" pitchFamily="2" charset="-122"/>
              </a:rPr>
              <a:t>#define PI 3.1415926</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circle_area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radius</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PI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radius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radius</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triangle_area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base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height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base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height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：面积</a:t>
            </a:r>
            <a:endParaRPr lang="zh-CN" altLang="en-US"/>
          </a:p>
        </p:txBody>
      </p:sp>
      <p:sp>
        <p:nvSpPr>
          <p:cNvPr id="3" name="文本占位符 2"/>
          <p:cNvSpPr>
            <a:spLocks noGrp="1"/>
          </p:cNvSpPr>
          <p:nvPr>
            <p:ph type="body" sz="quarter" idx="15"/>
            <p:custDataLst>
              <p:tags r:id="rId2"/>
            </p:custDataLst>
          </p:nvPr>
        </p:nvSpPr>
        <p:spPr>
          <a:xfrm>
            <a:off x="789305" y="1253490"/>
            <a:ext cx="1456690" cy="443865"/>
          </a:xfrm>
        </p:spPr>
        <p:style>
          <a:lnRef idx="2">
            <a:schemeClr val="dk1"/>
          </a:lnRef>
          <a:fillRef idx="1">
            <a:schemeClr val="lt1"/>
          </a:fillRef>
          <a:effectRef idx="0">
            <a:schemeClr val="dk1"/>
          </a:effectRef>
          <a:fontRef idx="minor">
            <a:schemeClr val="dk1"/>
          </a:fontRef>
        </p:style>
        <p:txBody>
          <a:bodyPr>
            <a:noAutofit/>
          </a:bodyPr>
          <a:p>
            <a:pPr algn="ctr"/>
            <a:r>
              <a:rPr lang="en-US" b="1"/>
              <a:t>area.c</a:t>
            </a:r>
            <a:endParaRPr lang="en-US" b="1"/>
          </a:p>
        </p:txBody>
      </p:sp>
      <p:sp>
        <p:nvSpPr>
          <p:cNvPr id="100" name="文本框 99"/>
          <p:cNvSpPr txBox="1"/>
          <p:nvPr/>
        </p:nvSpPr>
        <p:spPr>
          <a:xfrm>
            <a:off x="789305" y="2271395"/>
            <a:ext cx="7774940" cy="2306955"/>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"geometry.h"</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"Area of circle: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circle_area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"Area of triangle: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triangle_area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4" name="表格 3"/>
          <p:cNvGraphicFramePr/>
          <p:nvPr>
            <p:custDataLst>
              <p:tags r:id="rId3"/>
            </p:custDataLst>
          </p:nvPr>
        </p:nvGraphicFramePr>
        <p:xfrm>
          <a:off x="989965" y="4930775"/>
          <a:ext cx="4605020" cy="697230"/>
        </p:xfrm>
        <a:graphic>
          <a:graphicData uri="http://schemas.openxmlformats.org/drawingml/2006/table">
            <a:tbl>
              <a:tblPr firstRow="1" bandRow="1">
                <a:tableStyleId>{5C22544A-7EE6-4342-B048-85BDC9FD1C3A}</a:tableStyleId>
              </a:tblPr>
              <a:tblGrid>
                <a:gridCol w="4605020"/>
              </a:tblGrid>
              <a:tr h="697230">
                <a:tc>
                  <a:txBody>
                    <a:bodyPr/>
                    <a:p>
                      <a:pPr>
                        <a:buNone/>
                      </a:pPr>
                      <a:r>
                        <a:rPr lang="zh-CN" altLang="en-US" sz="1800" b="0">
                          <a:solidFill>
                            <a:schemeClr val="tx1"/>
                          </a:solidFill>
                          <a:latin typeface="Consolas" panose="020B0609020204030204" charset="0"/>
                          <a:cs typeface="Consolas" panose="020B0609020204030204" charset="0"/>
                          <a:sym typeface="+mn-ea"/>
                        </a:rPr>
                        <a:t>gcc -Wall geometry.c area.c -o area</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./area</a:t>
                      </a:r>
                      <a:endParaRPr lang="zh-CN" alt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graphicFrame>
        <p:nvGraphicFramePr>
          <p:cNvPr id="6" name="表格 5"/>
          <p:cNvGraphicFramePr/>
          <p:nvPr>
            <p:custDataLst>
              <p:tags r:id="rId4"/>
            </p:custDataLst>
          </p:nvPr>
        </p:nvGraphicFramePr>
        <p:xfrm>
          <a:off x="6126480" y="4930775"/>
          <a:ext cx="4605020" cy="697230"/>
        </p:xfrm>
        <a:graphic>
          <a:graphicData uri="http://schemas.openxmlformats.org/drawingml/2006/table">
            <a:tbl>
              <a:tblPr firstRow="1" bandRow="1">
                <a:tableStyleId>{5C22544A-7EE6-4342-B048-85BDC9FD1C3A}</a:tableStyleId>
              </a:tblPr>
              <a:tblGrid>
                <a:gridCol w="4605020"/>
              </a:tblGrid>
              <a:tr h="697230">
                <a:tc>
                  <a:txBody>
                    <a:bodyPr/>
                    <a:p>
                      <a:pPr>
                        <a:buNone/>
                      </a:pPr>
                      <a:r>
                        <a:rPr lang="zh-CN" altLang="en-US" sz="1800" b="0">
                          <a:solidFill>
                            <a:schemeClr val="tx1"/>
                          </a:solidFill>
                          <a:latin typeface="Consolas" panose="020B0609020204030204" charset="0"/>
                          <a:cs typeface="Consolas" panose="020B0609020204030204" charset="0"/>
                          <a:sym typeface="+mn-ea"/>
                        </a:rPr>
                        <a:t>Area of circle: 78.54</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Area of triangle: 25.00</a:t>
                      </a:r>
                      <a:endParaRPr lang="zh-CN" alt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1"/>
            </p:custDataLst>
          </p:nvPr>
        </p:nvSpPr>
        <p:spPr>
          <a:xfrm>
            <a:off x="4186555" y="2959735"/>
            <a:ext cx="3827145" cy="939165"/>
          </a:xfrm>
        </p:spPr>
        <p:txBody>
          <a:bodyPr>
            <a:normAutofit/>
          </a:bodyPr>
          <a:lstStyle/>
          <a:p>
            <a:pPr algn="ctr"/>
            <a:r>
              <a:rPr lang="en-US" altLang="zh-CN" dirty="0"/>
              <a:t>Practice</a:t>
            </a:r>
            <a:endParaRPr lang="en-US" altLang="zh-CN" dirty="0"/>
          </a:p>
        </p:txBody>
      </p:sp>
      <p:sp>
        <p:nvSpPr>
          <p:cNvPr id="2" name="文本框 1"/>
          <p:cNvSpPr txBox="1"/>
          <p:nvPr>
            <p:custDataLst>
              <p:tags r:id="rId2"/>
            </p:custDataLst>
          </p:nvPr>
        </p:nvSpPr>
        <p:spPr>
          <a:xfrm>
            <a:off x="5622290" y="386715"/>
            <a:ext cx="946150" cy="561975"/>
          </a:xfrm>
          <a:prstGeom prst="rect">
            <a:avLst/>
          </a:prstGeom>
          <a:noFill/>
        </p:spPr>
        <p:txBody>
          <a:bodyPr wrap="square" lIns="90000" tIns="46800" rIns="90000" bIns="46800" rtlCol="0">
            <a:noAutofit/>
          </a:bodyPr>
          <a:p>
            <a:pPr algn="dist"/>
            <a:r>
              <a:rPr lang="en-US" altLang="zh-CN" sz="3000">
                <a:solidFill>
                  <a:schemeClr val="bg1"/>
                </a:solidFill>
                <a:latin typeface="Arial" panose="020B0604020202020204" pitchFamily="34" charset="0"/>
                <a:ea typeface="微软雅黑" panose="020B0503020204020204" charset="-122"/>
              </a:rPr>
              <a:t>C</a:t>
            </a:r>
            <a:endParaRPr lang="en-US" altLang="zh-CN" sz="30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ltLang="zh-CN"/>
              <a:t>util</a:t>
            </a:r>
            <a:r>
              <a:rPr lang="zh-CN" altLang="en-US"/>
              <a:t>函数</a:t>
            </a:r>
            <a:endParaRPr lang="zh-CN" altLang="en-US"/>
          </a:p>
        </p:txBody>
      </p:sp>
      <p:sp>
        <p:nvSpPr>
          <p:cNvPr id="2" name="文本占位符 1"/>
          <p:cNvSpPr>
            <a:spLocks noGrp="1"/>
          </p:cNvSpPr>
          <p:nvPr>
            <p:ph type="body" sz="quarter" idx="15"/>
            <p:custDataLst>
              <p:tags r:id="rId2"/>
            </p:custDataLst>
          </p:nvPr>
        </p:nvSpPr>
        <p:spPr>
          <a:xfrm>
            <a:off x="699770" y="1224280"/>
            <a:ext cx="8367395" cy="481965"/>
          </a:xfrm>
        </p:spPr>
        <p:txBody>
          <a:bodyPr>
            <a:noAutofit/>
          </a:bodyPr>
          <a:p>
            <a:r>
              <a:rPr lang="zh-CN">
                <a:latin typeface="+mn-lt"/>
                <a:cs typeface="+mn-lt"/>
              </a:rPr>
              <a:t>在</a:t>
            </a:r>
            <a:r>
              <a:rPr lang="en-US" altLang="zh-CN">
                <a:latin typeface="+mn-lt"/>
                <a:cs typeface="+mn-lt"/>
              </a:rPr>
              <a:t>util.h</a:t>
            </a:r>
            <a:r>
              <a:rPr lang="zh-CN" altLang="en-US">
                <a:latin typeface="+mn-lt"/>
                <a:cs typeface="+mn-lt"/>
              </a:rPr>
              <a:t>和</a:t>
            </a:r>
            <a:r>
              <a:rPr lang="en-US" altLang="zh-CN">
                <a:latin typeface="+mn-lt"/>
                <a:cs typeface="+mn-lt"/>
              </a:rPr>
              <a:t>util.c</a:t>
            </a:r>
            <a:r>
              <a:rPr lang="zh-CN" altLang="en-US">
                <a:latin typeface="+mn-lt"/>
                <a:cs typeface="+mn-lt"/>
              </a:rPr>
              <a:t>文件中实现一些常用的工具函数，并在</a:t>
            </a:r>
            <a:r>
              <a:rPr lang="en-US" altLang="zh-CN">
                <a:latin typeface="+mn-lt"/>
                <a:cs typeface="+mn-lt"/>
              </a:rPr>
              <a:t>test_util.c</a:t>
            </a:r>
            <a:r>
              <a:rPr lang="zh-CN" altLang="en-US">
                <a:latin typeface="+mn-lt"/>
                <a:cs typeface="+mn-lt"/>
              </a:rPr>
              <a:t>中调用测试结果。</a:t>
            </a:r>
            <a:endParaRPr lang="zh-CN" altLang="en-US">
              <a:latin typeface="+mn-lt"/>
              <a:cs typeface="+mn-lt"/>
            </a:endParaRPr>
          </a:p>
        </p:txBody>
      </p:sp>
      <p:graphicFrame>
        <p:nvGraphicFramePr>
          <p:cNvPr id="7" name="表格 6"/>
          <p:cNvGraphicFramePr/>
          <p:nvPr>
            <p:custDataLst>
              <p:tags r:id="rId3"/>
            </p:custDataLst>
          </p:nvPr>
        </p:nvGraphicFramePr>
        <p:xfrm>
          <a:off x="6802755" y="2025015"/>
          <a:ext cx="4660265" cy="2286000"/>
        </p:xfrm>
        <a:graphic>
          <a:graphicData uri="http://schemas.openxmlformats.org/drawingml/2006/table">
            <a:tbl>
              <a:tblPr firstRow="1" bandRow="1">
                <a:tableStyleId>{5C22544A-7EE6-4342-B048-85BDC9FD1C3A}</a:tableStyleId>
              </a:tblPr>
              <a:tblGrid>
                <a:gridCol w="4660265"/>
              </a:tblGrid>
              <a:tr h="2286000">
                <a:tc>
                  <a:txBody>
                    <a:bodyPr/>
                    <a:p>
                      <a:pPr>
                        <a:buNone/>
                      </a:pPr>
                      <a:r>
                        <a:rPr lang="zh-CN" sz="1800" b="1">
                          <a:solidFill>
                            <a:schemeClr val="tx1"/>
                          </a:solidFill>
                          <a:latin typeface="Consolas" panose="020B0609020204030204" charset="0"/>
                          <a:cs typeface="Consolas" panose="020B0609020204030204" charset="0"/>
                          <a:sym typeface="+mn-ea"/>
                        </a:rPr>
                        <a:t>测试</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Test data: 3.10 2.80 1.30 4.70 5.60 </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Max = 5.60</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Min = 1.30</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Sum = 17.50</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Average = 3.50</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0.1 + 0.2 == 0.3? false</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double_equal(0.1 + 0.2, 0.3)? true</a:t>
                      </a:r>
                      <a:endParaRPr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
        <p:nvSpPr>
          <p:cNvPr id="100" name="文本框 99"/>
          <p:cNvSpPr txBox="1"/>
          <p:nvPr/>
        </p:nvSpPr>
        <p:spPr>
          <a:xfrm>
            <a:off x="699770" y="2025015"/>
            <a:ext cx="5904865" cy="2584450"/>
          </a:xfrm>
          <a:prstGeom prst="rect">
            <a:avLst/>
          </a:prstGeom>
          <a:noFill/>
          <a:ln w="9525">
            <a:noFill/>
          </a:ln>
        </p:spPr>
        <p:txBody>
          <a:bodyPr wrap="square">
            <a:spAutoFit/>
          </a:bodyPr>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min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sum</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average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bool</a:t>
            </a:r>
            <a:r>
              <a:rPr lang="en-US" b="0">
                <a:solidFill>
                  <a:srgbClr val="000000"/>
                </a:solidFill>
                <a:highlight>
                  <a:srgbClr val="FFFFFF"/>
                </a:highlight>
                <a:latin typeface="Consolas" panose="020B0609020204030204" charset="0"/>
                <a:ea typeface="宋体" panose="02010600030101010101" pitchFamily="2" charset="-122"/>
              </a:rPr>
              <a:t> double_equal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num1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文本占位符 1"/>
          <p:cNvSpPr>
            <a:spLocks noGrp="1"/>
          </p:cNvSpPr>
          <p:nvPr>
            <p:custDataLst>
              <p:tags r:id="rId4"/>
            </p:custDataLst>
          </p:nvPr>
        </p:nvSpPr>
        <p:spPr>
          <a:xfrm>
            <a:off x="699770" y="5020310"/>
            <a:ext cx="9815195" cy="10007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FF0000"/>
                </a:solidFill>
                <a:latin typeface="+mn-lt"/>
                <a:cs typeface="+mn-lt"/>
              </a:rPr>
              <a:t>计算机中，由于精度原因，浮点数之间不能直接用</a:t>
            </a:r>
            <a:r>
              <a:rPr lang="en-US" altLang="zh-CN">
                <a:solidFill>
                  <a:srgbClr val="FF0000"/>
                </a:solidFill>
                <a:latin typeface="+mn-lt"/>
                <a:cs typeface="+mn-lt"/>
              </a:rPr>
              <a:t>==</a:t>
            </a:r>
            <a:r>
              <a:rPr lang="zh-CN" altLang="en-US">
                <a:solidFill>
                  <a:srgbClr val="FF0000"/>
                </a:solidFill>
                <a:latin typeface="+mn-lt"/>
                <a:cs typeface="+mn-lt"/>
              </a:rPr>
              <a:t>判断相等。</a:t>
            </a:r>
            <a:endParaRPr lang="zh-CN" altLang="en-US">
              <a:solidFill>
                <a:srgbClr val="FF0000"/>
              </a:solidFill>
              <a:latin typeface="+mn-lt"/>
              <a:cs typeface="+mn-lt"/>
            </a:endParaRPr>
          </a:p>
          <a:p>
            <a:r>
              <a:rPr lang="zh-CN" altLang="en-US">
                <a:solidFill>
                  <a:srgbClr val="FF0000"/>
                </a:solidFill>
                <a:latin typeface="+mn-lt"/>
                <a:cs typeface="+mn-lt"/>
              </a:rPr>
              <a:t>因此，判断两个浮点数相等的常用方法是，如果它们的差的绝对值足够小，就认为它们是相等的。</a:t>
            </a:r>
            <a:endParaRPr lang="zh-CN" altLang="en-US">
              <a:solidFill>
                <a:srgbClr val="FF0000"/>
              </a:solidFill>
              <a:latin typeface="+mn-lt"/>
              <a:cs typeface="+mn-lt"/>
            </a:endParaRPr>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1"/>
            </p:custDataLst>
          </p:nvPr>
        </p:nvSpPr>
        <p:spPr>
          <a:xfrm>
            <a:off x="4186555" y="2959735"/>
            <a:ext cx="3817620" cy="939165"/>
          </a:xfrm>
        </p:spPr>
        <p:txBody>
          <a:bodyPr/>
          <a:lstStyle/>
          <a:p>
            <a:pPr algn="ctr"/>
            <a:r>
              <a:rPr lang="zh-CN" altLang="en-US" dirty="0"/>
              <a:t>预处理</a:t>
            </a:r>
            <a:endParaRPr lang="zh-CN" altLang="en-US" dirty="0"/>
          </a:p>
        </p:txBody>
      </p:sp>
      <p:sp>
        <p:nvSpPr>
          <p:cNvPr id="2" name="文本框 1"/>
          <p:cNvSpPr txBox="1"/>
          <p:nvPr>
            <p:custDataLst>
              <p:tags r:id="rId2"/>
            </p:custDataLst>
          </p:nvPr>
        </p:nvSpPr>
        <p:spPr>
          <a:xfrm>
            <a:off x="5622290" y="386715"/>
            <a:ext cx="946150" cy="561975"/>
          </a:xfrm>
          <a:prstGeom prst="rect">
            <a:avLst/>
          </a:prstGeom>
          <a:noFill/>
        </p:spPr>
        <p:txBody>
          <a:bodyPr wrap="square" lIns="90000" tIns="46800" rIns="90000" bIns="46800" rtlCol="0">
            <a:noAutofit/>
          </a:bodyPr>
          <a:p>
            <a:pPr algn="dist"/>
            <a:r>
              <a:rPr lang="en-US" altLang="zh-CN" sz="3000">
                <a:solidFill>
                  <a:schemeClr val="bg1"/>
                </a:solidFill>
                <a:latin typeface="Arial" panose="020B0604020202020204" pitchFamily="34" charset="0"/>
                <a:ea typeface="微软雅黑" panose="020B0503020204020204" charset="-122"/>
              </a:rPr>
              <a:t>C</a:t>
            </a:r>
            <a:endParaRPr lang="en-US" altLang="zh-CN" sz="30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t>宏（Macro）</a:t>
            </a:r>
          </a:p>
        </p:txBody>
      </p:sp>
      <p:sp>
        <p:nvSpPr>
          <p:cNvPr id="6" name="文本占位符 5"/>
          <p:cNvSpPr>
            <a:spLocks noGrp="1"/>
          </p:cNvSpPr>
          <p:nvPr>
            <p:ph type="body" sz="quarter" idx="15"/>
            <p:custDataLst>
              <p:tags r:id="rId2"/>
            </p:custDataLst>
          </p:nvPr>
        </p:nvSpPr>
        <p:spPr>
          <a:xfrm>
            <a:off x="579755" y="1362075"/>
            <a:ext cx="4463415" cy="2851785"/>
          </a:xfrm>
        </p:spPr>
        <p:txBody>
          <a:bodyPr>
            <a:noAutofit/>
          </a:bodyPr>
          <a:lstStyle/>
          <a:p>
            <a:r>
              <a:t>宏是一种简单的</a:t>
            </a:r>
            <a:r>
              <a:rPr>
                <a:solidFill>
                  <a:srgbClr val="FF0000"/>
                </a:solidFill>
              </a:rPr>
              <a:t>文本替换</a:t>
            </a:r>
            <a:r>
              <a:t>工具，可以用于定义一个特定的常量或表达式，一般用大写表示。宏定义使用</a:t>
            </a:r>
            <a:r>
              <a:rPr>
                <a:solidFill>
                  <a:srgbClr val="FF0000"/>
                </a:solidFill>
              </a:rPr>
              <a:t>#define</a:t>
            </a:r>
            <a:r>
              <a:t>指令，在编译期间，编译器会将程序中所有的宏替换为其内容。</a:t>
            </a:r>
          </a:p>
          <a:p/>
          <a:p>
            <a:r>
              <a:t>与变量的定义不同的是，宏没有类型，也不占内存空间。</a:t>
            </a:r>
          </a:p>
        </p:txBody>
      </p:sp>
      <p:sp>
        <p:nvSpPr>
          <p:cNvPr id="100" name="文本框 99"/>
          <p:cNvSpPr txBox="1"/>
          <p:nvPr/>
        </p:nvSpPr>
        <p:spPr>
          <a:xfrm>
            <a:off x="5450205" y="949960"/>
            <a:ext cx="6581775"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#define PI 3.14159</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perimeter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r</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PI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r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r</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radius</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radius: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radius</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"Perimeter: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perimeter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radius</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"Area: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radius</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2" name="表格 1"/>
          <p:cNvGraphicFramePr/>
          <p:nvPr>
            <p:custDataLst>
              <p:tags r:id="rId3"/>
            </p:custDataLst>
          </p:nvPr>
        </p:nvGraphicFramePr>
        <p:xfrm>
          <a:off x="2403475" y="4896485"/>
          <a:ext cx="2263775" cy="970915"/>
        </p:xfrm>
        <a:graphic>
          <a:graphicData uri="http://schemas.openxmlformats.org/drawingml/2006/table">
            <a:tbl>
              <a:tblPr firstRow="1" bandRow="1">
                <a:tableStyleId>{5C22544A-7EE6-4342-B048-85BDC9FD1C3A}</a:tableStyleId>
              </a:tblPr>
              <a:tblGrid>
                <a:gridCol w="2263775"/>
              </a:tblGrid>
              <a:tr h="970915">
                <a:tc>
                  <a:txBody>
                    <a:bodyPr/>
                    <a:p>
                      <a:pPr>
                        <a:buNone/>
                      </a:pPr>
                      <a:r>
                        <a:rPr lang="zh-CN" altLang="en-US" sz="1800" b="0">
                          <a:solidFill>
                            <a:schemeClr val="tx1"/>
                          </a:solidFill>
                          <a:latin typeface="Consolas" panose="020B0609020204030204" charset="0"/>
                          <a:cs typeface="Consolas" panose="020B0609020204030204" charset="0"/>
                          <a:sym typeface="+mn-ea"/>
                        </a:rPr>
                        <a:t>Enter radius: 5</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Perimeter: 31.42</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Area: 78.54</a:t>
                      </a:r>
                      <a:endParaRPr lang="zh-CN" alt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t>宏（Macro）</a:t>
            </a:r>
          </a:p>
        </p:txBody>
      </p:sp>
      <p:sp>
        <p:nvSpPr>
          <p:cNvPr id="6" name="文本占位符 5"/>
          <p:cNvSpPr>
            <a:spLocks noGrp="1"/>
          </p:cNvSpPr>
          <p:nvPr>
            <p:ph type="body" sz="quarter" idx="15"/>
            <p:custDataLst>
              <p:tags r:id="rId2"/>
            </p:custDataLst>
          </p:nvPr>
        </p:nvSpPr>
        <p:spPr>
          <a:xfrm>
            <a:off x="579755" y="1362075"/>
            <a:ext cx="9964420" cy="1431925"/>
          </a:xfrm>
        </p:spPr>
        <p:txBody>
          <a:bodyPr>
            <a:noAutofit/>
          </a:bodyPr>
          <a:lstStyle/>
          <a:p>
            <a:r>
              <a:t>宏也可以像函数一样传递参数，但是宏的参数不会进行类型检查，宏最终同样也会在编译期间被</a:t>
            </a:r>
            <a:r>
              <a:rPr>
                <a:solidFill>
                  <a:srgbClr val="FF0000"/>
                </a:solidFill>
              </a:rPr>
              <a:t>展开</a:t>
            </a:r>
            <a:r>
              <a:t>。</a:t>
            </a:r>
          </a:p>
          <a:p/>
          <a:p>
            <a:r>
              <a:t>但是由于宏定义的内容在编译时会被替换到代码中，有时候会导致运算的优先级发生改变。</a:t>
            </a:r>
          </a:p>
        </p:txBody>
      </p:sp>
      <p:sp>
        <p:nvSpPr>
          <p:cNvPr id="3" name="文本框 2"/>
          <p:cNvSpPr txBox="1"/>
          <p:nvPr/>
        </p:nvSpPr>
        <p:spPr>
          <a:xfrm>
            <a:off x="668655" y="3044825"/>
            <a:ext cx="2812415" cy="36830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#define SQUARE x * x</a:t>
            </a:r>
            <a:endParaRPr lang="en-US" altLang="en-US" b="0">
              <a:solidFill>
                <a:srgbClr val="804000"/>
              </a:solidFill>
              <a:highlight>
                <a:srgbClr val="FFFFFF"/>
              </a:highlight>
              <a:latin typeface="Consolas" panose="020B0609020204030204" charset="0"/>
              <a:ea typeface="宋体" panose="02010600030101010101" pitchFamily="2" charset="-122"/>
            </a:endParaRPr>
          </a:p>
        </p:txBody>
      </p:sp>
      <p:sp>
        <p:nvSpPr>
          <p:cNvPr id="7" name="文本占位符 5"/>
          <p:cNvSpPr>
            <a:spLocks noGrp="1"/>
          </p:cNvSpPr>
          <p:nvPr>
            <p:custDataLst>
              <p:tags r:id="rId3"/>
            </p:custDataLst>
          </p:nvPr>
        </p:nvSpPr>
        <p:spPr>
          <a:xfrm>
            <a:off x="668655" y="3663950"/>
            <a:ext cx="9964420" cy="8947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例如SQUARE(2 + 3)会被展开为2 + 3 * 2 + 3，而不是(2 + 3) * (2 + 3)。因此，最好在宏中使用</a:t>
            </a:r>
            <a:r>
              <a:rPr>
                <a:solidFill>
                  <a:srgbClr val="FF0000"/>
                </a:solidFill>
              </a:rPr>
              <a:t>括号</a:t>
            </a:r>
            <a:r>
              <a:t>来避免这种情况。</a:t>
            </a:r>
          </a:p>
        </p:txBody>
      </p:sp>
      <p:sp>
        <p:nvSpPr>
          <p:cNvPr id="8" name="文本框 7"/>
          <p:cNvSpPr txBox="1"/>
          <p:nvPr/>
        </p:nvSpPr>
        <p:spPr>
          <a:xfrm>
            <a:off x="668655" y="4809490"/>
            <a:ext cx="2940685" cy="36830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#define SQUARE (x * x)</a:t>
            </a:r>
            <a:endParaRPr lang="en-US" altLang="en-US" b="0">
              <a:solidFill>
                <a:srgbClr val="804000"/>
              </a:solidFill>
              <a:highlight>
                <a:srgbClr val="FFFFFF"/>
              </a:highlight>
              <a:latin typeface="Consolas" panose="020B0609020204030204" charset="0"/>
              <a:ea typeface="宋体" panose="02010600030101010101" pitchFamily="2" charset="-122"/>
            </a:endParaRPr>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t>条件编译</a:t>
            </a:r>
            <a:endParaRPr lang="zh-CN"/>
          </a:p>
        </p:txBody>
      </p:sp>
      <p:sp>
        <p:nvSpPr>
          <p:cNvPr id="6" name="文本占位符 5"/>
          <p:cNvSpPr>
            <a:spLocks noGrp="1"/>
          </p:cNvSpPr>
          <p:nvPr>
            <p:ph type="body" sz="quarter" idx="15"/>
            <p:custDataLst>
              <p:tags r:id="rId2"/>
            </p:custDataLst>
          </p:nvPr>
        </p:nvSpPr>
        <p:spPr>
          <a:xfrm>
            <a:off x="506730" y="1000760"/>
            <a:ext cx="5457190" cy="842010"/>
          </a:xfrm>
        </p:spPr>
        <p:txBody>
          <a:bodyPr>
            <a:noAutofit/>
          </a:bodyPr>
          <a:lstStyle/>
          <a:p>
            <a:r>
              <a:t>条件编译是一种在编译时根据宏的定义来决定是否编译某段代码的方法。</a:t>
            </a:r>
          </a:p>
        </p:txBody>
      </p:sp>
      <p:sp>
        <p:nvSpPr>
          <p:cNvPr id="100" name="文本框 99"/>
          <p:cNvSpPr txBox="1"/>
          <p:nvPr/>
        </p:nvSpPr>
        <p:spPr>
          <a:xfrm>
            <a:off x="288290" y="2070100"/>
            <a:ext cx="6190615" cy="313817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#define RECURSION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4000"/>
                </a:solidFill>
                <a:highlight>
                  <a:srgbClr val="FFFFFF"/>
                </a:highlight>
                <a:latin typeface="Consolas" panose="020B0609020204030204" charset="0"/>
                <a:ea typeface="宋体" panose="02010600030101010101" pitchFamily="2" charset="-122"/>
              </a:rPr>
              <a:t>#ifdef RECURSION</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9" name="文本框 8"/>
          <p:cNvSpPr txBox="1"/>
          <p:nvPr/>
        </p:nvSpPr>
        <p:spPr>
          <a:xfrm>
            <a:off x="6478905" y="949960"/>
            <a:ext cx="540766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#else</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for</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804000"/>
                </a:solidFill>
                <a:highlight>
                  <a:srgbClr val="FFFFFF"/>
                </a:highlight>
                <a:latin typeface="Consolas" panose="020B0609020204030204" charset="0"/>
                <a:ea typeface="宋体" panose="02010600030101010101" pitchFamily="2" charset="-122"/>
              </a:rPr>
              <a:t>#endif</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10" name="表格 9"/>
          <p:cNvGraphicFramePr/>
          <p:nvPr>
            <p:custDataLst>
              <p:tags r:id="rId3"/>
            </p:custDataLst>
          </p:nvPr>
        </p:nvGraphicFramePr>
        <p:xfrm>
          <a:off x="1583690" y="5752465"/>
          <a:ext cx="1480185" cy="640080"/>
        </p:xfrm>
        <a:graphic>
          <a:graphicData uri="http://schemas.openxmlformats.org/drawingml/2006/table">
            <a:tbl>
              <a:tblPr firstRow="1" bandRow="1">
                <a:tableStyleId>{5C22544A-7EE6-4342-B048-85BDC9FD1C3A}</a:tableStyleId>
              </a:tblPr>
              <a:tblGrid>
                <a:gridCol w="1480185"/>
              </a:tblGrid>
              <a:tr h="640080">
                <a:tc>
                  <a:txBody>
                    <a:bodyPr/>
                    <a:p>
                      <a:pPr>
                        <a:buNone/>
                      </a:pPr>
                      <a:r>
                        <a:rPr lang="zh-CN" altLang="en-US" sz="1800" b="0">
                          <a:solidFill>
                            <a:schemeClr val="tx1"/>
                          </a:solidFill>
                          <a:latin typeface="Consolas" panose="020B0609020204030204" charset="0"/>
                          <a:cs typeface="Consolas" panose="020B0609020204030204" charset="0"/>
                          <a:sym typeface="+mn-ea"/>
                        </a:rPr>
                        <a:t>Enter n: 7</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13</a:t>
                      </a:r>
                      <a:endParaRPr lang="zh-CN" alt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cxnSp>
        <p:nvCxnSpPr>
          <p:cNvPr id="11" name="肘形连接符 10"/>
          <p:cNvCxnSpPr/>
          <p:nvPr/>
        </p:nvCxnSpPr>
        <p:spPr>
          <a:xfrm rot="5400000" flipH="1" flipV="1">
            <a:off x="2475230" y="1122045"/>
            <a:ext cx="3933825" cy="4072890"/>
          </a:xfrm>
          <a:prstGeom prst="bentConnector4">
            <a:avLst>
              <a:gd name="adj1" fmla="val -4188"/>
              <a:gd name="adj2" fmla="val 97154"/>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1"/>
            </p:custDataLst>
          </p:nvPr>
        </p:nvSpPr>
        <p:spPr>
          <a:xfrm>
            <a:off x="4186555" y="2959735"/>
            <a:ext cx="3817620" cy="939165"/>
          </a:xfrm>
        </p:spPr>
        <p:txBody>
          <a:bodyPr/>
          <a:lstStyle/>
          <a:p>
            <a:pPr algn="ctr"/>
            <a:r>
              <a:rPr lang="zh-CN" altLang="en-US" dirty="0"/>
              <a:t>多文件编译</a:t>
            </a:r>
            <a:endParaRPr lang="zh-CN" altLang="en-US" dirty="0"/>
          </a:p>
        </p:txBody>
      </p:sp>
      <p:sp>
        <p:nvSpPr>
          <p:cNvPr id="2" name="文本框 1"/>
          <p:cNvSpPr txBox="1"/>
          <p:nvPr>
            <p:custDataLst>
              <p:tags r:id="rId2"/>
            </p:custDataLst>
          </p:nvPr>
        </p:nvSpPr>
        <p:spPr>
          <a:xfrm>
            <a:off x="5622290" y="386715"/>
            <a:ext cx="946150" cy="561975"/>
          </a:xfrm>
          <a:prstGeom prst="rect">
            <a:avLst/>
          </a:prstGeom>
          <a:noFill/>
        </p:spPr>
        <p:txBody>
          <a:bodyPr wrap="square" lIns="90000" tIns="46800" rIns="90000" bIns="46800" rtlCol="0">
            <a:noAutofit/>
          </a:bodyPr>
          <a:p>
            <a:pPr algn="dist"/>
            <a:r>
              <a:rPr lang="en-US" altLang="zh-CN" sz="3000">
                <a:solidFill>
                  <a:schemeClr val="bg1"/>
                </a:solidFill>
                <a:latin typeface="Arial" panose="020B0604020202020204" pitchFamily="34" charset="0"/>
                <a:ea typeface="微软雅黑" panose="020B0503020204020204" charset="-122"/>
              </a:rPr>
              <a:t>C</a:t>
            </a:r>
            <a:endParaRPr lang="en-US" altLang="zh-CN" sz="30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t>编译</a:t>
            </a:r>
            <a:r>
              <a:rPr lang="zh-CN"/>
              <a:t>（</a:t>
            </a:r>
            <a:r>
              <a:rPr lang="en-US" altLang="zh-CN"/>
              <a:t>Compile</a:t>
            </a:r>
            <a:r>
              <a:rPr lang="zh-CN"/>
              <a:t>）</a:t>
            </a:r>
            <a:endParaRPr lang="zh-CN"/>
          </a:p>
        </p:txBody>
      </p:sp>
      <p:sp>
        <p:nvSpPr>
          <p:cNvPr id="6" name="文本占位符 5"/>
          <p:cNvSpPr>
            <a:spLocks noGrp="1"/>
          </p:cNvSpPr>
          <p:nvPr>
            <p:ph type="body" sz="quarter" idx="15"/>
            <p:custDataLst>
              <p:tags r:id="rId2"/>
            </p:custDataLst>
          </p:nvPr>
        </p:nvSpPr>
        <p:spPr>
          <a:xfrm>
            <a:off x="579755" y="1163320"/>
            <a:ext cx="9918065" cy="843280"/>
          </a:xfrm>
        </p:spPr>
        <p:txBody>
          <a:bodyPr>
            <a:noAutofit/>
          </a:bodyPr>
          <a:lstStyle/>
          <a:p>
            <a:r>
              <a:t>集成开发环境</a:t>
            </a:r>
            <a:r>
              <a:rPr>
                <a:solidFill>
                  <a:srgbClr val="FF0000"/>
                </a:solidFill>
              </a:rPr>
              <a:t>IDE（Integrated Development Environment）</a:t>
            </a:r>
            <a:r>
              <a:t>包含了文本编辑器、编译器、调试器和其它工具，可以很方便地进行开发。但是对于大型项目，使用命令行编译更加灵活和高效。</a:t>
            </a:r>
          </a:p>
        </p:txBody>
      </p:sp>
      <p:graphicFrame>
        <p:nvGraphicFramePr>
          <p:cNvPr id="2" name="表格 1"/>
          <p:cNvGraphicFramePr/>
          <p:nvPr>
            <p:custDataLst>
              <p:tags r:id="rId3"/>
            </p:custDataLst>
          </p:nvPr>
        </p:nvGraphicFramePr>
        <p:xfrm>
          <a:off x="7658735" y="2691765"/>
          <a:ext cx="3267075" cy="715645"/>
        </p:xfrm>
        <a:graphic>
          <a:graphicData uri="http://schemas.openxmlformats.org/drawingml/2006/table">
            <a:tbl>
              <a:tblPr firstRow="1" bandRow="1">
                <a:tableStyleId>{5C22544A-7EE6-4342-B048-85BDC9FD1C3A}</a:tableStyleId>
              </a:tblPr>
              <a:tblGrid>
                <a:gridCol w="3267075"/>
              </a:tblGrid>
              <a:tr h="715645">
                <a:tc>
                  <a:txBody>
                    <a:bodyPr/>
                    <a:p>
                      <a:pPr>
                        <a:buNone/>
                      </a:pPr>
                      <a:r>
                        <a:rPr lang="zh-CN" altLang="en-US" sz="1800" b="0">
                          <a:solidFill>
                            <a:schemeClr val="tx1"/>
                          </a:solidFill>
                          <a:latin typeface="Consolas" panose="020B0609020204030204" charset="0"/>
                          <a:cs typeface="Consolas" panose="020B0609020204030204" charset="0"/>
                          <a:sym typeface="+mn-ea"/>
                        </a:rPr>
                        <a:t>gcc -Wall swap.c -o swap</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./swap</a:t>
                      </a:r>
                      <a:endParaRPr lang="zh-CN" alt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
        <p:nvSpPr>
          <p:cNvPr id="3" name="文本框 2"/>
          <p:cNvSpPr txBox="1"/>
          <p:nvPr/>
        </p:nvSpPr>
        <p:spPr>
          <a:xfrm>
            <a:off x="579755" y="2130425"/>
            <a:ext cx="6391275" cy="3969385"/>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4000"/>
                </a:solidFill>
                <a:highlight>
                  <a:srgbClr val="FFFFFF"/>
                </a:highlight>
                <a:latin typeface="Consolas" panose="020B0609020204030204" charset="0"/>
                <a:ea typeface="宋体" panose="02010600030101010101" pitchFamily="2" charset="-122"/>
              </a:rPr>
              <a:t>#define SWAP(a, b) {int t; t = a; a = b; b = 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文本占位符 5"/>
          <p:cNvSpPr>
            <a:spLocks noGrp="1"/>
          </p:cNvSpPr>
          <p:nvPr>
            <p:custDataLst>
              <p:tags r:id="rId4"/>
            </p:custDataLst>
          </p:nvPr>
        </p:nvSpPr>
        <p:spPr>
          <a:xfrm>
            <a:off x="6971665" y="3779520"/>
            <a:ext cx="4645660" cy="147129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其中</a:t>
            </a:r>
            <a:r>
              <a:rPr>
                <a:solidFill>
                  <a:srgbClr val="FF0000"/>
                </a:solidFill>
              </a:rPr>
              <a:t>gcc</a:t>
            </a:r>
            <a:r>
              <a:t>表示编译器的名称，</a:t>
            </a:r>
            <a:r>
              <a:rPr>
                <a:solidFill>
                  <a:srgbClr val="FF0000"/>
                </a:solidFill>
              </a:rPr>
              <a:t>-Wall</a:t>
            </a:r>
            <a:r>
              <a:t>表示要输出所有警告信息，swap.c为需编译的源文件，</a:t>
            </a:r>
            <a:r>
              <a:rPr>
                <a:solidFill>
                  <a:srgbClr val="FF0000"/>
                </a:solidFill>
              </a:rPr>
              <a:t>-o</a:t>
            </a:r>
            <a:r>
              <a:t>用于指定输出的可执行文件的名称为swap。编译成功后使用./swap即可运行。</a:t>
            </a:r>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t>编译</a:t>
            </a:r>
            <a:r>
              <a:rPr lang="zh-CN"/>
              <a:t>（</a:t>
            </a:r>
            <a:r>
              <a:rPr lang="en-US" altLang="zh-CN"/>
              <a:t>Compile</a:t>
            </a:r>
            <a:r>
              <a:rPr lang="zh-CN"/>
              <a:t>）</a:t>
            </a:r>
            <a:endParaRPr lang="zh-CN"/>
          </a:p>
        </p:txBody>
      </p:sp>
      <p:sp>
        <p:nvSpPr>
          <p:cNvPr id="6" name="文本占位符 5"/>
          <p:cNvSpPr>
            <a:spLocks noGrp="1"/>
          </p:cNvSpPr>
          <p:nvPr>
            <p:ph type="body" sz="quarter" idx="15"/>
            <p:custDataLst>
              <p:tags r:id="rId2"/>
            </p:custDataLst>
          </p:nvPr>
        </p:nvSpPr>
        <p:spPr>
          <a:xfrm>
            <a:off x="668655" y="1409065"/>
            <a:ext cx="4662805" cy="2346960"/>
          </a:xfrm>
        </p:spPr>
        <p:txBody>
          <a:bodyPr>
            <a:noAutofit/>
          </a:bodyPr>
          <a:lstStyle/>
          <a:p>
            <a:r>
              <a:t>一个完整的编译过程包含4个步骤：</a:t>
            </a:r>
          </a:p>
          <a:p>
            <a:r>
              <a:rPr lang="en-US"/>
              <a:t>1. </a:t>
            </a:r>
            <a:r>
              <a:rPr>
                <a:solidFill>
                  <a:srgbClr val="FF0000"/>
                </a:solidFill>
                <a:sym typeface="+mn-ea"/>
              </a:rPr>
              <a:t>预处理</a:t>
            </a:r>
            <a:r>
              <a:rPr>
                <a:sym typeface="+mn-ea"/>
              </a:rPr>
              <a:t>：将头文件、宏定义等展开</a:t>
            </a:r>
            <a:endParaRPr>
              <a:sym typeface="+mn-ea"/>
            </a:endParaRPr>
          </a:p>
          <a:p>
            <a:r>
              <a:rPr lang="en-US">
                <a:sym typeface="+mn-ea"/>
              </a:rPr>
              <a:t>2. </a:t>
            </a:r>
            <a:r>
              <a:rPr>
                <a:solidFill>
                  <a:srgbClr val="FF0000"/>
                </a:solidFill>
                <a:sym typeface="+mn-ea"/>
              </a:rPr>
              <a:t>编译</a:t>
            </a:r>
            <a:r>
              <a:rPr>
                <a:sym typeface="+mn-ea"/>
              </a:rPr>
              <a:t>：将预处理后的代码转换为汇编代码</a:t>
            </a:r>
            <a:endParaRPr>
              <a:sym typeface="+mn-ea"/>
            </a:endParaRPr>
          </a:p>
          <a:p>
            <a:r>
              <a:rPr lang="en-US">
                <a:sym typeface="+mn-ea"/>
              </a:rPr>
              <a:t>3. </a:t>
            </a:r>
            <a:r>
              <a:rPr>
                <a:solidFill>
                  <a:srgbClr val="FF0000"/>
                </a:solidFill>
                <a:sym typeface="+mn-ea"/>
              </a:rPr>
              <a:t>汇编</a:t>
            </a:r>
            <a:r>
              <a:rPr>
                <a:sym typeface="+mn-ea"/>
              </a:rPr>
              <a:t>：将汇编代码转换为机器码</a:t>
            </a:r>
          </a:p>
          <a:p>
            <a:r>
              <a:rPr lang="en-US"/>
              <a:t>4. </a:t>
            </a:r>
            <a:r>
              <a:rPr>
                <a:solidFill>
                  <a:srgbClr val="FF0000"/>
                </a:solidFill>
                <a:sym typeface="+mn-ea"/>
              </a:rPr>
              <a:t>链接</a:t>
            </a:r>
            <a:r>
              <a:rPr>
                <a:sym typeface="+mn-ea"/>
              </a:rPr>
              <a:t>：将目标文件链接为可执行文件</a:t>
            </a:r>
          </a:p>
        </p:txBody>
      </p:sp>
      <p:sp>
        <p:nvSpPr>
          <p:cNvPr id="100" name="文本框 99"/>
          <p:cNvSpPr txBox="1"/>
          <p:nvPr/>
        </p:nvSpPr>
        <p:spPr>
          <a:xfrm>
            <a:off x="5953760" y="1887855"/>
            <a:ext cx="3167380" cy="368300"/>
          </a:xfrm>
          <a:prstGeom prst="rect">
            <a:avLst/>
          </a:prstGeom>
          <a:noFill/>
          <a:ln w="9525">
            <a:noFill/>
          </a:ln>
        </p:spPr>
        <p:txBody>
          <a:bodyPr wrap="square">
            <a:spAutoFit/>
          </a:bodyPr>
          <a:p>
            <a:pPr indent="0"/>
            <a:r>
              <a:rPr lang="en-US" b="0">
                <a:solidFill>
                  <a:srgbClr val="FF0000"/>
                </a:solidFill>
                <a:highlight>
                  <a:srgbClr val="FFFFFF"/>
                </a:highlight>
                <a:latin typeface="Consolas" panose="020B0609020204030204" charset="0"/>
                <a:ea typeface="宋体" panose="02010600030101010101" pitchFamily="2" charset="-122"/>
              </a:rPr>
              <a:t>gcc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E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c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i</a:t>
            </a:r>
            <a:endParaRPr lang="en-US" altLang="en-US" b="0">
              <a:solidFill>
                <a:srgbClr val="FF0000"/>
              </a:solidFill>
              <a:highlight>
                <a:srgbClr val="FFFFFF"/>
              </a:highlight>
              <a:latin typeface="Consolas" panose="020B0609020204030204" charset="0"/>
              <a:ea typeface="宋体" panose="02010600030101010101" pitchFamily="2" charset="-122"/>
            </a:endParaRPr>
          </a:p>
        </p:txBody>
      </p:sp>
      <p:sp>
        <p:nvSpPr>
          <p:cNvPr id="7" name="文本框 6"/>
          <p:cNvSpPr txBox="1"/>
          <p:nvPr/>
        </p:nvSpPr>
        <p:spPr>
          <a:xfrm>
            <a:off x="5953760" y="2343150"/>
            <a:ext cx="3167380" cy="368300"/>
          </a:xfrm>
          <a:prstGeom prst="rect">
            <a:avLst/>
          </a:prstGeom>
          <a:noFill/>
          <a:ln w="9525">
            <a:noFill/>
          </a:ln>
        </p:spPr>
        <p:txBody>
          <a:bodyPr wrap="square">
            <a:spAutoFit/>
          </a:bodyPr>
          <a:p>
            <a:pPr indent="0"/>
            <a:r>
              <a:rPr lang="en-US" b="0">
                <a:solidFill>
                  <a:srgbClr val="FF0000"/>
                </a:solidFill>
                <a:highlight>
                  <a:srgbClr val="FFFFFF"/>
                </a:highlight>
                <a:latin typeface="Consolas" panose="020B0609020204030204" charset="0"/>
                <a:ea typeface="宋体" panose="02010600030101010101" pitchFamily="2" charset="-122"/>
              </a:rPr>
              <a:t>gcc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S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i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s</a:t>
            </a:r>
            <a:endParaRPr lang="en-US" altLang="en-US" b="0">
              <a:solidFill>
                <a:srgbClr val="FF0000"/>
              </a:solidFill>
              <a:highlight>
                <a:srgbClr val="FFFFFF"/>
              </a:highlight>
              <a:latin typeface="Consolas" panose="020B0609020204030204" charset="0"/>
              <a:ea typeface="宋体" panose="02010600030101010101" pitchFamily="2" charset="-122"/>
            </a:endParaRPr>
          </a:p>
        </p:txBody>
      </p:sp>
      <p:sp>
        <p:nvSpPr>
          <p:cNvPr id="8" name="文本框 7"/>
          <p:cNvSpPr txBox="1"/>
          <p:nvPr/>
        </p:nvSpPr>
        <p:spPr>
          <a:xfrm>
            <a:off x="5953760" y="2798445"/>
            <a:ext cx="3167380" cy="368300"/>
          </a:xfrm>
          <a:prstGeom prst="rect">
            <a:avLst/>
          </a:prstGeom>
          <a:noFill/>
          <a:ln w="9525">
            <a:noFill/>
          </a:ln>
        </p:spPr>
        <p:txBody>
          <a:bodyPr wrap="square">
            <a:spAutoFit/>
          </a:bodyPr>
          <a:p>
            <a:pPr indent="0"/>
            <a:r>
              <a:rPr lang="en-US" b="0">
                <a:solidFill>
                  <a:srgbClr val="FF0000"/>
                </a:solidFill>
                <a:highlight>
                  <a:srgbClr val="FFFFFF"/>
                </a:highlight>
                <a:latin typeface="Consolas" panose="020B0609020204030204" charset="0"/>
                <a:ea typeface="宋体" panose="02010600030101010101" pitchFamily="2" charset="-122"/>
              </a:rPr>
              <a:t>gcc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c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s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a:t>
            </a:r>
            <a:endParaRPr lang="en-US" altLang="en-US" b="0">
              <a:solidFill>
                <a:srgbClr val="FF0000"/>
              </a:solidFill>
              <a:highlight>
                <a:srgbClr val="FFFFFF"/>
              </a:highlight>
              <a:latin typeface="Consolas" panose="020B0609020204030204" charset="0"/>
              <a:ea typeface="宋体" panose="02010600030101010101" pitchFamily="2" charset="-122"/>
            </a:endParaRPr>
          </a:p>
        </p:txBody>
      </p:sp>
      <p:sp>
        <p:nvSpPr>
          <p:cNvPr id="9" name="文本框 8"/>
          <p:cNvSpPr txBox="1"/>
          <p:nvPr/>
        </p:nvSpPr>
        <p:spPr>
          <a:xfrm>
            <a:off x="5953760" y="3253740"/>
            <a:ext cx="3167380" cy="368300"/>
          </a:xfrm>
          <a:prstGeom prst="rect">
            <a:avLst/>
          </a:prstGeom>
          <a:noFill/>
          <a:ln w="9525">
            <a:noFill/>
          </a:ln>
        </p:spPr>
        <p:txBody>
          <a:bodyPr wrap="square">
            <a:spAutoFit/>
          </a:bodyPr>
          <a:p>
            <a:pPr indent="0"/>
            <a:r>
              <a:rPr lang="en-US" b="0">
                <a:solidFill>
                  <a:srgbClr val="FF0000"/>
                </a:solidFill>
                <a:highlight>
                  <a:srgbClr val="FFFFFF"/>
                </a:highlight>
                <a:latin typeface="Consolas" panose="020B0609020204030204" charset="0"/>
                <a:ea typeface="宋体" panose="02010600030101010101" pitchFamily="2" charset="-122"/>
              </a:rPr>
              <a:t>gcc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swap</a:t>
            </a:r>
            <a:endParaRPr lang="en-US" altLang="en-US" b="0">
              <a:solidFill>
                <a:srgbClr val="FF0000"/>
              </a:solidFill>
              <a:highlight>
                <a:srgbClr val="FFFFFF"/>
              </a:highlight>
              <a:latin typeface="Consolas" panose="020B0609020204030204" charset="0"/>
              <a:ea typeface="宋体" panose="02010600030101010101" pitchFamily="2" charset="-122"/>
            </a:endParaRPr>
          </a:p>
        </p:txBody>
      </p:sp>
      <p:cxnSp>
        <p:nvCxnSpPr>
          <p:cNvPr id="12" name="直接箭头连接符 11"/>
          <p:cNvCxnSpPr/>
          <p:nvPr/>
        </p:nvCxnSpPr>
        <p:spPr>
          <a:xfrm>
            <a:off x="5202555" y="2103120"/>
            <a:ext cx="509905"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13" name="直接箭头连接符 12"/>
          <p:cNvCxnSpPr/>
          <p:nvPr/>
        </p:nvCxnSpPr>
        <p:spPr>
          <a:xfrm>
            <a:off x="5202555" y="2527300"/>
            <a:ext cx="509905"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14" name="直接箭头连接符 13"/>
          <p:cNvCxnSpPr/>
          <p:nvPr/>
        </p:nvCxnSpPr>
        <p:spPr>
          <a:xfrm>
            <a:off x="5202555" y="2951480"/>
            <a:ext cx="509905"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15" name="直接箭头连接符 14"/>
          <p:cNvCxnSpPr/>
          <p:nvPr/>
        </p:nvCxnSpPr>
        <p:spPr>
          <a:xfrm>
            <a:off x="5202555" y="3375660"/>
            <a:ext cx="509905"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t>多文件</a:t>
            </a:r>
            <a:r>
              <a:t>编译</a:t>
            </a:r>
            <a:endParaRPr lang="zh-CN"/>
          </a:p>
        </p:txBody>
      </p:sp>
      <p:sp>
        <p:nvSpPr>
          <p:cNvPr id="6" name="文本占位符 5"/>
          <p:cNvSpPr>
            <a:spLocks noGrp="1"/>
          </p:cNvSpPr>
          <p:nvPr>
            <p:ph type="body" sz="quarter" idx="15"/>
            <p:custDataLst>
              <p:tags r:id="rId2"/>
            </p:custDataLst>
          </p:nvPr>
        </p:nvSpPr>
        <p:spPr>
          <a:xfrm>
            <a:off x="579755" y="1363345"/>
            <a:ext cx="9918065" cy="3594100"/>
          </a:xfrm>
        </p:spPr>
        <p:txBody>
          <a:bodyPr>
            <a:noAutofit/>
          </a:bodyPr>
          <a:lstStyle/>
          <a:p>
            <a:r>
              <a:t>模块化编程的目的是为了将程序分解成多个独立、可重用的部分。当程序变得复杂时，分成多个文件可以使得程序逻辑更加清晰、易于维护。</a:t>
            </a:r>
          </a:p>
          <a:p/>
          <a:p>
            <a:r>
              <a:t>在多文件中，每个模板一般都分为</a:t>
            </a:r>
            <a:r>
              <a:rPr>
                <a:solidFill>
                  <a:srgbClr val="FF0000"/>
                </a:solidFill>
              </a:rPr>
              <a:t>.h</a:t>
            </a:r>
            <a:r>
              <a:t>和</a:t>
            </a:r>
            <a:r>
              <a:rPr>
                <a:solidFill>
                  <a:srgbClr val="FF0000"/>
                </a:solidFill>
              </a:rPr>
              <a:t>.c</a:t>
            </a:r>
            <a:r>
              <a:t>两部分，其中.h文件用于声明</a:t>
            </a:r>
            <a:r>
              <a:rPr>
                <a:solidFill>
                  <a:srgbClr val="FF0000"/>
                </a:solidFill>
              </a:rPr>
              <a:t>函数原型</a:t>
            </a:r>
            <a:r>
              <a:t>，.c文件用于</a:t>
            </a:r>
            <a:r>
              <a:rPr>
                <a:solidFill>
                  <a:srgbClr val="FF0000"/>
                </a:solidFill>
              </a:rPr>
              <a:t>实现函数</a:t>
            </a:r>
            <a:r>
              <a:t>。这样其它文件只需要包含.h文件即可使用这些函数，就像包含头文件stdio.h一样，只不过自定义的头文件一般使用</a:t>
            </a:r>
            <a:r>
              <a:rPr>
                <a:solidFill>
                  <a:srgbClr val="FF0000"/>
                </a:solidFill>
              </a:rPr>
              <a:t>双引号</a:t>
            </a:r>
            <a:r>
              <a:t>包含。</a:t>
            </a:r>
          </a:p>
          <a:p/>
          <a:p>
            <a:r>
              <a:t>由于一个头文件可以被多个源文件包含，为了</a:t>
            </a:r>
            <a:r>
              <a:rPr>
                <a:solidFill>
                  <a:srgbClr val="FF0000"/>
                </a:solidFill>
              </a:rPr>
              <a:t>避免重复定义</a:t>
            </a:r>
            <a:r>
              <a:t>，一般在头文件的开头使用条件编译来判断是否已经被包含。</a:t>
            </a: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frame"/>
  <p:tag name="KSO_WM_SLIDE_BK_DARK_LIGHT" val="2"/>
</p:tagLst>
</file>

<file path=ppt/tags/tag15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5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5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5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leftRight"/>
  <p:tag name="KSO_WM_SLIDE_BK_DARK_LIGHT" val="2"/>
</p:tagLst>
</file>

<file path=ppt/tags/tag16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6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6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topBottom"/>
  <p:tag name="KSO_WM_SLIDE_BK_DARK_LIGHT" val="2"/>
</p:tagLst>
</file>

<file path=ppt/tags/tag17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8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8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bottomTop"/>
  <p:tag name="KSO_WM_SLIDE_BK_DARK_LIGHT" val="2"/>
</p:tagLst>
</file>

<file path=ppt/tags/tag19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1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21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21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21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21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1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1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22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8.xml><?xml version="1.0" encoding="utf-8"?>
<p:tagLst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229.xml><?xml version="1.0" encoding="utf-8"?>
<p:tagLst xmlns:p="http://schemas.openxmlformats.org/presentationml/2006/main">
  <p:tag name="KSO_WM_UNIT_ISCONTENTSTITLE" val="0"/>
  <p:tag name="KSO_WM_UNIT_PRESET_TEXT" val="极简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1*a*1"/>
  <p:tag name="KSO_WM_TEMPLATE_CATEGORY" val="custom"/>
  <p:tag name="KSO_WM_TEMPLATE_INDEX" val="20202582"/>
  <p:tag name="KSO_WM_UNIT_LAYERLEVEL" val="1"/>
  <p:tag name="KSO_WM_TAG_VERSION" val="1.0"/>
  <p:tag name="KSO_WM_BEAUTIFY_FLAG" val="#wm#"/>
  <p:tag name="KSO_WM_UNIT_ISNUMDGMTITLE" val="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230.xml><?xml version="1.0" encoding="utf-8"?>
<p:tagLst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1.xml><?xml version="1.0" encoding="utf-8"?>
<p:tagLst xmlns:p="http://schemas.openxmlformats.org/presentationml/2006/main">
  <p:tag name="KSO_WM_TEMPLATE_THUMBS_INDEX" val="1、2、3、4、5、6、7、8、9、10、11、12、13、15"/>
  <p:tag name="KSO_WM_SLIDE_ID" val="custom2020258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82"/>
  <p:tag name="KSO_WM_SLIDE_LAYOUT" val="a_b_f_j"/>
  <p:tag name="KSO_WM_SLIDE_LAYOUT_CNT" val="1_1_2_1"/>
</p:tagLst>
</file>

<file path=ppt/tags/tag232.xml><?xml version="1.0" encoding="utf-8"?>
<p:tagLst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33.xml><?xml version="1.0" encoding="utf-8"?>
<p:tagLst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4.xml><?xml version="1.0" encoding="utf-8"?>
<p:tagLst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3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3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7.xml><?xml version="1.0" encoding="utf-8"?>
<p:tagLst xmlns:p="http://schemas.openxmlformats.org/presentationml/2006/main">
  <p:tag name="TABLE_ENDDRAG_ORIGIN_RECT" val="178*76"/>
  <p:tag name="TABLE_ENDDRAG_RECT" val="169*344*178*76"/>
</p:tagLst>
</file>

<file path=ppt/tags/tag23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3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24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5.xml><?xml version="1.0" encoding="utf-8"?>
<p:tagLst xmlns:p="http://schemas.openxmlformats.org/presentationml/2006/main">
  <p:tag name="TABLE_ENDDRAG_ORIGIN_RECT" val="116*49"/>
  <p:tag name="TABLE_ENDDRAG_RECT" val="111*440*116*49"/>
</p:tagLst>
</file>

<file path=ppt/tags/tag24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7.xml><?xml version="1.0" encoding="utf-8"?>
<p:tagLst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48.xml><?xml version="1.0" encoding="utf-8"?>
<p:tagLst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49.xml><?xml version="1.0" encoding="utf-8"?>
<p:tagLst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2.xml><?xml version="1.0" encoding="utf-8"?>
<p:tagLst xmlns:p="http://schemas.openxmlformats.org/presentationml/2006/main">
  <p:tag name="TABLE_ENDDRAG_ORIGIN_RECT" val="257*56"/>
  <p:tag name="TABLE_ENDDRAG_RECT" val="635*328*257*56"/>
</p:tagLst>
</file>

<file path=ppt/tags/tag25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7.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8.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2.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3.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4.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8.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9.xml><?xml version="1.0" encoding="utf-8"?>
<p:tagLst xmlns:p="http://schemas.openxmlformats.org/presentationml/2006/main">
  <p:tag name="TABLE_ENDDRAG_ORIGIN_RECT" val="352*72"/>
  <p:tag name="TABLE_ENDDRAG_RECT" val="339*343*352*7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p="http://schemas.openxmlformats.org/presentationml/2006/main">
  <p:tag name="TABLE_ENDDRAG_ORIGIN_RECT" val="352*72"/>
  <p:tag name="TABLE_ENDDRAG_RECT" val="339*343*352*72"/>
</p:tagLst>
</file>

<file path=ppt/tags/tag271.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2.xml><?xml version="1.0" encoding="utf-8"?>
<p:tagLst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73.xml><?xml version="1.0" encoding="utf-8"?>
<p:tagLst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74.xml><?xml version="1.0" encoding="utf-8"?>
<p:tagLst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7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7.xml><?xml version="1.0" encoding="utf-8"?>
<p:tagLst xmlns:p="http://schemas.openxmlformats.org/presentationml/2006/main">
  <p:tag name="TABLE_ENDDRAG_ORIGIN_RECT" val="129*99"/>
  <p:tag name="TABLE_ENDDRAG_RECT" val="612*107*129*99"/>
</p:tagLst>
</file>

<file path=ppt/tags/tag278.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9.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p="http://schemas.openxmlformats.org/presentationml/2006/main">
  <p:tag name="COMMONDATA" val="eyJoZGlkIjoiZWVjNTQyYWQ1MGI1NzQwNTgzMjZhMzNhMzAyOTZlNDIifQ=="/>
  <p:tag name="KSO_WPP_MARK_KEY" val="5141afc2-ce81-452e-9c44-a2db9f36b55d"/>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3208</Words>
  <Application>WPS 演示</Application>
  <PresentationFormat>宽屏</PresentationFormat>
  <Paragraphs>224</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14</vt:i4>
      </vt:variant>
    </vt:vector>
  </HeadingPairs>
  <TitlesOfParts>
    <vt:vector size="28" baseType="lpstr">
      <vt:lpstr>Arial</vt:lpstr>
      <vt:lpstr>宋体</vt:lpstr>
      <vt:lpstr>Wingdings</vt:lpstr>
      <vt:lpstr>微软雅黑</vt:lpstr>
      <vt:lpstr>汉仪旗黑-85S</vt:lpstr>
      <vt:lpstr>黑体</vt:lpstr>
      <vt:lpstr>Cambria Math</vt:lpstr>
      <vt:lpstr>Consolas</vt:lpstr>
      <vt:lpstr>Arial Unicode MS</vt:lpstr>
      <vt:lpstr>Calibri</vt:lpstr>
      <vt:lpstr>MS Mincho</vt:lpstr>
      <vt:lpstr>Segoe Print</vt:lpstr>
      <vt:lpstr>Office 主题</vt:lpstr>
      <vt:lpstr>2_Office 主题​​</vt:lpstr>
      <vt:lpstr>函数</vt:lpstr>
      <vt:lpstr>函数</vt:lpstr>
      <vt:lpstr>函数（Function）</vt:lpstr>
      <vt:lpstr>宏（Macro）</vt:lpstr>
      <vt:lpstr>宏（Macro）</vt:lpstr>
      <vt:lpstr>预处理</vt:lpstr>
      <vt:lpstr>宏（Macro）</vt:lpstr>
      <vt:lpstr>编译（Compile）</vt:lpstr>
      <vt:lpstr>编译（Compile）</vt:lpstr>
      <vt:lpstr>多文件编译</vt:lpstr>
      <vt:lpstr>Demo：面积</vt:lpstr>
      <vt:lpstr>Demo：面积</vt:lpstr>
      <vt:lpstr>Practice</vt:lpstr>
      <vt:lpstr>素数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25132</cp:lastModifiedBy>
  <cp:revision>567</cp:revision>
  <dcterms:created xsi:type="dcterms:W3CDTF">2022-11-17T03:47:00Z</dcterms:created>
  <dcterms:modified xsi:type="dcterms:W3CDTF">2022-12-26T08:43:05Z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5CCBCD563EA2475A9389F11AD2791165</vt:lpwstr>
  </property>
  <property fmtid="{D5CDD505-2E9C-101B-9397-08002B2CF9AE}" pid="3" name="KSOProductBuildVer">
    <vt:lpwstr>2052-11.1.0.12763</vt:lpwstr>
  </property>
</Properties>
</file>