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71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8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gs" Target="tags/tag330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9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8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image" Target="../media/image6.png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329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image" Target="../media/image7.png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0" Type="http://schemas.openxmlformats.org/officeDocument/2006/relationships/notesSlide" Target="../notesSlides/notesSlide21.xml"/><Relationship Id="rId1" Type="http://schemas.openxmlformats.org/officeDocument/2006/relationships/tags" Target="../tags/tag3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Relationship Id="rId3" Type="http://schemas.openxmlformats.org/officeDocument/2006/relationships/image" Target="../media/image2.png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1.xml"/><Relationship Id="rId4" Type="http://schemas.openxmlformats.org/officeDocument/2006/relationships/image" Target="../media/image3.png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 dirty="0"/>
              <a:t>Hello World!</a:t>
            </a:r>
            <a:endParaRPr lang="en-US" altLang="zh-CN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33005" y="3106420"/>
            <a:ext cx="29603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wage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38860" y="1668780"/>
            <a:ext cx="10119995" cy="6699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828800" y="2628900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struct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restrict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230120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2750" y="2230120"/>
            <a:ext cx="4113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3.1415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112510" y="5041265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输入输出函数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转义字符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325370" y="1487170"/>
            <a:ext cx="7540625" cy="9442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printf()的功能是向屏幕输出指定格式的文本，但是有些需要输出的字符在编程语言中具有特殊含义，因此这些特殊的字符，需要经过转义后输出。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2334260"/>
              </a:tblGrid>
              <a:tr h="40005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2880995"/>
            <a:ext cx="45161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"\"Hello\nWorld\""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779385" y="5223510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printf()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04545" y="1191895"/>
            <a:ext cx="7086600" cy="58991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在对变量的值进行输出时，需要在printf()中使用对应类型的占位符。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948805" y="2009140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2334260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88975" y="2009140"/>
            <a:ext cx="79108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%d * %d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scanf()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492250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有时候一些数据需要从键盘输入，scanf()可以读取对应类型的数据，并赋值给相应的变量。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在被赋值的变量前需要使用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取地址符&amp;</a:t>
            </a:r>
            <a:r>
              <a:rPr>
                <a:latin typeface="+mn-lt"/>
                <a:cs typeface="+mn-lt"/>
              </a:rPr>
              <a:t>，因为scanf()需要将读取到的数据保存到该变量的内存地址中。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在使用scanf()，通常会使用printf()先输出一句提示信息，告诉用户需要输入什么数据。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math.h</a:t>
            </a:r>
            <a:r>
              <a:rPr>
                <a:latin typeface="+mn-lt"/>
                <a:cs typeface="+mn-lt"/>
              </a:rPr>
              <a:t>中定义了一些常用的数学函数，例如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>
                <a:latin typeface="+mn-lt"/>
                <a:cs typeface="+mn-lt"/>
              </a:rPr>
              <a:t>可用于计算</a:t>
            </a:r>
            <a:r>
              <a:rPr lang="en-US">
                <a:latin typeface="+mn-lt"/>
                <a:cs typeface="+mn-lt"/>
              </a:rPr>
              <a:t>x</a:t>
            </a:r>
            <a:r>
              <a:rPr>
                <a:latin typeface="+mn-lt"/>
                <a:cs typeface="+mn-lt"/>
              </a:rPr>
              <a:t>的</a:t>
            </a:r>
            <a:r>
              <a:rPr lang="en-US">
                <a:latin typeface="+mn-lt"/>
                <a:cs typeface="+mn-lt"/>
              </a:rPr>
              <a:t>y</a:t>
            </a:r>
            <a:r>
              <a:rPr>
                <a:latin typeface="+mn-lt"/>
                <a:cs typeface="+mn-lt"/>
              </a:rPr>
              <a:t>次方。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06715" y="571563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735" y="1058545"/>
            <a:ext cx="5043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&lt;math.h&gt;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3.14159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"Radius: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71880" y="1492250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  <a:endParaRPr>
              <a:latin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71855" y="1018540"/>
            <a:ext cx="10447655" cy="84899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59660" y="1808480"/>
            <a:ext cx="747141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3-digit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"Reversed: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Hello World!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1之外，还可以使用++或--运算符，但是++和--可以出现在变量之前或之后：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/>
                <a:gridCol w="2926715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12735" y="1097280"/>
            <a:ext cx="341439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9366250" y="5032375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109980" y="1285240"/>
            <a:ext cx="9977120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109980" y="1285240"/>
            <a:ext cx="7946390" cy="64389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12465" y="2104390"/>
            <a:ext cx="577215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821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018405" y="5341620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2"/>
                </p:custDataLst>
              </p:nvPr>
            </p:nvSpPr>
            <p:spPr>
              <a:xfrm>
                <a:off x="1087120" y="1445895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  <a:endParaRPr lang="zh-CN" altLang="en-US">
                  <a:latin typeface="+mn-lt"/>
                  <a:cs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6" name="文本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1087120" y="1445895"/>
                <a:ext cx="3137535" cy="111633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6744970" y="1445895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6744970" y="347408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791460" y="1789430"/>
          <a:ext cx="670814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14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82675" y="1209040"/>
            <a:ext cx="4139565" cy="58039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788285" y="3380740"/>
          <a:ext cx="670877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77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791460" y="4972050"/>
          <a:ext cx="668909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909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473315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082675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  <a:endParaRPr lang="zh-CN">
                  <a:latin typeface="+mn-lt"/>
                  <a:cs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2" name="文本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82675" y="1209040"/>
                <a:ext cx="4139565" cy="1163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7473315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/>
              </a:tblGrid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7"/>
            </p:custDataLst>
          </p:nvPr>
        </p:nvGraphicFramePr>
        <p:xfrm>
          <a:off x="7473315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/>
              </a:tblGrid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2135" y="4817110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6249670" y="4817110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  <a:endParaRPr lang="zh-CN" altLang="en-US">
              <a:latin typeface="+mn-lt"/>
              <a:cs typeface="+mn-lt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20390" y="1159510"/>
            <a:ext cx="5951220" cy="32994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773680"/>
            <a:ext cx="5503545" cy="21431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通过使用编程语言来描述解决问题的步骤，从而让计算机一步一步去执行。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  <a:endParaRPr>
              <a:latin typeface="+mn-lt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90" y="1428115"/>
            <a:ext cx="3930650" cy="4834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16230" y="1171575"/>
            <a:ext cx="7664450" cy="540385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#include &lt;stdio.h&gt;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标准输入输出库（standard input/output library</a:t>
            </a:r>
            <a:r>
              <a:rPr lang="zh-CN">
                <a:latin typeface="+mn-lt"/>
                <a:cs typeface="+mn-lt"/>
              </a:rPr>
              <a:t>）</a:t>
            </a:r>
            <a:endParaRPr lang="zh-CN"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main()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程序入口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printf()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在屏幕上输出一个字符串（string），其中\n表示换行符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表示语句的结束，注意不要使用中文的分号。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return 0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main()运行结束，返回值为0，一般返回0用于表示程序正常结束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68945" y="2858770"/>
            <a:ext cx="37414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76250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  <a:endParaRPr lang="en-US" sz="2200" b="1">
              <a:latin typeface="+mn-lt"/>
              <a:cs typeface="+mn-lt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  <a:endParaRPr lang="en-US" sz="2200" b="1">
              <a:latin typeface="+mn-lt"/>
              <a:cs typeface="+mn-lt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  <a:endParaRPr lang="en-US" sz="2200" b="1">
              <a:latin typeface="+mn-lt"/>
              <a:cs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408305" y="2246630"/>
            <a:ext cx="5990590" cy="33350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9560" y="2166620"/>
            <a:ext cx="4977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/* * Author: Terry * Date: 2022/11/16 */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#include &lt;stdio.h&gt;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// header file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2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.xml><?xml version="1.0" encoding="utf-8"?>
<p:tagLst xmlns:p="http://schemas.openxmlformats.org/presentationml/2006/main">
  <p:tag name="KSO_WM_UNIT_PLACING_PICTURE_USER_VIEWPORT" val="{&quot;height&quot;:5196,&quot;width&quot;:9372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p="http://schemas.openxmlformats.org/presentationml/2006/main">
  <p:tag name="KSO_WM_UNIT_TABLE_BEAUTIFY" val="smartTable{a3f33215-2c3c-463f-a78f-52c86657b92f}"/>
</p:tagLst>
</file>

<file path=ppt/tags/tag26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7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5.xml><?xml version="1.0" encoding="utf-8"?>
<p:tagLst xmlns:p="http://schemas.openxmlformats.org/presentationml/2006/main">
  <p:tag name="TABLE_ENDDRAG_ORIGIN_RECT" val="148*50"/>
  <p:tag name="TABLE_ENDDRAG_RECT" val="150*445*148*50"/>
</p:tagLst>
</file>

<file path=ppt/tags/tag28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99.xml><?xml version="1.0" encoding="utf-8"?>
<p:tagLst xmlns:p="http://schemas.openxmlformats.org/presentationml/2006/main">
  <p:tag name="TABLE_ENDDRAG_ORIGIN_RECT" val="47*93"/>
  <p:tag name="TABLE_ENDDRAG_RECT" val="533*236*47*9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p="http://schemas.openxmlformats.org/presentationml/2006/main">
  <p:tag name="TABLE_ENDDRAG_ORIGIN_RECT" val="169*30"/>
  <p:tag name="TABLE_ENDDRAG_RECT" val="446*413*169*30"/>
</p:tagLst>
</file>

<file path=ppt/tags/tag30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4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315.xml><?xml version="1.0" encoding="utf-8"?>
<p:tagLst xmlns:p="http://schemas.openxmlformats.org/presentationml/2006/main">
  <p:tag name="TABLE_ENDDRAG_ORIGIN_RECT" val="338*99"/>
  <p:tag name="TABLE_ENDDRAG_RECT" val="538*118*338*99"/>
</p:tagLst>
</file>

<file path=ppt/tags/tag31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p="http://schemas.openxmlformats.org/presentationml/2006/main">
  <p:tag name="TABLE_ENDDRAG_ORIGIN_RECT" val="520*115"/>
  <p:tag name="TABLE_ENDDRAG_RECT" val="227*391*520*115"/>
</p:tagLst>
</file>

<file path=ppt/tags/tag31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0.xml><?xml version="1.0" encoding="utf-8"?>
<p:tagLst xmlns:p="http://schemas.openxmlformats.org/presentationml/2006/main">
  <p:tag name="TABLE_ENDDRAG_ORIGIN_RECT" val="504*115"/>
  <p:tag name="TABLE_ENDDRAG_RECT" val="425*113*504*115"/>
</p:tagLst>
</file>

<file path=ppt/tags/tag321.xml><?xml version="1.0" encoding="utf-8"?>
<p:tagLst xmlns:p="http://schemas.openxmlformats.org/presentationml/2006/main">
  <p:tag name="TABLE_ENDDRAG_ORIGIN_RECT" val="504*115"/>
  <p:tag name="TABLE_ENDDRAG_RECT" val="425*113*504*115"/>
</p:tagLst>
</file>

<file path=ppt/tags/tag32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p="http://schemas.openxmlformats.org/presentationml/2006/main">
  <p:tag name="TABLE_ENDDRAG_ORIGIN_RECT" val="239*115"/>
  <p:tag name="TABLE_ENDDRAG_RECT" val="194*375*239*115"/>
</p:tagLst>
</file>

<file path=ppt/tags/tag32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7.xml><?xml version="1.0" encoding="utf-8"?>
<p:tagLst xmlns:p="http://schemas.openxmlformats.org/presentationml/2006/main">
  <p:tag name="TABLE_ENDDRAG_ORIGIN_RECT" val="239*115"/>
  <p:tag name="TABLE_ENDDRAG_RECT" val="194*375*239*115"/>
</p:tagLst>
</file>

<file path=ppt/tags/tag328.xml><?xml version="1.0" encoding="utf-8"?>
<p:tagLst xmlns:p="http://schemas.openxmlformats.org/presentationml/2006/main">
  <p:tag name="TABLE_ENDDRAG_ORIGIN_RECT" val="239*115"/>
  <p:tag name="TABLE_ENDDRAG_RECT" val="194*375*239*115"/>
</p:tagLst>
</file>

<file path=ppt/tags/tag32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4995</Words>
  <Application>WPS 演示</Application>
  <PresentationFormat>宽屏</PresentationFormat>
  <Paragraphs>555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汉仪旗黑-85S</vt:lpstr>
      <vt:lpstr>黑体</vt:lpstr>
      <vt:lpstr>Consolas</vt:lpstr>
      <vt:lpstr>Cambria Math</vt:lpstr>
      <vt:lpstr>MS Mincho</vt:lpstr>
      <vt:lpstr>Arial Unicode MS</vt:lpstr>
      <vt:lpstr>Calibri</vt:lpstr>
      <vt:lpstr>Segoe Print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输入输出函数</vt:lpstr>
      <vt:lpstr>转义字符</vt:lpstr>
      <vt:lpstr>printf()</vt:lpstr>
      <vt:lpstr>scanf()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表达式</vt:lpstr>
      <vt:lpstr>显式类型转换</vt:lpstr>
      <vt:lpstr>温度转换</vt:lpstr>
      <vt:lpstr>时间转换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82</cp:revision>
  <dcterms:created xsi:type="dcterms:W3CDTF">2022-11-17T03:47:00Z</dcterms:created>
  <dcterms:modified xsi:type="dcterms:W3CDTF">2022-11-28T03:36:45Z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