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9" r:id="rId4"/>
    <p:sldId id="265" r:id="rId6"/>
    <p:sldId id="271" r:id="rId7"/>
    <p:sldId id="274" r:id="rId8"/>
    <p:sldId id="275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3" r:id="rId25"/>
    <p:sldId id="294" r:id="rId26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1" Type="http://schemas.openxmlformats.org/officeDocument/2006/relationships/tags" Target="tags/tag308.xml"/><Relationship Id="rId30" Type="http://schemas.openxmlformats.org/officeDocument/2006/relationships/commentAuthors" Target="commentAuthors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8" Type="http://schemas.openxmlformats.org/officeDocument/2006/relationships/tags" Target="../tags/tag47.xml"/><Relationship Id="rId17" Type="http://schemas.openxmlformats.org/officeDocument/2006/relationships/tags" Target="../tags/tag46.xml"/><Relationship Id="rId16" Type="http://schemas.openxmlformats.org/officeDocument/2006/relationships/tags" Target="../tags/tag45.xml"/><Relationship Id="rId15" Type="http://schemas.openxmlformats.org/officeDocument/2006/relationships/tags" Target="../tags/tag44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9" Type="http://schemas.openxmlformats.org/officeDocument/2006/relationships/tags" Target="../tags/tag144.xml"/><Relationship Id="rId18" Type="http://schemas.openxmlformats.org/officeDocument/2006/relationships/tags" Target="../tags/tag143.xml"/><Relationship Id="rId17" Type="http://schemas.openxmlformats.org/officeDocument/2006/relationships/tags" Target="../tags/tag142.xml"/><Relationship Id="rId16" Type="http://schemas.openxmlformats.org/officeDocument/2006/relationships/tags" Target="../tags/tag141.xml"/><Relationship Id="rId15" Type="http://schemas.openxmlformats.org/officeDocument/2006/relationships/tags" Target="../tags/tag140.xml"/><Relationship Id="rId14" Type="http://schemas.openxmlformats.org/officeDocument/2006/relationships/tags" Target="../tags/tag139.xml"/><Relationship Id="rId13" Type="http://schemas.openxmlformats.org/officeDocument/2006/relationships/tags" Target="../tags/tag13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3" Type="http://schemas.openxmlformats.org/officeDocument/2006/relationships/tags" Target="../tags/tag188.xml"/><Relationship Id="rId12" Type="http://schemas.openxmlformats.org/officeDocument/2006/relationships/tags" Target="../tags/tag187.xml"/><Relationship Id="rId11" Type="http://schemas.openxmlformats.org/officeDocument/2006/relationships/tags" Target="../tags/tag186.xml"/><Relationship Id="rId10" Type="http://schemas.openxmlformats.org/officeDocument/2006/relationships/tags" Target="../tags/tag18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3" Type="http://schemas.openxmlformats.org/officeDocument/2006/relationships/tags" Target="../tags/tag200.xml"/><Relationship Id="rId12" Type="http://schemas.openxmlformats.org/officeDocument/2006/relationships/tags" Target="../tags/tag199.xml"/><Relationship Id="rId11" Type="http://schemas.openxmlformats.org/officeDocument/2006/relationships/tags" Target="../tags/tag198.xml"/><Relationship Id="rId10" Type="http://schemas.openxmlformats.org/officeDocument/2006/relationships/tags" Target="../tags/tag19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08.xml"/><Relationship Id="rId8" Type="http://schemas.openxmlformats.org/officeDocument/2006/relationships/tags" Target="../tags/tag207.xml"/><Relationship Id="rId7" Type="http://schemas.openxmlformats.org/officeDocument/2006/relationships/tags" Target="../tags/tag206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4" Type="http://schemas.openxmlformats.org/officeDocument/2006/relationships/tags" Target="../tags/tag213.xml"/><Relationship Id="rId13" Type="http://schemas.openxmlformats.org/officeDocument/2006/relationships/tags" Target="../tags/tag212.xml"/><Relationship Id="rId12" Type="http://schemas.openxmlformats.org/officeDocument/2006/relationships/tags" Target="../tags/tag211.xml"/><Relationship Id="rId11" Type="http://schemas.openxmlformats.org/officeDocument/2006/relationships/tags" Target="../tags/tag210.xml"/><Relationship Id="rId10" Type="http://schemas.openxmlformats.org/officeDocument/2006/relationships/tags" Target="../tags/tag20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21.xml"/><Relationship Id="rId8" Type="http://schemas.openxmlformats.org/officeDocument/2006/relationships/tags" Target="../tags/tag220.xml"/><Relationship Id="rId7" Type="http://schemas.openxmlformats.org/officeDocument/2006/relationships/tags" Target="../tags/tag219.xml"/><Relationship Id="rId6" Type="http://schemas.openxmlformats.org/officeDocument/2006/relationships/tags" Target="../tags/tag218.xml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0" Type="http://schemas.openxmlformats.org/officeDocument/2006/relationships/tags" Target="../tags/tag222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7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8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9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0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8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11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5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12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7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19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2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3"/>
            </p:custDataLst>
          </p:nvPr>
        </p:nvGrpSpPr>
        <p:grpSpPr>
          <a:xfrm rot="0"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>
            <p:custDataLst>
              <p:tags r:id="rId11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4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2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4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5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28.xml"/><Relationship Id="rId23" Type="http://schemas.openxmlformats.org/officeDocument/2006/relationships/tags" Target="../tags/tag227.xml"/><Relationship Id="rId22" Type="http://schemas.openxmlformats.org/officeDocument/2006/relationships/tags" Target="../tags/tag226.xml"/><Relationship Id="rId21" Type="http://schemas.openxmlformats.org/officeDocument/2006/relationships/tags" Target="../tags/tag225.xml"/><Relationship Id="rId20" Type="http://schemas.openxmlformats.org/officeDocument/2006/relationships/tags" Target="../tags/tag22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2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" Type="http://schemas.openxmlformats.org/officeDocument/2006/relationships/tags" Target="../tags/tag26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8.xml"/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" Type="http://schemas.openxmlformats.org/officeDocument/2006/relationships/tags" Target="../tags/tag27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8.xml"/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" Type="http://schemas.openxmlformats.org/officeDocument/2006/relationships/tags" Target="../tags/tag275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tags" Target="../tags/tag28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89.xml"/><Relationship Id="rId2" Type="http://schemas.openxmlformats.org/officeDocument/2006/relationships/tags" Target="../tags/tag288.xml"/><Relationship Id="rId1" Type="http://schemas.openxmlformats.org/officeDocument/2006/relationships/tags" Target="../tags/tag287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29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291.xml"/><Relationship Id="rId1" Type="http://schemas.openxmlformats.org/officeDocument/2006/relationships/tags" Target="../tags/tag290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95.xml"/><Relationship Id="rId2" Type="http://schemas.openxmlformats.org/officeDocument/2006/relationships/tags" Target="../tags/tag294.xml"/><Relationship Id="rId1" Type="http://schemas.openxmlformats.org/officeDocument/2006/relationships/tags" Target="../tags/tag29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tags" Target="../tags/tag23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00.xml"/><Relationship Id="rId4" Type="http://schemas.openxmlformats.org/officeDocument/2006/relationships/tags" Target="../tags/tag299.xml"/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" Type="http://schemas.openxmlformats.org/officeDocument/2006/relationships/tags" Target="../tags/tag296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303.xml"/><Relationship Id="rId2" Type="http://schemas.openxmlformats.org/officeDocument/2006/relationships/tags" Target="../tags/tag302.xml"/><Relationship Id="rId1" Type="http://schemas.openxmlformats.org/officeDocument/2006/relationships/tags" Target="../tags/tag301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07.xml"/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" Type="http://schemas.openxmlformats.org/officeDocument/2006/relationships/tags" Target="../tags/tag30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8.xml"/><Relationship Id="rId6" Type="http://schemas.openxmlformats.org/officeDocument/2006/relationships/tags" Target="../tags/tag239.xml"/><Relationship Id="rId5" Type="http://schemas.openxmlformats.org/officeDocument/2006/relationships/image" Target="../media/image1.png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2.xml"/><Relationship Id="rId3" Type="http://schemas.openxmlformats.org/officeDocument/2006/relationships/image" Target="../media/image2.png"/><Relationship Id="rId2" Type="http://schemas.openxmlformats.org/officeDocument/2006/relationships/tags" Target="../tags/tag241.xml"/><Relationship Id="rId1" Type="http://schemas.openxmlformats.org/officeDocument/2006/relationships/tags" Target="../tags/tag24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8.xml"/><Relationship Id="rId6" Type="http://schemas.openxmlformats.org/officeDocument/2006/relationships/tags" Target="../tags/tag251.xml"/><Relationship Id="rId5" Type="http://schemas.openxmlformats.org/officeDocument/2006/relationships/tags" Target="../tags/tag250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tags" Target="../tags/tag24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261.xml"/><Relationship Id="rId4" Type="http://schemas.openxmlformats.org/officeDocument/2006/relationships/image" Target="../media/image3.png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en-US" altLang="zh-CN" dirty="0"/>
              <a:t>Hello World!</a:t>
            </a:r>
            <a:endParaRPr lang="en-US" altLang="zh-CN" dirty="0"/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变量（</a:t>
            </a:r>
            <a:r>
              <a:rPr lang="en-US" altLang="zh-CN"/>
              <a:t>Variable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924560" y="1901825"/>
            <a:ext cx="6274435" cy="329374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变量是用来存储数据的内存空间，每个变量都有一个类型，变量中只能存储对应类型的数据。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变量的命名需要符合规范：</a:t>
            </a:r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1. 由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字母、数字和下划线</a:t>
            </a:r>
            <a:r>
              <a:rPr>
                <a:latin typeface="+mn-lt"/>
                <a:cs typeface="+mn-lt"/>
              </a:rPr>
              <a:t>组成，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不能以数字开头</a:t>
            </a:r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2. 不可以使用编程语言中预留的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关键字</a:t>
            </a:r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3. 使用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英语单词</a:t>
            </a:r>
            <a:r>
              <a:rPr>
                <a:latin typeface="+mn-lt"/>
                <a:cs typeface="+mn-lt"/>
              </a:rPr>
              <a:t>，顾名思义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533005" y="3106420"/>
            <a:ext cx="296037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wage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8232.56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关键字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1038860" y="1668780"/>
            <a:ext cx="10119995" cy="66992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关键字是编程语言内置的一些名称，具有特殊的用处和意义，因此不应该作为变量名，防止产生歧义。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1828800" y="2628900"/>
          <a:ext cx="853122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38100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关键字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auto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break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case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char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const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continue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default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do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double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else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enum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extern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float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for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goto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if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int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long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register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return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short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signed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sizeof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static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struct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switch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typedef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union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unsigned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void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volatile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while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inline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restrict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常量（</a:t>
            </a:r>
            <a:r>
              <a:rPr lang="en-US" altLang="zh-CN"/>
              <a:t>Constant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579755" y="2230120"/>
            <a:ext cx="5400675" cy="292100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变量的值在程序运行过程中可以修改，但有一些数据的值是固定的，为了防止这些数据被随意改动，可以将这些数据定义为常量。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在数据类型前加上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const</a:t>
            </a:r>
            <a:r>
              <a:rPr>
                <a:latin typeface="+mn-lt"/>
                <a:cs typeface="+mn-lt"/>
              </a:rPr>
              <a:t>关键字，即可定义常量，常量一般使用大写表示。如果在程序中尝试修改常量，将会报错。</a:t>
            </a:r>
            <a:endParaRPr>
              <a:latin typeface="+mn-lt"/>
              <a:cs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62750" y="2230120"/>
            <a:ext cx="411353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const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PI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3.1415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PI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6112510" y="5041265"/>
          <a:ext cx="58153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533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error: assignment of read-only variable "PI"</a:t>
                      </a: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输入输出函数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转义字符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2325370" y="1487170"/>
            <a:ext cx="7540625" cy="94424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printf()的功能是向屏幕输出指定格式的文本，但是有些需要输出的字符在编程语言中具有特殊含义，因此这些特殊的字符，需要经过转义后输出。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822960" y="2695575"/>
          <a:ext cx="4668520" cy="240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260"/>
                <a:gridCol w="2334260"/>
              </a:tblGrid>
              <a:tr h="40005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转义字符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\\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反斜杠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\'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单引号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\"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双引号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\n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换行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\t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制表符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379845" y="2880995"/>
            <a:ext cx="451612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"\"Hello\nWorld\""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7779385" y="5223510"/>
          <a:ext cx="1143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"Hello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World"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printf()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804545" y="1191895"/>
            <a:ext cx="7086600" cy="58991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在对变量的值进行输出时，需要在printf()中使用对应类型的占位符。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6948805" y="2009140"/>
          <a:ext cx="4668520" cy="240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260"/>
                <a:gridCol w="2334260"/>
              </a:tblGrid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数据类型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占位符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%d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%f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%f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%c</a:t>
                      </a:r>
                      <a:endParaRPr lang="en-US" altLang="zh-CN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688975" y="2009140"/>
            <a:ext cx="791083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length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width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area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area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length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width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"area = %d * %d = %.2f\n"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length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width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area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1905000" y="5651500"/>
          <a:ext cx="2991485" cy="38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48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area = 10 * 5 = 50.00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scanf()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579755" y="1492250"/>
            <a:ext cx="5703570" cy="45732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有时候一些数据需要从键盘输入，scanf()可以读取对应类型的数据，并赋值给相应的变量。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在被赋值的变量前需要使用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取地址符&amp;</a:t>
            </a:r>
            <a:r>
              <a:rPr>
                <a:latin typeface="+mn-lt"/>
                <a:cs typeface="+mn-lt"/>
              </a:rPr>
              <a:t>，因为scanf()需要将读取到的数据保存到该变量的内存地址中。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在使用scanf()，通常会使用printf()先输出一句提示信息，告诉用户需要输入什么数据。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头文件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math.h</a:t>
            </a:r>
            <a:r>
              <a:rPr>
                <a:latin typeface="+mn-lt"/>
                <a:cs typeface="+mn-lt"/>
              </a:rPr>
              <a:t>中定义了一些常用的数学函数，例如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pow(x, y)</a:t>
            </a:r>
            <a:r>
              <a:rPr>
                <a:latin typeface="+mn-lt"/>
                <a:cs typeface="+mn-lt"/>
              </a:rPr>
              <a:t>可用于计算</a:t>
            </a:r>
            <a:r>
              <a:rPr lang="en-US">
                <a:latin typeface="+mn-lt"/>
                <a:cs typeface="+mn-lt"/>
              </a:rPr>
              <a:t>x</a:t>
            </a:r>
            <a:r>
              <a:rPr>
                <a:latin typeface="+mn-lt"/>
                <a:cs typeface="+mn-lt"/>
              </a:rPr>
              <a:t>的</a:t>
            </a:r>
            <a:r>
              <a:rPr lang="en-US">
                <a:latin typeface="+mn-lt"/>
                <a:cs typeface="+mn-lt"/>
              </a:rPr>
              <a:t>y</a:t>
            </a:r>
            <a:r>
              <a:rPr>
                <a:latin typeface="+mn-lt"/>
                <a:cs typeface="+mn-lt"/>
              </a:rPr>
              <a:t>次方。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8006715" y="5715635"/>
          <a:ext cx="188087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870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radius: 5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area = 78.54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642735" y="1058545"/>
            <a:ext cx="504380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#include &lt;math.h&gt;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const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PI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3.14159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area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"radius: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"%lf"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area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PI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pow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"area = %.2f\n"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area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表达式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算术运算符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1071880" y="1492250"/>
            <a:ext cx="5703570" cy="45732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大部分编程语言中的除法与数学中的除法意义不同。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当相除的两个数都为整数时，那么就会进行整除运算，因此结果仍为整数，例如21 / 4 = 5。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如果相除的两个数中至少有一个为浮点数时，那么就会进行普通的除法运算，结果为浮点数，例如21.0 / 4 = 5.25</a:t>
            </a:r>
            <a:r>
              <a:rPr lang="zh-CN">
                <a:latin typeface="+mn-lt"/>
                <a:cs typeface="+mn-lt"/>
              </a:rPr>
              <a:t>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取模（modulo）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运算符%</a:t>
            </a:r>
            <a:r>
              <a:rPr>
                <a:latin typeface="+mn-lt"/>
                <a:cs typeface="+mn-lt"/>
              </a:rPr>
              <a:t>用于计算两个整数相除之后的余数，例如22 % 3 = 1、4 % 7 = 4。</a:t>
            </a:r>
            <a:endParaRPr>
              <a:latin typeface="+mn-lt"/>
              <a:cs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580" y="2735580"/>
            <a:ext cx="2270760" cy="20866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5765" y="2595245"/>
            <a:ext cx="663575" cy="6375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r>
              <a:rPr lang="zh-CN" altLang="en-US"/>
              <a:t>：逆序三位数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871855" y="1018540"/>
            <a:ext cx="10447655" cy="84899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输入一个正三位数（</a:t>
            </a:r>
            <a:r>
              <a:rPr lang="en-US" altLang="zh-CN">
                <a:latin typeface="+mn-lt"/>
                <a:cs typeface="+mn-lt"/>
              </a:rPr>
              <a:t>100~999</a:t>
            </a:r>
            <a:r>
              <a:rPr lang="zh-CN">
                <a:latin typeface="+mn-lt"/>
                <a:cs typeface="+mn-lt"/>
              </a:rPr>
              <a:t>），将这个三位数逆序输出。如果逆序后的数字以</a:t>
            </a:r>
            <a:r>
              <a:rPr lang="en-US" altLang="zh-CN"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开头，前面的</a:t>
            </a:r>
            <a:r>
              <a:rPr lang="en-US" altLang="zh-CN"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不输出。例如</a:t>
            </a:r>
            <a:r>
              <a:rPr lang="en-US" altLang="zh-CN">
                <a:latin typeface="+mn-lt"/>
                <a:cs typeface="+mn-lt"/>
              </a:rPr>
              <a:t>123→321</a:t>
            </a:r>
            <a:r>
              <a:rPr lang="zh-CN" altLang="en-US">
                <a:latin typeface="+mn-lt"/>
                <a:cs typeface="+mn-lt"/>
              </a:rPr>
              <a:t>、</a:t>
            </a:r>
            <a:r>
              <a:rPr lang="en-US" altLang="zh-CN">
                <a:latin typeface="+mn-lt"/>
                <a:cs typeface="+mn-lt"/>
              </a:rPr>
              <a:t>520→25</a:t>
            </a:r>
            <a:r>
              <a:rPr lang="zh-CN" altLang="en-US">
                <a:latin typeface="+mn-lt"/>
                <a:cs typeface="+mn-lt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359660" y="1808480"/>
            <a:ext cx="7471410" cy="4799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 3-digit integer: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a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b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"reversed: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Hello World!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复合运算符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40410" y="1218565"/>
            <a:ext cx="6443980" cy="24288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使用复合运算符可以使表达式更加简洁。例如a = a + b可以写成a += b，-=、*=、/=、%=等复合运算符的使用方式同理。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当需要给一个变量的值加/减1时，除了可以使用a += 1或a -= 1之外，还可以使用++或--运算符，但是++和--可以出现在变量之前或之后：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1628140" y="3812540"/>
          <a:ext cx="4668520" cy="200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805"/>
                <a:gridCol w="2926715"/>
              </a:tblGrid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表达式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含义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a++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执行完所在语句后自增1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++a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在执行所在语句前自增1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a--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执行完所在语句后自减1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--a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在执行所在语句前自减1</a:t>
                      </a:r>
                      <a:endParaRPr lang="en-US" altLang="zh-CN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7912735" y="1097280"/>
            <a:ext cx="3414395" cy="3692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--);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--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9366250" y="5032375"/>
          <a:ext cx="50673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730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10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12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12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10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5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隐式类型转换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1109980" y="1285240"/>
            <a:ext cx="9977120" cy="428688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在计算机计算的过程中，只有类型相同的数据才可以进行运算。例如整数+整数、浮点数/浮点数等。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但是很多时候，我们仍然可以对不同类型的数据进行运算，而并不会产生错误，例如整数+浮点数。这是由于编译器会自动进行类型转换。在整数+浮点数的例子中，编译器会将整数转换为浮点数，这样就可以进行运算了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编译器选择将整数转换为浮点数，而不是将浮点数转换为整数的原因在于，浮点数相比整数能够表示的范围更大。例如整数8可以使用8.0表示，而浮点数9.28变为整数9后就会丢失精度。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隐式类型转换最常见的情形就是除法运算，这也是导致整数/整数=整数、整数/浮点数=浮点数的原因。</a:t>
            </a:r>
            <a:endParaRPr>
              <a:latin typeface="+mn-lt"/>
              <a:cs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显式类型转换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1109980" y="1285240"/>
            <a:ext cx="7946390" cy="64389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有些时候编译器无法自动进行类型转换，这时就需要我们手动地强制类型转换。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212465" y="2104390"/>
            <a:ext cx="577215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total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821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average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total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"average = %.2f\n"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average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5673725" y="5250180"/>
          <a:ext cx="844550" cy="38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550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82.10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编程语言（</a:t>
            </a:r>
            <a:r>
              <a:rPr lang="en-US" altLang="zh-CN"/>
              <a:t>Programming Language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572135" y="4817110"/>
            <a:ext cx="5342255" cy="125857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程序是为了让计算机去解决某些问题，它由一系列指令构成。但是计算机并不能理解人类的语言，即使是最简单的，例如</a:t>
            </a:r>
            <a:r>
              <a:rPr lang="en-US" altLang="zh-CN">
                <a:latin typeface="+mn-lt"/>
                <a:cs typeface="+mn-lt"/>
              </a:rPr>
              <a:t>“</a:t>
            </a:r>
            <a:r>
              <a:rPr lang="zh-CN" altLang="en-US">
                <a:latin typeface="+mn-lt"/>
                <a:cs typeface="+mn-lt"/>
              </a:rPr>
              <a:t>计算一下1+2是多少</a:t>
            </a:r>
            <a:r>
              <a:rPr lang="en-US" altLang="zh-CN">
                <a:latin typeface="+mn-lt"/>
                <a:cs typeface="+mn-lt"/>
              </a:rPr>
              <a:t>”</a:t>
            </a:r>
            <a:r>
              <a:rPr lang="zh-CN" altLang="en-US">
                <a:latin typeface="+mn-lt"/>
                <a:cs typeface="+mn-lt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3"/>
            </p:custDataLst>
          </p:nvPr>
        </p:nvSpPr>
        <p:spPr>
          <a:xfrm>
            <a:off x="6249670" y="4817110"/>
            <a:ext cx="5367655" cy="125793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计算机采用的是二进制（binary），也就是只能够理解0和1，因此编程语言用于作为人类与计算机之间沟通的桥梁。</a:t>
            </a:r>
            <a:endParaRPr lang="zh-CN" altLang="en-US">
              <a:latin typeface="+mn-lt"/>
              <a:cs typeface="+mn-lt"/>
            </a:endParaRPr>
          </a:p>
        </p:txBody>
      </p:sp>
      <p:pic>
        <p:nvPicPr>
          <p:cNvPr id="3" name="图片 2" descr="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120390" y="1159510"/>
            <a:ext cx="5951220" cy="329946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编程语言（</a:t>
            </a:r>
            <a:r>
              <a:rPr lang="en-US" altLang="zh-CN"/>
              <a:t>Programming Language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579755" y="2773680"/>
            <a:ext cx="5503545" cy="214312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通过使用编程语言来描述解决问题的步骤，从而让计算机一步一步去执行。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流程图（flow chat）成为了一种程序的图形化表示方式。</a:t>
            </a:r>
            <a:endParaRPr>
              <a:latin typeface="+mn-lt"/>
              <a:cs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190" y="1428115"/>
            <a:ext cx="3930650" cy="48348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Hello World!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316230" y="1171575"/>
            <a:ext cx="7664450" cy="540385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Hello World是学习编程的第一个程序，它的作用是向屏幕输出"Hello World!"。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#include &lt;stdio.h&gt;</a:t>
            </a:r>
            <a:r>
              <a:rPr lang="zh-CN">
                <a:latin typeface="+mn-lt"/>
                <a:cs typeface="+mn-lt"/>
              </a:rPr>
              <a:t>：</a:t>
            </a:r>
            <a:r>
              <a:rPr>
                <a:latin typeface="+mn-lt"/>
                <a:cs typeface="+mn-lt"/>
              </a:rPr>
              <a:t>标准输入输出库（standard input/output library</a:t>
            </a:r>
            <a:r>
              <a:rPr lang="zh-CN">
                <a:latin typeface="+mn-lt"/>
                <a:cs typeface="+mn-lt"/>
              </a:rPr>
              <a:t>）</a:t>
            </a:r>
            <a:endParaRPr lang="zh-CN"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main()</a:t>
            </a:r>
            <a:r>
              <a:rPr lang="zh-CN">
                <a:latin typeface="+mn-lt"/>
                <a:cs typeface="+mn-lt"/>
              </a:rPr>
              <a:t>：</a:t>
            </a:r>
            <a:r>
              <a:rPr>
                <a:latin typeface="+mn-lt"/>
                <a:cs typeface="+mn-lt"/>
              </a:rPr>
              <a:t>程序入口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printf()</a:t>
            </a:r>
            <a:r>
              <a:rPr lang="zh-CN">
                <a:latin typeface="+mn-lt"/>
                <a:cs typeface="+mn-lt"/>
              </a:rPr>
              <a:t>：</a:t>
            </a:r>
            <a:r>
              <a:rPr>
                <a:latin typeface="+mn-lt"/>
                <a:cs typeface="+mn-lt"/>
              </a:rPr>
              <a:t>在屏幕上输出一个字符串（string），其中\n表示换行符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分号</a:t>
            </a:r>
            <a:r>
              <a:rPr lang="zh-CN">
                <a:latin typeface="+mn-lt"/>
                <a:cs typeface="+mn-lt"/>
              </a:rPr>
              <a:t>：</a:t>
            </a:r>
            <a:r>
              <a:rPr>
                <a:latin typeface="+mn-lt"/>
                <a:cs typeface="+mn-lt"/>
              </a:rPr>
              <a:t>表示语句的结束，注意不要使用中文的分号。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return 0</a:t>
            </a:r>
            <a:r>
              <a:rPr lang="zh-CN">
                <a:latin typeface="+mn-lt"/>
                <a:cs typeface="+mn-lt"/>
              </a:rPr>
              <a:t>：</a:t>
            </a:r>
            <a:r>
              <a:rPr>
                <a:latin typeface="+mn-lt"/>
                <a:cs typeface="+mn-lt"/>
              </a:rPr>
              <a:t>main()运行结束，返回值为0，一般返回0用于表示程序正常结束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068945" y="2858770"/>
            <a:ext cx="374142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ym typeface="+mn-ea"/>
              </a:rPr>
              <a:t>Hello World!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1701800" y="5862320"/>
            <a:ext cx="8788400" cy="48768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不同编程语言的Hello World写法大同小异，可以看出编程语言的基本结构是相似的。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76250" y="1831975"/>
            <a:ext cx="469519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#include &lt;iostream&gt;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using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namespace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std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cout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&lt;&lt;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World!"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&lt;&lt;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endl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72505" y="2160270"/>
            <a:ext cx="574738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public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class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HelloWorld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public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static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void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String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[]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args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    System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.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out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.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println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1045" y="4953635"/>
            <a:ext cx="28225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880088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print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sp>
        <p:nvSpPr>
          <p:cNvPr id="8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990090" y="1108710"/>
            <a:ext cx="1190625" cy="4876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>
                <a:latin typeface="+mn-lt"/>
                <a:cs typeface="+mn-lt"/>
              </a:rPr>
              <a:t>C++</a:t>
            </a:r>
            <a:endParaRPr lang="en-US" sz="2200" b="1">
              <a:latin typeface="+mn-lt"/>
              <a:cs typeface="+mn-lt"/>
            </a:endParaRPr>
          </a:p>
        </p:txBody>
      </p:sp>
      <p:sp>
        <p:nvSpPr>
          <p:cNvPr id="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198485" y="1108710"/>
            <a:ext cx="1190625" cy="4876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>
                <a:latin typeface="+mn-lt"/>
                <a:cs typeface="+mn-lt"/>
              </a:rPr>
              <a:t>Java</a:t>
            </a:r>
            <a:endParaRPr lang="en-US" sz="2200" b="1">
              <a:latin typeface="+mn-lt"/>
              <a:cs typeface="+mn-lt"/>
            </a:endParaRPr>
          </a:p>
        </p:txBody>
      </p:sp>
      <p:sp>
        <p:nvSpPr>
          <p:cNvPr id="1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174615" y="4200525"/>
            <a:ext cx="1362710" cy="4876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>
                <a:latin typeface="+mn-lt"/>
                <a:cs typeface="+mn-lt"/>
              </a:rPr>
              <a:t>Python</a:t>
            </a:r>
            <a:endParaRPr lang="en-US" sz="2200" b="1">
              <a:latin typeface="+mn-lt"/>
              <a:cs typeface="+mn-lt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注释（</a:t>
            </a:r>
            <a:r>
              <a:rPr lang="en-US" altLang="zh-CN"/>
              <a:t>Comment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408305" y="2246630"/>
            <a:ext cx="5990590" cy="333502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注释就是对代码的解释和说明，它并不会程序所执行。注释能提高程序的可读性，让人更加容易了解代码的功能。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注释一般分为单行注释和多行注释：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1. 单行注释：以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//</a:t>
            </a:r>
            <a:r>
              <a:rPr>
                <a:latin typeface="+mn-lt"/>
                <a:cs typeface="+mn-lt"/>
              </a:rPr>
              <a:t>开头，该行之后的内容视为注释。</a:t>
            </a:r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2. 多行注释：以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/*</a:t>
            </a:r>
            <a:r>
              <a:rPr>
                <a:latin typeface="+mn-lt"/>
                <a:cs typeface="+mn-lt"/>
              </a:rPr>
              <a:t>开头，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*/</a:t>
            </a:r>
            <a:r>
              <a:rPr>
                <a:latin typeface="+mn-lt"/>
                <a:cs typeface="+mn-lt"/>
              </a:rPr>
              <a:t>结束，中间的内容视为注释。</a:t>
            </a:r>
            <a:endParaRPr>
              <a:latin typeface="+mn-lt"/>
              <a:cs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39560" y="2166620"/>
            <a:ext cx="497776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/* * Author: Terry * Date: 2022/11/16 */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</a:t>
            </a:r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#include &lt;stdio.h&gt;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// header file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27145" cy="939165"/>
          </a:xfrm>
        </p:spPr>
        <p:txBody>
          <a:bodyPr/>
          <a:lstStyle/>
          <a:p>
            <a:pPr algn="ctr"/>
            <a:r>
              <a:rPr lang="zh-CN" altLang="en-US" dirty="0"/>
              <a:t>数据类型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数据类型（</a:t>
            </a:r>
            <a:r>
              <a:rPr lang="en-US" altLang="zh-CN"/>
              <a:t>Data Types</a:t>
            </a:r>
            <a:r>
              <a:rPr lang="zh-CN" altLang="en-US"/>
              <a:t>）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/>
              <p:nvPr>
                <p:custDataLst>
                  <p:tags r:id="rId2"/>
                </p:custDataLst>
              </p:nvPr>
            </p:nvGraphicFramePr>
            <p:xfrm>
              <a:off x="1582420" y="1700530"/>
              <a:ext cx="8772525" cy="39484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8295"/>
                    <a:gridCol w="1993265"/>
                    <a:gridCol w="1807845"/>
                    <a:gridCol w="3373120"/>
                  </a:tblGrid>
                  <a:tr h="50673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类别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数据类型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大小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取值范围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</a:tr>
                  <a:tr h="405130">
                    <a:tc rowSpan="4"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整型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short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15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15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zh-CN" i="1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</a:tr>
                  <a:tr h="405765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</a:tr>
                  <a:tr h="405765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long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</a:tr>
                  <a:tr h="405130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long long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63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63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</a:tr>
                  <a:tr h="707390">
                    <a:tc rowSpan="2"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浮点型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float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.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×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38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.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</a:tr>
                  <a:tr h="706755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double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.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×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308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.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308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</a:tr>
                  <a:tr h="405765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字符型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char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128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127</m:t>
                                </m:r>
                              </m:oMath>
                            </m:oMathPara>
                          </a14:m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/>
              <p:nvPr>
                <p:custDataLst>
                  <p:tags r:id="rId3"/>
                </p:custDataLst>
              </p:nvPr>
            </p:nvGraphicFramePr>
            <p:xfrm>
              <a:off x="1582420" y="1700530"/>
              <a:ext cx="8772525" cy="39484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8295"/>
                    <a:gridCol w="1993265"/>
                    <a:gridCol w="1807845"/>
                    <a:gridCol w="3373120"/>
                  </a:tblGrid>
                  <a:tr h="50673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类别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数据类型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大小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取值范围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</a:tr>
                  <a:tr h="405130">
                    <a:tc rowSpan="4"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整型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short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4"/>
                        </a:blipFill>
                      </a:tcPr>
                    </a:tc>
                  </a:tr>
                  <a:tr h="405765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4"/>
                        </a:blipFill>
                      </a:tcPr>
                    </a:tc>
                  </a:tr>
                  <a:tr h="405765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long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4"/>
                        </a:blipFill>
                      </a:tcPr>
                    </a:tc>
                  </a:tr>
                  <a:tr h="405130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long long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4"/>
                        </a:blipFill>
                      </a:tcPr>
                    </a:tc>
                  </a:tr>
                  <a:tr h="707390">
                    <a:tc rowSpan="2"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浮点型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float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4"/>
                        </a:blipFill>
                      </a:tcPr>
                    </a:tc>
                  </a:tr>
                  <a:tr h="706755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double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4"/>
                        </a:blipFill>
                      </a:tcPr>
                    </a:tc>
                  </a:tr>
                  <a:tr h="405765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字符型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char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4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5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1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229.xml><?xml version="1.0" encoding="utf-8"?>
<p:tagLst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1.xml><?xml version="1.0" encoding="utf-8"?>
<p:tagLst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3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4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82_13*f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8.xml><?xml version="1.0" encoding="utf-8"?>
<p:tagLst xmlns:p="http://schemas.openxmlformats.org/presentationml/2006/main">
  <p:tag name="KSO_WM_UNIT_PLACING_PICTURE_USER_VIEWPORT" val="{&quot;height&quot;:5196,&quot;width&quot;:9372}"/>
</p:tagLst>
</file>

<file path=ppt/tags/tag239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5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1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3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4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6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57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5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9.xml><?xml version="1.0" encoding="utf-8"?>
<p:tagLst xmlns:p="http://schemas.openxmlformats.org/presentationml/2006/main">
  <p:tag name="KSO_WM_UNIT_TABLE_BEAUTIFY" val="smartTable{0e8ffc68-d13e-4824-bd28-e9d52715b0fc}"/>
  <p:tag name="TABLE_ENDDRAG_ORIGIN_RECT" val="652*302"/>
  <p:tag name="TABLE_ENDDRAG_RECT" val="68*152*652*30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TABLE_BEAUTIFY" val="smartTable{0e8ffc68-d13e-4824-bd28-e9d52715b0fc}"/>
  <p:tag name="TABLE_ENDDRAG_ORIGIN_RECT" val="652*302"/>
  <p:tag name="TABLE_ENDDRAG_RECT" val="68*152*652*302"/>
</p:tagLst>
</file>

<file path=ppt/tags/tag261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3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4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7.xml><?xml version="1.0" encoding="utf-8"?>
<p:tagLst xmlns:p="http://schemas.openxmlformats.org/presentationml/2006/main">
  <p:tag name="KSO_WM_UNIT_TABLE_BEAUTIFY" val="smartTable{a3f33215-2c3c-463f-a78f-52c86657b92f}"/>
</p:tagLst>
</file>

<file path=ppt/tags/tag268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1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3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4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7.xml><?xml version="1.0" encoding="utf-8"?>
<p:tagLst xmlns:p="http://schemas.openxmlformats.org/presentationml/2006/main">
  <p:tag name="KSO_WM_UNIT_TABLE_BEAUTIFY" val="smartTable{4fb92924-1101-4f54-b68a-719812bf7988}"/>
  <p:tag name="TABLE_ENDDRAG_ORIGIN_RECT" val="90*50"/>
  <p:tag name="TABLE_ENDDRAG_RECT" val="593*412*90*50"/>
</p:tagLst>
</file>

<file path=ppt/tags/tag278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1.xml><?xml version="1.0" encoding="utf-8"?>
<p:tagLst xmlns:p="http://schemas.openxmlformats.org/presentationml/2006/main">
  <p:tag name="KSO_WM_UNIT_TABLE_BEAUTIFY" val="smartTable{4fb92924-1101-4f54-b68a-719812bf7988}"/>
  <p:tag name="TABLE_ENDDRAG_ORIGIN_RECT" val="235*30"/>
  <p:tag name="TABLE_ENDDRAG_RECT" val="612*411*235*30"/>
</p:tagLst>
</file>

<file path=ppt/tags/tag28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5.xml><?xml version="1.0" encoding="utf-8"?>
<p:tagLst xmlns:p="http://schemas.openxmlformats.org/presentationml/2006/main">
  <p:tag name="TABLE_ENDDRAG_ORIGIN_RECT" val="148*50"/>
  <p:tag name="TABLE_ENDDRAG_RECT" val="150*445*148*50"/>
</p:tagLst>
</file>

<file path=ppt/tags/tag286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8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89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5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8.xml><?xml version="1.0" encoding="utf-8"?>
<p:tagLst xmlns:p="http://schemas.openxmlformats.org/presentationml/2006/main">
  <p:tag name="KSO_WM_UNIT_TABLE_BEAUTIFY" val="smartTable{4fb92924-1101-4f54-b68a-719812bf7988}"/>
  <p:tag name="TABLE_ENDDRAG_ORIGIN_RECT" val="235*30"/>
  <p:tag name="TABLE_ENDDRAG_RECT" val="612*411*235*30"/>
</p:tagLst>
</file>

<file path=ppt/tags/tag299.xml><?xml version="1.0" encoding="utf-8"?>
<p:tagLst xmlns:p="http://schemas.openxmlformats.org/presentationml/2006/main">
  <p:tag name="TABLE_ENDDRAG_ORIGIN_RECT" val="47*93"/>
  <p:tag name="TABLE_ENDDRAG_RECT" val="533*236*47*9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3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6.xml><?xml version="1.0" encoding="utf-8"?>
<p:tagLst xmlns:p="http://schemas.openxmlformats.org/presentationml/2006/main">
  <p:tag name="TABLE_ENDDRAG_ORIGIN_RECT" val="66*30"/>
  <p:tag name="TABLE_ENDDRAG_RECT" val="737*396*66*30"/>
</p:tagLst>
</file>

<file path=ppt/tags/tag307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8.xml><?xml version="1.0" encoding="utf-8"?>
<p:tagLst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4306</Words>
  <Application>WPS 演示</Application>
  <PresentationFormat>宽屏</PresentationFormat>
  <Paragraphs>494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汉仪旗黑-85S</vt:lpstr>
      <vt:lpstr>黑体</vt:lpstr>
      <vt:lpstr>Consolas</vt:lpstr>
      <vt:lpstr>Cambria Math</vt:lpstr>
      <vt:lpstr>MS Mincho</vt:lpstr>
      <vt:lpstr>Arial Unicode MS</vt:lpstr>
      <vt:lpstr>Calibri</vt:lpstr>
      <vt:lpstr>Segoe Print</vt:lpstr>
      <vt:lpstr>Office 主题</vt:lpstr>
      <vt:lpstr>2_Office 主题​​</vt:lpstr>
      <vt:lpstr>Hello World!</vt:lpstr>
      <vt:lpstr>Hello World!</vt:lpstr>
      <vt:lpstr>编程语言（Programming Language）</vt:lpstr>
      <vt:lpstr>编程语言（Programming Language）</vt:lpstr>
      <vt:lpstr>Hello World!</vt:lpstr>
      <vt:lpstr>Hello World!</vt:lpstr>
      <vt:lpstr>注释（Comment）</vt:lpstr>
      <vt:lpstr>数据类型</vt:lpstr>
      <vt:lpstr>数据结构（Data Types）</vt:lpstr>
      <vt:lpstr>变量（Variable）</vt:lpstr>
      <vt:lpstr>关键字</vt:lpstr>
      <vt:lpstr>常量（Constant）</vt:lpstr>
      <vt:lpstr>输入输出函数</vt:lpstr>
      <vt:lpstr>转义字符</vt:lpstr>
      <vt:lpstr>printf()</vt:lpstr>
      <vt:lpstr>scanf()</vt:lpstr>
      <vt:lpstr>输入输出函数</vt:lpstr>
      <vt:lpstr>scanf()</vt:lpstr>
      <vt:lpstr>scanf()</vt:lpstr>
      <vt:lpstr>算术运算符</vt:lpstr>
      <vt:lpstr>复合运算符</vt:lpstr>
      <vt:lpstr>隐式类型转换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极夜酱。</cp:lastModifiedBy>
  <cp:revision>71</cp:revision>
  <dcterms:created xsi:type="dcterms:W3CDTF">2022-11-17T03:47:00Z</dcterms:created>
  <dcterms:modified xsi:type="dcterms:W3CDTF">2022-11-17T14:38:12Z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