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3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5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6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7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8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59" r:id="rId3"/>
    <p:sldId id="265" r:id="rId4"/>
    <p:sldId id="295" r:id="rId5"/>
    <p:sldId id="634" r:id="rId6"/>
    <p:sldId id="635" r:id="rId7"/>
    <p:sldId id="636" r:id="rId8"/>
    <p:sldId id="637" r:id="rId9"/>
    <p:sldId id="638" r:id="rId10"/>
    <p:sldId id="640" r:id="rId11"/>
    <p:sldId id="641" r:id="rId12"/>
    <p:sldId id="632" r:id="rId13"/>
    <p:sldId id="63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3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5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6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2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1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2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4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指针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指针与数组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158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util</a:t>
            </a:r>
            <a:r>
              <a:rPr lang="zh-CN" altLang="en-US"/>
              <a:t>函数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0"/>
            <a:ext cx="8367395" cy="4819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在</a:t>
            </a:r>
            <a:r>
              <a:rPr lang="en-US" altLang="zh-CN">
                <a:latin typeface="+mn-lt"/>
                <a:cs typeface="+mn-lt"/>
              </a:rPr>
              <a:t>util.h</a:t>
            </a:r>
            <a:r>
              <a:rPr lang="zh-CN" altLang="en-US">
                <a:latin typeface="+mn-lt"/>
                <a:cs typeface="+mn-lt"/>
              </a:rPr>
              <a:t>和</a:t>
            </a:r>
            <a:r>
              <a:rPr lang="en-US" altLang="zh-CN">
                <a:latin typeface="+mn-lt"/>
                <a:cs typeface="+mn-lt"/>
              </a:rPr>
              <a:t>util.c</a:t>
            </a:r>
            <a:r>
              <a:rPr lang="zh-CN" altLang="en-US">
                <a:latin typeface="+mn-lt"/>
                <a:cs typeface="+mn-lt"/>
              </a:rPr>
              <a:t>文件中实现一些常用的工具函数，并在</a:t>
            </a:r>
            <a:r>
              <a:rPr lang="en-US" altLang="zh-CN">
                <a:latin typeface="+mn-lt"/>
                <a:cs typeface="+mn-lt"/>
              </a:rPr>
              <a:t>test_util.c</a:t>
            </a:r>
            <a:r>
              <a:rPr lang="zh-CN" altLang="en-US">
                <a:latin typeface="+mn-lt"/>
                <a:cs typeface="+mn-lt"/>
              </a:rPr>
              <a:t>中调用测试结果。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6802755" y="2025015"/>
          <a:ext cx="466026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Test data: 3.10 2.80 1.30 4.70 5.60 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Max = 5.60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 = 1.30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17.50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= 3.50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0.1 + 0.2 == 0.3? false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double_equal(0.1 + 0.2, 0.3)? true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99770" y="2025015"/>
            <a:ext cx="590486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bool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double_equal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99770" y="5020310"/>
            <a:ext cx="9815195" cy="10007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计算机中，由于精度原因，浮点数之间不能直接用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==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判断相等。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因此，判断两个浮点数相等的常用方法是，如果它们的差的绝对值足够小，就认为它们是相等的。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指针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</a:t>
            </a:r>
            <a:r>
              <a:t>（</a:t>
            </a:r>
            <a:r>
              <a:rPr lang="en-US"/>
              <a:t>P</a:t>
            </a:r>
            <a:r>
              <a:rPr lang="en-US" altLang="zh-CN"/>
              <a:t>ointer</a:t>
            </a:r>
            <a:r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10429059" cy="3098984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每个变量都会在内存中占用一定的空间，不同类型的变量占用的空间大小也不同。每个空间都有一个地址，一般采用</a:t>
            </a:r>
            <a:r>
              <a:rPr lang="zh-CN" altLang="en-US">
                <a:solidFill>
                  <a:srgbClr val="FF0000"/>
                </a:solidFill>
                <a:effectLst/>
                <a:latin typeface="+mn-lt"/>
              </a:rPr>
              <a:t>十六进制</a:t>
            </a: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表示，如</a:t>
            </a:r>
            <a:r>
              <a:rPr lang="en-US" altLang="zh-CN">
                <a:solidFill>
                  <a:schemeClr val="tx1"/>
                </a:solidFill>
                <a:effectLst/>
                <a:latin typeface="+mn-lt"/>
              </a:rPr>
              <a:t>0x0060FEFC</a:t>
            </a: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有时候需要通过变量的</a:t>
            </a:r>
            <a:r>
              <a:rPr lang="zh-CN" altLang="en-US">
                <a:solidFill>
                  <a:srgbClr val="FF0000"/>
                </a:solidFill>
                <a:effectLst/>
                <a:latin typeface="+mn-lt"/>
              </a:rPr>
              <a:t>地址</a:t>
            </a: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对变量进行操作，这时候就需要将变量的地址保存起来，保存地址的变量就成为指针。</a:t>
            </a:r>
            <a:endParaRPr lang="en-US" altLang="zh-CN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用于声明一个指针变量，例如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 *p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表示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是一个指针，指向一个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类型的变量的地址。通过取地址运算符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&amp;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可以获取变量的地址，占位符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%p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能够以十六进制的形式输出地址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。</a:t>
            </a:r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E071C44-B7B4-E043-C0F3-DE1FB5BD53CF}"/>
              </a:ext>
            </a:extLst>
          </p:cNvPr>
          <p:cNvSpPr/>
          <p:nvPr/>
        </p:nvSpPr>
        <p:spPr>
          <a:xfrm>
            <a:off x="6786282" y="4895922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7246AD-659A-9E70-D560-E22C39146109}"/>
              </a:ext>
            </a:extLst>
          </p:cNvPr>
          <p:cNvSpPr/>
          <p:nvPr/>
        </p:nvSpPr>
        <p:spPr>
          <a:xfrm>
            <a:off x="4455840" y="4856700"/>
            <a:ext cx="690283" cy="653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BD9AA9-C7C6-6415-334A-9215C881CD10}"/>
              </a:ext>
            </a:extLst>
          </p:cNvPr>
          <p:cNvSpPr txBox="1"/>
          <p:nvPr/>
        </p:nvSpPr>
        <p:spPr>
          <a:xfrm>
            <a:off x="6871447" y="4518146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10F5FE-4E35-97D9-9519-D98F6C094F7F}"/>
              </a:ext>
            </a:extLst>
          </p:cNvPr>
          <p:cNvSpPr txBox="1"/>
          <p:nvPr/>
        </p:nvSpPr>
        <p:spPr>
          <a:xfrm>
            <a:off x="4455840" y="4518146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</a:t>
            </a:r>
            <a:endParaRPr lang="zh-CN" altLang="en-US" sz="16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A2D4B0-1ECA-8C9B-5192-894608DAA624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>
            <a:off x="5146123" y="5182793"/>
            <a:ext cx="1640159" cy="5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BD23C1F-CD8B-1CCD-2D3E-7811A962170A}"/>
              </a:ext>
            </a:extLst>
          </p:cNvPr>
          <p:cNvSpPr txBox="1"/>
          <p:nvPr/>
        </p:nvSpPr>
        <p:spPr>
          <a:xfrm>
            <a:off x="4110889" y="5516267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0x0060FEFC</a:t>
            </a:r>
            <a:endParaRPr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097B83-18CD-DC27-214A-BF821FC32227}"/>
              </a:ext>
            </a:extLst>
          </p:cNvPr>
          <p:cNvSpPr txBox="1"/>
          <p:nvPr/>
        </p:nvSpPr>
        <p:spPr>
          <a:xfrm>
            <a:off x="6383061" y="5516267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0x0060FEF8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</a:t>
            </a:r>
            <a:r>
              <a:t>（</a:t>
            </a:r>
            <a:r>
              <a:rPr lang="en-US"/>
              <a:t>P</a:t>
            </a:r>
            <a:r>
              <a:rPr lang="en-US" altLang="zh-CN"/>
              <a:t>ointer</a:t>
            </a:r>
            <a:r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4754401" cy="139860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既然指针保存了另一个变量的地址，那么通过指针就可以访问到那个变量上的数据。在指针变量前使用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运算符，就可以获取到指针所指向的变量的值。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E071C44-B7B4-E043-C0F3-DE1FB5BD53CF}"/>
              </a:ext>
            </a:extLst>
          </p:cNvPr>
          <p:cNvSpPr/>
          <p:nvPr/>
        </p:nvSpPr>
        <p:spPr>
          <a:xfrm>
            <a:off x="3634565" y="2995022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7246AD-659A-9E70-D560-E22C39146109}"/>
              </a:ext>
            </a:extLst>
          </p:cNvPr>
          <p:cNvSpPr/>
          <p:nvPr/>
        </p:nvSpPr>
        <p:spPr>
          <a:xfrm>
            <a:off x="1304123" y="2955800"/>
            <a:ext cx="690283" cy="653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BD9AA9-C7C6-6415-334A-9215C881CD10}"/>
              </a:ext>
            </a:extLst>
          </p:cNvPr>
          <p:cNvSpPr txBox="1"/>
          <p:nvPr/>
        </p:nvSpPr>
        <p:spPr>
          <a:xfrm>
            <a:off x="3719730" y="2617246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10F5FE-4E35-97D9-9519-D98F6C094F7F}"/>
              </a:ext>
            </a:extLst>
          </p:cNvPr>
          <p:cNvSpPr txBox="1"/>
          <p:nvPr/>
        </p:nvSpPr>
        <p:spPr>
          <a:xfrm>
            <a:off x="1304123" y="2617246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</a:t>
            </a:r>
            <a:endParaRPr lang="zh-CN" altLang="en-US" sz="16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A2D4B0-1ECA-8C9B-5192-894608DAA624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>
            <a:off x="1994406" y="3281893"/>
            <a:ext cx="1640159" cy="5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BD23C1F-CD8B-1CCD-2D3E-7811A962170A}"/>
              </a:ext>
            </a:extLst>
          </p:cNvPr>
          <p:cNvSpPr txBox="1"/>
          <p:nvPr/>
        </p:nvSpPr>
        <p:spPr>
          <a:xfrm>
            <a:off x="959172" y="3615367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0x0060FEFC</a:t>
            </a:r>
            <a:endParaRPr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097B83-18CD-DC27-214A-BF821FC32227}"/>
              </a:ext>
            </a:extLst>
          </p:cNvPr>
          <p:cNvSpPr txBox="1"/>
          <p:nvPr/>
        </p:nvSpPr>
        <p:spPr>
          <a:xfrm>
            <a:off x="3231344" y="3615367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0x0060FEF8</a:t>
            </a:r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7AED68-D5F9-852C-2BB1-584ABFA229AA}"/>
              </a:ext>
            </a:extLst>
          </p:cNvPr>
          <p:cNvSpPr txBox="1"/>
          <p:nvPr/>
        </p:nvSpPr>
        <p:spPr>
          <a:xfrm>
            <a:off x="5503516" y="1276265"/>
            <a:ext cx="613286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data: %d\n"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data: %p\n"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p: %p\n"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p: %p\n"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 pointed by p: %d\n"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data: %d\n"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 pointed by p: %d\n"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52550C6-A759-198A-EBDE-88779709648A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93944923"/>
              </p:ext>
            </p:extLst>
          </p:nvPr>
        </p:nvGraphicFramePr>
        <p:xfrm>
          <a:off x="1304123" y="4015852"/>
          <a:ext cx="290418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45">
                <a:tc>
                  <a:txBody>
                    <a:bodyPr/>
                    <a:lstStyle/>
                    <a:p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data: 3</a:t>
                      </a:r>
                    </a:p>
                    <a:p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data: 000000000061FE1C</a:t>
                      </a:r>
                    </a:p>
                    <a:p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p: 000000000061FE1C     </a:t>
                      </a:r>
                    </a:p>
                    <a:p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p: 000000000061FE10   </a:t>
                      </a:r>
                    </a:p>
                    <a:p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 pointed by p: 3</a:t>
                      </a:r>
                    </a:p>
                    <a:p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data: 5</a:t>
                      </a:r>
                    </a:p>
                    <a:p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 pointed by p: 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756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</a:t>
            </a:r>
            <a:r>
              <a:t>（</a:t>
            </a:r>
            <a:r>
              <a:rPr lang="en-US"/>
              <a:t>P</a:t>
            </a:r>
            <a:r>
              <a:rPr lang="en-US" altLang="zh-CN"/>
              <a:t>ointer</a:t>
            </a:r>
            <a:r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39"/>
            <a:ext cx="5014376" cy="356851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为什么不直接修改变量的值，还要多此一举通过指针修改呢？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例如需要实现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用于交换两个变量的值，由于传递参数是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按值传递（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pass by value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所以交换的仅仅只是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中局部变量的值。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这种情况下就需要使用指针，将需要交换的变量的地址传递给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，然后在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中交换这两个地址上的值。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8A8ED8-1F9C-A43A-D4F2-7ECC636B8E6A}"/>
              </a:ext>
            </a:extLst>
          </p:cNvPr>
          <p:cNvSpPr txBox="1"/>
          <p:nvPr/>
        </p:nvSpPr>
        <p:spPr>
          <a:xfrm>
            <a:off x="6033247" y="1218639"/>
            <a:ext cx="592567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swap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"Before: a = %d, b = %d\n"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swap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(&amp;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"After: a = %d, b = %d\n"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001ECB0-5185-4E6A-F73D-7C8D1A20F98D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10850744"/>
              </p:ext>
            </p:extLst>
          </p:nvPr>
        </p:nvGraphicFramePr>
        <p:xfrm>
          <a:off x="7835719" y="5639361"/>
          <a:ext cx="1976959" cy="592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Before: a = 3, b = 5</a:t>
                      </a:r>
                    </a:p>
                    <a:p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After: a = 5, b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773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：交换</a:t>
            </a:r>
            <a:endParaRPr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8A8ED8-1F9C-A43A-D4F2-7ECC636B8E6A}"/>
              </a:ext>
            </a:extLst>
          </p:cNvPr>
          <p:cNvSpPr txBox="1"/>
          <p:nvPr/>
        </p:nvSpPr>
        <p:spPr>
          <a:xfrm>
            <a:off x="568131" y="1289953"/>
            <a:ext cx="592567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swap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"Before: a = %d, b = %d\n"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swap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(&amp;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"After: a = %d, b = %d\n"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B05475-9EEF-C4A2-3F21-BE618A0F19DA}"/>
              </a:ext>
            </a:extLst>
          </p:cNvPr>
          <p:cNvSpPr/>
          <p:nvPr/>
        </p:nvSpPr>
        <p:spPr>
          <a:xfrm>
            <a:off x="7924800" y="1727495"/>
            <a:ext cx="2554941" cy="13626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57FD3-76F7-F8FD-423B-C2BE76A7B628}"/>
              </a:ext>
            </a:extLst>
          </p:cNvPr>
          <p:cNvSpPr/>
          <p:nvPr/>
        </p:nvSpPr>
        <p:spPr>
          <a:xfrm>
            <a:off x="7924799" y="4138061"/>
            <a:ext cx="2554941" cy="13626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35EC2E-4D15-4C85-BE87-7D190FA9380A}"/>
              </a:ext>
            </a:extLst>
          </p:cNvPr>
          <p:cNvSpPr txBox="1"/>
          <p:nvPr/>
        </p:nvSpPr>
        <p:spPr>
          <a:xfrm>
            <a:off x="8857127" y="1357304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main</a:t>
            </a:r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532EE-D559-1FAC-6668-ECEEC593548A}"/>
              </a:ext>
            </a:extLst>
          </p:cNvPr>
          <p:cNvSpPr txBox="1"/>
          <p:nvPr/>
        </p:nvSpPr>
        <p:spPr>
          <a:xfrm>
            <a:off x="8857127" y="5500696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swap</a:t>
            </a:r>
            <a:endParaRPr lang="zh-CN" altLang="en-US" sz="16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A36082-6C3A-36B6-D2A8-0B4708B26BDD}"/>
              </a:ext>
            </a:extLst>
          </p:cNvPr>
          <p:cNvSpPr/>
          <p:nvPr/>
        </p:nvSpPr>
        <p:spPr>
          <a:xfrm>
            <a:off x="8283386" y="2274342"/>
            <a:ext cx="573741" cy="5585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901353-752A-2DB1-F57C-3F03DEF8C2A2}"/>
              </a:ext>
            </a:extLst>
          </p:cNvPr>
          <p:cNvSpPr/>
          <p:nvPr/>
        </p:nvSpPr>
        <p:spPr>
          <a:xfrm>
            <a:off x="9511549" y="2274342"/>
            <a:ext cx="573741" cy="5585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A1ACF7-B220-301C-319E-10C8596EE412}"/>
              </a:ext>
            </a:extLst>
          </p:cNvPr>
          <p:cNvSpPr txBox="1"/>
          <p:nvPr/>
        </p:nvSpPr>
        <p:spPr>
          <a:xfrm>
            <a:off x="8225114" y="1953101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59F7D2-2FE7-DC71-7BEA-EB3C4A9EF60A}"/>
              </a:ext>
            </a:extLst>
          </p:cNvPr>
          <p:cNvSpPr txBox="1"/>
          <p:nvPr/>
        </p:nvSpPr>
        <p:spPr>
          <a:xfrm>
            <a:off x="9453277" y="1935788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b</a:t>
            </a:r>
            <a:endParaRPr lang="zh-CN" altLang="en-US" sz="160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815752A-121D-D2CE-A2CB-17ACC1567E20}"/>
              </a:ext>
            </a:extLst>
          </p:cNvPr>
          <p:cNvSpPr/>
          <p:nvPr/>
        </p:nvSpPr>
        <p:spPr>
          <a:xfrm>
            <a:off x="8283384" y="437596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6BE3AF7-5CE5-21A3-E817-115116E12953}"/>
              </a:ext>
            </a:extLst>
          </p:cNvPr>
          <p:cNvSpPr/>
          <p:nvPr/>
        </p:nvSpPr>
        <p:spPr>
          <a:xfrm>
            <a:off x="9511547" y="437596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84C765-E114-8EFE-8FED-F1F7F6D7C625}"/>
              </a:ext>
            </a:extLst>
          </p:cNvPr>
          <p:cNvSpPr txBox="1"/>
          <p:nvPr/>
        </p:nvSpPr>
        <p:spPr>
          <a:xfrm>
            <a:off x="8170187" y="4949710"/>
            <a:ext cx="79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data1</a:t>
            </a:r>
            <a:endParaRPr lang="zh-CN" altLang="en-US" sz="16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BDC807-574E-E8DB-522B-7F6E56BA6267}"/>
              </a:ext>
            </a:extLst>
          </p:cNvPr>
          <p:cNvSpPr txBox="1"/>
          <p:nvPr/>
        </p:nvSpPr>
        <p:spPr>
          <a:xfrm>
            <a:off x="9401728" y="4949710"/>
            <a:ext cx="79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data2</a:t>
            </a:r>
            <a:endParaRPr lang="zh-CN" altLang="en-US" sz="16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1CE337F-8DE2-EA63-B9D8-433776FCCF7B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8570255" y="2832847"/>
            <a:ext cx="2" cy="1543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7127FF-C58F-AAD3-5CD7-CD36F0AFE1AC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V="1">
            <a:off x="9798418" y="2832847"/>
            <a:ext cx="2" cy="1543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026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：一元二次方程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5020"/>
            <a:ext cx="3311082" cy="111459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函数最多只能返回一个值，但如果需要有多个值需要返回，就可以使用指针将数据带回。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66F33A-573E-AFC1-D6BA-AF3E53B631B1}"/>
              </a:ext>
            </a:extLst>
          </p:cNvPr>
          <p:cNvSpPr txBox="1"/>
          <p:nvPr/>
        </p:nvSpPr>
        <p:spPr>
          <a:xfrm>
            <a:off x="4034117" y="1111200"/>
            <a:ext cx="76737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&lt;stdbool.h&gt;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&lt;math.h&gt;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/**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Solve quadratic equation ax^2 + bx + c = 0.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600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sz="16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coefficient of x^2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600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sz="16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coefficient of x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600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sz="16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constant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600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sz="16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x1 pointer to the first root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600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sz="16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x2 pointer to the second root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600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@return</a:t>
            </a:r>
            <a:r>
              <a:rPr lang="en-US" altLang="zh-CN" sz="16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true if the equation has real roots, false otherwise.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*/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solver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x1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x2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delta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delta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x1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(-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sqrt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delta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x2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(-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sqrt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delta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32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：一元二次方程</a:t>
            </a:r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911B99-2951-2513-D858-A0DEA707CD8B}"/>
              </a:ext>
            </a:extLst>
          </p:cNvPr>
          <p:cNvSpPr txBox="1"/>
          <p:nvPr/>
        </p:nvSpPr>
        <p:spPr>
          <a:xfrm>
            <a:off x="579600" y="1257397"/>
            <a:ext cx="61318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x1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x2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"Quadratic equation ax^2 + bx + c = 0\n"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coefficients a, b, c: "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scanf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"%lf%lf%lf"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solver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x1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x2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"x1 = %.2f, x2 = %.2f\n"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x1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x2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"No real roots\n"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690DCEE-EEFC-8C59-66A0-A2F7CC947D7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83245953"/>
              </p:ext>
            </p:extLst>
          </p:nvPr>
        </p:nvGraphicFramePr>
        <p:xfrm>
          <a:off x="579600" y="5455623"/>
          <a:ext cx="360324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Quadratic equation ax^2 + bx + c = 0</a:t>
                      </a:r>
                    </a:p>
                    <a:p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coefficients a, b, c: 1 -9 20</a:t>
                      </a:r>
                    </a:p>
                    <a:p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 = 5.00, x2 = 4.00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367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NULL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97933"/>
            <a:ext cx="9828424" cy="189211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如果一个变量声明时没有初始化，那么它的值是不确定的。声明指针时如果不对指针进行初始化，那么它就会指向一块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不确定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的内存地址，这种指针被称为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野指针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使用野指针可能会导致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程序崩溃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，因为它可能指向一个不可访问的内存地址。因此，如果指针没有指向一个确定的内存地址时，应该将其赋值为空指针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6AE93C-6CA9-2995-1BD4-9FBE0F084BAA}"/>
              </a:ext>
            </a:extLst>
          </p:cNvPr>
          <p:cNvSpPr txBox="1"/>
          <p:nvPr/>
        </p:nvSpPr>
        <p:spPr>
          <a:xfrm>
            <a:off x="579600" y="3567954"/>
            <a:ext cx="19722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6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16012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1376</Words>
  <Application>Microsoft Office PowerPoint</Application>
  <PresentationFormat>宽屏</PresentationFormat>
  <Paragraphs>179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指针</vt:lpstr>
      <vt:lpstr>指针</vt:lpstr>
      <vt:lpstr>指针（Pointer）</vt:lpstr>
      <vt:lpstr>指针（Pointer）</vt:lpstr>
      <vt:lpstr>指针（Pointer）</vt:lpstr>
      <vt:lpstr>Demo：交换</vt:lpstr>
      <vt:lpstr>Demo：一元二次方程</vt:lpstr>
      <vt:lpstr>Demo：一元二次方程</vt:lpstr>
      <vt:lpstr>NULL</vt:lpstr>
      <vt:lpstr>指针与数组</vt:lpstr>
      <vt:lpstr>Practice</vt:lpstr>
      <vt:lpstr>util函数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预处理</dc:title>
  <dc:creator/>
  <cp:lastModifiedBy>DAI XIAOTIAN</cp:lastModifiedBy>
  <cp:revision>599</cp:revision>
  <dcterms:created xsi:type="dcterms:W3CDTF">2022-11-17T03:47:00Z</dcterms:created>
  <dcterms:modified xsi:type="dcterms:W3CDTF">2023-01-03T05:49:40Z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