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5" r:id="rId6"/>
    <p:sldId id="295" r:id="rId7"/>
    <p:sldId id="444" r:id="rId8"/>
    <p:sldId id="319" r:id="rId9"/>
    <p:sldId id="445" r:id="rId10"/>
    <p:sldId id="446" r:id="rId11"/>
    <p:sldId id="447" r:id="rId12"/>
    <p:sldId id="449" r:id="rId13"/>
    <p:sldId id="450" r:id="rId14"/>
    <p:sldId id="451" r:id="rId15"/>
    <p:sldId id="453" r:id="rId16"/>
    <p:sldId id="454" r:id="rId17"/>
    <p:sldId id="456" r:id="rId18"/>
    <p:sldId id="457" r:id="rId19"/>
    <p:sldId id="458" r:id="rId20"/>
    <p:sldId id="459" r:id="rId21"/>
    <p:sldId id="460" r:id="rId22"/>
    <p:sldId id="464" r:id="rId23"/>
    <p:sldId id="468" r:id="rId24"/>
    <p:sldId id="469" r:id="rId25"/>
    <p:sldId id="470" r:id="rId26"/>
    <p:sldId id="471" r:id="rId27"/>
    <p:sldId id="475" r:id="rId28"/>
    <p:sldId id="461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62" r:id="rId39"/>
    <p:sldId id="485" r:id="rId40"/>
    <p:sldId id="487" r:id="rId41"/>
    <p:sldId id="488" r:id="rId42"/>
    <p:sldId id="489" r:id="rId43"/>
    <p:sldId id="490" r:id="rId44"/>
    <p:sldId id="491" r:id="rId45"/>
    <p:sldId id="492" r:id="rId46"/>
    <p:sldId id="493" r:id="rId47"/>
    <p:sldId id="494" r:id="rId48"/>
    <p:sldId id="495" r:id="rId49"/>
    <p:sldId id="496" r:id="rId50"/>
    <p:sldId id="497" r:id="rId51"/>
    <p:sldId id="463" r:id="rId52"/>
    <p:sldId id="498" r:id="rId53"/>
    <p:sldId id="499" r:id="rId54"/>
    <p:sldId id="500" r:id="rId55"/>
    <p:sldId id="501" r:id="rId56"/>
    <p:sldId id="502" r:id="rId57"/>
    <p:sldId id="503" r:id="rId58"/>
    <p:sldId id="504" r:id="rId59"/>
    <p:sldId id="505" r:id="rId60"/>
    <p:sldId id="506" r:id="rId61"/>
    <p:sldId id="507" r:id="rId62"/>
    <p:sldId id="508" r:id="rId63"/>
    <p:sldId id="510" r:id="rId64"/>
    <p:sldId id="509" r:id="rId65"/>
    <p:sldId id="511" r:id="rId66"/>
    <p:sldId id="512" r:id="rId67"/>
    <p:sldId id="514" r:id="rId68"/>
  </p:sldIdLst>
  <p:sldSz cx="12192000" cy="6858000"/>
  <p:notesSz cx="6858000" cy="9144000"/>
  <p:custDataLst>
    <p:tags r:id="rId7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3" Type="http://schemas.openxmlformats.org/officeDocument/2006/relationships/tags" Target="tags/tag502.xml"/><Relationship Id="rId72" Type="http://schemas.openxmlformats.org/officeDocument/2006/relationships/commentAuthors" Target="commentAuthors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3.xml"/><Relationship Id="rId69" Type="http://schemas.openxmlformats.org/officeDocument/2006/relationships/presProps" Target="presProps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28.xml"/><Relationship Id="rId4" Type="http://schemas.openxmlformats.org/officeDocument/2006/relationships/tags" Target="../tags/tag327.xml"/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3.xml"/><Relationship Id="rId4" Type="http://schemas.openxmlformats.org/officeDocument/2006/relationships/tags" Target="../tags/tag332.xml"/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tags" Target="../tags/tag33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48.xml"/><Relationship Id="rId4" Type="http://schemas.openxmlformats.org/officeDocument/2006/relationships/tags" Target="../tags/tag347.xml"/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67.xml"/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" Type="http://schemas.openxmlformats.org/officeDocument/2006/relationships/tags" Target="../tags/tag368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77.xml"/><Relationship Id="rId4" Type="http://schemas.openxmlformats.org/officeDocument/2006/relationships/tags" Target="../tags/tag376.xml"/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2.xml"/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" Type="http://schemas.openxmlformats.org/officeDocument/2006/relationships/tags" Target="../tags/tag378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" Type="http://schemas.openxmlformats.org/officeDocument/2006/relationships/tags" Target="../tags/tag389.xml"/><Relationship Id="rId1" Type="http://schemas.openxmlformats.org/officeDocument/2006/relationships/tags" Target="../tags/tag388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" Type="http://schemas.openxmlformats.org/officeDocument/2006/relationships/tags" Target="../tags/tag393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" Type="http://schemas.openxmlformats.org/officeDocument/2006/relationships/tags" Target="../tags/tag398.xm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07.xml"/><Relationship Id="rId4" Type="http://schemas.openxmlformats.org/officeDocument/2006/relationships/tags" Target="../tags/tag406.xml"/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" Type="http://schemas.openxmlformats.org/officeDocument/2006/relationships/tags" Target="../tags/tag403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" Type="http://schemas.openxmlformats.org/officeDocument/2006/relationships/tags" Target="../tags/tag408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17.xml"/><Relationship Id="rId4" Type="http://schemas.openxmlformats.org/officeDocument/2006/relationships/tags" Target="../tags/tag416.xml"/><Relationship Id="rId3" Type="http://schemas.openxmlformats.org/officeDocument/2006/relationships/tags" Target="../tags/tag415.xml"/><Relationship Id="rId2" Type="http://schemas.openxmlformats.org/officeDocument/2006/relationships/tags" Target="../tags/tag414.xml"/><Relationship Id="rId1" Type="http://schemas.openxmlformats.org/officeDocument/2006/relationships/tags" Target="../tags/tag413.xml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2.xml"/><Relationship Id="rId4" Type="http://schemas.openxmlformats.org/officeDocument/2006/relationships/tags" Target="../tags/tag421.xml"/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tags" Target="../tags/tag418.xml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27.xml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" Type="http://schemas.openxmlformats.org/officeDocument/2006/relationships/tags" Target="../tags/tag423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31.xml"/><Relationship Id="rId3" Type="http://schemas.openxmlformats.org/officeDocument/2006/relationships/tags" Target="../tags/tag430.xml"/><Relationship Id="rId2" Type="http://schemas.openxmlformats.org/officeDocument/2006/relationships/tags" Target="../tags/tag429.xml"/><Relationship Id="rId1" Type="http://schemas.openxmlformats.org/officeDocument/2006/relationships/tags" Target="../tags/tag428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" Type="http://schemas.openxmlformats.org/officeDocument/2006/relationships/tags" Target="../tags/tag43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39.xml"/><Relationship Id="rId3" Type="http://schemas.openxmlformats.org/officeDocument/2006/relationships/tags" Target="../tags/tag438.xml"/><Relationship Id="rId2" Type="http://schemas.openxmlformats.org/officeDocument/2006/relationships/tags" Target="../tags/tag437.xml"/><Relationship Id="rId1" Type="http://schemas.openxmlformats.org/officeDocument/2006/relationships/tags" Target="../tags/tag436.xml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43.xml"/><Relationship Id="rId3" Type="http://schemas.openxmlformats.org/officeDocument/2006/relationships/tags" Target="../tags/tag442.xml"/><Relationship Id="rId2" Type="http://schemas.openxmlformats.org/officeDocument/2006/relationships/tags" Target="../tags/tag441.xml"/><Relationship Id="rId1" Type="http://schemas.openxmlformats.org/officeDocument/2006/relationships/tags" Target="../tags/tag440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47.xml"/><Relationship Id="rId3" Type="http://schemas.openxmlformats.org/officeDocument/2006/relationships/tags" Target="../tags/tag446.xml"/><Relationship Id="rId2" Type="http://schemas.openxmlformats.org/officeDocument/2006/relationships/tags" Target="../tags/tag445.xml"/><Relationship Id="rId1" Type="http://schemas.openxmlformats.org/officeDocument/2006/relationships/tags" Target="../tags/tag444.xml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1.xml"/><Relationship Id="rId3" Type="http://schemas.openxmlformats.org/officeDocument/2006/relationships/tags" Target="../tags/tag450.xml"/><Relationship Id="rId2" Type="http://schemas.openxmlformats.org/officeDocument/2006/relationships/tags" Target="../tags/tag449.xml"/><Relationship Id="rId1" Type="http://schemas.openxmlformats.org/officeDocument/2006/relationships/tags" Target="../tags/tag448.xml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5.xml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" Type="http://schemas.openxmlformats.org/officeDocument/2006/relationships/tags" Target="../tags/tag45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458.xml"/><Relationship Id="rId2" Type="http://schemas.openxmlformats.org/officeDocument/2006/relationships/tags" Target="../tags/tag457.xml"/><Relationship Id="rId1" Type="http://schemas.openxmlformats.org/officeDocument/2006/relationships/tags" Target="../tags/tag456.xml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62.xml"/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" Type="http://schemas.openxmlformats.org/officeDocument/2006/relationships/tags" Target="../tags/tag459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4.xml"/><Relationship Id="rId8" Type="http://schemas.openxmlformats.org/officeDocument/2006/relationships/slideLayout" Target="../slideLayouts/slideLayout28.xml"/><Relationship Id="rId7" Type="http://schemas.openxmlformats.org/officeDocument/2006/relationships/tags" Target="../tags/tag469.xml"/><Relationship Id="rId6" Type="http://schemas.openxmlformats.org/officeDocument/2006/relationships/tags" Target="../tags/tag468.xml"/><Relationship Id="rId5" Type="http://schemas.openxmlformats.org/officeDocument/2006/relationships/tags" Target="../tags/tag467.xml"/><Relationship Id="rId4" Type="http://schemas.openxmlformats.org/officeDocument/2006/relationships/tags" Target="../tags/tag466.xml"/><Relationship Id="rId3" Type="http://schemas.openxmlformats.org/officeDocument/2006/relationships/tags" Target="../tags/tag465.xml"/><Relationship Id="rId2" Type="http://schemas.openxmlformats.org/officeDocument/2006/relationships/tags" Target="../tags/tag464.xml"/><Relationship Id="rId1" Type="http://schemas.openxmlformats.org/officeDocument/2006/relationships/tags" Target="../tags/tag46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5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4" Type="http://schemas.openxmlformats.org/officeDocument/2006/relationships/tags" Target="../tags/tag473.xml"/><Relationship Id="rId3" Type="http://schemas.openxmlformats.org/officeDocument/2006/relationships/tags" Target="../tags/tag472.xml"/><Relationship Id="rId2" Type="http://schemas.openxmlformats.org/officeDocument/2006/relationships/tags" Target="../tags/tag471.xml"/><Relationship Id="rId1" Type="http://schemas.openxmlformats.org/officeDocument/2006/relationships/tags" Target="../tags/tag470.xml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" Type="http://schemas.openxmlformats.org/officeDocument/2006/relationships/tags" Target="../tags/tag477.xml"/><Relationship Id="rId1" Type="http://schemas.openxmlformats.org/officeDocument/2006/relationships/tags" Target="../tags/tag47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83.xml"/><Relationship Id="rId4" Type="http://schemas.openxmlformats.org/officeDocument/2006/relationships/image" Target="../media/image3.png"/><Relationship Id="rId3" Type="http://schemas.openxmlformats.org/officeDocument/2006/relationships/tags" Target="../tags/tag482.xml"/><Relationship Id="rId2" Type="http://schemas.openxmlformats.org/officeDocument/2006/relationships/tags" Target="../tags/tag481.xml"/><Relationship Id="rId1" Type="http://schemas.openxmlformats.org/officeDocument/2006/relationships/tags" Target="../tags/tag480.xml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88.xml"/><Relationship Id="rId4" Type="http://schemas.openxmlformats.org/officeDocument/2006/relationships/tags" Target="../tags/tag487.xml"/><Relationship Id="rId3" Type="http://schemas.openxmlformats.org/officeDocument/2006/relationships/tags" Target="../tags/tag486.xml"/><Relationship Id="rId2" Type="http://schemas.openxmlformats.org/officeDocument/2006/relationships/tags" Target="../tags/tag485.xml"/><Relationship Id="rId1" Type="http://schemas.openxmlformats.org/officeDocument/2006/relationships/tags" Target="../tags/tag484.xml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493.xml"/><Relationship Id="rId4" Type="http://schemas.openxmlformats.org/officeDocument/2006/relationships/tags" Target="../tags/tag492.xml"/><Relationship Id="rId3" Type="http://schemas.openxmlformats.org/officeDocument/2006/relationships/tags" Target="../tags/tag491.xml"/><Relationship Id="rId2" Type="http://schemas.openxmlformats.org/officeDocument/2006/relationships/tags" Target="../tags/tag490.xml"/><Relationship Id="rId1" Type="http://schemas.openxmlformats.org/officeDocument/2006/relationships/tags" Target="../tags/tag489.xml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" Type="http://schemas.openxmlformats.org/officeDocument/2006/relationships/tags" Target="../tags/tag494.xml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501.xml"/><Relationship Id="rId3" Type="http://schemas.openxmlformats.org/officeDocument/2006/relationships/tags" Target="../tags/tag500.xml"/><Relationship Id="rId2" Type="http://schemas.openxmlformats.org/officeDocument/2006/relationships/tags" Target="../tags/tag499.xml"/><Relationship Id="rId1" Type="http://schemas.openxmlformats.org/officeDocument/2006/relationships/tags" Target="../tags/tag49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9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数组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字符串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216660"/>
            <a:ext cx="539178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139700" y="2061210"/>
          <a:ext cx="1191768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NUT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SOH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STX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ETX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EOT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ENQ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ACK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BEL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BS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HT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10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LF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VT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FF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CR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SO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15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SI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16 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DLE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17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DC1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18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DC2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19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DC3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20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DC4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NAK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SYN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TB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CAN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25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EM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26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SUB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27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ESC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28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FS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29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GS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30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RS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US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space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!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“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35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36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$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37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%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38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&amp;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39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‘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40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(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)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*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+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,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45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-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46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.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47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/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48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49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50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55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56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57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58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: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59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;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60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&lt;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61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=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62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&gt;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63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?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216660"/>
            <a:ext cx="539178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  <a:gridCol w="7448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64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@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65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66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67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68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69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70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71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72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73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74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75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76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77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78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79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80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85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86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87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88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89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90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91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[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92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93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]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94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^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95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_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96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`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97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98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99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100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101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102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103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104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105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106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107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108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109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110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111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112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113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114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115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116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117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118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119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120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121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122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123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{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124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|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125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}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126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~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127</a:t>
                      </a:r>
                      <a:endParaRPr lang="en-US" altLang="zh-CN" sz="16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DEL</a:t>
                      </a:r>
                      <a:endParaRPr lang="en-US" altLang="zh-CN" sz="1600"/>
                    </a:p>
                  </a:txBody>
                  <a:tcPr anchor="ctr" anchorCtr="1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  <a:endParaRPr lang="zh-CN"/>
          </a:p>
        </p:txBody>
      </p:sp>
      <p:sp>
        <p:nvSpPr>
          <p:cNvPr id="100" name="文本框 99"/>
          <p:cNvSpPr txBox="1"/>
          <p:nvPr/>
        </p:nvSpPr>
        <p:spPr>
          <a:xfrm>
            <a:off x="3556000" y="1981835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-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389380"/>
            <a:ext cx="10412730" cy="22123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字符数组通常被称为字符串，字符串有两种初始化的方式。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一种与普通数组的初始化类似，逐个写出每一个字符，最后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需要手动添加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\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>
                <a:latin typeface="+mn-lt"/>
                <a:cs typeface="+mn-lt"/>
              </a:rPr>
              <a:t>字符，表示字符串的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结束符</a:t>
            </a:r>
            <a:r>
              <a:rPr>
                <a:latin typeface="+mn-lt"/>
                <a:cs typeface="+mn-lt"/>
              </a:rPr>
              <a:t>；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另一种是直接使用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双引号</a:t>
            </a:r>
            <a:r>
              <a:rPr>
                <a:latin typeface="+mn-lt"/>
                <a:cs typeface="+mn-lt"/>
              </a:rPr>
              <a:t>，这种写法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无需手动添加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\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\</a:t>
            </a:r>
            <a:r>
              <a:rPr>
                <a:latin typeface="+mn-lt"/>
                <a:cs typeface="+mn-lt"/>
              </a:rPr>
              <a:t>0占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一个字符</a:t>
            </a:r>
            <a:r>
              <a:rPr>
                <a:latin typeface="+mn-lt"/>
                <a:cs typeface="+mn-lt"/>
              </a:rPr>
              <a:t>的大小，因此在设置字符串的大小时需要考虑</a:t>
            </a:r>
            <a:r>
              <a:rPr lang="en-US">
                <a:latin typeface="+mn-lt"/>
                <a:cs typeface="+mn-lt"/>
              </a:rPr>
              <a:t>\</a:t>
            </a:r>
            <a:r>
              <a:rPr>
                <a:latin typeface="+mn-lt"/>
                <a:cs typeface="+mn-lt"/>
              </a:rPr>
              <a:t>0。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9950" y="3923665"/>
            <a:ext cx="7292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'p'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'r'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'o'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'g'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'r'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'a'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'm'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'\0'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"program"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374900" y="4890770"/>
          <a:ext cx="852805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32155" y="1136015"/>
            <a:ext cx="8090535" cy="100393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占位符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%s</a:t>
            </a:r>
            <a:r>
              <a:rPr>
                <a:latin typeface="+mn-lt"/>
                <a:cs typeface="+mn-lt"/>
              </a:rPr>
              <a:t>可以对字符串进行输入输出操作，使用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scanf()</a:t>
            </a:r>
            <a:r>
              <a:rPr>
                <a:latin typeface="+mn-lt"/>
                <a:cs typeface="+mn-lt"/>
              </a:rPr>
              <a:t>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gets()</a:t>
            </a:r>
            <a:r>
              <a:rPr>
                <a:latin typeface="+mn-lt"/>
                <a:cs typeface="+mn-lt"/>
              </a:rPr>
              <a:t>都可以用于读取字符串，但是scanf()只会读取到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空格</a:t>
            </a:r>
            <a:r>
              <a:rPr>
                <a:latin typeface="+mn-lt"/>
                <a:cs typeface="+mn-lt"/>
              </a:rPr>
              <a:t>为止，而gets()会读取到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回车</a:t>
            </a:r>
            <a:r>
              <a:rPr>
                <a:latin typeface="+mn-lt"/>
                <a:cs typeface="+mn-lt"/>
              </a:rPr>
              <a:t>为止。</a:t>
            </a:r>
            <a:endParaRPr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0920" y="2066290"/>
            <a:ext cx="443039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string 1: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gets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puts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string 2: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"%s"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378575" y="4071620"/>
          <a:ext cx="37274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45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hello world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zh-CN"/>
              <a:t>字符统计</a:t>
            </a:r>
            <a:endParaRPr 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136005" y="4050030"/>
          <a:ext cx="5259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5"/>
              </a:tblGrid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Character to search: t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't' appears 3 times in "this is a test".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755" y="949960"/>
            <a:ext cx="8254365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string: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gets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"Character to search: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getchar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while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'\0'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   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"\'%c\' appears %d times in \"%s\".\n"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31850" y="1062990"/>
            <a:ext cx="5787390" cy="5436870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头文件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&lt;string.h&gt;</a:t>
            </a:r>
            <a:r>
              <a:rPr>
                <a:latin typeface="+mn-lt"/>
                <a:cs typeface="+mn-lt"/>
              </a:rPr>
              <a:t>中定义了一些常用的字符串处理函数。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strlen()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：计算字符串的长度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strcpy()：字符串复制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strcat()：字符串拼接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strcmp()：字符串比较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strncpy()</a:t>
            </a:r>
            <a:r>
              <a:rPr lang="zh-CN" altLang="en-US">
                <a:latin typeface="+mn-lt"/>
                <a:cs typeface="+mn-lt"/>
              </a:rPr>
              <a:t>：字符串复制（前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个字符）</a:t>
            </a:r>
            <a:endParaRPr lang="zh-CN" altLang="en-US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strncat():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字符串拼接（前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个字符）</a:t>
            </a:r>
            <a:endParaRPr lang="en-US" altLang="zh-CN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strncmp()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字符串比较（前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个字符）</a:t>
            </a:r>
            <a:endParaRPr lang="zh-CN" altLang="en-US">
              <a:latin typeface="+mn-lt"/>
              <a:cs typeface="+mn-lt"/>
              <a:sym typeface="+mn-ea"/>
            </a:endParaRPr>
          </a:p>
          <a:p>
            <a:r>
              <a:rPr lang="en-US" altLang="zh-CN">
                <a:latin typeface="+mn-lt"/>
                <a:cs typeface="+mn-lt"/>
                <a:sym typeface="+mn-ea"/>
              </a:rPr>
              <a:t>strchr()</a:t>
            </a:r>
            <a:r>
              <a:rPr lang="zh-CN" altLang="en-US">
                <a:latin typeface="+mn-lt"/>
                <a:cs typeface="+mn-lt"/>
                <a:sym typeface="+mn-ea"/>
              </a:rPr>
              <a:t>：查询字符</a:t>
            </a:r>
            <a:endParaRPr lang="zh-CN" altLang="en-US">
              <a:latin typeface="+mn-lt"/>
              <a:cs typeface="+mn-lt"/>
              <a:sym typeface="+mn-ea"/>
            </a:endParaRPr>
          </a:p>
          <a:p>
            <a:r>
              <a:rPr lang="en-US" altLang="zh-CN">
                <a:latin typeface="+mn-lt"/>
                <a:cs typeface="+mn-lt"/>
                <a:sym typeface="+mn-ea"/>
              </a:rPr>
              <a:t>strstr()</a:t>
            </a:r>
            <a:r>
              <a:rPr lang="zh-CN" altLang="en-US">
                <a:latin typeface="+mn-lt"/>
                <a:cs typeface="+mn-lt"/>
                <a:sym typeface="+mn-ea"/>
              </a:rPr>
              <a:t>：查询子串</a:t>
            </a:r>
            <a:endParaRPr lang="zh-CN" altLang="en-US">
              <a:latin typeface="+mn-lt"/>
              <a:cs typeface="+mn-lt"/>
              <a:sym typeface="+mn-ea"/>
            </a:endParaRPr>
          </a:p>
          <a:p>
            <a:r>
              <a:rPr lang="en-US" altLang="zh-CN">
                <a:latin typeface="+mn-lt"/>
                <a:cs typeface="+mn-lt"/>
              </a:rPr>
              <a:t>strtok()</a:t>
            </a:r>
            <a:r>
              <a:rPr lang="zh-CN" altLang="en-US">
                <a:latin typeface="+mn-lt"/>
                <a:cs typeface="+mn-lt"/>
              </a:rPr>
              <a:t>：字符串</a:t>
            </a:r>
            <a:r>
              <a:rPr lang="zh-CN" altLang="en-US">
                <a:latin typeface="+mn-lt"/>
                <a:cs typeface="+mn-lt"/>
                <a:sym typeface="+mn-ea"/>
              </a:rPr>
              <a:t>分割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927735" y="5220970"/>
          <a:ext cx="1509395" cy="40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/>
              </a:tblGrid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93115" y="2275523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#include &lt;string.h&gt;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 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"Length: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strlen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length</a:t>
            </a:r>
            <a:endParaRPr lang="en-US" altLang="zh-CN"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241871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数组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length</a:t>
            </a:r>
            <a:endParaRPr lang="en-US" altLang="zh-CN"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0886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length</a:t>
            </a:r>
            <a:endParaRPr lang="en-US" altLang="zh-CN"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375920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length</a:t>
            </a:r>
            <a:endParaRPr lang="en-US" altLang="zh-CN"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44221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length</a:t>
            </a:r>
            <a:endParaRPr lang="en-US" altLang="zh-CN"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10082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strlen()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3192145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：计算字符串的长度。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707640" y="4283710"/>
            <a:ext cx="783590" cy="7791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70810" y="3915410"/>
            <a:ext cx="838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length</a:t>
            </a:r>
            <a:endParaRPr lang="en-US" altLang="zh-CN"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7561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5946140" y="3300095"/>
          <a:ext cx="18097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program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program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16610" y="1912620"/>
            <a:ext cx="4469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#include &lt;string.h&gt;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 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"program"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strcpy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"s1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"s2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2426970" y="3169920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10070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78968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389380"/>
            <a:ext cx="5164455" cy="422465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数组能够存储一组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类型相同</a:t>
            </a:r>
            <a:r>
              <a:rPr>
                <a:latin typeface="+mn-lt"/>
                <a:cs typeface="+mn-lt"/>
              </a:rPr>
              <a:t>的元素，数组在声明时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必须</a:t>
            </a:r>
            <a:r>
              <a:rPr>
                <a:latin typeface="+mn-lt"/>
                <a:cs typeface="+mn-lt"/>
              </a:rPr>
              <a:t>指定它的大小（容量），数组的大小是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固定</a:t>
            </a:r>
            <a:r>
              <a:rPr>
                <a:latin typeface="+mn-lt"/>
                <a:cs typeface="+mn-lt"/>
              </a:rPr>
              <a:t>的，无法在运行时动态改变。数组通过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下标（index）</a:t>
            </a:r>
            <a:r>
              <a:rPr>
                <a:latin typeface="+mn-lt"/>
                <a:cs typeface="+mn-lt"/>
              </a:rPr>
              <a:t>来访问某一位置上的元素，下标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从0开始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如果在声明数组时没有指定数组的大小，那么将根据初始化的元素个数来确定。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通过下标可以访问数组中的元素，下标的有效范围是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 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~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 数组的长度-1</a:t>
            </a:r>
            <a:r>
              <a:rPr>
                <a:latin typeface="+mn-lt"/>
                <a:cs typeface="+mn-lt"/>
              </a:rPr>
              <a:t>，如果使用不合法的下标就会导致数组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越界</a:t>
            </a:r>
            <a:r>
              <a:rPr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6026150" y="2109470"/>
          <a:ext cx="5448300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/>
                <a:gridCol w="1089660"/>
                <a:gridCol w="1089660"/>
                <a:gridCol w="1089660"/>
                <a:gridCol w="1089660"/>
              </a:tblGrid>
              <a:tr h="628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arr[0]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arr[1]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arr[2]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arr[3]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arr[4]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026150" y="3560445"/>
            <a:ext cx="498030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3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2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7</a:t>
            </a:r>
            <a:endParaRPr lang="en-US" alt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6150" y="1389380"/>
            <a:ext cx="40328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441833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509206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575691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6430645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strcpy()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：字符串复制，调用者需要确保字符串的大小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 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7095490" y="3168015"/>
            <a:ext cx="3810" cy="6604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足够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5855335" y="3382010"/>
          <a:ext cx="214693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helloworld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world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893445" y="1994535"/>
            <a:ext cx="403288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#include &lt;string.h&gt;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"hello"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strcat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"s1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"s2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241554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309816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376364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442785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52805" y="1369060"/>
            <a:ext cx="5573395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当数组的容量比较大时，可以使用循环来初始化数组。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6650" y="2242185"/>
            <a:ext cx="40055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1831975" y="4373880"/>
          <a:ext cx="852805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5102860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H="1" flipV="1">
            <a:off x="5767705" y="3110230"/>
            <a:ext cx="1905" cy="278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2442845" y="3150870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309880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3745865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4451985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510794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strcat()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6096000" cy="54673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字符串拼接，调用者需要确保字符串的大小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足够</a:t>
            </a:r>
            <a:r>
              <a:rPr lang="zh-CN" altLang="en-US">
                <a:latin typeface="+mn-lt"/>
                <a:cs typeface="+mn-lt"/>
                <a:sym typeface="+mn-ea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087880" y="2413635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2087880" y="388620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5754370" y="3156585"/>
            <a:ext cx="3288030" cy="6826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257415" y="4720590"/>
          <a:ext cx="49911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0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-1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25245" y="3858260"/>
            <a:ext cx="493458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#include &lt;string.h&gt;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"communication"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"compare"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strcmp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4045585" y="239522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4382770" y="3155950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51065" y="5481320"/>
          <a:ext cx="43662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6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number of elements: 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elements: 4 8 9 2 3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key: 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exists.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579755" y="1029335"/>
            <a:ext cx="59721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#include &lt;stdbool.h&gt;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number of elements: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elements: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the key: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58610" y="1029335"/>
            <a:ext cx="5170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bool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found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false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    found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true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break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found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exists.\n"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 not found!\n"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key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7" name="肘形连接符 6"/>
          <p:cNvCxnSpPr/>
          <p:nvPr/>
        </p:nvCxnSpPr>
        <p:spPr>
          <a:xfrm flipV="1">
            <a:off x="2250440" y="1227455"/>
            <a:ext cx="4859655" cy="4751070"/>
          </a:xfrm>
          <a:prstGeom prst="bentConnector3">
            <a:avLst>
              <a:gd name="adj1" fmla="val 856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4045585" y="239522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057775" y="316928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4045585" y="239522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709920" y="316928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4045585" y="239522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6383655" y="3171825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字符串函数：</a:t>
            </a:r>
            <a:r>
              <a:rPr lang="en-US" altLang="zh-CN"/>
              <a:t>strcmp()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3585" y="1090930"/>
            <a:ext cx="9812020" cy="2611755"/>
          </a:xfrm>
        </p:spPr>
        <p:txBody>
          <a:bodyPr>
            <a:noAutofit/>
          </a:bodyPr>
          <a:p>
            <a:r>
              <a:rPr lang="en-US" altLang="zh-CN">
                <a:latin typeface="+mn-lt"/>
                <a:cs typeface="+mn-lt"/>
              </a:rPr>
              <a:t>strcmp()</a:t>
            </a:r>
            <a:r>
              <a:rPr lang="zh-CN" altLang="en-US">
                <a:latin typeface="+mn-lt"/>
                <a:cs typeface="+mn-lt"/>
              </a:rPr>
              <a:t>：字符串比较，依次比较字符串中每个字符的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ASCII</a:t>
            </a:r>
            <a:r>
              <a:rPr lang="zh-CN" altLang="en-US">
                <a:latin typeface="+mn-lt"/>
                <a:cs typeface="+mn-lt"/>
              </a:rPr>
              <a:t>码值。通过判断strcmp()的返回值，可以得知两个字符串比较后的结果。</a:t>
            </a:r>
            <a:endParaRPr lang="zh-CN" altLang="en-US">
              <a:latin typeface="+mn-lt"/>
              <a:cs typeface="+mn-lt"/>
            </a:endParaRP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负数</a:t>
            </a:r>
            <a:r>
              <a:rPr lang="zh-CN" altLang="en-US">
                <a:latin typeface="+mn-lt"/>
                <a:cs typeface="+mn-lt"/>
              </a:rPr>
              <a:t>：字符串1 &lt; 字符串2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正数</a:t>
            </a:r>
            <a:r>
              <a:rPr lang="zh-CN" altLang="en-US">
                <a:latin typeface="+mn-lt"/>
                <a:cs typeface="+mn-lt"/>
              </a:rPr>
              <a:t>：字符串1 &gt; 字符串2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：字符串1 == 字符串2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4045585" y="2395220"/>
          <a:ext cx="80162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045585" y="3761105"/>
          <a:ext cx="601218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  <a:gridCol w="66802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7047230" y="3169920"/>
            <a:ext cx="8890" cy="513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245870"/>
            <a:ext cx="4528185" cy="871855"/>
          </a:xfrm>
        </p:spPr>
        <p:txBody>
          <a:bodyPr>
            <a:noAutofit/>
          </a:bodyPr>
          <a:p>
            <a:r>
              <a:rPr>
                <a:latin typeface="+mn-lt"/>
                <a:cs typeface="+mn-lt"/>
              </a:rPr>
              <a:t>字符串数组是一个二维的字符数组，或者可以理解为是由多个字符串组成的数组。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21890" y="6141720"/>
            <a:ext cx="7520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char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"C++"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"Java"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"Python"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"JavaScript"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2421890" y="2550795"/>
          <a:ext cx="7348220" cy="348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48"/>
                <a:gridCol w="565247"/>
                <a:gridCol w="565248"/>
                <a:gridCol w="565248"/>
                <a:gridCol w="565247"/>
                <a:gridCol w="565248"/>
                <a:gridCol w="565248"/>
                <a:gridCol w="565247"/>
                <a:gridCol w="565248"/>
                <a:gridCol w="565248"/>
                <a:gridCol w="565247"/>
                <a:gridCol w="565248"/>
                <a:gridCol w="565248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</a:tr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\0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669280" y="1082040"/>
            <a:ext cx="62007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C++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"str[1] = %s\n"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Java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"str[0][0] =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"str[0][1] = %c\n"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str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// +</a:t>
            </a:r>
            <a:endParaRPr lang="en-US" altLang="en-US" b="0">
              <a:solidFill>
                <a:srgbClr val="008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逆序数组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29310" y="2926080"/>
          <a:ext cx="1572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3 6 1 9 8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8 9 1 6 3 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3522345" cy="882015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</a:t>
            </a:r>
            <a:r>
              <a:rPr lang="zh-CN">
                <a:latin typeface="+mn-lt"/>
                <a:cs typeface="+mn-lt"/>
                <a:sym typeface="+mn-ea"/>
              </a:rPr>
              <a:t>再输入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个数组元素。</a:t>
            </a:r>
            <a:r>
              <a:rPr lang="zh-CN" altLang="en-US">
                <a:latin typeface="+mn-lt"/>
                <a:cs typeface="+mn-lt"/>
              </a:rPr>
              <a:t>将数组逆序。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两数之和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2705735" y="3017520"/>
          <a:ext cx="1572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/>
              </a:tblGrid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 1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个数组元素和一个目标值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找出数组中和为目标值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zh-CN" altLang="en-US">
                <a:latin typeface="+mn-lt"/>
                <a:cs typeface="+mn-lt"/>
                <a:sym typeface="+mn-ea"/>
              </a:rPr>
              <a:t>两个整数，输出它们的下标。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70573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/>
              </a:tblGrid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506412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/>
              </a:tblGrid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3 2 4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1, 2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742251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/>
              </a:tblGrid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3 3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两数之和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个数组元素和一个目标值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找出数组中和为目标值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zh-CN" altLang="en-US">
                <a:latin typeface="+mn-lt"/>
                <a:cs typeface="+mn-lt"/>
                <a:sym typeface="+mn-ea"/>
              </a:rPr>
              <a:t>两个整数，输出它们的下标。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270573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/>
              </a:tblGrid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506412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/>
              </a:tblGrid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3 2 4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1, 2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5"/>
            </p:custDataLst>
          </p:nvPr>
        </p:nvGraphicFramePr>
        <p:xfrm>
          <a:off x="742251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/>
              </a:tblGrid>
              <a:tr h="173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3 3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移动零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个数组元素。</a:t>
            </a:r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将数组中所有的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移动到数组的末尾，同时保持数组非零元素的相对顺序。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902970" y="3009265"/>
          <a:ext cx="1572260" cy="153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/>
              </a:tblGrid>
              <a:tr h="15373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0 1 0 3 12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1 3 12 0 0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：最大值/最小值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058660" y="5400040"/>
          <a:ext cx="11506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2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Max = 9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 = 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9755" y="949960"/>
            <a:ext cx="679450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sizeof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sizeof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    max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    min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"Max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max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"Min =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62650" y="2279650"/>
            <a:ext cx="1583055" cy="2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666990" y="1977390"/>
            <a:ext cx="3813810" cy="25311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sizeof()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用于计算一个变量或类型的所占字节。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sizeof(num)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：整个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num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数组的大小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sizeof(num[0])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num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数组第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个元素的大小</a:t>
            </a:r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  <a:p>
            <a:endParaRPr lang="zh-CN" altLang="en-US">
              <a:solidFill>
                <a:srgbClr val="FF0000"/>
              </a:solidFill>
              <a:latin typeface="+mn-lt"/>
              <a:cs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矩阵乘法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99770" y="1369695"/>
            <a:ext cx="2911475" cy="522605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计算两个矩阵相乘的结果。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887730" y="3683635"/>
          <a:ext cx="15824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/>
              </a:tblGrid>
              <a:tr h="1463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30 24 18 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84 69 54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138 114 90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84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69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138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全字母句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99770" y="1369695"/>
            <a:ext cx="8055610" cy="568325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zh-CN">
                <a:latin typeface="+mn-lt"/>
                <a:cs typeface="+mn-lt"/>
              </a:rPr>
              <a:t>一个仅包含小写字母的字符串，判断其中是否每个小写字母都出现至少一次。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/>
              </a:tblGrid>
              <a:tr h="1282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thequickbrownfoxjumpsoverthelazydog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/>
              </a:tblGrid>
              <a:tr h="1282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leetcode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No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mystrlen()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strlen()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/>
              </a:tblGrid>
              <a:tr h="1282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hello world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11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/>
              </a:tblGrid>
              <a:tr h="1282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test!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Length: 15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mystrcpy()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strcpy()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/>
              </a:tblGrid>
              <a:tr h="1282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program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program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program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mystrcat()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699770" y="1369695"/>
            <a:ext cx="3812540" cy="532130"/>
          </a:xfrm>
        </p:spPr>
        <p:txBody>
          <a:bodyPr>
            <a:noAutofit/>
          </a:bodyPr>
          <a:p>
            <a:r>
              <a:rPr lang="zh-CN" altLang="en-US">
                <a:latin typeface="+mn-lt"/>
                <a:cs typeface="+mn-lt"/>
              </a:rPr>
              <a:t>不使用</a:t>
            </a:r>
            <a:r>
              <a:rPr lang="en-US" altLang="zh-CN">
                <a:latin typeface="+mn-lt"/>
                <a:cs typeface="+mn-lt"/>
              </a:rPr>
              <a:t>strcat()</a:t>
            </a:r>
            <a:r>
              <a:rPr lang="zh-CN" altLang="en-US">
                <a:latin typeface="+mn-lt"/>
                <a:cs typeface="+mn-lt"/>
              </a:rPr>
              <a:t>，自己实现相同功能。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/>
              </a:tblGrid>
              <a:tr h="1282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world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s1 = helloworld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s2 = world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t>二维数组（2-Dimensional Array）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389380"/>
            <a:ext cx="11323320" cy="181229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二维数组由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行和列</a:t>
            </a:r>
            <a:r>
              <a:rPr>
                <a:latin typeface="+mn-lt"/>
                <a:cs typeface="+mn-lt"/>
              </a:rPr>
              <a:t>两个维度组成，行和列的下标同样也都是从0开始。在声明二维数组时，需要指定行和列的大小。二维数组可以看成是由多个一维数组组成的，因此二维数组中的每个元素都是一个一维数组。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在初始化二维数组时，为了能够更直观地看出二维数组的结构，可以将每一行单独写在一行中。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46125" y="3417570"/>
            <a:ext cx="8061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" y="4222750"/>
            <a:ext cx="287972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};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4342765" y="400177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/>
                <a:gridCol w="1728470"/>
                <a:gridCol w="1727835"/>
                <a:gridCol w="1727835"/>
              </a:tblGrid>
              <a:tr h="44196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arr[0][0]</a:t>
                      </a:r>
                      <a:endParaRPr lang="en-US" altLang="zh-CN" b="1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arr[0][1]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arr[0][2]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arr[0][3]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arr[1][0]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arr[1][1]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arr[1][2]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arr[1][3]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arr[2][0]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arr[2][1]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arr[2][2]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arr[2][3]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二维数组（2-Dimensional Array）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52805" y="1369060"/>
            <a:ext cx="5969000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对于容量较大的二维数组，可以通过两层循环进行初始化。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2805" y="2230755"/>
            <a:ext cx="463423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    arr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4342765" y="385953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/>
                <a:gridCol w="1728470"/>
                <a:gridCol w="1727835"/>
                <a:gridCol w="1727835"/>
              </a:tblGrid>
              <a:tr h="44196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b="1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：矩阵运算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blipFill rotWithShape="1">
                <a:blip r:embed="rId3"/>
                <a:stretch>
                  <a:fillRect l="-12" t="-31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52905" y="3373755"/>
            <a:ext cx="256476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};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91200" y="1348740"/>
            <a:ext cx="582612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"Matrix Addition\n"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	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"%3d"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"Matrix Subtraction\n"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for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	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"%3d"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j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]);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	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7.xml><?xml version="1.0" encoding="utf-8"?>
<p:tagLst xmlns:p="http://schemas.openxmlformats.org/presentationml/2006/main">
  <p:tag name="TABLE_ENDDRAG_ORIGIN_RECT" val="428*49"/>
  <p:tag name="TABLE_ENDDRAG_RECT" val="343*249*428*49"/>
</p:tagLst>
</file>

<file path=ppt/tags/tag23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1.xml><?xml version="1.0" encoding="utf-8"?>
<p:tagLst xmlns:p="http://schemas.openxmlformats.org/presentationml/2006/main">
  <p:tag name="TABLE_ENDDRAG_ORIGIN_RECT" val="671*54"/>
  <p:tag name="TABLE_ENDDRAG_RECT" val="80*381*671*54"/>
</p:tagLst>
</file>

<file path=ppt/tags/tag24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p="http://schemas.openxmlformats.org/presentationml/2006/main">
  <p:tag name="TABLE_ENDDRAG_ORIGIN_RECT" val="287*266"/>
  <p:tag name="TABLE_ENDDRAG_RECT" val="547*185*287*266"/>
</p:tagLst>
</file>

<file path=ppt/tags/tag24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p="http://schemas.openxmlformats.org/presentationml/2006/main">
  <p:tag name="TABLE_ENDDRAG_ORIGIN_RECT" val="104*50"/>
  <p:tag name="TABLE_ENDDRAG_RECT" val="529*342*104*50"/>
</p:tagLst>
</file>

<file path=ppt/tags/tag24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5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5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5.xml><?xml version="1.0" encoding="utf-8"?>
<p:tagLst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6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5.xml><?xml version="1.0" encoding="utf-8"?>
<p:tagLst xmlns:p="http://schemas.openxmlformats.org/presentationml/2006/main">
  <p:tag name="TABLE_ENDDRAG_ORIGIN_RECT" val="671*54"/>
  <p:tag name="TABLE_ENDDRAG_RECT" val="80*381*671*54"/>
</p:tagLst>
</file>

<file path=ppt/tags/tag27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9.xml><?xml version="1.0" encoding="utf-8"?>
<p:tagLst xmlns:p="http://schemas.openxmlformats.org/presentationml/2006/main">
  <p:tag name="TABLE_ENDDRAG_ORIGIN_RECT" val="307*93"/>
  <p:tag name="TABLE_ENDDRAG_RECT" val="511*283*307*9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p="http://schemas.openxmlformats.org/presentationml/2006/main">
  <p:tag name="TABLE_ENDDRAG_ORIGIN_RECT" val="307*93"/>
  <p:tag name="TABLE_ENDDRAG_RECT" val="511*283*307*93"/>
</p:tagLst>
</file>

<file path=ppt/tags/tag28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9.xml><?xml version="1.0" encoding="utf-8"?>
<p:tagLst xmlns:p="http://schemas.openxmlformats.org/presentationml/2006/main">
  <p:tag name="TABLE_ENDDRAG_ORIGIN_RECT" val="118*31"/>
  <p:tag name="TABLE_ENDDRAG_RECT" val="462*260*118*3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p="http://schemas.openxmlformats.org/presentationml/2006/main">
  <p:tag name="TABLE_ENDDRAG_ORIGIN_RECT" val="630*54"/>
  <p:tag name="TABLE_ENDDRAG_RECT" val="101*195*630*54"/>
</p:tagLst>
</file>

<file path=ppt/tags/tag29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7.xml><?xml version="1.0" encoding="utf-8"?>
<p:tagLst xmlns:p="http://schemas.openxmlformats.org/presentationml/2006/main">
  <p:tag name="TABLE_ENDDRAG_ORIGIN_RECT" val="630*54"/>
  <p:tag name="TABLE_ENDDRAG_RECT" val="101*195*630*54"/>
</p:tagLst>
</file>

<file path=ppt/tags/tag29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1.xml><?xml version="1.0" encoding="utf-8"?>
<p:tagLst xmlns:p="http://schemas.openxmlformats.org/presentationml/2006/main">
  <p:tag name="TABLE_ENDDRAG_ORIGIN_RECT" val="630*54"/>
  <p:tag name="TABLE_ENDDRAG_RECT" val="101*195*630*54"/>
</p:tagLst>
</file>

<file path=ppt/tags/tag30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5.xml><?xml version="1.0" encoding="utf-8"?>
<p:tagLst xmlns:p="http://schemas.openxmlformats.org/presentationml/2006/main">
  <p:tag name="TABLE_ENDDRAG_ORIGIN_RECT" val="630*54"/>
  <p:tag name="TABLE_ENDDRAG_RECT" val="101*195*630*54"/>
</p:tagLst>
</file>

<file path=ppt/tags/tag30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9.xml><?xml version="1.0" encoding="utf-8"?>
<p:tagLst xmlns:p="http://schemas.openxmlformats.org/presentationml/2006/main">
  <p:tag name="TABLE_ENDDRAG_ORIGIN_RECT" val="630*54"/>
  <p:tag name="TABLE_ENDDRAG_RECT" val="101*195*630*5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3.xml><?xml version="1.0" encoding="utf-8"?>
<p:tagLst xmlns:p="http://schemas.openxmlformats.org/presentationml/2006/main">
  <p:tag name="TABLE_ENDDRAG_ORIGIN_RECT" val="630*54"/>
  <p:tag name="TABLE_ENDDRAG_RECT" val="101*195*630*54"/>
</p:tagLst>
</file>

<file path=ppt/tags/tag31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7.xml><?xml version="1.0" encoding="utf-8"?>
<p:tagLst xmlns:p="http://schemas.openxmlformats.org/presentationml/2006/main">
  <p:tag name="TABLE_ENDDRAG_ORIGIN_RECT" val="142*50"/>
  <p:tag name="TABLE_ENDDRAG_RECT" val="462*260*142*50"/>
</p:tagLst>
</file>

<file path=ppt/tags/tag31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1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22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2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6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27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2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1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32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3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37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3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1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42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4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6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47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4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52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5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6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57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5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6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1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62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6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6.xml><?xml version="1.0" encoding="utf-8"?>
<p:tagLst xmlns:p="http://schemas.openxmlformats.org/presentationml/2006/main">
  <p:tag name="TABLE_ENDDRAG_ORIGIN_RECT" val="169*50"/>
  <p:tag name="TABLE_ENDDRAG_RECT" val="458*259*169*50"/>
</p:tagLst>
</file>

<file path=ppt/tags/tag36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71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7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75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76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7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7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81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8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85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86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8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8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8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91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9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95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96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39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9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01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0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05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06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0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0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0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11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1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15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16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1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1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21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2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25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26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2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2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TABLE_ENDDRAG_ORIGIN_RECT" val="44*30"/>
  <p:tag name="TABLE_ENDDRAG_RECT" val="461*266*44*30"/>
</p:tagLst>
</file>

<file path=ppt/tags/tag43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4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3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3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3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38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3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2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4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46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4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4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TABLE_ENDDRAG_ORIGIN_RECT" val="504*54"/>
  <p:tag name="TABLE_ENDDRAG_RECT" val="164*299*504*54"/>
</p:tagLst>
</file>

<file path=ppt/tags/tag45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54.xml><?xml version="1.0" encoding="utf-8"?>
<p:tagLst xmlns:p="http://schemas.openxmlformats.org/presentationml/2006/main">
  <p:tag name="TABLE_ENDDRAG_ORIGIN_RECT" val="504*54"/>
  <p:tag name="TABLE_ENDDRAG_RECT" val="164*299*504*54"/>
  <p:tag name="KSO_WM_UNIT_TABLE_BEAUTIFY" val="smartTable{e04119f6-4811-4f16-9823-127ce3f73645}"/>
</p:tagLst>
</file>

<file path=ppt/tags/tag45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5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57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58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4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46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64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46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66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467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468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46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2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473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474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47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7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78.xml><?xml version="1.0" encoding="utf-8"?>
<p:tagLst xmlns:p="http://schemas.openxmlformats.org/presentationml/2006/main">
  <p:tag name="TABLE_ENDDRAG_ORIGIN_RECT" val="129*99"/>
  <p:tag name="TABLE_ENDDRAG_RECT" val="612*107*129*99"/>
</p:tagLst>
</file>

<file path=ppt/tags/tag47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2.xml><?xml version="1.0" encoding="utf-8"?>
<p:tagLst xmlns:p="http://schemas.openxmlformats.org/presentationml/2006/main">
  <p:tag name="TABLE_ENDDRAG_ORIGIN_RECT" val="124*115"/>
  <p:tag name="TABLE_ENDDRAG_RECT" val="248*406*124*115"/>
</p:tagLst>
</file>

<file path=ppt/tags/tag48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8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86.xml><?xml version="1.0" encoding="utf-8"?>
<p:tagLst xmlns:p="http://schemas.openxmlformats.org/presentationml/2006/main">
  <p:tag name="TABLE_ENDDRAG_ORIGIN_RECT" val="463*101"/>
  <p:tag name="TABLE_ENDDRAG_RECT" val="71*236*463*101"/>
</p:tagLst>
</file>

<file path=ppt/tags/tag487.xml><?xml version="1.0" encoding="utf-8"?>
<p:tagLst xmlns:p="http://schemas.openxmlformats.org/presentationml/2006/main">
  <p:tag name="TABLE_ENDDRAG_ORIGIN_RECT" val="463*101"/>
  <p:tag name="TABLE_ENDDRAG_RECT" val="71*236*463*101"/>
</p:tagLst>
</file>

<file path=ppt/tags/tag48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49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1.xml><?xml version="1.0" encoding="utf-8"?>
<p:tagLst xmlns:p="http://schemas.openxmlformats.org/presentationml/2006/main">
  <p:tag name="TABLE_ENDDRAG_ORIGIN_RECT" val="463*101"/>
  <p:tag name="TABLE_ENDDRAG_RECT" val="71*236*463*101"/>
</p:tagLst>
</file>

<file path=ppt/tags/tag492.xml><?xml version="1.0" encoding="utf-8"?>
<p:tagLst xmlns:p="http://schemas.openxmlformats.org/presentationml/2006/main">
  <p:tag name="TABLE_ENDDRAG_ORIGIN_RECT" val="463*101"/>
  <p:tag name="TABLE_ENDDRAG_RECT" val="71*236*463*101"/>
</p:tagLst>
</file>

<file path=ppt/tags/tag49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496.xml><?xml version="1.0" encoding="utf-8"?>
<p:tagLst xmlns:p="http://schemas.openxmlformats.org/presentationml/2006/main">
  <p:tag name="TABLE_ENDDRAG_ORIGIN_RECT" val="463*101"/>
  <p:tag name="TABLE_ENDDRAG_RECT" val="71*236*463*101"/>
</p:tagLst>
</file>

<file path=ppt/tags/tag49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4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49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TABLE_ENDDRAG_ORIGIN_RECT" val="463*101"/>
  <p:tag name="TABLE_ENDDRAG_RECT" val="71*236*463*101"/>
</p:tagLst>
</file>

<file path=ppt/tags/tag50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502.xml><?xml version="1.0" encoding="utf-8"?>
<p:tagLst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9937</Words>
  <Application>WPS 演示</Application>
  <PresentationFormat>宽屏</PresentationFormat>
  <Paragraphs>2426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8" baseType="lpstr">
      <vt:lpstr>Arial</vt:lpstr>
      <vt:lpstr>宋体</vt:lpstr>
      <vt:lpstr>Wingdings</vt:lpstr>
      <vt:lpstr>微软雅黑</vt:lpstr>
      <vt:lpstr>汉仪旗黑-85S</vt:lpstr>
      <vt:lpstr>黑体</vt:lpstr>
      <vt:lpstr>Consolas</vt:lpstr>
      <vt:lpstr>Cambria Math</vt:lpstr>
      <vt:lpstr>MS Mincho</vt:lpstr>
      <vt:lpstr>Arial Unicode MS</vt:lpstr>
      <vt:lpstr>Calibri</vt:lpstr>
      <vt:lpstr>Segoe Print</vt:lpstr>
      <vt:lpstr>Office 主题</vt:lpstr>
      <vt:lpstr>2_Office 主题​​</vt:lpstr>
      <vt:lpstr>数组</vt:lpstr>
      <vt:lpstr>数组</vt:lpstr>
      <vt:lpstr>数组（Array）</vt:lpstr>
      <vt:lpstr>数组（Array）</vt:lpstr>
      <vt:lpstr>Demo：查找数据</vt:lpstr>
      <vt:lpstr>Demo：最大值/最小值</vt:lpstr>
      <vt:lpstr>二维数组（2-Dimensional Array）</vt:lpstr>
      <vt:lpstr>二维数组（2-Dimensional Array）</vt:lpstr>
      <vt:lpstr>Demo：矩阵运算</vt:lpstr>
      <vt:lpstr>字符串</vt:lpstr>
      <vt:lpstr>ASCII（American Standard Code for Information Interchange）</vt:lpstr>
      <vt:lpstr>ASCII（American Standard Code for Information Interchange）</vt:lpstr>
      <vt:lpstr>ASCII（American Standard Code for Information Interchange）</vt:lpstr>
      <vt:lpstr>字符串（String）</vt:lpstr>
      <vt:lpstr>字符串（String）</vt:lpstr>
      <vt:lpstr>字符串（String）</vt:lpstr>
      <vt:lpstr>Demo：字符统计</vt:lpstr>
      <vt:lpstr>字符串函数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字符串函数：strlen()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字符串函数：strcpy()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字符串函数：strcat()</vt:lpstr>
      <vt:lpstr>字符串函数：strcmp()</vt:lpstr>
      <vt:lpstr>字符串函数：strcmp()</vt:lpstr>
      <vt:lpstr>字符串函数：strcmp()</vt:lpstr>
      <vt:lpstr>字符串函数：strcmp()</vt:lpstr>
      <vt:lpstr>字符串函数：strcmp()</vt:lpstr>
      <vt:lpstr>字符串函数：strcmp()</vt:lpstr>
      <vt:lpstr>Practice</vt:lpstr>
      <vt:lpstr>倒数和</vt:lpstr>
      <vt:lpstr>逆序数组</vt:lpstr>
      <vt:lpstr>两数之和</vt:lpstr>
      <vt:lpstr>两数之和</vt:lpstr>
      <vt:lpstr>全字母句</vt:lpstr>
      <vt:lpstr>移动零</vt:lpstr>
      <vt:lpstr>全字母句</vt:lpstr>
      <vt:lpstr>mystrlen()</vt:lpstr>
      <vt:lpstr>mystrcpy()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25132</cp:lastModifiedBy>
  <cp:revision>308</cp:revision>
  <dcterms:created xsi:type="dcterms:W3CDTF">2022-11-17T03:47:00Z</dcterms:created>
  <dcterms:modified xsi:type="dcterms:W3CDTF">2022-12-20T14:17:55Z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