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2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3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5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6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7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8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9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0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1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12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3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14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15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16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17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18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19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20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9"/>
  </p:notesMasterIdLst>
  <p:sldIdLst>
    <p:sldId id="259" r:id="rId3"/>
    <p:sldId id="265" r:id="rId4"/>
    <p:sldId id="271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3" r:id="rId23"/>
    <p:sldId id="294" r:id="rId24"/>
    <p:sldId id="295" r:id="rId25"/>
    <p:sldId id="296" r:id="rId26"/>
    <p:sldId id="297" r:id="rId27"/>
    <p:sldId id="298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4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4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7" Type="http://schemas.openxmlformats.org/officeDocument/2006/relationships/image" Target="../media/image5.png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00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02.xml"/><Relationship Id="rId4" Type="http://schemas.openxmlformats.org/officeDocument/2006/relationships/tags" Target="../tags/tag30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4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15.xml"/><Relationship Id="rId3" Type="http://schemas.openxmlformats.org/officeDocument/2006/relationships/tags" Target="../tags/tag315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9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320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tags" Target="../tags/tag32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326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10" Type="http://schemas.openxmlformats.org/officeDocument/2006/relationships/image" Target="../media/image7.png"/><Relationship Id="rId4" Type="http://schemas.openxmlformats.org/officeDocument/2006/relationships/tags" Target="../tags/tag327.xml"/><Relationship Id="rId9" Type="http://schemas.openxmlformats.org/officeDocument/2006/relationships/tags" Target="../tags/tag3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40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49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4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61.xml"/><Relationship Id="rId7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en-US" altLang="zh-CN"/>
              <a:t>Hello World!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变量（</a:t>
            </a:r>
            <a:r>
              <a:rPr lang="en-US" altLang="zh-CN"/>
              <a:t>Variable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24560" y="1901825"/>
            <a:ext cx="6274435" cy="329374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变量是用来存储数据的内存空间，每个变量都有一个类型，变量中只能存储对应类型的数据。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变量的命名需要符合规范：</a:t>
            </a:r>
          </a:p>
          <a:p>
            <a:r>
              <a:rPr>
                <a:latin typeface="+mn-lt"/>
                <a:cs typeface="+mn-lt"/>
              </a:rPr>
              <a:t>1. 由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字母、数字和下划线</a:t>
            </a:r>
            <a:r>
              <a:rPr>
                <a:latin typeface="+mn-lt"/>
                <a:cs typeface="+mn-lt"/>
              </a:rPr>
              <a:t>组成，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不能以数字开头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2. 不可以使用编程语言中预留的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关键字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3. 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英语单词</a:t>
            </a:r>
            <a:r>
              <a:rPr>
                <a:latin typeface="+mn-lt"/>
                <a:cs typeface="+mn-lt"/>
              </a:rPr>
              <a:t>，顾名思义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67017" y="3105834"/>
            <a:ext cx="320412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salary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8232.56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关键字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39190" y="1291708"/>
            <a:ext cx="10310443" cy="574799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关键字是编程语言内置的一些名称，具有特殊的用处和意义，因此不应该作为变量名，防止产生歧义。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39442655"/>
              </p:ext>
            </p:extLst>
          </p:nvPr>
        </p:nvGraphicFramePr>
        <p:xfrm>
          <a:off x="1828798" y="2242401"/>
          <a:ext cx="853122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关键字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const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extern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goto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sizeof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struct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typedef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volatile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常量（</a:t>
            </a:r>
            <a:r>
              <a:rPr lang="en-US" altLang="zh-CN"/>
              <a:t>Constant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99914"/>
            <a:ext cx="5400675" cy="29210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变量的值在程序运行过程中可以修改，但有一些数据的值是固定的，为了防止这些数据被随意改动，可以将这些数据定义为常量。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在数据类型前加上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const</a:t>
            </a:r>
            <a:r>
              <a:rPr>
                <a:latin typeface="+mn-lt"/>
                <a:cs typeface="+mn-lt"/>
              </a:rPr>
              <a:t>关键字，即可定义常量，常量一般使用大写表示。如果在程序中尝试修改常量，将会报错。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21348" y="1450975"/>
            <a:ext cx="41135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const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3.1415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1658089548"/>
              </p:ext>
            </p:extLst>
          </p:nvPr>
        </p:nvGraphicFramePr>
        <p:xfrm>
          <a:off x="5770448" y="4138034"/>
          <a:ext cx="58153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error: assignment of read-only variable "PI"</a:t>
                      </a:r>
                      <a:endParaRPr lang="zh-CN" altLang="en-US" b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/>
              <a:t>输入输出函数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printf()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22960" y="1251500"/>
            <a:ext cx="9735061" cy="89598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printf()的功能是向屏幕输出指定格式的文本，但是有些需要输出的字符在编程语言中具有特殊含义，因此这些特殊的字符，需要经过转义后输出。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822960" y="2695575"/>
          <a:ext cx="4668520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转义字符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反斜杠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单引号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双引号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换行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制表符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379845" y="2880995"/>
            <a:ext cx="451612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"\"Hello\nWorld\""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7779385" y="5223510"/>
          <a:ext cx="1143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"Hello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World"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printf()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04545" y="1191895"/>
            <a:ext cx="7086600" cy="58991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在对变量的值进行输出时，需要在printf()中使用对应类型的占位符。</a:t>
            </a:r>
          </a:p>
          <a:p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6948805" y="2009140"/>
          <a:ext cx="4668520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占位符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%c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688975" y="2009140"/>
            <a:ext cx="791083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area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"Area = %d * %d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905000" y="5651500"/>
          <a:ext cx="2991485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rea = 10 * 5 = 50.00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scanf()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492250"/>
            <a:ext cx="5434546" cy="452310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有时候一些数据需要从键盘输入，scanf()可以读取对应类型的数据，并赋值给相应的变量。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在被赋值的变量前需要使用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取地址符&amp;</a:t>
            </a:r>
            <a:r>
              <a:rPr>
                <a:latin typeface="+mn-lt"/>
                <a:cs typeface="+mn-lt"/>
              </a:rPr>
              <a:t>，因为scanf()需要将读取到的数据保存到该变量的内存地址中。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在使用scanf()，通常会使用printf()先输出一句提示信息，告诉用户需要输入什么数据。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头文件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math.h</a:t>
            </a:r>
            <a:r>
              <a:rPr>
                <a:latin typeface="+mn-lt"/>
                <a:cs typeface="+mn-lt"/>
              </a:rPr>
              <a:t>中定义了一些常用的数学函数，例如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pow(x, y)</a:t>
            </a:r>
            <a:r>
              <a:rPr>
                <a:latin typeface="+mn-lt"/>
                <a:cs typeface="+mn-lt"/>
              </a:rPr>
              <a:t>可用于计算</a:t>
            </a:r>
            <a:r>
              <a:rPr lang="en-US">
                <a:latin typeface="+mn-lt"/>
                <a:cs typeface="+mn-lt"/>
              </a:rPr>
              <a:t>x</a:t>
            </a:r>
            <a:r>
              <a:rPr>
                <a:latin typeface="+mn-lt"/>
                <a:cs typeface="+mn-lt"/>
              </a:rPr>
              <a:t>的</a:t>
            </a:r>
            <a:r>
              <a:rPr lang="en-US">
                <a:latin typeface="+mn-lt"/>
                <a:cs typeface="+mn-lt"/>
              </a:rPr>
              <a:t>y</a:t>
            </a:r>
            <a:r>
              <a:rPr>
                <a:latin typeface="+mn-lt"/>
                <a:cs typeface="+mn-lt"/>
              </a:rPr>
              <a:t>次方。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8006715" y="5715635"/>
          <a:ext cx="188087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adius: 5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rea = 78.54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642735" y="1058545"/>
            <a:ext cx="504380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&lt;math.h&gt;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const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3.14159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"Radius: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"%lf"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area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pow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"Area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表达式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算术运算符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70222" y="1360275"/>
            <a:ext cx="5703570" cy="45732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大部分编程语言中的除法与数学中的除法意义不同。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当相除的两个数都为整数时，那么就会进行整除运算，因此结果仍为整数，例如21 / 4 = 5。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如果相除的两个数中至少有一个为浮点数时，那么就会进行普通的除法运算，结果为浮点数，例如21.0 / 4 = 5.25</a:t>
            </a:r>
            <a:r>
              <a:rPr lang="zh-CN"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取模（modulo）运算符%</a:t>
            </a:r>
            <a:r>
              <a:rPr>
                <a:latin typeface="+mn-lt"/>
                <a:cs typeface="+mn-lt"/>
              </a:rPr>
              <a:t>用于计算两个整数相除之后的余数，例如22 % 3 = 1、4 % 7 = 4。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8580" y="2735580"/>
            <a:ext cx="2270760" cy="2086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765" y="2595245"/>
            <a:ext cx="663575" cy="6375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：逆序三位数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018540"/>
            <a:ext cx="10447655" cy="78994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输入一个正三位数（</a:t>
            </a:r>
            <a:r>
              <a:rPr lang="en-US" altLang="zh-CN">
                <a:latin typeface="+mn-lt"/>
                <a:cs typeface="+mn-lt"/>
              </a:rPr>
              <a:t>100~999</a:t>
            </a:r>
            <a:r>
              <a:rPr lang="zh-CN">
                <a:latin typeface="+mn-lt"/>
                <a:cs typeface="+mn-lt"/>
              </a:rPr>
              <a:t>），将这个三位数逆序输出。如果逆序后的数字以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开头，前面的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不输出。例如</a:t>
            </a:r>
            <a:r>
              <a:rPr lang="en-US" altLang="zh-CN">
                <a:latin typeface="+mn-lt"/>
                <a:cs typeface="+mn-lt"/>
              </a:rPr>
              <a:t>123→321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520→25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723682" y="1657651"/>
            <a:ext cx="6303573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3-digit integer: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b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"Reversed: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5581B8E-56E8-7A1F-E93D-80C6BA61F86E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38434142"/>
              </p:ext>
            </p:extLst>
          </p:nvPr>
        </p:nvGraphicFramePr>
        <p:xfrm>
          <a:off x="659877" y="5049521"/>
          <a:ext cx="374244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3-digit integer: 520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Reversed: 25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/>
              <a:t>Hello World!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复合运算符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0410" y="1218565"/>
            <a:ext cx="6443980" cy="24288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使用复合运算符可以使表达式更加简洁。例如a = a + b可以写成a += b，-=、*=、/=、%=等复合运算符的使用方式同理。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当需要给一个变量的值加/减1时，除了可以使用a += 1或a -= 1之外，还可以使用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++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--</a:t>
            </a:r>
            <a:r>
              <a:rPr>
                <a:latin typeface="+mn-lt"/>
                <a:cs typeface="+mn-lt"/>
              </a:rPr>
              <a:t>运算符，但是++和--可以出现在变量之前或之后：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1628140" y="3812540"/>
          <a:ext cx="4668520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执行完所在语句后自增1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在执行所在语句前自增1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执行完所在语句后自减1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在执行所在语句前自减1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7912735" y="1097280"/>
            <a:ext cx="341439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--);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9366250" y="5032375"/>
          <a:ext cx="50673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10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隐式类型转换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76693" y="1285240"/>
            <a:ext cx="10210407" cy="428688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在计算机计算的过程中，只有类型相同的数据才可以进行运算。例如整数+整数、浮点数/浮点数等。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但是很多时候，我们仍然可以对不同类型的数据进行运算，而并不会产生错误，例如整数+浮点数。这是由于编译器会自动进行类型转换。在整数+浮点数的例子中，编译器会将整数转换为浮点数，这样就可以进行运算了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编译器选择将整数转换为浮点数，而不是将浮点数转换为整数的原因在于，浮点数相比整数能够表示的范围更大。例如整数8可以使用8.0表示，而浮点数9.28变为整数9后就会丢失精度。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隐式类型转换最常见的情形就是除法运算，这也是导致整数/整数=整数、整数/浮点数=浮点数的原因。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显式类型转换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1924"/>
            <a:ext cx="8226811" cy="5152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有些时候编译器无法自动进行类型转换，这时就需要我们手动地强制类型转换。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1998345"/>
            <a:ext cx="5686438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821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"Average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30710912"/>
              </p:ext>
            </p:extLst>
          </p:nvPr>
        </p:nvGraphicFramePr>
        <p:xfrm>
          <a:off x="579600" y="5260631"/>
          <a:ext cx="2155190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=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82.10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温度转换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/>
              <p:cNvSpPr>
                <a:spLocks noGrp="1"/>
              </p:cNvSpPr>
              <p:nvPr>
                <p:ph type="body" sz="quarter" idx="15"/>
                <p:custDataLst>
                  <p:tags r:id="rId3"/>
                </p:custDataLst>
              </p:nvPr>
            </p:nvSpPr>
            <p:spPr>
              <a:xfrm>
                <a:off x="579600" y="1370480"/>
                <a:ext cx="3137535" cy="1116330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zh-CN">
                    <a:latin typeface="+mn-lt"/>
                    <a:cs typeface="+mn-lt"/>
                  </a:rPr>
                  <a:t>输入摄氏度</a:t>
                </a:r>
                <a:r>
                  <a:rPr lang="zh-CN" altLang="en-US">
                    <a:latin typeface="+mn-lt"/>
                    <a:cs typeface="+mn-lt"/>
                  </a:rPr>
                  <a:t>，输出华氏度。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华氏度=32+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×摄氏度</m:t>
                      </m:r>
                    </m:oMath>
                  </m:oMathPara>
                </a14:m>
                <a:endParaRPr lang="en-US" altLang="zh-CN"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6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8"/>
                </p:custDataLst>
              </p:nvPr>
            </p:nvSpPr>
            <p:spPr>
              <a:xfrm>
                <a:off x="579600" y="1370480"/>
                <a:ext cx="3137535" cy="1116330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16842560"/>
              </p:ext>
            </p:extLst>
          </p:nvPr>
        </p:nvGraphicFramePr>
        <p:xfrm>
          <a:off x="579600" y="2856290"/>
          <a:ext cx="445897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temperature in Celsius: 37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 = 32 + 37.00 * 9 / 5 = 98.60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856690575"/>
              </p:ext>
            </p:extLst>
          </p:nvPr>
        </p:nvGraphicFramePr>
        <p:xfrm>
          <a:off x="579600" y="4487515"/>
          <a:ext cx="44596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temperature in Celsius: 38.5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 = 32 + 38.50 * 9 / 5 = 101.30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时间转换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39921755"/>
              </p:ext>
            </p:extLst>
          </p:nvPr>
        </p:nvGraphicFramePr>
        <p:xfrm>
          <a:off x="582775" y="1770576"/>
          <a:ext cx="690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total seconds: 3600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3600 second(s) = 1 hour(s) 0 minute(s) 0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79600" y="1192595"/>
            <a:ext cx="4139565" cy="44196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latin typeface="+mn-lt"/>
                <a:cs typeface="+mn-lt"/>
              </a:rPr>
              <a:t>输入总秒数，输出对应的时、分、秒。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10249919"/>
              </p:ext>
            </p:extLst>
          </p:nvPr>
        </p:nvGraphicFramePr>
        <p:xfrm>
          <a:off x="579600" y="3361886"/>
          <a:ext cx="691153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total seconds: 528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528 second(s) = 0 hour(s) 8 minute(s) 48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18793406"/>
              </p:ext>
            </p:extLst>
          </p:nvPr>
        </p:nvGraphicFramePr>
        <p:xfrm>
          <a:off x="582774" y="4953196"/>
          <a:ext cx="691153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EnEnter total seconds: 9876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9876 second(s) = 2 hour(s) 44 minute(s) 36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两点间距离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36942159"/>
              </p:ext>
            </p:extLst>
          </p:nvPr>
        </p:nvGraphicFramePr>
        <p:xfrm>
          <a:off x="5041200" y="120904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0 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5.00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5"/>
              <p:cNvSpPr>
                <a:spLocks noGrp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579600" y="1209040"/>
                <a:ext cx="4139565" cy="1163320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>
                    <a:latin typeface="+mn-lt"/>
                    <a:cs typeface="+mn-lt"/>
                  </a:rPr>
                  <a:t>输入两个点的坐标，计算两点间的距离。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𝑑𝑖𝑠𝑡𝑎𝑛𝑐𝑒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2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579600" y="1209040"/>
                <a:ext cx="4139565" cy="1163320"/>
              </a:xfrm>
              <a:prstGeom prst="rect">
                <a:avLst/>
              </a:prstGeom>
              <a:blipFill>
                <a:blip r:embed="rId10"/>
                <a:stretch>
                  <a:fillRect l="-884" r="-1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757357813"/>
              </p:ext>
            </p:extLst>
          </p:nvPr>
        </p:nvGraphicFramePr>
        <p:xfrm>
          <a:off x="5041200" y="303911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3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4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3.16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92985482"/>
              </p:ext>
            </p:extLst>
          </p:nvPr>
        </p:nvGraphicFramePr>
        <p:xfrm>
          <a:off x="5041200" y="486918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-5 -7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1 -8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6.08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2010" y="4722842"/>
            <a:ext cx="5342255" cy="125857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程序是为了让计算机去解决某些问题，它由一系列指令构成。但是计算机并不能理解人类的语言，即使是最简单的，例如</a:t>
            </a:r>
            <a:r>
              <a:rPr lang="en-US" altLang="zh-CN">
                <a:latin typeface="+mn-lt"/>
                <a:cs typeface="+mn-lt"/>
              </a:rPr>
              <a:t>“</a:t>
            </a:r>
            <a:r>
              <a:rPr lang="zh-CN" altLang="en-US">
                <a:latin typeface="+mn-lt"/>
                <a:cs typeface="+mn-lt"/>
              </a:rPr>
              <a:t>计算一下1+2是多少</a:t>
            </a:r>
            <a:r>
              <a:rPr lang="en-US" altLang="zh-CN">
                <a:latin typeface="+mn-lt"/>
                <a:cs typeface="+mn-lt"/>
              </a:rPr>
              <a:t>”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4"/>
            </p:custDataLst>
          </p:nvPr>
        </p:nvSpPr>
        <p:spPr>
          <a:xfrm>
            <a:off x="6249545" y="4722842"/>
            <a:ext cx="5367655" cy="125793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计算机采用的是二进制（binary），也就是只能够理解0和1，因此编程语言用于作为人类与计算机之间沟通的桥梁。</a:t>
            </a:r>
          </a:p>
        </p:txBody>
      </p:sp>
      <p:pic>
        <p:nvPicPr>
          <p:cNvPr id="3" name="图片 2" descr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120390" y="1098607"/>
            <a:ext cx="5951220" cy="32994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633037"/>
            <a:ext cx="5849325" cy="1694625"/>
          </a:xfrm>
        </p:spPr>
        <p:txBody>
          <a:bodyPr>
            <a:noAutofit/>
          </a:bodyPr>
          <a:lstStyle/>
          <a:p>
            <a:r>
              <a:rPr err="1">
                <a:latin typeface="+mn-lt"/>
                <a:cs typeface="+mn-lt"/>
              </a:rPr>
              <a:t>通过使用编程语言来描述解决问题的步骤，从而让计算机一步一步去执行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流程图（flow chat）成为了一种程序的图形化表示方式。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458" y="1343273"/>
            <a:ext cx="3930650" cy="48348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Hello World!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62148"/>
            <a:ext cx="8233881" cy="308934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Hello World是学习编程的第一个程序，它的作用是向屏幕输出"Hello World!"。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#include &lt;stdio.h&gt;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标准输入输出库（standard input/output library</a:t>
            </a:r>
            <a:r>
              <a:rPr lang="zh-CN">
                <a:latin typeface="+mn-lt"/>
                <a:cs typeface="+mn-lt"/>
              </a:rPr>
              <a:t>）</a:t>
            </a:r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main()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程序入口</a:t>
            </a: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printf()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在屏幕上输出一个字符串（string），其中\n表示换行符</a:t>
            </a: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表示语句的结束，注意不要使用中文的分号</a:t>
            </a: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return 0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main()运行结束，返回值为0，一般返回0用于表示程序正常结束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990756" y="4348204"/>
            <a:ext cx="389453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</a:t>
            </a:r>
            <a:r>
              <a:rPr lang="en-US" b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stdio.h</a:t>
            </a:r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CA" b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B5E6610-ECB5-D002-9FBD-C33CDA4A1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792370"/>
              </p:ext>
            </p:extLst>
          </p:nvPr>
        </p:nvGraphicFramePr>
        <p:xfrm>
          <a:off x="5640444" y="5141656"/>
          <a:ext cx="1666272" cy="44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1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!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Hello World!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701800" y="5862320"/>
            <a:ext cx="8788400" cy="4876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不同编程语言的Hello World写法大同小异，可以看出编程语言的基本结构是相似的。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76250" y="1831975"/>
            <a:ext cx="469519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&lt;iostream&gt;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using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namespace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std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cout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&lt;&lt;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&lt;&lt;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endl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2505" y="2160270"/>
            <a:ext cx="574738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class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HelloWorld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static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void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args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   System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out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1045" y="4953635"/>
            <a:ext cx="28225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990090" y="1108710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C++</a:t>
            </a:r>
          </a:p>
        </p:txBody>
      </p:sp>
      <p:sp>
        <p:nvSpPr>
          <p:cNvPr id="9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198485" y="1108710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Java</a:t>
            </a: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174615" y="4200525"/>
            <a:ext cx="1362710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Python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注释（</a:t>
            </a:r>
            <a:r>
              <a:rPr lang="en-US" altLang="zh-CN"/>
              <a:t>Comment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4675" y="1171975"/>
            <a:ext cx="5990590" cy="30323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注释就是对代码的解释和说明，它并不会程序所执行。注释能提高程序的可读性，让人更加容易了解代码的功能。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注释一般分为单行注释和多行注释：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1. 单行注释：以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//</a:t>
            </a:r>
            <a:r>
              <a:rPr>
                <a:latin typeface="+mn-lt"/>
                <a:cs typeface="+mn-lt"/>
              </a:rPr>
              <a:t>开头，该行之后的内容视为注释。</a:t>
            </a:r>
          </a:p>
          <a:p>
            <a:r>
              <a:rPr>
                <a:latin typeface="+mn-lt"/>
                <a:cs typeface="+mn-lt"/>
              </a:rPr>
              <a:t>2. 多行注释：以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/*</a:t>
            </a:r>
            <a:r>
              <a:rPr>
                <a:latin typeface="+mn-lt"/>
                <a:cs typeface="+mn-lt"/>
              </a:rPr>
              <a:t>开头，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*/</a:t>
            </a:r>
            <a:r>
              <a:rPr>
                <a:latin typeface="+mn-lt"/>
                <a:cs typeface="+mn-lt"/>
              </a:rPr>
              <a:t>结束，中间的内容视为注释。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65265" y="2496840"/>
            <a:ext cx="497776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/*</a:t>
            </a:r>
          </a:p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* Author: Terry</a:t>
            </a:r>
          </a:p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* Date: 2022/11/16</a:t>
            </a:r>
          </a:p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*/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4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// header file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F379620-7EB4-D6B9-A48C-A7B4C9C5DA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910046"/>
              </p:ext>
            </p:extLst>
          </p:nvPr>
        </p:nvGraphicFramePr>
        <p:xfrm>
          <a:off x="4429728" y="5464430"/>
          <a:ext cx="1666272" cy="44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1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!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/>
          <a:lstStyle/>
          <a:p>
            <a:pPr algn="ctr"/>
            <a:r>
              <a:rPr lang="zh-CN" altLang="en-US"/>
              <a:t>数据类型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数据类型（</a:t>
            </a:r>
            <a:r>
              <a:rPr lang="en-US" altLang="zh-CN"/>
              <a:t>Data Types</a:t>
            </a:r>
            <a:r>
              <a:rPr lang="zh-CN" altLang="en-US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/>
              <p:nvPr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3856710973"/>
                  </p:ext>
                </p:extLst>
              </p:nvPr>
            </p:nvGraphicFramePr>
            <p:xfrm>
              <a:off x="1544713" y="2143590"/>
              <a:ext cx="8772525" cy="3948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2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932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78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73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673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类别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数据类型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大小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取值范围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130">
                    <a:tc rowSpan="4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整型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short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i="1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5130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 long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07390">
                    <a:tc row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浮点型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float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0675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double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576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字符型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128~127</m:t>
                                </m:r>
                              </m:oMath>
                            </m:oMathPara>
                          </a14:m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/>
              <p:nvPr>
                <p:custDataLst>
                  <p:tags r:id="rId7"/>
                </p:custDataLst>
                <p:extLst>
                  <p:ext uri="{D42A27DB-BD31-4B8C-83A1-F6EECF244321}">
                    <p14:modId xmlns:p14="http://schemas.microsoft.com/office/powerpoint/2010/main" val="3856710973"/>
                  </p:ext>
                </p:extLst>
              </p:nvPr>
            </p:nvGraphicFramePr>
            <p:xfrm>
              <a:off x="1544713" y="2143590"/>
              <a:ext cx="8772525" cy="3948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2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932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78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73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673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类别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数据类型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大小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取值范围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130">
                    <a:tc rowSpan="4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整型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short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125373" r="-722" b="-762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225373" r="-722" b="-662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330303" r="-722" b="-5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5130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 long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423881" r="-722" b="-4641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07390">
                    <a:tc row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浮点型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float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0675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double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576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字符型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870149" r="-722" b="-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本占位符 5">
            <a:extLst>
              <a:ext uri="{FF2B5EF4-FFF2-40B4-BE49-F238E27FC236}">
                <a16:creationId xmlns:a16="http://schemas.microsoft.com/office/drawing/2014/main" id="{7265EE56-D7EE-5317-1558-498ADC53FECF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574674" y="1171975"/>
            <a:ext cx="10034905" cy="845361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在计算机中，每个数据一般都有一个对应的类型，不同的数据类型所占的内存空间大小不同，因此所能表示的数值范围也不同。</a:t>
            </a:r>
          </a:p>
          <a:p>
            <a:endParaRPr lang="zh-CN" altLang="en-US" b="0">
              <a:solidFill>
                <a:schemeClr val="tx1"/>
              </a:solidFill>
              <a:effectLst/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82_13*f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196,&quot;width&quot;:9372}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e8ffc68-d13e-4824-bd28-e9d52715b0fc}"/>
  <p:tag name="TABLE_ENDDRAG_ORIGIN_RECT" val="652*302"/>
  <p:tag name="TABLE_ENDDRAG_RECT" val="68*152*652*30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3f33215-2c3c-463f-a78f-52c86657b92f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235*30"/>
  <p:tag name="TABLE_ENDDRAG_RECT" val="612*411*235*3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48*50"/>
  <p:tag name="TABLE_ENDDRAG_RECT" val="150*445*148*5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7*93"/>
  <p:tag name="TABLE_ENDDRAG_RECT" val="533*236*47*9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235*30"/>
  <p:tag name="TABLE_ENDDRAG_RECT" val="612*411*235*3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7*93"/>
  <p:tag name="TABLE_ENDDRAG_RECT" val="533*236*47*9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69*30"/>
  <p:tag name="TABLE_ENDDRAG_RECT" val="446*413*169*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38*99"/>
  <p:tag name="TABLE_ENDDRAG_RECT" val="538*118*338*99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20*115"/>
  <p:tag name="TABLE_ENDDRAG_RECT" val="227*391*520*115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115"/>
  <p:tag name="TABLE_ENDDRAG_RECT" val="425*113*504*115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115"/>
  <p:tag name="TABLE_ENDDRAG_RECT" val="425*113*504*115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1596</Words>
  <Application>Microsoft Office PowerPoint</Application>
  <PresentationFormat>宽屏</PresentationFormat>
  <Paragraphs>380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Hello World!</vt:lpstr>
      <vt:lpstr>Hello World!</vt:lpstr>
      <vt:lpstr>编程语言（Programming Language）</vt:lpstr>
      <vt:lpstr>编程语言（Programming Language）</vt:lpstr>
      <vt:lpstr>Hello World!</vt:lpstr>
      <vt:lpstr>Hello World!</vt:lpstr>
      <vt:lpstr>注释（Comment）</vt:lpstr>
      <vt:lpstr>数据类型</vt:lpstr>
      <vt:lpstr>数据类型（Data Types）</vt:lpstr>
      <vt:lpstr>变量（Variable）</vt:lpstr>
      <vt:lpstr>关键字</vt:lpstr>
      <vt:lpstr>常量（Constant）</vt:lpstr>
      <vt:lpstr>输入输出函数</vt:lpstr>
      <vt:lpstr>printf()</vt:lpstr>
      <vt:lpstr>printf()</vt:lpstr>
      <vt:lpstr>scanf()</vt:lpstr>
      <vt:lpstr>表达式</vt:lpstr>
      <vt:lpstr>算术运算符</vt:lpstr>
      <vt:lpstr>Demo：逆序三位数</vt:lpstr>
      <vt:lpstr>复合运算符</vt:lpstr>
      <vt:lpstr>隐式类型转换</vt:lpstr>
      <vt:lpstr>显式类型转换</vt:lpstr>
      <vt:lpstr>Practice</vt:lpstr>
      <vt:lpstr>温度转换</vt:lpstr>
      <vt:lpstr>时间转换</vt:lpstr>
      <vt:lpstr>两点间距离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/>
  <cp:lastModifiedBy>DAI XIAOTIAN</cp:lastModifiedBy>
  <cp:revision>95</cp:revision>
  <dcterms:created xsi:type="dcterms:W3CDTF">2022-11-17T03:47:00Z</dcterms:created>
  <dcterms:modified xsi:type="dcterms:W3CDTF">2023-01-14T10:58:52Z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