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9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0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2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13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4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5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16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7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8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9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20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21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2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23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4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26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27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28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29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notesSlides/notesSlide30.xml" ContentType="application/vnd.openxmlformats-officedocument.presentationml.notesSlide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31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32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33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34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35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36.xml" ContentType="application/vnd.openxmlformats-officedocument.presentationml.notesSlid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37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38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39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40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41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42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43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notesSlides/notesSlide44.xml" ContentType="application/vnd.openxmlformats-officedocument.presentationml.notesSlide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notesSlides/notesSlide45.xml" ContentType="application/vnd.openxmlformats-officedocument.presentationml.notesSlide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46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notesSlides/notesSlide47.xml" ContentType="application/vnd.openxmlformats-officedocument.presentationml.notesSlide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48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notesSlides/notesSlide49.xml" ContentType="application/vnd.openxmlformats-officedocument.presentationml.notesSlide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notesSlides/notesSlide50.xml" ContentType="application/vnd.openxmlformats-officedocument.presentationml.notesSlide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notesSlides/notesSlide51.xml" ContentType="application/vnd.openxmlformats-officedocument.presentationml.notesSlide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notesSlides/notesSlide52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notesSlides/notesSlide53.xml" ContentType="application/vnd.openxmlformats-officedocument.presentationml.notesSlide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54.xml" ContentType="application/vnd.openxmlformats-officedocument.presentationml.notesSlide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55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notesSlides/notesSlide56.xml" ContentType="application/vnd.openxmlformats-officedocument.presentationml.notesSlide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notesSlides/notesSlide57.xml" ContentType="application/vnd.openxmlformats-officedocument.presentationml.notesSlide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notesSlides/notesSlide58.xml" ContentType="application/vnd.openxmlformats-officedocument.presentationml.notesSlide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59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7"/>
  </p:notesMasterIdLst>
  <p:sldIdLst>
    <p:sldId id="259" r:id="rId3"/>
    <p:sldId id="265" r:id="rId4"/>
    <p:sldId id="295" r:id="rId5"/>
    <p:sldId id="444" r:id="rId6"/>
    <p:sldId id="319" r:id="rId7"/>
    <p:sldId id="445" r:id="rId8"/>
    <p:sldId id="446" r:id="rId9"/>
    <p:sldId id="447" r:id="rId10"/>
    <p:sldId id="449" r:id="rId11"/>
    <p:sldId id="504" r:id="rId12"/>
    <p:sldId id="505" r:id="rId13"/>
    <p:sldId id="507" r:id="rId14"/>
    <p:sldId id="508" r:id="rId15"/>
    <p:sldId id="510" r:id="rId16"/>
    <p:sldId id="450" r:id="rId17"/>
    <p:sldId id="451" r:id="rId18"/>
    <p:sldId id="453" r:id="rId19"/>
    <p:sldId id="454" r:id="rId20"/>
    <p:sldId id="456" r:id="rId21"/>
    <p:sldId id="457" r:id="rId22"/>
    <p:sldId id="458" r:id="rId23"/>
    <p:sldId id="459" r:id="rId24"/>
    <p:sldId id="460" r:id="rId25"/>
    <p:sldId id="464" r:id="rId26"/>
    <p:sldId id="468" r:id="rId27"/>
    <p:sldId id="469" r:id="rId28"/>
    <p:sldId id="470" r:id="rId29"/>
    <p:sldId id="471" r:id="rId30"/>
    <p:sldId id="475" r:id="rId31"/>
    <p:sldId id="461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62" r:id="rId42"/>
    <p:sldId id="485" r:id="rId43"/>
    <p:sldId id="487" r:id="rId44"/>
    <p:sldId id="488" r:id="rId45"/>
    <p:sldId id="489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463" r:id="rId55"/>
    <p:sldId id="498" r:id="rId56"/>
    <p:sldId id="499" r:id="rId57"/>
    <p:sldId id="500" r:id="rId58"/>
    <p:sldId id="501" r:id="rId59"/>
    <p:sldId id="502" r:id="rId60"/>
    <p:sldId id="503" r:id="rId61"/>
    <p:sldId id="515" r:id="rId62"/>
    <p:sldId id="509" r:id="rId63"/>
    <p:sldId id="511" r:id="rId64"/>
    <p:sldId id="512" r:id="rId65"/>
    <p:sldId id="514" r:id="rId66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35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25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7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6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70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7" Type="http://schemas.openxmlformats.org/officeDocument/2006/relationships/image" Target="../media/image3.png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4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5.xml"/><Relationship Id="rId4" Type="http://schemas.openxmlformats.org/officeDocument/2006/relationships/tags" Target="../tags/tag3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48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0.xml"/><Relationship Id="rId4" Type="http://schemas.openxmlformats.org/officeDocument/2006/relationships/tags" Target="../tags/tag34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5.xml"/><Relationship Id="rId4" Type="http://schemas.openxmlformats.org/officeDocument/2006/relationships/tags" Target="../tags/tag3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60.xml"/><Relationship Id="rId4" Type="http://schemas.openxmlformats.org/officeDocument/2006/relationships/tags" Target="../tags/tag35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65.xml"/><Relationship Id="rId4" Type="http://schemas.openxmlformats.org/officeDocument/2006/relationships/tags" Target="../tags/tag36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68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0.xml"/><Relationship Id="rId4" Type="http://schemas.openxmlformats.org/officeDocument/2006/relationships/tags" Target="../tags/tag36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73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5.xml"/><Relationship Id="rId4" Type="http://schemas.openxmlformats.org/officeDocument/2006/relationships/tags" Target="../tags/tag37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0.xml"/><Relationship Id="rId4" Type="http://schemas.openxmlformats.org/officeDocument/2006/relationships/tags" Target="../tags/tag37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83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5.xml"/><Relationship Id="rId4" Type="http://schemas.openxmlformats.org/officeDocument/2006/relationships/tags" Target="../tags/tag38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8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4.xml"/><Relationship Id="rId4" Type="http://schemas.openxmlformats.org/officeDocument/2006/relationships/tags" Target="../tags/tag39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97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9.xml"/><Relationship Id="rId4" Type="http://schemas.openxmlformats.org/officeDocument/2006/relationships/tags" Target="../tags/tag39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02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4.xml"/><Relationship Id="rId4" Type="http://schemas.openxmlformats.org/officeDocument/2006/relationships/tags" Target="../tags/tag40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407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9.xml"/><Relationship Id="rId4" Type="http://schemas.openxmlformats.org/officeDocument/2006/relationships/tags" Target="../tags/tag40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4.xml"/><Relationship Id="rId4" Type="http://schemas.openxmlformats.org/officeDocument/2006/relationships/tags" Target="../tags/tag4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9.xml"/><Relationship Id="rId4" Type="http://schemas.openxmlformats.org/officeDocument/2006/relationships/tags" Target="../tags/tag4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22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4.xml"/><Relationship Id="rId4" Type="http://schemas.openxmlformats.org/officeDocument/2006/relationships/tags" Target="../tags/tag4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27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426.xml"/><Relationship Id="rId1" Type="http://schemas.openxmlformats.org/officeDocument/2006/relationships/tags" Target="../tags/tag42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9.xml"/><Relationship Id="rId4" Type="http://schemas.openxmlformats.org/officeDocument/2006/relationships/tags" Target="../tags/tag4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432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431.xml"/><Relationship Id="rId1" Type="http://schemas.openxmlformats.org/officeDocument/2006/relationships/tags" Target="../tags/tag43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34.xml"/><Relationship Id="rId4" Type="http://schemas.openxmlformats.org/officeDocument/2006/relationships/tags" Target="../tags/tag4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437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39.xml"/><Relationship Id="rId4" Type="http://schemas.openxmlformats.org/officeDocument/2006/relationships/tags" Target="../tags/tag4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442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441.xml"/><Relationship Id="rId1" Type="http://schemas.openxmlformats.org/officeDocument/2006/relationships/tags" Target="../tags/tag44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44.xml"/><Relationship Id="rId4" Type="http://schemas.openxmlformats.org/officeDocument/2006/relationships/tags" Target="../tags/tag44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47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49.xml"/><Relationship Id="rId4" Type="http://schemas.openxmlformats.org/officeDocument/2006/relationships/tags" Target="../tags/tag4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" Type="http://schemas.openxmlformats.org/officeDocument/2006/relationships/tags" Target="../tags/tag454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" Type="http://schemas.openxmlformats.org/officeDocument/2006/relationships/tags" Target="../tags/tag466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80.xml"/><Relationship Id="rId2" Type="http://schemas.openxmlformats.org/officeDocument/2006/relationships/tags" Target="../tags/tag479.xml"/><Relationship Id="rId1" Type="http://schemas.openxmlformats.org/officeDocument/2006/relationships/tags" Target="../tags/tag478.xml"/><Relationship Id="rId4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488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487.xml"/><Relationship Id="rId1" Type="http://schemas.openxmlformats.org/officeDocument/2006/relationships/tags" Target="../tags/tag48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90.xml"/><Relationship Id="rId4" Type="http://schemas.openxmlformats.org/officeDocument/2006/relationships/tags" Target="../tags/tag48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63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699770" y="2316480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6"/>
            <a:ext cx="6660254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2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2862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880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8284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6259" y="137223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412730" cy="2212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字符数组通常被称为字符串，字符串有两种初始化的方式。</a:t>
            </a:r>
          </a:p>
          <a:p>
            <a:r>
              <a:rPr>
                <a:latin typeface="+mn-lt"/>
                <a:cs typeface="+mn-lt"/>
              </a:rPr>
              <a:t>一种与普通数组的初始化类似，逐个写出每一个字符，最后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需要手动添加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字符，表示字符串的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结束符</a:t>
            </a:r>
            <a:r>
              <a:rPr>
                <a:latin typeface="+mn-lt"/>
                <a:cs typeface="+mn-lt"/>
              </a:rPr>
              <a:t>；</a:t>
            </a:r>
          </a:p>
          <a:p>
            <a:r>
              <a:rPr>
                <a:latin typeface="+mn-lt"/>
                <a:cs typeface="+mn-lt"/>
              </a:rPr>
              <a:t>另一种是直接使用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双引号</a:t>
            </a:r>
            <a:r>
              <a:rPr>
                <a:latin typeface="+mn-lt"/>
                <a:cs typeface="+mn-lt"/>
              </a:rPr>
              <a:t>，这种写法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无需手动添加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0占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一个字符</a:t>
            </a:r>
            <a:r>
              <a:rPr>
                <a:latin typeface="+mn-lt"/>
                <a:cs typeface="+mn-lt"/>
              </a:rPr>
              <a:t>的大小，因此在设置字符串的大小时需要考虑</a:t>
            </a:r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'p'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'g'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'm'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374900" y="4890770"/>
          <a:ext cx="68224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5"/>
            <a:ext cx="9496574" cy="9302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占位符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%s</a:t>
            </a:r>
            <a:r>
              <a:rPr>
                <a:latin typeface="+mn-lt"/>
                <a:cs typeface="+mn-lt"/>
              </a:rPr>
              <a:t>可以对字符串进行输入输出操作，使用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scanf()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gets()</a:t>
            </a:r>
            <a:r>
              <a:rPr>
                <a:latin typeface="+mn-lt"/>
                <a:cs typeface="+mn-lt"/>
              </a:rPr>
              <a:t>都可以用于读取字符串，但是scanf()只会读取到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空格</a:t>
            </a:r>
            <a:r>
              <a:rPr>
                <a:latin typeface="+mn-lt"/>
                <a:cs typeface="+mn-lt"/>
              </a:rPr>
              <a:t>为止，而gets()会读取到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回车</a:t>
            </a:r>
            <a:r>
              <a:rPr>
                <a:latin typeface="+mn-lt"/>
                <a:cs typeface="+mn-lt"/>
              </a:rPr>
              <a:t>为止。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0920" y="2066290"/>
            <a:ext cx="443039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1: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puts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2: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378575" y="4071620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949960"/>
            <a:ext cx="825436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string: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"Character to search: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"\'%c\' appears %d times in \"%s\".\n"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31850" y="1062990"/>
            <a:ext cx="5787390" cy="54368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&lt;string.h&gt;</a:t>
            </a:r>
            <a:r>
              <a:rPr>
                <a:latin typeface="+mn-lt"/>
                <a:cs typeface="+mn-lt"/>
              </a:rPr>
              <a:t>中定义了一些常用的字符串处理函数。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strlen()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：计算字符串的长度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strcpy()：字符串复制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strcat()：字符串拼接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strcmp()：字符串比较</a:t>
            </a:r>
          </a:p>
          <a:p>
            <a:r>
              <a:rPr lang="en-US" altLang="zh-CN">
                <a:latin typeface="+mn-lt"/>
                <a:cs typeface="+mn-lt"/>
              </a:rPr>
              <a:t>strncpy()</a:t>
            </a:r>
            <a:r>
              <a:rPr lang="zh-CN" altLang="en-US">
                <a:latin typeface="+mn-lt"/>
                <a:cs typeface="+mn-lt"/>
              </a:rPr>
              <a:t>：字符串复制（前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</a:rPr>
              <a:t>strncat():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strncmp()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字符串比较（前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strchr()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：查询字符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strstr()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：查询子串</a:t>
            </a:r>
          </a:p>
          <a:p>
            <a:r>
              <a:rPr lang="en-US" altLang="zh-CN">
                <a:latin typeface="+mn-lt"/>
                <a:cs typeface="+mn-lt"/>
              </a:rPr>
              <a:t>strtok()</a:t>
            </a:r>
            <a:r>
              <a:rPr lang="zh-CN" altLang="en-US">
                <a:latin typeface="+mn-lt"/>
                <a:cs typeface="+mn-lt"/>
              </a:rPr>
              <a:t>：字符串</a:t>
            </a:r>
            <a:r>
              <a:rPr lang="zh-CN" altLang="en-US">
                <a:latin typeface="+mn-lt"/>
                <a:cs typeface="+mn-lt"/>
                <a:sym typeface="+mn-ea"/>
              </a:rPr>
              <a:t>分割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5810550"/>
              </p:ext>
            </p:extLst>
          </p:nvPr>
        </p:nvGraphicFramePr>
        <p:xfrm>
          <a:off x="878205" y="4994478"/>
          <a:ext cx="1509395" cy="40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43585" y="2049031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"Length: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strlen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41871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0886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75920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4422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10082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756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75129" y="1389380"/>
            <a:ext cx="5269081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数组能够存储一组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>
                <a:latin typeface="+mn-lt"/>
                <a:cs typeface="+mn-lt"/>
              </a:rPr>
              <a:t>的元素，数组在声明时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>
                <a:latin typeface="+mn-lt"/>
                <a:cs typeface="+mn-lt"/>
              </a:rPr>
              <a:t>指定它的大小（容量），数组的大小是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>
                <a:latin typeface="+mn-lt"/>
                <a:cs typeface="+mn-lt"/>
              </a:rPr>
              <a:t>的，无法在运行时动态改变。数组通过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下标（index）</a:t>
            </a:r>
            <a:r>
              <a:rPr>
                <a:latin typeface="+mn-lt"/>
                <a:cs typeface="+mn-lt"/>
              </a:rPr>
              <a:t>来访问某一位置上的元素，下标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从0开始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49803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3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2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7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0328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946140" y="3300095"/>
          <a:ext cx="18097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6610" y="1912620"/>
            <a:ext cx="4469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strcpy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2426970" y="3169920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10070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78968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441833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09206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75691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643064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709549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</a:p>
          <a:p>
            <a:pPr indent="0"/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855335" y="3382010"/>
          <a:ext cx="21469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93445" y="1994535"/>
            <a:ext cx="40328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strcat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24155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09816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76364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442785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10286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76770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2442845" y="3150870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09880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74586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251065" y="5481320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1029335"/>
            <a:ext cx="59721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&lt;stdbool.h&gt;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number of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key: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8610" y="1029335"/>
            <a:ext cx="5170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found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exists.\n"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not found!\n"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2250440" y="1227455"/>
            <a:ext cx="4859655" cy="4751070"/>
          </a:xfrm>
          <a:prstGeom prst="bentConnector3">
            <a:avLst>
              <a:gd name="adj1" fmla="val 856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445198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10794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75437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257415" y="4720590"/>
          <a:ext cx="49911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5245" y="3858260"/>
            <a:ext cx="49345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"communication"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"compare"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strcmp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4382770" y="315595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057775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709920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6383655" y="317182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7047230" y="316992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45870"/>
            <a:ext cx="4528185" cy="8718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字符串数组是一个二维的字符数组，或者可以理解为是由多个字符串组成的数组。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21890" y="6141720"/>
            <a:ext cx="752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"C++"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"Python"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"JavaScript"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2421890" y="2550795"/>
          <a:ext cx="7348220" cy="348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69280" y="1082040"/>
            <a:ext cx="62007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C++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"str[1]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Java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"str[0][0]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"str[0][1]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+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9755" y="949960"/>
            <a:ext cx="679450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"Max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62650" y="2279650"/>
            <a:ext cx="158305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66990" y="1977390"/>
            <a:ext cx="3813810" cy="2531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sizeof()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用于计算一个变量或类型的所占字节。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：整个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数组的大小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sizeof(num[0])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数组第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个元素的大小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167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mystrlen()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test!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mystrcpy()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mystrcat()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186857" cy="20396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125" y="3417570"/>
            <a:ext cx="8061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4222750"/>
            <a:ext cx="28797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6342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256476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1200" y="1348740"/>
            <a:ext cx="582612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Addition\n"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Subtraction\n"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8*49"/>
  <p:tag name="TABLE_ENDDRAG_RECT" val="343*249*428*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4*50"/>
  <p:tag name="TABLE_ENDDRAG_RECT" val="529*342*104*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18*31"/>
  <p:tag name="TABLE_ENDDRAG_RECT" val="462*260*118*3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2*50"/>
  <p:tag name="TABLE_ENDDRAG_RECT" val="462*260*142*5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50"/>
  <p:tag name="TABLE_ENDDRAG_RECT" val="458*259*169*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*30"/>
  <p:tag name="TABLE_ENDDRAG_RECT" val="461*266*44*30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  <p:tag name="KSO_WM_UNIT_TABLE_BEAUTIFY" val="smartTable{e04119f6-4811-4f16-9823-127ce3f73645}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4192</Words>
  <Application>Microsoft Office PowerPoint</Application>
  <PresentationFormat>宽屏</PresentationFormat>
  <Paragraphs>1400</Paragraphs>
  <Slides>64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1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Demo：最大值/最小值</vt:lpstr>
      <vt:lpstr>二维数组（2-Dimensional Array）</vt:lpstr>
      <vt:lpstr>二维数组（2-Dimensional Array）</vt:lpstr>
      <vt:lpstr>Demo：矩阵运算</vt:lpstr>
      <vt:lpstr>Practice</vt:lpstr>
      <vt:lpstr>逆序数组</vt:lpstr>
      <vt:lpstr>两数之和</vt:lpstr>
      <vt:lpstr>移动零</vt:lpstr>
      <vt:lpstr>矩阵乘法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Demo：字符统计</vt:lpstr>
      <vt:lpstr>字符串函数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字符串数组</vt:lpstr>
      <vt:lpstr>Practice</vt:lpstr>
      <vt:lpstr>全字母句</vt:lpstr>
      <vt:lpstr>mystrlen()</vt:lpstr>
      <vt:lpstr>mystrcpy()</vt:lpstr>
      <vt:lpstr>mystrcat()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/>
  <cp:lastModifiedBy>DAI XIAOTIAN</cp:lastModifiedBy>
  <cp:revision>314</cp:revision>
  <dcterms:created xsi:type="dcterms:W3CDTF">2022-11-17T03:47:00Z</dcterms:created>
  <dcterms:modified xsi:type="dcterms:W3CDTF">2023-01-18T15:10:00Z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