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4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6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19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0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9" r:id="rId16"/>
    <p:sldId id="300" r:id="rId17"/>
    <p:sldId id="285" r:id="rId18"/>
    <p:sldId id="301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9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77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2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image" Target="../media/image5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image" Target="../media/image7.png"/><Relationship Id="rId4" Type="http://schemas.openxmlformats.org/officeDocument/2006/relationships/tags" Target="../tags/tag330.xml"/><Relationship Id="rId9" Type="http://schemas.openxmlformats.org/officeDocument/2006/relationships/tags" Target="../tags/tag3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09250052"/>
              </p:ext>
            </p:extLst>
          </p:nvPr>
        </p:nvGraphicFramePr>
        <p:xfrm>
          <a:off x="1828798" y="1969024"/>
          <a:ext cx="8531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116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790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8996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21348" y="1450975"/>
            <a:ext cx="418177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3.1415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831599531"/>
              </p:ext>
            </p:extLst>
          </p:nvPr>
        </p:nvGraphicFramePr>
        <p:xfrm>
          <a:off x="5779874" y="4599948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输入输出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cout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cout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输出流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对象，用来向屏幕输出数据。但是有些需要输出的字符在编程语言中具有特殊含义，因此这些特殊的字符，需要经过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转义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3" y="2695575"/>
            <a:ext cx="5237355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"\"Hello\nWorld\""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814394316"/>
              </p:ext>
            </p:extLst>
          </p:nvPr>
        </p:nvGraphicFramePr>
        <p:xfrm>
          <a:off x="7855520" y="5508948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6988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cout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1501"/>
            <a:ext cx="7032560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在对变量的值进行输出时，可以使用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格式控制符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改变输出的格式。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853200835"/>
              </p:ext>
            </p:extLst>
          </p:nvPr>
        </p:nvGraphicFramePr>
        <p:xfrm>
          <a:off x="8382637" y="5263851"/>
          <a:ext cx="2485683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2AAE872-A166-38E5-4F02-E70712C7AC44}"/>
              </a:ext>
            </a:extLst>
          </p:cNvPr>
          <p:cNvSpPr txBox="1"/>
          <p:nvPr/>
        </p:nvSpPr>
        <p:spPr>
          <a:xfrm>
            <a:off x="579600" y="1870071"/>
            <a:ext cx="78030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*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printf()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28030"/>
            <a:ext cx="10327212" cy="89598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语言中的输出函数，包含在头文件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&lt;cstdio&gt;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中，用于向屏幕输出指定格式的文本，使用对应类型的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可以更加方便地输出变量的值。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600" y="5038844"/>
            <a:ext cx="5980574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altLang="zh-CN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>
                <a:solidFill>
                  <a:srgbClr val="808080"/>
                </a:solidFill>
                <a:highlight>
                  <a:srgbClr val="FFFFFF"/>
                </a:highlight>
              </a:rPr>
              <a:t>"Area = %d * %d = %.2f\n"</a:t>
            </a:r>
            <a:r>
              <a:rPr lang="en-US" altLang="zh-CN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altLang="zh-CN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altLang="zh-CN" sz="18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r>
              <a:rPr lang="en-US" altLang="zh-CN" sz="18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3C0C05-7F08-4D23-0E1E-3BFB978A7E1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9895765"/>
              </p:ext>
            </p:extLst>
          </p:nvPr>
        </p:nvGraphicFramePr>
        <p:xfrm>
          <a:off x="822960" y="2428875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96033" y="1086898"/>
            <a:ext cx="2841056" cy="489342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有时候一些数据需要从键盘输入，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可以读取对应类型的数据，并赋值给相应的变量。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前，通常会使用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cout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先输出一句提示信息，告诉用户需要输入什么数据。</a:t>
            </a:r>
            <a:endParaRPr lang="en-US" altLang="zh-CN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endParaRPr lang="en-US" altLang="zh-CN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zh-CN" altLang="en-US">
                <a:latin typeface="+mn-lt"/>
                <a:cs typeface="+mn-lt"/>
              </a:rPr>
              <a:t>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&lt;cmath&gt;</a:t>
            </a:r>
            <a:r>
              <a:rPr lang="zh-CN" altLang="en-US">
                <a:latin typeface="+mn-lt"/>
                <a:cs typeface="+mn-lt"/>
              </a:rPr>
              <a:t>中定义了一些常用的数学函数，例如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 lang="zh-CN" altLang="en-US">
                <a:latin typeface="+mn-lt"/>
                <a:cs typeface="+mn-lt"/>
              </a:rPr>
              <a:t>可用于计算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en-US" altLang="zh-CN">
                <a:latin typeface="+mn-lt"/>
                <a:cs typeface="+mn-lt"/>
              </a:rPr>
              <a:t>y</a:t>
            </a:r>
            <a:r>
              <a:rPr lang="zh-CN" altLang="en-US">
                <a:latin typeface="+mn-lt"/>
                <a:cs typeface="+mn-lt"/>
              </a:rPr>
              <a:t>次方。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9996625"/>
              </p:ext>
            </p:extLst>
          </p:nvPr>
        </p:nvGraphicFramePr>
        <p:xfrm>
          <a:off x="9323561" y="5980320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403078" y="988089"/>
            <a:ext cx="8531257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&lt;cmath&gt;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3.14159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"Radius: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7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91537" y="1502688"/>
            <a:ext cx="7020863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3-digit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"Reversed: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8434142"/>
              </p:ext>
            </p:extLst>
          </p:nvPr>
        </p:nvGraphicFramePr>
        <p:xfrm>
          <a:off x="659877" y="5049521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833675" y="1097280"/>
            <a:ext cx="3493456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40090833"/>
              </p:ext>
            </p:extLst>
          </p:nvPr>
        </p:nvGraphicFramePr>
        <p:xfrm>
          <a:off x="9327038" y="5344597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98345"/>
            <a:ext cx="9639056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821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84915546"/>
              </p:ext>
            </p:extLst>
          </p:nvPr>
        </p:nvGraphicFramePr>
        <p:xfrm>
          <a:off x="579600" y="5962805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9921755"/>
              </p:ext>
            </p:extLst>
          </p:nvPr>
        </p:nvGraphicFramePr>
        <p:xfrm>
          <a:off x="582775" y="1770576"/>
          <a:ext cx="690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0249919"/>
              </p:ext>
            </p:extLst>
          </p:nvPr>
        </p:nvGraphicFramePr>
        <p:xfrm>
          <a:off x="579600" y="336188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8793406"/>
              </p:ext>
            </p:extLst>
          </p:nvPr>
        </p:nvGraphicFramePr>
        <p:xfrm>
          <a:off x="582774" y="495319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10534602" cy="3089340"/>
          </a:xfrm>
        </p:spPr>
        <p:txBody>
          <a:bodyPr>
            <a:noAutofit/>
          </a:bodyPr>
          <a:lstStyle/>
          <a:p>
            <a:r>
              <a:rPr>
                <a:solidFill>
                  <a:schemeClr val="tx1"/>
                </a:solidFill>
                <a:cs typeface="Arial" panose="020B0604020202020204" pitchFamily="34" charset="0"/>
              </a:rPr>
              <a:t>Hello World是学习编程的第一个程序，它的作用是向屏幕输出"Hello World!"。</a:t>
            </a:r>
          </a:p>
          <a:p>
            <a:endParaRPr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#include &lt;iostream&gt;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用于包含输入输出库的头文件（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header file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），这样才能够在程序中进行输入输出相关的操作。</a:t>
            </a:r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using namespace std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表示使用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std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命名空间。</a:t>
            </a:r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是程序的入口，程序运行后会首先执行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中的代码。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cout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的功能是在屏幕上输出数据，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endl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表示输出一个换行符。最后的分号用于表示一条语句的结束，注意不要使用中文的分号。</a:t>
            </a:r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return 0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运行结束，返回值为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，一般返回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用于表示程序正常结束。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81329" y="4122500"/>
            <a:ext cx="4778448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938016"/>
              </p:ext>
            </p:extLst>
          </p:nvPr>
        </p:nvGraphicFramePr>
        <p:xfrm>
          <a:off x="6177771" y="4971973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53323" y="1861820"/>
            <a:ext cx="4152311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33568" y="2383718"/>
            <a:ext cx="5283632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Author: Terry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Date: 2022/11/16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header file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10046"/>
              </p:ext>
            </p:extLst>
          </p:nvPr>
        </p:nvGraphicFramePr>
        <p:xfrm>
          <a:off x="4429728" y="5464430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128~127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6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4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70149" r="-722" b="-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1855</Words>
  <Application>Microsoft Office PowerPoint</Application>
  <PresentationFormat>宽屏</PresentationFormat>
  <Paragraphs>411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</vt:lpstr>
      <vt:lpstr>cout</vt:lpstr>
      <vt:lpstr>cout</vt:lpstr>
      <vt:lpstr>printf()</vt:lpstr>
      <vt:lpstr>cin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114</cp:revision>
  <dcterms:created xsi:type="dcterms:W3CDTF">2022-11-17T03:47:00Z</dcterms:created>
  <dcterms:modified xsi:type="dcterms:W3CDTF">2023-01-27T16:28:31Z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