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10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11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12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3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14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5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16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17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8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19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20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21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22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23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2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25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26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7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28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29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0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1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32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5"/>
  </p:notesMasterIdLst>
  <p:sldIdLst>
    <p:sldId id="259" r:id="rId3"/>
    <p:sldId id="265" r:id="rId4"/>
    <p:sldId id="295" r:id="rId5"/>
    <p:sldId id="634" r:id="rId6"/>
    <p:sldId id="635" r:id="rId7"/>
    <p:sldId id="636" r:id="rId8"/>
    <p:sldId id="637" r:id="rId9"/>
    <p:sldId id="638" r:id="rId10"/>
    <p:sldId id="640" r:id="rId11"/>
    <p:sldId id="641" r:id="rId12"/>
    <p:sldId id="642" r:id="rId13"/>
    <p:sldId id="643" r:id="rId14"/>
    <p:sldId id="644" r:id="rId15"/>
    <p:sldId id="632" r:id="rId16"/>
    <p:sldId id="663" r:id="rId17"/>
    <p:sldId id="645" r:id="rId18"/>
    <p:sldId id="646" r:id="rId19"/>
    <p:sldId id="647" r:id="rId20"/>
    <p:sldId id="667" r:id="rId21"/>
    <p:sldId id="664" r:id="rId22"/>
    <p:sldId id="648" r:id="rId23"/>
    <p:sldId id="649" r:id="rId24"/>
    <p:sldId id="650" r:id="rId25"/>
    <p:sldId id="651" r:id="rId26"/>
    <p:sldId id="652" r:id="rId27"/>
    <p:sldId id="669" r:id="rId28"/>
    <p:sldId id="670" r:id="rId29"/>
    <p:sldId id="671" r:id="rId30"/>
    <p:sldId id="672" r:id="rId31"/>
    <p:sldId id="653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8" r:id="rId42"/>
    <p:sldId id="665" r:id="rId43"/>
    <p:sldId id="666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2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6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1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10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52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1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15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2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22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59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45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08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91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44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32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75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1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37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19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25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8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8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6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2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1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2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4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4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4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4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4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4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指针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指针与数组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58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19383"/>
            <a:ext cx="10097365" cy="19551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数组名本质上就是一个指针，它指向数组的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。因此在获取数组的地址时，可以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&amp;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当对一个指向数组的指针进行加减运算时（如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p++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p--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），并不是将地址加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或减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，而是根据指针的类型加或减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对应字节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的长度。例如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是一个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型指针，那么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p++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会将地址加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占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个字节）、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 -= 2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会将地址减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7920678-E026-D57B-FB3E-C49E2BC8F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74728"/>
              </p:ext>
            </p:extLst>
          </p:nvPr>
        </p:nvGraphicFramePr>
        <p:xfrm>
          <a:off x="5414682" y="4389492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753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951753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35CD2965-2A94-185B-7AA6-38862E88B274}"/>
              </a:ext>
            </a:extLst>
          </p:cNvPr>
          <p:cNvSpPr/>
          <p:nvPr/>
        </p:nvSpPr>
        <p:spPr>
          <a:xfrm>
            <a:off x="3281081" y="395043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C7F3E0-EE33-4C73-050F-2CA03098440E}"/>
              </a:ext>
            </a:extLst>
          </p:cNvPr>
          <p:cNvSpPr txBox="1"/>
          <p:nvPr/>
        </p:nvSpPr>
        <p:spPr>
          <a:xfrm>
            <a:off x="2792504" y="4068032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F8AE2D-24FA-D487-5C8D-A25D605396E8}"/>
              </a:ext>
            </a:extLst>
          </p:cNvPr>
          <p:cNvSpPr txBox="1"/>
          <p:nvPr/>
        </p:nvSpPr>
        <p:spPr>
          <a:xfrm>
            <a:off x="5414682" y="5009699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</a:t>
            </a:r>
            <a:endParaRPr lang="zh-CN" altLang="en-US" sz="16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510F568-0289-8EB6-0146-1F951A7F3164}"/>
              </a:ext>
            </a:extLst>
          </p:cNvPr>
          <p:cNvSpPr/>
          <p:nvPr/>
        </p:nvSpPr>
        <p:spPr>
          <a:xfrm>
            <a:off x="3281081" y="4964876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267F7F-CC94-0B3F-1B2F-6394AA3C7CB3}"/>
              </a:ext>
            </a:extLst>
          </p:cNvPr>
          <p:cNvSpPr txBox="1"/>
          <p:nvPr/>
        </p:nvSpPr>
        <p:spPr>
          <a:xfrm>
            <a:off x="2835086" y="5082470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803C0-1AF0-D048-0246-8547BBBA31F1}"/>
              </a:ext>
            </a:extLst>
          </p:cNvPr>
          <p:cNvSpPr txBox="1"/>
          <p:nvPr/>
        </p:nvSpPr>
        <p:spPr>
          <a:xfrm>
            <a:off x="6347011" y="5003350"/>
            <a:ext cx="94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F4C165-0144-9C4D-3C3F-1FF59FBAD8DF}"/>
              </a:ext>
            </a:extLst>
          </p:cNvPr>
          <p:cNvSpPr txBox="1"/>
          <p:nvPr/>
        </p:nvSpPr>
        <p:spPr>
          <a:xfrm>
            <a:off x="7318187" y="5009700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2</a:t>
            </a:r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9888A3-8476-6625-3F64-16539B1489E8}"/>
              </a:ext>
            </a:extLst>
          </p:cNvPr>
          <p:cNvSpPr txBox="1"/>
          <p:nvPr/>
        </p:nvSpPr>
        <p:spPr>
          <a:xfrm>
            <a:off x="8272928" y="5003350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87686E-979A-7901-1455-671F4D0C6B97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3854823" y="4237310"/>
            <a:ext cx="1559859" cy="4622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8DF192-800D-B80D-1ACD-13A67B74A4AC}"/>
              </a:ext>
            </a:extLst>
          </p:cNvPr>
          <p:cNvCxnSpPr>
            <a:cxnSpLocks/>
            <a:stCxn id="9" idx="6"/>
            <a:endCxn id="2" idx="1"/>
          </p:cNvCxnSpPr>
          <p:nvPr/>
        </p:nvCxnSpPr>
        <p:spPr>
          <a:xfrm flipV="1">
            <a:off x="3854823" y="4699596"/>
            <a:ext cx="1559859" cy="552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7495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：指针与数组</a:t>
            </a:r>
            <a:endParaRPr 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A36775E-FD72-6A85-D54B-8B846F42FF5F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31405464"/>
              </p:ext>
            </p:extLst>
          </p:nvPr>
        </p:nvGraphicFramePr>
        <p:xfrm>
          <a:off x="8783945" y="1105421"/>
          <a:ext cx="311268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arr: 0x61fdf0  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arr[0]: 0x61fdf0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arr[1]: 0x61fdf4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arr[2]: 0x61fdf8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arr[3]: 0x61fdfc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p: 0x61fdf0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+ 1: 0x61fdf4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+ 2: 0x61fdf8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+ 3: 0x61fdfc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arr[0]: 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arr[1]: 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arr[2]: 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arr[3]: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BEFBE9D-383F-8803-7615-91623D4BC4FE}"/>
              </a:ext>
            </a:extLst>
          </p:cNvPr>
          <p:cNvSpPr txBox="1"/>
          <p:nvPr/>
        </p:nvSpPr>
        <p:spPr>
          <a:xfrm>
            <a:off x="153970" y="948690"/>
            <a:ext cx="855639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arr: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arr["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"]: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 +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7EA1E-C5FC-F57E-A100-53DE6C49F01A}"/>
              </a:ext>
            </a:extLst>
          </p:cNvPr>
          <p:cNvSpPr txBox="1"/>
          <p:nvPr/>
        </p:nvSpPr>
        <p:spPr>
          <a:xfrm>
            <a:off x="4845377" y="4826675"/>
            <a:ext cx="70512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"arr["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"]: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100128-C64F-3782-3116-5CC0B3C9158C}"/>
              </a:ext>
            </a:extLst>
          </p:cNvPr>
          <p:cNvCxnSpPr>
            <a:cxnSpLocks/>
          </p:cNvCxnSpPr>
          <p:nvPr/>
        </p:nvCxnSpPr>
        <p:spPr>
          <a:xfrm flipV="1">
            <a:off x="2526383" y="5118755"/>
            <a:ext cx="2686640" cy="1185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8354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数组与函数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071981"/>
            <a:ext cx="4817153" cy="232925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数组作为函数参数时，会将数组的地址传递给函数，函数接收到的是一个指向数组首地址的指针。由于在函数中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失去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了数组长度的信息，并不能通过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计算出数组的长度（计算得到的是一个指针变量所占的空间），因此将数组传入函数时，还需要将其长度一并作为参数传给函数。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248EAC-B69A-C461-DBC0-D96765525C24}"/>
              </a:ext>
            </a:extLst>
          </p:cNvPr>
          <p:cNvSpPr txBox="1"/>
          <p:nvPr/>
        </p:nvSpPr>
        <p:spPr>
          <a:xfrm>
            <a:off x="5627803" y="1265595"/>
            <a:ext cx="64573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9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index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index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"Not found"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"Found at index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index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710EA85-5591-B3CD-4BA6-096C810F2B9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76341480"/>
              </p:ext>
            </p:extLst>
          </p:nvPr>
        </p:nvGraphicFramePr>
        <p:xfrm>
          <a:off x="6096000" y="5401633"/>
          <a:ext cx="1904215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 at index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069C3C3-136C-C9D9-8912-86FCFB60F1DE}"/>
              </a:ext>
            </a:extLst>
          </p:cNvPr>
          <p:cNvSpPr txBox="1"/>
          <p:nvPr/>
        </p:nvSpPr>
        <p:spPr>
          <a:xfrm>
            <a:off x="579599" y="3456768"/>
            <a:ext cx="50482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search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44E99CF-A206-4778-21C5-F6E668A6E306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923826" y="1265595"/>
            <a:ext cx="7932657" cy="5465144"/>
          </a:xfrm>
          <a:prstGeom prst="bentConnector4">
            <a:avLst>
              <a:gd name="adj1" fmla="val 59001"/>
              <a:gd name="adj2" fmla="val 1041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2779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94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柠檬水找零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10273030" cy="2112809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每杯柠檬水售价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元，顾客排队购买柠檬水，每位顾客购买一杯。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一开始，你手头没有任何零钱。顾客有可能会付给你</a:t>
            </a:r>
            <a:r>
              <a:rPr lang="en-US" altLang="zh-CN">
                <a:latin typeface="+mn-lt"/>
                <a:cs typeface="+mn-lt"/>
              </a:rPr>
              <a:t>5</a:t>
            </a:r>
            <a:r>
              <a:rPr lang="zh-CN" altLang="en-US">
                <a:latin typeface="+mn-lt"/>
                <a:cs typeface="+mn-lt"/>
              </a:rPr>
              <a:t>元、</a:t>
            </a:r>
            <a:r>
              <a:rPr lang="en-US" altLang="zh-CN">
                <a:latin typeface="+mn-lt"/>
                <a:cs typeface="+mn-lt"/>
              </a:rPr>
              <a:t>10</a:t>
            </a:r>
            <a:r>
              <a:rPr lang="zh-CN" altLang="en-US">
                <a:latin typeface="+mn-lt"/>
                <a:cs typeface="+mn-lt"/>
              </a:rPr>
              <a:t>元或</a:t>
            </a:r>
            <a:r>
              <a:rPr lang="en-US" altLang="zh-CN">
                <a:latin typeface="+mn-lt"/>
                <a:cs typeface="+mn-lt"/>
              </a:rPr>
              <a:t>20</a:t>
            </a:r>
            <a:r>
              <a:rPr lang="zh-CN" altLang="en-US">
                <a:latin typeface="+mn-lt"/>
                <a:cs typeface="+mn-lt"/>
              </a:rPr>
              <a:t>元，你必须给每位顾客依次找零。</a:t>
            </a:r>
            <a:endParaRPr lang="en-US" altLang="zh-CN">
              <a:latin typeface="+mn-lt"/>
              <a:cs typeface="+mn-lt"/>
            </a:endParaRPr>
          </a:p>
          <a:p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实现函数</a:t>
            </a:r>
            <a:r>
              <a:rPr lang="en-US" altLang="zh-CN">
                <a:latin typeface="+mn-lt"/>
                <a:cs typeface="+mn-lt"/>
              </a:rPr>
              <a:t>lemonade_change()</a:t>
            </a:r>
            <a:r>
              <a:rPr lang="zh-CN" altLang="en-US">
                <a:latin typeface="+mn-lt"/>
                <a:cs typeface="+mn-lt"/>
              </a:rPr>
              <a:t>，其中</a:t>
            </a:r>
            <a:r>
              <a:rPr lang="en-US" altLang="zh-CN">
                <a:latin typeface="+mn-lt"/>
                <a:cs typeface="+mn-lt"/>
              </a:rPr>
              <a:t>bills</a:t>
            </a:r>
            <a:r>
              <a:rPr lang="zh-CN" altLang="en-US">
                <a:latin typeface="+mn-lt"/>
                <a:cs typeface="+mn-lt"/>
              </a:rPr>
              <a:t>为一个数组，</a:t>
            </a:r>
            <a:r>
              <a:rPr lang="en-US" altLang="zh-CN">
                <a:latin typeface="+mn-lt"/>
                <a:cs typeface="+mn-lt"/>
              </a:rPr>
              <a:t>bills[i]</a:t>
            </a:r>
            <a:r>
              <a:rPr lang="zh-CN" altLang="en-US">
                <a:latin typeface="+mn-lt"/>
                <a:cs typeface="+mn-lt"/>
              </a:rPr>
              <a:t>表示第</a:t>
            </a:r>
            <a:r>
              <a:rPr lang="en-US" altLang="zh-CN">
                <a:latin typeface="+mn-lt"/>
                <a:cs typeface="+mn-lt"/>
              </a:rPr>
              <a:t>i</a:t>
            </a:r>
            <a:r>
              <a:rPr lang="zh-CN" altLang="en-US">
                <a:latin typeface="+mn-lt"/>
                <a:cs typeface="+mn-lt"/>
              </a:rPr>
              <a:t>位顾客支付的钱，</a:t>
            </a:r>
            <a:r>
              <a:rPr lang="en-US" altLang="zh-CN">
                <a:latin typeface="+mn-lt"/>
                <a:cs typeface="+mn-lt"/>
              </a:rPr>
              <a:t>bills_size</a:t>
            </a:r>
            <a:r>
              <a:rPr lang="zh-CN" altLang="en-US">
                <a:latin typeface="+mn-lt"/>
                <a:cs typeface="+mn-lt"/>
              </a:rPr>
              <a:t>为顾客数量。如果能够依次为每位顾客找零，返回</a:t>
            </a:r>
            <a:r>
              <a:rPr lang="en-US" altLang="zh-CN">
                <a:latin typeface="+mn-lt"/>
                <a:cs typeface="+mn-lt"/>
              </a:rPr>
              <a:t>true</a:t>
            </a:r>
            <a:r>
              <a:rPr lang="zh-CN" altLang="en-US">
                <a:latin typeface="+mn-lt"/>
                <a:cs typeface="+mn-lt"/>
              </a:rPr>
              <a:t>；否则返回</a:t>
            </a:r>
            <a:r>
              <a:rPr lang="en-US" altLang="zh-CN">
                <a:latin typeface="+mn-lt"/>
                <a:cs typeface="+mn-lt"/>
              </a:rPr>
              <a:t>false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695608" y="4490915"/>
          <a:ext cx="4140343" cy="125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bills = [5, 5, 5, 10, 20]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true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2BEF601-9A64-78B8-EF97-B423CB7982EF}"/>
              </a:ext>
            </a:extLst>
          </p:cNvPr>
          <p:cNvSpPr txBox="1"/>
          <p:nvPr/>
        </p:nvSpPr>
        <p:spPr>
          <a:xfrm>
            <a:off x="695609" y="3589964"/>
            <a:ext cx="6384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lemonade_change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bills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bills_size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13CBB6D-6517-F7E1-DECC-13861C2052F6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5285879" y="4490915"/>
          <a:ext cx="4140343" cy="125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bills = [5, 5, 10, 10, 20]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false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2307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指针与字符串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94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指针与字符串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21436"/>
            <a:ext cx="10160119" cy="292092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数组和指针都可以用于定义一个字符串，但是它们内存分配的方式不同，从而导致它们的使用方式也不同。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以数组形式定义的字符串，每个字符保存在一个字符数组中。这样的字符串是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可以修改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的，与普通的数组类似。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但是如果让一个指针指向一个字符串，那么这个字符串会被存储在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常量区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。常量区中的数据是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不可以修改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的，因此使用指针去修改字符串会导致程序崩溃。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8DB69A4-0197-4F89-D976-BBF49637E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93476"/>
              </p:ext>
            </p:extLst>
          </p:nvPr>
        </p:nvGraphicFramePr>
        <p:xfrm>
          <a:off x="3545368" y="4429229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502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1365565969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986291878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h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\0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5C5CC3B7-4810-DE1B-2798-66422140E6C8}"/>
              </a:ext>
            </a:extLst>
          </p:cNvPr>
          <p:cNvSpPr/>
          <p:nvPr/>
        </p:nvSpPr>
        <p:spPr>
          <a:xfrm>
            <a:off x="1411767" y="4452463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0666C-AB27-E762-4C97-3C369FF73C23}"/>
              </a:ext>
            </a:extLst>
          </p:cNvPr>
          <p:cNvSpPr txBox="1"/>
          <p:nvPr/>
        </p:nvSpPr>
        <p:spPr>
          <a:xfrm>
            <a:off x="923190" y="4570056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s1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43F09D-F394-5766-E3F8-8EE957E3A2EC}"/>
              </a:ext>
            </a:extLst>
          </p:cNvPr>
          <p:cNvSpPr/>
          <p:nvPr/>
        </p:nvSpPr>
        <p:spPr>
          <a:xfrm>
            <a:off x="1411767" y="5466900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954C7-E072-2E3B-F996-C65C190FDE68}"/>
              </a:ext>
            </a:extLst>
          </p:cNvPr>
          <p:cNvSpPr txBox="1"/>
          <p:nvPr/>
        </p:nvSpPr>
        <p:spPr>
          <a:xfrm>
            <a:off x="965772" y="5584494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s2</a:t>
            </a:r>
            <a:endParaRPr lang="zh-CN" altLang="en-US" sz="16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E2F61-EDC9-FC97-F170-DD0508A4DBDD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 flipV="1">
            <a:off x="1985509" y="4739333"/>
            <a:ext cx="155985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D3E6C9-13A2-89A0-06DA-9CA4BC2B24F1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 flipV="1">
            <a:off x="1985509" y="5753770"/>
            <a:ext cx="155817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8B06DE1-4A54-BCF6-7D64-A0941CD81DEF}"/>
              </a:ext>
            </a:extLst>
          </p:cNvPr>
          <p:cNvSpPr txBox="1"/>
          <p:nvPr/>
        </p:nvSpPr>
        <p:spPr>
          <a:xfrm>
            <a:off x="3543680" y="5584493"/>
            <a:ext cx="72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“hello”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3C7C6E-AF15-470E-76EF-559BBF40DC67}"/>
              </a:ext>
            </a:extLst>
          </p:cNvPr>
          <p:cNvSpPr txBox="1"/>
          <p:nvPr/>
        </p:nvSpPr>
        <p:spPr>
          <a:xfrm>
            <a:off x="7754969" y="4289378"/>
            <a:ext cx="38070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"s1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s1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error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"s2 = %s\n"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s2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90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指针与字符串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10160119" cy="8530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在对指向字符串的指针进行赋值操作的时候，并不会产生新的字符串，只是让两个指针都指向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同一个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字符串，对任意一个指针做的操作都会影响另一个指针。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8DB69A4-0197-4F89-D976-BBF49637E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33784"/>
              </p:ext>
            </p:extLst>
          </p:nvPr>
        </p:nvGraphicFramePr>
        <p:xfrm>
          <a:off x="7558360" y="3263636"/>
          <a:ext cx="3807012" cy="620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502">
                  <a:extLst>
                    <a:ext uri="{9D8B030D-6E8A-4147-A177-3AD203B41FA5}">
                      <a16:colId xmlns:a16="http://schemas.microsoft.com/office/drawing/2014/main" val="1955668811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2427256120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196588724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4277246876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1365565969"/>
                    </a:ext>
                  </a:extLst>
                </a:gridCol>
                <a:gridCol w="634502">
                  <a:extLst>
                    <a:ext uri="{9D8B030D-6E8A-4147-A177-3AD203B41FA5}">
                      <a16:colId xmlns:a16="http://schemas.microsoft.com/office/drawing/2014/main" val="3986291878"/>
                    </a:ext>
                  </a:extLst>
                </a:gridCol>
              </a:tblGrid>
              <a:tr h="620208">
                <a:tc>
                  <a:txBody>
                    <a:bodyPr/>
                    <a:lstStyle/>
                    <a:p>
                      <a:r>
                        <a:rPr lang="en-US" altLang="zh-CN"/>
                        <a:t>h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\0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58813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5C5CC3B7-4810-DE1B-2798-66422140E6C8}"/>
              </a:ext>
            </a:extLst>
          </p:cNvPr>
          <p:cNvSpPr/>
          <p:nvPr/>
        </p:nvSpPr>
        <p:spPr>
          <a:xfrm>
            <a:off x="5421383" y="2869407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0666C-AB27-E762-4C97-3C369FF73C23}"/>
              </a:ext>
            </a:extLst>
          </p:cNvPr>
          <p:cNvSpPr txBox="1"/>
          <p:nvPr/>
        </p:nvSpPr>
        <p:spPr>
          <a:xfrm>
            <a:off x="4932806" y="2987000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43F09D-F394-5766-E3F8-8EE957E3A2EC}"/>
              </a:ext>
            </a:extLst>
          </p:cNvPr>
          <p:cNvSpPr/>
          <p:nvPr/>
        </p:nvSpPr>
        <p:spPr>
          <a:xfrm>
            <a:off x="5421383" y="388384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954C7-E072-2E3B-F996-C65C190FDE68}"/>
              </a:ext>
            </a:extLst>
          </p:cNvPr>
          <p:cNvSpPr txBox="1"/>
          <p:nvPr/>
        </p:nvSpPr>
        <p:spPr>
          <a:xfrm>
            <a:off x="4975388" y="4001438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t</a:t>
            </a:r>
            <a:endParaRPr lang="zh-CN" altLang="en-US" sz="16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E2F61-EDC9-FC97-F170-DD0508A4DBDD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5995125" y="3156278"/>
            <a:ext cx="1563235" cy="417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D3E6C9-13A2-89A0-06DA-9CA4BC2B24F1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5995125" y="3573740"/>
            <a:ext cx="1563235" cy="596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1CD09A7-1A7A-526C-C815-8C26C284FFAF}"/>
              </a:ext>
            </a:extLst>
          </p:cNvPr>
          <p:cNvSpPr txBox="1"/>
          <p:nvPr/>
        </p:nvSpPr>
        <p:spPr>
          <a:xfrm>
            <a:off x="7556672" y="2952594"/>
            <a:ext cx="3807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600"/>
              <a:t>str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DDDC81-CE96-2F40-9B1A-9DEE7273A334}"/>
              </a:ext>
            </a:extLst>
          </p:cNvPr>
          <p:cNvSpPr txBox="1"/>
          <p:nvPr/>
        </p:nvSpPr>
        <p:spPr>
          <a:xfrm>
            <a:off x="579598" y="2321460"/>
            <a:ext cx="43411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"hello"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'H'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6C99A9C-AC16-1EC0-0F30-D98EF572EAD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33082910"/>
              </p:ext>
            </p:extLst>
          </p:nvPr>
        </p:nvGraphicFramePr>
        <p:xfrm>
          <a:off x="5551856" y="5374699"/>
          <a:ext cx="108828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Hello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Hello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940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指针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mystring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1"/>
            <a:ext cx="10291884" cy="76477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在</a:t>
            </a:r>
            <a:r>
              <a:rPr lang="en-US" altLang="zh-CN">
                <a:latin typeface="+mn-lt"/>
                <a:cs typeface="+mn-lt"/>
              </a:rPr>
              <a:t>mystring.h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mystring.cpp</a:t>
            </a:r>
            <a:r>
              <a:rPr lang="zh-CN" altLang="en-US">
                <a:latin typeface="+mn-lt"/>
                <a:cs typeface="+mn-lt"/>
              </a:rPr>
              <a:t>中实现</a:t>
            </a:r>
            <a:r>
              <a:rPr lang="en-US" altLang="zh-CN">
                <a:latin typeface="+mn-lt"/>
                <a:cs typeface="+mn-lt"/>
              </a:rPr>
              <a:t>mystrlen()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mystrcpy()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mystrcat()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mystrcmp()</a:t>
            </a:r>
            <a:r>
              <a:rPr lang="zh-CN" altLang="en-US">
                <a:latin typeface="+mn-lt"/>
                <a:cs typeface="+mn-lt"/>
              </a:rPr>
              <a:t>，并在</a:t>
            </a:r>
            <a:r>
              <a:rPr lang="en-US" altLang="zh-CN">
                <a:latin typeface="+mn-lt"/>
                <a:cs typeface="+mn-lt"/>
              </a:rPr>
              <a:t>test_mystring.cpp</a:t>
            </a:r>
            <a:r>
              <a:rPr lang="zh-CN" altLang="en-US">
                <a:latin typeface="+mn-lt"/>
                <a:cs typeface="+mn-lt"/>
              </a:rPr>
              <a:t>中测试。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695608" y="4519196"/>
          <a:ext cx="631793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mystrlen("Hello") = 5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mystrcpy("World!", "World!") = World!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mystrcat("World!World!", "World!") = World!World!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mystrcmp("World!World!", "World!") = 87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89FE5EB-B166-676C-AFF0-4694FD7DE6B3}"/>
              </a:ext>
            </a:extLst>
          </p:cNvPr>
          <p:cNvSpPr txBox="1"/>
          <p:nvPr/>
        </p:nvSpPr>
        <p:spPr>
          <a:xfrm>
            <a:off x="695608" y="2165760"/>
            <a:ext cx="64644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mystrlen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mystrcpy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mystrcat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src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mystrcmp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84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二级指针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95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二级指针（</a:t>
            </a:r>
            <a:r>
              <a:rPr lang="en-US" altLang="zh-CN"/>
              <a:t>Pointer to Pointer</a:t>
            </a:r>
            <a:r>
              <a:rPr lang="zh-CN" altLang="en-US"/>
              <a:t>）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65595"/>
            <a:ext cx="4331766" cy="2702972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既然指针也是一个变量，那么一个指针也可以指向另一个指针，这样的指针称为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二级指针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其中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型的指针（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），指向了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data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；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是一个指向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型指针的指针（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），即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q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指向了一个指向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的指针。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4A51C-293F-C403-C833-74A8769BA6D5}"/>
              </a:ext>
            </a:extLst>
          </p:cNvPr>
          <p:cNvSpPr/>
          <p:nvPr/>
        </p:nvSpPr>
        <p:spPr>
          <a:xfrm>
            <a:off x="3951277" y="4960350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AD3AB8-6CE7-03B1-4863-1F3A719F6666}"/>
              </a:ext>
            </a:extLst>
          </p:cNvPr>
          <p:cNvSpPr txBox="1"/>
          <p:nvPr/>
        </p:nvSpPr>
        <p:spPr>
          <a:xfrm>
            <a:off x="2352637" y="462179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67B77D-BF61-E59A-B8B4-15118E1585EF}"/>
              </a:ext>
            </a:extLst>
          </p:cNvPr>
          <p:cNvSpPr txBox="1"/>
          <p:nvPr/>
        </p:nvSpPr>
        <p:spPr>
          <a:xfrm>
            <a:off x="3951277" y="462179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CC777E-5002-95CA-F81D-57205E1BD494}"/>
              </a:ext>
            </a:extLst>
          </p:cNvPr>
          <p:cNvCxnSpPr>
            <a:cxnSpLocks/>
            <a:stCxn id="24" idx="6"/>
            <a:endCxn id="10" idx="1"/>
          </p:cNvCxnSpPr>
          <p:nvPr/>
        </p:nvCxnSpPr>
        <p:spPr>
          <a:xfrm>
            <a:off x="2841214" y="5286965"/>
            <a:ext cx="1110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A5066D1-228F-E8C6-0FD4-909EC4D3B8EC}"/>
              </a:ext>
            </a:extLst>
          </p:cNvPr>
          <p:cNvSpPr/>
          <p:nvPr/>
        </p:nvSpPr>
        <p:spPr>
          <a:xfrm>
            <a:off x="2267472" y="500009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6BBFE-6AA3-06A4-BB8D-AB0A5992A7A8}"/>
              </a:ext>
            </a:extLst>
          </p:cNvPr>
          <p:cNvSpPr txBox="1"/>
          <p:nvPr/>
        </p:nvSpPr>
        <p:spPr>
          <a:xfrm>
            <a:off x="668832" y="462179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q</a:t>
            </a:r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2E1BFF2-A664-BFCC-32B3-375DB55A32BB}"/>
              </a:ext>
            </a:extLst>
          </p:cNvPr>
          <p:cNvSpPr/>
          <p:nvPr/>
        </p:nvSpPr>
        <p:spPr>
          <a:xfrm>
            <a:off x="583667" y="500009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7A74CFC-904B-C3B4-7220-9D8718FAD4BC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1157409" y="5286965"/>
            <a:ext cx="1110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3B83AB7-A515-18E0-D3F8-989EEE441F1B}"/>
              </a:ext>
            </a:extLst>
          </p:cNvPr>
          <p:cNvSpPr txBox="1"/>
          <p:nvPr/>
        </p:nvSpPr>
        <p:spPr>
          <a:xfrm>
            <a:off x="4922388" y="915962"/>
            <a:ext cx="713609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"*p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"**q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data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p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q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q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q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EF4A9236-CFD9-4D2B-296F-B993DB9933F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17063400"/>
              </p:ext>
            </p:extLst>
          </p:nvPr>
        </p:nvGraphicFramePr>
        <p:xfrm>
          <a:off x="7882405" y="991376"/>
          <a:ext cx="417607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*p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**q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data =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p = 000000000061FE10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q = 000000000061FE08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 = 000000000061FE1C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q = 000000000061FE10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0202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指针与二维数组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430908" cy="44196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二级指针还可以用于表示二维数组。与一维数组类似，可以使用下标或*运算符来访问二维数组中的元素。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CC777E-5002-95CA-F81D-57205E1BD494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5007606" y="2404585"/>
            <a:ext cx="144556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A5066D1-228F-E8C6-0FD4-909EC4D3B8EC}"/>
              </a:ext>
            </a:extLst>
          </p:cNvPr>
          <p:cNvSpPr/>
          <p:nvPr/>
        </p:nvSpPr>
        <p:spPr>
          <a:xfrm>
            <a:off x="4433864" y="2117715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E6BBFE-6AA3-06A4-BB8D-AB0A5992A7A8}"/>
              </a:ext>
            </a:extLst>
          </p:cNvPr>
          <p:cNvSpPr txBox="1"/>
          <p:nvPr/>
        </p:nvSpPr>
        <p:spPr>
          <a:xfrm>
            <a:off x="2457138" y="1792464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2E1BFF2-A664-BFCC-32B3-375DB55A32BB}"/>
              </a:ext>
            </a:extLst>
          </p:cNvPr>
          <p:cNvSpPr/>
          <p:nvPr/>
        </p:nvSpPr>
        <p:spPr>
          <a:xfrm>
            <a:off x="2414556" y="2131018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7A74CFC-904B-C3B4-7220-9D8718FAD4BC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 flipV="1">
            <a:off x="2988298" y="2404586"/>
            <a:ext cx="1445566" cy="13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BAE0000-C603-9B47-6874-F41739FA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59387"/>
              </p:ext>
            </p:extLst>
          </p:nvPr>
        </p:nvGraphicFramePr>
        <p:xfrm>
          <a:off x="6453172" y="2185973"/>
          <a:ext cx="3303572" cy="15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893">
                  <a:extLst>
                    <a:ext uri="{9D8B030D-6E8A-4147-A177-3AD203B41FA5}">
                      <a16:colId xmlns:a16="http://schemas.microsoft.com/office/drawing/2014/main" val="1251496609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101343979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373415735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892240082"/>
                    </a:ext>
                  </a:extLst>
                </a:gridCol>
              </a:tblGrid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58193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72638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60916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9676"/>
                  </a:ext>
                </a:extLst>
              </a:tr>
            </a:tbl>
          </a:graphicData>
        </a:graphic>
      </p:graphicFrame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F5EABC53-1715-3A14-E051-5FE5C4683A4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746761"/>
            <a:ext cx="4803105" cy="441963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arr[2][1]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也可以写成*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(*(arr + 2) + 1)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340B90-42DD-B29A-C111-DCB7302C9C40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007606" y="4892655"/>
            <a:ext cx="2656386" cy="720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A92A0E0-0E37-FAFA-785E-99B3263D66B9}"/>
              </a:ext>
            </a:extLst>
          </p:cNvPr>
          <p:cNvSpPr/>
          <p:nvPr/>
        </p:nvSpPr>
        <p:spPr>
          <a:xfrm>
            <a:off x="4433864" y="4605784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E4B873-044F-BFE4-838F-D79E4669FA53}"/>
              </a:ext>
            </a:extLst>
          </p:cNvPr>
          <p:cNvSpPr txBox="1"/>
          <p:nvPr/>
        </p:nvSpPr>
        <p:spPr>
          <a:xfrm>
            <a:off x="2457138" y="4280533"/>
            <a:ext cx="488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arr</a:t>
            </a:r>
            <a:endParaRPr lang="zh-CN" altLang="en-US" sz="160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0372AAD-FB14-2920-DB6B-C3291011F35F}"/>
              </a:ext>
            </a:extLst>
          </p:cNvPr>
          <p:cNvSpPr/>
          <p:nvPr/>
        </p:nvSpPr>
        <p:spPr>
          <a:xfrm>
            <a:off x="2414556" y="4619087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9C2DF0-7BAD-2C56-62E5-CAC26FF03994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 flipV="1">
            <a:off x="2988298" y="4892655"/>
            <a:ext cx="1445566" cy="13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2D24DBC2-4DB3-0949-F43E-7F2F2077A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498"/>
              </p:ext>
            </p:extLst>
          </p:nvPr>
        </p:nvGraphicFramePr>
        <p:xfrm>
          <a:off x="6453172" y="4674042"/>
          <a:ext cx="3303572" cy="15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893">
                  <a:extLst>
                    <a:ext uri="{9D8B030D-6E8A-4147-A177-3AD203B41FA5}">
                      <a16:colId xmlns:a16="http://schemas.microsoft.com/office/drawing/2014/main" val="1251496609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101343979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3734157352"/>
                    </a:ext>
                  </a:extLst>
                </a:gridCol>
                <a:gridCol w="825893">
                  <a:extLst>
                    <a:ext uri="{9D8B030D-6E8A-4147-A177-3AD203B41FA5}">
                      <a16:colId xmlns:a16="http://schemas.microsoft.com/office/drawing/2014/main" val="892240082"/>
                    </a:ext>
                  </a:extLst>
                </a:gridCol>
              </a:tblGrid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58193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72638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60916"/>
                  </a:ext>
                </a:extLst>
              </a:tr>
              <a:tr h="3901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796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0587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：命令行参数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51314"/>
            <a:ext cx="4755971" cy="191355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当如果命令行运行时，可以向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main()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函数传递命令行参数。传递参数的数量和值可以通过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argc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argument count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argv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argument vector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来获取。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argv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为一个二维数组，每个元素都是一个字符串，其中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argv[0]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为当前程序的名称。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23239-7216-856F-9354-0AA01F133304}"/>
              </a:ext>
            </a:extLst>
          </p:cNvPr>
          <p:cNvSpPr txBox="1"/>
          <p:nvPr/>
        </p:nvSpPr>
        <p:spPr>
          <a:xfrm>
            <a:off x="8235175" y="1151314"/>
            <a:ext cx="37508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lower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tolower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upper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toupper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952B6E-CA6E-C09D-8BB4-75F73B567223}"/>
              </a:ext>
            </a:extLst>
          </p:cNvPr>
          <p:cNvSpPr txBox="1"/>
          <p:nvPr/>
        </p:nvSpPr>
        <p:spPr>
          <a:xfrm>
            <a:off x="0" y="4135926"/>
            <a:ext cx="82687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usage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program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"Usage: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program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[option] [string]"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"--lower: convert string to lower case"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"--upper: convert string to upper case"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A6C7CE8-F880-752C-3A09-673E0CA56E9D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5400000" flipH="1">
            <a:off x="6952788" y="2794821"/>
            <a:ext cx="339374" cy="5976240"/>
          </a:xfrm>
          <a:prstGeom prst="bentConnector3">
            <a:avLst>
              <a:gd name="adj1" fmla="val -673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6017856-A309-C852-52EB-1B357D84F740}"/>
              </a:ext>
            </a:extLst>
          </p:cNvPr>
          <p:cNvSpPr txBox="1"/>
          <p:nvPr/>
        </p:nvSpPr>
        <p:spPr>
          <a:xfrm>
            <a:off x="5477686" y="1156284"/>
            <a:ext cx="27574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&lt;cctype&gt;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&lt;cstring&gt;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1484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：命令行参数</a:t>
            </a:r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5BC96-2F36-BABA-8089-FE7D24F0F278}"/>
              </a:ext>
            </a:extLst>
          </p:cNvPr>
          <p:cNvSpPr txBox="1"/>
          <p:nvPr/>
        </p:nvSpPr>
        <p:spPr>
          <a:xfrm>
            <a:off x="400489" y="1079989"/>
            <a:ext cx="69147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usage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argv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argv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"--lower"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"Lower: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lower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strcmp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"--upper"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"Upper: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upper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usage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30126CA-C1ED-9A76-6629-8221BA4433A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34029488"/>
              </p:ext>
            </p:extLst>
          </p:nvPr>
        </p:nvGraphicFramePr>
        <p:xfrm>
          <a:off x="6523348" y="4939959"/>
          <a:ext cx="50890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g++ -Wall command_line.cpp -o command_line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./command_line --upper "Hello World!"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28D87AA-C762-418E-5ED7-7C5D5677E72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81287053"/>
              </p:ext>
            </p:extLst>
          </p:nvPr>
        </p:nvGraphicFramePr>
        <p:xfrm>
          <a:off x="6523348" y="5892067"/>
          <a:ext cx="5089052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Upper: HELLO WORLD!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1068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引用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9090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引用（</a:t>
            </a:r>
            <a:r>
              <a:rPr lang="en-US" altLang="zh-CN"/>
              <a:t>Reference</a:t>
            </a:r>
            <a:r>
              <a:rPr lang="zh-CN" altLang="en-US"/>
              <a:t>）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1" y="1310407"/>
            <a:ext cx="10232943" cy="1555341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引用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可以看作是变量的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别名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，对引用的操作与对变量的操作完全一样。因此引用可以用于传递参数和返回值，避免了复制较大变量的开销。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声明引用时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必须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对其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初始化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，并且之后不能再将该引用作为其它变量的别名。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78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：交换</a:t>
            </a:r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0B9CAF-20AE-DD72-235C-494D3765EC2B}"/>
              </a:ext>
            </a:extLst>
          </p:cNvPr>
          <p:cNvSpPr txBox="1"/>
          <p:nvPr/>
        </p:nvSpPr>
        <p:spPr>
          <a:xfrm>
            <a:off x="579600" y="1080017"/>
            <a:ext cx="764278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data1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data2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b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b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FE23B9D-3B4C-F9CE-C25A-3A5AB7C9F3D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97269604"/>
              </p:ext>
            </p:extLst>
          </p:nvPr>
        </p:nvGraphicFramePr>
        <p:xfrm>
          <a:off x="8804634" y="5651489"/>
          <a:ext cx="230014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 a = 3, b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 a = 5, b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0959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引用（</a:t>
            </a:r>
            <a:r>
              <a:rPr lang="en-US" altLang="zh-CN"/>
              <a:t>Reference</a:t>
            </a:r>
            <a:r>
              <a:rPr lang="zh-CN" altLang="en-US"/>
              <a:t>）</a:t>
            </a:r>
            <a:endParaRPr lang="en-US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8BE27AB1-95ED-F514-D4B5-A6FBBC6DB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87694"/>
              </p:ext>
            </p:extLst>
          </p:nvPr>
        </p:nvGraphicFramePr>
        <p:xfrm>
          <a:off x="579600" y="213106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208">
                  <a:extLst>
                    <a:ext uri="{9D8B030D-6E8A-4147-A177-3AD203B41FA5}">
                      <a16:colId xmlns:a16="http://schemas.microsoft.com/office/drawing/2014/main" val="3420143321"/>
                    </a:ext>
                  </a:extLst>
                </a:gridCol>
                <a:gridCol w="3101419">
                  <a:extLst>
                    <a:ext uri="{9D8B030D-6E8A-4147-A177-3AD203B41FA5}">
                      <a16:colId xmlns:a16="http://schemas.microsoft.com/office/drawing/2014/main" val="2235001367"/>
                    </a:ext>
                  </a:extLst>
                </a:gridCol>
                <a:gridCol w="2835372">
                  <a:extLst>
                    <a:ext uri="{9D8B030D-6E8A-4147-A177-3AD203B41FA5}">
                      <a16:colId xmlns:a16="http://schemas.microsoft.com/office/drawing/2014/main" val="3278683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3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占用空间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不占用空间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8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/8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被引用对象的大小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4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能否为空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可以为</a:t>
                      </a: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引用对象必须存在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能够改变指向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可以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不可以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2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通过*对指向的变量操作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直接对变量操作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2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层级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可以有多级指针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只有一级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152495"/>
                  </a:ext>
                </a:extLst>
              </a:tr>
            </a:tbl>
          </a:graphicData>
        </a:graphic>
      </p:graphicFrame>
      <p:sp>
        <p:nvSpPr>
          <p:cNvPr id="7" name="文本占位符 5">
            <a:extLst>
              <a:ext uri="{FF2B5EF4-FFF2-40B4-BE49-F238E27FC236}">
                <a16:creationId xmlns:a16="http://schemas.microsoft.com/office/drawing/2014/main" id="{A72ACA7B-09DD-800E-1BCE-735957F77567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10408"/>
            <a:ext cx="3096853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指针与引用的区别：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20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rPr dirty="0"/>
              <a:t>（</a:t>
            </a:r>
            <a:r>
              <a:rPr lang="en-US" dirty="0"/>
              <a:t>P</a:t>
            </a:r>
            <a:r>
              <a:rPr lang="en-US" altLang="zh-CN" dirty="0"/>
              <a:t>ointer</a:t>
            </a:r>
            <a:r>
              <a:rPr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429059" cy="309898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每个变量都会在内存中占用一定的空间，不同类型的变量占用的空间大小也不同。每个空间都有一个地址，一般采用</a:t>
            </a:r>
            <a:r>
              <a:rPr lang="zh-CN" altLang="en-US">
                <a:solidFill>
                  <a:srgbClr val="FF0000"/>
                </a:solidFill>
                <a:effectLst/>
                <a:latin typeface="+mn-lt"/>
              </a:rPr>
              <a:t>十六进制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表示，如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+mn-lt"/>
              </a:rPr>
              <a:t>0x0060FEFC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有时候需要通过变量的</a:t>
            </a:r>
            <a:r>
              <a:rPr lang="zh-CN" altLang="en-US">
                <a:solidFill>
                  <a:srgbClr val="FF0000"/>
                </a:solidFill>
                <a:effectLst/>
                <a:latin typeface="+mn-lt"/>
              </a:rPr>
              <a:t>地址</a:t>
            </a:r>
            <a:r>
              <a:rPr lang="zh-CN" altLang="en-US">
                <a:solidFill>
                  <a:schemeClr val="tx1"/>
                </a:solidFill>
                <a:effectLst/>
                <a:latin typeface="+mn-lt"/>
              </a:rPr>
              <a:t>对变量进行操作，这时候就需要将变量的地址保存起来，保存地址的变量就成为指针。</a:t>
            </a:r>
            <a:endParaRPr lang="en-US" altLang="zh-CN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用于声明一个指针变量，例如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 *p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是一个指针，指向一个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类型的变量的地址。通过取地址运算符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&amp;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可以获取变量的地址，占位符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%p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能够以十六进制的形式输出地址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。</a:t>
            </a:r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E071C44-B7B4-E043-C0F3-DE1FB5BD53CF}"/>
              </a:ext>
            </a:extLst>
          </p:cNvPr>
          <p:cNvSpPr/>
          <p:nvPr/>
        </p:nvSpPr>
        <p:spPr>
          <a:xfrm>
            <a:off x="6786282" y="4895922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246AD-659A-9E70-D560-E22C39146109}"/>
              </a:ext>
            </a:extLst>
          </p:cNvPr>
          <p:cNvSpPr/>
          <p:nvPr/>
        </p:nvSpPr>
        <p:spPr>
          <a:xfrm>
            <a:off x="4455840" y="4856700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D9AA9-C7C6-6415-334A-9215C881CD10}"/>
              </a:ext>
            </a:extLst>
          </p:cNvPr>
          <p:cNvSpPr txBox="1"/>
          <p:nvPr/>
        </p:nvSpPr>
        <p:spPr>
          <a:xfrm>
            <a:off x="6871447" y="4518146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0F5FE-4E35-97D9-9519-D98F6C094F7F}"/>
              </a:ext>
            </a:extLst>
          </p:cNvPr>
          <p:cNvSpPr txBox="1"/>
          <p:nvPr/>
        </p:nvSpPr>
        <p:spPr>
          <a:xfrm>
            <a:off x="4455840" y="451814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A2D4B0-1ECA-8C9B-5192-894608DAA624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5146123" y="5182793"/>
            <a:ext cx="1640159" cy="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23C1F-CD8B-1CCD-2D3E-7811A962170A}"/>
              </a:ext>
            </a:extLst>
          </p:cNvPr>
          <p:cNvSpPr txBox="1"/>
          <p:nvPr/>
        </p:nvSpPr>
        <p:spPr>
          <a:xfrm>
            <a:off x="4110889" y="55162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0x0060FEFC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97B83-18CD-DC27-214A-BF821FC32227}"/>
              </a:ext>
            </a:extLst>
          </p:cNvPr>
          <p:cNvSpPr txBox="1"/>
          <p:nvPr/>
        </p:nvSpPr>
        <p:spPr>
          <a:xfrm>
            <a:off x="6383061" y="5516267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0x0060FEF8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动态内存申请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7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内存管理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3318" y="1140725"/>
            <a:ext cx="8240744" cy="5479675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计算机的内存主要包括：</a:t>
            </a:r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en-US" altLang="zh-CN">
                <a:solidFill>
                  <a:schemeClr val="tx1"/>
                </a:solidFill>
                <a:latin typeface="+mn-lt"/>
              </a:rPr>
              <a:t>1.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代码区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：存储程序执行时使用的指令。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2.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数据区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：存储程序运行时使用的全局变量和静态变量。</a:t>
            </a:r>
          </a:p>
          <a:p>
            <a:r>
              <a:rPr lang="en-US" altLang="zh-CN">
                <a:solidFill>
                  <a:schemeClr val="tx1"/>
                </a:solidFill>
                <a:latin typeface="+mn-lt"/>
              </a:rPr>
              <a:t>3.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栈区（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stack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：存储函数调用时使用的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局部变量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，栈中的内存由编译器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自动分配和释放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4. 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堆区（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heap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：存储动态分配内存的变量，需要由程序员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自己分配和释放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有时候需要在函数中生成一个数组，并且将数组返回给调用者。但是在函数内定义的数组是局部变量，存储于栈区。函数执行完毕后，数组所占用的内存空间会被释放。因此被返回的数组的指针指向的是一个已经被释放的内存空间，这样就会导致程序崩溃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另一种情况是，由于数组一旦声明后，其容量就不能再改变。当需要在运行时动态改变数组容量时，就可以采用动态内存申请的方式。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3DA72A8-01B7-B547-18B7-011810B56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26668"/>
              </p:ext>
            </p:extLst>
          </p:nvPr>
        </p:nvGraphicFramePr>
        <p:xfrm>
          <a:off x="9863815" y="2630077"/>
          <a:ext cx="1753385" cy="334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3385">
                  <a:extLst>
                    <a:ext uri="{9D8B030D-6E8A-4147-A177-3AD203B41FA5}">
                      <a16:colId xmlns:a16="http://schemas.microsoft.com/office/drawing/2014/main" val="2366728822"/>
                    </a:ext>
                  </a:extLst>
                </a:gridCol>
              </a:tblGrid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Stack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7342607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696705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Heap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64680546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Data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29947303"/>
                  </a:ext>
                </a:extLst>
              </a:tr>
              <a:tr h="669860">
                <a:tc>
                  <a:txBody>
                    <a:bodyPr/>
                    <a:lstStyle/>
                    <a:p>
                      <a:r>
                        <a:rPr lang="en-US" altLang="zh-CN"/>
                        <a:t>Text</a:t>
                      </a:r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3431387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7E6635D-3A0D-879F-4963-09DC2ED5B8DA}"/>
              </a:ext>
            </a:extLst>
          </p:cNvPr>
          <p:cNvSpPr txBox="1"/>
          <p:nvPr/>
        </p:nvSpPr>
        <p:spPr>
          <a:xfrm>
            <a:off x="9109668" y="5640823"/>
            <a:ext cx="626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low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51CC5B-AA4E-8359-27B4-BC94BEF48829}"/>
              </a:ext>
            </a:extLst>
          </p:cNvPr>
          <p:cNvSpPr txBox="1"/>
          <p:nvPr/>
        </p:nvSpPr>
        <p:spPr>
          <a:xfrm>
            <a:off x="9109668" y="2630077"/>
            <a:ext cx="626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high</a:t>
            </a:r>
            <a:endParaRPr lang="zh-CN" altLang="en-US" sz="16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5D113E2-A221-CD6C-C92D-78BD480ED99C}"/>
              </a:ext>
            </a:extLst>
          </p:cNvPr>
          <p:cNvCxnSpPr/>
          <p:nvPr/>
        </p:nvCxnSpPr>
        <p:spPr>
          <a:xfrm>
            <a:off x="10740507" y="3299380"/>
            <a:ext cx="0" cy="245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44CC56-8CF3-7E38-E225-7BC4F0DFDB79}"/>
              </a:ext>
            </a:extLst>
          </p:cNvPr>
          <p:cNvCxnSpPr>
            <a:cxnSpLocks/>
          </p:cNvCxnSpPr>
          <p:nvPr/>
        </p:nvCxnSpPr>
        <p:spPr>
          <a:xfrm flipV="1">
            <a:off x="10740507" y="3733013"/>
            <a:ext cx="0" cy="235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91979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8291023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函数定义在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&lt;cstdlib&gt;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中，用于在堆区申请一块内存空间，其函数原型为：</a:t>
            </a:r>
          </a:p>
          <a:p>
            <a:endParaRPr lang="zh-CN" altLang="en-US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402665-6768-EC5C-DD94-E3F10B865D9A}"/>
              </a:ext>
            </a:extLst>
          </p:cNvPr>
          <p:cNvSpPr txBox="1"/>
          <p:nvPr/>
        </p:nvSpPr>
        <p:spPr>
          <a:xfrm>
            <a:off x="579600" y="1912687"/>
            <a:ext cx="347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malloc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6F75A518-A9FB-33FB-D84B-6E9AE0CDEC6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533150"/>
            <a:ext cx="8507839" cy="218967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，表示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申请空间的大小（单位：字节）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，并返回指向申请到的空间的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的指针。如果申请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返回的是无类型指针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void 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，这是由于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只负责申请指定大小的空间，并不关心这块空间将会被存放什么类型的数据。因此，开发者需要自行将其转换为对应的类型。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962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：内存</a:t>
            </a:r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07705-0DD1-1808-5ACD-E898B7548900}"/>
              </a:ext>
            </a:extLst>
          </p:cNvPr>
          <p:cNvSpPr txBox="1"/>
          <p:nvPr/>
        </p:nvSpPr>
        <p:spPr>
          <a:xfrm>
            <a:off x="579599" y="1225760"/>
            <a:ext cx="82721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&lt;cstdlib&gt;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allocate 100MB memory each time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"Allocated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MB memory"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EB5A22-DCFE-5EB4-0DF6-D1447FD52EB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95778599"/>
              </p:ext>
            </p:extLst>
          </p:nvPr>
        </p:nvGraphicFramePr>
        <p:xfrm>
          <a:off x="579599" y="6191726"/>
          <a:ext cx="3181695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 57700 MB memory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6039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free()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304477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通过动态申请来的内存空间需要是需要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归还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给操作系统，因此需要程序员自行在不需要使用时将其释放。如果不释放内存，这些动态申请的内存空间就会一直占用着，直到程序结束统一被操作系统释放。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不释放内存会导致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内存泄漏（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memory leak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，如果一直分配内存而不是释放，最终将会耗尽所有可用的内存，导致程序运行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变慢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或者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free()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函数用于释放动态申请的内存空间，其接受一个参数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ptr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，表示要释放的内存空间的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首地址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。其函数原型为：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55C599-E256-9EC0-AB28-98D0C5665D3D}"/>
              </a:ext>
            </a:extLst>
          </p:cNvPr>
          <p:cNvSpPr txBox="1"/>
          <p:nvPr/>
        </p:nvSpPr>
        <p:spPr>
          <a:xfrm>
            <a:off x="579600" y="4484720"/>
            <a:ext cx="284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065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：斐波那契数列</a:t>
            </a:r>
            <a:endParaRPr 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EB5A22-DCFE-5EB4-0DF6-D1447FD52EB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6951909"/>
              </p:ext>
            </p:extLst>
          </p:nvPr>
        </p:nvGraphicFramePr>
        <p:xfrm>
          <a:off x="6636470" y="5198607"/>
          <a:ext cx="2535810" cy="38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1 1 2 3 5 8 13 21 34 55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068D927-CB48-A286-9517-D6AEE424A28A}"/>
              </a:ext>
            </a:extLst>
          </p:cNvPr>
          <p:cNvSpPr txBox="1"/>
          <p:nvPr/>
        </p:nvSpPr>
        <p:spPr>
          <a:xfrm>
            <a:off x="579600" y="1166842"/>
            <a:ext cx="60568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&lt;cstdlib&gt;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generate_fibonacci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8BFF0B-C3BE-170A-33E7-D50E1DB66E24}"/>
              </a:ext>
            </a:extLst>
          </p:cNvPr>
          <p:cNvSpPr txBox="1"/>
          <p:nvPr/>
        </p:nvSpPr>
        <p:spPr>
          <a:xfrm>
            <a:off x="6533710" y="1166842"/>
            <a:ext cx="5078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generate_fibonacci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161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1128860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功能类似，也是用于动态申请内存空间的。只是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malloc()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只接受一个参数作为申请空间的大小，申请到的空间并不会进行初始化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；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接受两个参数，可以申请多个指定大小的空间，并将这些空间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初始化为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BF5F02-8774-12D8-DA35-A969E090C692}"/>
              </a:ext>
            </a:extLst>
          </p:cNvPr>
          <p:cNvSpPr txBox="1"/>
          <p:nvPr/>
        </p:nvSpPr>
        <p:spPr>
          <a:xfrm>
            <a:off x="579600" y="2643374"/>
            <a:ext cx="5359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A8573E12-1638-B1F9-33CE-4F217C8A80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429000"/>
            <a:ext cx="10204664" cy="4162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例如需要申请一个长度为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数组，并将其初始化为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C6015C-C0A9-E1F5-71A8-0A2B32BA1739}"/>
              </a:ext>
            </a:extLst>
          </p:cNvPr>
          <p:cNvSpPr txBox="1"/>
          <p:nvPr/>
        </p:nvSpPr>
        <p:spPr>
          <a:xfrm>
            <a:off x="579600" y="4261589"/>
            <a:ext cx="5359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766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realloc()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4420"/>
            <a:ext cx="10204664" cy="44196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用于对已经动态申请的内存空间进行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重新分配（扩容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/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缩小）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A8573E12-1638-B1F9-33CE-4F217C8A80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690336"/>
            <a:ext cx="10204664" cy="10559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ptr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指向需要重新分配内存空间，第二个参数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size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表示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重新分配空间的大小（单位：字节）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realloc()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会将原来内存块中的数据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复制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到新分配的内存块中，并返回指向新内存块的指针。如果重新分配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失败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559F5F-9F00-DD5B-FE2D-DB2671C0E6AE}"/>
              </a:ext>
            </a:extLst>
          </p:cNvPr>
          <p:cNvSpPr txBox="1"/>
          <p:nvPr/>
        </p:nvSpPr>
        <p:spPr>
          <a:xfrm>
            <a:off x="579600" y="2003694"/>
            <a:ext cx="4991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size_t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024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strip()</a:t>
            </a:r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38A861-EB75-0685-D754-29BC50250142}"/>
              </a:ext>
            </a:extLst>
          </p:cNvPr>
          <p:cNvSpPr txBox="1"/>
          <p:nvPr/>
        </p:nvSpPr>
        <p:spPr>
          <a:xfrm>
            <a:off x="890684" y="1012591"/>
            <a:ext cx="26726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&lt;cstdlib&gt;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&lt;cstring&gt;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&lt;cctype&gt;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4F4393-25FD-CBF3-4AC2-9F41C5F21F42}"/>
              </a:ext>
            </a:extLst>
          </p:cNvPr>
          <p:cNvSpPr txBox="1"/>
          <p:nvPr/>
        </p:nvSpPr>
        <p:spPr>
          <a:xfrm>
            <a:off x="4516372" y="1012591"/>
            <a:ext cx="70960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isspace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isspace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736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strip()</a:t>
            </a:r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76D582-F8FD-9700-9163-19182F71EF45}"/>
              </a:ext>
            </a:extLst>
          </p:cNvPr>
          <p:cNvSpPr txBox="1"/>
          <p:nvPr/>
        </p:nvSpPr>
        <p:spPr>
          <a:xfrm>
            <a:off x="579599" y="1204003"/>
            <a:ext cx="73106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calloc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strcpy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    Hello World! \n\t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["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"]"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["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"]"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7A9BD2-A4F3-21D2-A758-25F3CD5820B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5033001"/>
              </p:ext>
            </p:extLst>
          </p:nvPr>
        </p:nvGraphicFramePr>
        <p:xfrm>
          <a:off x="579600" y="5453131"/>
          <a:ext cx="26583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4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 [     Hello World! 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 [Hello World!]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7672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1" y="1089341"/>
            <a:ext cx="4246924" cy="1398606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既然指针保存了另一个变量的地址，那么通过指针就可以访问到那个变量上的数据。在指针变量前使用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*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运算符，就可以获取到指针所指向的变量的值。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E071C44-B7B4-E043-C0F3-DE1FB5BD53CF}"/>
              </a:ext>
            </a:extLst>
          </p:cNvPr>
          <p:cNvSpPr/>
          <p:nvPr/>
        </p:nvSpPr>
        <p:spPr>
          <a:xfrm>
            <a:off x="3634565" y="291017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7246AD-659A-9E70-D560-E22C39146109}"/>
              </a:ext>
            </a:extLst>
          </p:cNvPr>
          <p:cNvSpPr/>
          <p:nvPr/>
        </p:nvSpPr>
        <p:spPr>
          <a:xfrm>
            <a:off x="1304123" y="2870957"/>
            <a:ext cx="690283" cy="653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BD9AA9-C7C6-6415-334A-9215C881CD10}"/>
              </a:ext>
            </a:extLst>
          </p:cNvPr>
          <p:cNvSpPr txBox="1"/>
          <p:nvPr/>
        </p:nvSpPr>
        <p:spPr>
          <a:xfrm>
            <a:off x="3719730" y="2532403"/>
            <a:ext cx="4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10F5FE-4E35-97D9-9519-D98F6C094F7F}"/>
              </a:ext>
            </a:extLst>
          </p:cNvPr>
          <p:cNvSpPr txBox="1"/>
          <p:nvPr/>
        </p:nvSpPr>
        <p:spPr>
          <a:xfrm>
            <a:off x="1304123" y="2532403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A2D4B0-1ECA-8C9B-5192-894608DAA624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>
            <a:off x="1994406" y="3197050"/>
            <a:ext cx="1640159" cy="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23C1F-CD8B-1CCD-2D3E-7811A962170A}"/>
              </a:ext>
            </a:extLst>
          </p:cNvPr>
          <p:cNvSpPr txBox="1"/>
          <p:nvPr/>
        </p:nvSpPr>
        <p:spPr>
          <a:xfrm>
            <a:off x="959172" y="3530524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0x0060FEFC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097B83-18CD-DC27-214A-BF821FC32227}"/>
              </a:ext>
            </a:extLst>
          </p:cNvPr>
          <p:cNvSpPr txBox="1"/>
          <p:nvPr/>
        </p:nvSpPr>
        <p:spPr>
          <a:xfrm>
            <a:off x="3231344" y="3530524"/>
            <a:ext cx="138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0x0060FEF8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7AED68-D5F9-852C-2BB1-584ABFA229AA}"/>
              </a:ext>
            </a:extLst>
          </p:cNvPr>
          <p:cNvSpPr txBox="1"/>
          <p:nvPr/>
        </p:nvSpPr>
        <p:spPr>
          <a:xfrm>
            <a:off x="4826525" y="922102"/>
            <a:ext cx="72680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data: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p: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"Address of p: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 pointed by p: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"Value of data pointed by p: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52550C6-A759-198A-EBDE-88779709648A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6189010"/>
              </p:ext>
            </p:extLst>
          </p:nvPr>
        </p:nvGraphicFramePr>
        <p:xfrm>
          <a:off x="1199399" y="4168214"/>
          <a:ext cx="323017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564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data: 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data: 0x61fe1c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p: 0x61fe1c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p: 0x61fe10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 pointed by p: 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data pointed by p: 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75628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527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合并有序数组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1"/>
            <a:ext cx="4560387" cy="44196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实现</a:t>
            </a:r>
            <a:r>
              <a:rPr lang="en-US" altLang="zh-CN">
                <a:latin typeface="+mn-lt"/>
                <a:cs typeface="+mn-lt"/>
              </a:rPr>
              <a:t>merge()</a:t>
            </a:r>
            <a:r>
              <a:rPr lang="zh-CN" altLang="en-US">
                <a:latin typeface="+mn-lt"/>
                <a:cs typeface="+mn-lt"/>
              </a:rPr>
              <a:t>函数，用于合并两个有序数组。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32389104"/>
              </p:ext>
            </p:extLst>
          </p:nvPr>
        </p:nvGraphicFramePr>
        <p:xfrm>
          <a:off x="695608" y="3095749"/>
          <a:ext cx="3527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arr1 = [3, 5, 6, 8]</a:t>
                      </a: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arr2 = [1, 2, 4, 7, 9, 10]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1 2 3 4 5 6 7 8 9 10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D392CE6-F18B-9234-1F39-DBE1D71A7AAC}"/>
              </a:ext>
            </a:extLst>
          </p:cNvPr>
          <p:cNvSpPr txBox="1"/>
          <p:nvPr/>
        </p:nvSpPr>
        <p:spPr>
          <a:xfrm>
            <a:off x="695608" y="2026297"/>
            <a:ext cx="688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merge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arr2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len2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119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转置矩阵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1"/>
            <a:ext cx="4560387" cy="44196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实现</a:t>
            </a:r>
            <a:r>
              <a:rPr lang="en-US" altLang="zh-CN">
                <a:latin typeface="+mn-lt"/>
                <a:cs typeface="+mn-lt"/>
              </a:rPr>
              <a:t>transpose()</a:t>
            </a:r>
            <a:r>
              <a:rPr lang="zh-CN" altLang="en-US">
                <a:latin typeface="+mn-lt"/>
                <a:cs typeface="+mn-lt"/>
              </a:rPr>
              <a:t>函数，用于转置一个矩阵。</a:t>
            </a:r>
            <a:endParaRPr lang="en-US" altLang="zh-CN">
              <a:latin typeface="+mn-lt"/>
              <a:cs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05886752"/>
              </p:ext>
            </p:extLst>
          </p:nvPr>
        </p:nvGraphicFramePr>
        <p:xfrm>
          <a:off x="695608" y="2755680"/>
          <a:ext cx="352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输入：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matrix = {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{1, 2, 3},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{4, 5, 6}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}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输出：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transpose_matrix = {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{1, 4},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{2, 5},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   {3, 6}</a:t>
                      </a: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}</a:t>
                      </a:r>
                      <a:endParaRPr 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2C7C5D0-3920-D6E6-8156-10262631EDFB}"/>
              </a:ext>
            </a:extLst>
          </p:cNvPr>
          <p:cNvSpPr txBox="1"/>
          <p:nvPr/>
        </p:nvSpPr>
        <p:spPr>
          <a:xfrm>
            <a:off x="695608" y="2026297"/>
            <a:ext cx="620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transpose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matrix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row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67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指针</a:t>
            </a:r>
            <a:r>
              <a:t>（</a:t>
            </a:r>
            <a:r>
              <a:rPr lang="en-US"/>
              <a:t>P</a:t>
            </a:r>
            <a:r>
              <a:rPr lang="en-US" altLang="zh-CN"/>
              <a:t>ointer</a:t>
            </a:r>
            <a:r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8"/>
            <a:ext cx="4081123" cy="391896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为什么不直接修改变量的值，还要多此一举通过指针修改呢？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例如需要实现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用于交换两个变量的值，由于传递参数是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按值传递（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pass by value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所以交换的仅仅只是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中局部变量的值。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这种情况下就需要使用指针，将需要交换的变量的地址传递给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，然后在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swap()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中交换这两个地址上的值。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A8ED8-1F9C-A43A-D4F2-7ECC636B8E6A}"/>
              </a:ext>
            </a:extLst>
          </p:cNvPr>
          <p:cNvSpPr txBox="1"/>
          <p:nvPr/>
        </p:nvSpPr>
        <p:spPr>
          <a:xfrm>
            <a:off x="4751109" y="1218638"/>
            <a:ext cx="726806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b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b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001ECB0-5185-4E6A-F73D-7C8D1A20F98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4974516"/>
              </p:ext>
            </p:extLst>
          </p:nvPr>
        </p:nvGraphicFramePr>
        <p:xfrm>
          <a:off x="2450969" y="5455287"/>
          <a:ext cx="22097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Before: a = 3, b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After: a = 5, b =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：交换</a:t>
            </a:r>
            <a:endParaRPr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8A8ED8-1F9C-A43A-D4F2-7ECC636B8E6A}"/>
              </a:ext>
            </a:extLst>
          </p:cNvPr>
          <p:cNvSpPr txBox="1"/>
          <p:nvPr/>
        </p:nvSpPr>
        <p:spPr>
          <a:xfrm>
            <a:off x="410140" y="1091990"/>
            <a:ext cx="73286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swap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data2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temp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"Before: 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b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swap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"After: a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b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B05475-9EEF-C4A2-3F21-BE618A0F19DA}"/>
              </a:ext>
            </a:extLst>
          </p:cNvPr>
          <p:cNvSpPr/>
          <p:nvPr/>
        </p:nvSpPr>
        <p:spPr>
          <a:xfrm>
            <a:off x="7924800" y="1727495"/>
            <a:ext cx="2554941" cy="1362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57FD3-76F7-F8FD-423B-C2BE76A7B628}"/>
              </a:ext>
            </a:extLst>
          </p:cNvPr>
          <p:cNvSpPr/>
          <p:nvPr/>
        </p:nvSpPr>
        <p:spPr>
          <a:xfrm>
            <a:off x="7924799" y="4138061"/>
            <a:ext cx="2554941" cy="1362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35EC2E-4D15-4C85-BE87-7D190FA9380A}"/>
              </a:ext>
            </a:extLst>
          </p:cNvPr>
          <p:cNvSpPr txBox="1"/>
          <p:nvPr/>
        </p:nvSpPr>
        <p:spPr>
          <a:xfrm>
            <a:off x="8857127" y="1357304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main</a:t>
            </a:r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532EE-D559-1FAC-6668-ECEEC593548A}"/>
              </a:ext>
            </a:extLst>
          </p:cNvPr>
          <p:cNvSpPr txBox="1"/>
          <p:nvPr/>
        </p:nvSpPr>
        <p:spPr>
          <a:xfrm>
            <a:off x="8857127" y="5500696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swap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A36082-6C3A-36B6-D2A8-0B4708B26BDD}"/>
              </a:ext>
            </a:extLst>
          </p:cNvPr>
          <p:cNvSpPr/>
          <p:nvPr/>
        </p:nvSpPr>
        <p:spPr>
          <a:xfrm>
            <a:off x="8283386" y="2274342"/>
            <a:ext cx="573741" cy="5585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01353-752A-2DB1-F57C-3F03DEF8C2A2}"/>
              </a:ext>
            </a:extLst>
          </p:cNvPr>
          <p:cNvSpPr/>
          <p:nvPr/>
        </p:nvSpPr>
        <p:spPr>
          <a:xfrm>
            <a:off x="9511549" y="2274342"/>
            <a:ext cx="573741" cy="5585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A1ACF7-B220-301C-319E-10C8596EE412}"/>
              </a:ext>
            </a:extLst>
          </p:cNvPr>
          <p:cNvSpPr txBox="1"/>
          <p:nvPr/>
        </p:nvSpPr>
        <p:spPr>
          <a:xfrm>
            <a:off x="8225114" y="1953101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59F7D2-2FE7-DC71-7BEA-EB3C4A9EF60A}"/>
              </a:ext>
            </a:extLst>
          </p:cNvPr>
          <p:cNvSpPr txBox="1"/>
          <p:nvPr/>
        </p:nvSpPr>
        <p:spPr>
          <a:xfrm>
            <a:off x="9453277" y="1935788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815752A-121D-D2CE-A2CB-17ACC1567E20}"/>
              </a:ext>
            </a:extLst>
          </p:cNvPr>
          <p:cNvSpPr/>
          <p:nvPr/>
        </p:nvSpPr>
        <p:spPr>
          <a:xfrm>
            <a:off x="8283384" y="437596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6BE3AF7-5CE5-21A3-E817-115116E12953}"/>
              </a:ext>
            </a:extLst>
          </p:cNvPr>
          <p:cNvSpPr/>
          <p:nvPr/>
        </p:nvSpPr>
        <p:spPr>
          <a:xfrm>
            <a:off x="9511547" y="4375969"/>
            <a:ext cx="573742" cy="57374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84C765-E114-8EFE-8FED-F1F7F6D7C625}"/>
              </a:ext>
            </a:extLst>
          </p:cNvPr>
          <p:cNvSpPr txBox="1"/>
          <p:nvPr/>
        </p:nvSpPr>
        <p:spPr>
          <a:xfrm>
            <a:off x="8170187" y="4949710"/>
            <a:ext cx="7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data1</a:t>
            </a:r>
            <a:endParaRPr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BDC807-574E-E8DB-522B-7F6E56BA6267}"/>
              </a:ext>
            </a:extLst>
          </p:cNvPr>
          <p:cNvSpPr txBox="1"/>
          <p:nvPr/>
        </p:nvSpPr>
        <p:spPr>
          <a:xfrm>
            <a:off x="9401728" y="4949710"/>
            <a:ext cx="793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data2</a:t>
            </a:r>
            <a:endParaRPr lang="zh-CN" altLang="en-US" sz="16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CE337F-8DE2-EA63-B9D8-433776FCCF7B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8570255" y="2832847"/>
            <a:ext cx="2" cy="1543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7127FF-C58F-AAD3-5CD7-CD36F0AFE1AC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V="1">
            <a:off x="9798418" y="2832847"/>
            <a:ext cx="2" cy="1543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264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：一元二次方程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117939"/>
            <a:ext cx="8960326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函数最多只能返回一个值，但如果需要有多个值需要返回，就可以使用指针将数据带回。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66F33A-573E-AFC1-D6BA-AF3E53B631B1}"/>
              </a:ext>
            </a:extLst>
          </p:cNvPr>
          <p:cNvSpPr txBox="1"/>
          <p:nvPr/>
        </p:nvSpPr>
        <p:spPr>
          <a:xfrm>
            <a:off x="3339296" y="1542087"/>
            <a:ext cx="86820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/**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Solve quadratic equation ax^2 + bx + c = 0.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coefficient of x^2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coefficient of x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constant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 pointer to the first root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@param</a:t>
            </a:r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 pointer to the second root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1800" b="1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@return</a:t>
            </a:r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true if the equation has real roots, false otherwise.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*/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bool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solver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delta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delta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7E3615-3B30-8E1E-CC20-3B98EBD637E6}"/>
              </a:ext>
            </a:extLst>
          </p:cNvPr>
          <p:cNvSpPr txBox="1"/>
          <p:nvPr/>
        </p:nvSpPr>
        <p:spPr>
          <a:xfrm>
            <a:off x="579600" y="1874159"/>
            <a:ext cx="2759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&lt;iostream&gt;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&lt;cmath&gt;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&lt;iomanip&gt;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using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namespace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32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：一元二次方程</a:t>
            </a:r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911B99-2951-2513-D858-A0DEA707CD8B}"/>
              </a:ext>
            </a:extLst>
          </p:cNvPr>
          <p:cNvSpPr txBox="1"/>
          <p:nvPr/>
        </p:nvSpPr>
        <p:spPr>
          <a:xfrm>
            <a:off x="579599" y="1257397"/>
            <a:ext cx="79610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"Quadratic equation ax^2 + bx + c = 0"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coefficients a, b, c: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cin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solver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x2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fixed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setprecision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"x1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x1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", x2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x2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cout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 real roots"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endl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690DCEE-EEFC-8C59-66A0-A2F7CC947D7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04609511"/>
              </p:ext>
            </p:extLst>
          </p:nvPr>
        </p:nvGraphicFramePr>
        <p:xfrm>
          <a:off x="6631609" y="5144311"/>
          <a:ext cx="40018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 equation ax^2 + bx + c = 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coefficients a, b, c: 1 -9 20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 = 5.00, x2 = 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367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NULL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97933"/>
            <a:ext cx="9828424" cy="189211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如果一个变量声明时没有初始化，那么它的值是不确定的。声明指针时如果不对指针进行初始化，那么它就会指向一块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不确定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的内存地址，这种指针被称为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野指针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使用野指针可能会导致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程序崩溃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，因为它可能指向一个不可访问的内存地址。因此，如果指针没有指向一个确定的内存地址时，应该将其赋值为空指针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6AE93C-6CA9-2995-1BD4-9FBE0F084BAA}"/>
              </a:ext>
            </a:extLst>
          </p:cNvPr>
          <p:cNvSpPr txBox="1"/>
          <p:nvPr/>
        </p:nvSpPr>
        <p:spPr>
          <a:xfrm>
            <a:off x="579600" y="3567954"/>
            <a:ext cx="197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 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601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4918</Words>
  <Application>Microsoft Office PowerPoint</Application>
  <PresentationFormat>宽屏</PresentationFormat>
  <Paragraphs>658</Paragraphs>
  <Slides>42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指针</vt:lpstr>
      <vt:lpstr>指针</vt:lpstr>
      <vt:lpstr>指针（Pointer）</vt:lpstr>
      <vt:lpstr>指针（Pointer）</vt:lpstr>
      <vt:lpstr>指针（Pointer）</vt:lpstr>
      <vt:lpstr>Demo：交换</vt:lpstr>
      <vt:lpstr>Demo：一元二次方程</vt:lpstr>
      <vt:lpstr>Demo：一元二次方程</vt:lpstr>
      <vt:lpstr>NULL</vt:lpstr>
      <vt:lpstr>指针与数组</vt:lpstr>
      <vt:lpstr>指针与数组</vt:lpstr>
      <vt:lpstr>Demo：指针与数组</vt:lpstr>
      <vt:lpstr>数组与函数</vt:lpstr>
      <vt:lpstr>Practice</vt:lpstr>
      <vt:lpstr>柠檬水找零</vt:lpstr>
      <vt:lpstr>指针与字符串</vt:lpstr>
      <vt:lpstr>指针与字符串</vt:lpstr>
      <vt:lpstr>指针与字符串</vt:lpstr>
      <vt:lpstr>Practice</vt:lpstr>
      <vt:lpstr>mystring</vt:lpstr>
      <vt:lpstr>二级指针</vt:lpstr>
      <vt:lpstr>二级指针（Pointer to Pointer）</vt:lpstr>
      <vt:lpstr>指针与二维数组</vt:lpstr>
      <vt:lpstr>Demo：命令行参数</vt:lpstr>
      <vt:lpstr>Demo：命令行参数</vt:lpstr>
      <vt:lpstr>引用</vt:lpstr>
      <vt:lpstr>引用（Reference）</vt:lpstr>
      <vt:lpstr>Demo：交换</vt:lpstr>
      <vt:lpstr>引用（Reference）</vt:lpstr>
      <vt:lpstr>动态内存申请</vt:lpstr>
      <vt:lpstr>内存管理</vt:lpstr>
      <vt:lpstr>malloc()</vt:lpstr>
      <vt:lpstr>Demo：内存</vt:lpstr>
      <vt:lpstr>free()</vt:lpstr>
      <vt:lpstr>Demo：斐波那契数列</vt:lpstr>
      <vt:lpstr>calloc()</vt:lpstr>
      <vt:lpstr>realloc()</vt:lpstr>
      <vt:lpstr>Demo：strip()</vt:lpstr>
      <vt:lpstr>Demo：strip()</vt:lpstr>
      <vt:lpstr>Practice</vt:lpstr>
      <vt:lpstr>合并有序数组</vt:lpstr>
      <vt:lpstr>转置矩阵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736</cp:revision>
  <dcterms:created xsi:type="dcterms:W3CDTF">2022-11-17T03:47:00Z</dcterms:created>
  <dcterms:modified xsi:type="dcterms:W3CDTF">2023-01-28T16:16:20Z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