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2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3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4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notesSlides/notesSlide5.xml" ContentType="application/vnd.openxmlformats-officedocument.presentationml.notesSlide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notesSlides/notesSlide6.xml" ContentType="application/vnd.openxmlformats-officedocument.presentationml.notesSlid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7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notesSlides/notesSlide8.xml" ContentType="application/vnd.openxmlformats-officedocument.presentationml.notesSlide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9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notesSlides/notesSlide10.xml" ContentType="application/vnd.openxmlformats-officedocument.presentationml.notesSlide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11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12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13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14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15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16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17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18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notesSlides/notesSlide19.xml" ContentType="application/vnd.openxmlformats-officedocument.presentationml.notesSlide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notesSlides/notesSlide20.xml" ContentType="application/vnd.openxmlformats-officedocument.presentationml.notesSlide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notesSlides/notesSlide21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notesSlides/notesSlide22.xml" ContentType="application/vnd.openxmlformats-officedocument.presentationml.notesSlid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23.xml" ContentType="application/vnd.openxmlformats-officedocument.presentationml.notesSlid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notesSlides/notesSlide24.xml" ContentType="application/vnd.openxmlformats-officedocument.presentationml.notesSlide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25.xml" ContentType="application/vnd.openxmlformats-officedocument.presentationml.notesSlid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notesSlides/notesSlide26.xml" ContentType="application/vnd.openxmlformats-officedocument.presentationml.notesSlide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notesSlides/notesSlide27.xml" ContentType="application/vnd.openxmlformats-officedocument.presentationml.notesSlide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notesSlides/notesSlide28.xml" ContentType="application/vnd.openxmlformats-officedocument.presentationml.notesSlide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notesSlides/notesSlide29.xml" ContentType="application/vnd.openxmlformats-officedocument.presentationml.notesSlide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notesSlides/notesSlide30.xml" ContentType="application/vnd.openxmlformats-officedocument.presentationml.notesSlide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9"/>
  </p:notesMasterIdLst>
  <p:sldIdLst>
    <p:sldId id="259" r:id="rId3"/>
    <p:sldId id="265" r:id="rId4"/>
    <p:sldId id="295" r:id="rId5"/>
    <p:sldId id="444" r:id="rId6"/>
    <p:sldId id="319" r:id="rId7"/>
    <p:sldId id="515" r:id="rId8"/>
    <p:sldId id="445" r:id="rId9"/>
    <p:sldId id="516" r:id="rId10"/>
    <p:sldId id="446" r:id="rId11"/>
    <p:sldId id="447" r:id="rId12"/>
    <p:sldId id="449" r:id="rId13"/>
    <p:sldId id="504" r:id="rId14"/>
    <p:sldId id="505" r:id="rId15"/>
    <p:sldId id="507" r:id="rId16"/>
    <p:sldId id="508" r:id="rId17"/>
    <p:sldId id="510" r:id="rId18"/>
    <p:sldId id="450" r:id="rId19"/>
    <p:sldId id="451" r:id="rId20"/>
    <p:sldId id="453" r:id="rId21"/>
    <p:sldId id="454" r:id="rId22"/>
    <p:sldId id="456" r:id="rId23"/>
    <p:sldId id="457" r:id="rId24"/>
    <p:sldId id="458" r:id="rId25"/>
    <p:sldId id="517" r:id="rId26"/>
    <p:sldId id="518" r:id="rId27"/>
    <p:sldId id="519" r:id="rId28"/>
    <p:sldId id="520" r:id="rId29"/>
    <p:sldId id="521" r:id="rId30"/>
    <p:sldId id="522" r:id="rId31"/>
    <p:sldId id="523" r:id="rId32"/>
    <p:sldId id="524" r:id="rId33"/>
    <p:sldId id="525" r:id="rId34"/>
    <p:sldId id="526" r:id="rId35"/>
    <p:sldId id="527" r:id="rId36"/>
    <p:sldId id="528" r:id="rId37"/>
    <p:sldId id="509" r:id="rId38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68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67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191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21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69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68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1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773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494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180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5415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2169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968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6309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287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719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4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275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4" Type="http://schemas.openxmlformats.org/officeDocument/2006/relationships/tags" Target="../tags/tag2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5.xml"/><Relationship Id="rId7" Type="http://schemas.openxmlformats.org/officeDocument/2006/relationships/image" Target="../media/image3.png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4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4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13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21.xml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27.xml"/><Relationship Id="rId2" Type="http://schemas.openxmlformats.org/officeDocument/2006/relationships/tags" Target="../tags/tag326.xml"/><Relationship Id="rId1" Type="http://schemas.openxmlformats.org/officeDocument/2006/relationships/tags" Target="../tags/tag325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31.xml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3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34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37.xml"/><Relationship Id="rId2" Type="http://schemas.openxmlformats.org/officeDocument/2006/relationships/tags" Target="../tags/tag336.xml"/><Relationship Id="rId1" Type="http://schemas.openxmlformats.org/officeDocument/2006/relationships/tags" Target="../tags/tag335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43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46.xml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4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4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53.xml"/><Relationship Id="rId7" Type="http://schemas.openxmlformats.org/officeDocument/2006/relationships/notesSlide" Target="../notesSlides/notesSlide31.xml"/><Relationship Id="rId2" Type="http://schemas.openxmlformats.org/officeDocument/2006/relationships/tags" Target="../tags/tag352.xml"/><Relationship Id="rId1" Type="http://schemas.openxmlformats.org/officeDocument/2006/relationships/tags" Target="../tags/tag351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55.xml"/><Relationship Id="rId4" Type="http://schemas.openxmlformats.org/officeDocument/2006/relationships/tags" Target="../tags/tag35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>
                <a:sym typeface="+mn-ea"/>
              </a:rPr>
              <a:t>二维数组（2-Dimensional Array）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52805" y="1369060"/>
            <a:ext cx="5969000" cy="61976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对于容量较大的二维数组，可以通过两层循环进行初始化。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2805" y="2230755"/>
            <a:ext cx="4848748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4342765" y="3859530"/>
          <a:ext cx="691197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：矩阵运算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6900" y="1150620"/>
                <a:ext cx="4611370" cy="8235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1+0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3+0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1+7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0+5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1+2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0" y="1150620"/>
                <a:ext cx="4611370" cy="8235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50176" y="2265299"/>
                <a:ext cx="4846955" cy="8178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6" y="2265299"/>
                <a:ext cx="4846955" cy="817880"/>
              </a:xfrm>
              <a:prstGeom prst="rect">
                <a:avLst/>
              </a:prstGeom>
              <a:blipFill rotWithShape="1">
                <a:blip r:embed="rId6"/>
                <a:stretch>
                  <a:fillRect l="-12" t="-31" r="12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652905" y="3373755"/>
            <a:ext cx="3555365" cy="313932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92588" y="1150620"/>
            <a:ext cx="6229537" cy="480131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"Matrix Addition"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"%3d"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"Matrix Subtraction"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"%3d"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478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逆序数组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699770" y="2334409"/>
          <a:ext cx="15722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3 6 1 9 8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8 9 1 6 3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699770" y="1369695"/>
            <a:ext cx="6651289" cy="44196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</a:t>
            </a:r>
            <a:r>
              <a:rPr lang="zh-CN">
                <a:latin typeface="+mn-lt"/>
                <a:cs typeface="+mn-lt"/>
                <a:sym typeface="+mn-ea"/>
              </a:rPr>
              <a:t>再输入</a:t>
            </a:r>
            <a:r>
              <a:rPr lang="en-US" altLang="zh-CN">
                <a:latin typeface="+mn-lt"/>
                <a:cs typeface="+mn-lt"/>
                <a:sym typeface="+mn-ea"/>
              </a:rPr>
              <a:t>n</a:t>
            </a:r>
            <a:r>
              <a:rPr lang="zh-CN" altLang="en-US">
                <a:latin typeface="+mn-lt"/>
                <a:cs typeface="+mn-lt"/>
                <a:sym typeface="+mn-ea"/>
              </a:rPr>
              <a:t>个数组元素。</a:t>
            </a:r>
            <a:r>
              <a:rPr lang="zh-CN" altLang="en-US">
                <a:latin typeface="+mn-lt"/>
                <a:cs typeface="+mn-lt"/>
              </a:rPr>
              <a:t>将数组逆序。</a:t>
            </a:r>
            <a:endParaRPr lang="en-US" altLang="zh-CN">
              <a:latin typeface="+mn-lt"/>
              <a:cs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3696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两数之和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7355205" cy="115951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表示数组的元素个数。再输入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个数组元素和一个目标值</a:t>
            </a:r>
            <a:r>
              <a:rPr lang="en-US" altLang="zh-CN">
                <a:latin typeface="+mn-lt"/>
                <a:cs typeface="+mn-lt"/>
              </a:rPr>
              <a:t>target</a:t>
            </a:r>
            <a:r>
              <a:rPr lang="zh-CN" altLang="en-US">
                <a:latin typeface="+mn-lt"/>
                <a:cs typeface="+mn-lt"/>
              </a:rPr>
              <a:t>。</a:t>
            </a:r>
          </a:p>
          <a:p>
            <a:r>
              <a:rPr lang="zh-CN" altLang="en-US">
                <a:latin typeface="+mn-lt"/>
                <a:cs typeface="+mn-lt"/>
              </a:rPr>
              <a:t>找出数组中和为目标值</a:t>
            </a:r>
            <a:r>
              <a:rPr lang="en-US" altLang="zh-CN">
                <a:latin typeface="+mn-lt"/>
                <a:cs typeface="+mn-lt"/>
              </a:rPr>
              <a:t>target</a:t>
            </a:r>
            <a:r>
              <a:rPr lang="zh-CN" altLang="en-US">
                <a:latin typeface="+mn-lt"/>
                <a:cs typeface="+mn-lt"/>
              </a:rPr>
              <a:t>的</a:t>
            </a:r>
            <a:r>
              <a:rPr lang="zh-CN" altLang="en-US">
                <a:latin typeface="+mn-lt"/>
                <a:cs typeface="+mn-lt"/>
                <a:sym typeface="+mn-ea"/>
              </a:rPr>
              <a:t>两个整数，输出它们的下标。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270573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2 7 11 15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9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0,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5"/>
            </p:custDataLst>
          </p:nvPr>
        </p:nvGraphicFramePr>
        <p:xfrm>
          <a:off x="506412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3 2 4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6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1,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6"/>
            </p:custDataLst>
          </p:nvPr>
        </p:nvGraphicFramePr>
        <p:xfrm>
          <a:off x="742251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3 3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6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0,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94308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移动零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7355205" cy="115951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表示数组的元素个数。再输入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个数组元素。</a:t>
            </a:r>
          </a:p>
          <a:p>
            <a:r>
              <a:rPr lang="zh-CN" altLang="en-US">
                <a:latin typeface="+mn-lt"/>
                <a:cs typeface="+mn-lt"/>
              </a:rPr>
              <a:t>将数组中所有的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移动到数组的末尾，同时保持数组非零元素的相对顺序。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902970" y="3009265"/>
          <a:ext cx="1572260" cy="153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7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0 1 0 3 12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1 3 12 0 0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47118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矩阵乘法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2911475" cy="52260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计算两个矩阵相乘的结果。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887730" y="3683635"/>
          <a:ext cx="15824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30 24 18 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84 69 54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138 114 90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2885" y="2188845"/>
                <a:ext cx="11751310" cy="103314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1×9+2×6+3×3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1×8+2×5+3×2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1×7+2×4+3×1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4×9+5×6+6×3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4×8+5×5+6×2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4×7+5×4+6×1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7×9+8×6+9×3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7×8+8×5+9×2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7×7+8×4+9×1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84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69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138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114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90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5" y="2188845"/>
                <a:ext cx="11751310" cy="103314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68971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 dirty="0"/>
              <a:t>字符串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ASCII</a:t>
            </a:r>
            <a:r>
              <a:rPr lang="zh-CN"/>
              <a:t>（</a:t>
            </a:r>
            <a:r>
              <a:rPr>
                <a:latin typeface="+mn-lt"/>
                <a:cs typeface="+mn-lt"/>
                <a:sym typeface="+mn-ea"/>
              </a:rPr>
              <a:t>American Standard Code for Information Interchange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216660"/>
            <a:ext cx="5516245" cy="5448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美国信息交换标准代码ASCII一共定义了128个字符。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139700" y="2061210"/>
          <a:ext cx="1191768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ASCII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字符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NUT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SOH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STX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ETX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EOT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ENQ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ACK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BEL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HT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LF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SI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16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DLE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NAK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SYN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TB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CAN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SUB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ESC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GS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RS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US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space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!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#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$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&amp;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‘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(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*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+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,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-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.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/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: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&lt;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=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&gt;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?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ASCII</a:t>
            </a:r>
            <a:r>
              <a:rPr lang="zh-CN"/>
              <a:t>（</a:t>
            </a:r>
            <a:r>
              <a:rPr>
                <a:latin typeface="+mn-lt"/>
                <a:cs typeface="+mn-lt"/>
                <a:sym typeface="+mn-ea"/>
              </a:rPr>
              <a:t>American Standard Code for Information Interchange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216660"/>
            <a:ext cx="5516245" cy="5448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美国信息交换标准代码ASCII一共定义了128个字符。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139700" y="2061210"/>
          <a:ext cx="1191768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ASCII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字符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@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G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H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J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O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P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Q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U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W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[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\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]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^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_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`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g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h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j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o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p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q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u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w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{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|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}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~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DEL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数组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ASCII</a:t>
            </a:r>
            <a:r>
              <a:rPr lang="zh-CN"/>
              <a:t>（</a:t>
            </a:r>
            <a:r>
              <a:rPr>
                <a:latin typeface="+mn-lt"/>
                <a:cs typeface="+mn-lt"/>
                <a:sym typeface="+mn-ea"/>
              </a:rPr>
              <a:t>American Standard Code for Information Interchange</a:t>
            </a:r>
            <a:r>
              <a:rPr lang="zh-CN"/>
              <a:t>）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96259" y="1372235"/>
            <a:ext cx="8160870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ASCII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128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format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"%c - %d"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字符串（</a:t>
            </a:r>
            <a:r>
              <a:rPr lang="en-US" altLang="zh-CN"/>
              <a:t>String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89380"/>
            <a:ext cx="9908951" cy="1712408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一个字符串由若干的字符组成，因此可以使用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字符数组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表示。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但是这样的写法比较麻烦，也不容易对字符串进行操作，因此可以使用更为常用的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String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类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来保存字符串。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39950" y="3923665"/>
            <a:ext cx="72923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'p'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'r'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'o'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'g'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'r'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'm'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String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"program"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374900" y="4890770"/>
          <a:ext cx="68224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字符串（</a:t>
            </a:r>
            <a:r>
              <a:rPr lang="en-US" altLang="zh-CN"/>
              <a:t>String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32155" y="1136015"/>
            <a:ext cx="9496574" cy="930275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占位符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%s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可以对字符串进行格式化输出操作，通过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Scanner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类的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next()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和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nextLine()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方法可以读取字符串，其中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next()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只读取到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空格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为止，而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nextLine()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会读取到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回车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为止。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88479161"/>
              </p:ext>
            </p:extLst>
          </p:nvPr>
        </p:nvGraphicFramePr>
        <p:xfrm>
          <a:off x="6970246" y="4421243"/>
          <a:ext cx="372745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1: hello world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 world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2: hello world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87F75FD-982B-CE78-C653-64CF8EB67C29}"/>
              </a:ext>
            </a:extLst>
          </p:cNvPr>
          <p:cNvSpPr txBox="1"/>
          <p:nvPr/>
        </p:nvSpPr>
        <p:spPr>
          <a:xfrm>
            <a:off x="732155" y="1883437"/>
            <a:ext cx="63828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StringIO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string 1: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String str1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string 2: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String str2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"%s"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</a:t>
            </a:r>
            <a:r>
              <a:rPr lang="zh-CN"/>
              <a:t>字符统计</a:t>
            </a:r>
            <a:endParaRPr lang="en-US"/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136005" y="4050030"/>
          <a:ext cx="525970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string: this is a test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Character to search: t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't' appears 3 times in "this is a test".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2E292C2-DBF3-DD60-7936-AA32E99C9C1E}"/>
              </a:ext>
            </a:extLst>
          </p:cNvPr>
          <p:cNvSpPr txBox="1"/>
          <p:nvPr/>
        </p:nvSpPr>
        <p:spPr>
          <a:xfrm>
            <a:off x="579600" y="1100967"/>
            <a:ext cx="704936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 string: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"Character to search: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length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"\'%c' appears %d times in \"%s\".\n"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包装类</a:t>
            </a:r>
            <a:r>
              <a:rPr lang="zh-CN"/>
              <a:t>（</a:t>
            </a:r>
            <a:r>
              <a:rPr lang="en-US" altLang="zh-CN"/>
              <a:t>Wrapper Class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32155" y="1136016"/>
            <a:ext cx="9496574" cy="1678902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包装类在基本数据类型上做一层包装，使得基本数据类型可以进行互相转换的操作。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将基本数据类型转换为包装类型的过程称为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装箱（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boxing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，反之将包装类型转换为基本数据类型的过程称为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拆箱（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unboxing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6A32529-7DB4-4A40-0D7B-5C05D4E332CA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37541859"/>
              </p:ext>
            </p:extLst>
          </p:nvPr>
        </p:nvGraphicFramePr>
        <p:xfrm>
          <a:off x="6343146" y="2721908"/>
          <a:ext cx="4668520" cy="360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基本数据类型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包装类型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Long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Float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Double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15846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Character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75655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Boolean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9296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2338221-4D72-45AE-480F-017AB90F9A77}"/>
              </a:ext>
            </a:extLst>
          </p:cNvPr>
          <p:cNvSpPr txBox="1"/>
          <p:nvPr/>
        </p:nvSpPr>
        <p:spPr>
          <a:xfrm>
            <a:off x="732155" y="3599141"/>
            <a:ext cx="2728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Integer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123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124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包装类</a:t>
            </a:r>
            <a:r>
              <a:rPr lang="zh-CN"/>
              <a:t>（</a:t>
            </a:r>
            <a:r>
              <a:rPr lang="en-US" altLang="zh-CN"/>
              <a:t>Wrapper Class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32155" y="1136016"/>
            <a:ext cx="10079280" cy="1230666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很多时候需要将字符串与基本数据类型进行转换，这时就需要用到包装类的方法。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在将基本数据类型转换为字符串的过程中，可以使用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String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类的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valueOf()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方法。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338221-4D72-45AE-480F-017AB90F9A77}"/>
              </a:ext>
            </a:extLst>
          </p:cNvPr>
          <p:cNvSpPr txBox="1"/>
          <p:nvPr/>
        </p:nvSpPr>
        <p:spPr>
          <a:xfrm>
            <a:off x="732155" y="2721908"/>
            <a:ext cx="44225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valueOf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5">
            <a:extLst>
              <a:ext uri="{FF2B5EF4-FFF2-40B4-BE49-F238E27FC236}">
                <a16:creationId xmlns:a16="http://schemas.microsoft.com/office/drawing/2014/main" id="{0DC42A64-8942-87AE-9FED-834BB3ED986E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32154" y="3723465"/>
            <a:ext cx="10079279" cy="441964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在将字符串转换为基本数据类型的过程中，可以使用包装类的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valueOf()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或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parseXXX()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方法。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C5007-ABA4-07DC-8A5C-D2BCB3679F79}"/>
              </a:ext>
            </a:extLst>
          </p:cNvPr>
          <p:cNvSpPr txBox="1"/>
          <p:nvPr/>
        </p:nvSpPr>
        <p:spPr>
          <a:xfrm>
            <a:off x="732154" y="4520655"/>
            <a:ext cx="49335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Integer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Integer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valueOf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"10"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Integer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parseInt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"10"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0D2BFA-9A70-7771-B4E7-963C82D367B2}"/>
              </a:ext>
            </a:extLst>
          </p:cNvPr>
          <p:cNvSpPr txBox="1"/>
          <p:nvPr/>
        </p:nvSpPr>
        <p:spPr>
          <a:xfrm>
            <a:off x="5852475" y="4487253"/>
            <a:ext cx="52189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>
                <a:effectLst/>
              </a:rPr>
              <a:t>需要注意的是，在将字符串转换为基本数据类型时，可能会转换</a:t>
            </a:r>
            <a:r>
              <a:rPr lang="zh-CN" altLang="en-US" b="0">
                <a:solidFill>
                  <a:srgbClr val="FF0000"/>
                </a:solidFill>
                <a:effectLst/>
              </a:rPr>
              <a:t>失败</a:t>
            </a:r>
            <a:r>
              <a:rPr lang="zh-CN" altLang="en-US" b="0">
                <a:effectLst/>
              </a:rPr>
              <a:t>。例如将一个非整数的字符串转换为整数，就会抛出</a:t>
            </a:r>
            <a:r>
              <a:rPr lang="en-US" altLang="zh-CN" b="0">
                <a:solidFill>
                  <a:srgbClr val="FF0000"/>
                </a:solidFill>
                <a:effectLst/>
              </a:rPr>
              <a:t>NumberFormatException</a:t>
            </a:r>
            <a:r>
              <a:rPr lang="zh-CN" altLang="en-US" b="0">
                <a:solidFill>
                  <a:srgbClr val="FF0000"/>
                </a:solidFill>
                <a:effectLst/>
              </a:rPr>
              <a:t>异常</a:t>
            </a:r>
            <a:r>
              <a:rPr lang="zh-CN" altLang="en-US" b="0">
                <a:effectLst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6704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字符串内存</a:t>
            </a:r>
            <a:endParaRPr 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62910"/>
            <a:ext cx="10079280" cy="809325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字符串的存储方式与基本数据类型不同，字符串是存储在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常量池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中的。当使用双引号创建字符串时，会将常量池中已经存在的字符串赋值给该字符串，而不是创建一个新的字符串。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338221-4D72-45AE-480F-017AB90F9A77}"/>
              </a:ext>
            </a:extLst>
          </p:cNvPr>
          <p:cNvSpPr txBox="1"/>
          <p:nvPr/>
        </p:nvSpPr>
        <p:spPr>
          <a:xfrm>
            <a:off x="579600" y="2208854"/>
            <a:ext cx="44225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68AA78-4E6B-CFEF-C8E3-530051C797C0}"/>
              </a:ext>
            </a:extLst>
          </p:cNvPr>
          <p:cNvSpPr/>
          <p:nvPr/>
        </p:nvSpPr>
        <p:spPr>
          <a:xfrm>
            <a:off x="5441576" y="3191435"/>
            <a:ext cx="1586753" cy="6454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s1/s2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D08E9B-F75C-7127-5DCB-2FAA54CB1144}"/>
              </a:ext>
            </a:extLst>
          </p:cNvPr>
          <p:cNvSpPr/>
          <p:nvPr/>
        </p:nvSpPr>
        <p:spPr>
          <a:xfrm>
            <a:off x="5220318" y="4733364"/>
            <a:ext cx="2029268" cy="6454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"hello world"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9B3E48-DC31-43A2-3ECC-F9A3BD31D266}"/>
              </a:ext>
            </a:extLst>
          </p:cNvPr>
          <p:cNvSpPr txBox="1"/>
          <p:nvPr/>
        </p:nvSpPr>
        <p:spPr>
          <a:xfrm>
            <a:off x="5220318" y="5378822"/>
            <a:ext cx="202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常量池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9A4DCB6-6F95-E6EA-2CB3-FBD56B531E2A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6234952" y="3836893"/>
            <a:ext cx="1" cy="896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28301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字符串内存</a:t>
            </a:r>
            <a:endParaRPr 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62911"/>
            <a:ext cx="10079280" cy="44196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  <a:ea typeface="+mj-ea"/>
              </a:rPr>
              <a:t>但是，如果通过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  <a:ea typeface="+mj-ea"/>
              </a:rPr>
              <a:t>new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  <a:ea typeface="+mj-ea"/>
              </a:rPr>
              <a:t>关键字创建字符串，就会创建一个新的字符串对象。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338221-4D72-45AE-480F-017AB90F9A77}"/>
              </a:ext>
            </a:extLst>
          </p:cNvPr>
          <p:cNvSpPr txBox="1"/>
          <p:nvPr/>
        </p:nvSpPr>
        <p:spPr>
          <a:xfrm>
            <a:off x="579600" y="1855015"/>
            <a:ext cx="50502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68AA78-4E6B-CFEF-C8E3-530051C797C0}"/>
              </a:ext>
            </a:extLst>
          </p:cNvPr>
          <p:cNvSpPr/>
          <p:nvPr/>
        </p:nvSpPr>
        <p:spPr>
          <a:xfrm>
            <a:off x="4445276" y="3987741"/>
            <a:ext cx="1586753" cy="6454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String</a:t>
            </a:r>
            <a:r>
              <a:rPr lang="zh-CN" altLang="en-US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D08E9B-F75C-7127-5DCB-2FAA54CB1144}"/>
              </a:ext>
            </a:extLst>
          </p:cNvPr>
          <p:cNvSpPr/>
          <p:nvPr/>
        </p:nvSpPr>
        <p:spPr>
          <a:xfrm>
            <a:off x="5247212" y="5220729"/>
            <a:ext cx="2029268" cy="6454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"hello world"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9B3E48-DC31-43A2-3ECC-F9A3BD31D266}"/>
              </a:ext>
            </a:extLst>
          </p:cNvPr>
          <p:cNvSpPr txBox="1"/>
          <p:nvPr/>
        </p:nvSpPr>
        <p:spPr>
          <a:xfrm>
            <a:off x="5247212" y="5866187"/>
            <a:ext cx="202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常量池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9A4DCB6-6F95-E6EA-2CB3-FBD56B531E2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7276492" y="3373835"/>
            <a:ext cx="793376" cy="613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E20D188-7CDE-19CF-417D-011C6612F659}"/>
              </a:ext>
            </a:extLst>
          </p:cNvPr>
          <p:cNvSpPr/>
          <p:nvPr/>
        </p:nvSpPr>
        <p:spPr>
          <a:xfrm>
            <a:off x="3660459" y="2728377"/>
            <a:ext cx="1586753" cy="6454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555501-8F98-1A52-5156-27138F5DA558}"/>
              </a:ext>
            </a:extLst>
          </p:cNvPr>
          <p:cNvSpPr/>
          <p:nvPr/>
        </p:nvSpPr>
        <p:spPr>
          <a:xfrm>
            <a:off x="7276491" y="2728377"/>
            <a:ext cx="1586753" cy="6454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156F0E-A7ED-64D3-F3BC-B5A35CCBD380}"/>
              </a:ext>
            </a:extLst>
          </p:cNvPr>
          <p:cNvSpPr/>
          <p:nvPr/>
        </p:nvSpPr>
        <p:spPr>
          <a:xfrm>
            <a:off x="6483115" y="3987741"/>
            <a:ext cx="1586753" cy="6454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String</a:t>
            </a:r>
            <a:r>
              <a:rPr lang="zh-CN" altLang="en-US">
                <a:solidFill>
                  <a:schemeClr val="tx1"/>
                </a:solidFill>
              </a:rPr>
              <a:t>对象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3E0C5E9-1957-534B-47D4-57FAD8DB8DC7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4453836" y="3373835"/>
            <a:ext cx="784817" cy="613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4257DCE-E84D-CAD6-C831-CA3C7C45C712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5238653" y="4633199"/>
            <a:ext cx="1023193" cy="587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03D9C18-B5F9-718E-193E-B145346325B8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6261846" y="4633199"/>
            <a:ext cx="1014646" cy="587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68241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：字符串比较</a:t>
            </a:r>
            <a:endParaRPr 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62910"/>
            <a:ext cx="10079280" cy="818289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在判断两个字符串是否相等时，应该使用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equals()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方法，而不应该使用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==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运算符。因为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==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运算符是判断两个字符串对象的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地址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是否相同，而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equals()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方法是判断两个字符串的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内容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是否相等。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5207DF-33AA-3B00-EA0F-ADC2C0A4011F}"/>
              </a:ext>
            </a:extLst>
          </p:cNvPr>
          <p:cNvSpPr txBox="1"/>
          <p:nvPr/>
        </p:nvSpPr>
        <p:spPr>
          <a:xfrm>
            <a:off x="579600" y="2260701"/>
            <a:ext cx="608117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StringCompare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String s1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String s2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equals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FE2B402-F44B-8DD8-FF34-A96B4A9B30ED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97215403"/>
              </p:ext>
            </p:extLst>
          </p:nvPr>
        </p:nvGraphicFramePr>
        <p:xfrm>
          <a:off x="579600" y="4876802"/>
          <a:ext cx="7651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82571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字符串方法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076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数组（</a:t>
            </a:r>
            <a:r>
              <a:rPr lang="en-US" altLang="zh-CN"/>
              <a:t>Array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475129" y="1389380"/>
            <a:ext cx="5269081" cy="422465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数组能够存储一组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类型相同</a:t>
            </a:r>
            <a:r>
              <a:rPr lang="zh-CN" altLang="en-US">
                <a:latin typeface="+mn-lt"/>
                <a:cs typeface="+mn-lt"/>
              </a:rPr>
              <a:t>的元素，数组在声明时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必须</a:t>
            </a:r>
            <a:r>
              <a:rPr lang="zh-CN" altLang="en-US">
                <a:latin typeface="+mn-lt"/>
                <a:cs typeface="+mn-lt"/>
              </a:rPr>
              <a:t>指定它的大小（容量），数组的大小是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固定</a:t>
            </a:r>
            <a:r>
              <a:rPr lang="zh-CN" altLang="en-US">
                <a:latin typeface="+mn-lt"/>
                <a:cs typeface="+mn-lt"/>
              </a:rPr>
              <a:t>的，无法在运行时动态改变。数组通过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下标（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index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）</a:t>
            </a:r>
            <a:r>
              <a:rPr lang="zh-CN" altLang="en-US">
                <a:latin typeface="+mn-lt"/>
                <a:cs typeface="+mn-lt"/>
              </a:rPr>
              <a:t>来访问某一位置上的元素，下标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从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开始</a:t>
            </a:r>
            <a:r>
              <a:rPr lang="zh-CN" altLang="en-US"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如果在声明数组时没有指定数组的大小，那么将根据初始化的元素个数来确定。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通过下标可以访问数组中的元素，下标的有效范围是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0 </a:t>
            </a:r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~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 数组的长度-1</a:t>
            </a:r>
            <a:r>
              <a:rPr>
                <a:latin typeface="+mn-lt"/>
                <a:cs typeface="+mn-lt"/>
              </a:rPr>
              <a:t>，如果使用不合法的下标就会导致数组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越界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6026150" y="2109470"/>
          <a:ext cx="5448300" cy="62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arr[0]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arr[1]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arr[2]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arr[3]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arr[4]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026150" y="3560445"/>
            <a:ext cx="4980305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3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7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26150" y="1389380"/>
            <a:ext cx="49803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字符串匹配</a:t>
            </a:r>
            <a:endParaRPr lang="zh-CN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3AAEFE4-35B4-01A3-64DA-A183B4D20FF9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61367237"/>
              </p:ext>
            </p:extLst>
          </p:nvPr>
        </p:nvGraphicFramePr>
        <p:xfrm>
          <a:off x="2907113" y="1628775"/>
          <a:ext cx="6377773" cy="360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3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indexOf()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获取字符</a:t>
                      </a:r>
                      <a:r>
                        <a:rPr lang="en-US" altLang="zh-CN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字符串首次出现位置</a:t>
                      </a:r>
                      <a:endParaRPr lang="en-US" altLang="zh-C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lastIndexOf()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获取字符</a:t>
                      </a:r>
                      <a:r>
                        <a:rPr lang="en-US" altLang="zh-CN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字符串最后一次出现位置</a:t>
                      </a:r>
                      <a:endParaRPr lang="en-US" altLang="zh-C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判断字符串是否包含子串</a:t>
                      </a:r>
                      <a:endParaRPr lang="en-US" altLang="zh-C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startsWith()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</a:rPr>
                        <a:t>判断字符串是否以指定子串开头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endsWith()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>
                          <a:latin typeface="Arial" panose="020B0604020202020204" pitchFamily="34" charset="0"/>
                        </a:rPr>
                        <a:t>判断字符串是否以指定子串结尾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</a:rPr>
                        <a:t>判断字符串是否相等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15846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equalsIgnoreCase()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</a:rPr>
                        <a:t>判断字符串忽略大小写是否相等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75655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compareTo()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</a:rPr>
                        <a:t>字符串比较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9296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63034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：字符串匹配</a:t>
            </a:r>
            <a:endParaRPr lang="zh-CN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FE2B402-F44B-8DD8-FF34-A96B4A9B30ED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01841241"/>
              </p:ext>
            </p:extLst>
          </p:nvPr>
        </p:nvGraphicFramePr>
        <p:xfrm>
          <a:off x="8184777" y="1245198"/>
          <a:ext cx="2124636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[IndexOf]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[Contains]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[Starts/Ends With]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[Equals]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[CompareTo]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66646D3-5D5C-4E6E-66CC-313C9614517E}"/>
              </a:ext>
            </a:extLst>
          </p:cNvPr>
          <p:cNvSpPr txBox="1"/>
          <p:nvPr/>
        </p:nvSpPr>
        <p:spPr>
          <a:xfrm>
            <a:off x="448235" y="948690"/>
            <a:ext cx="736898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World!"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"[IndexOf]"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indexOf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'l'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indexOf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'l'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lastIndexOf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'l'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lastIndexOf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'l'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"[Contains]"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contains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"llo"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"[Starts/Ends With]"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startsWith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endsWith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"[Equals]"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equals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equalsIgnoreCase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world!"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"[CompareTo]"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compareTo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"Hall"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7344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字符串修改</a:t>
            </a:r>
            <a:endParaRPr lang="zh-CN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3AAEFE4-35B4-01A3-64DA-A183B4D20FF9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76282330"/>
              </p:ext>
            </p:extLst>
          </p:nvPr>
        </p:nvGraphicFramePr>
        <p:xfrm>
          <a:off x="3479580" y="1700492"/>
          <a:ext cx="5232840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concat()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字符串拼接</a:t>
                      </a:r>
                      <a:endParaRPr lang="en-US" altLang="zh-C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toLowerCase()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转换小写</a:t>
                      </a:r>
                      <a:endParaRPr lang="en-US" altLang="zh-C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toUpperCase()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转换大写</a:t>
                      </a:r>
                      <a:endParaRPr lang="en-US" altLang="zh-C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</a:rPr>
                        <a:t>去除首尾空白字符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replace()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>
                          <a:latin typeface="Arial" panose="020B0604020202020204" pitchFamily="34" charset="0"/>
                        </a:rPr>
                        <a:t>字符串替换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6337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：字符串修改</a:t>
            </a:r>
            <a:endParaRPr lang="zh-CN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FE2B402-F44B-8DD8-FF34-A96B4A9B30ED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35832656"/>
              </p:ext>
            </p:extLst>
          </p:nvPr>
        </p:nvGraphicFramePr>
        <p:xfrm>
          <a:off x="7709647" y="1227268"/>
          <a:ext cx="2662517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2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[Concat]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 World!!!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[To Lower/Upper Case]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 world!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 WORLD!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[Trim]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 World!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[Replace]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 WorLd!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Bye World!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2E68F56-20CD-E512-B52B-98C4F09695FE}"/>
              </a:ext>
            </a:extLst>
          </p:cNvPr>
          <p:cNvSpPr txBox="1"/>
          <p:nvPr/>
        </p:nvSpPr>
        <p:spPr>
          <a:xfrm>
            <a:off x="579600" y="1086161"/>
            <a:ext cx="662491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World!"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"[Concat]"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concat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"!!"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"[To Lower/Upper Case]"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toLowerCase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toUpperCase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"[Trim]"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  Hello World!\n \t"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trim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"[Replace]"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replace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'l'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'L'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replace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"Bye"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1457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字符串分割</a:t>
            </a:r>
            <a:endParaRPr lang="zh-CN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3AAEFE4-35B4-01A3-64DA-A183B4D20FF9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16046101"/>
              </p:ext>
            </p:extLst>
          </p:nvPr>
        </p:nvGraphicFramePr>
        <p:xfrm>
          <a:off x="579601" y="1162609"/>
          <a:ext cx="3965506" cy="120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substring()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字符串截取子串</a:t>
                      </a:r>
                      <a:endParaRPr lang="en-US" altLang="zh-C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字符串分割</a:t>
                      </a:r>
                      <a:endParaRPr lang="en-US" altLang="zh-C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E970F4F-0DD0-A57E-5D1F-4BCBB3660786}"/>
              </a:ext>
            </a:extLst>
          </p:cNvPr>
          <p:cNvSpPr txBox="1"/>
          <p:nvPr/>
        </p:nvSpPr>
        <p:spPr>
          <a:xfrm>
            <a:off x="579600" y="2657199"/>
            <a:ext cx="525331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World!"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"[Substring]"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substring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substring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"[Split]"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items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split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item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items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A04D424-5650-6B01-8413-F763AA859052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55724401"/>
              </p:ext>
            </p:extLst>
          </p:nvPr>
        </p:nvGraphicFramePr>
        <p:xfrm>
          <a:off x="6359084" y="3966046"/>
          <a:ext cx="138056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[Substring]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World!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Wo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[Split]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World!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59023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5855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全字母句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8055610" cy="56832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zh-CN">
                <a:latin typeface="+mn-lt"/>
                <a:cs typeface="+mn-lt"/>
              </a:rPr>
              <a:t>一个仅包含小写字母的字符串，判断其中是否每个小写字母都出现至少一次。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765810" y="242697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Sentence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thequickbrownfoxjumpsoverthelazydog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Yes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5"/>
            </p:custDataLst>
          </p:nvPr>
        </p:nvGraphicFramePr>
        <p:xfrm>
          <a:off x="765810" y="413893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Sentence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leetcode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No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数组（</a:t>
            </a:r>
            <a:r>
              <a:rPr lang="en-US" altLang="zh-CN"/>
              <a:t>Array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52805" y="1369060"/>
            <a:ext cx="5573395" cy="61976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当数组的容量比较大时，可以使用循环来初始化数组。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36650" y="2242185"/>
            <a:ext cx="400558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1831975" y="4373880"/>
          <a:ext cx="852805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：查找数据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A6AB56-A586-980E-BF32-DB9808EF2126}"/>
              </a:ext>
            </a:extLst>
          </p:cNvPr>
          <p:cNvSpPr txBox="1"/>
          <p:nvPr/>
        </p:nvSpPr>
        <p:spPr>
          <a:xfrm>
            <a:off x="574675" y="997367"/>
            <a:ext cx="7620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Search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the number of elements: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the elements: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the key: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key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：查找数据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62346122"/>
              </p:ext>
            </p:extLst>
          </p:nvPr>
        </p:nvGraphicFramePr>
        <p:xfrm>
          <a:off x="7250940" y="5241175"/>
          <a:ext cx="436626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6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number of elements: 5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elements: 4 8 9 2 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key: 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 exists.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D919054-1854-0DBE-96C5-CF48F5578BE1}"/>
              </a:ext>
            </a:extLst>
          </p:cNvPr>
          <p:cNvSpPr txBox="1"/>
          <p:nvPr/>
        </p:nvSpPr>
        <p:spPr>
          <a:xfrm>
            <a:off x="574675" y="1243134"/>
            <a:ext cx="68349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boolean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found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false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key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found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found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key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exists."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key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not found."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12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：最大值/最小值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058660" y="5400040"/>
          <a:ext cx="11506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Max = 9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Min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90EAADF-8137-E1D1-AFF0-3932557DDF3A}"/>
              </a:ext>
            </a:extLst>
          </p:cNvPr>
          <p:cNvSpPr txBox="1"/>
          <p:nvPr/>
        </p:nvSpPr>
        <p:spPr>
          <a:xfrm>
            <a:off x="579600" y="1077017"/>
            <a:ext cx="677949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MaxMin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length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max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max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max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min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"Max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max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"Min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for-each</a:t>
            </a:r>
            <a:endParaRPr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58875"/>
            <a:ext cx="8227695" cy="441964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for-each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循环是一种更加简洁的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for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循环，可以用于遍历访问数组中的每一个元素。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722A60-AF62-142D-9A1E-A6148B443F9D}"/>
              </a:ext>
            </a:extLst>
          </p:cNvPr>
          <p:cNvSpPr txBox="1"/>
          <p:nvPr/>
        </p:nvSpPr>
        <p:spPr>
          <a:xfrm>
            <a:off x="579600" y="1848887"/>
            <a:ext cx="656216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SquareSum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elem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elem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elem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"Square 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53D4186-F59C-D73D-0EA2-C95BF6452205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97107247"/>
              </p:ext>
            </p:extLst>
          </p:nvPr>
        </p:nvGraphicFramePr>
        <p:xfrm>
          <a:off x="579600" y="4959257"/>
          <a:ext cx="2073953" cy="365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78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 sum = 179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5221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二维数组（2-Dimensional Array）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89380"/>
            <a:ext cx="10186857" cy="203962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二维数组由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行和列</a:t>
            </a:r>
            <a:r>
              <a:rPr>
                <a:latin typeface="+mn-lt"/>
                <a:cs typeface="+mn-lt"/>
              </a:rPr>
              <a:t>两个维度组成，行和列的下标同样也都是从0开始。在声明二维数组时，需要指定行和列的大小。二维数组可以看成是由多个一维数组组成的，因此二维数组中的每个元素都是一个一维数组。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在初始化二维数组时，为了能够更直观地看出二维数组的结构，可以将每一行单独写在一行中。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0" y="3576419"/>
            <a:ext cx="806132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}};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9600" y="4455833"/>
            <a:ext cx="2879725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4342765" y="4001770"/>
          <a:ext cx="691197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arr[0][0]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arr[0][1]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arr[0][2]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arr[0][3]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arr[1][1]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arr[1][2]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arr[1][3]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arr[2][1]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arr[2][2]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arr[2][3]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28*49"/>
  <p:tag name="TABLE_ENDDRAG_RECT" val="343*249*428*4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71*54"/>
  <p:tag name="TABLE_ENDDRAG_RECT" val="80*381*671*5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04*50"/>
  <p:tag name="TABLE_ENDDRAG_RECT" val="529*342*104*5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889199-9ad9-4766-85d8-e603f742d897}"/>
  <p:tag name="TABLE_ENDDRAG_ORIGIN_RECT" val="544*139"/>
  <p:tag name="TABLE_ENDDRAG_RECT" val="333*342*544*13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889199-9ad9-4766-85d8-e603f742d897}"/>
  <p:tag name="TABLE_ENDDRAG_ORIGIN_RECT" val="544*139"/>
  <p:tag name="TABLE_ENDDRAG_RECT" val="333*342*544*139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4*115"/>
  <p:tag name="TABLE_ENDDRAG_RECT" val="248*406*124*115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37*30"/>
  <p:tag name="TABLE_ENDDRAG_RECT" val="12*140*937*30"/>
  <p:tag name="KSO_WM_UNIT_TABLE_BEAUTIFY" val="smartTable{a5874a0d-6110-47c7-a8f6-48ee830bec13}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37*30"/>
  <p:tag name="TABLE_ENDDRAG_RECT" val="12*140*937*30"/>
  <p:tag name="KSO_WM_UNIT_TABLE_BEAUTIFY" val="smartTable{a5874a0d-6110-47c7-a8f6-48ee830bec13}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71*54"/>
  <p:tag name="TABLE_ENDDRAG_RECT" val="80*381*671*54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90*50"/>
  <p:tag name="TABLE_ENDDRAG_RECT" val="593*412*90*50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90*50"/>
  <p:tag name="TABLE_ENDDRAG_RECT" val="593*412*90*5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90*50"/>
  <p:tag name="TABLE_ENDDRAG_RECT" val="593*412*90*5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90*50"/>
  <p:tag name="TABLE_ENDDRAG_RECT" val="593*412*90*5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3357</Words>
  <Application>Microsoft Office PowerPoint</Application>
  <PresentationFormat>宽屏</PresentationFormat>
  <Paragraphs>825</Paragraphs>
  <Slides>36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等线</vt:lpstr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数组</vt:lpstr>
      <vt:lpstr>数组</vt:lpstr>
      <vt:lpstr>数组（Array）</vt:lpstr>
      <vt:lpstr>数组（Array）</vt:lpstr>
      <vt:lpstr>Demo：查找数据</vt:lpstr>
      <vt:lpstr>Demo：查找数据</vt:lpstr>
      <vt:lpstr>Demo：最大值/最小值</vt:lpstr>
      <vt:lpstr>for-each</vt:lpstr>
      <vt:lpstr>二维数组（2-Dimensional Array）</vt:lpstr>
      <vt:lpstr>二维数组（2-Dimensional Array）</vt:lpstr>
      <vt:lpstr>Demo：矩阵运算</vt:lpstr>
      <vt:lpstr>Practice</vt:lpstr>
      <vt:lpstr>逆序数组</vt:lpstr>
      <vt:lpstr>两数之和</vt:lpstr>
      <vt:lpstr>移动零</vt:lpstr>
      <vt:lpstr>矩阵乘法</vt:lpstr>
      <vt:lpstr>字符串</vt:lpstr>
      <vt:lpstr>ASCII（American Standard Code for Information Interchange）</vt:lpstr>
      <vt:lpstr>ASCII（American Standard Code for Information Interchange）</vt:lpstr>
      <vt:lpstr>ASCII（American Standard Code for Information Interchange）</vt:lpstr>
      <vt:lpstr>字符串（String）</vt:lpstr>
      <vt:lpstr>字符串（String）</vt:lpstr>
      <vt:lpstr>Demo：字符统计</vt:lpstr>
      <vt:lpstr>包装类（Wrapper Class）</vt:lpstr>
      <vt:lpstr>包装类（Wrapper Class）</vt:lpstr>
      <vt:lpstr>字符串内存</vt:lpstr>
      <vt:lpstr>字符串内存</vt:lpstr>
      <vt:lpstr>Demo：字符串比较</vt:lpstr>
      <vt:lpstr>字符串方法</vt:lpstr>
      <vt:lpstr>字符串匹配</vt:lpstr>
      <vt:lpstr>Demo：字符串匹配</vt:lpstr>
      <vt:lpstr>字符串修改</vt:lpstr>
      <vt:lpstr>Demo：字符串修改</vt:lpstr>
      <vt:lpstr>字符串分割</vt:lpstr>
      <vt:lpstr>Practice</vt:lpstr>
      <vt:lpstr>全字母句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数组</dc:title>
  <dc:creator/>
  <cp:lastModifiedBy>DAI XIAOTIAN</cp:lastModifiedBy>
  <cp:revision>356</cp:revision>
  <dcterms:created xsi:type="dcterms:W3CDTF">2022-11-17T03:47:00Z</dcterms:created>
  <dcterms:modified xsi:type="dcterms:W3CDTF">2023-01-18T15:11:42Z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