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3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4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5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6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7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8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9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10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11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12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3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4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5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6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7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8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9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20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21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22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23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24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25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26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27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28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29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30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31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32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33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34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35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36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37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38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39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0"/>
  </p:notesMasterIdLst>
  <p:sldIdLst>
    <p:sldId id="259" r:id="rId3"/>
    <p:sldId id="265" r:id="rId4"/>
    <p:sldId id="295" r:id="rId5"/>
    <p:sldId id="516" r:id="rId6"/>
    <p:sldId id="624" r:id="rId7"/>
    <p:sldId id="518" r:id="rId8"/>
    <p:sldId id="625" r:id="rId9"/>
    <p:sldId id="626" r:id="rId10"/>
    <p:sldId id="627" r:id="rId11"/>
    <p:sldId id="628" r:id="rId12"/>
    <p:sldId id="519" r:id="rId13"/>
    <p:sldId id="629" r:id="rId14"/>
    <p:sldId id="630" r:id="rId15"/>
    <p:sldId id="632" r:id="rId16"/>
    <p:sldId id="631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0" r:id="rId35"/>
    <p:sldId id="651" r:id="rId36"/>
    <p:sldId id="652" r:id="rId37"/>
    <p:sldId id="653" r:id="rId38"/>
    <p:sldId id="654" r:id="rId39"/>
    <p:sldId id="655" r:id="rId40"/>
    <p:sldId id="656" r:id="rId41"/>
    <p:sldId id="657" r:id="rId42"/>
    <p:sldId id="658" r:id="rId43"/>
    <p:sldId id="659" r:id="rId44"/>
    <p:sldId id="660" r:id="rId45"/>
    <p:sldId id="661" r:id="rId46"/>
    <p:sldId id="662" r:id="rId47"/>
    <p:sldId id="616" r:id="rId48"/>
    <p:sldId id="617" r:id="rId49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0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06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86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46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68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5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35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91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7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0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0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09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20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38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52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31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03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52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8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0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92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99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30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57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69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565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409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886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1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00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97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1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7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4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4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4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4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4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4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4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4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面向对象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构造方法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720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构造方法（</a:t>
            </a:r>
            <a:r>
              <a:rPr lang="en-US" altLang="zh-CN"/>
              <a:t>Constructor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788670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构造方法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是一种特殊的方法，会在创建对象时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自动调用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，用于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创建并初始化对象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。每个类可以有一个或多个构造方法，构造方法的名字必须和类名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一致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。构造方法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没有返回值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，返回值类型部分不写。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C45186-4372-1C64-1AF2-272A68BD7F7B}"/>
              </a:ext>
            </a:extLst>
          </p:cNvPr>
          <p:cNvSpPr txBox="1"/>
          <p:nvPr/>
        </p:nvSpPr>
        <p:spPr>
          <a:xfrm>
            <a:off x="579599" y="2364628"/>
            <a:ext cx="44285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"admin"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"0000000000000000"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C579493C-27D1-0FF4-1E44-2431FE887FF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598" y="4290153"/>
            <a:ext cx="10330447" cy="7886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如果一个类中没有写构造方法，系统会自动提供一个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public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无参构造方法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，以便实例化对象。如果一个类中已经写了构造方法，系统将不会再提供默认的无参构造方法。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构造方法（</a:t>
            </a:r>
            <a:r>
              <a:rPr lang="en-US" altLang="zh-CN"/>
              <a:t>Constructor</a:t>
            </a:r>
            <a:r>
              <a:rPr lang="zh-CN" altLang="en-US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C45186-4372-1C64-1AF2-272A68BD7F7B}"/>
              </a:ext>
            </a:extLst>
          </p:cNvPr>
          <p:cNvSpPr txBox="1"/>
          <p:nvPr/>
        </p:nvSpPr>
        <p:spPr>
          <a:xfrm>
            <a:off x="579600" y="1163357"/>
            <a:ext cx="86092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isEmpty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ACCOUNT_DIGITS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73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重载（</a:t>
            </a:r>
            <a:r>
              <a:rPr lang="en-US" altLang="zh-CN"/>
              <a:t>Overload</a:t>
            </a:r>
            <a:r>
              <a:rPr lang="zh-CN" altLang="en-US"/>
              <a:t>）</a:t>
            </a:r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90732503-9273-E40A-7209-2E2D1DAA0B16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1579580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重载用于在同一个类定义多个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同名方法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，但是这些方法的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参数列表不同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。重载的主要用途是提供方法的多种版本，以便满足不同的需求。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重载还可以使代码更具可读性，因为它使得方法名更具描述性，而不必考虑特定的参数列表。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72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27CAE-2088-E145-5122-183AB3909881}"/>
              </a:ext>
            </a:extLst>
          </p:cNvPr>
          <p:cNvSpPr txBox="1"/>
          <p:nvPr/>
        </p:nvSpPr>
        <p:spPr>
          <a:xfrm>
            <a:off x="579600" y="1019885"/>
            <a:ext cx="54357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ACCOUNT_DIGITS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"admin"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"0000000000000000"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16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1F86F9-4570-F042-C157-627D5949064D}"/>
              </a:ext>
            </a:extLst>
          </p:cNvPr>
          <p:cNvSpPr txBox="1"/>
          <p:nvPr/>
        </p:nvSpPr>
        <p:spPr>
          <a:xfrm>
            <a:off x="579600" y="1179837"/>
            <a:ext cx="90453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isEmpty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ACCOUNT_DIGITS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40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1F86F9-4570-F042-C157-627D5949064D}"/>
              </a:ext>
            </a:extLst>
          </p:cNvPr>
          <p:cNvSpPr txBox="1"/>
          <p:nvPr/>
        </p:nvSpPr>
        <p:spPr>
          <a:xfrm>
            <a:off x="310659" y="1131510"/>
            <a:ext cx="645769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isEmpty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getOwner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ACCOUNT_DIGITS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getAccount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9C21ED-862D-41D9-B94A-9CCD92A8D11E}"/>
              </a:ext>
            </a:extLst>
          </p:cNvPr>
          <p:cNvSpPr txBox="1"/>
          <p:nvPr/>
        </p:nvSpPr>
        <p:spPr>
          <a:xfrm>
            <a:off x="6364941" y="1126049"/>
            <a:ext cx="58270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6550982-AF75-CF41-5956-B8265FCB23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7107" y="1091103"/>
            <a:ext cx="5177975" cy="5613462"/>
          </a:xfrm>
          <a:prstGeom prst="bentConnector4">
            <a:avLst>
              <a:gd name="adj1" fmla="val -4415"/>
              <a:gd name="adj2" fmla="val 956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6076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C8EEF7-B143-88B6-6CDA-83C068164AB6}"/>
              </a:ext>
            </a:extLst>
          </p:cNvPr>
          <p:cNvSpPr txBox="1"/>
          <p:nvPr/>
        </p:nvSpPr>
        <p:spPr>
          <a:xfrm>
            <a:off x="238941" y="1041843"/>
            <a:ext cx="60632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deposit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21A8E7-B334-BE39-0E0D-6722E0DB9D65}"/>
              </a:ext>
            </a:extLst>
          </p:cNvPr>
          <p:cNvSpPr txBox="1"/>
          <p:nvPr/>
        </p:nvSpPr>
        <p:spPr>
          <a:xfrm>
            <a:off x="4602000" y="4272677"/>
            <a:ext cx="73510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fee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B2353742-521C-60AA-8CC9-F77E22F3B524}"/>
              </a:ext>
            </a:extLst>
          </p:cNvPr>
          <p:cNvCxnSpPr>
            <a:cxnSpLocks/>
          </p:cNvCxnSpPr>
          <p:nvPr/>
        </p:nvCxnSpPr>
        <p:spPr>
          <a:xfrm flipV="1">
            <a:off x="1255062" y="4491318"/>
            <a:ext cx="3801032" cy="950258"/>
          </a:xfrm>
          <a:prstGeom prst="bentConnector3">
            <a:avLst>
              <a:gd name="adj1" fmla="val 716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4768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D7D84-412E-F76C-379A-696BC61D3BBC}"/>
              </a:ext>
            </a:extLst>
          </p:cNvPr>
          <p:cNvSpPr txBox="1"/>
          <p:nvPr/>
        </p:nvSpPr>
        <p:spPr>
          <a:xfrm>
            <a:off x="98612" y="1901472"/>
            <a:ext cx="103663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BankAccount account1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"Account 1 Owner: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"Account 1 Account: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"Account 1 Balance: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BankAccount account2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"Terry"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"6250941006528599"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"Account 2 Balance: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"Account 2 Balance: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"Account 2 Balance: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E926879-6743-FDDE-AABE-3559E134D253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10457909"/>
              </p:ext>
            </p:extLst>
          </p:nvPr>
        </p:nvGraphicFramePr>
        <p:xfrm>
          <a:off x="9251578" y="964661"/>
          <a:ext cx="28418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1 Owner: admin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1 Account: 0000000000000000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1 Balance: 0.0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2 Balance: 50.0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2 Balance: 30.0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2 Balance: 19.0 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6866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继承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44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封装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继承（</a:t>
            </a:r>
            <a:r>
              <a:rPr lang="en-US" altLang="zh-CN"/>
              <a:t>Inheritance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788670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继承指一个类可以继承另一个类的特征和行为，并可以对其进行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扩展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。这样就可以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避免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在多个类中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重复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定义相同的特征和行为。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A7A4FFA7-5632-2C0A-523A-D633F239D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2897"/>
              </p:ext>
            </p:extLst>
          </p:nvPr>
        </p:nvGraphicFramePr>
        <p:xfrm>
          <a:off x="4241739" y="1914415"/>
          <a:ext cx="3006165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165">
                  <a:extLst>
                    <a:ext uri="{9D8B030D-6E8A-4147-A177-3AD203B41FA5}">
                      <a16:colId xmlns:a16="http://schemas.microsoft.com/office/drawing/2014/main" val="173343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Product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5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/>
                        <a:t>name 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/>
                        <a:t>price : double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4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+ Product(String, double)</a:t>
                      </a:r>
                    </a:p>
                    <a:p>
                      <a:r>
                        <a:rPr lang="en-US" altLang="zh-CN"/>
                        <a:t>+ getName() : String</a:t>
                      </a:r>
                    </a:p>
                    <a:p>
                      <a:r>
                        <a:rPr lang="en-US" altLang="zh-CN"/>
                        <a:t>+ getPrice() : double</a:t>
                      </a:r>
                    </a:p>
                    <a:p>
                      <a:r>
                        <a:rPr lang="en-US" altLang="zh-CN"/>
                        <a:t>+ setName(String) : void</a:t>
                      </a:r>
                    </a:p>
                    <a:p>
                      <a:r>
                        <a:rPr lang="en-US" altLang="zh-CN"/>
                        <a:t>+ setPrice(double) : void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2950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A9C832-6A62-5FF2-0C44-5FA2C711B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59067"/>
              </p:ext>
            </p:extLst>
          </p:nvPr>
        </p:nvGraphicFramePr>
        <p:xfrm>
          <a:off x="869576" y="4794101"/>
          <a:ext cx="3006165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165">
                  <a:extLst>
                    <a:ext uri="{9D8B030D-6E8A-4147-A177-3AD203B41FA5}">
                      <a16:colId xmlns:a16="http://schemas.microsoft.com/office/drawing/2014/main" val="173343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Food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5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/>
                        <a:t>calories : int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4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+ Food(String, double, int)</a:t>
                      </a:r>
                    </a:p>
                    <a:p>
                      <a:r>
                        <a:rPr lang="en-US" altLang="zh-CN"/>
                        <a:t>+ getCalories() : int</a:t>
                      </a:r>
                    </a:p>
                    <a:p>
                      <a:r>
                        <a:rPr lang="en-US" altLang="zh-CN"/>
                        <a:t>+ setCalories(int) : void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2950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1C5C0EA-B7AA-85C7-2024-D3710C96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59733"/>
              </p:ext>
            </p:extLst>
          </p:nvPr>
        </p:nvGraphicFramePr>
        <p:xfrm>
          <a:off x="7495926" y="4794101"/>
          <a:ext cx="319896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968">
                  <a:extLst>
                    <a:ext uri="{9D8B030D-6E8A-4147-A177-3AD203B41FA5}">
                      <a16:colId xmlns:a16="http://schemas.microsoft.com/office/drawing/2014/main" val="173343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Drink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5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/>
                        <a:t>size : String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4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+ Drink(String, double, String)</a:t>
                      </a:r>
                    </a:p>
                    <a:p>
                      <a:r>
                        <a:rPr lang="en-US" altLang="zh-CN"/>
                        <a:t>+ getSize() : String</a:t>
                      </a:r>
                    </a:p>
                    <a:p>
                      <a:r>
                        <a:rPr lang="en-US" altLang="zh-CN"/>
                        <a:t>+ setSize(String) : void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29504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82A4FE-AE3A-968D-466E-B4ADF236E84C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flipV="1">
            <a:off x="2372658" y="3151395"/>
            <a:ext cx="1869081" cy="164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42BE8B-6265-3B3D-CBC4-D5D8C96CD26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H="1" flipV="1">
            <a:off x="7247904" y="3151395"/>
            <a:ext cx="1847506" cy="164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5230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继承（</a:t>
            </a:r>
            <a:r>
              <a:rPr lang="en-US" altLang="zh-CN"/>
              <a:t>Inheritance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0"/>
            <a:ext cx="10330447" cy="1839557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extends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关键字用于指定一个类继承于另一个类，产生继承关系后，子类可以通过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super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关键字调用父类中的属性和方法，也可以定义子类独有的属性和方法。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在创建子类对象时，会先调用父类的构造方法，然后再调用子类的构造方法。因此父类中必须存在一个构造方法，否则将无法创建子类对象。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595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15304C-A2C0-AFCD-9146-3ADABCC5C6AC}"/>
              </a:ext>
            </a:extLst>
          </p:cNvPr>
          <p:cNvSpPr txBox="1"/>
          <p:nvPr/>
        </p:nvSpPr>
        <p:spPr>
          <a:xfrm>
            <a:off x="328588" y="1272529"/>
            <a:ext cx="61228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getName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29928-6503-0898-2035-72019334EB0E}"/>
              </a:ext>
            </a:extLst>
          </p:cNvPr>
          <p:cNvSpPr txBox="1"/>
          <p:nvPr/>
        </p:nvSpPr>
        <p:spPr>
          <a:xfrm>
            <a:off x="6902824" y="1120676"/>
            <a:ext cx="52891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getPrice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447C447-6307-0CAA-6376-5F17D80D2283}"/>
              </a:ext>
            </a:extLst>
          </p:cNvPr>
          <p:cNvCxnSpPr>
            <a:cxnSpLocks/>
          </p:cNvCxnSpPr>
          <p:nvPr/>
        </p:nvCxnSpPr>
        <p:spPr>
          <a:xfrm flipV="1">
            <a:off x="1335744" y="1308847"/>
            <a:ext cx="5567081" cy="4652682"/>
          </a:xfrm>
          <a:prstGeom prst="bentConnector3">
            <a:avLst>
              <a:gd name="adj1" fmla="val 944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32442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9D9EA-10BF-5318-FF9E-0EC55F1C33BB}"/>
              </a:ext>
            </a:extLst>
          </p:cNvPr>
          <p:cNvSpPr txBox="1"/>
          <p:nvPr/>
        </p:nvSpPr>
        <p:spPr>
          <a:xfrm>
            <a:off x="579600" y="1259937"/>
            <a:ext cx="7611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calories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getCalories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calories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507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9D9EA-10BF-5318-FF9E-0EC55F1C33BB}"/>
              </a:ext>
            </a:extLst>
          </p:cNvPr>
          <p:cNvSpPr txBox="1"/>
          <p:nvPr/>
        </p:nvSpPr>
        <p:spPr>
          <a:xfrm>
            <a:off x="579600" y="1259937"/>
            <a:ext cx="7611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getSize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11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9D9EA-10BF-5318-FF9E-0EC55F1C33BB}"/>
              </a:ext>
            </a:extLst>
          </p:cNvPr>
          <p:cNvSpPr txBox="1"/>
          <p:nvPr/>
        </p:nvSpPr>
        <p:spPr>
          <a:xfrm>
            <a:off x="579600" y="1215113"/>
            <a:ext cx="86899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McDonalds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Food food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"Cheeseburger"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5.45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302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Drink drink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"Coke"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3.7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"Large"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"Food: %s ($%.2f) %d Kcal\n"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"Drink: %s ($%.2f) %s\n"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29C06D7-E5C9-BC8E-93ED-8D47712B1C7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5981751"/>
              </p:ext>
            </p:extLst>
          </p:nvPr>
        </p:nvGraphicFramePr>
        <p:xfrm>
          <a:off x="579600" y="5729469"/>
          <a:ext cx="4177554" cy="71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31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Food: Cheeseburger ($5.45) 302 Kcal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Drink: Coke ($3.70) Large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1148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重写（</a:t>
            </a:r>
            <a:r>
              <a:rPr lang="en-US" altLang="zh-CN"/>
              <a:t>Override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1615440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Object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是所有类的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根类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，所有的类都直接或者间接地继承自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Object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Object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类中包含的方法在其它所有类中都可以使用，例如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getClass()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hashCode()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toString()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clone()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等。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当直接输出一个对象时，会自动调用该对象的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toString()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方法，将其以字符串的形式输出。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87AF05-052E-DA13-D6B5-B10A5BE6217E}"/>
              </a:ext>
            </a:extLst>
          </p:cNvPr>
          <p:cNvSpPr txBox="1"/>
          <p:nvPr/>
        </p:nvSpPr>
        <p:spPr>
          <a:xfrm>
            <a:off x="579599" y="3059668"/>
            <a:ext cx="5955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Food@41629346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B6313707-EA60-7733-2371-F453068AEDE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599" y="3745467"/>
            <a:ext cx="10330447" cy="278083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在没有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重写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toString()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方法的情况下，输出的内容是对象的类名及其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哈希码（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hash code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，但这并不是预期想要的结果。因此，可以重写从父类继承的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toString()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，以满足程序的需求。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在重写方法时，需要使用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@Override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注解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，以便编译器检查该方法是否真的是从父类继承的。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Object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方法默认比较的是两个对象的地址，如果地址相同则为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true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，否则为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false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String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方法就重写了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Object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方法，以便比较两个字符串的内容是否相同。</a:t>
            </a: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823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15304C-A2C0-AFCD-9146-3ADABCC5C6AC}"/>
              </a:ext>
            </a:extLst>
          </p:cNvPr>
          <p:cNvSpPr txBox="1"/>
          <p:nvPr/>
        </p:nvSpPr>
        <p:spPr>
          <a:xfrm>
            <a:off x="104470" y="941294"/>
            <a:ext cx="61228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getName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29928-6503-0898-2035-72019334EB0E}"/>
              </a:ext>
            </a:extLst>
          </p:cNvPr>
          <p:cNvSpPr txBox="1"/>
          <p:nvPr/>
        </p:nvSpPr>
        <p:spPr>
          <a:xfrm>
            <a:off x="5038165" y="3048088"/>
            <a:ext cx="71538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getPrice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@Override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toString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 ($%.2f)"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447C447-6307-0CAA-6376-5F17D80D2283}"/>
              </a:ext>
            </a:extLst>
          </p:cNvPr>
          <p:cNvCxnSpPr>
            <a:cxnSpLocks/>
          </p:cNvCxnSpPr>
          <p:nvPr/>
        </p:nvCxnSpPr>
        <p:spPr>
          <a:xfrm flipV="1">
            <a:off x="1407459" y="3299012"/>
            <a:ext cx="4061012" cy="2393576"/>
          </a:xfrm>
          <a:prstGeom prst="bentConnector3">
            <a:avLst>
              <a:gd name="adj1" fmla="val 917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88261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9D9EA-10BF-5318-FF9E-0EC55F1C33BB}"/>
              </a:ext>
            </a:extLst>
          </p:cNvPr>
          <p:cNvSpPr txBox="1"/>
          <p:nvPr/>
        </p:nvSpPr>
        <p:spPr>
          <a:xfrm>
            <a:off x="579601" y="948690"/>
            <a:ext cx="906642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calories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getCalories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calories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@Override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toString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"Food: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Kcal"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26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9D9EA-10BF-5318-FF9E-0EC55F1C33BB}"/>
              </a:ext>
            </a:extLst>
          </p:cNvPr>
          <p:cNvSpPr txBox="1"/>
          <p:nvPr/>
        </p:nvSpPr>
        <p:spPr>
          <a:xfrm>
            <a:off x="579600" y="948690"/>
            <a:ext cx="75782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getSize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@Override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toString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"Drink: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3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类与对象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6" y="1389379"/>
            <a:ext cx="9801374" cy="2743349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</a:rPr>
              <a:t>在面向对象编程中，把构成问题的事物分解成各个对象，每个对象都有自己的数据和行为，程序通过对象之间的交互来实现功能。</a:t>
            </a:r>
          </a:p>
          <a:p>
            <a:br>
              <a:rPr lang="zh-CN" altLang="en-US">
                <a:latin typeface="+mn-lt"/>
              </a:rPr>
            </a:br>
            <a:r>
              <a:rPr lang="zh-CN" altLang="en-US">
                <a:solidFill>
                  <a:srgbClr val="FF0000"/>
                </a:solidFill>
                <a:latin typeface="+mn-lt"/>
              </a:rPr>
              <a:t>类（</a:t>
            </a:r>
            <a:r>
              <a:rPr lang="en-US" altLang="zh-CN">
                <a:solidFill>
                  <a:srgbClr val="FF0000"/>
                </a:solidFill>
                <a:latin typeface="+mn-lt"/>
              </a:rPr>
              <a:t>class</a:t>
            </a:r>
            <a:r>
              <a:rPr lang="zh-CN" altLang="en-US">
                <a:solidFill>
                  <a:srgbClr val="FF0000"/>
                </a:solidFill>
                <a:latin typeface="+mn-lt"/>
              </a:rPr>
              <a:t>）</a:t>
            </a:r>
            <a:r>
              <a:rPr lang="zh-CN" altLang="en-US">
                <a:latin typeface="+mn-lt"/>
              </a:rPr>
              <a:t>是一个</a:t>
            </a:r>
            <a:r>
              <a:rPr lang="zh-CN" altLang="en-US">
                <a:solidFill>
                  <a:srgbClr val="FF0000"/>
                </a:solidFill>
                <a:latin typeface="+mn-lt"/>
              </a:rPr>
              <a:t>模板</a:t>
            </a:r>
            <a:r>
              <a:rPr lang="zh-CN" altLang="en-US">
                <a:latin typeface="+mn-lt"/>
              </a:rPr>
              <a:t>，定义了对象的</a:t>
            </a:r>
            <a:r>
              <a:rPr lang="zh-CN" altLang="en-US">
                <a:solidFill>
                  <a:srgbClr val="FF0000"/>
                </a:solidFill>
                <a:latin typeface="+mn-lt"/>
              </a:rPr>
              <a:t>属性</a:t>
            </a:r>
            <a:r>
              <a:rPr lang="zh-CN" altLang="en-US">
                <a:latin typeface="+mn-lt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+mn-lt"/>
              </a:rPr>
              <a:t>方法</a:t>
            </a:r>
            <a:r>
              <a:rPr lang="zh-CN" altLang="en-US">
                <a:latin typeface="+mn-lt"/>
              </a:rPr>
              <a:t>，用来描述同一类对象的共同特征和行为。</a:t>
            </a:r>
            <a:r>
              <a:rPr lang="zh-CN" altLang="en-US">
                <a:solidFill>
                  <a:srgbClr val="FF0000"/>
                </a:solidFill>
                <a:latin typeface="+mn-lt"/>
              </a:rPr>
              <a:t>对象（</a:t>
            </a:r>
            <a:r>
              <a:rPr lang="en-US" altLang="zh-CN">
                <a:solidFill>
                  <a:srgbClr val="FF0000"/>
                </a:solidFill>
                <a:latin typeface="+mn-lt"/>
              </a:rPr>
              <a:t>object</a:t>
            </a:r>
            <a:r>
              <a:rPr lang="zh-CN" altLang="en-US">
                <a:solidFill>
                  <a:srgbClr val="FF0000"/>
                </a:solidFill>
                <a:latin typeface="+mn-lt"/>
              </a:rPr>
              <a:t>）</a:t>
            </a:r>
            <a:r>
              <a:rPr lang="zh-CN" altLang="en-US">
                <a:latin typeface="+mn-lt"/>
              </a:rPr>
              <a:t>是类的实例，它具有类定义的属性和方法。</a:t>
            </a:r>
          </a:p>
          <a:p>
            <a:br>
              <a:rPr lang="zh-CN" altLang="en-US">
                <a:latin typeface="+mn-lt"/>
              </a:rPr>
            </a:br>
            <a:r>
              <a:rPr lang="zh-CN" altLang="en-US">
                <a:latin typeface="+mn-lt"/>
              </a:rPr>
              <a:t>关键字</a:t>
            </a:r>
            <a:r>
              <a:rPr lang="en-US" altLang="zh-CN">
                <a:solidFill>
                  <a:srgbClr val="FF0000"/>
                </a:solidFill>
                <a:latin typeface="+mn-lt"/>
              </a:rPr>
              <a:t>new</a:t>
            </a:r>
            <a:r>
              <a:rPr lang="zh-CN" altLang="en-US">
                <a:latin typeface="+mn-lt"/>
              </a:rPr>
              <a:t>可以</a:t>
            </a:r>
            <a:r>
              <a:rPr lang="zh-CN" altLang="en-US">
                <a:solidFill>
                  <a:srgbClr val="FF0000"/>
                </a:solidFill>
                <a:latin typeface="+mn-lt"/>
              </a:rPr>
              <a:t>实例化</a:t>
            </a:r>
            <a:r>
              <a:rPr lang="zh-CN" altLang="en-US">
                <a:latin typeface="+mn-lt"/>
              </a:rPr>
              <a:t>一个类对象，之后就可以通过访问对象的属性和方法来操作对象。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9D9EA-10BF-5318-FF9E-0EC55F1C33BB}"/>
              </a:ext>
            </a:extLst>
          </p:cNvPr>
          <p:cNvSpPr txBox="1"/>
          <p:nvPr/>
        </p:nvSpPr>
        <p:spPr>
          <a:xfrm>
            <a:off x="579600" y="1215113"/>
            <a:ext cx="74258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McDonalds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Food food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"Cheeseburger"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5.45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302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Drink drink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"Coke"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3.7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"Large"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29C06D7-E5C9-BC8E-93ED-8D47712B1C7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98849162"/>
              </p:ext>
            </p:extLst>
          </p:nvPr>
        </p:nvGraphicFramePr>
        <p:xfrm>
          <a:off x="579600" y="4420622"/>
          <a:ext cx="4177554" cy="71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31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Food: Cheeseburger ($5.45) 302 Kcal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Drink: Coke ($3.70) Large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75115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抽象类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060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抽象类（</a:t>
            </a:r>
            <a:r>
              <a:rPr lang="en-US" altLang="zh-CN"/>
              <a:t>Abstract Class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1615440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有些类只能用来做继承，不能用于创建对象。例如在动物园中并不存在“动物”这个对象，只有动物的子类对象，因此动物类不应该被实例化。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抽象类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是一种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不能被实例化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的类，它用于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定义接口或公共实现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，供其它类继承并实现。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87AF05-052E-DA13-D6B5-B10A5BE6217E}"/>
              </a:ext>
            </a:extLst>
          </p:cNvPr>
          <p:cNvSpPr txBox="1"/>
          <p:nvPr/>
        </p:nvSpPr>
        <p:spPr>
          <a:xfrm>
            <a:off x="579599" y="3059668"/>
            <a:ext cx="4153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abstract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Animal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7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抽象方法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0"/>
            <a:ext cx="10330447" cy="237743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有时候父类提供的方法无法满足子类不同的需求，但是如果不定义该方法，就表示该类具有该行为。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这种情况就可以将这个父类的方法定义为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抽象方法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，这样所有的子类都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必须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要重写该方法，否则子类仍然为抽象类。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抽象方法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只需声明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，而不用实现。包含抽象方法的类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必须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声明为抽象类。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781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：动物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BAD888-6C42-BB94-E117-E28DB1DD7520}"/>
              </a:ext>
            </a:extLst>
          </p:cNvPr>
          <p:cNvSpPr txBox="1"/>
          <p:nvPr/>
        </p:nvSpPr>
        <p:spPr>
          <a:xfrm>
            <a:off x="579600" y="1208765"/>
            <a:ext cx="47902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abstract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Animal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abstract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sound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Dog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Animal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@Override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sound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"Woof"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Cat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Animal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@Override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sound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"Meow"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237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：动物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CD46BB-8053-E169-2529-EE1CB90FFD00}"/>
              </a:ext>
            </a:extLst>
          </p:cNvPr>
          <p:cNvSpPr txBox="1"/>
          <p:nvPr/>
        </p:nvSpPr>
        <p:spPr>
          <a:xfrm>
            <a:off x="579600" y="1194463"/>
            <a:ext cx="75572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AnimalSound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Dog dog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Dog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Cat cat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"Dog's sound: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dog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sound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"Cat's sound: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sound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FE9776-95B9-12AC-2206-6D56DAEDB1F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29768456"/>
              </p:ext>
            </p:extLst>
          </p:nvPr>
        </p:nvGraphicFramePr>
        <p:xfrm>
          <a:off x="579600" y="4366834"/>
          <a:ext cx="2217388" cy="71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31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Dog's sound: Woof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Cat's sound: Meow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52961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多态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255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多态（</a:t>
            </a:r>
            <a:r>
              <a:rPr lang="en-US" altLang="zh-CN"/>
              <a:t>Polymorphism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27761"/>
            <a:ext cx="9944966" cy="79965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多态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是指对象可以具有多种形态，即同一个对象在不同时刻表现出不同的行为。例如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Dog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都是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Animal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的子类，因此可以将子类对象赋值给父类引用，从而产生多种形态。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5BF9D8-9194-DA7D-2D71-93587A7AC450}"/>
              </a:ext>
            </a:extLst>
          </p:cNvPr>
          <p:cNvSpPr txBox="1"/>
          <p:nvPr/>
        </p:nvSpPr>
        <p:spPr>
          <a:xfrm>
            <a:off x="579600" y="2190944"/>
            <a:ext cx="3576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Animal animal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Dog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DEA7B7CC-3749-459F-E3C5-A1E68ED6062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823806"/>
            <a:ext cx="9944966" cy="2662593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由子类类型转型为父类类型，称为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向上转型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。向上转型是一种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隐式转换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，向上转型后的对象，只能访问父类中定义的成员。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由父类类型转型为子类类型，称为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向下转型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。向下转型存在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的可能，因为父类对象并不一定是子类对象。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向下转型需要显式地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强制转换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，在转换时需要使用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instanceof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关键字进行类型检查。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3027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：员工工资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661DAE-B012-7451-A923-C63EE58B0150}"/>
              </a:ext>
            </a:extLst>
          </p:cNvPr>
          <p:cNvSpPr txBox="1"/>
          <p:nvPr/>
        </p:nvSpPr>
        <p:spPr>
          <a:xfrm>
            <a:off x="579600" y="1168476"/>
            <a:ext cx="50650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abstract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getName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abstract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getSalary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220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：员工工资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661DAE-B012-7451-A923-C63EE58B0150}"/>
              </a:ext>
            </a:extLst>
          </p:cNvPr>
          <p:cNvSpPr txBox="1"/>
          <p:nvPr/>
        </p:nvSpPr>
        <p:spPr>
          <a:xfrm>
            <a:off x="579600" y="1168476"/>
            <a:ext cx="98822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FullTimeEmployee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basicSalary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bonus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FullTimeEmployee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basicSalary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bonus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basicSalary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basicSalary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bonus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bonus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@Override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getSalary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basicSalary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bonus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5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96994C-3CEC-B72E-9F66-556921E09358}"/>
              </a:ext>
            </a:extLst>
          </p:cNvPr>
          <p:cNvSpPr txBox="1"/>
          <p:nvPr/>
        </p:nvSpPr>
        <p:spPr>
          <a:xfrm>
            <a:off x="579600" y="1132617"/>
            <a:ext cx="5516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String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String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deposit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：员工工资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661DAE-B012-7451-A923-C63EE58B0150}"/>
              </a:ext>
            </a:extLst>
          </p:cNvPr>
          <p:cNvSpPr txBox="1"/>
          <p:nvPr/>
        </p:nvSpPr>
        <p:spPr>
          <a:xfrm>
            <a:off x="579600" y="1168476"/>
            <a:ext cx="98822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PartTimeEmployee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dailyWage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workingDays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PartTimeEmployee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dailyWage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workingDays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dailyWage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dailyWage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workingDays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workingDays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@Override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getSalary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dailyWage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workingDays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205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：员工工资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661DAE-B012-7451-A923-C63EE58B0150}"/>
              </a:ext>
            </a:extLst>
          </p:cNvPr>
          <p:cNvSpPr txBox="1"/>
          <p:nvPr/>
        </p:nvSpPr>
        <p:spPr>
          <a:xfrm>
            <a:off x="579600" y="1168476"/>
            <a:ext cx="89588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Salary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FullTimeEmployee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"Alice"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5783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173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PartTimeEmployee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"Bob"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150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Employee employee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": $"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B7F1357-0AFF-2182-E744-EC0AA868AA9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1053769"/>
              </p:ext>
            </p:extLst>
          </p:nvPr>
        </p:nvGraphicFramePr>
        <p:xfrm>
          <a:off x="579600" y="5406740"/>
          <a:ext cx="1742259" cy="71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31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Alice: $5956.0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Bob: $2250.0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85042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接口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2715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接口（</a:t>
            </a:r>
            <a:r>
              <a:rPr lang="en-US" altLang="zh-CN"/>
              <a:t>Interface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27760"/>
            <a:ext cx="9944966" cy="187541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接口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是一种特殊的抽象类，接口中的所有方法都是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抽象方法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，接口中的成员变量必须是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常量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接口用于定义一组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，代表了某种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能力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约定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。例如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USB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接口代表了电脑和外设设备之间的连接标准。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USB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接口不用关心连接的外设设备是什么，只要这个外设设备满足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USB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的标准，就可以连接到电脑上。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469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USB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3881DC-F5D0-FFA1-3D14-BACEE117A382}"/>
              </a:ext>
            </a:extLst>
          </p:cNvPr>
          <p:cNvSpPr txBox="1"/>
          <p:nvPr/>
        </p:nvSpPr>
        <p:spPr>
          <a:xfrm>
            <a:off x="579600" y="1157442"/>
            <a:ext cx="496644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interface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String getDeviceInfo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Keyboard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implements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@Override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getDeviceInfo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"Keyboard"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Mouse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implements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@Override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getDeviceInfo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"Mouse"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64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USB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3881DC-F5D0-FFA1-3D14-BACEE117A382}"/>
              </a:ext>
            </a:extLst>
          </p:cNvPr>
          <p:cNvSpPr txBox="1"/>
          <p:nvPr/>
        </p:nvSpPr>
        <p:spPr>
          <a:xfrm>
            <a:off x="579600" y="1148478"/>
            <a:ext cx="70224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Computer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USB usb1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USB usb2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setUSB1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USB usb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usb1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setUSB2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USB usb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usb2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@Override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toString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"USB 1: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usb1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getDeviceInfo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"\n"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"USB 2: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usb2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getDeviceInfo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296289-F50B-25A4-45B8-986D66FFBA9A}"/>
              </a:ext>
            </a:extLst>
          </p:cNvPr>
          <p:cNvSpPr txBox="1"/>
          <p:nvPr/>
        </p:nvSpPr>
        <p:spPr>
          <a:xfrm>
            <a:off x="6096000" y="1148478"/>
            <a:ext cx="58539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Computer computer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Computer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computer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setUSB1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Mouse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computer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setUSB2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Keyboard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computer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B47C712-C8FE-250F-9EF7-09DE28928035}"/>
              </a:ext>
            </a:extLst>
          </p:cNvPr>
          <p:cNvCxnSpPr>
            <a:stCxn id="7" idx="2"/>
            <a:endCxn id="3" idx="0"/>
          </p:cNvCxnSpPr>
          <p:nvPr/>
        </p:nvCxnSpPr>
        <p:spPr>
          <a:xfrm rot="5400000" flipH="1" flipV="1">
            <a:off x="4156249" y="1083064"/>
            <a:ext cx="4801314" cy="4932141"/>
          </a:xfrm>
          <a:prstGeom prst="bentConnector5">
            <a:avLst>
              <a:gd name="adj1" fmla="val -4761"/>
              <a:gd name="adj2" fmla="val 158891"/>
              <a:gd name="adj3" fmla="val 104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E70FDCC-A0C5-E9FF-0D59-5A58A776DCC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47002923"/>
              </p:ext>
            </p:extLst>
          </p:nvPr>
        </p:nvGraphicFramePr>
        <p:xfrm>
          <a:off x="9012459" y="3844557"/>
          <a:ext cx="2100847" cy="71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31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 1: Mouse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 2: Keyboard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4564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几何图形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390442" cy="1427293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创建一个抽象类</a:t>
            </a:r>
            <a:r>
              <a:rPr lang="en-US" altLang="zh-CN">
                <a:latin typeface="+mn-lt"/>
                <a:cs typeface="+mn-lt"/>
              </a:rPr>
              <a:t>Shape</a:t>
            </a:r>
            <a:r>
              <a:rPr lang="zh-CN" altLang="en-US">
                <a:latin typeface="+mn-lt"/>
                <a:cs typeface="+mn-lt"/>
              </a:rPr>
              <a:t>，包含抽象方法</a:t>
            </a:r>
            <a:r>
              <a:rPr lang="en-US" altLang="zh-CN">
                <a:latin typeface="+mn-lt"/>
                <a:cs typeface="+mn-lt"/>
              </a:rPr>
              <a:t>area()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perimeter()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创建三个类</a:t>
            </a:r>
            <a:r>
              <a:rPr lang="en-US" altLang="zh-CN">
                <a:latin typeface="+mn-lt"/>
                <a:cs typeface="+mn-lt"/>
              </a:rPr>
              <a:t>Rectangle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Circle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Triangle</a:t>
            </a:r>
            <a:r>
              <a:rPr lang="zh-CN" altLang="en-US">
                <a:latin typeface="+mn-lt"/>
                <a:cs typeface="+mn-lt"/>
              </a:rPr>
              <a:t>，分别继承于</a:t>
            </a:r>
            <a:r>
              <a:rPr lang="en-US" altLang="zh-CN">
                <a:latin typeface="+mn-lt"/>
                <a:cs typeface="+mn-lt"/>
              </a:rPr>
              <a:t>Shape</a:t>
            </a:r>
            <a:r>
              <a:rPr lang="zh-CN" altLang="en-US">
                <a:latin typeface="+mn-lt"/>
                <a:cs typeface="+mn-lt"/>
              </a:rPr>
              <a:t>，并实现相关方法。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创建一个</a:t>
            </a:r>
            <a:r>
              <a:rPr lang="en-US" altLang="zh-CN">
                <a:latin typeface="+mn-lt"/>
                <a:cs typeface="+mn-lt"/>
              </a:rPr>
              <a:t>Geometry</a:t>
            </a:r>
            <a:r>
              <a:rPr lang="zh-CN" altLang="en-US">
                <a:latin typeface="+mn-lt"/>
                <a:cs typeface="+mn-lt"/>
              </a:rPr>
              <a:t>类，用于创建三个图形，并遍历输出这三个图形的信息。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8B8C52-C68E-48AC-27C0-26D6BC450E0D}"/>
              </a:ext>
            </a:extLst>
          </p:cNvPr>
          <p:cNvSpPr txBox="1"/>
          <p:nvPr/>
        </p:nvSpPr>
        <p:spPr>
          <a:xfrm>
            <a:off x="579600" y="1084887"/>
            <a:ext cx="78979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BankAccount 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"Terry"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"6250941006528599"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"Owner: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"Account: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deposit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70D27F-6A43-6EED-8236-7E5F2CBEC0B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2409942"/>
              </p:ext>
            </p:extLst>
          </p:nvPr>
        </p:nvGraphicFramePr>
        <p:xfrm>
          <a:off x="8781416" y="3774650"/>
          <a:ext cx="22631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Owner: Terry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Account: 6250941006528599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50.0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150.0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80.0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2759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封装（</a:t>
            </a:r>
            <a:r>
              <a:rPr lang="en-US" altLang="zh-CN"/>
              <a:t>Encapsulation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45459" y="1049487"/>
            <a:ext cx="9870141" cy="541406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封装是面向对象的重要原则，尽可能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隐藏对象的内部实现细节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。封装可以认为是一个保护屏障，防止该类的数据被外部随意访问。当要访问该类的数据时，必须通过指定的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接口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。合适的封装可以让代码更容易理解和维护，也加强了程序的安全性。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为了实现封装，需要对类的属性和方法进行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访问权限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的控制：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1. public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：允许任何地方访问。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</a:rPr>
              <a:t>2. 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private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：只允许在类的内部访问。</a:t>
            </a:r>
          </a:p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3. protected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：只允许在类的内部和子类中访问。</a:t>
            </a:r>
          </a:p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4. default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：只允许在同一个包中访问。</a:t>
            </a:r>
            <a:endParaRPr lang="en-US" altLang="zh-CN" b="0">
              <a:solidFill>
                <a:srgbClr val="FF0000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通常会将类的属性设置为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private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，然后对外提供一对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setter/getter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方法来访问该属性。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为了避免方法的参数与类的属性重名造成歧义，可以使用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this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关键字用来指代当前对象。</a:t>
            </a:r>
          </a:p>
          <a:p>
            <a:endParaRPr lang="zh-CN" altLang="en-US" b="0">
              <a:solidFill>
                <a:srgbClr val="FF0000"/>
              </a:solidFill>
              <a:effectLst/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706FA8-6EDE-D403-4C16-122FE600E651}"/>
              </a:ext>
            </a:extLst>
          </p:cNvPr>
          <p:cNvSpPr txBox="1"/>
          <p:nvPr/>
        </p:nvSpPr>
        <p:spPr>
          <a:xfrm>
            <a:off x="274799" y="979091"/>
            <a:ext cx="54984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ACCOUNT_DIGITS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isEmpty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getOwner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D28B93-5786-7066-C915-05D87BBF437C}"/>
              </a:ext>
            </a:extLst>
          </p:cNvPr>
          <p:cNvSpPr txBox="1"/>
          <p:nvPr/>
        </p:nvSpPr>
        <p:spPr>
          <a:xfrm>
            <a:off x="5773270" y="979091"/>
            <a:ext cx="63918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ACCOUNT_DIGITS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getAccount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22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706FA8-6EDE-D403-4C16-122FE600E651}"/>
              </a:ext>
            </a:extLst>
          </p:cNvPr>
          <p:cNvSpPr txBox="1"/>
          <p:nvPr/>
        </p:nvSpPr>
        <p:spPr>
          <a:xfrm>
            <a:off x="579600" y="1059774"/>
            <a:ext cx="59825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deposit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856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70D27F-6A43-6EED-8236-7E5F2CBEC0B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78856615"/>
              </p:ext>
            </p:extLst>
          </p:nvPr>
        </p:nvGraphicFramePr>
        <p:xfrm>
          <a:off x="9229652" y="4061520"/>
          <a:ext cx="22631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Owner: Terry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Account: 6250941006528599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50.0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150.0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80.0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13023B-0AD5-FC3A-11ED-0E69FA028AE0}"/>
              </a:ext>
            </a:extLst>
          </p:cNvPr>
          <p:cNvSpPr txBox="1"/>
          <p:nvPr/>
        </p:nvSpPr>
        <p:spPr>
          <a:xfrm>
            <a:off x="579600" y="1235493"/>
            <a:ext cx="82027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BankAccount 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"Terry"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"6250941006528599"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"Owner: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"Account: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deposit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109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4219</Words>
  <Application>Microsoft Office PowerPoint</Application>
  <PresentationFormat>宽屏</PresentationFormat>
  <Paragraphs>669</Paragraphs>
  <Slides>47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面向对象</vt:lpstr>
      <vt:lpstr>封装</vt:lpstr>
      <vt:lpstr>类与对象</vt:lpstr>
      <vt:lpstr>Demo：银行账户</vt:lpstr>
      <vt:lpstr>Demo：银行账户</vt:lpstr>
      <vt:lpstr>封装（Encapsulation）</vt:lpstr>
      <vt:lpstr>Demo：银行账户</vt:lpstr>
      <vt:lpstr>Demo：银行账户</vt:lpstr>
      <vt:lpstr>Demo：银行账户</vt:lpstr>
      <vt:lpstr>构造方法</vt:lpstr>
      <vt:lpstr>构造方法（Constructor）</vt:lpstr>
      <vt:lpstr>构造方法（Constructor）</vt:lpstr>
      <vt:lpstr>重载（Overload）</vt:lpstr>
      <vt:lpstr>Demo：银行账户</vt:lpstr>
      <vt:lpstr>Demo：银行账户</vt:lpstr>
      <vt:lpstr>Demo：银行账户</vt:lpstr>
      <vt:lpstr>Demo：银行账户</vt:lpstr>
      <vt:lpstr>Demo：银行账户</vt:lpstr>
      <vt:lpstr>继承</vt:lpstr>
      <vt:lpstr>继承（Inheritance）</vt:lpstr>
      <vt:lpstr>继承（Inheritance）</vt:lpstr>
      <vt:lpstr>Demo：麦当劳</vt:lpstr>
      <vt:lpstr>Demo：麦当劳</vt:lpstr>
      <vt:lpstr>Demo：麦当劳</vt:lpstr>
      <vt:lpstr>Demo：麦当劳</vt:lpstr>
      <vt:lpstr>重写（Override）</vt:lpstr>
      <vt:lpstr>Demo：麦当劳</vt:lpstr>
      <vt:lpstr>Demo：麦当劳</vt:lpstr>
      <vt:lpstr>Demo：麦当劳</vt:lpstr>
      <vt:lpstr>Demo：麦当劳</vt:lpstr>
      <vt:lpstr>抽象类</vt:lpstr>
      <vt:lpstr>抽象类（Abstract Class）</vt:lpstr>
      <vt:lpstr>抽象方法</vt:lpstr>
      <vt:lpstr>Demo：动物</vt:lpstr>
      <vt:lpstr>Demo：动物</vt:lpstr>
      <vt:lpstr>多态</vt:lpstr>
      <vt:lpstr>多态（Polymorphism）</vt:lpstr>
      <vt:lpstr>Demo：员工工资</vt:lpstr>
      <vt:lpstr>Demo：员工工资</vt:lpstr>
      <vt:lpstr>Demo：员工工资</vt:lpstr>
      <vt:lpstr>Demo：员工工资</vt:lpstr>
      <vt:lpstr>接口</vt:lpstr>
      <vt:lpstr>接口（Interface）</vt:lpstr>
      <vt:lpstr>Demo：USB</vt:lpstr>
      <vt:lpstr>Demo：USB</vt:lpstr>
      <vt:lpstr>Practice</vt:lpstr>
      <vt:lpstr>几何图形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/>
  <cp:lastModifiedBy>DAI XIAOTIAN</cp:lastModifiedBy>
  <cp:revision>569</cp:revision>
  <dcterms:created xsi:type="dcterms:W3CDTF">2022-11-17T03:47:00Z</dcterms:created>
  <dcterms:modified xsi:type="dcterms:W3CDTF">2023-01-13T03:41:59Z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