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7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8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10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3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4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16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7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8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9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20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1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22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23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4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25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6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27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8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29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0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8"/>
  </p:notesMasterIdLst>
  <p:sldIdLst>
    <p:sldId id="259" r:id="rId3"/>
    <p:sldId id="265" r:id="rId4"/>
    <p:sldId id="295" r:id="rId5"/>
    <p:sldId id="444" r:id="rId6"/>
    <p:sldId id="319" r:id="rId7"/>
    <p:sldId id="515" r:id="rId8"/>
    <p:sldId id="445" r:id="rId9"/>
    <p:sldId id="516" r:id="rId10"/>
    <p:sldId id="446" r:id="rId11"/>
    <p:sldId id="447" r:id="rId12"/>
    <p:sldId id="449" r:id="rId13"/>
    <p:sldId id="450" r:id="rId14"/>
    <p:sldId id="451" r:id="rId15"/>
    <p:sldId id="453" r:id="rId16"/>
    <p:sldId id="454" r:id="rId17"/>
    <p:sldId id="456" r:id="rId18"/>
    <p:sldId id="457" r:id="rId19"/>
    <p:sldId id="458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04" r:id="rId32"/>
    <p:sldId id="505" r:id="rId33"/>
    <p:sldId id="507" r:id="rId34"/>
    <p:sldId id="508" r:id="rId35"/>
    <p:sldId id="510" r:id="rId36"/>
    <p:sldId id="509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6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73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94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8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41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16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68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30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8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4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33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7" Type="http://schemas.openxmlformats.org/officeDocument/2006/relationships/image" Target="../media/image3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2.xml"/><Relationship Id="rId4" Type="http://schemas.openxmlformats.org/officeDocument/2006/relationships/tags" Target="../tags/tag3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84874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3555365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2588" y="1150620"/>
            <a:ext cx="6229537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Addition"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Subtraction"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816087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ASCII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"%c - %d"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9908951" cy="1712408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一个字符串由若干的字符组成，因此可以使用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字符数组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但是这样的写法比较麻烦，也不容易对字符串进行操作，因此可以使用更为常用的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来保存字符串。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'p'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'o'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'g'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'm'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"program"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占位符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%s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可以对字符串进行格式化输出操作，通过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Scanner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类的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next()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nextLine()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方法可以读取字符串，其中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next()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只读取到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空格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为止，而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nextLine()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会读取到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回车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88479161"/>
              </p:ext>
            </p:extLst>
          </p:nvPr>
        </p:nvGraphicFramePr>
        <p:xfrm>
          <a:off x="6970246" y="4421243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87F75FD-982B-CE78-C653-64CF8EB67C29}"/>
              </a:ext>
            </a:extLst>
          </p:cNvPr>
          <p:cNvSpPr txBox="1"/>
          <p:nvPr/>
        </p:nvSpPr>
        <p:spPr>
          <a:xfrm>
            <a:off x="732155" y="1883437"/>
            <a:ext cx="63828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StringIO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1: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str1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2: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str2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2E292C2-DBF3-DD60-7936-AA32E99C9C1E}"/>
              </a:ext>
            </a:extLst>
          </p:cNvPr>
          <p:cNvSpPr txBox="1"/>
          <p:nvPr/>
        </p:nvSpPr>
        <p:spPr>
          <a:xfrm>
            <a:off x="579600" y="1100967"/>
            <a:ext cx="70493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string: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 to search: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"\'%c' appears %d times in \"%s\".\n"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包装类</a:t>
            </a:r>
            <a:r>
              <a:rPr lang="zh-CN"/>
              <a:t>（</a:t>
            </a:r>
            <a:r>
              <a:rPr lang="en-US" altLang="zh-CN"/>
              <a:t>Wrapper Class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6"/>
            <a:ext cx="9496574" cy="167890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包装类在基本数据类型上做一层包装，使得基本数据类型可以进行互相转换的操作。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将基本数据类型转换为包装类型的过程称为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装箱（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boxing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，反之将包装类型转换为基本数据类型的过程称为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拆箱（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unboxing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6A32529-7DB4-4A40-0D7B-5C05D4E332C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37541859"/>
              </p:ext>
            </p:extLst>
          </p:nvPr>
        </p:nvGraphicFramePr>
        <p:xfrm>
          <a:off x="6343146" y="2721908"/>
          <a:ext cx="4668520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基本数据类型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包装类型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Long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Float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Double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584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Character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565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Boolean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929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732155" y="3599141"/>
            <a:ext cx="2728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Integer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1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包装类</a:t>
            </a:r>
            <a:r>
              <a:rPr lang="zh-CN"/>
              <a:t>（</a:t>
            </a:r>
            <a:r>
              <a:rPr lang="en-US" altLang="zh-CN"/>
              <a:t>Wrapper Class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6"/>
            <a:ext cx="10079280" cy="123066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很多时候需要将字符串与基本数据类型进行转换，这时就需要用到包装类的方法。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在将基本数据类型转换为字符串的过程中，可以使用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valueOf()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732155" y="2721908"/>
            <a:ext cx="4422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0DC42A64-8942-87AE-9FED-834BB3ED986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2154" y="3723465"/>
            <a:ext cx="10079279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在将字符串转换为基本数据类型的过程中，可以使用包装类的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valueOf()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parseXXX()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C5007-ABA4-07DC-8A5C-D2BCB3679F79}"/>
              </a:ext>
            </a:extLst>
          </p:cNvPr>
          <p:cNvSpPr txBox="1"/>
          <p:nvPr/>
        </p:nvSpPr>
        <p:spPr>
          <a:xfrm>
            <a:off x="732154" y="4520655"/>
            <a:ext cx="4933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Integer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Integer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Integer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parseInt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0D2BFA-9A70-7771-B4E7-963C82D367B2}"/>
              </a:ext>
            </a:extLst>
          </p:cNvPr>
          <p:cNvSpPr txBox="1"/>
          <p:nvPr/>
        </p:nvSpPr>
        <p:spPr>
          <a:xfrm>
            <a:off x="5852475" y="4487253"/>
            <a:ext cx="5218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effectLst/>
              </a:rPr>
              <a:t>需要注意的是，在将字符串转换为基本数据类型时，可能会转换</a:t>
            </a:r>
            <a:r>
              <a:rPr lang="zh-CN" altLang="en-US" b="0">
                <a:solidFill>
                  <a:srgbClr val="FF0000"/>
                </a:solidFill>
                <a:effectLst/>
              </a:rPr>
              <a:t>失败</a:t>
            </a:r>
            <a:r>
              <a:rPr lang="zh-CN" altLang="en-US" b="0">
                <a:effectLst/>
              </a:rPr>
              <a:t>。例如将一个非整数的字符串转换为整数，就会抛出</a:t>
            </a:r>
            <a:r>
              <a:rPr lang="en-US" altLang="zh-CN" b="0">
                <a:solidFill>
                  <a:srgbClr val="FF0000"/>
                </a:solidFill>
                <a:effectLst/>
              </a:rPr>
              <a:t>NumberFormatException</a:t>
            </a:r>
            <a:r>
              <a:rPr lang="zh-CN" altLang="en-US" b="0">
                <a:solidFill>
                  <a:srgbClr val="FF0000"/>
                </a:solidFill>
                <a:effectLst/>
              </a:rPr>
              <a:t>异常</a:t>
            </a:r>
            <a:r>
              <a:rPr lang="zh-CN" altLang="en-US" b="0">
                <a:effectLst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70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字符串内存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0"/>
            <a:ext cx="10079280" cy="80932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字符串的存储方式与基本数据类型不同，字符串是存储在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常量池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中的。当使用双引号创建字符串时，会将常量池中已经存在的字符串赋值给该字符串，而不是创建一个新的字符串。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579600" y="2208854"/>
            <a:ext cx="4422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8AA78-4E6B-CFEF-C8E3-530051C797C0}"/>
              </a:ext>
            </a:extLst>
          </p:cNvPr>
          <p:cNvSpPr/>
          <p:nvPr/>
        </p:nvSpPr>
        <p:spPr>
          <a:xfrm>
            <a:off x="5441576" y="3191435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s1/s2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08E9B-F75C-7127-5DCB-2FAA54CB1144}"/>
              </a:ext>
            </a:extLst>
          </p:cNvPr>
          <p:cNvSpPr/>
          <p:nvPr/>
        </p:nvSpPr>
        <p:spPr>
          <a:xfrm>
            <a:off x="5220318" y="4733364"/>
            <a:ext cx="2029268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 world"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B3E48-DC31-43A2-3ECC-F9A3BD31D266}"/>
              </a:ext>
            </a:extLst>
          </p:cNvPr>
          <p:cNvSpPr txBox="1"/>
          <p:nvPr/>
        </p:nvSpPr>
        <p:spPr>
          <a:xfrm>
            <a:off x="5220318" y="5378822"/>
            <a:ext cx="20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常量池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A4DCB6-6F95-E6EA-2CB3-FBD56B531E2A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234952" y="3836893"/>
            <a:ext cx="1" cy="8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830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字符串内存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1"/>
            <a:ext cx="10079280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  <a:ea typeface="+mj-ea"/>
              </a:rPr>
              <a:t>但是，如果通过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  <a:ea typeface="+mj-ea"/>
              </a:rPr>
              <a:t>new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  <a:ea typeface="+mj-ea"/>
              </a:rPr>
              <a:t>关键字创建字符串，就会创建一个新的字符串对象。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579600" y="1855015"/>
            <a:ext cx="5050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8AA78-4E6B-CFEF-C8E3-530051C797C0}"/>
              </a:ext>
            </a:extLst>
          </p:cNvPr>
          <p:cNvSpPr/>
          <p:nvPr/>
        </p:nvSpPr>
        <p:spPr>
          <a:xfrm>
            <a:off x="4445276" y="3987741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08E9B-F75C-7127-5DCB-2FAA54CB1144}"/>
              </a:ext>
            </a:extLst>
          </p:cNvPr>
          <p:cNvSpPr/>
          <p:nvPr/>
        </p:nvSpPr>
        <p:spPr>
          <a:xfrm>
            <a:off x="5247212" y="5220729"/>
            <a:ext cx="2029268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 world"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B3E48-DC31-43A2-3ECC-F9A3BD31D266}"/>
              </a:ext>
            </a:extLst>
          </p:cNvPr>
          <p:cNvSpPr txBox="1"/>
          <p:nvPr/>
        </p:nvSpPr>
        <p:spPr>
          <a:xfrm>
            <a:off x="5247212" y="5866187"/>
            <a:ext cx="20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常量池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A4DCB6-6F95-E6EA-2CB3-FBD56B531E2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7276492" y="3373835"/>
            <a:ext cx="793376" cy="61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E20D188-7CDE-19CF-417D-011C6612F659}"/>
              </a:ext>
            </a:extLst>
          </p:cNvPr>
          <p:cNvSpPr/>
          <p:nvPr/>
        </p:nvSpPr>
        <p:spPr>
          <a:xfrm>
            <a:off x="3660459" y="2728377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555501-8F98-1A52-5156-27138F5DA558}"/>
              </a:ext>
            </a:extLst>
          </p:cNvPr>
          <p:cNvSpPr/>
          <p:nvPr/>
        </p:nvSpPr>
        <p:spPr>
          <a:xfrm>
            <a:off x="7276491" y="2728377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156F0E-A7ED-64D3-F3BC-B5A35CCBD380}"/>
              </a:ext>
            </a:extLst>
          </p:cNvPr>
          <p:cNvSpPr/>
          <p:nvPr/>
        </p:nvSpPr>
        <p:spPr>
          <a:xfrm>
            <a:off x="6483115" y="3987741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E0C5E9-1957-534B-47D4-57FAD8DB8DC7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4453836" y="3373835"/>
            <a:ext cx="784817" cy="61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4257DCE-E84D-CAD6-C831-CA3C7C45C71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238653" y="4633199"/>
            <a:ext cx="1023193" cy="58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3D9C18-B5F9-718E-193E-B145346325B8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261846" y="4633199"/>
            <a:ext cx="1014646" cy="58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6824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：字符串比较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0"/>
            <a:ext cx="10079280" cy="81828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在判断两个字符串是否相等时，应该使用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方法，而不应该使用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==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运算符。因为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==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运算符是判断两个字符串对象的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是否相同，而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方法是判断两个字符串的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内容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是否相等。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207DF-33AA-3B00-EA0F-ADC2C0A4011F}"/>
              </a:ext>
            </a:extLst>
          </p:cNvPr>
          <p:cNvSpPr txBox="1"/>
          <p:nvPr/>
        </p:nvSpPr>
        <p:spPr>
          <a:xfrm>
            <a:off x="579600" y="2260701"/>
            <a:ext cx="608117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StringCompare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7215403"/>
              </p:ext>
            </p:extLst>
          </p:nvPr>
        </p:nvGraphicFramePr>
        <p:xfrm>
          <a:off x="579600" y="4876802"/>
          <a:ext cx="7651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8257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字符串方法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76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字符串匹配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61367237"/>
              </p:ext>
            </p:extLst>
          </p:nvPr>
        </p:nvGraphicFramePr>
        <p:xfrm>
          <a:off x="2907113" y="1628775"/>
          <a:ext cx="6377773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获取字符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字符串首次出现位置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获取字符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字符串最后一次出现位置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判断字符串是否包含子串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startsWith()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判断字符串是否以指定子串开头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endsWith()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判断字符串是否以指定子串结尾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584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equalsIgnoreCase()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判断字符串忽略大小写是否相等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565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compareTo()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字符串比较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929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6303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：字符串匹配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01841241"/>
              </p:ext>
            </p:extLst>
          </p:nvPr>
        </p:nvGraphicFramePr>
        <p:xfrm>
          <a:off x="8184777" y="1245198"/>
          <a:ext cx="212463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[IndexOf]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[Contains]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[Starts/Ends With]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[Equals]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[CompareTo]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66646D3-5D5C-4E6E-66CC-313C9614517E}"/>
              </a:ext>
            </a:extLst>
          </p:cNvPr>
          <p:cNvSpPr txBox="1"/>
          <p:nvPr/>
        </p:nvSpPr>
        <p:spPr>
          <a:xfrm>
            <a:off x="448235" y="948690"/>
            <a:ext cx="736898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"[IndexOf]"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lastIndexOf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lastIndexOf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"[Contains]"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contains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"[Starts/Ends With]"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startsWith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endsWith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"[Equals]"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equalsIgnoreCase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"[CompareTo]"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compareTo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"Hall"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344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字符串修改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76282330"/>
              </p:ext>
            </p:extLst>
          </p:nvPr>
        </p:nvGraphicFramePr>
        <p:xfrm>
          <a:off x="3479580" y="1700492"/>
          <a:ext cx="523284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字符串拼接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toLowerCase()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转换小写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toUpperCase()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转换大写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去除首尾空白字符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字符串替换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633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：字符串修改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35832656"/>
              </p:ext>
            </p:extLst>
          </p:nvPr>
        </p:nvGraphicFramePr>
        <p:xfrm>
          <a:off x="7709647" y="1227268"/>
          <a:ext cx="266251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[Concat]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World!!!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[To Lower/Upper Case]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[Trim]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[Replace]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Bye 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2E68F56-20CD-E512-B52B-98C4F09695FE}"/>
              </a:ext>
            </a:extLst>
          </p:cNvPr>
          <p:cNvSpPr txBox="1"/>
          <p:nvPr/>
        </p:nvSpPr>
        <p:spPr>
          <a:xfrm>
            <a:off x="579600" y="1086161"/>
            <a:ext cx="66249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"[Concat]"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"!!"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"[To Lower/Upper Case]"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toLowerCase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toUpperCase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"[Trim]"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  Hello World!\n 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"[Replace]"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"Bye"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45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字符串分割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16046101"/>
              </p:ext>
            </p:extLst>
          </p:nvPr>
        </p:nvGraphicFramePr>
        <p:xfrm>
          <a:off x="579601" y="1162609"/>
          <a:ext cx="3965506" cy="12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字符串截取子串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字符串分割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E970F4F-0DD0-A57E-5D1F-4BCBB3660786}"/>
              </a:ext>
            </a:extLst>
          </p:cNvPr>
          <p:cNvSpPr txBox="1"/>
          <p:nvPr/>
        </p:nvSpPr>
        <p:spPr>
          <a:xfrm>
            <a:off x="579600" y="2657199"/>
            <a:ext cx="52533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"[Substring]"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substring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substring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"[Split]"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split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item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A04D424-5650-6B01-8413-F763AA85905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55724401"/>
              </p:ext>
            </p:extLst>
          </p:nvPr>
        </p:nvGraphicFramePr>
        <p:xfrm>
          <a:off x="6359084" y="3966046"/>
          <a:ext cx="138056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[Substring]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Wo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[Split]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90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数组能够存储一组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 lang="zh-CN" altLang="en-US">
                <a:latin typeface="+mn-lt"/>
                <a:cs typeface="+mn-lt"/>
              </a:rPr>
              <a:t>的元素，数组在声明时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 lang="zh-CN" altLang="en-US">
                <a:latin typeface="+mn-lt"/>
                <a:cs typeface="+mn-lt"/>
              </a:rPr>
              <a:t>指定它的大小（容量），数组的大小是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 lang="zh-CN" altLang="en-US">
                <a:latin typeface="+mn-lt"/>
                <a:cs typeface="+mn-lt"/>
              </a:rPr>
              <a:t>的，无法在运行时动态改变。数组通过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下标（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index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r>
              <a:rPr lang="zh-CN" altLang="en-US">
                <a:latin typeface="+mn-lt"/>
                <a:cs typeface="+mn-lt"/>
              </a:rPr>
              <a:t>来访问某一位置上的元素，下标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从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开始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3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7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98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29310" y="2926080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5"/>
            <a:ext cx="3522345" cy="88201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A6AB56-A586-980E-BF32-DB9808EF2126}"/>
              </a:ext>
            </a:extLst>
          </p:cNvPr>
          <p:cNvSpPr txBox="1"/>
          <p:nvPr/>
        </p:nvSpPr>
        <p:spPr>
          <a:xfrm>
            <a:off x="574675" y="997367"/>
            <a:ext cx="7620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number of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key: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2346122"/>
              </p:ext>
            </p:extLst>
          </p:nvPr>
        </p:nvGraphicFramePr>
        <p:xfrm>
          <a:off x="7250940" y="5241175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D919054-1854-0DBE-96C5-CF48F5578BE1}"/>
              </a:ext>
            </a:extLst>
          </p:cNvPr>
          <p:cNvSpPr txBox="1"/>
          <p:nvPr/>
        </p:nvSpPr>
        <p:spPr>
          <a:xfrm>
            <a:off x="574675" y="1243134"/>
            <a:ext cx="6834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exists."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not found."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90EAADF-8137-E1D1-AFF0-3932557DDF3A}"/>
              </a:ext>
            </a:extLst>
          </p:cNvPr>
          <p:cNvSpPr txBox="1"/>
          <p:nvPr/>
        </p:nvSpPr>
        <p:spPr>
          <a:xfrm>
            <a:off x="579600" y="1077017"/>
            <a:ext cx="67794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"Max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for-each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58875"/>
            <a:ext cx="8227695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for-each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循环是一种更加简洁的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循环，可以用于遍历访问数组中的每一个元素。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22A60-AF62-142D-9A1E-A6148B443F9D}"/>
              </a:ext>
            </a:extLst>
          </p:cNvPr>
          <p:cNvSpPr txBox="1"/>
          <p:nvPr/>
        </p:nvSpPr>
        <p:spPr>
          <a:xfrm>
            <a:off x="579600" y="1848887"/>
            <a:ext cx="6562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SquareSum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"Square 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3D4186-F59C-D73D-0EA2-C95BF645220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7107247"/>
              </p:ext>
            </p:extLst>
          </p:nvPr>
        </p:nvGraphicFramePr>
        <p:xfrm>
          <a:off x="579600" y="4959257"/>
          <a:ext cx="2073953" cy="36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78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sum = 179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5221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3576419"/>
            <a:ext cx="80613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600" y="4455833"/>
            <a:ext cx="287972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3360</Words>
  <Application>Microsoft Office PowerPoint</Application>
  <PresentationFormat>宽屏</PresentationFormat>
  <Paragraphs>823</Paragraphs>
  <Slides>35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Demo：查找数据</vt:lpstr>
      <vt:lpstr>Demo：最大值/最小值</vt:lpstr>
      <vt:lpstr>for-each</vt:lpstr>
      <vt:lpstr>二维数组（2-Dimensional Array）</vt:lpstr>
      <vt:lpstr>二维数组（2-Dimensional Array）</vt:lpstr>
      <vt:lpstr>Demo：矩阵运算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包装类（Wrapper Class）</vt:lpstr>
      <vt:lpstr>包装类（Wrapper Class）</vt:lpstr>
      <vt:lpstr>字符串内存</vt:lpstr>
      <vt:lpstr>字符串内存</vt:lpstr>
      <vt:lpstr>Demo：字符串比较</vt:lpstr>
      <vt:lpstr>字符串方法</vt:lpstr>
      <vt:lpstr>字符串匹配</vt:lpstr>
      <vt:lpstr>Demo：字符串匹配</vt:lpstr>
      <vt:lpstr>字符串修改</vt:lpstr>
      <vt:lpstr>Demo：字符串修改</vt:lpstr>
      <vt:lpstr>字符串分割</vt:lpstr>
      <vt:lpstr>Practice</vt:lpstr>
      <vt:lpstr>逆序数组</vt:lpstr>
      <vt:lpstr>两数之和</vt:lpstr>
      <vt:lpstr>移动零</vt:lpstr>
      <vt:lpstr>矩阵乘法</vt:lpstr>
      <vt:lpstr>全字母句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353</cp:revision>
  <dcterms:created xsi:type="dcterms:W3CDTF">2022-11-17T03:47:00Z</dcterms:created>
  <dcterms:modified xsi:type="dcterms:W3CDTF">2023-01-12T13:04:09Z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