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4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6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19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0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9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00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image" Target="../media/image5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image" Target="../media/image7.png"/><Relationship Id="rId4" Type="http://schemas.openxmlformats.org/officeDocument/2006/relationships/tags" Target="../tags/tag330.xml"/><Relationship Id="rId9" Type="http://schemas.openxmlformats.org/officeDocument/2006/relationships/tags" Target="../tags/tag3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2731209"/>
              </p:ext>
            </p:extLst>
          </p:nvPr>
        </p:nvGraphicFramePr>
        <p:xfrm>
          <a:off x="1828798" y="2232974"/>
          <a:ext cx="853122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throws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instanceof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1051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6441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final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818770500"/>
              </p:ext>
            </p:extLst>
          </p:nvPr>
        </p:nvGraphicFramePr>
        <p:xfrm>
          <a:off x="5204839" y="5709480"/>
          <a:ext cx="61638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 final local variable PI cannot be assigned.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3F9C4E-0C81-B5FB-6DBE-F0336E25D57E}"/>
              </a:ext>
            </a:extLst>
          </p:cNvPr>
          <p:cNvSpPr txBox="1"/>
          <p:nvPr/>
        </p:nvSpPr>
        <p:spPr>
          <a:xfrm>
            <a:off x="606222" y="4320914"/>
            <a:ext cx="58153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Constant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3.14159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输入输出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println()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System.out.println()</a:t>
            </a:r>
            <a:r>
              <a:rPr>
                <a:solidFill>
                  <a:schemeClr val="tx1"/>
                </a:solidFill>
                <a:latin typeface="+mn-lt"/>
                <a:cs typeface="+mn-lt"/>
              </a:rPr>
              <a:t>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2805377790"/>
              </p:ext>
            </p:extLst>
          </p:nvPr>
        </p:nvGraphicFramePr>
        <p:xfrm>
          <a:off x="7779384" y="4865292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F4DE079-66EF-EDFD-976B-839BEAE7B669}"/>
              </a:ext>
            </a:extLst>
          </p:cNvPr>
          <p:cNvSpPr txBox="1"/>
          <p:nvPr/>
        </p:nvSpPr>
        <p:spPr>
          <a:xfrm>
            <a:off x="5836285" y="2695575"/>
            <a:ext cx="6172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EscapeCharacter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"\"Hello\nWorld\""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println()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6011034" cy="58991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在对变量的值进行输出时，可以使用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+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进行连接多个部分。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3590105740"/>
              </p:ext>
            </p:extLst>
          </p:nvPr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948A7A3-2B60-6F4F-8165-06B2712957E4}"/>
              </a:ext>
            </a:extLst>
          </p:cNvPr>
          <p:cNvSpPr txBox="1"/>
          <p:nvPr/>
        </p:nvSpPr>
        <p:spPr>
          <a:xfrm>
            <a:off x="804545" y="2294141"/>
            <a:ext cx="80764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Rectangle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*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Scanner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357937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有时候一些数据需要从键盘输入，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可以读取对应类型的数据，并赋值给相应的变量。使用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类需要导入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java.util.Scanner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，并创建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对象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，然后调用对应方法读取数据。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在读取数据前，通常会使用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先输出一句提示信息，告诉用户需要输入什么数据。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在对变量的值进行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格式化输出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时，可以在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中使用对应类型的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占位符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E31FA5-F56F-CF8F-DDAF-BF028ADC4CE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94392107"/>
              </p:ext>
            </p:extLst>
          </p:nvPr>
        </p:nvGraphicFramePr>
        <p:xfrm>
          <a:off x="6609315" y="149225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：圆面积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7413533"/>
              </p:ext>
            </p:extLst>
          </p:nvPr>
        </p:nvGraphicFramePr>
        <p:xfrm>
          <a:off x="7422254" y="539559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14323DE-81BF-4ED3-EFBB-43854EDA58AD}"/>
              </a:ext>
            </a:extLst>
          </p:cNvPr>
          <p:cNvSpPr txBox="1"/>
          <p:nvPr/>
        </p:nvSpPr>
        <p:spPr>
          <a:xfrm>
            <a:off x="579600" y="1234361"/>
            <a:ext cx="646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Circle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3.14159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"Radius: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"Area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area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81DA20C6-5332-453F-A85C-7D0BFE178E52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7044030" y="3056366"/>
            <a:ext cx="4592418" cy="745268"/>
          </a:xfrm>
          <a:ln w="0">
            <a:noFill/>
          </a:ln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Math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库中定义了一些常用的数学函数，例如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pow(x, y)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可用于计算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x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次方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5D0E9D-FCD8-E85A-36E9-2B87729B6F75}"/>
              </a:ext>
            </a:extLst>
          </p:cNvPr>
          <p:cNvCxnSpPr/>
          <p:nvPr/>
        </p:nvCxnSpPr>
        <p:spPr>
          <a:xfrm flipV="1">
            <a:off x="5948313" y="3770722"/>
            <a:ext cx="914400" cy="527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3669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840371"/>
              </p:ext>
            </p:extLst>
          </p:nvPr>
        </p:nvGraphicFramePr>
        <p:xfrm>
          <a:off x="6096000" y="5980320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D844496-2F09-9243-F5C1-C2B6AEBC2E10}"/>
              </a:ext>
            </a:extLst>
          </p:cNvPr>
          <p:cNvSpPr txBox="1"/>
          <p:nvPr/>
        </p:nvSpPr>
        <p:spPr>
          <a:xfrm>
            <a:off x="579600" y="1779687"/>
            <a:ext cx="85651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Reverse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3-digit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"Reversed: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09" y="1218565"/>
            <a:ext cx="9921305" cy="2000251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6798585"/>
              </p:ext>
            </p:extLst>
          </p:nvPr>
        </p:nvGraphicFramePr>
        <p:xfrm>
          <a:off x="6783071" y="3032125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24334417"/>
              </p:ext>
            </p:extLst>
          </p:nvPr>
        </p:nvGraphicFramePr>
        <p:xfrm>
          <a:off x="5774638" y="5169660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FE44D8C-6AE4-5479-B982-0D5304F2580E}"/>
              </a:ext>
            </a:extLst>
          </p:cNvPr>
          <p:cNvSpPr txBox="1"/>
          <p:nvPr/>
        </p:nvSpPr>
        <p:spPr>
          <a:xfrm>
            <a:off x="740409" y="3496058"/>
            <a:ext cx="5719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(++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8762973"/>
              </p:ext>
            </p:extLst>
          </p:nvPr>
        </p:nvGraphicFramePr>
        <p:xfrm>
          <a:off x="579600" y="4911839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DD157F-2C66-6539-B5CA-875E7AD25794}"/>
              </a:ext>
            </a:extLst>
          </p:cNvPr>
          <p:cNvSpPr txBox="1"/>
          <p:nvPr/>
        </p:nvSpPr>
        <p:spPr>
          <a:xfrm>
            <a:off x="579600" y="2013086"/>
            <a:ext cx="73222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Casting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821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82775" y="1770576"/>
          <a:ext cx="690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579600" y="336188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82774" y="495319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10204664" cy="269341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Hello World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是学习编程的第一个程序，它的作用是向屏幕输出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"Hello World!"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public class HelloWorld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公共类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类名需要大写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与文件名相同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是程序的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入口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，程序运行后会首先执行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中的代码。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System.out.println()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的功能是在屏幕上输出一个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。最后的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分号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用于表示一条语句的结束，注意不要使用中文的分号。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4338147"/>
            <a:ext cx="5758836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HelloWorld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65162"/>
              </p:ext>
            </p:extLst>
          </p:nvPr>
        </p:nvGraphicFramePr>
        <p:xfrm>
          <a:off x="7195867" y="4633622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47109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060949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CC004BF6-1D9B-8C9A-543F-2A3CB153B1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90736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146B40-9766-7F6B-8117-C7A01784A6A7}"/>
              </a:ext>
            </a:extLst>
          </p:cNvPr>
          <p:cNvSpPr txBox="1"/>
          <p:nvPr/>
        </p:nvSpPr>
        <p:spPr>
          <a:xfrm>
            <a:off x="1062822" y="1831975"/>
            <a:ext cx="3905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800" y="1077707"/>
            <a:ext cx="10153028" cy="253462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714302"/>
              </p:ext>
            </p:extLst>
          </p:nvPr>
        </p:nvGraphicFramePr>
        <p:xfrm>
          <a:off x="700961" y="5189239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04E0527-3654-DE8D-8821-52094734983D}"/>
              </a:ext>
            </a:extLst>
          </p:cNvPr>
          <p:cNvSpPr txBox="1"/>
          <p:nvPr/>
        </p:nvSpPr>
        <p:spPr>
          <a:xfrm>
            <a:off x="2831418" y="3758078"/>
            <a:ext cx="88611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Author: Terry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Date: 2022/11/16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Comment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display "Hello World!"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702E48F-ECE7-42DA-F774-A151866FD3E9}"/>
                  </a:ext>
                </a:extLst>
              </p:cNvPr>
              <p:cNvGraphicFramePr/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3493972775"/>
                  </p:ext>
                </p:extLst>
              </p:nvPr>
            </p:nvGraphicFramePr>
            <p:xfrm>
              <a:off x="1582421" y="2017336"/>
              <a:ext cx="8772525" cy="43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布尔型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{true, false}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40805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702E48F-ECE7-42DA-F774-A151866FD3E9}"/>
                  </a:ext>
                </a:extLst>
              </p:cNvPr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493972775"/>
                  </p:ext>
                </p:extLst>
              </p:nvPr>
            </p:nvGraphicFramePr>
            <p:xfrm>
              <a:off x="1582421" y="2017336"/>
              <a:ext cx="8772525" cy="43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8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6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5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84848" r="-722" b="-1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布尔型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{true, false}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40805640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1808</Words>
  <Application>Microsoft Office PowerPoint</Application>
  <PresentationFormat>宽屏</PresentationFormat>
  <Paragraphs>371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</vt:lpstr>
      <vt:lpstr>println()</vt:lpstr>
      <vt:lpstr>println()</vt:lpstr>
      <vt:lpstr>Scanner</vt:lpstr>
      <vt:lpstr>Demo：圆面积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134</cp:revision>
  <dcterms:created xsi:type="dcterms:W3CDTF">2022-11-17T03:47:00Z</dcterms:created>
  <dcterms:modified xsi:type="dcterms:W3CDTF">2023-01-14T10:59:48Z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