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5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7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8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9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0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4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5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6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7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18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19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20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1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259" r:id="rId3"/>
    <p:sldId id="265" r:id="rId4"/>
    <p:sldId id="271" r:id="rId5"/>
    <p:sldId id="274" r:id="rId6"/>
    <p:sldId id="275" r:id="rId7"/>
    <p:sldId id="277" r:id="rId8"/>
    <p:sldId id="278" r:id="rId9"/>
    <p:sldId id="279" r:id="rId10"/>
    <p:sldId id="29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300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4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4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7" Type="http://schemas.openxmlformats.org/officeDocument/2006/relationships/image" Target="../media/image5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5.xml"/><Relationship Id="rId4" Type="http://schemas.openxmlformats.org/officeDocument/2006/relationships/tags" Target="../tags/tag30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4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3" Type="http://schemas.openxmlformats.org/officeDocument/2006/relationships/tags" Target="../tags/tag318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323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32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10" Type="http://schemas.openxmlformats.org/officeDocument/2006/relationships/image" Target="../media/image7.png"/><Relationship Id="rId4" Type="http://schemas.openxmlformats.org/officeDocument/2006/relationships/tags" Target="../tags/tag330.xml"/><Relationship Id="rId9" Type="http://schemas.openxmlformats.org/officeDocument/2006/relationships/tags" Target="../tags/tag3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1.xml"/><Relationship Id="rId7" Type="http://schemas.openxmlformats.org/officeDocument/2006/relationships/tags" Target="../tags/tag262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/>
              <a:t>Hello World!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7017" y="3105834"/>
            <a:ext cx="32041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salary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9190" y="1291708"/>
            <a:ext cx="10310443" cy="574799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92731209"/>
              </p:ext>
            </p:extLst>
          </p:nvPr>
        </p:nvGraphicFramePr>
        <p:xfrm>
          <a:off x="1828798" y="2232974"/>
          <a:ext cx="853122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implements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throws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transient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instanceof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1051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9914"/>
            <a:ext cx="5400675" cy="26441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final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818770500"/>
              </p:ext>
            </p:extLst>
          </p:nvPr>
        </p:nvGraphicFramePr>
        <p:xfrm>
          <a:off x="5204839" y="5709480"/>
          <a:ext cx="61638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 final local variable PI cannot be assigned.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D3F9C4E-0C81-B5FB-6DBE-F0336E25D57E}"/>
              </a:ext>
            </a:extLst>
          </p:cNvPr>
          <p:cNvSpPr txBox="1"/>
          <p:nvPr/>
        </p:nvSpPr>
        <p:spPr>
          <a:xfrm>
            <a:off x="606222" y="4320914"/>
            <a:ext cx="58153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Constant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3.14159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输入输出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println()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22960" y="1251500"/>
            <a:ext cx="9735061" cy="89598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System.out.println()</a:t>
            </a:r>
            <a:r>
              <a:rPr>
                <a:solidFill>
                  <a:schemeClr val="tx1"/>
                </a:solidFill>
                <a:latin typeface="+mn-lt"/>
                <a:cs typeface="+mn-lt"/>
              </a:rPr>
              <a:t>的功能是向屏幕输出指定格式的文本，但是有些需要输出的字符在编程语言中具有特殊含义，因此这些特殊的字符，需要经过转义后输出。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2805377790"/>
              </p:ext>
            </p:extLst>
          </p:nvPr>
        </p:nvGraphicFramePr>
        <p:xfrm>
          <a:off x="7779384" y="4865292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F4DE079-66EF-EDFD-976B-839BEAE7B669}"/>
              </a:ext>
            </a:extLst>
          </p:cNvPr>
          <p:cNvSpPr txBox="1"/>
          <p:nvPr/>
        </p:nvSpPr>
        <p:spPr>
          <a:xfrm>
            <a:off x="5836285" y="2695575"/>
            <a:ext cx="6172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EscapeCharacter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"\"Hello\nWorld\""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println()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04545" y="1191895"/>
            <a:ext cx="6011034" cy="58991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在对变量的值进行输出时，可以使用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+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进行连接多个部分。</a:t>
            </a:r>
          </a:p>
        </p:txBody>
      </p:sp>
      <p:graphicFrame>
        <p:nvGraphicFramePr>
          <p:cNvPr id="8" name="表格 7"/>
          <p:cNvGraphicFramePr/>
          <p:nvPr>
            <p:extLst>
              <p:ext uri="{D42A27DB-BD31-4B8C-83A1-F6EECF244321}">
                <p14:modId xmlns:p14="http://schemas.microsoft.com/office/powerpoint/2010/main" val="3590105740"/>
              </p:ext>
            </p:extLst>
          </p:nvPr>
        </p:nvGraphicFramePr>
        <p:xfrm>
          <a:off x="1905000" y="565150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948A7A3-2B60-6F4F-8165-06B2712957E4}"/>
              </a:ext>
            </a:extLst>
          </p:cNvPr>
          <p:cNvSpPr txBox="1"/>
          <p:nvPr/>
        </p:nvSpPr>
        <p:spPr>
          <a:xfrm>
            <a:off x="804545" y="2294141"/>
            <a:ext cx="80764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Rectangle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area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"Area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*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width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area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Scanner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492250"/>
            <a:ext cx="5434546" cy="357937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有时候一些数据需要从键盘输入，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Scanner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可以读取对应类型的数据，并赋值给相应的变量。使用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Scanner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类需要导入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java.util.Scanner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，并创建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Scanner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对象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，然后调用对应方法读取数据。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在读取数据前，通常会使用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先输出一句提示信息，告诉用户需要输入什么数据。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在对变量的值进行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格式化输出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时，可以在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中使用对应类型的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占位符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3E31FA5-F56F-CF8F-DDAF-BF028ADC4CE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94392107"/>
              </p:ext>
            </p:extLst>
          </p:nvPr>
        </p:nvGraphicFramePr>
        <p:xfrm>
          <a:off x="6609315" y="149225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：圆面积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37413533"/>
              </p:ext>
            </p:extLst>
          </p:nvPr>
        </p:nvGraphicFramePr>
        <p:xfrm>
          <a:off x="7422254" y="5395595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14323DE-81BF-4ED3-EFBB-43854EDA58AD}"/>
              </a:ext>
            </a:extLst>
          </p:cNvPr>
          <p:cNvSpPr txBox="1"/>
          <p:nvPr/>
        </p:nvSpPr>
        <p:spPr>
          <a:xfrm>
            <a:off x="579600" y="1234361"/>
            <a:ext cx="64644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Circle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final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3.14159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"Radius: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nextDouble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area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"Area =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area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81DA20C6-5332-453F-A85C-7D0BFE178E52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7044030" y="3056366"/>
            <a:ext cx="4592418" cy="745268"/>
          </a:xfrm>
          <a:ln w="0">
            <a:noFill/>
          </a:ln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Math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库中定义了一些常用的数学函数，例如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pow(x, y)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可用于计算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x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y</a:t>
            </a:r>
            <a:r>
              <a:rPr lang="zh-CN" altLang="en-US">
                <a:solidFill>
                  <a:srgbClr val="FF0000"/>
                </a:solidFill>
                <a:latin typeface="+mn-lt"/>
              </a:rPr>
              <a:t>次方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C5D0E9D-FCD8-E85A-36E9-2B87729B6F75}"/>
              </a:ext>
            </a:extLst>
          </p:cNvPr>
          <p:cNvCxnSpPr/>
          <p:nvPr/>
        </p:nvCxnSpPr>
        <p:spPr>
          <a:xfrm flipV="1">
            <a:off x="5948313" y="3770722"/>
            <a:ext cx="914400" cy="527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3669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表达式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70222" y="1360275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Hello World!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18540"/>
            <a:ext cx="10447655" cy="78994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581B8E-56E8-7A1F-E93D-80C6BA61F8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78840371"/>
              </p:ext>
            </p:extLst>
          </p:nvPr>
        </p:nvGraphicFramePr>
        <p:xfrm>
          <a:off x="6096000" y="5980320"/>
          <a:ext cx="37424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3-digit integer: 520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Reversed: 25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D844496-2F09-9243-F5C1-C2B6AEBC2E10}"/>
              </a:ext>
            </a:extLst>
          </p:cNvPr>
          <p:cNvSpPr txBox="1"/>
          <p:nvPr/>
        </p:nvSpPr>
        <p:spPr>
          <a:xfrm>
            <a:off x="579600" y="1779687"/>
            <a:ext cx="85651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Reverse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3-digit integer: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"Reversed: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0409" y="1218565"/>
            <a:ext cx="9921305" cy="2000251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++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--</a:t>
            </a:r>
            <a:r>
              <a:rPr>
                <a:latin typeface="+mn-lt"/>
                <a:cs typeface="+mn-lt"/>
              </a:rPr>
              <a:t>运算符，但是++和--可以出现在变量之前或之后：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06798585"/>
              </p:ext>
            </p:extLst>
          </p:nvPr>
        </p:nvGraphicFramePr>
        <p:xfrm>
          <a:off x="6783071" y="3032125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24334417"/>
              </p:ext>
            </p:extLst>
          </p:nvPr>
        </p:nvGraphicFramePr>
        <p:xfrm>
          <a:off x="5774638" y="5169660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FE44D8C-6AE4-5479-B982-0D5304F2580E}"/>
              </a:ext>
            </a:extLst>
          </p:cNvPr>
          <p:cNvSpPr txBox="1"/>
          <p:nvPr/>
        </p:nvSpPr>
        <p:spPr>
          <a:xfrm>
            <a:off x="740409" y="3496058"/>
            <a:ext cx="57197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Operator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(++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76693" y="1285240"/>
            <a:ext cx="10210407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1924"/>
            <a:ext cx="8226811" cy="5152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38762973"/>
              </p:ext>
            </p:extLst>
          </p:nvPr>
        </p:nvGraphicFramePr>
        <p:xfrm>
          <a:off x="579600" y="4911839"/>
          <a:ext cx="215519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DD157F-2C66-6539-B5CA-875E7AD25794}"/>
              </a:ext>
            </a:extLst>
          </p:cNvPr>
          <p:cNvSpPr txBox="1"/>
          <p:nvPr/>
        </p:nvSpPr>
        <p:spPr>
          <a:xfrm>
            <a:off x="579600" y="2013086"/>
            <a:ext cx="73222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Casting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821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total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=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average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579600" y="1370480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华氏度=32+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8"/>
                </p:custDataLst>
              </p:nvPr>
            </p:nvSpPr>
            <p:spPr>
              <a:xfrm>
                <a:off x="579600" y="1370480"/>
                <a:ext cx="3137535" cy="1116330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6842560"/>
              </p:ext>
            </p:extLst>
          </p:nvPr>
        </p:nvGraphicFramePr>
        <p:xfrm>
          <a:off x="579600" y="2856290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56690575"/>
              </p:ext>
            </p:extLst>
          </p:nvPr>
        </p:nvGraphicFramePr>
        <p:xfrm>
          <a:off x="579600" y="448751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时间转换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9787436"/>
              </p:ext>
            </p:extLst>
          </p:nvPr>
        </p:nvGraphicFramePr>
        <p:xfrm>
          <a:off x="582775" y="1770576"/>
          <a:ext cx="670814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3600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3600 second(s) = 1 hour(s) 0 minute(s) 0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0" y="1192595"/>
            <a:ext cx="4139565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+mn-lt"/>
                <a:cs typeface="+mn-lt"/>
              </a:rPr>
              <a:t>输入总秒数，输出对应的时、分、秒。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0778629"/>
              </p:ext>
            </p:extLst>
          </p:nvPr>
        </p:nvGraphicFramePr>
        <p:xfrm>
          <a:off x="579600" y="3361886"/>
          <a:ext cx="670877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528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528 second(s) = 0 hour(s) 8 minute(s) 48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73957467"/>
              </p:ext>
            </p:extLst>
          </p:nvPr>
        </p:nvGraphicFramePr>
        <p:xfrm>
          <a:off x="582775" y="4953196"/>
          <a:ext cx="66890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EnEnter total seconds: 9876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9876 second(s) = 2 hour(s) 44 minute(s) 36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两点间距离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36942159"/>
              </p:ext>
            </p:extLst>
          </p:nvPr>
        </p:nvGraphicFramePr>
        <p:xfrm>
          <a:off x="5041200" y="120904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0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5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>
                    <a:latin typeface="+mn-lt"/>
                    <a:cs typeface="+mn-lt"/>
                  </a:rPr>
                  <a:t>输入两个点的坐标，计算两点间的距离。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  <a:blipFill>
                <a:blip r:embed="rId10"/>
                <a:stretch>
                  <a:fillRect l="-884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57357813"/>
              </p:ext>
            </p:extLst>
          </p:nvPr>
        </p:nvGraphicFramePr>
        <p:xfrm>
          <a:off x="5041200" y="303911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3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4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3.16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92985482"/>
              </p:ext>
            </p:extLst>
          </p:nvPr>
        </p:nvGraphicFramePr>
        <p:xfrm>
          <a:off x="5041200" y="486918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-5 -7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1 -8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6.08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2010" y="4722842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>
          <a:xfrm>
            <a:off x="6249545" y="4722842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0390" y="1098607"/>
            <a:ext cx="5951220" cy="3299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633037"/>
            <a:ext cx="5849325" cy="1694625"/>
          </a:xfrm>
        </p:spPr>
        <p:txBody>
          <a:bodyPr>
            <a:noAutofit/>
          </a:bodyPr>
          <a:lstStyle/>
          <a:p>
            <a:r>
              <a:rPr err="1">
                <a:latin typeface="+mn-lt"/>
                <a:cs typeface="+mn-lt"/>
              </a:rPr>
              <a:t>通过使用编程语言来描述解决问题的步骤，从而让计算机一步一步去执行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458" y="1343273"/>
            <a:ext cx="3930650" cy="4834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148"/>
            <a:ext cx="10204664" cy="269341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Hello World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是学习编程的第一个程序，它的作用是向屏幕输出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"Hello World!"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public class HelloWorld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公共类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类名需要大写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与文件名相同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是程序的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入口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，程序运行后会首先执行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中的代码。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System.out.println()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的功能是在屏幕上输出一个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字符串（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。最后的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分号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用于表示一条语句的结束，注意不要使用中文的分号。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4338147"/>
            <a:ext cx="5758836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HelloWorld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5E6610-ECB5-D002-9FBD-C33CDA4A1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65162"/>
              </p:ext>
            </p:extLst>
          </p:nvPr>
        </p:nvGraphicFramePr>
        <p:xfrm>
          <a:off x="7195867" y="4633622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547109" y="1831975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060949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CC004BF6-1D9B-8C9A-543F-2A3CB153B13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90736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146B40-9766-7F6B-8117-C7A01784A6A7}"/>
              </a:ext>
            </a:extLst>
          </p:cNvPr>
          <p:cNvSpPr txBox="1"/>
          <p:nvPr/>
        </p:nvSpPr>
        <p:spPr>
          <a:xfrm>
            <a:off x="1062822" y="1831975"/>
            <a:ext cx="39051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800" y="1077707"/>
            <a:ext cx="10153028" cy="253462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379620-7EB4-D6B9-A48C-A7B4C9C5D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714302"/>
              </p:ext>
            </p:extLst>
          </p:nvPr>
        </p:nvGraphicFramePr>
        <p:xfrm>
          <a:off x="700961" y="5189239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04E0527-3654-DE8D-8821-52094734983D}"/>
              </a:ext>
            </a:extLst>
          </p:cNvPr>
          <p:cNvSpPr txBox="1"/>
          <p:nvPr/>
        </p:nvSpPr>
        <p:spPr>
          <a:xfrm>
            <a:off x="2831418" y="3758078"/>
            <a:ext cx="88611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Author: Terry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Date: 2022/11/16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*/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Comment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display "Hello World!"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/>
              <a:t>数据类型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7265EE56-D7EE-5317-1558-498ADC53FECF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674" y="1171975"/>
            <a:ext cx="10034905" cy="84536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在计算机中，每个数据一般都有一个对应的类型，不同的数据类型所占的内存空间大小不同，因此所能表示的数值范围也不同。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702E48F-ECE7-42DA-F774-A151866FD3E9}"/>
                  </a:ext>
                </a:extLst>
              </p:cNvPr>
              <p:cNvGraphicFramePr/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3493972775"/>
                  </p:ext>
                </p:extLst>
              </p:nvPr>
            </p:nvGraphicFramePr>
            <p:xfrm>
              <a:off x="1582421" y="2017336"/>
              <a:ext cx="8772525" cy="43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byte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布尔型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boolean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{true, false}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40805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702E48F-ECE7-42DA-F774-A151866FD3E9}"/>
                  </a:ext>
                </a:extLst>
              </p:cNvPr>
              <p:cNvGraphicFramePr/>
              <p:nvPr>
                <p:custDataLst>
                  <p:tags r:id="rId7"/>
                </p:custDataLst>
                <p:extLst>
                  <p:ext uri="{D42A27DB-BD31-4B8C-83A1-F6EECF244321}">
                    <p14:modId xmlns:p14="http://schemas.microsoft.com/office/powerpoint/2010/main" val="3493972775"/>
                  </p:ext>
                </p:extLst>
              </p:nvPr>
            </p:nvGraphicFramePr>
            <p:xfrm>
              <a:off x="1582421" y="2017336"/>
              <a:ext cx="8772525" cy="43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byte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125373" r="-722" b="-8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225373" r="-722" b="-7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330303" r="-722" b="-67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423881" r="-722" b="-564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884848" r="-722" b="-11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布尔型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boolean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{true, false}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40805640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96,&quot;width&quot;:9372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8*50"/>
  <p:tag name="TABLE_ENDDRAG_RECT" val="150*445*148*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30"/>
  <p:tag name="TABLE_ENDDRAG_RECT" val="446*413*169*3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38*99"/>
  <p:tag name="TABLE_ENDDRAG_RECT" val="538*118*338*9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20*115"/>
  <p:tag name="TABLE_ENDDRAG_RECT" val="227*391*520*11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1808</Words>
  <Application>Microsoft Office PowerPoint</Application>
  <PresentationFormat>宽屏</PresentationFormat>
  <Paragraphs>371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常量（Constant）</vt:lpstr>
      <vt:lpstr>输入输出</vt:lpstr>
      <vt:lpstr>println()</vt:lpstr>
      <vt:lpstr>println()</vt:lpstr>
      <vt:lpstr>Scanner</vt:lpstr>
      <vt:lpstr>Demo：圆面积</vt:lpstr>
      <vt:lpstr>表达式</vt:lpstr>
      <vt:lpstr>算术运算符</vt:lpstr>
      <vt:lpstr>Demo：逆序三位数</vt:lpstr>
      <vt:lpstr>复合运算符</vt:lpstr>
      <vt:lpstr>隐式类型转换</vt:lpstr>
      <vt:lpstr>显式类型转换</vt:lpstr>
      <vt:lpstr>Practice</vt:lpstr>
      <vt:lpstr>温度转换</vt:lpstr>
      <vt:lpstr>时间转换</vt:lpstr>
      <vt:lpstr>两点间距离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/>
  <cp:lastModifiedBy>DAI XIAOTIAN</cp:lastModifiedBy>
  <cp:revision>133</cp:revision>
  <dcterms:created xsi:type="dcterms:W3CDTF">2022-11-17T03:47:00Z</dcterms:created>
  <dcterms:modified xsi:type="dcterms:W3CDTF">2023-01-12T05:58:26Z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