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2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7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8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9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0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1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2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3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4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380.xml" ContentType="application/vnd.openxmlformats-officedocument.presentationml.tags+xml"/>
  <Override PartName="/ppt/tags/tag292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1"/>
  </p:notesMasterIdLst>
  <p:sldIdLst>
    <p:sldId id="259" r:id="rId2"/>
    <p:sldId id="265" r:id="rId3"/>
    <p:sldId id="295" r:id="rId4"/>
    <p:sldId id="298" r:id="rId5"/>
    <p:sldId id="297" r:id="rId6"/>
    <p:sldId id="299" r:id="rId7"/>
    <p:sldId id="300" r:id="rId8"/>
    <p:sldId id="301" r:id="rId9"/>
    <p:sldId id="303" r:id="rId10"/>
    <p:sldId id="306" r:id="rId11"/>
    <p:sldId id="307" r:id="rId12"/>
    <p:sldId id="308" r:id="rId13"/>
    <p:sldId id="309" r:id="rId14"/>
    <p:sldId id="311" r:id="rId15"/>
    <p:sldId id="312" r:id="rId16"/>
    <p:sldId id="313" r:id="rId17"/>
    <p:sldId id="315" r:id="rId18"/>
    <p:sldId id="319" r:id="rId19"/>
    <p:sldId id="316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266.xml"/><Relationship Id="rId4" Type="http://schemas.openxmlformats.org/officeDocument/2006/relationships/tags" Target="../tags/tag2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288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10" Type="http://schemas.openxmlformats.org/officeDocument/2006/relationships/image" Target="../media/image2.png"/><Relationship Id="rId4" Type="http://schemas.openxmlformats.org/officeDocument/2006/relationships/tags" Target="../tags/tag289.xml"/><Relationship Id="rId9" Type="http://schemas.openxmlformats.org/officeDocument/2006/relationships/tags" Target="../tags/tag29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294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10" Type="http://schemas.openxmlformats.org/officeDocument/2006/relationships/image" Target="../media/image3.png"/><Relationship Id="rId4" Type="http://schemas.openxmlformats.org/officeDocument/2006/relationships/tags" Target="../tags/tag295.xml"/><Relationship Id="rId9" Type="http://schemas.openxmlformats.org/officeDocument/2006/relationships/tags" Target="../tags/tag29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301.xml"/><Relationship Id="rId7" Type="http://schemas.openxmlformats.org/officeDocument/2006/relationships/tags" Target="../tags/tag305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9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tags" Target="../tags/tag2380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046814"/>
            <a:ext cx="8763635" cy="44196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8047355" y="5748655"/>
          <a:ext cx="2646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year: 2020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Leap year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41024" y="1608231"/>
            <a:ext cx="3444240" cy="14706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闰年：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1. 4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的倍数，但不是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的倍数；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400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9EF14B-0B8F-7D32-62FB-90BE9C8F1800}"/>
              </a:ext>
            </a:extLst>
          </p:cNvPr>
          <p:cNvSpPr txBox="1"/>
          <p:nvPr/>
        </p:nvSpPr>
        <p:spPr>
          <a:xfrm>
            <a:off x="579600" y="1496824"/>
            <a:ext cx="867005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year: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/*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 A year is a leap year if it is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 1. exactly divisible by 4, and not divisible by 100;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 2. or is exactly divisible by 400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*/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"Leap year"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"Common year"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 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14817"/>
            <a:ext cx="3391765" cy="8215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当需要对更多的条件进行判断时，可以使用if-else if-else语句。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52235094"/>
              </p:ext>
            </p:extLst>
          </p:nvPr>
        </p:nvGraphicFramePr>
        <p:xfrm>
          <a:off x="1234515" y="5423143"/>
          <a:ext cx="27368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character: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Uppercase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08B070F-C414-48DE-5A2F-06AF9FD9642A}"/>
              </a:ext>
            </a:extLst>
          </p:cNvPr>
          <p:cNvSpPr txBox="1"/>
          <p:nvPr/>
        </p:nvSpPr>
        <p:spPr>
          <a:xfrm>
            <a:off x="4521318" y="948690"/>
            <a:ext cx="70910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Character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character: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'z'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"Lowercase"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'Z'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"Uppercase"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'0'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'9'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"Digit"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"Special character"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switch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switch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421167"/>
            <a:ext cx="5516400" cy="1411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switch结构用于根据一个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整数值</a:t>
            </a:r>
            <a:r>
              <a:rPr>
                <a:latin typeface="+mn-lt"/>
                <a:cs typeface="+mn-lt"/>
              </a:rPr>
              <a:t>，选择对应的case执行。需要注意的是，当对应的case中的代码被执行完后，并不会像if语句一样跳出switch结构，而是会继续向后执行，直到遇到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13985" y="1178335"/>
            <a:ext cx="5098415" cy="53553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S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ystem.out.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"Jan."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System.out.println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"Feb."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System.out.println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"Mar."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...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System.out.println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"Dec."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System.out.println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"Invalid"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062952"/>
            <a:ext cx="5545455" cy="54165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输入一个加、减、乘、除的表达式，计算表达式的值。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3D61A9-C46D-C2FD-8CB9-7E36382FF5A0}"/>
              </a:ext>
            </a:extLst>
          </p:cNvPr>
          <p:cNvSpPr txBox="1"/>
          <p:nvPr/>
        </p:nvSpPr>
        <p:spPr>
          <a:xfrm>
            <a:off x="681355" y="1604607"/>
            <a:ext cx="82564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Calculator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expression: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operator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operator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'+'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+ %d =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66179994"/>
              </p:ext>
            </p:extLst>
          </p:nvPr>
        </p:nvGraphicFramePr>
        <p:xfrm>
          <a:off x="7586288" y="5909310"/>
          <a:ext cx="3565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expression: 5 * 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 * 8 = 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D66E529-06EA-275A-894B-ECAA2DBBEA1E}"/>
              </a:ext>
            </a:extLst>
          </p:cNvPr>
          <p:cNvSpPr txBox="1"/>
          <p:nvPr/>
        </p:nvSpPr>
        <p:spPr>
          <a:xfrm>
            <a:off x="574675" y="948690"/>
            <a:ext cx="879437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'-'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- %d =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'*'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* %d =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'/'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/ %d =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default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"Error! Operator is not supported"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分段函数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90851348"/>
              </p:ext>
            </p:extLst>
          </p:nvPr>
        </p:nvGraphicFramePr>
        <p:xfrm>
          <a:off x="579600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-5.5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681355" y="1296035"/>
                <a:ext cx="4860925" cy="20256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x</a:t>
                </a:r>
                <a:r>
                  <a:rPr lang="zh-CN" altLang="en-US">
                    <a:latin typeface="+mn-lt"/>
                    <a:cs typeface="+mn-lt"/>
                  </a:rPr>
                  <a:t>，计算分段函数的值。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−2≤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9"/>
                </p:custDataLst>
              </p:nvPr>
            </p:nvSpPr>
            <p:spPr>
              <a:xfrm>
                <a:off x="681355" y="1296035"/>
                <a:ext cx="4860925" cy="2025650"/>
              </a:xfr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866436957"/>
              </p:ext>
            </p:extLst>
          </p:nvPr>
        </p:nvGraphicFramePr>
        <p:xfrm>
          <a:off x="3184376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3013400"/>
              </p:ext>
            </p:extLst>
          </p:nvPr>
        </p:nvGraphicFramePr>
        <p:xfrm>
          <a:off x="5789152" y="3788334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64.00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三角形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7A30D2A-3DE0-A2C6-C685-B8103C48393C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4625340" cy="950595"/>
          </a:xfrm>
        </p:spPr>
        <p:txBody>
          <a:bodyPr>
            <a:noAutofit/>
          </a:bodyPr>
          <a:lstStyle/>
          <a:p>
            <a:r>
              <a:rPr lang="zh-CN">
                <a:latin typeface="+mj-lt"/>
                <a:cs typeface="+mj-lt"/>
              </a:rPr>
              <a:t>输入三角形的三条边长，输出三角形的面积。</a:t>
            </a:r>
          </a:p>
          <a:p>
            <a:r>
              <a:rPr lang="zh-CN">
                <a:latin typeface="+mj-lt"/>
                <a:cs typeface="+mj-lt"/>
              </a:rPr>
              <a:t>如果无法构成三角形，输出</a:t>
            </a:r>
            <a:r>
              <a:rPr lang="en-US" altLang="zh-CN">
                <a:latin typeface="+mj-lt"/>
                <a:cs typeface="+mj-lt"/>
              </a:rPr>
              <a:t>Invalid</a:t>
            </a:r>
            <a:r>
              <a:rPr lang="zh-CN" altLang="en-US">
                <a:latin typeface="+mj-lt"/>
                <a:cs typeface="+mj-lt"/>
              </a:rPr>
              <a:t>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CF434A-1DF3-32AF-2782-065936C89E31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135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Area = 6.00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A37D83-AE11-9F25-CFB3-1C234F5B9697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607250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1 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u="sng">
                    <a:latin typeface="+mj-lt"/>
                    <a:cs typeface="+mj-lt"/>
                  </a:rPr>
                  <a:t>海伦公式</a:t>
                </a:r>
                <a:endParaRPr lang="en-US" altLang="zh-CN" b="1" u="sng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>
                          <a:latin typeface="Cambria Math" panose="02040503050406030204" pitchFamily="18" charset="0"/>
                          <a:cs typeface="+mj-lt"/>
                        </a:rPr>
                        <m:t>半周长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cs typeface="+mj-lt"/>
                        </a:rPr>
                        <m:t>面积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+mj-lt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𝑐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zh-CN" altLang="en-US">
                  <a:latin typeface="+mj-lt"/>
                  <a:cs typeface="+mj-lt"/>
                </a:endParaRP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  <a:blipFill>
                <a:blip r:embed="rId10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9621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月份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48114423"/>
              </p:ext>
            </p:extLst>
          </p:nvPr>
        </p:nvGraphicFramePr>
        <p:xfrm>
          <a:off x="681355" y="234894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January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81355" y="1296035"/>
            <a:ext cx="3203575" cy="5962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输入月份，输出月份的英文。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23437323"/>
              </p:ext>
            </p:extLst>
          </p:nvPr>
        </p:nvGraphicFramePr>
        <p:xfrm>
          <a:off x="3884930" y="234957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August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78557623"/>
              </p:ext>
            </p:extLst>
          </p:nvPr>
        </p:nvGraphicFramePr>
        <p:xfrm>
          <a:off x="681355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December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500402161"/>
              </p:ext>
            </p:extLst>
          </p:nvPr>
        </p:nvGraphicFramePr>
        <p:xfrm>
          <a:off x="3884930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 month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7598"/>
            <a:ext cx="10213906" cy="1638002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编程中经常需要使用关系运算符来比较两个数据的大小，比较的结果是一个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布尔值（boolean）</a:t>
            </a:r>
            <a:r>
              <a:rPr>
                <a:latin typeface="+mn-lt"/>
                <a:cs typeface="+mn-lt"/>
              </a:rPr>
              <a:t>，即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True（非0）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False（0）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在编程中需要注意，一个等号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赋值</a:t>
            </a:r>
            <a:r>
              <a:rPr>
                <a:latin typeface="+mn-lt"/>
                <a:cs typeface="+mn-lt"/>
              </a:rPr>
              <a:t>运算，而两个等号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比较</a:t>
            </a:r>
            <a:r>
              <a:rPr>
                <a:latin typeface="+mn-lt"/>
                <a:cs typeface="+mn-lt"/>
              </a:rPr>
              <a:t>运算。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62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7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05410"/>
            <a:ext cx="6408420" cy="24244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>
                <a:latin typeface="+mn-lt"/>
                <a:cs typeface="+mn-lt"/>
                <a:sym typeface="+mn-ea"/>
              </a:rPr>
              <a:t>&amp;</a:t>
            </a:r>
            <a:r>
              <a:rPr>
                <a:latin typeface="+mn-lt"/>
                <a:cs typeface="+mn-lt"/>
                <a:sym typeface="+mn-ea"/>
              </a:rPr>
              <a:t>&amp;</a:t>
            </a: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||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!</a:t>
            </a:r>
            <a:endParaRPr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&amp;&amp;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61987" y="1280870"/>
            <a:ext cx="56584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逻辑与&amp;&amp;</a:t>
            </a:r>
            <a:r>
              <a:rPr>
                <a:latin typeface="+mn-lt"/>
                <a:cs typeface="+mn-lt"/>
              </a:rPr>
              <a:t>：当多个条件全部为True，结果为True。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3424411"/>
              </p:ext>
            </p:extLst>
          </p:nvPr>
        </p:nvGraphicFramePr>
        <p:xfrm>
          <a:off x="3491229" y="247650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&amp;&amp;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||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36587" y="1289834"/>
            <a:ext cx="5871789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逻辑或||</a:t>
            </a:r>
            <a:r>
              <a:rPr>
                <a:latin typeface="+mn-lt"/>
                <a:cs typeface="+mn-lt"/>
              </a:rPr>
              <a:t>：多个条件至少有一个为True时，结果为True。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58295032"/>
              </p:ext>
            </p:extLst>
          </p:nvPr>
        </p:nvGraphicFramePr>
        <p:xfrm>
          <a:off x="3488372" y="2458904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||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437" y="1209674"/>
            <a:ext cx="7309504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逻辑非!</a:t>
            </a:r>
            <a:r>
              <a:rPr>
                <a:latin typeface="+mn-lt"/>
                <a:cs typeface="+mn-lt"/>
              </a:rPr>
              <a:t>：条件为True时，结果为False；条件为False时，结果为True。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4544291"/>
              </p:ext>
            </p:extLst>
          </p:nvPr>
        </p:nvGraphicFramePr>
        <p:xfrm>
          <a:off x="4194810" y="2391221"/>
          <a:ext cx="38023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!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2670"/>
            <a:ext cx="8546472" cy="513378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05435066"/>
              </p:ext>
            </p:extLst>
          </p:nvPr>
        </p:nvGraphicFramePr>
        <p:xfrm>
          <a:off x="5759239" y="5285290"/>
          <a:ext cx="2773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your age: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5D8949B-C410-70B3-100F-85844E4E3E22}"/>
              </a:ext>
            </a:extLst>
          </p:cNvPr>
          <p:cNvSpPr txBox="1"/>
          <p:nvPr/>
        </p:nvSpPr>
        <p:spPr>
          <a:xfrm>
            <a:off x="579600" y="1892750"/>
            <a:ext cx="65661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your age: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"Minor"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80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50"/>
  <p:tag name="TABLE_ENDDRAG_RECT" val="535*444*218*5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0*50"/>
  <p:tag name="TABLE_ENDDRAG_RECT" val="611*325*280*5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1178</Words>
  <Application>Microsoft Office PowerPoint</Application>
  <PresentationFormat>宽屏</PresentationFormat>
  <Paragraphs>273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Cambria Math</vt:lpstr>
      <vt:lpstr>Consolas</vt:lpstr>
      <vt:lpstr>2_Office 主题​​</vt:lpstr>
      <vt:lpstr>分支</vt:lpstr>
      <vt:lpstr>逻辑运算符</vt:lpstr>
      <vt:lpstr>关系运算符</vt:lpstr>
      <vt:lpstr>逻辑运算符</vt:lpstr>
      <vt:lpstr>逻辑与&amp;&amp;</vt:lpstr>
      <vt:lpstr>逻辑或||</vt:lpstr>
      <vt:lpstr>逻辑非!</vt:lpstr>
      <vt:lpstr>if</vt:lpstr>
      <vt:lpstr>if</vt:lpstr>
      <vt:lpstr>if-else</vt:lpstr>
      <vt:lpstr>if-else if-else</vt:lpstr>
      <vt:lpstr>switch</vt:lpstr>
      <vt:lpstr>switch</vt:lpstr>
      <vt:lpstr>Demo：计算器</vt:lpstr>
      <vt:lpstr>Demo：计算器</vt:lpstr>
      <vt:lpstr>Practice</vt:lpstr>
      <vt:lpstr>分段函数</vt:lpstr>
      <vt:lpstr>三角形</vt:lpstr>
      <vt:lpstr>月份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</dc:title>
  <dc:creator/>
  <cp:lastModifiedBy>DAI XIAOTIAN</cp:lastModifiedBy>
  <cp:revision>139</cp:revision>
  <dcterms:created xsi:type="dcterms:W3CDTF">2022-11-17T03:47:00Z</dcterms:created>
  <dcterms:modified xsi:type="dcterms:W3CDTF">2023-01-12T05:52:22Z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